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 id="2147483726" r:id="rId2"/>
  </p:sldMasterIdLst>
  <p:notesMasterIdLst>
    <p:notesMasterId r:id="rId318"/>
  </p:notesMasterIdLst>
  <p:handoutMasterIdLst>
    <p:handoutMasterId r:id="rId319"/>
  </p:handoutMasterIdLst>
  <p:sldIdLst>
    <p:sldId id="304" r:id="rId3"/>
    <p:sldId id="565" r:id="rId4"/>
    <p:sldId id="566" r:id="rId5"/>
    <p:sldId id="567" r:id="rId6"/>
    <p:sldId id="568" r:id="rId7"/>
    <p:sldId id="569" r:id="rId8"/>
    <p:sldId id="570" r:id="rId9"/>
    <p:sldId id="571" r:id="rId10"/>
    <p:sldId id="572" r:id="rId11"/>
    <p:sldId id="573" r:id="rId12"/>
    <p:sldId id="574" r:id="rId13"/>
    <p:sldId id="575" r:id="rId14"/>
    <p:sldId id="576" r:id="rId15"/>
    <p:sldId id="577" r:id="rId16"/>
    <p:sldId id="578" r:id="rId17"/>
    <p:sldId id="579" r:id="rId18"/>
    <p:sldId id="580" r:id="rId19"/>
    <p:sldId id="581" r:id="rId20"/>
    <p:sldId id="582" r:id="rId21"/>
    <p:sldId id="583" r:id="rId22"/>
    <p:sldId id="584" r:id="rId23"/>
    <p:sldId id="585" r:id="rId24"/>
    <p:sldId id="586" r:id="rId25"/>
    <p:sldId id="587" r:id="rId26"/>
    <p:sldId id="588" r:id="rId27"/>
    <p:sldId id="589" r:id="rId28"/>
    <p:sldId id="590" r:id="rId29"/>
    <p:sldId id="591" r:id="rId30"/>
    <p:sldId id="592" r:id="rId31"/>
    <p:sldId id="593" r:id="rId32"/>
    <p:sldId id="594" r:id="rId33"/>
    <p:sldId id="604" r:id="rId34"/>
    <p:sldId id="605" r:id="rId35"/>
    <p:sldId id="606" r:id="rId36"/>
    <p:sldId id="607" r:id="rId37"/>
    <p:sldId id="608" r:id="rId38"/>
    <p:sldId id="609" r:id="rId39"/>
    <p:sldId id="610" r:id="rId40"/>
    <p:sldId id="611" r:id="rId41"/>
    <p:sldId id="612" r:id="rId42"/>
    <p:sldId id="613" r:id="rId43"/>
    <p:sldId id="614" r:id="rId44"/>
    <p:sldId id="615" r:id="rId45"/>
    <p:sldId id="616" r:id="rId46"/>
    <p:sldId id="617" r:id="rId47"/>
    <p:sldId id="618" r:id="rId48"/>
    <p:sldId id="619" r:id="rId49"/>
    <p:sldId id="620" r:id="rId50"/>
    <p:sldId id="621" r:id="rId51"/>
    <p:sldId id="622" r:id="rId52"/>
    <p:sldId id="623" r:id="rId53"/>
    <p:sldId id="624" r:id="rId54"/>
    <p:sldId id="625" r:id="rId55"/>
    <p:sldId id="626" r:id="rId56"/>
    <p:sldId id="627" r:id="rId57"/>
    <p:sldId id="628" r:id="rId58"/>
    <p:sldId id="629" r:id="rId59"/>
    <p:sldId id="630" r:id="rId60"/>
    <p:sldId id="631" r:id="rId61"/>
    <p:sldId id="632" r:id="rId62"/>
    <p:sldId id="633" r:id="rId63"/>
    <p:sldId id="634" r:id="rId64"/>
    <p:sldId id="635" r:id="rId65"/>
    <p:sldId id="636" r:id="rId66"/>
    <p:sldId id="637" r:id="rId67"/>
    <p:sldId id="638" r:id="rId68"/>
    <p:sldId id="669" r:id="rId69"/>
    <p:sldId id="670" r:id="rId70"/>
    <p:sldId id="671" r:id="rId71"/>
    <p:sldId id="672" r:id="rId72"/>
    <p:sldId id="673" r:id="rId73"/>
    <p:sldId id="674" r:id="rId74"/>
    <p:sldId id="675" r:id="rId75"/>
    <p:sldId id="676" r:id="rId76"/>
    <p:sldId id="677" r:id="rId77"/>
    <p:sldId id="678" r:id="rId78"/>
    <p:sldId id="679" r:id="rId79"/>
    <p:sldId id="680" r:id="rId80"/>
    <p:sldId id="681" r:id="rId81"/>
    <p:sldId id="682" r:id="rId82"/>
    <p:sldId id="683" r:id="rId83"/>
    <p:sldId id="684" r:id="rId84"/>
    <p:sldId id="685" r:id="rId85"/>
    <p:sldId id="686" r:id="rId86"/>
    <p:sldId id="687" r:id="rId87"/>
    <p:sldId id="688" r:id="rId88"/>
    <p:sldId id="695" r:id="rId89"/>
    <p:sldId id="696" r:id="rId90"/>
    <p:sldId id="697" r:id="rId91"/>
    <p:sldId id="698" r:id="rId92"/>
    <p:sldId id="699" r:id="rId93"/>
    <p:sldId id="700" r:id="rId94"/>
    <p:sldId id="701" r:id="rId95"/>
    <p:sldId id="702" r:id="rId96"/>
    <p:sldId id="703" r:id="rId97"/>
    <p:sldId id="704" r:id="rId98"/>
    <p:sldId id="705" r:id="rId99"/>
    <p:sldId id="706" r:id="rId100"/>
    <p:sldId id="707" r:id="rId101"/>
    <p:sldId id="708" r:id="rId102"/>
    <p:sldId id="709" r:id="rId103"/>
    <p:sldId id="710" r:id="rId104"/>
    <p:sldId id="711" r:id="rId105"/>
    <p:sldId id="712" r:id="rId106"/>
    <p:sldId id="713" r:id="rId107"/>
    <p:sldId id="714" r:id="rId108"/>
    <p:sldId id="715" r:id="rId109"/>
    <p:sldId id="716" r:id="rId110"/>
    <p:sldId id="717" r:id="rId111"/>
    <p:sldId id="718" r:id="rId112"/>
    <p:sldId id="719" r:id="rId113"/>
    <p:sldId id="720" r:id="rId114"/>
    <p:sldId id="721" r:id="rId115"/>
    <p:sldId id="722" r:id="rId116"/>
    <p:sldId id="723" r:id="rId117"/>
    <p:sldId id="724" r:id="rId118"/>
    <p:sldId id="725" r:id="rId119"/>
    <p:sldId id="726" r:id="rId120"/>
    <p:sldId id="727" r:id="rId121"/>
    <p:sldId id="728" r:id="rId122"/>
    <p:sldId id="729" r:id="rId123"/>
    <p:sldId id="730" r:id="rId124"/>
    <p:sldId id="731" r:id="rId125"/>
    <p:sldId id="828" r:id="rId126"/>
    <p:sldId id="829" r:id="rId127"/>
    <p:sldId id="830" r:id="rId128"/>
    <p:sldId id="831" r:id="rId129"/>
    <p:sldId id="832" r:id="rId130"/>
    <p:sldId id="833" r:id="rId131"/>
    <p:sldId id="834" r:id="rId132"/>
    <p:sldId id="835" r:id="rId133"/>
    <p:sldId id="836" r:id="rId134"/>
    <p:sldId id="837" r:id="rId135"/>
    <p:sldId id="838" r:id="rId136"/>
    <p:sldId id="839" r:id="rId137"/>
    <p:sldId id="840" r:id="rId138"/>
    <p:sldId id="841" r:id="rId139"/>
    <p:sldId id="842" r:id="rId140"/>
    <p:sldId id="843" r:id="rId141"/>
    <p:sldId id="844" r:id="rId142"/>
    <p:sldId id="845" r:id="rId143"/>
    <p:sldId id="846" r:id="rId144"/>
    <p:sldId id="847" r:id="rId145"/>
    <p:sldId id="848" r:id="rId146"/>
    <p:sldId id="849" r:id="rId147"/>
    <p:sldId id="850" r:id="rId148"/>
    <p:sldId id="851" r:id="rId149"/>
    <p:sldId id="852" r:id="rId150"/>
    <p:sldId id="853" r:id="rId151"/>
    <p:sldId id="854" r:id="rId152"/>
    <p:sldId id="855" r:id="rId153"/>
    <p:sldId id="856" r:id="rId154"/>
    <p:sldId id="857" r:id="rId155"/>
    <p:sldId id="859" r:id="rId156"/>
    <p:sldId id="860" r:id="rId157"/>
    <p:sldId id="861" r:id="rId158"/>
    <p:sldId id="862" r:id="rId159"/>
    <p:sldId id="863" r:id="rId160"/>
    <p:sldId id="864" r:id="rId161"/>
    <p:sldId id="865" r:id="rId162"/>
    <p:sldId id="866" r:id="rId163"/>
    <p:sldId id="867" r:id="rId164"/>
    <p:sldId id="868" r:id="rId165"/>
    <p:sldId id="869" r:id="rId166"/>
    <p:sldId id="870" r:id="rId167"/>
    <p:sldId id="871" r:id="rId168"/>
    <p:sldId id="872" r:id="rId169"/>
    <p:sldId id="873" r:id="rId170"/>
    <p:sldId id="874" r:id="rId171"/>
    <p:sldId id="875" r:id="rId172"/>
    <p:sldId id="876" r:id="rId173"/>
    <p:sldId id="877" r:id="rId174"/>
    <p:sldId id="878" r:id="rId175"/>
    <p:sldId id="879" r:id="rId176"/>
    <p:sldId id="880" r:id="rId177"/>
    <p:sldId id="881" r:id="rId178"/>
    <p:sldId id="883" r:id="rId179"/>
    <p:sldId id="884" r:id="rId180"/>
    <p:sldId id="885" r:id="rId181"/>
    <p:sldId id="886" r:id="rId182"/>
    <p:sldId id="887" r:id="rId183"/>
    <p:sldId id="888" r:id="rId184"/>
    <p:sldId id="889" r:id="rId185"/>
    <p:sldId id="890" r:id="rId186"/>
    <p:sldId id="952" r:id="rId187"/>
    <p:sldId id="891" r:id="rId188"/>
    <p:sldId id="766" r:id="rId189"/>
    <p:sldId id="758" r:id="rId190"/>
    <p:sldId id="759" r:id="rId191"/>
    <p:sldId id="760" r:id="rId192"/>
    <p:sldId id="761" r:id="rId193"/>
    <p:sldId id="762" r:id="rId194"/>
    <p:sldId id="763" r:id="rId195"/>
    <p:sldId id="764" r:id="rId196"/>
    <p:sldId id="765" r:id="rId197"/>
    <p:sldId id="767" r:id="rId198"/>
    <p:sldId id="768" r:id="rId199"/>
    <p:sldId id="769" r:id="rId200"/>
    <p:sldId id="770" r:id="rId201"/>
    <p:sldId id="771" r:id="rId202"/>
    <p:sldId id="772" r:id="rId203"/>
    <p:sldId id="773" r:id="rId204"/>
    <p:sldId id="774" r:id="rId205"/>
    <p:sldId id="775" r:id="rId206"/>
    <p:sldId id="776" r:id="rId207"/>
    <p:sldId id="777" r:id="rId208"/>
    <p:sldId id="778" r:id="rId209"/>
    <p:sldId id="779" r:id="rId210"/>
    <p:sldId id="780" r:id="rId211"/>
    <p:sldId id="781" r:id="rId212"/>
    <p:sldId id="782" r:id="rId213"/>
    <p:sldId id="783" r:id="rId214"/>
    <p:sldId id="784" r:id="rId215"/>
    <p:sldId id="785" r:id="rId216"/>
    <p:sldId id="786" r:id="rId217"/>
    <p:sldId id="787" r:id="rId218"/>
    <p:sldId id="788" r:id="rId219"/>
    <p:sldId id="789" r:id="rId220"/>
    <p:sldId id="790" r:id="rId221"/>
    <p:sldId id="791" r:id="rId222"/>
    <p:sldId id="792" r:id="rId223"/>
    <p:sldId id="793" r:id="rId224"/>
    <p:sldId id="794" r:id="rId225"/>
    <p:sldId id="795" r:id="rId226"/>
    <p:sldId id="796" r:id="rId227"/>
    <p:sldId id="797" r:id="rId228"/>
    <p:sldId id="798" r:id="rId229"/>
    <p:sldId id="799" r:id="rId230"/>
    <p:sldId id="800" r:id="rId231"/>
    <p:sldId id="801" r:id="rId232"/>
    <p:sldId id="802" r:id="rId233"/>
    <p:sldId id="803" r:id="rId234"/>
    <p:sldId id="804" r:id="rId235"/>
    <p:sldId id="805" r:id="rId236"/>
    <p:sldId id="806" r:id="rId237"/>
    <p:sldId id="807" r:id="rId238"/>
    <p:sldId id="808" r:id="rId239"/>
    <p:sldId id="809" r:id="rId240"/>
    <p:sldId id="810" r:id="rId241"/>
    <p:sldId id="811" r:id="rId242"/>
    <p:sldId id="812" r:id="rId243"/>
    <p:sldId id="813" r:id="rId244"/>
    <p:sldId id="814" r:id="rId245"/>
    <p:sldId id="815" r:id="rId246"/>
    <p:sldId id="816" r:id="rId247"/>
    <p:sldId id="817" r:id="rId248"/>
    <p:sldId id="818" r:id="rId249"/>
    <p:sldId id="819" r:id="rId250"/>
    <p:sldId id="820" r:id="rId251"/>
    <p:sldId id="821" r:id="rId252"/>
    <p:sldId id="822" r:id="rId253"/>
    <p:sldId id="823" r:id="rId254"/>
    <p:sldId id="824" r:id="rId255"/>
    <p:sldId id="825" r:id="rId256"/>
    <p:sldId id="826" r:id="rId257"/>
    <p:sldId id="954" r:id="rId258"/>
    <p:sldId id="955" r:id="rId259"/>
    <p:sldId id="956" r:id="rId260"/>
    <p:sldId id="957" r:id="rId261"/>
    <p:sldId id="958" r:id="rId262"/>
    <p:sldId id="959" r:id="rId263"/>
    <p:sldId id="960" r:id="rId264"/>
    <p:sldId id="961" r:id="rId265"/>
    <p:sldId id="962" r:id="rId266"/>
    <p:sldId id="963" r:id="rId267"/>
    <p:sldId id="964" r:id="rId268"/>
    <p:sldId id="965" r:id="rId269"/>
    <p:sldId id="966" r:id="rId270"/>
    <p:sldId id="967" r:id="rId271"/>
    <p:sldId id="968" r:id="rId272"/>
    <p:sldId id="969" r:id="rId273"/>
    <p:sldId id="970" r:id="rId274"/>
    <p:sldId id="971" r:id="rId275"/>
    <p:sldId id="972" r:id="rId276"/>
    <p:sldId id="973" r:id="rId277"/>
    <p:sldId id="974" r:id="rId278"/>
    <p:sldId id="975" r:id="rId279"/>
    <p:sldId id="976" r:id="rId280"/>
    <p:sldId id="977" r:id="rId281"/>
    <p:sldId id="978" r:id="rId282"/>
    <p:sldId id="979" r:id="rId283"/>
    <p:sldId id="980" r:id="rId284"/>
    <p:sldId id="981" r:id="rId285"/>
    <p:sldId id="983" r:id="rId286"/>
    <p:sldId id="984" r:id="rId287"/>
    <p:sldId id="985" r:id="rId288"/>
    <p:sldId id="986" r:id="rId289"/>
    <p:sldId id="987" r:id="rId290"/>
    <p:sldId id="988" r:id="rId291"/>
    <p:sldId id="989" r:id="rId292"/>
    <p:sldId id="990" r:id="rId293"/>
    <p:sldId id="992" r:id="rId294"/>
    <p:sldId id="993" r:id="rId295"/>
    <p:sldId id="994" r:id="rId296"/>
    <p:sldId id="996" r:id="rId297"/>
    <p:sldId id="997" r:id="rId298"/>
    <p:sldId id="998" r:id="rId299"/>
    <p:sldId id="999" r:id="rId300"/>
    <p:sldId id="1000" r:id="rId301"/>
    <p:sldId id="1018" r:id="rId302"/>
    <p:sldId id="1001" r:id="rId303"/>
    <p:sldId id="1002" r:id="rId304"/>
    <p:sldId id="1003" r:id="rId305"/>
    <p:sldId id="1019" r:id="rId306"/>
    <p:sldId id="1004" r:id="rId307"/>
    <p:sldId id="1005" r:id="rId308"/>
    <p:sldId id="1020" r:id="rId309"/>
    <p:sldId id="1006" r:id="rId310"/>
    <p:sldId id="1021" r:id="rId311"/>
    <p:sldId id="1007" r:id="rId312"/>
    <p:sldId id="1022" r:id="rId313"/>
    <p:sldId id="1008" r:id="rId314"/>
    <p:sldId id="1023" r:id="rId315"/>
    <p:sldId id="1009" r:id="rId316"/>
    <p:sldId id="1024" r:id="rId317"/>
  </p:sldIdLst>
  <p:sldSz cx="9144000" cy="6858000" type="screen4x3"/>
  <p:notesSz cx="9872663" cy="6858000"/>
  <p:defaultTextStyle>
    <a:defPPr>
      <a:defRPr lang="fi-FI"/>
    </a:defPPr>
    <a:lvl1pPr algn="l" rtl="0" eaLnBrk="0" fontAlgn="base" hangingPunct="0">
      <a:spcBef>
        <a:spcPct val="0"/>
      </a:spcBef>
      <a:spcAft>
        <a:spcPct val="0"/>
      </a:spcAft>
      <a:defRPr sz="36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36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36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36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3600" kern="1200">
        <a:solidFill>
          <a:schemeClr val="tx1"/>
        </a:solidFill>
        <a:latin typeface="Tahoma" panose="020B0604030504040204" pitchFamily="34" charset="0"/>
        <a:ea typeface="+mn-ea"/>
        <a:cs typeface="+mn-cs"/>
      </a:defRPr>
    </a:lvl5pPr>
    <a:lvl6pPr marL="2286000" algn="l" defTabSz="914400" rtl="0" eaLnBrk="1" latinLnBrk="0" hangingPunct="1">
      <a:defRPr sz="3600" kern="1200">
        <a:solidFill>
          <a:schemeClr val="tx1"/>
        </a:solidFill>
        <a:latin typeface="Tahoma" panose="020B0604030504040204" pitchFamily="34" charset="0"/>
        <a:ea typeface="+mn-ea"/>
        <a:cs typeface="+mn-cs"/>
      </a:defRPr>
    </a:lvl6pPr>
    <a:lvl7pPr marL="2743200" algn="l" defTabSz="914400" rtl="0" eaLnBrk="1" latinLnBrk="0" hangingPunct="1">
      <a:defRPr sz="3600" kern="1200">
        <a:solidFill>
          <a:schemeClr val="tx1"/>
        </a:solidFill>
        <a:latin typeface="Tahoma" panose="020B0604030504040204" pitchFamily="34" charset="0"/>
        <a:ea typeface="+mn-ea"/>
        <a:cs typeface="+mn-cs"/>
      </a:defRPr>
    </a:lvl7pPr>
    <a:lvl8pPr marL="3200400" algn="l" defTabSz="914400" rtl="0" eaLnBrk="1" latinLnBrk="0" hangingPunct="1">
      <a:defRPr sz="3600" kern="1200">
        <a:solidFill>
          <a:schemeClr val="tx1"/>
        </a:solidFill>
        <a:latin typeface="Tahoma" panose="020B0604030504040204" pitchFamily="34" charset="0"/>
        <a:ea typeface="+mn-ea"/>
        <a:cs typeface="+mn-cs"/>
      </a:defRPr>
    </a:lvl8pPr>
    <a:lvl9pPr marL="3657600" algn="l" defTabSz="914400" rtl="0" eaLnBrk="1" latinLnBrk="0" hangingPunct="1">
      <a:defRPr sz="36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FFFFFF"/>
    <a:srgbClr val="000099"/>
    <a:srgbClr val="DDDDDD"/>
    <a:srgbClr val="FEFAF4"/>
    <a:srgbClr val="FCF3E2"/>
    <a:srgbClr val="F8E7D2"/>
    <a:srgbClr val="FFFFEB"/>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41" autoAdjust="0"/>
    <p:restoredTop sz="97513" autoAdjust="0"/>
  </p:normalViewPr>
  <p:slideViewPr>
    <p:cSldViewPr snapToGrid="0">
      <p:cViewPr varScale="1">
        <p:scale>
          <a:sx n="121" d="100"/>
          <a:sy n="121" d="100"/>
        </p:scale>
        <p:origin x="125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3084"/>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99" Type="http://schemas.openxmlformats.org/officeDocument/2006/relationships/slide" Target="slides/slide297.xml"/><Relationship Id="rId303" Type="http://schemas.openxmlformats.org/officeDocument/2006/relationships/slide" Target="slides/slide301.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91" Type="http://schemas.openxmlformats.org/officeDocument/2006/relationships/slide" Target="slides/slide189.xml"/><Relationship Id="rId205" Type="http://schemas.openxmlformats.org/officeDocument/2006/relationships/slide" Target="slides/slide203.xml"/><Relationship Id="rId226" Type="http://schemas.openxmlformats.org/officeDocument/2006/relationships/slide" Target="slides/slide224.xml"/><Relationship Id="rId247" Type="http://schemas.openxmlformats.org/officeDocument/2006/relationships/slide" Target="slides/slide245.xml"/><Relationship Id="rId107" Type="http://schemas.openxmlformats.org/officeDocument/2006/relationships/slide" Target="slides/slide105.xml"/><Relationship Id="rId268" Type="http://schemas.openxmlformats.org/officeDocument/2006/relationships/slide" Target="slides/slide266.xml"/><Relationship Id="rId289" Type="http://schemas.openxmlformats.org/officeDocument/2006/relationships/slide" Target="slides/slide287.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314" Type="http://schemas.openxmlformats.org/officeDocument/2006/relationships/slide" Target="slides/slide312.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181" Type="http://schemas.openxmlformats.org/officeDocument/2006/relationships/slide" Target="slides/slide179.xml"/><Relationship Id="rId216" Type="http://schemas.openxmlformats.org/officeDocument/2006/relationships/slide" Target="slides/slide214.xml"/><Relationship Id="rId237" Type="http://schemas.openxmlformats.org/officeDocument/2006/relationships/slide" Target="slides/slide235.xml"/><Relationship Id="rId258" Type="http://schemas.openxmlformats.org/officeDocument/2006/relationships/slide" Target="slides/slide256.xml"/><Relationship Id="rId279" Type="http://schemas.openxmlformats.org/officeDocument/2006/relationships/slide" Target="slides/slide277.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290" Type="http://schemas.openxmlformats.org/officeDocument/2006/relationships/slide" Target="slides/slide288.xml"/><Relationship Id="rId304" Type="http://schemas.openxmlformats.org/officeDocument/2006/relationships/slide" Target="slides/slide302.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slide" Target="slides/slide169.xml"/><Relationship Id="rId192" Type="http://schemas.openxmlformats.org/officeDocument/2006/relationships/slide" Target="slides/slide190.xml"/><Relationship Id="rId206" Type="http://schemas.openxmlformats.org/officeDocument/2006/relationships/slide" Target="slides/slide204.xml"/><Relationship Id="rId227" Type="http://schemas.openxmlformats.org/officeDocument/2006/relationships/slide" Target="slides/slide225.xml"/><Relationship Id="rId248" Type="http://schemas.openxmlformats.org/officeDocument/2006/relationships/slide" Target="slides/slide246.xml"/><Relationship Id="rId269" Type="http://schemas.openxmlformats.org/officeDocument/2006/relationships/slide" Target="slides/slide267.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280" Type="http://schemas.openxmlformats.org/officeDocument/2006/relationships/slide" Target="slides/slide278.xml"/><Relationship Id="rId315" Type="http://schemas.openxmlformats.org/officeDocument/2006/relationships/slide" Target="slides/slide313.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82" Type="http://schemas.openxmlformats.org/officeDocument/2006/relationships/slide" Target="slides/slide180.xml"/><Relationship Id="rId217" Type="http://schemas.openxmlformats.org/officeDocument/2006/relationships/slide" Target="slides/slide215.xml"/><Relationship Id="rId6" Type="http://schemas.openxmlformats.org/officeDocument/2006/relationships/slide" Target="slides/slide4.xml"/><Relationship Id="rId238" Type="http://schemas.openxmlformats.org/officeDocument/2006/relationships/slide" Target="slides/slide236.xml"/><Relationship Id="rId259" Type="http://schemas.openxmlformats.org/officeDocument/2006/relationships/slide" Target="slides/slide257.xml"/><Relationship Id="rId23" Type="http://schemas.openxmlformats.org/officeDocument/2006/relationships/slide" Target="slides/slide21.xml"/><Relationship Id="rId119" Type="http://schemas.openxmlformats.org/officeDocument/2006/relationships/slide" Target="slides/slide117.xml"/><Relationship Id="rId270" Type="http://schemas.openxmlformats.org/officeDocument/2006/relationships/slide" Target="slides/slide268.xml"/><Relationship Id="rId291" Type="http://schemas.openxmlformats.org/officeDocument/2006/relationships/slide" Target="slides/slide289.xml"/><Relationship Id="rId305" Type="http://schemas.openxmlformats.org/officeDocument/2006/relationships/slide" Target="slides/slide303.xml"/><Relationship Id="rId44" Type="http://schemas.openxmlformats.org/officeDocument/2006/relationships/slide" Target="slides/slide42.xml"/><Relationship Id="rId65" Type="http://schemas.openxmlformats.org/officeDocument/2006/relationships/slide" Target="slides/slide63.xml"/><Relationship Id="rId86" Type="http://schemas.openxmlformats.org/officeDocument/2006/relationships/slide" Target="slides/slide84.xml"/><Relationship Id="rId130" Type="http://schemas.openxmlformats.org/officeDocument/2006/relationships/slide" Target="slides/slide128.xml"/><Relationship Id="rId151" Type="http://schemas.openxmlformats.org/officeDocument/2006/relationships/slide" Target="slides/slide149.xml"/><Relationship Id="rId172" Type="http://schemas.openxmlformats.org/officeDocument/2006/relationships/slide" Target="slides/slide170.xml"/><Relationship Id="rId193" Type="http://schemas.openxmlformats.org/officeDocument/2006/relationships/slide" Target="slides/slide191.xml"/><Relationship Id="rId207" Type="http://schemas.openxmlformats.org/officeDocument/2006/relationships/slide" Target="slides/slide205.xml"/><Relationship Id="rId228" Type="http://schemas.openxmlformats.org/officeDocument/2006/relationships/slide" Target="slides/slide226.xml"/><Relationship Id="rId249" Type="http://schemas.openxmlformats.org/officeDocument/2006/relationships/slide" Target="slides/slide247.xml"/><Relationship Id="rId13" Type="http://schemas.openxmlformats.org/officeDocument/2006/relationships/slide" Target="slides/slide11.xml"/><Relationship Id="rId109" Type="http://schemas.openxmlformats.org/officeDocument/2006/relationships/slide" Target="slides/slide107.xml"/><Relationship Id="rId260" Type="http://schemas.openxmlformats.org/officeDocument/2006/relationships/slide" Target="slides/slide258.xml"/><Relationship Id="rId281" Type="http://schemas.openxmlformats.org/officeDocument/2006/relationships/slide" Target="slides/slide279.xml"/><Relationship Id="rId316" Type="http://schemas.openxmlformats.org/officeDocument/2006/relationships/slide" Target="slides/slide314.xml"/><Relationship Id="rId34" Type="http://schemas.openxmlformats.org/officeDocument/2006/relationships/slide" Target="slides/slide32.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20" Type="http://schemas.openxmlformats.org/officeDocument/2006/relationships/slide" Target="slides/slide118.xml"/><Relationship Id="rId141" Type="http://schemas.openxmlformats.org/officeDocument/2006/relationships/slide" Target="slides/slide139.xml"/><Relationship Id="rId7" Type="http://schemas.openxmlformats.org/officeDocument/2006/relationships/slide" Target="slides/slide5.xml"/><Relationship Id="rId162" Type="http://schemas.openxmlformats.org/officeDocument/2006/relationships/slide" Target="slides/slide160.xml"/><Relationship Id="rId183" Type="http://schemas.openxmlformats.org/officeDocument/2006/relationships/slide" Target="slides/slide181.xml"/><Relationship Id="rId218" Type="http://schemas.openxmlformats.org/officeDocument/2006/relationships/slide" Target="slides/slide216.xml"/><Relationship Id="rId239" Type="http://schemas.openxmlformats.org/officeDocument/2006/relationships/slide" Target="slides/slide237.xml"/><Relationship Id="rId250" Type="http://schemas.openxmlformats.org/officeDocument/2006/relationships/slide" Target="slides/slide248.xml"/><Relationship Id="rId271" Type="http://schemas.openxmlformats.org/officeDocument/2006/relationships/slide" Target="slides/slide269.xml"/><Relationship Id="rId292" Type="http://schemas.openxmlformats.org/officeDocument/2006/relationships/slide" Target="slides/slide290.xml"/><Relationship Id="rId306" Type="http://schemas.openxmlformats.org/officeDocument/2006/relationships/slide" Target="slides/slide304.xml"/><Relationship Id="rId24" Type="http://schemas.openxmlformats.org/officeDocument/2006/relationships/slide" Target="slides/slide22.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31" Type="http://schemas.openxmlformats.org/officeDocument/2006/relationships/slide" Target="slides/slide129.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slide" Target="slides/slide192.xml"/><Relationship Id="rId208" Type="http://schemas.openxmlformats.org/officeDocument/2006/relationships/slide" Target="slides/slide206.xml"/><Relationship Id="rId229" Type="http://schemas.openxmlformats.org/officeDocument/2006/relationships/slide" Target="slides/slide227.xml"/><Relationship Id="rId19" Type="http://schemas.openxmlformats.org/officeDocument/2006/relationships/slide" Target="slides/slide17.xml"/><Relationship Id="rId224" Type="http://schemas.openxmlformats.org/officeDocument/2006/relationships/slide" Target="slides/slide222.xml"/><Relationship Id="rId240" Type="http://schemas.openxmlformats.org/officeDocument/2006/relationships/slide" Target="slides/slide238.xml"/><Relationship Id="rId245" Type="http://schemas.openxmlformats.org/officeDocument/2006/relationships/slide" Target="slides/slide243.xml"/><Relationship Id="rId261" Type="http://schemas.openxmlformats.org/officeDocument/2006/relationships/slide" Target="slides/slide259.xml"/><Relationship Id="rId266" Type="http://schemas.openxmlformats.org/officeDocument/2006/relationships/slide" Target="slides/slide264.xml"/><Relationship Id="rId287" Type="http://schemas.openxmlformats.org/officeDocument/2006/relationships/slide" Target="slides/slide285.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282" Type="http://schemas.openxmlformats.org/officeDocument/2006/relationships/slide" Target="slides/slide280.xml"/><Relationship Id="rId312" Type="http://schemas.openxmlformats.org/officeDocument/2006/relationships/slide" Target="slides/slide310.xml"/><Relationship Id="rId317" Type="http://schemas.openxmlformats.org/officeDocument/2006/relationships/slide" Target="slides/slide31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189" Type="http://schemas.openxmlformats.org/officeDocument/2006/relationships/slide" Target="slides/slide187.xml"/><Relationship Id="rId219" Type="http://schemas.openxmlformats.org/officeDocument/2006/relationships/slide" Target="slides/slide217.xml"/><Relationship Id="rId3" Type="http://schemas.openxmlformats.org/officeDocument/2006/relationships/slide" Target="slides/slide1.xml"/><Relationship Id="rId214" Type="http://schemas.openxmlformats.org/officeDocument/2006/relationships/slide" Target="slides/slide212.xml"/><Relationship Id="rId230" Type="http://schemas.openxmlformats.org/officeDocument/2006/relationships/slide" Target="slides/slide228.xml"/><Relationship Id="rId235" Type="http://schemas.openxmlformats.org/officeDocument/2006/relationships/slide" Target="slides/slide233.xml"/><Relationship Id="rId251" Type="http://schemas.openxmlformats.org/officeDocument/2006/relationships/slide" Target="slides/slide249.xml"/><Relationship Id="rId256" Type="http://schemas.openxmlformats.org/officeDocument/2006/relationships/slide" Target="slides/slide254.xml"/><Relationship Id="rId277" Type="http://schemas.openxmlformats.org/officeDocument/2006/relationships/slide" Target="slides/slide275.xml"/><Relationship Id="rId298" Type="http://schemas.openxmlformats.org/officeDocument/2006/relationships/slide" Target="slides/slide296.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72" Type="http://schemas.openxmlformats.org/officeDocument/2006/relationships/slide" Target="slides/slide270.xml"/><Relationship Id="rId293" Type="http://schemas.openxmlformats.org/officeDocument/2006/relationships/slide" Target="slides/slide291.xml"/><Relationship Id="rId302" Type="http://schemas.openxmlformats.org/officeDocument/2006/relationships/slide" Target="slides/slide300.xml"/><Relationship Id="rId307" Type="http://schemas.openxmlformats.org/officeDocument/2006/relationships/slide" Target="slides/slide305.xml"/><Relationship Id="rId323"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slide" Target="slides/slide177.xml"/><Relationship Id="rId195" Type="http://schemas.openxmlformats.org/officeDocument/2006/relationships/slide" Target="slides/slide193.xml"/><Relationship Id="rId209" Type="http://schemas.openxmlformats.org/officeDocument/2006/relationships/slide" Target="slides/slide207.xml"/><Relationship Id="rId190" Type="http://schemas.openxmlformats.org/officeDocument/2006/relationships/slide" Target="slides/slide188.xml"/><Relationship Id="rId204" Type="http://schemas.openxmlformats.org/officeDocument/2006/relationships/slide" Target="slides/slide202.xml"/><Relationship Id="rId220" Type="http://schemas.openxmlformats.org/officeDocument/2006/relationships/slide" Target="slides/slide218.xml"/><Relationship Id="rId225" Type="http://schemas.openxmlformats.org/officeDocument/2006/relationships/slide" Target="slides/slide223.xml"/><Relationship Id="rId241" Type="http://schemas.openxmlformats.org/officeDocument/2006/relationships/slide" Target="slides/slide239.xml"/><Relationship Id="rId246" Type="http://schemas.openxmlformats.org/officeDocument/2006/relationships/slide" Target="slides/slide244.xml"/><Relationship Id="rId267" Type="http://schemas.openxmlformats.org/officeDocument/2006/relationships/slide" Target="slides/slide265.xml"/><Relationship Id="rId288" Type="http://schemas.openxmlformats.org/officeDocument/2006/relationships/slide" Target="slides/slide286.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262" Type="http://schemas.openxmlformats.org/officeDocument/2006/relationships/slide" Target="slides/slide260.xml"/><Relationship Id="rId283" Type="http://schemas.openxmlformats.org/officeDocument/2006/relationships/slide" Target="slides/slide281.xml"/><Relationship Id="rId313" Type="http://schemas.openxmlformats.org/officeDocument/2006/relationships/slide" Target="slides/slide311.xml"/><Relationship Id="rId318"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185" Type="http://schemas.openxmlformats.org/officeDocument/2006/relationships/slide" Target="slides/slide183.xml"/><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slide" Target="slides/slide178.xml"/><Relationship Id="rId210" Type="http://schemas.openxmlformats.org/officeDocument/2006/relationships/slide" Target="slides/slide208.xml"/><Relationship Id="rId215" Type="http://schemas.openxmlformats.org/officeDocument/2006/relationships/slide" Target="slides/slide213.xml"/><Relationship Id="rId236" Type="http://schemas.openxmlformats.org/officeDocument/2006/relationships/slide" Target="slides/slide234.xml"/><Relationship Id="rId257" Type="http://schemas.openxmlformats.org/officeDocument/2006/relationships/slide" Target="slides/slide255.xml"/><Relationship Id="rId278" Type="http://schemas.openxmlformats.org/officeDocument/2006/relationships/slide" Target="slides/slide276.xml"/><Relationship Id="rId26" Type="http://schemas.openxmlformats.org/officeDocument/2006/relationships/slide" Target="slides/slide24.xml"/><Relationship Id="rId231" Type="http://schemas.openxmlformats.org/officeDocument/2006/relationships/slide" Target="slides/slide229.xml"/><Relationship Id="rId252" Type="http://schemas.openxmlformats.org/officeDocument/2006/relationships/slide" Target="slides/slide250.xml"/><Relationship Id="rId273" Type="http://schemas.openxmlformats.org/officeDocument/2006/relationships/slide" Target="slides/slide271.xml"/><Relationship Id="rId294" Type="http://schemas.openxmlformats.org/officeDocument/2006/relationships/slide" Target="slides/slide292.xml"/><Relationship Id="rId308" Type="http://schemas.openxmlformats.org/officeDocument/2006/relationships/slide" Target="slides/slide306.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96" Type="http://schemas.openxmlformats.org/officeDocument/2006/relationships/slide" Target="slides/slide194.xml"/><Relationship Id="rId200" Type="http://schemas.openxmlformats.org/officeDocument/2006/relationships/slide" Target="slides/slide198.xml"/><Relationship Id="rId16" Type="http://schemas.openxmlformats.org/officeDocument/2006/relationships/slide" Target="slides/slide14.xml"/><Relationship Id="rId221" Type="http://schemas.openxmlformats.org/officeDocument/2006/relationships/slide" Target="slides/slide219.xml"/><Relationship Id="rId242" Type="http://schemas.openxmlformats.org/officeDocument/2006/relationships/slide" Target="slides/slide240.xml"/><Relationship Id="rId263" Type="http://schemas.openxmlformats.org/officeDocument/2006/relationships/slide" Target="slides/slide261.xml"/><Relationship Id="rId284" Type="http://schemas.openxmlformats.org/officeDocument/2006/relationships/slide" Target="slides/slide282.xml"/><Relationship Id="rId319" Type="http://schemas.openxmlformats.org/officeDocument/2006/relationships/handoutMaster" Target="handoutMasters/handoutMaster1.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slide" Target="slides/slide184.xml"/><Relationship Id="rId211" Type="http://schemas.openxmlformats.org/officeDocument/2006/relationships/slide" Target="slides/slide209.xml"/><Relationship Id="rId232" Type="http://schemas.openxmlformats.org/officeDocument/2006/relationships/slide" Target="slides/slide230.xml"/><Relationship Id="rId253" Type="http://schemas.openxmlformats.org/officeDocument/2006/relationships/slide" Target="slides/slide251.xml"/><Relationship Id="rId274" Type="http://schemas.openxmlformats.org/officeDocument/2006/relationships/slide" Target="slides/slide272.xml"/><Relationship Id="rId295" Type="http://schemas.openxmlformats.org/officeDocument/2006/relationships/slide" Target="slides/slide293.xml"/><Relationship Id="rId309" Type="http://schemas.openxmlformats.org/officeDocument/2006/relationships/slide" Target="slides/slide307.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320" Type="http://schemas.openxmlformats.org/officeDocument/2006/relationships/presProps" Target="presProps.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97" Type="http://schemas.openxmlformats.org/officeDocument/2006/relationships/slide" Target="slides/slide195.xml"/><Relationship Id="rId201" Type="http://schemas.openxmlformats.org/officeDocument/2006/relationships/slide" Target="slides/slide199.xml"/><Relationship Id="rId222" Type="http://schemas.openxmlformats.org/officeDocument/2006/relationships/slide" Target="slides/slide220.xml"/><Relationship Id="rId243" Type="http://schemas.openxmlformats.org/officeDocument/2006/relationships/slide" Target="slides/slide241.xml"/><Relationship Id="rId264" Type="http://schemas.openxmlformats.org/officeDocument/2006/relationships/slide" Target="slides/slide262.xml"/><Relationship Id="rId285" Type="http://schemas.openxmlformats.org/officeDocument/2006/relationships/slide" Target="slides/slide283.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310" Type="http://schemas.openxmlformats.org/officeDocument/2006/relationships/slide" Target="slides/slide308.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slide" Target="slides/slide185.xml"/><Relationship Id="rId1" Type="http://schemas.openxmlformats.org/officeDocument/2006/relationships/slideMaster" Target="slideMasters/slideMaster1.xml"/><Relationship Id="rId212" Type="http://schemas.openxmlformats.org/officeDocument/2006/relationships/slide" Target="slides/slide210.xml"/><Relationship Id="rId233" Type="http://schemas.openxmlformats.org/officeDocument/2006/relationships/slide" Target="slides/slide231.xml"/><Relationship Id="rId254" Type="http://schemas.openxmlformats.org/officeDocument/2006/relationships/slide" Target="slides/slide252.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275" Type="http://schemas.openxmlformats.org/officeDocument/2006/relationships/slide" Target="slides/slide273.xml"/><Relationship Id="rId296" Type="http://schemas.openxmlformats.org/officeDocument/2006/relationships/slide" Target="slides/slide294.xml"/><Relationship Id="rId300" Type="http://schemas.openxmlformats.org/officeDocument/2006/relationships/slide" Target="slides/slide298.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slide" Target="slides/slide196.xml"/><Relationship Id="rId321" Type="http://schemas.openxmlformats.org/officeDocument/2006/relationships/viewProps" Target="viewProps.xml"/><Relationship Id="rId202" Type="http://schemas.openxmlformats.org/officeDocument/2006/relationships/slide" Target="slides/slide200.xml"/><Relationship Id="rId223" Type="http://schemas.openxmlformats.org/officeDocument/2006/relationships/slide" Target="slides/slide221.xml"/><Relationship Id="rId244" Type="http://schemas.openxmlformats.org/officeDocument/2006/relationships/slide" Target="slides/slide242.xml"/><Relationship Id="rId18" Type="http://schemas.openxmlformats.org/officeDocument/2006/relationships/slide" Target="slides/slide16.xml"/><Relationship Id="rId39" Type="http://schemas.openxmlformats.org/officeDocument/2006/relationships/slide" Target="slides/slide37.xml"/><Relationship Id="rId265" Type="http://schemas.openxmlformats.org/officeDocument/2006/relationships/slide" Target="slides/slide263.xml"/><Relationship Id="rId286" Type="http://schemas.openxmlformats.org/officeDocument/2006/relationships/slide" Target="slides/slide284.xml"/><Relationship Id="rId50" Type="http://schemas.openxmlformats.org/officeDocument/2006/relationships/slide" Target="slides/slide48.xml"/><Relationship Id="rId104" Type="http://schemas.openxmlformats.org/officeDocument/2006/relationships/slide" Target="slides/slide102.xml"/><Relationship Id="rId125" Type="http://schemas.openxmlformats.org/officeDocument/2006/relationships/slide" Target="slides/slide123.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311" Type="http://schemas.openxmlformats.org/officeDocument/2006/relationships/slide" Target="slides/slide309.xml"/><Relationship Id="rId71" Type="http://schemas.openxmlformats.org/officeDocument/2006/relationships/slide" Target="slides/slide69.xml"/><Relationship Id="rId92" Type="http://schemas.openxmlformats.org/officeDocument/2006/relationships/slide" Target="slides/slide90.xml"/><Relationship Id="rId213" Type="http://schemas.openxmlformats.org/officeDocument/2006/relationships/slide" Target="slides/slide211.xml"/><Relationship Id="rId234" Type="http://schemas.openxmlformats.org/officeDocument/2006/relationships/slide" Target="slides/slide232.xml"/><Relationship Id="rId2" Type="http://schemas.openxmlformats.org/officeDocument/2006/relationships/slideMaster" Target="slideMasters/slideMaster2.xml"/><Relationship Id="rId29" Type="http://schemas.openxmlformats.org/officeDocument/2006/relationships/slide" Target="slides/slide27.xml"/><Relationship Id="rId255" Type="http://schemas.openxmlformats.org/officeDocument/2006/relationships/slide" Target="slides/slide253.xml"/><Relationship Id="rId276" Type="http://schemas.openxmlformats.org/officeDocument/2006/relationships/slide" Target="slides/slide274.xml"/><Relationship Id="rId297" Type="http://schemas.openxmlformats.org/officeDocument/2006/relationships/slide" Target="slides/slide295.xml"/><Relationship Id="rId40" Type="http://schemas.openxmlformats.org/officeDocument/2006/relationships/slide" Target="slides/slide38.xml"/><Relationship Id="rId115" Type="http://schemas.openxmlformats.org/officeDocument/2006/relationships/slide" Target="slides/slide113.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301" Type="http://schemas.openxmlformats.org/officeDocument/2006/relationships/slide" Target="slides/slide299.xml"/><Relationship Id="rId322"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 Id="rId199" Type="http://schemas.openxmlformats.org/officeDocument/2006/relationships/slide" Target="slides/slide197.xml"/><Relationship Id="rId203" Type="http://schemas.openxmlformats.org/officeDocument/2006/relationships/slide" Target="slides/slide20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ABDD36-6F5D-49EC-8DD5-9CBEA5530222}" type="doc">
      <dgm:prSet loTypeId="urn:microsoft.com/office/officeart/2005/8/layout/orgChart1" loCatId="hierarchy" qsTypeId="urn:microsoft.com/office/officeart/2005/8/quickstyle/simple1" qsCatId="simple" csTypeId="urn:microsoft.com/office/officeart/2005/8/colors/accent1_2" csCatId="accent1"/>
      <dgm:spPr/>
    </dgm:pt>
    <dgm:pt modelId="{75F97AC7-84D2-48D1-A6EC-986B50FE8EA1}">
      <dgm:prSet/>
      <dgm:spPr/>
      <dgm:t>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fi-FI" altLang="fi-FI" b="1" i="0" u="none" strike="noStrike" cap="none" normalizeH="0" baseline="0" smtClean="0">
              <a:ln>
                <a:noFill/>
              </a:ln>
              <a:solidFill>
                <a:schemeClr val="tx1"/>
              </a:solidFill>
              <a:effectLst/>
              <a:latin typeface="Tahoma" panose="020B0604030504040204" pitchFamily="34" charset="0"/>
            </a:rPr>
            <a:t>VOIMA</a:t>
          </a:r>
        </a:p>
      </dgm:t>
    </dgm:pt>
    <dgm:pt modelId="{0CA506EB-9FAA-4355-B4A3-2F1E42A810CC}" type="parTrans" cxnId="{76923A58-FEDC-4C07-9F60-68DCA50B3F19}">
      <dgm:prSet/>
      <dgm:spPr/>
    </dgm:pt>
    <dgm:pt modelId="{0772477D-701B-4AAC-8242-9B00C01D8574}" type="sibTrans" cxnId="{76923A58-FEDC-4C07-9F60-68DCA50B3F19}">
      <dgm:prSet/>
      <dgm:spPr/>
    </dgm:pt>
    <dgm:pt modelId="{DCA5CFDB-2CBE-46C1-AB84-66D097E5660C}">
      <dgm:prSet/>
      <dgm:spPr/>
      <dgm:t>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fi-FI" altLang="fi-FI" b="1" i="0" u="none" strike="noStrike" cap="none" normalizeH="0" baseline="0" smtClean="0">
              <a:ln>
                <a:noFill/>
              </a:ln>
              <a:solidFill>
                <a:schemeClr val="tx1"/>
              </a:solidFill>
              <a:effectLst/>
              <a:latin typeface="Tahoma" panose="020B0604030504040204" pitchFamily="34" charset="0"/>
            </a:rPr>
            <a:t>ETÄVOIMAT</a:t>
          </a:r>
        </a:p>
      </dgm:t>
    </dgm:pt>
    <dgm:pt modelId="{1A11BBDF-6A44-4187-81D3-323CB1E5619F}" type="parTrans" cxnId="{D4818847-2D4F-43CC-8E3B-0AE4F89C4C7D}">
      <dgm:prSet/>
      <dgm:spPr/>
    </dgm:pt>
    <dgm:pt modelId="{02DA8187-06B2-4A00-B434-F8A75B806383}" type="sibTrans" cxnId="{D4818847-2D4F-43CC-8E3B-0AE4F89C4C7D}">
      <dgm:prSet/>
      <dgm:spPr/>
    </dgm:pt>
    <dgm:pt modelId="{D8FEDBC8-D1AA-4B50-87BA-1148BBB038FE}">
      <dgm:prSet/>
      <dgm:spPr/>
      <dgm:t>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fi-FI" altLang="fi-FI" b="0" i="0" u="none" strike="noStrike" cap="none" normalizeH="0" baseline="0" smtClean="0">
              <a:ln>
                <a:noFill/>
              </a:ln>
              <a:solidFill>
                <a:schemeClr val="tx1"/>
              </a:solidFill>
              <a:effectLst/>
              <a:latin typeface="Tahoma" panose="020B0604030504040204" pitchFamily="34" charset="0"/>
            </a:rPr>
            <a:t>Sähkömagneettiset voimat</a:t>
          </a:r>
        </a:p>
      </dgm:t>
    </dgm:pt>
    <dgm:pt modelId="{4510B09A-8530-438B-9C1C-F10F84422634}" type="parTrans" cxnId="{C9AD95D1-6064-4BAD-BAD7-F20BAF20C855}">
      <dgm:prSet/>
      <dgm:spPr/>
    </dgm:pt>
    <dgm:pt modelId="{23513B5B-23E1-436E-82F8-8808AC9EC708}" type="sibTrans" cxnId="{C9AD95D1-6064-4BAD-BAD7-F20BAF20C855}">
      <dgm:prSet/>
      <dgm:spPr/>
    </dgm:pt>
    <dgm:pt modelId="{C826EED3-05DB-44E2-8F8C-F8C5D4838BA6}">
      <dgm:prSet/>
      <dgm:spPr/>
      <dgm:t>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fi-FI" altLang="fi-FI" b="0" i="0" u="none" strike="noStrike" cap="none" normalizeH="0" baseline="0" smtClean="0">
              <a:ln>
                <a:noFill/>
              </a:ln>
              <a:solidFill>
                <a:schemeClr val="tx1"/>
              </a:solidFill>
              <a:effectLst/>
              <a:latin typeface="Tahoma" panose="020B0604030504040204" pitchFamily="34" charset="0"/>
            </a:rPr>
            <a:t>Painovoima</a:t>
          </a:r>
        </a:p>
      </dgm:t>
    </dgm:pt>
    <dgm:pt modelId="{7C310B4D-2817-488C-A37E-25EB84099BE3}" type="parTrans" cxnId="{8D87AFBC-1B5C-46AB-ACF4-65B87B822B27}">
      <dgm:prSet/>
      <dgm:spPr/>
    </dgm:pt>
    <dgm:pt modelId="{0BE5FE1D-20AA-42E5-9D4B-2F81E0CBD7C2}" type="sibTrans" cxnId="{8D87AFBC-1B5C-46AB-ACF4-65B87B822B27}">
      <dgm:prSet/>
      <dgm:spPr/>
    </dgm:pt>
    <dgm:pt modelId="{FA480BDC-E699-42BD-BC12-32FF8A9DF07E}">
      <dgm:prSet/>
      <dgm:spPr/>
      <dgm:t>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fi-FI" altLang="fi-FI" b="1" i="0" u="none" strike="noStrike" cap="none" normalizeH="0" baseline="0" smtClean="0">
              <a:ln>
                <a:noFill/>
              </a:ln>
              <a:solidFill>
                <a:schemeClr val="tx1"/>
              </a:solidFill>
              <a:effectLst/>
              <a:latin typeface="Tahoma" panose="020B0604030504040204" pitchFamily="34" charset="0"/>
            </a:rPr>
            <a:t>KOSKETUSVOIMAT</a:t>
          </a:r>
        </a:p>
      </dgm:t>
    </dgm:pt>
    <dgm:pt modelId="{B7B84745-DB60-46CE-B42A-863574E6B35B}" type="parTrans" cxnId="{0F6798E9-72F5-40A0-B658-57B835936E1C}">
      <dgm:prSet/>
      <dgm:spPr/>
    </dgm:pt>
    <dgm:pt modelId="{65F69A0D-E73F-4E29-8EFB-0222AA2DD023}" type="sibTrans" cxnId="{0F6798E9-72F5-40A0-B658-57B835936E1C}">
      <dgm:prSet/>
      <dgm:spPr/>
    </dgm:pt>
    <dgm:pt modelId="{CAB8795D-8092-437D-9516-0C3AF042089F}">
      <dgm:prSet/>
      <dgm:spPr/>
      <dgm:t>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fi-FI" altLang="fi-FI" b="0" i="0" u="none" strike="noStrike" cap="none" normalizeH="0" baseline="0" smtClean="0">
              <a:ln>
                <a:noFill/>
              </a:ln>
              <a:solidFill>
                <a:schemeClr val="tx1"/>
              </a:solidFill>
              <a:effectLst/>
              <a:latin typeface="Tahoma" panose="020B0604030504040204" pitchFamily="34" charset="0"/>
            </a:rPr>
            <a:t>Tukivoima</a:t>
          </a:r>
        </a:p>
      </dgm:t>
    </dgm:pt>
    <dgm:pt modelId="{A043A6B1-E34B-4F11-B3DB-BD306389E6C6}" type="parTrans" cxnId="{F029E39E-6C13-4A0A-A8C7-7AEE01CCEF1A}">
      <dgm:prSet/>
      <dgm:spPr/>
    </dgm:pt>
    <dgm:pt modelId="{73CFCAD1-F01C-46EA-83F2-5520087F557A}" type="sibTrans" cxnId="{F029E39E-6C13-4A0A-A8C7-7AEE01CCEF1A}">
      <dgm:prSet/>
      <dgm:spPr/>
    </dgm:pt>
    <dgm:pt modelId="{1AAE5C6D-EDFA-4651-9B74-7704C84549E2}">
      <dgm:prSet/>
      <dgm:spPr/>
      <dgm:t>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fi-FI" altLang="fi-FI" b="0" i="0" u="none" strike="noStrike" cap="none" normalizeH="0" baseline="0" smtClean="0">
              <a:ln>
                <a:noFill/>
              </a:ln>
              <a:solidFill>
                <a:schemeClr val="tx1"/>
              </a:solidFill>
              <a:effectLst/>
              <a:latin typeface="Tahoma" panose="020B0604030504040204" pitchFamily="34" charset="0"/>
            </a:rPr>
            <a:t>Jännitysvoima</a:t>
          </a:r>
        </a:p>
      </dgm:t>
    </dgm:pt>
    <dgm:pt modelId="{8CF12C40-8EAC-44D5-B468-EA826E8E2036}" type="parTrans" cxnId="{4E6B4030-358D-4110-845A-EC03B4FA8656}">
      <dgm:prSet/>
      <dgm:spPr/>
    </dgm:pt>
    <dgm:pt modelId="{0B92F83D-6FC0-4307-AB3A-94EECD10084A}" type="sibTrans" cxnId="{4E6B4030-358D-4110-845A-EC03B4FA8656}">
      <dgm:prSet/>
      <dgm:spPr/>
    </dgm:pt>
    <dgm:pt modelId="{6230973E-E693-4CD9-92D4-41510BE65587}">
      <dgm:prSet/>
      <dgm:spPr/>
      <dgm:t>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fi-FI" altLang="fi-FI" b="0" i="0" u="none" strike="noStrike" cap="none" normalizeH="0" baseline="0" smtClean="0">
              <a:ln>
                <a:noFill/>
              </a:ln>
              <a:solidFill>
                <a:schemeClr val="tx1"/>
              </a:solidFill>
              <a:effectLst/>
              <a:latin typeface="Tahoma" panose="020B0604030504040204" pitchFamily="34" charset="0"/>
            </a:rPr>
            <a:t>Kitkavoima</a:t>
          </a:r>
        </a:p>
      </dgm:t>
    </dgm:pt>
    <dgm:pt modelId="{06E414EE-1A35-4FB8-AB80-CCB4724FBF98}" type="parTrans" cxnId="{9163AB4D-9CA3-4979-A4FC-37C87973783D}">
      <dgm:prSet/>
      <dgm:spPr/>
    </dgm:pt>
    <dgm:pt modelId="{9066D493-D0EF-4098-8B85-0D35729C6E3A}" type="sibTrans" cxnId="{9163AB4D-9CA3-4979-A4FC-37C87973783D}">
      <dgm:prSet/>
      <dgm:spPr/>
    </dgm:pt>
    <dgm:pt modelId="{B2F95097-F70F-4FF0-81C9-EC97BB7FFC61}" type="pres">
      <dgm:prSet presAssocID="{3EABDD36-6F5D-49EC-8DD5-9CBEA5530222}" presName="hierChild1" presStyleCnt="0">
        <dgm:presLayoutVars>
          <dgm:orgChart val="1"/>
          <dgm:chPref val="1"/>
          <dgm:dir/>
          <dgm:animOne val="branch"/>
          <dgm:animLvl val="lvl"/>
          <dgm:resizeHandles/>
        </dgm:presLayoutVars>
      </dgm:prSet>
      <dgm:spPr/>
    </dgm:pt>
    <dgm:pt modelId="{1850D128-3C8F-43CD-AFF4-FD5869FA2C86}" type="pres">
      <dgm:prSet presAssocID="{75F97AC7-84D2-48D1-A6EC-986B50FE8EA1}" presName="hierRoot1" presStyleCnt="0">
        <dgm:presLayoutVars>
          <dgm:hierBranch/>
        </dgm:presLayoutVars>
      </dgm:prSet>
      <dgm:spPr/>
    </dgm:pt>
    <dgm:pt modelId="{B05A74F8-E26D-444D-8B4D-0408076760DB}" type="pres">
      <dgm:prSet presAssocID="{75F97AC7-84D2-48D1-A6EC-986B50FE8EA1}" presName="rootComposite1" presStyleCnt="0"/>
      <dgm:spPr/>
    </dgm:pt>
    <dgm:pt modelId="{6BB8C4A8-4E50-4323-9C60-3D02F3BF506A}" type="pres">
      <dgm:prSet presAssocID="{75F97AC7-84D2-48D1-A6EC-986B50FE8EA1}" presName="rootText1" presStyleLbl="node0" presStyleIdx="0" presStyleCnt="1">
        <dgm:presLayoutVars>
          <dgm:chPref val="3"/>
        </dgm:presLayoutVars>
      </dgm:prSet>
      <dgm:spPr/>
      <dgm:t>
        <a:bodyPr/>
        <a:lstStyle/>
        <a:p>
          <a:endParaRPr lang="fi-FI"/>
        </a:p>
      </dgm:t>
    </dgm:pt>
    <dgm:pt modelId="{27324761-016D-48DA-A534-F5C13FE5A934}" type="pres">
      <dgm:prSet presAssocID="{75F97AC7-84D2-48D1-A6EC-986B50FE8EA1}" presName="rootConnector1" presStyleLbl="node1" presStyleIdx="0" presStyleCnt="0"/>
      <dgm:spPr/>
      <dgm:t>
        <a:bodyPr/>
        <a:lstStyle/>
        <a:p>
          <a:endParaRPr lang="fi-FI"/>
        </a:p>
      </dgm:t>
    </dgm:pt>
    <dgm:pt modelId="{358DD69C-C34C-44FA-826D-AA14C9C9E5FE}" type="pres">
      <dgm:prSet presAssocID="{75F97AC7-84D2-48D1-A6EC-986B50FE8EA1}" presName="hierChild2" presStyleCnt="0"/>
      <dgm:spPr/>
    </dgm:pt>
    <dgm:pt modelId="{3694A78E-EC1D-4BFC-AE06-05C39E96386F}" type="pres">
      <dgm:prSet presAssocID="{1A11BBDF-6A44-4187-81D3-323CB1E5619F}" presName="Name35" presStyleLbl="parChTrans1D2" presStyleIdx="0" presStyleCnt="2"/>
      <dgm:spPr/>
    </dgm:pt>
    <dgm:pt modelId="{B64363AC-B168-40A5-8444-2A9D335A6AAF}" type="pres">
      <dgm:prSet presAssocID="{DCA5CFDB-2CBE-46C1-AB84-66D097E5660C}" presName="hierRoot2" presStyleCnt="0">
        <dgm:presLayoutVars>
          <dgm:hierBranch val="r"/>
        </dgm:presLayoutVars>
      </dgm:prSet>
      <dgm:spPr/>
    </dgm:pt>
    <dgm:pt modelId="{E25E71CC-1DBD-4066-B5F4-22F4C7C58A99}" type="pres">
      <dgm:prSet presAssocID="{DCA5CFDB-2CBE-46C1-AB84-66D097E5660C}" presName="rootComposite" presStyleCnt="0"/>
      <dgm:spPr/>
    </dgm:pt>
    <dgm:pt modelId="{CDC669BC-537B-438E-B045-A7E3A2F2E1D2}" type="pres">
      <dgm:prSet presAssocID="{DCA5CFDB-2CBE-46C1-AB84-66D097E5660C}" presName="rootText" presStyleLbl="node2" presStyleIdx="0" presStyleCnt="2">
        <dgm:presLayoutVars>
          <dgm:chPref val="3"/>
        </dgm:presLayoutVars>
      </dgm:prSet>
      <dgm:spPr/>
      <dgm:t>
        <a:bodyPr/>
        <a:lstStyle/>
        <a:p>
          <a:endParaRPr lang="fi-FI"/>
        </a:p>
      </dgm:t>
    </dgm:pt>
    <dgm:pt modelId="{A25EF09A-87DC-4B4F-9277-22B5A15BF832}" type="pres">
      <dgm:prSet presAssocID="{DCA5CFDB-2CBE-46C1-AB84-66D097E5660C}" presName="rootConnector" presStyleLbl="node2" presStyleIdx="0" presStyleCnt="2"/>
      <dgm:spPr/>
      <dgm:t>
        <a:bodyPr/>
        <a:lstStyle/>
        <a:p>
          <a:endParaRPr lang="fi-FI"/>
        </a:p>
      </dgm:t>
    </dgm:pt>
    <dgm:pt modelId="{EF50A451-8697-4B70-B591-67A8AFEE7CF3}" type="pres">
      <dgm:prSet presAssocID="{DCA5CFDB-2CBE-46C1-AB84-66D097E5660C}" presName="hierChild4" presStyleCnt="0"/>
      <dgm:spPr/>
    </dgm:pt>
    <dgm:pt modelId="{13E121CC-1286-42DA-A1E5-C2EDCE60B324}" type="pres">
      <dgm:prSet presAssocID="{4510B09A-8530-438B-9C1C-F10F84422634}" presName="Name50" presStyleLbl="parChTrans1D3" presStyleIdx="0" presStyleCnt="5"/>
      <dgm:spPr/>
    </dgm:pt>
    <dgm:pt modelId="{729406C8-4E36-420D-B33B-971004BBD7D7}" type="pres">
      <dgm:prSet presAssocID="{D8FEDBC8-D1AA-4B50-87BA-1148BBB038FE}" presName="hierRoot2" presStyleCnt="0">
        <dgm:presLayoutVars>
          <dgm:hierBranch val="r"/>
        </dgm:presLayoutVars>
      </dgm:prSet>
      <dgm:spPr/>
    </dgm:pt>
    <dgm:pt modelId="{7CFA8388-93BA-4D4E-B6EC-ADEC33D0D4DE}" type="pres">
      <dgm:prSet presAssocID="{D8FEDBC8-D1AA-4B50-87BA-1148BBB038FE}" presName="rootComposite" presStyleCnt="0"/>
      <dgm:spPr/>
    </dgm:pt>
    <dgm:pt modelId="{C3766CA4-96C7-4AD9-A779-D9850EAA7AE4}" type="pres">
      <dgm:prSet presAssocID="{D8FEDBC8-D1AA-4B50-87BA-1148BBB038FE}" presName="rootText" presStyleLbl="node3" presStyleIdx="0" presStyleCnt="5">
        <dgm:presLayoutVars>
          <dgm:chPref val="3"/>
        </dgm:presLayoutVars>
      </dgm:prSet>
      <dgm:spPr/>
      <dgm:t>
        <a:bodyPr/>
        <a:lstStyle/>
        <a:p>
          <a:endParaRPr lang="fi-FI"/>
        </a:p>
      </dgm:t>
    </dgm:pt>
    <dgm:pt modelId="{98344F27-48E5-426A-9A05-F46DE4D7DDDD}" type="pres">
      <dgm:prSet presAssocID="{D8FEDBC8-D1AA-4B50-87BA-1148BBB038FE}" presName="rootConnector" presStyleLbl="node3" presStyleIdx="0" presStyleCnt="5"/>
      <dgm:spPr/>
      <dgm:t>
        <a:bodyPr/>
        <a:lstStyle/>
        <a:p>
          <a:endParaRPr lang="fi-FI"/>
        </a:p>
      </dgm:t>
    </dgm:pt>
    <dgm:pt modelId="{4786376A-0101-427A-A6A0-3F3832EB6FE1}" type="pres">
      <dgm:prSet presAssocID="{D8FEDBC8-D1AA-4B50-87BA-1148BBB038FE}" presName="hierChild4" presStyleCnt="0"/>
      <dgm:spPr/>
    </dgm:pt>
    <dgm:pt modelId="{80D6A1EC-2B96-44A7-9D37-61B5B138135B}" type="pres">
      <dgm:prSet presAssocID="{D8FEDBC8-D1AA-4B50-87BA-1148BBB038FE}" presName="hierChild5" presStyleCnt="0"/>
      <dgm:spPr/>
    </dgm:pt>
    <dgm:pt modelId="{8A0FB98F-9944-4180-A566-08D5ECD19FEA}" type="pres">
      <dgm:prSet presAssocID="{7C310B4D-2817-488C-A37E-25EB84099BE3}" presName="Name50" presStyleLbl="parChTrans1D3" presStyleIdx="1" presStyleCnt="5"/>
      <dgm:spPr/>
    </dgm:pt>
    <dgm:pt modelId="{A1F78E5E-4ED8-4332-9CAD-21D74F967586}" type="pres">
      <dgm:prSet presAssocID="{C826EED3-05DB-44E2-8F8C-F8C5D4838BA6}" presName="hierRoot2" presStyleCnt="0">
        <dgm:presLayoutVars>
          <dgm:hierBranch val="r"/>
        </dgm:presLayoutVars>
      </dgm:prSet>
      <dgm:spPr/>
    </dgm:pt>
    <dgm:pt modelId="{DFE29B2A-B1F1-4FBA-BBEE-203F23B19C3B}" type="pres">
      <dgm:prSet presAssocID="{C826EED3-05DB-44E2-8F8C-F8C5D4838BA6}" presName="rootComposite" presStyleCnt="0"/>
      <dgm:spPr/>
    </dgm:pt>
    <dgm:pt modelId="{BD624C15-7203-4A2F-9DC2-8A531A48D44A}" type="pres">
      <dgm:prSet presAssocID="{C826EED3-05DB-44E2-8F8C-F8C5D4838BA6}" presName="rootText" presStyleLbl="node3" presStyleIdx="1" presStyleCnt="5">
        <dgm:presLayoutVars>
          <dgm:chPref val="3"/>
        </dgm:presLayoutVars>
      </dgm:prSet>
      <dgm:spPr/>
      <dgm:t>
        <a:bodyPr/>
        <a:lstStyle/>
        <a:p>
          <a:endParaRPr lang="fi-FI"/>
        </a:p>
      </dgm:t>
    </dgm:pt>
    <dgm:pt modelId="{01D20104-D01B-40AD-A9FD-AE2C7053E886}" type="pres">
      <dgm:prSet presAssocID="{C826EED3-05DB-44E2-8F8C-F8C5D4838BA6}" presName="rootConnector" presStyleLbl="node3" presStyleIdx="1" presStyleCnt="5"/>
      <dgm:spPr/>
      <dgm:t>
        <a:bodyPr/>
        <a:lstStyle/>
        <a:p>
          <a:endParaRPr lang="fi-FI"/>
        </a:p>
      </dgm:t>
    </dgm:pt>
    <dgm:pt modelId="{3D1EB8C8-BFB1-4252-82B6-EE8E89F04D69}" type="pres">
      <dgm:prSet presAssocID="{C826EED3-05DB-44E2-8F8C-F8C5D4838BA6}" presName="hierChild4" presStyleCnt="0"/>
      <dgm:spPr/>
    </dgm:pt>
    <dgm:pt modelId="{94D86904-B929-479A-BFA7-5E33191FFFA3}" type="pres">
      <dgm:prSet presAssocID="{C826EED3-05DB-44E2-8F8C-F8C5D4838BA6}" presName="hierChild5" presStyleCnt="0"/>
      <dgm:spPr/>
    </dgm:pt>
    <dgm:pt modelId="{02162C39-12F5-45FC-B0C2-948116107DB0}" type="pres">
      <dgm:prSet presAssocID="{DCA5CFDB-2CBE-46C1-AB84-66D097E5660C}" presName="hierChild5" presStyleCnt="0"/>
      <dgm:spPr/>
    </dgm:pt>
    <dgm:pt modelId="{5AEA9A77-D624-4552-96E5-03EEBA51D1D1}" type="pres">
      <dgm:prSet presAssocID="{B7B84745-DB60-46CE-B42A-863574E6B35B}" presName="Name35" presStyleLbl="parChTrans1D2" presStyleIdx="1" presStyleCnt="2"/>
      <dgm:spPr/>
    </dgm:pt>
    <dgm:pt modelId="{CBF4515E-1A87-4807-A93A-8CD8C21F8760}" type="pres">
      <dgm:prSet presAssocID="{FA480BDC-E699-42BD-BC12-32FF8A9DF07E}" presName="hierRoot2" presStyleCnt="0">
        <dgm:presLayoutVars>
          <dgm:hierBranch val="l"/>
        </dgm:presLayoutVars>
      </dgm:prSet>
      <dgm:spPr/>
    </dgm:pt>
    <dgm:pt modelId="{71800A25-0E61-423E-9F6D-5EFAC5DB99F3}" type="pres">
      <dgm:prSet presAssocID="{FA480BDC-E699-42BD-BC12-32FF8A9DF07E}" presName="rootComposite" presStyleCnt="0"/>
      <dgm:spPr/>
    </dgm:pt>
    <dgm:pt modelId="{C19AD620-AF52-4382-95E0-635C3EC7BDDC}" type="pres">
      <dgm:prSet presAssocID="{FA480BDC-E699-42BD-BC12-32FF8A9DF07E}" presName="rootText" presStyleLbl="node2" presStyleIdx="1" presStyleCnt="2">
        <dgm:presLayoutVars>
          <dgm:chPref val="3"/>
        </dgm:presLayoutVars>
      </dgm:prSet>
      <dgm:spPr/>
      <dgm:t>
        <a:bodyPr/>
        <a:lstStyle/>
        <a:p>
          <a:endParaRPr lang="fi-FI"/>
        </a:p>
      </dgm:t>
    </dgm:pt>
    <dgm:pt modelId="{DBDAA65B-E136-4F31-9FA7-DE4036E159AA}" type="pres">
      <dgm:prSet presAssocID="{FA480BDC-E699-42BD-BC12-32FF8A9DF07E}" presName="rootConnector" presStyleLbl="node2" presStyleIdx="1" presStyleCnt="2"/>
      <dgm:spPr/>
      <dgm:t>
        <a:bodyPr/>
        <a:lstStyle/>
        <a:p>
          <a:endParaRPr lang="fi-FI"/>
        </a:p>
      </dgm:t>
    </dgm:pt>
    <dgm:pt modelId="{047102B6-00B0-4085-8161-56BC5EDF0D78}" type="pres">
      <dgm:prSet presAssocID="{FA480BDC-E699-42BD-BC12-32FF8A9DF07E}" presName="hierChild4" presStyleCnt="0"/>
      <dgm:spPr/>
    </dgm:pt>
    <dgm:pt modelId="{47E51343-25BC-4F23-9202-FEC537F0BEC1}" type="pres">
      <dgm:prSet presAssocID="{A043A6B1-E34B-4F11-B3DB-BD306389E6C6}" presName="Name50" presStyleLbl="parChTrans1D3" presStyleIdx="2" presStyleCnt="5"/>
      <dgm:spPr/>
    </dgm:pt>
    <dgm:pt modelId="{90637630-A6EF-4F13-AE7A-88133ACCB47D}" type="pres">
      <dgm:prSet presAssocID="{CAB8795D-8092-437D-9516-0C3AF042089F}" presName="hierRoot2" presStyleCnt="0">
        <dgm:presLayoutVars>
          <dgm:hierBranch val="r"/>
        </dgm:presLayoutVars>
      </dgm:prSet>
      <dgm:spPr/>
    </dgm:pt>
    <dgm:pt modelId="{2660177F-B470-47F4-919C-DF1BDF6D5B0B}" type="pres">
      <dgm:prSet presAssocID="{CAB8795D-8092-437D-9516-0C3AF042089F}" presName="rootComposite" presStyleCnt="0"/>
      <dgm:spPr/>
    </dgm:pt>
    <dgm:pt modelId="{B56DC4E5-8B5C-4041-9F8B-F4A3EAB40587}" type="pres">
      <dgm:prSet presAssocID="{CAB8795D-8092-437D-9516-0C3AF042089F}" presName="rootText" presStyleLbl="node3" presStyleIdx="2" presStyleCnt="5">
        <dgm:presLayoutVars>
          <dgm:chPref val="3"/>
        </dgm:presLayoutVars>
      </dgm:prSet>
      <dgm:spPr/>
      <dgm:t>
        <a:bodyPr/>
        <a:lstStyle/>
        <a:p>
          <a:endParaRPr lang="fi-FI"/>
        </a:p>
      </dgm:t>
    </dgm:pt>
    <dgm:pt modelId="{4F98F48F-A4B6-4E17-916F-ACF9D57B3BBB}" type="pres">
      <dgm:prSet presAssocID="{CAB8795D-8092-437D-9516-0C3AF042089F}" presName="rootConnector" presStyleLbl="node3" presStyleIdx="2" presStyleCnt="5"/>
      <dgm:spPr/>
      <dgm:t>
        <a:bodyPr/>
        <a:lstStyle/>
        <a:p>
          <a:endParaRPr lang="fi-FI"/>
        </a:p>
      </dgm:t>
    </dgm:pt>
    <dgm:pt modelId="{C8369FAD-2B24-4635-985A-CB444DB3329C}" type="pres">
      <dgm:prSet presAssocID="{CAB8795D-8092-437D-9516-0C3AF042089F}" presName="hierChild4" presStyleCnt="0"/>
      <dgm:spPr/>
    </dgm:pt>
    <dgm:pt modelId="{3299521F-779A-42AC-B9AB-C7CECD0238AD}" type="pres">
      <dgm:prSet presAssocID="{CAB8795D-8092-437D-9516-0C3AF042089F}" presName="hierChild5" presStyleCnt="0"/>
      <dgm:spPr/>
    </dgm:pt>
    <dgm:pt modelId="{FBEF0506-A225-4F9F-8D29-5879C6FBDB4F}" type="pres">
      <dgm:prSet presAssocID="{8CF12C40-8EAC-44D5-B468-EA826E8E2036}" presName="Name50" presStyleLbl="parChTrans1D3" presStyleIdx="3" presStyleCnt="5"/>
      <dgm:spPr/>
    </dgm:pt>
    <dgm:pt modelId="{5E55834D-C06E-4D2A-9D16-7DC014EF5B86}" type="pres">
      <dgm:prSet presAssocID="{1AAE5C6D-EDFA-4651-9B74-7704C84549E2}" presName="hierRoot2" presStyleCnt="0">
        <dgm:presLayoutVars>
          <dgm:hierBranch val="l"/>
        </dgm:presLayoutVars>
      </dgm:prSet>
      <dgm:spPr/>
    </dgm:pt>
    <dgm:pt modelId="{85DE6C61-C745-498A-B8D5-E01B184F64C2}" type="pres">
      <dgm:prSet presAssocID="{1AAE5C6D-EDFA-4651-9B74-7704C84549E2}" presName="rootComposite" presStyleCnt="0"/>
      <dgm:spPr/>
    </dgm:pt>
    <dgm:pt modelId="{4A16672F-F05B-477B-A134-F14B9B608209}" type="pres">
      <dgm:prSet presAssocID="{1AAE5C6D-EDFA-4651-9B74-7704C84549E2}" presName="rootText" presStyleLbl="node3" presStyleIdx="3" presStyleCnt="5">
        <dgm:presLayoutVars>
          <dgm:chPref val="3"/>
        </dgm:presLayoutVars>
      </dgm:prSet>
      <dgm:spPr/>
      <dgm:t>
        <a:bodyPr/>
        <a:lstStyle/>
        <a:p>
          <a:endParaRPr lang="fi-FI"/>
        </a:p>
      </dgm:t>
    </dgm:pt>
    <dgm:pt modelId="{E1828A02-2735-40FA-9707-BD01F763408C}" type="pres">
      <dgm:prSet presAssocID="{1AAE5C6D-EDFA-4651-9B74-7704C84549E2}" presName="rootConnector" presStyleLbl="node3" presStyleIdx="3" presStyleCnt="5"/>
      <dgm:spPr/>
      <dgm:t>
        <a:bodyPr/>
        <a:lstStyle/>
        <a:p>
          <a:endParaRPr lang="fi-FI"/>
        </a:p>
      </dgm:t>
    </dgm:pt>
    <dgm:pt modelId="{F0F88D74-0D9E-4B0A-B059-67EECE05C3F3}" type="pres">
      <dgm:prSet presAssocID="{1AAE5C6D-EDFA-4651-9B74-7704C84549E2}" presName="hierChild4" presStyleCnt="0"/>
      <dgm:spPr/>
    </dgm:pt>
    <dgm:pt modelId="{99E67237-ACBC-4B07-B70C-D25F4CEFC987}" type="pres">
      <dgm:prSet presAssocID="{1AAE5C6D-EDFA-4651-9B74-7704C84549E2}" presName="hierChild5" presStyleCnt="0"/>
      <dgm:spPr/>
    </dgm:pt>
    <dgm:pt modelId="{B1984342-3A5A-4DA0-81FF-974FFAE7835A}" type="pres">
      <dgm:prSet presAssocID="{06E414EE-1A35-4FB8-AB80-CCB4724FBF98}" presName="Name50" presStyleLbl="parChTrans1D3" presStyleIdx="4" presStyleCnt="5"/>
      <dgm:spPr/>
    </dgm:pt>
    <dgm:pt modelId="{514C21A3-5844-4B21-8CFA-45E1AC707039}" type="pres">
      <dgm:prSet presAssocID="{6230973E-E693-4CD9-92D4-41510BE65587}" presName="hierRoot2" presStyleCnt="0">
        <dgm:presLayoutVars>
          <dgm:hierBranch val="l"/>
        </dgm:presLayoutVars>
      </dgm:prSet>
      <dgm:spPr/>
    </dgm:pt>
    <dgm:pt modelId="{055DCB9B-64F2-42E9-857D-BD98950C630E}" type="pres">
      <dgm:prSet presAssocID="{6230973E-E693-4CD9-92D4-41510BE65587}" presName="rootComposite" presStyleCnt="0"/>
      <dgm:spPr/>
    </dgm:pt>
    <dgm:pt modelId="{43EEFBF0-7EAB-4F2E-B795-2346CFF816E9}" type="pres">
      <dgm:prSet presAssocID="{6230973E-E693-4CD9-92D4-41510BE65587}" presName="rootText" presStyleLbl="node3" presStyleIdx="4" presStyleCnt="5">
        <dgm:presLayoutVars>
          <dgm:chPref val="3"/>
        </dgm:presLayoutVars>
      </dgm:prSet>
      <dgm:spPr/>
      <dgm:t>
        <a:bodyPr/>
        <a:lstStyle/>
        <a:p>
          <a:endParaRPr lang="fi-FI"/>
        </a:p>
      </dgm:t>
    </dgm:pt>
    <dgm:pt modelId="{95083C15-3B43-410C-9E26-7B768FEF04A6}" type="pres">
      <dgm:prSet presAssocID="{6230973E-E693-4CD9-92D4-41510BE65587}" presName="rootConnector" presStyleLbl="node3" presStyleIdx="4" presStyleCnt="5"/>
      <dgm:spPr/>
      <dgm:t>
        <a:bodyPr/>
        <a:lstStyle/>
        <a:p>
          <a:endParaRPr lang="fi-FI"/>
        </a:p>
      </dgm:t>
    </dgm:pt>
    <dgm:pt modelId="{F3DA34CD-1994-4D6A-A1AA-72F28DCFF3CC}" type="pres">
      <dgm:prSet presAssocID="{6230973E-E693-4CD9-92D4-41510BE65587}" presName="hierChild4" presStyleCnt="0"/>
      <dgm:spPr/>
    </dgm:pt>
    <dgm:pt modelId="{8F0561E1-974D-4861-89FB-B1B820F8AB52}" type="pres">
      <dgm:prSet presAssocID="{6230973E-E693-4CD9-92D4-41510BE65587}" presName="hierChild5" presStyleCnt="0"/>
      <dgm:spPr/>
    </dgm:pt>
    <dgm:pt modelId="{0CEEE756-365F-4A62-B3A7-D75B8B20DBE6}" type="pres">
      <dgm:prSet presAssocID="{FA480BDC-E699-42BD-BC12-32FF8A9DF07E}" presName="hierChild5" presStyleCnt="0"/>
      <dgm:spPr/>
    </dgm:pt>
    <dgm:pt modelId="{7F962439-BED5-4485-9A95-DFF34D860F95}" type="pres">
      <dgm:prSet presAssocID="{75F97AC7-84D2-48D1-A6EC-986B50FE8EA1}" presName="hierChild3" presStyleCnt="0"/>
      <dgm:spPr/>
    </dgm:pt>
  </dgm:ptLst>
  <dgm:cxnLst>
    <dgm:cxn modelId="{CDBEF0E7-9002-4180-8185-6D5140DD9ED3}" type="presOf" srcId="{FA480BDC-E699-42BD-BC12-32FF8A9DF07E}" destId="{C19AD620-AF52-4382-95E0-635C3EC7BDDC}" srcOrd="0" destOrd="0" presId="urn:microsoft.com/office/officeart/2005/8/layout/orgChart1"/>
    <dgm:cxn modelId="{82E63BAF-B9B2-43CD-9347-2ABB562846D8}" type="presOf" srcId="{06E414EE-1A35-4FB8-AB80-CCB4724FBF98}" destId="{B1984342-3A5A-4DA0-81FF-974FFAE7835A}" srcOrd="0" destOrd="0" presId="urn:microsoft.com/office/officeart/2005/8/layout/orgChart1"/>
    <dgm:cxn modelId="{8D87AFBC-1B5C-46AB-ACF4-65B87B822B27}" srcId="{DCA5CFDB-2CBE-46C1-AB84-66D097E5660C}" destId="{C826EED3-05DB-44E2-8F8C-F8C5D4838BA6}" srcOrd="1" destOrd="0" parTransId="{7C310B4D-2817-488C-A37E-25EB84099BE3}" sibTransId="{0BE5FE1D-20AA-42E5-9D4B-2F81E0CBD7C2}"/>
    <dgm:cxn modelId="{76923A58-FEDC-4C07-9F60-68DCA50B3F19}" srcId="{3EABDD36-6F5D-49EC-8DD5-9CBEA5530222}" destId="{75F97AC7-84D2-48D1-A6EC-986B50FE8EA1}" srcOrd="0" destOrd="0" parTransId="{0CA506EB-9FAA-4355-B4A3-2F1E42A810CC}" sibTransId="{0772477D-701B-4AAC-8242-9B00C01D8574}"/>
    <dgm:cxn modelId="{0F6798E9-72F5-40A0-B658-57B835936E1C}" srcId="{75F97AC7-84D2-48D1-A6EC-986B50FE8EA1}" destId="{FA480BDC-E699-42BD-BC12-32FF8A9DF07E}" srcOrd="1" destOrd="0" parTransId="{B7B84745-DB60-46CE-B42A-863574E6B35B}" sibTransId="{65F69A0D-E73F-4E29-8EFB-0222AA2DD023}"/>
    <dgm:cxn modelId="{117EF83B-2D8B-4CE5-BA21-F628E1CEEE24}" type="presOf" srcId="{FA480BDC-E699-42BD-BC12-32FF8A9DF07E}" destId="{DBDAA65B-E136-4F31-9FA7-DE4036E159AA}" srcOrd="1" destOrd="0" presId="urn:microsoft.com/office/officeart/2005/8/layout/orgChart1"/>
    <dgm:cxn modelId="{6CD18CEF-F8F6-4F6B-A3FF-BD3EDB08DDAF}" type="presOf" srcId="{75F97AC7-84D2-48D1-A6EC-986B50FE8EA1}" destId="{6BB8C4A8-4E50-4323-9C60-3D02F3BF506A}" srcOrd="0" destOrd="0" presId="urn:microsoft.com/office/officeart/2005/8/layout/orgChart1"/>
    <dgm:cxn modelId="{C9AD95D1-6064-4BAD-BAD7-F20BAF20C855}" srcId="{DCA5CFDB-2CBE-46C1-AB84-66D097E5660C}" destId="{D8FEDBC8-D1AA-4B50-87BA-1148BBB038FE}" srcOrd="0" destOrd="0" parTransId="{4510B09A-8530-438B-9C1C-F10F84422634}" sibTransId="{23513B5B-23E1-436E-82F8-8808AC9EC708}"/>
    <dgm:cxn modelId="{89E9032F-AB8E-40EE-92BE-826F8F3F2C42}" type="presOf" srcId="{CAB8795D-8092-437D-9516-0C3AF042089F}" destId="{4F98F48F-A4B6-4E17-916F-ACF9D57B3BBB}" srcOrd="1" destOrd="0" presId="urn:microsoft.com/office/officeart/2005/8/layout/orgChart1"/>
    <dgm:cxn modelId="{F029E39E-6C13-4A0A-A8C7-7AEE01CCEF1A}" srcId="{FA480BDC-E699-42BD-BC12-32FF8A9DF07E}" destId="{CAB8795D-8092-437D-9516-0C3AF042089F}" srcOrd="0" destOrd="0" parTransId="{A043A6B1-E34B-4F11-B3DB-BD306389E6C6}" sibTransId="{73CFCAD1-F01C-46EA-83F2-5520087F557A}"/>
    <dgm:cxn modelId="{19100013-9532-4CB2-BC9C-27645730A339}" type="presOf" srcId="{1A11BBDF-6A44-4187-81D3-323CB1E5619F}" destId="{3694A78E-EC1D-4BFC-AE06-05C39E96386F}" srcOrd="0" destOrd="0" presId="urn:microsoft.com/office/officeart/2005/8/layout/orgChart1"/>
    <dgm:cxn modelId="{99A0445E-3082-4BB8-B295-A27CCAFD111D}" type="presOf" srcId="{C826EED3-05DB-44E2-8F8C-F8C5D4838BA6}" destId="{BD624C15-7203-4A2F-9DC2-8A531A48D44A}" srcOrd="0" destOrd="0" presId="urn:microsoft.com/office/officeart/2005/8/layout/orgChart1"/>
    <dgm:cxn modelId="{A9E26A23-35B5-48B4-92F1-D0BA66FDFCB9}" type="presOf" srcId="{3EABDD36-6F5D-49EC-8DD5-9CBEA5530222}" destId="{B2F95097-F70F-4FF0-81C9-EC97BB7FFC61}" srcOrd="0" destOrd="0" presId="urn:microsoft.com/office/officeart/2005/8/layout/orgChart1"/>
    <dgm:cxn modelId="{3426F3DD-8E62-4F90-BB7A-472E0826B5F9}" type="presOf" srcId="{D8FEDBC8-D1AA-4B50-87BA-1148BBB038FE}" destId="{C3766CA4-96C7-4AD9-A779-D9850EAA7AE4}" srcOrd="0" destOrd="0" presId="urn:microsoft.com/office/officeart/2005/8/layout/orgChart1"/>
    <dgm:cxn modelId="{BC304FB4-CA72-4E2C-A83E-2193B2984784}" type="presOf" srcId="{1AAE5C6D-EDFA-4651-9B74-7704C84549E2}" destId="{4A16672F-F05B-477B-A134-F14B9B608209}" srcOrd="0" destOrd="0" presId="urn:microsoft.com/office/officeart/2005/8/layout/orgChart1"/>
    <dgm:cxn modelId="{A7419DAB-870A-49DC-83A4-49906F0164F8}" type="presOf" srcId="{DCA5CFDB-2CBE-46C1-AB84-66D097E5660C}" destId="{CDC669BC-537B-438E-B045-A7E3A2F2E1D2}" srcOrd="0" destOrd="0" presId="urn:microsoft.com/office/officeart/2005/8/layout/orgChart1"/>
    <dgm:cxn modelId="{04AA7C3E-8428-4077-B9E4-177A75A9B6BF}" type="presOf" srcId="{8CF12C40-8EAC-44D5-B468-EA826E8E2036}" destId="{FBEF0506-A225-4F9F-8D29-5879C6FBDB4F}" srcOrd="0" destOrd="0" presId="urn:microsoft.com/office/officeart/2005/8/layout/orgChart1"/>
    <dgm:cxn modelId="{7F464C9E-2C35-44CE-AEEE-E7D6FCE7601E}" type="presOf" srcId="{7C310B4D-2817-488C-A37E-25EB84099BE3}" destId="{8A0FB98F-9944-4180-A566-08D5ECD19FEA}" srcOrd="0" destOrd="0" presId="urn:microsoft.com/office/officeart/2005/8/layout/orgChart1"/>
    <dgm:cxn modelId="{C82322D2-401A-4DBC-ABDD-6B4CD91E9AB8}" type="presOf" srcId="{CAB8795D-8092-437D-9516-0C3AF042089F}" destId="{B56DC4E5-8B5C-4041-9F8B-F4A3EAB40587}" srcOrd="0" destOrd="0" presId="urn:microsoft.com/office/officeart/2005/8/layout/orgChart1"/>
    <dgm:cxn modelId="{9163AB4D-9CA3-4979-A4FC-37C87973783D}" srcId="{FA480BDC-E699-42BD-BC12-32FF8A9DF07E}" destId="{6230973E-E693-4CD9-92D4-41510BE65587}" srcOrd="2" destOrd="0" parTransId="{06E414EE-1A35-4FB8-AB80-CCB4724FBF98}" sibTransId="{9066D493-D0EF-4098-8B85-0D35729C6E3A}"/>
    <dgm:cxn modelId="{DE07F54E-0E61-47BC-AEC9-6EB55A938011}" type="presOf" srcId="{A043A6B1-E34B-4F11-B3DB-BD306389E6C6}" destId="{47E51343-25BC-4F23-9202-FEC537F0BEC1}" srcOrd="0" destOrd="0" presId="urn:microsoft.com/office/officeart/2005/8/layout/orgChart1"/>
    <dgm:cxn modelId="{4E6B4030-358D-4110-845A-EC03B4FA8656}" srcId="{FA480BDC-E699-42BD-BC12-32FF8A9DF07E}" destId="{1AAE5C6D-EDFA-4651-9B74-7704C84549E2}" srcOrd="1" destOrd="0" parTransId="{8CF12C40-8EAC-44D5-B468-EA826E8E2036}" sibTransId="{0B92F83D-6FC0-4307-AB3A-94EECD10084A}"/>
    <dgm:cxn modelId="{4A0817F8-0D98-4AB9-89B0-D50A85E77F31}" type="presOf" srcId="{B7B84745-DB60-46CE-B42A-863574E6B35B}" destId="{5AEA9A77-D624-4552-96E5-03EEBA51D1D1}" srcOrd="0" destOrd="0" presId="urn:microsoft.com/office/officeart/2005/8/layout/orgChart1"/>
    <dgm:cxn modelId="{E966B79D-F01D-46E7-8237-E0EDA6F428F0}" type="presOf" srcId="{6230973E-E693-4CD9-92D4-41510BE65587}" destId="{43EEFBF0-7EAB-4F2E-B795-2346CFF816E9}" srcOrd="0" destOrd="0" presId="urn:microsoft.com/office/officeart/2005/8/layout/orgChart1"/>
    <dgm:cxn modelId="{69CD8CD6-2102-488D-99BD-BD45F05D641D}" type="presOf" srcId="{6230973E-E693-4CD9-92D4-41510BE65587}" destId="{95083C15-3B43-410C-9E26-7B768FEF04A6}" srcOrd="1" destOrd="0" presId="urn:microsoft.com/office/officeart/2005/8/layout/orgChart1"/>
    <dgm:cxn modelId="{44630DAC-7DA8-4A4D-8F20-F96298A357E0}" type="presOf" srcId="{1AAE5C6D-EDFA-4651-9B74-7704C84549E2}" destId="{E1828A02-2735-40FA-9707-BD01F763408C}" srcOrd="1" destOrd="0" presId="urn:microsoft.com/office/officeart/2005/8/layout/orgChart1"/>
    <dgm:cxn modelId="{CBF4F1EC-E8DD-4D0F-AD45-9F398CA03BE1}" type="presOf" srcId="{75F97AC7-84D2-48D1-A6EC-986B50FE8EA1}" destId="{27324761-016D-48DA-A534-F5C13FE5A934}" srcOrd="1" destOrd="0" presId="urn:microsoft.com/office/officeart/2005/8/layout/orgChart1"/>
    <dgm:cxn modelId="{803D54AC-D8AA-4818-B530-25415618DEE7}" type="presOf" srcId="{C826EED3-05DB-44E2-8F8C-F8C5D4838BA6}" destId="{01D20104-D01B-40AD-A9FD-AE2C7053E886}" srcOrd="1" destOrd="0" presId="urn:microsoft.com/office/officeart/2005/8/layout/orgChart1"/>
    <dgm:cxn modelId="{EDC7DE3F-C2A5-4DF5-B473-91CFBDE921F2}" type="presOf" srcId="{D8FEDBC8-D1AA-4B50-87BA-1148BBB038FE}" destId="{98344F27-48E5-426A-9A05-F46DE4D7DDDD}" srcOrd="1" destOrd="0" presId="urn:microsoft.com/office/officeart/2005/8/layout/orgChart1"/>
    <dgm:cxn modelId="{5CF31E15-3AB7-4F2E-B1DB-B4AE003E70BE}" type="presOf" srcId="{DCA5CFDB-2CBE-46C1-AB84-66D097E5660C}" destId="{A25EF09A-87DC-4B4F-9277-22B5A15BF832}" srcOrd="1" destOrd="0" presId="urn:microsoft.com/office/officeart/2005/8/layout/orgChart1"/>
    <dgm:cxn modelId="{D4818847-2D4F-43CC-8E3B-0AE4F89C4C7D}" srcId="{75F97AC7-84D2-48D1-A6EC-986B50FE8EA1}" destId="{DCA5CFDB-2CBE-46C1-AB84-66D097E5660C}" srcOrd="0" destOrd="0" parTransId="{1A11BBDF-6A44-4187-81D3-323CB1E5619F}" sibTransId="{02DA8187-06B2-4A00-B434-F8A75B806383}"/>
    <dgm:cxn modelId="{00FC753B-49D3-4A96-ABF3-F9F6F840ED55}" type="presOf" srcId="{4510B09A-8530-438B-9C1C-F10F84422634}" destId="{13E121CC-1286-42DA-A1E5-C2EDCE60B324}" srcOrd="0" destOrd="0" presId="urn:microsoft.com/office/officeart/2005/8/layout/orgChart1"/>
    <dgm:cxn modelId="{D95C3A03-D17D-4578-BDC4-8E43159CC14C}" type="presParOf" srcId="{B2F95097-F70F-4FF0-81C9-EC97BB7FFC61}" destId="{1850D128-3C8F-43CD-AFF4-FD5869FA2C86}" srcOrd="0" destOrd="0" presId="urn:microsoft.com/office/officeart/2005/8/layout/orgChart1"/>
    <dgm:cxn modelId="{19A6EDFC-33E1-41B8-A1DE-D945D2491756}" type="presParOf" srcId="{1850D128-3C8F-43CD-AFF4-FD5869FA2C86}" destId="{B05A74F8-E26D-444D-8B4D-0408076760DB}" srcOrd="0" destOrd="0" presId="urn:microsoft.com/office/officeart/2005/8/layout/orgChart1"/>
    <dgm:cxn modelId="{1E32C95C-6E13-4002-8DEE-4840BCB84F34}" type="presParOf" srcId="{B05A74F8-E26D-444D-8B4D-0408076760DB}" destId="{6BB8C4A8-4E50-4323-9C60-3D02F3BF506A}" srcOrd="0" destOrd="0" presId="urn:microsoft.com/office/officeart/2005/8/layout/orgChart1"/>
    <dgm:cxn modelId="{36274F39-A692-446D-85E1-85ACC3E6BEAD}" type="presParOf" srcId="{B05A74F8-E26D-444D-8B4D-0408076760DB}" destId="{27324761-016D-48DA-A534-F5C13FE5A934}" srcOrd="1" destOrd="0" presId="urn:microsoft.com/office/officeart/2005/8/layout/orgChart1"/>
    <dgm:cxn modelId="{DFEA2957-DCA3-4B66-8A63-0ABD9D984D35}" type="presParOf" srcId="{1850D128-3C8F-43CD-AFF4-FD5869FA2C86}" destId="{358DD69C-C34C-44FA-826D-AA14C9C9E5FE}" srcOrd="1" destOrd="0" presId="urn:microsoft.com/office/officeart/2005/8/layout/orgChart1"/>
    <dgm:cxn modelId="{621BB513-FA79-488A-B0AA-0686222CB769}" type="presParOf" srcId="{358DD69C-C34C-44FA-826D-AA14C9C9E5FE}" destId="{3694A78E-EC1D-4BFC-AE06-05C39E96386F}" srcOrd="0" destOrd="0" presId="urn:microsoft.com/office/officeart/2005/8/layout/orgChart1"/>
    <dgm:cxn modelId="{05EFDBA1-CC71-4FD3-A147-32DC99B9C832}" type="presParOf" srcId="{358DD69C-C34C-44FA-826D-AA14C9C9E5FE}" destId="{B64363AC-B168-40A5-8444-2A9D335A6AAF}" srcOrd="1" destOrd="0" presId="urn:microsoft.com/office/officeart/2005/8/layout/orgChart1"/>
    <dgm:cxn modelId="{1FF5FC65-9F79-4A78-B2B0-3CCB6582E891}" type="presParOf" srcId="{B64363AC-B168-40A5-8444-2A9D335A6AAF}" destId="{E25E71CC-1DBD-4066-B5F4-22F4C7C58A99}" srcOrd="0" destOrd="0" presId="urn:microsoft.com/office/officeart/2005/8/layout/orgChart1"/>
    <dgm:cxn modelId="{0FDB198F-8742-42AB-879B-9075DB826891}" type="presParOf" srcId="{E25E71CC-1DBD-4066-B5F4-22F4C7C58A99}" destId="{CDC669BC-537B-438E-B045-A7E3A2F2E1D2}" srcOrd="0" destOrd="0" presId="urn:microsoft.com/office/officeart/2005/8/layout/orgChart1"/>
    <dgm:cxn modelId="{C541D20C-4D18-448A-A123-0477FBE5CE97}" type="presParOf" srcId="{E25E71CC-1DBD-4066-B5F4-22F4C7C58A99}" destId="{A25EF09A-87DC-4B4F-9277-22B5A15BF832}" srcOrd="1" destOrd="0" presId="urn:microsoft.com/office/officeart/2005/8/layout/orgChart1"/>
    <dgm:cxn modelId="{91D89160-29FA-4DE1-B725-232CDBF77351}" type="presParOf" srcId="{B64363AC-B168-40A5-8444-2A9D335A6AAF}" destId="{EF50A451-8697-4B70-B591-67A8AFEE7CF3}" srcOrd="1" destOrd="0" presId="urn:microsoft.com/office/officeart/2005/8/layout/orgChart1"/>
    <dgm:cxn modelId="{C257FD80-51AC-436D-9286-57FAA60FB2B4}" type="presParOf" srcId="{EF50A451-8697-4B70-B591-67A8AFEE7CF3}" destId="{13E121CC-1286-42DA-A1E5-C2EDCE60B324}" srcOrd="0" destOrd="0" presId="urn:microsoft.com/office/officeart/2005/8/layout/orgChart1"/>
    <dgm:cxn modelId="{A4DF697B-CF52-4416-AA2E-0B186F918CE3}" type="presParOf" srcId="{EF50A451-8697-4B70-B591-67A8AFEE7CF3}" destId="{729406C8-4E36-420D-B33B-971004BBD7D7}" srcOrd="1" destOrd="0" presId="urn:microsoft.com/office/officeart/2005/8/layout/orgChart1"/>
    <dgm:cxn modelId="{5DE224B8-D422-48A6-B715-435285C6CE9C}" type="presParOf" srcId="{729406C8-4E36-420D-B33B-971004BBD7D7}" destId="{7CFA8388-93BA-4D4E-B6EC-ADEC33D0D4DE}" srcOrd="0" destOrd="0" presId="urn:microsoft.com/office/officeart/2005/8/layout/orgChart1"/>
    <dgm:cxn modelId="{CB5950E9-6B24-444B-8CBA-9C00BA18D218}" type="presParOf" srcId="{7CFA8388-93BA-4D4E-B6EC-ADEC33D0D4DE}" destId="{C3766CA4-96C7-4AD9-A779-D9850EAA7AE4}" srcOrd="0" destOrd="0" presId="urn:microsoft.com/office/officeart/2005/8/layout/orgChart1"/>
    <dgm:cxn modelId="{DB2676E0-E6F4-4E52-B94B-3CF25F3886C5}" type="presParOf" srcId="{7CFA8388-93BA-4D4E-B6EC-ADEC33D0D4DE}" destId="{98344F27-48E5-426A-9A05-F46DE4D7DDDD}" srcOrd="1" destOrd="0" presId="urn:microsoft.com/office/officeart/2005/8/layout/orgChart1"/>
    <dgm:cxn modelId="{A2C9D877-397D-4635-953E-6CEEE2CB85D8}" type="presParOf" srcId="{729406C8-4E36-420D-B33B-971004BBD7D7}" destId="{4786376A-0101-427A-A6A0-3F3832EB6FE1}" srcOrd="1" destOrd="0" presId="urn:microsoft.com/office/officeart/2005/8/layout/orgChart1"/>
    <dgm:cxn modelId="{802CDF44-C117-46B8-B368-2DC5A2C7D0C8}" type="presParOf" srcId="{729406C8-4E36-420D-B33B-971004BBD7D7}" destId="{80D6A1EC-2B96-44A7-9D37-61B5B138135B}" srcOrd="2" destOrd="0" presId="urn:microsoft.com/office/officeart/2005/8/layout/orgChart1"/>
    <dgm:cxn modelId="{8FBB55F1-F216-4314-BB0A-B98D3F5C5353}" type="presParOf" srcId="{EF50A451-8697-4B70-B591-67A8AFEE7CF3}" destId="{8A0FB98F-9944-4180-A566-08D5ECD19FEA}" srcOrd="2" destOrd="0" presId="urn:microsoft.com/office/officeart/2005/8/layout/orgChart1"/>
    <dgm:cxn modelId="{B0AC543F-8003-4DBF-8804-91125B43E9B5}" type="presParOf" srcId="{EF50A451-8697-4B70-B591-67A8AFEE7CF3}" destId="{A1F78E5E-4ED8-4332-9CAD-21D74F967586}" srcOrd="3" destOrd="0" presId="urn:microsoft.com/office/officeart/2005/8/layout/orgChart1"/>
    <dgm:cxn modelId="{448D066A-9F4B-4B9C-B93F-DDC6B8FC8FCB}" type="presParOf" srcId="{A1F78E5E-4ED8-4332-9CAD-21D74F967586}" destId="{DFE29B2A-B1F1-4FBA-BBEE-203F23B19C3B}" srcOrd="0" destOrd="0" presId="urn:microsoft.com/office/officeart/2005/8/layout/orgChart1"/>
    <dgm:cxn modelId="{B1AD90AE-C0F4-4F68-A27B-25798CE944FE}" type="presParOf" srcId="{DFE29B2A-B1F1-4FBA-BBEE-203F23B19C3B}" destId="{BD624C15-7203-4A2F-9DC2-8A531A48D44A}" srcOrd="0" destOrd="0" presId="urn:microsoft.com/office/officeart/2005/8/layout/orgChart1"/>
    <dgm:cxn modelId="{B0ACAA41-1282-4201-8C37-A8480D1EBCB9}" type="presParOf" srcId="{DFE29B2A-B1F1-4FBA-BBEE-203F23B19C3B}" destId="{01D20104-D01B-40AD-A9FD-AE2C7053E886}" srcOrd="1" destOrd="0" presId="urn:microsoft.com/office/officeart/2005/8/layout/orgChart1"/>
    <dgm:cxn modelId="{76A1672B-1A60-43B6-9C4F-C5746E7F289E}" type="presParOf" srcId="{A1F78E5E-4ED8-4332-9CAD-21D74F967586}" destId="{3D1EB8C8-BFB1-4252-82B6-EE8E89F04D69}" srcOrd="1" destOrd="0" presId="urn:microsoft.com/office/officeart/2005/8/layout/orgChart1"/>
    <dgm:cxn modelId="{8FAB276F-A1C3-4343-82EC-B37AF626FD87}" type="presParOf" srcId="{A1F78E5E-4ED8-4332-9CAD-21D74F967586}" destId="{94D86904-B929-479A-BFA7-5E33191FFFA3}" srcOrd="2" destOrd="0" presId="urn:microsoft.com/office/officeart/2005/8/layout/orgChart1"/>
    <dgm:cxn modelId="{A29D773E-FA56-46F6-BD01-374BC353F7F6}" type="presParOf" srcId="{B64363AC-B168-40A5-8444-2A9D335A6AAF}" destId="{02162C39-12F5-45FC-B0C2-948116107DB0}" srcOrd="2" destOrd="0" presId="urn:microsoft.com/office/officeart/2005/8/layout/orgChart1"/>
    <dgm:cxn modelId="{FA8366CA-608C-4A5B-9BB1-271B00B26EB4}" type="presParOf" srcId="{358DD69C-C34C-44FA-826D-AA14C9C9E5FE}" destId="{5AEA9A77-D624-4552-96E5-03EEBA51D1D1}" srcOrd="2" destOrd="0" presId="urn:microsoft.com/office/officeart/2005/8/layout/orgChart1"/>
    <dgm:cxn modelId="{EEE530D8-B46D-4C43-A498-19E984C4BF25}" type="presParOf" srcId="{358DD69C-C34C-44FA-826D-AA14C9C9E5FE}" destId="{CBF4515E-1A87-4807-A93A-8CD8C21F8760}" srcOrd="3" destOrd="0" presId="urn:microsoft.com/office/officeart/2005/8/layout/orgChart1"/>
    <dgm:cxn modelId="{3207F26A-948F-4215-A343-EB2ECB874233}" type="presParOf" srcId="{CBF4515E-1A87-4807-A93A-8CD8C21F8760}" destId="{71800A25-0E61-423E-9F6D-5EFAC5DB99F3}" srcOrd="0" destOrd="0" presId="urn:microsoft.com/office/officeart/2005/8/layout/orgChart1"/>
    <dgm:cxn modelId="{30DE4013-D657-4A53-89CB-D69C3F3AFD23}" type="presParOf" srcId="{71800A25-0E61-423E-9F6D-5EFAC5DB99F3}" destId="{C19AD620-AF52-4382-95E0-635C3EC7BDDC}" srcOrd="0" destOrd="0" presId="urn:microsoft.com/office/officeart/2005/8/layout/orgChart1"/>
    <dgm:cxn modelId="{4B742DB9-1071-45A6-8C23-5BB85D4BABEC}" type="presParOf" srcId="{71800A25-0E61-423E-9F6D-5EFAC5DB99F3}" destId="{DBDAA65B-E136-4F31-9FA7-DE4036E159AA}" srcOrd="1" destOrd="0" presId="urn:microsoft.com/office/officeart/2005/8/layout/orgChart1"/>
    <dgm:cxn modelId="{0EFCAF5F-17C0-4E18-9FC2-7EE0EA73147D}" type="presParOf" srcId="{CBF4515E-1A87-4807-A93A-8CD8C21F8760}" destId="{047102B6-00B0-4085-8161-56BC5EDF0D78}" srcOrd="1" destOrd="0" presId="urn:microsoft.com/office/officeart/2005/8/layout/orgChart1"/>
    <dgm:cxn modelId="{9BF7417B-C358-4BDD-A57E-E2B7B64C8548}" type="presParOf" srcId="{047102B6-00B0-4085-8161-56BC5EDF0D78}" destId="{47E51343-25BC-4F23-9202-FEC537F0BEC1}" srcOrd="0" destOrd="0" presId="urn:microsoft.com/office/officeart/2005/8/layout/orgChart1"/>
    <dgm:cxn modelId="{3725A937-5E64-460B-B066-4B3BB27B886D}" type="presParOf" srcId="{047102B6-00B0-4085-8161-56BC5EDF0D78}" destId="{90637630-A6EF-4F13-AE7A-88133ACCB47D}" srcOrd="1" destOrd="0" presId="urn:microsoft.com/office/officeart/2005/8/layout/orgChart1"/>
    <dgm:cxn modelId="{6E817565-06ED-47BB-A250-825E76744C33}" type="presParOf" srcId="{90637630-A6EF-4F13-AE7A-88133ACCB47D}" destId="{2660177F-B470-47F4-919C-DF1BDF6D5B0B}" srcOrd="0" destOrd="0" presId="urn:microsoft.com/office/officeart/2005/8/layout/orgChart1"/>
    <dgm:cxn modelId="{2204B4E5-C940-4660-AA14-64B47A524C6D}" type="presParOf" srcId="{2660177F-B470-47F4-919C-DF1BDF6D5B0B}" destId="{B56DC4E5-8B5C-4041-9F8B-F4A3EAB40587}" srcOrd="0" destOrd="0" presId="urn:microsoft.com/office/officeart/2005/8/layout/orgChart1"/>
    <dgm:cxn modelId="{56447B12-10D7-4B38-AC03-94E65B767341}" type="presParOf" srcId="{2660177F-B470-47F4-919C-DF1BDF6D5B0B}" destId="{4F98F48F-A4B6-4E17-916F-ACF9D57B3BBB}" srcOrd="1" destOrd="0" presId="urn:microsoft.com/office/officeart/2005/8/layout/orgChart1"/>
    <dgm:cxn modelId="{5CD6BF30-FB90-4143-9279-67420D3359DC}" type="presParOf" srcId="{90637630-A6EF-4F13-AE7A-88133ACCB47D}" destId="{C8369FAD-2B24-4635-985A-CB444DB3329C}" srcOrd="1" destOrd="0" presId="urn:microsoft.com/office/officeart/2005/8/layout/orgChart1"/>
    <dgm:cxn modelId="{F8F4C691-AC8B-4AEC-97A2-67C4CB6B3B4F}" type="presParOf" srcId="{90637630-A6EF-4F13-AE7A-88133ACCB47D}" destId="{3299521F-779A-42AC-B9AB-C7CECD0238AD}" srcOrd="2" destOrd="0" presId="urn:microsoft.com/office/officeart/2005/8/layout/orgChart1"/>
    <dgm:cxn modelId="{F1222ABC-D849-4265-8DEF-242B3D6D2ADF}" type="presParOf" srcId="{047102B6-00B0-4085-8161-56BC5EDF0D78}" destId="{FBEF0506-A225-4F9F-8D29-5879C6FBDB4F}" srcOrd="2" destOrd="0" presId="urn:microsoft.com/office/officeart/2005/8/layout/orgChart1"/>
    <dgm:cxn modelId="{A6B8F56D-7D7B-4B88-8A72-E17C1EDEE05D}" type="presParOf" srcId="{047102B6-00B0-4085-8161-56BC5EDF0D78}" destId="{5E55834D-C06E-4D2A-9D16-7DC014EF5B86}" srcOrd="3" destOrd="0" presId="urn:microsoft.com/office/officeart/2005/8/layout/orgChart1"/>
    <dgm:cxn modelId="{5478258F-13A7-48F0-8A32-44C4DCC05EFF}" type="presParOf" srcId="{5E55834D-C06E-4D2A-9D16-7DC014EF5B86}" destId="{85DE6C61-C745-498A-B8D5-E01B184F64C2}" srcOrd="0" destOrd="0" presId="urn:microsoft.com/office/officeart/2005/8/layout/orgChart1"/>
    <dgm:cxn modelId="{519CD233-EE1F-41FB-898C-7EBEC9436896}" type="presParOf" srcId="{85DE6C61-C745-498A-B8D5-E01B184F64C2}" destId="{4A16672F-F05B-477B-A134-F14B9B608209}" srcOrd="0" destOrd="0" presId="urn:microsoft.com/office/officeart/2005/8/layout/orgChart1"/>
    <dgm:cxn modelId="{910DBE6D-11DC-4474-A096-A5C58B0D0D91}" type="presParOf" srcId="{85DE6C61-C745-498A-B8D5-E01B184F64C2}" destId="{E1828A02-2735-40FA-9707-BD01F763408C}" srcOrd="1" destOrd="0" presId="urn:microsoft.com/office/officeart/2005/8/layout/orgChart1"/>
    <dgm:cxn modelId="{707CD10C-BCBC-4959-A59C-89C8A7B41551}" type="presParOf" srcId="{5E55834D-C06E-4D2A-9D16-7DC014EF5B86}" destId="{F0F88D74-0D9E-4B0A-B059-67EECE05C3F3}" srcOrd="1" destOrd="0" presId="urn:microsoft.com/office/officeart/2005/8/layout/orgChart1"/>
    <dgm:cxn modelId="{5F0CE3D0-A641-4A8D-99C4-CF419AC240F7}" type="presParOf" srcId="{5E55834D-C06E-4D2A-9D16-7DC014EF5B86}" destId="{99E67237-ACBC-4B07-B70C-D25F4CEFC987}" srcOrd="2" destOrd="0" presId="urn:microsoft.com/office/officeart/2005/8/layout/orgChart1"/>
    <dgm:cxn modelId="{0AFAEFDD-E72F-491B-AF0D-3C26760176A4}" type="presParOf" srcId="{047102B6-00B0-4085-8161-56BC5EDF0D78}" destId="{B1984342-3A5A-4DA0-81FF-974FFAE7835A}" srcOrd="4" destOrd="0" presId="urn:microsoft.com/office/officeart/2005/8/layout/orgChart1"/>
    <dgm:cxn modelId="{C79F1B52-76EE-4440-8333-FA9E44948138}" type="presParOf" srcId="{047102B6-00B0-4085-8161-56BC5EDF0D78}" destId="{514C21A3-5844-4B21-8CFA-45E1AC707039}" srcOrd="5" destOrd="0" presId="urn:microsoft.com/office/officeart/2005/8/layout/orgChart1"/>
    <dgm:cxn modelId="{7915CC66-E40E-4290-8A5A-0234DF9C1E25}" type="presParOf" srcId="{514C21A3-5844-4B21-8CFA-45E1AC707039}" destId="{055DCB9B-64F2-42E9-857D-BD98950C630E}" srcOrd="0" destOrd="0" presId="urn:microsoft.com/office/officeart/2005/8/layout/orgChart1"/>
    <dgm:cxn modelId="{63672A87-31BC-4B68-A760-77B7B555C6D1}" type="presParOf" srcId="{055DCB9B-64F2-42E9-857D-BD98950C630E}" destId="{43EEFBF0-7EAB-4F2E-B795-2346CFF816E9}" srcOrd="0" destOrd="0" presId="urn:microsoft.com/office/officeart/2005/8/layout/orgChart1"/>
    <dgm:cxn modelId="{658333D5-356A-4E1F-A3B4-B5A0EF51AF1F}" type="presParOf" srcId="{055DCB9B-64F2-42E9-857D-BD98950C630E}" destId="{95083C15-3B43-410C-9E26-7B768FEF04A6}" srcOrd="1" destOrd="0" presId="urn:microsoft.com/office/officeart/2005/8/layout/orgChart1"/>
    <dgm:cxn modelId="{FB37A857-756A-43F6-AC55-4CA5BFC214C1}" type="presParOf" srcId="{514C21A3-5844-4B21-8CFA-45E1AC707039}" destId="{F3DA34CD-1994-4D6A-A1AA-72F28DCFF3CC}" srcOrd="1" destOrd="0" presId="urn:microsoft.com/office/officeart/2005/8/layout/orgChart1"/>
    <dgm:cxn modelId="{9B44965F-9E12-4A91-8A30-24CAD99BC5A5}" type="presParOf" srcId="{514C21A3-5844-4B21-8CFA-45E1AC707039}" destId="{8F0561E1-974D-4861-89FB-B1B820F8AB52}" srcOrd="2" destOrd="0" presId="urn:microsoft.com/office/officeart/2005/8/layout/orgChart1"/>
    <dgm:cxn modelId="{227BC1CD-64CA-44A9-8B02-2F32C0D505AD}" type="presParOf" srcId="{CBF4515E-1A87-4807-A93A-8CD8C21F8760}" destId="{0CEEE756-365F-4A62-B3A7-D75B8B20DBE6}" srcOrd="2" destOrd="0" presId="urn:microsoft.com/office/officeart/2005/8/layout/orgChart1"/>
    <dgm:cxn modelId="{9D16B260-15D6-4FD2-AB93-601E6571E83A}" type="presParOf" srcId="{1850D128-3C8F-43CD-AFF4-FD5869FA2C86}" destId="{7F962439-BED5-4485-9A95-DFF34D860F9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984342-3A5A-4DA0-81FF-974FFAE7835A}">
      <dsp:nvSpPr>
        <dsp:cNvPr id="0" name=""/>
        <dsp:cNvSpPr/>
      </dsp:nvSpPr>
      <dsp:spPr>
        <a:xfrm>
          <a:off x="5819909" y="1629875"/>
          <a:ext cx="202047" cy="2532326"/>
        </a:xfrm>
        <a:custGeom>
          <a:avLst/>
          <a:gdLst/>
          <a:ahLst/>
          <a:cxnLst/>
          <a:rect l="0" t="0" r="0" b="0"/>
          <a:pathLst>
            <a:path>
              <a:moveTo>
                <a:pt x="202047" y="0"/>
              </a:moveTo>
              <a:lnTo>
                <a:pt x="202047" y="2532326"/>
              </a:lnTo>
              <a:lnTo>
                <a:pt x="0" y="253232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EF0506-A225-4F9F-8D29-5879C6FBDB4F}">
      <dsp:nvSpPr>
        <dsp:cNvPr id="0" name=""/>
        <dsp:cNvSpPr/>
      </dsp:nvSpPr>
      <dsp:spPr>
        <a:xfrm>
          <a:off x="5819909" y="1629875"/>
          <a:ext cx="202047" cy="1575969"/>
        </a:xfrm>
        <a:custGeom>
          <a:avLst/>
          <a:gdLst/>
          <a:ahLst/>
          <a:cxnLst/>
          <a:rect l="0" t="0" r="0" b="0"/>
          <a:pathLst>
            <a:path>
              <a:moveTo>
                <a:pt x="202047" y="0"/>
              </a:moveTo>
              <a:lnTo>
                <a:pt x="202047" y="1575969"/>
              </a:lnTo>
              <a:lnTo>
                <a:pt x="0" y="157596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E51343-25BC-4F23-9202-FEC537F0BEC1}">
      <dsp:nvSpPr>
        <dsp:cNvPr id="0" name=""/>
        <dsp:cNvSpPr/>
      </dsp:nvSpPr>
      <dsp:spPr>
        <a:xfrm>
          <a:off x="5819909" y="1629875"/>
          <a:ext cx="202047" cy="619611"/>
        </a:xfrm>
        <a:custGeom>
          <a:avLst/>
          <a:gdLst/>
          <a:ahLst/>
          <a:cxnLst/>
          <a:rect l="0" t="0" r="0" b="0"/>
          <a:pathLst>
            <a:path>
              <a:moveTo>
                <a:pt x="202047" y="0"/>
              </a:moveTo>
              <a:lnTo>
                <a:pt x="202047" y="619611"/>
              </a:lnTo>
              <a:lnTo>
                <a:pt x="0" y="61961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EA9A77-D624-4552-96E5-03EEBA51D1D1}">
      <dsp:nvSpPr>
        <dsp:cNvPr id="0" name=""/>
        <dsp:cNvSpPr/>
      </dsp:nvSpPr>
      <dsp:spPr>
        <a:xfrm>
          <a:off x="4331493" y="673518"/>
          <a:ext cx="1151669" cy="282866"/>
        </a:xfrm>
        <a:custGeom>
          <a:avLst/>
          <a:gdLst/>
          <a:ahLst/>
          <a:cxnLst/>
          <a:rect l="0" t="0" r="0" b="0"/>
          <a:pathLst>
            <a:path>
              <a:moveTo>
                <a:pt x="0" y="0"/>
              </a:moveTo>
              <a:lnTo>
                <a:pt x="0" y="141433"/>
              </a:lnTo>
              <a:lnTo>
                <a:pt x="1151669" y="141433"/>
              </a:lnTo>
              <a:lnTo>
                <a:pt x="1151669" y="28286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0FB98F-9944-4180-A566-08D5ECD19FEA}">
      <dsp:nvSpPr>
        <dsp:cNvPr id="0" name=""/>
        <dsp:cNvSpPr/>
      </dsp:nvSpPr>
      <dsp:spPr>
        <a:xfrm>
          <a:off x="2641030" y="1629875"/>
          <a:ext cx="202047" cy="1575969"/>
        </a:xfrm>
        <a:custGeom>
          <a:avLst/>
          <a:gdLst/>
          <a:ahLst/>
          <a:cxnLst/>
          <a:rect l="0" t="0" r="0" b="0"/>
          <a:pathLst>
            <a:path>
              <a:moveTo>
                <a:pt x="0" y="0"/>
              </a:moveTo>
              <a:lnTo>
                <a:pt x="0" y="1575969"/>
              </a:lnTo>
              <a:lnTo>
                <a:pt x="202047" y="157596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E121CC-1286-42DA-A1E5-C2EDCE60B324}">
      <dsp:nvSpPr>
        <dsp:cNvPr id="0" name=""/>
        <dsp:cNvSpPr/>
      </dsp:nvSpPr>
      <dsp:spPr>
        <a:xfrm>
          <a:off x="2641030" y="1629875"/>
          <a:ext cx="202047" cy="619611"/>
        </a:xfrm>
        <a:custGeom>
          <a:avLst/>
          <a:gdLst/>
          <a:ahLst/>
          <a:cxnLst/>
          <a:rect l="0" t="0" r="0" b="0"/>
          <a:pathLst>
            <a:path>
              <a:moveTo>
                <a:pt x="0" y="0"/>
              </a:moveTo>
              <a:lnTo>
                <a:pt x="0" y="619611"/>
              </a:lnTo>
              <a:lnTo>
                <a:pt x="202047" y="61961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94A78E-EC1D-4BFC-AE06-05C39E96386F}">
      <dsp:nvSpPr>
        <dsp:cNvPr id="0" name=""/>
        <dsp:cNvSpPr/>
      </dsp:nvSpPr>
      <dsp:spPr>
        <a:xfrm>
          <a:off x="3179823" y="673518"/>
          <a:ext cx="1151669" cy="282866"/>
        </a:xfrm>
        <a:custGeom>
          <a:avLst/>
          <a:gdLst/>
          <a:ahLst/>
          <a:cxnLst/>
          <a:rect l="0" t="0" r="0" b="0"/>
          <a:pathLst>
            <a:path>
              <a:moveTo>
                <a:pt x="1151669" y="0"/>
              </a:moveTo>
              <a:lnTo>
                <a:pt x="1151669" y="141433"/>
              </a:lnTo>
              <a:lnTo>
                <a:pt x="0" y="141433"/>
              </a:lnTo>
              <a:lnTo>
                <a:pt x="0" y="28286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B8C4A8-4E50-4323-9C60-3D02F3BF506A}">
      <dsp:nvSpPr>
        <dsp:cNvPr id="0" name=""/>
        <dsp:cNvSpPr/>
      </dsp:nvSpPr>
      <dsp:spPr>
        <a:xfrm>
          <a:off x="3658002" y="26"/>
          <a:ext cx="1346982" cy="67349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i-FI" altLang="fi-FI" sz="1100" b="1" i="0" u="none" strike="noStrike" kern="1200" cap="none" normalizeH="0" baseline="0" smtClean="0">
              <a:ln>
                <a:noFill/>
              </a:ln>
              <a:solidFill>
                <a:schemeClr val="tx1"/>
              </a:solidFill>
              <a:effectLst/>
              <a:latin typeface="Tahoma" panose="020B0604030504040204" pitchFamily="34" charset="0"/>
            </a:rPr>
            <a:t>VOIMA</a:t>
          </a:r>
        </a:p>
      </dsp:txBody>
      <dsp:txXfrm>
        <a:off x="3658002" y="26"/>
        <a:ext cx="1346982" cy="673491"/>
      </dsp:txXfrm>
    </dsp:sp>
    <dsp:sp modelId="{CDC669BC-537B-438E-B045-A7E3A2F2E1D2}">
      <dsp:nvSpPr>
        <dsp:cNvPr id="0" name=""/>
        <dsp:cNvSpPr/>
      </dsp:nvSpPr>
      <dsp:spPr>
        <a:xfrm>
          <a:off x="2506332" y="956384"/>
          <a:ext cx="1346982" cy="67349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i-FI" altLang="fi-FI" sz="1100" b="1" i="0" u="none" strike="noStrike" kern="1200" cap="none" normalizeH="0" baseline="0" smtClean="0">
              <a:ln>
                <a:noFill/>
              </a:ln>
              <a:solidFill>
                <a:schemeClr val="tx1"/>
              </a:solidFill>
              <a:effectLst/>
              <a:latin typeface="Tahoma" panose="020B0604030504040204" pitchFamily="34" charset="0"/>
            </a:rPr>
            <a:t>ETÄVOIMAT</a:t>
          </a:r>
        </a:p>
      </dsp:txBody>
      <dsp:txXfrm>
        <a:off x="2506332" y="956384"/>
        <a:ext cx="1346982" cy="673491"/>
      </dsp:txXfrm>
    </dsp:sp>
    <dsp:sp modelId="{C3766CA4-96C7-4AD9-A779-D9850EAA7AE4}">
      <dsp:nvSpPr>
        <dsp:cNvPr id="0" name=""/>
        <dsp:cNvSpPr/>
      </dsp:nvSpPr>
      <dsp:spPr>
        <a:xfrm>
          <a:off x="2843077" y="1912741"/>
          <a:ext cx="1346982" cy="67349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i-FI" altLang="fi-FI" sz="1100" b="0" i="0" u="none" strike="noStrike" kern="1200" cap="none" normalizeH="0" baseline="0" smtClean="0">
              <a:ln>
                <a:noFill/>
              </a:ln>
              <a:solidFill>
                <a:schemeClr val="tx1"/>
              </a:solidFill>
              <a:effectLst/>
              <a:latin typeface="Tahoma" panose="020B0604030504040204" pitchFamily="34" charset="0"/>
            </a:rPr>
            <a:t>Sähkömagneettiset voimat</a:t>
          </a:r>
        </a:p>
      </dsp:txBody>
      <dsp:txXfrm>
        <a:off x="2843077" y="1912741"/>
        <a:ext cx="1346982" cy="673491"/>
      </dsp:txXfrm>
    </dsp:sp>
    <dsp:sp modelId="{BD624C15-7203-4A2F-9DC2-8A531A48D44A}">
      <dsp:nvSpPr>
        <dsp:cNvPr id="0" name=""/>
        <dsp:cNvSpPr/>
      </dsp:nvSpPr>
      <dsp:spPr>
        <a:xfrm>
          <a:off x="2843077" y="2869099"/>
          <a:ext cx="1346982" cy="67349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i-FI" altLang="fi-FI" sz="1100" b="0" i="0" u="none" strike="noStrike" kern="1200" cap="none" normalizeH="0" baseline="0" smtClean="0">
              <a:ln>
                <a:noFill/>
              </a:ln>
              <a:solidFill>
                <a:schemeClr val="tx1"/>
              </a:solidFill>
              <a:effectLst/>
              <a:latin typeface="Tahoma" panose="020B0604030504040204" pitchFamily="34" charset="0"/>
            </a:rPr>
            <a:t>Painovoima</a:t>
          </a:r>
        </a:p>
      </dsp:txBody>
      <dsp:txXfrm>
        <a:off x="2843077" y="2869099"/>
        <a:ext cx="1346982" cy="673491"/>
      </dsp:txXfrm>
    </dsp:sp>
    <dsp:sp modelId="{C19AD620-AF52-4382-95E0-635C3EC7BDDC}">
      <dsp:nvSpPr>
        <dsp:cNvPr id="0" name=""/>
        <dsp:cNvSpPr/>
      </dsp:nvSpPr>
      <dsp:spPr>
        <a:xfrm>
          <a:off x="4809672" y="956384"/>
          <a:ext cx="1346982" cy="67349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i-FI" altLang="fi-FI" sz="1100" b="1" i="0" u="none" strike="noStrike" kern="1200" cap="none" normalizeH="0" baseline="0" smtClean="0">
              <a:ln>
                <a:noFill/>
              </a:ln>
              <a:solidFill>
                <a:schemeClr val="tx1"/>
              </a:solidFill>
              <a:effectLst/>
              <a:latin typeface="Tahoma" panose="020B0604030504040204" pitchFamily="34" charset="0"/>
            </a:rPr>
            <a:t>KOSKETUSVOIMAT</a:t>
          </a:r>
        </a:p>
      </dsp:txBody>
      <dsp:txXfrm>
        <a:off x="4809672" y="956384"/>
        <a:ext cx="1346982" cy="673491"/>
      </dsp:txXfrm>
    </dsp:sp>
    <dsp:sp modelId="{B56DC4E5-8B5C-4041-9F8B-F4A3EAB40587}">
      <dsp:nvSpPr>
        <dsp:cNvPr id="0" name=""/>
        <dsp:cNvSpPr/>
      </dsp:nvSpPr>
      <dsp:spPr>
        <a:xfrm>
          <a:off x="4472926" y="1912741"/>
          <a:ext cx="1346982" cy="67349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i-FI" altLang="fi-FI" sz="1100" b="0" i="0" u="none" strike="noStrike" kern="1200" cap="none" normalizeH="0" baseline="0" smtClean="0">
              <a:ln>
                <a:noFill/>
              </a:ln>
              <a:solidFill>
                <a:schemeClr val="tx1"/>
              </a:solidFill>
              <a:effectLst/>
              <a:latin typeface="Tahoma" panose="020B0604030504040204" pitchFamily="34" charset="0"/>
            </a:rPr>
            <a:t>Tukivoima</a:t>
          </a:r>
        </a:p>
      </dsp:txBody>
      <dsp:txXfrm>
        <a:off x="4472926" y="1912741"/>
        <a:ext cx="1346982" cy="673491"/>
      </dsp:txXfrm>
    </dsp:sp>
    <dsp:sp modelId="{4A16672F-F05B-477B-A134-F14B9B608209}">
      <dsp:nvSpPr>
        <dsp:cNvPr id="0" name=""/>
        <dsp:cNvSpPr/>
      </dsp:nvSpPr>
      <dsp:spPr>
        <a:xfrm>
          <a:off x="4472926" y="2869099"/>
          <a:ext cx="1346982" cy="67349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i-FI" altLang="fi-FI" sz="1100" b="0" i="0" u="none" strike="noStrike" kern="1200" cap="none" normalizeH="0" baseline="0" smtClean="0">
              <a:ln>
                <a:noFill/>
              </a:ln>
              <a:solidFill>
                <a:schemeClr val="tx1"/>
              </a:solidFill>
              <a:effectLst/>
              <a:latin typeface="Tahoma" panose="020B0604030504040204" pitchFamily="34" charset="0"/>
            </a:rPr>
            <a:t>Jännitysvoima</a:t>
          </a:r>
        </a:p>
      </dsp:txBody>
      <dsp:txXfrm>
        <a:off x="4472926" y="2869099"/>
        <a:ext cx="1346982" cy="673491"/>
      </dsp:txXfrm>
    </dsp:sp>
    <dsp:sp modelId="{43EEFBF0-7EAB-4F2E-B795-2346CFF816E9}">
      <dsp:nvSpPr>
        <dsp:cNvPr id="0" name=""/>
        <dsp:cNvSpPr/>
      </dsp:nvSpPr>
      <dsp:spPr>
        <a:xfrm>
          <a:off x="4472926" y="3825456"/>
          <a:ext cx="1346982" cy="67349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i-FI" altLang="fi-FI" sz="1100" b="0" i="0" u="none" strike="noStrike" kern="1200" cap="none" normalizeH="0" baseline="0" smtClean="0">
              <a:ln>
                <a:noFill/>
              </a:ln>
              <a:solidFill>
                <a:schemeClr val="tx1"/>
              </a:solidFill>
              <a:effectLst/>
              <a:latin typeface="Tahoma" panose="020B0604030504040204" pitchFamily="34" charset="0"/>
            </a:rPr>
            <a:t>Kitkavoima</a:t>
          </a:r>
        </a:p>
      </dsp:txBody>
      <dsp:txXfrm>
        <a:off x="4472926" y="3825456"/>
        <a:ext cx="1346982" cy="67349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00.vml.rels><?xml version="1.0" encoding="UTF-8" standalone="yes"?>
<Relationships xmlns="http://schemas.openxmlformats.org/package/2006/relationships"><Relationship Id="rId1" Type="http://schemas.openxmlformats.org/officeDocument/2006/relationships/image" Target="../media/image189.wmf"/></Relationships>
</file>

<file path=ppt/drawings/_rels/vmlDrawing101.vml.rels><?xml version="1.0" encoding="UTF-8" standalone="yes"?>
<Relationships xmlns="http://schemas.openxmlformats.org/package/2006/relationships"><Relationship Id="rId1" Type="http://schemas.openxmlformats.org/officeDocument/2006/relationships/image" Target="../media/image190.wmf"/></Relationships>
</file>

<file path=ppt/drawings/_rels/vmlDrawing102.vml.rels><?xml version="1.0" encoding="UTF-8" standalone="yes"?>
<Relationships xmlns="http://schemas.openxmlformats.org/package/2006/relationships"><Relationship Id="rId1" Type="http://schemas.openxmlformats.org/officeDocument/2006/relationships/image" Target="../media/image191.wmf"/></Relationships>
</file>

<file path=ppt/drawings/_rels/vmlDrawing103.vml.rels><?xml version="1.0" encoding="UTF-8" standalone="yes"?>
<Relationships xmlns="http://schemas.openxmlformats.org/package/2006/relationships"><Relationship Id="rId1" Type="http://schemas.openxmlformats.org/officeDocument/2006/relationships/image" Target="../media/image192.wmf"/></Relationships>
</file>

<file path=ppt/drawings/_rels/vmlDrawing104.vml.rels><?xml version="1.0" encoding="UTF-8" standalone="yes"?>
<Relationships xmlns="http://schemas.openxmlformats.org/package/2006/relationships"><Relationship Id="rId1" Type="http://schemas.openxmlformats.org/officeDocument/2006/relationships/image" Target="../media/image193.wmf"/></Relationships>
</file>

<file path=ppt/drawings/_rels/vmlDrawing105.vml.rels><?xml version="1.0" encoding="UTF-8" standalone="yes"?>
<Relationships xmlns="http://schemas.openxmlformats.org/package/2006/relationships"><Relationship Id="rId1" Type="http://schemas.openxmlformats.org/officeDocument/2006/relationships/image" Target="../media/image194.wmf"/></Relationships>
</file>

<file path=ppt/drawings/_rels/vmlDrawing106.vml.rels><?xml version="1.0" encoding="UTF-8" standalone="yes"?>
<Relationships xmlns="http://schemas.openxmlformats.org/package/2006/relationships"><Relationship Id="rId1" Type="http://schemas.openxmlformats.org/officeDocument/2006/relationships/image" Target="../media/image195.wmf"/></Relationships>
</file>

<file path=ppt/drawings/_rels/vmlDrawing107.vml.rels><?xml version="1.0" encoding="UTF-8" standalone="yes"?>
<Relationships xmlns="http://schemas.openxmlformats.org/package/2006/relationships"><Relationship Id="rId1" Type="http://schemas.openxmlformats.org/officeDocument/2006/relationships/image" Target="../media/image196.wmf"/></Relationships>
</file>

<file path=ppt/drawings/_rels/vmlDrawing108.vml.rels><?xml version="1.0" encoding="UTF-8" standalone="yes"?>
<Relationships xmlns="http://schemas.openxmlformats.org/package/2006/relationships"><Relationship Id="rId1" Type="http://schemas.openxmlformats.org/officeDocument/2006/relationships/image" Target="../media/image197.wmf"/></Relationships>
</file>

<file path=ppt/drawings/_rels/vmlDrawing109.vml.rels><?xml version="1.0" encoding="UTF-8" standalone="yes"?>
<Relationships xmlns="http://schemas.openxmlformats.org/package/2006/relationships"><Relationship Id="rId1" Type="http://schemas.openxmlformats.org/officeDocument/2006/relationships/image" Target="../media/image19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10.vml.rels><?xml version="1.0" encoding="UTF-8" standalone="yes"?>
<Relationships xmlns="http://schemas.openxmlformats.org/package/2006/relationships"><Relationship Id="rId3" Type="http://schemas.openxmlformats.org/officeDocument/2006/relationships/image" Target="../media/image201.wmf"/><Relationship Id="rId2" Type="http://schemas.openxmlformats.org/officeDocument/2006/relationships/image" Target="../media/image200.wmf"/><Relationship Id="rId1" Type="http://schemas.openxmlformats.org/officeDocument/2006/relationships/image" Target="../media/image199.wmf"/><Relationship Id="rId6" Type="http://schemas.openxmlformats.org/officeDocument/2006/relationships/image" Target="../media/image204.wmf"/><Relationship Id="rId5" Type="http://schemas.openxmlformats.org/officeDocument/2006/relationships/image" Target="../media/image203.wmf"/><Relationship Id="rId4" Type="http://schemas.openxmlformats.org/officeDocument/2006/relationships/image" Target="../media/image202.wmf"/></Relationships>
</file>

<file path=ppt/drawings/_rels/vmlDrawing111.vml.rels><?xml version="1.0" encoding="UTF-8" standalone="yes"?>
<Relationships xmlns="http://schemas.openxmlformats.org/package/2006/relationships"><Relationship Id="rId1" Type="http://schemas.openxmlformats.org/officeDocument/2006/relationships/image" Target="../media/image205.wmf"/></Relationships>
</file>

<file path=ppt/drawings/_rels/vmlDrawing112.vml.rels><?xml version="1.0" encoding="UTF-8" standalone="yes"?>
<Relationships xmlns="http://schemas.openxmlformats.org/package/2006/relationships"><Relationship Id="rId8" Type="http://schemas.openxmlformats.org/officeDocument/2006/relationships/image" Target="../media/image213.wmf"/><Relationship Id="rId3" Type="http://schemas.openxmlformats.org/officeDocument/2006/relationships/image" Target="../media/image208.wmf"/><Relationship Id="rId7" Type="http://schemas.openxmlformats.org/officeDocument/2006/relationships/image" Target="../media/image212.wmf"/><Relationship Id="rId2" Type="http://schemas.openxmlformats.org/officeDocument/2006/relationships/image" Target="../media/image207.wmf"/><Relationship Id="rId1" Type="http://schemas.openxmlformats.org/officeDocument/2006/relationships/image" Target="../media/image206.wmf"/><Relationship Id="rId6" Type="http://schemas.openxmlformats.org/officeDocument/2006/relationships/image" Target="../media/image211.wmf"/><Relationship Id="rId11" Type="http://schemas.openxmlformats.org/officeDocument/2006/relationships/image" Target="../media/image216.wmf"/><Relationship Id="rId5" Type="http://schemas.openxmlformats.org/officeDocument/2006/relationships/image" Target="../media/image210.wmf"/><Relationship Id="rId10" Type="http://schemas.openxmlformats.org/officeDocument/2006/relationships/image" Target="../media/image215.wmf"/><Relationship Id="rId4" Type="http://schemas.openxmlformats.org/officeDocument/2006/relationships/image" Target="../media/image209.wmf"/><Relationship Id="rId9" Type="http://schemas.openxmlformats.org/officeDocument/2006/relationships/image" Target="../media/image214.wmf"/></Relationships>
</file>

<file path=ppt/drawings/_rels/vmlDrawing113.vml.rels><?xml version="1.0" encoding="UTF-8" standalone="yes"?>
<Relationships xmlns="http://schemas.openxmlformats.org/package/2006/relationships"><Relationship Id="rId1" Type="http://schemas.openxmlformats.org/officeDocument/2006/relationships/image" Target="../media/image217.wmf"/></Relationships>
</file>

<file path=ppt/drawings/_rels/vmlDrawing114.vml.rels><?xml version="1.0" encoding="UTF-8" standalone="yes"?>
<Relationships xmlns="http://schemas.openxmlformats.org/package/2006/relationships"><Relationship Id="rId8" Type="http://schemas.openxmlformats.org/officeDocument/2006/relationships/image" Target="../media/image213.wmf"/><Relationship Id="rId3" Type="http://schemas.openxmlformats.org/officeDocument/2006/relationships/image" Target="../media/image207.wmf"/><Relationship Id="rId7" Type="http://schemas.openxmlformats.org/officeDocument/2006/relationships/image" Target="../media/image212.wmf"/><Relationship Id="rId2" Type="http://schemas.openxmlformats.org/officeDocument/2006/relationships/image" Target="../media/image206.wmf"/><Relationship Id="rId1" Type="http://schemas.openxmlformats.org/officeDocument/2006/relationships/image" Target="../media/image218.wmf"/><Relationship Id="rId6" Type="http://schemas.openxmlformats.org/officeDocument/2006/relationships/image" Target="../media/image211.wmf"/><Relationship Id="rId11" Type="http://schemas.openxmlformats.org/officeDocument/2006/relationships/image" Target="../media/image219.wmf"/><Relationship Id="rId5" Type="http://schemas.openxmlformats.org/officeDocument/2006/relationships/image" Target="../media/image210.wmf"/><Relationship Id="rId10" Type="http://schemas.openxmlformats.org/officeDocument/2006/relationships/image" Target="../media/image215.wmf"/><Relationship Id="rId4" Type="http://schemas.openxmlformats.org/officeDocument/2006/relationships/image" Target="../media/image209.wmf"/><Relationship Id="rId9" Type="http://schemas.openxmlformats.org/officeDocument/2006/relationships/image" Target="../media/image214.wmf"/></Relationships>
</file>

<file path=ppt/drawings/_rels/vmlDrawing115.vml.rels><?xml version="1.0" encoding="UTF-8" standalone="yes"?>
<Relationships xmlns="http://schemas.openxmlformats.org/package/2006/relationships"><Relationship Id="rId1" Type="http://schemas.openxmlformats.org/officeDocument/2006/relationships/image" Target="../media/image220.wmf"/></Relationships>
</file>

<file path=ppt/drawings/_rels/vmlDrawing116.vml.rels><?xml version="1.0" encoding="UTF-8" standalone="yes"?>
<Relationships xmlns="http://schemas.openxmlformats.org/package/2006/relationships"><Relationship Id="rId1" Type="http://schemas.openxmlformats.org/officeDocument/2006/relationships/image" Target="../media/image221.wmf"/></Relationships>
</file>

<file path=ppt/drawings/_rels/vmlDrawing117.vml.rels><?xml version="1.0" encoding="UTF-8" standalone="yes"?>
<Relationships xmlns="http://schemas.openxmlformats.org/package/2006/relationships"><Relationship Id="rId1" Type="http://schemas.openxmlformats.org/officeDocument/2006/relationships/image" Target="../media/image222.wmf"/></Relationships>
</file>

<file path=ppt/drawings/_rels/vmlDrawing118.vml.rels><?xml version="1.0" encoding="UTF-8" standalone="yes"?>
<Relationships xmlns="http://schemas.openxmlformats.org/package/2006/relationships"><Relationship Id="rId3" Type="http://schemas.openxmlformats.org/officeDocument/2006/relationships/image" Target="../media/image225.wmf"/><Relationship Id="rId2" Type="http://schemas.openxmlformats.org/officeDocument/2006/relationships/image" Target="../media/image224.wmf"/><Relationship Id="rId1" Type="http://schemas.openxmlformats.org/officeDocument/2006/relationships/image" Target="../media/image223.wmf"/><Relationship Id="rId6" Type="http://schemas.openxmlformats.org/officeDocument/2006/relationships/image" Target="../media/image228.wmf"/><Relationship Id="rId5" Type="http://schemas.openxmlformats.org/officeDocument/2006/relationships/image" Target="../media/image227.wmf"/><Relationship Id="rId4" Type="http://schemas.openxmlformats.org/officeDocument/2006/relationships/image" Target="../media/image226.wmf"/></Relationships>
</file>

<file path=ppt/drawings/_rels/vmlDrawing119.vml.rels><?xml version="1.0" encoding="UTF-8" standalone="yes"?>
<Relationships xmlns="http://schemas.openxmlformats.org/package/2006/relationships"><Relationship Id="rId3" Type="http://schemas.openxmlformats.org/officeDocument/2006/relationships/image" Target="../media/image231.wmf"/><Relationship Id="rId2" Type="http://schemas.openxmlformats.org/officeDocument/2006/relationships/image" Target="../media/image230.wmf"/><Relationship Id="rId1" Type="http://schemas.openxmlformats.org/officeDocument/2006/relationships/image" Target="../media/image229.wmf"/><Relationship Id="rId5" Type="http://schemas.openxmlformats.org/officeDocument/2006/relationships/image" Target="../media/image233.wmf"/><Relationship Id="rId4" Type="http://schemas.openxmlformats.org/officeDocument/2006/relationships/image" Target="../media/image23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20.vml.rels><?xml version="1.0" encoding="UTF-8" standalone="yes"?>
<Relationships xmlns="http://schemas.openxmlformats.org/package/2006/relationships"><Relationship Id="rId3" Type="http://schemas.openxmlformats.org/officeDocument/2006/relationships/image" Target="../media/image201.wmf"/><Relationship Id="rId2" Type="http://schemas.openxmlformats.org/officeDocument/2006/relationships/image" Target="../media/image200.wmf"/><Relationship Id="rId1" Type="http://schemas.openxmlformats.org/officeDocument/2006/relationships/image" Target="../media/image199.wmf"/><Relationship Id="rId6" Type="http://schemas.openxmlformats.org/officeDocument/2006/relationships/image" Target="../media/image235.wmf"/><Relationship Id="rId5" Type="http://schemas.openxmlformats.org/officeDocument/2006/relationships/image" Target="../media/image234.wmf"/><Relationship Id="rId4" Type="http://schemas.openxmlformats.org/officeDocument/2006/relationships/image" Target="../media/image202.wmf"/></Relationships>
</file>

<file path=ppt/drawings/_rels/vmlDrawing121.vml.rels><?xml version="1.0" encoding="UTF-8" standalone="yes"?>
<Relationships xmlns="http://schemas.openxmlformats.org/package/2006/relationships"><Relationship Id="rId8" Type="http://schemas.openxmlformats.org/officeDocument/2006/relationships/image" Target="../media/image238.wmf"/><Relationship Id="rId3" Type="http://schemas.openxmlformats.org/officeDocument/2006/relationships/image" Target="../media/image201.wmf"/><Relationship Id="rId7" Type="http://schemas.openxmlformats.org/officeDocument/2006/relationships/image" Target="../media/image237.wmf"/><Relationship Id="rId2" Type="http://schemas.openxmlformats.org/officeDocument/2006/relationships/image" Target="../media/image200.wmf"/><Relationship Id="rId1" Type="http://schemas.openxmlformats.org/officeDocument/2006/relationships/image" Target="../media/image199.wmf"/><Relationship Id="rId6" Type="http://schemas.openxmlformats.org/officeDocument/2006/relationships/image" Target="../media/image236.wmf"/><Relationship Id="rId5" Type="http://schemas.openxmlformats.org/officeDocument/2006/relationships/image" Target="../media/image234.wmf"/><Relationship Id="rId10" Type="http://schemas.openxmlformats.org/officeDocument/2006/relationships/image" Target="../media/image240.wmf"/><Relationship Id="rId4" Type="http://schemas.openxmlformats.org/officeDocument/2006/relationships/image" Target="../media/image202.wmf"/><Relationship Id="rId9" Type="http://schemas.openxmlformats.org/officeDocument/2006/relationships/image" Target="../media/image239.wmf"/></Relationships>
</file>

<file path=ppt/drawings/_rels/vmlDrawing122.vml.rels><?xml version="1.0" encoding="UTF-8" standalone="yes"?>
<Relationships xmlns="http://schemas.openxmlformats.org/package/2006/relationships"><Relationship Id="rId1" Type="http://schemas.openxmlformats.org/officeDocument/2006/relationships/image" Target="../media/image241.wmf"/></Relationships>
</file>

<file path=ppt/drawings/_rels/vmlDrawing123.vml.rels><?xml version="1.0" encoding="UTF-8" standalone="yes"?>
<Relationships xmlns="http://schemas.openxmlformats.org/package/2006/relationships"><Relationship Id="rId8" Type="http://schemas.openxmlformats.org/officeDocument/2006/relationships/image" Target="../media/image249.wmf"/><Relationship Id="rId3" Type="http://schemas.openxmlformats.org/officeDocument/2006/relationships/image" Target="../media/image244.wmf"/><Relationship Id="rId7" Type="http://schemas.openxmlformats.org/officeDocument/2006/relationships/image" Target="../media/image248.wmf"/><Relationship Id="rId2" Type="http://schemas.openxmlformats.org/officeDocument/2006/relationships/image" Target="../media/image243.wmf"/><Relationship Id="rId1" Type="http://schemas.openxmlformats.org/officeDocument/2006/relationships/image" Target="../media/image242.wmf"/><Relationship Id="rId6" Type="http://schemas.openxmlformats.org/officeDocument/2006/relationships/image" Target="../media/image247.wmf"/><Relationship Id="rId5" Type="http://schemas.openxmlformats.org/officeDocument/2006/relationships/image" Target="../media/image246.wmf"/><Relationship Id="rId4" Type="http://schemas.openxmlformats.org/officeDocument/2006/relationships/image" Target="../media/image245.wmf"/></Relationships>
</file>

<file path=ppt/drawings/_rels/vmlDrawing124.vml.rels><?xml version="1.0" encoding="UTF-8" standalone="yes"?>
<Relationships xmlns="http://schemas.openxmlformats.org/package/2006/relationships"><Relationship Id="rId8" Type="http://schemas.openxmlformats.org/officeDocument/2006/relationships/image" Target="../media/image215.wmf"/><Relationship Id="rId3" Type="http://schemas.openxmlformats.org/officeDocument/2006/relationships/image" Target="../media/image209.wmf"/><Relationship Id="rId7" Type="http://schemas.openxmlformats.org/officeDocument/2006/relationships/image" Target="../media/image214.wmf"/><Relationship Id="rId12" Type="http://schemas.openxmlformats.org/officeDocument/2006/relationships/image" Target="../media/image252.wmf"/><Relationship Id="rId2" Type="http://schemas.openxmlformats.org/officeDocument/2006/relationships/image" Target="../media/image207.wmf"/><Relationship Id="rId1" Type="http://schemas.openxmlformats.org/officeDocument/2006/relationships/image" Target="../media/image206.wmf"/><Relationship Id="rId6" Type="http://schemas.openxmlformats.org/officeDocument/2006/relationships/image" Target="../media/image213.wmf"/><Relationship Id="rId11" Type="http://schemas.openxmlformats.org/officeDocument/2006/relationships/image" Target="../media/image251.wmf"/><Relationship Id="rId5" Type="http://schemas.openxmlformats.org/officeDocument/2006/relationships/image" Target="../media/image212.wmf"/><Relationship Id="rId10" Type="http://schemas.openxmlformats.org/officeDocument/2006/relationships/image" Target="../media/image250.wmf"/><Relationship Id="rId4" Type="http://schemas.openxmlformats.org/officeDocument/2006/relationships/image" Target="../media/image211.wmf"/><Relationship Id="rId9" Type="http://schemas.openxmlformats.org/officeDocument/2006/relationships/image" Target="../media/image219.wmf"/></Relationships>
</file>

<file path=ppt/drawings/_rels/vmlDrawing125.vml.rels><?xml version="1.0" encoding="UTF-8" standalone="yes"?>
<Relationships xmlns="http://schemas.openxmlformats.org/package/2006/relationships"><Relationship Id="rId1" Type="http://schemas.openxmlformats.org/officeDocument/2006/relationships/image" Target="../media/image253.wmf"/></Relationships>
</file>

<file path=ppt/drawings/_rels/vmlDrawing126.vml.rels><?xml version="1.0" encoding="UTF-8" standalone="yes"?>
<Relationships xmlns="http://schemas.openxmlformats.org/package/2006/relationships"><Relationship Id="rId8" Type="http://schemas.openxmlformats.org/officeDocument/2006/relationships/image" Target="../media/image261.wmf"/><Relationship Id="rId3" Type="http://schemas.openxmlformats.org/officeDocument/2006/relationships/image" Target="../media/image256.wmf"/><Relationship Id="rId7" Type="http://schemas.openxmlformats.org/officeDocument/2006/relationships/image" Target="../media/image260.wmf"/><Relationship Id="rId2" Type="http://schemas.openxmlformats.org/officeDocument/2006/relationships/image" Target="../media/image255.wmf"/><Relationship Id="rId1" Type="http://schemas.openxmlformats.org/officeDocument/2006/relationships/image" Target="../media/image254.wmf"/><Relationship Id="rId6" Type="http://schemas.openxmlformats.org/officeDocument/2006/relationships/image" Target="../media/image259.wmf"/><Relationship Id="rId5" Type="http://schemas.openxmlformats.org/officeDocument/2006/relationships/image" Target="../media/image258.wmf"/><Relationship Id="rId4" Type="http://schemas.openxmlformats.org/officeDocument/2006/relationships/image" Target="../media/image257.wmf"/></Relationships>
</file>

<file path=ppt/drawings/_rels/vmlDrawing127.vml.rels><?xml version="1.0" encoding="UTF-8" standalone="yes"?>
<Relationships xmlns="http://schemas.openxmlformats.org/package/2006/relationships"><Relationship Id="rId2" Type="http://schemas.openxmlformats.org/officeDocument/2006/relationships/image" Target="../media/image263.wmf"/><Relationship Id="rId1" Type="http://schemas.openxmlformats.org/officeDocument/2006/relationships/image" Target="../media/image262.wmf"/></Relationships>
</file>

<file path=ppt/drawings/_rels/vmlDrawing128.vml.rels><?xml version="1.0" encoding="UTF-8" standalone="yes"?>
<Relationships xmlns="http://schemas.openxmlformats.org/package/2006/relationships"><Relationship Id="rId2" Type="http://schemas.openxmlformats.org/officeDocument/2006/relationships/image" Target="../media/image265.wmf"/><Relationship Id="rId1" Type="http://schemas.openxmlformats.org/officeDocument/2006/relationships/image" Target="../media/image264.wmf"/></Relationships>
</file>

<file path=ppt/drawings/_rels/vmlDrawing129.vml.rels><?xml version="1.0" encoding="UTF-8" standalone="yes"?>
<Relationships xmlns="http://schemas.openxmlformats.org/package/2006/relationships"><Relationship Id="rId8" Type="http://schemas.openxmlformats.org/officeDocument/2006/relationships/image" Target="../media/image273.wmf"/><Relationship Id="rId13" Type="http://schemas.openxmlformats.org/officeDocument/2006/relationships/image" Target="../media/image278.wmf"/><Relationship Id="rId3" Type="http://schemas.openxmlformats.org/officeDocument/2006/relationships/image" Target="../media/image268.wmf"/><Relationship Id="rId7" Type="http://schemas.openxmlformats.org/officeDocument/2006/relationships/image" Target="../media/image272.wmf"/><Relationship Id="rId12" Type="http://schemas.openxmlformats.org/officeDocument/2006/relationships/image" Target="../media/image277.wmf"/><Relationship Id="rId2" Type="http://schemas.openxmlformats.org/officeDocument/2006/relationships/image" Target="../media/image267.wmf"/><Relationship Id="rId1" Type="http://schemas.openxmlformats.org/officeDocument/2006/relationships/image" Target="../media/image266.wmf"/><Relationship Id="rId6" Type="http://schemas.openxmlformats.org/officeDocument/2006/relationships/image" Target="../media/image271.wmf"/><Relationship Id="rId11" Type="http://schemas.openxmlformats.org/officeDocument/2006/relationships/image" Target="../media/image276.wmf"/><Relationship Id="rId5" Type="http://schemas.openxmlformats.org/officeDocument/2006/relationships/image" Target="../media/image270.wmf"/><Relationship Id="rId10" Type="http://schemas.openxmlformats.org/officeDocument/2006/relationships/image" Target="../media/image275.wmf"/><Relationship Id="rId4" Type="http://schemas.openxmlformats.org/officeDocument/2006/relationships/image" Target="../media/image269.wmf"/><Relationship Id="rId9" Type="http://schemas.openxmlformats.org/officeDocument/2006/relationships/image" Target="../media/image274.wmf"/><Relationship Id="rId14" Type="http://schemas.openxmlformats.org/officeDocument/2006/relationships/image" Target="../media/image27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30.vml.rels><?xml version="1.0" encoding="UTF-8" standalone="yes"?>
<Relationships xmlns="http://schemas.openxmlformats.org/package/2006/relationships"><Relationship Id="rId1" Type="http://schemas.openxmlformats.org/officeDocument/2006/relationships/image" Target="../media/image280.wmf"/></Relationships>
</file>

<file path=ppt/drawings/_rels/vmlDrawing131.vml.rels><?xml version="1.0" encoding="UTF-8" standalone="yes"?>
<Relationships xmlns="http://schemas.openxmlformats.org/package/2006/relationships"><Relationship Id="rId1" Type="http://schemas.openxmlformats.org/officeDocument/2006/relationships/image" Target="../media/image281.wmf"/></Relationships>
</file>

<file path=ppt/drawings/_rels/vmlDrawing132.vml.rels><?xml version="1.0" encoding="UTF-8" standalone="yes"?>
<Relationships xmlns="http://schemas.openxmlformats.org/package/2006/relationships"><Relationship Id="rId3" Type="http://schemas.openxmlformats.org/officeDocument/2006/relationships/image" Target="../media/image284.wmf"/><Relationship Id="rId7" Type="http://schemas.openxmlformats.org/officeDocument/2006/relationships/image" Target="../media/image288.wmf"/><Relationship Id="rId2" Type="http://schemas.openxmlformats.org/officeDocument/2006/relationships/image" Target="../media/image283.wmf"/><Relationship Id="rId1" Type="http://schemas.openxmlformats.org/officeDocument/2006/relationships/image" Target="../media/image282.wmf"/><Relationship Id="rId6" Type="http://schemas.openxmlformats.org/officeDocument/2006/relationships/image" Target="../media/image287.wmf"/><Relationship Id="rId5" Type="http://schemas.openxmlformats.org/officeDocument/2006/relationships/image" Target="../media/image286.wmf"/><Relationship Id="rId4" Type="http://schemas.openxmlformats.org/officeDocument/2006/relationships/image" Target="../media/image285.wmf"/></Relationships>
</file>

<file path=ppt/drawings/_rels/vmlDrawing133.vml.rels><?xml version="1.0" encoding="UTF-8" standalone="yes"?>
<Relationships xmlns="http://schemas.openxmlformats.org/package/2006/relationships"><Relationship Id="rId1" Type="http://schemas.openxmlformats.org/officeDocument/2006/relationships/image" Target="../media/image289.wmf"/></Relationships>
</file>

<file path=ppt/drawings/_rels/vmlDrawing134.vml.rels><?xml version="1.0" encoding="UTF-8" standalone="yes"?>
<Relationships xmlns="http://schemas.openxmlformats.org/package/2006/relationships"><Relationship Id="rId3" Type="http://schemas.openxmlformats.org/officeDocument/2006/relationships/image" Target="../media/image292.wmf"/><Relationship Id="rId2" Type="http://schemas.openxmlformats.org/officeDocument/2006/relationships/image" Target="../media/image291.wmf"/><Relationship Id="rId1" Type="http://schemas.openxmlformats.org/officeDocument/2006/relationships/image" Target="../media/image290.wmf"/></Relationships>
</file>

<file path=ppt/drawings/_rels/vmlDrawing135.vml.rels><?xml version="1.0" encoding="UTF-8" standalone="yes"?>
<Relationships xmlns="http://schemas.openxmlformats.org/package/2006/relationships"><Relationship Id="rId1" Type="http://schemas.openxmlformats.org/officeDocument/2006/relationships/image" Target="../media/image293.wmf"/></Relationships>
</file>

<file path=ppt/drawings/_rels/vmlDrawing136.vml.rels><?xml version="1.0" encoding="UTF-8" standalone="yes"?>
<Relationships xmlns="http://schemas.openxmlformats.org/package/2006/relationships"><Relationship Id="rId3" Type="http://schemas.openxmlformats.org/officeDocument/2006/relationships/image" Target="../media/image296.wmf"/><Relationship Id="rId7" Type="http://schemas.openxmlformats.org/officeDocument/2006/relationships/image" Target="../media/image300.wmf"/><Relationship Id="rId2" Type="http://schemas.openxmlformats.org/officeDocument/2006/relationships/image" Target="../media/image295.wmf"/><Relationship Id="rId1" Type="http://schemas.openxmlformats.org/officeDocument/2006/relationships/image" Target="../media/image294.wmf"/><Relationship Id="rId6" Type="http://schemas.openxmlformats.org/officeDocument/2006/relationships/image" Target="../media/image299.wmf"/><Relationship Id="rId5" Type="http://schemas.openxmlformats.org/officeDocument/2006/relationships/image" Target="../media/image298.wmf"/><Relationship Id="rId4" Type="http://schemas.openxmlformats.org/officeDocument/2006/relationships/image" Target="../media/image297.wmf"/></Relationships>
</file>

<file path=ppt/drawings/_rels/vmlDrawing137.vml.rels><?xml version="1.0" encoding="UTF-8" standalone="yes"?>
<Relationships xmlns="http://schemas.openxmlformats.org/package/2006/relationships"><Relationship Id="rId3" Type="http://schemas.openxmlformats.org/officeDocument/2006/relationships/image" Target="../media/image296.wmf"/><Relationship Id="rId7" Type="http://schemas.openxmlformats.org/officeDocument/2006/relationships/image" Target="../media/image303.wmf"/><Relationship Id="rId2" Type="http://schemas.openxmlformats.org/officeDocument/2006/relationships/image" Target="../media/image295.wmf"/><Relationship Id="rId1" Type="http://schemas.openxmlformats.org/officeDocument/2006/relationships/image" Target="../media/image301.wmf"/><Relationship Id="rId6" Type="http://schemas.openxmlformats.org/officeDocument/2006/relationships/image" Target="../media/image302.wmf"/><Relationship Id="rId5" Type="http://schemas.openxmlformats.org/officeDocument/2006/relationships/image" Target="../media/image299.wmf"/><Relationship Id="rId4" Type="http://schemas.openxmlformats.org/officeDocument/2006/relationships/image" Target="../media/image298.wmf"/></Relationships>
</file>

<file path=ppt/drawings/_rels/vmlDrawing138.vml.rels><?xml version="1.0" encoding="UTF-8" standalone="yes"?>
<Relationships xmlns="http://schemas.openxmlformats.org/package/2006/relationships"><Relationship Id="rId1" Type="http://schemas.openxmlformats.org/officeDocument/2006/relationships/image" Target="../media/image304.wmf"/></Relationships>
</file>

<file path=ppt/drawings/_rels/vmlDrawing139.vml.rels><?xml version="1.0" encoding="UTF-8" standalone="yes"?>
<Relationships xmlns="http://schemas.openxmlformats.org/package/2006/relationships"><Relationship Id="rId3" Type="http://schemas.openxmlformats.org/officeDocument/2006/relationships/image" Target="../media/image296.wmf"/><Relationship Id="rId7" Type="http://schemas.openxmlformats.org/officeDocument/2006/relationships/image" Target="../media/image303.wmf"/><Relationship Id="rId2" Type="http://schemas.openxmlformats.org/officeDocument/2006/relationships/image" Target="../media/image295.wmf"/><Relationship Id="rId1" Type="http://schemas.openxmlformats.org/officeDocument/2006/relationships/image" Target="../media/image305.wmf"/><Relationship Id="rId6" Type="http://schemas.openxmlformats.org/officeDocument/2006/relationships/image" Target="../media/image302.wmf"/><Relationship Id="rId5" Type="http://schemas.openxmlformats.org/officeDocument/2006/relationships/image" Target="../media/image299.wmf"/><Relationship Id="rId4" Type="http://schemas.openxmlformats.org/officeDocument/2006/relationships/image" Target="../media/image298.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140.vml.rels><?xml version="1.0" encoding="UTF-8" standalone="yes"?>
<Relationships xmlns="http://schemas.openxmlformats.org/package/2006/relationships"><Relationship Id="rId1" Type="http://schemas.openxmlformats.org/officeDocument/2006/relationships/image" Target="../media/image306.wmf"/></Relationships>
</file>

<file path=ppt/drawings/_rels/vmlDrawing141.vml.rels><?xml version="1.0" encoding="UTF-8" standalone="yes"?>
<Relationships xmlns="http://schemas.openxmlformats.org/package/2006/relationships"><Relationship Id="rId1" Type="http://schemas.openxmlformats.org/officeDocument/2006/relationships/image" Target="../media/image307.wmf"/></Relationships>
</file>

<file path=ppt/drawings/_rels/vmlDrawing142.vml.rels><?xml version="1.0" encoding="UTF-8" standalone="yes"?>
<Relationships xmlns="http://schemas.openxmlformats.org/package/2006/relationships"><Relationship Id="rId1" Type="http://schemas.openxmlformats.org/officeDocument/2006/relationships/image" Target="../media/image308.wmf"/></Relationships>
</file>

<file path=ppt/drawings/_rels/vmlDrawing143.vml.rels><?xml version="1.0" encoding="UTF-8" standalone="yes"?>
<Relationships xmlns="http://schemas.openxmlformats.org/package/2006/relationships"><Relationship Id="rId1" Type="http://schemas.openxmlformats.org/officeDocument/2006/relationships/image" Target="../media/image309.wmf"/></Relationships>
</file>

<file path=ppt/drawings/_rels/vmlDrawing144.vml.rels><?xml version="1.0" encoding="UTF-8" standalone="yes"?>
<Relationships xmlns="http://schemas.openxmlformats.org/package/2006/relationships"><Relationship Id="rId3" Type="http://schemas.openxmlformats.org/officeDocument/2006/relationships/image" Target="../media/image312.wmf"/><Relationship Id="rId2" Type="http://schemas.openxmlformats.org/officeDocument/2006/relationships/image" Target="../media/image311.wmf"/><Relationship Id="rId1" Type="http://schemas.openxmlformats.org/officeDocument/2006/relationships/image" Target="../media/image310.wmf"/><Relationship Id="rId4" Type="http://schemas.openxmlformats.org/officeDocument/2006/relationships/image" Target="../media/image313.wmf"/></Relationships>
</file>

<file path=ppt/drawings/_rels/vmlDrawing145.vml.rels><?xml version="1.0" encoding="UTF-8" standalone="yes"?>
<Relationships xmlns="http://schemas.openxmlformats.org/package/2006/relationships"><Relationship Id="rId1" Type="http://schemas.openxmlformats.org/officeDocument/2006/relationships/image" Target="../media/image314.wmf"/></Relationships>
</file>

<file path=ppt/drawings/_rels/vmlDrawing146.vml.rels><?xml version="1.0" encoding="UTF-8" standalone="yes"?>
<Relationships xmlns="http://schemas.openxmlformats.org/package/2006/relationships"><Relationship Id="rId1" Type="http://schemas.openxmlformats.org/officeDocument/2006/relationships/image" Target="../media/image315.wmf"/></Relationships>
</file>

<file path=ppt/drawings/_rels/vmlDrawing147.vml.rels><?xml version="1.0" encoding="UTF-8" standalone="yes"?>
<Relationships xmlns="http://schemas.openxmlformats.org/package/2006/relationships"><Relationship Id="rId1" Type="http://schemas.openxmlformats.org/officeDocument/2006/relationships/image" Target="../media/image316.wmf"/></Relationships>
</file>

<file path=ppt/drawings/_rels/vmlDrawing148.vml.rels><?xml version="1.0" encoding="UTF-8" standalone="yes"?>
<Relationships xmlns="http://schemas.openxmlformats.org/package/2006/relationships"><Relationship Id="rId3" Type="http://schemas.openxmlformats.org/officeDocument/2006/relationships/image" Target="../media/image319.wmf"/><Relationship Id="rId2" Type="http://schemas.openxmlformats.org/officeDocument/2006/relationships/image" Target="../media/image318.wmf"/><Relationship Id="rId1" Type="http://schemas.openxmlformats.org/officeDocument/2006/relationships/image" Target="../media/image317.wmf"/><Relationship Id="rId6" Type="http://schemas.openxmlformats.org/officeDocument/2006/relationships/image" Target="../media/image322.wmf"/><Relationship Id="rId5" Type="http://schemas.openxmlformats.org/officeDocument/2006/relationships/image" Target="../media/image321.wmf"/><Relationship Id="rId4" Type="http://schemas.openxmlformats.org/officeDocument/2006/relationships/image" Target="../media/image32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4" Type="http://schemas.openxmlformats.org/officeDocument/2006/relationships/image" Target="../media/image3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5" Type="http://schemas.openxmlformats.org/officeDocument/2006/relationships/image" Target="../media/image39.wmf"/><Relationship Id="rId4" Type="http://schemas.openxmlformats.org/officeDocument/2006/relationships/image" Target="../media/image38.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image" Target="../media/image42.wmf"/><Relationship Id="rId7" Type="http://schemas.openxmlformats.org/officeDocument/2006/relationships/image" Target="../media/image35.wmf"/><Relationship Id="rId2" Type="http://schemas.openxmlformats.org/officeDocument/2006/relationships/image" Target="../media/image41.wmf"/><Relationship Id="rId1" Type="http://schemas.openxmlformats.org/officeDocument/2006/relationships/image" Target="../media/image40.wmf"/><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3.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5" Type="http://schemas.openxmlformats.org/officeDocument/2006/relationships/image" Target="../media/image52.wmf"/><Relationship Id="rId4" Type="http://schemas.openxmlformats.org/officeDocument/2006/relationships/image" Target="../media/image51.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5" Type="http://schemas.openxmlformats.org/officeDocument/2006/relationships/image" Target="../media/image59.wmf"/><Relationship Id="rId4" Type="http://schemas.openxmlformats.org/officeDocument/2006/relationships/image" Target="../media/image58.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 Id="rId4" Type="http://schemas.openxmlformats.org/officeDocument/2006/relationships/image" Target="../media/image74.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7.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89.wmf"/><Relationship Id="rId1" Type="http://schemas.openxmlformats.org/officeDocument/2006/relationships/image" Target="../media/image88.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91.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97.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0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02.w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104.wmf"/><Relationship Id="rId1" Type="http://schemas.openxmlformats.org/officeDocument/2006/relationships/image" Target="../media/image103.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05.wmf"/></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107.wmf"/><Relationship Id="rId1" Type="http://schemas.openxmlformats.org/officeDocument/2006/relationships/image" Target="../media/image106.wmf"/></Relationships>
</file>

<file path=ppt/drawings/_rels/vmlDrawing54.vml.rels><?xml version="1.0" encoding="UTF-8" standalone="yes"?>
<Relationships xmlns="http://schemas.openxmlformats.org/package/2006/relationships"><Relationship Id="rId2" Type="http://schemas.openxmlformats.org/officeDocument/2006/relationships/image" Target="../media/image107.wmf"/><Relationship Id="rId1" Type="http://schemas.openxmlformats.org/officeDocument/2006/relationships/image" Target="../media/image108.w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107.wmf"/></Relationships>
</file>

<file path=ppt/drawings/_rels/vmlDrawing56.vml.rels><?xml version="1.0" encoding="UTF-8" standalone="yes"?>
<Relationships xmlns="http://schemas.openxmlformats.org/package/2006/relationships"><Relationship Id="rId2" Type="http://schemas.openxmlformats.org/officeDocument/2006/relationships/image" Target="../media/image110.wmf"/><Relationship Id="rId1" Type="http://schemas.openxmlformats.org/officeDocument/2006/relationships/image" Target="../media/image109.w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111.wmf"/></Relationships>
</file>

<file path=ppt/drawings/_rels/vmlDrawing58.vml.rels><?xml version="1.0" encoding="UTF-8" standalone="yes"?>
<Relationships xmlns="http://schemas.openxmlformats.org/package/2006/relationships"><Relationship Id="rId2" Type="http://schemas.openxmlformats.org/officeDocument/2006/relationships/image" Target="../media/image114.wmf"/><Relationship Id="rId1" Type="http://schemas.openxmlformats.org/officeDocument/2006/relationships/image" Target="../media/image113.w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1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0.vml.rels><?xml version="1.0" encoding="UTF-8" standalone="yes"?>
<Relationships xmlns="http://schemas.openxmlformats.org/package/2006/relationships"><Relationship Id="rId2" Type="http://schemas.openxmlformats.org/officeDocument/2006/relationships/image" Target="../media/image117.wmf"/><Relationship Id="rId1" Type="http://schemas.openxmlformats.org/officeDocument/2006/relationships/image" Target="../media/image116.w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118.w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119.wmf"/></Relationships>
</file>

<file path=ppt/drawings/_rels/vmlDrawing63.vml.rels><?xml version="1.0" encoding="UTF-8" standalone="yes"?>
<Relationships xmlns="http://schemas.openxmlformats.org/package/2006/relationships"><Relationship Id="rId8" Type="http://schemas.openxmlformats.org/officeDocument/2006/relationships/image" Target="../media/image127.wmf"/><Relationship Id="rId3" Type="http://schemas.openxmlformats.org/officeDocument/2006/relationships/image" Target="../media/image122.wmf"/><Relationship Id="rId7" Type="http://schemas.openxmlformats.org/officeDocument/2006/relationships/image" Target="../media/image126.wmf"/><Relationship Id="rId2" Type="http://schemas.openxmlformats.org/officeDocument/2006/relationships/image" Target="../media/image121.wmf"/><Relationship Id="rId1" Type="http://schemas.openxmlformats.org/officeDocument/2006/relationships/image" Target="../media/image120.wmf"/><Relationship Id="rId6" Type="http://schemas.openxmlformats.org/officeDocument/2006/relationships/image" Target="../media/image125.wmf"/><Relationship Id="rId5" Type="http://schemas.openxmlformats.org/officeDocument/2006/relationships/image" Target="../media/image124.wmf"/><Relationship Id="rId4" Type="http://schemas.openxmlformats.org/officeDocument/2006/relationships/image" Target="../media/image123.wmf"/><Relationship Id="rId9" Type="http://schemas.openxmlformats.org/officeDocument/2006/relationships/image" Target="../media/image128.wmf"/></Relationships>
</file>

<file path=ppt/drawings/_rels/vmlDrawing64.vml.rels><?xml version="1.0" encoding="UTF-8" standalone="yes"?>
<Relationships xmlns="http://schemas.openxmlformats.org/package/2006/relationships"><Relationship Id="rId2" Type="http://schemas.openxmlformats.org/officeDocument/2006/relationships/image" Target="../media/image130.wmf"/><Relationship Id="rId1" Type="http://schemas.openxmlformats.org/officeDocument/2006/relationships/image" Target="../media/image129.wmf"/></Relationships>
</file>

<file path=ppt/drawings/_rels/vmlDrawing65.vml.rels><?xml version="1.0" encoding="UTF-8" standalone="yes"?>
<Relationships xmlns="http://schemas.openxmlformats.org/package/2006/relationships"><Relationship Id="rId2" Type="http://schemas.openxmlformats.org/officeDocument/2006/relationships/image" Target="../media/image132.wmf"/><Relationship Id="rId1" Type="http://schemas.openxmlformats.org/officeDocument/2006/relationships/image" Target="../media/image131.wmf"/></Relationships>
</file>

<file path=ppt/drawings/_rels/vmlDrawing66.vml.rels><?xml version="1.0" encoding="UTF-8" standalone="yes"?>
<Relationships xmlns="http://schemas.openxmlformats.org/package/2006/relationships"><Relationship Id="rId2" Type="http://schemas.openxmlformats.org/officeDocument/2006/relationships/image" Target="../media/image134.wmf"/><Relationship Id="rId1" Type="http://schemas.openxmlformats.org/officeDocument/2006/relationships/image" Target="../media/image133.w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135.emf"/></Relationships>
</file>

<file path=ppt/drawings/_rels/vmlDrawing68.vml.rels><?xml version="1.0" encoding="UTF-8" standalone="yes"?>
<Relationships xmlns="http://schemas.openxmlformats.org/package/2006/relationships"><Relationship Id="rId3" Type="http://schemas.openxmlformats.org/officeDocument/2006/relationships/image" Target="../media/image138.wmf"/><Relationship Id="rId2" Type="http://schemas.openxmlformats.org/officeDocument/2006/relationships/image" Target="../media/image137.wmf"/><Relationship Id="rId1" Type="http://schemas.openxmlformats.org/officeDocument/2006/relationships/image" Target="../media/image136.wmf"/></Relationships>
</file>

<file path=ppt/drawings/_rels/vmlDrawing69.vml.rels><?xml version="1.0" encoding="UTF-8" standalone="yes"?>
<Relationships xmlns="http://schemas.openxmlformats.org/package/2006/relationships"><Relationship Id="rId2" Type="http://schemas.openxmlformats.org/officeDocument/2006/relationships/image" Target="../media/image140.wmf"/><Relationship Id="rId1" Type="http://schemas.openxmlformats.org/officeDocument/2006/relationships/image" Target="../media/image13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70.vml.rels><?xml version="1.0" encoding="UTF-8" standalone="yes"?>
<Relationships xmlns="http://schemas.openxmlformats.org/package/2006/relationships"><Relationship Id="rId2" Type="http://schemas.openxmlformats.org/officeDocument/2006/relationships/image" Target="../media/image142.wmf"/><Relationship Id="rId1" Type="http://schemas.openxmlformats.org/officeDocument/2006/relationships/image" Target="../media/image141.w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143.wmf"/></Relationships>
</file>

<file path=ppt/drawings/_rels/vmlDrawing72.vml.rels><?xml version="1.0" encoding="UTF-8" standalone="yes"?>
<Relationships xmlns="http://schemas.openxmlformats.org/package/2006/relationships"><Relationship Id="rId2" Type="http://schemas.openxmlformats.org/officeDocument/2006/relationships/image" Target="../media/image145.wmf"/><Relationship Id="rId1" Type="http://schemas.openxmlformats.org/officeDocument/2006/relationships/image" Target="../media/image144.wmf"/></Relationships>
</file>

<file path=ppt/drawings/_rels/vmlDrawing73.vml.rels><?xml version="1.0" encoding="UTF-8" standalone="yes"?>
<Relationships xmlns="http://schemas.openxmlformats.org/package/2006/relationships"><Relationship Id="rId3" Type="http://schemas.openxmlformats.org/officeDocument/2006/relationships/image" Target="../media/image148.wmf"/><Relationship Id="rId2" Type="http://schemas.openxmlformats.org/officeDocument/2006/relationships/image" Target="../media/image147.wmf"/><Relationship Id="rId1" Type="http://schemas.openxmlformats.org/officeDocument/2006/relationships/image" Target="../media/image146.wmf"/></Relationships>
</file>

<file path=ppt/drawings/_rels/vmlDrawing74.vml.rels><?xml version="1.0" encoding="UTF-8" standalone="yes"?>
<Relationships xmlns="http://schemas.openxmlformats.org/package/2006/relationships"><Relationship Id="rId2" Type="http://schemas.openxmlformats.org/officeDocument/2006/relationships/image" Target="../media/image150.wmf"/><Relationship Id="rId1" Type="http://schemas.openxmlformats.org/officeDocument/2006/relationships/image" Target="../media/image149.w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151.w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152.e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153.wmf"/></Relationships>
</file>

<file path=ppt/drawings/_rels/vmlDrawing78.vml.rels><?xml version="1.0" encoding="UTF-8" standalone="yes"?>
<Relationships xmlns="http://schemas.openxmlformats.org/package/2006/relationships"><Relationship Id="rId2" Type="http://schemas.openxmlformats.org/officeDocument/2006/relationships/image" Target="../media/image155.wmf"/><Relationship Id="rId1" Type="http://schemas.openxmlformats.org/officeDocument/2006/relationships/image" Target="../media/image154.w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15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0.vml.rels><?xml version="1.0" encoding="UTF-8" standalone="yes"?>
<Relationships xmlns="http://schemas.openxmlformats.org/package/2006/relationships"><Relationship Id="rId2" Type="http://schemas.openxmlformats.org/officeDocument/2006/relationships/image" Target="../media/image158.wmf"/><Relationship Id="rId1" Type="http://schemas.openxmlformats.org/officeDocument/2006/relationships/image" Target="../media/image157.wmf"/></Relationships>
</file>

<file path=ppt/drawings/_rels/vmlDrawing81.vml.rels><?xml version="1.0" encoding="UTF-8" standalone="yes"?>
<Relationships xmlns="http://schemas.openxmlformats.org/package/2006/relationships"><Relationship Id="rId3" Type="http://schemas.openxmlformats.org/officeDocument/2006/relationships/image" Target="../media/image161.wmf"/><Relationship Id="rId2" Type="http://schemas.openxmlformats.org/officeDocument/2006/relationships/image" Target="../media/image160.wmf"/><Relationship Id="rId1" Type="http://schemas.openxmlformats.org/officeDocument/2006/relationships/image" Target="../media/image159.wmf"/></Relationships>
</file>

<file path=ppt/drawings/_rels/vmlDrawing82.vml.rels><?xml version="1.0" encoding="UTF-8" standalone="yes"?>
<Relationships xmlns="http://schemas.openxmlformats.org/package/2006/relationships"><Relationship Id="rId3" Type="http://schemas.openxmlformats.org/officeDocument/2006/relationships/image" Target="../media/image164.wmf"/><Relationship Id="rId2" Type="http://schemas.openxmlformats.org/officeDocument/2006/relationships/image" Target="../media/image163.wmf"/><Relationship Id="rId1" Type="http://schemas.openxmlformats.org/officeDocument/2006/relationships/image" Target="../media/image162.wmf"/><Relationship Id="rId4" Type="http://schemas.openxmlformats.org/officeDocument/2006/relationships/image" Target="../media/image165.wmf"/></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166.emf"/></Relationships>
</file>

<file path=ppt/drawings/_rels/vmlDrawing84.vml.rels><?xml version="1.0" encoding="UTF-8" standalone="yes"?>
<Relationships xmlns="http://schemas.openxmlformats.org/package/2006/relationships"><Relationship Id="rId2" Type="http://schemas.openxmlformats.org/officeDocument/2006/relationships/image" Target="../media/image168.wmf"/><Relationship Id="rId1" Type="http://schemas.openxmlformats.org/officeDocument/2006/relationships/image" Target="../media/image167.wmf"/></Relationships>
</file>

<file path=ppt/drawings/_rels/vmlDrawing85.vml.rels><?xml version="1.0" encoding="UTF-8" standalone="yes"?>
<Relationships xmlns="http://schemas.openxmlformats.org/package/2006/relationships"><Relationship Id="rId2" Type="http://schemas.openxmlformats.org/officeDocument/2006/relationships/image" Target="../media/image170.wmf"/><Relationship Id="rId1" Type="http://schemas.openxmlformats.org/officeDocument/2006/relationships/image" Target="../media/image169.wmf"/></Relationships>
</file>

<file path=ppt/drawings/_rels/vmlDrawing86.vml.rels><?xml version="1.0" encoding="UTF-8" standalone="yes"?>
<Relationships xmlns="http://schemas.openxmlformats.org/package/2006/relationships"><Relationship Id="rId1" Type="http://schemas.openxmlformats.org/officeDocument/2006/relationships/image" Target="../media/image171.wmf"/></Relationships>
</file>

<file path=ppt/drawings/_rels/vmlDrawing87.vml.rels><?xml version="1.0" encoding="UTF-8" standalone="yes"?>
<Relationships xmlns="http://schemas.openxmlformats.org/package/2006/relationships"><Relationship Id="rId1" Type="http://schemas.openxmlformats.org/officeDocument/2006/relationships/image" Target="../media/image172.wmf"/></Relationships>
</file>

<file path=ppt/drawings/_rels/vmlDrawing88.vml.rels><?xml version="1.0" encoding="UTF-8" standalone="yes"?>
<Relationships xmlns="http://schemas.openxmlformats.org/package/2006/relationships"><Relationship Id="rId2" Type="http://schemas.openxmlformats.org/officeDocument/2006/relationships/image" Target="../media/image174.wmf"/><Relationship Id="rId1" Type="http://schemas.openxmlformats.org/officeDocument/2006/relationships/image" Target="../media/image173.wmf"/></Relationships>
</file>

<file path=ppt/drawings/_rels/vmlDrawing89.vml.rels><?xml version="1.0" encoding="UTF-8" standalone="yes"?>
<Relationships xmlns="http://schemas.openxmlformats.org/package/2006/relationships"><Relationship Id="rId1" Type="http://schemas.openxmlformats.org/officeDocument/2006/relationships/image" Target="../media/image17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0.vml.rels><?xml version="1.0" encoding="UTF-8" standalone="yes"?>
<Relationships xmlns="http://schemas.openxmlformats.org/package/2006/relationships"><Relationship Id="rId2" Type="http://schemas.openxmlformats.org/officeDocument/2006/relationships/image" Target="../media/image177.wmf"/><Relationship Id="rId1" Type="http://schemas.openxmlformats.org/officeDocument/2006/relationships/image" Target="../media/image176.wmf"/></Relationships>
</file>

<file path=ppt/drawings/_rels/vmlDrawing91.vml.rels><?xml version="1.0" encoding="UTF-8" standalone="yes"?>
<Relationships xmlns="http://schemas.openxmlformats.org/package/2006/relationships"><Relationship Id="rId2" Type="http://schemas.openxmlformats.org/officeDocument/2006/relationships/image" Target="../media/image179.wmf"/><Relationship Id="rId1" Type="http://schemas.openxmlformats.org/officeDocument/2006/relationships/image" Target="../media/image178.wmf"/></Relationships>
</file>

<file path=ppt/drawings/_rels/vmlDrawing92.vml.rels><?xml version="1.0" encoding="UTF-8" standalone="yes"?>
<Relationships xmlns="http://schemas.openxmlformats.org/package/2006/relationships"><Relationship Id="rId1" Type="http://schemas.openxmlformats.org/officeDocument/2006/relationships/image" Target="../media/image180.wmf"/></Relationships>
</file>

<file path=ppt/drawings/_rels/vmlDrawing93.vml.rels><?xml version="1.0" encoding="UTF-8" standalone="yes"?>
<Relationships xmlns="http://schemas.openxmlformats.org/package/2006/relationships"><Relationship Id="rId1" Type="http://schemas.openxmlformats.org/officeDocument/2006/relationships/image" Target="../media/image181.wmf"/></Relationships>
</file>

<file path=ppt/drawings/_rels/vmlDrawing94.vml.rels><?xml version="1.0" encoding="UTF-8" standalone="yes"?>
<Relationships xmlns="http://schemas.openxmlformats.org/package/2006/relationships"><Relationship Id="rId1" Type="http://schemas.openxmlformats.org/officeDocument/2006/relationships/image" Target="../media/image182.wmf"/></Relationships>
</file>

<file path=ppt/drawings/_rels/vmlDrawing95.vml.rels><?xml version="1.0" encoding="UTF-8" standalone="yes"?>
<Relationships xmlns="http://schemas.openxmlformats.org/package/2006/relationships"><Relationship Id="rId1" Type="http://schemas.openxmlformats.org/officeDocument/2006/relationships/image" Target="../media/image183.wmf"/></Relationships>
</file>

<file path=ppt/drawings/_rels/vmlDrawing96.vml.rels><?xml version="1.0" encoding="UTF-8" standalone="yes"?>
<Relationships xmlns="http://schemas.openxmlformats.org/package/2006/relationships"><Relationship Id="rId1" Type="http://schemas.openxmlformats.org/officeDocument/2006/relationships/image" Target="../media/image184.wmf"/></Relationships>
</file>

<file path=ppt/drawings/_rels/vmlDrawing97.vml.rels><?xml version="1.0" encoding="UTF-8" standalone="yes"?>
<Relationships xmlns="http://schemas.openxmlformats.org/package/2006/relationships"><Relationship Id="rId1" Type="http://schemas.openxmlformats.org/officeDocument/2006/relationships/image" Target="../media/image185.wmf"/></Relationships>
</file>

<file path=ppt/drawings/_rels/vmlDrawing98.vml.rels><?xml version="1.0" encoding="UTF-8" standalone="yes"?>
<Relationships xmlns="http://schemas.openxmlformats.org/package/2006/relationships"><Relationship Id="rId1" Type="http://schemas.openxmlformats.org/officeDocument/2006/relationships/image" Target="../media/image186.wmf"/></Relationships>
</file>

<file path=ppt/drawings/_rels/vmlDrawing99.vml.rels><?xml version="1.0" encoding="UTF-8" standalone="yes"?>
<Relationships xmlns="http://schemas.openxmlformats.org/package/2006/relationships"><Relationship Id="rId2" Type="http://schemas.openxmlformats.org/officeDocument/2006/relationships/image" Target="../media/image188.wmf"/><Relationship Id="rId1" Type="http://schemas.openxmlformats.org/officeDocument/2006/relationships/image" Target="../media/image18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4278313"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a:latin typeface="Arial" charset="0"/>
              </a:defRPr>
            </a:lvl1pPr>
          </a:lstStyle>
          <a:p>
            <a:pPr>
              <a:defRPr/>
            </a:pPr>
            <a:endParaRPr lang="fi-FI"/>
          </a:p>
        </p:txBody>
      </p:sp>
      <p:sp>
        <p:nvSpPr>
          <p:cNvPr id="64515" name="Rectangle 3"/>
          <p:cNvSpPr>
            <a:spLocks noGrp="1" noChangeArrowheads="1"/>
          </p:cNvSpPr>
          <p:nvPr>
            <p:ph type="dt" sz="quarter" idx="1"/>
          </p:nvPr>
        </p:nvSpPr>
        <p:spPr bwMode="auto">
          <a:xfrm>
            <a:off x="5592763" y="0"/>
            <a:ext cx="4278312"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sz="1200">
                <a:latin typeface="Arial" charset="0"/>
              </a:defRPr>
            </a:lvl1pPr>
          </a:lstStyle>
          <a:p>
            <a:pPr>
              <a:defRPr/>
            </a:pPr>
            <a:endParaRPr lang="fi-FI"/>
          </a:p>
        </p:txBody>
      </p:sp>
      <p:sp>
        <p:nvSpPr>
          <p:cNvPr id="64516" name="Rectangle 4"/>
          <p:cNvSpPr>
            <a:spLocks noGrp="1" noChangeArrowheads="1"/>
          </p:cNvSpPr>
          <p:nvPr>
            <p:ph type="ftr" sz="quarter" idx="2"/>
          </p:nvPr>
        </p:nvSpPr>
        <p:spPr bwMode="auto">
          <a:xfrm>
            <a:off x="0" y="6513513"/>
            <a:ext cx="4278313"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sz="1200">
                <a:latin typeface="Arial" charset="0"/>
              </a:defRPr>
            </a:lvl1pPr>
          </a:lstStyle>
          <a:p>
            <a:pPr>
              <a:defRPr/>
            </a:pPr>
            <a:endParaRPr lang="fi-FI"/>
          </a:p>
        </p:txBody>
      </p:sp>
      <p:sp>
        <p:nvSpPr>
          <p:cNvPr id="64517" name="Rectangle 5"/>
          <p:cNvSpPr>
            <a:spLocks noGrp="1" noChangeArrowheads="1"/>
          </p:cNvSpPr>
          <p:nvPr>
            <p:ph type="sldNum" sz="quarter" idx="3"/>
          </p:nvPr>
        </p:nvSpPr>
        <p:spPr bwMode="auto">
          <a:xfrm>
            <a:off x="5592763" y="6513513"/>
            <a:ext cx="4278312"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defRPr sz="1200">
                <a:latin typeface="Arial" panose="020B0604020202020204" pitchFamily="34" charset="0"/>
              </a:defRPr>
            </a:lvl1pPr>
          </a:lstStyle>
          <a:p>
            <a:pPr>
              <a:defRPr/>
            </a:pPr>
            <a:fld id="{B0D3A869-5E7B-4F29-92C0-CE81986146FA}" type="slidenum">
              <a:rPr lang="fi-FI" altLang="fi-FI"/>
              <a:pPr>
                <a:defRPr/>
              </a:pPr>
              <a:t>‹#›</a:t>
            </a:fld>
            <a:endParaRPr lang="fi-FI" altLang="fi-FI"/>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4418" name="Rectangle 2"/>
          <p:cNvSpPr>
            <a:spLocks noGrp="1" noChangeArrowheads="1"/>
          </p:cNvSpPr>
          <p:nvPr>
            <p:ph type="hdr" sz="quarter"/>
          </p:nvPr>
        </p:nvSpPr>
        <p:spPr bwMode="auto">
          <a:xfrm>
            <a:off x="0" y="0"/>
            <a:ext cx="4278313"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a:latin typeface="Arial" charset="0"/>
              </a:defRPr>
            </a:lvl1pPr>
          </a:lstStyle>
          <a:p>
            <a:pPr>
              <a:defRPr/>
            </a:pPr>
            <a:endParaRPr lang="fi-FI"/>
          </a:p>
        </p:txBody>
      </p:sp>
      <p:sp>
        <p:nvSpPr>
          <p:cNvPr id="444419" name="Rectangle 3"/>
          <p:cNvSpPr>
            <a:spLocks noGrp="1" noChangeArrowheads="1"/>
          </p:cNvSpPr>
          <p:nvPr>
            <p:ph type="dt" idx="1"/>
          </p:nvPr>
        </p:nvSpPr>
        <p:spPr bwMode="auto">
          <a:xfrm>
            <a:off x="5592763" y="0"/>
            <a:ext cx="4278312"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sz="1200">
                <a:latin typeface="Arial" charset="0"/>
              </a:defRPr>
            </a:lvl1pPr>
          </a:lstStyle>
          <a:p>
            <a:pPr>
              <a:defRPr/>
            </a:pPr>
            <a:endParaRPr lang="fi-FI"/>
          </a:p>
        </p:txBody>
      </p:sp>
      <p:sp>
        <p:nvSpPr>
          <p:cNvPr id="6148" name="Rectangle 4"/>
          <p:cNvSpPr>
            <a:spLocks noGrp="1" noRot="1" noChangeAspect="1" noChangeArrowheads="1" noTextEdit="1"/>
          </p:cNvSpPr>
          <p:nvPr>
            <p:ph type="sldImg" idx="2"/>
          </p:nvPr>
        </p:nvSpPr>
        <p:spPr bwMode="auto">
          <a:xfrm>
            <a:off x="3221038" y="514350"/>
            <a:ext cx="3430587"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4421" name="Rectangle 5"/>
          <p:cNvSpPr>
            <a:spLocks noGrp="1" noChangeArrowheads="1"/>
          </p:cNvSpPr>
          <p:nvPr>
            <p:ph type="body" sz="quarter" idx="3"/>
          </p:nvPr>
        </p:nvSpPr>
        <p:spPr bwMode="auto">
          <a:xfrm>
            <a:off x="987425" y="3257550"/>
            <a:ext cx="7897813"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i-FI" noProof="0" smtClean="0"/>
              <a:t>Muokkaa tekstin perustyylejä napsauttamalla</a:t>
            </a:r>
          </a:p>
          <a:p>
            <a:pPr lvl="1"/>
            <a:r>
              <a:rPr lang="fi-FI" noProof="0" smtClean="0"/>
              <a:t>toinen taso</a:t>
            </a:r>
          </a:p>
          <a:p>
            <a:pPr lvl="2"/>
            <a:r>
              <a:rPr lang="fi-FI" noProof="0" smtClean="0"/>
              <a:t>kolmas taso</a:t>
            </a:r>
          </a:p>
          <a:p>
            <a:pPr lvl="3"/>
            <a:r>
              <a:rPr lang="fi-FI" noProof="0" smtClean="0"/>
              <a:t>neljäs taso</a:t>
            </a:r>
          </a:p>
          <a:p>
            <a:pPr lvl="4"/>
            <a:r>
              <a:rPr lang="fi-FI" noProof="0" smtClean="0"/>
              <a:t>viides taso</a:t>
            </a:r>
          </a:p>
        </p:txBody>
      </p:sp>
      <p:sp>
        <p:nvSpPr>
          <p:cNvPr id="444422" name="Rectangle 6"/>
          <p:cNvSpPr>
            <a:spLocks noGrp="1" noChangeArrowheads="1"/>
          </p:cNvSpPr>
          <p:nvPr>
            <p:ph type="ftr" sz="quarter" idx="4"/>
          </p:nvPr>
        </p:nvSpPr>
        <p:spPr bwMode="auto">
          <a:xfrm>
            <a:off x="0" y="6513513"/>
            <a:ext cx="4278313"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sz="1200">
                <a:latin typeface="Arial" charset="0"/>
              </a:defRPr>
            </a:lvl1pPr>
          </a:lstStyle>
          <a:p>
            <a:pPr>
              <a:defRPr/>
            </a:pPr>
            <a:endParaRPr lang="fi-FI"/>
          </a:p>
        </p:txBody>
      </p:sp>
      <p:sp>
        <p:nvSpPr>
          <p:cNvPr id="444423" name="Rectangle 7"/>
          <p:cNvSpPr>
            <a:spLocks noGrp="1" noChangeArrowheads="1"/>
          </p:cNvSpPr>
          <p:nvPr>
            <p:ph type="sldNum" sz="quarter" idx="5"/>
          </p:nvPr>
        </p:nvSpPr>
        <p:spPr bwMode="auto">
          <a:xfrm>
            <a:off x="5592763" y="6513513"/>
            <a:ext cx="4278312"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defRPr sz="1200">
                <a:latin typeface="Arial" panose="020B0604020202020204" pitchFamily="34" charset="0"/>
              </a:defRPr>
            </a:lvl1pPr>
          </a:lstStyle>
          <a:p>
            <a:pPr>
              <a:defRPr/>
            </a:pPr>
            <a:fld id="{C3D4CF77-1120-482F-B19F-2F9CA54C4A8F}" type="slidenum">
              <a:rPr lang="fi-FI" altLang="fi-FI"/>
              <a:pPr>
                <a:defRPr/>
              </a:pPr>
              <a:t>‹#›</a:t>
            </a:fld>
            <a:endParaRPr lang="fi-FI" altLang="fi-FI"/>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470176B-19F2-49D2-B2BC-201634225103}" type="slidenum">
              <a:rPr lang="fi-FI" altLang="fi-FI" smtClean="0"/>
              <a:pPr>
                <a:spcBef>
                  <a:spcPct val="0"/>
                </a:spcBef>
              </a:pPr>
              <a:t>39</a:t>
            </a:fld>
            <a:endParaRPr lang="fi-FI" altLang="fi-FI"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i-FI" altLang="fi-FI"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grpSp>
        <p:nvGrpSpPr>
          <p:cNvPr id="4" name="Group 2"/>
          <p:cNvGrpSpPr>
            <a:grpSpLocks/>
          </p:cNvGrpSpPr>
          <p:nvPr/>
        </p:nvGrpSpPr>
        <p:grpSpPr bwMode="auto">
          <a:xfrm>
            <a:off x="0" y="1422400"/>
            <a:ext cx="9147175" cy="5435600"/>
            <a:chOff x="0" y="896"/>
            <a:chExt cx="5762" cy="3424"/>
          </a:xfrm>
        </p:grpSpPr>
        <p:grpSp>
          <p:nvGrpSpPr>
            <p:cNvPr id="5" name="Group 3"/>
            <p:cNvGrpSpPr>
              <a:grpSpLocks/>
            </p:cNvGrpSpPr>
            <p:nvPr userDrawn="1"/>
          </p:nvGrpSpPr>
          <p:grpSpPr bwMode="auto">
            <a:xfrm>
              <a:off x="20" y="896"/>
              <a:ext cx="5742" cy="3424"/>
              <a:chOff x="20" y="896"/>
              <a:chExt cx="5742" cy="3424"/>
            </a:xfrm>
          </p:grpSpPr>
          <p:sp>
            <p:nvSpPr>
              <p:cNvPr id="142"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fi-FI"/>
              </a:p>
            </p:txBody>
          </p:sp>
          <p:sp>
            <p:nvSpPr>
              <p:cNvPr id="143"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fi-FI"/>
              </a:p>
            </p:txBody>
          </p:sp>
          <p:sp>
            <p:nvSpPr>
              <p:cNvPr id="144"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fi-FI"/>
              </a:p>
            </p:txBody>
          </p:sp>
          <p:sp>
            <p:nvSpPr>
              <p:cNvPr id="145"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fi-FI"/>
              </a:p>
            </p:txBody>
          </p:sp>
          <p:sp>
            <p:nvSpPr>
              <p:cNvPr id="146"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fi-FI"/>
              </a:p>
            </p:txBody>
          </p:sp>
          <p:sp>
            <p:nvSpPr>
              <p:cNvPr id="147"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fi-FI"/>
              </a:p>
            </p:txBody>
          </p:sp>
          <p:sp>
            <p:nvSpPr>
              <p:cNvPr id="148"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fi-FI"/>
              </a:p>
            </p:txBody>
          </p:sp>
          <p:sp>
            <p:nvSpPr>
              <p:cNvPr id="149"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fi-FI"/>
              </a:p>
            </p:txBody>
          </p:sp>
          <p:sp>
            <p:nvSpPr>
              <p:cNvPr id="150"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fi-FI"/>
              </a:p>
            </p:txBody>
          </p:sp>
          <p:sp>
            <p:nvSpPr>
              <p:cNvPr id="151"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fi-FI"/>
              </a:p>
            </p:txBody>
          </p:sp>
          <p:sp>
            <p:nvSpPr>
              <p:cNvPr id="152"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fi-FI"/>
              </a:p>
            </p:txBody>
          </p:sp>
          <p:sp>
            <p:nvSpPr>
              <p:cNvPr id="153"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fi-FI"/>
              </a:p>
            </p:txBody>
          </p:sp>
          <p:sp>
            <p:nvSpPr>
              <p:cNvPr id="154"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fi-FI"/>
              </a:p>
            </p:txBody>
          </p:sp>
        </p:grpSp>
        <p:grpSp>
          <p:nvGrpSpPr>
            <p:cNvPr id="6" name="Group 17"/>
            <p:cNvGrpSpPr>
              <a:grpSpLocks/>
            </p:cNvGrpSpPr>
            <p:nvPr userDrawn="1"/>
          </p:nvGrpSpPr>
          <p:grpSpPr bwMode="auto">
            <a:xfrm>
              <a:off x="0" y="2291"/>
              <a:ext cx="1385" cy="1702"/>
              <a:chOff x="0" y="2291"/>
              <a:chExt cx="1385" cy="1702"/>
            </a:xfrm>
          </p:grpSpPr>
          <p:sp>
            <p:nvSpPr>
              <p:cNvPr id="7" name="Rectangle 18"/>
              <p:cNvSpPr>
                <a:spLocks noChangeArrowheads="1"/>
              </p:cNvSpPr>
              <p:nvPr userDrawn="1"/>
            </p:nvSpPr>
            <p:spPr bwMode="ltGray">
              <a:xfrm rot="6798887">
                <a:off x="63" y="3882"/>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8" name="Rectangle 19"/>
              <p:cNvSpPr>
                <a:spLocks noChangeArrowheads="1"/>
              </p:cNvSpPr>
              <p:nvPr userDrawn="1"/>
            </p:nvSpPr>
            <p:spPr bwMode="ltGray">
              <a:xfrm rot="6798887">
                <a:off x="33" y="3880"/>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9" name="Rectangle 20"/>
              <p:cNvSpPr>
                <a:spLocks noChangeArrowheads="1"/>
              </p:cNvSpPr>
              <p:nvPr userDrawn="1"/>
            </p:nvSpPr>
            <p:spPr bwMode="ltGray">
              <a:xfrm rot="6798887">
                <a:off x="7" y="3874"/>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10" name="Rectangle 21"/>
              <p:cNvSpPr>
                <a:spLocks noChangeArrowheads="1"/>
              </p:cNvSpPr>
              <p:nvPr userDrawn="1"/>
            </p:nvSpPr>
            <p:spPr bwMode="ltGray">
              <a:xfrm rot="5999912">
                <a:off x="209" y="3884"/>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11" name="Rectangle 22"/>
              <p:cNvSpPr>
                <a:spLocks noChangeArrowheads="1"/>
              </p:cNvSpPr>
              <p:nvPr userDrawn="1"/>
            </p:nvSpPr>
            <p:spPr bwMode="ltGray">
              <a:xfrm rot="5999912">
                <a:off x="183" y="3888"/>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12" name="Rectangle 23"/>
              <p:cNvSpPr>
                <a:spLocks noChangeArrowheads="1"/>
              </p:cNvSpPr>
              <p:nvPr userDrawn="1"/>
            </p:nvSpPr>
            <p:spPr bwMode="ltGray">
              <a:xfrm rot="6250138">
                <a:off x="153" y="3888"/>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13" name="Rectangle 24"/>
              <p:cNvSpPr>
                <a:spLocks noChangeArrowheads="1"/>
              </p:cNvSpPr>
              <p:nvPr userDrawn="1"/>
            </p:nvSpPr>
            <p:spPr bwMode="ltGray">
              <a:xfrm rot="6238076">
                <a:off x="123" y="3886"/>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14" name="Rectangle 25"/>
              <p:cNvSpPr>
                <a:spLocks noChangeArrowheads="1"/>
              </p:cNvSpPr>
              <p:nvPr userDrawn="1"/>
            </p:nvSpPr>
            <p:spPr bwMode="ltGray">
              <a:xfrm rot="5380717">
                <a:off x="363" y="3868"/>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15" name="Rectangle 26"/>
              <p:cNvSpPr>
                <a:spLocks noChangeArrowheads="1"/>
              </p:cNvSpPr>
              <p:nvPr userDrawn="1"/>
            </p:nvSpPr>
            <p:spPr bwMode="ltGray">
              <a:xfrm rot="5380717">
                <a:off x="333" y="3872"/>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16" name="Rectangle 27"/>
              <p:cNvSpPr>
                <a:spLocks noChangeArrowheads="1"/>
              </p:cNvSpPr>
              <p:nvPr userDrawn="1"/>
            </p:nvSpPr>
            <p:spPr bwMode="ltGray">
              <a:xfrm rot="5583200">
                <a:off x="303" y="3876"/>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17" name="Rectangle 28"/>
              <p:cNvSpPr>
                <a:spLocks noChangeArrowheads="1"/>
              </p:cNvSpPr>
              <p:nvPr userDrawn="1"/>
            </p:nvSpPr>
            <p:spPr bwMode="ltGray">
              <a:xfrm rot="5737625">
                <a:off x="271" y="3882"/>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18" name="Rectangle 29"/>
              <p:cNvSpPr>
                <a:spLocks noChangeArrowheads="1"/>
              </p:cNvSpPr>
              <p:nvPr userDrawn="1"/>
            </p:nvSpPr>
            <p:spPr bwMode="ltGray">
              <a:xfrm rot="4715477">
                <a:off x="517" y="3828"/>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19" name="Rectangle 30"/>
              <p:cNvSpPr>
                <a:spLocks noChangeArrowheads="1"/>
              </p:cNvSpPr>
              <p:nvPr userDrawn="1"/>
            </p:nvSpPr>
            <p:spPr bwMode="ltGray">
              <a:xfrm rot="4924949">
                <a:off x="486" y="3834"/>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20" name="Rectangle 31"/>
              <p:cNvSpPr>
                <a:spLocks noChangeArrowheads="1"/>
              </p:cNvSpPr>
              <p:nvPr userDrawn="1"/>
            </p:nvSpPr>
            <p:spPr bwMode="ltGray">
              <a:xfrm rot="4924949">
                <a:off x="456" y="3848"/>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21" name="Rectangle 32"/>
              <p:cNvSpPr>
                <a:spLocks noChangeArrowheads="1"/>
              </p:cNvSpPr>
              <p:nvPr userDrawn="1"/>
            </p:nvSpPr>
            <p:spPr bwMode="ltGray">
              <a:xfrm rot="5041352">
                <a:off x="427" y="3850"/>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22" name="Rectangle 33"/>
              <p:cNvSpPr>
                <a:spLocks noChangeArrowheads="1"/>
              </p:cNvSpPr>
              <p:nvPr userDrawn="1"/>
            </p:nvSpPr>
            <p:spPr bwMode="ltGray">
              <a:xfrm rot="3816889">
                <a:off x="664" y="3762"/>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23" name="Rectangle 34"/>
              <p:cNvSpPr>
                <a:spLocks noChangeArrowheads="1"/>
              </p:cNvSpPr>
              <p:nvPr userDrawn="1"/>
            </p:nvSpPr>
            <p:spPr bwMode="ltGray">
              <a:xfrm rot="3816889">
                <a:off x="634" y="3780"/>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24" name="Rectangle 35"/>
              <p:cNvSpPr>
                <a:spLocks noChangeArrowheads="1"/>
              </p:cNvSpPr>
              <p:nvPr userDrawn="1"/>
            </p:nvSpPr>
            <p:spPr bwMode="ltGray">
              <a:xfrm rot="4104184">
                <a:off x="606" y="3790"/>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25" name="Rectangle 36"/>
              <p:cNvSpPr>
                <a:spLocks noChangeArrowheads="1"/>
              </p:cNvSpPr>
              <p:nvPr userDrawn="1"/>
            </p:nvSpPr>
            <p:spPr bwMode="ltGray">
              <a:xfrm rot="4325343">
                <a:off x="575" y="3804"/>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26" name="Rectangle 37"/>
              <p:cNvSpPr>
                <a:spLocks noChangeArrowheads="1"/>
              </p:cNvSpPr>
              <p:nvPr userDrawn="1"/>
            </p:nvSpPr>
            <p:spPr bwMode="ltGray">
              <a:xfrm rot="3368036">
                <a:off x="800" y="3682"/>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27" name="Rectangle 38"/>
              <p:cNvSpPr>
                <a:spLocks noChangeArrowheads="1"/>
              </p:cNvSpPr>
              <p:nvPr userDrawn="1"/>
            </p:nvSpPr>
            <p:spPr bwMode="ltGray">
              <a:xfrm rot="3368036">
                <a:off x="772" y="3698"/>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28" name="Rectangle 39"/>
              <p:cNvSpPr>
                <a:spLocks noChangeArrowheads="1"/>
              </p:cNvSpPr>
              <p:nvPr userDrawn="1"/>
            </p:nvSpPr>
            <p:spPr bwMode="ltGray">
              <a:xfrm rot="3368036">
                <a:off x="746" y="3716"/>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29" name="Rectangle 40"/>
              <p:cNvSpPr>
                <a:spLocks noChangeArrowheads="1"/>
              </p:cNvSpPr>
              <p:nvPr userDrawn="1"/>
            </p:nvSpPr>
            <p:spPr bwMode="ltGray">
              <a:xfrm rot="3816889">
                <a:off x="717" y="3734"/>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30" name="Rectangle 41"/>
              <p:cNvSpPr>
                <a:spLocks noChangeArrowheads="1"/>
              </p:cNvSpPr>
              <p:nvPr userDrawn="1"/>
            </p:nvSpPr>
            <p:spPr bwMode="ltGray">
              <a:xfrm rot="2302266">
                <a:off x="923" y="3587"/>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31" name="Rectangle 42"/>
              <p:cNvSpPr>
                <a:spLocks noChangeArrowheads="1"/>
              </p:cNvSpPr>
              <p:nvPr userDrawn="1"/>
            </p:nvSpPr>
            <p:spPr bwMode="ltGray">
              <a:xfrm rot="2302266">
                <a:off x="899" y="3606"/>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32" name="Rectangle 43"/>
              <p:cNvSpPr>
                <a:spLocks noChangeArrowheads="1"/>
              </p:cNvSpPr>
              <p:nvPr userDrawn="1"/>
            </p:nvSpPr>
            <p:spPr bwMode="ltGray">
              <a:xfrm rot="2707562">
                <a:off x="876" y="3626"/>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33" name="Rectangle 44"/>
              <p:cNvSpPr>
                <a:spLocks noChangeArrowheads="1"/>
              </p:cNvSpPr>
              <p:nvPr userDrawn="1"/>
            </p:nvSpPr>
            <p:spPr bwMode="ltGray">
              <a:xfrm rot="2707562">
                <a:off x="850" y="3644"/>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34" name="Rectangle 45"/>
              <p:cNvSpPr>
                <a:spLocks noChangeArrowheads="1"/>
              </p:cNvSpPr>
              <p:nvPr userDrawn="1"/>
            </p:nvSpPr>
            <p:spPr bwMode="ltGray">
              <a:xfrm rot="1525830">
                <a:off x="1027" y="3473"/>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35" name="Rectangle 46"/>
              <p:cNvSpPr>
                <a:spLocks noChangeArrowheads="1"/>
              </p:cNvSpPr>
              <p:nvPr userDrawn="1"/>
            </p:nvSpPr>
            <p:spPr bwMode="ltGray">
              <a:xfrm rot="1525830">
                <a:off x="1009" y="3497"/>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36" name="Rectangle 47"/>
              <p:cNvSpPr>
                <a:spLocks noChangeArrowheads="1"/>
              </p:cNvSpPr>
              <p:nvPr userDrawn="1"/>
            </p:nvSpPr>
            <p:spPr bwMode="ltGray">
              <a:xfrm rot="1788117">
                <a:off x="990" y="3519"/>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37" name="Rectangle 48"/>
              <p:cNvSpPr>
                <a:spLocks noChangeArrowheads="1"/>
              </p:cNvSpPr>
              <p:nvPr userDrawn="1"/>
            </p:nvSpPr>
            <p:spPr bwMode="ltGray">
              <a:xfrm rot="1788117">
                <a:off x="969" y="3544"/>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38" name="Rectangle 49"/>
              <p:cNvSpPr>
                <a:spLocks noChangeArrowheads="1"/>
              </p:cNvSpPr>
              <p:nvPr userDrawn="1"/>
            </p:nvSpPr>
            <p:spPr bwMode="ltGray">
              <a:xfrm rot="841630">
                <a:off x="1113" y="3355"/>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39" name="Rectangle 50"/>
              <p:cNvSpPr>
                <a:spLocks noChangeArrowheads="1"/>
              </p:cNvSpPr>
              <p:nvPr userDrawn="1"/>
            </p:nvSpPr>
            <p:spPr bwMode="ltGray">
              <a:xfrm rot="841630">
                <a:off x="1100" y="3378"/>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40" name="Rectangle 51"/>
              <p:cNvSpPr>
                <a:spLocks noChangeArrowheads="1"/>
              </p:cNvSpPr>
              <p:nvPr userDrawn="1"/>
            </p:nvSpPr>
            <p:spPr bwMode="ltGray">
              <a:xfrm rot="1308689">
                <a:off x="1086" y="3404"/>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41" name="Rectangle 52"/>
              <p:cNvSpPr>
                <a:spLocks noChangeArrowheads="1"/>
              </p:cNvSpPr>
              <p:nvPr userDrawn="1"/>
            </p:nvSpPr>
            <p:spPr bwMode="ltGray">
              <a:xfrm rot="1308689">
                <a:off x="1064" y="3425"/>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42" name="Rectangle 53"/>
              <p:cNvSpPr>
                <a:spLocks noChangeArrowheads="1"/>
              </p:cNvSpPr>
              <p:nvPr userDrawn="1"/>
            </p:nvSpPr>
            <p:spPr bwMode="ltGray">
              <a:xfrm rot="469913">
                <a:off x="1172" y="3225"/>
                <a:ext cx="8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43" name="Rectangle 54"/>
              <p:cNvSpPr>
                <a:spLocks noChangeArrowheads="1"/>
              </p:cNvSpPr>
              <p:nvPr userDrawn="1"/>
            </p:nvSpPr>
            <p:spPr bwMode="ltGray">
              <a:xfrm rot="559869">
                <a:off x="1162" y="3250"/>
                <a:ext cx="8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44" name="Rectangle 55"/>
              <p:cNvSpPr>
                <a:spLocks noChangeArrowheads="1"/>
              </p:cNvSpPr>
              <p:nvPr userDrawn="1"/>
            </p:nvSpPr>
            <p:spPr bwMode="ltGray">
              <a:xfrm rot="734079">
                <a:off x="1154" y="3276"/>
                <a:ext cx="8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45" name="Rectangle 56"/>
              <p:cNvSpPr>
                <a:spLocks noChangeArrowheads="1"/>
              </p:cNvSpPr>
              <p:nvPr userDrawn="1"/>
            </p:nvSpPr>
            <p:spPr bwMode="ltGray">
              <a:xfrm rot="734079">
                <a:off x="1141" y="3304"/>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46" name="Rectangle 57"/>
              <p:cNvSpPr>
                <a:spLocks noChangeArrowheads="1"/>
              </p:cNvSpPr>
              <p:nvPr userDrawn="1"/>
            </p:nvSpPr>
            <p:spPr bwMode="ltGray">
              <a:xfrm rot="-293905">
                <a:off x="1211" y="3096"/>
                <a:ext cx="8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47" name="Rectangle 58"/>
              <p:cNvSpPr>
                <a:spLocks noChangeArrowheads="1"/>
              </p:cNvSpPr>
              <p:nvPr userDrawn="1"/>
            </p:nvSpPr>
            <p:spPr bwMode="ltGray">
              <a:xfrm rot="-8">
                <a:off x="1201" y="3122"/>
                <a:ext cx="8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48" name="Rectangle 59"/>
              <p:cNvSpPr>
                <a:spLocks noChangeArrowheads="1"/>
              </p:cNvSpPr>
              <p:nvPr userDrawn="1"/>
            </p:nvSpPr>
            <p:spPr bwMode="ltGray">
              <a:xfrm rot="-8">
                <a:off x="1200" y="3147"/>
                <a:ext cx="8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49" name="Rectangle 60"/>
              <p:cNvSpPr>
                <a:spLocks noChangeArrowheads="1"/>
              </p:cNvSpPr>
              <p:nvPr userDrawn="1"/>
            </p:nvSpPr>
            <p:spPr bwMode="ltGray">
              <a:xfrm rot="214188">
                <a:off x="1189" y="3173"/>
                <a:ext cx="8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50" name="Rectangle 61"/>
              <p:cNvSpPr>
                <a:spLocks noChangeArrowheads="1"/>
              </p:cNvSpPr>
              <p:nvPr userDrawn="1"/>
            </p:nvSpPr>
            <p:spPr bwMode="ltGray">
              <a:xfrm rot="-682388">
                <a:off x="1219" y="2965"/>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51" name="Rectangle 62"/>
              <p:cNvSpPr>
                <a:spLocks noChangeArrowheads="1"/>
              </p:cNvSpPr>
              <p:nvPr userDrawn="1"/>
            </p:nvSpPr>
            <p:spPr bwMode="ltGray">
              <a:xfrm rot="-480400">
                <a:off x="1220" y="2991"/>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52" name="Rectangle 63"/>
              <p:cNvSpPr>
                <a:spLocks noChangeArrowheads="1"/>
              </p:cNvSpPr>
              <p:nvPr userDrawn="1"/>
            </p:nvSpPr>
            <p:spPr bwMode="ltGray">
              <a:xfrm rot="-480400">
                <a:off x="1220" y="3015"/>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53" name="Rectangle 64"/>
              <p:cNvSpPr>
                <a:spLocks noChangeArrowheads="1"/>
              </p:cNvSpPr>
              <p:nvPr userDrawn="1"/>
            </p:nvSpPr>
            <p:spPr bwMode="ltGray">
              <a:xfrm rot="-270546">
                <a:off x="1219" y="3041"/>
                <a:ext cx="8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54" name="Rectangle 65"/>
              <p:cNvSpPr>
                <a:spLocks noChangeArrowheads="1"/>
              </p:cNvSpPr>
              <p:nvPr userDrawn="1"/>
            </p:nvSpPr>
            <p:spPr bwMode="ltGray">
              <a:xfrm rot="-1132286">
                <a:off x="1207" y="2843"/>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55" name="Rectangle 66"/>
              <p:cNvSpPr>
                <a:spLocks noChangeArrowheads="1"/>
              </p:cNvSpPr>
              <p:nvPr userDrawn="1"/>
            </p:nvSpPr>
            <p:spPr bwMode="ltGray">
              <a:xfrm rot="-969272">
                <a:off x="1213" y="2864"/>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56" name="Rectangle 67"/>
              <p:cNvSpPr>
                <a:spLocks noChangeArrowheads="1"/>
              </p:cNvSpPr>
              <p:nvPr userDrawn="1"/>
            </p:nvSpPr>
            <p:spPr bwMode="ltGray">
              <a:xfrm rot="-969272">
                <a:off x="1216" y="2888"/>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57" name="Rectangle 68"/>
              <p:cNvSpPr>
                <a:spLocks noChangeArrowheads="1"/>
              </p:cNvSpPr>
              <p:nvPr userDrawn="1"/>
            </p:nvSpPr>
            <p:spPr bwMode="ltGray">
              <a:xfrm rot="-806259">
                <a:off x="1219" y="2915"/>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58" name="Rectangle 69"/>
              <p:cNvSpPr>
                <a:spLocks noChangeArrowheads="1"/>
              </p:cNvSpPr>
              <p:nvPr userDrawn="1"/>
            </p:nvSpPr>
            <p:spPr bwMode="ltGray">
              <a:xfrm rot="-1543941">
                <a:off x="1165" y="2727"/>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59" name="Rectangle 70"/>
              <p:cNvSpPr>
                <a:spLocks noChangeArrowheads="1"/>
              </p:cNvSpPr>
              <p:nvPr userDrawn="1"/>
            </p:nvSpPr>
            <p:spPr bwMode="ltGray">
              <a:xfrm rot="-1341953">
                <a:off x="1176" y="2752"/>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60" name="Rectangle 71"/>
              <p:cNvSpPr>
                <a:spLocks noChangeArrowheads="1"/>
              </p:cNvSpPr>
              <p:nvPr userDrawn="1"/>
            </p:nvSpPr>
            <p:spPr bwMode="ltGray">
              <a:xfrm rot="-1341953">
                <a:off x="1184" y="2775"/>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61" name="Rectangle 72"/>
              <p:cNvSpPr>
                <a:spLocks noChangeArrowheads="1"/>
              </p:cNvSpPr>
              <p:nvPr userDrawn="1"/>
            </p:nvSpPr>
            <p:spPr bwMode="ltGray">
              <a:xfrm rot="-1341953">
                <a:off x="1194" y="2795"/>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62" name="Rectangle 73"/>
              <p:cNvSpPr>
                <a:spLocks noChangeArrowheads="1"/>
              </p:cNvSpPr>
              <p:nvPr userDrawn="1"/>
            </p:nvSpPr>
            <p:spPr bwMode="ltGray">
              <a:xfrm rot="-1928746">
                <a:off x="1101" y="2628"/>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63" name="Rectangle 74"/>
              <p:cNvSpPr>
                <a:spLocks noChangeArrowheads="1"/>
              </p:cNvSpPr>
              <p:nvPr userDrawn="1"/>
            </p:nvSpPr>
            <p:spPr bwMode="ltGray">
              <a:xfrm rot="-1844175">
                <a:off x="1114" y="2645"/>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64" name="Rectangle 75"/>
              <p:cNvSpPr>
                <a:spLocks noChangeArrowheads="1"/>
              </p:cNvSpPr>
              <p:nvPr userDrawn="1"/>
            </p:nvSpPr>
            <p:spPr bwMode="ltGray">
              <a:xfrm rot="-1752383">
                <a:off x="1129" y="2667"/>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65" name="Rectangle 76"/>
              <p:cNvSpPr>
                <a:spLocks noChangeArrowheads="1"/>
              </p:cNvSpPr>
              <p:nvPr userDrawn="1"/>
            </p:nvSpPr>
            <p:spPr bwMode="ltGray">
              <a:xfrm rot="-1752383">
                <a:off x="1142" y="2684"/>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66" name="Rectangle 77"/>
              <p:cNvSpPr>
                <a:spLocks noChangeArrowheads="1"/>
              </p:cNvSpPr>
              <p:nvPr userDrawn="1"/>
            </p:nvSpPr>
            <p:spPr bwMode="ltGray">
              <a:xfrm rot="-2466736">
                <a:off x="1014" y="2538"/>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67" name="Rectangle 78"/>
              <p:cNvSpPr>
                <a:spLocks noChangeArrowheads="1"/>
              </p:cNvSpPr>
              <p:nvPr userDrawn="1"/>
            </p:nvSpPr>
            <p:spPr bwMode="ltGray">
              <a:xfrm rot="-2466736">
                <a:off x="1035" y="2557"/>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68" name="Rectangle 79"/>
              <p:cNvSpPr>
                <a:spLocks noChangeArrowheads="1"/>
              </p:cNvSpPr>
              <p:nvPr userDrawn="1"/>
            </p:nvSpPr>
            <p:spPr bwMode="ltGray">
              <a:xfrm rot="-2466736">
                <a:off x="1050" y="2574"/>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69" name="Rectangle 80"/>
              <p:cNvSpPr>
                <a:spLocks noChangeArrowheads="1"/>
              </p:cNvSpPr>
              <p:nvPr userDrawn="1"/>
            </p:nvSpPr>
            <p:spPr bwMode="ltGray">
              <a:xfrm rot="-2342866">
                <a:off x="1068" y="2590"/>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70"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i-FI"/>
              </a:p>
            </p:txBody>
          </p:sp>
          <p:sp>
            <p:nvSpPr>
              <p:cNvPr id="71" name="Rectangle 82"/>
              <p:cNvSpPr>
                <a:spLocks noChangeArrowheads="1"/>
              </p:cNvSpPr>
              <p:nvPr userDrawn="1"/>
            </p:nvSpPr>
            <p:spPr bwMode="ltGray">
              <a:xfrm rot="6575641">
                <a:off x="-217" y="3138"/>
                <a:ext cx="122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72" name="Rectangle 83"/>
              <p:cNvSpPr>
                <a:spLocks noChangeArrowheads="1"/>
              </p:cNvSpPr>
              <p:nvPr userDrawn="1"/>
            </p:nvSpPr>
            <p:spPr bwMode="ltGray">
              <a:xfrm rot="238799">
                <a:off x="4" y="3146"/>
                <a:ext cx="103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73" name="Rectangle 84"/>
              <p:cNvSpPr>
                <a:spLocks noChangeArrowheads="1"/>
              </p:cNvSpPr>
              <p:nvPr userDrawn="1"/>
            </p:nvSpPr>
            <p:spPr bwMode="ltGray">
              <a:xfrm rot="-2957028">
                <a:off x="907" y="2472"/>
                <a:ext cx="8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74" name="Rectangle 85"/>
              <p:cNvSpPr>
                <a:spLocks noChangeArrowheads="1"/>
              </p:cNvSpPr>
              <p:nvPr userDrawn="1"/>
            </p:nvSpPr>
            <p:spPr bwMode="ltGray">
              <a:xfrm rot="-2957028">
                <a:off x="930" y="2486"/>
                <a:ext cx="8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75" name="Rectangle 86"/>
              <p:cNvSpPr>
                <a:spLocks noChangeArrowheads="1"/>
              </p:cNvSpPr>
              <p:nvPr userDrawn="1"/>
            </p:nvSpPr>
            <p:spPr bwMode="ltGray">
              <a:xfrm rot="-2957028">
                <a:off x="954" y="2497"/>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76" name="Rectangle 87"/>
              <p:cNvSpPr>
                <a:spLocks noChangeArrowheads="1"/>
              </p:cNvSpPr>
              <p:nvPr userDrawn="1"/>
            </p:nvSpPr>
            <p:spPr bwMode="ltGray">
              <a:xfrm rot="-2661033">
                <a:off x="974" y="2509"/>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77" name="Rectangle 88"/>
              <p:cNvSpPr>
                <a:spLocks noChangeArrowheads="1"/>
              </p:cNvSpPr>
              <p:nvPr userDrawn="1"/>
            </p:nvSpPr>
            <p:spPr bwMode="ltGray">
              <a:xfrm rot="-3638503">
                <a:off x="788" y="2426"/>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78" name="Rectangle 89"/>
              <p:cNvSpPr>
                <a:spLocks noChangeArrowheads="1"/>
              </p:cNvSpPr>
              <p:nvPr userDrawn="1"/>
            </p:nvSpPr>
            <p:spPr bwMode="ltGray">
              <a:xfrm rot="-3638503">
                <a:off x="815" y="2434"/>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79" name="Rectangle 90"/>
              <p:cNvSpPr>
                <a:spLocks noChangeArrowheads="1"/>
              </p:cNvSpPr>
              <p:nvPr userDrawn="1"/>
            </p:nvSpPr>
            <p:spPr bwMode="ltGray">
              <a:xfrm rot="-3514633">
                <a:off x="837" y="2440"/>
                <a:ext cx="8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80" name="Rectangle 91"/>
              <p:cNvSpPr>
                <a:spLocks noChangeArrowheads="1"/>
              </p:cNvSpPr>
              <p:nvPr userDrawn="1"/>
            </p:nvSpPr>
            <p:spPr bwMode="ltGray">
              <a:xfrm rot="-3220799">
                <a:off x="862" y="2452"/>
                <a:ext cx="8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81" name="Rectangle 92"/>
              <p:cNvSpPr>
                <a:spLocks noChangeArrowheads="1"/>
              </p:cNvSpPr>
              <p:nvPr userDrawn="1"/>
            </p:nvSpPr>
            <p:spPr bwMode="ltGray">
              <a:xfrm rot="-4338250">
                <a:off x="649" y="2396"/>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82" name="Rectangle 93"/>
              <p:cNvSpPr>
                <a:spLocks noChangeArrowheads="1"/>
              </p:cNvSpPr>
              <p:nvPr userDrawn="1"/>
            </p:nvSpPr>
            <p:spPr bwMode="ltGray">
              <a:xfrm rot="-4250359">
                <a:off x="677" y="2402"/>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83" name="Rectangle 94"/>
              <p:cNvSpPr>
                <a:spLocks noChangeArrowheads="1"/>
              </p:cNvSpPr>
              <p:nvPr userDrawn="1"/>
            </p:nvSpPr>
            <p:spPr bwMode="ltGray">
              <a:xfrm rot="-4250359">
                <a:off x="708" y="2406"/>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84" name="Rectangle 95"/>
              <p:cNvSpPr>
                <a:spLocks noChangeArrowheads="1"/>
              </p:cNvSpPr>
              <p:nvPr userDrawn="1"/>
            </p:nvSpPr>
            <p:spPr bwMode="ltGray">
              <a:xfrm rot="-3989246">
                <a:off x="738" y="2410"/>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85" name="Rectangle 96"/>
              <p:cNvSpPr>
                <a:spLocks noChangeArrowheads="1"/>
              </p:cNvSpPr>
              <p:nvPr userDrawn="1"/>
            </p:nvSpPr>
            <p:spPr bwMode="ltGray">
              <a:xfrm rot="-4862215">
                <a:off x="503" y="2394"/>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86" name="Rectangle 97"/>
              <p:cNvSpPr>
                <a:spLocks noChangeArrowheads="1"/>
              </p:cNvSpPr>
              <p:nvPr userDrawn="1"/>
            </p:nvSpPr>
            <p:spPr bwMode="ltGray">
              <a:xfrm rot="-4673370">
                <a:off x="534" y="2392"/>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87" name="Rectangle 98"/>
              <p:cNvSpPr>
                <a:spLocks noChangeArrowheads="1"/>
              </p:cNvSpPr>
              <p:nvPr userDrawn="1"/>
            </p:nvSpPr>
            <p:spPr bwMode="ltGray">
              <a:xfrm rot="-4646721">
                <a:off x="563" y="2390"/>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88" name="Rectangle 99"/>
              <p:cNvSpPr>
                <a:spLocks noChangeArrowheads="1"/>
              </p:cNvSpPr>
              <p:nvPr userDrawn="1"/>
            </p:nvSpPr>
            <p:spPr bwMode="ltGray">
              <a:xfrm rot="-4580623">
                <a:off x="595" y="2390"/>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89" name="Rectangle 100"/>
              <p:cNvSpPr>
                <a:spLocks noChangeArrowheads="1"/>
              </p:cNvSpPr>
              <p:nvPr userDrawn="1"/>
            </p:nvSpPr>
            <p:spPr bwMode="ltGray">
              <a:xfrm rot="-5195129">
                <a:off x="355" y="2414"/>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90" name="Rectangle 101"/>
              <p:cNvSpPr>
                <a:spLocks noChangeArrowheads="1"/>
              </p:cNvSpPr>
              <p:nvPr userDrawn="1"/>
            </p:nvSpPr>
            <p:spPr bwMode="ltGray">
              <a:xfrm rot="-5360484">
                <a:off x="385" y="2408"/>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91" name="Rectangle 102"/>
              <p:cNvSpPr>
                <a:spLocks noChangeArrowheads="1"/>
              </p:cNvSpPr>
              <p:nvPr userDrawn="1"/>
            </p:nvSpPr>
            <p:spPr bwMode="ltGray">
              <a:xfrm rot="-5288939">
                <a:off x="419" y="2404"/>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92" name="Rectangle 103"/>
              <p:cNvSpPr>
                <a:spLocks noChangeArrowheads="1"/>
              </p:cNvSpPr>
              <p:nvPr userDrawn="1"/>
            </p:nvSpPr>
            <p:spPr bwMode="ltGray">
              <a:xfrm rot="-5164854">
                <a:off x="449" y="2400"/>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93" name="Rectangle 104"/>
              <p:cNvSpPr>
                <a:spLocks noChangeArrowheads="1"/>
              </p:cNvSpPr>
              <p:nvPr userDrawn="1"/>
            </p:nvSpPr>
            <p:spPr bwMode="ltGray">
              <a:xfrm rot="-6132163">
                <a:off x="206" y="2458"/>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94" name="Rectangle 105"/>
              <p:cNvSpPr>
                <a:spLocks noChangeArrowheads="1"/>
              </p:cNvSpPr>
              <p:nvPr userDrawn="1"/>
            </p:nvSpPr>
            <p:spPr bwMode="ltGray">
              <a:xfrm rot="-6220433">
                <a:off x="237" y="2448"/>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95" name="Rectangle 106"/>
              <p:cNvSpPr>
                <a:spLocks noChangeArrowheads="1"/>
              </p:cNvSpPr>
              <p:nvPr userDrawn="1"/>
            </p:nvSpPr>
            <p:spPr bwMode="ltGray">
              <a:xfrm rot="-6110943">
                <a:off x="266" y="2438"/>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96" name="Rectangle 107"/>
              <p:cNvSpPr>
                <a:spLocks noChangeArrowheads="1"/>
              </p:cNvSpPr>
              <p:nvPr userDrawn="1"/>
            </p:nvSpPr>
            <p:spPr bwMode="ltGray">
              <a:xfrm rot="-5919570">
                <a:off x="293" y="2426"/>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97" name="Rectangle 108"/>
              <p:cNvSpPr>
                <a:spLocks noChangeArrowheads="1"/>
              </p:cNvSpPr>
              <p:nvPr userDrawn="1"/>
            </p:nvSpPr>
            <p:spPr bwMode="ltGray">
              <a:xfrm rot="-7376291">
                <a:off x="6" y="2548"/>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98" name="Rectangle 109"/>
              <p:cNvSpPr>
                <a:spLocks noChangeArrowheads="1"/>
              </p:cNvSpPr>
              <p:nvPr userDrawn="1"/>
            </p:nvSpPr>
            <p:spPr bwMode="ltGray">
              <a:xfrm rot="-7168347">
                <a:off x="65" y="2516"/>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99" name="Rectangle 110"/>
              <p:cNvSpPr>
                <a:spLocks noChangeArrowheads="1"/>
              </p:cNvSpPr>
              <p:nvPr userDrawn="1"/>
            </p:nvSpPr>
            <p:spPr bwMode="ltGray">
              <a:xfrm rot="-6802416">
                <a:off x="92" y="2502"/>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100" name="Rectangle 111"/>
              <p:cNvSpPr>
                <a:spLocks noChangeArrowheads="1"/>
              </p:cNvSpPr>
              <p:nvPr userDrawn="1"/>
            </p:nvSpPr>
            <p:spPr bwMode="ltGray">
              <a:xfrm rot="-6802416">
                <a:off x="119" y="2492"/>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101" name="Rectangle 112"/>
              <p:cNvSpPr>
                <a:spLocks noChangeArrowheads="1"/>
              </p:cNvSpPr>
              <p:nvPr userDrawn="1"/>
            </p:nvSpPr>
            <p:spPr bwMode="ltGray">
              <a:xfrm rot="-6457704">
                <a:off x="150" y="2478"/>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102" name="Rectangle 113"/>
              <p:cNvSpPr>
                <a:spLocks noChangeArrowheads="1"/>
              </p:cNvSpPr>
              <p:nvPr userDrawn="1"/>
            </p:nvSpPr>
            <p:spPr bwMode="ltGray">
              <a:xfrm rot="-1876771">
                <a:off x="0" y="3363"/>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103" name="Rectangle 114"/>
              <p:cNvSpPr>
                <a:spLocks noChangeArrowheads="1"/>
              </p:cNvSpPr>
              <p:nvPr userDrawn="1"/>
            </p:nvSpPr>
            <p:spPr bwMode="ltGray">
              <a:xfrm rot="3283992">
                <a:off x="511" y="3478"/>
                <a:ext cx="242"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104" name="Rectangle 115"/>
              <p:cNvSpPr>
                <a:spLocks noChangeArrowheads="1"/>
              </p:cNvSpPr>
              <p:nvPr userDrawn="1"/>
            </p:nvSpPr>
            <p:spPr bwMode="ltGray">
              <a:xfrm rot="3283992">
                <a:off x="35" y="2798"/>
                <a:ext cx="242"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105" name="Rectangle 116"/>
              <p:cNvSpPr>
                <a:spLocks noChangeArrowheads="1"/>
              </p:cNvSpPr>
              <p:nvPr userDrawn="1"/>
            </p:nvSpPr>
            <p:spPr bwMode="ltGray">
              <a:xfrm rot="-1876771">
                <a:off x="700" y="2851"/>
                <a:ext cx="317"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106" name="Rectangle 117"/>
              <p:cNvSpPr>
                <a:spLocks noChangeArrowheads="1"/>
              </p:cNvSpPr>
              <p:nvPr userDrawn="1"/>
            </p:nvSpPr>
            <p:spPr bwMode="ltGray">
              <a:xfrm rot="5908516">
                <a:off x="200" y="3915"/>
                <a:ext cx="138"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107" name="Rectangle 118"/>
              <p:cNvSpPr>
                <a:spLocks noChangeArrowheads="1"/>
              </p:cNvSpPr>
              <p:nvPr userDrawn="1"/>
            </p:nvSpPr>
            <p:spPr bwMode="ltGray">
              <a:xfrm rot="6683973">
                <a:off x="45" y="3915"/>
                <a:ext cx="144"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108" name="Rectangle 119"/>
              <p:cNvSpPr>
                <a:spLocks noChangeArrowheads="1"/>
              </p:cNvSpPr>
              <p:nvPr userDrawn="1"/>
            </p:nvSpPr>
            <p:spPr bwMode="ltGray">
              <a:xfrm rot="5245609">
                <a:off x="361" y="3893"/>
                <a:ext cx="132"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109" name="Rectangle 120"/>
              <p:cNvSpPr>
                <a:spLocks noChangeArrowheads="1"/>
              </p:cNvSpPr>
              <p:nvPr userDrawn="1"/>
            </p:nvSpPr>
            <p:spPr bwMode="ltGray">
              <a:xfrm rot="4500520">
                <a:off x="522" y="3847"/>
                <a:ext cx="132"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110" name="Rectangle 121"/>
              <p:cNvSpPr>
                <a:spLocks noChangeArrowheads="1"/>
              </p:cNvSpPr>
              <p:nvPr userDrawn="1"/>
            </p:nvSpPr>
            <p:spPr bwMode="ltGray">
              <a:xfrm rot="3805227">
                <a:off x="670" y="3778"/>
                <a:ext cx="132"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111" name="Rectangle 122"/>
              <p:cNvSpPr>
                <a:spLocks noChangeArrowheads="1"/>
              </p:cNvSpPr>
              <p:nvPr userDrawn="1"/>
            </p:nvSpPr>
            <p:spPr bwMode="ltGray">
              <a:xfrm rot="3060138">
                <a:off x="813" y="3688"/>
                <a:ext cx="132"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112" name="Rectangle 123"/>
              <p:cNvSpPr>
                <a:spLocks noChangeArrowheads="1"/>
              </p:cNvSpPr>
              <p:nvPr userDrawn="1"/>
            </p:nvSpPr>
            <p:spPr bwMode="ltGray">
              <a:xfrm rot="2090281">
                <a:off x="938" y="3582"/>
                <a:ext cx="132"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113" name="Rectangle 124"/>
              <p:cNvSpPr>
                <a:spLocks noChangeArrowheads="1"/>
              </p:cNvSpPr>
              <p:nvPr userDrawn="1"/>
            </p:nvSpPr>
            <p:spPr bwMode="ltGray">
              <a:xfrm rot="-7168347">
                <a:off x="-18" y="2506"/>
                <a:ext cx="132"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114" name="Rectangle 125"/>
              <p:cNvSpPr>
                <a:spLocks noChangeArrowheads="1"/>
              </p:cNvSpPr>
              <p:nvPr userDrawn="1"/>
            </p:nvSpPr>
            <p:spPr bwMode="ltGray">
              <a:xfrm rot="-6406501">
                <a:off x="136" y="2433"/>
                <a:ext cx="132"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115" name="Rectangle 126"/>
              <p:cNvSpPr>
                <a:spLocks noChangeArrowheads="1"/>
              </p:cNvSpPr>
              <p:nvPr userDrawn="1"/>
            </p:nvSpPr>
            <p:spPr bwMode="ltGray">
              <a:xfrm rot="-4970620">
                <a:off x="447" y="2364"/>
                <a:ext cx="138"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116" name="Rectangle 127"/>
              <p:cNvSpPr>
                <a:spLocks noChangeArrowheads="1"/>
              </p:cNvSpPr>
              <p:nvPr userDrawn="1"/>
            </p:nvSpPr>
            <p:spPr bwMode="ltGray">
              <a:xfrm rot="-4298502">
                <a:off x="597" y="2360"/>
                <a:ext cx="150"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117" name="Rectangle 128"/>
              <p:cNvSpPr>
                <a:spLocks noChangeArrowheads="1"/>
              </p:cNvSpPr>
              <p:nvPr userDrawn="1"/>
            </p:nvSpPr>
            <p:spPr bwMode="ltGray">
              <a:xfrm rot="-3676305">
                <a:off x="739" y="2386"/>
                <a:ext cx="15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118" name="Rectangle 129"/>
              <p:cNvSpPr>
                <a:spLocks noChangeArrowheads="1"/>
              </p:cNvSpPr>
              <p:nvPr userDrawn="1"/>
            </p:nvSpPr>
            <p:spPr bwMode="ltGray">
              <a:xfrm rot="-3188616">
                <a:off x="869" y="2430"/>
                <a:ext cx="167"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119" name="Rectangle 130"/>
              <p:cNvSpPr>
                <a:spLocks noChangeArrowheads="1"/>
              </p:cNvSpPr>
              <p:nvPr userDrawn="1"/>
            </p:nvSpPr>
            <p:spPr bwMode="ltGray">
              <a:xfrm rot="-2610246">
                <a:off x="984" y="2497"/>
                <a:ext cx="167"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120" name="Rectangle 131"/>
              <p:cNvSpPr>
                <a:spLocks noChangeArrowheads="1"/>
              </p:cNvSpPr>
              <p:nvPr userDrawn="1"/>
            </p:nvSpPr>
            <p:spPr bwMode="ltGray">
              <a:xfrm rot="-2190008">
                <a:off x="1075" y="2585"/>
                <a:ext cx="17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121" name="Rectangle 132"/>
              <p:cNvSpPr>
                <a:spLocks noChangeArrowheads="1"/>
              </p:cNvSpPr>
              <p:nvPr userDrawn="1"/>
            </p:nvSpPr>
            <p:spPr bwMode="ltGray">
              <a:xfrm rot="-1728558">
                <a:off x="1147" y="2688"/>
                <a:ext cx="167"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122" name="Rectangle 133"/>
              <p:cNvSpPr>
                <a:spLocks noChangeArrowheads="1"/>
              </p:cNvSpPr>
              <p:nvPr userDrawn="1"/>
            </p:nvSpPr>
            <p:spPr bwMode="ltGray">
              <a:xfrm rot="-1172118">
                <a:off x="1198" y="2805"/>
                <a:ext cx="167"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123" name="Rectangle 134"/>
              <p:cNvSpPr>
                <a:spLocks noChangeArrowheads="1"/>
              </p:cNvSpPr>
              <p:nvPr userDrawn="1"/>
            </p:nvSpPr>
            <p:spPr bwMode="ltGray">
              <a:xfrm rot="-753845">
                <a:off x="1218" y="2930"/>
                <a:ext cx="167"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124" name="Rectangle 135"/>
              <p:cNvSpPr>
                <a:spLocks noChangeArrowheads="1"/>
              </p:cNvSpPr>
              <p:nvPr userDrawn="1"/>
            </p:nvSpPr>
            <p:spPr bwMode="ltGray">
              <a:xfrm rot="-287823">
                <a:off x="1213" y="3066"/>
                <a:ext cx="167"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125" name="Rectangle 136"/>
              <p:cNvSpPr>
                <a:spLocks noChangeArrowheads="1"/>
              </p:cNvSpPr>
              <p:nvPr userDrawn="1"/>
            </p:nvSpPr>
            <p:spPr bwMode="ltGray">
              <a:xfrm rot="696741">
                <a:off x="1126" y="3337"/>
                <a:ext cx="150"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126" name="Rectangle 137"/>
              <p:cNvSpPr>
                <a:spLocks noChangeArrowheads="1"/>
              </p:cNvSpPr>
              <p:nvPr userDrawn="1"/>
            </p:nvSpPr>
            <p:spPr bwMode="ltGray">
              <a:xfrm rot="1529990">
                <a:off x="1041" y="3465"/>
                <a:ext cx="140"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127"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i-FI"/>
              </a:p>
            </p:txBody>
          </p:sp>
          <p:sp>
            <p:nvSpPr>
              <p:cNvPr id="128"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i-FI"/>
              </a:p>
            </p:txBody>
          </p:sp>
          <p:sp>
            <p:nvSpPr>
              <p:cNvPr id="129"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i-FI"/>
              </a:p>
            </p:txBody>
          </p:sp>
          <p:sp>
            <p:nvSpPr>
              <p:cNvPr id="130"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i-FI"/>
              </a:p>
            </p:txBody>
          </p:sp>
          <p:sp>
            <p:nvSpPr>
              <p:cNvPr id="131"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i-FI"/>
              </a:p>
            </p:txBody>
          </p:sp>
          <p:sp>
            <p:nvSpPr>
              <p:cNvPr id="132"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i-FI"/>
              </a:p>
            </p:txBody>
          </p:sp>
          <p:sp>
            <p:nvSpPr>
              <p:cNvPr id="133"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i-FI"/>
              </a:p>
            </p:txBody>
          </p:sp>
          <p:sp>
            <p:nvSpPr>
              <p:cNvPr id="134"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i-FI"/>
              </a:p>
            </p:txBody>
          </p:sp>
          <p:sp>
            <p:nvSpPr>
              <p:cNvPr id="135"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i-FI"/>
              </a:p>
            </p:txBody>
          </p:sp>
          <p:sp>
            <p:nvSpPr>
              <p:cNvPr id="136" name="Rectangle 147"/>
              <p:cNvSpPr>
                <a:spLocks noChangeArrowheads="1"/>
              </p:cNvSpPr>
              <p:nvPr userDrawn="1"/>
            </p:nvSpPr>
            <p:spPr bwMode="ltGray">
              <a:xfrm rot="244926">
                <a:off x="1177" y="3201"/>
                <a:ext cx="16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137" name="Rectangle 148"/>
              <p:cNvSpPr>
                <a:spLocks noChangeArrowheads="1"/>
              </p:cNvSpPr>
              <p:nvPr userDrawn="1"/>
            </p:nvSpPr>
            <p:spPr bwMode="ltGray">
              <a:xfrm rot="-5598588">
                <a:off x="290" y="2386"/>
                <a:ext cx="138"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138"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i-FI"/>
              </a:p>
            </p:txBody>
          </p:sp>
          <p:sp>
            <p:nvSpPr>
              <p:cNvPr id="139" name="Freeform 150"/>
              <p:cNvSpPr>
                <a:spLocks/>
              </p:cNvSpPr>
              <p:nvPr userDrawn="1"/>
            </p:nvSpPr>
            <p:spPr bwMode="ltGray">
              <a:xfrm rot="-2857037">
                <a:off x="619" y="3550"/>
                <a:ext cx="68" cy="69"/>
              </a:xfrm>
              <a:custGeom>
                <a:avLst/>
                <a:gdLst>
                  <a:gd name="T0" fmla="*/ 0 w 144"/>
                  <a:gd name="T1" fmla="*/ 1 h 154"/>
                  <a:gd name="T2" fmla="*/ 0 w 144"/>
                  <a:gd name="T3" fmla="*/ 1 h 154"/>
                  <a:gd name="T4" fmla="*/ 1 w 144"/>
                  <a:gd name="T5" fmla="*/ 1 h 154"/>
                  <a:gd name="T6" fmla="*/ 0 w 144"/>
                  <a:gd name="T7" fmla="*/ 0 h 154"/>
                  <a:gd name="T8" fmla="*/ 1 w 144"/>
                  <a:gd name="T9" fmla="*/ 0 h 154"/>
                  <a:gd name="T10" fmla="*/ 1 w 144"/>
                  <a:gd name="T11" fmla="*/ 0 h 154"/>
                  <a:gd name="T12" fmla="*/ 1 w 144"/>
                  <a:gd name="T13" fmla="*/ 0 h 154"/>
                  <a:gd name="T14" fmla="*/ 1 w 144"/>
                  <a:gd name="T15" fmla="*/ 0 h 154"/>
                  <a:gd name="T16" fmla="*/ 0 w 144"/>
                  <a:gd name="T17" fmla="*/ 0 h 154"/>
                  <a:gd name="T18" fmla="*/ 1 w 144"/>
                  <a:gd name="T19" fmla="*/ 1 h 154"/>
                  <a:gd name="T20" fmla="*/ 0 w 144"/>
                  <a:gd name="T21" fmla="*/ 1 h 154"/>
                  <a:gd name="T22" fmla="*/ 0 w 144"/>
                  <a:gd name="T23" fmla="*/ 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i-FI"/>
              </a:p>
            </p:txBody>
          </p:sp>
          <p:sp>
            <p:nvSpPr>
              <p:cNvPr id="140" name="Freeform 151"/>
              <p:cNvSpPr>
                <a:spLocks/>
              </p:cNvSpPr>
              <p:nvPr userDrawn="1"/>
            </p:nvSpPr>
            <p:spPr bwMode="ltGray">
              <a:xfrm>
                <a:off x="235" y="2503"/>
                <a:ext cx="348" cy="1272"/>
              </a:xfrm>
              <a:custGeom>
                <a:avLst/>
                <a:gdLst/>
                <a:ahLst/>
                <a:cxnLst>
                  <a:cxn ang="0">
                    <a:pos x="0" y="0"/>
                  </a:cxn>
                  <a:cxn ang="0">
                    <a:pos x="287" y="582"/>
                  </a:cxn>
                  <a:cxn ang="0">
                    <a:pos x="348" y="1272"/>
                  </a:cxn>
                  <a:cxn ang="0">
                    <a:pos x="54" y="676"/>
                  </a:cxn>
                  <a:cxn ang="0">
                    <a:pos x="0" y="0"/>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w="9525" cap="flat" cmpd="sng">
                <a:noFill/>
                <a:prstDash val="solid"/>
                <a:round/>
                <a:headEnd type="none" w="med" len="med"/>
                <a:tailEnd type="none" w="med" len="med"/>
              </a:ln>
              <a:effectLst/>
            </p:spPr>
            <p:txBody>
              <a:bodyPr/>
              <a:lstStyle/>
              <a:p>
                <a:pPr eaLnBrk="1" hangingPunct="1">
                  <a:spcBef>
                    <a:spcPct val="50000"/>
                  </a:spcBef>
                  <a:defRPr/>
                </a:pPr>
                <a:endParaRPr lang="fi-FI"/>
              </a:p>
            </p:txBody>
          </p:sp>
          <p:sp>
            <p:nvSpPr>
              <p:cNvPr id="141"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w="9525">
                <a:noFill/>
                <a:round/>
                <a:headEnd/>
                <a:tailEnd/>
              </a:ln>
              <a:effectLst/>
            </p:spPr>
            <p:txBody>
              <a:bodyPr/>
              <a:lstStyle/>
              <a:p>
                <a:pPr eaLnBrk="1" hangingPunct="1">
                  <a:spcBef>
                    <a:spcPct val="50000"/>
                  </a:spcBef>
                  <a:defRPr/>
                </a:pPr>
                <a:endParaRPr lang="fi-FI"/>
              </a:p>
            </p:txBody>
          </p:sp>
        </p:grpSp>
      </p:grpSp>
      <p:sp>
        <p:nvSpPr>
          <p:cNvPr id="403609" name="Rectangle 153"/>
          <p:cNvSpPr>
            <a:spLocks noGrp="1" noChangeArrowheads="1"/>
          </p:cNvSpPr>
          <p:nvPr>
            <p:ph type="ctrTitle" sz="quarter"/>
          </p:nvPr>
        </p:nvSpPr>
        <p:spPr>
          <a:xfrm>
            <a:off x="685800" y="1768475"/>
            <a:ext cx="7772400" cy="1736725"/>
          </a:xfrm>
        </p:spPr>
        <p:txBody>
          <a:bodyPr anchor="b" anchorCtr="1"/>
          <a:lstStyle>
            <a:lvl1pPr>
              <a:defRPr sz="5400"/>
            </a:lvl1pPr>
          </a:lstStyle>
          <a:p>
            <a:r>
              <a:rPr lang="fi-FI"/>
              <a:t>Muokkaa perustyyl. napsautt.</a:t>
            </a:r>
          </a:p>
        </p:txBody>
      </p:sp>
      <p:sp>
        <p:nvSpPr>
          <p:cNvPr id="403610" name="Rectangle 154"/>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fi-FI"/>
              <a:t>Muokkaa alaotsikon perustyyliä napsautt.</a:t>
            </a:r>
          </a:p>
        </p:txBody>
      </p:sp>
      <p:sp>
        <p:nvSpPr>
          <p:cNvPr id="155" name="Rectangle 155"/>
          <p:cNvSpPr>
            <a:spLocks noGrp="1" noChangeArrowheads="1"/>
          </p:cNvSpPr>
          <p:nvPr>
            <p:ph type="dt" sz="quarter" idx="10"/>
          </p:nvPr>
        </p:nvSpPr>
        <p:spPr>
          <a:xfrm>
            <a:off x="304800" y="6248400"/>
            <a:ext cx="2286000" cy="457200"/>
          </a:xfrm>
        </p:spPr>
        <p:txBody>
          <a:bodyPr/>
          <a:lstStyle>
            <a:lvl1pPr>
              <a:defRPr>
                <a:effectLst>
                  <a:outerShdw blurRad="38100" dist="38100" dir="2700000" algn="tl">
                    <a:srgbClr val="C0C0C0"/>
                  </a:outerShdw>
                </a:effectLst>
                <a:latin typeface="+mn-lt"/>
              </a:defRPr>
            </a:lvl1pPr>
          </a:lstStyle>
          <a:p>
            <a:pPr>
              <a:defRPr/>
            </a:pPr>
            <a:endParaRPr lang="fi-FI"/>
          </a:p>
        </p:txBody>
      </p:sp>
      <p:sp>
        <p:nvSpPr>
          <p:cNvPr id="156" name="Rectangle 156"/>
          <p:cNvSpPr>
            <a:spLocks noGrp="1" noChangeArrowheads="1"/>
          </p:cNvSpPr>
          <p:nvPr>
            <p:ph type="ftr" sz="quarter" idx="11"/>
          </p:nvPr>
        </p:nvSpPr>
        <p:spPr>
          <a:xfrm>
            <a:off x="3124200" y="6248400"/>
            <a:ext cx="2895600" cy="457200"/>
          </a:xfrm>
        </p:spPr>
        <p:txBody>
          <a:bodyPr/>
          <a:lstStyle>
            <a:lvl1pPr>
              <a:defRPr>
                <a:effectLst>
                  <a:outerShdw blurRad="38100" dist="38100" dir="2700000" algn="tl">
                    <a:srgbClr val="C0C0C0"/>
                  </a:outerShdw>
                </a:effectLst>
                <a:latin typeface="+mn-lt"/>
              </a:defRPr>
            </a:lvl1pPr>
          </a:lstStyle>
          <a:p>
            <a:pPr>
              <a:defRPr/>
            </a:pPr>
            <a:endParaRPr lang="fi-FI"/>
          </a:p>
        </p:txBody>
      </p:sp>
      <p:sp>
        <p:nvSpPr>
          <p:cNvPr id="157" name="Rectangle 157"/>
          <p:cNvSpPr>
            <a:spLocks noGrp="1" noChangeArrowheads="1"/>
          </p:cNvSpPr>
          <p:nvPr>
            <p:ph type="sldNum" sz="quarter" idx="12"/>
          </p:nvPr>
        </p:nvSpPr>
        <p:spPr>
          <a:xfrm>
            <a:off x="6553200" y="6248400"/>
            <a:ext cx="2286000" cy="457200"/>
          </a:xfrm>
        </p:spPr>
        <p:txBody>
          <a:bodyPr/>
          <a:lstStyle>
            <a:lvl1pPr>
              <a:defRPr>
                <a:effectLst>
                  <a:outerShdw blurRad="38100" dist="38100" dir="2700000" algn="tl">
                    <a:srgbClr val="C0C0C0"/>
                  </a:outerShdw>
                </a:effectLst>
                <a:latin typeface="Tahoma" panose="020B0604030504040204" pitchFamily="34" charset="0"/>
              </a:defRPr>
            </a:lvl1pPr>
          </a:lstStyle>
          <a:p>
            <a:pPr>
              <a:defRPr/>
            </a:pPr>
            <a:fld id="{28898BE4-A5BF-42C0-B7CE-556F6F161B0E}" type="slidenum">
              <a:rPr lang="fi-FI" altLang="fi-FI"/>
              <a:pPr>
                <a:defRPr/>
              </a:pPr>
              <a:t>‹#›</a:t>
            </a:fld>
            <a:endParaRPr lang="fi-FI" altLang="fi-FI"/>
          </a:p>
        </p:txBody>
      </p:sp>
    </p:spTree>
    <p:extLst>
      <p:ext uri="{BB962C8B-B14F-4D97-AF65-F5344CB8AC3E}">
        <p14:creationId xmlns:p14="http://schemas.microsoft.com/office/powerpoint/2010/main" val="3134366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a:p>
        </p:txBody>
      </p:sp>
      <p:sp>
        <p:nvSpPr>
          <p:cNvPr id="3" name="Pystysuoran tekstin paikkamerkki 2"/>
          <p:cNvSpPr>
            <a:spLocks noGrp="1"/>
          </p:cNvSpPr>
          <p:nvPr>
            <p:ph type="body" orient="vert" idx="1"/>
          </p:nvPr>
        </p:nvSpPr>
        <p:spPr/>
        <p:txBody>
          <a:bodyPr vert="eaVert"/>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Rectangle 154"/>
          <p:cNvSpPr>
            <a:spLocks noGrp="1" noChangeArrowheads="1"/>
          </p:cNvSpPr>
          <p:nvPr>
            <p:ph type="dt" sz="half" idx="10"/>
          </p:nvPr>
        </p:nvSpPr>
        <p:spPr>
          <a:ln/>
        </p:spPr>
        <p:txBody>
          <a:bodyPr/>
          <a:lstStyle>
            <a:lvl1pPr>
              <a:defRPr/>
            </a:lvl1pPr>
          </a:lstStyle>
          <a:p>
            <a:pPr>
              <a:defRPr/>
            </a:pPr>
            <a:endParaRPr lang="fi-FI"/>
          </a:p>
        </p:txBody>
      </p:sp>
      <p:sp>
        <p:nvSpPr>
          <p:cNvPr id="5" name="Rectangle 155"/>
          <p:cNvSpPr>
            <a:spLocks noGrp="1" noChangeArrowheads="1"/>
          </p:cNvSpPr>
          <p:nvPr>
            <p:ph type="ftr" sz="quarter" idx="11"/>
          </p:nvPr>
        </p:nvSpPr>
        <p:spPr>
          <a:ln/>
        </p:spPr>
        <p:txBody>
          <a:bodyPr/>
          <a:lstStyle>
            <a:lvl1pPr>
              <a:defRPr/>
            </a:lvl1pPr>
          </a:lstStyle>
          <a:p>
            <a:pPr>
              <a:defRPr/>
            </a:pPr>
            <a:endParaRPr lang="fi-FI"/>
          </a:p>
        </p:txBody>
      </p:sp>
      <p:sp>
        <p:nvSpPr>
          <p:cNvPr id="6" name="Rectangle 156"/>
          <p:cNvSpPr>
            <a:spLocks noGrp="1" noChangeArrowheads="1"/>
          </p:cNvSpPr>
          <p:nvPr>
            <p:ph type="sldNum" sz="quarter" idx="12"/>
          </p:nvPr>
        </p:nvSpPr>
        <p:spPr>
          <a:ln/>
        </p:spPr>
        <p:txBody>
          <a:bodyPr/>
          <a:lstStyle>
            <a:lvl1pPr>
              <a:defRPr/>
            </a:lvl1pPr>
          </a:lstStyle>
          <a:p>
            <a:pPr>
              <a:defRPr/>
            </a:pPr>
            <a:fld id="{3458CEE7-2E5A-49A8-BECB-75A97966A5EC}" type="slidenum">
              <a:rPr lang="fi-FI" altLang="fi-FI"/>
              <a:pPr>
                <a:defRPr/>
              </a:pPr>
              <a:t>‹#›</a:t>
            </a:fld>
            <a:endParaRPr lang="fi-FI" altLang="fi-FI"/>
          </a:p>
        </p:txBody>
      </p:sp>
    </p:spTree>
    <p:extLst>
      <p:ext uri="{BB962C8B-B14F-4D97-AF65-F5344CB8AC3E}">
        <p14:creationId xmlns:p14="http://schemas.microsoft.com/office/powerpoint/2010/main" val="751621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2" name="Pystysuora otsikko 1"/>
          <p:cNvSpPr>
            <a:spLocks noGrp="1"/>
          </p:cNvSpPr>
          <p:nvPr>
            <p:ph type="title" orient="vert"/>
          </p:nvPr>
        </p:nvSpPr>
        <p:spPr>
          <a:xfrm>
            <a:off x="6707188" y="228600"/>
            <a:ext cx="2135187" cy="5870575"/>
          </a:xfrm>
        </p:spPr>
        <p:txBody>
          <a:bodyPr vert="eaVert"/>
          <a:lstStyle/>
          <a:p>
            <a:r>
              <a:rPr lang="fi-FI" smtClean="0"/>
              <a:t>Muokkaa perustyyl. napsautt.</a:t>
            </a:r>
            <a:endParaRPr lang="fi-FI"/>
          </a:p>
        </p:txBody>
      </p:sp>
      <p:sp>
        <p:nvSpPr>
          <p:cNvPr id="3" name="Pystysuoran tekstin paikkamerkki 2"/>
          <p:cNvSpPr>
            <a:spLocks noGrp="1"/>
          </p:cNvSpPr>
          <p:nvPr>
            <p:ph type="body" orient="vert" idx="1"/>
          </p:nvPr>
        </p:nvSpPr>
        <p:spPr>
          <a:xfrm>
            <a:off x="301625" y="228600"/>
            <a:ext cx="6253163" cy="5870575"/>
          </a:xfrm>
        </p:spPr>
        <p:txBody>
          <a:bodyPr vert="eaVert"/>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Rectangle 154"/>
          <p:cNvSpPr>
            <a:spLocks noGrp="1" noChangeArrowheads="1"/>
          </p:cNvSpPr>
          <p:nvPr>
            <p:ph type="dt" sz="half" idx="10"/>
          </p:nvPr>
        </p:nvSpPr>
        <p:spPr>
          <a:ln/>
        </p:spPr>
        <p:txBody>
          <a:bodyPr/>
          <a:lstStyle>
            <a:lvl1pPr>
              <a:defRPr/>
            </a:lvl1pPr>
          </a:lstStyle>
          <a:p>
            <a:pPr>
              <a:defRPr/>
            </a:pPr>
            <a:endParaRPr lang="fi-FI"/>
          </a:p>
        </p:txBody>
      </p:sp>
      <p:sp>
        <p:nvSpPr>
          <p:cNvPr id="5" name="Rectangle 155"/>
          <p:cNvSpPr>
            <a:spLocks noGrp="1" noChangeArrowheads="1"/>
          </p:cNvSpPr>
          <p:nvPr>
            <p:ph type="ftr" sz="quarter" idx="11"/>
          </p:nvPr>
        </p:nvSpPr>
        <p:spPr>
          <a:ln/>
        </p:spPr>
        <p:txBody>
          <a:bodyPr/>
          <a:lstStyle>
            <a:lvl1pPr>
              <a:defRPr/>
            </a:lvl1pPr>
          </a:lstStyle>
          <a:p>
            <a:pPr>
              <a:defRPr/>
            </a:pPr>
            <a:endParaRPr lang="fi-FI"/>
          </a:p>
        </p:txBody>
      </p:sp>
      <p:sp>
        <p:nvSpPr>
          <p:cNvPr id="6" name="Rectangle 156"/>
          <p:cNvSpPr>
            <a:spLocks noGrp="1" noChangeArrowheads="1"/>
          </p:cNvSpPr>
          <p:nvPr>
            <p:ph type="sldNum" sz="quarter" idx="12"/>
          </p:nvPr>
        </p:nvSpPr>
        <p:spPr>
          <a:ln/>
        </p:spPr>
        <p:txBody>
          <a:bodyPr/>
          <a:lstStyle>
            <a:lvl1pPr>
              <a:defRPr/>
            </a:lvl1pPr>
          </a:lstStyle>
          <a:p>
            <a:pPr>
              <a:defRPr/>
            </a:pPr>
            <a:fld id="{24C05E97-D6CC-4E69-98C3-2054442C8407}" type="slidenum">
              <a:rPr lang="fi-FI" altLang="fi-FI"/>
              <a:pPr>
                <a:defRPr/>
              </a:pPr>
              <a:t>‹#›</a:t>
            </a:fld>
            <a:endParaRPr lang="fi-FI" altLang="fi-FI"/>
          </a:p>
        </p:txBody>
      </p:sp>
    </p:spTree>
    <p:extLst>
      <p:ext uri="{BB962C8B-B14F-4D97-AF65-F5344CB8AC3E}">
        <p14:creationId xmlns:p14="http://schemas.microsoft.com/office/powerpoint/2010/main" val="2192344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Otsikko ja taulukko">
    <p:spTree>
      <p:nvGrpSpPr>
        <p:cNvPr id="1" name=""/>
        <p:cNvGrpSpPr/>
        <p:nvPr/>
      </p:nvGrpSpPr>
      <p:grpSpPr>
        <a:xfrm>
          <a:off x="0" y="0"/>
          <a:ext cx="0" cy="0"/>
          <a:chOff x="0" y="0"/>
          <a:chExt cx="0" cy="0"/>
        </a:xfrm>
      </p:grpSpPr>
      <p:sp>
        <p:nvSpPr>
          <p:cNvPr id="2" name="Otsikko 1"/>
          <p:cNvSpPr>
            <a:spLocks noGrp="1"/>
          </p:cNvSpPr>
          <p:nvPr>
            <p:ph type="title"/>
          </p:nvPr>
        </p:nvSpPr>
        <p:spPr>
          <a:xfrm>
            <a:off x="301625" y="228600"/>
            <a:ext cx="8540750" cy="1143000"/>
          </a:xfrm>
        </p:spPr>
        <p:txBody>
          <a:bodyPr/>
          <a:lstStyle/>
          <a:p>
            <a:r>
              <a:rPr lang="fi-FI" smtClean="0"/>
              <a:t>Muokkaa perustyyl. napsautt.</a:t>
            </a:r>
            <a:endParaRPr lang="fi-FI"/>
          </a:p>
        </p:txBody>
      </p:sp>
      <p:sp>
        <p:nvSpPr>
          <p:cNvPr id="3" name="Taulukon paikkamerkki 2"/>
          <p:cNvSpPr>
            <a:spLocks noGrp="1"/>
          </p:cNvSpPr>
          <p:nvPr>
            <p:ph type="tbl" idx="1"/>
          </p:nvPr>
        </p:nvSpPr>
        <p:spPr>
          <a:xfrm>
            <a:off x="301625" y="1600200"/>
            <a:ext cx="8540750" cy="4498975"/>
          </a:xfrm>
        </p:spPr>
        <p:txBody>
          <a:bodyPr/>
          <a:lstStyle/>
          <a:p>
            <a:pPr lvl="0"/>
            <a:endParaRPr lang="fi-FI" noProof="0" smtClean="0"/>
          </a:p>
        </p:txBody>
      </p:sp>
      <p:sp>
        <p:nvSpPr>
          <p:cNvPr id="4" name="Rectangle 154"/>
          <p:cNvSpPr>
            <a:spLocks noGrp="1" noChangeArrowheads="1"/>
          </p:cNvSpPr>
          <p:nvPr>
            <p:ph type="dt" sz="half" idx="10"/>
          </p:nvPr>
        </p:nvSpPr>
        <p:spPr>
          <a:ln/>
        </p:spPr>
        <p:txBody>
          <a:bodyPr/>
          <a:lstStyle>
            <a:lvl1pPr>
              <a:defRPr/>
            </a:lvl1pPr>
          </a:lstStyle>
          <a:p>
            <a:pPr>
              <a:defRPr/>
            </a:pPr>
            <a:endParaRPr lang="fi-FI"/>
          </a:p>
        </p:txBody>
      </p:sp>
      <p:sp>
        <p:nvSpPr>
          <p:cNvPr id="5" name="Rectangle 155"/>
          <p:cNvSpPr>
            <a:spLocks noGrp="1" noChangeArrowheads="1"/>
          </p:cNvSpPr>
          <p:nvPr>
            <p:ph type="ftr" sz="quarter" idx="11"/>
          </p:nvPr>
        </p:nvSpPr>
        <p:spPr>
          <a:ln/>
        </p:spPr>
        <p:txBody>
          <a:bodyPr/>
          <a:lstStyle>
            <a:lvl1pPr>
              <a:defRPr/>
            </a:lvl1pPr>
          </a:lstStyle>
          <a:p>
            <a:pPr>
              <a:defRPr/>
            </a:pPr>
            <a:endParaRPr lang="fi-FI"/>
          </a:p>
        </p:txBody>
      </p:sp>
      <p:sp>
        <p:nvSpPr>
          <p:cNvPr id="6" name="Rectangle 156"/>
          <p:cNvSpPr>
            <a:spLocks noGrp="1" noChangeArrowheads="1"/>
          </p:cNvSpPr>
          <p:nvPr>
            <p:ph type="sldNum" sz="quarter" idx="12"/>
          </p:nvPr>
        </p:nvSpPr>
        <p:spPr>
          <a:ln/>
        </p:spPr>
        <p:txBody>
          <a:bodyPr/>
          <a:lstStyle>
            <a:lvl1pPr>
              <a:defRPr/>
            </a:lvl1pPr>
          </a:lstStyle>
          <a:p>
            <a:pPr>
              <a:defRPr/>
            </a:pPr>
            <a:fld id="{B18EEDA3-EA1A-4FEB-BE43-C88E72ACB4DC}" type="slidenum">
              <a:rPr lang="fi-FI" altLang="fi-FI"/>
              <a:pPr>
                <a:defRPr/>
              </a:pPr>
              <a:t>‹#›</a:t>
            </a:fld>
            <a:endParaRPr lang="fi-FI" altLang="fi-FI"/>
          </a:p>
        </p:txBody>
      </p:sp>
    </p:spTree>
    <p:extLst>
      <p:ext uri="{BB962C8B-B14F-4D97-AF65-F5344CB8AC3E}">
        <p14:creationId xmlns:p14="http://schemas.microsoft.com/office/powerpoint/2010/main" val="2579561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Otsikko, teksti ja sisältö">
    <p:spTree>
      <p:nvGrpSpPr>
        <p:cNvPr id="1" name=""/>
        <p:cNvGrpSpPr/>
        <p:nvPr/>
      </p:nvGrpSpPr>
      <p:grpSpPr>
        <a:xfrm>
          <a:off x="0" y="0"/>
          <a:ext cx="0" cy="0"/>
          <a:chOff x="0" y="0"/>
          <a:chExt cx="0" cy="0"/>
        </a:xfrm>
      </p:grpSpPr>
      <p:sp>
        <p:nvSpPr>
          <p:cNvPr id="2" name="Otsikko 1"/>
          <p:cNvSpPr>
            <a:spLocks noGrp="1"/>
          </p:cNvSpPr>
          <p:nvPr>
            <p:ph type="title"/>
          </p:nvPr>
        </p:nvSpPr>
        <p:spPr>
          <a:xfrm>
            <a:off x="301625" y="228600"/>
            <a:ext cx="8540750" cy="1143000"/>
          </a:xfrm>
        </p:spPr>
        <p:txBody>
          <a:bodyPr/>
          <a:lstStyle/>
          <a:p>
            <a:r>
              <a:rPr lang="fi-FI" smtClean="0"/>
              <a:t>Muokkaa perustyyl. napsautt.</a:t>
            </a:r>
            <a:endParaRPr lang="fi-FI"/>
          </a:p>
        </p:txBody>
      </p:sp>
      <p:sp>
        <p:nvSpPr>
          <p:cNvPr id="3" name="Tekstin paikkamerkki 2"/>
          <p:cNvSpPr>
            <a:spLocks noGrp="1"/>
          </p:cNvSpPr>
          <p:nvPr>
            <p:ph type="body" sz="half" idx="1"/>
          </p:nvPr>
        </p:nvSpPr>
        <p:spPr>
          <a:xfrm>
            <a:off x="301625" y="1600200"/>
            <a:ext cx="4194175" cy="4498975"/>
          </a:xfrm>
        </p:spPr>
        <p:txBody>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Sisällön paikkamerkki 3"/>
          <p:cNvSpPr>
            <a:spLocks noGrp="1"/>
          </p:cNvSpPr>
          <p:nvPr>
            <p:ph sz="half" idx="2"/>
          </p:nvPr>
        </p:nvSpPr>
        <p:spPr>
          <a:xfrm>
            <a:off x="4648200" y="1600200"/>
            <a:ext cx="4194175" cy="4498975"/>
          </a:xfrm>
        </p:spPr>
        <p:txBody>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5" name="Rectangle 154"/>
          <p:cNvSpPr>
            <a:spLocks noGrp="1" noChangeArrowheads="1"/>
          </p:cNvSpPr>
          <p:nvPr>
            <p:ph type="dt" sz="half" idx="10"/>
          </p:nvPr>
        </p:nvSpPr>
        <p:spPr>
          <a:ln/>
        </p:spPr>
        <p:txBody>
          <a:bodyPr/>
          <a:lstStyle>
            <a:lvl1pPr>
              <a:defRPr/>
            </a:lvl1pPr>
          </a:lstStyle>
          <a:p>
            <a:pPr>
              <a:defRPr/>
            </a:pPr>
            <a:endParaRPr lang="fi-FI"/>
          </a:p>
        </p:txBody>
      </p:sp>
      <p:sp>
        <p:nvSpPr>
          <p:cNvPr id="6" name="Rectangle 155"/>
          <p:cNvSpPr>
            <a:spLocks noGrp="1" noChangeArrowheads="1"/>
          </p:cNvSpPr>
          <p:nvPr>
            <p:ph type="ftr" sz="quarter" idx="11"/>
          </p:nvPr>
        </p:nvSpPr>
        <p:spPr>
          <a:ln/>
        </p:spPr>
        <p:txBody>
          <a:bodyPr/>
          <a:lstStyle>
            <a:lvl1pPr>
              <a:defRPr/>
            </a:lvl1pPr>
          </a:lstStyle>
          <a:p>
            <a:pPr>
              <a:defRPr/>
            </a:pPr>
            <a:endParaRPr lang="fi-FI"/>
          </a:p>
        </p:txBody>
      </p:sp>
      <p:sp>
        <p:nvSpPr>
          <p:cNvPr id="7" name="Rectangle 156"/>
          <p:cNvSpPr>
            <a:spLocks noGrp="1" noChangeArrowheads="1"/>
          </p:cNvSpPr>
          <p:nvPr>
            <p:ph type="sldNum" sz="quarter" idx="12"/>
          </p:nvPr>
        </p:nvSpPr>
        <p:spPr>
          <a:ln/>
        </p:spPr>
        <p:txBody>
          <a:bodyPr/>
          <a:lstStyle>
            <a:lvl1pPr>
              <a:defRPr/>
            </a:lvl1pPr>
          </a:lstStyle>
          <a:p>
            <a:pPr>
              <a:defRPr/>
            </a:pPr>
            <a:fld id="{07CE0206-12B5-47CE-A785-0E8E6DCE195E}" type="slidenum">
              <a:rPr lang="fi-FI" altLang="fi-FI"/>
              <a:pPr>
                <a:defRPr/>
              </a:pPr>
              <a:t>‹#›</a:t>
            </a:fld>
            <a:endParaRPr lang="fi-FI" altLang="fi-FI"/>
          </a:p>
        </p:txBody>
      </p:sp>
    </p:spTree>
    <p:extLst>
      <p:ext uri="{BB962C8B-B14F-4D97-AF65-F5344CB8AC3E}">
        <p14:creationId xmlns:p14="http://schemas.microsoft.com/office/powerpoint/2010/main" val="734580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Otsikko, teksti ja kaksi sisältökohdetta">
    <p:spTree>
      <p:nvGrpSpPr>
        <p:cNvPr id="1" name=""/>
        <p:cNvGrpSpPr/>
        <p:nvPr/>
      </p:nvGrpSpPr>
      <p:grpSpPr>
        <a:xfrm>
          <a:off x="0" y="0"/>
          <a:ext cx="0" cy="0"/>
          <a:chOff x="0" y="0"/>
          <a:chExt cx="0" cy="0"/>
        </a:xfrm>
      </p:grpSpPr>
      <p:sp>
        <p:nvSpPr>
          <p:cNvPr id="2" name="Otsikko 1"/>
          <p:cNvSpPr>
            <a:spLocks noGrp="1"/>
          </p:cNvSpPr>
          <p:nvPr>
            <p:ph type="title"/>
          </p:nvPr>
        </p:nvSpPr>
        <p:spPr>
          <a:xfrm>
            <a:off x="301625" y="228600"/>
            <a:ext cx="8540750" cy="1143000"/>
          </a:xfrm>
        </p:spPr>
        <p:txBody>
          <a:bodyPr/>
          <a:lstStyle/>
          <a:p>
            <a:r>
              <a:rPr lang="fi-FI" smtClean="0"/>
              <a:t>Muokkaa perustyyl. napsautt.</a:t>
            </a:r>
            <a:endParaRPr lang="fi-FI"/>
          </a:p>
        </p:txBody>
      </p:sp>
      <p:sp>
        <p:nvSpPr>
          <p:cNvPr id="3" name="Tekstin paikkamerkki 2"/>
          <p:cNvSpPr>
            <a:spLocks noGrp="1"/>
          </p:cNvSpPr>
          <p:nvPr>
            <p:ph type="body" sz="half" idx="1"/>
          </p:nvPr>
        </p:nvSpPr>
        <p:spPr>
          <a:xfrm>
            <a:off x="301625" y="1600200"/>
            <a:ext cx="4194175" cy="4498975"/>
          </a:xfrm>
        </p:spPr>
        <p:txBody>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Sisällön paikkamerkki 3"/>
          <p:cNvSpPr>
            <a:spLocks noGrp="1"/>
          </p:cNvSpPr>
          <p:nvPr>
            <p:ph sz="quarter" idx="2"/>
          </p:nvPr>
        </p:nvSpPr>
        <p:spPr>
          <a:xfrm>
            <a:off x="4648200" y="1600200"/>
            <a:ext cx="4194175" cy="2173288"/>
          </a:xfrm>
        </p:spPr>
        <p:txBody>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5" name="Sisällön paikkamerkki 4"/>
          <p:cNvSpPr>
            <a:spLocks noGrp="1"/>
          </p:cNvSpPr>
          <p:nvPr>
            <p:ph sz="quarter" idx="3"/>
          </p:nvPr>
        </p:nvSpPr>
        <p:spPr>
          <a:xfrm>
            <a:off x="4648200" y="3925888"/>
            <a:ext cx="4194175" cy="2173287"/>
          </a:xfrm>
        </p:spPr>
        <p:txBody>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6" name="Rectangle 154"/>
          <p:cNvSpPr>
            <a:spLocks noGrp="1" noChangeArrowheads="1"/>
          </p:cNvSpPr>
          <p:nvPr>
            <p:ph type="dt" sz="half" idx="10"/>
          </p:nvPr>
        </p:nvSpPr>
        <p:spPr>
          <a:ln/>
        </p:spPr>
        <p:txBody>
          <a:bodyPr/>
          <a:lstStyle>
            <a:lvl1pPr>
              <a:defRPr/>
            </a:lvl1pPr>
          </a:lstStyle>
          <a:p>
            <a:pPr>
              <a:defRPr/>
            </a:pPr>
            <a:endParaRPr lang="fi-FI"/>
          </a:p>
        </p:txBody>
      </p:sp>
      <p:sp>
        <p:nvSpPr>
          <p:cNvPr id="7" name="Rectangle 155"/>
          <p:cNvSpPr>
            <a:spLocks noGrp="1" noChangeArrowheads="1"/>
          </p:cNvSpPr>
          <p:nvPr>
            <p:ph type="ftr" sz="quarter" idx="11"/>
          </p:nvPr>
        </p:nvSpPr>
        <p:spPr>
          <a:ln/>
        </p:spPr>
        <p:txBody>
          <a:bodyPr/>
          <a:lstStyle>
            <a:lvl1pPr>
              <a:defRPr/>
            </a:lvl1pPr>
          </a:lstStyle>
          <a:p>
            <a:pPr>
              <a:defRPr/>
            </a:pPr>
            <a:endParaRPr lang="fi-FI"/>
          </a:p>
        </p:txBody>
      </p:sp>
      <p:sp>
        <p:nvSpPr>
          <p:cNvPr id="8" name="Rectangle 156"/>
          <p:cNvSpPr>
            <a:spLocks noGrp="1" noChangeArrowheads="1"/>
          </p:cNvSpPr>
          <p:nvPr>
            <p:ph type="sldNum" sz="quarter" idx="12"/>
          </p:nvPr>
        </p:nvSpPr>
        <p:spPr>
          <a:ln/>
        </p:spPr>
        <p:txBody>
          <a:bodyPr/>
          <a:lstStyle>
            <a:lvl1pPr>
              <a:defRPr/>
            </a:lvl1pPr>
          </a:lstStyle>
          <a:p>
            <a:pPr>
              <a:defRPr/>
            </a:pPr>
            <a:fld id="{5E6BE432-FD99-4ADE-B0BE-DB05E0BF0440}" type="slidenum">
              <a:rPr lang="fi-FI" altLang="fi-FI"/>
              <a:pPr>
                <a:defRPr/>
              </a:pPr>
              <a:t>‹#›</a:t>
            </a:fld>
            <a:endParaRPr lang="fi-FI" altLang="fi-FI"/>
          </a:p>
        </p:txBody>
      </p:sp>
    </p:spTree>
    <p:extLst>
      <p:ext uri="{BB962C8B-B14F-4D97-AF65-F5344CB8AC3E}">
        <p14:creationId xmlns:p14="http://schemas.microsoft.com/office/powerpoint/2010/main" val="743980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dgm" preserve="1">
  <p:cSld name="Otsikko sekä kaaviokuva tai organisaatiokaavio">
    <p:spTree>
      <p:nvGrpSpPr>
        <p:cNvPr id="1" name=""/>
        <p:cNvGrpSpPr/>
        <p:nvPr/>
      </p:nvGrpSpPr>
      <p:grpSpPr>
        <a:xfrm>
          <a:off x="0" y="0"/>
          <a:ext cx="0" cy="0"/>
          <a:chOff x="0" y="0"/>
          <a:chExt cx="0" cy="0"/>
        </a:xfrm>
      </p:grpSpPr>
      <p:sp>
        <p:nvSpPr>
          <p:cNvPr id="2" name="Otsikko 1"/>
          <p:cNvSpPr>
            <a:spLocks noGrp="1"/>
          </p:cNvSpPr>
          <p:nvPr>
            <p:ph type="title"/>
          </p:nvPr>
        </p:nvSpPr>
        <p:spPr>
          <a:xfrm>
            <a:off x="301625" y="228600"/>
            <a:ext cx="8540750" cy="1143000"/>
          </a:xfrm>
        </p:spPr>
        <p:txBody>
          <a:bodyPr/>
          <a:lstStyle/>
          <a:p>
            <a:r>
              <a:rPr lang="fi-FI" smtClean="0"/>
              <a:t>Muokkaa perustyyl. napsautt.</a:t>
            </a:r>
            <a:endParaRPr lang="fi-FI"/>
          </a:p>
        </p:txBody>
      </p:sp>
      <p:sp>
        <p:nvSpPr>
          <p:cNvPr id="3" name="SmartArt-paikkamerkki 2"/>
          <p:cNvSpPr>
            <a:spLocks noGrp="1"/>
          </p:cNvSpPr>
          <p:nvPr>
            <p:ph type="dgm" idx="1"/>
          </p:nvPr>
        </p:nvSpPr>
        <p:spPr>
          <a:xfrm>
            <a:off x="301625" y="1600200"/>
            <a:ext cx="8540750" cy="4498975"/>
          </a:xfrm>
        </p:spPr>
        <p:txBody>
          <a:bodyPr/>
          <a:lstStyle/>
          <a:p>
            <a:pPr lvl="0"/>
            <a:endParaRPr lang="fi-FI" noProof="0" smtClean="0"/>
          </a:p>
        </p:txBody>
      </p:sp>
      <p:sp>
        <p:nvSpPr>
          <p:cNvPr id="4" name="Rectangle 154"/>
          <p:cNvSpPr>
            <a:spLocks noGrp="1" noChangeArrowheads="1"/>
          </p:cNvSpPr>
          <p:nvPr>
            <p:ph type="dt" sz="half" idx="10"/>
          </p:nvPr>
        </p:nvSpPr>
        <p:spPr>
          <a:ln/>
        </p:spPr>
        <p:txBody>
          <a:bodyPr/>
          <a:lstStyle>
            <a:lvl1pPr>
              <a:defRPr/>
            </a:lvl1pPr>
          </a:lstStyle>
          <a:p>
            <a:pPr>
              <a:defRPr/>
            </a:pPr>
            <a:endParaRPr lang="fi-FI"/>
          </a:p>
        </p:txBody>
      </p:sp>
      <p:sp>
        <p:nvSpPr>
          <p:cNvPr id="5" name="Rectangle 155"/>
          <p:cNvSpPr>
            <a:spLocks noGrp="1" noChangeArrowheads="1"/>
          </p:cNvSpPr>
          <p:nvPr>
            <p:ph type="ftr" sz="quarter" idx="11"/>
          </p:nvPr>
        </p:nvSpPr>
        <p:spPr>
          <a:ln/>
        </p:spPr>
        <p:txBody>
          <a:bodyPr/>
          <a:lstStyle>
            <a:lvl1pPr>
              <a:defRPr/>
            </a:lvl1pPr>
          </a:lstStyle>
          <a:p>
            <a:pPr>
              <a:defRPr/>
            </a:pPr>
            <a:endParaRPr lang="fi-FI"/>
          </a:p>
        </p:txBody>
      </p:sp>
      <p:sp>
        <p:nvSpPr>
          <p:cNvPr id="6" name="Rectangle 156"/>
          <p:cNvSpPr>
            <a:spLocks noGrp="1" noChangeArrowheads="1"/>
          </p:cNvSpPr>
          <p:nvPr>
            <p:ph type="sldNum" sz="quarter" idx="12"/>
          </p:nvPr>
        </p:nvSpPr>
        <p:spPr>
          <a:ln/>
        </p:spPr>
        <p:txBody>
          <a:bodyPr/>
          <a:lstStyle>
            <a:lvl1pPr>
              <a:defRPr/>
            </a:lvl1pPr>
          </a:lstStyle>
          <a:p>
            <a:pPr>
              <a:defRPr/>
            </a:pPr>
            <a:fld id="{4BE9E3C9-873F-424D-B18E-1726F80B9ADE}" type="slidenum">
              <a:rPr lang="fi-FI" altLang="fi-FI"/>
              <a:pPr>
                <a:defRPr/>
              </a:pPr>
              <a:t>‹#›</a:t>
            </a:fld>
            <a:endParaRPr lang="fi-FI" altLang="fi-FI"/>
          </a:p>
        </p:txBody>
      </p:sp>
    </p:spTree>
    <p:extLst>
      <p:ext uri="{BB962C8B-B14F-4D97-AF65-F5344CB8AC3E}">
        <p14:creationId xmlns:p14="http://schemas.microsoft.com/office/powerpoint/2010/main" val="872819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reserve="1">
  <p:cSld name="Otsikko, sisältö ja kaksi sisältökohdetta">
    <p:spTree>
      <p:nvGrpSpPr>
        <p:cNvPr id="1" name=""/>
        <p:cNvGrpSpPr/>
        <p:nvPr/>
      </p:nvGrpSpPr>
      <p:grpSpPr>
        <a:xfrm>
          <a:off x="0" y="0"/>
          <a:ext cx="0" cy="0"/>
          <a:chOff x="0" y="0"/>
          <a:chExt cx="0" cy="0"/>
        </a:xfrm>
      </p:grpSpPr>
      <p:sp>
        <p:nvSpPr>
          <p:cNvPr id="2" name="Otsikko 1"/>
          <p:cNvSpPr>
            <a:spLocks noGrp="1"/>
          </p:cNvSpPr>
          <p:nvPr>
            <p:ph type="title"/>
          </p:nvPr>
        </p:nvSpPr>
        <p:spPr>
          <a:xfrm>
            <a:off x="301625" y="228600"/>
            <a:ext cx="8540750" cy="1143000"/>
          </a:xfrm>
        </p:spPr>
        <p:txBody>
          <a:bodyPr/>
          <a:lstStyle/>
          <a:p>
            <a:r>
              <a:rPr lang="fi-FI" smtClean="0"/>
              <a:t>Muokkaa perustyyl. napsautt.</a:t>
            </a:r>
            <a:endParaRPr lang="fi-FI"/>
          </a:p>
        </p:txBody>
      </p:sp>
      <p:sp>
        <p:nvSpPr>
          <p:cNvPr id="3" name="Sisällön paikkamerkki 2"/>
          <p:cNvSpPr>
            <a:spLocks noGrp="1"/>
          </p:cNvSpPr>
          <p:nvPr>
            <p:ph sz="half" idx="1"/>
          </p:nvPr>
        </p:nvSpPr>
        <p:spPr>
          <a:xfrm>
            <a:off x="301625" y="1600200"/>
            <a:ext cx="4194175" cy="4498975"/>
          </a:xfrm>
        </p:spPr>
        <p:txBody>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Sisällön paikkamerkki 3"/>
          <p:cNvSpPr>
            <a:spLocks noGrp="1"/>
          </p:cNvSpPr>
          <p:nvPr>
            <p:ph sz="quarter" idx="2"/>
          </p:nvPr>
        </p:nvSpPr>
        <p:spPr>
          <a:xfrm>
            <a:off x="4648200" y="1600200"/>
            <a:ext cx="4194175" cy="2173288"/>
          </a:xfrm>
        </p:spPr>
        <p:txBody>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5" name="Sisällön paikkamerkki 4"/>
          <p:cNvSpPr>
            <a:spLocks noGrp="1"/>
          </p:cNvSpPr>
          <p:nvPr>
            <p:ph sz="quarter" idx="3"/>
          </p:nvPr>
        </p:nvSpPr>
        <p:spPr>
          <a:xfrm>
            <a:off x="4648200" y="3925888"/>
            <a:ext cx="4194175" cy="2173287"/>
          </a:xfrm>
        </p:spPr>
        <p:txBody>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6" name="Rectangle 154"/>
          <p:cNvSpPr>
            <a:spLocks noGrp="1" noChangeArrowheads="1"/>
          </p:cNvSpPr>
          <p:nvPr>
            <p:ph type="dt" sz="half" idx="10"/>
          </p:nvPr>
        </p:nvSpPr>
        <p:spPr>
          <a:ln/>
        </p:spPr>
        <p:txBody>
          <a:bodyPr/>
          <a:lstStyle>
            <a:lvl1pPr>
              <a:defRPr/>
            </a:lvl1pPr>
          </a:lstStyle>
          <a:p>
            <a:pPr>
              <a:defRPr/>
            </a:pPr>
            <a:endParaRPr lang="fi-FI"/>
          </a:p>
        </p:txBody>
      </p:sp>
      <p:sp>
        <p:nvSpPr>
          <p:cNvPr id="7" name="Rectangle 155"/>
          <p:cNvSpPr>
            <a:spLocks noGrp="1" noChangeArrowheads="1"/>
          </p:cNvSpPr>
          <p:nvPr>
            <p:ph type="ftr" sz="quarter" idx="11"/>
          </p:nvPr>
        </p:nvSpPr>
        <p:spPr>
          <a:ln/>
        </p:spPr>
        <p:txBody>
          <a:bodyPr/>
          <a:lstStyle>
            <a:lvl1pPr>
              <a:defRPr/>
            </a:lvl1pPr>
          </a:lstStyle>
          <a:p>
            <a:pPr>
              <a:defRPr/>
            </a:pPr>
            <a:endParaRPr lang="fi-FI"/>
          </a:p>
        </p:txBody>
      </p:sp>
      <p:sp>
        <p:nvSpPr>
          <p:cNvPr id="8" name="Rectangle 156"/>
          <p:cNvSpPr>
            <a:spLocks noGrp="1" noChangeArrowheads="1"/>
          </p:cNvSpPr>
          <p:nvPr>
            <p:ph type="sldNum" sz="quarter" idx="12"/>
          </p:nvPr>
        </p:nvSpPr>
        <p:spPr>
          <a:ln/>
        </p:spPr>
        <p:txBody>
          <a:bodyPr/>
          <a:lstStyle>
            <a:lvl1pPr>
              <a:defRPr/>
            </a:lvl1pPr>
          </a:lstStyle>
          <a:p>
            <a:pPr>
              <a:defRPr/>
            </a:pPr>
            <a:fld id="{7D91DA82-F33C-4D10-871A-A519D9858FFE}" type="slidenum">
              <a:rPr lang="fi-FI" altLang="fi-FI"/>
              <a:pPr>
                <a:defRPr/>
              </a:pPr>
              <a:t>‹#›</a:t>
            </a:fld>
            <a:endParaRPr lang="fi-FI" altLang="fi-FI"/>
          </a:p>
        </p:txBody>
      </p:sp>
    </p:spTree>
    <p:extLst>
      <p:ext uri="{BB962C8B-B14F-4D97-AF65-F5344CB8AC3E}">
        <p14:creationId xmlns:p14="http://schemas.microsoft.com/office/powerpoint/2010/main" val="3017354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Only" preserve="1">
  <p:cSld name="Sisältö">
    <p:spTree>
      <p:nvGrpSpPr>
        <p:cNvPr id="1" name=""/>
        <p:cNvGrpSpPr/>
        <p:nvPr/>
      </p:nvGrpSpPr>
      <p:grpSpPr>
        <a:xfrm>
          <a:off x="0" y="0"/>
          <a:ext cx="0" cy="0"/>
          <a:chOff x="0" y="0"/>
          <a:chExt cx="0" cy="0"/>
        </a:xfrm>
      </p:grpSpPr>
      <p:sp>
        <p:nvSpPr>
          <p:cNvPr id="2" name="Sisällön paikkamerkki 1"/>
          <p:cNvSpPr>
            <a:spLocks noGrp="1"/>
          </p:cNvSpPr>
          <p:nvPr>
            <p:ph/>
          </p:nvPr>
        </p:nvSpPr>
        <p:spPr>
          <a:xfrm>
            <a:off x="301625" y="228600"/>
            <a:ext cx="8540750" cy="5870575"/>
          </a:xfrm>
        </p:spPr>
        <p:txBody>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3" name="Rectangle 154"/>
          <p:cNvSpPr>
            <a:spLocks noGrp="1" noChangeArrowheads="1"/>
          </p:cNvSpPr>
          <p:nvPr>
            <p:ph type="dt" sz="half" idx="10"/>
          </p:nvPr>
        </p:nvSpPr>
        <p:spPr>
          <a:ln/>
        </p:spPr>
        <p:txBody>
          <a:bodyPr/>
          <a:lstStyle>
            <a:lvl1pPr>
              <a:defRPr/>
            </a:lvl1pPr>
          </a:lstStyle>
          <a:p>
            <a:pPr>
              <a:defRPr/>
            </a:pPr>
            <a:endParaRPr lang="fi-FI"/>
          </a:p>
        </p:txBody>
      </p:sp>
      <p:sp>
        <p:nvSpPr>
          <p:cNvPr id="4" name="Rectangle 155"/>
          <p:cNvSpPr>
            <a:spLocks noGrp="1" noChangeArrowheads="1"/>
          </p:cNvSpPr>
          <p:nvPr>
            <p:ph type="ftr" sz="quarter" idx="11"/>
          </p:nvPr>
        </p:nvSpPr>
        <p:spPr>
          <a:ln/>
        </p:spPr>
        <p:txBody>
          <a:bodyPr/>
          <a:lstStyle>
            <a:lvl1pPr>
              <a:defRPr/>
            </a:lvl1pPr>
          </a:lstStyle>
          <a:p>
            <a:pPr>
              <a:defRPr/>
            </a:pPr>
            <a:endParaRPr lang="fi-FI"/>
          </a:p>
        </p:txBody>
      </p:sp>
      <p:sp>
        <p:nvSpPr>
          <p:cNvPr id="5" name="Rectangle 156"/>
          <p:cNvSpPr>
            <a:spLocks noGrp="1" noChangeArrowheads="1"/>
          </p:cNvSpPr>
          <p:nvPr>
            <p:ph type="sldNum" sz="quarter" idx="12"/>
          </p:nvPr>
        </p:nvSpPr>
        <p:spPr>
          <a:ln/>
        </p:spPr>
        <p:txBody>
          <a:bodyPr/>
          <a:lstStyle>
            <a:lvl1pPr>
              <a:defRPr/>
            </a:lvl1pPr>
          </a:lstStyle>
          <a:p>
            <a:pPr>
              <a:defRPr/>
            </a:pPr>
            <a:fld id="{624236D5-AA3E-4FCF-86E8-872C391047D3}" type="slidenum">
              <a:rPr lang="fi-FI" altLang="fi-FI"/>
              <a:pPr>
                <a:defRPr/>
              </a:pPr>
              <a:t>‹#›</a:t>
            </a:fld>
            <a:endParaRPr lang="fi-FI" altLang="fi-FI"/>
          </a:p>
        </p:txBody>
      </p:sp>
    </p:spTree>
    <p:extLst>
      <p:ext uri="{BB962C8B-B14F-4D97-AF65-F5344CB8AC3E}">
        <p14:creationId xmlns:p14="http://schemas.microsoft.com/office/powerpoint/2010/main" val="6105167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4" name="Rectangle 4"/>
          <p:cNvSpPr>
            <a:spLocks noChangeArrowheads="1"/>
          </p:cNvSpPr>
          <p:nvPr/>
        </p:nvSpPr>
        <p:spPr bwMode="auto">
          <a:xfrm>
            <a:off x="0" y="-26988"/>
            <a:ext cx="9144000" cy="188913"/>
          </a:xfrm>
          <a:prstGeom prst="rect">
            <a:avLst/>
          </a:prstGeom>
          <a:solidFill>
            <a:srgbClr val="00446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5" name="Rectangle 5"/>
          <p:cNvSpPr>
            <a:spLocks noChangeArrowheads="1"/>
          </p:cNvSpPr>
          <p:nvPr/>
        </p:nvSpPr>
        <p:spPr bwMode="auto">
          <a:xfrm>
            <a:off x="0" y="6308725"/>
            <a:ext cx="4787900" cy="549275"/>
          </a:xfrm>
          <a:prstGeom prst="rect">
            <a:avLst/>
          </a:prstGeom>
          <a:solidFill>
            <a:srgbClr val="004461"/>
          </a:solidFill>
          <a:ln w="9525">
            <a:solidFill>
              <a:schemeClr val="bg2"/>
            </a:solidFill>
            <a:miter lim="800000"/>
            <a:headEnd/>
            <a:tailEnd/>
          </a:ln>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6" name="Rectangle 6"/>
          <p:cNvSpPr>
            <a:spLocks noChangeArrowheads="1"/>
          </p:cNvSpPr>
          <p:nvPr/>
        </p:nvSpPr>
        <p:spPr bwMode="auto">
          <a:xfrm>
            <a:off x="0" y="6842125"/>
            <a:ext cx="9144000" cy="428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7" name="Rectangle 10"/>
          <p:cNvSpPr>
            <a:spLocks noChangeArrowheads="1"/>
          </p:cNvSpPr>
          <p:nvPr/>
        </p:nvSpPr>
        <p:spPr bwMode="auto">
          <a:xfrm>
            <a:off x="3563938" y="6553200"/>
            <a:ext cx="122396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algn="r" eaLnBrk="1" hangingPunct="1">
              <a:defRPr/>
            </a:pPr>
            <a:r>
              <a:rPr lang="fi-FI" altLang="fi-FI" sz="1400" b="1" smtClean="0">
                <a:solidFill>
                  <a:schemeClr val="bg1"/>
                </a:solidFill>
                <a:latin typeface="Arial" charset="0"/>
              </a:rPr>
              <a:t>w w w . h a m k . f i</a:t>
            </a:r>
          </a:p>
        </p:txBody>
      </p:sp>
      <p:pic>
        <p:nvPicPr>
          <p:cNvPr id="8" name="Picture 11" descr="HAMK_logo_P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51725" y="6388100"/>
            <a:ext cx="14414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12"/>
          <p:cNvSpPr>
            <a:spLocks noChangeShapeType="1"/>
          </p:cNvSpPr>
          <p:nvPr/>
        </p:nvSpPr>
        <p:spPr bwMode="auto">
          <a:xfrm rot="5400000">
            <a:off x="4716462" y="6237288"/>
            <a:ext cx="142875"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10" name="Rectangle 13"/>
          <p:cNvSpPr>
            <a:spLocks noChangeArrowheads="1"/>
          </p:cNvSpPr>
          <p:nvPr/>
        </p:nvSpPr>
        <p:spPr bwMode="auto">
          <a:xfrm>
            <a:off x="4787900" y="6165850"/>
            <a:ext cx="4356100" cy="71438"/>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1356802" name="Rectangle 2"/>
          <p:cNvSpPr>
            <a:spLocks noGrp="1" noChangeArrowheads="1"/>
          </p:cNvSpPr>
          <p:nvPr>
            <p:ph type="ctrTitle"/>
          </p:nvPr>
        </p:nvSpPr>
        <p:spPr>
          <a:xfrm>
            <a:off x="685800" y="2130425"/>
            <a:ext cx="7772400" cy="1470025"/>
          </a:xfrm>
        </p:spPr>
        <p:txBody>
          <a:bodyPr/>
          <a:lstStyle>
            <a:lvl1pPr>
              <a:defRPr/>
            </a:lvl1pPr>
          </a:lstStyle>
          <a:p>
            <a:r>
              <a:rPr lang="en-US"/>
              <a:t>Muokkaa perustyyl. napsautt.</a:t>
            </a:r>
          </a:p>
        </p:txBody>
      </p:sp>
      <p:sp>
        <p:nvSpPr>
          <p:cNvPr id="1356803"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Muokkaa alaotsikon perustyyliä napsautt.</a:t>
            </a:r>
          </a:p>
        </p:txBody>
      </p:sp>
      <p:sp>
        <p:nvSpPr>
          <p:cNvPr id="11" name="Rectangle 7"/>
          <p:cNvSpPr>
            <a:spLocks noGrp="1" noChangeArrowheads="1"/>
          </p:cNvSpPr>
          <p:nvPr>
            <p:ph type="sldNum" sz="quarter" idx="10"/>
          </p:nvPr>
        </p:nvSpPr>
        <p:spPr/>
        <p:txBody>
          <a:bodyPr/>
          <a:lstStyle>
            <a:lvl1pPr>
              <a:defRPr/>
            </a:lvl1pPr>
          </a:lstStyle>
          <a:p>
            <a:pPr>
              <a:defRPr/>
            </a:pPr>
            <a:fld id="{7469364F-BE71-4E0B-A919-51E9EF176A91}" type="slidenum">
              <a:rPr lang="fi-FI" altLang="fi-FI"/>
              <a:pPr>
                <a:defRPr/>
              </a:pPr>
              <a:t>‹#›</a:t>
            </a:fld>
            <a:endParaRPr lang="fi-FI" altLang="fi-FI"/>
          </a:p>
        </p:txBody>
      </p:sp>
      <p:sp>
        <p:nvSpPr>
          <p:cNvPr id="12" name="Rectangle 8"/>
          <p:cNvSpPr>
            <a:spLocks noGrp="1" noChangeArrowheads="1"/>
          </p:cNvSpPr>
          <p:nvPr>
            <p:ph type="dt" sz="half" idx="11"/>
          </p:nvPr>
        </p:nvSpPr>
        <p:spPr/>
        <p:txBody>
          <a:bodyPr/>
          <a:lstStyle>
            <a:lvl1pPr>
              <a:defRPr/>
            </a:lvl1pPr>
          </a:lstStyle>
          <a:p>
            <a:pPr>
              <a:defRPr/>
            </a:pPr>
            <a:endParaRPr lang="fi-FI"/>
          </a:p>
        </p:txBody>
      </p:sp>
      <p:sp>
        <p:nvSpPr>
          <p:cNvPr id="13" name="Rectangle 9"/>
          <p:cNvSpPr>
            <a:spLocks noGrp="1" noChangeArrowheads="1"/>
          </p:cNvSpPr>
          <p:nvPr>
            <p:ph type="ftr" sz="quarter" idx="12"/>
          </p:nvPr>
        </p:nvSpPr>
        <p:spPr/>
        <p:txBody>
          <a:bodyPr/>
          <a:lstStyle>
            <a:lvl1pPr>
              <a:defRPr/>
            </a:lvl1pPr>
          </a:lstStyle>
          <a:p>
            <a:pPr>
              <a:defRPr/>
            </a:pPr>
            <a:endParaRPr lang="fi-FI"/>
          </a:p>
        </p:txBody>
      </p:sp>
    </p:spTree>
    <p:extLst>
      <p:ext uri="{BB962C8B-B14F-4D97-AF65-F5344CB8AC3E}">
        <p14:creationId xmlns:p14="http://schemas.microsoft.com/office/powerpoint/2010/main" val="38746657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a:p>
        </p:txBody>
      </p:sp>
      <p:sp>
        <p:nvSpPr>
          <p:cNvPr id="3" name="Sisällön paikkamerkki 2"/>
          <p:cNvSpPr>
            <a:spLocks noGrp="1"/>
          </p:cNvSpPr>
          <p:nvPr>
            <p:ph idx="1"/>
          </p:nvPr>
        </p:nvSpPr>
        <p:spPr/>
        <p:txBody>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Rectangle 7"/>
          <p:cNvSpPr>
            <a:spLocks noGrp="1" noChangeArrowheads="1"/>
          </p:cNvSpPr>
          <p:nvPr>
            <p:ph type="sldNum" sz="quarter" idx="10"/>
          </p:nvPr>
        </p:nvSpPr>
        <p:spPr>
          <a:ln/>
        </p:spPr>
        <p:txBody>
          <a:bodyPr/>
          <a:lstStyle>
            <a:lvl1pPr>
              <a:defRPr/>
            </a:lvl1pPr>
          </a:lstStyle>
          <a:p>
            <a:pPr>
              <a:defRPr/>
            </a:pPr>
            <a:fld id="{9B561627-16C9-4CDE-AFCE-30443BDC9146}" type="slidenum">
              <a:rPr lang="fi-FI" altLang="fi-FI"/>
              <a:pPr>
                <a:defRPr/>
              </a:pPr>
              <a:t>‹#›</a:t>
            </a:fld>
            <a:endParaRPr lang="fi-FI" altLang="fi-FI"/>
          </a:p>
        </p:txBody>
      </p:sp>
      <p:sp>
        <p:nvSpPr>
          <p:cNvPr id="5" name="Rectangle 8"/>
          <p:cNvSpPr>
            <a:spLocks noGrp="1" noChangeArrowheads="1"/>
          </p:cNvSpPr>
          <p:nvPr>
            <p:ph type="dt" sz="half" idx="11"/>
          </p:nvPr>
        </p:nvSpPr>
        <p:spPr>
          <a:ln/>
        </p:spPr>
        <p:txBody>
          <a:bodyPr/>
          <a:lstStyle>
            <a:lvl1pPr>
              <a:defRPr/>
            </a:lvl1pPr>
          </a:lstStyle>
          <a:p>
            <a:pPr>
              <a:defRPr/>
            </a:pPr>
            <a:endParaRPr lang="fi-FI"/>
          </a:p>
        </p:txBody>
      </p:sp>
      <p:sp>
        <p:nvSpPr>
          <p:cNvPr id="6" name="Rectangle 11"/>
          <p:cNvSpPr>
            <a:spLocks noGrp="1" noChangeArrowheads="1"/>
          </p:cNvSpPr>
          <p:nvPr>
            <p:ph type="ftr" sz="quarter" idx="12"/>
          </p:nvPr>
        </p:nvSpPr>
        <p:spPr>
          <a:ln/>
        </p:spPr>
        <p:txBody>
          <a:bodyPr/>
          <a:lstStyle>
            <a:lvl1pPr>
              <a:defRPr/>
            </a:lvl1pPr>
          </a:lstStyle>
          <a:p>
            <a:pPr>
              <a:defRPr/>
            </a:pPr>
            <a:endParaRPr lang="fi-FI"/>
          </a:p>
        </p:txBody>
      </p:sp>
    </p:spTree>
    <p:extLst>
      <p:ext uri="{BB962C8B-B14F-4D97-AF65-F5344CB8AC3E}">
        <p14:creationId xmlns:p14="http://schemas.microsoft.com/office/powerpoint/2010/main" val="3312815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a:p>
        </p:txBody>
      </p:sp>
      <p:sp>
        <p:nvSpPr>
          <p:cNvPr id="3" name="Sisällön paikkamerkki 2"/>
          <p:cNvSpPr>
            <a:spLocks noGrp="1"/>
          </p:cNvSpPr>
          <p:nvPr>
            <p:ph idx="1"/>
          </p:nvPr>
        </p:nvSpPr>
        <p:spPr/>
        <p:txBody>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Rectangle 154"/>
          <p:cNvSpPr>
            <a:spLocks noGrp="1" noChangeArrowheads="1"/>
          </p:cNvSpPr>
          <p:nvPr>
            <p:ph type="dt" sz="half" idx="10"/>
          </p:nvPr>
        </p:nvSpPr>
        <p:spPr>
          <a:ln/>
        </p:spPr>
        <p:txBody>
          <a:bodyPr/>
          <a:lstStyle>
            <a:lvl1pPr>
              <a:defRPr/>
            </a:lvl1pPr>
          </a:lstStyle>
          <a:p>
            <a:pPr>
              <a:defRPr/>
            </a:pPr>
            <a:endParaRPr lang="fi-FI"/>
          </a:p>
        </p:txBody>
      </p:sp>
      <p:sp>
        <p:nvSpPr>
          <p:cNvPr id="5" name="Rectangle 155"/>
          <p:cNvSpPr>
            <a:spLocks noGrp="1" noChangeArrowheads="1"/>
          </p:cNvSpPr>
          <p:nvPr>
            <p:ph type="ftr" sz="quarter" idx="11"/>
          </p:nvPr>
        </p:nvSpPr>
        <p:spPr>
          <a:ln/>
        </p:spPr>
        <p:txBody>
          <a:bodyPr/>
          <a:lstStyle>
            <a:lvl1pPr>
              <a:defRPr/>
            </a:lvl1pPr>
          </a:lstStyle>
          <a:p>
            <a:pPr>
              <a:defRPr/>
            </a:pPr>
            <a:endParaRPr lang="fi-FI"/>
          </a:p>
        </p:txBody>
      </p:sp>
      <p:sp>
        <p:nvSpPr>
          <p:cNvPr id="6" name="Rectangle 156"/>
          <p:cNvSpPr>
            <a:spLocks noGrp="1" noChangeArrowheads="1"/>
          </p:cNvSpPr>
          <p:nvPr>
            <p:ph type="sldNum" sz="quarter" idx="12"/>
          </p:nvPr>
        </p:nvSpPr>
        <p:spPr>
          <a:ln/>
        </p:spPr>
        <p:txBody>
          <a:bodyPr/>
          <a:lstStyle>
            <a:lvl1pPr>
              <a:defRPr/>
            </a:lvl1pPr>
          </a:lstStyle>
          <a:p>
            <a:pPr>
              <a:defRPr/>
            </a:pPr>
            <a:fld id="{E7F78381-1811-44D5-83BD-792272CFAEC4}" type="slidenum">
              <a:rPr lang="fi-FI" altLang="fi-FI"/>
              <a:pPr>
                <a:defRPr/>
              </a:pPr>
              <a:t>‹#›</a:t>
            </a:fld>
            <a:endParaRPr lang="fi-FI" altLang="fi-FI"/>
          </a:p>
        </p:txBody>
      </p:sp>
    </p:spTree>
    <p:extLst>
      <p:ext uri="{BB962C8B-B14F-4D97-AF65-F5344CB8AC3E}">
        <p14:creationId xmlns:p14="http://schemas.microsoft.com/office/powerpoint/2010/main" val="24903687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2" name="Otsikko 1"/>
          <p:cNvSpPr>
            <a:spLocks noGrp="1"/>
          </p:cNvSpPr>
          <p:nvPr>
            <p:ph type="title"/>
          </p:nvPr>
        </p:nvSpPr>
        <p:spPr>
          <a:xfrm>
            <a:off x="722313" y="4406900"/>
            <a:ext cx="7772400" cy="1362075"/>
          </a:xfrm>
        </p:spPr>
        <p:txBody>
          <a:bodyPr anchor="t"/>
          <a:lstStyle>
            <a:lvl1pPr algn="l">
              <a:defRPr sz="4000" b="1" cap="all"/>
            </a:lvl1pPr>
          </a:lstStyle>
          <a:p>
            <a:r>
              <a:rPr lang="fi-FI" smtClean="0"/>
              <a:t>Muokkaa perustyyl. napsautt.</a:t>
            </a:r>
            <a:endParaRPr lang="fi-FI"/>
          </a:p>
        </p:txBody>
      </p:sp>
      <p:sp>
        <p:nvSpPr>
          <p:cNvPr id="3" name="Tekstin paikkamerkki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i-FI" smtClean="0"/>
              <a:t>Muokkaa tekstin perustyylejä napsauttamalla</a:t>
            </a:r>
          </a:p>
        </p:txBody>
      </p:sp>
      <p:sp>
        <p:nvSpPr>
          <p:cNvPr id="4" name="Rectangle 7"/>
          <p:cNvSpPr>
            <a:spLocks noGrp="1" noChangeArrowheads="1"/>
          </p:cNvSpPr>
          <p:nvPr>
            <p:ph type="sldNum" sz="quarter" idx="10"/>
          </p:nvPr>
        </p:nvSpPr>
        <p:spPr>
          <a:ln/>
        </p:spPr>
        <p:txBody>
          <a:bodyPr/>
          <a:lstStyle>
            <a:lvl1pPr>
              <a:defRPr/>
            </a:lvl1pPr>
          </a:lstStyle>
          <a:p>
            <a:pPr>
              <a:defRPr/>
            </a:pPr>
            <a:fld id="{32B07F98-6D57-4A87-97E5-8F2ED11E1B76}" type="slidenum">
              <a:rPr lang="fi-FI" altLang="fi-FI"/>
              <a:pPr>
                <a:defRPr/>
              </a:pPr>
              <a:t>‹#›</a:t>
            </a:fld>
            <a:endParaRPr lang="fi-FI" altLang="fi-FI"/>
          </a:p>
        </p:txBody>
      </p:sp>
      <p:sp>
        <p:nvSpPr>
          <p:cNvPr id="5" name="Rectangle 8"/>
          <p:cNvSpPr>
            <a:spLocks noGrp="1" noChangeArrowheads="1"/>
          </p:cNvSpPr>
          <p:nvPr>
            <p:ph type="dt" sz="half" idx="11"/>
          </p:nvPr>
        </p:nvSpPr>
        <p:spPr>
          <a:ln/>
        </p:spPr>
        <p:txBody>
          <a:bodyPr/>
          <a:lstStyle>
            <a:lvl1pPr>
              <a:defRPr/>
            </a:lvl1pPr>
          </a:lstStyle>
          <a:p>
            <a:pPr>
              <a:defRPr/>
            </a:pPr>
            <a:endParaRPr lang="fi-FI"/>
          </a:p>
        </p:txBody>
      </p:sp>
      <p:sp>
        <p:nvSpPr>
          <p:cNvPr id="6" name="Rectangle 11"/>
          <p:cNvSpPr>
            <a:spLocks noGrp="1" noChangeArrowheads="1"/>
          </p:cNvSpPr>
          <p:nvPr>
            <p:ph type="ftr" sz="quarter" idx="12"/>
          </p:nvPr>
        </p:nvSpPr>
        <p:spPr>
          <a:ln/>
        </p:spPr>
        <p:txBody>
          <a:bodyPr/>
          <a:lstStyle>
            <a:lvl1pPr>
              <a:defRPr/>
            </a:lvl1pPr>
          </a:lstStyle>
          <a:p>
            <a:pPr>
              <a:defRPr/>
            </a:pPr>
            <a:endParaRPr lang="fi-FI"/>
          </a:p>
        </p:txBody>
      </p:sp>
    </p:spTree>
    <p:extLst>
      <p:ext uri="{BB962C8B-B14F-4D97-AF65-F5344CB8AC3E}">
        <p14:creationId xmlns:p14="http://schemas.microsoft.com/office/powerpoint/2010/main" val="32581237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a:p>
        </p:txBody>
      </p:sp>
      <p:sp>
        <p:nvSpPr>
          <p:cNvPr id="3" name="Sisällön paikkamerkki 2"/>
          <p:cNvSpPr>
            <a:spLocks noGrp="1"/>
          </p:cNvSpPr>
          <p:nvPr>
            <p:ph sz="half" idx="1"/>
          </p:nvPr>
        </p:nvSpPr>
        <p:spPr>
          <a:xfrm>
            <a:off x="457200" y="1566863"/>
            <a:ext cx="403225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Sisällön paikkamerkki 3"/>
          <p:cNvSpPr>
            <a:spLocks noGrp="1"/>
          </p:cNvSpPr>
          <p:nvPr>
            <p:ph sz="half" idx="2"/>
          </p:nvPr>
        </p:nvSpPr>
        <p:spPr>
          <a:xfrm>
            <a:off x="4641850" y="1566863"/>
            <a:ext cx="4033838"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5" name="Rectangle 7"/>
          <p:cNvSpPr>
            <a:spLocks noGrp="1" noChangeArrowheads="1"/>
          </p:cNvSpPr>
          <p:nvPr>
            <p:ph type="sldNum" sz="quarter" idx="10"/>
          </p:nvPr>
        </p:nvSpPr>
        <p:spPr>
          <a:ln/>
        </p:spPr>
        <p:txBody>
          <a:bodyPr/>
          <a:lstStyle>
            <a:lvl1pPr>
              <a:defRPr/>
            </a:lvl1pPr>
          </a:lstStyle>
          <a:p>
            <a:pPr>
              <a:defRPr/>
            </a:pPr>
            <a:fld id="{5BCD4852-5473-4536-8475-24811D5B33C3}" type="slidenum">
              <a:rPr lang="fi-FI" altLang="fi-FI"/>
              <a:pPr>
                <a:defRPr/>
              </a:pPr>
              <a:t>‹#›</a:t>
            </a:fld>
            <a:endParaRPr lang="fi-FI" altLang="fi-FI"/>
          </a:p>
        </p:txBody>
      </p:sp>
      <p:sp>
        <p:nvSpPr>
          <p:cNvPr id="6" name="Rectangle 8"/>
          <p:cNvSpPr>
            <a:spLocks noGrp="1" noChangeArrowheads="1"/>
          </p:cNvSpPr>
          <p:nvPr>
            <p:ph type="dt" sz="half" idx="11"/>
          </p:nvPr>
        </p:nvSpPr>
        <p:spPr>
          <a:ln/>
        </p:spPr>
        <p:txBody>
          <a:bodyPr/>
          <a:lstStyle>
            <a:lvl1pPr>
              <a:defRPr/>
            </a:lvl1pPr>
          </a:lstStyle>
          <a:p>
            <a:pPr>
              <a:defRPr/>
            </a:pPr>
            <a:endParaRPr lang="fi-FI"/>
          </a:p>
        </p:txBody>
      </p:sp>
      <p:sp>
        <p:nvSpPr>
          <p:cNvPr id="7" name="Rectangle 11"/>
          <p:cNvSpPr>
            <a:spLocks noGrp="1" noChangeArrowheads="1"/>
          </p:cNvSpPr>
          <p:nvPr>
            <p:ph type="ftr" sz="quarter" idx="12"/>
          </p:nvPr>
        </p:nvSpPr>
        <p:spPr>
          <a:ln/>
        </p:spPr>
        <p:txBody>
          <a:bodyPr/>
          <a:lstStyle>
            <a:lvl1pPr>
              <a:defRPr/>
            </a:lvl1pPr>
          </a:lstStyle>
          <a:p>
            <a:pPr>
              <a:defRPr/>
            </a:pPr>
            <a:endParaRPr lang="fi-FI"/>
          </a:p>
        </p:txBody>
      </p:sp>
    </p:spTree>
    <p:extLst>
      <p:ext uri="{BB962C8B-B14F-4D97-AF65-F5344CB8AC3E}">
        <p14:creationId xmlns:p14="http://schemas.microsoft.com/office/powerpoint/2010/main" val="10952524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lvl1pPr>
              <a:defRPr/>
            </a:lvl1pPr>
          </a:lstStyle>
          <a:p>
            <a:r>
              <a:rPr lang="fi-FI" smtClean="0"/>
              <a:t>Muokkaa perustyyl. napsautt.</a:t>
            </a:r>
            <a:endParaRPr lang="fi-FI"/>
          </a:p>
        </p:txBody>
      </p:sp>
      <p:sp>
        <p:nvSpPr>
          <p:cNvPr id="3" name="Tekstin paikkamerkki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smtClean="0"/>
              <a:t>Muokkaa tekstin perustyylejä napsauttamalla</a:t>
            </a:r>
          </a:p>
        </p:txBody>
      </p:sp>
      <p:sp>
        <p:nvSpPr>
          <p:cNvPr id="4" name="Sisällön paikkamerkk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5" name="Tekstin paikkamerkki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smtClean="0"/>
              <a:t>Muokkaa tekstin perustyylejä napsauttamalla</a:t>
            </a:r>
          </a:p>
        </p:txBody>
      </p:sp>
      <p:sp>
        <p:nvSpPr>
          <p:cNvPr id="6" name="Sisällön paikkamerkk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7" name="Rectangle 7"/>
          <p:cNvSpPr>
            <a:spLocks noGrp="1" noChangeArrowheads="1"/>
          </p:cNvSpPr>
          <p:nvPr>
            <p:ph type="sldNum" sz="quarter" idx="10"/>
          </p:nvPr>
        </p:nvSpPr>
        <p:spPr>
          <a:ln/>
        </p:spPr>
        <p:txBody>
          <a:bodyPr/>
          <a:lstStyle>
            <a:lvl1pPr>
              <a:defRPr/>
            </a:lvl1pPr>
          </a:lstStyle>
          <a:p>
            <a:pPr>
              <a:defRPr/>
            </a:pPr>
            <a:fld id="{80E692EB-C065-4730-9C56-95F0D4BB27BD}" type="slidenum">
              <a:rPr lang="fi-FI" altLang="fi-FI"/>
              <a:pPr>
                <a:defRPr/>
              </a:pPr>
              <a:t>‹#›</a:t>
            </a:fld>
            <a:endParaRPr lang="fi-FI" altLang="fi-FI"/>
          </a:p>
        </p:txBody>
      </p:sp>
      <p:sp>
        <p:nvSpPr>
          <p:cNvPr id="8" name="Rectangle 8"/>
          <p:cNvSpPr>
            <a:spLocks noGrp="1" noChangeArrowheads="1"/>
          </p:cNvSpPr>
          <p:nvPr>
            <p:ph type="dt" sz="half" idx="11"/>
          </p:nvPr>
        </p:nvSpPr>
        <p:spPr>
          <a:ln/>
        </p:spPr>
        <p:txBody>
          <a:bodyPr/>
          <a:lstStyle>
            <a:lvl1pPr>
              <a:defRPr/>
            </a:lvl1pPr>
          </a:lstStyle>
          <a:p>
            <a:pPr>
              <a:defRPr/>
            </a:pPr>
            <a:endParaRPr lang="fi-FI"/>
          </a:p>
        </p:txBody>
      </p:sp>
      <p:sp>
        <p:nvSpPr>
          <p:cNvPr id="9" name="Rectangle 11"/>
          <p:cNvSpPr>
            <a:spLocks noGrp="1" noChangeArrowheads="1"/>
          </p:cNvSpPr>
          <p:nvPr>
            <p:ph type="ftr" sz="quarter" idx="12"/>
          </p:nvPr>
        </p:nvSpPr>
        <p:spPr>
          <a:ln/>
        </p:spPr>
        <p:txBody>
          <a:bodyPr/>
          <a:lstStyle>
            <a:lvl1pPr>
              <a:defRPr/>
            </a:lvl1pPr>
          </a:lstStyle>
          <a:p>
            <a:pPr>
              <a:defRPr/>
            </a:pPr>
            <a:endParaRPr lang="fi-FI"/>
          </a:p>
        </p:txBody>
      </p:sp>
    </p:spTree>
    <p:extLst>
      <p:ext uri="{BB962C8B-B14F-4D97-AF65-F5344CB8AC3E}">
        <p14:creationId xmlns:p14="http://schemas.microsoft.com/office/powerpoint/2010/main" val="34413285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a:p>
        </p:txBody>
      </p:sp>
      <p:sp>
        <p:nvSpPr>
          <p:cNvPr id="3" name="Rectangle 7"/>
          <p:cNvSpPr>
            <a:spLocks noGrp="1" noChangeArrowheads="1"/>
          </p:cNvSpPr>
          <p:nvPr>
            <p:ph type="sldNum" sz="quarter" idx="10"/>
          </p:nvPr>
        </p:nvSpPr>
        <p:spPr>
          <a:ln/>
        </p:spPr>
        <p:txBody>
          <a:bodyPr/>
          <a:lstStyle>
            <a:lvl1pPr>
              <a:defRPr/>
            </a:lvl1pPr>
          </a:lstStyle>
          <a:p>
            <a:pPr>
              <a:defRPr/>
            </a:pPr>
            <a:fld id="{9CB5FC23-48EE-4AE3-9F5F-817D971AD614}" type="slidenum">
              <a:rPr lang="fi-FI" altLang="fi-FI"/>
              <a:pPr>
                <a:defRPr/>
              </a:pPr>
              <a:t>‹#›</a:t>
            </a:fld>
            <a:endParaRPr lang="fi-FI" altLang="fi-FI"/>
          </a:p>
        </p:txBody>
      </p:sp>
      <p:sp>
        <p:nvSpPr>
          <p:cNvPr id="4" name="Rectangle 8"/>
          <p:cNvSpPr>
            <a:spLocks noGrp="1" noChangeArrowheads="1"/>
          </p:cNvSpPr>
          <p:nvPr>
            <p:ph type="dt" sz="half" idx="11"/>
          </p:nvPr>
        </p:nvSpPr>
        <p:spPr>
          <a:ln/>
        </p:spPr>
        <p:txBody>
          <a:bodyPr/>
          <a:lstStyle>
            <a:lvl1pPr>
              <a:defRPr/>
            </a:lvl1pPr>
          </a:lstStyle>
          <a:p>
            <a:pPr>
              <a:defRPr/>
            </a:pPr>
            <a:endParaRPr lang="fi-FI"/>
          </a:p>
        </p:txBody>
      </p:sp>
      <p:sp>
        <p:nvSpPr>
          <p:cNvPr id="5" name="Rectangle 11"/>
          <p:cNvSpPr>
            <a:spLocks noGrp="1" noChangeArrowheads="1"/>
          </p:cNvSpPr>
          <p:nvPr>
            <p:ph type="ftr" sz="quarter" idx="12"/>
          </p:nvPr>
        </p:nvSpPr>
        <p:spPr>
          <a:ln/>
        </p:spPr>
        <p:txBody>
          <a:bodyPr/>
          <a:lstStyle>
            <a:lvl1pPr>
              <a:defRPr/>
            </a:lvl1pPr>
          </a:lstStyle>
          <a:p>
            <a:pPr>
              <a:defRPr/>
            </a:pPr>
            <a:endParaRPr lang="fi-FI"/>
          </a:p>
        </p:txBody>
      </p:sp>
    </p:spTree>
    <p:extLst>
      <p:ext uri="{BB962C8B-B14F-4D97-AF65-F5344CB8AC3E}">
        <p14:creationId xmlns:p14="http://schemas.microsoft.com/office/powerpoint/2010/main" val="16210959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fld id="{932835DC-E7C8-4A70-A8B7-51D108083440}" type="slidenum">
              <a:rPr lang="fi-FI" altLang="fi-FI"/>
              <a:pPr>
                <a:defRPr/>
              </a:pPr>
              <a:t>‹#›</a:t>
            </a:fld>
            <a:endParaRPr lang="fi-FI" altLang="fi-FI"/>
          </a:p>
        </p:txBody>
      </p:sp>
      <p:sp>
        <p:nvSpPr>
          <p:cNvPr id="3" name="Rectangle 8"/>
          <p:cNvSpPr>
            <a:spLocks noGrp="1" noChangeArrowheads="1"/>
          </p:cNvSpPr>
          <p:nvPr>
            <p:ph type="dt" sz="half" idx="11"/>
          </p:nvPr>
        </p:nvSpPr>
        <p:spPr>
          <a:ln/>
        </p:spPr>
        <p:txBody>
          <a:bodyPr/>
          <a:lstStyle>
            <a:lvl1pPr>
              <a:defRPr/>
            </a:lvl1pPr>
          </a:lstStyle>
          <a:p>
            <a:pPr>
              <a:defRPr/>
            </a:pPr>
            <a:endParaRPr lang="fi-FI"/>
          </a:p>
        </p:txBody>
      </p:sp>
      <p:sp>
        <p:nvSpPr>
          <p:cNvPr id="4" name="Rectangle 11"/>
          <p:cNvSpPr>
            <a:spLocks noGrp="1" noChangeArrowheads="1"/>
          </p:cNvSpPr>
          <p:nvPr>
            <p:ph type="ftr" sz="quarter" idx="12"/>
          </p:nvPr>
        </p:nvSpPr>
        <p:spPr>
          <a:ln/>
        </p:spPr>
        <p:txBody>
          <a:bodyPr/>
          <a:lstStyle>
            <a:lvl1pPr>
              <a:defRPr/>
            </a:lvl1pPr>
          </a:lstStyle>
          <a:p>
            <a:pPr>
              <a:defRPr/>
            </a:pPr>
            <a:endParaRPr lang="fi-FI"/>
          </a:p>
        </p:txBody>
      </p:sp>
    </p:spTree>
    <p:extLst>
      <p:ext uri="{BB962C8B-B14F-4D97-AF65-F5344CB8AC3E}">
        <p14:creationId xmlns:p14="http://schemas.microsoft.com/office/powerpoint/2010/main" val="27419386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2" name="Otsikko 1"/>
          <p:cNvSpPr>
            <a:spLocks noGrp="1"/>
          </p:cNvSpPr>
          <p:nvPr>
            <p:ph type="title"/>
          </p:nvPr>
        </p:nvSpPr>
        <p:spPr>
          <a:xfrm>
            <a:off x="457200" y="273050"/>
            <a:ext cx="3008313" cy="1162050"/>
          </a:xfrm>
        </p:spPr>
        <p:txBody>
          <a:bodyPr anchor="b"/>
          <a:lstStyle>
            <a:lvl1pPr algn="l">
              <a:defRPr sz="2000" b="1"/>
            </a:lvl1pPr>
          </a:lstStyle>
          <a:p>
            <a:r>
              <a:rPr lang="fi-FI" smtClean="0"/>
              <a:t>Muokkaa perustyyl. napsautt.</a:t>
            </a:r>
            <a:endParaRPr lang="fi-FI"/>
          </a:p>
        </p:txBody>
      </p:sp>
      <p:sp>
        <p:nvSpPr>
          <p:cNvPr id="3" name="Sisällön paikkamerkk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Tekstin paikkamerkki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smtClean="0"/>
              <a:t>Muokkaa tekstin perustyylejä napsauttamalla</a:t>
            </a:r>
          </a:p>
        </p:txBody>
      </p:sp>
      <p:sp>
        <p:nvSpPr>
          <p:cNvPr id="5" name="Rectangle 7"/>
          <p:cNvSpPr>
            <a:spLocks noGrp="1" noChangeArrowheads="1"/>
          </p:cNvSpPr>
          <p:nvPr>
            <p:ph type="sldNum" sz="quarter" idx="10"/>
          </p:nvPr>
        </p:nvSpPr>
        <p:spPr>
          <a:ln/>
        </p:spPr>
        <p:txBody>
          <a:bodyPr/>
          <a:lstStyle>
            <a:lvl1pPr>
              <a:defRPr/>
            </a:lvl1pPr>
          </a:lstStyle>
          <a:p>
            <a:pPr>
              <a:defRPr/>
            </a:pPr>
            <a:fld id="{21755949-25CF-47F4-8932-DF888DA574E3}" type="slidenum">
              <a:rPr lang="fi-FI" altLang="fi-FI"/>
              <a:pPr>
                <a:defRPr/>
              </a:pPr>
              <a:t>‹#›</a:t>
            </a:fld>
            <a:endParaRPr lang="fi-FI" altLang="fi-FI"/>
          </a:p>
        </p:txBody>
      </p:sp>
      <p:sp>
        <p:nvSpPr>
          <p:cNvPr id="6" name="Rectangle 8"/>
          <p:cNvSpPr>
            <a:spLocks noGrp="1" noChangeArrowheads="1"/>
          </p:cNvSpPr>
          <p:nvPr>
            <p:ph type="dt" sz="half" idx="11"/>
          </p:nvPr>
        </p:nvSpPr>
        <p:spPr>
          <a:ln/>
        </p:spPr>
        <p:txBody>
          <a:bodyPr/>
          <a:lstStyle>
            <a:lvl1pPr>
              <a:defRPr/>
            </a:lvl1pPr>
          </a:lstStyle>
          <a:p>
            <a:pPr>
              <a:defRPr/>
            </a:pPr>
            <a:endParaRPr lang="fi-FI"/>
          </a:p>
        </p:txBody>
      </p:sp>
      <p:sp>
        <p:nvSpPr>
          <p:cNvPr id="7" name="Rectangle 11"/>
          <p:cNvSpPr>
            <a:spLocks noGrp="1" noChangeArrowheads="1"/>
          </p:cNvSpPr>
          <p:nvPr>
            <p:ph type="ftr" sz="quarter" idx="12"/>
          </p:nvPr>
        </p:nvSpPr>
        <p:spPr>
          <a:ln/>
        </p:spPr>
        <p:txBody>
          <a:bodyPr/>
          <a:lstStyle>
            <a:lvl1pPr>
              <a:defRPr/>
            </a:lvl1pPr>
          </a:lstStyle>
          <a:p>
            <a:pPr>
              <a:defRPr/>
            </a:pPr>
            <a:endParaRPr lang="fi-FI"/>
          </a:p>
        </p:txBody>
      </p:sp>
    </p:spTree>
    <p:extLst>
      <p:ext uri="{BB962C8B-B14F-4D97-AF65-F5344CB8AC3E}">
        <p14:creationId xmlns:p14="http://schemas.microsoft.com/office/powerpoint/2010/main" val="13381691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Otsikko 1"/>
          <p:cNvSpPr>
            <a:spLocks noGrp="1"/>
          </p:cNvSpPr>
          <p:nvPr>
            <p:ph type="title"/>
          </p:nvPr>
        </p:nvSpPr>
        <p:spPr>
          <a:xfrm>
            <a:off x="1792288" y="4800600"/>
            <a:ext cx="5486400" cy="566738"/>
          </a:xfrm>
        </p:spPr>
        <p:txBody>
          <a:bodyPr anchor="b"/>
          <a:lstStyle>
            <a:lvl1pPr algn="l">
              <a:defRPr sz="2000" b="1"/>
            </a:lvl1pPr>
          </a:lstStyle>
          <a:p>
            <a:r>
              <a:rPr lang="fi-FI" smtClean="0"/>
              <a:t>Muokkaa perustyyl. napsautt.</a:t>
            </a:r>
            <a:endParaRPr lang="fi-FI"/>
          </a:p>
        </p:txBody>
      </p:sp>
      <p:sp>
        <p:nvSpPr>
          <p:cNvPr id="3" name="Kuvan paikkamerkki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i-FI" noProof="0" smtClean="0"/>
          </a:p>
        </p:txBody>
      </p:sp>
      <p:sp>
        <p:nvSpPr>
          <p:cNvPr id="4" name="Tekstin paikkamerkki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smtClean="0"/>
              <a:t>Muokkaa tekstin perustyylejä napsauttamalla</a:t>
            </a:r>
          </a:p>
        </p:txBody>
      </p:sp>
      <p:sp>
        <p:nvSpPr>
          <p:cNvPr id="5" name="Rectangle 7"/>
          <p:cNvSpPr>
            <a:spLocks noGrp="1" noChangeArrowheads="1"/>
          </p:cNvSpPr>
          <p:nvPr>
            <p:ph type="sldNum" sz="quarter" idx="10"/>
          </p:nvPr>
        </p:nvSpPr>
        <p:spPr>
          <a:ln/>
        </p:spPr>
        <p:txBody>
          <a:bodyPr/>
          <a:lstStyle>
            <a:lvl1pPr>
              <a:defRPr/>
            </a:lvl1pPr>
          </a:lstStyle>
          <a:p>
            <a:pPr>
              <a:defRPr/>
            </a:pPr>
            <a:fld id="{6ECCC84D-066A-4FB2-8958-9669DAD23A60}" type="slidenum">
              <a:rPr lang="fi-FI" altLang="fi-FI"/>
              <a:pPr>
                <a:defRPr/>
              </a:pPr>
              <a:t>‹#›</a:t>
            </a:fld>
            <a:endParaRPr lang="fi-FI" altLang="fi-FI"/>
          </a:p>
        </p:txBody>
      </p:sp>
      <p:sp>
        <p:nvSpPr>
          <p:cNvPr id="6" name="Rectangle 8"/>
          <p:cNvSpPr>
            <a:spLocks noGrp="1" noChangeArrowheads="1"/>
          </p:cNvSpPr>
          <p:nvPr>
            <p:ph type="dt" sz="half" idx="11"/>
          </p:nvPr>
        </p:nvSpPr>
        <p:spPr>
          <a:ln/>
        </p:spPr>
        <p:txBody>
          <a:bodyPr/>
          <a:lstStyle>
            <a:lvl1pPr>
              <a:defRPr/>
            </a:lvl1pPr>
          </a:lstStyle>
          <a:p>
            <a:pPr>
              <a:defRPr/>
            </a:pPr>
            <a:endParaRPr lang="fi-FI"/>
          </a:p>
        </p:txBody>
      </p:sp>
      <p:sp>
        <p:nvSpPr>
          <p:cNvPr id="7" name="Rectangle 11"/>
          <p:cNvSpPr>
            <a:spLocks noGrp="1" noChangeArrowheads="1"/>
          </p:cNvSpPr>
          <p:nvPr>
            <p:ph type="ftr" sz="quarter" idx="12"/>
          </p:nvPr>
        </p:nvSpPr>
        <p:spPr>
          <a:ln/>
        </p:spPr>
        <p:txBody>
          <a:bodyPr/>
          <a:lstStyle>
            <a:lvl1pPr>
              <a:defRPr/>
            </a:lvl1pPr>
          </a:lstStyle>
          <a:p>
            <a:pPr>
              <a:defRPr/>
            </a:pPr>
            <a:endParaRPr lang="fi-FI"/>
          </a:p>
        </p:txBody>
      </p:sp>
    </p:spTree>
    <p:extLst>
      <p:ext uri="{BB962C8B-B14F-4D97-AF65-F5344CB8AC3E}">
        <p14:creationId xmlns:p14="http://schemas.microsoft.com/office/powerpoint/2010/main" val="28345650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a:p>
        </p:txBody>
      </p:sp>
      <p:sp>
        <p:nvSpPr>
          <p:cNvPr id="3" name="Pystysuoran tekstin paikkamerkki 2"/>
          <p:cNvSpPr>
            <a:spLocks noGrp="1"/>
          </p:cNvSpPr>
          <p:nvPr>
            <p:ph type="body" orient="vert" idx="1"/>
          </p:nvPr>
        </p:nvSpPr>
        <p:spPr/>
        <p:txBody>
          <a:bodyPr vert="eaVert"/>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Rectangle 7"/>
          <p:cNvSpPr>
            <a:spLocks noGrp="1" noChangeArrowheads="1"/>
          </p:cNvSpPr>
          <p:nvPr>
            <p:ph type="sldNum" sz="quarter" idx="10"/>
          </p:nvPr>
        </p:nvSpPr>
        <p:spPr>
          <a:ln/>
        </p:spPr>
        <p:txBody>
          <a:bodyPr/>
          <a:lstStyle>
            <a:lvl1pPr>
              <a:defRPr/>
            </a:lvl1pPr>
          </a:lstStyle>
          <a:p>
            <a:pPr>
              <a:defRPr/>
            </a:pPr>
            <a:fld id="{EEF1C0FE-C784-4383-BF5A-5FAAC25D388F}" type="slidenum">
              <a:rPr lang="fi-FI" altLang="fi-FI"/>
              <a:pPr>
                <a:defRPr/>
              </a:pPr>
              <a:t>‹#›</a:t>
            </a:fld>
            <a:endParaRPr lang="fi-FI" altLang="fi-FI"/>
          </a:p>
        </p:txBody>
      </p:sp>
      <p:sp>
        <p:nvSpPr>
          <p:cNvPr id="5" name="Rectangle 8"/>
          <p:cNvSpPr>
            <a:spLocks noGrp="1" noChangeArrowheads="1"/>
          </p:cNvSpPr>
          <p:nvPr>
            <p:ph type="dt" sz="half" idx="11"/>
          </p:nvPr>
        </p:nvSpPr>
        <p:spPr>
          <a:ln/>
        </p:spPr>
        <p:txBody>
          <a:bodyPr/>
          <a:lstStyle>
            <a:lvl1pPr>
              <a:defRPr/>
            </a:lvl1pPr>
          </a:lstStyle>
          <a:p>
            <a:pPr>
              <a:defRPr/>
            </a:pPr>
            <a:endParaRPr lang="fi-FI"/>
          </a:p>
        </p:txBody>
      </p:sp>
      <p:sp>
        <p:nvSpPr>
          <p:cNvPr id="6" name="Rectangle 11"/>
          <p:cNvSpPr>
            <a:spLocks noGrp="1" noChangeArrowheads="1"/>
          </p:cNvSpPr>
          <p:nvPr>
            <p:ph type="ftr" sz="quarter" idx="12"/>
          </p:nvPr>
        </p:nvSpPr>
        <p:spPr>
          <a:ln/>
        </p:spPr>
        <p:txBody>
          <a:bodyPr/>
          <a:lstStyle>
            <a:lvl1pPr>
              <a:defRPr/>
            </a:lvl1pPr>
          </a:lstStyle>
          <a:p>
            <a:pPr>
              <a:defRPr/>
            </a:pPr>
            <a:endParaRPr lang="fi-FI"/>
          </a:p>
        </p:txBody>
      </p:sp>
    </p:spTree>
    <p:extLst>
      <p:ext uri="{BB962C8B-B14F-4D97-AF65-F5344CB8AC3E}">
        <p14:creationId xmlns:p14="http://schemas.microsoft.com/office/powerpoint/2010/main" val="27953554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2" name="Pystysuora otsikko 1"/>
          <p:cNvSpPr>
            <a:spLocks noGrp="1"/>
          </p:cNvSpPr>
          <p:nvPr>
            <p:ph type="title" orient="vert"/>
          </p:nvPr>
        </p:nvSpPr>
        <p:spPr>
          <a:xfrm>
            <a:off x="6629400" y="274638"/>
            <a:ext cx="2057400" cy="5818187"/>
          </a:xfrm>
        </p:spPr>
        <p:txBody>
          <a:bodyPr vert="eaVert"/>
          <a:lstStyle/>
          <a:p>
            <a:r>
              <a:rPr lang="fi-FI" smtClean="0"/>
              <a:t>Muokkaa perustyyl. napsautt.</a:t>
            </a:r>
            <a:endParaRPr lang="fi-FI"/>
          </a:p>
        </p:txBody>
      </p:sp>
      <p:sp>
        <p:nvSpPr>
          <p:cNvPr id="3" name="Pystysuoran tekstin paikkamerkki 2"/>
          <p:cNvSpPr>
            <a:spLocks noGrp="1"/>
          </p:cNvSpPr>
          <p:nvPr>
            <p:ph type="body" orient="vert" idx="1"/>
          </p:nvPr>
        </p:nvSpPr>
        <p:spPr>
          <a:xfrm>
            <a:off x="457200" y="274638"/>
            <a:ext cx="6019800" cy="5818187"/>
          </a:xfrm>
        </p:spPr>
        <p:txBody>
          <a:bodyPr vert="eaVert"/>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Rectangle 7"/>
          <p:cNvSpPr>
            <a:spLocks noGrp="1" noChangeArrowheads="1"/>
          </p:cNvSpPr>
          <p:nvPr>
            <p:ph type="sldNum" sz="quarter" idx="10"/>
          </p:nvPr>
        </p:nvSpPr>
        <p:spPr>
          <a:ln/>
        </p:spPr>
        <p:txBody>
          <a:bodyPr/>
          <a:lstStyle>
            <a:lvl1pPr>
              <a:defRPr/>
            </a:lvl1pPr>
          </a:lstStyle>
          <a:p>
            <a:pPr>
              <a:defRPr/>
            </a:pPr>
            <a:fld id="{642E5F6A-D555-4DBC-A183-DC4CD9E47F2B}" type="slidenum">
              <a:rPr lang="fi-FI" altLang="fi-FI"/>
              <a:pPr>
                <a:defRPr/>
              </a:pPr>
              <a:t>‹#›</a:t>
            </a:fld>
            <a:endParaRPr lang="fi-FI" altLang="fi-FI"/>
          </a:p>
        </p:txBody>
      </p:sp>
      <p:sp>
        <p:nvSpPr>
          <p:cNvPr id="5" name="Rectangle 8"/>
          <p:cNvSpPr>
            <a:spLocks noGrp="1" noChangeArrowheads="1"/>
          </p:cNvSpPr>
          <p:nvPr>
            <p:ph type="dt" sz="half" idx="11"/>
          </p:nvPr>
        </p:nvSpPr>
        <p:spPr>
          <a:ln/>
        </p:spPr>
        <p:txBody>
          <a:bodyPr/>
          <a:lstStyle>
            <a:lvl1pPr>
              <a:defRPr/>
            </a:lvl1pPr>
          </a:lstStyle>
          <a:p>
            <a:pPr>
              <a:defRPr/>
            </a:pPr>
            <a:endParaRPr lang="fi-FI"/>
          </a:p>
        </p:txBody>
      </p:sp>
      <p:sp>
        <p:nvSpPr>
          <p:cNvPr id="6" name="Rectangle 11"/>
          <p:cNvSpPr>
            <a:spLocks noGrp="1" noChangeArrowheads="1"/>
          </p:cNvSpPr>
          <p:nvPr>
            <p:ph type="ftr" sz="quarter" idx="12"/>
          </p:nvPr>
        </p:nvSpPr>
        <p:spPr>
          <a:ln/>
        </p:spPr>
        <p:txBody>
          <a:bodyPr/>
          <a:lstStyle>
            <a:lvl1pPr>
              <a:defRPr/>
            </a:lvl1pPr>
          </a:lstStyle>
          <a:p>
            <a:pPr>
              <a:defRPr/>
            </a:pPr>
            <a:endParaRPr lang="fi-FI"/>
          </a:p>
        </p:txBody>
      </p:sp>
    </p:spTree>
    <p:extLst>
      <p:ext uri="{BB962C8B-B14F-4D97-AF65-F5344CB8AC3E}">
        <p14:creationId xmlns:p14="http://schemas.microsoft.com/office/powerpoint/2010/main" val="2193225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2" name="Otsikko 1"/>
          <p:cNvSpPr>
            <a:spLocks noGrp="1"/>
          </p:cNvSpPr>
          <p:nvPr>
            <p:ph type="title"/>
          </p:nvPr>
        </p:nvSpPr>
        <p:spPr>
          <a:xfrm>
            <a:off x="722313" y="4406900"/>
            <a:ext cx="7772400" cy="1362075"/>
          </a:xfrm>
        </p:spPr>
        <p:txBody>
          <a:bodyPr anchor="t"/>
          <a:lstStyle>
            <a:lvl1pPr algn="l">
              <a:defRPr sz="4000" b="1" cap="all"/>
            </a:lvl1pPr>
          </a:lstStyle>
          <a:p>
            <a:r>
              <a:rPr lang="fi-FI" smtClean="0"/>
              <a:t>Muokkaa perustyyl. napsautt.</a:t>
            </a:r>
            <a:endParaRPr lang="fi-FI"/>
          </a:p>
        </p:txBody>
      </p:sp>
      <p:sp>
        <p:nvSpPr>
          <p:cNvPr id="3" name="Tekstin paikkamerkki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i-FI" smtClean="0"/>
              <a:t>Muokkaa tekstin perustyylejä napsauttamalla</a:t>
            </a:r>
          </a:p>
        </p:txBody>
      </p:sp>
      <p:sp>
        <p:nvSpPr>
          <p:cNvPr id="4" name="Rectangle 154"/>
          <p:cNvSpPr>
            <a:spLocks noGrp="1" noChangeArrowheads="1"/>
          </p:cNvSpPr>
          <p:nvPr>
            <p:ph type="dt" sz="half" idx="10"/>
          </p:nvPr>
        </p:nvSpPr>
        <p:spPr>
          <a:ln/>
        </p:spPr>
        <p:txBody>
          <a:bodyPr/>
          <a:lstStyle>
            <a:lvl1pPr>
              <a:defRPr/>
            </a:lvl1pPr>
          </a:lstStyle>
          <a:p>
            <a:pPr>
              <a:defRPr/>
            </a:pPr>
            <a:endParaRPr lang="fi-FI"/>
          </a:p>
        </p:txBody>
      </p:sp>
      <p:sp>
        <p:nvSpPr>
          <p:cNvPr id="5" name="Rectangle 155"/>
          <p:cNvSpPr>
            <a:spLocks noGrp="1" noChangeArrowheads="1"/>
          </p:cNvSpPr>
          <p:nvPr>
            <p:ph type="ftr" sz="quarter" idx="11"/>
          </p:nvPr>
        </p:nvSpPr>
        <p:spPr>
          <a:ln/>
        </p:spPr>
        <p:txBody>
          <a:bodyPr/>
          <a:lstStyle>
            <a:lvl1pPr>
              <a:defRPr/>
            </a:lvl1pPr>
          </a:lstStyle>
          <a:p>
            <a:pPr>
              <a:defRPr/>
            </a:pPr>
            <a:endParaRPr lang="fi-FI"/>
          </a:p>
        </p:txBody>
      </p:sp>
      <p:sp>
        <p:nvSpPr>
          <p:cNvPr id="6" name="Rectangle 156"/>
          <p:cNvSpPr>
            <a:spLocks noGrp="1" noChangeArrowheads="1"/>
          </p:cNvSpPr>
          <p:nvPr>
            <p:ph type="sldNum" sz="quarter" idx="12"/>
          </p:nvPr>
        </p:nvSpPr>
        <p:spPr>
          <a:ln/>
        </p:spPr>
        <p:txBody>
          <a:bodyPr/>
          <a:lstStyle>
            <a:lvl1pPr>
              <a:defRPr/>
            </a:lvl1pPr>
          </a:lstStyle>
          <a:p>
            <a:pPr>
              <a:defRPr/>
            </a:pPr>
            <a:fld id="{EB21AD98-FD01-47FD-A729-52C4F1350A93}" type="slidenum">
              <a:rPr lang="fi-FI" altLang="fi-FI"/>
              <a:pPr>
                <a:defRPr/>
              </a:pPr>
              <a:t>‹#›</a:t>
            </a:fld>
            <a:endParaRPr lang="fi-FI" altLang="fi-FI"/>
          </a:p>
        </p:txBody>
      </p:sp>
    </p:spTree>
    <p:extLst>
      <p:ext uri="{BB962C8B-B14F-4D97-AF65-F5344CB8AC3E}">
        <p14:creationId xmlns:p14="http://schemas.microsoft.com/office/powerpoint/2010/main" val="814377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a:p>
        </p:txBody>
      </p:sp>
      <p:sp>
        <p:nvSpPr>
          <p:cNvPr id="3" name="Sisällön paikkamerkki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Sisällön paikkamerkki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5" name="Rectangle 154"/>
          <p:cNvSpPr>
            <a:spLocks noGrp="1" noChangeArrowheads="1"/>
          </p:cNvSpPr>
          <p:nvPr>
            <p:ph type="dt" sz="half" idx="10"/>
          </p:nvPr>
        </p:nvSpPr>
        <p:spPr>
          <a:ln/>
        </p:spPr>
        <p:txBody>
          <a:bodyPr/>
          <a:lstStyle>
            <a:lvl1pPr>
              <a:defRPr/>
            </a:lvl1pPr>
          </a:lstStyle>
          <a:p>
            <a:pPr>
              <a:defRPr/>
            </a:pPr>
            <a:endParaRPr lang="fi-FI"/>
          </a:p>
        </p:txBody>
      </p:sp>
      <p:sp>
        <p:nvSpPr>
          <p:cNvPr id="6" name="Rectangle 155"/>
          <p:cNvSpPr>
            <a:spLocks noGrp="1" noChangeArrowheads="1"/>
          </p:cNvSpPr>
          <p:nvPr>
            <p:ph type="ftr" sz="quarter" idx="11"/>
          </p:nvPr>
        </p:nvSpPr>
        <p:spPr>
          <a:ln/>
        </p:spPr>
        <p:txBody>
          <a:bodyPr/>
          <a:lstStyle>
            <a:lvl1pPr>
              <a:defRPr/>
            </a:lvl1pPr>
          </a:lstStyle>
          <a:p>
            <a:pPr>
              <a:defRPr/>
            </a:pPr>
            <a:endParaRPr lang="fi-FI"/>
          </a:p>
        </p:txBody>
      </p:sp>
      <p:sp>
        <p:nvSpPr>
          <p:cNvPr id="7" name="Rectangle 156"/>
          <p:cNvSpPr>
            <a:spLocks noGrp="1" noChangeArrowheads="1"/>
          </p:cNvSpPr>
          <p:nvPr>
            <p:ph type="sldNum" sz="quarter" idx="12"/>
          </p:nvPr>
        </p:nvSpPr>
        <p:spPr>
          <a:ln/>
        </p:spPr>
        <p:txBody>
          <a:bodyPr/>
          <a:lstStyle>
            <a:lvl1pPr>
              <a:defRPr/>
            </a:lvl1pPr>
          </a:lstStyle>
          <a:p>
            <a:pPr>
              <a:defRPr/>
            </a:pPr>
            <a:fld id="{6CFBCE9F-B4B0-4F76-BFBE-0FFD073EBCC6}" type="slidenum">
              <a:rPr lang="fi-FI" altLang="fi-FI"/>
              <a:pPr>
                <a:defRPr/>
              </a:pPr>
              <a:t>‹#›</a:t>
            </a:fld>
            <a:endParaRPr lang="fi-FI" altLang="fi-FI"/>
          </a:p>
        </p:txBody>
      </p:sp>
    </p:spTree>
    <p:extLst>
      <p:ext uri="{BB962C8B-B14F-4D97-AF65-F5344CB8AC3E}">
        <p14:creationId xmlns:p14="http://schemas.microsoft.com/office/powerpoint/2010/main" val="1158538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2" name="Otsikko 1"/>
          <p:cNvSpPr>
            <a:spLocks noGrp="1"/>
          </p:cNvSpPr>
          <p:nvPr>
            <p:ph type="title"/>
          </p:nvPr>
        </p:nvSpPr>
        <p:spPr>
          <a:xfrm>
            <a:off x="457200" y="274638"/>
            <a:ext cx="8229600" cy="1143000"/>
          </a:xfrm>
        </p:spPr>
        <p:txBody>
          <a:bodyPr/>
          <a:lstStyle>
            <a:lvl1pPr>
              <a:defRPr/>
            </a:lvl1pPr>
          </a:lstStyle>
          <a:p>
            <a:r>
              <a:rPr lang="fi-FI" smtClean="0"/>
              <a:t>Muokkaa perustyyl. napsautt.</a:t>
            </a:r>
            <a:endParaRPr lang="fi-FI"/>
          </a:p>
        </p:txBody>
      </p:sp>
      <p:sp>
        <p:nvSpPr>
          <p:cNvPr id="3" name="Tekstin paikkamerkki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smtClean="0"/>
              <a:t>Muokkaa tekstin perustyylejä napsauttamalla</a:t>
            </a:r>
          </a:p>
        </p:txBody>
      </p:sp>
      <p:sp>
        <p:nvSpPr>
          <p:cNvPr id="4" name="Sisällön paikkamerkk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5" name="Tekstin paikkamerkki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smtClean="0"/>
              <a:t>Muokkaa tekstin perustyylejä napsauttamalla</a:t>
            </a:r>
          </a:p>
        </p:txBody>
      </p:sp>
      <p:sp>
        <p:nvSpPr>
          <p:cNvPr id="6" name="Sisällön paikkamerkk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7" name="Rectangle 154"/>
          <p:cNvSpPr>
            <a:spLocks noGrp="1" noChangeArrowheads="1"/>
          </p:cNvSpPr>
          <p:nvPr>
            <p:ph type="dt" sz="half" idx="10"/>
          </p:nvPr>
        </p:nvSpPr>
        <p:spPr>
          <a:ln/>
        </p:spPr>
        <p:txBody>
          <a:bodyPr/>
          <a:lstStyle>
            <a:lvl1pPr>
              <a:defRPr/>
            </a:lvl1pPr>
          </a:lstStyle>
          <a:p>
            <a:pPr>
              <a:defRPr/>
            </a:pPr>
            <a:endParaRPr lang="fi-FI"/>
          </a:p>
        </p:txBody>
      </p:sp>
      <p:sp>
        <p:nvSpPr>
          <p:cNvPr id="8" name="Rectangle 155"/>
          <p:cNvSpPr>
            <a:spLocks noGrp="1" noChangeArrowheads="1"/>
          </p:cNvSpPr>
          <p:nvPr>
            <p:ph type="ftr" sz="quarter" idx="11"/>
          </p:nvPr>
        </p:nvSpPr>
        <p:spPr>
          <a:ln/>
        </p:spPr>
        <p:txBody>
          <a:bodyPr/>
          <a:lstStyle>
            <a:lvl1pPr>
              <a:defRPr/>
            </a:lvl1pPr>
          </a:lstStyle>
          <a:p>
            <a:pPr>
              <a:defRPr/>
            </a:pPr>
            <a:endParaRPr lang="fi-FI"/>
          </a:p>
        </p:txBody>
      </p:sp>
      <p:sp>
        <p:nvSpPr>
          <p:cNvPr id="9" name="Rectangle 156"/>
          <p:cNvSpPr>
            <a:spLocks noGrp="1" noChangeArrowheads="1"/>
          </p:cNvSpPr>
          <p:nvPr>
            <p:ph type="sldNum" sz="quarter" idx="12"/>
          </p:nvPr>
        </p:nvSpPr>
        <p:spPr>
          <a:ln/>
        </p:spPr>
        <p:txBody>
          <a:bodyPr/>
          <a:lstStyle>
            <a:lvl1pPr>
              <a:defRPr/>
            </a:lvl1pPr>
          </a:lstStyle>
          <a:p>
            <a:pPr>
              <a:defRPr/>
            </a:pPr>
            <a:fld id="{464511CC-5929-40D6-8704-B99864A36964}" type="slidenum">
              <a:rPr lang="fi-FI" altLang="fi-FI"/>
              <a:pPr>
                <a:defRPr/>
              </a:pPr>
              <a:t>‹#›</a:t>
            </a:fld>
            <a:endParaRPr lang="fi-FI" altLang="fi-FI"/>
          </a:p>
        </p:txBody>
      </p:sp>
    </p:spTree>
    <p:extLst>
      <p:ext uri="{BB962C8B-B14F-4D97-AF65-F5344CB8AC3E}">
        <p14:creationId xmlns:p14="http://schemas.microsoft.com/office/powerpoint/2010/main" val="1284874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a:p>
        </p:txBody>
      </p:sp>
      <p:sp>
        <p:nvSpPr>
          <p:cNvPr id="3" name="Rectangle 154"/>
          <p:cNvSpPr>
            <a:spLocks noGrp="1" noChangeArrowheads="1"/>
          </p:cNvSpPr>
          <p:nvPr>
            <p:ph type="dt" sz="half" idx="10"/>
          </p:nvPr>
        </p:nvSpPr>
        <p:spPr>
          <a:ln/>
        </p:spPr>
        <p:txBody>
          <a:bodyPr/>
          <a:lstStyle>
            <a:lvl1pPr>
              <a:defRPr/>
            </a:lvl1pPr>
          </a:lstStyle>
          <a:p>
            <a:pPr>
              <a:defRPr/>
            </a:pPr>
            <a:endParaRPr lang="fi-FI"/>
          </a:p>
        </p:txBody>
      </p:sp>
      <p:sp>
        <p:nvSpPr>
          <p:cNvPr id="4" name="Rectangle 155"/>
          <p:cNvSpPr>
            <a:spLocks noGrp="1" noChangeArrowheads="1"/>
          </p:cNvSpPr>
          <p:nvPr>
            <p:ph type="ftr" sz="quarter" idx="11"/>
          </p:nvPr>
        </p:nvSpPr>
        <p:spPr>
          <a:ln/>
        </p:spPr>
        <p:txBody>
          <a:bodyPr/>
          <a:lstStyle>
            <a:lvl1pPr>
              <a:defRPr/>
            </a:lvl1pPr>
          </a:lstStyle>
          <a:p>
            <a:pPr>
              <a:defRPr/>
            </a:pPr>
            <a:endParaRPr lang="fi-FI"/>
          </a:p>
        </p:txBody>
      </p:sp>
      <p:sp>
        <p:nvSpPr>
          <p:cNvPr id="5" name="Rectangle 156"/>
          <p:cNvSpPr>
            <a:spLocks noGrp="1" noChangeArrowheads="1"/>
          </p:cNvSpPr>
          <p:nvPr>
            <p:ph type="sldNum" sz="quarter" idx="12"/>
          </p:nvPr>
        </p:nvSpPr>
        <p:spPr>
          <a:ln/>
        </p:spPr>
        <p:txBody>
          <a:bodyPr/>
          <a:lstStyle>
            <a:lvl1pPr>
              <a:defRPr/>
            </a:lvl1pPr>
          </a:lstStyle>
          <a:p>
            <a:pPr>
              <a:defRPr/>
            </a:pPr>
            <a:fld id="{9881E60C-A406-49C2-8117-56BD386276A1}" type="slidenum">
              <a:rPr lang="fi-FI" altLang="fi-FI"/>
              <a:pPr>
                <a:defRPr/>
              </a:pPr>
              <a:t>‹#›</a:t>
            </a:fld>
            <a:endParaRPr lang="fi-FI" altLang="fi-FI"/>
          </a:p>
        </p:txBody>
      </p:sp>
    </p:spTree>
    <p:extLst>
      <p:ext uri="{BB962C8B-B14F-4D97-AF65-F5344CB8AC3E}">
        <p14:creationId xmlns:p14="http://schemas.microsoft.com/office/powerpoint/2010/main" val="3416265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Rectangle 154"/>
          <p:cNvSpPr>
            <a:spLocks noGrp="1" noChangeArrowheads="1"/>
          </p:cNvSpPr>
          <p:nvPr>
            <p:ph type="dt" sz="half" idx="10"/>
          </p:nvPr>
        </p:nvSpPr>
        <p:spPr>
          <a:ln/>
        </p:spPr>
        <p:txBody>
          <a:bodyPr/>
          <a:lstStyle>
            <a:lvl1pPr>
              <a:defRPr/>
            </a:lvl1pPr>
          </a:lstStyle>
          <a:p>
            <a:pPr>
              <a:defRPr/>
            </a:pPr>
            <a:endParaRPr lang="fi-FI"/>
          </a:p>
        </p:txBody>
      </p:sp>
      <p:sp>
        <p:nvSpPr>
          <p:cNvPr id="3" name="Rectangle 155"/>
          <p:cNvSpPr>
            <a:spLocks noGrp="1" noChangeArrowheads="1"/>
          </p:cNvSpPr>
          <p:nvPr>
            <p:ph type="ftr" sz="quarter" idx="11"/>
          </p:nvPr>
        </p:nvSpPr>
        <p:spPr>
          <a:ln/>
        </p:spPr>
        <p:txBody>
          <a:bodyPr/>
          <a:lstStyle>
            <a:lvl1pPr>
              <a:defRPr/>
            </a:lvl1pPr>
          </a:lstStyle>
          <a:p>
            <a:pPr>
              <a:defRPr/>
            </a:pPr>
            <a:endParaRPr lang="fi-FI"/>
          </a:p>
        </p:txBody>
      </p:sp>
      <p:sp>
        <p:nvSpPr>
          <p:cNvPr id="4" name="Rectangle 156"/>
          <p:cNvSpPr>
            <a:spLocks noGrp="1" noChangeArrowheads="1"/>
          </p:cNvSpPr>
          <p:nvPr>
            <p:ph type="sldNum" sz="quarter" idx="12"/>
          </p:nvPr>
        </p:nvSpPr>
        <p:spPr>
          <a:ln/>
        </p:spPr>
        <p:txBody>
          <a:bodyPr/>
          <a:lstStyle>
            <a:lvl1pPr>
              <a:defRPr/>
            </a:lvl1pPr>
          </a:lstStyle>
          <a:p>
            <a:pPr>
              <a:defRPr/>
            </a:pPr>
            <a:fld id="{7BC38ED7-FFAC-4E78-B12A-44D8BF6DE288}" type="slidenum">
              <a:rPr lang="fi-FI" altLang="fi-FI"/>
              <a:pPr>
                <a:defRPr/>
              </a:pPr>
              <a:t>‹#›</a:t>
            </a:fld>
            <a:endParaRPr lang="fi-FI" altLang="fi-FI"/>
          </a:p>
        </p:txBody>
      </p:sp>
    </p:spTree>
    <p:extLst>
      <p:ext uri="{BB962C8B-B14F-4D97-AF65-F5344CB8AC3E}">
        <p14:creationId xmlns:p14="http://schemas.microsoft.com/office/powerpoint/2010/main" val="1457608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2" name="Otsikko 1"/>
          <p:cNvSpPr>
            <a:spLocks noGrp="1"/>
          </p:cNvSpPr>
          <p:nvPr>
            <p:ph type="title"/>
          </p:nvPr>
        </p:nvSpPr>
        <p:spPr>
          <a:xfrm>
            <a:off x="457200" y="273050"/>
            <a:ext cx="3008313" cy="1162050"/>
          </a:xfrm>
        </p:spPr>
        <p:txBody>
          <a:bodyPr anchor="b"/>
          <a:lstStyle>
            <a:lvl1pPr algn="l">
              <a:defRPr sz="2000" b="1"/>
            </a:lvl1pPr>
          </a:lstStyle>
          <a:p>
            <a:r>
              <a:rPr lang="fi-FI" smtClean="0"/>
              <a:t>Muokkaa perustyyl. napsautt.</a:t>
            </a:r>
            <a:endParaRPr lang="fi-FI"/>
          </a:p>
        </p:txBody>
      </p:sp>
      <p:sp>
        <p:nvSpPr>
          <p:cNvPr id="3" name="Sisällön paikkamerkk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Tekstin paikkamerkki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smtClean="0"/>
              <a:t>Muokkaa tekstin perustyylejä napsauttamalla</a:t>
            </a:r>
          </a:p>
        </p:txBody>
      </p:sp>
      <p:sp>
        <p:nvSpPr>
          <p:cNvPr id="5" name="Rectangle 154"/>
          <p:cNvSpPr>
            <a:spLocks noGrp="1" noChangeArrowheads="1"/>
          </p:cNvSpPr>
          <p:nvPr>
            <p:ph type="dt" sz="half" idx="10"/>
          </p:nvPr>
        </p:nvSpPr>
        <p:spPr>
          <a:ln/>
        </p:spPr>
        <p:txBody>
          <a:bodyPr/>
          <a:lstStyle>
            <a:lvl1pPr>
              <a:defRPr/>
            </a:lvl1pPr>
          </a:lstStyle>
          <a:p>
            <a:pPr>
              <a:defRPr/>
            </a:pPr>
            <a:endParaRPr lang="fi-FI"/>
          </a:p>
        </p:txBody>
      </p:sp>
      <p:sp>
        <p:nvSpPr>
          <p:cNvPr id="6" name="Rectangle 155"/>
          <p:cNvSpPr>
            <a:spLocks noGrp="1" noChangeArrowheads="1"/>
          </p:cNvSpPr>
          <p:nvPr>
            <p:ph type="ftr" sz="quarter" idx="11"/>
          </p:nvPr>
        </p:nvSpPr>
        <p:spPr>
          <a:ln/>
        </p:spPr>
        <p:txBody>
          <a:bodyPr/>
          <a:lstStyle>
            <a:lvl1pPr>
              <a:defRPr/>
            </a:lvl1pPr>
          </a:lstStyle>
          <a:p>
            <a:pPr>
              <a:defRPr/>
            </a:pPr>
            <a:endParaRPr lang="fi-FI"/>
          </a:p>
        </p:txBody>
      </p:sp>
      <p:sp>
        <p:nvSpPr>
          <p:cNvPr id="7" name="Rectangle 156"/>
          <p:cNvSpPr>
            <a:spLocks noGrp="1" noChangeArrowheads="1"/>
          </p:cNvSpPr>
          <p:nvPr>
            <p:ph type="sldNum" sz="quarter" idx="12"/>
          </p:nvPr>
        </p:nvSpPr>
        <p:spPr>
          <a:ln/>
        </p:spPr>
        <p:txBody>
          <a:bodyPr/>
          <a:lstStyle>
            <a:lvl1pPr>
              <a:defRPr/>
            </a:lvl1pPr>
          </a:lstStyle>
          <a:p>
            <a:pPr>
              <a:defRPr/>
            </a:pPr>
            <a:fld id="{F91F2267-B9F8-48F5-949D-D486733C8FCB}" type="slidenum">
              <a:rPr lang="fi-FI" altLang="fi-FI"/>
              <a:pPr>
                <a:defRPr/>
              </a:pPr>
              <a:t>‹#›</a:t>
            </a:fld>
            <a:endParaRPr lang="fi-FI" altLang="fi-FI"/>
          </a:p>
        </p:txBody>
      </p:sp>
    </p:spTree>
    <p:extLst>
      <p:ext uri="{BB962C8B-B14F-4D97-AF65-F5344CB8AC3E}">
        <p14:creationId xmlns:p14="http://schemas.microsoft.com/office/powerpoint/2010/main" val="2876999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Otsikko 1"/>
          <p:cNvSpPr>
            <a:spLocks noGrp="1"/>
          </p:cNvSpPr>
          <p:nvPr>
            <p:ph type="title"/>
          </p:nvPr>
        </p:nvSpPr>
        <p:spPr>
          <a:xfrm>
            <a:off x="1792288" y="4800600"/>
            <a:ext cx="5486400" cy="566738"/>
          </a:xfrm>
        </p:spPr>
        <p:txBody>
          <a:bodyPr anchor="b"/>
          <a:lstStyle>
            <a:lvl1pPr algn="l">
              <a:defRPr sz="2000" b="1"/>
            </a:lvl1pPr>
          </a:lstStyle>
          <a:p>
            <a:r>
              <a:rPr lang="fi-FI" smtClean="0"/>
              <a:t>Muokkaa perustyyl. napsautt.</a:t>
            </a:r>
            <a:endParaRPr lang="fi-FI"/>
          </a:p>
        </p:txBody>
      </p:sp>
      <p:sp>
        <p:nvSpPr>
          <p:cNvPr id="3" name="Kuvan paikkamerkki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i-FI" noProof="0" smtClean="0"/>
          </a:p>
        </p:txBody>
      </p:sp>
      <p:sp>
        <p:nvSpPr>
          <p:cNvPr id="4" name="Tekstin paikkamerkki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smtClean="0"/>
              <a:t>Muokkaa tekstin perustyylejä napsauttamalla</a:t>
            </a:r>
          </a:p>
        </p:txBody>
      </p:sp>
      <p:sp>
        <p:nvSpPr>
          <p:cNvPr id="5" name="Rectangle 154"/>
          <p:cNvSpPr>
            <a:spLocks noGrp="1" noChangeArrowheads="1"/>
          </p:cNvSpPr>
          <p:nvPr>
            <p:ph type="dt" sz="half" idx="10"/>
          </p:nvPr>
        </p:nvSpPr>
        <p:spPr>
          <a:ln/>
        </p:spPr>
        <p:txBody>
          <a:bodyPr/>
          <a:lstStyle>
            <a:lvl1pPr>
              <a:defRPr/>
            </a:lvl1pPr>
          </a:lstStyle>
          <a:p>
            <a:pPr>
              <a:defRPr/>
            </a:pPr>
            <a:endParaRPr lang="fi-FI"/>
          </a:p>
        </p:txBody>
      </p:sp>
      <p:sp>
        <p:nvSpPr>
          <p:cNvPr id="6" name="Rectangle 155"/>
          <p:cNvSpPr>
            <a:spLocks noGrp="1" noChangeArrowheads="1"/>
          </p:cNvSpPr>
          <p:nvPr>
            <p:ph type="ftr" sz="quarter" idx="11"/>
          </p:nvPr>
        </p:nvSpPr>
        <p:spPr>
          <a:ln/>
        </p:spPr>
        <p:txBody>
          <a:bodyPr/>
          <a:lstStyle>
            <a:lvl1pPr>
              <a:defRPr/>
            </a:lvl1pPr>
          </a:lstStyle>
          <a:p>
            <a:pPr>
              <a:defRPr/>
            </a:pPr>
            <a:endParaRPr lang="fi-FI"/>
          </a:p>
        </p:txBody>
      </p:sp>
      <p:sp>
        <p:nvSpPr>
          <p:cNvPr id="7" name="Rectangle 156"/>
          <p:cNvSpPr>
            <a:spLocks noGrp="1" noChangeArrowheads="1"/>
          </p:cNvSpPr>
          <p:nvPr>
            <p:ph type="sldNum" sz="quarter" idx="12"/>
          </p:nvPr>
        </p:nvSpPr>
        <p:spPr>
          <a:ln/>
        </p:spPr>
        <p:txBody>
          <a:bodyPr/>
          <a:lstStyle>
            <a:lvl1pPr>
              <a:defRPr/>
            </a:lvl1pPr>
          </a:lstStyle>
          <a:p>
            <a:pPr>
              <a:defRPr/>
            </a:pPr>
            <a:fld id="{5F292DEA-6B22-46F5-A2A2-B880B9D3CADC}" type="slidenum">
              <a:rPr lang="fi-FI" altLang="fi-FI"/>
              <a:pPr>
                <a:defRPr/>
              </a:pPr>
              <a:t>‹#›</a:t>
            </a:fld>
            <a:endParaRPr lang="fi-FI" altLang="fi-FI"/>
          </a:p>
        </p:txBody>
      </p:sp>
    </p:spTree>
    <p:extLst>
      <p:ext uri="{BB962C8B-B14F-4D97-AF65-F5344CB8AC3E}">
        <p14:creationId xmlns:p14="http://schemas.microsoft.com/office/powerpoint/2010/main" val="3670949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1.jpe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53"/>
          <p:cNvSpPr>
            <a:spLocks noGrp="1" noRot="1" noChangeArrowheads="1"/>
          </p:cNvSpPr>
          <p:nvPr>
            <p:ph type="title"/>
          </p:nvPr>
        </p:nvSpPr>
        <p:spPr bwMode="auto">
          <a:xfrm>
            <a:off x="301625" y="228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i-FI" altLang="fi-FI" smtClean="0"/>
              <a:t>Muokkaa perustyyl. napsautt.</a:t>
            </a:r>
          </a:p>
        </p:txBody>
      </p:sp>
      <p:sp>
        <p:nvSpPr>
          <p:cNvPr id="402586" name="Rectangle 154"/>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000">
                <a:latin typeface="Arial" charset="0"/>
              </a:defRPr>
            </a:lvl1pPr>
          </a:lstStyle>
          <a:p>
            <a:pPr>
              <a:defRPr/>
            </a:pPr>
            <a:endParaRPr lang="fi-FI"/>
          </a:p>
        </p:txBody>
      </p:sp>
      <p:sp>
        <p:nvSpPr>
          <p:cNvPr id="402587" name="Rectangle 15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defRPr sz="1000">
                <a:latin typeface="Arial" charset="0"/>
              </a:defRPr>
            </a:lvl1pPr>
          </a:lstStyle>
          <a:p>
            <a:pPr>
              <a:defRPr/>
            </a:pPr>
            <a:endParaRPr lang="fi-FI"/>
          </a:p>
        </p:txBody>
      </p:sp>
      <p:sp>
        <p:nvSpPr>
          <p:cNvPr id="402588" name="Rectangle 156"/>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sz="1000">
                <a:latin typeface="Arial" panose="020B0604020202020204" pitchFamily="34" charset="0"/>
              </a:defRPr>
            </a:lvl1pPr>
          </a:lstStyle>
          <a:p>
            <a:pPr>
              <a:defRPr/>
            </a:pPr>
            <a:fld id="{3AB8EAE5-0724-4B1E-9212-3C1D18D0B311}" type="slidenum">
              <a:rPr lang="fi-FI" altLang="fi-FI"/>
              <a:pPr>
                <a:defRPr/>
              </a:pPr>
              <a:t>‹#›</a:t>
            </a:fld>
            <a:endParaRPr lang="fi-FI" altLang="fi-FI"/>
          </a:p>
        </p:txBody>
      </p:sp>
      <p:sp>
        <p:nvSpPr>
          <p:cNvPr id="2054" name="Rectangle 157"/>
          <p:cNvSpPr>
            <a:spLocks noGrp="1" noRot="1" noChangeArrowheads="1"/>
          </p:cNvSpPr>
          <p:nvPr>
            <p:ph type="body" idx="1"/>
          </p:nvPr>
        </p:nvSpPr>
        <p:spPr bwMode="auto">
          <a:xfrm>
            <a:off x="301625" y="1600200"/>
            <a:ext cx="854075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i-FI" altLang="fi-FI" smtClean="0"/>
              <a:t>Muokkaa tekstin perustyylejä napsauttamalla</a:t>
            </a:r>
          </a:p>
          <a:p>
            <a:pPr lvl="1"/>
            <a:r>
              <a:rPr lang="fi-FI" altLang="fi-FI" smtClean="0"/>
              <a:t>toinen taso</a:t>
            </a:r>
          </a:p>
          <a:p>
            <a:pPr lvl="2"/>
            <a:r>
              <a:rPr lang="fi-FI" altLang="fi-FI" smtClean="0"/>
              <a:t>kolmas taso</a:t>
            </a:r>
          </a:p>
          <a:p>
            <a:pPr lvl="3"/>
            <a:r>
              <a:rPr lang="fi-FI" altLang="fi-FI" smtClean="0"/>
              <a:t>neljäs taso</a:t>
            </a:r>
          </a:p>
          <a:p>
            <a:pPr lvl="4"/>
            <a:r>
              <a:rPr lang="fi-FI" altLang="fi-FI" smtClean="0"/>
              <a:t>viides taso</a:t>
            </a:r>
          </a:p>
        </p:txBody>
      </p:sp>
    </p:spTree>
  </p:cSld>
  <p:clrMap bg1="lt1" tx1="dk1" bg2="lt2" tx2="dk2" accent1="accent1" accent2="accent2" accent3="accent3" accent4="accent4" accent5="accent5" accent6="accent6" hlink="hlink" folHlink="folHlink"/>
  <p:sldLayoutIdLst>
    <p:sldLayoutId id="2147484442" r:id="rId1"/>
    <p:sldLayoutId id="2147484416" r:id="rId2"/>
    <p:sldLayoutId id="2147484417" r:id="rId3"/>
    <p:sldLayoutId id="2147484418" r:id="rId4"/>
    <p:sldLayoutId id="2147484419" r:id="rId5"/>
    <p:sldLayoutId id="2147484420" r:id="rId6"/>
    <p:sldLayoutId id="2147484421" r:id="rId7"/>
    <p:sldLayoutId id="2147484422" r:id="rId8"/>
    <p:sldLayoutId id="2147484423" r:id="rId9"/>
    <p:sldLayoutId id="2147484424" r:id="rId10"/>
    <p:sldLayoutId id="2147484425" r:id="rId11"/>
    <p:sldLayoutId id="2147484426" r:id="rId12"/>
    <p:sldLayoutId id="2147484427" r:id="rId13"/>
    <p:sldLayoutId id="2147484428" r:id="rId14"/>
    <p:sldLayoutId id="2147484429" r:id="rId15"/>
    <p:sldLayoutId id="2147484430" r:id="rId16"/>
    <p:sldLayoutId id="2147484431" r:id="rId17"/>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ahoma" pitchFamily="34" charset="0"/>
        </a:defRPr>
      </a:lvl2pPr>
      <a:lvl3pPr algn="ctr" rtl="0" eaLnBrk="0" fontAlgn="base" hangingPunct="0">
        <a:spcBef>
          <a:spcPct val="0"/>
        </a:spcBef>
        <a:spcAft>
          <a:spcPct val="0"/>
        </a:spcAft>
        <a:defRPr sz="4400">
          <a:solidFill>
            <a:schemeClr val="tx2"/>
          </a:solidFill>
          <a:latin typeface="Tahoma" pitchFamily="34" charset="0"/>
        </a:defRPr>
      </a:lvl3pPr>
      <a:lvl4pPr algn="ctr" rtl="0" eaLnBrk="0" fontAlgn="base" hangingPunct="0">
        <a:spcBef>
          <a:spcPct val="0"/>
        </a:spcBef>
        <a:spcAft>
          <a:spcPct val="0"/>
        </a:spcAft>
        <a:defRPr sz="4400">
          <a:solidFill>
            <a:schemeClr val="tx2"/>
          </a:solidFill>
          <a:latin typeface="Tahoma" pitchFamily="34" charset="0"/>
        </a:defRPr>
      </a:lvl4pPr>
      <a:lvl5pPr algn="ctr" rtl="0" eaLnBrk="0" fontAlgn="base" hangingPunct="0">
        <a:spcBef>
          <a:spcPct val="0"/>
        </a:spcBef>
        <a:spcAft>
          <a:spcPct val="0"/>
        </a:spcAft>
        <a:defRPr sz="4400">
          <a:solidFill>
            <a:schemeClr val="tx2"/>
          </a:solidFill>
          <a:latin typeface="Tahoma" pitchFamily="34" charset="0"/>
        </a:defRPr>
      </a:lvl5pPr>
      <a:lvl6pPr marL="457200" algn="ctr" rtl="0" fontAlgn="base">
        <a:spcBef>
          <a:spcPct val="0"/>
        </a:spcBef>
        <a:spcAft>
          <a:spcPct val="0"/>
        </a:spcAft>
        <a:defRPr sz="4400">
          <a:solidFill>
            <a:schemeClr val="tx2"/>
          </a:solidFill>
          <a:latin typeface="Tahoma" pitchFamily="34" charset="0"/>
        </a:defRPr>
      </a:lvl6pPr>
      <a:lvl7pPr marL="914400" algn="ctr" rtl="0" fontAlgn="base">
        <a:spcBef>
          <a:spcPct val="0"/>
        </a:spcBef>
        <a:spcAft>
          <a:spcPct val="0"/>
        </a:spcAft>
        <a:defRPr sz="4400">
          <a:solidFill>
            <a:schemeClr val="tx2"/>
          </a:solidFill>
          <a:latin typeface="Tahoma" pitchFamily="34" charset="0"/>
        </a:defRPr>
      </a:lvl7pPr>
      <a:lvl8pPr marL="1371600" algn="ctr" rtl="0" fontAlgn="base">
        <a:spcBef>
          <a:spcPct val="0"/>
        </a:spcBef>
        <a:spcAft>
          <a:spcPct val="0"/>
        </a:spcAft>
        <a:defRPr sz="4400">
          <a:solidFill>
            <a:schemeClr val="tx2"/>
          </a:solidFill>
          <a:latin typeface="Tahoma" pitchFamily="34" charset="0"/>
        </a:defRPr>
      </a:lvl8pPr>
      <a:lvl9pPr marL="1828800" algn="ctr"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rgbClr val="FF0000"/>
        </a:buClr>
        <a:buFont typeface="Wingdings" panose="05000000000000000000" pitchFamily="2" charset="2"/>
        <a:buChar char="§"/>
        <a:defRPr sz="3200">
          <a:solidFill>
            <a:srgbClr val="000000"/>
          </a:solidFill>
          <a:latin typeface="+mn-lt"/>
          <a:ea typeface="+mn-ea"/>
          <a:cs typeface="+mn-cs"/>
        </a:defRPr>
      </a:lvl1pPr>
      <a:lvl2pPr marL="742950" indent="-285750" algn="l" rtl="0" eaLnBrk="0" fontAlgn="base" hangingPunct="0">
        <a:spcBef>
          <a:spcPct val="20000"/>
        </a:spcBef>
        <a:spcAft>
          <a:spcPct val="0"/>
        </a:spcAft>
        <a:buClr>
          <a:schemeClr val="folHlink"/>
        </a:buClr>
        <a:buFont typeface="Wingdings" panose="05000000000000000000" pitchFamily="2" charset="2"/>
        <a:buChar char="§"/>
        <a:defRPr sz="2800">
          <a:solidFill>
            <a:srgbClr val="000000"/>
          </a:solidFill>
          <a:latin typeface="+mn-lt"/>
        </a:defRPr>
      </a:lvl2pPr>
      <a:lvl3pPr marL="1143000" indent="-228600" algn="l" rtl="0" eaLnBrk="0" fontAlgn="base" hangingPunct="0">
        <a:spcBef>
          <a:spcPct val="20000"/>
        </a:spcBef>
        <a:spcAft>
          <a:spcPct val="0"/>
        </a:spcAft>
        <a:buClr>
          <a:schemeClr val="hlink"/>
        </a:buClr>
        <a:buSzPct val="80000"/>
        <a:buFont typeface="Arial" panose="020B0604020202020204" pitchFamily="34" charset="0"/>
        <a:buChar char="►"/>
        <a:defRPr sz="2400">
          <a:solidFill>
            <a:srgbClr val="000000"/>
          </a:solidFill>
          <a:latin typeface="+mn-lt"/>
        </a:defRPr>
      </a:lvl3pPr>
      <a:lvl4pPr marL="1600200" indent="-228600" algn="l" rtl="0" eaLnBrk="0" fontAlgn="base" hangingPunct="0">
        <a:spcBef>
          <a:spcPct val="20000"/>
        </a:spcBef>
        <a:spcAft>
          <a:spcPct val="0"/>
        </a:spcAft>
        <a:buClr>
          <a:schemeClr val="folHlink"/>
        </a:buClr>
        <a:buFont typeface="Wingdings" panose="05000000000000000000" pitchFamily="2" charset="2"/>
        <a:buChar char="§"/>
        <a:defRPr sz="2000">
          <a:solidFill>
            <a:srgbClr val="000000"/>
          </a:solidFill>
          <a:latin typeface="+mn-lt"/>
        </a:defRPr>
      </a:lvl4pPr>
      <a:lvl5pPr marL="20574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mn-lt"/>
        </a:defRPr>
      </a:lvl5pPr>
      <a:lvl6pPr marL="2514600" indent="-228600" algn="l" rtl="0" fontAlgn="base">
        <a:spcBef>
          <a:spcPct val="20000"/>
        </a:spcBef>
        <a:spcAft>
          <a:spcPct val="0"/>
        </a:spcAft>
        <a:buClr>
          <a:schemeClr val="hlink"/>
        </a:buClr>
        <a:buSzPct val="80000"/>
        <a:buFont typeface="Arial" charset="0"/>
        <a:buChar char="►"/>
        <a:defRPr sz="2000">
          <a:solidFill>
            <a:srgbClr val="000000"/>
          </a:solidFill>
          <a:latin typeface="+mn-lt"/>
        </a:defRPr>
      </a:lvl6pPr>
      <a:lvl7pPr marL="2971800" indent="-228600" algn="l" rtl="0" fontAlgn="base">
        <a:spcBef>
          <a:spcPct val="20000"/>
        </a:spcBef>
        <a:spcAft>
          <a:spcPct val="0"/>
        </a:spcAft>
        <a:buClr>
          <a:schemeClr val="hlink"/>
        </a:buClr>
        <a:buSzPct val="80000"/>
        <a:buFont typeface="Arial" charset="0"/>
        <a:buChar char="►"/>
        <a:defRPr sz="2000">
          <a:solidFill>
            <a:srgbClr val="000000"/>
          </a:solidFill>
          <a:latin typeface="+mn-lt"/>
        </a:defRPr>
      </a:lvl7pPr>
      <a:lvl8pPr marL="3429000" indent="-228600" algn="l" rtl="0" fontAlgn="base">
        <a:spcBef>
          <a:spcPct val="20000"/>
        </a:spcBef>
        <a:spcAft>
          <a:spcPct val="0"/>
        </a:spcAft>
        <a:buClr>
          <a:schemeClr val="hlink"/>
        </a:buClr>
        <a:buSzPct val="80000"/>
        <a:buFont typeface="Arial" charset="0"/>
        <a:buChar char="►"/>
        <a:defRPr sz="2000">
          <a:solidFill>
            <a:srgbClr val="000000"/>
          </a:solidFill>
          <a:latin typeface="+mn-lt"/>
        </a:defRPr>
      </a:lvl8pPr>
      <a:lvl9pPr marL="3886200" indent="-228600" algn="l" rtl="0" fontAlgn="base">
        <a:spcBef>
          <a:spcPct val="20000"/>
        </a:spcBef>
        <a:spcAft>
          <a:spcPct val="0"/>
        </a:spcAft>
        <a:buClr>
          <a:schemeClr val="hlink"/>
        </a:buClr>
        <a:buSzPct val="80000"/>
        <a:buFont typeface="Arial" charset="0"/>
        <a:buChar char="►"/>
        <a:defRPr sz="2000">
          <a:solidFill>
            <a:srgbClr val="000000"/>
          </a:solidFill>
          <a:latin typeface="+mn-lt"/>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i-FI" altLang="fi-FI" smtClean="0"/>
              <a:t>Muokkaa perustyyl. napsautt.</a:t>
            </a:r>
          </a:p>
        </p:txBody>
      </p:sp>
      <p:sp>
        <p:nvSpPr>
          <p:cNvPr id="3075" name="Rectangle 3"/>
          <p:cNvSpPr>
            <a:spLocks noGrp="1" noChangeArrowheads="1"/>
          </p:cNvSpPr>
          <p:nvPr>
            <p:ph type="body" idx="1"/>
          </p:nvPr>
        </p:nvSpPr>
        <p:spPr bwMode="auto">
          <a:xfrm>
            <a:off x="457200" y="1566863"/>
            <a:ext cx="8218488"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i-FI" altLang="fi-FI" smtClean="0"/>
              <a:t>Muokkaa tekstin perustyylejä napsauttamalla</a:t>
            </a:r>
          </a:p>
          <a:p>
            <a:pPr lvl="1"/>
            <a:r>
              <a:rPr lang="fi-FI" altLang="fi-FI" smtClean="0"/>
              <a:t>toinen taso</a:t>
            </a:r>
          </a:p>
          <a:p>
            <a:pPr lvl="2"/>
            <a:r>
              <a:rPr lang="fi-FI" altLang="fi-FI" smtClean="0"/>
              <a:t>kolmas taso</a:t>
            </a:r>
          </a:p>
          <a:p>
            <a:pPr lvl="3"/>
            <a:r>
              <a:rPr lang="fi-FI" altLang="fi-FI" smtClean="0"/>
              <a:t>neljäs taso</a:t>
            </a:r>
          </a:p>
          <a:p>
            <a:pPr lvl="4"/>
            <a:r>
              <a:rPr lang="fi-FI" altLang="fi-FI" smtClean="0"/>
              <a:t>viides taso</a:t>
            </a:r>
          </a:p>
        </p:txBody>
      </p:sp>
      <p:sp>
        <p:nvSpPr>
          <p:cNvPr id="3076" name="Rectangle 4"/>
          <p:cNvSpPr>
            <a:spLocks noChangeArrowheads="1"/>
          </p:cNvSpPr>
          <p:nvPr/>
        </p:nvSpPr>
        <p:spPr bwMode="auto">
          <a:xfrm>
            <a:off x="0" y="-26988"/>
            <a:ext cx="9144000" cy="188913"/>
          </a:xfrm>
          <a:prstGeom prst="rect">
            <a:avLst/>
          </a:prstGeom>
          <a:solidFill>
            <a:srgbClr val="00446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3077" name="Rectangle 5"/>
          <p:cNvSpPr>
            <a:spLocks noChangeArrowheads="1"/>
          </p:cNvSpPr>
          <p:nvPr/>
        </p:nvSpPr>
        <p:spPr bwMode="auto">
          <a:xfrm>
            <a:off x="0" y="6308725"/>
            <a:ext cx="4787900" cy="549275"/>
          </a:xfrm>
          <a:prstGeom prst="rect">
            <a:avLst/>
          </a:prstGeom>
          <a:solidFill>
            <a:srgbClr val="004461"/>
          </a:solidFill>
          <a:ln w="9525">
            <a:solidFill>
              <a:schemeClr val="bg2"/>
            </a:solidFill>
            <a:miter lim="800000"/>
            <a:headEnd/>
            <a:tailEnd/>
          </a:ln>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3078" name="Rectangle 6"/>
          <p:cNvSpPr>
            <a:spLocks noChangeArrowheads="1"/>
          </p:cNvSpPr>
          <p:nvPr/>
        </p:nvSpPr>
        <p:spPr bwMode="auto">
          <a:xfrm>
            <a:off x="0" y="6842125"/>
            <a:ext cx="9144000" cy="428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
        <p:nvSpPr>
          <p:cNvPr id="1355783" name="Rectangle 7"/>
          <p:cNvSpPr>
            <a:spLocks noGrp="1" noChangeArrowheads="1"/>
          </p:cNvSpPr>
          <p:nvPr>
            <p:ph type="sldNum" sz="quarter" idx="4"/>
          </p:nvPr>
        </p:nvSpPr>
        <p:spPr bwMode="auto">
          <a:xfrm>
            <a:off x="6470650" y="-44450"/>
            <a:ext cx="2133600" cy="1603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sz="1000">
                <a:solidFill>
                  <a:schemeClr val="bg1"/>
                </a:solidFill>
                <a:latin typeface="Arial" panose="020B0604020202020204" pitchFamily="34" charset="0"/>
              </a:defRPr>
            </a:lvl1pPr>
          </a:lstStyle>
          <a:p>
            <a:pPr>
              <a:defRPr/>
            </a:pPr>
            <a:fld id="{96D15915-28DD-4DFF-9A30-C94BF9164572}" type="slidenum">
              <a:rPr lang="fi-FI" altLang="fi-FI"/>
              <a:pPr>
                <a:defRPr/>
              </a:pPr>
              <a:t>‹#›</a:t>
            </a:fld>
            <a:endParaRPr lang="fi-FI" altLang="fi-FI"/>
          </a:p>
        </p:txBody>
      </p:sp>
      <p:sp>
        <p:nvSpPr>
          <p:cNvPr id="1355784" name="Rectangle 8"/>
          <p:cNvSpPr>
            <a:spLocks noGrp="1" noChangeArrowheads="1"/>
          </p:cNvSpPr>
          <p:nvPr>
            <p:ph type="dt" sz="half" idx="2"/>
          </p:nvPr>
        </p:nvSpPr>
        <p:spPr bwMode="auto">
          <a:xfrm>
            <a:off x="530225" y="-44450"/>
            <a:ext cx="2133600"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000">
                <a:solidFill>
                  <a:schemeClr val="bg1"/>
                </a:solidFill>
                <a:latin typeface="+mn-lt"/>
              </a:defRPr>
            </a:lvl1pPr>
          </a:lstStyle>
          <a:p>
            <a:pPr>
              <a:defRPr/>
            </a:pPr>
            <a:endParaRPr lang="fi-FI"/>
          </a:p>
        </p:txBody>
      </p:sp>
      <p:pic>
        <p:nvPicPr>
          <p:cNvPr id="3081" name="Picture 9" descr="HAMK_logo_PP"/>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451725" y="6388100"/>
            <a:ext cx="14414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2" name="Rectangle 10"/>
          <p:cNvSpPr>
            <a:spLocks noChangeArrowheads="1"/>
          </p:cNvSpPr>
          <p:nvPr/>
        </p:nvSpPr>
        <p:spPr bwMode="auto">
          <a:xfrm>
            <a:off x="3563938" y="6553200"/>
            <a:ext cx="122396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algn="r" eaLnBrk="1" hangingPunct="1">
              <a:defRPr/>
            </a:pPr>
            <a:r>
              <a:rPr lang="fi-FI" altLang="fi-FI" sz="1400" b="1" smtClean="0">
                <a:solidFill>
                  <a:schemeClr val="bg1"/>
                </a:solidFill>
                <a:latin typeface="Arial" charset="0"/>
              </a:rPr>
              <a:t>w w w . h a m k . f i</a:t>
            </a:r>
          </a:p>
        </p:txBody>
      </p:sp>
      <p:sp>
        <p:nvSpPr>
          <p:cNvPr id="1355787" name="Rectangle 11"/>
          <p:cNvSpPr>
            <a:spLocks noGrp="1" noChangeArrowheads="1"/>
          </p:cNvSpPr>
          <p:nvPr>
            <p:ph type="ftr" sz="quarter" idx="3"/>
          </p:nvPr>
        </p:nvSpPr>
        <p:spPr bwMode="auto">
          <a:xfrm>
            <a:off x="458788" y="6308725"/>
            <a:ext cx="4257675" cy="549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b="1">
                <a:solidFill>
                  <a:schemeClr val="bg1"/>
                </a:solidFill>
                <a:latin typeface="+mn-lt"/>
              </a:defRPr>
            </a:lvl1pPr>
          </a:lstStyle>
          <a:p>
            <a:pPr>
              <a:defRPr/>
            </a:pPr>
            <a:endParaRPr lang="fi-FI"/>
          </a:p>
        </p:txBody>
      </p:sp>
      <p:sp>
        <p:nvSpPr>
          <p:cNvPr id="3084" name="Line 12"/>
          <p:cNvSpPr>
            <a:spLocks noChangeShapeType="1"/>
          </p:cNvSpPr>
          <p:nvPr/>
        </p:nvSpPr>
        <p:spPr bwMode="auto">
          <a:xfrm rot="5400000">
            <a:off x="4716462" y="6237288"/>
            <a:ext cx="142875"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3085" name="Rectangle 13"/>
          <p:cNvSpPr>
            <a:spLocks noChangeArrowheads="1"/>
          </p:cNvSpPr>
          <p:nvPr/>
        </p:nvSpPr>
        <p:spPr bwMode="auto">
          <a:xfrm>
            <a:off x="4787900" y="6165850"/>
            <a:ext cx="4356100" cy="71438"/>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50000"/>
              </a:spcBef>
              <a:spcAft>
                <a:spcPct val="0"/>
              </a:spcAft>
              <a:defRPr sz="3600">
                <a:solidFill>
                  <a:schemeClr val="tx1"/>
                </a:solidFill>
                <a:latin typeface="Tahoma" pitchFamily="34" charset="0"/>
              </a:defRPr>
            </a:lvl6pPr>
            <a:lvl7pPr marL="2971800" indent="-228600" eaLnBrk="0" fontAlgn="base" hangingPunct="0">
              <a:spcBef>
                <a:spcPct val="50000"/>
              </a:spcBef>
              <a:spcAft>
                <a:spcPct val="0"/>
              </a:spcAft>
              <a:defRPr sz="3600">
                <a:solidFill>
                  <a:schemeClr val="tx1"/>
                </a:solidFill>
                <a:latin typeface="Tahoma" pitchFamily="34" charset="0"/>
              </a:defRPr>
            </a:lvl7pPr>
            <a:lvl8pPr marL="3429000" indent="-228600" eaLnBrk="0" fontAlgn="base" hangingPunct="0">
              <a:spcBef>
                <a:spcPct val="50000"/>
              </a:spcBef>
              <a:spcAft>
                <a:spcPct val="0"/>
              </a:spcAft>
              <a:defRPr sz="3600">
                <a:solidFill>
                  <a:schemeClr val="tx1"/>
                </a:solidFill>
                <a:latin typeface="Tahoma" pitchFamily="34" charset="0"/>
              </a:defRPr>
            </a:lvl8pPr>
            <a:lvl9pPr marL="3886200" indent="-228600" eaLnBrk="0" fontAlgn="base" hangingPunct="0">
              <a:spcBef>
                <a:spcPct val="50000"/>
              </a:spcBef>
              <a:spcAft>
                <a:spcPct val="0"/>
              </a:spcAft>
              <a:defRPr sz="3600">
                <a:solidFill>
                  <a:schemeClr val="tx1"/>
                </a:solidFill>
                <a:latin typeface="Tahoma" pitchFamily="34" charset="0"/>
              </a:defRPr>
            </a:lvl9pPr>
          </a:lstStyle>
          <a:p>
            <a:pPr eaLnBrk="1" hangingPunct="1">
              <a:spcBef>
                <a:spcPct val="50000"/>
              </a:spcBef>
              <a:defRPr/>
            </a:pPr>
            <a:endParaRPr lang="fi-FI" altLang="fi-FI" smtClean="0"/>
          </a:p>
        </p:txBody>
      </p:sp>
    </p:spTree>
  </p:cSld>
  <p:clrMap bg1="lt1" tx1="dk1" bg2="lt2" tx2="dk2" accent1="accent1" accent2="accent2" accent3="accent3" accent4="accent4" accent5="accent5" accent6="accent6" hlink="hlink" folHlink="folHlink"/>
  <p:sldLayoutIdLst>
    <p:sldLayoutId id="2147484443" r:id="rId1"/>
    <p:sldLayoutId id="2147484432" r:id="rId2"/>
    <p:sldLayoutId id="2147484433" r:id="rId3"/>
    <p:sldLayoutId id="2147484434" r:id="rId4"/>
    <p:sldLayoutId id="2147484435" r:id="rId5"/>
    <p:sldLayoutId id="2147484436" r:id="rId6"/>
    <p:sldLayoutId id="2147484437" r:id="rId7"/>
    <p:sldLayoutId id="2147484438" r:id="rId8"/>
    <p:sldLayoutId id="2147484439" r:id="rId9"/>
    <p:sldLayoutId id="2147484440" r:id="rId10"/>
    <p:sldLayoutId id="2147484441"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lr>
          <a:srgbClr val="004461"/>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004461"/>
        </a:buClr>
        <a:buChar char="–"/>
        <a:defRPr sz="2800">
          <a:solidFill>
            <a:schemeClr val="tx1"/>
          </a:solidFill>
          <a:latin typeface="+mn-lt"/>
        </a:defRPr>
      </a:lvl2pPr>
      <a:lvl3pPr marL="1143000" indent="-228600" algn="l" rtl="0" eaLnBrk="0" fontAlgn="base" hangingPunct="0">
        <a:spcBef>
          <a:spcPct val="20000"/>
        </a:spcBef>
        <a:spcAft>
          <a:spcPct val="0"/>
        </a:spcAft>
        <a:buClr>
          <a:srgbClr val="004461"/>
        </a:buClr>
        <a:buChar char="•"/>
        <a:defRPr sz="2400">
          <a:solidFill>
            <a:schemeClr val="tx1"/>
          </a:solidFill>
          <a:latin typeface="+mn-lt"/>
        </a:defRPr>
      </a:lvl3pPr>
      <a:lvl4pPr marL="1600200" indent="-228600" algn="l" rtl="0" eaLnBrk="0" fontAlgn="base" hangingPunct="0">
        <a:spcBef>
          <a:spcPct val="20000"/>
        </a:spcBef>
        <a:spcAft>
          <a:spcPct val="0"/>
        </a:spcAft>
        <a:buClr>
          <a:srgbClr val="004461"/>
        </a:buClr>
        <a:buChar char="–"/>
        <a:defRPr sz="2000">
          <a:solidFill>
            <a:schemeClr val="tx1"/>
          </a:solidFill>
          <a:latin typeface="+mn-lt"/>
        </a:defRPr>
      </a:lvl4pPr>
      <a:lvl5pPr marL="2057400" indent="-228600" algn="l" rtl="0" eaLnBrk="0" fontAlgn="base" hangingPunct="0">
        <a:spcBef>
          <a:spcPct val="20000"/>
        </a:spcBef>
        <a:spcAft>
          <a:spcPct val="0"/>
        </a:spcAft>
        <a:buClr>
          <a:srgbClr val="004461"/>
        </a:buClr>
        <a:buChar char="»"/>
        <a:defRPr sz="2000">
          <a:solidFill>
            <a:schemeClr val="tx1"/>
          </a:solidFill>
          <a:latin typeface="+mn-lt"/>
        </a:defRPr>
      </a:lvl5pPr>
      <a:lvl6pPr marL="2514600" indent="-228600" algn="l" rtl="0" fontAlgn="base">
        <a:spcBef>
          <a:spcPct val="20000"/>
        </a:spcBef>
        <a:spcAft>
          <a:spcPct val="0"/>
        </a:spcAft>
        <a:buClr>
          <a:srgbClr val="004461"/>
        </a:buClr>
        <a:buChar char="»"/>
        <a:defRPr sz="2000">
          <a:solidFill>
            <a:schemeClr val="tx1"/>
          </a:solidFill>
          <a:latin typeface="+mn-lt"/>
        </a:defRPr>
      </a:lvl6pPr>
      <a:lvl7pPr marL="2971800" indent="-228600" algn="l" rtl="0" fontAlgn="base">
        <a:spcBef>
          <a:spcPct val="20000"/>
        </a:spcBef>
        <a:spcAft>
          <a:spcPct val="0"/>
        </a:spcAft>
        <a:buClr>
          <a:srgbClr val="004461"/>
        </a:buClr>
        <a:buChar char="»"/>
        <a:defRPr sz="2000">
          <a:solidFill>
            <a:schemeClr val="tx1"/>
          </a:solidFill>
          <a:latin typeface="+mn-lt"/>
        </a:defRPr>
      </a:lvl7pPr>
      <a:lvl8pPr marL="3429000" indent="-228600" algn="l" rtl="0" fontAlgn="base">
        <a:spcBef>
          <a:spcPct val="20000"/>
        </a:spcBef>
        <a:spcAft>
          <a:spcPct val="0"/>
        </a:spcAft>
        <a:buClr>
          <a:srgbClr val="004461"/>
        </a:buClr>
        <a:buChar char="»"/>
        <a:defRPr sz="2000">
          <a:solidFill>
            <a:schemeClr val="tx1"/>
          </a:solidFill>
          <a:latin typeface="+mn-lt"/>
        </a:defRPr>
      </a:lvl8pPr>
      <a:lvl9pPr marL="3886200" indent="-228600" algn="l" rtl="0" fontAlgn="base">
        <a:spcBef>
          <a:spcPct val="20000"/>
        </a:spcBef>
        <a:spcAft>
          <a:spcPct val="0"/>
        </a:spcAft>
        <a:buClr>
          <a:srgbClr val="004461"/>
        </a:buClr>
        <a:buChar char="»"/>
        <a:defRPr sz="2000">
          <a:solidFill>
            <a:schemeClr val="tx1"/>
          </a:solidFill>
          <a:latin typeface="+mn-lt"/>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77.xml"/><Relationship Id="rId3" Type="http://schemas.openxmlformats.org/officeDocument/2006/relationships/slide" Target="slide32.xml"/><Relationship Id="rId7" Type="http://schemas.openxmlformats.org/officeDocument/2006/relationships/slide" Target="slide154.xml"/><Relationship Id="rId2" Type="http://schemas.openxmlformats.org/officeDocument/2006/relationships/slide" Target="slide2.xml"/><Relationship Id="rId1" Type="http://schemas.openxmlformats.org/officeDocument/2006/relationships/slideLayout" Target="../slideLayouts/slideLayout23.xml"/><Relationship Id="rId6" Type="http://schemas.openxmlformats.org/officeDocument/2006/relationships/slide" Target="slide124.xml"/><Relationship Id="rId5" Type="http://schemas.openxmlformats.org/officeDocument/2006/relationships/slide" Target="slide87.xml"/><Relationship Id="rId4" Type="http://schemas.openxmlformats.org/officeDocument/2006/relationships/slide" Target="slide67.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slide" Target="slide8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slide" Target="slide87.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slide" Target="slide8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slide" Target="slide87.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slide" Target="slide87.xml"/><Relationship Id="rId2" Type="http://schemas.openxmlformats.org/officeDocument/2006/relationships/slide" Target="slide23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slide" Target="slide87.xml"/><Relationship Id="rId2" Type="http://schemas.openxmlformats.org/officeDocument/2006/relationships/slide" Target="slide239.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slide" Target="slide87.xml"/><Relationship Id="rId2" Type="http://schemas.openxmlformats.org/officeDocument/2006/relationships/slide" Target="slide24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slide" Target="slide87.xml"/><Relationship Id="rId2" Type="http://schemas.openxmlformats.org/officeDocument/2006/relationships/slide" Target="slide24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slide" Target="slide8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slide" Target="slide8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slide" Target="slide87.xml"/><Relationship Id="rId2" Type="http://schemas.openxmlformats.org/officeDocument/2006/relationships/slide" Target="slide25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slide" Target="slide87.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slide" Target="slide8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slide" Target="slide87.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slide" Target="slide87.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slide" Target="slide87.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slide" Target="slide8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slide" Target="slide87.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oleObject" Target="../embeddings/oleObject71.bin"/><Relationship Id="rId7" Type="http://schemas.openxmlformats.org/officeDocument/2006/relationships/slide" Target="slide87.xml"/><Relationship Id="rId2" Type="http://schemas.openxmlformats.org/officeDocument/2006/relationships/slideLayout" Target="../slideLayouts/slideLayout14.xml"/><Relationship Id="rId1" Type="http://schemas.openxmlformats.org/officeDocument/2006/relationships/vmlDrawing" Target="../drawings/vmlDrawing32.vml"/><Relationship Id="rId6" Type="http://schemas.openxmlformats.org/officeDocument/2006/relationships/image" Target="../media/image70.wmf"/><Relationship Id="rId5" Type="http://schemas.openxmlformats.org/officeDocument/2006/relationships/oleObject" Target="../embeddings/oleObject72.bin"/><Relationship Id="rId4" Type="http://schemas.openxmlformats.org/officeDocument/2006/relationships/image" Target="../media/image69.wmf"/></Relationships>
</file>

<file path=ppt/slides/_rels/slide1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2" Type="http://schemas.openxmlformats.org/officeDocument/2006/relationships/slide" Target="slide87.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slide" Target="slide87.xml"/><Relationship Id="rId2" Type="http://schemas.openxmlformats.org/officeDocument/2006/relationships/slide" Target="slide256.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slide" Target="slide87.xml"/><Relationship Id="rId2" Type="http://schemas.openxmlformats.org/officeDocument/2006/relationships/slide" Target="slide261.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slide" Target="slide87.xml"/><Relationship Id="rId1" Type="http://schemas.openxmlformats.org/officeDocument/2006/relationships/slideLayout" Target="../slideLayouts/slideLayout24.xml"/></Relationships>
</file>

<file path=ppt/slides/_rels/slide124.xml.rels><?xml version="1.0" encoding="UTF-8" standalone="yes"?>
<Relationships xmlns="http://schemas.openxmlformats.org/package/2006/relationships"><Relationship Id="rId3" Type="http://schemas.openxmlformats.org/officeDocument/2006/relationships/slide" Target="slide128.xml"/><Relationship Id="rId7" Type="http://schemas.openxmlformats.org/officeDocument/2006/relationships/slide" Target="slide146.xml"/><Relationship Id="rId2" Type="http://schemas.openxmlformats.org/officeDocument/2006/relationships/slide" Target="slide125.xml"/><Relationship Id="rId1" Type="http://schemas.openxmlformats.org/officeDocument/2006/relationships/slideLayout" Target="../slideLayouts/slideLayout23.xml"/><Relationship Id="rId6" Type="http://schemas.openxmlformats.org/officeDocument/2006/relationships/slide" Target="slide142.xml"/><Relationship Id="rId5" Type="http://schemas.openxmlformats.org/officeDocument/2006/relationships/slide" Target="slide137.xml"/><Relationship Id="rId4" Type="http://schemas.openxmlformats.org/officeDocument/2006/relationships/slide" Target="slide132.xml"/></Relationships>
</file>

<file path=ppt/slides/_rels/slide125.xml.rels><?xml version="1.0" encoding="UTF-8" standalone="yes"?>
<Relationships xmlns="http://schemas.openxmlformats.org/package/2006/relationships"><Relationship Id="rId2" Type="http://schemas.openxmlformats.org/officeDocument/2006/relationships/slide" Target="slide124.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8" Type="http://schemas.openxmlformats.org/officeDocument/2006/relationships/oleObject" Target="../embeddings/oleObject76.bin"/><Relationship Id="rId13" Type="http://schemas.openxmlformats.org/officeDocument/2006/relationships/slide" Target="slide124.xml"/><Relationship Id="rId3" Type="http://schemas.openxmlformats.org/officeDocument/2006/relationships/oleObject" Target="../embeddings/oleObject73.bin"/><Relationship Id="rId7" Type="http://schemas.openxmlformats.org/officeDocument/2006/relationships/image" Target="../media/image72.wmf"/><Relationship Id="rId12" Type="http://schemas.openxmlformats.org/officeDocument/2006/relationships/image" Target="../media/image74.wmf"/><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oleObject" Target="../embeddings/oleObject75.bin"/><Relationship Id="rId11" Type="http://schemas.openxmlformats.org/officeDocument/2006/relationships/oleObject" Target="../embeddings/oleObject78.bin"/><Relationship Id="rId5" Type="http://schemas.openxmlformats.org/officeDocument/2006/relationships/oleObject" Target="../embeddings/oleObject74.bin"/><Relationship Id="rId10" Type="http://schemas.openxmlformats.org/officeDocument/2006/relationships/image" Target="../media/image73.wmf"/><Relationship Id="rId4" Type="http://schemas.openxmlformats.org/officeDocument/2006/relationships/image" Target="../media/image71.wmf"/><Relationship Id="rId9" Type="http://schemas.openxmlformats.org/officeDocument/2006/relationships/oleObject" Target="../embeddings/oleObject77.bin"/></Relationships>
</file>

<file path=ppt/slides/_rels/slide127.xml.rels><?xml version="1.0" encoding="UTF-8" standalone="yes"?>
<Relationships xmlns="http://schemas.openxmlformats.org/package/2006/relationships"><Relationship Id="rId2" Type="http://schemas.openxmlformats.org/officeDocument/2006/relationships/slide" Target="slide124.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2.xml"/><Relationship Id="rId1" Type="http://schemas.openxmlformats.org/officeDocument/2006/relationships/vmlDrawing" Target="../drawings/vmlDrawing34.vml"/><Relationship Id="rId5" Type="http://schemas.openxmlformats.org/officeDocument/2006/relationships/slide" Target="slide124.xml"/><Relationship Id="rId4" Type="http://schemas.openxmlformats.org/officeDocument/2006/relationships/image" Target="../media/image75.wmf"/></Relationships>
</file>

<file path=ppt/slides/_rels/slide129.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7.xml"/><Relationship Id="rId1" Type="http://schemas.openxmlformats.org/officeDocument/2006/relationships/vmlDrawing" Target="../drawings/vmlDrawing35.vml"/><Relationship Id="rId5" Type="http://schemas.openxmlformats.org/officeDocument/2006/relationships/slide" Target="slide124.xml"/><Relationship Id="rId4" Type="http://schemas.openxmlformats.org/officeDocument/2006/relationships/image" Target="../media/image76.wmf"/></Relationships>
</file>

<file path=ppt/slides/_rels/slide1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oleObject" Target="../embeddings/oleObject81.bin"/><Relationship Id="rId7" Type="http://schemas.openxmlformats.org/officeDocument/2006/relationships/slide" Target="slide124.xml"/><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78.wmf"/><Relationship Id="rId5" Type="http://schemas.openxmlformats.org/officeDocument/2006/relationships/oleObject" Target="../embeddings/oleObject82.bin"/><Relationship Id="rId4" Type="http://schemas.openxmlformats.org/officeDocument/2006/relationships/image" Target="../media/image77.wmf"/></Relationships>
</file>

<file path=ppt/slides/_rels/slide131.xml.rels><?xml version="1.0" encoding="UTF-8" standalone="yes"?>
<Relationships xmlns="http://schemas.openxmlformats.org/package/2006/relationships"><Relationship Id="rId3" Type="http://schemas.openxmlformats.org/officeDocument/2006/relationships/slide" Target="slide124.xml"/><Relationship Id="rId2" Type="http://schemas.openxmlformats.org/officeDocument/2006/relationships/slide" Target="slide266.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oleObject" Target="../embeddings/oleObject83.bin"/><Relationship Id="rId7" Type="http://schemas.openxmlformats.org/officeDocument/2006/relationships/oleObject" Target="../embeddings/oleObject85.bin"/><Relationship Id="rId2" Type="http://schemas.openxmlformats.org/officeDocument/2006/relationships/slideLayout" Target="../slideLayouts/slideLayout16.xml"/><Relationship Id="rId1" Type="http://schemas.openxmlformats.org/officeDocument/2006/relationships/vmlDrawing" Target="../drawings/vmlDrawing37.vml"/><Relationship Id="rId6" Type="http://schemas.openxmlformats.org/officeDocument/2006/relationships/image" Target="../media/image80.wmf"/><Relationship Id="rId5" Type="http://schemas.openxmlformats.org/officeDocument/2006/relationships/oleObject" Target="../embeddings/oleObject84.bin"/><Relationship Id="rId4" Type="http://schemas.openxmlformats.org/officeDocument/2006/relationships/image" Target="../media/image79.wmf"/><Relationship Id="rId9" Type="http://schemas.openxmlformats.org/officeDocument/2006/relationships/slide" Target="slide124.xml"/></Relationships>
</file>

<file path=ppt/slides/_rels/slide133.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83.png"/><Relationship Id="rId5" Type="http://schemas.openxmlformats.org/officeDocument/2006/relationships/slide" Target="slide124.xml"/><Relationship Id="rId4" Type="http://schemas.openxmlformats.org/officeDocument/2006/relationships/image" Target="../media/image82.wmf"/></Relationships>
</file>

<file path=ppt/slides/_rels/slide134.xml.rels><?xml version="1.0" encoding="UTF-8" standalone="yes"?>
<Relationships xmlns="http://schemas.openxmlformats.org/package/2006/relationships"><Relationship Id="rId3" Type="http://schemas.openxmlformats.org/officeDocument/2006/relationships/slide" Target="slide268.xml"/><Relationship Id="rId2" Type="http://schemas.openxmlformats.org/officeDocument/2006/relationships/slide" Target="slide270.xml"/><Relationship Id="rId1" Type="http://schemas.openxmlformats.org/officeDocument/2006/relationships/slideLayout" Target="../slideLayouts/slideLayout7.xml"/><Relationship Id="rId4" Type="http://schemas.openxmlformats.org/officeDocument/2006/relationships/slide" Target="slide124.xml"/></Relationships>
</file>

<file path=ppt/slides/_rels/slide135.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slideLayout" Target="../slideLayouts/slideLayout13.xml"/><Relationship Id="rId1" Type="http://schemas.openxmlformats.org/officeDocument/2006/relationships/vmlDrawing" Target="../drawings/vmlDrawing39.vml"/><Relationship Id="rId5" Type="http://schemas.openxmlformats.org/officeDocument/2006/relationships/slide" Target="slide124.xml"/><Relationship Id="rId4" Type="http://schemas.openxmlformats.org/officeDocument/2006/relationships/image" Target="../media/image84.wmf"/></Relationships>
</file>

<file path=ppt/slides/_rels/slide136.xml.rels><?xml version="1.0" encoding="UTF-8" standalone="yes"?>
<Relationships xmlns="http://schemas.openxmlformats.org/package/2006/relationships"><Relationship Id="rId3" Type="http://schemas.openxmlformats.org/officeDocument/2006/relationships/slide" Target="slide276.xml"/><Relationship Id="rId2" Type="http://schemas.openxmlformats.org/officeDocument/2006/relationships/slide" Target="slide274.xml"/><Relationship Id="rId1" Type="http://schemas.openxmlformats.org/officeDocument/2006/relationships/slideLayout" Target="../slideLayouts/slideLayout7.xml"/><Relationship Id="rId4" Type="http://schemas.openxmlformats.org/officeDocument/2006/relationships/slide" Target="slide124.xml"/></Relationships>
</file>

<file path=ppt/slides/_rels/slide137.xml.rels><?xml version="1.0" encoding="UTF-8" standalone="yes"?>
<Relationships xmlns="http://schemas.openxmlformats.org/package/2006/relationships"><Relationship Id="rId2" Type="http://schemas.openxmlformats.org/officeDocument/2006/relationships/slide" Target="slide124.xml"/><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8" Type="http://schemas.openxmlformats.org/officeDocument/2006/relationships/image" Target="../media/image87.wmf"/><Relationship Id="rId3" Type="http://schemas.openxmlformats.org/officeDocument/2006/relationships/oleObject" Target="../embeddings/oleObject88.bin"/><Relationship Id="rId7" Type="http://schemas.openxmlformats.org/officeDocument/2006/relationships/oleObject" Target="../embeddings/oleObject90.bin"/><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image" Target="../media/image86.wmf"/><Relationship Id="rId5" Type="http://schemas.openxmlformats.org/officeDocument/2006/relationships/oleObject" Target="../embeddings/oleObject89.bin"/><Relationship Id="rId4" Type="http://schemas.openxmlformats.org/officeDocument/2006/relationships/image" Target="../media/image85.wmf"/><Relationship Id="rId9" Type="http://schemas.openxmlformats.org/officeDocument/2006/relationships/slide" Target="slide124.xml"/></Relationships>
</file>

<file path=ppt/slides/_rels/slide139.xml.rels><?xml version="1.0" encoding="UTF-8" standalone="yes"?>
<Relationships xmlns="http://schemas.openxmlformats.org/package/2006/relationships"><Relationship Id="rId3" Type="http://schemas.openxmlformats.org/officeDocument/2006/relationships/oleObject" Target="../embeddings/oleObject91.bin"/><Relationship Id="rId7" Type="http://schemas.openxmlformats.org/officeDocument/2006/relationships/slide" Target="slide124.xml"/><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image" Target="../media/image89.wmf"/><Relationship Id="rId5" Type="http://schemas.openxmlformats.org/officeDocument/2006/relationships/oleObject" Target="../embeddings/oleObject92.bin"/><Relationship Id="rId4" Type="http://schemas.openxmlformats.org/officeDocument/2006/relationships/image" Target="../media/image88.wmf"/></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slideLayout" Target="../slideLayouts/slideLayout7.xml"/><Relationship Id="rId1" Type="http://schemas.openxmlformats.org/officeDocument/2006/relationships/vmlDrawing" Target="../drawings/vmlDrawing42.vml"/><Relationship Id="rId5" Type="http://schemas.openxmlformats.org/officeDocument/2006/relationships/slide" Target="slide124.xml"/><Relationship Id="rId4" Type="http://schemas.openxmlformats.org/officeDocument/2006/relationships/image" Target="../media/image90.wmf"/></Relationships>
</file>

<file path=ppt/slides/_rels/slide141.xml.rels><?xml version="1.0" encoding="UTF-8" standalone="yes"?>
<Relationships xmlns="http://schemas.openxmlformats.org/package/2006/relationships"><Relationship Id="rId3" Type="http://schemas.openxmlformats.org/officeDocument/2006/relationships/slide" Target="slide124.xml"/><Relationship Id="rId2" Type="http://schemas.openxmlformats.org/officeDocument/2006/relationships/slide" Target="slide279.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slide" Target="slide124.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oleObject" Target="../embeddings/oleObject94.bin"/><Relationship Id="rId2" Type="http://schemas.openxmlformats.org/officeDocument/2006/relationships/slideLayout" Target="../slideLayouts/slideLayout17.xml"/><Relationship Id="rId1" Type="http://schemas.openxmlformats.org/officeDocument/2006/relationships/vmlDrawing" Target="../drawings/vmlDrawing43.vml"/><Relationship Id="rId5" Type="http://schemas.openxmlformats.org/officeDocument/2006/relationships/slide" Target="slide124.xml"/><Relationship Id="rId4" Type="http://schemas.openxmlformats.org/officeDocument/2006/relationships/image" Target="../media/image91.wmf"/></Relationships>
</file>

<file path=ppt/slides/_rels/slide144.xml.rels><?xml version="1.0" encoding="UTF-8" standalone="yes"?>
<Relationships xmlns="http://schemas.openxmlformats.org/package/2006/relationships"><Relationship Id="rId2" Type="http://schemas.openxmlformats.org/officeDocument/2006/relationships/slide" Target="slide12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Layout" Target="../slideLayouts/slideLayout13.xml"/><Relationship Id="rId1" Type="http://schemas.openxmlformats.org/officeDocument/2006/relationships/vmlDrawing" Target="../drawings/vmlDrawing44.vml"/><Relationship Id="rId5" Type="http://schemas.openxmlformats.org/officeDocument/2006/relationships/slide" Target="slide124.xml"/><Relationship Id="rId4" Type="http://schemas.openxmlformats.org/officeDocument/2006/relationships/image" Target="../media/image92.wmf"/></Relationships>
</file>

<file path=ppt/slides/_rels/slide146.xml.rels><?xml version="1.0" encoding="UTF-8" standalone="yes"?>
<Relationships xmlns="http://schemas.openxmlformats.org/package/2006/relationships"><Relationship Id="rId2" Type="http://schemas.openxmlformats.org/officeDocument/2006/relationships/slide" Target="slide124.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oleObject" Target="../embeddings/oleObject96.bin"/><Relationship Id="rId2" Type="http://schemas.openxmlformats.org/officeDocument/2006/relationships/slideLayout" Target="../slideLayouts/slideLayout13.xml"/><Relationship Id="rId1" Type="http://schemas.openxmlformats.org/officeDocument/2006/relationships/vmlDrawing" Target="../drawings/vmlDrawing45.vml"/><Relationship Id="rId5" Type="http://schemas.openxmlformats.org/officeDocument/2006/relationships/slide" Target="slide124.xml"/><Relationship Id="rId4" Type="http://schemas.openxmlformats.org/officeDocument/2006/relationships/image" Target="../media/image93.wmf"/></Relationships>
</file>

<file path=ppt/slides/_rels/slide148.x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oleObject" Target="../embeddings/oleObject97.bin"/><Relationship Id="rId7" Type="http://schemas.openxmlformats.org/officeDocument/2006/relationships/oleObject" Target="../embeddings/oleObject99.bin"/><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image" Target="../media/image95.wmf"/><Relationship Id="rId5" Type="http://schemas.openxmlformats.org/officeDocument/2006/relationships/oleObject" Target="../embeddings/oleObject98.bin"/><Relationship Id="rId4" Type="http://schemas.openxmlformats.org/officeDocument/2006/relationships/image" Target="../media/image94.wmf"/><Relationship Id="rId9" Type="http://schemas.openxmlformats.org/officeDocument/2006/relationships/slide" Target="slide124.xml"/></Relationships>
</file>

<file path=ppt/slides/_rels/slide149.xml.rels><?xml version="1.0" encoding="UTF-8" standalone="yes"?>
<Relationships xmlns="http://schemas.openxmlformats.org/package/2006/relationships"><Relationship Id="rId2" Type="http://schemas.openxmlformats.org/officeDocument/2006/relationships/slide" Target="slide12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slide" Target="slide2.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150.xml.rels><?xml version="1.0" encoding="UTF-8" standalone="yes"?>
<Relationships xmlns="http://schemas.openxmlformats.org/package/2006/relationships"><Relationship Id="rId3" Type="http://schemas.openxmlformats.org/officeDocument/2006/relationships/oleObject" Target="../embeddings/oleObject100.bin"/><Relationship Id="rId2" Type="http://schemas.openxmlformats.org/officeDocument/2006/relationships/slideLayout" Target="../slideLayouts/slideLayout7.xml"/><Relationship Id="rId1" Type="http://schemas.openxmlformats.org/officeDocument/2006/relationships/vmlDrawing" Target="../drawings/vmlDrawing47.vml"/><Relationship Id="rId5" Type="http://schemas.openxmlformats.org/officeDocument/2006/relationships/slide" Target="slide124.xml"/><Relationship Id="rId4" Type="http://schemas.openxmlformats.org/officeDocument/2006/relationships/image" Target="../media/image97.wmf"/></Relationships>
</file>

<file path=ppt/slides/_rels/slide151.xml.rels><?xml version="1.0" encoding="UTF-8" standalone="yes"?>
<Relationships xmlns="http://schemas.openxmlformats.org/package/2006/relationships"><Relationship Id="rId3" Type="http://schemas.openxmlformats.org/officeDocument/2006/relationships/slide" Target="slide124.xml"/><Relationship Id="rId2" Type="http://schemas.openxmlformats.org/officeDocument/2006/relationships/slide" Target="slide282.xm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3" Type="http://schemas.openxmlformats.org/officeDocument/2006/relationships/slide" Target="slide124.xml"/><Relationship Id="rId2" Type="http://schemas.openxmlformats.org/officeDocument/2006/relationships/slide" Target="slide284.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slide" Target="slide124.xml"/><Relationship Id="rId1" Type="http://schemas.openxmlformats.org/officeDocument/2006/relationships/slideLayout" Target="../slideLayouts/slideLayout24.xml"/></Relationships>
</file>

<file path=ppt/slides/_rels/slide154.xml.rels><?xml version="1.0" encoding="UTF-8" standalone="yes"?>
<Relationships xmlns="http://schemas.openxmlformats.org/package/2006/relationships"><Relationship Id="rId3" Type="http://schemas.openxmlformats.org/officeDocument/2006/relationships/slide" Target="slide158.xml"/><Relationship Id="rId2" Type="http://schemas.openxmlformats.org/officeDocument/2006/relationships/slide" Target="slide155.xml"/><Relationship Id="rId1" Type="http://schemas.openxmlformats.org/officeDocument/2006/relationships/slideLayout" Target="../slideLayouts/slideLayout23.xml"/><Relationship Id="rId6" Type="http://schemas.openxmlformats.org/officeDocument/2006/relationships/slide" Target="slide173.xml"/><Relationship Id="rId5" Type="http://schemas.openxmlformats.org/officeDocument/2006/relationships/slide" Target="slide164.xml"/><Relationship Id="rId4" Type="http://schemas.openxmlformats.org/officeDocument/2006/relationships/slide" Target="slide163.xml"/></Relationships>
</file>

<file path=ppt/slides/_rels/slide155.xml.rels><?xml version="1.0" encoding="UTF-8" standalone="yes"?>
<Relationships xmlns="http://schemas.openxmlformats.org/package/2006/relationships"><Relationship Id="rId2" Type="http://schemas.openxmlformats.org/officeDocument/2006/relationships/slide" Target="slide154.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8" Type="http://schemas.openxmlformats.org/officeDocument/2006/relationships/image" Target="../media/image100.wmf"/><Relationship Id="rId3" Type="http://schemas.openxmlformats.org/officeDocument/2006/relationships/oleObject" Target="../embeddings/oleObject101.bin"/><Relationship Id="rId7" Type="http://schemas.openxmlformats.org/officeDocument/2006/relationships/oleObject" Target="../embeddings/oleObject103.bin"/><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image" Target="../media/image99.wmf"/><Relationship Id="rId5" Type="http://schemas.openxmlformats.org/officeDocument/2006/relationships/oleObject" Target="../embeddings/oleObject102.bin"/><Relationship Id="rId4" Type="http://schemas.openxmlformats.org/officeDocument/2006/relationships/image" Target="../media/image98.wmf"/><Relationship Id="rId9" Type="http://schemas.openxmlformats.org/officeDocument/2006/relationships/slide" Target="slide154.xml"/></Relationships>
</file>

<file path=ppt/slides/_rels/slide157.xml.rels><?xml version="1.0" encoding="UTF-8" standalone="yes"?>
<Relationships xmlns="http://schemas.openxmlformats.org/package/2006/relationships"><Relationship Id="rId3" Type="http://schemas.openxmlformats.org/officeDocument/2006/relationships/oleObject" Target="../embeddings/oleObject104.bin"/><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slide" Target="slide154.xml"/><Relationship Id="rId5" Type="http://schemas.openxmlformats.org/officeDocument/2006/relationships/slide" Target="slide287.xml"/><Relationship Id="rId4" Type="http://schemas.openxmlformats.org/officeDocument/2006/relationships/image" Target="../media/image101.wmf"/></Relationships>
</file>

<file path=ppt/slides/_rels/slide158.xml.rels><?xml version="1.0" encoding="UTF-8" standalone="yes"?>
<Relationships xmlns="http://schemas.openxmlformats.org/package/2006/relationships"><Relationship Id="rId2" Type="http://schemas.openxmlformats.org/officeDocument/2006/relationships/slide" Target="slide154.xml"/><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3" Type="http://schemas.openxmlformats.org/officeDocument/2006/relationships/oleObject" Target="../embeddings/oleObject105.bin"/><Relationship Id="rId2" Type="http://schemas.openxmlformats.org/officeDocument/2006/relationships/slideLayout" Target="../slideLayouts/slideLayout7.xml"/><Relationship Id="rId1" Type="http://schemas.openxmlformats.org/officeDocument/2006/relationships/vmlDrawing" Target="../drawings/vmlDrawing50.vml"/><Relationship Id="rId5" Type="http://schemas.openxmlformats.org/officeDocument/2006/relationships/slide" Target="slide154.xml"/><Relationship Id="rId4" Type="http://schemas.openxmlformats.org/officeDocument/2006/relationships/image" Target="../media/image102.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slide" Target="slide2.xml"/><Relationship Id="rId4" Type="http://schemas.openxmlformats.org/officeDocument/2006/relationships/image" Target="../media/image5.wmf"/></Relationships>
</file>

<file path=ppt/slides/_rels/slide160.xml.rels><?xml version="1.0" encoding="UTF-8" standalone="yes"?>
<Relationships xmlns="http://schemas.openxmlformats.org/package/2006/relationships"><Relationship Id="rId3" Type="http://schemas.openxmlformats.org/officeDocument/2006/relationships/oleObject" Target="../embeddings/oleObject106.bin"/><Relationship Id="rId7" Type="http://schemas.openxmlformats.org/officeDocument/2006/relationships/slide" Target="slide154.xml"/><Relationship Id="rId2" Type="http://schemas.openxmlformats.org/officeDocument/2006/relationships/slideLayout" Target="../slideLayouts/slideLayout7.xml"/><Relationship Id="rId1" Type="http://schemas.openxmlformats.org/officeDocument/2006/relationships/vmlDrawing" Target="../drawings/vmlDrawing51.vml"/><Relationship Id="rId6" Type="http://schemas.openxmlformats.org/officeDocument/2006/relationships/image" Target="../media/image104.wmf"/><Relationship Id="rId5" Type="http://schemas.openxmlformats.org/officeDocument/2006/relationships/oleObject" Target="../embeddings/oleObject107.bin"/><Relationship Id="rId4" Type="http://schemas.openxmlformats.org/officeDocument/2006/relationships/image" Target="../media/image103.wmf"/></Relationships>
</file>

<file path=ppt/slides/_rels/slide161.xml.rels><?xml version="1.0" encoding="UTF-8" standalone="yes"?>
<Relationships xmlns="http://schemas.openxmlformats.org/package/2006/relationships"><Relationship Id="rId2" Type="http://schemas.openxmlformats.org/officeDocument/2006/relationships/slide" Target="slide154.xml"/><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3" Type="http://schemas.openxmlformats.org/officeDocument/2006/relationships/slide" Target="slide292.xml"/><Relationship Id="rId2" Type="http://schemas.openxmlformats.org/officeDocument/2006/relationships/slide" Target="slide290.xml"/><Relationship Id="rId1" Type="http://schemas.openxmlformats.org/officeDocument/2006/relationships/slideLayout" Target="../slideLayouts/slideLayout7.xml"/><Relationship Id="rId4" Type="http://schemas.openxmlformats.org/officeDocument/2006/relationships/slide" Target="slide154.xml"/></Relationships>
</file>

<file path=ppt/slides/_rels/slide163.xml.rels><?xml version="1.0" encoding="UTF-8" standalone="yes"?>
<Relationships xmlns="http://schemas.openxmlformats.org/package/2006/relationships"><Relationship Id="rId2" Type="http://schemas.openxmlformats.org/officeDocument/2006/relationships/slide" Target="slide154.xml"/><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3" Type="http://schemas.openxmlformats.org/officeDocument/2006/relationships/oleObject" Target="../embeddings/oleObject108.bin"/><Relationship Id="rId2" Type="http://schemas.openxmlformats.org/officeDocument/2006/relationships/slideLayout" Target="../slideLayouts/slideLayout2.xml"/><Relationship Id="rId1" Type="http://schemas.openxmlformats.org/officeDocument/2006/relationships/vmlDrawing" Target="../drawings/vmlDrawing52.vml"/><Relationship Id="rId5" Type="http://schemas.openxmlformats.org/officeDocument/2006/relationships/slide" Target="slide154.xml"/><Relationship Id="rId4" Type="http://schemas.openxmlformats.org/officeDocument/2006/relationships/image" Target="../media/image105.wmf"/></Relationships>
</file>

<file path=ppt/slides/_rels/slide165.xml.rels><?xml version="1.0" encoding="UTF-8" standalone="yes"?>
<Relationships xmlns="http://schemas.openxmlformats.org/package/2006/relationships"><Relationship Id="rId2" Type="http://schemas.openxmlformats.org/officeDocument/2006/relationships/slide" Target="slide154.xml"/><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slide" Target="slide154.xml"/><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3" Type="http://schemas.openxmlformats.org/officeDocument/2006/relationships/oleObject" Target="../embeddings/oleObject109.bin"/><Relationship Id="rId7" Type="http://schemas.openxmlformats.org/officeDocument/2006/relationships/slide" Target="slide154.xml"/><Relationship Id="rId2" Type="http://schemas.openxmlformats.org/officeDocument/2006/relationships/slideLayout" Target="../slideLayouts/slideLayout4.xml"/><Relationship Id="rId1" Type="http://schemas.openxmlformats.org/officeDocument/2006/relationships/vmlDrawing" Target="../drawings/vmlDrawing53.vml"/><Relationship Id="rId6" Type="http://schemas.openxmlformats.org/officeDocument/2006/relationships/image" Target="../media/image107.wmf"/><Relationship Id="rId5" Type="http://schemas.openxmlformats.org/officeDocument/2006/relationships/oleObject" Target="../embeddings/oleObject110.bin"/><Relationship Id="rId4" Type="http://schemas.openxmlformats.org/officeDocument/2006/relationships/image" Target="../media/image106.wmf"/></Relationships>
</file>

<file path=ppt/slides/_rels/slide168.xml.rels><?xml version="1.0" encoding="UTF-8" standalone="yes"?>
<Relationships xmlns="http://schemas.openxmlformats.org/package/2006/relationships"><Relationship Id="rId3" Type="http://schemas.openxmlformats.org/officeDocument/2006/relationships/oleObject" Target="../embeddings/oleObject111.bin"/><Relationship Id="rId7" Type="http://schemas.openxmlformats.org/officeDocument/2006/relationships/slide" Target="slide154.xml"/><Relationship Id="rId2" Type="http://schemas.openxmlformats.org/officeDocument/2006/relationships/slideLayout" Target="../slideLayouts/slideLayout4.xml"/><Relationship Id="rId1" Type="http://schemas.openxmlformats.org/officeDocument/2006/relationships/vmlDrawing" Target="../drawings/vmlDrawing54.vml"/><Relationship Id="rId6" Type="http://schemas.openxmlformats.org/officeDocument/2006/relationships/image" Target="../media/image107.wmf"/><Relationship Id="rId5" Type="http://schemas.openxmlformats.org/officeDocument/2006/relationships/oleObject" Target="../embeddings/oleObject112.bin"/><Relationship Id="rId4" Type="http://schemas.openxmlformats.org/officeDocument/2006/relationships/image" Target="../media/image108.wmf"/></Relationships>
</file>

<file path=ppt/slides/_rels/slide169.xml.rels><?xml version="1.0" encoding="UTF-8" standalone="yes"?>
<Relationships xmlns="http://schemas.openxmlformats.org/package/2006/relationships"><Relationship Id="rId3" Type="http://schemas.openxmlformats.org/officeDocument/2006/relationships/oleObject" Target="../embeddings/oleObject113.bin"/><Relationship Id="rId2" Type="http://schemas.openxmlformats.org/officeDocument/2006/relationships/slideLayout" Target="../slideLayouts/slideLayout4.xml"/><Relationship Id="rId1" Type="http://schemas.openxmlformats.org/officeDocument/2006/relationships/vmlDrawing" Target="../drawings/vmlDrawing55.vml"/><Relationship Id="rId5" Type="http://schemas.openxmlformats.org/officeDocument/2006/relationships/slide" Target="slide154.xml"/><Relationship Id="rId4" Type="http://schemas.openxmlformats.org/officeDocument/2006/relationships/image" Target="../media/image107.wmf"/></Relationships>
</file>

<file path=ppt/slides/_rels/slide1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oleObject" Target="../embeddings/oleObject114.bin"/><Relationship Id="rId7" Type="http://schemas.openxmlformats.org/officeDocument/2006/relationships/slide" Target="slide154.xml"/><Relationship Id="rId2" Type="http://schemas.openxmlformats.org/officeDocument/2006/relationships/slideLayout" Target="../slideLayouts/slideLayout7.xml"/><Relationship Id="rId1" Type="http://schemas.openxmlformats.org/officeDocument/2006/relationships/vmlDrawing" Target="../drawings/vmlDrawing56.vml"/><Relationship Id="rId6" Type="http://schemas.openxmlformats.org/officeDocument/2006/relationships/image" Target="../media/image110.wmf"/><Relationship Id="rId5" Type="http://schemas.openxmlformats.org/officeDocument/2006/relationships/oleObject" Target="../embeddings/oleObject115.bin"/><Relationship Id="rId4" Type="http://schemas.openxmlformats.org/officeDocument/2006/relationships/image" Target="../media/image109.wmf"/></Relationships>
</file>

<file path=ppt/slides/_rels/slide171.xml.rels><?xml version="1.0" encoding="UTF-8" standalone="yes"?>
<Relationships xmlns="http://schemas.openxmlformats.org/package/2006/relationships"><Relationship Id="rId3" Type="http://schemas.openxmlformats.org/officeDocument/2006/relationships/slide" Target="slide301.xml"/><Relationship Id="rId2" Type="http://schemas.openxmlformats.org/officeDocument/2006/relationships/slide" Target="slide295.xml"/><Relationship Id="rId1" Type="http://schemas.openxmlformats.org/officeDocument/2006/relationships/slideLayout" Target="../slideLayouts/slideLayout7.xml"/><Relationship Id="rId4" Type="http://schemas.openxmlformats.org/officeDocument/2006/relationships/slide" Target="slide154.xml"/></Relationships>
</file>

<file path=ppt/slides/_rels/slide172.xml.rels><?xml version="1.0" encoding="UTF-8" standalone="yes"?>
<Relationships xmlns="http://schemas.openxmlformats.org/package/2006/relationships"><Relationship Id="rId3" Type="http://schemas.openxmlformats.org/officeDocument/2006/relationships/oleObject" Target="../embeddings/oleObject116.bin"/><Relationship Id="rId2" Type="http://schemas.openxmlformats.org/officeDocument/2006/relationships/slideLayout" Target="../slideLayouts/slideLayout7.xml"/><Relationship Id="rId1" Type="http://schemas.openxmlformats.org/officeDocument/2006/relationships/vmlDrawing" Target="../drawings/vmlDrawing57.vml"/><Relationship Id="rId5" Type="http://schemas.openxmlformats.org/officeDocument/2006/relationships/slide" Target="slide154.xml"/><Relationship Id="rId4" Type="http://schemas.openxmlformats.org/officeDocument/2006/relationships/image" Target="../media/image111.wmf"/></Relationships>
</file>

<file path=ppt/slides/_rels/slide173.xml.rels><?xml version="1.0" encoding="UTF-8" standalone="yes"?>
<Relationships xmlns="http://schemas.openxmlformats.org/package/2006/relationships"><Relationship Id="rId3" Type="http://schemas.openxmlformats.org/officeDocument/2006/relationships/slide" Target="slide154.xml"/><Relationship Id="rId2" Type="http://schemas.openxmlformats.org/officeDocument/2006/relationships/image" Target="../media/image112.wmf"/><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3" Type="http://schemas.openxmlformats.org/officeDocument/2006/relationships/oleObject" Target="../embeddings/oleObject117.bin"/><Relationship Id="rId7" Type="http://schemas.openxmlformats.org/officeDocument/2006/relationships/slide" Target="slide154.xml"/><Relationship Id="rId2" Type="http://schemas.openxmlformats.org/officeDocument/2006/relationships/slideLayout" Target="../slideLayouts/slideLayout7.xml"/><Relationship Id="rId1" Type="http://schemas.openxmlformats.org/officeDocument/2006/relationships/vmlDrawing" Target="../drawings/vmlDrawing58.vml"/><Relationship Id="rId6" Type="http://schemas.openxmlformats.org/officeDocument/2006/relationships/image" Target="../media/image114.wmf"/><Relationship Id="rId5" Type="http://schemas.openxmlformats.org/officeDocument/2006/relationships/oleObject" Target="../embeddings/oleObject118.bin"/><Relationship Id="rId4" Type="http://schemas.openxmlformats.org/officeDocument/2006/relationships/image" Target="../media/image113.wmf"/></Relationships>
</file>

<file path=ppt/slides/_rels/slide175.xml.rels><?xml version="1.0" encoding="UTF-8" standalone="yes"?>
<Relationships xmlns="http://schemas.openxmlformats.org/package/2006/relationships"><Relationship Id="rId3" Type="http://schemas.openxmlformats.org/officeDocument/2006/relationships/slide" Target="slide308.xml"/><Relationship Id="rId2" Type="http://schemas.openxmlformats.org/officeDocument/2006/relationships/slide" Target="slide305.xml"/><Relationship Id="rId1" Type="http://schemas.openxmlformats.org/officeDocument/2006/relationships/slideLayout" Target="../slideLayouts/slideLayout7.xml"/><Relationship Id="rId4" Type="http://schemas.openxmlformats.org/officeDocument/2006/relationships/slide" Target="slide154.xml"/></Relationships>
</file>

<file path=ppt/slides/_rels/slide176.xml.rels><?xml version="1.0" encoding="UTF-8" standalone="yes"?>
<Relationships xmlns="http://schemas.openxmlformats.org/package/2006/relationships"><Relationship Id="rId2" Type="http://schemas.openxmlformats.org/officeDocument/2006/relationships/slide" Target="slide154.xml"/><Relationship Id="rId1" Type="http://schemas.openxmlformats.org/officeDocument/2006/relationships/slideLayout" Target="../slideLayouts/slideLayout24.xml"/></Relationships>
</file>

<file path=ppt/slides/_rels/slide177.xml.rels><?xml version="1.0" encoding="UTF-8" standalone="yes"?>
<Relationships xmlns="http://schemas.openxmlformats.org/package/2006/relationships"><Relationship Id="rId3" Type="http://schemas.openxmlformats.org/officeDocument/2006/relationships/slide" Target="slide182.xml"/><Relationship Id="rId2" Type="http://schemas.openxmlformats.org/officeDocument/2006/relationships/slide" Target="slide178.xml"/><Relationship Id="rId1" Type="http://schemas.openxmlformats.org/officeDocument/2006/relationships/slideLayout" Target="../slideLayouts/slideLayout23.xml"/><Relationship Id="rId4" Type="http://schemas.openxmlformats.org/officeDocument/2006/relationships/slide" Target="slide185.xml"/></Relationships>
</file>

<file path=ppt/slides/_rels/slide178.xml.rels><?xml version="1.0" encoding="UTF-8" standalone="yes"?>
<Relationships xmlns="http://schemas.openxmlformats.org/package/2006/relationships"><Relationship Id="rId2" Type="http://schemas.openxmlformats.org/officeDocument/2006/relationships/slide" Target="slide177.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oleObject" Target="../embeddings/oleObject119.bin"/><Relationship Id="rId2" Type="http://schemas.openxmlformats.org/officeDocument/2006/relationships/slideLayout" Target="../slideLayouts/slideLayout7.xml"/><Relationship Id="rId1" Type="http://schemas.openxmlformats.org/officeDocument/2006/relationships/vmlDrawing" Target="../drawings/vmlDrawing59.vml"/><Relationship Id="rId5" Type="http://schemas.openxmlformats.org/officeDocument/2006/relationships/slide" Target="slide177.xml"/><Relationship Id="rId4" Type="http://schemas.openxmlformats.org/officeDocument/2006/relationships/image" Target="../media/image115.wmf"/></Relationships>
</file>

<file path=ppt/slides/_rels/slide1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3" Type="http://schemas.openxmlformats.org/officeDocument/2006/relationships/oleObject" Target="../embeddings/oleObject120.bin"/><Relationship Id="rId7" Type="http://schemas.openxmlformats.org/officeDocument/2006/relationships/slide" Target="slide177.xml"/><Relationship Id="rId2" Type="http://schemas.openxmlformats.org/officeDocument/2006/relationships/slideLayout" Target="../slideLayouts/slideLayout7.xml"/><Relationship Id="rId1" Type="http://schemas.openxmlformats.org/officeDocument/2006/relationships/vmlDrawing" Target="../drawings/vmlDrawing60.vml"/><Relationship Id="rId6" Type="http://schemas.openxmlformats.org/officeDocument/2006/relationships/image" Target="../media/image117.wmf"/><Relationship Id="rId5" Type="http://schemas.openxmlformats.org/officeDocument/2006/relationships/oleObject" Target="../embeddings/oleObject121.bin"/><Relationship Id="rId4" Type="http://schemas.openxmlformats.org/officeDocument/2006/relationships/image" Target="../media/image116.wmf"/></Relationships>
</file>

<file path=ppt/slides/_rels/slide181.xml.rels><?xml version="1.0" encoding="UTF-8" standalone="yes"?>
<Relationships xmlns="http://schemas.openxmlformats.org/package/2006/relationships"><Relationship Id="rId3" Type="http://schemas.openxmlformats.org/officeDocument/2006/relationships/oleObject" Target="../embeddings/oleObject122.bin"/><Relationship Id="rId2" Type="http://schemas.openxmlformats.org/officeDocument/2006/relationships/slideLayout" Target="../slideLayouts/slideLayout7.xml"/><Relationship Id="rId1" Type="http://schemas.openxmlformats.org/officeDocument/2006/relationships/vmlDrawing" Target="../drawings/vmlDrawing61.vml"/><Relationship Id="rId5" Type="http://schemas.openxmlformats.org/officeDocument/2006/relationships/slide" Target="slide177.xml"/><Relationship Id="rId4" Type="http://schemas.openxmlformats.org/officeDocument/2006/relationships/image" Target="../media/image118.wmf"/></Relationships>
</file>

<file path=ppt/slides/_rels/slide182.xml.rels><?xml version="1.0" encoding="UTF-8" standalone="yes"?>
<Relationships xmlns="http://schemas.openxmlformats.org/package/2006/relationships"><Relationship Id="rId3" Type="http://schemas.openxmlformats.org/officeDocument/2006/relationships/oleObject" Target="../embeddings/oleObject123.bin"/><Relationship Id="rId2" Type="http://schemas.openxmlformats.org/officeDocument/2006/relationships/slideLayout" Target="../slideLayouts/slideLayout17.xml"/><Relationship Id="rId1" Type="http://schemas.openxmlformats.org/officeDocument/2006/relationships/vmlDrawing" Target="../drawings/vmlDrawing62.vml"/><Relationship Id="rId5" Type="http://schemas.openxmlformats.org/officeDocument/2006/relationships/slide" Target="slide177.xml"/><Relationship Id="rId4" Type="http://schemas.openxmlformats.org/officeDocument/2006/relationships/image" Target="../media/image119.wmf"/></Relationships>
</file>

<file path=ppt/slides/_rels/slide183.xml.rels><?xml version="1.0" encoding="UTF-8" standalone="yes"?>
<Relationships xmlns="http://schemas.openxmlformats.org/package/2006/relationships"><Relationship Id="rId3" Type="http://schemas.openxmlformats.org/officeDocument/2006/relationships/slide" Target="slide310.xml"/><Relationship Id="rId2" Type="http://schemas.openxmlformats.org/officeDocument/2006/relationships/slide" Target="slide177.xml"/><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3" Type="http://schemas.openxmlformats.org/officeDocument/2006/relationships/slide" Target="slide312.xml"/><Relationship Id="rId2" Type="http://schemas.openxmlformats.org/officeDocument/2006/relationships/slide" Target="slide314.xml"/><Relationship Id="rId1" Type="http://schemas.openxmlformats.org/officeDocument/2006/relationships/slideLayout" Target="../slideLayouts/slideLayout7.xml"/><Relationship Id="rId4" Type="http://schemas.openxmlformats.org/officeDocument/2006/relationships/slide" Target="slide177.xml"/></Relationships>
</file>

<file path=ppt/slides/_rels/slide185.xml.rels><?xml version="1.0" encoding="UTF-8" standalone="yes"?>
<Relationships xmlns="http://schemas.openxmlformats.org/package/2006/relationships"><Relationship Id="rId8" Type="http://schemas.openxmlformats.org/officeDocument/2006/relationships/image" Target="../media/image122.wmf"/><Relationship Id="rId13" Type="http://schemas.openxmlformats.org/officeDocument/2006/relationships/oleObject" Target="../embeddings/oleObject129.bin"/><Relationship Id="rId18" Type="http://schemas.openxmlformats.org/officeDocument/2006/relationships/image" Target="../media/image127.wmf"/><Relationship Id="rId3" Type="http://schemas.openxmlformats.org/officeDocument/2006/relationships/oleObject" Target="../embeddings/oleObject124.bin"/><Relationship Id="rId21" Type="http://schemas.openxmlformats.org/officeDocument/2006/relationships/slide" Target="slide177.xml"/><Relationship Id="rId7" Type="http://schemas.openxmlformats.org/officeDocument/2006/relationships/oleObject" Target="../embeddings/oleObject126.bin"/><Relationship Id="rId12" Type="http://schemas.openxmlformats.org/officeDocument/2006/relationships/image" Target="../media/image124.wmf"/><Relationship Id="rId17" Type="http://schemas.openxmlformats.org/officeDocument/2006/relationships/oleObject" Target="../embeddings/oleObject131.bin"/><Relationship Id="rId2" Type="http://schemas.openxmlformats.org/officeDocument/2006/relationships/slideLayout" Target="../slideLayouts/slideLayout7.xml"/><Relationship Id="rId16" Type="http://schemas.openxmlformats.org/officeDocument/2006/relationships/image" Target="../media/image126.wmf"/><Relationship Id="rId20" Type="http://schemas.openxmlformats.org/officeDocument/2006/relationships/image" Target="../media/image128.wmf"/><Relationship Id="rId1" Type="http://schemas.openxmlformats.org/officeDocument/2006/relationships/vmlDrawing" Target="../drawings/vmlDrawing63.vml"/><Relationship Id="rId6" Type="http://schemas.openxmlformats.org/officeDocument/2006/relationships/image" Target="../media/image121.wmf"/><Relationship Id="rId11" Type="http://schemas.openxmlformats.org/officeDocument/2006/relationships/oleObject" Target="../embeddings/oleObject128.bin"/><Relationship Id="rId5" Type="http://schemas.openxmlformats.org/officeDocument/2006/relationships/oleObject" Target="../embeddings/oleObject125.bin"/><Relationship Id="rId15" Type="http://schemas.openxmlformats.org/officeDocument/2006/relationships/oleObject" Target="../embeddings/oleObject130.bin"/><Relationship Id="rId10" Type="http://schemas.openxmlformats.org/officeDocument/2006/relationships/image" Target="../media/image123.wmf"/><Relationship Id="rId19" Type="http://schemas.openxmlformats.org/officeDocument/2006/relationships/oleObject" Target="../embeddings/oleObject132.bin"/><Relationship Id="rId4" Type="http://schemas.openxmlformats.org/officeDocument/2006/relationships/image" Target="../media/image120.wmf"/><Relationship Id="rId9" Type="http://schemas.openxmlformats.org/officeDocument/2006/relationships/oleObject" Target="../embeddings/oleObject127.bin"/><Relationship Id="rId14" Type="http://schemas.openxmlformats.org/officeDocument/2006/relationships/image" Target="../media/image125.wmf"/></Relationships>
</file>

<file path=ppt/slides/_rels/slide186.xml.rels><?xml version="1.0" encoding="UTF-8" standalone="yes"?>
<Relationships xmlns="http://schemas.openxmlformats.org/package/2006/relationships"><Relationship Id="rId2" Type="http://schemas.openxmlformats.org/officeDocument/2006/relationships/slide" Target="slide177.xml"/><Relationship Id="rId1" Type="http://schemas.openxmlformats.org/officeDocument/2006/relationships/slideLayout" Target="../slideLayouts/slideLayout24.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8.xml.rels><?xml version="1.0" encoding="UTF-8" standalone="yes"?>
<Relationships xmlns="http://schemas.openxmlformats.org/package/2006/relationships"><Relationship Id="rId3" Type="http://schemas.openxmlformats.org/officeDocument/2006/relationships/oleObject" Target="../embeddings/oleObject133.bin"/><Relationship Id="rId2" Type="http://schemas.openxmlformats.org/officeDocument/2006/relationships/slideLayout" Target="../slideLayouts/slideLayout6.xml"/><Relationship Id="rId1" Type="http://schemas.openxmlformats.org/officeDocument/2006/relationships/vmlDrawing" Target="../drawings/vmlDrawing64.vml"/><Relationship Id="rId6" Type="http://schemas.openxmlformats.org/officeDocument/2006/relationships/image" Target="../media/image130.wmf"/><Relationship Id="rId5" Type="http://schemas.openxmlformats.org/officeDocument/2006/relationships/oleObject" Target="../embeddings/oleObject134.bin"/><Relationship Id="rId4" Type="http://schemas.openxmlformats.org/officeDocument/2006/relationships/image" Target="../media/image129.wmf"/></Relationships>
</file>

<file path=ppt/slides/_rels/slide189.xml.rels><?xml version="1.0" encoding="UTF-8" standalone="yes"?>
<Relationships xmlns="http://schemas.openxmlformats.org/package/2006/relationships"><Relationship Id="rId3" Type="http://schemas.openxmlformats.org/officeDocument/2006/relationships/oleObject" Target="../embeddings/oleObject135.bin"/><Relationship Id="rId2" Type="http://schemas.openxmlformats.org/officeDocument/2006/relationships/slideLayout" Target="../slideLayouts/slideLayout7.xml"/><Relationship Id="rId1" Type="http://schemas.openxmlformats.org/officeDocument/2006/relationships/vmlDrawing" Target="../drawings/vmlDrawing65.vml"/><Relationship Id="rId6" Type="http://schemas.openxmlformats.org/officeDocument/2006/relationships/image" Target="../media/image132.wmf"/><Relationship Id="rId5" Type="http://schemas.openxmlformats.org/officeDocument/2006/relationships/oleObject" Target="../embeddings/oleObject136.bin"/><Relationship Id="rId4" Type="http://schemas.openxmlformats.org/officeDocument/2006/relationships/image" Target="../media/image131.wmf"/></Relationships>
</file>

<file path=ppt/slides/_rels/slide1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3" Type="http://schemas.openxmlformats.org/officeDocument/2006/relationships/oleObject" Target="../embeddings/oleObject137.bin"/><Relationship Id="rId2" Type="http://schemas.openxmlformats.org/officeDocument/2006/relationships/slideLayout" Target="../slideLayouts/slideLayout7.xml"/><Relationship Id="rId1" Type="http://schemas.openxmlformats.org/officeDocument/2006/relationships/vmlDrawing" Target="../drawings/vmlDrawing66.vml"/><Relationship Id="rId6" Type="http://schemas.openxmlformats.org/officeDocument/2006/relationships/image" Target="../media/image134.wmf"/><Relationship Id="rId5" Type="http://schemas.openxmlformats.org/officeDocument/2006/relationships/oleObject" Target="../embeddings/oleObject138.bin"/><Relationship Id="rId4" Type="http://schemas.openxmlformats.org/officeDocument/2006/relationships/image" Target="../media/image133.wmf"/></Relationships>
</file>

<file path=ppt/slides/_rels/slide191.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4.xml"/></Relationships>
</file>

<file path=ppt/slides/_rels/slide192.xml.rels><?xml version="1.0" encoding="UTF-8" standalone="yes"?>
<Relationships xmlns="http://schemas.openxmlformats.org/package/2006/relationships"><Relationship Id="rId3" Type="http://schemas.openxmlformats.org/officeDocument/2006/relationships/oleObject" Target="../embeddings/oleObject139.bin"/><Relationship Id="rId2" Type="http://schemas.openxmlformats.org/officeDocument/2006/relationships/slideLayout" Target="../slideLayouts/slideLayout6.xml"/><Relationship Id="rId1" Type="http://schemas.openxmlformats.org/officeDocument/2006/relationships/vmlDrawing" Target="../drawings/vmlDrawing67.vml"/><Relationship Id="rId4" Type="http://schemas.openxmlformats.org/officeDocument/2006/relationships/image" Target="../media/image135.emf"/></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8" Type="http://schemas.openxmlformats.org/officeDocument/2006/relationships/image" Target="../media/image138.wmf"/><Relationship Id="rId3" Type="http://schemas.openxmlformats.org/officeDocument/2006/relationships/oleObject" Target="../embeddings/oleObject140.bin"/><Relationship Id="rId7" Type="http://schemas.openxmlformats.org/officeDocument/2006/relationships/oleObject" Target="../embeddings/oleObject142.bin"/><Relationship Id="rId2" Type="http://schemas.openxmlformats.org/officeDocument/2006/relationships/slideLayout" Target="../slideLayouts/slideLayout7.xml"/><Relationship Id="rId1" Type="http://schemas.openxmlformats.org/officeDocument/2006/relationships/vmlDrawing" Target="../drawings/vmlDrawing68.vml"/><Relationship Id="rId6" Type="http://schemas.openxmlformats.org/officeDocument/2006/relationships/image" Target="../media/image137.wmf"/><Relationship Id="rId5" Type="http://schemas.openxmlformats.org/officeDocument/2006/relationships/oleObject" Target="../embeddings/oleObject141.bin"/><Relationship Id="rId4" Type="http://schemas.openxmlformats.org/officeDocument/2006/relationships/image" Target="../media/image136.wmf"/></Relationships>
</file>

<file path=ppt/slides/_rels/slide195.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24.xml"/></Relationships>
</file>

<file path=ppt/slides/_rels/slide196.xml.rels><?xml version="1.0" encoding="UTF-8" standalone="yes"?>
<Relationships xmlns="http://schemas.openxmlformats.org/package/2006/relationships"><Relationship Id="rId3" Type="http://schemas.openxmlformats.org/officeDocument/2006/relationships/oleObject" Target="../embeddings/oleObject143.bin"/><Relationship Id="rId2" Type="http://schemas.openxmlformats.org/officeDocument/2006/relationships/slideLayout" Target="../slideLayouts/slideLayout6.xml"/><Relationship Id="rId1" Type="http://schemas.openxmlformats.org/officeDocument/2006/relationships/vmlDrawing" Target="../drawings/vmlDrawing69.vml"/><Relationship Id="rId6" Type="http://schemas.openxmlformats.org/officeDocument/2006/relationships/image" Target="../media/image140.wmf"/><Relationship Id="rId5" Type="http://schemas.openxmlformats.org/officeDocument/2006/relationships/oleObject" Target="../embeddings/oleObject144.bin"/><Relationship Id="rId4" Type="http://schemas.openxmlformats.org/officeDocument/2006/relationships/image" Target="../media/image139.wmf"/></Relationships>
</file>

<file path=ppt/slides/_rels/slide197.xml.rels><?xml version="1.0" encoding="UTF-8" standalone="yes"?>
<Relationships xmlns="http://schemas.openxmlformats.org/package/2006/relationships"><Relationship Id="rId3" Type="http://schemas.openxmlformats.org/officeDocument/2006/relationships/oleObject" Target="../embeddings/oleObject145.bin"/><Relationship Id="rId2" Type="http://schemas.openxmlformats.org/officeDocument/2006/relationships/slideLayout" Target="../slideLayouts/slideLayout7.xml"/><Relationship Id="rId1" Type="http://schemas.openxmlformats.org/officeDocument/2006/relationships/vmlDrawing" Target="../drawings/vmlDrawing70.vml"/><Relationship Id="rId6" Type="http://schemas.openxmlformats.org/officeDocument/2006/relationships/image" Target="../media/image142.wmf"/><Relationship Id="rId5" Type="http://schemas.openxmlformats.org/officeDocument/2006/relationships/oleObject" Target="../embeddings/oleObject146.bin"/><Relationship Id="rId4" Type="http://schemas.openxmlformats.org/officeDocument/2006/relationships/image" Target="../media/image141.wmf"/></Relationships>
</file>

<file path=ppt/slides/_rels/slide198.xml.rels><?xml version="1.0" encoding="UTF-8" standalone="yes"?>
<Relationships xmlns="http://schemas.openxmlformats.org/package/2006/relationships"><Relationship Id="rId3" Type="http://schemas.openxmlformats.org/officeDocument/2006/relationships/oleObject" Target="../embeddings/oleObject147.bin"/><Relationship Id="rId2" Type="http://schemas.openxmlformats.org/officeDocument/2006/relationships/slideLayout" Target="../slideLayouts/slideLayout7.xml"/><Relationship Id="rId1" Type="http://schemas.openxmlformats.org/officeDocument/2006/relationships/vmlDrawing" Target="../drawings/vmlDrawing71.vml"/><Relationship Id="rId4" Type="http://schemas.openxmlformats.org/officeDocument/2006/relationships/image" Target="../media/image143.wmf"/></Relationships>
</file>

<file path=ppt/slides/_rels/slide199.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3.xml"/><Relationship Id="rId1" Type="http://schemas.openxmlformats.org/officeDocument/2006/relationships/slideLayout" Target="../slideLayouts/slideLayout23.xml"/><Relationship Id="rId6" Type="http://schemas.openxmlformats.org/officeDocument/2006/relationships/slide" Target="slide28.xml"/><Relationship Id="rId5" Type="http://schemas.openxmlformats.org/officeDocument/2006/relationships/slide" Target="slide24.xml"/><Relationship Id="rId4" Type="http://schemas.openxmlformats.org/officeDocument/2006/relationships/slide" Target="slide17.xml"/></Relationships>
</file>

<file path=ppt/slides/_rels/slide2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3" Type="http://schemas.openxmlformats.org/officeDocument/2006/relationships/oleObject" Target="../embeddings/oleObject148.bin"/><Relationship Id="rId2" Type="http://schemas.openxmlformats.org/officeDocument/2006/relationships/slideLayout" Target="../slideLayouts/slideLayout7.xml"/><Relationship Id="rId1" Type="http://schemas.openxmlformats.org/officeDocument/2006/relationships/vmlDrawing" Target="../drawings/vmlDrawing72.vml"/><Relationship Id="rId6" Type="http://schemas.openxmlformats.org/officeDocument/2006/relationships/image" Target="../media/image145.wmf"/><Relationship Id="rId5" Type="http://schemas.openxmlformats.org/officeDocument/2006/relationships/oleObject" Target="../embeddings/oleObject149.bin"/><Relationship Id="rId4" Type="http://schemas.openxmlformats.org/officeDocument/2006/relationships/image" Target="../media/image144.wmf"/></Relationships>
</file>

<file path=ppt/slides/_rels/slide201.xml.rels><?xml version="1.0" encoding="UTF-8" standalone="yes"?>
<Relationships xmlns="http://schemas.openxmlformats.org/package/2006/relationships"><Relationship Id="rId8" Type="http://schemas.openxmlformats.org/officeDocument/2006/relationships/image" Target="../media/image148.wmf"/><Relationship Id="rId3" Type="http://schemas.openxmlformats.org/officeDocument/2006/relationships/oleObject" Target="../embeddings/oleObject150.bin"/><Relationship Id="rId7" Type="http://schemas.openxmlformats.org/officeDocument/2006/relationships/oleObject" Target="../embeddings/oleObject152.bin"/><Relationship Id="rId2" Type="http://schemas.openxmlformats.org/officeDocument/2006/relationships/slideLayout" Target="../slideLayouts/slideLayout7.xml"/><Relationship Id="rId1" Type="http://schemas.openxmlformats.org/officeDocument/2006/relationships/vmlDrawing" Target="../drawings/vmlDrawing73.vml"/><Relationship Id="rId6" Type="http://schemas.openxmlformats.org/officeDocument/2006/relationships/image" Target="../media/image147.wmf"/><Relationship Id="rId5" Type="http://schemas.openxmlformats.org/officeDocument/2006/relationships/oleObject" Target="../embeddings/oleObject151.bin"/><Relationship Id="rId4" Type="http://schemas.openxmlformats.org/officeDocument/2006/relationships/image" Target="../media/image146.wmf"/></Relationships>
</file>

<file path=ppt/slides/_rels/slide202.xml.rels><?xml version="1.0" encoding="UTF-8" standalone="yes"?>
<Relationships xmlns="http://schemas.openxmlformats.org/package/2006/relationships"><Relationship Id="rId3" Type="http://schemas.openxmlformats.org/officeDocument/2006/relationships/oleObject" Target="../embeddings/oleObject153.bin"/><Relationship Id="rId2" Type="http://schemas.openxmlformats.org/officeDocument/2006/relationships/slideLayout" Target="../slideLayouts/slideLayout7.xml"/><Relationship Id="rId1" Type="http://schemas.openxmlformats.org/officeDocument/2006/relationships/vmlDrawing" Target="../drawings/vmlDrawing74.vml"/><Relationship Id="rId6" Type="http://schemas.openxmlformats.org/officeDocument/2006/relationships/image" Target="../media/image150.wmf"/><Relationship Id="rId5" Type="http://schemas.openxmlformats.org/officeDocument/2006/relationships/oleObject" Target="../embeddings/oleObject154.bin"/><Relationship Id="rId4" Type="http://schemas.openxmlformats.org/officeDocument/2006/relationships/image" Target="../media/image149.wmf"/></Relationships>
</file>

<file path=ppt/slides/_rels/slide203.xml.rels><?xml version="1.0" encoding="UTF-8" standalone="yes"?>
<Relationships xmlns="http://schemas.openxmlformats.org/package/2006/relationships"><Relationship Id="rId3" Type="http://schemas.openxmlformats.org/officeDocument/2006/relationships/oleObject" Target="../embeddings/oleObject155.bin"/><Relationship Id="rId2" Type="http://schemas.openxmlformats.org/officeDocument/2006/relationships/slideLayout" Target="../slideLayouts/slideLayout7.xml"/><Relationship Id="rId1" Type="http://schemas.openxmlformats.org/officeDocument/2006/relationships/vmlDrawing" Target="../drawings/vmlDrawing75.vml"/><Relationship Id="rId4" Type="http://schemas.openxmlformats.org/officeDocument/2006/relationships/image" Target="../media/image151.wmf"/></Relationships>
</file>

<file path=ppt/slides/_rels/slide204.xml.rels><?xml version="1.0" encoding="UTF-8" standalone="yes"?>
<Relationships xmlns="http://schemas.openxmlformats.org/package/2006/relationships"><Relationship Id="rId2" Type="http://schemas.openxmlformats.org/officeDocument/2006/relationships/slide" Target="slide43.xml"/><Relationship Id="rId1" Type="http://schemas.openxmlformats.org/officeDocument/2006/relationships/slideLayout" Target="../slideLayouts/slideLayout24.xml"/></Relationships>
</file>

<file path=ppt/slides/_rels/slide205.xml.rels><?xml version="1.0" encoding="UTF-8" standalone="yes"?>
<Relationships xmlns="http://schemas.openxmlformats.org/package/2006/relationships"><Relationship Id="rId3" Type="http://schemas.openxmlformats.org/officeDocument/2006/relationships/oleObject" Target="../embeddings/oleObject156.bin"/><Relationship Id="rId2" Type="http://schemas.openxmlformats.org/officeDocument/2006/relationships/slideLayout" Target="../slideLayouts/slideLayout17.xml"/><Relationship Id="rId1" Type="http://schemas.openxmlformats.org/officeDocument/2006/relationships/vmlDrawing" Target="../drawings/vmlDrawing76.vml"/><Relationship Id="rId4" Type="http://schemas.openxmlformats.org/officeDocument/2006/relationships/image" Target="../media/image152.emf"/></Relationships>
</file>

<file path=ppt/slides/_rels/slide206.xml.rels><?xml version="1.0" encoding="UTF-8" standalone="yes"?>
<Relationships xmlns="http://schemas.openxmlformats.org/package/2006/relationships"><Relationship Id="rId3" Type="http://schemas.openxmlformats.org/officeDocument/2006/relationships/oleObject" Target="../embeddings/oleObject157.bin"/><Relationship Id="rId2" Type="http://schemas.openxmlformats.org/officeDocument/2006/relationships/slideLayout" Target="../slideLayouts/slideLayout13.xml"/><Relationship Id="rId1" Type="http://schemas.openxmlformats.org/officeDocument/2006/relationships/vmlDrawing" Target="../drawings/vmlDrawing77.vml"/><Relationship Id="rId4" Type="http://schemas.openxmlformats.org/officeDocument/2006/relationships/image" Target="../media/image153.wmf"/></Relationships>
</file>

<file path=ppt/slides/_rels/slide207.xml.rels><?xml version="1.0" encoding="UTF-8" standalone="yes"?>
<Relationships xmlns="http://schemas.openxmlformats.org/package/2006/relationships"><Relationship Id="rId2" Type="http://schemas.openxmlformats.org/officeDocument/2006/relationships/slide" Target="slide49.xml"/><Relationship Id="rId1" Type="http://schemas.openxmlformats.org/officeDocument/2006/relationships/slideLayout" Target="../slideLayouts/slideLayout24.xml"/></Relationships>
</file>

<file path=ppt/slides/_rels/slide208.xml.rels><?xml version="1.0" encoding="UTF-8" standalone="yes"?>
<Relationships xmlns="http://schemas.openxmlformats.org/package/2006/relationships"><Relationship Id="rId3" Type="http://schemas.openxmlformats.org/officeDocument/2006/relationships/oleObject" Target="../embeddings/oleObject158.bin"/><Relationship Id="rId2" Type="http://schemas.openxmlformats.org/officeDocument/2006/relationships/slideLayout" Target="../slideLayouts/slideLayout17.xml"/><Relationship Id="rId1" Type="http://schemas.openxmlformats.org/officeDocument/2006/relationships/vmlDrawing" Target="../drawings/vmlDrawing78.vml"/><Relationship Id="rId6" Type="http://schemas.openxmlformats.org/officeDocument/2006/relationships/image" Target="../media/image155.wmf"/><Relationship Id="rId5" Type="http://schemas.openxmlformats.org/officeDocument/2006/relationships/oleObject" Target="../embeddings/oleObject159.bin"/><Relationship Id="rId4" Type="http://schemas.openxmlformats.org/officeDocument/2006/relationships/image" Target="../media/image154.wmf"/></Relationships>
</file>

<file path=ppt/slides/_rels/slide209.xml.rels><?xml version="1.0" encoding="UTF-8" standalone="yes"?>
<Relationships xmlns="http://schemas.openxmlformats.org/package/2006/relationships"><Relationship Id="rId3" Type="http://schemas.openxmlformats.org/officeDocument/2006/relationships/oleObject" Target="../embeddings/oleObject160.bin"/><Relationship Id="rId2" Type="http://schemas.openxmlformats.org/officeDocument/2006/relationships/slideLayout" Target="../slideLayouts/slideLayout7.xml"/><Relationship Id="rId1" Type="http://schemas.openxmlformats.org/officeDocument/2006/relationships/vmlDrawing" Target="../drawings/vmlDrawing79.vml"/><Relationship Id="rId4" Type="http://schemas.openxmlformats.org/officeDocument/2006/relationships/image" Target="../media/image156.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slide" Target="slide2.xml"/><Relationship Id="rId4" Type="http://schemas.openxmlformats.org/officeDocument/2006/relationships/image" Target="../media/image6.wmf"/></Relationships>
</file>

<file path=ppt/slides/_rels/slide210.xml.rels><?xml version="1.0" encoding="UTF-8" standalone="yes"?>
<Relationships xmlns="http://schemas.openxmlformats.org/package/2006/relationships"><Relationship Id="rId2" Type="http://schemas.openxmlformats.org/officeDocument/2006/relationships/slide" Target="slide61.xml"/><Relationship Id="rId1" Type="http://schemas.openxmlformats.org/officeDocument/2006/relationships/slideLayout" Target="../slideLayouts/slideLayout24.xml"/></Relationships>
</file>

<file path=ppt/slides/_rels/slide211.xml.rels><?xml version="1.0" encoding="UTF-8" standalone="yes"?>
<Relationships xmlns="http://schemas.openxmlformats.org/package/2006/relationships"><Relationship Id="rId3" Type="http://schemas.openxmlformats.org/officeDocument/2006/relationships/oleObject" Target="../embeddings/oleObject161.bin"/><Relationship Id="rId2" Type="http://schemas.openxmlformats.org/officeDocument/2006/relationships/slideLayout" Target="../slideLayouts/slideLayout17.xml"/><Relationship Id="rId1" Type="http://schemas.openxmlformats.org/officeDocument/2006/relationships/vmlDrawing" Target="../drawings/vmlDrawing80.vml"/><Relationship Id="rId6" Type="http://schemas.openxmlformats.org/officeDocument/2006/relationships/image" Target="../media/image158.wmf"/><Relationship Id="rId5" Type="http://schemas.openxmlformats.org/officeDocument/2006/relationships/oleObject" Target="../embeddings/oleObject162.bin"/><Relationship Id="rId4" Type="http://schemas.openxmlformats.org/officeDocument/2006/relationships/image" Target="../media/image157.wmf"/></Relationships>
</file>

<file path=ppt/slides/_rels/slide212.xml.rels><?xml version="1.0" encoding="UTF-8" standalone="yes"?>
<Relationships xmlns="http://schemas.openxmlformats.org/package/2006/relationships"><Relationship Id="rId8" Type="http://schemas.openxmlformats.org/officeDocument/2006/relationships/image" Target="../media/image161.wmf"/><Relationship Id="rId3" Type="http://schemas.openxmlformats.org/officeDocument/2006/relationships/oleObject" Target="../embeddings/oleObject163.bin"/><Relationship Id="rId7" Type="http://schemas.openxmlformats.org/officeDocument/2006/relationships/oleObject" Target="../embeddings/oleObject165.bin"/><Relationship Id="rId2" Type="http://schemas.openxmlformats.org/officeDocument/2006/relationships/slideLayout" Target="../slideLayouts/slideLayout7.xml"/><Relationship Id="rId1" Type="http://schemas.openxmlformats.org/officeDocument/2006/relationships/vmlDrawing" Target="../drawings/vmlDrawing81.vml"/><Relationship Id="rId6" Type="http://schemas.openxmlformats.org/officeDocument/2006/relationships/image" Target="../media/image160.wmf"/><Relationship Id="rId5" Type="http://schemas.openxmlformats.org/officeDocument/2006/relationships/oleObject" Target="../embeddings/oleObject164.bin"/><Relationship Id="rId4" Type="http://schemas.openxmlformats.org/officeDocument/2006/relationships/image" Target="../media/image159.wmf"/></Relationships>
</file>

<file path=ppt/slides/_rels/slide213.xml.rels><?xml version="1.0" encoding="UTF-8" standalone="yes"?>
<Relationships xmlns="http://schemas.openxmlformats.org/package/2006/relationships"><Relationship Id="rId2" Type="http://schemas.openxmlformats.org/officeDocument/2006/relationships/slide" Target="slide61.xml"/><Relationship Id="rId1" Type="http://schemas.openxmlformats.org/officeDocument/2006/relationships/slideLayout" Target="../slideLayouts/slideLayout24.xml"/></Relationships>
</file>

<file path=ppt/slides/_rels/slide214.xml.rels><?xml version="1.0" encoding="UTF-8" standalone="yes"?>
<Relationships xmlns="http://schemas.openxmlformats.org/package/2006/relationships"><Relationship Id="rId8" Type="http://schemas.openxmlformats.org/officeDocument/2006/relationships/image" Target="../media/image164.wmf"/><Relationship Id="rId3" Type="http://schemas.openxmlformats.org/officeDocument/2006/relationships/oleObject" Target="../embeddings/oleObject166.bin"/><Relationship Id="rId7" Type="http://schemas.openxmlformats.org/officeDocument/2006/relationships/oleObject" Target="../embeddings/oleObject168.bin"/><Relationship Id="rId2" Type="http://schemas.openxmlformats.org/officeDocument/2006/relationships/slideLayout" Target="../slideLayouts/slideLayout7.xml"/><Relationship Id="rId1" Type="http://schemas.openxmlformats.org/officeDocument/2006/relationships/vmlDrawing" Target="../drawings/vmlDrawing82.vml"/><Relationship Id="rId6" Type="http://schemas.openxmlformats.org/officeDocument/2006/relationships/image" Target="../media/image163.wmf"/><Relationship Id="rId5" Type="http://schemas.openxmlformats.org/officeDocument/2006/relationships/oleObject" Target="../embeddings/oleObject167.bin"/><Relationship Id="rId10" Type="http://schemas.openxmlformats.org/officeDocument/2006/relationships/image" Target="../media/image165.wmf"/><Relationship Id="rId4" Type="http://schemas.openxmlformats.org/officeDocument/2006/relationships/image" Target="../media/image162.wmf"/><Relationship Id="rId9" Type="http://schemas.openxmlformats.org/officeDocument/2006/relationships/oleObject" Target="../embeddings/oleObject169.bin"/></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3" Type="http://schemas.openxmlformats.org/officeDocument/2006/relationships/oleObject" Target="../embeddings/oleObject170.bin"/><Relationship Id="rId2" Type="http://schemas.openxmlformats.org/officeDocument/2006/relationships/slideLayout" Target="../slideLayouts/slideLayout7.xml"/><Relationship Id="rId1" Type="http://schemas.openxmlformats.org/officeDocument/2006/relationships/vmlDrawing" Target="../drawings/vmlDrawing83.vml"/><Relationship Id="rId4" Type="http://schemas.openxmlformats.org/officeDocument/2006/relationships/image" Target="../media/image166.emf"/></Relationships>
</file>

<file path=ppt/slides/_rels/slide217.xml.rels><?xml version="1.0" encoding="UTF-8" standalone="yes"?>
<Relationships xmlns="http://schemas.openxmlformats.org/package/2006/relationships"><Relationship Id="rId2" Type="http://schemas.openxmlformats.org/officeDocument/2006/relationships/slide" Target="slide62.xml"/><Relationship Id="rId1" Type="http://schemas.openxmlformats.org/officeDocument/2006/relationships/slideLayout" Target="../slideLayouts/slideLayout24.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9.xml.rels><?xml version="1.0" encoding="UTF-8" standalone="yes"?>
<Relationships xmlns="http://schemas.openxmlformats.org/package/2006/relationships"><Relationship Id="rId3" Type="http://schemas.openxmlformats.org/officeDocument/2006/relationships/oleObject" Target="../embeddings/oleObject171.bin"/><Relationship Id="rId2" Type="http://schemas.openxmlformats.org/officeDocument/2006/relationships/slideLayout" Target="../slideLayouts/slideLayout7.xml"/><Relationship Id="rId1" Type="http://schemas.openxmlformats.org/officeDocument/2006/relationships/vmlDrawing" Target="../drawings/vmlDrawing84.vml"/><Relationship Id="rId6" Type="http://schemas.openxmlformats.org/officeDocument/2006/relationships/image" Target="../media/image168.wmf"/><Relationship Id="rId5" Type="http://schemas.openxmlformats.org/officeDocument/2006/relationships/oleObject" Target="../embeddings/oleObject172.bin"/><Relationship Id="rId4" Type="http://schemas.openxmlformats.org/officeDocument/2006/relationships/image" Target="../media/image167.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slide" Target="slide2.xml"/><Relationship Id="rId4" Type="http://schemas.openxmlformats.org/officeDocument/2006/relationships/image" Target="../media/image7.wmf"/></Relationships>
</file>

<file path=ppt/slides/_rels/slide220.xml.rels><?xml version="1.0" encoding="UTF-8" standalone="yes"?>
<Relationships xmlns="http://schemas.openxmlformats.org/package/2006/relationships"><Relationship Id="rId3" Type="http://schemas.openxmlformats.org/officeDocument/2006/relationships/oleObject" Target="../embeddings/oleObject173.bin"/><Relationship Id="rId2" Type="http://schemas.openxmlformats.org/officeDocument/2006/relationships/slideLayout" Target="../slideLayouts/slideLayout7.xml"/><Relationship Id="rId1" Type="http://schemas.openxmlformats.org/officeDocument/2006/relationships/vmlDrawing" Target="../drawings/vmlDrawing85.vml"/><Relationship Id="rId6" Type="http://schemas.openxmlformats.org/officeDocument/2006/relationships/image" Target="../media/image170.wmf"/><Relationship Id="rId5" Type="http://schemas.openxmlformats.org/officeDocument/2006/relationships/oleObject" Target="../embeddings/oleObject174.bin"/><Relationship Id="rId4" Type="http://schemas.openxmlformats.org/officeDocument/2006/relationships/image" Target="../media/image169.wmf"/></Relationships>
</file>

<file path=ppt/slides/_rels/slide221.xml.rels><?xml version="1.0" encoding="UTF-8" standalone="yes"?>
<Relationships xmlns="http://schemas.openxmlformats.org/package/2006/relationships"><Relationship Id="rId3" Type="http://schemas.openxmlformats.org/officeDocument/2006/relationships/oleObject" Target="../embeddings/oleObject175.bin"/><Relationship Id="rId2" Type="http://schemas.openxmlformats.org/officeDocument/2006/relationships/slideLayout" Target="../slideLayouts/slideLayout7.xml"/><Relationship Id="rId1" Type="http://schemas.openxmlformats.org/officeDocument/2006/relationships/vmlDrawing" Target="../drawings/vmlDrawing86.vml"/><Relationship Id="rId4" Type="http://schemas.openxmlformats.org/officeDocument/2006/relationships/image" Target="../media/image171.wmf"/></Relationships>
</file>

<file path=ppt/slides/_rels/slide222.xml.rels><?xml version="1.0" encoding="UTF-8" standalone="yes"?>
<Relationships xmlns="http://schemas.openxmlformats.org/package/2006/relationships"><Relationship Id="rId3" Type="http://schemas.openxmlformats.org/officeDocument/2006/relationships/oleObject" Target="../embeddings/oleObject176.bin"/><Relationship Id="rId2" Type="http://schemas.openxmlformats.org/officeDocument/2006/relationships/slideLayout" Target="../slideLayouts/slideLayout7.xml"/><Relationship Id="rId1" Type="http://schemas.openxmlformats.org/officeDocument/2006/relationships/vmlDrawing" Target="../drawings/vmlDrawing87.vml"/><Relationship Id="rId4" Type="http://schemas.openxmlformats.org/officeDocument/2006/relationships/image" Target="../media/image172.wmf"/></Relationships>
</file>

<file path=ppt/slides/_rels/slide223.xml.rels><?xml version="1.0" encoding="UTF-8" standalone="yes"?>
<Relationships xmlns="http://schemas.openxmlformats.org/package/2006/relationships"><Relationship Id="rId3" Type="http://schemas.openxmlformats.org/officeDocument/2006/relationships/oleObject" Target="../embeddings/oleObject177.bin"/><Relationship Id="rId2" Type="http://schemas.openxmlformats.org/officeDocument/2006/relationships/slideLayout" Target="../slideLayouts/slideLayout7.xml"/><Relationship Id="rId1" Type="http://schemas.openxmlformats.org/officeDocument/2006/relationships/vmlDrawing" Target="../drawings/vmlDrawing88.vml"/><Relationship Id="rId6" Type="http://schemas.openxmlformats.org/officeDocument/2006/relationships/image" Target="../media/image174.wmf"/><Relationship Id="rId5" Type="http://schemas.openxmlformats.org/officeDocument/2006/relationships/oleObject" Target="../embeddings/oleObject178.bin"/><Relationship Id="rId4" Type="http://schemas.openxmlformats.org/officeDocument/2006/relationships/image" Target="../media/image173.wmf"/></Relationships>
</file>

<file path=ppt/slides/_rels/slide224.xml.rels><?xml version="1.0" encoding="UTF-8" standalone="yes"?>
<Relationships xmlns="http://schemas.openxmlformats.org/package/2006/relationships"><Relationship Id="rId2" Type="http://schemas.openxmlformats.org/officeDocument/2006/relationships/slide" Target="slide65.xml"/><Relationship Id="rId1" Type="http://schemas.openxmlformats.org/officeDocument/2006/relationships/slideLayout" Target="../slideLayouts/slideLayout24.xml"/></Relationships>
</file>

<file path=ppt/slides/_rels/slide225.xml.rels><?xml version="1.0" encoding="UTF-8" standalone="yes"?>
<Relationships xmlns="http://schemas.openxmlformats.org/package/2006/relationships"><Relationship Id="rId3" Type="http://schemas.openxmlformats.org/officeDocument/2006/relationships/oleObject" Target="../embeddings/oleObject179.bin"/><Relationship Id="rId2" Type="http://schemas.openxmlformats.org/officeDocument/2006/relationships/slideLayout" Target="../slideLayouts/slideLayout17.xml"/><Relationship Id="rId1" Type="http://schemas.openxmlformats.org/officeDocument/2006/relationships/vmlDrawing" Target="../drawings/vmlDrawing89.vml"/><Relationship Id="rId4" Type="http://schemas.openxmlformats.org/officeDocument/2006/relationships/image" Target="../media/image175.wmf"/></Relationships>
</file>

<file path=ppt/slides/_rels/slide226.xml.rels><?xml version="1.0" encoding="UTF-8" standalone="yes"?>
<Relationships xmlns="http://schemas.openxmlformats.org/package/2006/relationships"><Relationship Id="rId3" Type="http://schemas.openxmlformats.org/officeDocument/2006/relationships/oleObject" Target="../embeddings/oleObject180.bin"/><Relationship Id="rId2" Type="http://schemas.openxmlformats.org/officeDocument/2006/relationships/slideLayout" Target="../slideLayouts/slideLayout7.xml"/><Relationship Id="rId1" Type="http://schemas.openxmlformats.org/officeDocument/2006/relationships/vmlDrawing" Target="../drawings/vmlDrawing90.vml"/><Relationship Id="rId6" Type="http://schemas.openxmlformats.org/officeDocument/2006/relationships/image" Target="../media/image177.wmf"/><Relationship Id="rId5" Type="http://schemas.openxmlformats.org/officeDocument/2006/relationships/oleObject" Target="../embeddings/oleObject181.bin"/><Relationship Id="rId4" Type="http://schemas.openxmlformats.org/officeDocument/2006/relationships/image" Target="../media/image176.wmf"/></Relationships>
</file>

<file path=ppt/slides/_rels/slide227.xml.rels><?xml version="1.0" encoding="UTF-8" standalone="yes"?>
<Relationships xmlns="http://schemas.openxmlformats.org/package/2006/relationships"><Relationship Id="rId3" Type="http://schemas.openxmlformats.org/officeDocument/2006/relationships/oleObject" Target="../embeddings/oleObject182.bin"/><Relationship Id="rId2" Type="http://schemas.openxmlformats.org/officeDocument/2006/relationships/slideLayout" Target="../slideLayouts/slideLayout7.xml"/><Relationship Id="rId1" Type="http://schemas.openxmlformats.org/officeDocument/2006/relationships/vmlDrawing" Target="../drawings/vmlDrawing91.vml"/><Relationship Id="rId6" Type="http://schemas.openxmlformats.org/officeDocument/2006/relationships/image" Target="../media/image179.wmf"/><Relationship Id="rId5" Type="http://schemas.openxmlformats.org/officeDocument/2006/relationships/oleObject" Target="../embeddings/oleObject183.bin"/><Relationship Id="rId4" Type="http://schemas.openxmlformats.org/officeDocument/2006/relationships/image" Target="../media/image178.wmf"/></Relationships>
</file>

<file path=ppt/slides/_rels/slide228.xml.rels><?xml version="1.0" encoding="UTF-8" standalone="yes"?>
<Relationships xmlns="http://schemas.openxmlformats.org/package/2006/relationships"><Relationship Id="rId3" Type="http://schemas.openxmlformats.org/officeDocument/2006/relationships/oleObject" Target="../embeddings/oleObject184.bin"/><Relationship Id="rId2" Type="http://schemas.openxmlformats.org/officeDocument/2006/relationships/slideLayout" Target="../slideLayouts/slideLayout7.xml"/><Relationship Id="rId1" Type="http://schemas.openxmlformats.org/officeDocument/2006/relationships/vmlDrawing" Target="../drawings/vmlDrawing92.vml"/><Relationship Id="rId4" Type="http://schemas.openxmlformats.org/officeDocument/2006/relationships/image" Target="../media/image180.wmf"/></Relationships>
</file>

<file path=ppt/slides/_rels/slide229.xml.rels><?xml version="1.0" encoding="UTF-8" standalone="yes"?>
<Relationships xmlns="http://schemas.openxmlformats.org/package/2006/relationships"><Relationship Id="rId2" Type="http://schemas.openxmlformats.org/officeDocument/2006/relationships/slide" Target="slide80.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88.xm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3" Type="http://schemas.openxmlformats.org/officeDocument/2006/relationships/oleObject" Target="../embeddings/oleObject185.bin"/><Relationship Id="rId2" Type="http://schemas.openxmlformats.org/officeDocument/2006/relationships/slideLayout" Target="../slideLayouts/slideLayout7.xml"/><Relationship Id="rId1" Type="http://schemas.openxmlformats.org/officeDocument/2006/relationships/vmlDrawing" Target="../drawings/vmlDrawing93.vml"/><Relationship Id="rId4" Type="http://schemas.openxmlformats.org/officeDocument/2006/relationships/image" Target="../media/image181.wmf"/></Relationships>
</file>

<file path=ppt/slides/_rels/slide231.xml.rels><?xml version="1.0" encoding="UTF-8" standalone="yes"?>
<Relationships xmlns="http://schemas.openxmlformats.org/package/2006/relationships"><Relationship Id="rId2" Type="http://schemas.openxmlformats.org/officeDocument/2006/relationships/slide" Target="slide98.xml"/><Relationship Id="rId1" Type="http://schemas.openxmlformats.org/officeDocument/2006/relationships/slideLayout" Target="../slideLayouts/slideLayout24.xml"/></Relationships>
</file>

<file path=ppt/slides/_rels/slide232.xml.rels><?xml version="1.0" encoding="UTF-8" standalone="yes"?>
<Relationships xmlns="http://schemas.openxmlformats.org/package/2006/relationships"><Relationship Id="rId3" Type="http://schemas.openxmlformats.org/officeDocument/2006/relationships/oleObject" Target="../embeddings/oleObject186.bin"/><Relationship Id="rId2" Type="http://schemas.openxmlformats.org/officeDocument/2006/relationships/slideLayout" Target="../slideLayouts/slideLayout7.xml"/><Relationship Id="rId1" Type="http://schemas.openxmlformats.org/officeDocument/2006/relationships/vmlDrawing" Target="../drawings/vmlDrawing94.vml"/><Relationship Id="rId4" Type="http://schemas.openxmlformats.org/officeDocument/2006/relationships/image" Target="../media/image182.wmf"/></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2" Type="http://schemas.openxmlformats.org/officeDocument/2006/relationships/slide" Target="slide98.xml"/><Relationship Id="rId1" Type="http://schemas.openxmlformats.org/officeDocument/2006/relationships/slideLayout" Target="../slideLayouts/slideLayout24.xml"/></Relationships>
</file>

<file path=ppt/slides/_rels/slide235.xml.rels><?xml version="1.0" encoding="UTF-8" standalone="yes"?>
<Relationships xmlns="http://schemas.openxmlformats.org/package/2006/relationships"><Relationship Id="rId3" Type="http://schemas.openxmlformats.org/officeDocument/2006/relationships/oleObject" Target="../embeddings/oleObject187.bin"/><Relationship Id="rId2" Type="http://schemas.openxmlformats.org/officeDocument/2006/relationships/slideLayout" Target="../slideLayouts/slideLayout7.xml"/><Relationship Id="rId1" Type="http://schemas.openxmlformats.org/officeDocument/2006/relationships/vmlDrawing" Target="../drawings/vmlDrawing95.vml"/><Relationship Id="rId4" Type="http://schemas.openxmlformats.org/officeDocument/2006/relationships/image" Target="../media/image183.wmf"/></Relationships>
</file>

<file path=ppt/slides/_rels/slide236.xml.rels><?xml version="1.0" encoding="UTF-8" standalone="yes"?>
<Relationships xmlns="http://schemas.openxmlformats.org/package/2006/relationships"><Relationship Id="rId3" Type="http://schemas.openxmlformats.org/officeDocument/2006/relationships/oleObject" Target="../embeddings/oleObject188.bin"/><Relationship Id="rId2" Type="http://schemas.openxmlformats.org/officeDocument/2006/relationships/slideLayout" Target="../slideLayouts/slideLayout7.xml"/><Relationship Id="rId1" Type="http://schemas.openxmlformats.org/officeDocument/2006/relationships/vmlDrawing" Target="../drawings/vmlDrawing96.vml"/><Relationship Id="rId4" Type="http://schemas.openxmlformats.org/officeDocument/2006/relationships/image" Target="../media/image184.wmf"/></Relationships>
</file>

<file path=ppt/slides/_rels/slide237.xml.rels><?xml version="1.0" encoding="UTF-8" standalone="yes"?>
<Relationships xmlns="http://schemas.openxmlformats.org/package/2006/relationships"><Relationship Id="rId3" Type="http://schemas.openxmlformats.org/officeDocument/2006/relationships/oleObject" Target="../embeddings/oleObject189.bin"/><Relationship Id="rId2" Type="http://schemas.openxmlformats.org/officeDocument/2006/relationships/slideLayout" Target="../slideLayouts/slideLayout7.xml"/><Relationship Id="rId1" Type="http://schemas.openxmlformats.org/officeDocument/2006/relationships/vmlDrawing" Target="../drawings/vmlDrawing97.vml"/><Relationship Id="rId4" Type="http://schemas.openxmlformats.org/officeDocument/2006/relationships/image" Target="../media/image185.wmf"/></Relationships>
</file>

<file path=ppt/slides/_rels/slide238.xml.rels><?xml version="1.0" encoding="UTF-8" standalone="yes"?>
<Relationships xmlns="http://schemas.openxmlformats.org/package/2006/relationships"><Relationship Id="rId2" Type="http://schemas.openxmlformats.org/officeDocument/2006/relationships/slide" Target="slide105.xml"/><Relationship Id="rId1" Type="http://schemas.openxmlformats.org/officeDocument/2006/relationships/slideLayout" Target="../slideLayouts/slideLayout24.xml"/></Relationships>
</file>

<file path=ppt/slides/_rels/slide239.xml.rels><?xml version="1.0" encoding="UTF-8" standalone="yes"?>
<Relationships xmlns="http://schemas.openxmlformats.org/package/2006/relationships"><Relationship Id="rId3" Type="http://schemas.openxmlformats.org/officeDocument/2006/relationships/oleObject" Target="../embeddings/oleObject190.bin"/><Relationship Id="rId2" Type="http://schemas.openxmlformats.org/officeDocument/2006/relationships/slideLayout" Target="../slideLayouts/slideLayout7.xml"/><Relationship Id="rId1" Type="http://schemas.openxmlformats.org/officeDocument/2006/relationships/vmlDrawing" Target="../drawings/vmlDrawing98.vml"/><Relationship Id="rId4" Type="http://schemas.openxmlformats.org/officeDocument/2006/relationships/image" Target="../media/image186.wmf"/></Relationships>
</file>

<file path=ppt/slides/_rels/slide2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3" Type="http://schemas.openxmlformats.org/officeDocument/2006/relationships/oleObject" Target="../embeddings/oleObject191.bin"/><Relationship Id="rId2" Type="http://schemas.openxmlformats.org/officeDocument/2006/relationships/slideLayout" Target="../slideLayouts/slideLayout7.xml"/><Relationship Id="rId1" Type="http://schemas.openxmlformats.org/officeDocument/2006/relationships/vmlDrawing" Target="../drawings/vmlDrawing99.vml"/><Relationship Id="rId6" Type="http://schemas.openxmlformats.org/officeDocument/2006/relationships/image" Target="../media/image188.wmf"/><Relationship Id="rId5" Type="http://schemas.openxmlformats.org/officeDocument/2006/relationships/oleObject" Target="../embeddings/oleObject192.bin"/><Relationship Id="rId4" Type="http://schemas.openxmlformats.org/officeDocument/2006/relationships/image" Target="../media/image187.wmf"/></Relationships>
</file>

<file path=ppt/slides/_rels/slide241.xml.rels><?xml version="1.0" encoding="UTF-8" standalone="yes"?>
<Relationships xmlns="http://schemas.openxmlformats.org/package/2006/relationships"><Relationship Id="rId2" Type="http://schemas.openxmlformats.org/officeDocument/2006/relationships/slide" Target="slide106.xml"/><Relationship Id="rId1" Type="http://schemas.openxmlformats.org/officeDocument/2006/relationships/slideLayout" Target="../slideLayouts/slideLayout24.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3" Type="http://schemas.openxmlformats.org/officeDocument/2006/relationships/oleObject" Target="../embeddings/oleObject193.bin"/><Relationship Id="rId2" Type="http://schemas.openxmlformats.org/officeDocument/2006/relationships/slideLayout" Target="../slideLayouts/slideLayout7.xml"/><Relationship Id="rId1" Type="http://schemas.openxmlformats.org/officeDocument/2006/relationships/vmlDrawing" Target="../drawings/vmlDrawing100.vml"/><Relationship Id="rId4" Type="http://schemas.openxmlformats.org/officeDocument/2006/relationships/image" Target="../media/image189.wmf"/></Relationships>
</file>

<file path=ppt/slides/_rels/slide244.xml.rels><?xml version="1.0" encoding="UTF-8" standalone="yes"?>
<Relationships xmlns="http://schemas.openxmlformats.org/package/2006/relationships"><Relationship Id="rId3" Type="http://schemas.openxmlformats.org/officeDocument/2006/relationships/oleObject" Target="../embeddings/oleObject194.bin"/><Relationship Id="rId2" Type="http://schemas.openxmlformats.org/officeDocument/2006/relationships/slideLayout" Target="../slideLayouts/slideLayout7.xml"/><Relationship Id="rId1" Type="http://schemas.openxmlformats.org/officeDocument/2006/relationships/vmlDrawing" Target="../drawings/vmlDrawing101.vml"/><Relationship Id="rId4" Type="http://schemas.openxmlformats.org/officeDocument/2006/relationships/image" Target="../media/image190.wmf"/></Relationships>
</file>

<file path=ppt/slides/_rels/slide245.xml.rels><?xml version="1.0" encoding="UTF-8" standalone="yes"?>
<Relationships xmlns="http://schemas.openxmlformats.org/package/2006/relationships"><Relationship Id="rId2" Type="http://schemas.openxmlformats.org/officeDocument/2006/relationships/slide" Target="slide107.xml"/><Relationship Id="rId1" Type="http://schemas.openxmlformats.org/officeDocument/2006/relationships/slideLayout" Target="../slideLayouts/slideLayout24.xml"/></Relationships>
</file>

<file path=ppt/slides/_rels/slide246.xml.rels><?xml version="1.0" encoding="UTF-8" standalone="yes"?>
<Relationships xmlns="http://schemas.openxmlformats.org/package/2006/relationships"><Relationship Id="rId3" Type="http://schemas.openxmlformats.org/officeDocument/2006/relationships/oleObject" Target="../embeddings/oleObject195.bin"/><Relationship Id="rId2" Type="http://schemas.openxmlformats.org/officeDocument/2006/relationships/slideLayout" Target="../slideLayouts/slideLayout7.xml"/><Relationship Id="rId1" Type="http://schemas.openxmlformats.org/officeDocument/2006/relationships/vmlDrawing" Target="../drawings/vmlDrawing102.vml"/><Relationship Id="rId4" Type="http://schemas.openxmlformats.org/officeDocument/2006/relationships/image" Target="../media/image191.wmf"/></Relationships>
</file>

<file path=ppt/slides/_rels/slide247.xml.rels><?xml version="1.0" encoding="UTF-8" standalone="yes"?>
<Relationships xmlns="http://schemas.openxmlformats.org/package/2006/relationships"><Relationship Id="rId3" Type="http://schemas.openxmlformats.org/officeDocument/2006/relationships/oleObject" Target="../embeddings/oleObject196.bin"/><Relationship Id="rId2" Type="http://schemas.openxmlformats.org/officeDocument/2006/relationships/slideLayout" Target="../slideLayouts/slideLayout7.xml"/><Relationship Id="rId1" Type="http://schemas.openxmlformats.org/officeDocument/2006/relationships/vmlDrawing" Target="../drawings/vmlDrawing103.vml"/><Relationship Id="rId4" Type="http://schemas.openxmlformats.org/officeDocument/2006/relationships/image" Target="../media/image192.wmf"/></Relationships>
</file>

<file path=ppt/slides/_rels/slide248.xml.rels><?xml version="1.0" encoding="UTF-8" standalone="yes"?>
<Relationships xmlns="http://schemas.openxmlformats.org/package/2006/relationships"><Relationship Id="rId3" Type="http://schemas.openxmlformats.org/officeDocument/2006/relationships/oleObject" Target="../embeddings/oleObject197.bin"/><Relationship Id="rId2" Type="http://schemas.openxmlformats.org/officeDocument/2006/relationships/slideLayout" Target="../slideLayouts/slideLayout7.xml"/><Relationship Id="rId1" Type="http://schemas.openxmlformats.org/officeDocument/2006/relationships/vmlDrawing" Target="../drawings/vmlDrawing104.vml"/><Relationship Id="rId4" Type="http://schemas.openxmlformats.org/officeDocument/2006/relationships/image" Target="../media/image193.wmf"/></Relationships>
</file>

<file path=ppt/slides/_rels/slide249.xml.rels><?xml version="1.0" encoding="UTF-8" standalone="yes"?>
<Relationships xmlns="http://schemas.openxmlformats.org/package/2006/relationships"><Relationship Id="rId3" Type="http://schemas.openxmlformats.org/officeDocument/2006/relationships/oleObject" Target="../embeddings/oleObject198.bin"/><Relationship Id="rId2" Type="http://schemas.openxmlformats.org/officeDocument/2006/relationships/slideLayout" Target="../slideLayouts/slideLayout7.xml"/><Relationship Id="rId1" Type="http://schemas.openxmlformats.org/officeDocument/2006/relationships/vmlDrawing" Target="../drawings/vmlDrawing105.vml"/><Relationship Id="rId4" Type="http://schemas.openxmlformats.org/officeDocument/2006/relationships/image" Target="../media/image194.wmf"/></Relationships>
</file>

<file path=ppt/slides/_rels/slide2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2" Type="http://schemas.openxmlformats.org/officeDocument/2006/relationships/slide" Target="slide108.xml"/><Relationship Id="rId1" Type="http://schemas.openxmlformats.org/officeDocument/2006/relationships/slideLayout" Target="../slideLayouts/slideLayout24.xml"/></Relationships>
</file>

<file path=ppt/slides/_rels/slide251.xml.rels><?xml version="1.0" encoding="UTF-8" standalone="yes"?>
<Relationships xmlns="http://schemas.openxmlformats.org/package/2006/relationships"><Relationship Id="rId3" Type="http://schemas.openxmlformats.org/officeDocument/2006/relationships/oleObject" Target="../embeddings/oleObject199.bin"/><Relationship Id="rId2" Type="http://schemas.openxmlformats.org/officeDocument/2006/relationships/slideLayout" Target="../slideLayouts/slideLayout7.xml"/><Relationship Id="rId1" Type="http://schemas.openxmlformats.org/officeDocument/2006/relationships/vmlDrawing" Target="../drawings/vmlDrawing106.vml"/><Relationship Id="rId4" Type="http://schemas.openxmlformats.org/officeDocument/2006/relationships/image" Target="../media/image195.wmf"/></Relationships>
</file>

<file path=ppt/slides/_rels/slide252.xml.rels><?xml version="1.0" encoding="UTF-8" standalone="yes"?>
<Relationships xmlns="http://schemas.openxmlformats.org/package/2006/relationships"><Relationship Id="rId3" Type="http://schemas.openxmlformats.org/officeDocument/2006/relationships/oleObject" Target="../embeddings/oleObject200.bin"/><Relationship Id="rId2" Type="http://schemas.openxmlformats.org/officeDocument/2006/relationships/slideLayout" Target="../slideLayouts/slideLayout7.xml"/><Relationship Id="rId1" Type="http://schemas.openxmlformats.org/officeDocument/2006/relationships/vmlDrawing" Target="../drawings/vmlDrawing107.vml"/><Relationship Id="rId4" Type="http://schemas.openxmlformats.org/officeDocument/2006/relationships/image" Target="../media/image196.wmf"/></Relationships>
</file>

<file path=ppt/slides/_rels/slide253.xml.rels><?xml version="1.0" encoding="UTF-8" standalone="yes"?>
<Relationships xmlns="http://schemas.openxmlformats.org/package/2006/relationships"><Relationship Id="rId3" Type="http://schemas.openxmlformats.org/officeDocument/2006/relationships/oleObject" Target="../embeddings/oleObject201.bin"/><Relationship Id="rId2" Type="http://schemas.openxmlformats.org/officeDocument/2006/relationships/slideLayout" Target="../slideLayouts/slideLayout7.xml"/><Relationship Id="rId1" Type="http://schemas.openxmlformats.org/officeDocument/2006/relationships/vmlDrawing" Target="../drawings/vmlDrawing108.vml"/><Relationship Id="rId4" Type="http://schemas.openxmlformats.org/officeDocument/2006/relationships/image" Target="../media/image197.wmf"/></Relationships>
</file>

<file path=ppt/slides/_rels/slide254.xml.rels><?xml version="1.0" encoding="UTF-8" standalone="yes"?>
<Relationships xmlns="http://schemas.openxmlformats.org/package/2006/relationships"><Relationship Id="rId3" Type="http://schemas.openxmlformats.org/officeDocument/2006/relationships/oleObject" Target="../embeddings/oleObject202.bin"/><Relationship Id="rId2" Type="http://schemas.openxmlformats.org/officeDocument/2006/relationships/slideLayout" Target="../slideLayouts/slideLayout7.xml"/><Relationship Id="rId1" Type="http://schemas.openxmlformats.org/officeDocument/2006/relationships/vmlDrawing" Target="../drawings/vmlDrawing109.vml"/><Relationship Id="rId4" Type="http://schemas.openxmlformats.org/officeDocument/2006/relationships/image" Target="../media/image198.wmf"/></Relationships>
</file>

<file path=ppt/slides/_rels/slide255.xml.rels><?xml version="1.0" encoding="UTF-8" standalone="yes"?>
<Relationships xmlns="http://schemas.openxmlformats.org/package/2006/relationships"><Relationship Id="rId2" Type="http://schemas.openxmlformats.org/officeDocument/2006/relationships/slide" Target="slide111.xml"/><Relationship Id="rId1" Type="http://schemas.openxmlformats.org/officeDocument/2006/relationships/slideLayout" Target="../slideLayouts/slideLayout24.xml"/></Relationships>
</file>

<file path=ppt/slides/_rels/slide256.xml.rels><?xml version="1.0" encoding="UTF-8" standalone="yes"?>
<Relationships xmlns="http://schemas.openxmlformats.org/package/2006/relationships"><Relationship Id="rId8" Type="http://schemas.openxmlformats.org/officeDocument/2006/relationships/image" Target="../media/image201.wmf"/><Relationship Id="rId13" Type="http://schemas.openxmlformats.org/officeDocument/2006/relationships/oleObject" Target="../embeddings/oleObject208.bin"/><Relationship Id="rId3" Type="http://schemas.openxmlformats.org/officeDocument/2006/relationships/oleObject" Target="../embeddings/oleObject203.bin"/><Relationship Id="rId7" Type="http://schemas.openxmlformats.org/officeDocument/2006/relationships/oleObject" Target="../embeddings/oleObject205.bin"/><Relationship Id="rId12" Type="http://schemas.openxmlformats.org/officeDocument/2006/relationships/image" Target="../media/image203.wmf"/><Relationship Id="rId2" Type="http://schemas.openxmlformats.org/officeDocument/2006/relationships/slideLayout" Target="../slideLayouts/slideLayout7.xml"/><Relationship Id="rId1" Type="http://schemas.openxmlformats.org/officeDocument/2006/relationships/vmlDrawing" Target="../drawings/vmlDrawing110.vml"/><Relationship Id="rId6" Type="http://schemas.openxmlformats.org/officeDocument/2006/relationships/image" Target="../media/image200.wmf"/><Relationship Id="rId11" Type="http://schemas.openxmlformats.org/officeDocument/2006/relationships/oleObject" Target="../embeddings/oleObject207.bin"/><Relationship Id="rId5" Type="http://schemas.openxmlformats.org/officeDocument/2006/relationships/oleObject" Target="../embeddings/oleObject204.bin"/><Relationship Id="rId10" Type="http://schemas.openxmlformats.org/officeDocument/2006/relationships/image" Target="../media/image202.wmf"/><Relationship Id="rId4" Type="http://schemas.openxmlformats.org/officeDocument/2006/relationships/image" Target="../media/image199.wmf"/><Relationship Id="rId9" Type="http://schemas.openxmlformats.org/officeDocument/2006/relationships/oleObject" Target="../embeddings/oleObject206.bin"/><Relationship Id="rId14" Type="http://schemas.openxmlformats.org/officeDocument/2006/relationships/image" Target="../media/image204.wmf"/></Relationships>
</file>

<file path=ppt/slides/_rels/slide257.xml.rels><?xml version="1.0" encoding="UTF-8" standalone="yes"?>
<Relationships xmlns="http://schemas.openxmlformats.org/package/2006/relationships"><Relationship Id="rId3" Type="http://schemas.openxmlformats.org/officeDocument/2006/relationships/oleObject" Target="../embeddings/oleObject209.bin"/><Relationship Id="rId2" Type="http://schemas.openxmlformats.org/officeDocument/2006/relationships/slideLayout" Target="../slideLayouts/slideLayout7.xml"/><Relationship Id="rId1" Type="http://schemas.openxmlformats.org/officeDocument/2006/relationships/vmlDrawing" Target="../drawings/vmlDrawing111.vml"/><Relationship Id="rId4" Type="http://schemas.openxmlformats.org/officeDocument/2006/relationships/image" Target="../media/image205.wmf"/></Relationships>
</file>

<file path=ppt/slides/_rels/slide258.xml.rels><?xml version="1.0" encoding="UTF-8" standalone="yes"?>
<Relationships xmlns="http://schemas.openxmlformats.org/package/2006/relationships"><Relationship Id="rId8" Type="http://schemas.openxmlformats.org/officeDocument/2006/relationships/image" Target="../media/image208.wmf"/><Relationship Id="rId13" Type="http://schemas.openxmlformats.org/officeDocument/2006/relationships/oleObject" Target="../embeddings/oleObject215.bin"/><Relationship Id="rId18" Type="http://schemas.openxmlformats.org/officeDocument/2006/relationships/image" Target="../media/image213.wmf"/><Relationship Id="rId3" Type="http://schemas.openxmlformats.org/officeDocument/2006/relationships/oleObject" Target="../embeddings/oleObject210.bin"/><Relationship Id="rId21" Type="http://schemas.openxmlformats.org/officeDocument/2006/relationships/oleObject" Target="../embeddings/oleObject219.bin"/><Relationship Id="rId7" Type="http://schemas.openxmlformats.org/officeDocument/2006/relationships/oleObject" Target="../embeddings/oleObject212.bin"/><Relationship Id="rId12" Type="http://schemas.openxmlformats.org/officeDocument/2006/relationships/image" Target="../media/image210.wmf"/><Relationship Id="rId17" Type="http://schemas.openxmlformats.org/officeDocument/2006/relationships/oleObject" Target="../embeddings/oleObject217.bin"/><Relationship Id="rId2" Type="http://schemas.openxmlformats.org/officeDocument/2006/relationships/slideLayout" Target="../slideLayouts/slideLayout7.xml"/><Relationship Id="rId16" Type="http://schemas.openxmlformats.org/officeDocument/2006/relationships/image" Target="../media/image212.wmf"/><Relationship Id="rId20" Type="http://schemas.openxmlformats.org/officeDocument/2006/relationships/image" Target="../media/image214.wmf"/><Relationship Id="rId1" Type="http://schemas.openxmlformats.org/officeDocument/2006/relationships/vmlDrawing" Target="../drawings/vmlDrawing112.vml"/><Relationship Id="rId6" Type="http://schemas.openxmlformats.org/officeDocument/2006/relationships/image" Target="../media/image207.wmf"/><Relationship Id="rId11" Type="http://schemas.openxmlformats.org/officeDocument/2006/relationships/oleObject" Target="../embeddings/oleObject214.bin"/><Relationship Id="rId24" Type="http://schemas.openxmlformats.org/officeDocument/2006/relationships/image" Target="../media/image216.wmf"/><Relationship Id="rId5" Type="http://schemas.openxmlformats.org/officeDocument/2006/relationships/oleObject" Target="../embeddings/oleObject211.bin"/><Relationship Id="rId15" Type="http://schemas.openxmlformats.org/officeDocument/2006/relationships/oleObject" Target="../embeddings/oleObject216.bin"/><Relationship Id="rId23" Type="http://schemas.openxmlformats.org/officeDocument/2006/relationships/oleObject" Target="../embeddings/oleObject220.bin"/><Relationship Id="rId10" Type="http://schemas.openxmlformats.org/officeDocument/2006/relationships/image" Target="../media/image209.wmf"/><Relationship Id="rId19" Type="http://schemas.openxmlformats.org/officeDocument/2006/relationships/oleObject" Target="../embeddings/oleObject218.bin"/><Relationship Id="rId4" Type="http://schemas.openxmlformats.org/officeDocument/2006/relationships/image" Target="../media/image206.wmf"/><Relationship Id="rId9" Type="http://schemas.openxmlformats.org/officeDocument/2006/relationships/oleObject" Target="../embeddings/oleObject213.bin"/><Relationship Id="rId14" Type="http://schemas.openxmlformats.org/officeDocument/2006/relationships/image" Target="../media/image211.wmf"/><Relationship Id="rId22" Type="http://schemas.openxmlformats.org/officeDocument/2006/relationships/image" Target="../media/image215.wmf"/></Relationships>
</file>

<file path=ppt/slides/_rels/slide259.xml.rels><?xml version="1.0" encoding="UTF-8" standalone="yes"?>
<Relationships xmlns="http://schemas.openxmlformats.org/package/2006/relationships"><Relationship Id="rId3" Type="http://schemas.openxmlformats.org/officeDocument/2006/relationships/oleObject" Target="../embeddings/oleObject221.bin"/><Relationship Id="rId2" Type="http://schemas.openxmlformats.org/officeDocument/2006/relationships/slideLayout" Target="../slideLayouts/slideLayout7.xml"/><Relationship Id="rId1" Type="http://schemas.openxmlformats.org/officeDocument/2006/relationships/vmlDrawing" Target="../drawings/vmlDrawing113.vml"/><Relationship Id="rId4" Type="http://schemas.openxmlformats.org/officeDocument/2006/relationships/image" Target="../media/image217.wmf"/></Relationships>
</file>

<file path=ppt/slides/_rels/slide2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260.xml.rels><?xml version="1.0" encoding="UTF-8" standalone="yes"?>
<Relationships xmlns="http://schemas.openxmlformats.org/package/2006/relationships"><Relationship Id="rId2" Type="http://schemas.openxmlformats.org/officeDocument/2006/relationships/slide" Target="slide121.xml"/><Relationship Id="rId1" Type="http://schemas.openxmlformats.org/officeDocument/2006/relationships/slideLayout" Target="../slideLayouts/slideLayout24.xml"/></Relationships>
</file>

<file path=ppt/slides/_rels/slide261.xml.rels><?xml version="1.0" encoding="UTF-8" standalone="yes"?>
<Relationships xmlns="http://schemas.openxmlformats.org/package/2006/relationships"><Relationship Id="rId8" Type="http://schemas.openxmlformats.org/officeDocument/2006/relationships/image" Target="../media/image207.wmf"/><Relationship Id="rId13" Type="http://schemas.openxmlformats.org/officeDocument/2006/relationships/oleObject" Target="../embeddings/oleObject227.bin"/><Relationship Id="rId18" Type="http://schemas.openxmlformats.org/officeDocument/2006/relationships/image" Target="../media/image213.wmf"/><Relationship Id="rId3" Type="http://schemas.openxmlformats.org/officeDocument/2006/relationships/oleObject" Target="../embeddings/oleObject222.bin"/><Relationship Id="rId21" Type="http://schemas.openxmlformats.org/officeDocument/2006/relationships/oleObject" Target="../embeddings/oleObject231.bin"/><Relationship Id="rId7" Type="http://schemas.openxmlformats.org/officeDocument/2006/relationships/oleObject" Target="../embeddings/oleObject224.bin"/><Relationship Id="rId12" Type="http://schemas.openxmlformats.org/officeDocument/2006/relationships/image" Target="../media/image210.wmf"/><Relationship Id="rId17" Type="http://schemas.openxmlformats.org/officeDocument/2006/relationships/oleObject" Target="../embeddings/oleObject229.bin"/><Relationship Id="rId25" Type="http://schemas.openxmlformats.org/officeDocument/2006/relationships/oleObject" Target="../embeddings/oleObject233.bin"/><Relationship Id="rId2" Type="http://schemas.openxmlformats.org/officeDocument/2006/relationships/slideLayout" Target="../slideLayouts/slideLayout7.xml"/><Relationship Id="rId16" Type="http://schemas.openxmlformats.org/officeDocument/2006/relationships/image" Target="../media/image212.wmf"/><Relationship Id="rId20" Type="http://schemas.openxmlformats.org/officeDocument/2006/relationships/image" Target="../media/image214.wmf"/><Relationship Id="rId1" Type="http://schemas.openxmlformats.org/officeDocument/2006/relationships/vmlDrawing" Target="../drawings/vmlDrawing114.vml"/><Relationship Id="rId6" Type="http://schemas.openxmlformats.org/officeDocument/2006/relationships/image" Target="../media/image206.wmf"/><Relationship Id="rId11" Type="http://schemas.openxmlformats.org/officeDocument/2006/relationships/oleObject" Target="../embeddings/oleObject226.bin"/><Relationship Id="rId24" Type="http://schemas.openxmlformats.org/officeDocument/2006/relationships/image" Target="../media/image219.wmf"/><Relationship Id="rId5" Type="http://schemas.openxmlformats.org/officeDocument/2006/relationships/oleObject" Target="../embeddings/oleObject223.bin"/><Relationship Id="rId15" Type="http://schemas.openxmlformats.org/officeDocument/2006/relationships/oleObject" Target="../embeddings/oleObject228.bin"/><Relationship Id="rId23" Type="http://schemas.openxmlformats.org/officeDocument/2006/relationships/oleObject" Target="../embeddings/oleObject232.bin"/><Relationship Id="rId10" Type="http://schemas.openxmlformats.org/officeDocument/2006/relationships/image" Target="../media/image209.wmf"/><Relationship Id="rId19" Type="http://schemas.openxmlformats.org/officeDocument/2006/relationships/oleObject" Target="../embeddings/oleObject230.bin"/><Relationship Id="rId4" Type="http://schemas.openxmlformats.org/officeDocument/2006/relationships/image" Target="../media/image218.wmf"/><Relationship Id="rId9" Type="http://schemas.openxmlformats.org/officeDocument/2006/relationships/oleObject" Target="../embeddings/oleObject225.bin"/><Relationship Id="rId14" Type="http://schemas.openxmlformats.org/officeDocument/2006/relationships/image" Target="../media/image211.wmf"/><Relationship Id="rId22" Type="http://schemas.openxmlformats.org/officeDocument/2006/relationships/image" Target="../media/image215.wmf"/></Relationships>
</file>

<file path=ppt/slides/_rels/slide262.xml.rels><?xml version="1.0" encoding="UTF-8" standalone="yes"?>
<Relationships xmlns="http://schemas.openxmlformats.org/package/2006/relationships"><Relationship Id="rId3" Type="http://schemas.openxmlformats.org/officeDocument/2006/relationships/oleObject" Target="../embeddings/oleObject234.bin"/><Relationship Id="rId2" Type="http://schemas.openxmlformats.org/officeDocument/2006/relationships/slideLayout" Target="../slideLayouts/slideLayout7.xml"/><Relationship Id="rId1" Type="http://schemas.openxmlformats.org/officeDocument/2006/relationships/vmlDrawing" Target="../drawings/vmlDrawing115.vml"/><Relationship Id="rId4" Type="http://schemas.openxmlformats.org/officeDocument/2006/relationships/image" Target="../media/image220.wmf"/></Relationships>
</file>

<file path=ppt/slides/_rels/slide263.xml.rels><?xml version="1.0" encoding="UTF-8" standalone="yes"?>
<Relationships xmlns="http://schemas.openxmlformats.org/package/2006/relationships"><Relationship Id="rId3" Type="http://schemas.openxmlformats.org/officeDocument/2006/relationships/oleObject" Target="../embeddings/oleObject235.bin"/><Relationship Id="rId2" Type="http://schemas.openxmlformats.org/officeDocument/2006/relationships/slideLayout" Target="../slideLayouts/slideLayout7.xml"/><Relationship Id="rId1" Type="http://schemas.openxmlformats.org/officeDocument/2006/relationships/vmlDrawing" Target="../drawings/vmlDrawing116.vml"/><Relationship Id="rId4" Type="http://schemas.openxmlformats.org/officeDocument/2006/relationships/image" Target="../media/image221.wmf"/></Relationships>
</file>

<file path=ppt/slides/_rels/slide264.xml.rels><?xml version="1.0" encoding="UTF-8" standalone="yes"?>
<Relationships xmlns="http://schemas.openxmlformats.org/package/2006/relationships"><Relationship Id="rId3" Type="http://schemas.openxmlformats.org/officeDocument/2006/relationships/oleObject" Target="../embeddings/oleObject236.bin"/><Relationship Id="rId2" Type="http://schemas.openxmlformats.org/officeDocument/2006/relationships/slideLayout" Target="../slideLayouts/slideLayout7.xml"/><Relationship Id="rId1" Type="http://schemas.openxmlformats.org/officeDocument/2006/relationships/vmlDrawing" Target="../drawings/vmlDrawing117.vml"/><Relationship Id="rId4" Type="http://schemas.openxmlformats.org/officeDocument/2006/relationships/image" Target="../media/image222.wmf"/></Relationships>
</file>

<file path=ppt/slides/_rels/slide265.xml.rels><?xml version="1.0" encoding="UTF-8" standalone="yes"?>
<Relationships xmlns="http://schemas.openxmlformats.org/package/2006/relationships"><Relationship Id="rId2" Type="http://schemas.openxmlformats.org/officeDocument/2006/relationships/slide" Target="slide122.xml"/><Relationship Id="rId1" Type="http://schemas.openxmlformats.org/officeDocument/2006/relationships/slideLayout" Target="../slideLayouts/slideLayout24.xml"/></Relationships>
</file>

<file path=ppt/slides/_rels/slide266.xml.rels><?xml version="1.0" encoding="UTF-8" standalone="yes"?>
<Relationships xmlns="http://schemas.openxmlformats.org/package/2006/relationships"><Relationship Id="rId8" Type="http://schemas.openxmlformats.org/officeDocument/2006/relationships/image" Target="../media/image225.wmf"/><Relationship Id="rId13" Type="http://schemas.openxmlformats.org/officeDocument/2006/relationships/oleObject" Target="../embeddings/oleObject242.bin"/><Relationship Id="rId3" Type="http://schemas.openxmlformats.org/officeDocument/2006/relationships/oleObject" Target="../embeddings/oleObject237.bin"/><Relationship Id="rId7" Type="http://schemas.openxmlformats.org/officeDocument/2006/relationships/oleObject" Target="../embeddings/oleObject239.bin"/><Relationship Id="rId12" Type="http://schemas.openxmlformats.org/officeDocument/2006/relationships/image" Target="../media/image227.wmf"/><Relationship Id="rId2" Type="http://schemas.openxmlformats.org/officeDocument/2006/relationships/slideLayout" Target="../slideLayouts/slideLayout7.xml"/><Relationship Id="rId1" Type="http://schemas.openxmlformats.org/officeDocument/2006/relationships/vmlDrawing" Target="../drawings/vmlDrawing118.vml"/><Relationship Id="rId6" Type="http://schemas.openxmlformats.org/officeDocument/2006/relationships/image" Target="../media/image224.wmf"/><Relationship Id="rId11" Type="http://schemas.openxmlformats.org/officeDocument/2006/relationships/oleObject" Target="../embeddings/oleObject241.bin"/><Relationship Id="rId5" Type="http://schemas.openxmlformats.org/officeDocument/2006/relationships/oleObject" Target="../embeddings/oleObject238.bin"/><Relationship Id="rId10" Type="http://schemas.openxmlformats.org/officeDocument/2006/relationships/image" Target="../media/image226.wmf"/><Relationship Id="rId4" Type="http://schemas.openxmlformats.org/officeDocument/2006/relationships/image" Target="../media/image223.wmf"/><Relationship Id="rId9" Type="http://schemas.openxmlformats.org/officeDocument/2006/relationships/oleObject" Target="../embeddings/oleObject240.bin"/><Relationship Id="rId14" Type="http://schemas.openxmlformats.org/officeDocument/2006/relationships/image" Target="../media/image228.wmf"/></Relationships>
</file>

<file path=ppt/slides/_rels/slide267.xml.rels><?xml version="1.0" encoding="UTF-8" standalone="yes"?>
<Relationships xmlns="http://schemas.openxmlformats.org/package/2006/relationships"><Relationship Id="rId2" Type="http://schemas.openxmlformats.org/officeDocument/2006/relationships/slide" Target="slide131.xml"/><Relationship Id="rId1" Type="http://schemas.openxmlformats.org/officeDocument/2006/relationships/slideLayout" Target="../slideLayouts/slideLayout24.xml"/></Relationships>
</file>

<file path=ppt/slides/_rels/slide268.xml.rels><?xml version="1.0" encoding="UTF-8" standalone="yes"?>
<Relationships xmlns="http://schemas.openxmlformats.org/package/2006/relationships"><Relationship Id="rId8" Type="http://schemas.openxmlformats.org/officeDocument/2006/relationships/image" Target="../media/image231.wmf"/><Relationship Id="rId3" Type="http://schemas.openxmlformats.org/officeDocument/2006/relationships/oleObject" Target="../embeddings/oleObject243.bin"/><Relationship Id="rId7" Type="http://schemas.openxmlformats.org/officeDocument/2006/relationships/oleObject" Target="../embeddings/oleObject245.bin"/><Relationship Id="rId12" Type="http://schemas.openxmlformats.org/officeDocument/2006/relationships/image" Target="../media/image233.wmf"/><Relationship Id="rId2" Type="http://schemas.openxmlformats.org/officeDocument/2006/relationships/slideLayout" Target="../slideLayouts/slideLayout7.xml"/><Relationship Id="rId1" Type="http://schemas.openxmlformats.org/officeDocument/2006/relationships/vmlDrawing" Target="../drawings/vmlDrawing119.vml"/><Relationship Id="rId6" Type="http://schemas.openxmlformats.org/officeDocument/2006/relationships/image" Target="../media/image230.wmf"/><Relationship Id="rId11" Type="http://schemas.openxmlformats.org/officeDocument/2006/relationships/oleObject" Target="../embeddings/oleObject247.bin"/><Relationship Id="rId5" Type="http://schemas.openxmlformats.org/officeDocument/2006/relationships/oleObject" Target="../embeddings/oleObject244.bin"/><Relationship Id="rId10" Type="http://schemas.openxmlformats.org/officeDocument/2006/relationships/image" Target="../media/image232.wmf"/><Relationship Id="rId4" Type="http://schemas.openxmlformats.org/officeDocument/2006/relationships/image" Target="../media/image229.wmf"/><Relationship Id="rId9" Type="http://schemas.openxmlformats.org/officeDocument/2006/relationships/oleObject" Target="../embeddings/oleObject246.bin"/></Relationships>
</file>

<file path=ppt/slides/_rels/slide269.xml.rels><?xml version="1.0" encoding="UTF-8" standalone="yes"?>
<Relationships xmlns="http://schemas.openxmlformats.org/package/2006/relationships"><Relationship Id="rId2" Type="http://schemas.openxmlformats.org/officeDocument/2006/relationships/slide" Target="slide134.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92.xml"/><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8" Type="http://schemas.openxmlformats.org/officeDocument/2006/relationships/image" Target="../media/image201.wmf"/><Relationship Id="rId13" Type="http://schemas.openxmlformats.org/officeDocument/2006/relationships/oleObject" Target="../embeddings/oleObject253.bin"/><Relationship Id="rId3" Type="http://schemas.openxmlformats.org/officeDocument/2006/relationships/oleObject" Target="../embeddings/oleObject248.bin"/><Relationship Id="rId7" Type="http://schemas.openxmlformats.org/officeDocument/2006/relationships/oleObject" Target="../embeddings/oleObject250.bin"/><Relationship Id="rId12" Type="http://schemas.openxmlformats.org/officeDocument/2006/relationships/image" Target="../media/image234.wmf"/><Relationship Id="rId2" Type="http://schemas.openxmlformats.org/officeDocument/2006/relationships/slideLayout" Target="../slideLayouts/slideLayout7.xml"/><Relationship Id="rId1" Type="http://schemas.openxmlformats.org/officeDocument/2006/relationships/vmlDrawing" Target="../drawings/vmlDrawing120.vml"/><Relationship Id="rId6" Type="http://schemas.openxmlformats.org/officeDocument/2006/relationships/image" Target="../media/image200.wmf"/><Relationship Id="rId11" Type="http://schemas.openxmlformats.org/officeDocument/2006/relationships/oleObject" Target="../embeddings/oleObject252.bin"/><Relationship Id="rId5" Type="http://schemas.openxmlformats.org/officeDocument/2006/relationships/oleObject" Target="../embeddings/oleObject249.bin"/><Relationship Id="rId10" Type="http://schemas.openxmlformats.org/officeDocument/2006/relationships/image" Target="../media/image202.wmf"/><Relationship Id="rId4" Type="http://schemas.openxmlformats.org/officeDocument/2006/relationships/image" Target="../media/image199.wmf"/><Relationship Id="rId9" Type="http://schemas.openxmlformats.org/officeDocument/2006/relationships/oleObject" Target="../embeddings/oleObject251.bin"/><Relationship Id="rId14" Type="http://schemas.openxmlformats.org/officeDocument/2006/relationships/image" Target="../media/image235.wmf"/></Relationships>
</file>

<file path=ppt/slides/_rels/slide271.xml.rels><?xml version="1.0" encoding="UTF-8" standalone="yes"?>
<Relationships xmlns="http://schemas.openxmlformats.org/package/2006/relationships"><Relationship Id="rId8" Type="http://schemas.openxmlformats.org/officeDocument/2006/relationships/image" Target="../media/image201.wmf"/><Relationship Id="rId13" Type="http://schemas.openxmlformats.org/officeDocument/2006/relationships/oleObject" Target="../embeddings/oleObject259.bin"/><Relationship Id="rId18" Type="http://schemas.openxmlformats.org/officeDocument/2006/relationships/image" Target="../media/image238.wmf"/><Relationship Id="rId3" Type="http://schemas.openxmlformats.org/officeDocument/2006/relationships/oleObject" Target="../embeddings/oleObject254.bin"/><Relationship Id="rId21" Type="http://schemas.openxmlformats.org/officeDocument/2006/relationships/oleObject" Target="../embeddings/oleObject263.bin"/><Relationship Id="rId7" Type="http://schemas.openxmlformats.org/officeDocument/2006/relationships/oleObject" Target="../embeddings/oleObject256.bin"/><Relationship Id="rId12" Type="http://schemas.openxmlformats.org/officeDocument/2006/relationships/image" Target="../media/image234.wmf"/><Relationship Id="rId17" Type="http://schemas.openxmlformats.org/officeDocument/2006/relationships/oleObject" Target="../embeddings/oleObject261.bin"/><Relationship Id="rId2" Type="http://schemas.openxmlformats.org/officeDocument/2006/relationships/slideLayout" Target="../slideLayouts/slideLayout7.xml"/><Relationship Id="rId16" Type="http://schemas.openxmlformats.org/officeDocument/2006/relationships/image" Target="../media/image237.wmf"/><Relationship Id="rId20" Type="http://schemas.openxmlformats.org/officeDocument/2006/relationships/image" Target="../media/image239.wmf"/><Relationship Id="rId1" Type="http://schemas.openxmlformats.org/officeDocument/2006/relationships/vmlDrawing" Target="../drawings/vmlDrawing121.vml"/><Relationship Id="rId6" Type="http://schemas.openxmlformats.org/officeDocument/2006/relationships/image" Target="../media/image200.wmf"/><Relationship Id="rId11" Type="http://schemas.openxmlformats.org/officeDocument/2006/relationships/oleObject" Target="../embeddings/oleObject258.bin"/><Relationship Id="rId5" Type="http://schemas.openxmlformats.org/officeDocument/2006/relationships/oleObject" Target="../embeddings/oleObject255.bin"/><Relationship Id="rId15" Type="http://schemas.openxmlformats.org/officeDocument/2006/relationships/oleObject" Target="../embeddings/oleObject260.bin"/><Relationship Id="rId10" Type="http://schemas.openxmlformats.org/officeDocument/2006/relationships/image" Target="../media/image202.wmf"/><Relationship Id="rId19" Type="http://schemas.openxmlformats.org/officeDocument/2006/relationships/oleObject" Target="../embeddings/oleObject262.bin"/><Relationship Id="rId4" Type="http://schemas.openxmlformats.org/officeDocument/2006/relationships/image" Target="../media/image199.wmf"/><Relationship Id="rId9" Type="http://schemas.openxmlformats.org/officeDocument/2006/relationships/oleObject" Target="../embeddings/oleObject257.bin"/><Relationship Id="rId14" Type="http://schemas.openxmlformats.org/officeDocument/2006/relationships/image" Target="../media/image236.wmf"/><Relationship Id="rId22" Type="http://schemas.openxmlformats.org/officeDocument/2006/relationships/image" Target="../media/image240.wmf"/></Relationships>
</file>

<file path=ppt/slides/_rels/slide272.xml.rels><?xml version="1.0" encoding="UTF-8" standalone="yes"?>
<Relationships xmlns="http://schemas.openxmlformats.org/package/2006/relationships"><Relationship Id="rId3" Type="http://schemas.openxmlformats.org/officeDocument/2006/relationships/oleObject" Target="../embeddings/oleObject264.bin"/><Relationship Id="rId2" Type="http://schemas.openxmlformats.org/officeDocument/2006/relationships/slideLayout" Target="../slideLayouts/slideLayout7.xml"/><Relationship Id="rId1" Type="http://schemas.openxmlformats.org/officeDocument/2006/relationships/vmlDrawing" Target="../drawings/vmlDrawing122.vml"/><Relationship Id="rId4" Type="http://schemas.openxmlformats.org/officeDocument/2006/relationships/image" Target="../media/image241.wmf"/></Relationships>
</file>

<file path=ppt/slides/_rels/slide273.xml.rels><?xml version="1.0" encoding="UTF-8" standalone="yes"?>
<Relationships xmlns="http://schemas.openxmlformats.org/package/2006/relationships"><Relationship Id="rId2" Type="http://schemas.openxmlformats.org/officeDocument/2006/relationships/slide" Target="slide134.xml"/><Relationship Id="rId1" Type="http://schemas.openxmlformats.org/officeDocument/2006/relationships/slideLayout" Target="../slideLayouts/slideLayout24.xml"/></Relationships>
</file>

<file path=ppt/slides/_rels/slide274.xml.rels><?xml version="1.0" encoding="UTF-8" standalone="yes"?>
<Relationships xmlns="http://schemas.openxmlformats.org/package/2006/relationships"><Relationship Id="rId8" Type="http://schemas.openxmlformats.org/officeDocument/2006/relationships/image" Target="../media/image244.wmf"/><Relationship Id="rId13" Type="http://schemas.openxmlformats.org/officeDocument/2006/relationships/oleObject" Target="../embeddings/oleObject270.bin"/><Relationship Id="rId18" Type="http://schemas.openxmlformats.org/officeDocument/2006/relationships/image" Target="../media/image249.wmf"/><Relationship Id="rId3" Type="http://schemas.openxmlformats.org/officeDocument/2006/relationships/oleObject" Target="../embeddings/oleObject265.bin"/><Relationship Id="rId7" Type="http://schemas.openxmlformats.org/officeDocument/2006/relationships/oleObject" Target="../embeddings/oleObject267.bin"/><Relationship Id="rId12" Type="http://schemas.openxmlformats.org/officeDocument/2006/relationships/image" Target="../media/image246.wmf"/><Relationship Id="rId17" Type="http://schemas.openxmlformats.org/officeDocument/2006/relationships/oleObject" Target="../embeddings/oleObject272.bin"/><Relationship Id="rId2" Type="http://schemas.openxmlformats.org/officeDocument/2006/relationships/slideLayout" Target="../slideLayouts/slideLayout7.xml"/><Relationship Id="rId16" Type="http://schemas.openxmlformats.org/officeDocument/2006/relationships/image" Target="../media/image248.wmf"/><Relationship Id="rId1" Type="http://schemas.openxmlformats.org/officeDocument/2006/relationships/vmlDrawing" Target="../drawings/vmlDrawing123.vml"/><Relationship Id="rId6" Type="http://schemas.openxmlformats.org/officeDocument/2006/relationships/image" Target="../media/image243.wmf"/><Relationship Id="rId11" Type="http://schemas.openxmlformats.org/officeDocument/2006/relationships/oleObject" Target="../embeddings/oleObject269.bin"/><Relationship Id="rId5" Type="http://schemas.openxmlformats.org/officeDocument/2006/relationships/oleObject" Target="../embeddings/oleObject266.bin"/><Relationship Id="rId15" Type="http://schemas.openxmlformats.org/officeDocument/2006/relationships/oleObject" Target="../embeddings/oleObject271.bin"/><Relationship Id="rId10" Type="http://schemas.openxmlformats.org/officeDocument/2006/relationships/image" Target="../media/image245.wmf"/><Relationship Id="rId4" Type="http://schemas.openxmlformats.org/officeDocument/2006/relationships/image" Target="../media/image242.wmf"/><Relationship Id="rId9" Type="http://schemas.openxmlformats.org/officeDocument/2006/relationships/oleObject" Target="../embeddings/oleObject268.bin"/><Relationship Id="rId14" Type="http://schemas.openxmlformats.org/officeDocument/2006/relationships/image" Target="../media/image247.wmf"/></Relationships>
</file>

<file path=ppt/slides/_rels/slide275.xml.rels><?xml version="1.0" encoding="UTF-8" standalone="yes"?>
<Relationships xmlns="http://schemas.openxmlformats.org/package/2006/relationships"><Relationship Id="rId2" Type="http://schemas.openxmlformats.org/officeDocument/2006/relationships/slide" Target="slide136.xml"/><Relationship Id="rId1" Type="http://schemas.openxmlformats.org/officeDocument/2006/relationships/slideLayout" Target="../slideLayouts/slideLayout24.xml"/></Relationships>
</file>

<file path=ppt/slides/_rels/slide276.xml.rels><?xml version="1.0" encoding="UTF-8" standalone="yes"?>
<Relationships xmlns="http://schemas.openxmlformats.org/package/2006/relationships"><Relationship Id="rId8" Type="http://schemas.openxmlformats.org/officeDocument/2006/relationships/image" Target="../media/image209.wmf"/><Relationship Id="rId13" Type="http://schemas.openxmlformats.org/officeDocument/2006/relationships/oleObject" Target="../embeddings/oleObject278.bin"/><Relationship Id="rId18" Type="http://schemas.openxmlformats.org/officeDocument/2006/relationships/image" Target="../media/image215.wmf"/><Relationship Id="rId26" Type="http://schemas.openxmlformats.org/officeDocument/2006/relationships/oleObject" Target="../embeddings/oleObject285.bin"/><Relationship Id="rId3" Type="http://schemas.openxmlformats.org/officeDocument/2006/relationships/oleObject" Target="../embeddings/oleObject273.bin"/><Relationship Id="rId21" Type="http://schemas.openxmlformats.org/officeDocument/2006/relationships/oleObject" Target="../embeddings/oleObject282.bin"/><Relationship Id="rId7" Type="http://schemas.openxmlformats.org/officeDocument/2006/relationships/oleObject" Target="../embeddings/oleObject275.bin"/><Relationship Id="rId12" Type="http://schemas.openxmlformats.org/officeDocument/2006/relationships/image" Target="../media/image212.wmf"/><Relationship Id="rId17" Type="http://schemas.openxmlformats.org/officeDocument/2006/relationships/oleObject" Target="../embeddings/oleObject280.bin"/><Relationship Id="rId25" Type="http://schemas.openxmlformats.org/officeDocument/2006/relationships/image" Target="../media/image251.wmf"/><Relationship Id="rId2" Type="http://schemas.openxmlformats.org/officeDocument/2006/relationships/slideLayout" Target="../slideLayouts/slideLayout7.xml"/><Relationship Id="rId16" Type="http://schemas.openxmlformats.org/officeDocument/2006/relationships/image" Target="../media/image214.wmf"/><Relationship Id="rId20" Type="http://schemas.openxmlformats.org/officeDocument/2006/relationships/image" Target="../media/image219.wmf"/><Relationship Id="rId1" Type="http://schemas.openxmlformats.org/officeDocument/2006/relationships/vmlDrawing" Target="../drawings/vmlDrawing124.vml"/><Relationship Id="rId6" Type="http://schemas.openxmlformats.org/officeDocument/2006/relationships/image" Target="../media/image207.wmf"/><Relationship Id="rId11" Type="http://schemas.openxmlformats.org/officeDocument/2006/relationships/oleObject" Target="../embeddings/oleObject277.bin"/><Relationship Id="rId24" Type="http://schemas.openxmlformats.org/officeDocument/2006/relationships/oleObject" Target="../embeddings/oleObject284.bin"/><Relationship Id="rId5" Type="http://schemas.openxmlformats.org/officeDocument/2006/relationships/oleObject" Target="../embeddings/oleObject274.bin"/><Relationship Id="rId15" Type="http://schemas.openxmlformats.org/officeDocument/2006/relationships/oleObject" Target="../embeddings/oleObject279.bin"/><Relationship Id="rId23" Type="http://schemas.openxmlformats.org/officeDocument/2006/relationships/image" Target="../media/image250.wmf"/><Relationship Id="rId10" Type="http://schemas.openxmlformats.org/officeDocument/2006/relationships/image" Target="../media/image211.wmf"/><Relationship Id="rId19" Type="http://schemas.openxmlformats.org/officeDocument/2006/relationships/oleObject" Target="../embeddings/oleObject281.bin"/><Relationship Id="rId4" Type="http://schemas.openxmlformats.org/officeDocument/2006/relationships/image" Target="../media/image206.wmf"/><Relationship Id="rId9" Type="http://schemas.openxmlformats.org/officeDocument/2006/relationships/oleObject" Target="../embeddings/oleObject276.bin"/><Relationship Id="rId14" Type="http://schemas.openxmlformats.org/officeDocument/2006/relationships/image" Target="../media/image213.wmf"/><Relationship Id="rId22" Type="http://schemas.openxmlformats.org/officeDocument/2006/relationships/oleObject" Target="../embeddings/oleObject283.bin"/><Relationship Id="rId27" Type="http://schemas.openxmlformats.org/officeDocument/2006/relationships/image" Target="../media/image252.wmf"/></Relationships>
</file>

<file path=ppt/slides/_rels/slide277.xml.rels><?xml version="1.0" encoding="UTF-8" standalone="yes"?>
<Relationships xmlns="http://schemas.openxmlformats.org/package/2006/relationships"><Relationship Id="rId3" Type="http://schemas.openxmlformats.org/officeDocument/2006/relationships/oleObject" Target="../embeddings/oleObject286.bin"/><Relationship Id="rId2" Type="http://schemas.openxmlformats.org/officeDocument/2006/relationships/slideLayout" Target="../slideLayouts/slideLayout7.xml"/><Relationship Id="rId1" Type="http://schemas.openxmlformats.org/officeDocument/2006/relationships/vmlDrawing" Target="../drawings/vmlDrawing125.vml"/><Relationship Id="rId4" Type="http://schemas.openxmlformats.org/officeDocument/2006/relationships/image" Target="../media/image253.wmf"/></Relationships>
</file>

<file path=ppt/slides/_rels/slide278.xml.rels><?xml version="1.0" encoding="UTF-8" standalone="yes"?>
<Relationships xmlns="http://schemas.openxmlformats.org/package/2006/relationships"><Relationship Id="rId2" Type="http://schemas.openxmlformats.org/officeDocument/2006/relationships/slide" Target="slide136.xml"/><Relationship Id="rId1" Type="http://schemas.openxmlformats.org/officeDocument/2006/relationships/slideLayout" Target="../slideLayouts/slideLayout24.xml"/></Relationships>
</file>

<file path=ppt/slides/_rels/slide279.xml.rels><?xml version="1.0" encoding="UTF-8" standalone="yes"?>
<Relationships xmlns="http://schemas.openxmlformats.org/package/2006/relationships"><Relationship Id="rId8" Type="http://schemas.openxmlformats.org/officeDocument/2006/relationships/image" Target="../media/image256.wmf"/><Relationship Id="rId13" Type="http://schemas.openxmlformats.org/officeDocument/2006/relationships/oleObject" Target="../embeddings/oleObject292.bin"/><Relationship Id="rId18" Type="http://schemas.openxmlformats.org/officeDocument/2006/relationships/image" Target="../media/image261.wmf"/><Relationship Id="rId3" Type="http://schemas.openxmlformats.org/officeDocument/2006/relationships/oleObject" Target="../embeddings/oleObject287.bin"/><Relationship Id="rId7" Type="http://schemas.openxmlformats.org/officeDocument/2006/relationships/oleObject" Target="../embeddings/oleObject289.bin"/><Relationship Id="rId12" Type="http://schemas.openxmlformats.org/officeDocument/2006/relationships/image" Target="../media/image258.wmf"/><Relationship Id="rId17" Type="http://schemas.openxmlformats.org/officeDocument/2006/relationships/oleObject" Target="../embeddings/oleObject294.bin"/><Relationship Id="rId2" Type="http://schemas.openxmlformats.org/officeDocument/2006/relationships/slideLayout" Target="../slideLayouts/slideLayout7.xml"/><Relationship Id="rId16" Type="http://schemas.openxmlformats.org/officeDocument/2006/relationships/image" Target="../media/image260.wmf"/><Relationship Id="rId1" Type="http://schemas.openxmlformats.org/officeDocument/2006/relationships/vmlDrawing" Target="../drawings/vmlDrawing126.vml"/><Relationship Id="rId6" Type="http://schemas.openxmlformats.org/officeDocument/2006/relationships/image" Target="../media/image255.wmf"/><Relationship Id="rId11" Type="http://schemas.openxmlformats.org/officeDocument/2006/relationships/oleObject" Target="../embeddings/oleObject291.bin"/><Relationship Id="rId5" Type="http://schemas.openxmlformats.org/officeDocument/2006/relationships/oleObject" Target="../embeddings/oleObject288.bin"/><Relationship Id="rId15" Type="http://schemas.openxmlformats.org/officeDocument/2006/relationships/oleObject" Target="../embeddings/oleObject293.bin"/><Relationship Id="rId10" Type="http://schemas.openxmlformats.org/officeDocument/2006/relationships/image" Target="../media/image257.wmf"/><Relationship Id="rId4" Type="http://schemas.openxmlformats.org/officeDocument/2006/relationships/image" Target="../media/image254.wmf"/><Relationship Id="rId9" Type="http://schemas.openxmlformats.org/officeDocument/2006/relationships/oleObject" Target="../embeddings/oleObject290.bin"/><Relationship Id="rId14" Type="http://schemas.openxmlformats.org/officeDocument/2006/relationships/image" Target="../media/image259.wmf"/></Relationships>
</file>

<file path=ppt/slides/_rels/slide2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3" Type="http://schemas.openxmlformats.org/officeDocument/2006/relationships/oleObject" Target="../embeddings/oleObject295.bin"/><Relationship Id="rId2" Type="http://schemas.openxmlformats.org/officeDocument/2006/relationships/slideLayout" Target="../slideLayouts/slideLayout7.xml"/><Relationship Id="rId1" Type="http://schemas.openxmlformats.org/officeDocument/2006/relationships/vmlDrawing" Target="../drawings/vmlDrawing127.vml"/><Relationship Id="rId6" Type="http://schemas.openxmlformats.org/officeDocument/2006/relationships/image" Target="../media/image263.wmf"/><Relationship Id="rId5" Type="http://schemas.openxmlformats.org/officeDocument/2006/relationships/oleObject" Target="../embeddings/oleObject296.bin"/><Relationship Id="rId4" Type="http://schemas.openxmlformats.org/officeDocument/2006/relationships/image" Target="../media/image262.wmf"/></Relationships>
</file>

<file path=ppt/slides/_rels/slide281.xml.rels><?xml version="1.0" encoding="UTF-8" standalone="yes"?>
<Relationships xmlns="http://schemas.openxmlformats.org/package/2006/relationships"><Relationship Id="rId2" Type="http://schemas.openxmlformats.org/officeDocument/2006/relationships/slide" Target="slide141.xml"/><Relationship Id="rId1" Type="http://schemas.openxmlformats.org/officeDocument/2006/relationships/slideLayout" Target="../slideLayouts/slideLayout24.xml"/></Relationships>
</file>

<file path=ppt/slides/_rels/slide282.xml.rels><?xml version="1.0" encoding="UTF-8" standalone="yes"?>
<Relationships xmlns="http://schemas.openxmlformats.org/package/2006/relationships"><Relationship Id="rId3" Type="http://schemas.openxmlformats.org/officeDocument/2006/relationships/oleObject" Target="../embeddings/oleObject297.bin"/><Relationship Id="rId2" Type="http://schemas.openxmlformats.org/officeDocument/2006/relationships/slideLayout" Target="../slideLayouts/slideLayout7.xml"/><Relationship Id="rId1" Type="http://schemas.openxmlformats.org/officeDocument/2006/relationships/vmlDrawing" Target="../drawings/vmlDrawing128.vml"/><Relationship Id="rId6" Type="http://schemas.openxmlformats.org/officeDocument/2006/relationships/image" Target="../media/image265.wmf"/><Relationship Id="rId5" Type="http://schemas.openxmlformats.org/officeDocument/2006/relationships/oleObject" Target="../embeddings/oleObject298.bin"/><Relationship Id="rId4" Type="http://schemas.openxmlformats.org/officeDocument/2006/relationships/image" Target="../media/image264.wmf"/></Relationships>
</file>

<file path=ppt/slides/_rels/slide283.xml.rels><?xml version="1.0" encoding="UTF-8" standalone="yes"?>
<Relationships xmlns="http://schemas.openxmlformats.org/package/2006/relationships"><Relationship Id="rId2" Type="http://schemas.openxmlformats.org/officeDocument/2006/relationships/slide" Target="slide151.xml"/><Relationship Id="rId1" Type="http://schemas.openxmlformats.org/officeDocument/2006/relationships/slideLayout" Target="../slideLayouts/slideLayout24.xml"/></Relationships>
</file>

<file path=ppt/slides/_rels/slide284.xml.rels><?xml version="1.0" encoding="UTF-8" standalone="yes"?>
<Relationships xmlns="http://schemas.openxmlformats.org/package/2006/relationships"><Relationship Id="rId8" Type="http://schemas.openxmlformats.org/officeDocument/2006/relationships/image" Target="../media/image268.wmf"/><Relationship Id="rId13" Type="http://schemas.openxmlformats.org/officeDocument/2006/relationships/oleObject" Target="../embeddings/oleObject304.bin"/><Relationship Id="rId18" Type="http://schemas.openxmlformats.org/officeDocument/2006/relationships/image" Target="../media/image273.wmf"/><Relationship Id="rId26" Type="http://schemas.openxmlformats.org/officeDocument/2006/relationships/image" Target="../media/image277.wmf"/><Relationship Id="rId3" Type="http://schemas.openxmlformats.org/officeDocument/2006/relationships/oleObject" Target="../embeddings/oleObject299.bin"/><Relationship Id="rId21" Type="http://schemas.openxmlformats.org/officeDocument/2006/relationships/oleObject" Target="../embeddings/oleObject308.bin"/><Relationship Id="rId7" Type="http://schemas.openxmlformats.org/officeDocument/2006/relationships/oleObject" Target="../embeddings/oleObject301.bin"/><Relationship Id="rId12" Type="http://schemas.openxmlformats.org/officeDocument/2006/relationships/image" Target="../media/image270.wmf"/><Relationship Id="rId17" Type="http://schemas.openxmlformats.org/officeDocument/2006/relationships/oleObject" Target="../embeddings/oleObject306.bin"/><Relationship Id="rId25" Type="http://schemas.openxmlformats.org/officeDocument/2006/relationships/oleObject" Target="../embeddings/oleObject310.bin"/><Relationship Id="rId2" Type="http://schemas.openxmlformats.org/officeDocument/2006/relationships/slideLayout" Target="../slideLayouts/slideLayout7.xml"/><Relationship Id="rId16" Type="http://schemas.openxmlformats.org/officeDocument/2006/relationships/image" Target="../media/image272.wmf"/><Relationship Id="rId20" Type="http://schemas.openxmlformats.org/officeDocument/2006/relationships/image" Target="../media/image274.wmf"/><Relationship Id="rId29" Type="http://schemas.openxmlformats.org/officeDocument/2006/relationships/oleObject" Target="../embeddings/oleObject312.bin"/><Relationship Id="rId1" Type="http://schemas.openxmlformats.org/officeDocument/2006/relationships/vmlDrawing" Target="../drawings/vmlDrawing129.vml"/><Relationship Id="rId6" Type="http://schemas.openxmlformats.org/officeDocument/2006/relationships/image" Target="../media/image267.wmf"/><Relationship Id="rId11" Type="http://schemas.openxmlformats.org/officeDocument/2006/relationships/oleObject" Target="../embeddings/oleObject303.bin"/><Relationship Id="rId24" Type="http://schemas.openxmlformats.org/officeDocument/2006/relationships/image" Target="../media/image276.wmf"/><Relationship Id="rId5" Type="http://schemas.openxmlformats.org/officeDocument/2006/relationships/oleObject" Target="../embeddings/oleObject300.bin"/><Relationship Id="rId15" Type="http://schemas.openxmlformats.org/officeDocument/2006/relationships/oleObject" Target="../embeddings/oleObject305.bin"/><Relationship Id="rId23" Type="http://schemas.openxmlformats.org/officeDocument/2006/relationships/oleObject" Target="../embeddings/oleObject309.bin"/><Relationship Id="rId28" Type="http://schemas.openxmlformats.org/officeDocument/2006/relationships/image" Target="../media/image278.wmf"/><Relationship Id="rId10" Type="http://schemas.openxmlformats.org/officeDocument/2006/relationships/image" Target="../media/image269.wmf"/><Relationship Id="rId19" Type="http://schemas.openxmlformats.org/officeDocument/2006/relationships/oleObject" Target="../embeddings/oleObject307.bin"/><Relationship Id="rId4" Type="http://schemas.openxmlformats.org/officeDocument/2006/relationships/image" Target="../media/image266.wmf"/><Relationship Id="rId9" Type="http://schemas.openxmlformats.org/officeDocument/2006/relationships/oleObject" Target="../embeddings/oleObject302.bin"/><Relationship Id="rId14" Type="http://schemas.openxmlformats.org/officeDocument/2006/relationships/image" Target="../media/image271.wmf"/><Relationship Id="rId22" Type="http://schemas.openxmlformats.org/officeDocument/2006/relationships/image" Target="../media/image275.wmf"/><Relationship Id="rId27" Type="http://schemas.openxmlformats.org/officeDocument/2006/relationships/oleObject" Target="../embeddings/oleObject311.bin"/><Relationship Id="rId30" Type="http://schemas.openxmlformats.org/officeDocument/2006/relationships/image" Target="../media/image279.wmf"/></Relationships>
</file>

<file path=ppt/slides/_rels/slide285.xml.rels><?xml version="1.0" encoding="UTF-8" standalone="yes"?>
<Relationships xmlns="http://schemas.openxmlformats.org/package/2006/relationships"><Relationship Id="rId3" Type="http://schemas.openxmlformats.org/officeDocument/2006/relationships/oleObject" Target="../embeddings/oleObject313.bin"/><Relationship Id="rId2" Type="http://schemas.openxmlformats.org/officeDocument/2006/relationships/slideLayout" Target="../slideLayouts/slideLayout7.xml"/><Relationship Id="rId1" Type="http://schemas.openxmlformats.org/officeDocument/2006/relationships/vmlDrawing" Target="../drawings/vmlDrawing130.vml"/><Relationship Id="rId4" Type="http://schemas.openxmlformats.org/officeDocument/2006/relationships/image" Target="../media/image280.wmf"/></Relationships>
</file>

<file path=ppt/slides/_rels/slide286.xml.rels><?xml version="1.0" encoding="UTF-8" standalone="yes"?>
<Relationships xmlns="http://schemas.openxmlformats.org/package/2006/relationships"><Relationship Id="rId2" Type="http://schemas.openxmlformats.org/officeDocument/2006/relationships/slide" Target="slide152.xml"/><Relationship Id="rId1" Type="http://schemas.openxmlformats.org/officeDocument/2006/relationships/slideLayout" Target="../slideLayouts/slideLayout24.xml"/></Relationships>
</file>

<file path=ppt/slides/_rels/slide287.xml.rels><?xml version="1.0" encoding="UTF-8" standalone="yes"?>
<Relationships xmlns="http://schemas.openxmlformats.org/package/2006/relationships"><Relationship Id="rId3" Type="http://schemas.openxmlformats.org/officeDocument/2006/relationships/oleObject" Target="../embeddings/oleObject314.bin"/><Relationship Id="rId2" Type="http://schemas.openxmlformats.org/officeDocument/2006/relationships/slideLayout" Target="../slideLayouts/slideLayout7.xml"/><Relationship Id="rId1" Type="http://schemas.openxmlformats.org/officeDocument/2006/relationships/vmlDrawing" Target="../drawings/vmlDrawing131.vml"/><Relationship Id="rId4" Type="http://schemas.openxmlformats.org/officeDocument/2006/relationships/image" Target="../media/image281.wmf"/></Relationships>
</file>

<file path=ppt/slides/_rels/slide288.xml.rels><?xml version="1.0" encoding="UTF-8" standalone="yes"?>
<Relationships xmlns="http://schemas.openxmlformats.org/package/2006/relationships"><Relationship Id="rId8" Type="http://schemas.openxmlformats.org/officeDocument/2006/relationships/image" Target="../media/image284.wmf"/><Relationship Id="rId13" Type="http://schemas.openxmlformats.org/officeDocument/2006/relationships/oleObject" Target="../embeddings/oleObject320.bin"/><Relationship Id="rId3" Type="http://schemas.openxmlformats.org/officeDocument/2006/relationships/oleObject" Target="../embeddings/oleObject315.bin"/><Relationship Id="rId7" Type="http://schemas.openxmlformats.org/officeDocument/2006/relationships/oleObject" Target="../embeddings/oleObject317.bin"/><Relationship Id="rId12" Type="http://schemas.openxmlformats.org/officeDocument/2006/relationships/image" Target="../media/image286.wmf"/><Relationship Id="rId2" Type="http://schemas.openxmlformats.org/officeDocument/2006/relationships/slideLayout" Target="../slideLayouts/slideLayout7.xml"/><Relationship Id="rId16" Type="http://schemas.openxmlformats.org/officeDocument/2006/relationships/image" Target="../media/image288.wmf"/><Relationship Id="rId1" Type="http://schemas.openxmlformats.org/officeDocument/2006/relationships/vmlDrawing" Target="../drawings/vmlDrawing132.vml"/><Relationship Id="rId6" Type="http://schemas.openxmlformats.org/officeDocument/2006/relationships/image" Target="../media/image283.wmf"/><Relationship Id="rId11" Type="http://schemas.openxmlformats.org/officeDocument/2006/relationships/oleObject" Target="../embeddings/oleObject319.bin"/><Relationship Id="rId5" Type="http://schemas.openxmlformats.org/officeDocument/2006/relationships/oleObject" Target="../embeddings/oleObject316.bin"/><Relationship Id="rId15" Type="http://schemas.openxmlformats.org/officeDocument/2006/relationships/oleObject" Target="../embeddings/oleObject321.bin"/><Relationship Id="rId10" Type="http://schemas.openxmlformats.org/officeDocument/2006/relationships/image" Target="../media/image285.wmf"/><Relationship Id="rId4" Type="http://schemas.openxmlformats.org/officeDocument/2006/relationships/image" Target="../media/image282.wmf"/><Relationship Id="rId9" Type="http://schemas.openxmlformats.org/officeDocument/2006/relationships/oleObject" Target="../embeddings/oleObject318.bin"/><Relationship Id="rId14" Type="http://schemas.openxmlformats.org/officeDocument/2006/relationships/image" Target="../media/image287.wmf"/></Relationships>
</file>

<file path=ppt/slides/_rels/slide289.xml.rels><?xml version="1.0" encoding="UTF-8" standalone="yes"?>
<Relationships xmlns="http://schemas.openxmlformats.org/package/2006/relationships"><Relationship Id="rId2" Type="http://schemas.openxmlformats.org/officeDocument/2006/relationships/slide" Target="slide157.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3" Type="http://schemas.openxmlformats.org/officeDocument/2006/relationships/oleObject" Target="../embeddings/oleObject322.bin"/><Relationship Id="rId2" Type="http://schemas.openxmlformats.org/officeDocument/2006/relationships/slideLayout" Target="../slideLayouts/slideLayout7.xml"/><Relationship Id="rId1" Type="http://schemas.openxmlformats.org/officeDocument/2006/relationships/vmlDrawing" Target="../drawings/vmlDrawing133.vml"/><Relationship Id="rId4" Type="http://schemas.openxmlformats.org/officeDocument/2006/relationships/image" Target="../media/image289.wmf"/></Relationships>
</file>

<file path=ppt/slides/_rels/slide291.xml.rels><?xml version="1.0" encoding="UTF-8" standalone="yes"?>
<Relationships xmlns="http://schemas.openxmlformats.org/package/2006/relationships"><Relationship Id="rId2" Type="http://schemas.openxmlformats.org/officeDocument/2006/relationships/slide" Target="slide162.xml"/><Relationship Id="rId1" Type="http://schemas.openxmlformats.org/officeDocument/2006/relationships/slideLayout" Target="../slideLayouts/slideLayout24.xml"/></Relationships>
</file>

<file path=ppt/slides/_rels/slide292.xml.rels><?xml version="1.0" encoding="UTF-8" standalone="yes"?>
<Relationships xmlns="http://schemas.openxmlformats.org/package/2006/relationships"><Relationship Id="rId8" Type="http://schemas.openxmlformats.org/officeDocument/2006/relationships/image" Target="../media/image292.wmf"/><Relationship Id="rId3" Type="http://schemas.openxmlformats.org/officeDocument/2006/relationships/oleObject" Target="../embeddings/oleObject323.bin"/><Relationship Id="rId7" Type="http://schemas.openxmlformats.org/officeDocument/2006/relationships/oleObject" Target="../embeddings/oleObject325.bin"/><Relationship Id="rId2" Type="http://schemas.openxmlformats.org/officeDocument/2006/relationships/slideLayout" Target="../slideLayouts/slideLayout7.xml"/><Relationship Id="rId1" Type="http://schemas.openxmlformats.org/officeDocument/2006/relationships/vmlDrawing" Target="../drawings/vmlDrawing134.vml"/><Relationship Id="rId6" Type="http://schemas.openxmlformats.org/officeDocument/2006/relationships/image" Target="../media/image291.wmf"/><Relationship Id="rId5" Type="http://schemas.openxmlformats.org/officeDocument/2006/relationships/oleObject" Target="../embeddings/oleObject324.bin"/><Relationship Id="rId4" Type="http://schemas.openxmlformats.org/officeDocument/2006/relationships/image" Target="../media/image290.wmf"/></Relationships>
</file>

<file path=ppt/slides/_rels/slide293.xml.rels><?xml version="1.0" encoding="UTF-8" standalone="yes"?>
<Relationships xmlns="http://schemas.openxmlformats.org/package/2006/relationships"><Relationship Id="rId3" Type="http://schemas.openxmlformats.org/officeDocument/2006/relationships/oleObject" Target="../embeddings/oleObject326.bin"/><Relationship Id="rId2" Type="http://schemas.openxmlformats.org/officeDocument/2006/relationships/slideLayout" Target="../slideLayouts/slideLayout7.xml"/><Relationship Id="rId1" Type="http://schemas.openxmlformats.org/officeDocument/2006/relationships/vmlDrawing" Target="../drawings/vmlDrawing135.vml"/><Relationship Id="rId4" Type="http://schemas.openxmlformats.org/officeDocument/2006/relationships/image" Target="../media/image293.wmf"/></Relationships>
</file>

<file path=ppt/slides/_rels/slide294.xml.rels><?xml version="1.0" encoding="UTF-8" standalone="yes"?>
<Relationships xmlns="http://schemas.openxmlformats.org/package/2006/relationships"><Relationship Id="rId2" Type="http://schemas.openxmlformats.org/officeDocument/2006/relationships/slide" Target="slide162.xml"/><Relationship Id="rId1" Type="http://schemas.openxmlformats.org/officeDocument/2006/relationships/slideLayout" Target="../slideLayouts/slideLayout24.xml"/></Relationships>
</file>

<file path=ppt/slides/_rels/slide295.xml.rels><?xml version="1.0" encoding="UTF-8" standalone="yes"?>
<Relationships xmlns="http://schemas.openxmlformats.org/package/2006/relationships"><Relationship Id="rId8" Type="http://schemas.openxmlformats.org/officeDocument/2006/relationships/image" Target="../media/image296.wmf"/><Relationship Id="rId13" Type="http://schemas.openxmlformats.org/officeDocument/2006/relationships/oleObject" Target="../embeddings/oleObject332.bin"/><Relationship Id="rId18" Type="http://schemas.openxmlformats.org/officeDocument/2006/relationships/image" Target="../media/image300.wmf"/><Relationship Id="rId3" Type="http://schemas.openxmlformats.org/officeDocument/2006/relationships/oleObject" Target="../embeddings/oleObject327.bin"/><Relationship Id="rId7" Type="http://schemas.openxmlformats.org/officeDocument/2006/relationships/oleObject" Target="../embeddings/oleObject329.bin"/><Relationship Id="rId12" Type="http://schemas.openxmlformats.org/officeDocument/2006/relationships/image" Target="../media/image298.wmf"/><Relationship Id="rId17" Type="http://schemas.openxmlformats.org/officeDocument/2006/relationships/oleObject" Target="../embeddings/oleObject335.bin"/><Relationship Id="rId2" Type="http://schemas.openxmlformats.org/officeDocument/2006/relationships/slideLayout" Target="../slideLayouts/slideLayout7.xml"/><Relationship Id="rId16" Type="http://schemas.openxmlformats.org/officeDocument/2006/relationships/oleObject" Target="../embeddings/oleObject334.bin"/><Relationship Id="rId1" Type="http://schemas.openxmlformats.org/officeDocument/2006/relationships/vmlDrawing" Target="../drawings/vmlDrawing136.vml"/><Relationship Id="rId6" Type="http://schemas.openxmlformats.org/officeDocument/2006/relationships/image" Target="../media/image295.wmf"/><Relationship Id="rId11" Type="http://schemas.openxmlformats.org/officeDocument/2006/relationships/oleObject" Target="../embeddings/oleObject331.bin"/><Relationship Id="rId5" Type="http://schemas.openxmlformats.org/officeDocument/2006/relationships/oleObject" Target="../embeddings/oleObject328.bin"/><Relationship Id="rId15" Type="http://schemas.openxmlformats.org/officeDocument/2006/relationships/image" Target="../media/image299.wmf"/><Relationship Id="rId10" Type="http://schemas.openxmlformats.org/officeDocument/2006/relationships/image" Target="../media/image297.wmf"/><Relationship Id="rId4" Type="http://schemas.openxmlformats.org/officeDocument/2006/relationships/image" Target="../media/image294.wmf"/><Relationship Id="rId9" Type="http://schemas.openxmlformats.org/officeDocument/2006/relationships/oleObject" Target="../embeddings/oleObject330.bin"/><Relationship Id="rId14" Type="http://schemas.openxmlformats.org/officeDocument/2006/relationships/oleObject" Target="../embeddings/oleObject333.bin"/></Relationships>
</file>

<file path=ppt/slides/_rels/slide296.xml.rels><?xml version="1.0" encoding="UTF-8" standalone="yes"?>
<Relationships xmlns="http://schemas.openxmlformats.org/package/2006/relationships"><Relationship Id="rId8" Type="http://schemas.openxmlformats.org/officeDocument/2006/relationships/image" Target="../media/image296.wmf"/><Relationship Id="rId13" Type="http://schemas.openxmlformats.org/officeDocument/2006/relationships/oleObject" Target="../embeddings/oleObject341.bin"/><Relationship Id="rId18" Type="http://schemas.openxmlformats.org/officeDocument/2006/relationships/oleObject" Target="../embeddings/oleObject344.bin"/><Relationship Id="rId3" Type="http://schemas.openxmlformats.org/officeDocument/2006/relationships/oleObject" Target="../embeddings/oleObject336.bin"/><Relationship Id="rId7" Type="http://schemas.openxmlformats.org/officeDocument/2006/relationships/oleObject" Target="../embeddings/oleObject338.bin"/><Relationship Id="rId12" Type="http://schemas.openxmlformats.org/officeDocument/2006/relationships/image" Target="../media/image299.wmf"/><Relationship Id="rId17" Type="http://schemas.openxmlformats.org/officeDocument/2006/relationships/oleObject" Target="../embeddings/oleObject343.bin"/><Relationship Id="rId2" Type="http://schemas.openxmlformats.org/officeDocument/2006/relationships/slideLayout" Target="../slideLayouts/slideLayout7.xml"/><Relationship Id="rId16" Type="http://schemas.openxmlformats.org/officeDocument/2006/relationships/image" Target="../media/image303.wmf"/><Relationship Id="rId1" Type="http://schemas.openxmlformats.org/officeDocument/2006/relationships/vmlDrawing" Target="../drawings/vmlDrawing137.vml"/><Relationship Id="rId6" Type="http://schemas.openxmlformats.org/officeDocument/2006/relationships/image" Target="../media/image295.wmf"/><Relationship Id="rId11" Type="http://schemas.openxmlformats.org/officeDocument/2006/relationships/oleObject" Target="../embeddings/oleObject340.bin"/><Relationship Id="rId5" Type="http://schemas.openxmlformats.org/officeDocument/2006/relationships/oleObject" Target="../embeddings/oleObject337.bin"/><Relationship Id="rId15" Type="http://schemas.openxmlformats.org/officeDocument/2006/relationships/oleObject" Target="../embeddings/oleObject342.bin"/><Relationship Id="rId10" Type="http://schemas.openxmlformats.org/officeDocument/2006/relationships/image" Target="../media/image298.wmf"/><Relationship Id="rId4" Type="http://schemas.openxmlformats.org/officeDocument/2006/relationships/image" Target="../media/image301.wmf"/><Relationship Id="rId9" Type="http://schemas.openxmlformats.org/officeDocument/2006/relationships/oleObject" Target="../embeddings/oleObject339.bin"/><Relationship Id="rId14" Type="http://schemas.openxmlformats.org/officeDocument/2006/relationships/image" Target="../media/image302.wmf"/></Relationships>
</file>

<file path=ppt/slides/_rels/slide297.xml.rels><?xml version="1.0" encoding="UTF-8" standalone="yes"?>
<Relationships xmlns="http://schemas.openxmlformats.org/package/2006/relationships"><Relationship Id="rId3" Type="http://schemas.openxmlformats.org/officeDocument/2006/relationships/oleObject" Target="../embeddings/oleObject345.bin"/><Relationship Id="rId2" Type="http://schemas.openxmlformats.org/officeDocument/2006/relationships/slideLayout" Target="../slideLayouts/slideLayout7.xml"/><Relationship Id="rId1" Type="http://schemas.openxmlformats.org/officeDocument/2006/relationships/vmlDrawing" Target="../drawings/vmlDrawing138.vml"/><Relationship Id="rId4" Type="http://schemas.openxmlformats.org/officeDocument/2006/relationships/image" Target="../media/image304.wmf"/></Relationships>
</file>

<file path=ppt/slides/_rels/slide298.xml.rels><?xml version="1.0" encoding="UTF-8" standalone="yes"?>
<Relationships xmlns="http://schemas.openxmlformats.org/package/2006/relationships"><Relationship Id="rId8" Type="http://schemas.openxmlformats.org/officeDocument/2006/relationships/image" Target="../media/image296.wmf"/><Relationship Id="rId13" Type="http://schemas.openxmlformats.org/officeDocument/2006/relationships/oleObject" Target="../embeddings/oleObject351.bin"/><Relationship Id="rId18" Type="http://schemas.openxmlformats.org/officeDocument/2006/relationships/oleObject" Target="../embeddings/oleObject354.bin"/><Relationship Id="rId3" Type="http://schemas.openxmlformats.org/officeDocument/2006/relationships/oleObject" Target="../embeddings/oleObject346.bin"/><Relationship Id="rId7" Type="http://schemas.openxmlformats.org/officeDocument/2006/relationships/oleObject" Target="../embeddings/oleObject348.bin"/><Relationship Id="rId12" Type="http://schemas.openxmlformats.org/officeDocument/2006/relationships/image" Target="../media/image299.wmf"/><Relationship Id="rId17" Type="http://schemas.openxmlformats.org/officeDocument/2006/relationships/oleObject" Target="../embeddings/oleObject353.bin"/><Relationship Id="rId2" Type="http://schemas.openxmlformats.org/officeDocument/2006/relationships/slideLayout" Target="../slideLayouts/slideLayout7.xml"/><Relationship Id="rId16" Type="http://schemas.openxmlformats.org/officeDocument/2006/relationships/image" Target="../media/image303.wmf"/><Relationship Id="rId1" Type="http://schemas.openxmlformats.org/officeDocument/2006/relationships/vmlDrawing" Target="../drawings/vmlDrawing139.vml"/><Relationship Id="rId6" Type="http://schemas.openxmlformats.org/officeDocument/2006/relationships/image" Target="../media/image295.wmf"/><Relationship Id="rId11" Type="http://schemas.openxmlformats.org/officeDocument/2006/relationships/oleObject" Target="../embeddings/oleObject350.bin"/><Relationship Id="rId5" Type="http://schemas.openxmlformats.org/officeDocument/2006/relationships/oleObject" Target="../embeddings/oleObject347.bin"/><Relationship Id="rId15" Type="http://schemas.openxmlformats.org/officeDocument/2006/relationships/oleObject" Target="../embeddings/oleObject352.bin"/><Relationship Id="rId10" Type="http://schemas.openxmlformats.org/officeDocument/2006/relationships/image" Target="../media/image298.wmf"/><Relationship Id="rId4" Type="http://schemas.openxmlformats.org/officeDocument/2006/relationships/image" Target="../media/image305.wmf"/><Relationship Id="rId9" Type="http://schemas.openxmlformats.org/officeDocument/2006/relationships/oleObject" Target="../embeddings/oleObject349.bin"/><Relationship Id="rId14" Type="http://schemas.openxmlformats.org/officeDocument/2006/relationships/image" Target="../media/image302.wmf"/></Relationships>
</file>

<file path=ppt/slides/_rels/slide299.xml.rels><?xml version="1.0" encoding="UTF-8" standalone="yes"?>
<Relationships xmlns="http://schemas.openxmlformats.org/package/2006/relationships"><Relationship Id="rId3" Type="http://schemas.openxmlformats.org/officeDocument/2006/relationships/oleObject" Target="../embeddings/oleObject355.bin"/><Relationship Id="rId2" Type="http://schemas.openxmlformats.org/officeDocument/2006/relationships/slideLayout" Target="../slideLayouts/slideLayout7.xml"/><Relationship Id="rId1" Type="http://schemas.openxmlformats.org/officeDocument/2006/relationships/vmlDrawing" Target="../drawings/vmlDrawing140.vml"/><Relationship Id="rId4" Type="http://schemas.openxmlformats.org/officeDocument/2006/relationships/image" Target="../media/image306.wmf"/></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2" Type="http://schemas.openxmlformats.org/officeDocument/2006/relationships/slide" Target="slide171.xml"/><Relationship Id="rId1" Type="http://schemas.openxmlformats.org/officeDocument/2006/relationships/slideLayout" Target="../slideLayouts/slideLayout24.xml"/></Relationships>
</file>

<file path=ppt/slides/_rels/slide301.xml.rels><?xml version="1.0" encoding="UTF-8" standalone="yes"?>
<Relationships xmlns="http://schemas.openxmlformats.org/package/2006/relationships"><Relationship Id="rId3" Type="http://schemas.openxmlformats.org/officeDocument/2006/relationships/oleObject" Target="../embeddings/oleObject356.bin"/><Relationship Id="rId2" Type="http://schemas.openxmlformats.org/officeDocument/2006/relationships/slideLayout" Target="../slideLayouts/slideLayout7.xml"/><Relationship Id="rId1" Type="http://schemas.openxmlformats.org/officeDocument/2006/relationships/vmlDrawing" Target="../drawings/vmlDrawing141.vml"/><Relationship Id="rId4" Type="http://schemas.openxmlformats.org/officeDocument/2006/relationships/image" Target="../media/image307.wmf"/></Relationships>
</file>

<file path=ppt/slides/_rels/slide302.xml.rels><?xml version="1.0" encoding="UTF-8" standalone="yes"?>
<Relationships xmlns="http://schemas.openxmlformats.org/package/2006/relationships"><Relationship Id="rId3" Type="http://schemas.openxmlformats.org/officeDocument/2006/relationships/oleObject" Target="../embeddings/oleObject357.bin"/><Relationship Id="rId2" Type="http://schemas.openxmlformats.org/officeDocument/2006/relationships/slideLayout" Target="../slideLayouts/slideLayout7.xml"/><Relationship Id="rId1" Type="http://schemas.openxmlformats.org/officeDocument/2006/relationships/vmlDrawing" Target="../drawings/vmlDrawing142.vml"/><Relationship Id="rId4" Type="http://schemas.openxmlformats.org/officeDocument/2006/relationships/image" Target="../media/image308.wmf"/></Relationships>
</file>

<file path=ppt/slides/_rels/slide303.xml.rels><?xml version="1.0" encoding="UTF-8" standalone="yes"?>
<Relationships xmlns="http://schemas.openxmlformats.org/package/2006/relationships"><Relationship Id="rId3" Type="http://schemas.openxmlformats.org/officeDocument/2006/relationships/oleObject" Target="../embeddings/oleObject358.bin"/><Relationship Id="rId2" Type="http://schemas.openxmlformats.org/officeDocument/2006/relationships/slideLayout" Target="../slideLayouts/slideLayout7.xml"/><Relationship Id="rId1" Type="http://schemas.openxmlformats.org/officeDocument/2006/relationships/vmlDrawing" Target="../drawings/vmlDrawing143.vml"/><Relationship Id="rId4" Type="http://schemas.openxmlformats.org/officeDocument/2006/relationships/image" Target="../media/image309.wmf"/></Relationships>
</file>

<file path=ppt/slides/_rels/slide304.xml.rels><?xml version="1.0" encoding="UTF-8" standalone="yes"?>
<Relationships xmlns="http://schemas.openxmlformats.org/package/2006/relationships"><Relationship Id="rId2" Type="http://schemas.openxmlformats.org/officeDocument/2006/relationships/slide" Target="slide171.xml"/><Relationship Id="rId1" Type="http://schemas.openxmlformats.org/officeDocument/2006/relationships/slideLayout" Target="../slideLayouts/slideLayout24.xml"/></Relationships>
</file>

<file path=ppt/slides/_rels/slide305.xml.rels><?xml version="1.0" encoding="UTF-8" standalone="yes"?>
<Relationships xmlns="http://schemas.openxmlformats.org/package/2006/relationships"><Relationship Id="rId8" Type="http://schemas.openxmlformats.org/officeDocument/2006/relationships/oleObject" Target="../embeddings/oleObject361.bin"/><Relationship Id="rId3" Type="http://schemas.openxmlformats.org/officeDocument/2006/relationships/oleObject" Target="../embeddings/oleObject359.bin"/><Relationship Id="rId7" Type="http://schemas.openxmlformats.org/officeDocument/2006/relationships/image" Target="../media/image311.wmf"/><Relationship Id="rId2" Type="http://schemas.openxmlformats.org/officeDocument/2006/relationships/slideLayout" Target="../slideLayouts/slideLayout7.xml"/><Relationship Id="rId1" Type="http://schemas.openxmlformats.org/officeDocument/2006/relationships/vmlDrawing" Target="../drawings/vmlDrawing144.vml"/><Relationship Id="rId6" Type="http://schemas.openxmlformats.org/officeDocument/2006/relationships/oleObject" Target="../embeddings/oleObject360.bin"/><Relationship Id="rId11" Type="http://schemas.openxmlformats.org/officeDocument/2006/relationships/image" Target="../media/image313.wmf"/><Relationship Id="rId5" Type="http://schemas.openxmlformats.org/officeDocument/2006/relationships/image" Target="../media/image112.wmf"/><Relationship Id="rId10" Type="http://schemas.openxmlformats.org/officeDocument/2006/relationships/oleObject" Target="../embeddings/oleObject362.bin"/><Relationship Id="rId4" Type="http://schemas.openxmlformats.org/officeDocument/2006/relationships/image" Target="../media/image310.wmf"/><Relationship Id="rId9" Type="http://schemas.openxmlformats.org/officeDocument/2006/relationships/image" Target="../media/image312.wmf"/></Relationships>
</file>

<file path=ppt/slides/_rels/slide306.xml.rels><?xml version="1.0" encoding="UTF-8" standalone="yes"?>
<Relationships xmlns="http://schemas.openxmlformats.org/package/2006/relationships"><Relationship Id="rId3" Type="http://schemas.openxmlformats.org/officeDocument/2006/relationships/oleObject" Target="../embeddings/oleObject363.bin"/><Relationship Id="rId2" Type="http://schemas.openxmlformats.org/officeDocument/2006/relationships/slideLayout" Target="../slideLayouts/slideLayout7.xml"/><Relationship Id="rId1" Type="http://schemas.openxmlformats.org/officeDocument/2006/relationships/vmlDrawing" Target="../drawings/vmlDrawing145.vml"/><Relationship Id="rId4" Type="http://schemas.openxmlformats.org/officeDocument/2006/relationships/image" Target="../media/image314.wmf"/></Relationships>
</file>

<file path=ppt/slides/_rels/slide307.xml.rels><?xml version="1.0" encoding="UTF-8" standalone="yes"?>
<Relationships xmlns="http://schemas.openxmlformats.org/package/2006/relationships"><Relationship Id="rId2" Type="http://schemas.openxmlformats.org/officeDocument/2006/relationships/slide" Target="slide175.xml"/><Relationship Id="rId1" Type="http://schemas.openxmlformats.org/officeDocument/2006/relationships/slideLayout" Target="../slideLayouts/slideLayout24.xml"/></Relationships>
</file>

<file path=ppt/slides/_rels/slide308.xml.rels><?xml version="1.0" encoding="UTF-8" standalone="yes"?>
<Relationships xmlns="http://schemas.openxmlformats.org/package/2006/relationships"><Relationship Id="rId3" Type="http://schemas.openxmlformats.org/officeDocument/2006/relationships/oleObject" Target="../embeddings/oleObject364.bin"/><Relationship Id="rId2" Type="http://schemas.openxmlformats.org/officeDocument/2006/relationships/slideLayout" Target="../slideLayouts/slideLayout7.xml"/><Relationship Id="rId1" Type="http://schemas.openxmlformats.org/officeDocument/2006/relationships/vmlDrawing" Target="../drawings/vmlDrawing146.vml"/><Relationship Id="rId4" Type="http://schemas.openxmlformats.org/officeDocument/2006/relationships/image" Target="../media/image315.wmf"/></Relationships>
</file>

<file path=ppt/slides/_rels/slide309.xml.rels><?xml version="1.0" encoding="UTF-8" standalone="yes"?>
<Relationships xmlns="http://schemas.openxmlformats.org/package/2006/relationships"><Relationship Id="rId2" Type="http://schemas.openxmlformats.org/officeDocument/2006/relationships/slide" Target="slide175.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4.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2" Type="http://schemas.openxmlformats.org/officeDocument/2006/relationships/slide" Target="slide183.xml"/><Relationship Id="rId1" Type="http://schemas.openxmlformats.org/officeDocument/2006/relationships/slideLayout" Target="../slideLayouts/slideLayout24.xml"/></Relationships>
</file>

<file path=ppt/slides/_rels/slide312.xml.rels><?xml version="1.0" encoding="UTF-8" standalone="yes"?>
<Relationships xmlns="http://schemas.openxmlformats.org/package/2006/relationships"><Relationship Id="rId3" Type="http://schemas.openxmlformats.org/officeDocument/2006/relationships/oleObject" Target="../embeddings/oleObject365.bin"/><Relationship Id="rId2" Type="http://schemas.openxmlformats.org/officeDocument/2006/relationships/slideLayout" Target="../slideLayouts/slideLayout7.xml"/><Relationship Id="rId1" Type="http://schemas.openxmlformats.org/officeDocument/2006/relationships/vmlDrawing" Target="../drawings/vmlDrawing147.vml"/><Relationship Id="rId4" Type="http://schemas.openxmlformats.org/officeDocument/2006/relationships/image" Target="../media/image316.wmf"/></Relationships>
</file>

<file path=ppt/slides/_rels/slide313.xml.rels><?xml version="1.0" encoding="UTF-8" standalone="yes"?>
<Relationships xmlns="http://schemas.openxmlformats.org/package/2006/relationships"><Relationship Id="rId2" Type="http://schemas.openxmlformats.org/officeDocument/2006/relationships/slide" Target="slide184.xml"/><Relationship Id="rId1" Type="http://schemas.openxmlformats.org/officeDocument/2006/relationships/slideLayout" Target="../slideLayouts/slideLayout24.xml"/></Relationships>
</file>

<file path=ppt/slides/_rels/slide314.xml.rels><?xml version="1.0" encoding="UTF-8" standalone="yes"?>
<Relationships xmlns="http://schemas.openxmlformats.org/package/2006/relationships"><Relationship Id="rId8" Type="http://schemas.openxmlformats.org/officeDocument/2006/relationships/image" Target="../media/image319.wmf"/><Relationship Id="rId13" Type="http://schemas.openxmlformats.org/officeDocument/2006/relationships/oleObject" Target="../embeddings/oleObject371.bin"/><Relationship Id="rId3" Type="http://schemas.openxmlformats.org/officeDocument/2006/relationships/oleObject" Target="../embeddings/oleObject366.bin"/><Relationship Id="rId7" Type="http://schemas.openxmlformats.org/officeDocument/2006/relationships/oleObject" Target="../embeddings/oleObject368.bin"/><Relationship Id="rId12" Type="http://schemas.openxmlformats.org/officeDocument/2006/relationships/image" Target="../media/image321.wmf"/><Relationship Id="rId2" Type="http://schemas.openxmlformats.org/officeDocument/2006/relationships/slideLayout" Target="../slideLayouts/slideLayout7.xml"/><Relationship Id="rId1" Type="http://schemas.openxmlformats.org/officeDocument/2006/relationships/vmlDrawing" Target="../drawings/vmlDrawing148.vml"/><Relationship Id="rId6" Type="http://schemas.openxmlformats.org/officeDocument/2006/relationships/image" Target="../media/image318.wmf"/><Relationship Id="rId11" Type="http://schemas.openxmlformats.org/officeDocument/2006/relationships/oleObject" Target="../embeddings/oleObject370.bin"/><Relationship Id="rId5" Type="http://schemas.openxmlformats.org/officeDocument/2006/relationships/oleObject" Target="../embeddings/oleObject367.bin"/><Relationship Id="rId10" Type="http://schemas.openxmlformats.org/officeDocument/2006/relationships/image" Target="../media/image320.wmf"/><Relationship Id="rId4" Type="http://schemas.openxmlformats.org/officeDocument/2006/relationships/image" Target="../media/image317.wmf"/><Relationship Id="rId9" Type="http://schemas.openxmlformats.org/officeDocument/2006/relationships/oleObject" Target="../embeddings/oleObject369.bin"/><Relationship Id="rId14" Type="http://schemas.openxmlformats.org/officeDocument/2006/relationships/image" Target="../media/image322.wmf"/></Relationships>
</file>

<file path=ppt/slides/_rels/slide315.xml.rels><?xml version="1.0" encoding="UTF-8" standalone="yes"?>
<Relationships xmlns="http://schemas.openxmlformats.org/package/2006/relationships"><Relationship Id="rId2" Type="http://schemas.openxmlformats.org/officeDocument/2006/relationships/slide" Target="slide184.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slide" Target="slide37.xml"/><Relationship Id="rId1" Type="http://schemas.openxmlformats.org/officeDocument/2006/relationships/slideLayout" Target="../slideLayouts/slideLayout23.xml"/><Relationship Id="rId6" Type="http://schemas.openxmlformats.org/officeDocument/2006/relationships/slide" Target="slide33.xml"/><Relationship Id="rId5" Type="http://schemas.openxmlformats.org/officeDocument/2006/relationships/slide" Target="slide55.xml"/><Relationship Id="rId4" Type="http://schemas.openxmlformats.org/officeDocument/2006/relationships/slide" Target="slide50.xml"/></Relationships>
</file>

<file path=ppt/slides/_rels/slide33.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notesSlide" Target="../notesSlides/notesSlide1.xml"/><Relationship Id="rId7" Type="http://schemas.openxmlformats.org/officeDocument/2006/relationships/image" Target="../media/image9.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8.wmf"/><Relationship Id="rId4" Type="http://schemas.openxmlformats.org/officeDocument/2006/relationships/oleObject" Target="../embeddings/oleObject6.bin"/></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6.vml"/><Relationship Id="rId5" Type="http://schemas.openxmlformats.org/officeDocument/2006/relationships/slide" Target="slide32.xml"/><Relationship Id="rId4" Type="http://schemas.openxmlformats.org/officeDocument/2006/relationships/image" Target="../media/image10.wmf"/></Relationships>
</file>

<file path=ppt/slides/_rels/slide41.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2.wmf"/><Relationship Id="rId11" Type="http://schemas.openxmlformats.org/officeDocument/2006/relationships/slide" Target="slide32.xml"/><Relationship Id="rId5" Type="http://schemas.openxmlformats.org/officeDocument/2006/relationships/oleObject" Target="../embeddings/oleObject10.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12.bin"/></Relationships>
</file>

<file path=ppt/slides/_rels/slide42.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196.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20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slide" Target="slide32.xml"/><Relationship Id="rId4" Type="http://schemas.openxmlformats.org/officeDocument/2006/relationships/image" Target="../media/image15.wmf"/></Relationships>
</file>

<file path=ppt/slides/_rels/slide46.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slide" Target="slide32.xml"/><Relationship Id="rId4" Type="http://schemas.openxmlformats.org/officeDocument/2006/relationships/image" Target="../media/image16.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slide" Target="slide32.xml"/><Relationship Id="rId4" Type="http://schemas.openxmlformats.org/officeDocument/2006/relationships/image" Target="../media/image17.wmf"/></Relationships>
</file>

<file path=ppt/slides/_rels/slide49.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20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3.xml"/><Relationship Id="rId1" Type="http://schemas.openxmlformats.org/officeDocument/2006/relationships/vmlDrawing" Target="../drawings/vmlDrawing11.vml"/><Relationship Id="rId5" Type="http://schemas.openxmlformats.org/officeDocument/2006/relationships/slide" Target="slide32.xml"/><Relationship Id="rId4" Type="http://schemas.openxmlformats.org/officeDocument/2006/relationships/image" Target="../media/image18.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3.xml"/><Relationship Id="rId1" Type="http://schemas.openxmlformats.org/officeDocument/2006/relationships/vmlDrawing" Target="../drawings/vmlDrawing12.vml"/><Relationship Id="rId5" Type="http://schemas.openxmlformats.org/officeDocument/2006/relationships/slide" Target="slide32.xml"/><Relationship Id="rId4" Type="http://schemas.openxmlformats.org/officeDocument/2006/relationships/image" Target="../media/image19.wmf"/></Relationships>
</file>

<file path=ppt/slides/_rels/slide52.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3.vml"/><Relationship Id="rId5" Type="http://schemas.openxmlformats.org/officeDocument/2006/relationships/slide" Target="slide32.xml"/><Relationship Id="rId4" Type="http://schemas.openxmlformats.org/officeDocument/2006/relationships/image" Target="../media/image20.wmf"/></Relationships>
</file>

<file path=ppt/slides/_rels/slide54.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9.bin"/><Relationship Id="rId7" Type="http://schemas.openxmlformats.org/officeDocument/2006/relationships/slide" Target="slide32.xml"/><Relationship Id="rId2" Type="http://schemas.openxmlformats.org/officeDocument/2006/relationships/slideLayout" Target="../slideLayouts/slideLayout14.xml"/><Relationship Id="rId1" Type="http://schemas.openxmlformats.org/officeDocument/2006/relationships/vmlDrawing" Target="../drawings/vmlDrawing14.vml"/><Relationship Id="rId6" Type="http://schemas.openxmlformats.org/officeDocument/2006/relationships/image" Target="../media/image22.wmf"/><Relationship Id="rId5" Type="http://schemas.openxmlformats.org/officeDocument/2006/relationships/oleObject" Target="../embeddings/oleObject20.bin"/><Relationship Id="rId4" Type="http://schemas.openxmlformats.org/officeDocument/2006/relationships/image" Target="../media/image21.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15.vml"/><Relationship Id="rId5" Type="http://schemas.openxmlformats.org/officeDocument/2006/relationships/slide" Target="slide32.xml"/><Relationship Id="rId4" Type="http://schemas.openxmlformats.org/officeDocument/2006/relationships/image" Target="../media/image23.wmf"/></Relationships>
</file>

<file path=ppt/slides/_rels/slide57.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25.wmf"/><Relationship Id="rId11" Type="http://schemas.openxmlformats.org/officeDocument/2006/relationships/slide" Target="slide32.xml"/><Relationship Id="rId5" Type="http://schemas.openxmlformats.org/officeDocument/2006/relationships/oleObject" Target="../embeddings/oleObject23.bin"/><Relationship Id="rId10" Type="http://schemas.openxmlformats.org/officeDocument/2006/relationships/image" Target="../media/image27.wmf"/><Relationship Id="rId4" Type="http://schemas.openxmlformats.org/officeDocument/2006/relationships/image" Target="../media/image24.wmf"/><Relationship Id="rId9" Type="http://schemas.openxmlformats.org/officeDocument/2006/relationships/oleObject" Target="../embeddings/oleObject25.bin"/></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13.xml"/><Relationship Id="rId1" Type="http://schemas.openxmlformats.org/officeDocument/2006/relationships/vmlDrawing" Target="../drawings/vmlDrawing17.vml"/><Relationship Id="rId5" Type="http://schemas.openxmlformats.org/officeDocument/2006/relationships/slide" Target="slide32.xml"/><Relationship Id="rId4" Type="http://schemas.openxmlformats.org/officeDocument/2006/relationships/image" Target="../media/image27.wmf"/></Relationships>
</file>

<file path=ppt/slides/_rels/slide59.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29.wmf"/><Relationship Id="rId5" Type="http://schemas.openxmlformats.org/officeDocument/2006/relationships/oleObject" Target="../embeddings/oleObject28.bin"/><Relationship Id="rId4" Type="http://schemas.openxmlformats.org/officeDocument/2006/relationships/image" Target="../media/image28.wmf"/><Relationship Id="rId9" Type="http://schemas.openxmlformats.org/officeDocument/2006/relationships/slide" Target="slide32.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slide" Target="slide211.xml"/><Relationship Id="rId2" Type="http://schemas.openxmlformats.org/officeDocument/2006/relationships/slide" Target="slide208.xml"/><Relationship Id="rId1" Type="http://schemas.openxmlformats.org/officeDocument/2006/relationships/slideLayout" Target="../slideLayouts/slideLayout2.xml"/><Relationship Id="rId4" Type="http://schemas.openxmlformats.org/officeDocument/2006/relationships/slide" Target="slide32.xml"/></Relationships>
</file>

<file path=ppt/slides/_rels/slide62.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21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32.wmf"/><Relationship Id="rId11" Type="http://schemas.openxmlformats.org/officeDocument/2006/relationships/slide" Target="slide32.xml"/><Relationship Id="rId5" Type="http://schemas.openxmlformats.org/officeDocument/2006/relationships/oleObject" Target="../embeddings/oleObject31.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33.bin"/></Relationships>
</file>

<file path=ppt/slides/_rels/slide65.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21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3" Type="http://schemas.openxmlformats.org/officeDocument/2006/relationships/slide" Target="slide72.xml"/><Relationship Id="rId2" Type="http://schemas.openxmlformats.org/officeDocument/2006/relationships/slide" Target="slide68.xml"/><Relationship Id="rId1" Type="http://schemas.openxmlformats.org/officeDocument/2006/relationships/slideLayout" Target="../slideLayouts/slideLayout23.xml"/><Relationship Id="rId5" Type="http://schemas.openxmlformats.org/officeDocument/2006/relationships/slide" Target="slide82.xml"/><Relationship Id="rId4" Type="http://schemas.openxmlformats.org/officeDocument/2006/relationships/slide" Target="slide76.xml"/></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37.bin"/><Relationship Id="rId13" Type="http://schemas.openxmlformats.org/officeDocument/2006/relationships/image" Target="../media/image39.wmf"/><Relationship Id="rId3" Type="http://schemas.openxmlformats.org/officeDocument/2006/relationships/oleObject" Target="../embeddings/oleObject34.bin"/><Relationship Id="rId7" Type="http://schemas.openxmlformats.org/officeDocument/2006/relationships/image" Target="../media/image36.wmf"/><Relationship Id="rId12"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36.bin"/><Relationship Id="rId11" Type="http://schemas.openxmlformats.org/officeDocument/2006/relationships/image" Target="../media/image38.wmf"/><Relationship Id="rId5" Type="http://schemas.openxmlformats.org/officeDocument/2006/relationships/oleObject" Target="../embeddings/oleObject35.bin"/><Relationship Id="rId10" Type="http://schemas.openxmlformats.org/officeDocument/2006/relationships/oleObject" Target="../embeddings/oleObject38.bin"/><Relationship Id="rId4" Type="http://schemas.openxmlformats.org/officeDocument/2006/relationships/image" Target="../media/image35.wmf"/><Relationship Id="rId9" Type="http://schemas.openxmlformats.org/officeDocument/2006/relationships/image" Target="../media/image37.wmf"/><Relationship Id="rId14" Type="http://schemas.openxmlformats.org/officeDocument/2006/relationships/slide" Target="slide67.xml"/></Relationships>
</file>

<file path=ppt/slides/_rels/slide69.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45.bin"/><Relationship Id="rId18" Type="http://schemas.openxmlformats.org/officeDocument/2006/relationships/image" Target="../media/image37.wmf"/><Relationship Id="rId3" Type="http://schemas.openxmlformats.org/officeDocument/2006/relationships/oleObject" Target="../embeddings/oleObject40.bin"/><Relationship Id="rId7" Type="http://schemas.openxmlformats.org/officeDocument/2006/relationships/oleObject" Target="../embeddings/oleObject42.bin"/><Relationship Id="rId12" Type="http://schemas.openxmlformats.org/officeDocument/2006/relationships/image" Target="../media/image44.wmf"/><Relationship Id="rId17" Type="http://schemas.openxmlformats.org/officeDocument/2006/relationships/oleObject" Target="../embeddings/oleObject47.bin"/><Relationship Id="rId2" Type="http://schemas.openxmlformats.org/officeDocument/2006/relationships/slideLayout" Target="../slideLayouts/slideLayout7.xml"/><Relationship Id="rId16" Type="http://schemas.openxmlformats.org/officeDocument/2006/relationships/image" Target="../media/image35.wmf"/><Relationship Id="rId1" Type="http://schemas.openxmlformats.org/officeDocument/2006/relationships/vmlDrawing" Target="../drawings/vmlDrawing21.vml"/><Relationship Id="rId6" Type="http://schemas.openxmlformats.org/officeDocument/2006/relationships/image" Target="../media/image41.wmf"/><Relationship Id="rId11" Type="http://schemas.openxmlformats.org/officeDocument/2006/relationships/oleObject" Target="../embeddings/oleObject44.bin"/><Relationship Id="rId5" Type="http://schemas.openxmlformats.org/officeDocument/2006/relationships/oleObject" Target="../embeddings/oleObject41.bin"/><Relationship Id="rId15" Type="http://schemas.openxmlformats.org/officeDocument/2006/relationships/oleObject" Target="../embeddings/oleObject46.bin"/><Relationship Id="rId10" Type="http://schemas.openxmlformats.org/officeDocument/2006/relationships/image" Target="../media/image43.wmf"/><Relationship Id="rId19" Type="http://schemas.openxmlformats.org/officeDocument/2006/relationships/slide" Target="slide67.xml"/><Relationship Id="rId4" Type="http://schemas.openxmlformats.org/officeDocument/2006/relationships/image" Target="../media/image40.wmf"/><Relationship Id="rId9" Type="http://schemas.openxmlformats.org/officeDocument/2006/relationships/oleObject" Target="../embeddings/oleObject43.bin"/><Relationship Id="rId14" Type="http://schemas.openxmlformats.org/officeDocument/2006/relationships/image" Target="../media/image45.wmf"/></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48.bin"/><Relationship Id="rId7" Type="http://schemas.openxmlformats.org/officeDocument/2006/relationships/slide" Target="slide67.xml"/><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47.wmf"/><Relationship Id="rId5" Type="http://schemas.openxmlformats.org/officeDocument/2006/relationships/oleObject" Target="../embeddings/oleObject49.bin"/><Relationship Id="rId4" Type="http://schemas.openxmlformats.org/officeDocument/2006/relationships/image" Target="../media/image46.wmf"/></Relationships>
</file>

<file path=ppt/slides/_rels/slide71.xml.rels><?xml version="1.0" encoding="UTF-8" standalone="yes"?>
<Relationships xmlns="http://schemas.openxmlformats.org/package/2006/relationships"><Relationship Id="rId8" Type="http://schemas.openxmlformats.org/officeDocument/2006/relationships/image" Target="../media/image50.wmf"/><Relationship Id="rId13" Type="http://schemas.openxmlformats.org/officeDocument/2006/relationships/slide" Target="slide67.xml"/><Relationship Id="rId3" Type="http://schemas.openxmlformats.org/officeDocument/2006/relationships/oleObject" Target="../embeddings/oleObject50.bin"/><Relationship Id="rId7" Type="http://schemas.openxmlformats.org/officeDocument/2006/relationships/oleObject" Target="../embeddings/oleObject52.bin"/><Relationship Id="rId12" Type="http://schemas.openxmlformats.org/officeDocument/2006/relationships/image" Target="../media/image52.w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49.wmf"/><Relationship Id="rId11" Type="http://schemas.openxmlformats.org/officeDocument/2006/relationships/oleObject" Target="../embeddings/oleObject54.bin"/><Relationship Id="rId5" Type="http://schemas.openxmlformats.org/officeDocument/2006/relationships/oleObject" Target="../embeddings/oleObject51.bin"/><Relationship Id="rId10" Type="http://schemas.openxmlformats.org/officeDocument/2006/relationships/image" Target="../media/image51.wmf"/><Relationship Id="rId4" Type="http://schemas.openxmlformats.org/officeDocument/2006/relationships/image" Target="../media/image48.wmf"/><Relationship Id="rId9" Type="http://schemas.openxmlformats.org/officeDocument/2006/relationships/oleObject" Target="../embeddings/oleObject53.bin"/></Relationships>
</file>

<file path=ppt/slides/_rels/slide72.xml.rels><?xml version="1.0" encoding="UTF-8" standalone="yes"?>
<Relationships xmlns="http://schemas.openxmlformats.org/package/2006/relationships"><Relationship Id="rId2" Type="http://schemas.openxmlformats.org/officeDocument/2006/relationships/slide" Target="slide67.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55.bin"/><Relationship Id="rId7" Type="http://schemas.openxmlformats.org/officeDocument/2006/relationships/slide" Target="slide67.xml"/><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54.wmf"/><Relationship Id="rId5" Type="http://schemas.openxmlformats.org/officeDocument/2006/relationships/oleObject" Target="../embeddings/oleObject56.bin"/><Relationship Id="rId4" Type="http://schemas.openxmlformats.org/officeDocument/2006/relationships/image" Target="../media/image53.wmf"/></Relationships>
</file>

<file path=ppt/slides/_rels/slide74.xml.rels><?xml version="1.0" encoding="UTF-8" standalone="yes"?>
<Relationships xmlns="http://schemas.openxmlformats.org/package/2006/relationships"><Relationship Id="rId2" Type="http://schemas.openxmlformats.org/officeDocument/2006/relationships/slide" Target="slide6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slide" Target="slide67.xml"/><Relationship Id="rId3" Type="http://schemas.openxmlformats.org/officeDocument/2006/relationships/oleObject" Target="../embeddings/oleObject57.bin"/><Relationship Id="rId7" Type="http://schemas.openxmlformats.org/officeDocument/2006/relationships/oleObject" Target="../embeddings/oleObject59.bin"/><Relationship Id="rId12" Type="http://schemas.openxmlformats.org/officeDocument/2006/relationships/image" Target="../media/image59.wmf"/><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56.wmf"/><Relationship Id="rId11" Type="http://schemas.openxmlformats.org/officeDocument/2006/relationships/oleObject" Target="../embeddings/oleObject61.bin"/><Relationship Id="rId5" Type="http://schemas.openxmlformats.org/officeDocument/2006/relationships/oleObject" Target="../embeddings/oleObject58.bin"/><Relationship Id="rId10" Type="http://schemas.openxmlformats.org/officeDocument/2006/relationships/image" Target="../media/image58.wmf"/><Relationship Id="rId4" Type="http://schemas.openxmlformats.org/officeDocument/2006/relationships/image" Target="../media/image55.wmf"/><Relationship Id="rId9" Type="http://schemas.openxmlformats.org/officeDocument/2006/relationships/oleObject" Target="../embeddings/oleObject60.bin"/></Relationships>
</file>

<file path=ppt/slides/_rels/slide76.xml.rels><?xml version="1.0" encoding="UTF-8" standalone="yes"?>
<Relationships xmlns="http://schemas.openxmlformats.org/package/2006/relationships"><Relationship Id="rId2" Type="http://schemas.openxmlformats.org/officeDocument/2006/relationships/slide" Target="slide6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slide" Target="slide6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slide" Target="slide67.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62.bin"/><Relationship Id="rId7"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61.wmf"/><Relationship Id="rId5" Type="http://schemas.openxmlformats.org/officeDocument/2006/relationships/oleObject" Target="../embeddings/oleObject63.bin"/><Relationship Id="rId4" Type="http://schemas.openxmlformats.org/officeDocument/2006/relationships/image" Target="../media/image60.wmf"/><Relationship Id="rId9" Type="http://schemas.openxmlformats.org/officeDocument/2006/relationships/slide" Target="slide67.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slide" Target="slide67.xml"/><Relationship Id="rId5" Type="http://schemas.openxmlformats.org/officeDocument/2006/relationships/slide" Target="slide225.xml"/><Relationship Id="rId4" Type="http://schemas.openxmlformats.org/officeDocument/2006/relationships/image" Target="../media/image63.wmf"/></Relationships>
</file>

<file path=ppt/slides/_rels/slide81.xml.rels><?xml version="1.0" encoding="UTF-8" standalone="yes"?>
<Relationships xmlns="http://schemas.openxmlformats.org/package/2006/relationships"><Relationship Id="rId2" Type="http://schemas.openxmlformats.org/officeDocument/2006/relationships/slide" Target="slide6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slide" Target="slide6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slide" Target="slide67.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13.xml"/><Relationship Id="rId1" Type="http://schemas.openxmlformats.org/officeDocument/2006/relationships/vmlDrawing" Target="../drawings/vmlDrawing28.vml"/><Relationship Id="rId5" Type="http://schemas.openxmlformats.org/officeDocument/2006/relationships/slide" Target="slide67.xml"/><Relationship Id="rId4" Type="http://schemas.openxmlformats.org/officeDocument/2006/relationships/image" Target="../media/image64.w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13.xml"/><Relationship Id="rId1" Type="http://schemas.openxmlformats.org/officeDocument/2006/relationships/vmlDrawing" Target="../drawings/vmlDrawing29.vml"/><Relationship Id="rId5" Type="http://schemas.openxmlformats.org/officeDocument/2006/relationships/slide" Target="slide67.xml"/><Relationship Id="rId4" Type="http://schemas.openxmlformats.org/officeDocument/2006/relationships/image" Target="../media/image65.wmf"/></Relationships>
</file>

<file path=ppt/slides/_rels/slide86.xml.rels><?xml version="1.0" encoding="UTF-8" standalone="yes"?>
<Relationships xmlns="http://schemas.openxmlformats.org/package/2006/relationships"><Relationship Id="rId2" Type="http://schemas.openxmlformats.org/officeDocument/2006/relationships/slide" Target="slide67.xml"/><Relationship Id="rId1" Type="http://schemas.openxmlformats.org/officeDocument/2006/relationships/slideLayout" Target="../slideLayouts/slideLayout24.xml"/></Relationships>
</file>

<file path=ppt/slides/_rels/slide87.xml.rels><?xml version="1.0" encoding="UTF-8" standalone="yes"?>
<Relationships xmlns="http://schemas.openxmlformats.org/package/2006/relationships"><Relationship Id="rId3" Type="http://schemas.openxmlformats.org/officeDocument/2006/relationships/slide" Target="slide96.xml"/><Relationship Id="rId7" Type="http://schemas.openxmlformats.org/officeDocument/2006/relationships/slide" Target="slide113.xml"/><Relationship Id="rId2" Type="http://schemas.openxmlformats.org/officeDocument/2006/relationships/slide" Target="slide88.xml"/><Relationship Id="rId1" Type="http://schemas.openxmlformats.org/officeDocument/2006/relationships/slideLayout" Target="../slideLayouts/slideLayout23.xml"/><Relationship Id="rId6" Type="http://schemas.openxmlformats.org/officeDocument/2006/relationships/slide" Target="slide102.xml"/><Relationship Id="rId5" Type="http://schemas.openxmlformats.org/officeDocument/2006/relationships/slide" Target="slide100.xml"/><Relationship Id="rId4" Type="http://schemas.openxmlformats.org/officeDocument/2006/relationships/slide" Target="slide99.xml"/></Relationships>
</file>

<file path=ppt/slides/_rels/slide88.xml.rels><?xml version="1.0" encoding="UTF-8" standalone="yes"?>
<Relationships xmlns="http://schemas.openxmlformats.org/package/2006/relationships"><Relationship Id="rId2" Type="http://schemas.openxmlformats.org/officeDocument/2006/relationships/slide" Target="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slide" Target="slide8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slide" Target="slide8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slide" Target="slide8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slide" Target="slide8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slide" Target="slide8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slide" Target="slide87.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slide" Target="slide87.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68.bin"/><Relationship Id="rId7" Type="http://schemas.openxmlformats.org/officeDocument/2006/relationships/slide" Target="slide87.xml"/><Relationship Id="rId2" Type="http://schemas.openxmlformats.org/officeDocument/2006/relationships/slideLayout" Target="../slideLayouts/slideLayout14.xml"/><Relationship Id="rId1" Type="http://schemas.openxmlformats.org/officeDocument/2006/relationships/vmlDrawing" Target="../drawings/vmlDrawing30.vml"/><Relationship Id="rId6" Type="http://schemas.openxmlformats.org/officeDocument/2006/relationships/image" Target="../media/image67.wmf"/><Relationship Id="rId5" Type="http://schemas.openxmlformats.org/officeDocument/2006/relationships/oleObject" Target="../embeddings/oleObject69.bin"/><Relationship Id="rId4" Type="http://schemas.openxmlformats.org/officeDocument/2006/relationships/image" Target="../media/image66.wmf"/></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13.xml"/><Relationship Id="rId1" Type="http://schemas.openxmlformats.org/officeDocument/2006/relationships/vmlDrawing" Target="../drawings/vmlDrawing31.vml"/><Relationship Id="rId5" Type="http://schemas.openxmlformats.org/officeDocument/2006/relationships/slide" Target="slide87.xml"/><Relationship Id="rId4" Type="http://schemas.openxmlformats.org/officeDocument/2006/relationships/image" Target="../media/image68.wmf"/></Relationships>
</file>

<file path=ppt/slides/_rels/slide98.xml.rels><?xml version="1.0" encoding="UTF-8" standalone="yes"?>
<Relationships xmlns="http://schemas.openxmlformats.org/package/2006/relationships"><Relationship Id="rId3" Type="http://schemas.openxmlformats.org/officeDocument/2006/relationships/slide" Target="slide232.xml"/><Relationship Id="rId2" Type="http://schemas.openxmlformats.org/officeDocument/2006/relationships/slide" Target="slide230.xml"/><Relationship Id="rId1" Type="http://schemas.openxmlformats.org/officeDocument/2006/relationships/slideLayout" Target="../slideLayouts/slideLayout2.xml"/><Relationship Id="rId4" Type="http://schemas.openxmlformats.org/officeDocument/2006/relationships/slide" Target="slide87.xml"/></Relationships>
</file>

<file path=ppt/slides/_rels/slide99.xml.rels><?xml version="1.0" encoding="UTF-8" standalone="yes"?>
<Relationships xmlns="http://schemas.openxmlformats.org/package/2006/relationships"><Relationship Id="rId2" Type="http://schemas.openxmlformats.org/officeDocument/2006/relationships/slide" Target="slide8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416050" y="361950"/>
            <a:ext cx="6624638" cy="1566863"/>
          </a:xfrm>
        </p:spPr>
        <p:txBody>
          <a:bodyPr/>
          <a:lstStyle/>
          <a:p>
            <a:pPr eaLnBrk="1" hangingPunct="1"/>
            <a:r>
              <a:rPr lang="fi-FI" altLang="fi-FI" b="1" smtClean="0">
                <a:solidFill>
                  <a:srgbClr val="FF0000"/>
                </a:solidFill>
              </a:rPr>
              <a:t>JOHDANTO TEKNIIKAN FYSIIKKAAN</a:t>
            </a:r>
          </a:p>
        </p:txBody>
      </p:sp>
      <p:sp>
        <p:nvSpPr>
          <p:cNvPr id="8195" name="AutoShape 3">
            <a:hlinkClick r:id="rId2" action="ppaction://hlinksldjump" highlightClick="1"/>
          </p:cNvPr>
          <p:cNvSpPr>
            <a:spLocks noChangeArrowheads="1"/>
          </p:cNvSpPr>
          <p:nvPr/>
        </p:nvSpPr>
        <p:spPr bwMode="auto">
          <a:xfrm>
            <a:off x="2062163" y="2371725"/>
            <a:ext cx="4741862" cy="376238"/>
          </a:xfrm>
          <a:prstGeom prst="actionButtonBlan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buClr>
                <a:schemeClr val="hlink"/>
              </a:buClr>
              <a:buSzPct val="80000"/>
              <a:buFontTx/>
              <a:buNone/>
            </a:pPr>
            <a:r>
              <a:rPr lang="fi-FI" altLang="fi-FI" sz="2000" b="1">
                <a:latin typeface="Tahoma" panose="020B0604030504040204" pitchFamily="34" charset="0"/>
              </a:rPr>
              <a:t>1. Fysiikka ja mittaaminen</a:t>
            </a:r>
          </a:p>
        </p:txBody>
      </p:sp>
      <p:sp>
        <p:nvSpPr>
          <p:cNvPr id="8196" name="AutoShape 4">
            <a:hlinkClick r:id="rId3" action="ppaction://hlinksldjump" highlightClick="1"/>
          </p:cNvPr>
          <p:cNvSpPr>
            <a:spLocks noChangeArrowheads="1"/>
          </p:cNvSpPr>
          <p:nvPr/>
        </p:nvSpPr>
        <p:spPr bwMode="auto">
          <a:xfrm>
            <a:off x="2062163" y="2811463"/>
            <a:ext cx="4741862" cy="376237"/>
          </a:xfrm>
          <a:prstGeom prst="actionButtonBlan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buClr>
                <a:schemeClr val="hlink"/>
              </a:buClr>
              <a:buSzPct val="80000"/>
              <a:buFontTx/>
              <a:buNone/>
            </a:pPr>
            <a:r>
              <a:rPr lang="fi-FI" altLang="fi-FI" sz="2000" b="1">
                <a:latin typeface="Tahoma" panose="020B0604030504040204" pitchFamily="34" charset="0"/>
              </a:rPr>
              <a:t>2. Suoraviivainen liike</a:t>
            </a:r>
          </a:p>
        </p:txBody>
      </p:sp>
      <p:sp>
        <p:nvSpPr>
          <p:cNvPr id="8197" name="AutoShape 5">
            <a:hlinkClick r:id="rId4" action="ppaction://hlinksldjump" highlightClick="1"/>
          </p:cNvPr>
          <p:cNvSpPr>
            <a:spLocks noChangeArrowheads="1"/>
          </p:cNvSpPr>
          <p:nvPr/>
        </p:nvSpPr>
        <p:spPr bwMode="auto">
          <a:xfrm>
            <a:off x="2062163" y="3244850"/>
            <a:ext cx="4741862" cy="376238"/>
          </a:xfrm>
          <a:prstGeom prst="actionButtonBlan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buClr>
                <a:schemeClr val="hlink"/>
              </a:buClr>
              <a:buSzPct val="80000"/>
              <a:buFontTx/>
              <a:buNone/>
            </a:pPr>
            <a:r>
              <a:rPr lang="fi-FI" altLang="fi-FI" sz="2000" b="1">
                <a:latin typeface="Tahoma" panose="020B0604030504040204" pitchFamily="34" charset="0"/>
              </a:rPr>
              <a:t>3. Käyräviivainen liike</a:t>
            </a:r>
          </a:p>
        </p:txBody>
      </p:sp>
      <p:sp>
        <p:nvSpPr>
          <p:cNvPr id="8198" name="AutoShape 6">
            <a:hlinkClick r:id="rId5" action="ppaction://hlinksldjump" highlightClick="1"/>
          </p:cNvPr>
          <p:cNvSpPr>
            <a:spLocks noChangeArrowheads="1"/>
          </p:cNvSpPr>
          <p:nvPr/>
        </p:nvSpPr>
        <p:spPr bwMode="auto">
          <a:xfrm>
            <a:off x="2062163" y="3676650"/>
            <a:ext cx="4741862" cy="376238"/>
          </a:xfrm>
          <a:prstGeom prst="actionButtonBlan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buClr>
                <a:schemeClr val="hlink"/>
              </a:buClr>
              <a:buSzPct val="80000"/>
              <a:buFontTx/>
              <a:buNone/>
            </a:pPr>
            <a:r>
              <a:rPr lang="fi-FI" altLang="fi-FI" sz="2000" b="1">
                <a:latin typeface="Tahoma" panose="020B0604030504040204" pitchFamily="34" charset="0"/>
              </a:rPr>
              <a:t>4. Hiukkasen dynamiikka</a:t>
            </a:r>
          </a:p>
        </p:txBody>
      </p:sp>
      <p:sp>
        <p:nvSpPr>
          <p:cNvPr id="8199" name="AutoShape 7">
            <a:hlinkClick r:id="rId6" action="ppaction://hlinksldjump" highlightClick="1"/>
          </p:cNvPr>
          <p:cNvSpPr>
            <a:spLocks noChangeArrowheads="1"/>
          </p:cNvSpPr>
          <p:nvPr/>
        </p:nvSpPr>
        <p:spPr bwMode="auto">
          <a:xfrm>
            <a:off x="2062163" y="4108450"/>
            <a:ext cx="4741862" cy="376238"/>
          </a:xfrm>
          <a:prstGeom prst="actionButtonBlan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buClr>
                <a:schemeClr val="hlink"/>
              </a:buClr>
              <a:buSzPct val="80000"/>
              <a:buFontTx/>
              <a:buNone/>
            </a:pPr>
            <a:r>
              <a:rPr lang="fi-FI" altLang="fi-FI" sz="2000" b="1">
                <a:latin typeface="Tahoma" panose="020B0604030504040204" pitchFamily="34" charset="0"/>
              </a:rPr>
              <a:t>5. Työ, teho ja energia</a:t>
            </a:r>
          </a:p>
        </p:txBody>
      </p:sp>
      <p:sp>
        <p:nvSpPr>
          <p:cNvPr id="8200" name="AutoShape 8">
            <a:hlinkClick r:id="" action="ppaction://hlinkshowjump?jump=endshow" highlightClick="1"/>
          </p:cNvPr>
          <p:cNvSpPr>
            <a:spLocks noChangeArrowheads="1"/>
          </p:cNvSpPr>
          <p:nvPr/>
        </p:nvSpPr>
        <p:spPr bwMode="auto">
          <a:xfrm>
            <a:off x="2062163" y="5529263"/>
            <a:ext cx="1223962" cy="376237"/>
          </a:xfrm>
          <a:prstGeom prst="actionButtonBlan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buClr>
                <a:schemeClr val="hlink"/>
              </a:buClr>
              <a:buSzPct val="80000"/>
              <a:buFontTx/>
              <a:buNone/>
            </a:pPr>
            <a:r>
              <a:rPr lang="fi-FI" altLang="fi-FI" sz="2000" b="1">
                <a:latin typeface="Tahoma" panose="020B0604030504040204" pitchFamily="34" charset="0"/>
              </a:rPr>
              <a:t>Lopetus</a:t>
            </a:r>
          </a:p>
        </p:txBody>
      </p:sp>
      <p:sp>
        <p:nvSpPr>
          <p:cNvPr id="8201" name="AutoShape 9">
            <a:hlinkClick r:id="rId7" action="ppaction://hlinksldjump" highlightClick="1"/>
          </p:cNvPr>
          <p:cNvSpPr>
            <a:spLocks noChangeArrowheads="1"/>
          </p:cNvSpPr>
          <p:nvPr/>
        </p:nvSpPr>
        <p:spPr bwMode="auto">
          <a:xfrm>
            <a:off x="2062163" y="4540250"/>
            <a:ext cx="4741862" cy="376238"/>
          </a:xfrm>
          <a:prstGeom prst="actionButtonBlan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buClr>
                <a:schemeClr val="hlink"/>
              </a:buClr>
              <a:buSzPct val="80000"/>
              <a:buFontTx/>
              <a:buNone/>
            </a:pPr>
            <a:r>
              <a:rPr lang="fi-FI" altLang="fi-FI" sz="2000" b="1">
                <a:latin typeface="Tahoma" panose="020B0604030504040204" pitchFamily="34" charset="0"/>
              </a:rPr>
              <a:t>6. Liikemäärä ja impulssi</a:t>
            </a:r>
          </a:p>
        </p:txBody>
      </p:sp>
      <p:sp>
        <p:nvSpPr>
          <p:cNvPr id="8202" name="AutoShape 10">
            <a:hlinkClick r:id="rId8" action="ppaction://hlinksldjump" highlightClick="1"/>
          </p:cNvPr>
          <p:cNvSpPr>
            <a:spLocks noChangeArrowheads="1"/>
          </p:cNvSpPr>
          <p:nvPr/>
        </p:nvSpPr>
        <p:spPr bwMode="auto">
          <a:xfrm>
            <a:off x="2062163" y="4972050"/>
            <a:ext cx="4741862" cy="376238"/>
          </a:xfrm>
          <a:prstGeom prst="actionButtonBlan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buClr>
                <a:schemeClr val="hlink"/>
              </a:buClr>
              <a:buSzPct val="80000"/>
              <a:buFontTx/>
              <a:buNone/>
            </a:pPr>
            <a:r>
              <a:rPr lang="fi-FI" altLang="fi-FI" sz="2000" b="1">
                <a:latin typeface="Tahoma" panose="020B0604030504040204" pitchFamily="34" charset="0"/>
              </a:rPr>
              <a:t>7. Ympyräliike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4AD1E6FD-458C-41C0-8F28-16D413DC934F}" type="slidenum">
              <a:rPr lang="fi-FI" altLang="fi-FI" sz="1000" smtClean="0">
                <a:solidFill>
                  <a:schemeClr val="tx1"/>
                </a:solidFill>
                <a:latin typeface="Arial" panose="020B0604020202020204" pitchFamily="34" charset="0"/>
              </a:rPr>
              <a:pPr>
                <a:spcBef>
                  <a:spcPct val="0"/>
                </a:spcBef>
                <a:buClrTx/>
                <a:buFontTx/>
                <a:buNone/>
              </a:pPr>
              <a:t>10</a:t>
            </a:fld>
            <a:endParaRPr lang="fi-FI" altLang="fi-FI" sz="1000" smtClean="0">
              <a:solidFill>
                <a:schemeClr val="tx1"/>
              </a:solidFill>
              <a:latin typeface="Arial" panose="020B0604020202020204" pitchFamily="34" charset="0"/>
            </a:endParaRPr>
          </a:p>
        </p:txBody>
      </p:sp>
      <p:sp>
        <p:nvSpPr>
          <p:cNvPr id="17411" name="Rectangle 2"/>
          <p:cNvSpPr>
            <a:spLocks noGrp="1" noRot="1" noChangeArrowheads="1"/>
          </p:cNvSpPr>
          <p:nvPr>
            <p:ph type="title"/>
          </p:nvPr>
        </p:nvSpPr>
        <p:spPr>
          <a:xfrm>
            <a:off x="447675" y="228600"/>
            <a:ext cx="8394700" cy="1143000"/>
          </a:xfrm>
        </p:spPr>
        <p:txBody>
          <a:bodyPr/>
          <a:lstStyle/>
          <a:p>
            <a:pPr algn="l" eaLnBrk="1" hangingPunct="1"/>
            <a:r>
              <a:rPr lang="fi-FI" altLang="fi-FI" sz="3600" smtClean="0"/>
              <a:t>1.2. Suure- ja mittayksikköjärjestelmä</a:t>
            </a:r>
          </a:p>
        </p:txBody>
      </p:sp>
      <p:sp>
        <p:nvSpPr>
          <p:cNvPr id="17412" name="Rectangle 3"/>
          <p:cNvSpPr>
            <a:spLocks noGrp="1" noRot="1" noChangeArrowheads="1"/>
          </p:cNvSpPr>
          <p:nvPr>
            <p:ph type="body" idx="1"/>
          </p:nvPr>
        </p:nvSpPr>
        <p:spPr/>
        <p:txBody>
          <a:bodyPr/>
          <a:lstStyle/>
          <a:p>
            <a:pPr eaLnBrk="1" hangingPunct="1"/>
            <a:r>
              <a:rPr lang="fi-FI" altLang="fi-FI" b="1" smtClean="0"/>
              <a:t>Suure</a:t>
            </a:r>
            <a:r>
              <a:rPr lang="fi-FI" altLang="fi-FI" smtClean="0"/>
              <a:t> on kappaleen tai ilmiön mitattava ominaisuus.</a:t>
            </a:r>
          </a:p>
          <a:p>
            <a:pPr eaLnBrk="1" hangingPunct="1"/>
            <a:r>
              <a:rPr lang="fi-FI" altLang="fi-FI" smtClean="0"/>
              <a:t>Esimerkkejä suureista:</a:t>
            </a:r>
          </a:p>
          <a:p>
            <a:pPr lvl="1" eaLnBrk="1" hangingPunct="1"/>
            <a:r>
              <a:rPr lang="fi-FI" altLang="fi-FI" i="1" smtClean="0"/>
              <a:t>nopeus, aika, massa, voima, paine, lämpötila</a:t>
            </a:r>
            <a:r>
              <a:rPr lang="fi-FI" altLang="fi-FI" smtClean="0"/>
              <a:t> jne.</a:t>
            </a:r>
          </a:p>
          <a:p>
            <a:pPr eaLnBrk="1" hangingPunct="1"/>
            <a:r>
              <a:rPr lang="fi-FI" altLang="fi-FI" smtClean="0"/>
              <a:t>Suureen merkintä:</a:t>
            </a:r>
          </a:p>
          <a:p>
            <a:pPr lvl="1" eaLnBrk="1" hangingPunct="1"/>
            <a:r>
              <a:rPr lang="fi-FI" altLang="fi-FI" smtClean="0"/>
              <a:t>suure=lukuarvo∙</a:t>
            </a:r>
            <a:r>
              <a:rPr lang="he-IL" altLang="fi-FI" smtClean="0"/>
              <a:t>ּ</a:t>
            </a:r>
            <a:r>
              <a:rPr lang="en-US" altLang="fi-FI" smtClean="0"/>
              <a:t>yksikkö</a:t>
            </a:r>
          </a:p>
          <a:p>
            <a:pPr eaLnBrk="1" hangingPunct="1">
              <a:buFont typeface="Wingdings" panose="05000000000000000000" pitchFamily="2" charset="2"/>
              <a:buNone/>
            </a:pPr>
            <a:endParaRPr lang="en-US" altLang="fi-FI" smtClean="0"/>
          </a:p>
        </p:txBody>
      </p:sp>
      <p:sp>
        <p:nvSpPr>
          <p:cNvPr id="17413" name="AutoShape 5">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9DA5092A-54E6-4414-A3F3-894FA02583D9}" type="slidenum">
              <a:rPr lang="fi-FI" altLang="fi-FI" sz="1000" smtClean="0">
                <a:solidFill>
                  <a:schemeClr val="tx1"/>
                </a:solidFill>
                <a:latin typeface="Arial" panose="020B0604020202020204" pitchFamily="34" charset="0"/>
              </a:rPr>
              <a:pPr>
                <a:spcBef>
                  <a:spcPct val="0"/>
                </a:spcBef>
                <a:buClrTx/>
                <a:buFontTx/>
                <a:buNone/>
              </a:pPr>
              <a:t>100</a:t>
            </a:fld>
            <a:endParaRPr lang="fi-FI" altLang="fi-FI" sz="1000" smtClean="0">
              <a:solidFill>
                <a:schemeClr val="tx1"/>
              </a:solidFill>
              <a:latin typeface="Arial" panose="020B0604020202020204" pitchFamily="34" charset="0"/>
            </a:endParaRPr>
          </a:p>
        </p:txBody>
      </p:sp>
      <p:sp>
        <p:nvSpPr>
          <p:cNvPr id="109571" name="Rectangle 2"/>
          <p:cNvSpPr>
            <a:spLocks noGrp="1" noRot="1" noChangeArrowheads="1"/>
          </p:cNvSpPr>
          <p:nvPr>
            <p:ph type="title"/>
          </p:nvPr>
        </p:nvSpPr>
        <p:spPr>
          <a:xfrm>
            <a:off x="354013" y="228600"/>
            <a:ext cx="8488362" cy="1143000"/>
          </a:xfrm>
        </p:spPr>
        <p:txBody>
          <a:bodyPr/>
          <a:lstStyle/>
          <a:p>
            <a:pPr algn="l" eaLnBrk="1" hangingPunct="1"/>
            <a:r>
              <a:rPr lang="fi-FI" altLang="fi-FI" sz="3600" smtClean="0"/>
              <a:t>4.4 Newtonin III laki</a:t>
            </a:r>
          </a:p>
        </p:txBody>
      </p:sp>
      <p:sp>
        <p:nvSpPr>
          <p:cNvPr id="109572" name="Rectangle 3"/>
          <p:cNvSpPr>
            <a:spLocks noGrp="1" noRot="1" noChangeArrowheads="1"/>
          </p:cNvSpPr>
          <p:nvPr>
            <p:ph type="body" idx="1"/>
          </p:nvPr>
        </p:nvSpPr>
        <p:spPr>
          <a:xfrm>
            <a:off x="301625" y="1238250"/>
            <a:ext cx="8540750" cy="5121275"/>
          </a:xfrm>
        </p:spPr>
        <p:txBody>
          <a:bodyPr/>
          <a:lstStyle/>
          <a:p>
            <a:pPr eaLnBrk="1" hangingPunct="1">
              <a:lnSpc>
                <a:spcPct val="90000"/>
              </a:lnSpc>
            </a:pPr>
            <a:r>
              <a:rPr lang="fi-FI" altLang="fi-FI" smtClean="0"/>
              <a:t>Määritelmä: Kahden kappaleen vuoro-vaikuttaessa kappaleet vaikuttavat toisiinsa vastakkaissuuntaisilla mutta yhtä suurilla voimilla.</a:t>
            </a:r>
          </a:p>
          <a:p>
            <a:pPr lvl="1" eaLnBrk="1" hangingPunct="1">
              <a:lnSpc>
                <a:spcPct val="90000"/>
              </a:lnSpc>
            </a:pPr>
            <a:r>
              <a:rPr lang="fi-FI" altLang="fi-FI" smtClean="0"/>
              <a:t>lakia kutsutaan myös voiman ja vastavoiman laiksi</a:t>
            </a:r>
          </a:p>
          <a:p>
            <a:pPr lvl="1" eaLnBrk="1" hangingPunct="1">
              <a:lnSpc>
                <a:spcPct val="90000"/>
              </a:lnSpc>
            </a:pPr>
            <a:r>
              <a:rPr lang="fi-FI" altLang="fi-FI" smtClean="0"/>
              <a:t>Lain keskeiset piirteet:</a:t>
            </a:r>
          </a:p>
          <a:p>
            <a:pPr lvl="2" eaLnBrk="1" hangingPunct="1">
              <a:lnSpc>
                <a:spcPct val="90000"/>
              </a:lnSpc>
            </a:pPr>
            <a:r>
              <a:rPr lang="fi-FI" altLang="fi-FI" smtClean="0"/>
              <a:t>Mikään voima ei voi esiintyä yksin.</a:t>
            </a:r>
          </a:p>
          <a:p>
            <a:pPr lvl="2" eaLnBrk="1" hangingPunct="1">
              <a:lnSpc>
                <a:spcPct val="90000"/>
              </a:lnSpc>
            </a:pPr>
            <a:r>
              <a:rPr lang="fi-FI" altLang="fi-FI" smtClean="0"/>
              <a:t>Koska voima ja vastavoima liittyvät samaan vuorovaikutukseen, ne ovat samaa tyyppiä.</a:t>
            </a:r>
          </a:p>
          <a:p>
            <a:pPr lvl="2" eaLnBrk="1" hangingPunct="1">
              <a:lnSpc>
                <a:spcPct val="90000"/>
              </a:lnSpc>
            </a:pPr>
            <a:r>
              <a:rPr lang="fi-FI" altLang="fi-FI" smtClean="0"/>
              <a:t>Voima ja vastavoima vaikuttavat eri kappaleisiin.</a:t>
            </a:r>
          </a:p>
          <a:p>
            <a:pPr lvl="2" eaLnBrk="1" hangingPunct="1">
              <a:lnSpc>
                <a:spcPct val="90000"/>
              </a:lnSpc>
            </a:pPr>
            <a:r>
              <a:rPr lang="fi-FI" altLang="fi-FI" smtClean="0"/>
              <a:t>Voima-vastavoimapari ei tasapainota kappaletta.</a:t>
            </a:r>
          </a:p>
        </p:txBody>
      </p:sp>
      <p:sp>
        <p:nvSpPr>
          <p:cNvPr id="109573" name="AutoShape 5">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718C6509-E49C-4F90-AE46-309F3D26EF35}" type="slidenum">
              <a:rPr lang="fi-FI" altLang="fi-FI" sz="1000" smtClean="0">
                <a:solidFill>
                  <a:schemeClr val="tx1"/>
                </a:solidFill>
                <a:latin typeface="Arial" panose="020B0604020202020204" pitchFamily="34" charset="0"/>
              </a:rPr>
              <a:pPr>
                <a:spcBef>
                  <a:spcPct val="0"/>
                </a:spcBef>
                <a:buClrTx/>
                <a:buFontTx/>
                <a:buNone/>
              </a:pPr>
              <a:t>101</a:t>
            </a:fld>
            <a:endParaRPr lang="fi-FI" altLang="fi-FI" sz="1000" smtClean="0">
              <a:solidFill>
                <a:schemeClr val="tx1"/>
              </a:solidFill>
              <a:latin typeface="Arial" panose="020B0604020202020204" pitchFamily="34" charset="0"/>
            </a:endParaRPr>
          </a:p>
        </p:txBody>
      </p:sp>
      <p:sp>
        <p:nvSpPr>
          <p:cNvPr id="934914" name="Rectangle 2"/>
          <p:cNvSpPr>
            <a:spLocks noChangeArrowheads="1"/>
          </p:cNvSpPr>
          <p:nvPr/>
        </p:nvSpPr>
        <p:spPr bwMode="auto">
          <a:xfrm>
            <a:off x="6523038" y="1219200"/>
            <a:ext cx="2147887" cy="1133475"/>
          </a:xfrm>
          <a:prstGeom prst="rect">
            <a:avLst/>
          </a:prstGeom>
          <a:solidFill>
            <a:srgbClr val="99CCFF"/>
          </a:solidFill>
          <a:ln w="9525" algn="ctr">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10596" name="Line 3"/>
          <p:cNvSpPr>
            <a:spLocks noChangeShapeType="1"/>
          </p:cNvSpPr>
          <p:nvPr/>
        </p:nvSpPr>
        <p:spPr bwMode="auto">
          <a:xfrm>
            <a:off x="1649413" y="2325688"/>
            <a:ext cx="0" cy="1887537"/>
          </a:xfrm>
          <a:prstGeom prst="line">
            <a:avLst/>
          </a:prstGeom>
          <a:noFill/>
          <a:ln w="952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110597" name="Line 4"/>
          <p:cNvSpPr>
            <a:spLocks noChangeShapeType="1"/>
          </p:cNvSpPr>
          <p:nvPr/>
        </p:nvSpPr>
        <p:spPr bwMode="auto">
          <a:xfrm>
            <a:off x="1601788" y="2311400"/>
            <a:ext cx="3773487" cy="0"/>
          </a:xfrm>
          <a:prstGeom prst="line">
            <a:avLst/>
          </a:prstGeom>
          <a:noFill/>
          <a:ln w="952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110598" name="Line 5"/>
          <p:cNvSpPr>
            <a:spLocks noChangeShapeType="1"/>
          </p:cNvSpPr>
          <p:nvPr/>
        </p:nvSpPr>
        <p:spPr bwMode="auto">
          <a:xfrm>
            <a:off x="5327650" y="2325688"/>
            <a:ext cx="0" cy="1887537"/>
          </a:xfrm>
          <a:prstGeom prst="line">
            <a:avLst/>
          </a:prstGeom>
          <a:noFill/>
          <a:ln w="952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110599" name="Rectangle 6"/>
          <p:cNvSpPr>
            <a:spLocks noChangeArrowheads="1"/>
          </p:cNvSpPr>
          <p:nvPr/>
        </p:nvSpPr>
        <p:spPr bwMode="auto">
          <a:xfrm>
            <a:off x="104775" y="4200525"/>
            <a:ext cx="7170738" cy="319088"/>
          </a:xfrm>
          <a:prstGeom prst="rect">
            <a:avLst/>
          </a:prstGeom>
          <a:solidFill>
            <a:srgbClr val="993300"/>
          </a:solidFill>
          <a:ln w="9525" algn="ctr">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10600" name="Rectangle 7"/>
          <p:cNvSpPr>
            <a:spLocks noChangeArrowheads="1"/>
          </p:cNvSpPr>
          <p:nvPr/>
        </p:nvSpPr>
        <p:spPr bwMode="auto">
          <a:xfrm>
            <a:off x="2400300" y="1127125"/>
            <a:ext cx="2147888" cy="1133475"/>
          </a:xfrm>
          <a:prstGeom prst="rect">
            <a:avLst/>
          </a:prstGeom>
          <a:solidFill>
            <a:srgbClr val="99CCFF"/>
          </a:solidFill>
          <a:ln w="9525" algn="ctr">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934920" name="Line 8"/>
          <p:cNvSpPr>
            <a:spLocks noChangeShapeType="1"/>
          </p:cNvSpPr>
          <p:nvPr/>
        </p:nvSpPr>
        <p:spPr bwMode="auto">
          <a:xfrm flipH="1">
            <a:off x="7580313" y="1746250"/>
            <a:ext cx="14287" cy="1566863"/>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sp>
        <p:nvSpPr>
          <p:cNvPr id="934921" name="Line 9"/>
          <p:cNvSpPr>
            <a:spLocks noChangeShapeType="1"/>
          </p:cNvSpPr>
          <p:nvPr/>
        </p:nvSpPr>
        <p:spPr bwMode="auto">
          <a:xfrm flipH="1">
            <a:off x="3700463" y="2301875"/>
            <a:ext cx="14287" cy="15525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sp>
        <p:nvSpPr>
          <p:cNvPr id="934922" name="Text Box 10"/>
          <p:cNvSpPr txBox="1">
            <a:spLocks noChangeArrowheads="1"/>
          </p:cNvSpPr>
          <p:nvPr/>
        </p:nvSpPr>
        <p:spPr bwMode="auto">
          <a:xfrm>
            <a:off x="7080250" y="2644775"/>
            <a:ext cx="411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400" b="1" i="1">
                <a:solidFill>
                  <a:schemeClr val="tx1"/>
                </a:solidFill>
              </a:rPr>
              <a:t>G</a:t>
            </a:r>
          </a:p>
        </p:txBody>
      </p:sp>
      <p:sp>
        <p:nvSpPr>
          <p:cNvPr id="934923" name="Text Box 11"/>
          <p:cNvSpPr txBox="1">
            <a:spLocks noChangeArrowheads="1"/>
          </p:cNvSpPr>
          <p:nvPr/>
        </p:nvSpPr>
        <p:spPr bwMode="auto">
          <a:xfrm>
            <a:off x="7621588" y="3109913"/>
            <a:ext cx="563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400" b="1" i="1">
                <a:solidFill>
                  <a:schemeClr val="tx1"/>
                </a:solidFill>
              </a:rPr>
              <a:t>N</a:t>
            </a:r>
          </a:p>
        </p:txBody>
      </p:sp>
      <p:sp>
        <p:nvSpPr>
          <p:cNvPr id="934924" name="Text Box 12"/>
          <p:cNvSpPr txBox="1">
            <a:spLocks noChangeArrowheads="1"/>
          </p:cNvSpPr>
          <p:nvPr/>
        </p:nvSpPr>
        <p:spPr bwMode="auto">
          <a:xfrm>
            <a:off x="2833688" y="2540000"/>
            <a:ext cx="411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400" b="1" i="1">
                <a:solidFill>
                  <a:schemeClr val="tx1"/>
                </a:solidFill>
              </a:rPr>
              <a:t>G</a:t>
            </a:r>
          </a:p>
        </p:txBody>
      </p:sp>
      <p:sp>
        <p:nvSpPr>
          <p:cNvPr id="934925" name="Line 13"/>
          <p:cNvSpPr>
            <a:spLocks noChangeShapeType="1"/>
          </p:cNvSpPr>
          <p:nvPr/>
        </p:nvSpPr>
        <p:spPr bwMode="auto">
          <a:xfrm flipH="1">
            <a:off x="3376613" y="3354388"/>
            <a:ext cx="14287" cy="1609725"/>
          </a:xfrm>
          <a:prstGeom prst="line">
            <a:avLst/>
          </a:prstGeom>
          <a:noFill/>
          <a:ln w="2540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i-FI"/>
          </a:p>
        </p:txBody>
      </p:sp>
      <p:sp>
        <p:nvSpPr>
          <p:cNvPr id="934926" name="Text Box 14"/>
          <p:cNvSpPr txBox="1">
            <a:spLocks noChangeArrowheads="1"/>
          </p:cNvSpPr>
          <p:nvPr/>
        </p:nvSpPr>
        <p:spPr bwMode="auto">
          <a:xfrm>
            <a:off x="2795588" y="3321050"/>
            <a:ext cx="596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400" b="1" i="1">
                <a:solidFill>
                  <a:schemeClr val="tx1"/>
                </a:solidFill>
              </a:rPr>
              <a:t>G’</a:t>
            </a:r>
          </a:p>
        </p:txBody>
      </p:sp>
      <p:sp>
        <p:nvSpPr>
          <p:cNvPr id="934927" name="Line 15"/>
          <p:cNvSpPr>
            <a:spLocks noChangeShapeType="1"/>
          </p:cNvSpPr>
          <p:nvPr/>
        </p:nvSpPr>
        <p:spPr bwMode="auto">
          <a:xfrm flipH="1">
            <a:off x="3717925" y="727075"/>
            <a:ext cx="14288" cy="1552575"/>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i-FI"/>
          </a:p>
        </p:txBody>
      </p:sp>
      <p:sp>
        <p:nvSpPr>
          <p:cNvPr id="934928" name="Line 16"/>
          <p:cNvSpPr>
            <a:spLocks noChangeShapeType="1"/>
          </p:cNvSpPr>
          <p:nvPr/>
        </p:nvSpPr>
        <p:spPr bwMode="auto">
          <a:xfrm flipH="1">
            <a:off x="7734300" y="2347913"/>
            <a:ext cx="30163" cy="1566862"/>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i-FI"/>
          </a:p>
        </p:txBody>
      </p:sp>
      <p:sp>
        <p:nvSpPr>
          <p:cNvPr id="934929" name="Text Box 17"/>
          <p:cNvSpPr txBox="1">
            <a:spLocks noChangeArrowheads="1"/>
          </p:cNvSpPr>
          <p:nvPr/>
        </p:nvSpPr>
        <p:spPr bwMode="auto">
          <a:xfrm>
            <a:off x="3705225" y="3330575"/>
            <a:ext cx="549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400" b="1" i="1">
                <a:solidFill>
                  <a:schemeClr val="tx1"/>
                </a:solidFill>
              </a:rPr>
              <a:t>N’</a:t>
            </a:r>
          </a:p>
        </p:txBody>
      </p:sp>
      <p:sp>
        <p:nvSpPr>
          <p:cNvPr id="934930" name="Text Box 18"/>
          <p:cNvSpPr txBox="1">
            <a:spLocks noChangeArrowheads="1"/>
          </p:cNvSpPr>
          <p:nvPr/>
        </p:nvSpPr>
        <p:spPr bwMode="auto">
          <a:xfrm>
            <a:off x="3754438" y="533400"/>
            <a:ext cx="563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400" b="1" i="1">
                <a:solidFill>
                  <a:schemeClr val="tx1"/>
                </a:solidFill>
              </a:rPr>
              <a:t>N</a:t>
            </a:r>
          </a:p>
        </p:txBody>
      </p:sp>
      <p:sp>
        <p:nvSpPr>
          <p:cNvPr id="934931" name="Oval 19"/>
          <p:cNvSpPr>
            <a:spLocks noChangeArrowheads="1"/>
          </p:cNvSpPr>
          <p:nvPr/>
        </p:nvSpPr>
        <p:spPr bwMode="auto">
          <a:xfrm>
            <a:off x="3671888" y="2211388"/>
            <a:ext cx="88900" cy="88900"/>
          </a:xfrm>
          <a:prstGeom prst="ellipse">
            <a:avLst/>
          </a:prstGeom>
          <a:solidFill>
            <a:srgbClr val="000000"/>
          </a:solidFill>
          <a:ln w="9525" algn="ctr">
            <a:solidFill>
              <a:schemeClr val="tx1"/>
            </a:solidFill>
            <a:round/>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934932" name="Text Box 20"/>
          <p:cNvSpPr txBox="1">
            <a:spLocks noChangeArrowheads="1"/>
          </p:cNvSpPr>
          <p:nvPr/>
        </p:nvSpPr>
        <p:spPr bwMode="auto">
          <a:xfrm>
            <a:off x="4900613" y="5024438"/>
            <a:ext cx="4041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buClr>
                <a:schemeClr val="hlink"/>
              </a:buClr>
              <a:buSzPct val="80000"/>
              <a:buFont typeface="Arial" panose="020B0604020202020204" pitchFamily="34" charset="0"/>
              <a:buNone/>
            </a:pPr>
            <a:r>
              <a:rPr lang="fi-FI" altLang="fi-FI" sz="2000" b="1" i="1">
                <a:solidFill>
                  <a:schemeClr val="tx1"/>
                </a:solidFill>
              </a:rPr>
              <a:t>N</a:t>
            </a:r>
            <a:r>
              <a:rPr lang="fi-FI" altLang="fi-FI" sz="2000">
                <a:solidFill>
                  <a:schemeClr val="tx1"/>
                </a:solidFill>
              </a:rPr>
              <a:t> = pöydän aiheuttama tukivoima</a:t>
            </a:r>
          </a:p>
        </p:txBody>
      </p:sp>
      <p:sp>
        <p:nvSpPr>
          <p:cNvPr id="934933" name="Text Box 21"/>
          <p:cNvSpPr txBox="1">
            <a:spLocks noChangeArrowheads="1"/>
          </p:cNvSpPr>
          <p:nvPr/>
        </p:nvSpPr>
        <p:spPr bwMode="auto">
          <a:xfrm>
            <a:off x="4881563" y="5400675"/>
            <a:ext cx="39846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buClr>
                <a:schemeClr val="hlink"/>
              </a:buClr>
              <a:buSzPct val="80000"/>
              <a:buFont typeface="Arial" panose="020B0604020202020204" pitchFamily="34" charset="0"/>
              <a:buNone/>
            </a:pPr>
            <a:r>
              <a:rPr lang="fi-FI" altLang="fi-FI" sz="2000" b="1" i="1">
                <a:solidFill>
                  <a:schemeClr val="tx1"/>
                </a:solidFill>
              </a:rPr>
              <a:t>N’</a:t>
            </a:r>
            <a:r>
              <a:rPr lang="fi-FI" altLang="fi-FI" sz="2000">
                <a:solidFill>
                  <a:schemeClr val="tx1"/>
                </a:solidFill>
              </a:rPr>
              <a:t> = laatikon pöytään aiheuttama</a:t>
            </a:r>
          </a:p>
          <a:p>
            <a:pPr eaLnBrk="1" hangingPunct="1">
              <a:buClr>
                <a:schemeClr val="hlink"/>
              </a:buClr>
              <a:buSzPct val="80000"/>
              <a:buFont typeface="Arial" panose="020B0604020202020204" pitchFamily="34" charset="0"/>
              <a:buNone/>
            </a:pPr>
            <a:r>
              <a:rPr lang="fi-FI" altLang="fi-FI" sz="2000">
                <a:solidFill>
                  <a:schemeClr val="tx1"/>
                </a:solidFill>
              </a:rPr>
              <a:t>        voima</a:t>
            </a:r>
          </a:p>
        </p:txBody>
      </p:sp>
      <p:sp>
        <p:nvSpPr>
          <p:cNvPr id="934934" name="Text Box 22"/>
          <p:cNvSpPr txBox="1">
            <a:spLocks noChangeArrowheads="1"/>
          </p:cNvSpPr>
          <p:nvPr/>
        </p:nvSpPr>
        <p:spPr bwMode="auto">
          <a:xfrm>
            <a:off x="114300" y="5027613"/>
            <a:ext cx="40147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buClr>
                <a:schemeClr val="hlink"/>
              </a:buClr>
              <a:buSzPct val="80000"/>
              <a:buFont typeface="Arial" panose="020B0604020202020204" pitchFamily="34" charset="0"/>
              <a:buNone/>
            </a:pPr>
            <a:r>
              <a:rPr lang="fi-FI" altLang="fi-FI" sz="2000" b="1" i="1">
                <a:solidFill>
                  <a:schemeClr val="tx1"/>
                </a:solidFill>
              </a:rPr>
              <a:t>G</a:t>
            </a:r>
            <a:r>
              <a:rPr lang="fi-FI" altLang="fi-FI" sz="2000">
                <a:solidFill>
                  <a:schemeClr val="tx1"/>
                </a:solidFill>
              </a:rPr>
              <a:t> = painovoima eli voima minkä </a:t>
            </a:r>
          </a:p>
          <a:p>
            <a:pPr eaLnBrk="1" hangingPunct="1">
              <a:buClr>
                <a:schemeClr val="hlink"/>
              </a:buClr>
              <a:buSzPct val="80000"/>
              <a:buFont typeface="Arial" panose="020B0604020202020204" pitchFamily="34" charset="0"/>
              <a:buNone/>
            </a:pPr>
            <a:r>
              <a:rPr lang="fi-FI" altLang="fi-FI" sz="2000">
                <a:solidFill>
                  <a:schemeClr val="tx1"/>
                </a:solidFill>
              </a:rPr>
              <a:t>      maapallo aiheuttaa laatikkoon</a:t>
            </a:r>
          </a:p>
        </p:txBody>
      </p:sp>
      <p:sp>
        <p:nvSpPr>
          <p:cNvPr id="934935" name="Text Box 23"/>
          <p:cNvSpPr txBox="1">
            <a:spLocks noChangeArrowheads="1"/>
          </p:cNvSpPr>
          <p:nvPr/>
        </p:nvSpPr>
        <p:spPr bwMode="auto">
          <a:xfrm>
            <a:off x="71438" y="5810250"/>
            <a:ext cx="435133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buClr>
                <a:schemeClr val="hlink"/>
              </a:buClr>
              <a:buSzPct val="80000"/>
              <a:buFont typeface="Arial" panose="020B0604020202020204" pitchFamily="34" charset="0"/>
              <a:buNone/>
            </a:pPr>
            <a:r>
              <a:rPr lang="fi-FI" altLang="fi-FI" sz="2000" b="1" i="1">
                <a:solidFill>
                  <a:schemeClr val="tx1"/>
                </a:solidFill>
              </a:rPr>
              <a:t>G’</a:t>
            </a:r>
            <a:r>
              <a:rPr lang="fi-FI" altLang="fi-FI" sz="2000">
                <a:solidFill>
                  <a:schemeClr val="tx1"/>
                </a:solidFill>
              </a:rPr>
              <a:t> = voima, minkä laatikko aiheuttaa</a:t>
            </a:r>
          </a:p>
          <a:p>
            <a:pPr eaLnBrk="1" hangingPunct="1">
              <a:buClr>
                <a:schemeClr val="hlink"/>
              </a:buClr>
              <a:buSzPct val="80000"/>
              <a:buFont typeface="Arial" panose="020B0604020202020204" pitchFamily="34" charset="0"/>
              <a:buNone/>
            </a:pPr>
            <a:r>
              <a:rPr lang="fi-FI" altLang="fi-FI" sz="2000">
                <a:solidFill>
                  <a:schemeClr val="tx1"/>
                </a:solidFill>
              </a:rPr>
              <a:t>	   maapalloon</a:t>
            </a:r>
          </a:p>
        </p:txBody>
      </p:sp>
      <p:sp>
        <p:nvSpPr>
          <p:cNvPr id="934936" name="Line 24"/>
          <p:cNvSpPr>
            <a:spLocks noChangeShapeType="1"/>
          </p:cNvSpPr>
          <p:nvPr/>
        </p:nvSpPr>
        <p:spPr bwMode="auto">
          <a:xfrm flipH="1">
            <a:off x="3395663" y="1739900"/>
            <a:ext cx="28575" cy="158115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sp>
        <p:nvSpPr>
          <p:cNvPr id="110618" name="AutoShape 26">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34936"/>
                                        </p:tgtEl>
                                        <p:attrNameLst>
                                          <p:attrName>style.visibility</p:attrName>
                                        </p:attrNameLst>
                                      </p:cBhvr>
                                      <p:to>
                                        <p:strVal val="visible"/>
                                      </p:to>
                                    </p:set>
                                    <p:animEffect transition="in" filter="box(in)">
                                      <p:cBhvr>
                                        <p:cTn id="7" dur="500"/>
                                        <p:tgtEl>
                                          <p:spTgt spid="93493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934924"/>
                                        </p:tgtEl>
                                        <p:attrNameLst>
                                          <p:attrName>style.visibility</p:attrName>
                                        </p:attrNameLst>
                                      </p:cBhvr>
                                      <p:to>
                                        <p:strVal val="visible"/>
                                      </p:to>
                                    </p:set>
                                    <p:animEffect transition="in" filter="box(in)">
                                      <p:cBhvr>
                                        <p:cTn id="10" dur="500"/>
                                        <p:tgtEl>
                                          <p:spTgt spid="934924"/>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934934"/>
                                        </p:tgtEl>
                                        <p:attrNameLst>
                                          <p:attrName>style.visibility</p:attrName>
                                        </p:attrNameLst>
                                      </p:cBhvr>
                                      <p:to>
                                        <p:strVal val="visible"/>
                                      </p:to>
                                    </p:set>
                                    <p:animEffect transition="in" filter="box(in)">
                                      <p:cBhvr>
                                        <p:cTn id="13" dur="500"/>
                                        <p:tgtEl>
                                          <p:spTgt spid="93493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934925"/>
                                        </p:tgtEl>
                                        <p:attrNameLst>
                                          <p:attrName>style.visibility</p:attrName>
                                        </p:attrNameLst>
                                      </p:cBhvr>
                                      <p:to>
                                        <p:strVal val="visible"/>
                                      </p:to>
                                    </p:set>
                                    <p:animEffect transition="in" filter="box(in)">
                                      <p:cBhvr>
                                        <p:cTn id="18" dur="500"/>
                                        <p:tgtEl>
                                          <p:spTgt spid="934925"/>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934926"/>
                                        </p:tgtEl>
                                        <p:attrNameLst>
                                          <p:attrName>style.visibility</p:attrName>
                                        </p:attrNameLst>
                                      </p:cBhvr>
                                      <p:to>
                                        <p:strVal val="visible"/>
                                      </p:to>
                                    </p:set>
                                    <p:animEffect transition="in" filter="box(in)">
                                      <p:cBhvr>
                                        <p:cTn id="21" dur="500"/>
                                        <p:tgtEl>
                                          <p:spTgt spid="934926"/>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934935"/>
                                        </p:tgtEl>
                                        <p:attrNameLst>
                                          <p:attrName>style.visibility</p:attrName>
                                        </p:attrNameLst>
                                      </p:cBhvr>
                                      <p:to>
                                        <p:strVal val="visible"/>
                                      </p:to>
                                    </p:set>
                                    <p:animEffect transition="in" filter="box(in)">
                                      <p:cBhvr>
                                        <p:cTn id="24" dur="500"/>
                                        <p:tgtEl>
                                          <p:spTgt spid="93493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934930"/>
                                        </p:tgtEl>
                                        <p:attrNameLst>
                                          <p:attrName>style.visibility</p:attrName>
                                        </p:attrNameLst>
                                      </p:cBhvr>
                                      <p:to>
                                        <p:strVal val="visible"/>
                                      </p:to>
                                    </p:set>
                                    <p:animEffect transition="in" filter="box(in)">
                                      <p:cBhvr>
                                        <p:cTn id="29" dur="500"/>
                                        <p:tgtEl>
                                          <p:spTgt spid="934930"/>
                                        </p:tgtEl>
                                      </p:cBhvr>
                                    </p:animEffect>
                                  </p:childTnLst>
                                </p:cTn>
                              </p:par>
                              <p:par>
                                <p:cTn id="30" presetID="4" presetClass="entr" presetSubtype="16" fill="hold" nodeType="withEffect">
                                  <p:stCondLst>
                                    <p:cond delay="0"/>
                                  </p:stCondLst>
                                  <p:childTnLst>
                                    <p:set>
                                      <p:cBhvr>
                                        <p:cTn id="31" dur="1" fill="hold">
                                          <p:stCondLst>
                                            <p:cond delay="0"/>
                                          </p:stCondLst>
                                        </p:cTn>
                                        <p:tgtEl>
                                          <p:spTgt spid="934927"/>
                                        </p:tgtEl>
                                        <p:attrNameLst>
                                          <p:attrName>style.visibility</p:attrName>
                                        </p:attrNameLst>
                                      </p:cBhvr>
                                      <p:to>
                                        <p:strVal val="visible"/>
                                      </p:to>
                                    </p:set>
                                    <p:animEffect transition="in" filter="box(in)">
                                      <p:cBhvr>
                                        <p:cTn id="32" dur="500"/>
                                        <p:tgtEl>
                                          <p:spTgt spid="934927"/>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934932"/>
                                        </p:tgtEl>
                                        <p:attrNameLst>
                                          <p:attrName>style.visibility</p:attrName>
                                        </p:attrNameLst>
                                      </p:cBhvr>
                                      <p:to>
                                        <p:strVal val="visible"/>
                                      </p:to>
                                    </p:set>
                                    <p:animEffect transition="in" filter="box(in)">
                                      <p:cBhvr>
                                        <p:cTn id="35" dur="500"/>
                                        <p:tgtEl>
                                          <p:spTgt spid="93493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16" fill="hold" nodeType="clickEffect">
                                  <p:stCondLst>
                                    <p:cond delay="0"/>
                                  </p:stCondLst>
                                  <p:childTnLst>
                                    <p:set>
                                      <p:cBhvr>
                                        <p:cTn id="39" dur="1" fill="hold">
                                          <p:stCondLst>
                                            <p:cond delay="0"/>
                                          </p:stCondLst>
                                        </p:cTn>
                                        <p:tgtEl>
                                          <p:spTgt spid="934921"/>
                                        </p:tgtEl>
                                        <p:attrNameLst>
                                          <p:attrName>style.visibility</p:attrName>
                                        </p:attrNameLst>
                                      </p:cBhvr>
                                      <p:to>
                                        <p:strVal val="visible"/>
                                      </p:to>
                                    </p:set>
                                    <p:animEffect transition="in" filter="box(in)">
                                      <p:cBhvr>
                                        <p:cTn id="40" dur="500"/>
                                        <p:tgtEl>
                                          <p:spTgt spid="934921"/>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934929"/>
                                        </p:tgtEl>
                                        <p:attrNameLst>
                                          <p:attrName>style.visibility</p:attrName>
                                        </p:attrNameLst>
                                      </p:cBhvr>
                                      <p:to>
                                        <p:strVal val="visible"/>
                                      </p:to>
                                    </p:set>
                                    <p:animEffect transition="in" filter="box(in)">
                                      <p:cBhvr>
                                        <p:cTn id="43" dur="500"/>
                                        <p:tgtEl>
                                          <p:spTgt spid="934929"/>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934933"/>
                                        </p:tgtEl>
                                        <p:attrNameLst>
                                          <p:attrName>style.visibility</p:attrName>
                                        </p:attrNameLst>
                                      </p:cBhvr>
                                      <p:to>
                                        <p:strVal val="visible"/>
                                      </p:to>
                                    </p:set>
                                    <p:animEffect transition="in" filter="box(in)">
                                      <p:cBhvr>
                                        <p:cTn id="46" dur="500"/>
                                        <p:tgtEl>
                                          <p:spTgt spid="934933"/>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934931"/>
                                        </p:tgtEl>
                                        <p:attrNameLst>
                                          <p:attrName>style.visibility</p:attrName>
                                        </p:attrNameLst>
                                      </p:cBhvr>
                                      <p:to>
                                        <p:strVal val="visible"/>
                                      </p:to>
                                    </p:set>
                                    <p:animEffect transition="in" filter="box(in)">
                                      <p:cBhvr>
                                        <p:cTn id="49" dur="500"/>
                                        <p:tgtEl>
                                          <p:spTgt spid="934931"/>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4" presetClass="entr" presetSubtype="16" fill="hold" grpId="0" nodeType="clickEffect">
                                  <p:stCondLst>
                                    <p:cond delay="0"/>
                                  </p:stCondLst>
                                  <p:childTnLst>
                                    <p:set>
                                      <p:cBhvr>
                                        <p:cTn id="53" dur="1" fill="hold">
                                          <p:stCondLst>
                                            <p:cond delay="0"/>
                                          </p:stCondLst>
                                        </p:cTn>
                                        <p:tgtEl>
                                          <p:spTgt spid="934914"/>
                                        </p:tgtEl>
                                        <p:attrNameLst>
                                          <p:attrName>style.visibility</p:attrName>
                                        </p:attrNameLst>
                                      </p:cBhvr>
                                      <p:to>
                                        <p:strVal val="visible"/>
                                      </p:to>
                                    </p:set>
                                    <p:animEffect transition="in" filter="box(in)">
                                      <p:cBhvr>
                                        <p:cTn id="54" dur="500"/>
                                        <p:tgtEl>
                                          <p:spTgt spid="934914"/>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4" presetClass="entr" presetSubtype="16" fill="hold" nodeType="clickEffect">
                                  <p:stCondLst>
                                    <p:cond delay="0"/>
                                  </p:stCondLst>
                                  <p:childTnLst>
                                    <p:set>
                                      <p:cBhvr>
                                        <p:cTn id="58" dur="1" fill="hold">
                                          <p:stCondLst>
                                            <p:cond delay="0"/>
                                          </p:stCondLst>
                                        </p:cTn>
                                        <p:tgtEl>
                                          <p:spTgt spid="934920"/>
                                        </p:tgtEl>
                                        <p:attrNameLst>
                                          <p:attrName>style.visibility</p:attrName>
                                        </p:attrNameLst>
                                      </p:cBhvr>
                                      <p:to>
                                        <p:strVal val="visible"/>
                                      </p:to>
                                    </p:set>
                                    <p:animEffect transition="in" filter="box(in)">
                                      <p:cBhvr>
                                        <p:cTn id="59" dur="500"/>
                                        <p:tgtEl>
                                          <p:spTgt spid="934920"/>
                                        </p:tgtEl>
                                      </p:cBhvr>
                                    </p:animEffect>
                                  </p:childTnLst>
                                </p:cTn>
                              </p:par>
                              <p:par>
                                <p:cTn id="60" presetID="4" presetClass="entr" presetSubtype="16" fill="hold" grpId="0" nodeType="withEffect">
                                  <p:stCondLst>
                                    <p:cond delay="0"/>
                                  </p:stCondLst>
                                  <p:childTnLst>
                                    <p:set>
                                      <p:cBhvr>
                                        <p:cTn id="61" dur="1" fill="hold">
                                          <p:stCondLst>
                                            <p:cond delay="0"/>
                                          </p:stCondLst>
                                        </p:cTn>
                                        <p:tgtEl>
                                          <p:spTgt spid="934922"/>
                                        </p:tgtEl>
                                        <p:attrNameLst>
                                          <p:attrName>style.visibility</p:attrName>
                                        </p:attrNameLst>
                                      </p:cBhvr>
                                      <p:to>
                                        <p:strVal val="visible"/>
                                      </p:to>
                                    </p:set>
                                    <p:animEffect transition="in" filter="box(in)">
                                      <p:cBhvr>
                                        <p:cTn id="62" dur="500"/>
                                        <p:tgtEl>
                                          <p:spTgt spid="93492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934923"/>
                                        </p:tgtEl>
                                        <p:attrNameLst>
                                          <p:attrName>style.visibility</p:attrName>
                                        </p:attrNameLst>
                                      </p:cBhvr>
                                      <p:to>
                                        <p:strVal val="visible"/>
                                      </p:to>
                                    </p:set>
                                    <p:animEffect transition="in" filter="box(in)">
                                      <p:cBhvr>
                                        <p:cTn id="67" dur="500"/>
                                        <p:tgtEl>
                                          <p:spTgt spid="934923"/>
                                        </p:tgtEl>
                                      </p:cBhvr>
                                    </p:animEffect>
                                  </p:childTnLst>
                                </p:cTn>
                              </p:par>
                              <p:par>
                                <p:cTn id="68" presetID="4" presetClass="entr" presetSubtype="16" fill="hold" nodeType="withEffect">
                                  <p:stCondLst>
                                    <p:cond delay="0"/>
                                  </p:stCondLst>
                                  <p:childTnLst>
                                    <p:set>
                                      <p:cBhvr>
                                        <p:cTn id="69" dur="1" fill="hold">
                                          <p:stCondLst>
                                            <p:cond delay="0"/>
                                          </p:stCondLst>
                                        </p:cTn>
                                        <p:tgtEl>
                                          <p:spTgt spid="934928"/>
                                        </p:tgtEl>
                                        <p:attrNameLst>
                                          <p:attrName>style.visibility</p:attrName>
                                        </p:attrNameLst>
                                      </p:cBhvr>
                                      <p:to>
                                        <p:strVal val="visible"/>
                                      </p:to>
                                    </p:set>
                                    <p:animEffect transition="in" filter="box(in)">
                                      <p:cBhvr>
                                        <p:cTn id="70" dur="500"/>
                                        <p:tgtEl>
                                          <p:spTgt spid="9349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4914" grpId="0" animBg="1"/>
      <p:bldP spid="934922" grpId="0"/>
      <p:bldP spid="934923" grpId="0"/>
      <p:bldP spid="934924" grpId="0"/>
      <p:bldP spid="934926" grpId="0"/>
      <p:bldP spid="934929" grpId="0"/>
      <p:bldP spid="934930" grpId="0"/>
      <p:bldP spid="934931" grpId="0" animBg="1"/>
      <p:bldP spid="934932" grpId="0"/>
      <p:bldP spid="934933" grpId="0"/>
      <p:bldP spid="934934" grpId="0"/>
      <p:bldP spid="934935"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F445C070-2ECC-41D5-BD50-548807D54C64}" type="slidenum">
              <a:rPr lang="fi-FI" altLang="fi-FI" sz="1000" smtClean="0">
                <a:solidFill>
                  <a:schemeClr val="tx1"/>
                </a:solidFill>
                <a:latin typeface="Arial" panose="020B0604020202020204" pitchFamily="34" charset="0"/>
              </a:rPr>
              <a:pPr>
                <a:spcBef>
                  <a:spcPct val="0"/>
                </a:spcBef>
                <a:buClrTx/>
                <a:buFontTx/>
                <a:buNone/>
              </a:pPr>
              <a:t>102</a:t>
            </a:fld>
            <a:endParaRPr lang="fi-FI" altLang="fi-FI" sz="1000" smtClean="0">
              <a:solidFill>
                <a:schemeClr val="tx1"/>
              </a:solidFill>
              <a:latin typeface="Arial" panose="020B0604020202020204" pitchFamily="34" charset="0"/>
            </a:endParaRPr>
          </a:p>
        </p:txBody>
      </p:sp>
      <p:sp>
        <p:nvSpPr>
          <p:cNvPr id="111619" name="Rectangle 2"/>
          <p:cNvSpPr>
            <a:spLocks noGrp="1" noRot="1" noChangeArrowheads="1"/>
          </p:cNvSpPr>
          <p:nvPr>
            <p:ph type="title"/>
          </p:nvPr>
        </p:nvSpPr>
        <p:spPr>
          <a:xfrm>
            <a:off x="363538" y="228600"/>
            <a:ext cx="8239125" cy="1143000"/>
          </a:xfrm>
        </p:spPr>
        <p:txBody>
          <a:bodyPr/>
          <a:lstStyle/>
          <a:p>
            <a:pPr algn="l" eaLnBrk="1" hangingPunct="1"/>
            <a:r>
              <a:rPr lang="fi-FI" altLang="fi-FI" sz="3600" smtClean="0"/>
              <a:t>4.5 Newtonin lakien sovelluksia</a:t>
            </a:r>
          </a:p>
        </p:txBody>
      </p:sp>
      <p:sp>
        <p:nvSpPr>
          <p:cNvPr id="111620" name="Rectangle 3"/>
          <p:cNvSpPr>
            <a:spLocks noGrp="1" noRot="1" noChangeArrowheads="1"/>
          </p:cNvSpPr>
          <p:nvPr>
            <p:ph type="body" idx="1"/>
          </p:nvPr>
        </p:nvSpPr>
        <p:spPr/>
        <p:txBody>
          <a:bodyPr/>
          <a:lstStyle/>
          <a:p>
            <a:pPr eaLnBrk="1" hangingPunct="1">
              <a:lnSpc>
                <a:spcPct val="90000"/>
              </a:lnSpc>
            </a:pPr>
            <a:r>
              <a:rPr lang="fi-FI" altLang="fi-FI" smtClean="0"/>
              <a:t>Ohjeita:</a:t>
            </a:r>
          </a:p>
          <a:p>
            <a:pPr lvl="1" eaLnBrk="1" hangingPunct="1">
              <a:lnSpc>
                <a:spcPct val="90000"/>
              </a:lnSpc>
            </a:pPr>
            <a:r>
              <a:rPr lang="fi-FI" altLang="fi-FI" smtClean="0"/>
              <a:t>Piirrä tarvittavat vapaakappalekuviot, jotka sisältävät kaikki ulkoiset voimat, jotka vai-kuttavat kappaleeseen.</a:t>
            </a:r>
          </a:p>
          <a:p>
            <a:pPr lvl="1" eaLnBrk="1" hangingPunct="1">
              <a:lnSpc>
                <a:spcPct val="90000"/>
              </a:lnSpc>
            </a:pPr>
            <a:r>
              <a:rPr lang="fi-FI" altLang="fi-FI" smtClean="0"/>
              <a:t>Valitse sopiva koordinaatisto jokaiselle kap-paleelle.</a:t>
            </a:r>
          </a:p>
          <a:p>
            <a:pPr lvl="1" eaLnBrk="1" hangingPunct="1">
              <a:lnSpc>
                <a:spcPct val="90000"/>
              </a:lnSpc>
            </a:pPr>
            <a:r>
              <a:rPr lang="fi-FI" altLang="fi-FI" smtClean="0"/>
              <a:t>Kirjoita kullekin kappaleelle Newtonin II laki suureyhtälönä.</a:t>
            </a:r>
          </a:p>
          <a:p>
            <a:pPr lvl="1" eaLnBrk="1" hangingPunct="1">
              <a:lnSpc>
                <a:spcPct val="90000"/>
              </a:lnSpc>
            </a:pPr>
            <a:r>
              <a:rPr lang="fi-FI" altLang="fi-FI" smtClean="0"/>
              <a:t>Ratkaise yhtälö tai yhtälöryhmä.</a:t>
            </a:r>
          </a:p>
          <a:p>
            <a:pPr lvl="1" eaLnBrk="1" hangingPunct="1">
              <a:lnSpc>
                <a:spcPct val="90000"/>
              </a:lnSpc>
            </a:pPr>
            <a:r>
              <a:rPr lang="fi-FI" altLang="fi-FI" smtClean="0"/>
              <a:t>Arvioi tulosten järkevyyttä.</a:t>
            </a:r>
          </a:p>
        </p:txBody>
      </p:sp>
      <p:sp>
        <p:nvSpPr>
          <p:cNvPr id="111621" name="AutoShape 4">
            <a:hlinkClick r:id="" action="ppaction://hlinkshowjump?jump=firstslide"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6067A0C5-4536-4A55-BFCA-4D18F1E48261}" type="slidenum">
              <a:rPr lang="fi-FI" altLang="fi-FI" sz="1000" smtClean="0">
                <a:solidFill>
                  <a:schemeClr val="tx1"/>
                </a:solidFill>
                <a:latin typeface="Arial" panose="020B0604020202020204" pitchFamily="34" charset="0"/>
              </a:rPr>
              <a:pPr>
                <a:spcBef>
                  <a:spcPct val="0"/>
                </a:spcBef>
                <a:buClrTx/>
                <a:buFontTx/>
                <a:buNone/>
              </a:pPr>
              <a:t>103</a:t>
            </a:fld>
            <a:endParaRPr lang="fi-FI" altLang="fi-FI" sz="1000" smtClean="0">
              <a:solidFill>
                <a:schemeClr val="tx1"/>
              </a:solidFill>
              <a:latin typeface="Arial" panose="020B0604020202020204" pitchFamily="34" charset="0"/>
            </a:endParaRPr>
          </a:p>
        </p:txBody>
      </p:sp>
      <p:sp>
        <p:nvSpPr>
          <p:cNvPr id="112643" name="Rectangle 2"/>
          <p:cNvSpPr>
            <a:spLocks noGrp="1" noRot="1" noChangeArrowheads="1"/>
          </p:cNvSpPr>
          <p:nvPr>
            <p:ph type="title"/>
          </p:nvPr>
        </p:nvSpPr>
        <p:spPr/>
        <p:txBody>
          <a:bodyPr/>
          <a:lstStyle/>
          <a:p>
            <a:pPr eaLnBrk="1" hangingPunct="1"/>
            <a:r>
              <a:rPr lang="fi-FI" altLang="fi-FI" sz="4000" smtClean="0"/>
              <a:t>Vapaakappalekuvio</a:t>
            </a:r>
          </a:p>
        </p:txBody>
      </p:sp>
      <p:sp>
        <p:nvSpPr>
          <p:cNvPr id="112644" name="Rectangle 3"/>
          <p:cNvSpPr>
            <a:spLocks noGrp="1" noRot="1" noChangeArrowheads="1"/>
          </p:cNvSpPr>
          <p:nvPr>
            <p:ph type="body" idx="1"/>
          </p:nvPr>
        </p:nvSpPr>
        <p:spPr/>
        <p:txBody>
          <a:bodyPr/>
          <a:lstStyle/>
          <a:p>
            <a:pPr eaLnBrk="1" hangingPunct="1"/>
            <a:r>
              <a:rPr lang="fi-FI" altLang="fi-FI" b="1" smtClean="0"/>
              <a:t>Määritelmä</a:t>
            </a:r>
            <a:r>
              <a:rPr lang="fi-FI" altLang="fi-FI" smtClean="0"/>
              <a:t>: Vappaakappalekuvio on kuva, josta ilmenevät kappaleeseen kohdistuvien ulkoisten voimien suunnat ja mahdollisesti myös voimien suhteelliset suuruudet.</a:t>
            </a:r>
          </a:p>
          <a:p>
            <a:pPr eaLnBrk="1" hangingPunct="1"/>
            <a:r>
              <a:rPr lang="fi-FI" altLang="fi-FI" smtClean="0"/>
              <a:t>Vapaakappalekuvio ei tarkoita kuvaa, jossa olisi esitetty vuorovaikutuksista vapaa kappale.  </a:t>
            </a:r>
          </a:p>
        </p:txBody>
      </p:sp>
      <p:sp>
        <p:nvSpPr>
          <p:cNvPr id="112645" name="AutoShape 5">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C3DB8CAF-4286-477C-8A79-2F06FE7914CF}" type="slidenum">
              <a:rPr lang="fi-FI" altLang="fi-FI" sz="1000" smtClean="0">
                <a:solidFill>
                  <a:schemeClr val="tx1"/>
                </a:solidFill>
                <a:latin typeface="Arial" panose="020B0604020202020204" pitchFamily="34" charset="0"/>
              </a:rPr>
              <a:pPr>
                <a:spcBef>
                  <a:spcPct val="0"/>
                </a:spcBef>
                <a:buClrTx/>
                <a:buFontTx/>
                <a:buNone/>
              </a:pPr>
              <a:t>104</a:t>
            </a:fld>
            <a:endParaRPr lang="fi-FI" altLang="fi-FI" sz="1000" smtClean="0">
              <a:solidFill>
                <a:schemeClr val="tx1"/>
              </a:solidFill>
              <a:latin typeface="Arial" panose="020B0604020202020204" pitchFamily="34" charset="0"/>
            </a:endParaRPr>
          </a:p>
        </p:txBody>
      </p:sp>
      <p:sp>
        <p:nvSpPr>
          <p:cNvPr id="113667" name="Rectangle 2"/>
          <p:cNvSpPr>
            <a:spLocks noGrp="1" noRot="1" noChangeArrowheads="1"/>
          </p:cNvSpPr>
          <p:nvPr>
            <p:ph type="body" idx="1"/>
          </p:nvPr>
        </p:nvSpPr>
        <p:spPr>
          <a:xfrm>
            <a:off x="301625" y="260350"/>
            <a:ext cx="8540750" cy="5838825"/>
          </a:xfrm>
        </p:spPr>
        <p:txBody>
          <a:bodyPr/>
          <a:lstStyle/>
          <a:p>
            <a:pPr eaLnBrk="1" hangingPunct="1"/>
            <a:r>
              <a:rPr lang="fi-FI" altLang="fi-FI" smtClean="0"/>
              <a:t>Vapaakappalekuvion piirtäminen:</a:t>
            </a:r>
          </a:p>
          <a:p>
            <a:pPr lvl="1" eaLnBrk="1" hangingPunct="1"/>
            <a:r>
              <a:rPr lang="fi-FI" altLang="fi-FI" smtClean="0"/>
              <a:t>Valitaan kappale, johon laskennallinen tarkastelu kohdistuu.</a:t>
            </a:r>
          </a:p>
          <a:p>
            <a:pPr lvl="1" eaLnBrk="1" hangingPunct="1"/>
            <a:r>
              <a:rPr lang="fi-FI" altLang="fi-FI" smtClean="0"/>
              <a:t>Piirretään kappale erilleen muusta ympäristöstä.</a:t>
            </a:r>
          </a:p>
          <a:p>
            <a:pPr lvl="1" eaLnBrk="1" hangingPunct="1"/>
            <a:r>
              <a:rPr lang="fi-FI" altLang="fi-FI" smtClean="0"/>
              <a:t>Merkitään kuvaan kaikki kappaleeseen vaikut-tavat ulkoiset voimat vektoreina.  </a:t>
            </a:r>
          </a:p>
        </p:txBody>
      </p:sp>
      <p:sp>
        <p:nvSpPr>
          <p:cNvPr id="113668" name="Oval 3"/>
          <p:cNvSpPr>
            <a:spLocks noChangeArrowheads="1"/>
          </p:cNvSpPr>
          <p:nvPr/>
        </p:nvSpPr>
        <p:spPr bwMode="auto">
          <a:xfrm>
            <a:off x="1565275" y="4933950"/>
            <a:ext cx="973138" cy="879475"/>
          </a:xfrm>
          <a:prstGeom prst="ellipse">
            <a:avLst/>
          </a:prstGeom>
          <a:solidFill>
            <a:srgbClr val="FFCC99"/>
          </a:solidFill>
          <a:ln w="9525" algn="ctr">
            <a:solidFill>
              <a:schemeClr val="tx1"/>
            </a:solidFill>
            <a:round/>
            <a:headEnd/>
            <a:tailEnd/>
          </a:ln>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3600">
                <a:solidFill>
                  <a:schemeClr val="tx1"/>
                </a:solidFill>
              </a:rPr>
              <a:t>m</a:t>
            </a:r>
            <a:r>
              <a:rPr lang="fi-FI" altLang="fi-FI" sz="3600" baseline="-25000">
                <a:solidFill>
                  <a:schemeClr val="tx1"/>
                </a:solidFill>
              </a:rPr>
              <a:t>1</a:t>
            </a:r>
          </a:p>
        </p:txBody>
      </p:sp>
      <p:sp>
        <p:nvSpPr>
          <p:cNvPr id="113669" name="Line 4"/>
          <p:cNvSpPr>
            <a:spLocks noChangeShapeType="1"/>
          </p:cNvSpPr>
          <p:nvPr/>
        </p:nvSpPr>
        <p:spPr bwMode="auto">
          <a:xfrm>
            <a:off x="2051050" y="3933825"/>
            <a:ext cx="0" cy="10080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113670" name="Line 5"/>
          <p:cNvSpPr>
            <a:spLocks noChangeShapeType="1"/>
          </p:cNvSpPr>
          <p:nvPr/>
        </p:nvSpPr>
        <p:spPr bwMode="auto">
          <a:xfrm>
            <a:off x="1476375" y="3933825"/>
            <a:ext cx="1223963" cy="0"/>
          </a:xfrm>
          <a:prstGeom prst="line">
            <a:avLst/>
          </a:prstGeom>
          <a:noFill/>
          <a:ln w="635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113671" name="Oval 6"/>
          <p:cNvSpPr>
            <a:spLocks noChangeArrowheads="1"/>
          </p:cNvSpPr>
          <p:nvPr/>
        </p:nvSpPr>
        <p:spPr bwMode="auto">
          <a:xfrm>
            <a:off x="4211638" y="4868863"/>
            <a:ext cx="973137" cy="879475"/>
          </a:xfrm>
          <a:prstGeom prst="ellipse">
            <a:avLst/>
          </a:prstGeom>
          <a:solidFill>
            <a:srgbClr val="FFCC99"/>
          </a:solidFill>
          <a:ln w="9525" algn="ctr">
            <a:solidFill>
              <a:schemeClr val="tx1"/>
            </a:solidFill>
            <a:round/>
            <a:headEnd/>
            <a:tailEnd/>
          </a:ln>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3600">
                <a:solidFill>
                  <a:schemeClr val="tx1"/>
                </a:solidFill>
              </a:rPr>
              <a:t>m</a:t>
            </a:r>
            <a:r>
              <a:rPr lang="fi-FI" altLang="fi-FI" sz="3600" baseline="-25000">
                <a:solidFill>
                  <a:schemeClr val="tx1"/>
                </a:solidFill>
              </a:rPr>
              <a:t>1</a:t>
            </a:r>
          </a:p>
        </p:txBody>
      </p:sp>
      <p:sp>
        <p:nvSpPr>
          <p:cNvPr id="113672" name="Line 7"/>
          <p:cNvSpPr>
            <a:spLocks noChangeShapeType="1"/>
          </p:cNvSpPr>
          <p:nvPr/>
        </p:nvSpPr>
        <p:spPr bwMode="auto">
          <a:xfrm>
            <a:off x="4716463" y="5734050"/>
            <a:ext cx="0"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113673" name="Line 8"/>
          <p:cNvSpPr>
            <a:spLocks noChangeShapeType="1"/>
          </p:cNvSpPr>
          <p:nvPr/>
        </p:nvSpPr>
        <p:spPr bwMode="auto">
          <a:xfrm>
            <a:off x="4716463" y="4221163"/>
            <a:ext cx="0" cy="6477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fi-FI"/>
          </a:p>
        </p:txBody>
      </p:sp>
      <p:sp>
        <p:nvSpPr>
          <p:cNvPr id="113674" name="Text Box 9"/>
          <p:cNvSpPr txBox="1">
            <a:spLocks noChangeArrowheads="1"/>
          </p:cNvSpPr>
          <p:nvPr/>
        </p:nvSpPr>
        <p:spPr bwMode="auto">
          <a:xfrm>
            <a:off x="1116013" y="3284538"/>
            <a:ext cx="183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400">
                <a:solidFill>
                  <a:schemeClr val="tx1"/>
                </a:solidFill>
              </a:rPr>
              <a:t>Lähtötilanne</a:t>
            </a:r>
          </a:p>
        </p:txBody>
      </p:sp>
      <p:sp>
        <p:nvSpPr>
          <p:cNvPr id="113675" name="Text Box 10"/>
          <p:cNvSpPr txBox="1">
            <a:spLocks noChangeArrowheads="1"/>
          </p:cNvSpPr>
          <p:nvPr/>
        </p:nvSpPr>
        <p:spPr bwMode="auto">
          <a:xfrm>
            <a:off x="3792538" y="3284538"/>
            <a:ext cx="317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400" b="1">
                <a:solidFill>
                  <a:schemeClr val="tx1"/>
                </a:solidFill>
              </a:rPr>
              <a:t>Vapaakappelekuvio</a:t>
            </a:r>
          </a:p>
        </p:txBody>
      </p:sp>
      <p:sp>
        <p:nvSpPr>
          <p:cNvPr id="113676" name="Text Box 11"/>
          <p:cNvSpPr txBox="1">
            <a:spLocks noChangeArrowheads="1"/>
          </p:cNvSpPr>
          <p:nvPr/>
        </p:nvSpPr>
        <p:spPr bwMode="auto">
          <a:xfrm>
            <a:off x="4859338" y="4076700"/>
            <a:ext cx="3182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400" b="1" i="1">
                <a:solidFill>
                  <a:schemeClr val="tx1"/>
                </a:solidFill>
              </a:rPr>
              <a:t>T</a:t>
            </a:r>
            <a:r>
              <a:rPr lang="fi-FI" altLang="fi-FI" sz="2400">
                <a:solidFill>
                  <a:schemeClr val="tx1"/>
                </a:solidFill>
              </a:rPr>
              <a:t>  </a:t>
            </a:r>
            <a:r>
              <a:rPr lang="fi-FI" altLang="fi-FI" sz="2000">
                <a:solidFill>
                  <a:schemeClr val="tx1"/>
                </a:solidFill>
              </a:rPr>
              <a:t>(köyden jännitysvoima)</a:t>
            </a:r>
            <a:endParaRPr lang="fi-FI" altLang="fi-FI" sz="2000" b="1" i="1">
              <a:solidFill>
                <a:schemeClr val="tx1"/>
              </a:solidFill>
            </a:endParaRPr>
          </a:p>
        </p:txBody>
      </p:sp>
      <p:sp>
        <p:nvSpPr>
          <p:cNvPr id="113677" name="Text Box 12"/>
          <p:cNvSpPr txBox="1">
            <a:spLocks noChangeArrowheads="1"/>
          </p:cNvSpPr>
          <p:nvPr/>
        </p:nvSpPr>
        <p:spPr bwMode="auto">
          <a:xfrm>
            <a:off x="4960938" y="5805488"/>
            <a:ext cx="1974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400" b="1" i="1">
                <a:solidFill>
                  <a:schemeClr val="tx1"/>
                </a:solidFill>
              </a:rPr>
              <a:t>G </a:t>
            </a:r>
            <a:r>
              <a:rPr lang="fi-FI" altLang="fi-FI" sz="2000">
                <a:solidFill>
                  <a:schemeClr val="tx1"/>
                </a:solidFill>
              </a:rPr>
              <a:t>(painovoima)</a:t>
            </a:r>
            <a:endParaRPr lang="fi-FI" altLang="fi-FI" sz="2400" b="1" i="1">
              <a:solidFill>
                <a:schemeClr val="tx1"/>
              </a:solidFill>
            </a:endParaRPr>
          </a:p>
        </p:txBody>
      </p:sp>
      <p:sp>
        <p:nvSpPr>
          <p:cNvPr id="113678" name="AutoShape 14">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398A3971-8D7E-48F1-A456-3434485FF25D}" type="slidenum">
              <a:rPr lang="fi-FI" altLang="fi-FI" sz="1000" smtClean="0">
                <a:solidFill>
                  <a:schemeClr val="tx1"/>
                </a:solidFill>
                <a:latin typeface="Arial" panose="020B0604020202020204" pitchFamily="34" charset="0"/>
              </a:rPr>
              <a:pPr>
                <a:spcBef>
                  <a:spcPct val="0"/>
                </a:spcBef>
                <a:buClrTx/>
                <a:buFontTx/>
                <a:buNone/>
              </a:pPr>
              <a:t>105</a:t>
            </a:fld>
            <a:endParaRPr lang="fi-FI" altLang="fi-FI" sz="1000" smtClean="0">
              <a:solidFill>
                <a:schemeClr val="tx1"/>
              </a:solidFill>
              <a:latin typeface="Arial" panose="020B0604020202020204" pitchFamily="34" charset="0"/>
            </a:endParaRPr>
          </a:p>
        </p:txBody>
      </p:sp>
      <p:sp>
        <p:nvSpPr>
          <p:cNvPr id="114691" name="Rectangle 2"/>
          <p:cNvSpPr>
            <a:spLocks noGrp="1" noRot="1" noChangeArrowheads="1"/>
          </p:cNvSpPr>
          <p:nvPr>
            <p:ph type="body" idx="1"/>
          </p:nvPr>
        </p:nvSpPr>
        <p:spPr>
          <a:xfrm>
            <a:off x="301625" y="333375"/>
            <a:ext cx="8540750" cy="5765800"/>
          </a:xfrm>
        </p:spPr>
        <p:txBody>
          <a:bodyPr/>
          <a:lstStyle/>
          <a:p>
            <a:pPr eaLnBrk="1" hangingPunct="1">
              <a:buFont typeface="Wingdings" panose="05000000000000000000" pitchFamily="2" charset="2"/>
              <a:buNone/>
            </a:pPr>
            <a:r>
              <a:rPr lang="fi-FI" altLang="fi-FI" sz="2800" b="1" smtClean="0"/>
              <a:t>	Tehtävä 4.3</a:t>
            </a:r>
            <a:r>
              <a:rPr lang="fi-FI" altLang="fi-FI" sz="2800" smtClean="0"/>
              <a:t>.  Määritä kuvassa olevien vaunujen kiihtyvyys ja vaunujen välissä olevan vaijerin jännitysvoima.  Kitkaa ei huomioida.</a:t>
            </a:r>
          </a:p>
        </p:txBody>
      </p:sp>
      <p:sp>
        <p:nvSpPr>
          <p:cNvPr id="114692" name="Rectangle 3"/>
          <p:cNvSpPr>
            <a:spLocks noChangeArrowheads="1"/>
          </p:cNvSpPr>
          <p:nvPr/>
        </p:nvSpPr>
        <p:spPr bwMode="auto">
          <a:xfrm>
            <a:off x="1763713" y="2852738"/>
            <a:ext cx="1511300" cy="863600"/>
          </a:xfrm>
          <a:prstGeom prst="rect">
            <a:avLst/>
          </a:prstGeom>
          <a:solidFill>
            <a:srgbClr val="339966"/>
          </a:solidFill>
          <a:ln w="9525" algn="ctr">
            <a:solidFill>
              <a:schemeClr val="tx1"/>
            </a:solidFill>
            <a:miter lim="800000"/>
            <a:headEnd/>
            <a:tailEnd/>
          </a:ln>
        </p:spPr>
        <p:txBody>
          <a:bodyPr wrap="none" anchor="ct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i="1">
                <a:solidFill>
                  <a:schemeClr val="tx1"/>
                </a:solidFill>
              </a:rPr>
              <a:t>m</a:t>
            </a:r>
            <a:r>
              <a:rPr lang="fi-FI" altLang="fi-FI" baseline="-25000">
                <a:solidFill>
                  <a:schemeClr val="tx1"/>
                </a:solidFill>
              </a:rPr>
              <a:t>1</a:t>
            </a:r>
          </a:p>
        </p:txBody>
      </p:sp>
      <p:sp>
        <p:nvSpPr>
          <p:cNvPr id="114693" name="Rectangle 4"/>
          <p:cNvSpPr>
            <a:spLocks noChangeArrowheads="1"/>
          </p:cNvSpPr>
          <p:nvPr/>
        </p:nvSpPr>
        <p:spPr bwMode="auto">
          <a:xfrm>
            <a:off x="4500563" y="2852738"/>
            <a:ext cx="1511300" cy="863600"/>
          </a:xfrm>
          <a:prstGeom prst="rect">
            <a:avLst/>
          </a:prstGeom>
          <a:solidFill>
            <a:srgbClr val="339966"/>
          </a:solidFill>
          <a:ln w="9525" algn="ctr">
            <a:solidFill>
              <a:schemeClr val="tx1"/>
            </a:solidFill>
            <a:miter lim="800000"/>
            <a:headEnd/>
            <a:tailEnd/>
          </a:ln>
        </p:spPr>
        <p:txBody>
          <a:bodyPr wrap="none" anchor="ct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i="1">
                <a:solidFill>
                  <a:schemeClr val="tx1"/>
                </a:solidFill>
              </a:rPr>
              <a:t>m</a:t>
            </a:r>
            <a:r>
              <a:rPr lang="fi-FI" altLang="fi-FI" baseline="-25000">
                <a:solidFill>
                  <a:schemeClr val="tx1"/>
                </a:solidFill>
              </a:rPr>
              <a:t>2</a:t>
            </a:r>
          </a:p>
        </p:txBody>
      </p:sp>
      <p:sp>
        <p:nvSpPr>
          <p:cNvPr id="114694" name="Oval 5"/>
          <p:cNvSpPr>
            <a:spLocks noChangeArrowheads="1"/>
          </p:cNvSpPr>
          <p:nvPr/>
        </p:nvSpPr>
        <p:spPr bwMode="auto">
          <a:xfrm>
            <a:off x="1979613" y="3716338"/>
            <a:ext cx="360362" cy="360362"/>
          </a:xfrm>
          <a:prstGeom prst="ellipse">
            <a:avLst/>
          </a:prstGeom>
          <a:solidFill>
            <a:srgbClr val="993300"/>
          </a:solidFill>
          <a:ln w="9525" algn="ctr">
            <a:solidFill>
              <a:schemeClr val="tx1"/>
            </a:solidFill>
            <a:round/>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14695" name="Oval 6"/>
          <p:cNvSpPr>
            <a:spLocks noChangeArrowheads="1"/>
          </p:cNvSpPr>
          <p:nvPr/>
        </p:nvSpPr>
        <p:spPr bwMode="auto">
          <a:xfrm>
            <a:off x="2700338" y="3716338"/>
            <a:ext cx="360362" cy="360362"/>
          </a:xfrm>
          <a:prstGeom prst="ellipse">
            <a:avLst/>
          </a:prstGeom>
          <a:solidFill>
            <a:srgbClr val="993300"/>
          </a:solidFill>
          <a:ln w="9525" algn="ctr">
            <a:solidFill>
              <a:schemeClr val="tx1"/>
            </a:solidFill>
            <a:round/>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14696" name="Oval 7"/>
          <p:cNvSpPr>
            <a:spLocks noChangeArrowheads="1"/>
          </p:cNvSpPr>
          <p:nvPr/>
        </p:nvSpPr>
        <p:spPr bwMode="auto">
          <a:xfrm>
            <a:off x="5508625" y="3716338"/>
            <a:ext cx="360363" cy="360362"/>
          </a:xfrm>
          <a:prstGeom prst="ellipse">
            <a:avLst/>
          </a:prstGeom>
          <a:solidFill>
            <a:srgbClr val="993300"/>
          </a:solidFill>
          <a:ln w="9525" algn="ctr">
            <a:solidFill>
              <a:schemeClr val="tx1"/>
            </a:solidFill>
            <a:round/>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14697" name="Oval 8"/>
          <p:cNvSpPr>
            <a:spLocks noChangeArrowheads="1"/>
          </p:cNvSpPr>
          <p:nvPr/>
        </p:nvSpPr>
        <p:spPr bwMode="auto">
          <a:xfrm>
            <a:off x="4716463" y="3716338"/>
            <a:ext cx="360362" cy="360362"/>
          </a:xfrm>
          <a:prstGeom prst="ellipse">
            <a:avLst/>
          </a:prstGeom>
          <a:solidFill>
            <a:srgbClr val="993300"/>
          </a:solidFill>
          <a:ln w="9525" algn="ctr">
            <a:solidFill>
              <a:schemeClr val="tx1"/>
            </a:solidFill>
            <a:round/>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14698" name="Line 9"/>
          <p:cNvSpPr>
            <a:spLocks noChangeShapeType="1"/>
          </p:cNvSpPr>
          <p:nvPr/>
        </p:nvSpPr>
        <p:spPr bwMode="auto">
          <a:xfrm>
            <a:off x="611188" y="4076700"/>
            <a:ext cx="7200900" cy="0"/>
          </a:xfrm>
          <a:prstGeom prst="line">
            <a:avLst/>
          </a:prstGeom>
          <a:noFill/>
          <a:ln w="730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114699" name="Line 10"/>
          <p:cNvSpPr>
            <a:spLocks noChangeShapeType="1"/>
          </p:cNvSpPr>
          <p:nvPr/>
        </p:nvSpPr>
        <p:spPr bwMode="auto">
          <a:xfrm>
            <a:off x="3276600" y="3284538"/>
            <a:ext cx="12239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114700" name="Line 11"/>
          <p:cNvSpPr>
            <a:spLocks noChangeShapeType="1"/>
          </p:cNvSpPr>
          <p:nvPr/>
        </p:nvSpPr>
        <p:spPr bwMode="auto">
          <a:xfrm>
            <a:off x="6011863" y="3284538"/>
            <a:ext cx="1728787"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sp>
        <p:nvSpPr>
          <p:cNvPr id="114701" name="Text Box 12"/>
          <p:cNvSpPr txBox="1">
            <a:spLocks noChangeArrowheads="1"/>
          </p:cNvSpPr>
          <p:nvPr/>
        </p:nvSpPr>
        <p:spPr bwMode="auto">
          <a:xfrm>
            <a:off x="6300788" y="2708275"/>
            <a:ext cx="1638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400" b="1" i="1">
                <a:solidFill>
                  <a:schemeClr val="tx1"/>
                </a:solidFill>
              </a:rPr>
              <a:t>F </a:t>
            </a:r>
            <a:r>
              <a:rPr lang="fi-FI" altLang="fi-FI" sz="2400">
                <a:solidFill>
                  <a:schemeClr val="tx1"/>
                </a:solidFill>
              </a:rPr>
              <a:t>=2250 N</a:t>
            </a:r>
          </a:p>
        </p:txBody>
      </p:sp>
      <p:sp>
        <p:nvSpPr>
          <p:cNvPr id="114702" name="Rectangle 13"/>
          <p:cNvSpPr>
            <a:spLocks noChangeArrowheads="1"/>
          </p:cNvSpPr>
          <p:nvPr/>
        </p:nvSpPr>
        <p:spPr bwMode="auto">
          <a:xfrm>
            <a:off x="1258888" y="4508500"/>
            <a:ext cx="22034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800" b="1">
                <a:solidFill>
                  <a:schemeClr val="tx1"/>
                </a:solidFill>
              </a:rPr>
              <a:t>m</a:t>
            </a:r>
            <a:r>
              <a:rPr lang="fi-FI" altLang="fi-FI" sz="2800" baseline="-25000">
                <a:solidFill>
                  <a:schemeClr val="tx1"/>
                </a:solidFill>
              </a:rPr>
              <a:t>1</a:t>
            </a:r>
            <a:r>
              <a:rPr lang="fi-FI" altLang="fi-FI" sz="2800">
                <a:solidFill>
                  <a:schemeClr val="tx1"/>
                </a:solidFill>
              </a:rPr>
              <a:t> = 440 kg</a:t>
            </a:r>
            <a:endParaRPr lang="fi-FI" altLang="fi-FI" sz="2800" baseline="-25000">
              <a:solidFill>
                <a:schemeClr val="tx1"/>
              </a:solidFill>
            </a:endParaRPr>
          </a:p>
        </p:txBody>
      </p:sp>
      <p:sp>
        <p:nvSpPr>
          <p:cNvPr id="114703" name="Rectangle 14"/>
          <p:cNvSpPr>
            <a:spLocks noChangeArrowheads="1"/>
          </p:cNvSpPr>
          <p:nvPr/>
        </p:nvSpPr>
        <p:spPr bwMode="auto">
          <a:xfrm>
            <a:off x="4211638" y="4494213"/>
            <a:ext cx="22034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800" b="1">
                <a:solidFill>
                  <a:schemeClr val="tx1"/>
                </a:solidFill>
              </a:rPr>
              <a:t>m</a:t>
            </a:r>
            <a:r>
              <a:rPr lang="fi-FI" altLang="fi-FI" sz="2800" baseline="-25000">
                <a:solidFill>
                  <a:schemeClr val="tx1"/>
                </a:solidFill>
              </a:rPr>
              <a:t>2</a:t>
            </a:r>
            <a:r>
              <a:rPr lang="fi-FI" altLang="fi-FI" sz="2800">
                <a:solidFill>
                  <a:schemeClr val="tx1"/>
                </a:solidFill>
              </a:rPr>
              <a:t> = 520 kg</a:t>
            </a:r>
            <a:endParaRPr lang="fi-FI" altLang="fi-FI" sz="2800" baseline="-25000">
              <a:solidFill>
                <a:schemeClr val="tx1"/>
              </a:solidFill>
            </a:endParaRPr>
          </a:p>
        </p:txBody>
      </p:sp>
      <p:sp>
        <p:nvSpPr>
          <p:cNvPr id="114704" name="AutoShape 16">
            <a:hlinkClick r:id="rId2" action="ppaction://hlinksldjump" highlightClick="1"/>
          </p:cNvPr>
          <p:cNvSpPr>
            <a:spLocks noChangeArrowheads="1"/>
          </p:cNvSpPr>
          <p:nvPr/>
        </p:nvSpPr>
        <p:spPr bwMode="auto">
          <a:xfrm>
            <a:off x="773113" y="5638800"/>
            <a:ext cx="1524000" cy="441325"/>
          </a:xfrm>
          <a:prstGeom prst="actionButtonBlank">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000" b="1">
                <a:solidFill>
                  <a:schemeClr val="tx2"/>
                </a:solidFill>
              </a:rPr>
              <a:t>Ratkaisu</a:t>
            </a:r>
          </a:p>
        </p:txBody>
      </p:sp>
      <p:sp>
        <p:nvSpPr>
          <p:cNvPr id="114705" name="AutoShape 17">
            <a:hlinkClick r:id="rId3"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80BF2F80-4634-4D6B-8E77-63AEA2DCE0EC}" type="slidenum">
              <a:rPr lang="fi-FI" altLang="fi-FI" sz="1000" smtClean="0">
                <a:solidFill>
                  <a:schemeClr val="tx1"/>
                </a:solidFill>
                <a:latin typeface="Arial" panose="020B0604020202020204" pitchFamily="34" charset="0"/>
              </a:rPr>
              <a:pPr>
                <a:spcBef>
                  <a:spcPct val="0"/>
                </a:spcBef>
                <a:buClrTx/>
                <a:buFontTx/>
                <a:buNone/>
              </a:pPr>
              <a:t>106</a:t>
            </a:fld>
            <a:endParaRPr lang="fi-FI" altLang="fi-FI" sz="1000" smtClean="0">
              <a:solidFill>
                <a:schemeClr val="tx1"/>
              </a:solidFill>
              <a:latin typeface="Arial" panose="020B0604020202020204" pitchFamily="34" charset="0"/>
            </a:endParaRPr>
          </a:p>
        </p:txBody>
      </p:sp>
      <p:sp>
        <p:nvSpPr>
          <p:cNvPr id="115715" name="Rectangle 2"/>
          <p:cNvSpPr>
            <a:spLocks noGrp="1" noRot="1" noChangeArrowheads="1"/>
          </p:cNvSpPr>
          <p:nvPr>
            <p:ph type="body" idx="1"/>
          </p:nvPr>
        </p:nvSpPr>
        <p:spPr>
          <a:xfrm>
            <a:off x="301625" y="404813"/>
            <a:ext cx="8540750" cy="1468437"/>
          </a:xfrm>
        </p:spPr>
        <p:txBody>
          <a:bodyPr/>
          <a:lstStyle/>
          <a:p>
            <a:pPr eaLnBrk="1" hangingPunct="1">
              <a:buFont typeface="Wingdings" panose="05000000000000000000" pitchFamily="2" charset="2"/>
              <a:buNone/>
            </a:pPr>
            <a:r>
              <a:rPr lang="fi-FI" altLang="fi-FI" sz="2800" b="1" smtClean="0"/>
              <a:t>	Tehtävä 4.4</a:t>
            </a:r>
            <a:r>
              <a:rPr lang="fi-FI" altLang="fi-FI" sz="2800" smtClean="0"/>
              <a:t>. Määritä kuvassa olevien kappa-leiden kiihtyvyys ja kappaleiden välissä olevan köyden jännitysvoima. Kitkaa ei huomioida. </a:t>
            </a:r>
          </a:p>
          <a:p>
            <a:pPr eaLnBrk="1" hangingPunct="1"/>
            <a:endParaRPr lang="fi-FI" altLang="fi-FI" sz="2800" smtClean="0"/>
          </a:p>
        </p:txBody>
      </p:sp>
      <p:grpSp>
        <p:nvGrpSpPr>
          <p:cNvPr id="115716" name="Group 3"/>
          <p:cNvGrpSpPr>
            <a:grpSpLocks/>
          </p:cNvGrpSpPr>
          <p:nvPr/>
        </p:nvGrpSpPr>
        <p:grpSpPr bwMode="auto">
          <a:xfrm>
            <a:off x="1173163" y="2178050"/>
            <a:ext cx="5546725" cy="2921000"/>
            <a:chOff x="748" y="1363"/>
            <a:chExt cx="3494" cy="1840"/>
          </a:xfrm>
        </p:grpSpPr>
        <p:sp>
          <p:nvSpPr>
            <p:cNvPr id="115719" name="Text Box 4"/>
            <p:cNvSpPr txBox="1">
              <a:spLocks noChangeArrowheads="1"/>
            </p:cNvSpPr>
            <p:nvPr/>
          </p:nvSpPr>
          <p:spPr bwMode="auto">
            <a:xfrm>
              <a:off x="978" y="1363"/>
              <a:ext cx="3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400" i="1">
                  <a:solidFill>
                    <a:schemeClr val="tx1"/>
                  </a:solidFill>
                </a:rPr>
                <a:t>m</a:t>
              </a:r>
              <a:r>
                <a:rPr lang="fi-FI" altLang="fi-FI" sz="2400" baseline="-25000">
                  <a:solidFill>
                    <a:schemeClr val="tx1"/>
                  </a:solidFill>
                </a:rPr>
                <a:t>1</a:t>
              </a:r>
            </a:p>
          </p:txBody>
        </p:sp>
        <p:grpSp>
          <p:nvGrpSpPr>
            <p:cNvPr id="115720" name="Group 5"/>
            <p:cNvGrpSpPr>
              <a:grpSpLocks/>
            </p:cNvGrpSpPr>
            <p:nvPr/>
          </p:nvGrpSpPr>
          <p:grpSpPr bwMode="auto">
            <a:xfrm>
              <a:off x="748" y="1712"/>
              <a:ext cx="3494" cy="1491"/>
              <a:chOff x="748" y="1712"/>
              <a:chExt cx="3494" cy="1491"/>
            </a:xfrm>
          </p:grpSpPr>
          <p:sp>
            <p:nvSpPr>
              <p:cNvPr id="115721" name="Line 6"/>
              <p:cNvSpPr>
                <a:spLocks noChangeShapeType="1"/>
              </p:cNvSpPr>
              <p:nvPr/>
            </p:nvSpPr>
            <p:spPr bwMode="auto">
              <a:xfrm>
                <a:off x="748" y="2115"/>
                <a:ext cx="113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115722" name="Line 7"/>
              <p:cNvSpPr>
                <a:spLocks noChangeShapeType="1"/>
              </p:cNvSpPr>
              <p:nvPr/>
            </p:nvSpPr>
            <p:spPr bwMode="auto">
              <a:xfrm>
                <a:off x="1882" y="2115"/>
                <a:ext cx="0" cy="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115723" name="Rectangle 8"/>
              <p:cNvSpPr>
                <a:spLocks noChangeArrowheads="1"/>
              </p:cNvSpPr>
              <p:nvPr/>
            </p:nvSpPr>
            <p:spPr bwMode="auto">
              <a:xfrm>
                <a:off x="884" y="1752"/>
                <a:ext cx="545" cy="363"/>
              </a:xfrm>
              <a:prstGeom prst="rect">
                <a:avLst/>
              </a:prstGeom>
              <a:solidFill>
                <a:srgbClr val="993300"/>
              </a:solidFill>
              <a:ln w="9525" algn="ctr">
                <a:solidFill>
                  <a:schemeClr val="tx1"/>
                </a:solidFill>
                <a:miter lim="800000"/>
                <a:headEnd/>
                <a:tailEnd/>
              </a:ln>
            </p:spPr>
            <p:txBody>
              <a:bodyPr wrap="none" anchor="ct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endParaRPr lang="fi-FI" altLang="fi-FI">
                  <a:solidFill>
                    <a:schemeClr val="tx1"/>
                  </a:solidFill>
                </a:endParaRPr>
              </a:p>
            </p:txBody>
          </p:sp>
          <p:sp>
            <p:nvSpPr>
              <p:cNvPr id="115724" name="Oval 9"/>
              <p:cNvSpPr>
                <a:spLocks noChangeArrowheads="1"/>
              </p:cNvSpPr>
              <p:nvPr/>
            </p:nvSpPr>
            <p:spPr bwMode="auto">
              <a:xfrm>
                <a:off x="1991" y="2713"/>
                <a:ext cx="408" cy="408"/>
              </a:xfrm>
              <a:prstGeom prst="ellipse">
                <a:avLst/>
              </a:prstGeom>
              <a:solidFill>
                <a:srgbClr val="99CCFF"/>
              </a:solidFill>
              <a:ln w="9525" algn="ctr">
                <a:solidFill>
                  <a:schemeClr val="tx1"/>
                </a:solidFill>
                <a:round/>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15725" name="Oval 10"/>
              <p:cNvSpPr>
                <a:spLocks noChangeArrowheads="1"/>
              </p:cNvSpPr>
              <p:nvPr/>
            </p:nvSpPr>
            <p:spPr bwMode="auto">
              <a:xfrm>
                <a:off x="1973" y="1933"/>
                <a:ext cx="227" cy="227"/>
              </a:xfrm>
              <a:prstGeom prst="ellipse">
                <a:avLst/>
              </a:prstGeom>
              <a:solidFill>
                <a:srgbClr val="FF9900"/>
              </a:solidFill>
              <a:ln w="22225" algn="ctr">
                <a:solidFill>
                  <a:schemeClr val="tx1"/>
                </a:solidFill>
                <a:round/>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15726" name="Line 11"/>
              <p:cNvSpPr>
                <a:spLocks noChangeShapeType="1"/>
              </p:cNvSpPr>
              <p:nvPr/>
            </p:nvSpPr>
            <p:spPr bwMode="auto">
              <a:xfrm flipV="1">
                <a:off x="2200" y="2024"/>
                <a:ext cx="0" cy="68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115727" name="Line 12"/>
              <p:cNvSpPr>
                <a:spLocks noChangeShapeType="1"/>
              </p:cNvSpPr>
              <p:nvPr/>
            </p:nvSpPr>
            <p:spPr bwMode="auto">
              <a:xfrm flipH="1">
                <a:off x="1429" y="1933"/>
                <a:ext cx="68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115728" name="Line 13"/>
              <p:cNvSpPr>
                <a:spLocks noChangeShapeType="1"/>
              </p:cNvSpPr>
              <p:nvPr/>
            </p:nvSpPr>
            <p:spPr bwMode="auto">
              <a:xfrm flipH="1">
                <a:off x="1882" y="2051"/>
                <a:ext cx="200" cy="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115729" name="Text Box 14"/>
              <p:cNvSpPr txBox="1">
                <a:spLocks noChangeArrowheads="1"/>
              </p:cNvSpPr>
              <p:nvPr/>
            </p:nvSpPr>
            <p:spPr bwMode="auto">
              <a:xfrm>
                <a:off x="2503" y="2815"/>
                <a:ext cx="3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400" i="1">
                    <a:solidFill>
                      <a:schemeClr val="tx1"/>
                    </a:solidFill>
                  </a:rPr>
                  <a:t>m</a:t>
                </a:r>
                <a:r>
                  <a:rPr lang="fi-FI" altLang="fi-FI" sz="2400" baseline="-25000">
                    <a:solidFill>
                      <a:schemeClr val="tx1"/>
                    </a:solidFill>
                  </a:rPr>
                  <a:t>2</a:t>
                </a:r>
              </a:p>
            </p:txBody>
          </p:sp>
          <p:sp>
            <p:nvSpPr>
              <p:cNvPr id="115730" name="Rectangle 15"/>
              <p:cNvSpPr>
                <a:spLocks noChangeArrowheads="1"/>
              </p:cNvSpPr>
              <p:nvPr/>
            </p:nvSpPr>
            <p:spPr bwMode="auto">
              <a:xfrm>
                <a:off x="3141" y="1712"/>
                <a:ext cx="10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400" i="1">
                    <a:solidFill>
                      <a:schemeClr val="tx1"/>
                    </a:solidFill>
                  </a:rPr>
                  <a:t>m</a:t>
                </a:r>
                <a:r>
                  <a:rPr lang="fi-FI" altLang="fi-FI" sz="2400" baseline="-25000">
                    <a:solidFill>
                      <a:schemeClr val="tx1"/>
                    </a:solidFill>
                  </a:rPr>
                  <a:t>1</a:t>
                </a:r>
                <a:r>
                  <a:rPr lang="fi-FI" altLang="fi-FI" sz="2400">
                    <a:solidFill>
                      <a:schemeClr val="tx1"/>
                    </a:solidFill>
                  </a:rPr>
                  <a:t> = 60 kg</a:t>
                </a:r>
                <a:endParaRPr lang="fi-FI" altLang="fi-FI" sz="2400" baseline="-25000">
                  <a:solidFill>
                    <a:schemeClr val="tx1"/>
                  </a:solidFill>
                </a:endParaRPr>
              </a:p>
            </p:txBody>
          </p:sp>
          <p:sp>
            <p:nvSpPr>
              <p:cNvPr id="115731" name="Rectangle 16"/>
              <p:cNvSpPr>
                <a:spLocks noChangeArrowheads="1"/>
              </p:cNvSpPr>
              <p:nvPr/>
            </p:nvSpPr>
            <p:spPr bwMode="auto">
              <a:xfrm>
                <a:off x="3163" y="2062"/>
                <a:ext cx="10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400" i="1">
                    <a:solidFill>
                      <a:schemeClr val="tx1"/>
                    </a:solidFill>
                  </a:rPr>
                  <a:t>m</a:t>
                </a:r>
                <a:r>
                  <a:rPr lang="fi-FI" altLang="fi-FI" sz="2400" baseline="-25000">
                    <a:solidFill>
                      <a:schemeClr val="tx1"/>
                    </a:solidFill>
                  </a:rPr>
                  <a:t>2</a:t>
                </a:r>
                <a:r>
                  <a:rPr lang="fi-FI" altLang="fi-FI" sz="2400">
                    <a:solidFill>
                      <a:schemeClr val="tx1"/>
                    </a:solidFill>
                  </a:rPr>
                  <a:t> = 80 kg</a:t>
                </a:r>
                <a:endParaRPr lang="fi-FI" altLang="fi-FI" sz="2400" baseline="-25000">
                  <a:solidFill>
                    <a:schemeClr val="tx1"/>
                  </a:solidFill>
                </a:endParaRPr>
              </a:p>
            </p:txBody>
          </p:sp>
        </p:grpSp>
      </p:grpSp>
      <p:sp>
        <p:nvSpPr>
          <p:cNvPr id="115717" name="AutoShape 18">
            <a:hlinkClick r:id="rId2" action="ppaction://hlinksldjump" highlightClick="1"/>
          </p:cNvPr>
          <p:cNvSpPr>
            <a:spLocks noChangeArrowheads="1"/>
          </p:cNvSpPr>
          <p:nvPr/>
        </p:nvSpPr>
        <p:spPr bwMode="auto">
          <a:xfrm>
            <a:off x="808038" y="5692775"/>
            <a:ext cx="1489075" cy="441325"/>
          </a:xfrm>
          <a:prstGeom prst="actionButtonBlank">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000" b="1">
                <a:solidFill>
                  <a:schemeClr val="tx2"/>
                </a:solidFill>
              </a:rPr>
              <a:t>Ratkaisu</a:t>
            </a:r>
          </a:p>
        </p:txBody>
      </p:sp>
      <p:sp>
        <p:nvSpPr>
          <p:cNvPr id="115718" name="AutoShape 19">
            <a:hlinkClick r:id="rId3"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1C89353B-E6AE-400E-840D-7174599D3AD6}" type="slidenum">
              <a:rPr lang="fi-FI" altLang="fi-FI" sz="1000" smtClean="0">
                <a:solidFill>
                  <a:schemeClr val="tx1"/>
                </a:solidFill>
                <a:latin typeface="Arial" panose="020B0604020202020204" pitchFamily="34" charset="0"/>
              </a:rPr>
              <a:pPr>
                <a:spcBef>
                  <a:spcPct val="0"/>
                </a:spcBef>
                <a:buClrTx/>
                <a:buFontTx/>
                <a:buNone/>
              </a:pPr>
              <a:t>107</a:t>
            </a:fld>
            <a:endParaRPr lang="fi-FI" altLang="fi-FI" sz="1000" smtClean="0">
              <a:solidFill>
                <a:schemeClr val="tx1"/>
              </a:solidFill>
              <a:latin typeface="Arial" panose="020B0604020202020204" pitchFamily="34" charset="0"/>
            </a:endParaRPr>
          </a:p>
        </p:txBody>
      </p:sp>
      <p:sp>
        <p:nvSpPr>
          <p:cNvPr id="116739" name="Rectangle 2"/>
          <p:cNvSpPr>
            <a:spLocks noGrp="1" noRot="1" noChangeArrowheads="1"/>
          </p:cNvSpPr>
          <p:nvPr>
            <p:ph type="body" idx="1"/>
          </p:nvPr>
        </p:nvSpPr>
        <p:spPr>
          <a:xfrm>
            <a:off x="273050" y="293688"/>
            <a:ext cx="8540750" cy="6327775"/>
          </a:xfrm>
        </p:spPr>
        <p:txBody>
          <a:bodyPr/>
          <a:lstStyle/>
          <a:p>
            <a:pPr eaLnBrk="1" hangingPunct="1">
              <a:buFont typeface="Wingdings" panose="05000000000000000000" pitchFamily="2" charset="2"/>
              <a:buNone/>
            </a:pPr>
            <a:r>
              <a:rPr lang="fi-FI" altLang="fi-FI" sz="2800" b="1" smtClean="0"/>
              <a:t>	Tehtävä 4.5</a:t>
            </a:r>
            <a:r>
              <a:rPr lang="fi-FI" altLang="fi-FI" sz="2800" smtClean="0"/>
              <a:t>. Määritä kuvassa olevien kappa-leiden kiihtyvyys ja kappaleiden välissä olevan köyden jännitysvoima. Kitkaa ei huomioida. </a:t>
            </a:r>
          </a:p>
        </p:txBody>
      </p:sp>
      <p:grpSp>
        <p:nvGrpSpPr>
          <p:cNvPr id="116740" name="Group 3"/>
          <p:cNvGrpSpPr>
            <a:grpSpLocks/>
          </p:cNvGrpSpPr>
          <p:nvPr/>
        </p:nvGrpSpPr>
        <p:grpSpPr bwMode="auto">
          <a:xfrm>
            <a:off x="855663" y="2359025"/>
            <a:ext cx="7302500" cy="2811463"/>
            <a:chOff x="539" y="1486"/>
            <a:chExt cx="4600" cy="1771"/>
          </a:xfrm>
        </p:grpSpPr>
        <p:sp>
          <p:nvSpPr>
            <p:cNvPr id="116743" name="Line 4"/>
            <p:cNvSpPr>
              <a:spLocks noChangeShapeType="1"/>
            </p:cNvSpPr>
            <p:nvPr/>
          </p:nvSpPr>
          <p:spPr bwMode="auto">
            <a:xfrm flipV="1">
              <a:off x="549" y="1699"/>
              <a:ext cx="1499" cy="14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116744" name="Line 5"/>
            <p:cNvSpPr>
              <a:spLocks noChangeShapeType="1"/>
            </p:cNvSpPr>
            <p:nvPr/>
          </p:nvSpPr>
          <p:spPr bwMode="auto">
            <a:xfrm>
              <a:off x="2045" y="1705"/>
              <a:ext cx="2392" cy="14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116745" name="Line 6"/>
            <p:cNvSpPr>
              <a:spLocks noChangeShapeType="1"/>
            </p:cNvSpPr>
            <p:nvPr/>
          </p:nvSpPr>
          <p:spPr bwMode="auto">
            <a:xfrm flipV="1">
              <a:off x="539" y="3198"/>
              <a:ext cx="390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116746" name="Arc 7"/>
            <p:cNvSpPr>
              <a:spLocks/>
            </p:cNvSpPr>
            <p:nvPr/>
          </p:nvSpPr>
          <p:spPr bwMode="auto">
            <a:xfrm rot="2760839">
              <a:off x="683" y="2964"/>
              <a:ext cx="266" cy="320"/>
            </a:xfrm>
            <a:custGeom>
              <a:avLst/>
              <a:gdLst>
                <a:gd name="T0" fmla="*/ 0 w 16554"/>
                <a:gd name="T1" fmla="*/ 0 h 21600"/>
                <a:gd name="T2" fmla="*/ 0 w 16554"/>
                <a:gd name="T3" fmla="*/ 0 h 21600"/>
                <a:gd name="T4" fmla="*/ 0 w 16554"/>
                <a:gd name="T5" fmla="*/ 0 h 21600"/>
                <a:gd name="T6" fmla="*/ 0 60000 65536"/>
                <a:gd name="T7" fmla="*/ 0 60000 65536"/>
                <a:gd name="T8" fmla="*/ 0 60000 65536"/>
                <a:gd name="T9" fmla="*/ 0 w 16554"/>
                <a:gd name="T10" fmla="*/ 0 h 21600"/>
                <a:gd name="T11" fmla="*/ 16554 w 16554"/>
                <a:gd name="T12" fmla="*/ 21600 h 21600"/>
              </a:gdLst>
              <a:ahLst/>
              <a:cxnLst>
                <a:cxn ang="T6">
                  <a:pos x="T0" y="T1"/>
                </a:cxn>
                <a:cxn ang="T7">
                  <a:pos x="T2" y="T3"/>
                </a:cxn>
                <a:cxn ang="T8">
                  <a:pos x="T4" y="T5"/>
                </a:cxn>
              </a:cxnLst>
              <a:rect l="T9" t="T10" r="T11" b="T12"/>
              <a:pathLst>
                <a:path w="16554" h="21600" fill="none" extrusionOk="0">
                  <a:moveTo>
                    <a:pt x="-1" y="0"/>
                  </a:moveTo>
                  <a:cubicBezTo>
                    <a:pt x="6388" y="0"/>
                    <a:pt x="12450" y="2828"/>
                    <a:pt x="16554" y="7724"/>
                  </a:cubicBezTo>
                </a:path>
                <a:path w="16554" h="21600" stroke="0" extrusionOk="0">
                  <a:moveTo>
                    <a:pt x="-1" y="0"/>
                  </a:moveTo>
                  <a:cubicBezTo>
                    <a:pt x="6388" y="0"/>
                    <a:pt x="12450" y="2828"/>
                    <a:pt x="16554" y="7724"/>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fi-FI"/>
            </a:p>
          </p:txBody>
        </p:sp>
        <p:sp>
          <p:nvSpPr>
            <p:cNvPr id="116747" name="Arc 8"/>
            <p:cNvSpPr>
              <a:spLocks/>
            </p:cNvSpPr>
            <p:nvPr/>
          </p:nvSpPr>
          <p:spPr bwMode="auto">
            <a:xfrm rot="-6111432">
              <a:off x="3912" y="2703"/>
              <a:ext cx="266" cy="589"/>
            </a:xfrm>
            <a:custGeom>
              <a:avLst/>
              <a:gdLst>
                <a:gd name="T0" fmla="*/ 0 w 16554"/>
                <a:gd name="T1" fmla="*/ 0 h 21600"/>
                <a:gd name="T2" fmla="*/ 0 w 16554"/>
                <a:gd name="T3" fmla="*/ 0 h 21600"/>
                <a:gd name="T4" fmla="*/ 0 w 16554"/>
                <a:gd name="T5" fmla="*/ 0 h 21600"/>
                <a:gd name="T6" fmla="*/ 0 60000 65536"/>
                <a:gd name="T7" fmla="*/ 0 60000 65536"/>
                <a:gd name="T8" fmla="*/ 0 60000 65536"/>
                <a:gd name="T9" fmla="*/ 0 w 16554"/>
                <a:gd name="T10" fmla="*/ 0 h 21600"/>
                <a:gd name="T11" fmla="*/ 16554 w 16554"/>
                <a:gd name="T12" fmla="*/ 21600 h 21600"/>
              </a:gdLst>
              <a:ahLst/>
              <a:cxnLst>
                <a:cxn ang="T6">
                  <a:pos x="T0" y="T1"/>
                </a:cxn>
                <a:cxn ang="T7">
                  <a:pos x="T2" y="T3"/>
                </a:cxn>
                <a:cxn ang="T8">
                  <a:pos x="T4" y="T5"/>
                </a:cxn>
              </a:cxnLst>
              <a:rect l="T9" t="T10" r="T11" b="T12"/>
              <a:pathLst>
                <a:path w="16554" h="21600" fill="none" extrusionOk="0">
                  <a:moveTo>
                    <a:pt x="-1" y="0"/>
                  </a:moveTo>
                  <a:cubicBezTo>
                    <a:pt x="6388" y="0"/>
                    <a:pt x="12450" y="2828"/>
                    <a:pt x="16554" y="7724"/>
                  </a:cubicBezTo>
                </a:path>
                <a:path w="16554" h="21600" stroke="0" extrusionOk="0">
                  <a:moveTo>
                    <a:pt x="-1" y="0"/>
                  </a:moveTo>
                  <a:cubicBezTo>
                    <a:pt x="6388" y="0"/>
                    <a:pt x="12450" y="2828"/>
                    <a:pt x="16554" y="7724"/>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fi-FI"/>
            </a:p>
          </p:txBody>
        </p:sp>
        <p:sp>
          <p:nvSpPr>
            <p:cNvPr id="116748" name="Text Box 9"/>
            <p:cNvSpPr txBox="1">
              <a:spLocks noChangeArrowheads="1"/>
            </p:cNvSpPr>
            <p:nvPr/>
          </p:nvSpPr>
          <p:spPr bwMode="auto">
            <a:xfrm>
              <a:off x="922" y="2858"/>
              <a:ext cx="6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el-GR" altLang="fi-FI" sz="2400" i="1">
                  <a:solidFill>
                    <a:schemeClr val="tx1"/>
                  </a:solidFill>
                  <a:latin typeface="Arial" panose="020B0604020202020204" pitchFamily="34" charset="0"/>
                  <a:cs typeface="Arial" panose="020B0604020202020204" pitchFamily="34" charset="0"/>
                </a:rPr>
                <a:t>α</a:t>
              </a:r>
              <a:r>
                <a:rPr lang="fi-FI" altLang="fi-FI" sz="2400">
                  <a:solidFill>
                    <a:schemeClr val="tx1"/>
                  </a:solidFill>
                  <a:latin typeface="Arial" panose="020B0604020202020204" pitchFamily="34" charset="0"/>
                  <a:cs typeface="Arial" panose="020B0604020202020204" pitchFamily="34" charset="0"/>
                </a:rPr>
                <a:t>=40°</a:t>
              </a:r>
              <a:endParaRPr lang="el-GR" altLang="fi-FI" sz="2400">
                <a:solidFill>
                  <a:schemeClr val="tx1"/>
                </a:solidFill>
                <a:latin typeface="Arial" panose="020B0604020202020204" pitchFamily="34" charset="0"/>
                <a:cs typeface="Arial" panose="020B0604020202020204" pitchFamily="34" charset="0"/>
              </a:endParaRPr>
            </a:p>
          </p:txBody>
        </p:sp>
        <p:sp>
          <p:nvSpPr>
            <p:cNvPr id="116749" name="Text Box 10"/>
            <p:cNvSpPr txBox="1">
              <a:spLocks noChangeArrowheads="1"/>
            </p:cNvSpPr>
            <p:nvPr/>
          </p:nvSpPr>
          <p:spPr bwMode="auto">
            <a:xfrm>
              <a:off x="3117" y="2853"/>
              <a:ext cx="73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el-GR" altLang="fi-FI" sz="2400" i="1">
                  <a:solidFill>
                    <a:schemeClr val="tx1"/>
                  </a:solidFill>
                  <a:latin typeface="Arial" panose="020B0604020202020204" pitchFamily="34" charset="0"/>
                  <a:cs typeface="Arial" panose="020B0604020202020204" pitchFamily="34" charset="0"/>
                </a:rPr>
                <a:t>β</a:t>
              </a:r>
              <a:r>
                <a:rPr lang="fi-FI" altLang="fi-FI" sz="2400">
                  <a:solidFill>
                    <a:schemeClr val="tx1"/>
                  </a:solidFill>
                  <a:latin typeface="Arial" panose="020B0604020202020204" pitchFamily="34" charset="0"/>
                  <a:cs typeface="Arial" panose="020B0604020202020204" pitchFamily="34" charset="0"/>
                </a:rPr>
                <a:t> = 30°</a:t>
              </a:r>
              <a:endParaRPr lang="el-GR" altLang="fi-FI" sz="2400">
                <a:solidFill>
                  <a:schemeClr val="tx1"/>
                </a:solidFill>
                <a:latin typeface="Arial" panose="020B0604020202020204" pitchFamily="34" charset="0"/>
                <a:cs typeface="Arial" panose="020B0604020202020204" pitchFamily="34" charset="0"/>
              </a:endParaRPr>
            </a:p>
          </p:txBody>
        </p:sp>
        <p:sp>
          <p:nvSpPr>
            <p:cNvPr id="116750" name="Rectangle 11"/>
            <p:cNvSpPr>
              <a:spLocks noChangeArrowheads="1"/>
            </p:cNvSpPr>
            <p:nvPr/>
          </p:nvSpPr>
          <p:spPr bwMode="auto">
            <a:xfrm rot="-2658391">
              <a:off x="896" y="2137"/>
              <a:ext cx="612" cy="330"/>
            </a:xfrm>
            <a:prstGeom prst="rect">
              <a:avLst/>
            </a:prstGeom>
            <a:solidFill>
              <a:srgbClr val="339966"/>
            </a:solidFill>
            <a:ln w="9525" algn="ctr">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16751" name="Rectangle 12"/>
            <p:cNvSpPr>
              <a:spLocks noChangeArrowheads="1"/>
            </p:cNvSpPr>
            <p:nvPr/>
          </p:nvSpPr>
          <p:spPr bwMode="auto">
            <a:xfrm rot="1925969">
              <a:off x="2711" y="1947"/>
              <a:ext cx="612" cy="330"/>
            </a:xfrm>
            <a:prstGeom prst="rect">
              <a:avLst/>
            </a:prstGeom>
            <a:solidFill>
              <a:srgbClr val="993300"/>
            </a:solidFill>
            <a:ln w="9525" algn="ctr">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16752" name="Oval 13"/>
            <p:cNvSpPr>
              <a:spLocks noChangeArrowheads="1"/>
            </p:cNvSpPr>
            <p:nvPr/>
          </p:nvSpPr>
          <p:spPr bwMode="auto">
            <a:xfrm>
              <a:off x="1957" y="1486"/>
              <a:ext cx="173" cy="170"/>
            </a:xfrm>
            <a:prstGeom prst="ellipse">
              <a:avLst/>
            </a:prstGeom>
            <a:solidFill>
              <a:srgbClr val="C0C0C0"/>
            </a:solidFill>
            <a:ln w="25400" algn="ctr">
              <a:solidFill>
                <a:schemeClr val="tx1"/>
              </a:solidFill>
              <a:round/>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16753" name="Line 14"/>
            <p:cNvSpPr>
              <a:spLocks noChangeShapeType="1"/>
            </p:cNvSpPr>
            <p:nvPr/>
          </p:nvSpPr>
          <p:spPr bwMode="auto">
            <a:xfrm flipH="1">
              <a:off x="1414" y="1519"/>
              <a:ext cx="561" cy="56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116754" name="Line 15"/>
            <p:cNvSpPr>
              <a:spLocks noChangeShapeType="1"/>
            </p:cNvSpPr>
            <p:nvPr/>
          </p:nvSpPr>
          <p:spPr bwMode="auto">
            <a:xfrm>
              <a:off x="2099" y="1507"/>
              <a:ext cx="665" cy="43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116755" name="Line 16"/>
            <p:cNvSpPr>
              <a:spLocks noChangeShapeType="1"/>
            </p:cNvSpPr>
            <p:nvPr/>
          </p:nvSpPr>
          <p:spPr bwMode="auto">
            <a:xfrm>
              <a:off x="2045" y="1580"/>
              <a:ext cx="3" cy="1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116756" name="Rectangle 17"/>
            <p:cNvSpPr>
              <a:spLocks noChangeArrowheads="1"/>
            </p:cNvSpPr>
            <p:nvPr/>
          </p:nvSpPr>
          <p:spPr bwMode="auto">
            <a:xfrm>
              <a:off x="4055" y="1646"/>
              <a:ext cx="10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400" i="1">
                  <a:solidFill>
                    <a:schemeClr val="tx1"/>
                  </a:solidFill>
                </a:rPr>
                <a:t>m</a:t>
              </a:r>
              <a:r>
                <a:rPr lang="fi-FI" altLang="fi-FI" sz="2400" baseline="-25000">
                  <a:solidFill>
                    <a:schemeClr val="tx1"/>
                  </a:solidFill>
                </a:rPr>
                <a:t>1</a:t>
              </a:r>
              <a:r>
                <a:rPr lang="fi-FI" altLang="fi-FI" sz="2400">
                  <a:solidFill>
                    <a:schemeClr val="tx1"/>
                  </a:solidFill>
                </a:rPr>
                <a:t> = 60 kg</a:t>
              </a:r>
              <a:endParaRPr lang="fi-FI" altLang="fi-FI" sz="2400" baseline="-25000">
                <a:solidFill>
                  <a:schemeClr val="tx1"/>
                </a:solidFill>
              </a:endParaRPr>
            </a:p>
          </p:txBody>
        </p:sp>
        <p:sp>
          <p:nvSpPr>
            <p:cNvPr id="116757" name="Rectangle 18"/>
            <p:cNvSpPr>
              <a:spLocks noChangeArrowheads="1"/>
            </p:cNvSpPr>
            <p:nvPr/>
          </p:nvSpPr>
          <p:spPr bwMode="auto">
            <a:xfrm>
              <a:off x="4060" y="2003"/>
              <a:ext cx="10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400" i="1">
                  <a:solidFill>
                    <a:schemeClr val="tx1"/>
                  </a:solidFill>
                </a:rPr>
                <a:t>m</a:t>
              </a:r>
              <a:r>
                <a:rPr lang="fi-FI" altLang="fi-FI" sz="2400" baseline="-25000">
                  <a:solidFill>
                    <a:schemeClr val="tx1"/>
                  </a:solidFill>
                </a:rPr>
                <a:t>2</a:t>
              </a:r>
              <a:r>
                <a:rPr lang="fi-FI" altLang="fi-FI" sz="2400">
                  <a:solidFill>
                    <a:schemeClr val="tx1"/>
                  </a:solidFill>
                </a:rPr>
                <a:t> = 80 kg</a:t>
              </a:r>
              <a:endParaRPr lang="fi-FI" altLang="fi-FI" sz="2400" baseline="-25000">
                <a:solidFill>
                  <a:schemeClr val="tx1"/>
                </a:solidFill>
              </a:endParaRPr>
            </a:p>
          </p:txBody>
        </p:sp>
        <p:sp>
          <p:nvSpPr>
            <p:cNvPr id="116758" name="Text Box 19"/>
            <p:cNvSpPr txBox="1">
              <a:spLocks noChangeArrowheads="1"/>
            </p:cNvSpPr>
            <p:nvPr/>
          </p:nvSpPr>
          <p:spPr bwMode="auto">
            <a:xfrm>
              <a:off x="785" y="1909"/>
              <a:ext cx="3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400" i="1">
                  <a:solidFill>
                    <a:schemeClr val="tx1"/>
                  </a:solidFill>
                </a:rPr>
                <a:t>m</a:t>
              </a:r>
              <a:r>
                <a:rPr lang="fi-FI" altLang="fi-FI" sz="2400" baseline="-25000">
                  <a:solidFill>
                    <a:schemeClr val="tx1"/>
                  </a:solidFill>
                </a:rPr>
                <a:t>1</a:t>
              </a:r>
            </a:p>
          </p:txBody>
        </p:sp>
        <p:sp>
          <p:nvSpPr>
            <p:cNvPr id="116759" name="Text Box 20"/>
            <p:cNvSpPr txBox="1">
              <a:spLocks noChangeArrowheads="1"/>
            </p:cNvSpPr>
            <p:nvPr/>
          </p:nvSpPr>
          <p:spPr bwMode="auto">
            <a:xfrm>
              <a:off x="3014" y="1678"/>
              <a:ext cx="3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400" i="1">
                  <a:solidFill>
                    <a:schemeClr val="tx1"/>
                  </a:solidFill>
                </a:rPr>
                <a:t>m</a:t>
              </a:r>
              <a:r>
                <a:rPr lang="fi-FI" altLang="fi-FI" sz="2400" baseline="-25000">
                  <a:solidFill>
                    <a:schemeClr val="tx1"/>
                  </a:solidFill>
                </a:rPr>
                <a:t>2</a:t>
              </a:r>
            </a:p>
          </p:txBody>
        </p:sp>
      </p:grpSp>
      <p:sp>
        <p:nvSpPr>
          <p:cNvPr id="116741" name="AutoShape 22">
            <a:hlinkClick r:id="rId2" action="ppaction://hlinksldjump" highlightClick="1"/>
          </p:cNvPr>
          <p:cNvSpPr>
            <a:spLocks noChangeArrowheads="1"/>
          </p:cNvSpPr>
          <p:nvPr/>
        </p:nvSpPr>
        <p:spPr bwMode="auto">
          <a:xfrm>
            <a:off x="649288" y="5768975"/>
            <a:ext cx="1581150" cy="441325"/>
          </a:xfrm>
          <a:prstGeom prst="actionButtonBlank">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000" b="1">
                <a:solidFill>
                  <a:schemeClr val="tx2"/>
                </a:solidFill>
              </a:rPr>
              <a:t>Ratkaisu</a:t>
            </a:r>
          </a:p>
        </p:txBody>
      </p:sp>
      <p:sp>
        <p:nvSpPr>
          <p:cNvPr id="116742" name="AutoShape 23">
            <a:hlinkClick r:id="rId3"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ABCD0219-D5E6-4AC3-B103-C712D4CFC1E3}" type="slidenum">
              <a:rPr lang="fi-FI" altLang="fi-FI" sz="1000" smtClean="0">
                <a:solidFill>
                  <a:schemeClr val="tx1"/>
                </a:solidFill>
                <a:latin typeface="Arial" panose="020B0604020202020204" pitchFamily="34" charset="0"/>
              </a:rPr>
              <a:pPr>
                <a:spcBef>
                  <a:spcPct val="0"/>
                </a:spcBef>
                <a:buClrTx/>
                <a:buFontTx/>
                <a:buNone/>
              </a:pPr>
              <a:t>108</a:t>
            </a:fld>
            <a:endParaRPr lang="fi-FI" altLang="fi-FI" sz="1000" smtClean="0">
              <a:solidFill>
                <a:schemeClr val="tx1"/>
              </a:solidFill>
              <a:latin typeface="Arial" panose="020B0604020202020204" pitchFamily="34" charset="0"/>
            </a:endParaRPr>
          </a:p>
        </p:txBody>
      </p:sp>
      <p:sp>
        <p:nvSpPr>
          <p:cNvPr id="117763" name="Rectangle 2"/>
          <p:cNvSpPr>
            <a:spLocks noGrp="1" noRot="1" noChangeArrowheads="1"/>
          </p:cNvSpPr>
          <p:nvPr>
            <p:ph type="body" idx="1"/>
          </p:nvPr>
        </p:nvSpPr>
        <p:spPr>
          <a:xfrm>
            <a:off x="301625" y="250825"/>
            <a:ext cx="8540750" cy="3227388"/>
          </a:xfrm>
        </p:spPr>
        <p:txBody>
          <a:bodyPr/>
          <a:lstStyle/>
          <a:p>
            <a:pPr eaLnBrk="1" hangingPunct="1">
              <a:buFont typeface="Wingdings" panose="05000000000000000000" pitchFamily="2" charset="2"/>
              <a:buNone/>
            </a:pPr>
            <a:r>
              <a:rPr lang="fi-FI" altLang="fi-FI" sz="2800" b="1" smtClean="0"/>
              <a:t>	Tehtävä 4.6</a:t>
            </a:r>
            <a:r>
              <a:rPr lang="fi-FI" altLang="fi-FI" sz="2800" smtClean="0"/>
              <a:t>.  Hissin kiihtyvyys ylöspäin on 2,0 m/s</a:t>
            </a:r>
            <a:r>
              <a:rPr lang="fi-FI" altLang="fi-FI" sz="2800" baseline="30000" smtClean="0"/>
              <a:t>2</a:t>
            </a:r>
            <a:r>
              <a:rPr lang="fi-FI" altLang="fi-FI" sz="2800" smtClean="0"/>
              <a:t>.  Hissin massa on 600 kg.  Hissin lattialla on kappale, jonka massa on 80 kg.  a) Määritä hissin vaijerin jännitysvoima.  b) Määritä hissin lattian kappaleeseen kohdistama tukivoima.  c) Laske a- ja b-kohta tilanteessa, jossa hissin kiihtyvyys on 2,0 m/s</a:t>
            </a:r>
            <a:r>
              <a:rPr lang="fi-FI" altLang="fi-FI" sz="2800" baseline="30000" smtClean="0"/>
              <a:t>2</a:t>
            </a:r>
            <a:r>
              <a:rPr lang="fi-FI" altLang="fi-FI" sz="2800" smtClean="0"/>
              <a:t> alaspäin. </a:t>
            </a:r>
          </a:p>
        </p:txBody>
      </p:sp>
      <p:sp>
        <p:nvSpPr>
          <p:cNvPr id="117764" name="AutoShape 4">
            <a:hlinkClick r:id="rId2" action="ppaction://hlinksldjump" highlightClick="1"/>
          </p:cNvPr>
          <p:cNvSpPr>
            <a:spLocks noChangeArrowheads="1"/>
          </p:cNvSpPr>
          <p:nvPr/>
        </p:nvSpPr>
        <p:spPr bwMode="auto">
          <a:xfrm>
            <a:off x="711200" y="3724275"/>
            <a:ext cx="1522413" cy="441325"/>
          </a:xfrm>
          <a:prstGeom prst="actionButtonBlank">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000" b="1">
                <a:solidFill>
                  <a:schemeClr val="tx2"/>
                </a:solidFill>
              </a:rPr>
              <a:t>Ratkaisu</a:t>
            </a:r>
          </a:p>
        </p:txBody>
      </p:sp>
      <p:sp>
        <p:nvSpPr>
          <p:cNvPr id="117765" name="AutoShape 5">
            <a:hlinkClick r:id="rId3"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B024A9B5-9269-42AE-A821-32FD1484CA2C}" type="slidenum">
              <a:rPr lang="fi-FI" altLang="fi-FI" sz="1000" smtClean="0">
                <a:solidFill>
                  <a:schemeClr val="tx1"/>
                </a:solidFill>
                <a:latin typeface="Arial" panose="020B0604020202020204" pitchFamily="34" charset="0"/>
              </a:rPr>
              <a:pPr>
                <a:spcBef>
                  <a:spcPct val="0"/>
                </a:spcBef>
                <a:buClrTx/>
                <a:buFontTx/>
                <a:buNone/>
              </a:pPr>
              <a:t>109</a:t>
            </a:fld>
            <a:endParaRPr lang="fi-FI" altLang="fi-FI" sz="1000" smtClean="0">
              <a:solidFill>
                <a:schemeClr val="tx1"/>
              </a:solidFill>
              <a:latin typeface="Arial" panose="020B0604020202020204" pitchFamily="34" charset="0"/>
            </a:endParaRPr>
          </a:p>
        </p:txBody>
      </p:sp>
      <p:sp>
        <p:nvSpPr>
          <p:cNvPr id="118787" name="Rectangle 2"/>
          <p:cNvSpPr>
            <a:spLocks noGrp="1" noRot="1" noChangeArrowheads="1"/>
          </p:cNvSpPr>
          <p:nvPr>
            <p:ph type="body" idx="1"/>
          </p:nvPr>
        </p:nvSpPr>
        <p:spPr>
          <a:xfrm>
            <a:off x="301625" y="279400"/>
            <a:ext cx="8540750" cy="5819775"/>
          </a:xfrm>
        </p:spPr>
        <p:txBody>
          <a:bodyPr/>
          <a:lstStyle/>
          <a:p>
            <a:pPr eaLnBrk="1" hangingPunct="1"/>
            <a:r>
              <a:rPr lang="fi-FI" altLang="fi-FI" smtClean="0"/>
              <a:t>Tukivoima:</a:t>
            </a:r>
          </a:p>
          <a:p>
            <a:pPr lvl="1" eaLnBrk="1" hangingPunct="1"/>
            <a:r>
              <a:rPr lang="fi-FI" altLang="fi-FI" smtClean="0"/>
              <a:t>Tukivoimat ovat tilanteeseen mukautuvia voimia.  Tekniikassa niitä nimitetään tuki-reaktioiksi.  </a:t>
            </a:r>
          </a:p>
        </p:txBody>
      </p:sp>
      <p:sp>
        <p:nvSpPr>
          <p:cNvPr id="118788" name="Rectangle 3"/>
          <p:cNvSpPr>
            <a:spLocks noChangeArrowheads="1"/>
          </p:cNvSpPr>
          <p:nvPr/>
        </p:nvSpPr>
        <p:spPr bwMode="auto">
          <a:xfrm>
            <a:off x="1811338" y="2740025"/>
            <a:ext cx="1566862" cy="739775"/>
          </a:xfrm>
          <a:prstGeom prst="rect">
            <a:avLst/>
          </a:prstGeom>
          <a:solidFill>
            <a:srgbClr val="99CCFF"/>
          </a:solidFill>
          <a:ln w="9525" algn="ctr">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18789" name="Line 4"/>
          <p:cNvSpPr>
            <a:spLocks noChangeShapeType="1"/>
          </p:cNvSpPr>
          <p:nvPr/>
        </p:nvSpPr>
        <p:spPr bwMode="auto">
          <a:xfrm>
            <a:off x="1262063" y="3494088"/>
            <a:ext cx="25701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118790" name="Line 5"/>
          <p:cNvSpPr>
            <a:spLocks noChangeShapeType="1"/>
          </p:cNvSpPr>
          <p:nvPr/>
        </p:nvSpPr>
        <p:spPr bwMode="auto">
          <a:xfrm>
            <a:off x="1509713" y="3494088"/>
            <a:ext cx="0" cy="8413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118791" name="Line 6"/>
          <p:cNvSpPr>
            <a:spLocks noChangeShapeType="1"/>
          </p:cNvSpPr>
          <p:nvPr/>
        </p:nvSpPr>
        <p:spPr bwMode="auto">
          <a:xfrm>
            <a:off x="3611563" y="3479800"/>
            <a:ext cx="0" cy="8413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118792" name="Line 7"/>
          <p:cNvSpPr>
            <a:spLocks noChangeShapeType="1"/>
          </p:cNvSpPr>
          <p:nvPr/>
        </p:nvSpPr>
        <p:spPr bwMode="auto">
          <a:xfrm>
            <a:off x="784225" y="4335463"/>
            <a:ext cx="3816350" cy="0"/>
          </a:xfrm>
          <a:prstGeom prst="line">
            <a:avLst/>
          </a:prstGeom>
          <a:noFill/>
          <a:ln w="698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943112" name="Line 8"/>
          <p:cNvSpPr>
            <a:spLocks noChangeShapeType="1"/>
          </p:cNvSpPr>
          <p:nvPr/>
        </p:nvSpPr>
        <p:spPr bwMode="auto">
          <a:xfrm>
            <a:off x="2511425" y="3116263"/>
            <a:ext cx="0" cy="871537"/>
          </a:xfrm>
          <a:prstGeom prst="line">
            <a:avLst/>
          </a:prstGeom>
          <a:noFill/>
          <a:ln w="34925">
            <a:solidFill>
              <a:srgbClr val="FF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sp>
        <p:nvSpPr>
          <p:cNvPr id="943113" name="Line 9"/>
          <p:cNvSpPr>
            <a:spLocks noChangeShapeType="1"/>
          </p:cNvSpPr>
          <p:nvPr/>
        </p:nvSpPr>
        <p:spPr bwMode="auto">
          <a:xfrm>
            <a:off x="2727325" y="2608263"/>
            <a:ext cx="0" cy="871537"/>
          </a:xfrm>
          <a:prstGeom prst="line">
            <a:avLst/>
          </a:prstGeom>
          <a:noFill/>
          <a:ln w="34925">
            <a:solidFill>
              <a:srgbClr val="008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i-FI"/>
          </a:p>
        </p:txBody>
      </p:sp>
      <p:sp>
        <p:nvSpPr>
          <p:cNvPr id="943114" name="Text Box 10"/>
          <p:cNvSpPr txBox="1">
            <a:spLocks noChangeArrowheads="1"/>
          </p:cNvSpPr>
          <p:nvPr/>
        </p:nvSpPr>
        <p:spPr bwMode="auto">
          <a:xfrm>
            <a:off x="2081213" y="3689350"/>
            <a:ext cx="3730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000" b="1" i="1">
                <a:solidFill>
                  <a:schemeClr val="tx1"/>
                </a:solidFill>
              </a:rPr>
              <a:t>G</a:t>
            </a:r>
            <a:endParaRPr lang="fi-FI" altLang="fi-FI" sz="2000" baseline="-25000">
              <a:solidFill>
                <a:schemeClr val="tx1"/>
              </a:solidFill>
            </a:endParaRPr>
          </a:p>
        </p:txBody>
      </p:sp>
      <p:sp>
        <p:nvSpPr>
          <p:cNvPr id="943115" name="Text Box 11"/>
          <p:cNvSpPr txBox="1">
            <a:spLocks noChangeArrowheads="1"/>
          </p:cNvSpPr>
          <p:nvPr/>
        </p:nvSpPr>
        <p:spPr bwMode="auto">
          <a:xfrm>
            <a:off x="2757488" y="2917825"/>
            <a:ext cx="3794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000" b="1" i="1">
                <a:solidFill>
                  <a:schemeClr val="tx1"/>
                </a:solidFill>
              </a:rPr>
              <a:t>N</a:t>
            </a:r>
            <a:endParaRPr lang="fi-FI" altLang="fi-FI" sz="2000" baseline="-25000">
              <a:solidFill>
                <a:schemeClr val="tx1"/>
              </a:solidFill>
            </a:endParaRPr>
          </a:p>
        </p:txBody>
      </p:sp>
      <p:sp>
        <p:nvSpPr>
          <p:cNvPr id="943116" name="Rectangle 12"/>
          <p:cNvSpPr>
            <a:spLocks noChangeArrowheads="1"/>
          </p:cNvSpPr>
          <p:nvPr/>
        </p:nvSpPr>
        <p:spPr bwMode="auto">
          <a:xfrm>
            <a:off x="5729288" y="2678113"/>
            <a:ext cx="1566862" cy="739775"/>
          </a:xfrm>
          <a:prstGeom prst="rect">
            <a:avLst/>
          </a:prstGeom>
          <a:solidFill>
            <a:srgbClr val="99CCFF"/>
          </a:solidFill>
          <a:ln w="9525" algn="ctr">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943117" name="Line 13"/>
          <p:cNvSpPr>
            <a:spLocks noChangeShapeType="1"/>
          </p:cNvSpPr>
          <p:nvPr/>
        </p:nvSpPr>
        <p:spPr bwMode="auto">
          <a:xfrm>
            <a:off x="6645275" y="2546350"/>
            <a:ext cx="0" cy="871538"/>
          </a:xfrm>
          <a:prstGeom prst="line">
            <a:avLst/>
          </a:prstGeom>
          <a:noFill/>
          <a:ln w="34925">
            <a:solidFill>
              <a:srgbClr val="008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i-FI"/>
          </a:p>
        </p:txBody>
      </p:sp>
      <p:sp>
        <p:nvSpPr>
          <p:cNvPr id="943118" name="Line 14"/>
          <p:cNvSpPr>
            <a:spLocks noChangeShapeType="1"/>
          </p:cNvSpPr>
          <p:nvPr/>
        </p:nvSpPr>
        <p:spPr bwMode="auto">
          <a:xfrm>
            <a:off x="6454775" y="3101975"/>
            <a:ext cx="0" cy="871538"/>
          </a:xfrm>
          <a:prstGeom prst="line">
            <a:avLst/>
          </a:prstGeom>
          <a:noFill/>
          <a:ln w="34925">
            <a:solidFill>
              <a:srgbClr val="FF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sp>
        <p:nvSpPr>
          <p:cNvPr id="943119" name="Text Box 15"/>
          <p:cNvSpPr txBox="1">
            <a:spLocks noChangeArrowheads="1"/>
          </p:cNvSpPr>
          <p:nvPr/>
        </p:nvSpPr>
        <p:spPr bwMode="auto">
          <a:xfrm>
            <a:off x="6046788" y="3675063"/>
            <a:ext cx="3730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000" b="1" i="1">
                <a:solidFill>
                  <a:schemeClr val="tx1"/>
                </a:solidFill>
              </a:rPr>
              <a:t>G</a:t>
            </a:r>
            <a:endParaRPr lang="fi-FI" altLang="fi-FI" sz="2000" baseline="-25000">
              <a:solidFill>
                <a:schemeClr val="tx1"/>
              </a:solidFill>
            </a:endParaRPr>
          </a:p>
        </p:txBody>
      </p:sp>
      <p:sp>
        <p:nvSpPr>
          <p:cNvPr id="943120" name="Text Box 16"/>
          <p:cNvSpPr txBox="1">
            <a:spLocks noChangeArrowheads="1"/>
          </p:cNvSpPr>
          <p:nvPr/>
        </p:nvSpPr>
        <p:spPr bwMode="auto">
          <a:xfrm>
            <a:off x="6669088" y="2725738"/>
            <a:ext cx="3794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000" b="1" i="1">
                <a:solidFill>
                  <a:schemeClr val="tx1"/>
                </a:solidFill>
              </a:rPr>
              <a:t>N</a:t>
            </a:r>
            <a:endParaRPr lang="fi-FI" altLang="fi-FI" sz="2000" baseline="-25000">
              <a:solidFill>
                <a:schemeClr val="tx1"/>
              </a:solidFill>
            </a:endParaRPr>
          </a:p>
        </p:txBody>
      </p:sp>
      <p:sp>
        <p:nvSpPr>
          <p:cNvPr id="118802" name="Text Box 17"/>
          <p:cNvSpPr txBox="1">
            <a:spLocks noChangeArrowheads="1"/>
          </p:cNvSpPr>
          <p:nvPr/>
        </p:nvSpPr>
        <p:spPr bwMode="auto">
          <a:xfrm>
            <a:off x="511175" y="4725988"/>
            <a:ext cx="8177213"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buClr>
                <a:schemeClr val="hlink"/>
              </a:buClr>
              <a:buSzPct val="80000"/>
              <a:buFont typeface="Arial" panose="020B0604020202020204" pitchFamily="34" charset="0"/>
              <a:buNone/>
            </a:pPr>
            <a:r>
              <a:rPr lang="fi-FI" altLang="fi-FI" sz="2800">
                <a:solidFill>
                  <a:schemeClr val="tx1"/>
                </a:solidFill>
              </a:rPr>
              <a:t>	Pöydän kappaleeseen aiheuttama tukivoima eli normaalivoima </a:t>
            </a:r>
            <a:r>
              <a:rPr lang="fi-FI" altLang="fi-FI" sz="2800" b="1" i="1">
                <a:solidFill>
                  <a:schemeClr val="tx1"/>
                </a:solidFill>
              </a:rPr>
              <a:t>N</a:t>
            </a:r>
            <a:r>
              <a:rPr lang="fi-FI" altLang="fi-FI" sz="2800">
                <a:solidFill>
                  <a:schemeClr val="tx1"/>
                </a:solidFill>
              </a:rPr>
              <a:t> estää kappaletta tipahtamasta pöydän läpi.    </a:t>
            </a:r>
          </a:p>
        </p:txBody>
      </p:sp>
      <p:sp>
        <p:nvSpPr>
          <p:cNvPr id="943122" name="Text Box 18"/>
          <p:cNvSpPr txBox="1">
            <a:spLocks noChangeArrowheads="1"/>
          </p:cNvSpPr>
          <p:nvPr/>
        </p:nvSpPr>
        <p:spPr bwMode="auto">
          <a:xfrm>
            <a:off x="5478463" y="1979613"/>
            <a:ext cx="23320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000">
                <a:solidFill>
                  <a:schemeClr val="tx1"/>
                </a:solidFill>
              </a:rPr>
              <a:t>Vapaakappalekuvio</a:t>
            </a:r>
          </a:p>
        </p:txBody>
      </p:sp>
      <p:sp>
        <p:nvSpPr>
          <p:cNvPr id="118804" name="AutoShape 20">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43112"/>
                                        </p:tgtEl>
                                        <p:attrNameLst>
                                          <p:attrName>style.visibility</p:attrName>
                                        </p:attrNameLst>
                                      </p:cBhvr>
                                      <p:to>
                                        <p:strVal val="visible"/>
                                      </p:to>
                                    </p:set>
                                    <p:animEffect transition="in" filter="box(in)">
                                      <p:cBhvr>
                                        <p:cTn id="7" dur="500"/>
                                        <p:tgtEl>
                                          <p:spTgt spid="94311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943114"/>
                                        </p:tgtEl>
                                        <p:attrNameLst>
                                          <p:attrName>style.visibility</p:attrName>
                                        </p:attrNameLst>
                                      </p:cBhvr>
                                      <p:to>
                                        <p:strVal val="visible"/>
                                      </p:to>
                                    </p:set>
                                    <p:animEffect transition="in" filter="box(in)">
                                      <p:cBhvr>
                                        <p:cTn id="10" dur="500"/>
                                        <p:tgtEl>
                                          <p:spTgt spid="94311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943113"/>
                                        </p:tgtEl>
                                        <p:attrNameLst>
                                          <p:attrName>style.visibility</p:attrName>
                                        </p:attrNameLst>
                                      </p:cBhvr>
                                      <p:to>
                                        <p:strVal val="visible"/>
                                      </p:to>
                                    </p:set>
                                    <p:animEffect transition="in" filter="box(in)">
                                      <p:cBhvr>
                                        <p:cTn id="15" dur="500"/>
                                        <p:tgtEl>
                                          <p:spTgt spid="943113"/>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943115"/>
                                        </p:tgtEl>
                                        <p:attrNameLst>
                                          <p:attrName>style.visibility</p:attrName>
                                        </p:attrNameLst>
                                      </p:cBhvr>
                                      <p:to>
                                        <p:strVal val="visible"/>
                                      </p:to>
                                    </p:set>
                                    <p:animEffect transition="in" filter="box(in)">
                                      <p:cBhvr>
                                        <p:cTn id="18" dur="500"/>
                                        <p:tgtEl>
                                          <p:spTgt spid="94311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943122"/>
                                        </p:tgtEl>
                                        <p:attrNameLst>
                                          <p:attrName>style.visibility</p:attrName>
                                        </p:attrNameLst>
                                      </p:cBhvr>
                                      <p:to>
                                        <p:strVal val="visible"/>
                                      </p:to>
                                    </p:set>
                                    <p:animEffect transition="in" filter="box(in)">
                                      <p:cBhvr>
                                        <p:cTn id="23" dur="500"/>
                                        <p:tgtEl>
                                          <p:spTgt spid="94312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943116"/>
                                        </p:tgtEl>
                                        <p:attrNameLst>
                                          <p:attrName>style.visibility</p:attrName>
                                        </p:attrNameLst>
                                      </p:cBhvr>
                                      <p:to>
                                        <p:strVal val="visible"/>
                                      </p:to>
                                    </p:set>
                                    <p:animEffect transition="in" filter="box(in)">
                                      <p:cBhvr>
                                        <p:cTn id="28" dur="500"/>
                                        <p:tgtEl>
                                          <p:spTgt spid="94311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nodeType="clickEffect">
                                  <p:stCondLst>
                                    <p:cond delay="0"/>
                                  </p:stCondLst>
                                  <p:childTnLst>
                                    <p:set>
                                      <p:cBhvr>
                                        <p:cTn id="32" dur="1" fill="hold">
                                          <p:stCondLst>
                                            <p:cond delay="0"/>
                                          </p:stCondLst>
                                        </p:cTn>
                                        <p:tgtEl>
                                          <p:spTgt spid="943118"/>
                                        </p:tgtEl>
                                        <p:attrNameLst>
                                          <p:attrName>style.visibility</p:attrName>
                                        </p:attrNameLst>
                                      </p:cBhvr>
                                      <p:to>
                                        <p:strVal val="visible"/>
                                      </p:to>
                                    </p:set>
                                    <p:animEffect transition="in" filter="box(in)">
                                      <p:cBhvr>
                                        <p:cTn id="33" dur="500"/>
                                        <p:tgtEl>
                                          <p:spTgt spid="943118"/>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943119"/>
                                        </p:tgtEl>
                                        <p:attrNameLst>
                                          <p:attrName>style.visibility</p:attrName>
                                        </p:attrNameLst>
                                      </p:cBhvr>
                                      <p:to>
                                        <p:strVal val="visible"/>
                                      </p:to>
                                    </p:set>
                                    <p:animEffect transition="in" filter="box(in)">
                                      <p:cBhvr>
                                        <p:cTn id="36" dur="500"/>
                                        <p:tgtEl>
                                          <p:spTgt spid="94311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16" fill="hold" nodeType="clickEffect">
                                  <p:stCondLst>
                                    <p:cond delay="0"/>
                                  </p:stCondLst>
                                  <p:childTnLst>
                                    <p:set>
                                      <p:cBhvr>
                                        <p:cTn id="40" dur="1" fill="hold">
                                          <p:stCondLst>
                                            <p:cond delay="0"/>
                                          </p:stCondLst>
                                        </p:cTn>
                                        <p:tgtEl>
                                          <p:spTgt spid="943117"/>
                                        </p:tgtEl>
                                        <p:attrNameLst>
                                          <p:attrName>style.visibility</p:attrName>
                                        </p:attrNameLst>
                                      </p:cBhvr>
                                      <p:to>
                                        <p:strVal val="visible"/>
                                      </p:to>
                                    </p:set>
                                    <p:animEffect transition="in" filter="box(in)">
                                      <p:cBhvr>
                                        <p:cTn id="41" dur="500"/>
                                        <p:tgtEl>
                                          <p:spTgt spid="943117"/>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943120"/>
                                        </p:tgtEl>
                                        <p:attrNameLst>
                                          <p:attrName>style.visibility</p:attrName>
                                        </p:attrNameLst>
                                      </p:cBhvr>
                                      <p:to>
                                        <p:strVal val="visible"/>
                                      </p:to>
                                    </p:set>
                                    <p:animEffect transition="in" filter="box(in)">
                                      <p:cBhvr>
                                        <p:cTn id="44" dur="500"/>
                                        <p:tgtEl>
                                          <p:spTgt spid="943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3114" grpId="0"/>
      <p:bldP spid="943115" grpId="0"/>
      <p:bldP spid="943116" grpId="0" animBg="1"/>
      <p:bldP spid="943119" grpId="0"/>
      <p:bldP spid="943120" grpId="0"/>
      <p:bldP spid="9431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AD9FA7AC-22D2-4815-AAC5-931C46F07D2A}" type="slidenum">
              <a:rPr lang="fi-FI" altLang="fi-FI" sz="1000" smtClean="0">
                <a:solidFill>
                  <a:schemeClr val="tx1"/>
                </a:solidFill>
                <a:latin typeface="Arial" panose="020B0604020202020204" pitchFamily="34" charset="0"/>
              </a:rPr>
              <a:pPr>
                <a:spcBef>
                  <a:spcPct val="0"/>
                </a:spcBef>
                <a:buClrTx/>
                <a:buFontTx/>
                <a:buNone/>
              </a:pPr>
              <a:t>11</a:t>
            </a:fld>
            <a:endParaRPr lang="fi-FI" altLang="fi-FI" sz="1000" smtClean="0">
              <a:solidFill>
                <a:schemeClr val="tx1"/>
              </a:solidFill>
              <a:latin typeface="Arial" panose="020B0604020202020204" pitchFamily="34" charset="0"/>
            </a:endParaRPr>
          </a:p>
        </p:txBody>
      </p:sp>
      <p:sp>
        <p:nvSpPr>
          <p:cNvPr id="18435" name="Rectangle 2"/>
          <p:cNvSpPr>
            <a:spLocks noGrp="1" noRot="1" noChangeArrowheads="1"/>
          </p:cNvSpPr>
          <p:nvPr>
            <p:ph type="title"/>
          </p:nvPr>
        </p:nvSpPr>
        <p:spPr/>
        <p:txBody>
          <a:bodyPr/>
          <a:lstStyle/>
          <a:p>
            <a:pPr eaLnBrk="1" hangingPunct="1"/>
            <a:r>
              <a:rPr lang="fi-FI" altLang="fi-FI" sz="4000" smtClean="0"/>
              <a:t>Suureiden jaottelu</a:t>
            </a:r>
          </a:p>
        </p:txBody>
      </p:sp>
      <p:sp>
        <p:nvSpPr>
          <p:cNvPr id="18436" name="Rectangle 3"/>
          <p:cNvSpPr>
            <a:spLocks noGrp="1" noRot="1" noChangeArrowheads="1"/>
          </p:cNvSpPr>
          <p:nvPr>
            <p:ph type="body" idx="1"/>
          </p:nvPr>
        </p:nvSpPr>
        <p:spPr>
          <a:xfrm>
            <a:off x="301625" y="1412875"/>
            <a:ext cx="8540750" cy="4686300"/>
          </a:xfrm>
        </p:spPr>
        <p:txBody>
          <a:bodyPr/>
          <a:lstStyle/>
          <a:p>
            <a:pPr eaLnBrk="1" hangingPunct="1"/>
            <a:r>
              <a:rPr lang="fi-FI" altLang="fi-FI" smtClean="0"/>
              <a:t>Skalaarisuureet:</a:t>
            </a:r>
          </a:p>
          <a:p>
            <a:pPr lvl="1" eaLnBrk="1" hangingPunct="1"/>
            <a:r>
              <a:rPr lang="fi-FI" altLang="fi-FI" smtClean="0"/>
              <a:t>itseisarvo</a:t>
            </a:r>
          </a:p>
          <a:p>
            <a:pPr eaLnBrk="1" hangingPunct="1"/>
            <a:r>
              <a:rPr lang="fi-FI" altLang="fi-FI" smtClean="0"/>
              <a:t>Vektorisuureet:</a:t>
            </a:r>
          </a:p>
          <a:p>
            <a:pPr lvl="1" eaLnBrk="1" hangingPunct="1"/>
            <a:r>
              <a:rPr lang="fi-FI" altLang="fi-FI" smtClean="0"/>
              <a:t>itseisarvo</a:t>
            </a:r>
          </a:p>
          <a:p>
            <a:pPr lvl="1" eaLnBrk="1" hangingPunct="1"/>
            <a:r>
              <a:rPr lang="fi-FI" altLang="fi-FI" smtClean="0"/>
              <a:t>suunta</a:t>
            </a:r>
          </a:p>
          <a:p>
            <a:pPr lvl="1" eaLnBrk="1" hangingPunct="1"/>
            <a:r>
              <a:rPr lang="fi-FI" altLang="fi-FI" smtClean="0"/>
              <a:t>(vaikutuspiste)</a:t>
            </a:r>
          </a:p>
          <a:p>
            <a:pPr eaLnBrk="1" hangingPunct="1"/>
            <a:r>
              <a:rPr lang="fi-FI" altLang="fi-FI" smtClean="0"/>
              <a:t>Mainitse esimerkkejä skalaari- ja vektorisuureista.  </a:t>
            </a:r>
          </a:p>
          <a:p>
            <a:pPr eaLnBrk="1" hangingPunct="1">
              <a:buFont typeface="Wingdings" panose="05000000000000000000" pitchFamily="2" charset="2"/>
              <a:buNone/>
            </a:pPr>
            <a:endParaRPr lang="fi-FI" altLang="fi-FI" smtClean="0"/>
          </a:p>
        </p:txBody>
      </p:sp>
      <p:sp>
        <p:nvSpPr>
          <p:cNvPr id="18437" name="AutoShape 5">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3DFB5D68-9348-42FA-BC01-5A59EAFBA3DB}" type="slidenum">
              <a:rPr lang="fi-FI" altLang="fi-FI" sz="1000" smtClean="0">
                <a:solidFill>
                  <a:schemeClr val="tx1"/>
                </a:solidFill>
                <a:latin typeface="Arial" panose="020B0604020202020204" pitchFamily="34" charset="0"/>
              </a:rPr>
              <a:pPr>
                <a:spcBef>
                  <a:spcPct val="0"/>
                </a:spcBef>
                <a:buClrTx/>
                <a:buFontTx/>
                <a:buNone/>
              </a:pPr>
              <a:t>110</a:t>
            </a:fld>
            <a:endParaRPr lang="fi-FI" altLang="fi-FI" sz="1000" smtClean="0">
              <a:solidFill>
                <a:schemeClr val="tx1"/>
              </a:solidFill>
              <a:latin typeface="Arial" panose="020B0604020202020204" pitchFamily="34" charset="0"/>
            </a:endParaRPr>
          </a:p>
        </p:txBody>
      </p:sp>
      <p:sp>
        <p:nvSpPr>
          <p:cNvPr id="119811" name="Rectangle 2"/>
          <p:cNvSpPr>
            <a:spLocks noGrp="1" noRot="1" noChangeArrowheads="1"/>
          </p:cNvSpPr>
          <p:nvPr>
            <p:ph type="body" idx="1"/>
          </p:nvPr>
        </p:nvSpPr>
        <p:spPr>
          <a:xfrm>
            <a:off x="301625" y="246063"/>
            <a:ext cx="8540750" cy="6270625"/>
          </a:xfrm>
        </p:spPr>
        <p:txBody>
          <a:bodyPr/>
          <a:lstStyle/>
          <a:p>
            <a:pPr eaLnBrk="1" hangingPunct="1"/>
            <a:r>
              <a:rPr lang="fi-FI" altLang="fi-FI" smtClean="0"/>
              <a:t>Köysivoimat ja väkipyörä:</a:t>
            </a:r>
          </a:p>
          <a:p>
            <a:pPr lvl="1" eaLnBrk="1" hangingPunct="1"/>
            <a:r>
              <a:rPr lang="fi-FI" altLang="fi-FI" smtClean="0"/>
              <a:t>Alkuoletukset:</a:t>
            </a:r>
          </a:p>
          <a:p>
            <a:pPr lvl="2" eaLnBrk="1" hangingPunct="1"/>
            <a:r>
              <a:rPr lang="fi-FI" altLang="fi-FI" smtClean="0"/>
              <a:t>Jos köysi 1 on riittävän kevyt, se on yhtä kireällä joka kohdasta.</a:t>
            </a:r>
          </a:p>
          <a:p>
            <a:pPr lvl="2" eaLnBrk="1" hangingPunct="1"/>
            <a:r>
              <a:rPr lang="fi-FI" altLang="fi-FI" smtClean="0"/>
              <a:t>Jos köysi 2 on riittävän kevyt ja väkipyörä on kevyt ja herkkäliikkeinen, on köysi 2 yhtä kireällä joka kohdasta.</a:t>
            </a:r>
          </a:p>
        </p:txBody>
      </p:sp>
      <p:sp>
        <p:nvSpPr>
          <p:cNvPr id="944131" name="Rectangle 3"/>
          <p:cNvSpPr>
            <a:spLocks noChangeArrowheads="1"/>
          </p:cNvSpPr>
          <p:nvPr/>
        </p:nvSpPr>
        <p:spPr bwMode="auto">
          <a:xfrm>
            <a:off x="4905375" y="6081713"/>
            <a:ext cx="827088" cy="417512"/>
          </a:xfrm>
          <a:prstGeom prst="rect">
            <a:avLst/>
          </a:prstGeom>
          <a:solidFill>
            <a:schemeClr val="accent2"/>
          </a:solidFill>
          <a:ln w="9525" algn="ctr">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944132" name="Text Box 4"/>
          <p:cNvSpPr txBox="1">
            <a:spLocks noChangeArrowheads="1"/>
          </p:cNvSpPr>
          <p:nvPr/>
        </p:nvSpPr>
        <p:spPr bwMode="auto">
          <a:xfrm>
            <a:off x="4543425" y="6042025"/>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
                <a:schemeClr val="hlink"/>
              </a:buClr>
              <a:buSzPct val="80000"/>
              <a:buFont typeface="Arial" panose="020B0604020202020204" pitchFamily="34" charset="0"/>
              <a:buNone/>
            </a:pPr>
            <a:r>
              <a:rPr lang="fi-FI" altLang="fi-FI" sz="2400">
                <a:solidFill>
                  <a:schemeClr val="tx1"/>
                </a:solidFill>
              </a:rPr>
              <a:t>A</a:t>
            </a:r>
          </a:p>
        </p:txBody>
      </p:sp>
      <p:sp>
        <p:nvSpPr>
          <p:cNvPr id="944133" name="Line 5"/>
          <p:cNvSpPr>
            <a:spLocks noChangeShapeType="1"/>
          </p:cNvSpPr>
          <p:nvPr/>
        </p:nvSpPr>
        <p:spPr bwMode="auto">
          <a:xfrm>
            <a:off x="5262563" y="5570538"/>
            <a:ext cx="0" cy="51117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i-FI"/>
          </a:p>
        </p:txBody>
      </p:sp>
      <p:sp>
        <p:nvSpPr>
          <p:cNvPr id="944134" name="Text Box 6"/>
          <p:cNvSpPr txBox="1">
            <a:spLocks noChangeArrowheads="1"/>
          </p:cNvSpPr>
          <p:nvPr/>
        </p:nvSpPr>
        <p:spPr bwMode="auto">
          <a:xfrm>
            <a:off x="4816475" y="5619750"/>
            <a:ext cx="422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000" i="1">
                <a:solidFill>
                  <a:schemeClr val="tx1"/>
                </a:solidFill>
              </a:rPr>
              <a:t>T</a:t>
            </a:r>
            <a:r>
              <a:rPr lang="fi-FI" altLang="fi-FI" sz="2000" baseline="-25000">
                <a:solidFill>
                  <a:schemeClr val="tx1"/>
                </a:solidFill>
              </a:rPr>
              <a:t>1</a:t>
            </a:r>
            <a:endParaRPr lang="fi-FI" altLang="fi-FI" sz="2000">
              <a:solidFill>
                <a:schemeClr val="tx1"/>
              </a:solidFill>
            </a:endParaRPr>
          </a:p>
        </p:txBody>
      </p:sp>
      <p:grpSp>
        <p:nvGrpSpPr>
          <p:cNvPr id="2" name="Group 7"/>
          <p:cNvGrpSpPr>
            <a:grpSpLocks/>
          </p:cNvGrpSpPr>
          <p:nvPr/>
        </p:nvGrpSpPr>
        <p:grpSpPr bwMode="auto">
          <a:xfrm>
            <a:off x="4640263" y="4333875"/>
            <a:ext cx="971550" cy="536575"/>
            <a:chOff x="3459" y="3079"/>
            <a:chExt cx="612" cy="338"/>
          </a:xfrm>
        </p:grpSpPr>
        <p:sp>
          <p:nvSpPr>
            <p:cNvPr id="119844" name="Rectangle 8"/>
            <p:cNvSpPr>
              <a:spLocks noChangeArrowheads="1"/>
            </p:cNvSpPr>
            <p:nvPr/>
          </p:nvSpPr>
          <p:spPr bwMode="auto">
            <a:xfrm>
              <a:off x="3687" y="3079"/>
              <a:ext cx="384" cy="338"/>
            </a:xfrm>
            <a:prstGeom prst="rect">
              <a:avLst/>
            </a:prstGeom>
            <a:solidFill>
              <a:schemeClr val="hlink"/>
            </a:solidFill>
            <a:ln w="9525" algn="ctr">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19845" name="Text Box 9"/>
            <p:cNvSpPr txBox="1">
              <a:spLocks noChangeArrowheads="1"/>
            </p:cNvSpPr>
            <p:nvPr/>
          </p:nvSpPr>
          <p:spPr bwMode="auto">
            <a:xfrm>
              <a:off x="3459" y="3079"/>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
                  <a:schemeClr val="hlink"/>
                </a:buClr>
                <a:buSzPct val="80000"/>
                <a:buFont typeface="Arial" panose="020B0604020202020204" pitchFamily="34" charset="0"/>
                <a:buNone/>
              </a:pPr>
              <a:r>
                <a:rPr lang="fi-FI" altLang="fi-FI" sz="2400">
                  <a:solidFill>
                    <a:schemeClr val="tx1"/>
                  </a:solidFill>
                </a:rPr>
                <a:t>B</a:t>
              </a:r>
            </a:p>
          </p:txBody>
        </p:sp>
      </p:grpSp>
      <p:sp>
        <p:nvSpPr>
          <p:cNvPr id="944138" name="Line 10"/>
          <p:cNvSpPr>
            <a:spLocks noChangeShapeType="1"/>
          </p:cNvSpPr>
          <p:nvPr/>
        </p:nvSpPr>
        <p:spPr bwMode="auto">
          <a:xfrm flipV="1">
            <a:off x="5257800" y="3052763"/>
            <a:ext cx="0" cy="12811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sp>
        <p:nvSpPr>
          <p:cNvPr id="944139" name="Line 11"/>
          <p:cNvSpPr>
            <a:spLocks noChangeShapeType="1"/>
          </p:cNvSpPr>
          <p:nvPr/>
        </p:nvSpPr>
        <p:spPr bwMode="auto">
          <a:xfrm>
            <a:off x="5257800" y="4870450"/>
            <a:ext cx="0" cy="5111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sp>
        <p:nvSpPr>
          <p:cNvPr id="944140" name="Text Box 12"/>
          <p:cNvSpPr txBox="1">
            <a:spLocks noChangeArrowheads="1"/>
          </p:cNvSpPr>
          <p:nvPr/>
        </p:nvSpPr>
        <p:spPr bwMode="auto">
          <a:xfrm>
            <a:off x="4789488" y="4930775"/>
            <a:ext cx="422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000" i="1">
                <a:solidFill>
                  <a:schemeClr val="tx1"/>
                </a:solidFill>
              </a:rPr>
              <a:t>T</a:t>
            </a:r>
            <a:r>
              <a:rPr lang="fi-FI" altLang="fi-FI" sz="2000" baseline="-25000">
                <a:solidFill>
                  <a:schemeClr val="tx1"/>
                </a:solidFill>
              </a:rPr>
              <a:t>1</a:t>
            </a:r>
            <a:endParaRPr lang="fi-FI" altLang="fi-FI" sz="2000">
              <a:solidFill>
                <a:schemeClr val="tx1"/>
              </a:solidFill>
            </a:endParaRPr>
          </a:p>
        </p:txBody>
      </p:sp>
      <p:sp>
        <p:nvSpPr>
          <p:cNvPr id="944141" name="Text Box 13"/>
          <p:cNvSpPr txBox="1">
            <a:spLocks noChangeArrowheads="1"/>
          </p:cNvSpPr>
          <p:nvPr/>
        </p:nvSpPr>
        <p:spPr bwMode="auto">
          <a:xfrm>
            <a:off x="4789488" y="3490913"/>
            <a:ext cx="422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000" i="1">
                <a:solidFill>
                  <a:schemeClr val="tx1"/>
                </a:solidFill>
              </a:rPr>
              <a:t>T</a:t>
            </a:r>
            <a:r>
              <a:rPr lang="fi-FI" altLang="fi-FI" sz="2000" baseline="-25000">
                <a:solidFill>
                  <a:schemeClr val="tx1"/>
                </a:solidFill>
              </a:rPr>
              <a:t>2</a:t>
            </a:r>
            <a:endParaRPr lang="fi-FI" altLang="fi-FI" sz="2000">
              <a:solidFill>
                <a:schemeClr val="tx1"/>
              </a:solidFill>
            </a:endParaRPr>
          </a:p>
        </p:txBody>
      </p:sp>
      <p:grpSp>
        <p:nvGrpSpPr>
          <p:cNvPr id="3" name="Group 14"/>
          <p:cNvGrpSpPr>
            <a:grpSpLocks/>
          </p:cNvGrpSpPr>
          <p:nvPr/>
        </p:nvGrpSpPr>
        <p:grpSpPr bwMode="auto">
          <a:xfrm>
            <a:off x="6931025" y="5189538"/>
            <a:ext cx="666750" cy="812800"/>
            <a:chOff x="4384" y="3017"/>
            <a:chExt cx="420" cy="512"/>
          </a:xfrm>
        </p:grpSpPr>
        <p:sp>
          <p:nvSpPr>
            <p:cNvPr id="119842" name="Rectangle 15"/>
            <p:cNvSpPr>
              <a:spLocks noChangeArrowheads="1"/>
            </p:cNvSpPr>
            <p:nvPr/>
          </p:nvSpPr>
          <p:spPr bwMode="auto">
            <a:xfrm>
              <a:off x="4384" y="3017"/>
              <a:ext cx="192" cy="512"/>
            </a:xfrm>
            <a:prstGeom prst="rect">
              <a:avLst/>
            </a:prstGeom>
            <a:solidFill>
              <a:schemeClr val="tx1"/>
            </a:solidFill>
            <a:ln w="9525" algn="ctr">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19843" name="Text Box 16"/>
            <p:cNvSpPr txBox="1">
              <a:spLocks noChangeArrowheads="1"/>
            </p:cNvSpPr>
            <p:nvPr/>
          </p:nvSpPr>
          <p:spPr bwMode="auto">
            <a:xfrm>
              <a:off x="4576" y="3129"/>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
                  <a:schemeClr val="hlink"/>
                </a:buClr>
                <a:buSzPct val="80000"/>
                <a:buFont typeface="Arial" panose="020B0604020202020204" pitchFamily="34" charset="0"/>
                <a:buNone/>
              </a:pPr>
              <a:r>
                <a:rPr lang="fi-FI" altLang="fi-FI" sz="2400">
                  <a:solidFill>
                    <a:schemeClr val="tx1"/>
                  </a:solidFill>
                </a:rPr>
                <a:t>C</a:t>
              </a:r>
            </a:p>
          </p:txBody>
        </p:sp>
      </p:grpSp>
      <p:sp>
        <p:nvSpPr>
          <p:cNvPr id="944145" name="Line 17"/>
          <p:cNvSpPr>
            <a:spLocks noChangeShapeType="1"/>
          </p:cNvSpPr>
          <p:nvPr/>
        </p:nvSpPr>
        <p:spPr bwMode="auto">
          <a:xfrm flipV="1">
            <a:off x="7064375" y="3900488"/>
            <a:ext cx="0" cy="12811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sp>
        <p:nvSpPr>
          <p:cNvPr id="944146" name="Text Box 18"/>
          <p:cNvSpPr txBox="1">
            <a:spLocks noChangeArrowheads="1"/>
          </p:cNvSpPr>
          <p:nvPr/>
        </p:nvSpPr>
        <p:spPr bwMode="auto">
          <a:xfrm>
            <a:off x="6618288" y="4445000"/>
            <a:ext cx="422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000" i="1">
                <a:solidFill>
                  <a:schemeClr val="tx1"/>
                </a:solidFill>
              </a:rPr>
              <a:t>T</a:t>
            </a:r>
            <a:r>
              <a:rPr lang="fi-FI" altLang="fi-FI" sz="2000" baseline="-25000">
                <a:solidFill>
                  <a:schemeClr val="tx1"/>
                </a:solidFill>
              </a:rPr>
              <a:t>2</a:t>
            </a:r>
            <a:endParaRPr lang="fi-FI" altLang="fi-FI" sz="2000">
              <a:solidFill>
                <a:schemeClr val="tx1"/>
              </a:solidFill>
            </a:endParaRPr>
          </a:p>
        </p:txBody>
      </p:sp>
      <p:grpSp>
        <p:nvGrpSpPr>
          <p:cNvPr id="119824" name="Group 19"/>
          <p:cNvGrpSpPr>
            <a:grpSpLocks/>
          </p:cNvGrpSpPr>
          <p:nvPr/>
        </p:nvGrpSpPr>
        <p:grpSpPr bwMode="auto">
          <a:xfrm>
            <a:off x="712788" y="3340100"/>
            <a:ext cx="2249487" cy="3176588"/>
            <a:chOff x="449" y="2104"/>
            <a:chExt cx="1417" cy="2001"/>
          </a:xfrm>
        </p:grpSpPr>
        <p:sp>
          <p:nvSpPr>
            <p:cNvPr id="119826" name="Oval 20"/>
            <p:cNvSpPr>
              <a:spLocks noChangeArrowheads="1"/>
            </p:cNvSpPr>
            <p:nvPr/>
          </p:nvSpPr>
          <p:spPr bwMode="auto">
            <a:xfrm>
              <a:off x="942" y="2313"/>
              <a:ext cx="594" cy="594"/>
            </a:xfrm>
            <a:prstGeom prst="ellipse">
              <a:avLst/>
            </a:prstGeom>
            <a:solidFill>
              <a:srgbClr val="C0C0C0"/>
            </a:solidFill>
            <a:ln w="25400" algn="ctr">
              <a:solidFill>
                <a:schemeClr val="tx1"/>
              </a:solidFill>
              <a:round/>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19827" name="Line 21"/>
            <p:cNvSpPr>
              <a:spLocks noChangeShapeType="1"/>
            </p:cNvSpPr>
            <p:nvPr/>
          </p:nvSpPr>
          <p:spPr bwMode="auto">
            <a:xfrm>
              <a:off x="942" y="2582"/>
              <a:ext cx="0" cy="74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119828" name="Line 22"/>
            <p:cNvSpPr>
              <a:spLocks noChangeShapeType="1"/>
            </p:cNvSpPr>
            <p:nvPr/>
          </p:nvSpPr>
          <p:spPr bwMode="auto">
            <a:xfrm>
              <a:off x="942" y="3611"/>
              <a:ext cx="0" cy="23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119829" name="Rectangle 23"/>
            <p:cNvSpPr>
              <a:spLocks noChangeArrowheads="1"/>
            </p:cNvSpPr>
            <p:nvPr/>
          </p:nvSpPr>
          <p:spPr bwMode="auto">
            <a:xfrm>
              <a:off x="677" y="3842"/>
              <a:ext cx="521" cy="263"/>
            </a:xfrm>
            <a:prstGeom prst="rect">
              <a:avLst/>
            </a:prstGeom>
            <a:solidFill>
              <a:schemeClr val="accent2"/>
            </a:solidFill>
            <a:ln w="9525" algn="ctr">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19830" name="Rectangle 24"/>
            <p:cNvSpPr>
              <a:spLocks noChangeArrowheads="1"/>
            </p:cNvSpPr>
            <p:nvPr/>
          </p:nvSpPr>
          <p:spPr bwMode="auto">
            <a:xfrm>
              <a:off x="749" y="3273"/>
              <a:ext cx="384" cy="338"/>
            </a:xfrm>
            <a:prstGeom prst="rect">
              <a:avLst/>
            </a:prstGeom>
            <a:solidFill>
              <a:schemeClr val="hlink"/>
            </a:solidFill>
            <a:ln w="9525" algn="ctr">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19831" name="Line 25"/>
            <p:cNvSpPr>
              <a:spLocks noChangeShapeType="1"/>
            </p:cNvSpPr>
            <p:nvPr/>
          </p:nvSpPr>
          <p:spPr bwMode="auto">
            <a:xfrm>
              <a:off x="1236" y="2160"/>
              <a:ext cx="0" cy="45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119832" name="Oval 26"/>
            <p:cNvSpPr>
              <a:spLocks noChangeArrowheads="1"/>
            </p:cNvSpPr>
            <p:nvPr/>
          </p:nvSpPr>
          <p:spPr bwMode="auto">
            <a:xfrm>
              <a:off x="1211" y="2582"/>
              <a:ext cx="56" cy="56"/>
            </a:xfrm>
            <a:prstGeom prst="ellipse">
              <a:avLst/>
            </a:prstGeom>
            <a:solidFill>
              <a:srgbClr val="000000"/>
            </a:solidFill>
            <a:ln w="9525" algn="ctr">
              <a:solidFill>
                <a:schemeClr val="tx1"/>
              </a:solidFill>
              <a:round/>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19833" name="Line 27"/>
            <p:cNvSpPr>
              <a:spLocks noChangeShapeType="1"/>
            </p:cNvSpPr>
            <p:nvPr/>
          </p:nvSpPr>
          <p:spPr bwMode="auto">
            <a:xfrm>
              <a:off x="1541" y="2590"/>
              <a:ext cx="0" cy="74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119834" name="Rectangle 28"/>
            <p:cNvSpPr>
              <a:spLocks noChangeArrowheads="1"/>
            </p:cNvSpPr>
            <p:nvPr/>
          </p:nvSpPr>
          <p:spPr bwMode="auto">
            <a:xfrm>
              <a:off x="1446" y="3330"/>
              <a:ext cx="192" cy="512"/>
            </a:xfrm>
            <a:prstGeom prst="rect">
              <a:avLst/>
            </a:prstGeom>
            <a:solidFill>
              <a:schemeClr val="tx1"/>
            </a:solidFill>
            <a:ln w="9525" algn="ctr">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19835" name="Text Box 29"/>
            <p:cNvSpPr txBox="1">
              <a:spLocks noChangeArrowheads="1"/>
            </p:cNvSpPr>
            <p:nvPr/>
          </p:nvSpPr>
          <p:spPr bwMode="auto">
            <a:xfrm>
              <a:off x="449" y="3817"/>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
                  <a:schemeClr val="hlink"/>
                </a:buClr>
                <a:buSzPct val="80000"/>
                <a:buFont typeface="Arial" panose="020B0604020202020204" pitchFamily="34" charset="0"/>
                <a:buNone/>
              </a:pPr>
              <a:r>
                <a:rPr lang="fi-FI" altLang="fi-FI" sz="2400">
                  <a:solidFill>
                    <a:schemeClr val="tx1"/>
                  </a:solidFill>
                </a:rPr>
                <a:t>A</a:t>
              </a:r>
            </a:p>
          </p:txBody>
        </p:sp>
        <p:sp>
          <p:nvSpPr>
            <p:cNvPr id="119836" name="Text Box 30"/>
            <p:cNvSpPr txBox="1">
              <a:spLocks noChangeArrowheads="1"/>
            </p:cNvSpPr>
            <p:nvPr/>
          </p:nvSpPr>
          <p:spPr bwMode="auto">
            <a:xfrm>
              <a:off x="521" y="3273"/>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
                  <a:schemeClr val="hlink"/>
                </a:buClr>
                <a:buSzPct val="80000"/>
                <a:buFont typeface="Arial" panose="020B0604020202020204" pitchFamily="34" charset="0"/>
                <a:buNone/>
              </a:pPr>
              <a:r>
                <a:rPr lang="fi-FI" altLang="fi-FI" sz="2400">
                  <a:solidFill>
                    <a:schemeClr val="tx1"/>
                  </a:solidFill>
                </a:rPr>
                <a:t>B</a:t>
              </a:r>
            </a:p>
          </p:txBody>
        </p:sp>
        <p:sp>
          <p:nvSpPr>
            <p:cNvPr id="119837" name="Text Box 31"/>
            <p:cNvSpPr txBox="1">
              <a:spLocks noChangeArrowheads="1"/>
            </p:cNvSpPr>
            <p:nvPr/>
          </p:nvSpPr>
          <p:spPr bwMode="auto">
            <a:xfrm>
              <a:off x="1638" y="3417"/>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
                  <a:schemeClr val="hlink"/>
                </a:buClr>
                <a:buSzPct val="80000"/>
                <a:buFont typeface="Arial" panose="020B0604020202020204" pitchFamily="34" charset="0"/>
                <a:buNone/>
              </a:pPr>
              <a:r>
                <a:rPr lang="fi-FI" altLang="fi-FI" sz="2400">
                  <a:solidFill>
                    <a:schemeClr val="tx1"/>
                  </a:solidFill>
                </a:rPr>
                <a:t>C</a:t>
              </a:r>
            </a:p>
          </p:txBody>
        </p:sp>
        <p:sp>
          <p:nvSpPr>
            <p:cNvPr id="119838" name="Text Box 32"/>
            <p:cNvSpPr txBox="1">
              <a:spLocks noChangeArrowheads="1"/>
            </p:cNvSpPr>
            <p:nvPr/>
          </p:nvSpPr>
          <p:spPr bwMode="auto">
            <a:xfrm>
              <a:off x="749" y="3561"/>
              <a:ext cx="2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
                  <a:schemeClr val="hlink"/>
                </a:buClr>
                <a:buSzPct val="80000"/>
                <a:buFont typeface="Arial" panose="020B0604020202020204" pitchFamily="34" charset="0"/>
                <a:buNone/>
              </a:pPr>
              <a:r>
                <a:rPr lang="fi-FI" altLang="fi-FI" sz="2000">
                  <a:solidFill>
                    <a:schemeClr val="tx1"/>
                  </a:solidFill>
                </a:rPr>
                <a:t>1</a:t>
              </a:r>
            </a:p>
          </p:txBody>
        </p:sp>
        <p:sp>
          <p:nvSpPr>
            <p:cNvPr id="119839" name="Text Box 33"/>
            <p:cNvSpPr txBox="1">
              <a:spLocks noChangeArrowheads="1"/>
            </p:cNvSpPr>
            <p:nvPr/>
          </p:nvSpPr>
          <p:spPr bwMode="auto">
            <a:xfrm>
              <a:off x="724" y="2870"/>
              <a:ext cx="2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
                  <a:schemeClr val="hlink"/>
                </a:buClr>
                <a:buSzPct val="80000"/>
                <a:buFont typeface="Arial" panose="020B0604020202020204" pitchFamily="34" charset="0"/>
                <a:buNone/>
              </a:pPr>
              <a:r>
                <a:rPr lang="fi-FI" altLang="fi-FI" sz="2000">
                  <a:solidFill>
                    <a:schemeClr val="tx1"/>
                  </a:solidFill>
                </a:rPr>
                <a:t>2</a:t>
              </a:r>
            </a:p>
          </p:txBody>
        </p:sp>
        <p:sp>
          <p:nvSpPr>
            <p:cNvPr id="119840" name="Text Box 34"/>
            <p:cNvSpPr txBox="1">
              <a:spLocks noChangeArrowheads="1"/>
            </p:cNvSpPr>
            <p:nvPr/>
          </p:nvSpPr>
          <p:spPr bwMode="auto">
            <a:xfrm>
              <a:off x="1546" y="2870"/>
              <a:ext cx="2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
                  <a:schemeClr val="hlink"/>
                </a:buClr>
                <a:buSzPct val="80000"/>
                <a:buFont typeface="Arial" panose="020B0604020202020204" pitchFamily="34" charset="0"/>
                <a:buNone/>
              </a:pPr>
              <a:r>
                <a:rPr lang="fi-FI" altLang="fi-FI" sz="2000">
                  <a:solidFill>
                    <a:schemeClr val="tx1"/>
                  </a:solidFill>
                </a:rPr>
                <a:t>2</a:t>
              </a:r>
            </a:p>
          </p:txBody>
        </p:sp>
        <p:sp>
          <p:nvSpPr>
            <p:cNvPr id="119841" name="Rectangle 35"/>
            <p:cNvSpPr>
              <a:spLocks noChangeArrowheads="1"/>
            </p:cNvSpPr>
            <p:nvPr/>
          </p:nvSpPr>
          <p:spPr bwMode="auto">
            <a:xfrm>
              <a:off x="977" y="2104"/>
              <a:ext cx="559" cy="56"/>
            </a:xfrm>
            <a:prstGeom prst="rect">
              <a:avLst/>
            </a:prstGeom>
            <a:solidFill>
              <a:srgbClr val="000000"/>
            </a:solidFill>
            <a:ln w="9525" algn="ctr">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grpSp>
      <p:sp>
        <p:nvSpPr>
          <p:cNvPr id="119825" name="AutoShape 37">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44131"/>
                                        </p:tgtEl>
                                        <p:attrNameLst>
                                          <p:attrName>style.visibility</p:attrName>
                                        </p:attrNameLst>
                                      </p:cBhvr>
                                      <p:to>
                                        <p:strVal val="visible"/>
                                      </p:to>
                                    </p:set>
                                    <p:animEffect transition="in" filter="box(in)">
                                      <p:cBhvr>
                                        <p:cTn id="7" dur="500"/>
                                        <p:tgtEl>
                                          <p:spTgt spid="944131"/>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944132"/>
                                        </p:tgtEl>
                                        <p:attrNameLst>
                                          <p:attrName>style.visibility</p:attrName>
                                        </p:attrNameLst>
                                      </p:cBhvr>
                                      <p:to>
                                        <p:strVal val="visible"/>
                                      </p:to>
                                    </p:set>
                                    <p:animEffect transition="in" filter="box(in)">
                                      <p:cBhvr>
                                        <p:cTn id="10" dur="500"/>
                                        <p:tgtEl>
                                          <p:spTgt spid="94413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ox(in)">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944139"/>
                                        </p:tgtEl>
                                        <p:attrNameLst>
                                          <p:attrName>style.visibility</p:attrName>
                                        </p:attrNameLst>
                                      </p:cBhvr>
                                      <p:to>
                                        <p:strVal val="visible"/>
                                      </p:to>
                                    </p:set>
                                    <p:animEffect transition="in" filter="box(in)">
                                      <p:cBhvr>
                                        <p:cTn id="20" dur="500"/>
                                        <p:tgtEl>
                                          <p:spTgt spid="944139"/>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944140"/>
                                        </p:tgtEl>
                                        <p:attrNameLst>
                                          <p:attrName>style.visibility</p:attrName>
                                        </p:attrNameLst>
                                      </p:cBhvr>
                                      <p:to>
                                        <p:strVal val="visible"/>
                                      </p:to>
                                    </p:set>
                                    <p:animEffect transition="in" filter="box(in)">
                                      <p:cBhvr>
                                        <p:cTn id="23" dur="500"/>
                                        <p:tgtEl>
                                          <p:spTgt spid="944140"/>
                                        </p:tgtEl>
                                      </p:cBhvr>
                                    </p:animEffect>
                                  </p:childTnLst>
                                </p:cTn>
                              </p:par>
                              <p:par>
                                <p:cTn id="24" presetID="4" presetClass="entr" presetSubtype="16" fill="hold" nodeType="withEffect">
                                  <p:stCondLst>
                                    <p:cond delay="0"/>
                                  </p:stCondLst>
                                  <p:childTnLst>
                                    <p:set>
                                      <p:cBhvr>
                                        <p:cTn id="25" dur="1" fill="hold">
                                          <p:stCondLst>
                                            <p:cond delay="0"/>
                                          </p:stCondLst>
                                        </p:cTn>
                                        <p:tgtEl>
                                          <p:spTgt spid="944133"/>
                                        </p:tgtEl>
                                        <p:attrNameLst>
                                          <p:attrName>style.visibility</p:attrName>
                                        </p:attrNameLst>
                                      </p:cBhvr>
                                      <p:to>
                                        <p:strVal val="visible"/>
                                      </p:to>
                                    </p:set>
                                    <p:animEffect transition="in" filter="box(in)">
                                      <p:cBhvr>
                                        <p:cTn id="26" dur="500"/>
                                        <p:tgtEl>
                                          <p:spTgt spid="944133"/>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944134"/>
                                        </p:tgtEl>
                                        <p:attrNameLst>
                                          <p:attrName>style.visibility</p:attrName>
                                        </p:attrNameLst>
                                      </p:cBhvr>
                                      <p:to>
                                        <p:strVal val="visible"/>
                                      </p:to>
                                    </p:set>
                                    <p:animEffect transition="in" filter="box(in)">
                                      <p:cBhvr>
                                        <p:cTn id="29" dur="500"/>
                                        <p:tgtEl>
                                          <p:spTgt spid="94413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16"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box(in)">
                                      <p:cBhvr>
                                        <p:cTn id="34" dur="500"/>
                                        <p:tgtEl>
                                          <p:spTgt spid="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nodeType="clickEffect">
                                  <p:stCondLst>
                                    <p:cond delay="0"/>
                                  </p:stCondLst>
                                  <p:childTnLst>
                                    <p:set>
                                      <p:cBhvr>
                                        <p:cTn id="38" dur="1" fill="hold">
                                          <p:stCondLst>
                                            <p:cond delay="0"/>
                                          </p:stCondLst>
                                        </p:cTn>
                                        <p:tgtEl>
                                          <p:spTgt spid="944138"/>
                                        </p:tgtEl>
                                        <p:attrNameLst>
                                          <p:attrName>style.visibility</p:attrName>
                                        </p:attrNameLst>
                                      </p:cBhvr>
                                      <p:to>
                                        <p:strVal val="visible"/>
                                      </p:to>
                                    </p:set>
                                    <p:animEffect transition="in" filter="box(in)">
                                      <p:cBhvr>
                                        <p:cTn id="39" dur="500"/>
                                        <p:tgtEl>
                                          <p:spTgt spid="944138"/>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944141"/>
                                        </p:tgtEl>
                                        <p:attrNameLst>
                                          <p:attrName>style.visibility</p:attrName>
                                        </p:attrNameLst>
                                      </p:cBhvr>
                                      <p:to>
                                        <p:strVal val="visible"/>
                                      </p:to>
                                    </p:set>
                                    <p:animEffect transition="in" filter="box(in)">
                                      <p:cBhvr>
                                        <p:cTn id="42" dur="500"/>
                                        <p:tgtEl>
                                          <p:spTgt spid="944141"/>
                                        </p:tgtEl>
                                      </p:cBhvr>
                                    </p:animEffect>
                                  </p:childTnLst>
                                </p:cTn>
                              </p:par>
                              <p:par>
                                <p:cTn id="43" presetID="4" presetClass="entr" presetSubtype="16" fill="hold" nodeType="withEffect">
                                  <p:stCondLst>
                                    <p:cond delay="0"/>
                                  </p:stCondLst>
                                  <p:childTnLst>
                                    <p:set>
                                      <p:cBhvr>
                                        <p:cTn id="44" dur="1" fill="hold">
                                          <p:stCondLst>
                                            <p:cond delay="0"/>
                                          </p:stCondLst>
                                        </p:cTn>
                                        <p:tgtEl>
                                          <p:spTgt spid="944145"/>
                                        </p:tgtEl>
                                        <p:attrNameLst>
                                          <p:attrName>style.visibility</p:attrName>
                                        </p:attrNameLst>
                                      </p:cBhvr>
                                      <p:to>
                                        <p:strVal val="visible"/>
                                      </p:to>
                                    </p:set>
                                    <p:animEffect transition="in" filter="box(in)">
                                      <p:cBhvr>
                                        <p:cTn id="45" dur="500"/>
                                        <p:tgtEl>
                                          <p:spTgt spid="944145"/>
                                        </p:tgtEl>
                                      </p:cBhvr>
                                    </p:animEffect>
                                  </p:childTnLst>
                                </p:cTn>
                              </p:par>
                              <p:par>
                                <p:cTn id="46" presetID="4" presetClass="entr" presetSubtype="16" fill="hold" grpId="0" nodeType="withEffect">
                                  <p:stCondLst>
                                    <p:cond delay="0"/>
                                  </p:stCondLst>
                                  <p:childTnLst>
                                    <p:set>
                                      <p:cBhvr>
                                        <p:cTn id="47" dur="1" fill="hold">
                                          <p:stCondLst>
                                            <p:cond delay="0"/>
                                          </p:stCondLst>
                                        </p:cTn>
                                        <p:tgtEl>
                                          <p:spTgt spid="944146"/>
                                        </p:tgtEl>
                                        <p:attrNameLst>
                                          <p:attrName>style.visibility</p:attrName>
                                        </p:attrNameLst>
                                      </p:cBhvr>
                                      <p:to>
                                        <p:strVal val="visible"/>
                                      </p:to>
                                    </p:set>
                                    <p:animEffect transition="in" filter="box(in)">
                                      <p:cBhvr>
                                        <p:cTn id="48" dur="500"/>
                                        <p:tgtEl>
                                          <p:spTgt spid="944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4131" grpId="0" animBg="1"/>
      <p:bldP spid="944132" grpId="0"/>
      <p:bldP spid="944134" grpId="0"/>
      <p:bldP spid="944140" grpId="0"/>
      <p:bldP spid="944141" grpId="0"/>
      <p:bldP spid="944146"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C3B7BC11-E04C-4B75-91BA-FA5E6CBF4384}" type="slidenum">
              <a:rPr lang="fi-FI" altLang="fi-FI" sz="1000" smtClean="0">
                <a:solidFill>
                  <a:schemeClr val="tx1"/>
                </a:solidFill>
                <a:latin typeface="Arial" panose="020B0604020202020204" pitchFamily="34" charset="0"/>
              </a:rPr>
              <a:pPr>
                <a:spcBef>
                  <a:spcPct val="0"/>
                </a:spcBef>
                <a:buClrTx/>
                <a:buFontTx/>
                <a:buNone/>
              </a:pPr>
              <a:t>111</a:t>
            </a:fld>
            <a:endParaRPr lang="fi-FI" altLang="fi-FI" sz="1000" smtClean="0">
              <a:solidFill>
                <a:schemeClr val="tx1"/>
              </a:solidFill>
              <a:latin typeface="Arial" panose="020B0604020202020204" pitchFamily="34" charset="0"/>
            </a:endParaRPr>
          </a:p>
        </p:txBody>
      </p:sp>
      <p:sp>
        <p:nvSpPr>
          <p:cNvPr id="120835" name="Rectangle 2"/>
          <p:cNvSpPr>
            <a:spLocks noGrp="1" noRot="1" noChangeArrowheads="1"/>
          </p:cNvSpPr>
          <p:nvPr>
            <p:ph type="body" idx="1"/>
          </p:nvPr>
        </p:nvSpPr>
        <p:spPr>
          <a:xfrm>
            <a:off x="301625" y="276225"/>
            <a:ext cx="8540750" cy="5822950"/>
          </a:xfrm>
        </p:spPr>
        <p:txBody>
          <a:bodyPr/>
          <a:lstStyle/>
          <a:p>
            <a:pPr eaLnBrk="1" hangingPunct="1">
              <a:buFont typeface="Wingdings" panose="05000000000000000000" pitchFamily="2" charset="2"/>
              <a:buNone/>
            </a:pPr>
            <a:r>
              <a:rPr lang="fi-FI" altLang="fi-FI" b="1" smtClean="0"/>
              <a:t>	Tehtävä 4.7. </a:t>
            </a:r>
            <a:r>
              <a:rPr lang="fi-FI" altLang="fi-FI" smtClean="0"/>
              <a:t> </a:t>
            </a:r>
          </a:p>
        </p:txBody>
      </p:sp>
      <p:grpSp>
        <p:nvGrpSpPr>
          <p:cNvPr id="120836" name="Group 3"/>
          <p:cNvGrpSpPr>
            <a:grpSpLocks/>
          </p:cNvGrpSpPr>
          <p:nvPr/>
        </p:nvGrpSpPr>
        <p:grpSpPr bwMode="auto">
          <a:xfrm>
            <a:off x="6203950" y="1431925"/>
            <a:ext cx="2351088" cy="4113213"/>
            <a:chOff x="3908" y="884"/>
            <a:chExt cx="1481" cy="2591"/>
          </a:xfrm>
        </p:grpSpPr>
        <p:sp>
          <p:nvSpPr>
            <p:cNvPr id="120840" name="Oval 4"/>
            <p:cNvSpPr>
              <a:spLocks noChangeArrowheads="1"/>
            </p:cNvSpPr>
            <p:nvPr/>
          </p:nvSpPr>
          <p:spPr bwMode="auto">
            <a:xfrm>
              <a:off x="4401" y="1093"/>
              <a:ext cx="594" cy="594"/>
            </a:xfrm>
            <a:prstGeom prst="ellipse">
              <a:avLst/>
            </a:prstGeom>
            <a:solidFill>
              <a:srgbClr val="C0C0C0"/>
            </a:solidFill>
            <a:ln w="25400" algn="ctr">
              <a:solidFill>
                <a:schemeClr val="tx1"/>
              </a:solidFill>
              <a:round/>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20841" name="Line 5"/>
            <p:cNvSpPr>
              <a:spLocks noChangeShapeType="1"/>
            </p:cNvSpPr>
            <p:nvPr/>
          </p:nvSpPr>
          <p:spPr bwMode="auto">
            <a:xfrm>
              <a:off x="4403" y="1362"/>
              <a:ext cx="0" cy="8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120842" name="Line 6"/>
            <p:cNvSpPr>
              <a:spLocks noChangeShapeType="1"/>
            </p:cNvSpPr>
            <p:nvPr/>
          </p:nvSpPr>
          <p:spPr bwMode="auto">
            <a:xfrm>
              <a:off x="4695" y="940"/>
              <a:ext cx="0" cy="45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120843" name="Oval 7"/>
            <p:cNvSpPr>
              <a:spLocks noChangeArrowheads="1"/>
            </p:cNvSpPr>
            <p:nvPr/>
          </p:nvSpPr>
          <p:spPr bwMode="auto">
            <a:xfrm>
              <a:off x="4670" y="1362"/>
              <a:ext cx="56" cy="56"/>
            </a:xfrm>
            <a:prstGeom prst="ellipse">
              <a:avLst/>
            </a:prstGeom>
            <a:solidFill>
              <a:srgbClr val="000000"/>
            </a:solidFill>
            <a:ln w="9525" algn="ctr">
              <a:solidFill>
                <a:schemeClr val="tx1"/>
              </a:solidFill>
              <a:round/>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20844" name="Line 8"/>
            <p:cNvSpPr>
              <a:spLocks noChangeShapeType="1"/>
            </p:cNvSpPr>
            <p:nvPr/>
          </p:nvSpPr>
          <p:spPr bwMode="auto">
            <a:xfrm>
              <a:off x="4996" y="1370"/>
              <a:ext cx="0" cy="96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120845" name="Text Box 9"/>
            <p:cNvSpPr txBox="1">
              <a:spLocks noChangeArrowheads="1"/>
            </p:cNvSpPr>
            <p:nvPr/>
          </p:nvSpPr>
          <p:spPr bwMode="auto">
            <a:xfrm>
              <a:off x="3908" y="3187"/>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
                  <a:schemeClr val="hlink"/>
                </a:buClr>
                <a:buSzPct val="80000"/>
                <a:buFont typeface="Arial" panose="020B0604020202020204" pitchFamily="34" charset="0"/>
                <a:buNone/>
              </a:pPr>
              <a:r>
                <a:rPr lang="fi-FI" altLang="fi-FI" sz="2400">
                  <a:solidFill>
                    <a:schemeClr val="tx1"/>
                  </a:solidFill>
                </a:rPr>
                <a:t>A</a:t>
              </a:r>
            </a:p>
          </p:txBody>
        </p:sp>
        <p:sp>
          <p:nvSpPr>
            <p:cNvPr id="120846" name="Text Box 10"/>
            <p:cNvSpPr txBox="1">
              <a:spLocks noChangeArrowheads="1"/>
            </p:cNvSpPr>
            <p:nvPr/>
          </p:nvSpPr>
          <p:spPr bwMode="auto">
            <a:xfrm>
              <a:off x="3980" y="2341"/>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
                  <a:schemeClr val="hlink"/>
                </a:buClr>
                <a:buSzPct val="80000"/>
                <a:buFont typeface="Arial" panose="020B0604020202020204" pitchFamily="34" charset="0"/>
                <a:buNone/>
              </a:pPr>
              <a:r>
                <a:rPr lang="fi-FI" altLang="fi-FI" sz="2400">
                  <a:solidFill>
                    <a:schemeClr val="tx1"/>
                  </a:solidFill>
                </a:rPr>
                <a:t>B</a:t>
              </a:r>
            </a:p>
          </p:txBody>
        </p:sp>
        <p:sp>
          <p:nvSpPr>
            <p:cNvPr id="120847" name="Text Box 11"/>
            <p:cNvSpPr txBox="1">
              <a:spLocks noChangeArrowheads="1"/>
            </p:cNvSpPr>
            <p:nvPr/>
          </p:nvSpPr>
          <p:spPr bwMode="auto">
            <a:xfrm>
              <a:off x="5161" y="2485"/>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
                  <a:schemeClr val="hlink"/>
                </a:buClr>
                <a:buSzPct val="80000"/>
                <a:buFont typeface="Arial" panose="020B0604020202020204" pitchFamily="34" charset="0"/>
                <a:buNone/>
              </a:pPr>
              <a:r>
                <a:rPr lang="fi-FI" altLang="fi-FI" sz="2400">
                  <a:solidFill>
                    <a:schemeClr val="tx1"/>
                  </a:solidFill>
                </a:rPr>
                <a:t>C</a:t>
              </a:r>
            </a:p>
          </p:txBody>
        </p:sp>
        <p:sp>
          <p:nvSpPr>
            <p:cNvPr id="120848" name="Text Box 12"/>
            <p:cNvSpPr txBox="1">
              <a:spLocks noChangeArrowheads="1"/>
            </p:cNvSpPr>
            <p:nvPr/>
          </p:nvSpPr>
          <p:spPr bwMode="auto">
            <a:xfrm>
              <a:off x="4173" y="2773"/>
              <a:ext cx="2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
                  <a:schemeClr val="hlink"/>
                </a:buClr>
                <a:buSzPct val="80000"/>
                <a:buFont typeface="Arial" panose="020B0604020202020204" pitchFamily="34" charset="0"/>
                <a:buNone/>
              </a:pPr>
              <a:r>
                <a:rPr lang="fi-FI" altLang="fi-FI" sz="2000">
                  <a:solidFill>
                    <a:schemeClr val="tx1"/>
                  </a:solidFill>
                </a:rPr>
                <a:t>1</a:t>
              </a:r>
            </a:p>
          </p:txBody>
        </p:sp>
        <p:sp>
          <p:nvSpPr>
            <p:cNvPr id="120849" name="Line 13"/>
            <p:cNvSpPr>
              <a:spLocks noChangeShapeType="1"/>
            </p:cNvSpPr>
            <p:nvPr/>
          </p:nvSpPr>
          <p:spPr bwMode="auto">
            <a:xfrm>
              <a:off x="4401" y="2745"/>
              <a:ext cx="1" cy="34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120850" name="Rectangle 14"/>
            <p:cNvSpPr>
              <a:spLocks noChangeArrowheads="1"/>
            </p:cNvSpPr>
            <p:nvPr/>
          </p:nvSpPr>
          <p:spPr bwMode="auto">
            <a:xfrm>
              <a:off x="4136" y="3086"/>
              <a:ext cx="521" cy="389"/>
            </a:xfrm>
            <a:prstGeom prst="rect">
              <a:avLst/>
            </a:prstGeom>
            <a:solidFill>
              <a:schemeClr val="accent2"/>
            </a:solidFill>
            <a:ln w="9525" algn="ctr">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20851" name="Rectangle 15"/>
            <p:cNvSpPr>
              <a:spLocks noChangeArrowheads="1"/>
            </p:cNvSpPr>
            <p:nvPr/>
          </p:nvSpPr>
          <p:spPr bwMode="auto">
            <a:xfrm>
              <a:off x="4210" y="2246"/>
              <a:ext cx="384" cy="499"/>
            </a:xfrm>
            <a:prstGeom prst="rect">
              <a:avLst/>
            </a:prstGeom>
            <a:solidFill>
              <a:schemeClr val="hlink"/>
            </a:solidFill>
            <a:ln w="9525" algn="ctr">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20852" name="Rectangle 16"/>
            <p:cNvSpPr>
              <a:spLocks noChangeArrowheads="1"/>
            </p:cNvSpPr>
            <p:nvPr/>
          </p:nvSpPr>
          <p:spPr bwMode="auto">
            <a:xfrm>
              <a:off x="4833" y="2330"/>
              <a:ext cx="328" cy="756"/>
            </a:xfrm>
            <a:prstGeom prst="rect">
              <a:avLst/>
            </a:prstGeom>
            <a:solidFill>
              <a:schemeClr val="tx1"/>
            </a:solidFill>
            <a:ln w="9525" algn="ctr">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20853" name="Text Box 17"/>
            <p:cNvSpPr txBox="1">
              <a:spLocks noChangeArrowheads="1"/>
            </p:cNvSpPr>
            <p:nvPr/>
          </p:nvSpPr>
          <p:spPr bwMode="auto">
            <a:xfrm>
              <a:off x="4183" y="1767"/>
              <a:ext cx="2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
                  <a:schemeClr val="hlink"/>
                </a:buClr>
                <a:buSzPct val="80000"/>
                <a:buFont typeface="Arial" panose="020B0604020202020204" pitchFamily="34" charset="0"/>
                <a:buNone/>
              </a:pPr>
              <a:r>
                <a:rPr lang="fi-FI" altLang="fi-FI" sz="2000">
                  <a:solidFill>
                    <a:schemeClr val="tx1"/>
                  </a:solidFill>
                </a:rPr>
                <a:t>2</a:t>
              </a:r>
            </a:p>
          </p:txBody>
        </p:sp>
        <p:sp>
          <p:nvSpPr>
            <p:cNvPr id="120854" name="Text Box 18"/>
            <p:cNvSpPr txBox="1">
              <a:spLocks noChangeArrowheads="1"/>
            </p:cNvSpPr>
            <p:nvPr/>
          </p:nvSpPr>
          <p:spPr bwMode="auto">
            <a:xfrm>
              <a:off x="5005" y="1776"/>
              <a:ext cx="2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
                  <a:schemeClr val="hlink"/>
                </a:buClr>
                <a:buSzPct val="80000"/>
                <a:buFont typeface="Arial" panose="020B0604020202020204" pitchFamily="34" charset="0"/>
                <a:buNone/>
              </a:pPr>
              <a:r>
                <a:rPr lang="fi-FI" altLang="fi-FI" sz="2000">
                  <a:solidFill>
                    <a:schemeClr val="tx1"/>
                  </a:solidFill>
                </a:rPr>
                <a:t>2</a:t>
              </a:r>
            </a:p>
          </p:txBody>
        </p:sp>
        <p:sp>
          <p:nvSpPr>
            <p:cNvPr id="120855" name="Rectangle 19"/>
            <p:cNvSpPr>
              <a:spLocks noChangeArrowheads="1"/>
            </p:cNvSpPr>
            <p:nvPr/>
          </p:nvSpPr>
          <p:spPr bwMode="auto">
            <a:xfrm>
              <a:off x="4436" y="884"/>
              <a:ext cx="559" cy="56"/>
            </a:xfrm>
            <a:prstGeom prst="rect">
              <a:avLst/>
            </a:prstGeom>
            <a:solidFill>
              <a:srgbClr val="000000"/>
            </a:solidFill>
            <a:ln w="9525" algn="ctr">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grpSp>
      <p:sp>
        <p:nvSpPr>
          <p:cNvPr id="120837" name="Text Box 20"/>
          <p:cNvSpPr txBox="1">
            <a:spLocks noChangeArrowheads="1"/>
          </p:cNvSpPr>
          <p:nvPr/>
        </p:nvSpPr>
        <p:spPr bwMode="auto">
          <a:xfrm>
            <a:off x="593725" y="1179513"/>
            <a:ext cx="5399088" cy="308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buClr>
                <a:schemeClr val="hlink"/>
              </a:buClr>
              <a:buSzPct val="80000"/>
              <a:buFont typeface="Arial" panose="020B0604020202020204" pitchFamily="34" charset="0"/>
              <a:buNone/>
            </a:pPr>
            <a:r>
              <a:rPr lang="fi-FI" altLang="fi-FI" sz="2800">
                <a:solidFill>
                  <a:schemeClr val="tx1"/>
                </a:solidFill>
              </a:rPr>
              <a:t>Viereisen kuvan mukaisessa</a:t>
            </a:r>
          </a:p>
          <a:p>
            <a:pPr eaLnBrk="1" hangingPunct="1">
              <a:buClr>
                <a:schemeClr val="hlink"/>
              </a:buClr>
              <a:buSzPct val="80000"/>
              <a:buFont typeface="Arial" panose="020B0604020202020204" pitchFamily="34" charset="0"/>
              <a:buNone/>
            </a:pPr>
            <a:r>
              <a:rPr lang="fi-FI" altLang="fi-FI" sz="2800">
                <a:solidFill>
                  <a:schemeClr val="tx1"/>
                </a:solidFill>
              </a:rPr>
              <a:t>systeemissä kuormien A, B ja C</a:t>
            </a:r>
          </a:p>
          <a:p>
            <a:pPr eaLnBrk="1" hangingPunct="1">
              <a:buClr>
                <a:schemeClr val="hlink"/>
              </a:buClr>
              <a:buSzPct val="80000"/>
              <a:buFont typeface="Arial" panose="020B0604020202020204" pitchFamily="34" charset="0"/>
              <a:buNone/>
            </a:pPr>
            <a:r>
              <a:rPr lang="fi-FI" altLang="fi-FI" sz="2800">
                <a:solidFill>
                  <a:schemeClr val="tx1"/>
                </a:solidFill>
              </a:rPr>
              <a:t>massat ovat vastaavasti 70 kg,</a:t>
            </a:r>
          </a:p>
          <a:p>
            <a:pPr eaLnBrk="1" hangingPunct="1">
              <a:buClr>
                <a:schemeClr val="hlink"/>
              </a:buClr>
              <a:buSzPct val="80000"/>
              <a:buFont typeface="Arial" panose="020B0604020202020204" pitchFamily="34" charset="0"/>
              <a:buNone/>
            </a:pPr>
            <a:r>
              <a:rPr lang="fi-FI" altLang="fi-FI" sz="2800">
                <a:solidFill>
                  <a:schemeClr val="tx1"/>
                </a:solidFill>
              </a:rPr>
              <a:t>35 kg ja 85 kg. Määritä kuormien</a:t>
            </a:r>
          </a:p>
          <a:p>
            <a:pPr eaLnBrk="1" hangingPunct="1">
              <a:buClr>
                <a:schemeClr val="hlink"/>
              </a:buClr>
              <a:buSzPct val="80000"/>
              <a:buFont typeface="Arial" panose="020B0604020202020204" pitchFamily="34" charset="0"/>
              <a:buNone/>
            </a:pPr>
            <a:r>
              <a:rPr lang="fi-FI" altLang="fi-FI" sz="2800">
                <a:solidFill>
                  <a:schemeClr val="tx1"/>
                </a:solidFill>
              </a:rPr>
              <a:t>kiihtyvyydet ja köysien jännitys-</a:t>
            </a:r>
          </a:p>
          <a:p>
            <a:pPr eaLnBrk="1" hangingPunct="1">
              <a:buClr>
                <a:schemeClr val="hlink"/>
              </a:buClr>
              <a:buSzPct val="80000"/>
              <a:buFont typeface="Arial" panose="020B0604020202020204" pitchFamily="34" charset="0"/>
              <a:buNone/>
            </a:pPr>
            <a:r>
              <a:rPr lang="fi-FI" altLang="fi-FI" sz="2800">
                <a:solidFill>
                  <a:schemeClr val="tx1"/>
                </a:solidFill>
              </a:rPr>
              <a:t>voimat.    </a:t>
            </a:r>
          </a:p>
        </p:txBody>
      </p:sp>
      <p:sp>
        <p:nvSpPr>
          <p:cNvPr id="120838" name="AutoShape 22">
            <a:hlinkClick r:id="rId2" action="ppaction://hlinksldjump" highlightClick="1"/>
          </p:cNvPr>
          <p:cNvSpPr>
            <a:spLocks noChangeArrowheads="1"/>
          </p:cNvSpPr>
          <p:nvPr/>
        </p:nvSpPr>
        <p:spPr bwMode="auto">
          <a:xfrm>
            <a:off x="693738" y="5946775"/>
            <a:ext cx="1463675" cy="441325"/>
          </a:xfrm>
          <a:prstGeom prst="actionButtonBlank">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000" b="1">
                <a:solidFill>
                  <a:schemeClr val="tx2"/>
                </a:solidFill>
              </a:rPr>
              <a:t>Ratkaisu</a:t>
            </a:r>
          </a:p>
        </p:txBody>
      </p:sp>
      <p:sp>
        <p:nvSpPr>
          <p:cNvPr id="120839" name="AutoShape 23">
            <a:hlinkClick r:id="rId3"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1C97C8B6-8914-42E9-AD34-98AB180BF4C7}" type="slidenum">
              <a:rPr lang="fi-FI" altLang="fi-FI" sz="1000" smtClean="0">
                <a:solidFill>
                  <a:schemeClr val="tx1"/>
                </a:solidFill>
                <a:latin typeface="Arial" panose="020B0604020202020204" pitchFamily="34" charset="0"/>
              </a:rPr>
              <a:pPr>
                <a:spcBef>
                  <a:spcPct val="0"/>
                </a:spcBef>
                <a:buClrTx/>
                <a:buFontTx/>
                <a:buNone/>
              </a:pPr>
              <a:t>112</a:t>
            </a:fld>
            <a:endParaRPr lang="fi-FI" altLang="fi-FI" sz="1000" smtClean="0">
              <a:solidFill>
                <a:schemeClr val="tx1"/>
              </a:solidFill>
              <a:latin typeface="Arial" panose="020B0604020202020204" pitchFamily="34" charset="0"/>
            </a:endParaRPr>
          </a:p>
        </p:txBody>
      </p:sp>
      <p:sp>
        <p:nvSpPr>
          <p:cNvPr id="121859" name="Rectangle 2"/>
          <p:cNvSpPr>
            <a:spLocks noGrp="1" noRot="1" noChangeArrowheads="1"/>
          </p:cNvSpPr>
          <p:nvPr>
            <p:ph type="body" idx="1"/>
          </p:nvPr>
        </p:nvSpPr>
        <p:spPr>
          <a:xfrm>
            <a:off x="301625" y="268288"/>
            <a:ext cx="8540750" cy="5830887"/>
          </a:xfrm>
        </p:spPr>
        <p:txBody>
          <a:bodyPr/>
          <a:lstStyle/>
          <a:p>
            <a:pPr eaLnBrk="1" hangingPunct="1"/>
            <a:r>
              <a:rPr lang="fi-FI" altLang="fi-FI" sz="2800" smtClean="0"/>
              <a:t>Voimien jako komponentteihin kappaleen ollessa kaltevalla pinnalla.  </a:t>
            </a:r>
          </a:p>
        </p:txBody>
      </p:sp>
      <p:sp>
        <p:nvSpPr>
          <p:cNvPr id="121860" name="Line 3"/>
          <p:cNvSpPr>
            <a:spLocks noChangeShapeType="1"/>
          </p:cNvSpPr>
          <p:nvPr/>
        </p:nvSpPr>
        <p:spPr bwMode="auto">
          <a:xfrm>
            <a:off x="914400" y="4778375"/>
            <a:ext cx="5821363" cy="0"/>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121861" name="Line 4"/>
          <p:cNvSpPr>
            <a:spLocks noChangeShapeType="1"/>
          </p:cNvSpPr>
          <p:nvPr/>
        </p:nvSpPr>
        <p:spPr bwMode="auto">
          <a:xfrm rot="1282729" flipH="1" flipV="1">
            <a:off x="1116013" y="3716338"/>
            <a:ext cx="5821362" cy="0"/>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121862" name="Rectangle 5"/>
          <p:cNvSpPr>
            <a:spLocks noChangeArrowheads="1"/>
          </p:cNvSpPr>
          <p:nvPr/>
        </p:nvSpPr>
        <p:spPr bwMode="auto">
          <a:xfrm rot="1282729">
            <a:off x="2913063" y="2955925"/>
            <a:ext cx="1566862" cy="609600"/>
          </a:xfrm>
          <a:prstGeom prst="rect">
            <a:avLst/>
          </a:prstGeom>
          <a:solidFill>
            <a:srgbClr val="00CCFF"/>
          </a:solidFill>
          <a:ln w="9525" algn="ctr">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21863" name="Arc 6"/>
          <p:cNvSpPr>
            <a:spLocks/>
          </p:cNvSpPr>
          <p:nvPr/>
        </p:nvSpPr>
        <p:spPr bwMode="auto">
          <a:xfrm rot="-6543821">
            <a:off x="5135563" y="4329113"/>
            <a:ext cx="409575" cy="377825"/>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fi-FI"/>
          </a:p>
        </p:txBody>
      </p:sp>
      <p:sp>
        <p:nvSpPr>
          <p:cNvPr id="946183" name="Line 7"/>
          <p:cNvSpPr>
            <a:spLocks noChangeShapeType="1"/>
          </p:cNvSpPr>
          <p:nvPr/>
        </p:nvSpPr>
        <p:spPr bwMode="auto">
          <a:xfrm>
            <a:off x="3629025" y="3209925"/>
            <a:ext cx="0" cy="23368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sp>
        <p:nvSpPr>
          <p:cNvPr id="946184" name="Line 8"/>
          <p:cNvSpPr>
            <a:spLocks noChangeShapeType="1"/>
          </p:cNvSpPr>
          <p:nvPr/>
        </p:nvSpPr>
        <p:spPr bwMode="auto">
          <a:xfrm flipH="1">
            <a:off x="2632075" y="3211513"/>
            <a:ext cx="1001713" cy="1905000"/>
          </a:xfrm>
          <a:prstGeom prst="line">
            <a:avLst/>
          </a:prstGeom>
          <a:noFill/>
          <a:ln w="38100">
            <a:solidFill>
              <a:srgbClr val="008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sp>
        <p:nvSpPr>
          <p:cNvPr id="946185" name="Line 9"/>
          <p:cNvSpPr>
            <a:spLocks noChangeShapeType="1"/>
          </p:cNvSpPr>
          <p:nvPr/>
        </p:nvSpPr>
        <p:spPr bwMode="auto">
          <a:xfrm>
            <a:off x="2633663" y="5145088"/>
            <a:ext cx="1012825" cy="455612"/>
          </a:xfrm>
          <a:prstGeom prst="line">
            <a:avLst/>
          </a:prstGeom>
          <a:noFill/>
          <a:ln w="38100">
            <a:solidFill>
              <a:srgbClr val="008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sp>
        <p:nvSpPr>
          <p:cNvPr id="946186" name="Text Box 10"/>
          <p:cNvSpPr txBox="1">
            <a:spLocks noChangeArrowheads="1"/>
          </p:cNvSpPr>
          <p:nvPr/>
        </p:nvSpPr>
        <p:spPr bwMode="auto">
          <a:xfrm>
            <a:off x="3611563" y="4973638"/>
            <a:ext cx="9540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buClr>
                <a:schemeClr val="hlink"/>
              </a:buClr>
              <a:buSzPct val="80000"/>
              <a:buFont typeface="Arial" panose="020B0604020202020204" pitchFamily="34" charset="0"/>
              <a:buNone/>
            </a:pPr>
            <a:r>
              <a:rPr lang="fi-FI" altLang="fi-FI" sz="2000" b="1" i="1">
                <a:solidFill>
                  <a:schemeClr val="tx1"/>
                </a:solidFill>
              </a:rPr>
              <a:t>G=</a:t>
            </a:r>
            <a:r>
              <a:rPr lang="fi-FI" altLang="fi-FI" sz="2000" i="1">
                <a:solidFill>
                  <a:schemeClr val="tx1"/>
                </a:solidFill>
              </a:rPr>
              <a:t>m</a:t>
            </a:r>
            <a:r>
              <a:rPr lang="fi-FI" altLang="fi-FI" sz="2000" b="1" i="1">
                <a:solidFill>
                  <a:schemeClr val="tx1"/>
                </a:solidFill>
              </a:rPr>
              <a:t>g</a:t>
            </a:r>
          </a:p>
        </p:txBody>
      </p:sp>
      <p:sp>
        <p:nvSpPr>
          <p:cNvPr id="946187" name="Text Box 11"/>
          <p:cNvSpPr txBox="1">
            <a:spLocks noChangeArrowheads="1"/>
          </p:cNvSpPr>
          <p:nvPr/>
        </p:nvSpPr>
        <p:spPr bwMode="auto">
          <a:xfrm rot="1596762">
            <a:off x="2528888" y="5399088"/>
            <a:ext cx="9096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000" b="1" i="1">
                <a:solidFill>
                  <a:schemeClr val="tx1"/>
                </a:solidFill>
              </a:rPr>
              <a:t>G</a:t>
            </a:r>
            <a:r>
              <a:rPr lang="fi-FI" altLang="fi-FI" sz="2000" i="1">
                <a:solidFill>
                  <a:schemeClr val="tx1"/>
                </a:solidFill>
              </a:rPr>
              <a:t> sin</a:t>
            </a:r>
            <a:r>
              <a:rPr lang="el-GR" altLang="fi-FI" sz="2000" i="1">
                <a:solidFill>
                  <a:schemeClr val="tx1"/>
                </a:solidFill>
                <a:latin typeface="Arial" panose="020B0604020202020204" pitchFamily="34" charset="0"/>
                <a:cs typeface="Arial" panose="020B0604020202020204" pitchFamily="34" charset="0"/>
              </a:rPr>
              <a:t>α</a:t>
            </a:r>
          </a:p>
        </p:txBody>
      </p:sp>
      <p:sp>
        <p:nvSpPr>
          <p:cNvPr id="946188" name="Text Box 12"/>
          <p:cNvSpPr txBox="1">
            <a:spLocks noChangeArrowheads="1"/>
          </p:cNvSpPr>
          <p:nvPr/>
        </p:nvSpPr>
        <p:spPr bwMode="auto">
          <a:xfrm>
            <a:off x="2276475" y="3775075"/>
            <a:ext cx="379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000" b="1" i="1">
                <a:solidFill>
                  <a:schemeClr val="tx1"/>
                </a:solidFill>
              </a:rPr>
              <a:t>N</a:t>
            </a:r>
          </a:p>
        </p:txBody>
      </p:sp>
      <p:sp>
        <p:nvSpPr>
          <p:cNvPr id="946189" name="Text Box 13"/>
          <p:cNvSpPr txBox="1">
            <a:spLocks noChangeArrowheads="1"/>
          </p:cNvSpPr>
          <p:nvPr/>
        </p:nvSpPr>
        <p:spPr bwMode="auto">
          <a:xfrm rot="-3699887">
            <a:off x="2449513" y="4011612"/>
            <a:ext cx="965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000" b="1" i="1">
                <a:solidFill>
                  <a:schemeClr val="tx1"/>
                </a:solidFill>
              </a:rPr>
              <a:t>G</a:t>
            </a:r>
            <a:r>
              <a:rPr lang="fi-FI" altLang="fi-FI" sz="2000" i="1">
                <a:solidFill>
                  <a:schemeClr val="tx1"/>
                </a:solidFill>
              </a:rPr>
              <a:t> cos</a:t>
            </a:r>
            <a:r>
              <a:rPr lang="el-GR" altLang="fi-FI" sz="2000" i="1">
                <a:solidFill>
                  <a:schemeClr val="tx1"/>
                </a:solidFill>
                <a:latin typeface="Arial" panose="020B0604020202020204" pitchFamily="34" charset="0"/>
                <a:cs typeface="Arial" panose="020B0604020202020204" pitchFamily="34" charset="0"/>
              </a:rPr>
              <a:t>α</a:t>
            </a:r>
          </a:p>
        </p:txBody>
      </p:sp>
      <p:sp>
        <p:nvSpPr>
          <p:cNvPr id="121871" name="Text Box 14"/>
          <p:cNvSpPr txBox="1">
            <a:spLocks noChangeArrowheads="1"/>
          </p:cNvSpPr>
          <p:nvPr/>
        </p:nvSpPr>
        <p:spPr bwMode="auto">
          <a:xfrm>
            <a:off x="4908550" y="4243388"/>
            <a:ext cx="3286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el-GR" altLang="fi-FI" sz="2000" i="1">
                <a:solidFill>
                  <a:schemeClr val="tx1"/>
                </a:solidFill>
                <a:latin typeface="Arial" panose="020B0604020202020204" pitchFamily="34" charset="0"/>
                <a:cs typeface="Arial" panose="020B0604020202020204" pitchFamily="34" charset="0"/>
              </a:rPr>
              <a:t>α</a:t>
            </a:r>
          </a:p>
        </p:txBody>
      </p:sp>
      <p:sp>
        <p:nvSpPr>
          <p:cNvPr id="946191" name="Line 15"/>
          <p:cNvSpPr>
            <a:spLocks noChangeShapeType="1"/>
          </p:cNvSpPr>
          <p:nvPr/>
        </p:nvSpPr>
        <p:spPr bwMode="auto">
          <a:xfrm flipH="1">
            <a:off x="2070100" y="3343275"/>
            <a:ext cx="1006475" cy="1909763"/>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i-FI"/>
          </a:p>
        </p:txBody>
      </p:sp>
      <p:sp>
        <p:nvSpPr>
          <p:cNvPr id="121873" name="Line 16"/>
          <p:cNvSpPr>
            <a:spLocks noChangeShapeType="1"/>
          </p:cNvSpPr>
          <p:nvPr/>
        </p:nvSpPr>
        <p:spPr bwMode="auto">
          <a:xfrm>
            <a:off x="6461125" y="4454525"/>
            <a:ext cx="1233488" cy="50641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sp>
        <p:nvSpPr>
          <p:cNvPr id="121874" name="Line 17"/>
          <p:cNvSpPr>
            <a:spLocks noChangeShapeType="1"/>
          </p:cNvSpPr>
          <p:nvPr/>
        </p:nvSpPr>
        <p:spPr bwMode="auto">
          <a:xfrm flipV="1">
            <a:off x="6472238" y="3241675"/>
            <a:ext cx="477837" cy="1219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sp>
        <p:nvSpPr>
          <p:cNvPr id="121875" name="Text Box 18"/>
          <p:cNvSpPr txBox="1">
            <a:spLocks noChangeArrowheads="1"/>
          </p:cNvSpPr>
          <p:nvPr/>
        </p:nvSpPr>
        <p:spPr bwMode="auto">
          <a:xfrm>
            <a:off x="6865938" y="286861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000" i="1">
                <a:solidFill>
                  <a:schemeClr val="tx1"/>
                </a:solidFill>
                <a:latin typeface="Arial" panose="020B0604020202020204" pitchFamily="34" charset="0"/>
                <a:cs typeface="Arial" panose="020B0604020202020204" pitchFamily="34" charset="0"/>
              </a:rPr>
              <a:t>y</a:t>
            </a:r>
            <a:endParaRPr lang="el-GR" altLang="fi-FI" sz="2000" i="1">
              <a:solidFill>
                <a:schemeClr val="tx1"/>
              </a:solidFill>
              <a:latin typeface="Arial" panose="020B0604020202020204" pitchFamily="34" charset="0"/>
              <a:cs typeface="Arial" panose="020B0604020202020204" pitchFamily="34" charset="0"/>
            </a:endParaRPr>
          </a:p>
        </p:txBody>
      </p:sp>
      <p:sp>
        <p:nvSpPr>
          <p:cNvPr id="121876" name="Text Box 19"/>
          <p:cNvSpPr txBox="1">
            <a:spLocks noChangeArrowheads="1"/>
          </p:cNvSpPr>
          <p:nvPr/>
        </p:nvSpPr>
        <p:spPr bwMode="auto">
          <a:xfrm>
            <a:off x="7635875" y="47879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000" i="1">
                <a:solidFill>
                  <a:schemeClr val="tx1"/>
                </a:solidFill>
                <a:latin typeface="Arial" panose="020B0604020202020204" pitchFamily="34" charset="0"/>
                <a:cs typeface="Arial" panose="020B0604020202020204" pitchFamily="34" charset="0"/>
              </a:rPr>
              <a:t>x</a:t>
            </a:r>
            <a:endParaRPr lang="el-GR" altLang="fi-FI" sz="2000" i="1">
              <a:solidFill>
                <a:schemeClr val="tx1"/>
              </a:solidFill>
              <a:latin typeface="Arial" panose="020B0604020202020204" pitchFamily="34" charset="0"/>
              <a:cs typeface="Arial" panose="020B0604020202020204" pitchFamily="34" charset="0"/>
            </a:endParaRPr>
          </a:p>
        </p:txBody>
      </p:sp>
      <p:sp>
        <p:nvSpPr>
          <p:cNvPr id="946196" name="Text Box 20"/>
          <p:cNvSpPr txBox="1">
            <a:spLocks noChangeArrowheads="1"/>
          </p:cNvSpPr>
          <p:nvPr/>
        </p:nvSpPr>
        <p:spPr bwMode="auto">
          <a:xfrm>
            <a:off x="3216275" y="3900488"/>
            <a:ext cx="3286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el-GR" altLang="fi-FI" sz="2000" i="1">
                <a:solidFill>
                  <a:schemeClr val="tx1"/>
                </a:solidFill>
                <a:latin typeface="Arial" panose="020B0604020202020204" pitchFamily="34" charset="0"/>
                <a:cs typeface="Arial" panose="020B0604020202020204" pitchFamily="34" charset="0"/>
              </a:rPr>
              <a:t>α</a:t>
            </a:r>
          </a:p>
        </p:txBody>
      </p:sp>
      <p:sp>
        <p:nvSpPr>
          <p:cNvPr id="946197" name="Arc 21"/>
          <p:cNvSpPr>
            <a:spLocks/>
          </p:cNvSpPr>
          <p:nvPr/>
        </p:nvSpPr>
        <p:spPr bwMode="auto">
          <a:xfrm rot="9540848">
            <a:off x="3341688" y="3817938"/>
            <a:ext cx="234950" cy="212725"/>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fi-FI"/>
          </a:p>
        </p:txBody>
      </p:sp>
      <p:sp>
        <p:nvSpPr>
          <p:cNvPr id="946198" name="Line 22"/>
          <p:cNvSpPr>
            <a:spLocks noChangeShapeType="1"/>
          </p:cNvSpPr>
          <p:nvPr/>
        </p:nvSpPr>
        <p:spPr bwMode="auto">
          <a:xfrm>
            <a:off x="3403600" y="2441575"/>
            <a:ext cx="1233488" cy="50641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sp>
        <p:nvSpPr>
          <p:cNvPr id="946199" name="Text Box 23"/>
          <p:cNvSpPr txBox="1">
            <a:spLocks noChangeArrowheads="1"/>
          </p:cNvSpPr>
          <p:nvPr/>
        </p:nvSpPr>
        <p:spPr bwMode="auto">
          <a:xfrm>
            <a:off x="4000500" y="230505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000" b="1" i="1">
                <a:solidFill>
                  <a:schemeClr val="tx1"/>
                </a:solidFill>
                <a:latin typeface="Arial" panose="020B0604020202020204" pitchFamily="34" charset="0"/>
                <a:cs typeface="Arial" panose="020B0604020202020204" pitchFamily="34" charset="0"/>
              </a:rPr>
              <a:t>a</a:t>
            </a:r>
            <a:endParaRPr lang="el-GR" altLang="fi-FI" sz="2000" b="1" i="1">
              <a:solidFill>
                <a:schemeClr val="tx1"/>
              </a:solidFill>
              <a:latin typeface="Arial" panose="020B0604020202020204" pitchFamily="34" charset="0"/>
              <a:cs typeface="Arial" panose="020B0604020202020204" pitchFamily="34" charset="0"/>
            </a:endParaRPr>
          </a:p>
        </p:txBody>
      </p:sp>
      <p:sp>
        <p:nvSpPr>
          <p:cNvPr id="121881" name="AutoShape 25">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46183"/>
                                        </p:tgtEl>
                                        <p:attrNameLst>
                                          <p:attrName>style.visibility</p:attrName>
                                        </p:attrNameLst>
                                      </p:cBhvr>
                                      <p:to>
                                        <p:strVal val="visible"/>
                                      </p:to>
                                    </p:set>
                                    <p:animEffect transition="in" filter="box(in)">
                                      <p:cBhvr>
                                        <p:cTn id="7" dur="500"/>
                                        <p:tgtEl>
                                          <p:spTgt spid="946183"/>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946186"/>
                                        </p:tgtEl>
                                        <p:attrNameLst>
                                          <p:attrName>style.visibility</p:attrName>
                                        </p:attrNameLst>
                                      </p:cBhvr>
                                      <p:to>
                                        <p:strVal val="visible"/>
                                      </p:to>
                                    </p:set>
                                    <p:animEffect transition="in" filter="box(in)">
                                      <p:cBhvr>
                                        <p:cTn id="10" dur="500"/>
                                        <p:tgtEl>
                                          <p:spTgt spid="94618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946191"/>
                                        </p:tgtEl>
                                        <p:attrNameLst>
                                          <p:attrName>style.visibility</p:attrName>
                                        </p:attrNameLst>
                                      </p:cBhvr>
                                      <p:to>
                                        <p:strVal val="visible"/>
                                      </p:to>
                                    </p:set>
                                    <p:animEffect transition="in" filter="box(in)">
                                      <p:cBhvr>
                                        <p:cTn id="15" dur="500"/>
                                        <p:tgtEl>
                                          <p:spTgt spid="946191"/>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946188"/>
                                        </p:tgtEl>
                                        <p:attrNameLst>
                                          <p:attrName>style.visibility</p:attrName>
                                        </p:attrNameLst>
                                      </p:cBhvr>
                                      <p:to>
                                        <p:strVal val="visible"/>
                                      </p:to>
                                    </p:set>
                                    <p:animEffect transition="in" filter="box(in)">
                                      <p:cBhvr>
                                        <p:cTn id="18" dur="500"/>
                                        <p:tgtEl>
                                          <p:spTgt spid="94618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946184"/>
                                        </p:tgtEl>
                                        <p:attrNameLst>
                                          <p:attrName>style.visibility</p:attrName>
                                        </p:attrNameLst>
                                      </p:cBhvr>
                                      <p:to>
                                        <p:strVal val="visible"/>
                                      </p:to>
                                    </p:set>
                                    <p:animEffect transition="in" filter="box(in)">
                                      <p:cBhvr>
                                        <p:cTn id="23" dur="500"/>
                                        <p:tgtEl>
                                          <p:spTgt spid="946184"/>
                                        </p:tgtEl>
                                      </p:cBhvr>
                                    </p:animEffect>
                                  </p:childTnLst>
                                </p:cTn>
                              </p:par>
                              <p:par>
                                <p:cTn id="24" presetID="4" presetClass="entr" presetSubtype="16" fill="hold" nodeType="withEffect">
                                  <p:stCondLst>
                                    <p:cond delay="0"/>
                                  </p:stCondLst>
                                  <p:childTnLst>
                                    <p:set>
                                      <p:cBhvr>
                                        <p:cTn id="25" dur="1" fill="hold">
                                          <p:stCondLst>
                                            <p:cond delay="0"/>
                                          </p:stCondLst>
                                        </p:cTn>
                                        <p:tgtEl>
                                          <p:spTgt spid="946185"/>
                                        </p:tgtEl>
                                        <p:attrNameLst>
                                          <p:attrName>style.visibility</p:attrName>
                                        </p:attrNameLst>
                                      </p:cBhvr>
                                      <p:to>
                                        <p:strVal val="visible"/>
                                      </p:to>
                                    </p:set>
                                    <p:animEffect transition="in" filter="box(in)">
                                      <p:cBhvr>
                                        <p:cTn id="26" dur="500"/>
                                        <p:tgtEl>
                                          <p:spTgt spid="94618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946196"/>
                                        </p:tgtEl>
                                        <p:attrNameLst>
                                          <p:attrName>style.visibility</p:attrName>
                                        </p:attrNameLst>
                                      </p:cBhvr>
                                      <p:to>
                                        <p:strVal val="visible"/>
                                      </p:to>
                                    </p:set>
                                    <p:animEffect transition="in" filter="box(in)">
                                      <p:cBhvr>
                                        <p:cTn id="31" dur="500"/>
                                        <p:tgtEl>
                                          <p:spTgt spid="946196"/>
                                        </p:tgtEl>
                                      </p:cBhvr>
                                    </p:animEffect>
                                  </p:childTnLst>
                                </p:cTn>
                              </p:par>
                              <p:par>
                                <p:cTn id="32" presetID="4" presetClass="entr" presetSubtype="16" fill="hold" nodeType="withEffect">
                                  <p:stCondLst>
                                    <p:cond delay="0"/>
                                  </p:stCondLst>
                                  <p:childTnLst>
                                    <p:set>
                                      <p:cBhvr>
                                        <p:cTn id="33" dur="1" fill="hold">
                                          <p:stCondLst>
                                            <p:cond delay="0"/>
                                          </p:stCondLst>
                                        </p:cTn>
                                        <p:tgtEl>
                                          <p:spTgt spid="946197"/>
                                        </p:tgtEl>
                                        <p:attrNameLst>
                                          <p:attrName>style.visibility</p:attrName>
                                        </p:attrNameLst>
                                      </p:cBhvr>
                                      <p:to>
                                        <p:strVal val="visible"/>
                                      </p:to>
                                    </p:set>
                                    <p:animEffect transition="in" filter="box(in)">
                                      <p:cBhvr>
                                        <p:cTn id="34" dur="500"/>
                                        <p:tgtEl>
                                          <p:spTgt spid="94619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946187"/>
                                        </p:tgtEl>
                                        <p:attrNameLst>
                                          <p:attrName>style.visibility</p:attrName>
                                        </p:attrNameLst>
                                      </p:cBhvr>
                                      <p:to>
                                        <p:strVal val="visible"/>
                                      </p:to>
                                    </p:set>
                                    <p:animEffect transition="in" filter="box(in)">
                                      <p:cBhvr>
                                        <p:cTn id="39" dur="500"/>
                                        <p:tgtEl>
                                          <p:spTgt spid="94618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16" fill="hold" nodeType="clickEffect">
                                  <p:stCondLst>
                                    <p:cond delay="0"/>
                                  </p:stCondLst>
                                  <p:childTnLst>
                                    <p:set>
                                      <p:cBhvr>
                                        <p:cTn id="43" dur="1" fill="hold">
                                          <p:stCondLst>
                                            <p:cond delay="0"/>
                                          </p:stCondLst>
                                        </p:cTn>
                                        <p:tgtEl>
                                          <p:spTgt spid="946189">
                                            <p:txEl>
                                              <p:pRg st="0" end="0"/>
                                            </p:txEl>
                                          </p:spTgt>
                                        </p:tgtEl>
                                        <p:attrNameLst>
                                          <p:attrName>style.visibility</p:attrName>
                                        </p:attrNameLst>
                                      </p:cBhvr>
                                      <p:to>
                                        <p:strVal val="visible"/>
                                      </p:to>
                                    </p:set>
                                    <p:animEffect transition="in" filter="box(in)">
                                      <p:cBhvr>
                                        <p:cTn id="44" dur="500"/>
                                        <p:tgtEl>
                                          <p:spTgt spid="946189">
                                            <p:txEl>
                                              <p:pRg st="0" end="0"/>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16" fill="hold" grpId="0" nodeType="clickEffect">
                                  <p:stCondLst>
                                    <p:cond delay="0"/>
                                  </p:stCondLst>
                                  <p:childTnLst>
                                    <p:set>
                                      <p:cBhvr>
                                        <p:cTn id="48" dur="1" fill="hold">
                                          <p:stCondLst>
                                            <p:cond delay="0"/>
                                          </p:stCondLst>
                                        </p:cTn>
                                        <p:tgtEl>
                                          <p:spTgt spid="946199"/>
                                        </p:tgtEl>
                                        <p:attrNameLst>
                                          <p:attrName>style.visibility</p:attrName>
                                        </p:attrNameLst>
                                      </p:cBhvr>
                                      <p:to>
                                        <p:strVal val="visible"/>
                                      </p:to>
                                    </p:set>
                                    <p:animEffect transition="in" filter="box(in)">
                                      <p:cBhvr>
                                        <p:cTn id="49" dur="500"/>
                                        <p:tgtEl>
                                          <p:spTgt spid="946199"/>
                                        </p:tgtEl>
                                      </p:cBhvr>
                                    </p:animEffect>
                                  </p:childTnLst>
                                </p:cTn>
                              </p:par>
                              <p:par>
                                <p:cTn id="50" presetID="4" presetClass="entr" presetSubtype="16" fill="hold" nodeType="withEffect">
                                  <p:stCondLst>
                                    <p:cond delay="0"/>
                                  </p:stCondLst>
                                  <p:childTnLst>
                                    <p:set>
                                      <p:cBhvr>
                                        <p:cTn id="51" dur="1" fill="hold">
                                          <p:stCondLst>
                                            <p:cond delay="0"/>
                                          </p:stCondLst>
                                        </p:cTn>
                                        <p:tgtEl>
                                          <p:spTgt spid="946198"/>
                                        </p:tgtEl>
                                        <p:attrNameLst>
                                          <p:attrName>style.visibility</p:attrName>
                                        </p:attrNameLst>
                                      </p:cBhvr>
                                      <p:to>
                                        <p:strVal val="visible"/>
                                      </p:to>
                                    </p:set>
                                    <p:animEffect transition="in" filter="box(in)">
                                      <p:cBhvr>
                                        <p:cTn id="52" dur="500"/>
                                        <p:tgtEl>
                                          <p:spTgt spid="94619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64" presetClass="path" presetSubtype="0" accel="50000" decel="50000" fill="hold" nodeType="clickEffect">
                                  <p:stCondLst>
                                    <p:cond delay="0"/>
                                  </p:stCondLst>
                                  <p:childTnLst>
                                    <p:animMotion origin="layout" path="M -2.77778E-7 4.04624E-7 L 0.11111 -0.28046 " pathEditMode="relative" rAng="0" ptsTypes="AA">
                                      <p:cBhvr>
                                        <p:cTn id="56" dur="2000" fill="hold"/>
                                        <p:tgtEl>
                                          <p:spTgt spid="946185"/>
                                        </p:tgtEl>
                                        <p:attrNameLst>
                                          <p:attrName>ppt_x</p:attrName>
                                          <p:attrName>ppt_y</p:attrName>
                                        </p:attrNameLst>
                                      </p:cBhvr>
                                      <p:rCtr x="5556" y="-14035"/>
                                    </p:animMotion>
                                  </p:childTnLst>
                                </p:cTn>
                              </p:par>
                            </p:childTnLst>
                          </p:cTn>
                        </p:par>
                      </p:childTnLst>
                    </p:cTn>
                  </p:par>
                  <p:par>
                    <p:cTn id="57" fill="hold" nodeType="clickPar">
                      <p:stCondLst>
                        <p:cond delay="indefinite"/>
                      </p:stCondLst>
                      <p:childTnLst>
                        <p:par>
                          <p:cTn id="58" fill="hold" nodeType="withGroup">
                            <p:stCondLst>
                              <p:cond delay="0"/>
                            </p:stCondLst>
                            <p:childTnLst>
                              <p:par>
                                <p:cTn id="59" presetID="64" presetClass="path" presetSubtype="0" accel="50000" decel="50000" fill="hold" nodeType="clickEffect">
                                  <p:stCondLst>
                                    <p:cond delay="0"/>
                                  </p:stCondLst>
                                  <p:childTnLst>
                                    <p:animMotion origin="layout" path="M -2.77778E-7 4.04624E-7 L 0.10781 -0.27815 " pathEditMode="relative" rAng="0" ptsTypes="AA">
                                      <p:cBhvr>
                                        <p:cTn id="60" dur="2000" spd="-100000" fill="hold"/>
                                        <p:tgtEl>
                                          <p:spTgt spid="946185"/>
                                        </p:tgtEl>
                                        <p:attrNameLst>
                                          <p:attrName>ppt_x</p:attrName>
                                          <p:attrName>ppt_y</p:attrName>
                                        </p:attrNameLst>
                                      </p:cBhvr>
                                      <p:rCtr x="5382" y="-1391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6186" grpId="0"/>
      <p:bldP spid="946187" grpId="0"/>
      <p:bldP spid="946188" grpId="0"/>
      <p:bldP spid="946196" grpId="0"/>
      <p:bldP spid="946199"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0D00A578-DE3E-41CA-85CF-95C20E3F207D}" type="slidenum">
              <a:rPr lang="fi-FI" altLang="fi-FI" sz="1000" smtClean="0">
                <a:solidFill>
                  <a:schemeClr val="tx1"/>
                </a:solidFill>
                <a:latin typeface="Arial" panose="020B0604020202020204" pitchFamily="34" charset="0"/>
              </a:rPr>
              <a:pPr>
                <a:spcBef>
                  <a:spcPct val="0"/>
                </a:spcBef>
                <a:buClrTx/>
                <a:buFontTx/>
                <a:buNone/>
              </a:pPr>
              <a:t>113</a:t>
            </a:fld>
            <a:endParaRPr lang="fi-FI" altLang="fi-FI" sz="1000" smtClean="0">
              <a:solidFill>
                <a:schemeClr val="tx1"/>
              </a:solidFill>
              <a:latin typeface="Arial" panose="020B0604020202020204" pitchFamily="34" charset="0"/>
            </a:endParaRPr>
          </a:p>
        </p:txBody>
      </p:sp>
      <p:sp>
        <p:nvSpPr>
          <p:cNvPr id="122883" name="Rectangle 2"/>
          <p:cNvSpPr>
            <a:spLocks noGrp="1" noRot="1" noChangeArrowheads="1"/>
          </p:cNvSpPr>
          <p:nvPr>
            <p:ph type="title"/>
          </p:nvPr>
        </p:nvSpPr>
        <p:spPr>
          <a:xfrm>
            <a:off x="342900" y="228600"/>
            <a:ext cx="8499475" cy="1143000"/>
          </a:xfrm>
        </p:spPr>
        <p:txBody>
          <a:bodyPr/>
          <a:lstStyle/>
          <a:p>
            <a:pPr algn="l" eaLnBrk="1" hangingPunct="1"/>
            <a:r>
              <a:rPr lang="fi-FI" altLang="fi-FI" sz="3600" smtClean="0"/>
              <a:t>4.6 Kitka</a:t>
            </a:r>
          </a:p>
        </p:txBody>
      </p:sp>
      <p:sp>
        <p:nvSpPr>
          <p:cNvPr id="122884" name="Rectangle 3"/>
          <p:cNvSpPr>
            <a:spLocks noGrp="1" noRot="1" noChangeArrowheads="1"/>
          </p:cNvSpPr>
          <p:nvPr>
            <p:ph type="body" idx="1"/>
          </p:nvPr>
        </p:nvSpPr>
        <p:spPr/>
        <p:txBody>
          <a:bodyPr/>
          <a:lstStyle/>
          <a:p>
            <a:pPr eaLnBrk="1" hangingPunct="1"/>
            <a:r>
              <a:rPr lang="fi-FI" altLang="fi-FI" smtClean="0"/>
              <a:t>Kitka on kahden toisiaan koskettavan riittä-vän kovan pinnan välinen vuorovaikutus, joka yrittää estää pintojen liukumista tois-tensa suhteen (kovien pintojen kontakti).</a:t>
            </a:r>
          </a:p>
          <a:p>
            <a:pPr eaLnBrk="1" hangingPunct="1"/>
            <a:r>
              <a:rPr lang="fi-FI" altLang="fi-FI" smtClean="0"/>
              <a:t>Jos kappale liikkuu jossakin väliaineessa, kuten vedessä tai ilmassa, synnyttää ympäristö kappaleeseen kitkan luonteisen vastustavan voiman.  </a:t>
            </a:r>
          </a:p>
        </p:txBody>
      </p:sp>
      <p:sp>
        <p:nvSpPr>
          <p:cNvPr id="122885" name="AutoShape 5">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517567BF-3218-48BE-AD0D-1F753E9E56B2}" type="slidenum">
              <a:rPr lang="fi-FI" altLang="fi-FI" sz="1000" smtClean="0">
                <a:solidFill>
                  <a:schemeClr val="tx1"/>
                </a:solidFill>
                <a:latin typeface="Arial" panose="020B0604020202020204" pitchFamily="34" charset="0"/>
              </a:rPr>
              <a:pPr>
                <a:spcBef>
                  <a:spcPct val="0"/>
                </a:spcBef>
                <a:buClrTx/>
                <a:buFontTx/>
                <a:buNone/>
              </a:pPr>
              <a:t>114</a:t>
            </a:fld>
            <a:endParaRPr lang="fi-FI" altLang="fi-FI" sz="1000" smtClean="0">
              <a:solidFill>
                <a:schemeClr val="tx1"/>
              </a:solidFill>
              <a:latin typeface="Arial" panose="020B0604020202020204" pitchFamily="34" charset="0"/>
            </a:endParaRPr>
          </a:p>
        </p:txBody>
      </p:sp>
      <p:sp>
        <p:nvSpPr>
          <p:cNvPr id="123907" name="Rectangle 2"/>
          <p:cNvSpPr>
            <a:spLocks noGrp="1" noRot="1" noChangeArrowheads="1"/>
          </p:cNvSpPr>
          <p:nvPr>
            <p:ph type="body" idx="1"/>
          </p:nvPr>
        </p:nvSpPr>
        <p:spPr>
          <a:xfrm>
            <a:off x="301625" y="352425"/>
            <a:ext cx="8540750" cy="5746750"/>
          </a:xfrm>
        </p:spPr>
        <p:txBody>
          <a:bodyPr/>
          <a:lstStyle/>
          <a:p>
            <a:pPr eaLnBrk="1" hangingPunct="1">
              <a:lnSpc>
                <a:spcPct val="90000"/>
              </a:lnSpc>
            </a:pPr>
            <a:r>
              <a:rPr lang="fi-FI" altLang="fi-FI" smtClean="0"/>
              <a:t>Tarkastelun ulkopuolelle jäävät tilanteet, joissa</a:t>
            </a:r>
          </a:p>
          <a:p>
            <a:pPr lvl="1" eaLnBrk="1" hangingPunct="1">
              <a:lnSpc>
                <a:spcPct val="90000"/>
              </a:lnSpc>
            </a:pPr>
            <a:r>
              <a:rPr lang="fi-FI" altLang="fi-FI" smtClean="0"/>
              <a:t>pintojen välillä on esimerkiksi voiteluainetta, jolloin pintojen välisen aineen ominaisuudet ovat merkittävämpiä kuin pintaparin laatu</a:t>
            </a:r>
          </a:p>
          <a:p>
            <a:pPr lvl="1" eaLnBrk="1" hangingPunct="1">
              <a:lnSpc>
                <a:spcPct val="90000"/>
              </a:lnSpc>
            </a:pPr>
            <a:r>
              <a:rPr lang="fi-FI" altLang="fi-FI" smtClean="0"/>
              <a:t>pinnat muuttavat muotoaan ja liimautuvat toisiinsa, jolloin niiden välinen vuorovaikutus muistuttaa kiinteää kappaletta koossapitäviä vuorovakutuksia.  Tilanne muuttu myös, jos pinnat on hiottu hyvin sileiksi.  </a:t>
            </a:r>
          </a:p>
          <a:p>
            <a:pPr eaLnBrk="1" hangingPunct="1">
              <a:lnSpc>
                <a:spcPct val="90000"/>
              </a:lnSpc>
            </a:pPr>
            <a:r>
              <a:rPr lang="fi-FI" altLang="fi-FI" smtClean="0"/>
              <a:t>Tribologia on tieteenala, joka tutkii toisiinsa nähden liikkuvien koneenosien kosketus-kohdissa tapahtuvia ilmiöitä.</a:t>
            </a:r>
          </a:p>
        </p:txBody>
      </p:sp>
      <p:sp>
        <p:nvSpPr>
          <p:cNvPr id="123908" name="AutoShape 4">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51D7DFFD-16BF-4766-B605-8EA0464B01FE}" type="slidenum">
              <a:rPr lang="fi-FI" altLang="fi-FI" sz="1000" smtClean="0">
                <a:solidFill>
                  <a:schemeClr val="tx1"/>
                </a:solidFill>
                <a:latin typeface="Arial" panose="020B0604020202020204" pitchFamily="34" charset="0"/>
              </a:rPr>
              <a:pPr>
                <a:spcBef>
                  <a:spcPct val="0"/>
                </a:spcBef>
                <a:buClrTx/>
                <a:buFontTx/>
                <a:buNone/>
              </a:pPr>
              <a:t>115</a:t>
            </a:fld>
            <a:endParaRPr lang="fi-FI" altLang="fi-FI" sz="1000" smtClean="0">
              <a:solidFill>
                <a:schemeClr val="tx1"/>
              </a:solidFill>
              <a:latin typeface="Arial" panose="020B0604020202020204" pitchFamily="34" charset="0"/>
            </a:endParaRPr>
          </a:p>
        </p:txBody>
      </p:sp>
      <p:sp>
        <p:nvSpPr>
          <p:cNvPr id="124931" name="Rectangle 2"/>
          <p:cNvSpPr>
            <a:spLocks noGrp="1" noRot="1" noChangeArrowheads="1"/>
          </p:cNvSpPr>
          <p:nvPr>
            <p:ph type="body" idx="1"/>
          </p:nvPr>
        </p:nvSpPr>
        <p:spPr>
          <a:xfrm>
            <a:off x="301625" y="265113"/>
            <a:ext cx="8540750" cy="5834062"/>
          </a:xfrm>
        </p:spPr>
        <p:txBody>
          <a:bodyPr/>
          <a:lstStyle/>
          <a:p>
            <a:pPr eaLnBrk="1" hangingPunct="1"/>
            <a:r>
              <a:rPr lang="fi-FI" altLang="fi-FI" smtClean="0"/>
              <a:t>Kitkan kokeelliset lait:</a:t>
            </a:r>
          </a:p>
          <a:p>
            <a:pPr eaLnBrk="1" hangingPunct="1"/>
            <a:endParaRPr lang="fi-FI" altLang="fi-FI" smtClean="0"/>
          </a:p>
          <a:p>
            <a:pPr lvl="1" eaLnBrk="1" hangingPunct="1"/>
            <a:r>
              <a:rPr lang="fi-FI" altLang="fi-FI" smtClean="0"/>
              <a:t>Kitka on monimutkainen ilmiö, mutta on ole-massa yksinkertaiset pääperiaatteet tarkas-teltaessa kuivia ja voitelemattomia pintoja.</a:t>
            </a:r>
          </a:p>
          <a:p>
            <a:pPr lvl="2" eaLnBrk="1" hangingPunct="1"/>
            <a:r>
              <a:rPr lang="fi-FI" altLang="fi-FI" smtClean="0"/>
              <a:t>kitkavoima on verrannollinen pintoja toisiinsa puristavaan voimaan</a:t>
            </a:r>
          </a:p>
          <a:p>
            <a:pPr lvl="2" eaLnBrk="1" hangingPunct="1"/>
            <a:r>
              <a:rPr lang="fi-FI" altLang="fi-FI" smtClean="0"/>
              <a:t>kitkavoima ei riipu toisiaan koskettavien pintojen suuruudesta (pinta-alasta)</a:t>
            </a:r>
          </a:p>
          <a:p>
            <a:pPr lvl="2" eaLnBrk="1" hangingPunct="1"/>
            <a:r>
              <a:rPr lang="fi-FI" altLang="fi-FI" smtClean="0"/>
              <a:t>kitkavoima ei riipu pintojen suhteellisesta nopeudesta</a:t>
            </a:r>
          </a:p>
          <a:p>
            <a:pPr eaLnBrk="1" hangingPunct="1"/>
            <a:endParaRPr lang="fi-FI" altLang="fi-FI" smtClean="0"/>
          </a:p>
          <a:p>
            <a:pPr lvl="1" eaLnBrk="1" hangingPunct="1"/>
            <a:endParaRPr lang="fi-FI" altLang="fi-FI" smtClean="0"/>
          </a:p>
        </p:txBody>
      </p:sp>
      <p:sp>
        <p:nvSpPr>
          <p:cNvPr id="124932" name="AutoShape 4">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F4B7D317-9E0C-4598-8408-9E41CDC585CF}" type="slidenum">
              <a:rPr lang="fi-FI" altLang="fi-FI" sz="1000" smtClean="0">
                <a:solidFill>
                  <a:schemeClr val="tx1"/>
                </a:solidFill>
                <a:latin typeface="Arial" panose="020B0604020202020204" pitchFamily="34" charset="0"/>
              </a:rPr>
              <a:pPr>
                <a:spcBef>
                  <a:spcPct val="0"/>
                </a:spcBef>
                <a:buClrTx/>
                <a:buFontTx/>
                <a:buNone/>
              </a:pPr>
              <a:t>116</a:t>
            </a:fld>
            <a:endParaRPr lang="fi-FI" altLang="fi-FI" sz="1000" smtClean="0">
              <a:solidFill>
                <a:schemeClr val="tx1"/>
              </a:solidFill>
              <a:latin typeface="Arial" panose="020B0604020202020204" pitchFamily="34" charset="0"/>
            </a:endParaRPr>
          </a:p>
        </p:txBody>
      </p:sp>
      <p:grpSp>
        <p:nvGrpSpPr>
          <p:cNvPr id="125955" name="Group 2"/>
          <p:cNvGrpSpPr>
            <a:grpSpLocks/>
          </p:cNvGrpSpPr>
          <p:nvPr/>
        </p:nvGrpSpPr>
        <p:grpSpPr bwMode="auto">
          <a:xfrm>
            <a:off x="1131888" y="687388"/>
            <a:ext cx="4310062" cy="1044575"/>
            <a:chOff x="722" y="433"/>
            <a:chExt cx="2715" cy="658"/>
          </a:xfrm>
        </p:grpSpPr>
        <p:sp>
          <p:nvSpPr>
            <p:cNvPr id="125997" name="Rectangle 3"/>
            <p:cNvSpPr>
              <a:spLocks noChangeArrowheads="1"/>
            </p:cNvSpPr>
            <p:nvPr/>
          </p:nvSpPr>
          <p:spPr bwMode="auto">
            <a:xfrm>
              <a:off x="1310" y="433"/>
              <a:ext cx="860" cy="257"/>
            </a:xfrm>
            <a:prstGeom prst="rect">
              <a:avLst/>
            </a:prstGeom>
            <a:solidFill>
              <a:srgbClr val="FFCC99"/>
            </a:solidFill>
            <a:ln w="9525" algn="ctr">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25998" name="Line 4"/>
            <p:cNvSpPr>
              <a:spLocks noChangeShapeType="1"/>
            </p:cNvSpPr>
            <p:nvPr/>
          </p:nvSpPr>
          <p:spPr bwMode="auto">
            <a:xfrm>
              <a:off x="722" y="695"/>
              <a:ext cx="2715"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125999" name="Line 5"/>
            <p:cNvSpPr>
              <a:spLocks noChangeShapeType="1"/>
            </p:cNvSpPr>
            <p:nvPr/>
          </p:nvSpPr>
          <p:spPr bwMode="auto">
            <a:xfrm>
              <a:off x="1711" y="566"/>
              <a:ext cx="0" cy="33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sp>
          <p:nvSpPr>
            <p:cNvPr id="126000" name="Line 6"/>
            <p:cNvSpPr>
              <a:spLocks noChangeShapeType="1"/>
            </p:cNvSpPr>
            <p:nvPr/>
          </p:nvSpPr>
          <p:spPr bwMode="auto">
            <a:xfrm>
              <a:off x="1631" y="692"/>
              <a:ext cx="0" cy="33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i-FI"/>
            </a:p>
          </p:txBody>
        </p:sp>
        <p:sp>
          <p:nvSpPr>
            <p:cNvPr id="126001" name="Text Box 7"/>
            <p:cNvSpPr txBox="1">
              <a:spLocks noChangeArrowheads="1"/>
            </p:cNvSpPr>
            <p:nvPr/>
          </p:nvSpPr>
          <p:spPr bwMode="auto">
            <a:xfrm>
              <a:off x="1758" y="767"/>
              <a:ext cx="65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buClr>
                  <a:schemeClr val="hlink"/>
                </a:buClr>
                <a:buSzPct val="80000"/>
                <a:buFont typeface="Arial" panose="020B0604020202020204" pitchFamily="34" charset="0"/>
                <a:buNone/>
              </a:pPr>
              <a:r>
                <a:rPr lang="fi-FI" altLang="fi-FI" sz="2000" b="1" i="1">
                  <a:solidFill>
                    <a:schemeClr val="tx1"/>
                  </a:solidFill>
                </a:rPr>
                <a:t>G</a:t>
              </a:r>
              <a:r>
                <a:rPr lang="fi-FI" altLang="fi-FI" sz="2000">
                  <a:solidFill>
                    <a:schemeClr val="tx1"/>
                  </a:solidFill>
                </a:rPr>
                <a:t>=</a:t>
              </a:r>
              <a:r>
                <a:rPr lang="fi-FI" altLang="fi-FI" sz="2000" i="1">
                  <a:solidFill>
                    <a:schemeClr val="tx1"/>
                  </a:solidFill>
                </a:rPr>
                <a:t>m</a:t>
              </a:r>
              <a:r>
                <a:rPr lang="fi-FI" altLang="fi-FI" sz="2000" b="1" i="1">
                  <a:solidFill>
                    <a:schemeClr val="tx1"/>
                  </a:solidFill>
                </a:rPr>
                <a:t>g</a:t>
              </a:r>
            </a:p>
          </p:txBody>
        </p:sp>
        <p:sp>
          <p:nvSpPr>
            <p:cNvPr id="126002" name="Text Box 8"/>
            <p:cNvSpPr txBox="1">
              <a:spLocks noChangeArrowheads="1"/>
            </p:cNvSpPr>
            <p:nvPr/>
          </p:nvSpPr>
          <p:spPr bwMode="auto">
            <a:xfrm>
              <a:off x="1397" y="841"/>
              <a:ext cx="2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buClr>
                  <a:schemeClr val="hlink"/>
                </a:buClr>
                <a:buSzPct val="80000"/>
                <a:buFont typeface="Arial" panose="020B0604020202020204" pitchFamily="34" charset="0"/>
                <a:buNone/>
              </a:pPr>
              <a:r>
                <a:rPr lang="fi-FI" altLang="fi-FI" sz="2000" b="1" i="1">
                  <a:solidFill>
                    <a:schemeClr val="tx1"/>
                  </a:solidFill>
                </a:rPr>
                <a:t>N</a:t>
              </a:r>
            </a:p>
          </p:txBody>
        </p:sp>
      </p:grpSp>
      <p:sp>
        <p:nvSpPr>
          <p:cNvPr id="950281" name="Rectangle 9"/>
          <p:cNvSpPr>
            <a:spLocks noChangeArrowheads="1"/>
          </p:cNvSpPr>
          <p:nvPr/>
        </p:nvSpPr>
        <p:spPr bwMode="auto">
          <a:xfrm>
            <a:off x="2058988" y="3352800"/>
            <a:ext cx="1365250" cy="407988"/>
          </a:xfrm>
          <a:prstGeom prst="rect">
            <a:avLst/>
          </a:prstGeom>
          <a:solidFill>
            <a:srgbClr val="FFCC99"/>
          </a:solidFill>
          <a:ln w="9525" algn="ctr">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950282" name="Line 10"/>
          <p:cNvSpPr>
            <a:spLocks noChangeShapeType="1"/>
          </p:cNvSpPr>
          <p:nvPr/>
        </p:nvSpPr>
        <p:spPr bwMode="auto">
          <a:xfrm>
            <a:off x="1125538" y="3768725"/>
            <a:ext cx="43100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950283" name="Line 11"/>
          <p:cNvSpPr>
            <a:spLocks noChangeShapeType="1"/>
          </p:cNvSpPr>
          <p:nvPr/>
        </p:nvSpPr>
        <p:spPr bwMode="auto">
          <a:xfrm>
            <a:off x="2695575" y="3563938"/>
            <a:ext cx="0" cy="5381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sp>
        <p:nvSpPr>
          <p:cNvPr id="950284" name="Line 12"/>
          <p:cNvSpPr>
            <a:spLocks noChangeShapeType="1"/>
          </p:cNvSpPr>
          <p:nvPr/>
        </p:nvSpPr>
        <p:spPr bwMode="auto">
          <a:xfrm>
            <a:off x="2568575" y="3763963"/>
            <a:ext cx="0" cy="53657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i-FI"/>
          </a:p>
        </p:txBody>
      </p:sp>
      <p:sp>
        <p:nvSpPr>
          <p:cNvPr id="950285" name="Text Box 13"/>
          <p:cNvSpPr txBox="1">
            <a:spLocks noChangeArrowheads="1"/>
          </p:cNvSpPr>
          <p:nvPr/>
        </p:nvSpPr>
        <p:spPr bwMode="auto">
          <a:xfrm>
            <a:off x="2741613" y="3810000"/>
            <a:ext cx="9413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buClr>
                <a:schemeClr val="hlink"/>
              </a:buClr>
              <a:buSzPct val="80000"/>
              <a:buFont typeface="Arial" panose="020B0604020202020204" pitchFamily="34" charset="0"/>
              <a:buNone/>
            </a:pPr>
            <a:r>
              <a:rPr lang="fi-FI" altLang="fi-FI" sz="2000" b="1" i="1">
                <a:solidFill>
                  <a:schemeClr val="tx1"/>
                </a:solidFill>
              </a:rPr>
              <a:t>G</a:t>
            </a:r>
            <a:r>
              <a:rPr lang="fi-FI" altLang="fi-FI" sz="2000">
                <a:solidFill>
                  <a:schemeClr val="tx1"/>
                </a:solidFill>
              </a:rPr>
              <a:t>=</a:t>
            </a:r>
            <a:r>
              <a:rPr lang="fi-FI" altLang="fi-FI" sz="2000" i="1">
                <a:solidFill>
                  <a:schemeClr val="tx1"/>
                </a:solidFill>
              </a:rPr>
              <a:t>m</a:t>
            </a:r>
            <a:r>
              <a:rPr lang="fi-FI" altLang="fi-FI" sz="2000" b="1" i="1">
                <a:solidFill>
                  <a:schemeClr val="tx1"/>
                </a:solidFill>
              </a:rPr>
              <a:t>g</a:t>
            </a:r>
          </a:p>
        </p:txBody>
      </p:sp>
      <p:sp>
        <p:nvSpPr>
          <p:cNvPr id="950286" name="Text Box 14"/>
          <p:cNvSpPr txBox="1">
            <a:spLocks noChangeArrowheads="1"/>
          </p:cNvSpPr>
          <p:nvPr/>
        </p:nvSpPr>
        <p:spPr bwMode="auto">
          <a:xfrm>
            <a:off x="2197100" y="4000500"/>
            <a:ext cx="333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buClr>
                <a:schemeClr val="hlink"/>
              </a:buClr>
              <a:buSzPct val="80000"/>
              <a:buFont typeface="Arial" panose="020B0604020202020204" pitchFamily="34" charset="0"/>
              <a:buNone/>
            </a:pPr>
            <a:r>
              <a:rPr lang="fi-FI" altLang="fi-FI" sz="2000" b="1" i="1">
                <a:solidFill>
                  <a:schemeClr val="tx1"/>
                </a:solidFill>
              </a:rPr>
              <a:t>N</a:t>
            </a:r>
          </a:p>
        </p:txBody>
      </p:sp>
      <p:sp>
        <p:nvSpPr>
          <p:cNvPr id="950287" name="Line 15"/>
          <p:cNvSpPr>
            <a:spLocks noChangeShapeType="1"/>
          </p:cNvSpPr>
          <p:nvPr/>
        </p:nvSpPr>
        <p:spPr bwMode="auto">
          <a:xfrm>
            <a:off x="3430588" y="3575050"/>
            <a:ext cx="1233487" cy="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sp>
        <p:nvSpPr>
          <p:cNvPr id="950288" name="Line 16"/>
          <p:cNvSpPr>
            <a:spLocks noChangeShapeType="1"/>
          </p:cNvSpPr>
          <p:nvPr/>
        </p:nvSpPr>
        <p:spPr bwMode="auto">
          <a:xfrm>
            <a:off x="823913" y="3681413"/>
            <a:ext cx="1233487" cy="0"/>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i-FI"/>
          </a:p>
        </p:txBody>
      </p:sp>
      <p:sp>
        <p:nvSpPr>
          <p:cNvPr id="950289" name="Text Box 17"/>
          <p:cNvSpPr txBox="1">
            <a:spLocks noChangeArrowheads="1"/>
          </p:cNvSpPr>
          <p:nvPr/>
        </p:nvSpPr>
        <p:spPr bwMode="auto">
          <a:xfrm>
            <a:off x="4770438" y="3333750"/>
            <a:ext cx="434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buClr>
                <a:schemeClr val="hlink"/>
              </a:buClr>
              <a:buSzPct val="80000"/>
              <a:buFont typeface="Arial" panose="020B0604020202020204" pitchFamily="34" charset="0"/>
              <a:buNone/>
            </a:pPr>
            <a:r>
              <a:rPr lang="fi-FI" altLang="fi-FI" sz="2000" b="1" i="1">
                <a:solidFill>
                  <a:schemeClr val="tx1"/>
                </a:solidFill>
              </a:rPr>
              <a:t>F</a:t>
            </a:r>
          </a:p>
        </p:txBody>
      </p:sp>
      <p:sp>
        <p:nvSpPr>
          <p:cNvPr id="950290" name="Text Box 18"/>
          <p:cNvSpPr txBox="1">
            <a:spLocks noChangeArrowheads="1"/>
          </p:cNvSpPr>
          <p:nvPr/>
        </p:nvSpPr>
        <p:spPr bwMode="auto">
          <a:xfrm>
            <a:off x="979488" y="3216275"/>
            <a:ext cx="987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buClr>
                <a:schemeClr val="hlink"/>
              </a:buClr>
              <a:buSzPct val="80000"/>
              <a:buFont typeface="Arial" panose="020B0604020202020204" pitchFamily="34" charset="0"/>
              <a:buNone/>
            </a:pPr>
            <a:r>
              <a:rPr lang="fi-FI" altLang="fi-FI" sz="2000" b="1" i="1">
                <a:solidFill>
                  <a:schemeClr val="tx1"/>
                </a:solidFill>
              </a:rPr>
              <a:t>F</a:t>
            </a:r>
            <a:r>
              <a:rPr lang="el-GR" altLang="fi-FI" sz="2000" b="1" i="1" baseline="-25000">
                <a:solidFill>
                  <a:schemeClr val="tx1"/>
                </a:solidFill>
              </a:rPr>
              <a:t>μ</a:t>
            </a:r>
            <a:r>
              <a:rPr lang="fi-FI" altLang="fi-FI" sz="2000" b="1" i="1" baseline="-25000">
                <a:solidFill>
                  <a:schemeClr val="tx1"/>
                </a:solidFill>
              </a:rPr>
              <a:t>smax</a:t>
            </a:r>
            <a:endParaRPr lang="el-GR" altLang="fi-FI" sz="2000" b="1" i="1">
              <a:solidFill>
                <a:schemeClr val="tx1"/>
              </a:solidFill>
            </a:endParaRPr>
          </a:p>
        </p:txBody>
      </p:sp>
      <p:sp>
        <p:nvSpPr>
          <p:cNvPr id="950291" name="Rectangle 19"/>
          <p:cNvSpPr>
            <a:spLocks noChangeArrowheads="1"/>
          </p:cNvSpPr>
          <p:nvPr/>
        </p:nvSpPr>
        <p:spPr bwMode="auto">
          <a:xfrm>
            <a:off x="2073275" y="2024063"/>
            <a:ext cx="1365250" cy="407987"/>
          </a:xfrm>
          <a:prstGeom prst="rect">
            <a:avLst/>
          </a:prstGeom>
          <a:solidFill>
            <a:srgbClr val="FFCC99"/>
          </a:solidFill>
          <a:ln w="9525" algn="ctr">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950292" name="Line 20"/>
          <p:cNvSpPr>
            <a:spLocks noChangeShapeType="1"/>
          </p:cNvSpPr>
          <p:nvPr/>
        </p:nvSpPr>
        <p:spPr bwMode="auto">
          <a:xfrm>
            <a:off x="1139825" y="2439988"/>
            <a:ext cx="43100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950293" name="Line 21"/>
          <p:cNvSpPr>
            <a:spLocks noChangeShapeType="1"/>
          </p:cNvSpPr>
          <p:nvPr/>
        </p:nvSpPr>
        <p:spPr bwMode="auto">
          <a:xfrm>
            <a:off x="2709863" y="2235200"/>
            <a:ext cx="0" cy="538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sp>
        <p:nvSpPr>
          <p:cNvPr id="950294" name="Line 22"/>
          <p:cNvSpPr>
            <a:spLocks noChangeShapeType="1"/>
          </p:cNvSpPr>
          <p:nvPr/>
        </p:nvSpPr>
        <p:spPr bwMode="auto">
          <a:xfrm>
            <a:off x="2582863" y="2435225"/>
            <a:ext cx="0" cy="53657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i-FI"/>
          </a:p>
        </p:txBody>
      </p:sp>
      <p:sp>
        <p:nvSpPr>
          <p:cNvPr id="950295" name="Text Box 23"/>
          <p:cNvSpPr txBox="1">
            <a:spLocks noChangeArrowheads="1"/>
          </p:cNvSpPr>
          <p:nvPr/>
        </p:nvSpPr>
        <p:spPr bwMode="auto">
          <a:xfrm>
            <a:off x="2755900" y="2481263"/>
            <a:ext cx="969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buClr>
                <a:schemeClr val="hlink"/>
              </a:buClr>
              <a:buSzPct val="80000"/>
              <a:buFont typeface="Arial" panose="020B0604020202020204" pitchFamily="34" charset="0"/>
              <a:buNone/>
            </a:pPr>
            <a:r>
              <a:rPr lang="fi-FI" altLang="fi-FI" sz="2000" b="1" i="1">
                <a:solidFill>
                  <a:schemeClr val="tx1"/>
                </a:solidFill>
              </a:rPr>
              <a:t>G</a:t>
            </a:r>
            <a:r>
              <a:rPr lang="fi-FI" altLang="fi-FI" sz="2000">
                <a:solidFill>
                  <a:schemeClr val="tx1"/>
                </a:solidFill>
              </a:rPr>
              <a:t>=</a:t>
            </a:r>
            <a:r>
              <a:rPr lang="fi-FI" altLang="fi-FI" sz="2000" i="1">
                <a:solidFill>
                  <a:schemeClr val="tx1"/>
                </a:solidFill>
              </a:rPr>
              <a:t>m</a:t>
            </a:r>
            <a:r>
              <a:rPr lang="fi-FI" altLang="fi-FI" sz="2000" b="1" i="1">
                <a:solidFill>
                  <a:schemeClr val="tx1"/>
                </a:solidFill>
              </a:rPr>
              <a:t>g</a:t>
            </a:r>
          </a:p>
        </p:txBody>
      </p:sp>
      <p:sp>
        <p:nvSpPr>
          <p:cNvPr id="950296" name="Text Box 24"/>
          <p:cNvSpPr txBox="1">
            <a:spLocks noChangeArrowheads="1"/>
          </p:cNvSpPr>
          <p:nvPr/>
        </p:nvSpPr>
        <p:spPr bwMode="auto">
          <a:xfrm>
            <a:off x="2197100" y="2671763"/>
            <a:ext cx="333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buClr>
                <a:schemeClr val="hlink"/>
              </a:buClr>
              <a:buSzPct val="80000"/>
              <a:buFont typeface="Arial" panose="020B0604020202020204" pitchFamily="34" charset="0"/>
              <a:buNone/>
            </a:pPr>
            <a:r>
              <a:rPr lang="fi-FI" altLang="fi-FI" sz="2000" b="1" i="1">
                <a:solidFill>
                  <a:schemeClr val="tx1"/>
                </a:solidFill>
              </a:rPr>
              <a:t>N</a:t>
            </a:r>
          </a:p>
        </p:txBody>
      </p:sp>
      <p:sp>
        <p:nvSpPr>
          <p:cNvPr id="950297" name="Line 25"/>
          <p:cNvSpPr>
            <a:spLocks noChangeShapeType="1"/>
          </p:cNvSpPr>
          <p:nvPr/>
        </p:nvSpPr>
        <p:spPr bwMode="auto">
          <a:xfrm>
            <a:off x="3440113" y="2220913"/>
            <a:ext cx="827087" cy="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sp>
        <p:nvSpPr>
          <p:cNvPr id="950298" name="Line 26"/>
          <p:cNvSpPr>
            <a:spLocks noChangeShapeType="1"/>
          </p:cNvSpPr>
          <p:nvPr/>
        </p:nvSpPr>
        <p:spPr bwMode="auto">
          <a:xfrm>
            <a:off x="1238250" y="2355850"/>
            <a:ext cx="827088" cy="0"/>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i-FI"/>
          </a:p>
        </p:txBody>
      </p:sp>
      <p:sp>
        <p:nvSpPr>
          <p:cNvPr id="950299" name="Text Box 27"/>
          <p:cNvSpPr txBox="1">
            <a:spLocks noChangeArrowheads="1"/>
          </p:cNvSpPr>
          <p:nvPr/>
        </p:nvSpPr>
        <p:spPr bwMode="auto">
          <a:xfrm>
            <a:off x="4343400" y="1978025"/>
            <a:ext cx="434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buClr>
                <a:schemeClr val="hlink"/>
              </a:buClr>
              <a:buSzPct val="80000"/>
              <a:buFont typeface="Arial" panose="020B0604020202020204" pitchFamily="34" charset="0"/>
              <a:buNone/>
            </a:pPr>
            <a:r>
              <a:rPr lang="fi-FI" altLang="fi-FI" sz="2000" b="1" i="1">
                <a:solidFill>
                  <a:schemeClr val="tx1"/>
                </a:solidFill>
              </a:rPr>
              <a:t>F</a:t>
            </a:r>
          </a:p>
        </p:txBody>
      </p:sp>
      <p:sp>
        <p:nvSpPr>
          <p:cNvPr id="950300" name="Text Box 28"/>
          <p:cNvSpPr txBox="1">
            <a:spLocks noChangeArrowheads="1"/>
          </p:cNvSpPr>
          <p:nvPr/>
        </p:nvSpPr>
        <p:spPr bwMode="auto">
          <a:xfrm>
            <a:off x="1160463" y="1930400"/>
            <a:ext cx="654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buClr>
                <a:schemeClr val="hlink"/>
              </a:buClr>
              <a:buSzPct val="80000"/>
              <a:buFont typeface="Arial" panose="020B0604020202020204" pitchFamily="34" charset="0"/>
              <a:buNone/>
            </a:pPr>
            <a:r>
              <a:rPr lang="fi-FI" altLang="fi-FI" sz="2000" b="1" i="1">
                <a:solidFill>
                  <a:schemeClr val="tx1"/>
                </a:solidFill>
              </a:rPr>
              <a:t>F</a:t>
            </a:r>
            <a:r>
              <a:rPr lang="el-GR" altLang="fi-FI" sz="2000" b="1" i="1" baseline="-25000">
                <a:solidFill>
                  <a:schemeClr val="tx1"/>
                </a:solidFill>
              </a:rPr>
              <a:t>μ</a:t>
            </a:r>
            <a:r>
              <a:rPr lang="fi-FI" altLang="fi-FI" sz="2000" b="1" i="1" baseline="-25000">
                <a:solidFill>
                  <a:schemeClr val="tx1"/>
                </a:solidFill>
              </a:rPr>
              <a:t>s</a:t>
            </a:r>
            <a:endParaRPr lang="el-GR" altLang="fi-FI" sz="2000" b="1" i="1">
              <a:solidFill>
                <a:schemeClr val="tx1"/>
              </a:solidFill>
            </a:endParaRPr>
          </a:p>
        </p:txBody>
      </p:sp>
      <p:sp>
        <p:nvSpPr>
          <p:cNvPr id="950301" name="Rectangle 29"/>
          <p:cNvSpPr>
            <a:spLocks noChangeArrowheads="1"/>
          </p:cNvSpPr>
          <p:nvPr/>
        </p:nvSpPr>
        <p:spPr bwMode="auto">
          <a:xfrm>
            <a:off x="2036763" y="5213350"/>
            <a:ext cx="1365250" cy="407988"/>
          </a:xfrm>
          <a:prstGeom prst="rect">
            <a:avLst/>
          </a:prstGeom>
          <a:solidFill>
            <a:srgbClr val="FFCC99"/>
          </a:solidFill>
          <a:ln w="9525" algn="ctr">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950302" name="Line 30"/>
          <p:cNvSpPr>
            <a:spLocks noChangeShapeType="1"/>
          </p:cNvSpPr>
          <p:nvPr/>
        </p:nvSpPr>
        <p:spPr bwMode="auto">
          <a:xfrm>
            <a:off x="1103313" y="5629275"/>
            <a:ext cx="43100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950303" name="Line 31"/>
          <p:cNvSpPr>
            <a:spLocks noChangeShapeType="1"/>
          </p:cNvSpPr>
          <p:nvPr/>
        </p:nvSpPr>
        <p:spPr bwMode="auto">
          <a:xfrm>
            <a:off x="2673350" y="5424488"/>
            <a:ext cx="0" cy="5381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sp>
        <p:nvSpPr>
          <p:cNvPr id="950304" name="Line 32"/>
          <p:cNvSpPr>
            <a:spLocks noChangeShapeType="1"/>
          </p:cNvSpPr>
          <p:nvPr/>
        </p:nvSpPr>
        <p:spPr bwMode="auto">
          <a:xfrm>
            <a:off x="2546350" y="5624513"/>
            <a:ext cx="0" cy="53657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i-FI"/>
          </a:p>
        </p:txBody>
      </p:sp>
      <p:sp>
        <p:nvSpPr>
          <p:cNvPr id="950305" name="Text Box 33"/>
          <p:cNvSpPr txBox="1">
            <a:spLocks noChangeArrowheads="1"/>
          </p:cNvSpPr>
          <p:nvPr/>
        </p:nvSpPr>
        <p:spPr bwMode="auto">
          <a:xfrm>
            <a:off x="2719388" y="5670550"/>
            <a:ext cx="9858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buClr>
                <a:schemeClr val="hlink"/>
              </a:buClr>
              <a:buSzPct val="80000"/>
              <a:buFont typeface="Arial" panose="020B0604020202020204" pitchFamily="34" charset="0"/>
              <a:buNone/>
            </a:pPr>
            <a:r>
              <a:rPr lang="fi-FI" altLang="fi-FI" sz="2000" b="1" i="1">
                <a:solidFill>
                  <a:schemeClr val="tx1"/>
                </a:solidFill>
              </a:rPr>
              <a:t>G</a:t>
            </a:r>
            <a:r>
              <a:rPr lang="fi-FI" altLang="fi-FI" sz="2000">
                <a:solidFill>
                  <a:schemeClr val="tx1"/>
                </a:solidFill>
              </a:rPr>
              <a:t>=</a:t>
            </a:r>
            <a:r>
              <a:rPr lang="fi-FI" altLang="fi-FI" sz="2000" i="1">
                <a:solidFill>
                  <a:schemeClr val="tx1"/>
                </a:solidFill>
              </a:rPr>
              <a:t>m</a:t>
            </a:r>
            <a:r>
              <a:rPr lang="fi-FI" altLang="fi-FI" sz="2000" b="1" i="1">
                <a:solidFill>
                  <a:schemeClr val="tx1"/>
                </a:solidFill>
              </a:rPr>
              <a:t>g</a:t>
            </a:r>
          </a:p>
        </p:txBody>
      </p:sp>
      <p:sp>
        <p:nvSpPr>
          <p:cNvPr id="950306" name="Text Box 34"/>
          <p:cNvSpPr txBox="1">
            <a:spLocks noChangeArrowheads="1"/>
          </p:cNvSpPr>
          <p:nvPr/>
        </p:nvSpPr>
        <p:spPr bwMode="auto">
          <a:xfrm>
            <a:off x="2174875" y="5861050"/>
            <a:ext cx="333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buClr>
                <a:schemeClr val="hlink"/>
              </a:buClr>
              <a:buSzPct val="80000"/>
              <a:buFont typeface="Arial" panose="020B0604020202020204" pitchFamily="34" charset="0"/>
              <a:buNone/>
            </a:pPr>
            <a:r>
              <a:rPr lang="fi-FI" altLang="fi-FI" sz="2000" b="1" i="1">
                <a:solidFill>
                  <a:schemeClr val="tx1"/>
                </a:solidFill>
              </a:rPr>
              <a:t>N</a:t>
            </a:r>
          </a:p>
        </p:txBody>
      </p:sp>
      <p:sp>
        <p:nvSpPr>
          <p:cNvPr id="950307" name="Line 35"/>
          <p:cNvSpPr>
            <a:spLocks noChangeShapeType="1"/>
          </p:cNvSpPr>
          <p:nvPr/>
        </p:nvSpPr>
        <p:spPr bwMode="auto">
          <a:xfrm>
            <a:off x="3405188" y="5446713"/>
            <a:ext cx="1727200" cy="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sp>
        <p:nvSpPr>
          <p:cNvPr id="950308" name="Line 36"/>
          <p:cNvSpPr>
            <a:spLocks noChangeShapeType="1"/>
          </p:cNvSpPr>
          <p:nvPr/>
        </p:nvSpPr>
        <p:spPr bwMode="auto">
          <a:xfrm>
            <a:off x="1055688" y="5548313"/>
            <a:ext cx="985837" cy="0"/>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i-FI"/>
          </a:p>
        </p:txBody>
      </p:sp>
      <p:sp>
        <p:nvSpPr>
          <p:cNvPr id="950309" name="Text Box 37"/>
          <p:cNvSpPr txBox="1">
            <a:spLocks noChangeArrowheads="1"/>
          </p:cNvSpPr>
          <p:nvPr/>
        </p:nvSpPr>
        <p:spPr bwMode="auto">
          <a:xfrm>
            <a:off x="4891088" y="5056188"/>
            <a:ext cx="434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buClr>
                <a:schemeClr val="hlink"/>
              </a:buClr>
              <a:buSzPct val="80000"/>
              <a:buFont typeface="Arial" panose="020B0604020202020204" pitchFamily="34" charset="0"/>
              <a:buNone/>
            </a:pPr>
            <a:r>
              <a:rPr lang="fi-FI" altLang="fi-FI" sz="2000" b="1" i="1">
                <a:solidFill>
                  <a:schemeClr val="tx1"/>
                </a:solidFill>
              </a:rPr>
              <a:t>F</a:t>
            </a:r>
          </a:p>
        </p:txBody>
      </p:sp>
      <p:sp>
        <p:nvSpPr>
          <p:cNvPr id="950310" name="Text Box 38"/>
          <p:cNvSpPr txBox="1">
            <a:spLocks noChangeArrowheads="1"/>
          </p:cNvSpPr>
          <p:nvPr/>
        </p:nvSpPr>
        <p:spPr bwMode="auto">
          <a:xfrm>
            <a:off x="1211263" y="5097463"/>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buClr>
                <a:schemeClr val="hlink"/>
              </a:buClr>
              <a:buSzPct val="80000"/>
              <a:buFont typeface="Arial" panose="020B0604020202020204" pitchFamily="34" charset="0"/>
              <a:buNone/>
            </a:pPr>
            <a:r>
              <a:rPr lang="fi-FI" altLang="fi-FI" sz="2000" b="1" i="1">
                <a:solidFill>
                  <a:schemeClr val="tx1"/>
                </a:solidFill>
              </a:rPr>
              <a:t>F</a:t>
            </a:r>
            <a:r>
              <a:rPr lang="el-GR" altLang="fi-FI" sz="2000" b="1" i="1" baseline="-25000">
                <a:solidFill>
                  <a:schemeClr val="tx1"/>
                </a:solidFill>
              </a:rPr>
              <a:t>μ</a:t>
            </a:r>
            <a:r>
              <a:rPr lang="fi-FI" altLang="fi-FI" sz="2000" b="1" i="1" baseline="-25000">
                <a:solidFill>
                  <a:schemeClr val="tx1"/>
                </a:solidFill>
              </a:rPr>
              <a:t>k</a:t>
            </a:r>
            <a:endParaRPr lang="el-GR" altLang="fi-FI" sz="2000" b="1" i="1">
              <a:solidFill>
                <a:schemeClr val="tx1"/>
              </a:solidFill>
            </a:endParaRPr>
          </a:p>
        </p:txBody>
      </p:sp>
      <p:sp>
        <p:nvSpPr>
          <p:cNvPr id="950311" name="Line 39"/>
          <p:cNvSpPr>
            <a:spLocks noChangeShapeType="1"/>
          </p:cNvSpPr>
          <p:nvPr/>
        </p:nvSpPr>
        <p:spPr bwMode="auto">
          <a:xfrm>
            <a:off x="2447925" y="5049838"/>
            <a:ext cx="7254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sp>
        <p:nvSpPr>
          <p:cNvPr id="950312" name="Text Box 40"/>
          <p:cNvSpPr txBox="1">
            <a:spLocks noChangeArrowheads="1"/>
          </p:cNvSpPr>
          <p:nvPr/>
        </p:nvSpPr>
        <p:spPr bwMode="auto">
          <a:xfrm>
            <a:off x="2655888" y="4641850"/>
            <a:ext cx="3984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buClr>
                <a:schemeClr val="hlink"/>
              </a:buClr>
              <a:buSzPct val="80000"/>
              <a:buFont typeface="Arial" panose="020B0604020202020204" pitchFamily="34" charset="0"/>
              <a:buNone/>
            </a:pPr>
            <a:r>
              <a:rPr lang="fi-FI" altLang="fi-FI" sz="2000" b="1" i="1">
                <a:solidFill>
                  <a:schemeClr val="tx1"/>
                </a:solidFill>
              </a:rPr>
              <a:t>a</a:t>
            </a:r>
            <a:endParaRPr lang="el-GR" altLang="fi-FI" sz="2000" b="1" i="1">
              <a:solidFill>
                <a:schemeClr val="tx1"/>
              </a:solidFill>
            </a:endParaRPr>
          </a:p>
        </p:txBody>
      </p:sp>
      <p:sp>
        <p:nvSpPr>
          <p:cNvPr id="125988" name="Text Box 41"/>
          <p:cNvSpPr txBox="1">
            <a:spLocks noChangeArrowheads="1"/>
          </p:cNvSpPr>
          <p:nvPr/>
        </p:nvSpPr>
        <p:spPr bwMode="auto">
          <a:xfrm>
            <a:off x="5556250" y="841375"/>
            <a:ext cx="2347913" cy="457200"/>
          </a:xfrm>
          <a:prstGeom prst="rect">
            <a:avLst/>
          </a:prstGeom>
          <a:solidFill>
            <a:srgbClr val="99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buClr>
                <a:schemeClr val="hlink"/>
              </a:buClr>
              <a:buSzPct val="80000"/>
              <a:buFont typeface="Arial" panose="020B0604020202020204" pitchFamily="34" charset="0"/>
              <a:buNone/>
            </a:pPr>
            <a:r>
              <a:rPr lang="fi-FI" altLang="fi-FI" sz="2400" b="1" i="1">
                <a:solidFill>
                  <a:schemeClr val="tx1"/>
                </a:solidFill>
              </a:rPr>
              <a:t>F </a:t>
            </a:r>
            <a:r>
              <a:rPr lang="fi-FI" altLang="fi-FI" sz="2400">
                <a:solidFill>
                  <a:schemeClr val="tx1"/>
                </a:solidFill>
              </a:rPr>
              <a:t>=0 </a:t>
            </a:r>
            <a:r>
              <a:rPr lang="en-US" altLang="fi-FI" sz="2400">
                <a:solidFill>
                  <a:schemeClr val="tx1"/>
                </a:solidFill>
              </a:rPr>
              <a:t>=&gt; </a:t>
            </a:r>
            <a:r>
              <a:rPr lang="en-US" altLang="fi-FI" sz="2400" b="1" i="1">
                <a:solidFill>
                  <a:schemeClr val="tx1"/>
                </a:solidFill>
              </a:rPr>
              <a:t>F</a:t>
            </a:r>
            <a:r>
              <a:rPr lang="el-GR" altLang="fi-FI" sz="2400" baseline="-25000">
                <a:solidFill>
                  <a:schemeClr val="tx1"/>
                </a:solidFill>
              </a:rPr>
              <a:t>μ</a:t>
            </a:r>
            <a:r>
              <a:rPr lang="fi-FI" altLang="fi-FI" sz="2400">
                <a:solidFill>
                  <a:schemeClr val="tx1"/>
                </a:solidFill>
              </a:rPr>
              <a:t> = 0</a:t>
            </a:r>
            <a:endParaRPr lang="el-GR" altLang="fi-FI" sz="2400">
              <a:solidFill>
                <a:schemeClr val="tx1"/>
              </a:solidFill>
            </a:endParaRPr>
          </a:p>
        </p:txBody>
      </p:sp>
      <p:sp>
        <p:nvSpPr>
          <p:cNvPr id="950314" name="Text Box 42"/>
          <p:cNvSpPr txBox="1">
            <a:spLocks noChangeArrowheads="1"/>
          </p:cNvSpPr>
          <p:nvPr/>
        </p:nvSpPr>
        <p:spPr bwMode="auto">
          <a:xfrm>
            <a:off x="5561013" y="2124075"/>
            <a:ext cx="2519362" cy="457200"/>
          </a:xfrm>
          <a:prstGeom prst="rect">
            <a:avLst/>
          </a:prstGeom>
          <a:solidFill>
            <a:srgbClr val="99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buClr>
                <a:schemeClr val="hlink"/>
              </a:buClr>
              <a:buSzPct val="80000"/>
              <a:buFont typeface="Arial" panose="020B0604020202020204" pitchFamily="34" charset="0"/>
              <a:buNone/>
            </a:pPr>
            <a:r>
              <a:rPr lang="fi-FI" altLang="fi-FI" sz="2400" b="1" i="1">
                <a:solidFill>
                  <a:schemeClr val="tx1"/>
                </a:solidFill>
              </a:rPr>
              <a:t>F </a:t>
            </a:r>
            <a:r>
              <a:rPr lang="en-US" altLang="fi-FI" sz="2400">
                <a:solidFill>
                  <a:schemeClr val="tx1"/>
                </a:solidFill>
              </a:rPr>
              <a:t>&gt;</a:t>
            </a:r>
            <a:r>
              <a:rPr lang="fi-FI" altLang="fi-FI" sz="2400">
                <a:solidFill>
                  <a:schemeClr val="tx1"/>
                </a:solidFill>
              </a:rPr>
              <a:t>0: </a:t>
            </a:r>
            <a:r>
              <a:rPr lang="en-US" altLang="fi-FI" sz="2400">
                <a:solidFill>
                  <a:schemeClr val="tx1"/>
                </a:solidFill>
              </a:rPr>
              <a:t> </a:t>
            </a:r>
            <a:r>
              <a:rPr lang="en-US" altLang="fi-FI" sz="2400" b="1" i="1">
                <a:solidFill>
                  <a:schemeClr val="tx1"/>
                </a:solidFill>
              </a:rPr>
              <a:t>F</a:t>
            </a:r>
            <a:r>
              <a:rPr lang="el-GR" altLang="fi-FI" sz="2400" baseline="-25000">
                <a:solidFill>
                  <a:schemeClr val="tx1"/>
                </a:solidFill>
              </a:rPr>
              <a:t>μ</a:t>
            </a:r>
            <a:r>
              <a:rPr lang="fi-FI" altLang="fi-FI" sz="2400" baseline="-25000">
                <a:solidFill>
                  <a:schemeClr val="tx1"/>
                </a:solidFill>
              </a:rPr>
              <a:t>s</a:t>
            </a:r>
            <a:r>
              <a:rPr lang="fi-FI" altLang="fi-FI" sz="2400">
                <a:solidFill>
                  <a:schemeClr val="tx1"/>
                </a:solidFill>
              </a:rPr>
              <a:t> = </a:t>
            </a:r>
            <a:r>
              <a:rPr lang="fi-FI" altLang="fi-FI" sz="2400" b="1" i="1">
                <a:solidFill>
                  <a:schemeClr val="tx1"/>
                </a:solidFill>
              </a:rPr>
              <a:t>F</a:t>
            </a:r>
            <a:endParaRPr lang="el-GR" altLang="fi-FI" sz="2400" b="1" i="1">
              <a:solidFill>
                <a:schemeClr val="tx1"/>
              </a:solidFill>
            </a:endParaRPr>
          </a:p>
        </p:txBody>
      </p:sp>
      <p:sp>
        <p:nvSpPr>
          <p:cNvPr id="950315" name="Text Box 43"/>
          <p:cNvSpPr txBox="1">
            <a:spLocks noChangeArrowheads="1"/>
          </p:cNvSpPr>
          <p:nvPr/>
        </p:nvSpPr>
        <p:spPr bwMode="auto">
          <a:xfrm>
            <a:off x="5553075" y="3565525"/>
            <a:ext cx="2519363" cy="457200"/>
          </a:xfrm>
          <a:prstGeom prst="rect">
            <a:avLst/>
          </a:prstGeom>
          <a:solidFill>
            <a:srgbClr val="99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buClr>
                <a:schemeClr val="hlink"/>
              </a:buClr>
              <a:buSzPct val="80000"/>
              <a:buFont typeface="Arial" panose="020B0604020202020204" pitchFamily="34" charset="0"/>
              <a:buNone/>
            </a:pPr>
            <a:r>
              <a:rPr lang="fi-FI" altLang="fi-FI" sz="2400" b="1" i="1">
                <a:solidFill>
                  <a:schemeClr val="tx1"/>
                </a:solidFill>
              </a:rPr>
              <a:t>F </a:t>
            </a:r>
            <a:r>
              <a:rPr lang="en-US" altLang="fi-FI" sz="2400">
                <a:solidFill>
                  <a:schemeClr val="tx1"/>
                </a:solidFill>
              </a:rPr>
              <a:t>&gt;</a:t>
            </a:r>
            <a:r>
              <a:rPr lang="fi-FI" altLang="fi-FI" sz="2400">
                <a:solidFill>
                  <a:schemeClr val="tx1"/>
                </a:solidFill>
              </a:rPr>
              <a:t>0: </a:t>
            </a:r>
            <a:r>
              <a:rPr lang="en-US" altLang="fi-FI" sz="2400">
                <a:solidFill>
                  <a:schemeClr val="tx1"/>
                </a:solidFill>
              </a:rPr>
              <a:t> </a:t>
            </a:r>
            <a:r>
              <a:rPr lang="en-US" altLang="fi-FI" sz="2400" b="1" i="1">
                <a:solidFill>
                  <a:schemeClr val="tx1"/>
                </a:solidFill>
              </a:rPr>
              <a:t>F</a:t>
            </a:r>
            <a:r>
              <a:rPr lang="el-GR" altLang="fi-FI" sz="2400" baseline="-25000">
                <a:solidFill>
                  <a:schemeClr val="tx1"/>
                </a:solidFill>
              </a:rPr>
              <a:t>μ</a:t>
            </a:r>
            <a:r>
              <a:rPr lang="fi-FI" altLang="fi-FI" sz="2400" baseline="-25000">
                <a:solidFill>
                  <a:schemeClr val="tx1"/>
                </a:solidFill>
              </a:rPr>
              <a:t>smax</a:t>
            </a:r>
            <a:r>
              <a:rPr lang="fi-FI" altLang="fi-FI" sz="2400">
                <a:solidFill>
                  <a:schemeClr val="tx1"/>
                </a:solidFill>
              </a:rPr>
              <a:t> = </a:t>
            </a:r>
            <a:r>
              <a:rPr lang="fi-FI" altLang="fi-FI" sz="2400" b="1" i="1">
                <a:solidFill>
                  <a:schemeClr val="tx1"/>
                </a:solidFill>
              </a:rPr>
              <a:t>F</a:t>
            </a:r>
            <a:endParaRPr lang="el-GR" altLang="fi-FI" sz="2400" b="1" i="1">
              <a:solidFill>
                <a:schemeClr val="tx1"/>
              </a:solidFill>
            </a:endParaRPr>
          </a:p>
        </p:txBody>
      </p:sp>
      <p:sp>
        <p:nvSpPr>
          <p:cNvPr id="950316" name="Text Box 44"/>
          <p:cNvSpPr txBox="1">
            <a:spLocks noChangeArrowheads="1"/>
          </p:cNvSpPr>
          <p:nvPr/>
        </p:nvSpPr>
        <p:spPr bwMode="auto">
          <a:xfrm>
            <a:off x="5524500" y="5207000"/>
            <a:ext cx="2405063" cy="457200"/>
          </a:xfrm>
          <a:prstGeom prst="rect">
            <a:avLst/>
          </a:prstGeom>
          <a:solidFill>
            <a:srgbClr val="99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buClr>
                <a:schemeClr val="hlink"/>
              </a:buClr>
              <a:buSzPct val="80000"/>
              <a:buFont typeface="Arial" panose="020B0604020202020204" pitchFamily="34" charset="0"/>
              <a:buNone/>
            </a:pPr>
            <a:r>
              <a:rPr lang="en-US" altLang="fi-FI" sz="2400">
                <a:solidFill>
                  <a:schemeClr val="tx1"/>
                </a:solidFill>
              </a:rPr>
              <a:t>Kappale liikkuu.</a:t>
            </a:r>
            <a:endParaRPr lang="el-GR" altLang="fi-FI" sz="2400" b="1" i="1">
              <a:solidFill>
                <a:schemeClr val="tx1"/>
              </a:solidFill>
            </a:endParaRPr>
          </a:p>
        </p:txBody>
      </p:sp>
      <p:sp>
        <p:nvSpPr>
          <p:cNvPr id="125992" name="Text Box 45"/>
          <p:cNvSpPr txBox="1">
            <a:spLocks noChangeArrowheads="1"/>
          </p:cNvSpPr>
          <p:nvPr/>
        </p:nvSpPr>
        <p:spPr bwMode="auto">
          <a:xfrm>
            <a:off x="428625" y="466725"/>
            <a:ext cx="406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a:solidFill>
                  <a:schemeClr val="tx1"/>
                </a:solidFill>
              </a:rPr>
              <a:t>1</a:t>
            </a:r>
          </a:p>
        </p:txBody>
      </p:sp>
      <p:sp>
        <p:nvSpPr>
          <p:cNvPr id="125993" name="Text Box 46"/>
          <p:cNvSpPr txBox="1">
            <a:spLocks noChangeArrowheads="1"/>
          </p:cNvSpPr>
          <p:nvPr/>
        </p:nvSpPr>
        <p:spPr bwMode="auto">
          <a:xfrm>
            <a:off x="417513" y="1781175"/>
            <a:ext cx="406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a:solidFill>
                  <a:schemeClr val="tx1"/>
                </a:solidFill>
              </a:rPr>
              <a:t>2</a:t>
            </a:r>
          </a:p>
        </p:txBody>
      </p:sp>
      <p:sp>
        <p:nvSpPr>
          <p:cNvPr id="125994" name="Text Box 47"/>
          <p:cNvSpPr txBox="1">
            <a:spLocks noChangeArrowheads="1"/>
          </p:cNvSpPr>
          <p:nvPr/>
        </p:nvSpPr>
        <p:spPr bwMode="auto">
          <a:xfrm>
            <a:off x="415925" y="4930775"/>
            <a:ext cx="406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a:solidFill>
                  <a:schemeClr val="tx1"/>
                </a:solidFill>
              </a:rPr>
              <a:t>4</a:t>
            </a:r>
          </a:p>
        </p:txBody>
      </p:sp>
      <p:sp>
        <p:nvSpPr>
          <p:cNvPr id="125995" name="Text Box 48"/>
          <p:cNvSpPr txBox="1">
            <a:spLocks noChangeArrowheads="1"/>
          </p:cNvSpPr>
          <p:nvPr/>
        </p:nvSpPr>
        <p:spPr bwMode="auto">
          <a:xfrm>
            <a:off x="420688" y="3076575"/>
            <a:ext cx="406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a:solidFill>
                  <a:schemeClr val="tx1"/>
                </a:solidFill>
              </a:rPr>
              <a:t>3</a:t>
            </a:r>
          </a:p>
        </p:txBody>
      </p:sp>
      <p:sp>
        <p:nvSpPr>
          <p:cNvPr id="125996" name="AutoShape 50">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50291"/>
                                        </p:tgtEl>
                                        <p:attrNameLst>
                                          <p:attrName>style.visibility</p:attrName>
                                        </p:attrNameLst>
                                      </p:cBhvr>
                                      <p:to>
                                        <p:strVal val="visible"/>
                                      </p:to>
                                    </p:set>
                                    <p:animEffect transition="in" filter="box(in)">
                                      <p:cBhvr>
                                        <p:cTn id="7" dur="500"/>
                                        <p:tgtEl>
                                          <p:spTgt spid="950291"/>
                                        </p:tgtEl>
                                      </p:cBhvr>
                                    </p:animEffect>
                                  </p:childTnLst>
                                </p:cTn>
                              </p:par>
                              <p:par>
                                <p:cTn id="8" presetID="4" presetClass="entr" presetSubtype="16" fill="hold" nodeType="withEffect">
                                  <p:stCondLst>
                                    <p:cond delay="0"/>
                                  </p:stCondLst>
                                  <p:childTnLst>
                                    <p:set>
                                      <p:cBhvr>
                                        <p:cTn id="9" dur="1" fill="hold">
                                          <p:stCondLst>
                                            <p:cond delay="0"/>
                                          </p:stCondLst>
                                        </p:cTn>
                                        <p:tgtEl>
                                          <p:spTgt spid="950293"/>
                                        </p:tgtEl>
                                        <p:attrNameLst>
                                          <p:attrName>style.visibility</p:attrName>
                                        </p:attrNameLst>
                                      </p:cBhvr>
                                      <p:to>
                                        <p:strVal val="visible"/>
                                      </p:to>
                                    </p:set>
                                    <p:animEffect transition="in" filter="box(in)">
                                      <p:cBhvr>
                                        <p:cTn id="10" dur="500"/>
                                        <p:tgtEl>
                                          <p:spTgt spid="950293"/>
                                        </p:tgtEl>
                                      </p:cBhvr>
                                    </p:animEffect>
                                  </p:childTnLst>
                                </p:cTn>
                              </p:par>
                              <p:par>
                                <p:cTn id="11" presetID="4" presetClass="entr" presetSubtype="16" fill="hold" nodeType="withEffect">
                                  <p:stCondLst>
                                    <p:cond delay="0"/>
                                  </p:stCondLst>
                                  <p:childTnLst>
                                    <p:set>
                                      <p:cBhvr>
                                        <p:cTn id="12" dur="1" fill="hold">
                                          <p:stCondLst>
                                            <p:cond delay="0"/>
                                          </p:stCondLst>
                                        </p:cTn>
                                        <p:tgtEl>
                                          <p:spTgt spid="950294"/>
                                        </p:tgtEl>
                                        <p:attrNameLst>
                                          <p:attrName>style.visibility</p:attrName>
                                        </p:attrNameLst>
                                      </p:cBhvr>
                                      <p:to>
                                        <p:strVal val="visible"/>
                                      </p:to>
                                    </p:set>
                                    <p:animEffect transition="in" filter="box(in)">
                                      <p:cBhvr>
                                        <p:cTn id="13" dur="500"/>
                                        <p:tgtEl>
                                          <p:spTgt spid="950294"/>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950296"/>
                                        </p:tgtEl>
                                        <p:attrNameLst>
                                          <p:attrName>style.visibility</p:attrName>
                                        </p:attrNameLst>
                                      </p:cBhvr>
                                      <p:to>
                                        <p:strVal val="visible"/>
                                      </p:to>
                                    </p:set>
                                    <p:animEffect transition="in" filter="box(in)">
                                      <p:cBhvr>
                                        <p:cTn id="16" dur="500"/>
                                        <p:tgtEl>
                                          <p:spTgt spid="950296"/>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950295"/>
                                        </p:tgtEl>
                                        <p:attrNameLst>
                                          <p:attrName>style.visibility</p:attrName>
                                        </p:attrNameLst>
                                      </p:cBhvr>
                                      <p:to>
                                        <p:strVal val="visible"/>
                                      </p:to>
                                    </p:set>
                                    <p:animEffect transition="in" filter="box(in)">
                                      <p:cBhvr>
                                        <p:cTn id="19" dur="500"/>
                                        <p:tgtEl>
                                          <p:spTgt spid="950295"/>
                                        </p:tgtEl>
                                      </p:cBhvr>
                                    </p:animEffect>
                                  </p:childTnLst>
                                </p:cTn>
                              </p:par>
                              <p:par>
                                <p:cTn id="20" presetID="4" presetClass="entr" presetSubtype="16" fill="hold" nodeType="withEffect">
                                  <p:stCondLst>
                                    <p:cond delay="0"/>
                                  </p:stCondLst>
                                  <p:childTnLst>
                                    <p:set>
                                      <p:cBhvr>
                                        <p:cTn id="21" dur="1" fill="hold">
                                          <p:stCondLst>
                                            <p:cond delay="0"/>
                                          </p:stCondLst>
                                        </p:cTn>
                                        <p:tgtEl>
                                          <p:spTgt spid="950292"/>
                                        </p:tgtEl>
                                        <p:attrNameLst>
                                          <p:attrName>style.visibility</p:attrName>
                                        </p:attrNameLst>
                                      </p:cBhvr>
                                      <p:to>
                                        <p:strVal val="visible"/>
                                      </p:to>
                                    </p:set>
                                    <p:animEffect transition="in" filter="box(in)">
                                      <p:cBhvr>
                                        <p:cTn id="22" dur="500"/>
                                        <p:tgtEl>
                                          <p:spTgt spid="95029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950298"/>
                                        </p:tgtEl>
                                        <p:attrNameLst>
                                          <p:attrName>style.visibility</p:attrName>
                                        </p:attrNameLst>
                                      </p:cBhvr>
                                      <p:to>
                                        <p:strVal val="visible"/>
                                      </p:to>
                                    </p:set>
                                    <p:animEffect transition="in" filter="box(in)">
                                      <p:cBhvr>
                                        <p:cTn id="27" dur="500"/>
                                        <p:tgtEl>
                                          <p:spTgt spid="950298"/>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950300"/>
                                        </p:tgtEl>
                                        <p:attrNameLst>
                                          <p:attrName>style.visibility</p:attrName>
                                        </p:attrNameLst>
                                      </p:cBhvr>
                                      <p:to>
                                        <p:strVal val="visible"/>
                                      </p:to>
                                    </p:set>
                                    <p:animEffect transition="in" filter="box(in)">
                                      <p:cBhvr>
                                        <p:cTn id="30" dur="500"/>
                                        <p:tgtEl>
                                          <p:spTgt spid="950300"/>
                                        </p:tgtEl>
                                      </p:cBhvr>
                                    </p:animEffect>
                                  </p:childTnLst>
                                </p:cTn>
                              </p:par>
                              <p:par>
                                <p:cTn id="31" presetID="4" presetClass="entr" presetSubtype="16" fill="hold" nodeType="withEffect">
                                  <p:stCondLst>
                                    <p:cond delay="0"/>
                                  </p:stCondLst>
                                  <p:childTnLst>
                                    <p:set>
                                      <p:cBhvr>
                                        <p:cTn id="32" dur="1" fill="hold">
                                          <p:stCondLst>
                                            <p:cond delay="0"/>
                                          </p:stCondLst>
                                        </p:cTn>
                                        <p:tgtEl>
                                          <p:spTgt spid="950297"/>
                                        </p:tgtEl>
                                        <p:attrNameLst>
                                          <p:attrName>style.visibility</p:attrName>
                                        </p:attrNameLst>
                                      </p:cBhvr>
                                      <p:to>
                                        <p:strVal val="visible"/>
                                      </p:to>
                                    </p:set>
                                    <p:animEffect transition="in" filter="box(in)">
                                      <p:cBhvr>
                                        <p:cTn id="33" dur="500"/>
                                        <p:tgtEl>
                                          <p:spTgt spid="950297"/>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950299"/>
                                        </p:tgtEl>
                                        <p:attrNameLst>
                                          <p:attrName>style.visibility</p:attrName>
                                        </p:attrNameLst>
                                      </p:cBhvr>
                                      <p:to>
                                        <p:strVal val="visible"/>
                                      </p:to>
                                    </p:set>
                                    <p:animEffect transition="in" filter="box(in)">
                                      <p:cBhvr>
                                        <p:cTn id="36" dur="500"/>
                                        <p:tgtEl>
                                          <p:spTgt spid="95029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950314"/>
                                        </p:tgtEl>
                                        <p:attrNameLst>
                                          <p:attrName>style.visibility</p:attrName>
                                        </p:attrNameLst>
                                      </p:cBhvr>
                                      <p:to>
                                        <p:strVal val="visible"/>
                                      </p:to>
                                    </p:set>
                                    <p:animEffect transition="in" filter="box(in)">
                                      <p:cBhvr>
                                        <p:cTn id="41" dur="500"/>
                                        <p:tgtEl>
                                          <p:spTgt spid="95031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950281"/>
                                        </p:tgtEl>
                                        <p:attrNameLst>
                                          <p:attrName>style.visibility</p:attrName>
                                        </p:attrNameLst>
                                      </p:cBhvr>
                                      <p:to>
                                        <p:strVal val="visible"/>
                                      </p:to>
                                    </p:set>
                                    <p:animEffect transition="in" filter="box(in)">
                                      <p:cBhvr>
                                        <p:cTn id="46" dur="500"/>
                                        <p:tgtEl>
                                          <p:spTgt spid="950281"/>
                                        </p:tgtEl>
                                      </p:cBhvr>
                                    </p:animEffect>
                                  </p:childTnLst>
                                </p:cTn>
                              </p:par>
                              <p:par>
                                <p:cTn id="47" presetID="4" presetClass="entr" presetSubtype="16" fill="hold" nodeType="withEffect">
                                  <p:stCondLst>
                                    <p:cond delay="0"/>
                                  </p:stCondLst>
                                  <p:childTnLst>
                                    <p:set>
                                      <p:cBhvr>
                                        <p:cTn id="48" dur="1" fill="hold">
                                          <p:stCondLst>
                                            <p:cond delay="0"/>
                                          </p:stCondLst>
                                        </p:cTn>
                                        <p:tgtEl>
                                          <p:spTgt spid="950282"/>
                                        </p:tgtEl>
                                        <p:attrNameLst>
                                          <p:attrName>style.visibility</p:attrName>
                                        </p:attrNameLst>
                                      </p:cBhvr>
                                      <p:to>
                                        <p:strVal val="visible"/>
                                      </p:to>
                                    </p:set>
                                    <p:animEffect transition="in" filter="box(in)">
                                      <p:cBhvr>
                                        <p:cTn id="49" dur="500"/>
                                        <p:tgtEl>
                                          <p:spTgt spid="950282"/>
                                        </p:tgtEl>
                                      </p:cBhvr>
                                    </p:animEffect>
                                  </p:childTnLst>
                                </p:cTn>
                              </p:par>
                              <p:par>
                                <p:cTn id="50" presetID="4" presetClass="entr" presetSubtype="16" fill="hold" nodeType="withEffect">
                                  <p:stCondLst>
                                    <p:cond delay="0"/>
                                  </p:stCondLst>
                                  <p:childTnLst>
                                    <p:set>
                                      <p:cBhvr>
                                        <p:cTn id="51" dur="1" fill="hold">
                                          <p:stCondLst>
                                            <p:cond delay="0"/>
                                          </p:stCondLst>
                                        </p:cTn>
                                        <p:tgtEl>
                                          <p:spTgt spid="950284"/>
                                        </p:tgtEl>
                                        <p:attrNameLst>
                                          <p:attrName>style.visibility</p:attrName>
                                        </p:attrNameLst>
                                      </p:cBhvr>
                                      <p:to>
                                        <p:strVal val="visible"/>
                                      </p:to>
                                    </p:set>
                                    <p:animEffect transition="in" filter="box(in)">
                                      <p:cBhvr>
                                        <p:cTn id="52" dur="500"/>
                                        <p:tgtEl>
                                          <p:spTgt spid="950284"/>
                                        </p:tgtEl>
                                      </p:cBhvr>
                                    </p:animEffect>
                                  </p:childTnLst>
                                </p:cTn>
                              </p:par>
                              <p:par>
                                <p:cTn id="53" presetID="4" presetClass="entr" presetSubtype="16" fill="hold" nodeType="withEffect">
                                  <p:stCondLst>
                                    <p:cond delay="0"/>
                                  </p:stCondLst>
                                  <p:childTnLst>
                                    <p:set>
                                      <p:cBhvr>
                                        <p:cTn id="54" dur="1" fill="hold">
                                          <p:stCondLst>
                                            <p:cond delay="0"/>
                                          </p:stCondLst>
                                        </p:cTn>
                                        <p:tgtEl>
                                          <p:spTgt spid="950283"/>
                                        </p:tgtEl>
                                        <p:attrNameLst>
                                          <p:attrName>style.visibility</p:attrName>
                                        </p:attrNameLst>
                                      </p:cBhvr>
                                      <p:to>
                                        <p:strVal val="visible"/>
                                      </p:to>
                                    </p:set>
                                    <p:animEffect transition="in" filter="box(in)">
                                      <p:cBhvr>
                                        <p:cTn id="55" dur="500"/>
                                        <p:tgtEl>
                                          <p:spTgt spid="950283"/>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950286"/>
                                        </p:tgtEl>
                                        <p:attrNameLst>
                                          <p:attrName>style.visibility</p:attrName>
                                        </p:attrNameLst>
                                      </p:cBhvr>
                                      <p:to>
                                        <p:strVal val="visible"/>
                                      </p:to>
                                    </p:set>
                                    <p:animEffect transition="in" filter="box(in)">
                                      <p:cBhvr>
                                        <p:cTn id="58" dur="500"/>
                                        <p:tgtEl>
                                          <p:spTgt spid="950286"/>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950285"/>
                                        </p:tgtEl>
                                        <p:attrNameLst>
                                          <p:attrName>style.visibility</p:attrName>
                                        </p:attrNameLst>
                                      </p:cBhvr>
                                      <p:to>
                                        <p:strVal val="visible"/>
                                      </p:to>
                                    </p:set>
                                    <p:animEffect transition="in" filter="box(in)">
                                      <p:cBhvr>
                                        <p:cTn id="61" dur="500"/>
                                        <p:tgtEl>
                                          <p:spTgt spid="950285"/>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4" presetClass="entr" presetSubtype="16" fill="hold" nodeType="clickEffect">
                                  <p:stCondLst>
                                    <p:cond delay="0"/>
                                  </p:stCondLst>
                                  <p:childTnLst>
                                    <p:set>
                                      <p:cBhvr>
                                        <p:cTn id="65" dur="1" fill="hold">
                                          <p:stCondLst>
                                            <p:cond delay="0"/>
                                          </p:stCondLst>
                                        </p:cTn>
                                        <p:tgtEl>
                                          <p:spTgt spid="950288"/>
                                        </p:tgtEl>
                                        <p:attrNameLst>
                                          <p:attrName>style.visibility</p:attrName>
                                        </p:attrNameLst>
                                      </p:cBhvr>
                                      <p:to>
                                        <p:strVal val="visible"/>
                                      </p:to>
                                    </p:set>
                                    <p:animEffect transition="in" filter="box(in)">
                                      <p:cBhvr>
                                        <p:cTn id="66" dur="500"/>
                                        <p:tgtEl>
                                          <p:spTgt spid="950288"/>
                                        </p:tgtEl>
                                      </p:cBhvr>
                                    </p:animEffect>
                                  </p:childTnLst>
                                </p:cTn>
                              </p:par>
                              <p:par>
                                <p:cTn id="67" presetID="4" presetClass="entr" presetSubtype="16" fill="hold" grpId="0" nodeType="withEffect">
                                  <p:stCondLst>
                                    <p:cond delay="0"/>
                                  </p:stCondLst>
                                  <p:childTnLst>
                                    <p:set>
                                      <p:cBhvr>
                                        <p:cTn id="68" dur="1" fill="hold">
                                          <p:stCondLst>
                                            <p:cond delay="0"/>
                                          </p:stCondLst>
                                        </p:cTn>
                                        <p:tgtEl>
                                          <p:spTgt spid="950290"/>
                                        </p:tgtEl>
                                        <p:attrNameLst>
                                          <p:attrName>style.visibility</p:attrName>
                                        </p:attrNameLst>
                                      </p:cBhvr>
                                      <p:to>
                                        <p:strVal val="visible"/>
                                      </p:to>
                                    </p:set>
                                    <p:animEffect transition="in" filter="box(in)">
                                      <p:cBhvr>
                                        <p:cTn id="69" dur="500"/>
                                        <p:tgtEl>
                                          <p:spTgt spid="950290"/>
                                        </p:tgtEl>
                                      </p:cBhvr>
                                    </p:animEffect>
                                  </p:childTnLst>
                                </p:cTn>
                              </p:par>
                              <p:par>
                                <p:cTn id="70" presetID="4" presetClass="entr" presetSubtype="16" fill="hold" nodeType="withEffect">
                                  <p:stCondLst>
                                    <p:cond delay="0"/>
                                  </p:stCondLst>
                                  <p:childTnLst>
                                    <p:set>
                                      <p:cBhvr>
                                        <p:cTn id="71" dur="1" fill="hold">
                                          <p:stCondLst>
                                            <p:cond delay="0"/>
                                          </p:stCondLst>
                                        </p:cTn>
                                        <p:tgtEl>
                                          <p:spTgt spid="950287"/>
                                        </p:tgtEl>
                                        <p:attrNameLst>
                                          <p:attrName>style.visibility</p:attrName>
                                        </p:attrNameLst>
                                      </p:cBhvr>
                                      <p:to>
                                        <p:strVal val="visible"/>
                                      </p:to>
                                    </p:set>
                                    <p:animEffect transition="in" filter="box(in)">
                                      <p:cBhvr>
                                        <p:cTn id="72" dur="500"/>
                                        <p:tgtEl>
                                          <p:spTgt spid="950287"/>
                                        </p:tgtEl>
                                      </p:cBhvr>
                                    </p:animEffect>
                                  </p:childTnLst>
                                </p:cTn>
                              </p:par>
                              <p:par>
                                <p:cTn id="73" presetID="4" presetClass="entr" presetSubtype="16" fill="hold" grpId="0" nodeType="withEffect">
                                  <p:stCondLst>
                                    <p:cond delay="0"/>
                                  </p:stCondLst>
                                  <p:childTnLst>
                                    <p:set>
                                      <p:cBhvr>
                                        <p:cTn id="74" dur="1" fill="hold">
                                          <p:stCondLst>
                                            <p:cond delay="0"/>
                                          </p:stCondLst>
                                        </p:cTn>
                                        <p:tgtEl>
                                          <p:spTgt spid="950289"/>
                                        </p:tgtEl>
                                        <p:attrNameLst>
                                          <p:attrName>style.visibility</p:attrName>
                                        </p:attrNameLst>
                                      </p:cBhvr>
                                      <p:to>
                                        <p:strVal val="visible"/>
                                      </p:to>
                                    </p:set>
                                    <p:animEffect transition="in" filter="box(in)">
                                      <p:cBhvr>
                                        <p:cTn id="75" dur="500"/>
                                        <p:tgtEl>
                                          <p:spTgt spid="950289"/>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4" presetClass="entr" presetSubtype="16" fill="hold" grpId="0" nodeType="clickEffect">
                                  <p:stCondLst>
                                    <p:cond delay="0"/>
                                  </p:stCondLst>
                                  <p:childTnLst>
                                    <p:set>
                                      <p:cBhvr>
                                        <p:cTn id="79" dur="1" fill="hold">
                                          <p:stCondLst>
                                            <p:cond delay="0"/>
                                          </p:stCondLst>
                                        </p:cTn>
                                        <p:tgtEl>
                                          <p:spTgt spid="950315"/>
                                        </p:tgtEl>
                                        <p:attrNameLst>
                                          <p:attrName>style.visibility</p:attrName>
                                        </p:attrNameLst>
                                      </p:cBhvr>
                                      <p:to>
                                        <p:strVal val="visible"/>
                                      </p:to>
                                    </p:set>
                                    <p:animEffect transition="in" filter="box(in)">
                                      <p:cBhvr>
                                        <p:cTn id="80" dur="500"/>
                                        <p:tgtEl>
                                          <p:spTgt spid="950315"/>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4" presetClass="entr" presetSubtype="16" fill="hold" grpId="0" nodeType="clickEffect">
                                  <p:stCondLst>
                                    <p:cond delay="0"/>
                                  </p:stCondLst>
                                  <p:childTnLst>
                                    <p:set>
                                      <p:cBhvr>
                                        <p:cTn id="84" dur="1" fill="hold">
                                          <p:stCondLst>
                                            <p:cond delay="0"/>
                                          </p:stCondLst>
                                        </p:cTn>
                                        <p:tgtEl>
                                          <p:spTgt spid="950301"/>
                                        </p:tgtEl>
                                        <p:attrNameLst>
                                          <p:attrName>style.visibility</p:attrName>
                                        </p:attrNameLst>
                                      </p:cBhvr>
                                      <p:to>
                                        <p:strVal val="visible"/>
                                      </p:to>
                                    </p:set>
                                    <p:animEffect transition="in" filter="box(in)">
                                      <p:cBhvr>
                                        <p:cTn id="85" dur="500"/>
                                        <p:tgtEl>
                                          <p:spTgt spid="950301"/>
                                        </p:tgtEl>
                                      </p:cBhvr>
                                    </p:animEffect>
                                  </p:childTnLst>
                                </p:cTn>
                              </p:par>
                              <p:par>
                                <p:cTn id="86" presetID="4" presetClass="entr" presetSubtype="16" fill="hold" nodeType="withEffect">
                                  <p:stCondLst>
                                    <p:cond delay="0"/>
                                  </p:stCondLst>
                                  <p:childTnLst>
                                    <p:set>
                                      <p:cBhvr>
                                        <p:cTn id="87" dur="1" fill="hold">
                                          <p:stCondLst>
                                            <p:cond delay="0"/>
                                          </p:stCondLst>
                                        </p:cTn>
                                        <p:tgtEl>
                                          <p:spTgt spid="950304"/>
                                        </p:tgtEl>
                                        <p:attrNameLst>
                                          <p:attrName>style.visibility</p:attrName>
                                        </p:attrNameLst>
                                      </p:cBhvr>
                                      <p:to>
                                        <p:strVal val="visible"/>
                                      </p:to>
                                    </p:set>
                                    <p:animEffect transition="in" filter="box(in)">
                                      <p:cBhvr>
                                        <p:cTn id="88" dur="500"/>
                                        <p:tgtEl>
                                          <p:spTgt spid="950304"/>
                                        </p:tgtEl>
                                      </p:cBhvr>
                                    </p:animEffect>
                                  </p:childTnLst>
                                </p:cTn>
                              </p:par>
                              <p:par>
                                <p:cTn id="89" presetID="4" presetClass="entr" presetSubtype="16" fill="hold" nodeType="withEffect">
                                  <p:stCondLst>
                                    <p:cond delay="0"/>
                                  </p:stCondLst>
                                  <p:childTnLst>
                                    <p:set>
                                      <p:cBhvr>
                                        <p:cTn id="90" dur="1" fill="hold">
                                          <p:stCondLst>
                                            <p:cond delay="0"/>
                                          </p:stCondLst>
                                        </p:cTn>
                                        <p:tgtEl>
                                          <p:spTgt spid="950303"/>
                                        </p:tgtEl>
                                        <p:attrNameLst>
                                          <p:attrName>style.visibility</p:attrName>
                                        </p:attrNameLst>
                                      </p:cBhvr>
                                      <p:to>
                                        <p:strVal val="visible"/>
                                      </p:to>
                                    </p:set>
                                    <p:animEffect transition="in" filter="box(in)">
                                      <p:cBhvr>
                                        <p:cTn id="91" dur="500"/>
                                        <p:tgtEl>
                                          <p:spTgt spid="950303"/>
                                        </p:tgtEl>
                                      </p:cBhvr>
                                    </p:animEffect>
                                  </p:childTnLst>
                                </p:cTn>
                              </p:par>
                              <p:par>
                                <p:cTn id="92" presetID="4" presetClass="entr" presetSubtype="16" fill="hold" grpId="0" nodeType="withEffect">
                                  <p:stCondLst>
                                    <p:cond delay="0"/>
                                  </p:stCondLst>
                                  <p:childTnLst>
                                    <p:set>
                                      <p:cBhvr>
                                        <p:cTn id="93" dur="1" fill="hold">
                                          <p:stCondLst>
                                            <p:cond delay="0"/>
                                          </p:stCondLst>
                                        </p:cTn>
                                        <p:tgtEl>
                                          <p:spTgt spid="950306"/>
                                        </p:tgtEl>
                                        <p:attrNameLst>
                                          <p:attrName>style.visibility</p:attrName>
                                        </p:attrNameLst>
                                      </p:cBhvr>
                                      <p:to>
                                        <p:strVal val="visible"/>
                                      </p:to>
                                    </p:set>
                                    <p:animEffect transition="in" filter="box(in)">
                                      <p:cBhvr>
                                        <p:cTn id="94" dur="500"/>
                                        <p:tgtEl>
                                          <p:spTgt spid="950306"/>
                                        </p:tgtEl>
                                      </p:cBhvr>
                                    </p:animEffect>
                                  </p:childTnLst>
                                </p:cTn>
                              </p:par>
                              <p:par>
                                <p:cTn id="95" presetID="4" presetClass="entr" presetSubtype="16" fill="hold" grpId="0" nodeType="withEffect">
                                  <p:stCondLst>
                                    <p:cond delay="0"/>
                                  </p:stCondLst>
                                  <p:childTnLst>
                                    <p:set>
                                      <p:cBhvr>
                                        <p:cTn id="96" dur="1" fill="hold">
                                          <p:stCondLst>
                                            <p:cond delay="0"/>
                                          </p:stCondLst>
                                        </p:cTn>
                                        <p:tgtEl>
                                          <p:spTgt spid="950305"/>
                                        </p:tgtEl>
                                        <p:attrNameLst>
                                          <p:attrName>style.visibility</p:attrName>
                                        </p:attrNameLst>
                                      </p:cBhvr>
                                      <p:to>
                                        <p:strVal val="visible"/>
                                      </p:to>
                                    </p:set>
                                    <p:animEffect transition="in" filter="box(in)">
                                      <p:cBhvr>
                                        <p:cTn id="97" dur="500"/>
                                        <p:tgtEl>
                                          <p:spTgt spid="950305"/>
                                        </p:tgtEl>
                                      </p:cBhvr>
                                    </p:animEffect>
                                  </p:childTnLst>
                                </p:cTn>
                              </p:par>
                              <p:par>
                                <p:cTn id="98" presetID="4" presetClass="entr" presetSubtype="16" fill="hold" nodeType="withEffect">
                                  <p:stCondLst>
                                    <p:cond delay="0"/>
                                  </p:stCondLst>
                                  <p:childTnLst>
                                    <p:set>
                                      <p:cBhvr>
                                        <p:cTn id="99" dur="1" fill="hold">
                                          <p:stCondLst>
                                            <p:cond delay="0"/>
                                          </p:stCondLst>
                                        </p:cTn>
                                        <p:tgtEl>
                                          <p:spTgt spid="950308"/>
                                        </p:tgtEl>
                                        <p:attrNameLst>
                                          <p:attrName>style.visibility</p:attrName>
                                        </p:attrNameLst>
                                      </p:cBhvr>
                                      <p:to>
                                        <p:strVal val="visible"/>
                                      </p:to>
                                    </p:set>
                                    <p:animEffect transition="in" filter="box(in)">
                                      <p:cBhvr>
                                        <p:cTn id="100" dur="500"/>
                                        <p:tgtEl>
                                          <p:spTgt spid="950308"/>
                                        </p:tgtEl>
                                      </p:cBhvr>
                                    </p:animEffect>
                                  </p:childTnLst>
                                </p:cTn>
                              </p:par>
                              <p:par>
                                <p:cTn id="101" presetID="4" presetClass="entr" presetSubtype="16" fill="hold" nodeType="withEffect">
                                  <p:stCondLst>
                                    <p:cond delay="0"/>
                                  </p:stCondLst>
                                  <p:childTnLst>
                                    <p:set>
                                      <p:cBhvr>
                                        <p:cTn id="102" dur="1" fill="hold">
                                          <p:stCondLst>
                                            <p:cond delay="0"/>
                                          </p:stCondLst>
                                        </p:cTn>
                                        <p:tgtEl>
                                          <p:spTgt spid="950307"/>
                                        </p:tgtEl>
                                        <p:attrNameLst>
                                          <p:attrName>style.visibility</p:attrName>
                                        </p:attrNameLst>
                                      </p:cBhvr>
                                      <p:to>
                                        <p:strVal val="visible"/>
                                      </p:to>
                                    </p:set>
                                    <p:animEffect transition="in" filter="box(in)">
                                      <p:cBhvr>
                                        <p:cTn id="103" dur="500"/>
                                        <p:tgtEl>
                                          <p:spTgt spid="950307"/>
                                        </p:tgtEl>
                                      </p:cBhvr>
                                    </p:animEffect>
                                  </p:childTnLst>
                                </p:cTn>
                              </p:par>
                              <p:par>
                                <p:cTn id="104" presetID="4" presetClass="entr" presetSubtype="16" fill="hold" grpId="0" nodeType="withEffect">
                                  <p:stCondLst>
                                    <p:cond delay="0"/>
                                  </p:stCondLst>
                                  <p:childTnLst>
                                    <p:set>
                                      <p:cBhvr>
                                        <p:cTn id="105" dur="1" fill="hold">
                                          <p:stCondLst>
                                            <p:cond delay="0"/>
                                          </p:stCondLst>
                                        </p:cTn>
                                        <p:tgtEl>
                                          <p:spTgt spid="950309"/>
                                        </p:tgtEl>
                                        <p:attrNameLst>
                                          <p:attrName>style.visibility</p:attrName>
                                        </p:attrNameLst>
                                      </p:cBhvr>
                                      <p:to>
                                        <p:strVal val="visible"/>
                                      </p:to>
                                    </p:set>
                                    <p:animEffect transition="in" filter="box(in)">
                                      <p:cBhvr>
                                        <p:cTn id="106" dur="500"/>
                                        <p:tgtEl>
                                          <p:spTgt spid="950309"/>
                                        </p:tgtEl>
                                      </p:cBhvr>
                                    </p:animEffect>
                                  </p:childTnLst>
                                </p:cTn>
                              </p:par>
                              <p:par>
                                <p:cTn id="107" presetID="4" presetClass="entr" presetSubtype="16" fill="hold" grpId="0" nodeType="withEffect">
                                  <p:stCondLst>
                                    <p:cond delay="0"/>
                                  </p:stCondLst>
                                  <p:childTnLst>
                                    <p:set>
                                      <p:cBhvr>
                                        <p:cTn id="108" dur="1" fill="hold">
                                          <p:stCondLst>
                                            <p:cond delay="0"/>
                                          </p:stCondLst>
                                        </p:cTn>
                                        <p:tgtEl>
                                          <p:spTgt spid="950310"/>
                                        </p:tgtEl>
                                        <p:attrNameLst>
                                          <p:attrName>style.visibility</p:attrName>
                                        </p:attrNameLst>
                                      </p:cBhvr>
                                      <p:to>
                                        <p:strVal val="visible"/>
                                      </p:to>
                                    </p:set>
                                    <p:animEffect transition="in" filter="box(in)">
                                      <p:cBhvr>
                                        <p:cTn id="109" dur="500"/>
                                        <p:tgtEl>
                                          <p:spTgt spid="950310"/>
                                        </p:tgtEl>
                                      </p:cBhvr>
                                    </p:animEffect>
                                  </p:childTnLst>
                                </p:cTn>
                              </p:par>
                              <p:par>
                                <p:cTn id="110" presetID="4" presetClass="entr" presetSubtype="16" fill="hold" nodeType="withEffect">
                                  <p:stCondLst>
                                    <p:cond delay="0"/>
                                  </p:stCondLst>
                                  <p:childTnLst>
                                    <p:set>
                                      <p:cBhvr>
                                        <p:cTn id="111" dur="1" fill="hold">
                                          <p:stCondLst>
                                            <p:cond delay="0"/>
                                          </p:stCondLst>
                                        </p:cTn>
                                        <p:tgtEl>
                                          <p:spTgt spid="950302"/>
                                        </p:tgtEl>
                                        <p:attrNameLst>
                                          <p:attrName>style.visibility</p:attrName>
                                        </p:attrNameLst>
                                      </p:cBhvr>
                                      <p:to>
                                        <p:strVal val="visible"/>
                                      </p:to>
                                    </p:set>
                                    <p:animEffect transition="in" filter="box(in)">
                                      <p:cBhvr>
                                        <p:cTn id="112" dur="500"/>
                                        <p:tgtEl>
                                          <p:spTgt spid="950302"/>
                                        </p:tgtEl>
                                      </p:cBhvr>
                                    </p:animEffect>
                                  </p:childTnLst>
                                </p:cTn>
                              </p:par>
                              <p:par>
                                <p:cTn id="113" presetID="4" presetClass="entr" presetSubtype="16" fill="hold" nodeType="withEffect">
                                  <p:stCondLst>
                                    <p:cond delay="0"/>
                                  </p:stCondLst>
                                  <p:childTnLst>
                                    <p:set>
                                      <p:cBhvr>
                                        <p:cTn id="114" dur="1" fill="hold">
                                          <p:stCondLst>
                                            <p:cond delay="0"/>
                                          </p:stCondLst>
                                        </p:cTn>
                                        <p:tgtEl>
                                          <p:spTgt spid="950311"/>
                                        </p:tgtEl>
                                        <p:attrNameLst>
                                          <p:attrName>style.visibility</p:attrName>
                                        </p:attrNameLst>
                                      </p:cBhvr>
                                      <p:to>
                                        <p:strVal val="visible"/>
                                      </p:to>
                                    </p:set>
                                    <p:animEffect transition="in" filter="box(in)">
                                      <p:cBhvr>
                                        <p:cTn id="115" dur="500"/>
                                        <p:tgtEl>
                                          <p:spTgt spid="950311"/>
                                        </p:tgtEl>
                                      </p:cBhvr>
                                    </p:animEffect>
                                  </p:childTnLst>
                                </p:cTn>
                              </p:par>
                              <p:par>
                                <p:cTn id="116" presetID="4" presetClass="entr" presetSubtype="16" fill="hold" grpId="0" nodeType="withEffect">
                                  <p:stCondLst>
                                    <p:cond delay="0"/>
                                  </p:stCondLst>
                                  <p:childTnLst>
                                    <p:set>
                                      <p:cBhvr>
                                        <p:cTn id="117" dur="1" fill="hold">
                                          <p:stCondLst>
                                            <p:cond delay="0"/>
                                          </p:stCondLst>
                                        </p:cTn>
                                        <p:tgtEl>
                                          <p:spTgt spid="950312"/>
                                        </p:tgtEl>
                                        <p:attrNameLst>
                                          <p:attrName>style.visibility</p:attrName>
                                        </p:attrNameLst>
                                      </p:cBhvr>
                                      <p:to>
                                        <p:strVal val="visible"/>
                                      </p:to>
                                    </p:set>
                                    <p:animEffect transition="in" filter="box(in)">
                                      <p:cBhvr>
                                        <p:cTn id="118" dur="500"/>
                                        <p:tgtEl>
                                          <p:spTgt spid="950312"/>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4" presetClass="entr" presetSubtype="16" fill="hold" grpId="0" nodeType="clickEffect">
                                  <p:stCondLst>
                                    <p:cond delay="0"/>
                                  </p:stCondLst>
                                  <p:childTnLst>
                                    <p:set>
                                      <p:cBhvr>
                                        <p:cTn id="122" dur="1" fill="hold">
                                          <p:stCondLst>
                                            <p:cond delay="0"/>
                                          </p:stCondLst>
                                        </p:cTn>
                                        <p:tgtEl>
                                          <p:spTgt spid="950316"/>
                                        </p:tgtEl>
                                        <p:attrNameLst>
                                          <p:attrName>style.visibility</p:attrName>
                                        </p:attrNameLst>
                                      </p:cBhvr>
                                      <p:to>
                                        <p:strVal val="visible"/>
                                      </p:to>
                                    </p:set>
                                    <p:animEffect transition="in" filter="box(in)">
                                      <p:cBhvr>
                                        <p:cTn id="123" dur="500"/>
                                        <p:tgtEl>
                                          <p:spTgt spid="950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0281" grpId="0" animBg="1"/>
      <p:bldP spid="950285" grpId="0"/>
      <p:bldP spid="950286" grpId="0"/>
      <p:bldP spid="950289" grpId="0"/>
      <p:bldP spid="950290" grpId="0"/>
      <p:bldP spid="950291" grpId="0" animBg="1"/>
      <p:bldP spid="950295" grpId="0"/>
      <p:bldP spid="950296" grpId="0"/>
      <p:bldP spid="950299" grpId="0"/>
      <p:bldP spid="950300" grpId="0"/>
      <p:bldP spid="950301" grpId="0" animBg="1"/>
      <p:bldP spid="950305" grpId="0"/>
      <p:bldP spid="950306" grpId="0"/>
      <p:bldP spid="950309" grpId="0"/>
      <p:bldP spid="950310" grpId="0"/>
      <p:bldP spid="950312" grpId="0"/>
      <p:bldP spid="950314" grpId="0" animBg="1"/>
      <p:bldP spid="950315" grpId="0" animBg="1"/>
      <p:bldP spid="950316"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58D6763E-D2DB-4FC1-827C-EFB221BD562A}" type="slidenum">
              <a:rPr lang="fi-FI" altLang="fi-FI" sz="1000" smtClean="0">
                <a:solidFill>
                  <a:schemeClr val="tx1"/>
                </a:solidFill>
                <a:latin typeface="Arial" panose="020B0604020202020204" pitchFamily="34" charset="0"/>
              </a:rPr>
              <a:pPr>
                <a:spcBef>
                  <a:spcPct val="0"/>
                </a:spcBef>
                <a:buClrTx/>
                <a:buFontTx/>
                <a:buNone/>
              </a:pPr>
              <a:t>117</a:t>
            </a:fld>
            <a:endParaRPr lang="fi-FI" altLang="fi-FI" sz="1000" smtClean="0">
              <a:solidFill>
                <a:schemeClr val="tx1"/>
              </a:solidFill>
              <a:latin typeface="Arial" panose="020B0604020202020204" pitchFamily="34" charset="0"/>
            </a:endParaRPr>
          </a:p>
        </p:txBody>
      </p:sp>
      <p:sp>
        <p:nvSpPr>
          <p:cNvPr id="126979" name="Rectangle 2"/>
          <p:cNvSpPr>
            <a:spLocks noGrp="1" noRot="1" noChangeArrowheads="1"/>
          </p:cNvSpPr>
          <p:nvPr>
            <p:ph type="body" idx="1"/>
          </p:nvPr>
        </p:nvSpPr>
        <p:spPr>
          <a:xfrm>
            <a:off x="301625" y="309563"/>
            <a:ext cx="8540750" cy="6184900"/>
          </a:xfrm>
        </p:spPr>
        <p:txBody>
          <a:bodyPr/>
          <a:lstStyle/>
          <a:p>
            <a:pPr marL="539750" indent="-539750" eaLnBrk="1" hangingPunct="1">
              <a:buFont typeface="Wingdings" panose="05000000000000000000" pitchFamily="2" charset="2"/>
              <a:buNone/>
            </a:pPr>
            <a:r>
              <a:rPr lang="fi-FI" altLang="fi-FI" sz="2800" b="1" smtClean="0">
                <a:solidFill>
                  <a:schemeClr val="tx2"/>
                </a:solidFill>
              </a:rPr>
              <a:t>1.</a:t>
            </a:r>
            <a:r>
              <a:rPr lang="fi-FI" altLang="fi-FI" sz="2800" smtClean="0"/>
              <a:t>	Kappale on levossa ja siihen vaikuttavat vain painovoima ja pinnan tukivoima.</a:t>
            </a:r>
          </a:p>
          <a:p>
            <a:pPr marL="539750" indent="-539750" eaLnBrk="1" hangingPunct="1">
              <a:buFont typeface="Wingdings" panose="05000000000000000000" pitchFamily="2" charset="2"/>
              <a:buNone/>
            </a:pPr>
            <a:endParaRPr lang="fi-FI" altLang="fi-FI" sz="2800" smtClean="0"/>
          </a:p>
          <a:p>
            <a:pPr marL="539750" indent="-539750" eaLnBrk="1" hangingPunct="1">
              <a:buFont typeface="Wingdings" panose="05000000000000000000" pitchFamily="2" charset="2"/>
              <a:buNone/>
            </a:pPr>
            <a:r>
              <a:rPr lang="fi-FI" altLang="fi-FI" sz="2800" b="1" smtClean="0">
                <a:solidFill>
                  <a:schemeClr val="tx2"/>
                </a:solidFill>
              </a:rPr>
              <a:t>2.</a:t>
            </a:r>
            <a:r>
              <a:rPr lang="fi-FI" altLang="fi-FI" sz="2800" smtClean="0"/>
              <a:t> Voiman </a:t>
            </a:r>
            <a:r>
              <a:rPr lang="fi-FI" altLang="fi-FI" sz="2800" b="1" i="1" smtClean="0"/>
              <a:t>F </a:t>
            </a:r>
            <a:r>
              <a:rPr lang="fi-FI" altLang="fi-FI" sz="2800" smtClean="0"/>
              <a:t>vaikuttaessa kappaleeseen aktivoituu myös lepokitkavoima </a:t>
            </a:r>
            <a:r>
              <a:rPr lang="fi-FI" altLang="fi-FI" sz="2800" b="1" i="1" smtClean="0"/>
              <a:t>F</a:t>
            </a:r>
            <a:r>
              <a:rPr lang="el-GR" altLang="fi-FI" sz="2800" baseline="-25000" smtClean="0"/>
              <a:t>μ</a:t>
            </a:r>
            <a:r>
              <a:rPr lang="fi-FI" altLang="fi-FI" sz="2800" baseline="-25000" smtClean="0"/>
              <a:t>s</a:t>
            </a:r>
            <a:r>
              <a:rPr lang="fi-FI" altLang="fi-FI" sz="2800" smtClean="0"/>
              <a:t>.  Kitkavoima on tilanteeseen mukautuva voima.</a:t>
            </a:r>
          </a:p>
          <a:p>
            <a:pPr marL="539750" indent="-539750" eaLnBrk="1" hangingPunct="1">
              <a:buFont typeface="Wingdings" panose="05000000000000000000" pitchFamily="2" charset="2"/>
              <a:buNone/>
            </a:pPr>
            <a:endParaRPr lang="fi-FI" altLang="fi-FI" sz="2800" smtClean="0"/>
          </a:p>
          <a:p>
            <a:pPr marL="539750" indent="-539750" eaLnBrk="1" hangingPunct="1">
              <a:buFont typeface="Wingdings" panose="05000000000000000000" pitchFamily="2" charset="2"/>
              <a:buNone/>
            </a:pPr>
            <a:r>
              <a:rPr lang="fi-FI" altLang="fi-FI" sz="2800" b="1" smtClean="0">
                <a:solidFill>
                  <a:schemeClr val="tx2"/>
                </a:solidFill>
              </a:rPr>
              <a:t>3.</a:t>
            </a:r>
            <a:r>
              <a:rPr lang="fi-FI" altLang="fi-FI" sz="2800" smtClean="0"/>
              <a:t> Voiman </a:t>
            </a:r>
            <a:r>
              <a:rPr lang="fi-FI" altLang="fi-FI" sz="2800" b="1" i="1" smtClean="0"/>
              <a:t>F</a:t>
            </a:r>
            <a:r>
              <a:rPr lang="fi-FI" altLang="fi-FI" sz="2800" smtClean="0"/>
              <a:t> kasvaessa lepokitkavoima saavuttaa maksimiarvonsa </a:t>
            </a:r>
            <a:r>
              <a:rPr lang="fi-FI" altLang="fi-FI" sz="2800" b="1" i="1" smtClean="0"/>
              <a:t>F</a:t>
            </a:r>
            <a:r>
              <a:rPr lang="el-GR" altLang="fi-FI" sz="2800" baseline="-25000" smtClean="0"/>
              <a:t>μ</a:t>
            </a:r>
            <a:r>
              <a:rPr lang="fi-FI" altLang="fi-FI" sz="2800" baseline="-25000" smtClean="0"/>
              <a:t>smax</a:t>
            </a:r>
            <a:r>
              <a:rPr lang="fi-FI" altLang="fi-FI" sz="2800" smtClean="0"/>
              <a:t>. Jos voiman </a:t>
            </a:r>
            <a:r>
              <a:rPr lang="fi-FI" altLang="fi-FI" sz="2800" b="1" i="1" smtClean="0"/>
              <a:t>F</a:t>
            </a:r>
            <a:r>
              <a:rPr lang="fi-FI" altLang="fi-FI" sz="2800" smtClean="0"/>
              <a:t> arvo vielä kasvaa, kappale lähtee liikkeelle.</a:t>
            </a:r>
          </a:p>
          <a:p>
            <a:pPr marL="539750" indent="-539750" eaLnBrk="1" hangingPunct="1">
              <a:buFont typeface="Wingdings" panose="05000000000000000000" pitchFamily="2" charset="2"/>
              <a:buNone/>
            </a:pPr>
            <a:endParaRPr lang="fi-FI" altLang="fi-FI" sz="2800" smtClean="0"/>
          </a:p>
          <a:p>
            <a:pPr marL="539750" indent="-539750" eaLnBrk="1" hangingPunct="1">
              <a:buFont typeface="Wingdings" panose="05000000000000000000" pitchFamily="2" charset="2"/>
              <a:buNone/>
            </a:pPr>
            <a:r>
              <a:rPr lang="fi-FI" altLang="fi-FI" sz="2800" b="1" smtClean="0">
                <a:solidFill>
                  <a:schemeClr val="tx2"/>
                </a:solidFill>
              </a:rPr>
              <a:t>4.</a:t>
            </a:r>
            <a:r>
              <a:rPr lang="fi-FI" altLang="fi-FI" sz="2800" smtClean="0"/>
              <a:t>	Kappale liukuu ja siihen vaikuttaa liukukitka (liikekitka) </a:t>
            </a:r>
            <a:r>
              <a:rPr lang="fi-FI" altLang="fi-FI" sz="2800" b="1" i="1" smtClean="0"/>
              <a:t>F</a:t>
            </a:r>
            <a:r>
              <a:rPr lang="el-GR" altLang="fi-FI" sz="2800" baseline="-25000" smtClean="0"/>
              <a:t>μ</a:t>
            </a:r>
            <a:r>
              <a:rPr lang="fi-FI" altLang="fi-FI" sz="2800" baseline="-25000" smtClean="0"/>
              <a:t>k</a:t>
            </a:r>
            <a:r>
              <a:rPr lang="fi-FI" altLang="fi-FI" sz="2800" smtClean="0"/>
              <a:t>.</a:t>
            </a:r>
            <a:endParaRPr lang="el-GR" altLang="fi-FI" sz="2800" baseline="-25000" smtClean="0"/>
          </a:p>
        </p:txBody>
      </p:sp>
      <p:sp>
        <p:nvSpPr>
          <p:cNvPr id="126980" name="AutoShape 4">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B1F19C0D-FD83-4F2B-B12C-CD1B3527B6D0}" type="slidenum">
              <a:rPr lang="fi-FI" altLang="fi-FI" sz="1000" smtClean="0">
                <a:solidFill>
                  <a:schemeClr val="tx1"/>
                </a:solidFill>
                <a:latin typeface="Arial" panose="020B0604020202020204" pitchFamily="34" charset="0"/>
              </a:rPr>
              <a:pPr>
                <a:spcBef>
                  <a:spcPct val="0"/>
                </a:spcBef>
                <a:buClrTx/>
                <a:buFontTx/>
                <a:buNone/>
              </a:pPr>
              <a:t>118</a:t>
            </a:fld>
            <a:endParaRPr lang="fi-FI" altLang="fi-FI" sz="1000" smtClean="0">
              <a:solidFill>
                <a:schemeClr val="tx1"/>
              </a:solidFill>
              <a:latin typeface="Arial" panose="020B0604020202020204" pitchFamily="34" charset="0"/>
            </a:endParaRPr>
          </a:p>
        </p:txBody>
      </p:sp>
      <p:sp>
        <p:nvSpPr>
          <p:cNvPr id="128003" name="Line 2"/>
          <p:cNvSpPr>
            <a:spLocks noChangeShapeType="1"/>
          </p:cNvSpPr>
          <p:nvPr/>
        </p:nvSpPr>
        <p:spPr bwMode="auto">
          <a:xfrm>
            <a:off x="1379538" y="5514975"/>
            <a:ext cx="6691312" cy="0"/>
          </a:xfrm>
          <a:prstGeom prst="line">
            <a:avLst/>
          </a:prstGeom>
          <a:noFill/>
          <a:ln w="38100">
            <a:solidFill>
              <a:srgbClr val="000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sp>
        <p:nvSpPr>
          <p:cNvPr id="128004" name="Line 3"/>
          <p:cNvSpPr>
            <a:spLocks noChangeShapeType="1"/>
          </p:cNvSpPr>
          <p:nvPr/>
        </p:nvSpPr>
        <p:spPr bwMode="auto">
          <a:xfrm flipV="1">
            <a:off x="1401763" y="855663"/>
            <a:ext cx="0" cy="4659312"/>
          </a:xfrm>
          <a:prstGeom prst="line">
            <a:avLst/>
          </a:prstGeom>
          <a:noFill/>
          <a:ln w="38100">
            <a:solidFill>
              <a:srgbClr val="000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sp>
        <p:nvSpPr>
          <p:cNvPr id="128005" name="Text Box 4"/>
          <p:cNvSpPr txBox="1">
            <a:spLocks noChangeArrowheads="1"/>
          </p:cNvSpPr>
          <p:nvPr/>
        </p:nvSpPr>
        <p:spPr bwMode="auto">
          <a:xfrm>
            <a:off x="1084263" y="290513"/>
            <a:ext cx="9874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b="1" i="1">
                <a:solidFill>
                  <a:schemeClr val="tx1"/>
                </a:solidFill>
              </a:rPr>
              <a:t>F</a:t>
            </a:r>
            <a:r>
              <a:rPr lang="el-GR" altLang="fi-FI" baseline="-25000">
                <a:solidFill>
                  <a:schemeClr val="tx1"/>
                </a:solidFill>
              </a:rPr>
              <a:t>μ</a:t>
            </a:r>
          </a:p>
        </p:txBody>
      </p:sp>
      <p:sp>
        <p:nvSpPr>
          <p:cNvPr id="128006" name="Text Box 5"/>
          <p:cNvSpPr txBox="1">
            <a:spLocks noChangeArrowheads="1"/>
          </p:cNvSpPr>
          <p:nvPr/>
        </p:nvSpPr>
        <p:spPr bwMode="auto">
          <a:xfrm>
            <a:off x="8039100" y="5199063"/>
            <a:ext cx="4651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b="1" i="1">
                <a:solidFill>
                  <a:schemeClr val="tx1"/>
                </a:solidFill>
              </a:rPr>
              <a:t>F</a:t>
            </a:r>
            <a:endParaRPr lang="el-GR" altLang="fi-FI" baseline="-25000">
              <a:solidFill>
                <a:schemeClr val="tx1"/>
              </a:solidFill>
            </a:endParaRPr>
          </a:p>
        </p:txBody>
      </p:sp>
      <p:sp>
        <p:nvSpPr>
          <p:cNvPr id="128007" name="Line 6"/>
          <p:cNvSpPr>
            <a:spLocks noChangeShapeType="1"/>
          </p:cNvSpPr>
          <p:nvPr/>
        </p:nvSpPr>
        <p:spPr bwMode="auto">
          <a:xfrm flipV="1">
            <a:off x="1408113" y="2627313"/>
            <a:ext cx="2133600" cy="2887662"/>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128008" name="Freeform 7"/>
          <p:cNvSpPr>
            <a:spLocks/>
          </p:cNvSpPr>
          <p:nvPr/>
        </p:nvSpPr>
        <p:spPr bwMode="auto">
          <a:xfrm>
            <a:off x="3536950" y="2641600"/>
            <a:ext cx="2887663" cy="488950"/>
          </a:xfrm>
          <a:custGeom>
            <a:avLst/>
            <a:gdLst>
              <a:gd name="T0" fmla="*/ 0 w 1819"/>
              <a:gd name="T1" fmla="*/ 0 h 308"/>
              <a:gd name="T2" fmla="*/ 2147483646 w 1819"/>
              <a:gd name="T3" fmla="*/ 2147483646 h 308"/>
              <a:gd name="T4" fmla="*/ 2147483646 w 1819"/>
              <a:gd name="T5" fmla="*/ 2147483646 h 308"/>
              <a:gd name="T6" fmla="*/ 2147483646 w 1819"/>
              <a:gd name="T7" fmla="*/ 2147483646 h 308"/>
              <a:gd name="T8" fmla="*/ 2147483646 w 1819"/>
              <a:gd name="T9" fmla="*/ 2147483646 h 308"/>
              <a:gd name="T10" fmla="*/ 0 60000 65536"/>
              <a:gd name="T11" fmla="*/ 0 60000 65536"/>
              <a:gd name="T12" fmla="*/ 0 60000 65536"/>
              <a:gd name="T13" fmla="*/ 0 60000 65536"/>
              <a:gd name="T14" fmla="*/ 0 60000 65536"/>
              <a:gd name="T15" fmla="*/ 0 w 1819"/>
              <a:gd name="T16" fmla="*/ 0 h 308"/>
              <a:gd name="T17" fmla="*/ 1819 w 1819"/>
              <a:gd name="T18" fmla="*/ 308 h 308"/>
            </a:gdLst>
            <a:ahLst/>
            <a:cxnLst>
              <a:cxn ang="T10">
                <a:pos x="T0" y="T1"/>
              </a:cxn>
              <a:cxn ang="T11">
                <a:pos x="T2" y="T3"/>
              </a:cxn>
              <a:cxn ang="T12">
                <a:pos x="T4" y="T5"/>
              </a:cxn>
              <a:cxn ang="T13">
                <a:pos x="T6" y="T7"/>
              </a:cxn>
              <a:cxn ang="T14">
                <a:pos x="T8" y="T9"/>
              </a:cxn>
            </a:cxnLst>
            <a:rect l="T15" t="T16" r="T17" b="T18"/>
            <a:pathLst>
              <a:path w="1819" h="308">
                <a:moveTo>
                  <a:pt x="0" y="0"/>
                </a:moveTo>
                <a:cubicBezTo>
                  <a:pt x="13" y="65"/>
                  <a:pt x="27" y="130"/>
                  <a:pt x="45" y="174"/>
                </a:cubicBezTo>
                <a:cubicBezTo>
                  <a:pt x="63" y="218"/>
                  <a:pt x="60" y="244"/>
                  <a:pt x="109" y="265"/>
                </a:cubicBezTo>
                <a:cubicBezTo>
                  <a:pt x="158" y="286"/>
                  <a:pt x="53" y="296"/>
                  <a:pt x="338" y="302"/>
                </a:cubicBezTo>
                <a:cubicBezTo>
                  <a:pt x="623" y="308"/>
                  <a:pt x="1221" y="305"/>
                  <a:pt x="1819" y="302"/>
                </a:cubicBezTo>
              </a:path>
            </a:pathLst>
          </a:cu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fi-FI"/>
          </a:p>
        </p:txBody>
      </p:sp>
      <p:sp>
        <p:nvSpPr>
          <p:cNvPr id="128009" name="Line 8"/>
          <p:cNvSpPr>
            <a:spLocks noChangeShapeType="1"/>
          </p:cNvSpPr>
          <p:nvPr/>
        </p:nvSpPr>
        <p:spPr bwMode="auto">
          <a:xfrm flipH="1">
            <a:off x="1431925" y="2636838"/>
            <a:ext cx="20955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128010" name="Line 9"/>
          <p:cNvSpPr>
            <a:spLocks noChangeShapeType="1"/>
          </p:cNvSpPr>
          <p:nvPr/>
        </p:nvSpPr>
        <p:spPr bwMode="auto">
          <a:xfrm flipH="1" flipV="1">
            <a:off x="1431925" y="3130550"/>
            <a:ext cx="2370138" cy="47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128011" name="Line 10"/>
          <p:cNvSpPr>
            <a:spLocks noChangeShapeType="1"/>
          </p:cNvSpPr>
          <p:nvPr/>
        </p:nvSpPr>
        <p:spPr bwMode="auto">
          <a:xfrm>
            <a:off x="3527425" y="2627313"/>
            <a:ext cx="0" cy="29019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128012" name="Text Box 11"/>
          <p:cNvSpPr txBox="1">
            <a:spLocks noChangeArrowheads="1"/>
          </p:cNvSpPr>
          <p:nvPr/>
        </p:nvSpPr>
        <p:spPr bwMode="auto">
          <a:xfrm>
            <a:off x="717550" y="2865438"/>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buClr>
                <a:schemeClr val="hlink"/>
              </a:buClr>
              <a:buSzPct val="80000"/>
              <a:buFont typeface="Arial" panose="020B0604020202020204" pitchFamily="34" charset="0"/>
              <a:buNone/>
            </a:pPr>
            <a:r>
              <a:rPr lang="fi-FI" altLang="fi-FI" sz="2000" b="1" i="1">
                <a:solidFill>
                  <a:schemeClr val="tx1"/>
                </a:solidFill>
              </a:rPr>
              <a:t>F</a:t>
            </a:r>
            <a:r>
              <a:rPr lang="el-GR" altLang="fi-FI" sz="2000" b="1" i="1" baseline="-25000">
                <a:solidFill>
                  <a:schemeClr val="tx1"/>
                </a:solidFill>
              </a:rPr>
              <a:t>μ</a:t>
            </a:r>
            <a:r>
              <a:rPr lang="fi-FI" altLang="fi-FI" sz="2000" b="1" i="1" baseline="-25000">
                <a:solidFill>
                  <a:schemeClr val="tx1"/>
                </a:solidFill>
              </a:rPr>
              <a:t>k</a:t>
            </a:r>
            <a:endParaRPr lang="el-GR" altLang="fi-FI" sz="2000" b="1" i="1">
              <a:solidFill>
                <a:schemeClr val="tx1"/>
              </a:solidFill>
            </a:endParaRPr>
          </a:p>
        </p:txBody>
      </p:sp>
      <p:sp>
        <p:nvSpPr>
          <p:cNvPr id="128013" name="Text Box 12"/>
          <p:cNvSpPr txBox="1">
            <a:spLocks noChangeArrowheads="1"/>
          </p:cNvSpPr>
          <p:nvPr/>
        </p:nvSpPr>
        <p:spPr bwMode="auto">
          <a:xfrm>
            <a:off x="379413" y="2347913"/>
            <a:ext cx="9921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buClr>
                <a:schemeClr val="hlink"/>
              </a:buClr>
              <a:buSzPct val="80000"/>
              <a:buFont typeface="Arial" panose="020B0604020202020204" pitchFamily="34" charset="0"/>
              <a:buNone/>
            </a:pPr>
            <a:r>
              <a:rPr lang="fi-FI" altLang="fi-FI" sz="2000" b="1" i="1">
                <a:solidFill>
                  <a:schemeClr val="tx1"/>
                </a:solidFill>
              </a:rPr>
              <a:t>F</a:t>
            </a:r>
            <a:r>
              <a:rPr lang="el-GR" altLang="fi-FI" sz="2000" b="1" i="1" baseline="-25000">
                <a:solidFill>
                  <a:schemeClr val="tx1"/>
                </a:solidFill>
              </a:rPr>
              <a:t>μ</a:t>
            </a:r>
            <a:r>
              <a:rPr lang="fi-FI" altLang="fi-FI" sz="2000" b="1" i="1" baseline="-25000">
                <a:solidFill>
                  <a:schemeClr val="tx1"/>
                </a:solidFill>
              </a:rPr>
              <a:t>smax</a:t>
            </a:r>
            <a:endParaRPr lang="el-GR" altLang="fi-FI" sz="2000" b="1" i="1">
              <a:solidFill>
                <a:schemeClr val="tx1"/>
              </a:solidFill>
            </a:endParaRPr>
          </a:p>
        </p:txBody>
      </p:sp>
      <p:sp>
        <p:nvSpPr>
          <p:cNvPr id="128014" name="Line 13"/>
          <p:cNvSpPr>
            <a:spLocks noChangeShapeType="1"/>
          </p:cNvSpPr>
          <p:nvPr/>
        </p:nvSpPr>
        <p:spPr bwMode="auto">
          <a:xfrm>
            <a:off x="1379538" y="5630863"/>
            <a:ext cx="0" cy="4492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128015" name="Line 14"/>
          <p:cNvSpPr>
            <a:spLocks noChangeShapeType="1"/>
          </p:cNvSpPr>
          <p:nvPr/>
        </p:nvSpPr>
        <p:spPr bwMode="auto">
          <a:xfrm>
            <a:off x="3519488" y="5651500"/>
            <a:ext cx="0" cy="4492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128016" name="Line 15"/>
          <p:cNvSpPr>
            <a:spLocks noChangeShapeType="1"/>
          </p:cNvSpPr>
          <p:nvPr/>
        </p:nvSpPr>
        <p:spPr bwMode="auto">
          <a:xfrm>
            <a:off x="1382713" y="5891213"/>
            <a:ext cx="2135187" cy="0"/>
          </a:xfrm>
          <a:prstGeom prst="line">
            <a:avLst/>
          </a:prstGeom>
          <a:noFill/>
          <a:ln w="25400">
            <a:solidFill>
              <a:srgbClr val="008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sp>
        <p:nvSpPr>
          <p:cNvPr id="128017" name="Line 16"/>
          <p:cNvSpPr>
            <a:spLocks noChangeShapeType="1"/>
          </p:cNvSpPr>
          <p:nvPr/>
        </p:nvSpPr>
        <p:spPr bwMode="auto">
          <a:xfrm>
            <a:off x="3527425" y="5891213"/>
            <a:ext cx="2873375" cy="0"/>
          </a:xfrm>
          <a:prstGeom prst="line">
            <a:avLst/>
          </a:prstGeom>
          <a:noFill/>
          <a:ln w="25400">
            <a:solidFill>
              <a:srgbClr val="008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sp>
        <p:nvSpPr>
          <p:cNvPr id="128018" name="Text Box 17"/>
          <p:cNvSpPr txBox="1">
            <a:spLocks noChangeArrowheads="1"/>
          </p:cNvSpPr>
          <p:nvPr/>
        </p:nvSpPr>
        <p:spPr bwMode="auto">
          <a:xfrm>
            <a:off x="2028825" y="5527675"/>
            <a:ext cx="722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000">
                <a:solidFill>
                  <a:schemeClr val="tx1"/>
                </a:solidFill>
              </a:rPr>
              <a:t>Lepo</a:t>
            </a:r>
          </a:p>
        </p:txBody>
      </p:sp>
      <p:sp>
        <p:nvSpPr>
          <p:cNvPr id="128019" name="Text Box 18"/>
          <p:cNvSpPr txBox="1">
            <a:spLocks noChangeArrowheads="1"/>
          </p:cNvSpPr>
          <p:nvPr/>
        </p:nvSpPr>
        <p:spPr bwMode="auto">
          <a:xfrm>
            <a:off x="4654550" y="5534025"/>
            <a:ext cx="688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000">
                <a:solidFill>
                  <a:schemeClr val="tx1"/>
                </a:solidFill>
              </a:rPr>
              <a:t>Liike</a:t>
            </a:r>
          </a:p>
        </p:txBody>
      </p:sp>
      <p:sp>
        <p:nvSpPr>
          <p:cNvPr id="128020" name="Line 19"/>
          <p:cNvSpPr>
            <a:spLocks noChangeShapeType="1"/>
          </p:cNvSpPr>
          <p:nvPr/>
        </p:nvSpPr>
        <p:spPr bwMode="auto">
          <a:xfrm>
            <a:off x="6399213" y="5656263"/>
            <a:ext cx="0" cy="4492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128021" name="AutoShape 21">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Dian numeron paikkamerkki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E4D1C1DC-281A-4065-85ED-1D88D1544BC1}" type="slidenum">
              <a:rPr lang="fi-FI" altLang="fi-FI" sz="1000" smtClean="0">
                <a:solidFill>
                  <a:schemeClr val="tx1"/>
                </a:solidFill>
                <a:latin typeface="Arial" panose="020B0604020202020204" pitchFamily="34" charset="0"/>
              </a:rPr>
              <a:pPr>
                <a:spcBef>
                  <a:spcPct val="0"/>
                </a:spcBef>
                <a:buClrTx/>
                <a:buFontTx/>
                <a:buNone/>
              </a:pPr>
              <a:t>119</a:t>
            </a:fld>
            <a:endParaRPr lang="fi-FI" altLang="fi-FI" sz="1000" smtClean="0">
              <a:solidFill>
                <a:schemeClr val="tx1"/>
              </a:solidFill>
              <a:latin typeface="Arial" panose="020B0604020202020204" pitchFamily="34" charset="0"/>
            </a:endParaRPr>
          </a:p>
        </p:txBody>
      </p:sp>
      <p:sp>
        <p:nvSpPr>
          <p:cNvPr id="129027" name="Rectangle 2"/>
          <p:cNvSpPr>
            <a:spLocks noGrp="1" noRot="1" noChangeArrowheads="1"/>
          </p:cNvSpPr>
          <p:nvPr>
            <p:ph type="body" sz="half" idx="1"/>
          </p:nvPr>
        </p:nvSpPr>
        <p:spPr>
          <a:xfrm>
            <a:off x="301625" y="222250"/>
            <a:ext cx="8345488" cy="1087438"/>
          </a:xfrm>
        </p:spPr>
        <p:txBody>
          <a:bodyPr/>
          <a:lstStyle/>
          <a:p>
            <a:pPr eaLnBrk="1" hangingPunct="1"/>
            <a:r>
              <a:rPr lang="fi-FI" altLang="fi-FI" sz="2800" smtClean="0"/>
              <a:t>Kitkavoiman laskeminen:</a:t>
            </a:r>
          </a:p>
          <a:p>
            <a:pPr lvl="1" eaLnBrk="1" hangingPunct="1"/>
            <a:r>
              <a:rPr lang="fi-FI" altLang="fi-FI" sz="2400" smtClean="0"/>
              <a:t>Lepokitka:</a:t>
            </a:r>
          </a:p>
        </p:txBody>
      </p:sp>
      <p:graphicFrame>
        <p:nvGraphicFramePr>
          <p:cNvPr id="129028" name="Object 3"/>
          <p:cNvGraphicFramePr>
            <a:graphicFrameLocks noGrp="1" noChangeAspect="1"/>
          </p:cNvGraphicFramePr>
          <p:nvPr>
            <p:ph sz="quarter" idx="2"/>
          </p:nvPr>
        </p:nvGraphicFramePr>
        <p:xfrm>
          <a:off x="2724150" y="882650"/>
          <a:ext cx="3868738" cy="431800"/>
        </p:xfrm>
        <a:graphic>
          <a:graphicData uri="http://schemas.openxmlformats.org/presentationml/2006/ole">
            <mc:AlternateContent xmlns:mc="http://schemas.openxmlformats.org/markup-compatibility/2006">
              <mc:Choice xmlns:v="urn:schemas-microsoft-com:vml" Requires="v">
                <p:oleObj spid="_x0000_s129038" name="Equation" r:id="rId3" imgW="3860800" imgH="431800" progId="Equation.DSMT4">
                  <p:embed/>
                </p:oleObj>
              </mc:Choice>
              <mc:Fallback>
                <p:oleObj name="Equation" r:id="rId3" imgW="3860800" imgH="431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4150" y="882650"/>
                        <a:ext cx="3868738" cy="4318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9029" name="Rectangle 4"/>
          <p:cNvSpPr>
            <a:spLocks noRot="1" noChangeArrowheads="1"/>
          </p:cNvSpPr>
          <p:nvPr/>
        </p:nvSpPr>
        <p:spPr bwMode="auto">
          <a:xfrm>
            <a:off x="306388" y="1649413"/>
            <a:ext cx="8461375"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lvl="1" eaLnBrk="1" hangingPunct="1"/>
            <a:r>
              <a:rPr lang="fi-FI" altLang="fi-FI" sz="2400"/>
              <a:t>Liukukitka:</a:t>
            </a:r>
          </a:p>
        </p:txBody>
      </p:sp>
      <p:graphicFrame>
        <p:nvGraphicFramePr>
          <p:cNvPr id="129030" name="Object 5"/>
          <p:cNvGraphicFramePr>
            <a:graphicFrameLocks noGrp="1" noChangeAspect="1"/>
          </p:cNvGraphicFramePr>
          <p:nvPr>
            <p:ph sz="quarter" idx="3"/>
          </p:nvPr>
        </p:nvGraphicFramePr>
        <p:xfrm>
          <a:off x="2717800" y="1847850"/>
          <a:ext cx="3970338" cy="434975"/>
        </p:xfrm>
        <a:graphic>
          <a:graphicData uri="http://schemas.openxmlformats.org/presentationml/2006/ole">
            <mc:AlternateContent xmlns:mc="http://schemas.openxmlformats.org/markup-compatibility/2006">
              <mc:Choice xmlns:v="urn:schemas-microsoft-com:vml" Requires="v">
                <p:oleObj spid="_x0000_s129039" name="Equation" r:id="rId5" imgW="3937000" imgH="431800" progId="Equation.DSMT4">
                  <p:embed/>
                </p:oleObj>
              </mc:Choice>
              <mc:Fallback>
                <p:oleObj name="Equation" r:id="rId5" imgW="3937000" imgH="4318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7800" y="1847850"/>
                        <a:ext cx="3970338" cy="434975"/>
                      </a:xfrm>
                      <a:prstGeom prst="rect">
                        <a:avLst/>
                      </a:prstGeom>
                      <a:solidFill>
                        <a:srgbClr val="FFCC99"/>
                      </a:solidFill>
                      <a:ln w="9525" cap="flat" cmpd="sng" algn="ctr">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9031" name="Rectangle 6"/>
          <p:cNvSpPr>
            <a:spLocks noRot="1" noChangeArrowheads="1"/>
          </p:cNvSpPr>
          <p:nvPr/>
        </p:nvSpPr>
        <p:spPr bwMode="auto">
          <a:xfrm>
            <a:off x="349250" y="2711450"/>
            <a:ext cx="8345488" cy="38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r>
              <a:rPr lang="fi-FI" altLang="fi-FI" sz="2800"/>
              <a:t>Lepokitkakerroin </a:t>
            </a:r>
            <a:r>
              <a:rPr lang="el-GR" altLang="fi-FI" sz="2800" i="1"/>
              <a:t>μ</a:t>
            </a:r>
            <a:r>
              <a:rPr lang="fi-FI" altLang="fi-FI" sz="2800" baseline="-25000"/>
              <a:t>s</a:t>
            </a:r>
            <a:r>
              <a:rPr lang="fi-FI" altLang="fi-FI" sz="2800"/>
              <a:t> on suurempi kuin liukukitka-kerroin </a:t>
            </a:r>
            <a:r>
              <a:rPr lang="el-GR" altLang="fi-FI" sz="2800" i="1"/>
              <a:t>μ</a:t>
            </a:r>
            <a:r>
              <a:rPr lang="fi-FI" altLang="fi-FI" sz="2800" baseline="-25000"/>
              <a:t>k</a:t>
            </a:r>
          </a:p>
          <a:p>
            <a:pPr eaLnBrk="1" hangingPunct="1"/>
            <a:r>
              <a:rPr lang="fi-FI" altLang="fi-FI" sz="2800"/>
              <a:t>Kitkakertoimen maksimiarvo on 1</a:t>
            </a:r>
          </a:p>
          <a:p>
            <a:pPr eaLnBrk="1" hangingPunct="1"/>
            <a:r>
              <a:rPr lang="fi-FI" altLang="fi-FI" sz="2800"/>
              <a:t>Esimerkkejä:</a:t>
            </a:r>
          </a:p>
          <a:p>
            <a:pPr lvl="1" eaLnBrk="1" hangingPunct="1"/>
            <a:r>
              <a:rPr lang="fi-FI" altLang="fi-FI" sz="2400"/>
              <a:t>teräs-teräs	 		</a:t>
            </a:r>
            <a:r>
              <a:rPr lang="el-GR" altLang="fi-FI" sz="2400" i="1"/>
              <a:t>μ</a:t>
            </a:r>
            <a:r>
              <a:rPr lang="fi-FI" altLang="fi-FI" sz="2400" baseline="-25000"/>
              <a:t>s </a:t>
            </a:r>
            <a:r>
              <a:rPr lang="fi-FI" altLang="fi-FI" sz="2400"/>
              <a:t>= 0,74	</a:t>
            </a:r>
            <a:r>
              <a:rPr lang="el-GR" altLang="fi-FI" sz="2400" i="1"/>
              <a:t>μ</a:t>
            </a:r>
            <a:r>
              <a:rPr lang="fi-FI" altLang="fi-FI" sz="2400" baseline="-25000"/>
              <a:t>k </a:t>
            </a:r>
            <a:r>
              <a:rPr lang="fi-FI" altLang="fi-FI" sz="2400"/>
              <a:t>= 0,57</a:t>
            </a:r>
          </a:p>
          <a:p>
            <a:pPr lvl="1" eaLnBrk="1" hangingPunct="1"/>
            <a:r>
              <a:rPr lang="fi-FI" altLang="fi-FI" sz="2400"/>
              <a:t>lasi-lasi		 		</a:t>
            </a:r>
            <a:r>
              <a:rPr lang="el-GR" altLang="fi-FI" sz="2400" i="1"/>
              <a:t>μ</a:t>
            </a:r>
            <a:r>
              <a:rPr lang="fi-FI" altLang="fi-FI" sz="2400" baseline="-25000"/>
              <a:t>s </a:t>
            </a:r>
            <a:r>
              <a:rPr lang="fi-FI" altLang="fi-FI" sz="2400"/>
              <a:t>= 0,94	</a:t>
            </a:r>
            <a:r>
              <a:rPr lang="el-GR" altLang="fi-FI" sz="2400" i="1"/>
              <a:t>μ</a:t>
            </a:r>
            <a:r>
              <a:rPr lang="fi-FI" altLang="fi-FI" sz="2400" baseline="-25000"/>
              <a:t>k </a:t>
            </a:r>
            <a:r>
              <a:rPr lang="fi-FI" altLang="fi-FI" sz="2400"/>
              <a:t>= 0,40</a:t>
            </a:r>
          </a:p>
          <a:p>
            <a:pPr lvl="1" eaLnBrk="1" hangingPunct="1"/>
            <a:r>
              <a:rPr lang="fi-FI" altLang="fi-FI" sz="2400"/>
              <a:t>kumi – asfaltti (kuiva)	</a:t>
            </a:r>
            <a:r>
              <a:rPr lang="el-GR" altLang="fi-FI" sz="2400" i="1"/>
              <a:t>μ</a:t>
            </a:r>
            <a:r>
              <a:rPr lang="fi-FI" altLang="fi-FI" sz="2400" baseline="-25000"/>
              <a:t>s </a:t>
            </a:r>
            <a:r>
              <a:rPr lang="fi-FI" altLang="fi-FI" sz="2400"/>
              <a:t>= 0,9	</a:t>
            </a:r>
            <a:r>
              <a:rPr lang="el-GR" altLang="fi-FI" sz="2400" i="1"/>
              <a:t>μ</a:t>
            </a:r>
            <a:r>
              <a:rPr lang="fi-FI" altLang="fi-FI" sz="2400" baseline="-25000"/>
              <a:t>k </a:t>
            </a:r>
            <a:r>
              <a:rPr lang="fi-FI" altLang="fi-FI" sz="2400"/>
              <a:t>= 0,8</a:t>
            </a:r>
          </a:p>
          <a:p>
            <a:pPr lvl="1" eaLnBrk="1" hangingPunct="1"/>
            <a:r>
              <a:rPr lang="fi-FI" altLang="fi-FI" sz="2400"/>
              <a:t>kumi-betoni (kuiva) 		</a:t>
            </a:r>
            <a:r>
              <a:rPr lang="el-GR" altLang="fi-FI" sz="2400" i="1"/>
              <a:t>μ</a:t>
            </a:r>
            <a:r>
              <a:rPr lang="fi-FI" altLang="fi-FI" sz="2400" baseline="-25000"/>
              <a:t>s </a:t>
            </a:r>
            <a:r>
              <a:rPr lang="fi-FI" altLang="fi-FI" sz="2400"/>
              <a:t>= 1,0	</a:t>
            </a:r>
            <a:r>
              <a:rPr lang="el-GR" altLang="fi-FI" sz="2400" i="1"/>
              <a:t>μ</a:t>
            </a:r>
            <a:r>
              <a:rPr lang="fi-FI" altLang="fi-FI" sz="2400" baseline="-25000"/>
              <a:t>k </a:t>
            </a:r>
            <a:r>
              <a:rPr lang="fi-FI" altLang="fi-FI" sz="2400"/>
              <a:t>= 0,8</a:t>
            </a:r>
          </a:p>
          <a:p>
            <a:pPr lvl="2" eaLnBrk="1" hangingPunct="1">
              <a:buFont typeface="Arial" panose="020B0604020202020204" pitchFamily="34" charset="0"/>
              <a:buNone/>
            </a:pPr>
            <a:endParaRPr lang="el-GR" altLang="fi-FI" sz="2000"/>
          </a:p>
        </p:txBody>
      </p:sp>
      <p:sp>
        <p:nvSpPr>
          <p:cNvPr id="129032" name="AutoShape 8">
            <a:hlinkClick r:id="rId7"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29033" name="Text Box 10"/>
          <p:cNvSpPr txBox="1">
            <a:spLocks noChangeArrowheads="1"/>
          </p:cNvSpPr>
          <p:nvPr/>
        </p:nvSpPr>
        <p:spPr bwMode="auto">
          <a:xfrm>
            <a:off x="4643438" y="712788"/>
            <a:ext cx="184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a:xfrm>
            <a:off x="301625" y="228600"/>
            <a:ext cx="8540750" cy="968375"/>
          </a:xfrm>
        </p:spPr>
        <p:txBody>
          <a:bodyPr/>
          <a:lstStyle/>
          <a:p>
            <a:pPr eaLnBrk="1" hangingPunct="1"/>
            <a:r>
              <a:rPr lang="fi-FI" altLang="fi-FI" sz="3600" smtClean="0"/>
              <a:t>SI-järjestelmän perussuureet ja yksiköt</a:t>
            </a:r>
          </a:p>
        </p:txBody>
      </p:sp>
      <p:graphicFrame>
        <p:nvGraphicFramePr>
          <p:cNvPr id="790581" name="Group 53"/>
          <p:cNvGraphicFramePr>
            <a:graphicFrameLocks noGrp="1"/>
          </p:cNvGraphicFramePr>
          <p:nvPr>
            <p:ph type="tbl" idx="1"/>
          </p:nvPr>
        </p:nvGraphicFramePr>
        <p:xfrm>
          <a:off x="301625" y="1484313"/>
          <a:ext cx="8540750" cy="4948237"/>
        </p:xfrm>
        <a:graphic>
          <a:graphicData uri="http://schemas.openxmlformats.org/drawingml/2006/table">
            <a:tbl>
              <a:tblPr/>
              <a:tblGrid>
                <a:gridCol w="2135188">
                  <a:extLst>
                    <a:ext uri="{9D8B030D-6E8A-4147-A177-3AD203B41FA5}">
                      <a16:colId xmlns:a16="http://schemas.microsoft.com/office/drawing/2014/main" val="20000"/>
                    </a:ext>
                  </a:extLst>
                </a:gridCol>
                <a:gridCol w="2135187">
                  <a:extLst>
                    <a:ext uri="{9D8B030D-6E8A-4147-A177-3AD203B41FA5}">
                      <a16:colId xmlns:a16="http://schemas.microsoft.com/office/drawing/2014/main" val="20001"/>
                    </a:ext>
                  </a:extLst>
                </a:gridCol>
                <a:gridCol w="2135188">
                  <a:extLst>
                    <a:ext uri="{9D8B030D-6E8A-4147-A177-3AD203B41FA5}">
                      <a16:colId xmlns:a16="http://schemas.microsoft.com/office/drawing/2014/main" val="20002"/>
                    </a:ext>
                  </a:extLst>
                </a:gridCol>
                <a:gridCol w="2135187">
                  <a:extLst>
                    <a:ext uri="{9D8B030D-6E8A-4147-A177-3AD203B41FA5}">
                      <a16:colId xmlns:a16="http://schemas.microsoft.com/office/drawing/2014/main" val="20003"/>
                    </a:ext>
                  </a:extLst>
                </a:gridCol>
              </a:tblGrid>
              <a:tr h="947173">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fi-FI" sz="2800" b="1" i="0" u="none" strike="noStrike" cap="none" normalizeH="0" baseline="0" dirty="0" smtClean="0">
                          <a:ln>
                            <a:noFill/>
                          </a:ln>
                          <a:solidFill>
                            <a:srgbClr val="000000"/>
                          </a:solidFill>
                          <a:effectLst/>
                          <a:latin typeface="Tahoma" pitchFamily="34" charset="0"/>
                        </a:rPr>
                        <a:t>Suure</a:t>
                      </a:r>
                    </a:p>
                  </a:txBody>
                  <a:tcPr marL="90000" marR="90000" marT="46807" marB="468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fi-FI" sz="2800" b="1" i="0" u="none" strike="noStrike" cap="none" normalizeH="0" baseline="0" dirty="0" smtClean="0">
                          <a:ln>
                            <a:noFill/>
                          </a:ln>
                          <a:solidFill>
                            <a:srgbClr val="000000"/>
                          </a:solidFill>
                          <a:effectLst/>
                          <a:latin typeface="Tahoma" pitchFamily="34" charset="0"/>
                        </a:rPr>
                        <a:t>Suureen tunnus</a:t>
                      </a: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fi-FI" sz="2800" b="1" i="0" u="none" strike="noStrike" cap="none" normalizeH="0" baseline="0" dirty="0" smtClean="0">
                          <a:ln>
                            <a:noFill/>
                          </a:ln>
                          <a:solidFill>
                            <a:srgbClr val="000000"/>
                          </a:solidFill>
                          <a:effectLst/>
                          <a:latin typeface="Tahoma" pitchFamily="34" charset="0"/>
                        </a:rPr>
                        <a:t>Yksikkö</a:t>
                      </a: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fi-FI" sz="2800" b="1" i="0" u="none" strike="noStrike" cap="none" normalizeH="0" baseline="0" dirty="0" smtClean="0">
                          <a:ln>
                            <a:noFill/>
                          </a:ln>
                          <a:solidFill>
                            <a:srgbClr val="000000"/>
                          </a:solidFill>
                          <a:effectLst/>
                          <a:latin typeface="Tahoma" pitchFamily="34" charset="0"/>
                        </a:rPr>
                        <a:t>Yksikön tunnus</a:t>
                      </a:r>
                    </a:p>
                  </a:txBody>
                  <a:tcPr marL="90000" marR="90000" marT="46807" marB="468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2695">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fi-FI" sz="2800" b="0" i="0" u="none" strike="noStrike" cap="none" normalizeH="0" baseline="0" dirty="0" smtClean="0">
                          <a:ln>
                            <a:noFill/>
                          </a:ln>
                          <a:solidFill>
                            <a:srgbClr val="000000"/>
                          </a:solidFill>
                          <a:effectLst/>
                          <a:latin typeface="Tahoma" pitchFamily="34" charset="0"/>
                        </a:rPr>
                        <a:t>pituus</a:t>
                      </a:r>
                    </a:p>
                  </a:txBody>
                  <a:tcPr marL="90000" marR="90000" marT="46807" marB="468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fi-FI" sz="2800" b="0" i="1" u="none" strike="noStrike" cap="none" normalizeH="0" baseline="0" dirty="0" smtClean="0">
                          <a:ln>
                            <a:noFill/>
                          </a:ln>
                          <a:solidFill>
                            <a:srgbClr val="000000"/>
                          </a:solidFill>
                          <a:effectLst/>
                          <a:latin typeface="Tahoma" pitchFamily="34" charset="0"/>
                        </a:rPr>
                        <a:t>l</a:t>
                      </a: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fi-FI" sz="2800" b="0" i="0" u="none" strike="noStrike" cap="none" normalizeH="0" baseline="0" dirty="0" smtClean="0">
                          <a:ln>
                            <a:noFill/>
                          </a:ln>
                          <a:solidFill>
                            <a:srgbClr val="000000"/>
                          </a:solidFill>
                          <a:effectLst/>
                          <a:latin typeface="Tahoma" pitchFamily="34" charset="0"/>
                        </a:rPr>
                        <a:t>metri</a:t>
                      </a: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fi-FI" sz="2800" b="0" i="0" u="none" strike="noStrike" cap="none" normalizeH="0" baseline="0" dirty="0" smtClean="0">
                          <a:ln>
                            <a:noFill/>
                          </a:ln>
                          <a:solidFill>
                            <a:srgbClr val="000000"/>
                          </a:solidFill>
                          <a:effectLst/>
                          <a:latin typeface="Tahoma" pitchFamily="34" charset="0"/>
                        </a:rPr>
                        <a:t>m</a:t>
                      </a:r>
                    </a:p>
                  </a:txBody>
                  <a:tcPr marL="90000" marR="90000" marT="46807" marB="468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6510">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fi-FI" sz="2800" b="0" i="0" u="none" strike="noStrike" cap="none" normalizeH="0" baseline="0" dirty="0" smtClean="0">
                          <a:ln>
                            <a:noFill/>
                          </a:ln>
                          <a:solidFill>
                            <a:srgbClr val="000000"/>
                          </a:solidFill>
                          <a:effectLst/>
                          <a:latin typeface="Tahoma" pitchFamily="34" charset="0"/>
                        </a:rPr>
                        <a:t>aika</a:t>
                      </a:r>
                    </a:p>
                  </a:txBody>
                  <a:tcPr marL="90000" marR="90000" marT="46807" marB="468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fi-FI" sz="2800" b="0" i="1" u="none" strike="noStrike" cap="none" normalizeH="0" baseline="0" dirty="0" smtClean="0">
                          <a:ln>
                            <a:noFill/>
                          </a:ln>
                          <a:solidFill>
                            <a:srgbClr val="000000"/>
                          </a:solidFill>
                          <a:effectLst/>
                          <a:latin typeface="Tahoma" pitchFamily="34" charset="0"/>
                        </a:rPr>
                        <a:t>t</a:t>
                      </a: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fi-FI" sz="2800" b="0" i="0" u="none" strike="noStrike" cap="none" normalizeH="0" baseline="0" dirty="0" smtClean="0">
                          <a:ln>
                            <a:noFill/>
                          </a:ln>
                          <a:solidFill>
                            <a:srgbClr val="000000"/>
                          </a:solidFill>
                          <a:effectLst/>
                          <a:latin typeface="Tahoma" pitchFamily="34" charset="0"/>
                        </a:rPr>
                        <a:t>sekunti</a:t>
                      </a: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fi-FI" sz="2800" b="0" i="0" u="none" strike="noStrike" cap="none" normalizeH="0" baseline="0" dirty="0" smtClean="0">
                          <a:ln>
                            <a:noFill/>
                          </a:ln>
                          <a:solidFill>
                            <a:srgbClr val="000000"/>
                          </a:solidFill>
                          <a:effectLst/>
                          <a:latin typeface="Tahoma" pitchFamily="34" charset="0"/>
                        </a:rPr>
                        <a:t>s</a:t>
                      </a:r>
                    </a:p>
                  </a:txBody>
                  <a:tcPr marL="90000" marR="90000" marT="46807" marB="468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2054">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fi-FI" sz="2800" b="0" i="0" u="none" strike="noStrike" cap="none" normalizeH="0" baseline="0" dirty="0" smtClean="0">
                          <a:ln>
                            <a:noFill/>
                          </a:ln>
                          <a:solidFill>
                            <a:srgbClr val="000000"/>
                          </a:solidFill>
                          <a:effectLst/>
                          <a:latin typeface="Tahoma" pitchFamily="34" charset="0"/>
                        </a:rPr>
                        <a:t>massa</a:t>
                      </a:r>
                    </a:p>
                  </a:txBody>
                  <a:tcPr marL="90000" marR="90000" marT="46807" marB="468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fi-FI" sz="2800" b="0" i="1" u="none" strike="noStrike" cap="none" normalizeH="0" baseline="0" dirty="0" smtClean="0">
                          <a:ln>
                            <a:noFill/>
                          </a:ln>
                          <a:solidFill>
                            <a:srgbClr val="000000"/>
                          </a:solidFill>
                          <a:effectLst/>
                          <a:latin typeface="Tahoma" pitchFamily="34" charset="0"/>
                        </a:rPr>
                        <a:t>m</a:t>
                      </a: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fi-FI" sz="2800" b="0" i="0" u="none" strike="noStrike" cap="none" normalizeH="0" baseline="0" dirty="0" smtClean="0">
                          <a:ln>
                            <a:noFill/>
                          </a:ln>
                          <a:solidFill>
                            <a:srgbClr val="000000"/>
                          </a:solidFill>
                          <a:effectLst/>
                          <a:latin typeface="Tahoma" pitchFamily="34" charset="0"/>
                        </a:rPr>
                        <a:t>kilogramma</a:t>
                      </a: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fi-FI" sz="2800" b="0" i="0" u="none" strike="noStrike" cap="none" normalizeH="0" baseline="0" dirty="0" smtClean="0">
                          <a:ln>
                            <a:noFill/>
                          </a:ln>
                          <a:solidFill>
                            <a:srgbClr val="000000"/>
                          </a:solidFill>
                          <a:effectLst/>
                          <a:latin typeface="Tahoma" pitchFamily="34" charset="0"/>
                        </a:rPr>
                        <a:t>kg</a:t>
                      </a:r>
                    </a:p>
                  </a:txBody>
                  <a:tcPr marL="90000" marR="90000" marT="46807" marB="468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2054">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fi-FI" sz="2800" b="0" i="0" u="none" strike="noStrike" cap="none" normalizeH="0" baseline="0" dirty="0" smtClean="0">
                          <a:ln>
                            <a:noFill/>
                          </a:ln>
                          <a:solidFill>
                            <a:srgbClr val="000000"/>
                          </a:solidFill>
                          <a:effectLst/>
                          <a:latin typeface="Tahoma" pitchFamily="34" charset="0"/>
                        </a:rPr>
                        <a:t>lämpötila</a:t>
                      </a:r>
                    </a:p>
                  </a:txBody>
                  <a:tcPr marL="90000" marR="90000" marT="46807" marB="468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fi-FI" sz="2800" b="0" i="1" u="none" strike="noStrike" cap="none" normalizeH="0" baseline="0" dirty="0" smtClean="0">
                          <a:ln>
                            <a:noFill/>
                          </a:ln>
                          <a:solidFill>
                            <a:srgbClr val="000000"/>
                          </a:solidFill>
                          <a:effectLst/>
                          <a:latin typeface="Tahoma" pitchFamily="34" charset="0"/>
                        </a:rPr>
                        <a:t>T</a:t>
                      </a: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fi-FI" sz="2800" b="0" i="0" u="none" strike="noStrike" cap="none" normalizeH="0" baseline="0" dirty="0" smtClean="0">
                          <a:ln>
                            <a:noFill/>
                          </a:ln>
                          <a:solidFill>
                            <a:srgbClr val="000000"/>
                          </a:solidFill>
                          <a:effectLst/>
                          <a:latin typeface="Tahoma" pitchFamily="34" charset="0"/>
                        </a:rPr>
                        <a:t>kelvin</a:t>
                      </a: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fi-FI" sz="2800" b="0" i="0" u="none" strike="noStrike" cap="none" normalizeH="0" baseline="0" dirty="0" smtClean="0">
                          <a:ln>
                            <a:noFill/>
                          </a:ln>
                          <a:solidFill>
                            <a:srgbClr val="000000"/>
                          </a:solidFill>
                          <a:effectLst/>
                          <a:latin typeface="Tahoma" pitchFamily="34" charset="0"/>
                        </a:rPr>
                        <a:t>K</a:t>
                      </a:r>
                    </a:p>
                  </a:txBody>
                  <a:tcPr marL="90000" marR="90000" marT="46807" marB="468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3642">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fi-FI" sz="2800" b="0" i="0" u="none" strike="noStrike" cap="none" normalizeH="0" baseline="0" dirty="0" smtClean="0">
                          <a:ln>
                            <a:noFill/>
                          </a:ln>
                          <a:solidFill>
                            <a:srgbClr val="000000"/>
                          </a:solidFill>
                          <a:effectLst/>
                          <a:latin typeface="Tahoma" pitchFamily="34" charset="0"/>
                        </a:rPr>
                        <a:t>sähkövirta</a:t>
                      </a:r>
                    </a:p>
                  </a:txBody>
                  <a:tcPr marL="90000" marR="90000" marT="46807" marB="468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fi-FI" sz="2800" b="0" i="1" u="none" strike="noStrike" cap="none" normalizeH="0" baseline="0" dirty="0" smtClean="0">
                          <a:ln>
                            <a:noFill/>
                          </a:ln>
                          <a:solidFill>
                            <a:srgbClr val="000000"/>
                          </a:solidFill>
                          <a:effectLst/>
                          <a:latin typeface="Tahoma" pitchFamily="34" charset="0"/>
                        </a:rPr>
                        <a:t>I</a:t>
                      </a: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fi-FI" sz="2800" b="0" i="0" u="none" strike="noStrike" cap="none" normalizeH="0" baseline="0" dirty="0" smtClean="0">
                          <a:ln>
                            <a:noFill/>
                          </a:ln>
                          <a:solidFill>
                            <a:srgbClr val="000000"/>
                          </a:solidFill>
                          <a:effectLst/>
                          <a:latin typeface="Tahoma" pitchFamily="34" charset="0"/>
                        </a:rPr>
                        <a:t>ampeeri</a:t>
                      </a: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fi-FI" sz="2800" b="0" i="0" u="none" strike="noStrike" cap="none" normalizeH="0" baseline="0" dirty="0" smtClean="0">
                          <a:ln>
                            <a:noFill/>
                          </a:ln>
                          <a:solidFill>
                            <a:srgbClr val="000000"/>
                          </a:solidFill>
                          <a:effectLst/>
                          <a:latin typeface="Tahoma" pitchFamily="34" charset="0"/>
                        </a:rPr>
                        <a:t>A</a:t>
                      </a:r>
                    </a:p>
                  </a:txBody>
                  <a:tcPr marL="90000" marR="90000" marT="46807" marB="468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62054">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fi-FI" sz="2800" b="0" i="0" u="none" strike="noStrike" cap="none" normalizeH="0" baseline="0" dirty="0" smtClean="0">
                          <a:ln>
                            <a:noFill/>
                          </a:ln>
                          <a:solidFill>
                            <a:srgbClr val="000000"/>
                          </a:solidFill>
                          <a:effectLst/>
                          <a:latin typeface="Tahoma" pitchFamily="34" charset="0"/>
                        </a:rPr>
                        <a:t>valovoima</a:t>
                      </a:r>
                    </a:p>
                  </a:txBody>
                  <a:tcPr marL="90000" marR="90000" marT="46807" marB="468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fi-FI" sz="2800" b="0" i="1" u="none" strike="noStrike" cap="none" normalizeH="0" baseline="0" dirty="0" smtClean="0">
                          <a:ln>
                            <a:noFill/>
                          </a:ln>
                          <a:solidFill>
                            <a:srgbClr val="000000"/>
                          </a:solidFill>
                          <a:effectLst/>
                          <a:latin typeface="Tahoma" pitchFamily="34" charset="0"/>
                        </a:rPr>
                        <a:t>I</a:t>
                      </a: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fi-FI" sz="2800" b="0" i="0" u="none" strike="noStrike" cap="none" normalizeH="0" baseline="0" dirty="0" smtClean="0">
                          <a:ln>
                            <a:noFill/>
                          </a:ln>
                          <a:solidFill>
                            <a:srgbClr val="000000"/>
                          </a:solidFill>
                          <a:effectLst/>
                          <a:latin typeface="Tahoma" pitchFamily="34" charset="0"/>
                        </a:rPr>
                        <a:t>kandela</a:t>
                      </a: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fi-FI" sz="2800" b="0" i="0" u="none" strike="noStrike" cap="none" normalizeH="0" baseline="0" dirty="0" smtClean="0">
                          <a:ln>
                            <a:noFill/>
                          </a:ln>
                          <a:solidFill>
                            <a:srgbClr val="000000"/>
                          </a:solidFill>
                          <a:effectLst/>
                          <a:latin typeface="Tahoma" pitchFamily="34" charset="0"/>
                        </a:rPr>
                        <a:t>cd</a:t>
                      </a:r>
                    </a:p>
                  </a:txBody>
                  <a:tcPr marL="90000" marR="90000" marT="46807" marB="468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62054">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fi-FI" sz="2800" b="0" i="0" u="none" strike="noStrike" cap="none" normalizeH="0" baseline="0" dirty="0" smtClean="0">
                          <a:ln>
                            <a:noFill/>
                          </a:ln>
                          <a:solidFill>
                            <a:srgbClr val="000000"/>
                          </a:solidFill>
                          <a:effectLst/>
                          <a:latin typeface="Tahoma" pitchFamily="34" charset="0"/>
                        </a:rPr>
                        <a:t>ainemäärä</a:t>
                      </a:r>
                    </a:p>
                  </a:txBody>
                  <a:tcPr marL="90000" marR="90000" marT="46807" marB="468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fi-FI" sz="2800" b="0" i="1" u="none" strike="noStrike" cap="none" normalizeH="0" baseline="0" dirty="0" smtClean="0">
                          <a:ln>
                            <a:noFill/>
                          </a:ln>
                          <a:solidFill>
                            <a:srgbClr val="000000"/>
                          </a:solidFill>
                          <a:effectLst/>
                          <a:latin typeface="Tahoma" pitchFamily="34" charset="0"/>
                        </a:rPr>
                        <a:t>n</a:t>
                      </a: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fi-FI" sz="2800" b="0" i="0" u="none" strike="noStrike" cap="none" normalizeH="0" baseline="0" dirty="0" smtClean="0">
                          <a:ln>
                            <a:noFill/>
                          </a:ln>
                          <a:solidFill>
                            <a:srgbClr val="000000"/>
                          </a:solidFill>
                          <a:effectLst/>
                          <a:latin typeface="Tahoma" pitchFamily="34" charset="0"/>
                        </a:rPr>
                        <a:t>mooli</a:t>
                      </a: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fi-FI" sz="2800" b="0" i="0" u="none" strike="noStrike" cap="none" normalizeH="0" baseline="0" dirty="0" smtClean="0">
                          <a:ln>
                            <a:noFill/>
                          </a:ln>
                          <a:solidFill>
                            <a:srgbClr val="000000"/>
                          </a:solidFill>
                          <a:effectLst/>
                          <a:latin typeface="Tahoma" pitchFamily="34" charset="0"/>
                        </a:rPr>
                        <a:t>mol</a:t>
                      </a:r>
                    </a:p>
                  </a:txBody>
                  <a:tcPr marL="90000" marR="90000" marT="46807" marB="468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9506" name="AutoShape 51">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1C95D51B-46E5-4BF6-BD70-9BD1083F1F3A}" type="slidenum">
              <a:rPr lang="fi-FI" altLang="fi-FI" sz="1000" smtClean="0">
                <a:solidFill>
                  <a:schemeClr val="tx1"/>
                </a:solidFill>
                <a:latin typeface="Arial" panose="020B0604020202020204" pitchFamily="34" charset="0"/>
              </a:rPr>
              <a:pPr>
                <a:spcBef>
                  <a:spcPct val="0"/>
                </a:spcBef>
                <a:buClrTx/>
                <a:buFontTx/>
                <a:buNone/>
              </a:pPr>
              <a:t>120</a:t>
            </a:fld>
            <a:endParaRPr lang="fi-FI" altLang="fi-FI" sz="1000" smtClean="0">
              <a:solidFill>
                <a:schemeClr val="tx1"/>
              </a:solidFill>
              <a:latin typeface="Arial" panose="020B0604020202020204" pitchFamily="34" charset="0"/>
            </a:endParaRPr>
          </a:p>
        </p:txBody>
      </p:sp>
      <p:sp>
        <p:nvSpPr>
          <p:cNvPr id="130051" name="Rectangle 2"/>
          <p:cNvSpPr>
            <a:spLocks noGrp="1" noRot="1" noChangeArrowheads="1"/>
          </p:cNvSpPr>
          <p:nvPr>
            <p:ph type="body" idx="1"/>
          </p:nvPr>
        </p:nvSpPr>
        <p:spPr>
          <a:xfrm>
            <a:off x="301625" y="250825"/>
            <a:ext cx="8540750" cy="5848350"/>
          </a:xfrm>
        </p:spPr>
        <p:txBody>
          <a:bodyPr/>
          <a:lstStyle/>
          <a:p>
            <a:pPr eaLnBrk="1" hangingPunct="1">
              <a:lnSpc>
                <a:spcPct val="90000"/>
              </a:lnSpc>
            </a:pPr>
            <a:r>
              <a:rPr lang="fi-FI" altLang="fi-FI" smtClean="0"/>
              <a:t>Yhteenveto kitkasta:</a:t>
            </a:r>
          </a:p>
          <a:p>
            <a:pPr lvl="1" eaLnBrk="1" hangingPunct="1">
              <a:lnSpc>
                <a:spcPct val="90000"/>
              </a:lnSpc>
            </a:pPr>
            <a:r>
              <a:rPr lang="fi-FI" altLang="fi-FI" smtClean="0"/>
              <a:t>Lepokitkakerroin on suurempi kuin  liukukitka-kerroin.</a:t>
            </a:r>
          </a:p>
          <a:p>
            <a:pPr lvl="1" eaLnBrk="1" hangingPunct="1">
              <a:lnSpc>
                <a:spcPct val="90000"/>
              </a:lnSpc>
            </a:pPr>
            <a:r>
              <a:rPr lang="fi-FI" altLang="fi-FI" smtClean="0"/>
              <a:t>Kitkavoima on verrannollinen kosketuspintoja toisiinsa puristavaan normaalivoimaan.</a:t>
            </a:r>
          </a:p>
          <a:p>
            <a:pPr lvl="1" eaLnBrk="1" hangingPunct="1">
              <a:lnSpc>
                <a:spcPct val="90000"/>
              </a:lnSpc>
            </a:pPr>
            <a:r>
              <a:rPr lang="fi-FI" altLang="fi-FI" smtClean="0"/>
              <a:t>Sekä hyvin sileiden että hyvin karkeiden pin-tojen välillä kitka on suuri.</a:t>
            </a:r>
          </a:p>
          <a:p>
            <a:pPr lvl="1" eaLnBrk="1" hangingPunct="1">
              <a:lnSpc>
                <a:spcPct val="90000"/>
              </a:lnSpc>
            </a:pPr>
            <a:r>
              <a:rPr lang="fi-FI" altLang="fi-FI" smtClean="0"/>
              <a:t>Kitkakertoimen maksimiarvo on yksi.  Jos kitka-kertoimen arvoksi mittauksessa saadaan yli yksi, on tulos näennäinen.  Tulosta ei voida selittää normaalivoiman avulla, vaan mukana on muita vuorovaikutuksia.</a:t>
            </a:r>
          </a:p>
          <a:p>
            <a:pPr lvl="1" eaLnBrk="1" hangingPunct="1">
              <a:lnSpc>
                <a:spcPct val="90000"/>
              </a:lnSpc>
            </a:pPr>
            <a:r>
              <a:rPr lang="fi-FI" altLang="fi-FI" smtClean="0"/>
              <a:t>Kitkan tarkka mallintaminen on vaikeaa.  </a:t>
            </a:r>
          </a:p>
        </p:txBody>
      </p:sp>
      <p:sp>
        <p:nvSpPr>
          <p:cNvPr id="130052" name="AutoShape 4">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424AE875-6B2E-4CA4-8D52-5CF50D9FD3A0}" type="slidenum">
              <a:rPr lang="fi-FI" altLang="fi-FI" sz="1000" smtClean="0">
                <a:solidFill>
                  <a:schemeClr val="tx1"/>
                </a:solidFill>
                <a:latin typeface="Arial" panose="020B0604020202020204" pitchFamily="34" charset="0"/>
              </a:rPr>
              <a:pPr>
                <a:spcBef>
                  <a:spcPct val="0"/>
                </a:spcBef>
                <a:buClrTx/>
                <a:buFontTx/>
                <a:buNone/>
              </a:pPr>
              <a:t>121</a:t>
            </a:fld>
            <a:endParaRPr lang="fi-FI" altLang="fi-FI" sz="1000" smtClean="0">
              <a:solidFill>
                <a:schemeClr val="tx1"/>
              </a:solidFill>
              <a:latin typeface="Arial" panose="020B0604020202020204" pitchFamily="34" charset="0"/>
            </a:endParaRPr>
          </a:p>
        </p:txBody>
      </p:sp>
      <p:sp>
        <p:nvSpPr>
          <p:cNvPr id="131075" name="Text Box 2"/>
          <p:cNvSpPr txBox="1">
            <a:spLocks noChangeArrowheads="1"/>
          </p:cNvSpPr>
          <p:nvPr/>
        </p:nvSpPr>
        <p:spPr bwMode="auto">
          <a:xfrm>
            <a:off x="523875" y="288925"/>
            <a:ext cx="8215313" cy="189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buClr>
                <a:schemeClr val="hlink"/>
              </a:buClr>
              <a:buSzPct val="80000"/>
              <a:buFont typeface="Arial" panose="020B0604020202020204" pitchFamily="34" charset="0"/>
              <a:buNone/>
            </a:pPr>
            <a:r>
              <a:rPr lang="fi-FI" altLang="fi-FI" b="1">
                <a:solidFill>
                  <a:schemeClr val="tx1"/>
                </a:solidFill>
              </a:rPr>
              <a:t>	Tehtävä 4.8.</a:t>
            </a:r>
            <a:r>
              <a:rPr lang="fi-FI" altLang="fi-FI">
                <a:solidFill>
                  <a:schemeClr val="tx1"/>
                </a:solidFill>
              </a:rPr>
              <a:t> </a:t>
            </a:r>
          </a:p>
          <a:p>
            <a:pPr eaLnBrk="1" hangingPunct="1">
              <a:buClr>
                <a:schemeClr val="hlink"/>
              </a:buClr>
              <a:buSzPct val="80000"/>
              <a:buFont typeface="Arial" panose="020B0604020202020204" pitchFamily="34" charset="0"/>
              <a:buNone/>
            </a:pPr>
            <a:r>
              <a:rPr lang="fi-FI" altLang="fi-FI">
                <a:solidFill>
                  <a:schemeClr val="tx1"/>
                </a:solidFill>
              </a:rPr>
              <a:t>	</a:t>
            </a:r>
            <a:r>
              <a:rPr lang="fi-FI" altLang="fi-FI" sz="2400">
                <a:solidFill>
                  <a:schemeClr val="tx1"/>
                </a:solidFill>
              </a:rPr>
              <a:t>Määritä kappaleen kiihtyvyys alla olevien kuvien mukaisissa tilanteissa. Kappaleen ja pinnan välillä </a:t>
            </a:r>
            <a:r>
              <a:rPr lang="el-GR" altLang="fi-FI" sz="2400" i="1">
                <a:solidFill>
                  <a:schemeClr val="tx1"/>
                </a:solidFill>
              </a:rPr>
              <a:t>μ</a:t>
            </a:r>
            <a:r>
              <a:rPr lang="fi-FI" altLang="fi-FI" sz="2400" baseline="-25000">
                <a:solidFill>
                  <a:schemeClr val="tx1"/>
                </a:solidFill>
              </a:rPr>
              <a:t>s</a:t>
            </a:r>
            <a:r>
              <a:rPr lang="fi-FI" altLang="fi-FI" sz="2400">
                <a:solidFill>
                  <a:schemeClr val="tx1"/>
                </a:solidFill>
              </a:rPr>
              <a:t> = 0,47 ja </a:t>
            </a:r>
            <a:r>
              <a:rPr lang="el-GR" altLang="fi-FI" sz="2400" i="1">
                <a:solidFill>
                  <a:schemeClr val="tx1"/>
                </a:solidFill>
              </a:rPr>
              <a:t>μ</a:t>
            </a:r>
            <a:r>
              <a:rPr lang="fi-FI" altLang="fi-FI" sz="2400" baseline="-25000">
                <a:solidFill>
                  <a:schemeClr val="tx1"/>
                </a:solidFill>
              </a:rPr>
              <a:t>k</a:t>
            </a:r>
            <a:r>
              <a:rPr lang="fi-FI" altLang="fi-FI" sz="2400">
                <a:solidFill>
                  <a:schemeClr val="tx1"/>
                </a:solidFill>
              </a:rPr>
              <a:t> = 0,25</a:t>
            </a:r>
            <a:endParaRPr lang="el-GR" altLang="fi-FI" sz="2400">
              <a:solidFill>
                <a:schemeClr val="tx1"/>
              </a:solidFill>
            </a:endParaRPr>
          </a:p>
        </p:txBody>
      </p:sp>
      <p:sp>
        <p:nvSpPr>
          <p:cNvPr id="131076" name="Rectangle 3"/>
          <p:cNvSpPr>
            <a:spLocks noChangeArrowheads="1"/>
          </p:cNvSpPr>
          <p:nvPr/>
        </p:nvSpPr>
        <p:spPr bwMode="auto">
          <a:xfrm>
            <a:off x="2230438" y="2292350"/>
            <a:ext cx="2060575" cy="1001713"/>
          </a:xfrm>
          <a:prstGeom prst="rect">
            <a:avLst/>
          </a:prstGeom>
          <a:solidFill>
            <a:srgbClr val="00CCFF"/>
          </a:solidFill>
          <a:ln w="9525" algn="ctr">
            <a:solidFill>
              <a:schemeClr val="tx1"/>
            </a:solidFill>
            <a:miter lim="800000"/>
            <a:headEnd/>
            <a:tailEnd/>
          </a:ln>
        </p:spPr>
        <p:txBody>
          <a:bodyPr wrap="none" anchor="ct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400" i="1">
                <a:solidFill>
                  <a:schemeClr val="tx1"/>
                </a:solidFill>
              </a:rPr>
              <a:t>m </a:t>
            </a:r>
            <a:r>
              <a:rPr lang="fi-FI" altLang="fi-FI" sz="2400">
                <a:solidFill>
                  <a:schemeClr val="tx1"/>
                </a:solidFill>
              </a:rPr>
              <a:t>= 60 kg</a:t>
            </a:r>
          </a:p>
        </p:txBody>
      </p:sp>
      <p:sp>
        <p:nvSpPr>
          <p:cNvPr id="131077" name="Line 4"/>
          <p:cNvSpPr>
            <a:spLocks noChangeShapeType="1"/>
          </p:cNvSpPr>
          <p:nvPr/>
        </p:nvSpPr>
        <p:spPr bwMode="auto">
          <a:xfrm>
            <a:off x="865188" y="3295650"/>
            <a:ext cx="5457825" cy="0"/>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131078" name="Line 5"/>
          <p:cNvSpPr>
            <a:spLocks noChangeShapeType="1"/>
          </p:cNvSpPr>
          <p:nvPr/>
        </p:nvSpPr>
        <p:spPr bwMode="auto">
          <a:xfrm>
            <a:off x="4291013" y="2771775"/>
            <a:ext cx="1552575"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sp>
        <p:nvSpPr>
          <p:cNvPr id="131079" name="Rectangle 6"/>
          <p:cNvSpPr>
            <a:spLocks noChangeArrowheads="1"/>
          </p:cNvSpPr>
          <p:nvPr/>
        </p:nvSpPr>
        <p:spPr bwMode="auto">
          <a:xfrm rot="-1092373">
            <a:off x="2116138" y="4519613"/>
            <a:ext cx="2060575" cy="1001712"/>
          </a:xfrm>
          <a:prstGeom prst="rect">
            <a:avLst/>
          </a:prstGeom>
          <a:solidFill>
            <a:srgbClr val="00CCFF"/>
          </a:solidFill>
          <a:ln w="9525" algn="ctr">
            <a:solidFill>
              <a:schemeClr val="tx1"/>
            </a:solidFill>
            <a:miter lim="800000"/>
            <a:headEnd/>
            <a:tailEnd/>
          </a:ln>
        </p:spPr>
        <p:txBody>
          <a:bodyPr wrap="none" anchor="ct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400" i="1">
                <a:solidFill>
                  <a:schemeClr val="tx1"/>
                </a:solidFill>
              </a:rPr>
              <a:t>m</a:t>
            </a:r>
            <a:r>
              <a:rPr lang="fi-FI" altLang="fi-FI" sz="2400">
                <a:solidFill>
                  <a:schemeClr val="tx1"/>
                </a:solidFill>
              </a:rPr>
              <a:t> = 60 kg</a:t>
            </a:r>
          </a:p>
        </p:txBody>
      </p:sp>
      <p:sp>
        <p:nvSpPr>
          <p:cNvPr id="131080" name="Line 7"/>
          <p:cNvSpPr>
            <a:spLocks noChangeShapeType="1"/>
          </p:cNvSpPr>
          <p:nvPr/>
        </p:nvSpPr>
        <p:spPr bwMode="auto">
          <a:xfrm rot="-1092373">
            <a:off x="890588" y="5394325"/>
            <a:ext cx="5457825" cy="0"/>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131081" name="Line 8"/>
          <p:cNvSpPr>
            <a:spLocks noChangeShapeType="1"/>
          </p:cNvSpPr>
          <p:nvPr/>
        </p:nvSpPr>
        <p:spPr bwMode="auto">
          <a:xfrm rot="-1092373">
            <a:off x="4083050" y="4435475"/>
            <a:ext cx="1552575"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sp>
        <p:nvSpPr>
          <p:cNvPr id="131082" name="Line 9"/>
          <p:cNvSpPr>
            <a:spLocks noChangeShapeType="1"/>
          </p:cNvSpPr>
          <p:nvPr/>
        </p:nvSpPr>
        <p:spPr bwMode="auto">
          <a:xfrm>
            <a:off x="1019175" y="6249988"/>
            <a:ext cx="5457825" cy="0"/>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131083" name="Text Box 10"/>
          <p:cNvSpPr txBox="1">
            <a:spLocks noChangeArrowheads="1"/>
          </p:cNvSpPr>
          <p:nvPr/>
        </p:nvSpPr>
        <p:spPr bwMode="auto">
          <a:xfrm>
            <a:off x="5607050" y="2182813"/>
            <a:ext cx="17954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buClr>
                <a:schemeClr val="hlink"/>
              </a:buClr>
              <a:buSzPct val="80000"/>
              <a:buFont typeface="Arial" panose="020B0604020202020204" pitchFamily="34" charset="0"/>
              <a:buNone/>
            </a:pPr>
            <a:r>
              <a:rPr lang="fi-FI" altLang="fi-FI" sz="2800" b="1" i="1">
                <a:solidFill>
                  <a:schemeClr val="tx1"/>
                </a:solidFill>
              </a:rPr>
              <a:t>F </a:t>
            </a:r>
            <a:r>
              <a:rPr lang="fi-FI" altLang="fi-FI" sz="2800">
                <a:solidFill>
                  <a:schemeClr val="tx1"/>
                </a:solidFill>
              </a:rPr>
              <a:t>= 350 N</a:t>
            </a:r>
            <a:endParaRPr lang="fi-FI" altLang="fi-FI" sz="2800" b="1" i="1">
              <a:solidFill>
                <a:schemeClr val="tx1"/>
              </a:solidFill>
            </a:endParaRPr>
          </a:p>
        </p:txBody>
      </p:sp>
      <p:sp>
        <p:nvSpPr>
          <p:cNvPr id="131084" name="Text Box 11"/>
          <p:cNvSpPr txBox="1">
            <a:spLocks noChangeArrowheads="1"/>
          </p:cNvSpPr>
          <p:nvPr/>
        </p:nvSpPr>
        <p:spPr bwMode="auto">
          <a:xfrm>
            <a:off x="5656263" y="3857625"/>
            <a:ext cx="17954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buClr>
                <a:schemeClr val="hlink"/>
              </a:buClr>
              <a:buSzPct val="80000"/>
              <a:buFont typeface="Arial" panose="020B0604020202020204" pitchFamily="34" charset="0"/>
              <a:buNone/>
            </a:pPr>
            <a:r>
              <a:rPr lang="fi-FI" altLang="fi-FI" sz="2800" b="1" i="1">
                <a:solidFill>
                  <a:schemeClr val="tx1"/>
                </a:solidFill>
              </a:rPr>
              <a:t>F </a:t>
            </a:r>
            <a:r>
              <a:rPr lang="fi-FI" altLang="fi-FI" sz="2800">
                <a:solidFill>
                  <a:schemeClr val="tx1"/>
                </a:solidFill>
              </a:rPr>
              <a:t>= 350 N</a:t>
            </a:r>
            <a:endParaRPr lang="fi-FI" altLang="fi-FI" sz="2800" b="1" i="1">
              <a:solidFill>
                <a:schemeClr val="tx1"/>
              </a:solidFill>
            </a:endParaRPr>
          </a:p>
        </p:txBody>
      </p:sp>
      <p:sp>
        <p:nvSpPr>
          <p:cNvPr id="131085" name="Arc 12"/>
          <p:cNvSpPr>
            <a:spLocks/>
          </p:cNvSpPr>
          <p:nvPr/>
        </p:nvSpPr>
        <p:spPr bwMode="auto">
          <a:xfrm rot="1826887">
            <a:off x="2230438" y="5897563"/>
            <a:ext cx="300037" cy="27305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fi-FI"/>
          </a:p>
        </p:txBody>
      </p:sp>
      <p:sp>
        <p:nvSpPr>
          <p:cNvPr id="131086" name="Text Box 13"/>
          <p:cNvSpPr txBox="1">
            <a:spLocks noChangeArrowheads="1"/>
          </p:cNvSpPr>
          <p:nvPr/>
        </p:nvSpPr>
        <p:spPr bwMode="auto">
          <a:xfrm>
            <a:off x="2433638" y="5684838"/>
            <a:ext cx="11382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el-GR" altLang="fi-FI" sz="2800">
                <a:solidFill>
                  <a:schemeClr val="tx1"/>
                </a:solidFill>
                <a:latin typeface="Arial" panose="020B0604020202020204" pitchFamily="34" charset="0"/>
                <a:cs typeface="Arial" panose="020B0604020202020204" pitchFamily="34" charset="0"/>
              </a:rPr>
              <a:t>α</a:t>
            </a:r>
            <a:r>
              <a:rPr lang="fi-FI" altLang="fi-FI" sz="2800">
                <a:solidFill>
                  <a:schemeClr val="tx1"/>
                </a:solidFill>
                <a:latin typeface="Arial" panose="020B0604020202020204" pitchFamily="34" charset="0"/>
                <a:cs typeface="Arial" panose="020B0604020202020204" pitchFamily="34" charset="0"/>
              </a:rPr>
              <a:t>=25°</a:t>
            </a:r>
            <a:endParaRPr lang="el-GR" altLang="fi-FI" sz="2800">
              <a:solidFill>
                <a:schemeClr val="tx1"/>
              </a:solidFill>
              <a:latin typeface="Arial" panose="020B0604020202020204" pitchFamily="34" charset="0"/>
              <a:cs typeface="Arial" panose="020B0604020202020204" pitchFamily="34" charset="0"/>
            </a:endParaRPr>
          </a:p>
        </p:txBody>
      </p:sp>
      <p:sp>
        <p:nvSpPr>
          <p:cNvPr id="131087" name="Text Box 15"/>
          <p:cNvSpPr txBox="1">
            <a:spLocks noChangeArrowheads="1"/>
          </p:cNvSpPr>
          <p:nvPr/>
        </p:nvSpPr>
        <p:spPr bwMode="auto">
          <a:xfrm>
            <a:off x="1019175" y="2511425"/>
            <a:ext cx="6794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a:solidFill>
                  <a:schemeClr val="tx1"/>
                </a:solidFill>
              </a:rPr>
              <a:t>a)</a:t>
            </a:r>
          </a:p>
        </p:txBody>
      </p:sp>
      <p:sp>
        <p:nvSpPr>
          <p:cNvPr id="131088" name="Rectangle 16"/>
          <p:cNvSpPr>
            <a:spLocks noChangeArrowheads="1"/>
          </p:cNvSpPr>
          <p:nvPr/>
        </p:nvSpPr>
        <p:spPr bwMode="auto">
          <a:xfrm>
            <a:off x="1019175" y="4854575"/>
            <a:ext cx="517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a:solidFill>
                  <a:schemeClr val="tx1"/>
                </a:solidFill>
              </a:rPr>
              <a:t>b)</a:t>
            </a:r>
          </a:p>
        </p:txBody>
      </p:sp>
      <p:sp>
        <p:nvSpPr>
          <p:cNvPr id="131089" name="AutoShape 17">
            <a:hlinkClick r:id="rId2" action="ppaction://hlinksldjump" highlightClick="1"/>
          </p:cNvPr>
          <p:cNvSpPr>
            <a:spLocks noChangeArrowheads="1"/>
          </p:cNvSpPr>
          <p:nvPr/>
        </p:nvSpPr>
        <p:spPr bwMode="auto">
          <a:xfrm>
            <a:off x="6667500" y="6084888"/>
            <a:ext cx="1470025" cy="441325"/>
          </a:xfrm>
          <a:prstGeom prst="actionButtonBlank">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000" b="1">
                <a:solidFill>
                  <a:schemeClr val="tx2"/>
                </a:solidFill>
              </a:rPr>
              <a:t>Ratkaisu</a:t>
            </a:r>
          </a:p>
        </p:txBody>
      </p:sp>
      <p:sp>
        <p:nvSpPr>
          <p:cNvPr id="131090" name="AutoShape 18">
            <a:hlinkClick r:id="rId3"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81CDE916-FED2-4FC0-A64F-7C324B490298}" type="slidenum">
              <a:rPr lang="fi-FI" altLang="fi-FI" sz="1000" smtClean="0">
                <a:solidFill>
                  <a:schemeClr val="tx1"/>
                </a:solidFill>
                <a:latin typeface="Arial" panose="020B0604020202020204" pitchFamily="34" charset="0"/>
              </a:rPr>
              <a:pPr>
                <a:spcBef>
                  <a:spcPct val="0"/>
                </a:spcBef>
                <a:buClrTx/>
                <a:buFontTx/>
                <a:buNone/>
              </a:pPr>
              <a:t>122</a:t>
            </a:fld>
            <a:endParaRPr lang="fi-FI" altLang="fi-FI" sz="1000" smtClean="0">
              <a:solidFill>
                <a:schemeClr val="tx1"/>
              </a:solidFill>
              <a:latin typeface="Arial" panose="020B0604020202020204" pitchFamily="34" charset="0"/>
            </a:endParaRPr>
          </a:p>
        </p:txBody>
      </p:sp>
      <p:sp>
        <p:nvSpPr>
          <p:cNvPr id="132099" name="Text Box 2"/>
          <p:cNvSpPr txBox="1">
            <a:spLocks noChangeArrowheads="1"/>
          </p:cNvSpPr>
          <p:nvPr/>
        </p:nvSpPr>
        <p:spPr bwMode="auto">
          <a:xfrm>
            <a:off x="547688" y="452438"/>
            <a:ext cx="8194675" cy="506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buClr>
                <a:schemeClr val="hlink"/>
              </a:buClr>
              <a:buSzPct val="80000"/>
              <a:buFont typeface="Arial" panose="020B0604020202020204" pitchFamily="34" charset="0"/>
              <a:buNone/>
            </a:pPr>
            <a:r>
              <a:rPr lang="fi-FI" altLang="fi-FI" b="1">
                <a:solidFill>
                  <a:schemeClr val="tx1"/>
                </a:solidFill>
              </a:rPr>
              <a:t>	Tehtävä 4.9.</a:t>
            </a:r>
          </a:p>
          <a:p>
            <a:pPr eaLnBrk="1" hangingPunct="1">
              <a:buClr>
                <a:schemeClr val="hlink"/>
              </a:buClr>
              <a:buSzPct val="80000"/>
              <a:buFont typeface="Arial" panose="020B0604020202020204" pitchFamily="34" charset="0"/>
              <a:buNone/>
            </a:pPr>
            <a:r>
              <a:rPr lang="fi-FI" altLang="fi-FI" b="1">
                <a:solidFill>
                  <a:schemeClr val="tx1"/>
                </a:solidFill>
              </a:rPr>
              <a:t>	</a:t>
            </a:r>
            <a:r>
              <a:rPr lang="fi-FI" altLang="fi-FI">
                <a:solidFill>
                  <a:schemeClr val="tx1"/>
                </a:solidFill>
              </a:rPr>
              <a:t>Kappale liukuu alas kaltevaa pintaa jonka kaltevuuskulma vaakatasoon nähden on 35°.  Liukukitkakerroin on 0,2.  a) Laske kappaleen kiihtyvyys.  b) Millä kaltevuus-kulmalla kappale liukuisi tasaisella nopeu-della.  c) Jos kappaleen ja pinnan välinen lepokitkakerroin on 0,5, niin kuinka suuri voi kaltevuuskulma korkeintaan olla, jotta kappale pysyisi levossa alustallaan ?</a:t>
            </a:r>
            <a:endParaRPr lang="fi-FI" altLang="fi-FI" b="1">
              <a:solidFill>
                <a:schemeClr val="tx1"/>
              </a:solidFill>
            </a:endParaRPr>
          </a:p>
        </p:txBody>
      </p:sp>
      <p:sp>
        <p:nvSpPr>
          <p:cNvPr id="132100" name="AutoShape 4">
            <a:hlinkClick r:id="rId2" action="ppaction://hlinksldjump" highlightClick="1"/>
          </p:cNvPr>
          <p:cNvSpPr>
            <a:spLocks noChangeArrowheads="1"/>
          </p:cNvSpPr>
          <p:nvPr/>
        </p:nvSpPr>
        <p:spPr bwMode="auto">
          <a:xfrm>
            <a:off x="981075" y="5754688"/>
            <a:ext cx="1552575" cy="441325"/>
          </a:xfrm>
          <a:prstGeom prst="actionButtonBlank">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000" b="1">
                <a:solidFill>
                  <a:schemeClr val="tx2"/>
                </a:solidFill>
              </a:rPr>
              <a:t>Ratkaisu</a:t>
            </a:r>
          </a:p>
        </p:txBody>
      </p:sp>
      <p:sp>
        <p:nvSpPr>
          <p:cNvPr id="132101" name="AutoShape 5">
            <a:hlinkClick r:id="rId3"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22" name="Dian numeron paikkamerkki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spcBef>
                <a:spcPct val="0"/>
              </a:spcBef>
              <a:buClrTx/>
              <a:buFontTx/>
              <a:buNone/>
            </a:pPr>
            <a:fld id="{8F8E8200-4DFB-4B0E-8EE8-C9FA544A9CDA}" type="slidenum">
              <a:rPr lang="fi-FI" altLang="fi-FI" sz="1000" smtClean="0">
                <a:solidFill>
                  <a:schemeClr val="bg1"/>
                </a:solidFill>
              </a:rPr>
              <a:pPr>
                <a:spcBef>
                  <a:spcPct val="0"/>
                </a:spcBef>
                <a:buClrTx/>
                <a:buFontTx/>
                <a:buNone/>
              </a:pPr>
              <a:t>123</a:t>
            </a:fld>
            <a:endParaRPr lang="fi-FI" altLang="fi-FI" sz="1000" smtClean="0">
              <a:solidFill>
                <a:schemeClr val="bg1"/>
              </a:solidFill>
            </a:endParaRPr>
          </a:p>
        </p:txBody>
      </p:sp>
      <p:sp>
        <p:nvSpPr>
          <p:cNvPr id="133123" name="AutoShape 3">
            <a:hlinkClick r:id="rId2" action="ppaction://hlinksldjump" highlightClick="1"/>
          </p:cNvPr>
          <p:cNvSpPr>
            <a:spLocks noChangeArrowheads="1"/>
          </p:cNvSpPr>
          <p:nvPr/>
        </p:nvSpPr>
        <p:spPr bwMode="auto">
          <a:xfrm>
            <a:off x="3213100" y="2636838"/>
            <a:ext cx="2713038" cy="903287"/>
          </a:xfrm>
          <a:prstGeom prst="actionButtonBeginning">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spcBef>
                <a:spcPct val="50000"/>
              </a:spcBef>
              <a:buClrTx/>
              <a:buFontTx/>
              <a:buNone/>
            </a:pPr>
            <a:endParaRPr lang="fi-FI" altLang="fi-FI" sz="3600">
              <a:latin typeface="Tahoma" panose="020B0604030504040204" pitchFamily="34" charset="0"/>
            </a:endParaRPr>
          </a:p>
        </p:txBody>
      </p:sp>
      <p:sp>
        <p:nvSpPr>
          <p:cNvPr id="133124" name="Text Box 4"/>
          <p:cNvSpPr txBox="1">
            <a:spLocks noChangeArrowheads="1"/>
          </p:cNvSpPr>
          <p:nvPr/>
        </p:nvSpPr>
        <p:spPr bwMode="auto">
          <a:xfrm>
            <a:off x="2063750" y="3644900"/>
            <a:ext cx="50133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spcBef>
                <a:spcPct val="50000"/>
              </a:spcBef>
              <a:buClrTx/>
              <a:buFontTx/>
              <a:buNone/>
            </a:pPr>
            <a:r>
              <a:rPr lang="fi-FI" altLang="fi-FI" sz="3600" b="1">
                <a:solidFill>
                  <a:srgbClr val="5F5F5F"/>
                </a:solidFill>
                <a:latin typeface="Tahoma" panose="020B0604030504040204" pitchFamily="34" charset="0"/>
              </a:rPr>
              <a:t>Paluu luvun 4 alkuun</a:t>
            </a: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1157288" y="346075"/>
            <a:ext cx="7085012" cy="1143000"/>
          </a:xfrm>
        </p:spPr>
        <p:txBody>
          <a:bodyPr/>
          <a:lstStyle/>
          <a:p>
            <a:pPr eaLnBrk="1" hangingPunct="1"/>
            <a:r>
              <a:rPr lang="fi-FI" altLang="fi-FI" sz="4800" b="1" smtClean="0">
                <a:solidFill>
                  <a:srgbClr val="000066"/>
                </a:solidFill>
              </a:rPr>
              <a:t>5. Työ, teho ja energia</a:t>
            </a:r>
          </a:p>
        </p:txBody>
      </p:sp>
      <p:sp>
        <p:nvSpPr>
          <p:cNvPr id="134147" name="AutoShape 3">
            <a:hlinkClick r:id="rId2" action="ppaction://hlinksldjump" highlightClick="1"/>
          </p:cNvPr>
          <p:cNvSpPr>
            <a:spLocks noChangeArrowheads="1"/>
          </p:cNvSpPr>
          <p:nvPr/>
        </p:nvSpPr>
        <p:spPr bwMode="auto">
          <a:xfrm>
            <a:off x="1908175" y="2133600"/>
            <a:ext cx="5303838" cy="376238"/>
          </a:xfrm>
          <a:prstGeom prst="actionButtonBlan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buClr>
                <a:schemeClr val="hlink"/>
              </a:buClr>
              <a:buSzPct val="80000"/>
              <a:buFontTx/>
              <a:buNone/>
            </a:pPr>
            <a:r>
              <a:rPr lang="fi-FI" altLang="fi-FI" sz="2000" b="1">
                <a:latin typeface="Tahoma" panose="020B0604030504040204" pitchFamily="34" charset="0"/>
              </a:rPr>
              <a:t>5.1 Työ</a:t>
            </a:r>
          </a:p>
        </p:txBody>
      </p:sp>
      <p:sp>
        <p:nvSpPr>
          <p:cNvPr id="134148" name="AutoShape 4">
            <a:hlinkClick r:id="rId3" action="ppaction://hlinksldjump" highlightClick="1"/>
          </p:cNvPr>
          <p:cNvSpPr>
            <a:spLocks noChangeArrowheads="1"/>
          </p:cNvSpPr>
          <p:nvPr/>
        </p:nvSpPr>
        <p:spPr bwMode="auto">
          <a:xfrm>
            <a:off x="1908175" y="2708275"/>
            <a:ext cx="5308600" cy="376238"/>
          </a:xfrm>
          <a:prstGeom prst="actionButtonBlan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buClr>
                <a:schemeClr val="hlink"/>
              </a:buClr>
              <a:buSzPct val="80000"/>
              <a:buFontTx/>
              <a:buNone/>
            </a:pPr>
            <a:r>
              <a:rPr lang="fi-FI" altLang="fi-FI" sz="2000" b="1">
                <a:latin typeface="Tahoma" panose="020B0604030504040204" pitchFamily="34" charset="0"/>
              </a:rPr>
              <a:t>5.2 Muuttuvan voiman tekemä työ</a:t>
            </a:r>
          </a:p>
        </p:txBody>
      </p:sp>
      <p:sp>
        <p:nvSpPr>
          <p:cNvPr id="134149" name="AutoShape 5">
            <a:hlinkClick r:id="rId4" action="ppaction://hlinksldjump" highlightClick="1"/>
          </p:cNvPr>
          <p:cNvSpPr>
            <a:spLocks noChangeArrowheads="1"/>
          </p:cNvSpPr>
          <p:nvPr/>
        </p:nvSpPr>
        <p:spPr bwMode="auto">
          <a:xfrm>
            <a:off x="1908175" y="3284538"/>
            <a:ext cx="5308600" cy="376237"/>
          </a:xfrm>
          <a:prstGeom prst="actionButtonBlan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buClr>
                <a:schemeClr val="hlink"/>
              </a:buClr>
              <a:buSzPct val="80000"/>
              <a:buFontTx/>
              <a:buNone/>
            </a:pPr>
            <a:r>
              <a:rPr lang="fi-FI" altLang="fi-FI" sz="2000" b="1">
                <a:latin typeface="Tahoma" panose="020B0604030504040204" pitchFamily="34" charset="0"/>
              </a:rPr>
              <a:t>5.3 Teho</a:t>
            </a:r>
          </a:p>
        </p:txBody>
      </p:sp>
      <p:sp>
        <p:nvSpPr>
          <p:cNvPr id="134150" name="AutoShape 6">
            <a:hlinkClick r:id="rId5" action="ppaction://hlinksldjump" highlightClick="1"/>
          </p:cNvPr>
          <p:cNvSpPr>
            <a:spLocks noChangeArrowheads="1"/>
          </p:cNvSpPr>
          <p:nvPr/>
        </p:nvSpPr>
        <p:spPr bwMode="auto">
          <a:xfrm>
            <a:off x="1908175" y="3860800"/>
            <a:ext cx="5299075" cy="376238"/>
          </a:xfrm>
          <a:prstGeom prst="actionButtonBlan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buClr>
                <a:schemeClr val="hlink"/>
              </a:buClr>
              <a:buSzPct val="80000"/>
              <a:buFontTx/>
              <a:buNone/>
            </a:pPr>
            <a:r>
              <a:rPr lang="fi-FI" altLang="fi-FI" sz="2000" b="1">
                <a:latin typeface="Tahoma" panose="020B0604030504040204" pitchFamily="34" charset="0"/>
              </a:rPr>
              <a:t>5.4 Liike-energia ja työ-energiaperiaate</a:t>
            </a:r>
          </a:p>
        </p:txBody>
      </p:sp>
      <p:sp>
        <p:nvSpPr>
          <p:cNvPr id="134151" name="AutoShape 7">
            <a:hlinkClick r:id="" action="ppaction://hlinkshowjump?jump=firstslide" highlightClick="1"/>
          </p:cNvPr>
          <p:cNvSpPr>
            <a:spLocks noChangeArrowheads="1"/>
          </p:cNvSpPr>
          <p:nvPr/>
        </p:nvSpPr>
        <p:spPr bwMode="auto">
          <a:xfrm>
            <a:off x="1908175" y="5589588"/>
            <a:ext cx="2297113" cy="376237"/>
          </a:xfrm>
          <a:prstGeom prst="actionButtonBlan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buClr>
                <a:schemeClr val="hlink"/>
              </a:buClr>
              <a:buSzPct val="80000"/>
              <a:buFontTx/>
              <a:buNone/>
            </a:pPr>
            <a:r>
              <a:rPr lang="fi-FI" altLang="fi-FI" sz="2000" b="1">
                <a:latin typeface="Tahoma" panose="020B0604030504040204" pitchFamily="34" charset="0"/>
              </a:rPr>
              <a:t>Paluu pääsivulle</a:t>
            </a:r>
          </a:p>
        </p:txBody>
      </p:sp>
      <p:sp>
        <p:nvSpPr>
          <p:cNvPr id="134152" name="AutoShape 8">
            <a:hlinkClick r:id="rId6" action="ppaction://hlinksldjump" highlightClick="1"/>
          </p:cNvPr>
          <p:cNvSpPr>
            <a:spLocks noChangeArrowheads="1"/>
          </p:cNvSpPr>
          <p:nvPr/>
        </p:nvSpPr>
        <p:spPr bwMode="auto">
          <a:xfrm>
            <a:off x="1908175" y="4437063"/>
            <a:ext cx="5299075" cy="376237"/>
          </a:xfrm>
          <a:prstGeom prst="actionButtonBlan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buClr>
                <a:schemeClr val="hlink"/>
              </a:buClr>
              <a:buSzPct val="80000"/>
              <a:buFontTx/>
              <a:buNone/>
            </a:pPr>
            <a:r>
              <a:rPr lang="fi-FI" altLang="fi-FI" sz="2000" b="1">
                <a:latin typeface="Tahoma" panose="020B0604030504040204" pitchFamily="34" charset="0"/>
              </a:rPr>
              <a:t>5.5 Potentiaalienergia</a:t>
            </a:r>
          </a:p>
        </p:txBody>
      </p:sp>
      <p:sp>
        <p:nvSpPr>
          <p:cNvPr id="134153" name="AutoShape 9">
            <a:hlinkClick r:id="rId7" action="ppaction://hlinksldjump" highlightClick="1"/>
          </p:cNvPr>
          <p:cNvSpPr>
            <a:spLocks noChangeArrowheads="1"/>
          </p:cNvSpPr>
          <p:nvPr/>
        </p:nvSpPr>
        <p:spPr bwMode="auto">
          <a:xfrm>
            <a:off x="1908175" y="5013325"/>
            <a:ext cx="5303838" cy="376238"/>
          </a:xfrm>
          <a:prstGeom prst="actionButtonBlan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buClr>
                <a:schemeClr val="hlink"/>
              </a:buClr>
              <a:buSzPct val="80000"/>
              <a:buFontTx/>
              <a:buNone/>
            </a:pPr>
            <a:r>
              <a:rPr lang="fi-FI" altLang="fi-FI" sz="2000" b="1">
                <a:latin typeface="Tahoma" panose="020B0604030504040204" pitchFamily="34" charset="0"/>
              </a:rPr>
              <a:t>5.6 Mekaanisen energian säilyminen</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3721E084-67EB-4298-A574-4EF1A182BFBA}" type="slidenum">
              <a:rPr lang="fi-FI" altLang="fi-FI" sz="1000" smtClean="0">
                <a:solidFill>
                  <a:schemeClr val="tx1"/>
                </a:solidFill>
                <a:latin typeface="Arial" panose="020B0604020202020204" pitchFamily="34" charset="0"/>
              </a:rPr>
              <a:pPr>
                <a:spcBef>
                  <a:spcPct val="0"/>
                </a:spcBef>
                <a:buClrTx/>
                <a:buFontTx/>
                <a:buNone/>
              </a:pPr>
              <a:t>125</a:t>
            </a:fld>
            <a:endParaRPr lang="fi-FI" altLang="fi-FI" sz="1000" smtClean="0">
              <a:solidFill>
                <a:schemeClr val="tx1"/>
              </a:solidFill>
              <a:latin typeface="Arial" panose="020B0604020202020204" pitchFamily="34" charset="0"/>
            </a:endParaRPr>
          </a:p>
        </p:txBody>
      </p:sp>
      <p:sp>
        <p:nvSpPr>
          <p:cNvPr id="135171" name="Rectangle 2"/>
          <p:cNvSpPr>
            <a:spLocks noGrp="1" noRot="1" noChangeArrowheads="1"/>
          </p:cNvSpPr>
          <p:nvPr>
            <p:ph type="title"/>
          </p:nvPr>
        </p:nvSpPr>
        <p:spPr>
          <a:xfrm>
            <a:off x="395288" y="228600"/>
            <a:ext cx="8447087" cy="1143000"/>
          </a:xfrm>
        </p:spPr>
        <p:txBody>
          <a:bodyPr/>
          <a:lstStyle/>
          <a:p>
            <a:pPr algn="l" eaLnBrk="1" hangingPunct="1"/>
            <a:r>
              <a:rPr lang="fi-FI" altLang="fi-FI" sz="3600" smtClean="0"/>
              <a:t>5.1 Työ</a:t>
            </a:r>
          </a:p>
        </p:txBody>
      </p:sp>
      <p:sp>
        <p:nvSpPr>
          <p:cNvPr id="135172" name="Rectangle 3"/>
          <p:cNvSpPr>
            <a:spLocks noGrp="1" noRot="1" noChangeArrowheads="1"/>
          </p:cNvSpPr>
          <p:nvPr>
            <p:ph type="body" idx="1"/>
          </p:nvPr>
        </p:nvSpPr>
        <p:spPr/>
        <p:txBody>
          <a:bodyPr/>
          <a:lstStyle/>
          <a:p>
            <a:pPr eaLnBrk="1" hangingPunct="1"/>
            <a:r>
              <a:rPr lang="fi-FI" altLang="fi-FI" smtClean="0"/>
              <a:t>Fysiikan kielessä käsitteen työ merkitys on rajallisempi kuin jokapäiväisessä puheessa.  Fysiikassa työhön liittyy aina sekä </a:t>
            </a:r>
            <a:r>
              <a:rPr lang="fi-FI" altLang="fi-FI" b="1" smtClean="0"/>
              <a:t>voima</a:t>
            </a:r>
            <a:r>
              <a:rPr lang="fi-FI" altLang="fi-FI" smtClean="0"/>
              <a:t> että </a:t>
            </a:r>
            <a:r>
              <a:rPr lang="fi-FI" altLang="fi-FI" b="1" smtClean="0"/>
              <a:t>liike</a:t>
            </a:r>
            <a:r>
              <a:rPr lang="fi-FI" altLang="fi-FI" smtClean="0"/>
              <a:t>.  Tästä syystä puhutaankin voi-man kappaleeseen tekemästä työstä.  Pelk-kä voiman olemassaolo ei vielä tarkoita työn tekemistä. </a:t>
            </a:r>
          </a:p>
        </p:txBody>
      </p:sp>
      <p:sp>
        <p:nvSpPr>
          <p:cNvPr id="135173" name="AutoShape 4">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BF2D40F2-93AD-4026-95AA-2759EC4FE5F7}" type="slidenum">
              <a:rPr lang="fi-FI" altLang="fi-FI" sz="1000" smtClean="0">
                <a:solidFill>
                  <a:schemeClr val="tx1"/>
                </a:solidFill>
                <a:latin typeface="Arial" panose="020B0604020202020204" pitchFamily="34" charset="0"/>
              </a:rPr>
              <a:pPr>
                <a:spcBef>
                  <a:spcPct val="0"/>
                </a:spcBef>
                <a:buClrTx/>
                <a:buFontTx/>
                <a:buNone/>
              </a:pPr>
              <a:t>126</a:t>
            </a:fld>
            <a:endParaRPr lang="fi-FI" altLang="fi-FI" sz="1000" smtClean="0">
              <a:solidFill>
                <a:schemeClr val="tx1"/>
              </a:solidFill>
              <a:latin typeface="Arial" panose="020B0604020202020204" pitchFamily="34" charset="0"/>
            </a:endParaRPr>
          </a:p>
        </p:txBody>
      </p:sp>
      <p:grpSp>
        <p:nvGrpSpPr>
          <p:cNvPr id="2" name="Group 2"/>
          <p:cNvGrpSpPr>
            <a:grpSpLocks/>
          </p:cNvGrpSpPr>
          <p:nvPr/>
        </p:nvGrpSpPr>
        <p:grpSpPr bwMode="auto">
          <a:xfrm>
            <a:off x="1420813" y="2197100"/>
            <a:ext cx="2190750" cy="1657350"/>
            <a:chOff x="887" y="1375"/>
            <a:chExt cx="1389" cy="1044"/>
          </a:xfrm>
        </p:grpSpPr>
        <p:sp>
          <p:nvSpPr>
            <p:cNvPr id="136224" name="Rectangle 3"/>
            <p:cNvSpPr>
              <a:spLocks noChangeArrowheads="1"/>
            </p:cNvSpPr>
            <p:nvPr/>
          </p:nvSpPr>
          <p:spPr bwMode="auto">
            <a:xfrm>
              <a:off x="887" y="1966"/>
              <a:ext cx="726" cy="453"/>
            </a:xfrm>
            <a:prstGeom prst="rect">
              <a:avLst/>
            </a:prstGeom>
            <a:solidFill>
              <a:srgbClr val="99CCFF"/>
            </a:solidFill>
            <a:ln w="9525" algn="ctr">
              <a:solidFill>
                <a:schemeClr val="tx1"/>
              </a:solidFill>
              <a:prstDash val="dash"/>
              <a:miter lim="800000"/>
              <a:headEnd/>
              <a:tailEnd/>
            </a:ln>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graphicFrame>
          <p:nvGraphicFramePr>
            <p:cNvPr id="136225" name="Object 4"/>
            <p:cNvGraphicFramePr>
              <a:graphicFrameLocks noChangeAspect="1"/>
            </p:cNvGraphicFramePr>
            <p:nvPr/>
          </p:nvGraphicFramePr>
          <p:xfrm>
            <a:off x="2116" y="1375"/>
            <a:ext cx="160" cy="232"/>
          </p:xfrm>
          <a:graphic>
            <a:graphicData uri="http://schemas.openxmlformats.org/presentationml/2006/ole">
              <mc:AlternateContent xmlns:mc="http://schemas.openxmlformats.org/markup-compatibility/2006">
                <mc:Choice xmlns:v="urn:schemas-microsoft-com:vml" Requires="v">
                  <p:oleObj spid="_x0000_s136239" name="Equation" r:id="rId3" imgW="253890" imgH="368140" progId="Equation.DSMT4">
                    <p:embed/>
                  </p:oleObj>
                </mc:Choice>
                <mc:Fallback>
                  <p:oleObj name="Equation" r:id="rId3" imgW="253890" imgH="3681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6" y="1375"/>
                          <a:ext cx="160"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6226" name="Line 5"/>
            <p:cNvSpPr>
              <a:spLocks noChangeShapeType="1"/>
            </p:cNvSpPr>
            <p:nvPr/>
          </p:nvSpPr>
          <p:spPr bwMode="auto">
            <a:xfrm flipV="1">
              <a:off x="1235" y="1652"/>
              <a:ext cx="887" cy="557"/>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grpSp>
      <p:sp>
        <p:nvSpPr>
          <p:cNvPr id="136196" name="Text Box 6"/>
          <p:cNvSpPr txBox="1">
            <a:spLocks noChangeArrowheads="1"/>
          </p:cNvSpPr>
          <p:nvPr/>
        </p:nvSpPr>
        <p:spPr bwMode="auto">
          <a:xfrm>
            <a:off x="468313" y="476250"/>
            <a:ext cx="81565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a:solidFill>
                  <a:schemeClr val="tx1"/>
                </a:solidFill>
              </a:rPr>
              <a:t>Tarkastellaan kuvan tilannetta, jossa vakiovoima </a:t>
            </a:r>
            <a:r>
              <a:rPr lang="fi-FI" altLang="fi-FI" sz="2400" b="1" i="1">
                <a:solidFill>
                  <a:schemeClr val="tx1"/>
                </a:solidFill>
              </a:rPr>
              <a:t>F</a:t>
            </a:r>
            <a:r>
              <a:rPr lang="fi-FI" altLang="fi-FI" sz="2400">
                <a:solidFill>
                  <a:schemeClr val="tx1"/>
                </a:solidFill>
              </a:rPr>
              <a:t>  siirtää kappaletta siirtymän </a:t>
            </a:r>
            <a:r>
              <a:rPr lang="fi-FI" altLang="fi-FI" sz="2400" b="1" i="1">
                <a:solidFill>
                  <a:schemeClr val="tx1"/>
                </a:solidFill>
              </a:rPr>
              <a:t>s</a:t>
            </a:r>
            <a:r>
              <a:rPr lang="fi-FI" altLang="fi-FI" sz="2400">
                <a:solidFill>
                  <a:schemeClr val="tx1"/>
                </a:solidFill>
              </a:rPr>
              <a:t> verran. Voima </a:t>
            </a:r>
            <a:r>
              <a:rPr lang="fi-FI" altLang="fi-FI" sz="2400" b="1" i="1">
                <a:solidFill>
                  <a:schemeClr val="tx1"/>
                </a:solidFill>
              </a:rPr>
              <a:t>F</a:t>
            </a:r>
            <a:r>
              <a:rPr lang="fi-FI" altLang="fi-FI" sz="2400">
                <a:solidFill>
                  <a:schemeClr val="tx1"/>
                </a:solidFill>
              </a:rPr>
              <a:t>  tekee työtä, jos voiman vaikutuspiste siirtyy.  </a:t>
            </a:r>
          </a:p>
        </p:txBody>
      </p:sp>
      <p:sp>
        <p:nvSpPr>
          <p:cNvPr id="136197" name="Rectangle 7"/>
          <p:cNvSpPr>
            <a:spLocks noChangeArrowheads="1"/>
          </p:cNvSpPr>
          <p:nvPr/>
        </p:nvSpPr>
        <p:spPr bwMode="auto">
          <a:xfrm>
            <a:off x="0" y="2514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endParaRPr lang="fi-FI" altLang="fi-FI" sz="1800">
              <a:solidFill>
                <a:schemeClr val="tx1"/>
              </a:solidFill>
              <a:latin typeface="Arial" panose="020B0604020202020204" pitchFamily="34" charset="0"/>
            </a:endParaRPr>
          </a:p>
        </p:txBody>
      </p:sp>
      <p:sp>
        <p:nvSpPr>
          <p:cNvPr id="136198" name="Line 8"/>
          <p:cNvSpPr>
            <a:spLocks noChangeShapeType="1"/>
          </p:cNvSpPr>
          <p:nvPr/>
        </p:nvSpPr>
        <p:spPr bwMode="auto">
          <a:xfrm>
            <a:off x="684213" y="3860800"/>
            <a:ext cx="7056437" cy="0"/>
          </a:xfrm>
          <a:prstGeom prst="line">
            <a:avLst/>
          </a:prstGeom>
          <a:noFill/>
          <a:ln w="25400">
            <a:solidFill>
              <a:srgbClr val="993300"/>
            </a:solidFill>
            <a:round/>
            <a:headEnd/>
            <a:tailEnd/>
          </a:ln>
          <a:extLst>
            <a:ext uri="{909E8E84-426E-40DD-AFC4-6F175D3DCCD1}">
              <a14:hiddenFill xmlns:a14="http://schemas.microsoft.com/office/drawing/2010/main">
                <a:noFill/>
              </a14:hiddenFill>
            </a:ext>
          </a:extLst>
        </p:spPr>
        <p:txBody>
          <a:bodyPr>
            <a:spAutoFit/>
          </a:bodyPr>
          <a:lstStyle/>
          <a:p>
            <a:endParaRPr lang="fi-FI"/>
          </a:p>
        </p:txBody>
      </p:sp>
      <p:grpSp>
        <p:nvGrpSpPr>
          <p:cNvPr id="136199" name="Group 9"/>
          <p:cNvGrpSpPr>
            <a:grpSpLocks/>
          </p:cNvGrpSpPr>
          <p:nvPr/>
        </p:nvGrpSpPr>
        <p:grpSpPr bwMode="auto">
          <a:xfrm>
            <a:off x="1414463" y="2185988"/>
            <a:ext cx="2211387" cy="1666875"/>
            <a:chOff x="884" y="1370"/>
            <a:chExt cx="1393" cy="1050"/>
          </a:xfrm>
        </p:grpSpPr>
        <p:sp>
          <p:nvSpPr>
            <p:cNvPr id="136214" name="Rectangle 10"/>
            <p:cNvSpPr>
              <a:spLocks noChangeArrowheads="1"/>
            </p:cNvSpPr>
            <p:nvPr/>
          </p:nvSpPr>
          <p:spPr bwMode="auto">
            <a:xfrm>
              <a:off x="884" y="1967"/>
              <a:ext cx="726" cy="453"/>
            </a:xfrm>
            <a:prstGeom prst="rect">
              <a:avLst/>
            </a:prstGeom>
            <a:solidFill>
              <a:srgbClr val="99CCFF"/>
            </a:solidFill>
            <a:ln w="9525" algn="ctr">
              <a:solidFill>
                <a:schemeClr val="tx1"/>
              </a:solidFill>
              <a:miter lim="800000"/>
              <a:headEnd/>
              <a:tailEnd/>
            </a:ln>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36215" name="Line 11"/>
            <p:cNvSpPr>
              <a:spLocks noChangeShapeType="1"/>
            </p:cNvSpPr>
            <p:nvPr/>
          </p:nvSpPr>
          <p:spPr bwMode="auto">
            <a:xfrm flipV="1">
              <a:off x="1232" y="1648"/>
              <a:ext cx="887" cy="557"/>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graphicFrame>
          <p:nvGraphicFramePr>
            <p:cNvPr id="136216" name="Object 12"/>
            <p:cNvGraphicFramePr>
              <a:graphicFrameLocks noChangeAspect="1"/>
            </p:cNvGraphicFramePr>
            <p:nvPr/>
          </p:nvGraphicFramePr>
          <p:xfrm>
            <a:off x="2117" y="1370"/>
            <a:ext cx="160" cy="232"/>
          </p:xfrm>
          <a:graphic>
            <a:graphicData uri="http://schemas.openxmlformats.org/presentationml/2006/ole">
              <mc:AlternateContent xmlns:mc="http://schemas.openxmlformats.org/markup-compatibility/2006">
                <mc:Choice xmlns:v="urn:schemas-microsoft-com:vml" Requires="v">
                  <p:oleObj spid="_x0000_s136240" name="Equation" r:id="rId5" imgW="253890" imgH="368140" progId="Equation.DSMT4">
                    <p:embed/>
                  </p:oleObj>
                </mc:Choice>
                <mc:Fallback>
                  <p:oleObj name="Equation" r:id="rId5" imgW="253890" imgH="368140"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7" y="1370"/>
                          <a:ext cx="160"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6217" name="Line 13"/>
            <p:cNvSpPr>
              <a:spLocks noChangeShapeType="1"/>
            </p:cNvSpPr>
            <p:nvPr/>
          </p:nvSpPr>
          <p:spPr bwMode="auto">
            <a:xfrm>
              <a:off x="1241" y="2205"/>
              <a:ext cx="877" cy="3"/>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136218" name="Line 14"/>
            <p:cNvSpPr>
              <a:spLocks noChangeShapeType="1"/>
            </p:cNvSpPr>
            <p:nvPr/>
          </p:nvSpPr>
          <p:spPr bwMode="auto">
            <a:xfrm>
              <a:off x="2120" y="1681"/>
              <a:ext cx="0" cy="52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136219" name="Line 15"/>
            <p:cNvSpPr>
              <a:spLocks noChangeShapeType="1"/>
            </p:cNvSpPr>
            <p:nvPr/>
          </p:nvSpPr>
          <p:spPr bwMode="auto">
            <a:xfrm flipH="1">
              <a:off x="1236" y="1641"/>
              <a:ext cx="9" cy="557"/>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fi-FI"/>
            </a:p>
          </p:txBody>
        </p:sp>
        <p:sp>
          <p:nvSpPr>
            <p:cNvPr id="136220" name="Line 16"/>
            <p:cNvSpPr>
              <a:spLocks noChangeShapeType="1"/>
            </p:cNvSpPr>
            <p:nvPr/>
          </p:nvSpPr>
          <p:spPr bwMode="auto">
            <a:xfrm>
              <a:off x="1257" y="1646"/>
              <a:ext cx="869"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136221" name="Line 17"/>
            <p:cNvSpPr>
              <a:spLocks noChangeShapeType="1"/>
            </p:cNvSpPr>
            <p:nvPr/>
          </p:nvSpPr>
          <p:spPr bwMode="auto">
            <a:xfrm>
              <a:off x="2120" y="1672"/>
              <a:ext cx="0" cy="52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136222" name="Text Box 18"/>
            <p:cNvSpPr txBox="1">
              <a:spLocks noChangeArrowheads="1"/>
            </p:cNvSpPr>
            <p:nvPr/>
          </p:nvSpPr>
          <p:spPr bwMode="auto">
            <a:xfrm>
              <a:off x="1575" y="1949"/>
              <a:ext cx="2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el-GR" altLang="fi-FI" sz="2000" i="1">
                  <a:solidFill>
                    <a:schemeClr val="tx1"/>
                  </a:solidFill>
                  <a:latin typeface="Arial" panose="020B0604020202020204" pitchFamily="34" charset="0"/>
                  <a:cs typeface="Arial" panose="020B0604020202020204" pitchFamily="34" charset="0"/>
                </a:rPr>
                <a:t>θ</a:t>
              </a:r>
            </a:p>
          </p:txBody>
        </p:sp>
        <p:sp>
          <p:nvSpPr>
            <p:cNvPr id="136223" name="Arc 19"/>
            <p:cNvSpPr>
              <a:spLocks/>
            </p:cNvSpPr>
            <p:nvPr/>
          </p:nvSpPr>
          <p:spPr bwMode="auto">
            <a:xfrm>
              <a:off x="1519" y="2030"/>
              <a:ext cx="56" cy="1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fi-FI"/>
            </a:p>
          </p:txBody>
        </p:sp>
      </p:grpSp>
      <p:sp>
        <p:nvSpPr>
          <p:cNvPr id="1058836" name="Line 20"/>
          <p:cNvSpPr>
            <a:spLocks noChangeShapeType="1"/>
          </p:cNvSpPr>
          <p:nvPr/>
        </p:nvSpPr>
        <p:spPr bwMode="auto">
          <a:xfrm>
            <a:off x="1949450" y="3536950"/>
            <a:ext cx="0" cy="7794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1058837" name="Line 21"/>
          <p:cNvSpPr>
            <a:spLocks noChangeShapeType="1"/>
          </p:cNvSpPr>
          <p:nvPr/>
        </p:nvSpPr>
        <p:spPr bwMode="auto">
          <a:xfrm>
            <a:off x="1963738" y="4067175"/>
            <a:ext cx="36131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graphicFrame>
        <p:nvGraphicFramePr>
          <p:cNvPr id="1058838" name="Object 22"/>
          <p:cNvGraphicFramePr>
            <a:graphicFrameLocks noChangeAspect="1"/>
          </p:cNvGraphicFramePr>
          <p:nvPr/>
        </p:nvGraphicFramePr>
        <p:xfrm>
          <a:off x="4049713" y="4121150"/>
          <a:ext cx="203200" cy="381000"/>
        </p:xfrm>
        <a:graphic>
          <a:graphicData uri="http://schemas.openxmlformats.org/presentationml/2006/ole">
            <mc:AlternateContent xmlns:mc="http://schemas.openxmlformats.org/markup-compatibility/2006">
              <mc:Choice xmlns:v="urn:schemas-microsoft-com:vml" Requires="v">
                <p:oleObj spid="_x0000_s136241" name="Equation" r:id="rId6" imgW="203112" imgH="380835" progId="Equation.DSMT4">
                  <p:embed/>
                </p:oleObj>
              </mc:Choice>
              <mc:Fallback>
                <p:oleObj name="Equation" r:id="rId6" imgW="203112" imgH="380835" progId="Equation.DSMT4">
                  <p:embed/>
                  <p:pic>
                    <p:nvPicPr>
                      <p:cNvPr id="0" name="Object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49713" y="4121150"/>
                        <a:ext cx="203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23"/>
          <p:cNvGrpSpPr>
            <a:grpSpLocks/>
          </p:cNvGrpSpPr>
          <p:nvPr/>
        </p:nvGrpSpPr>
        <p:grpSpPr bwMode="auto">
          <a:xfrm>
            <a:off x="5040313" y="2189163"/>
            <a:ext cx="2205037" cy="1657350"/>
            <a:chOff x="887" y="1375"/>
            <a:chExt cx="1389" cy="1044"/>
          </a:xfrm>
        </p:grpSpPr>
        <p:sp>
          <p:nvSpPr>
            <p:cNvPr id="136211" name="Rectangle 24"/>
            <p:cNvSpPr>
              <a:spLocks noChangeArrowheads="1"/>
            </p:cNvSpPr>
            <p:nvPr/>
          </p:nvSpPr>
          <p:spPr bwMode="auto">
            <a:xfrm>
              <a:off x="887" y="1966"/>
              <a:ext cx="726" cy="453"/>
            </a:xfrm>
            <a:prstGeom prst="rect">
              <a:avLst/>
            </a:prstGeom>
            <a:solidFill>
              <a:srgbClr val="99CCFF"/>
            </a:solidFill>
            <a:ln w="9525" algn="ctr">
              <a:solidFill>
                <a:schemeClr val="tx1"/>
              </a:solidFill>
              <a:prstDash val="dash"/>
              <a:miter lim="800000"/>
              <a:headEnd/>
              <a:tailEnd/>
            </a:ln>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graphicFrame>
          <p:nvGraphicFramePr>
            <p:cNvPr id="136212" name="Object 25"/>
            <p:cNvGraphicFramePr>
              <a:graphicFrameLocks noChangeAspect="1"/>
            </p:cNvGraphicFramePr>
            <p:nvPr/>
          </p:nvGraphicFramePr>
          <p:xfrm>
            <a:off x="2116" y="1375"/>
            <a:ext cx="160" cy="232"/>
          </p:xfrm>
          <a:graphic>
            <a:graphicData uri="http://schemas.openxmlformats.org/presentationml/2006/ole">
              <mc:AlternateContent xmlns:mc="http://schemas.openxmlformats.org/markup-compatibility/2006">
                <mc:Choice xmlns:v="urn:schemas-microsoft-com:vml" Requires="v">
                  <p:oleObj spid="_x0000_s136242" name="Equation" r:id="rId8" imgW="253890" imgH="368140" progId="Equation.DSMT4">
                    <p:embed/>
                  </p:oleObj>
                </mc:Choice>
                <mc:Fallback>
                  <p:oleObj name="Equation" r:id="rId8" imgW="253890" imgH="368140" progId="Equation.DSMT4">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6" y="1375"/>
                          <a:ext cx="160"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6213" name="Line 26"/>
            <p:cNvSpPr>
              <a:spLocks noChangeShapeType="1"/>
            </p:cNvSpPr>
            <p:nvPr/>
          </p:nvSpPr>
          <p:spPr bwMode="auto">
            <a:xfrm flipV="1">
              <a:off x="1235" y="1652"/>
              <a:ext cx="887" cy="557"/>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grpSp>
      <p:sp>
        <p:nvSpPr>
          <p:cNvPr id="1058843" name="Line 27"/>
          <p:cNvSpPr>
            <a:spLocks noChangeShapeType="1"/>
          </p:cNvSpPr>
          <p:nvPr/>
        </p:nvSpPr>
        <p:spPr bwMode="auto">
          <a:xfrm>
            <a:off x="5565775" y="3548063"/>
            <a:ext cx="0" cy="77946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136205" name="Text Box 28"/>
          <p:cNvSpPr txBox="1">
            <a:spLocks noChangeArrowheads="1"/>
          </p:cNvSpPr>
          <p:nvPr/>
        </p:nvSpPr>
        <p:spPr bwMode="auto">
          <a:xfrm>
            <a:off x="1181100" y="2668588"/>
            <a:ext cx="7699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F</a:t>
            </a:r>
            <a:r>
              <a:rPr lang="fi-FI" altLang="fi-FI" sz="2000">
                <a:solidFill>
                  <a:schemeClr val="tx1"/>
                </a:solidFill>
              </a:rPr>
              <a:t>sin</a:t>
            </a:r>
            <a:r>
              <a:rPr lang="el-GR" altLang="fi-FI" sz="2000">
                <a:solidFill>
                  <a:schemeClr val="tx1"/>
                </a:solidFill>
              </a:rPr>
              <a:t>θ</a:t>
            </a:r>
          </a:p>
        </p:txBody>
      </p:sp>
      <p:sp>
        <p:nvSpPr>
          <p:cNvPr id="136206" name="Text Box 29"/>
          <p:cNvSpPr txBox="1">
            <a:spLocks noChangeArrowheads="1"/>
          </p:cNvSpPr>
          <p:nvPr/>
        </p:nvSpPr>
        <p:spPr bwMode="auto">
          <a:xfrm>
            <a:off x="3406775" y="3306763"/>
            <a:ext cx="825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F</a:t>
            </a:r>
            <a:r>
              <a:rPr lang="fi-FI" altLang="fi-FI" sz="2000">
                <a:solidFill>
                  <a:schemeClr val="tx1"/>
                </a:solidFill>
              </a:rPr>
              <a:t>cos</a:t>
            </a:r>
            <a:r>
              <a:rPr lang="el-GR" altLang="fi-FI" sz="2000">
                <a:solidFill>
                  <a:schemeClr val="tx1"/>
                </a:solidFill>
              </a:rPr>
              <a:t>θ</a:t>
            </a:r>
          </a:p>
        </p:txBody>
      </p:sp>
      <p:sp>
        <p:nvSpPr>
          <p:cNvPr id="1058846" name="Text Box 30"/>
          <p:cNvSpPr txBox="1">
            <a:spLocks noChangeArrowheads="1"/>
          </p:cNvSpPr>
          <p:nvPr/>
        </p:nvSpPr>
        <p:spPr bwMode="auto">
          <a:xfrm>
            <a:off x="596900" y="4494213"/>
            <a:ext cx="6715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a:solidFill>
                  <a:schemeClr val="tx1"/>
                </a:solidFill>
              </a:rPr>
              <a:t>Voiman </a:t>
            </a:r>
            <a:r>
              <a:rPr lang="fi-FI" altLang="fi-FI" sz="2400" b="1" i="1">
                <a:solidFill>
                  <a:schemeClr val="tx1"/>
                </a:solidFill>
              </a:rPr>
              <a:t>F</a:t>
            </a:r>
            <a:r>
              <a:rPr lang="fi-FI" altLang="fi-FI" sz="2400">
                <a:solidFill>
                  <a:schemeClr val="tx1"/>
                </a:solidFill>
              </a:rPr>
              <a:t>  tekemä työ määritellään seuraavasti: </a:t>
            </a:r>
          </a:p>
        </p:txBody>
      </p:sp>
      <p:graphicFrame>
        <p:nvGraphicFramePr>
          <p:cNvPr id="1058847" name="Object 31"/>
          <p:cNvGraphicFramePr>
            <a:graphicFrameLocks noChangeAspect="1"/>
          </p:cNvGraphicFramePr>
          <p:nvPr/>
        </p:nvGraphicFramePr>
        <p:xfrm>
          <a:off x="703263" y="5394325"/>
          <a:ext cx="2184400" cy="349250"/>
        </p:xfrm>
        <a:graphic>
          <a:graphicData uri="http://schemas.openxmlformats.org/presentationml/2006/ole">
            <mc:AlternateContent xmlns:mc="http://schemas.openxmlformats.org/markup-compatibility/2006">
              <mc:Choice xmlns:v="urn:schemas-microsoft-com:vml" Requires="v">
                <p:oleObj spid="_x0000_s136243" name="Equation" r:id="rId9" imgW="1828800" imgH="292100" progId="Equation.DSMT4">
                  <p:embed/>
                </p:oleObj>
              </mc:Choice>
              <mc:Fallback>
                <p:oleObj name="Equation" r:id="rId9" imgW="1828800" imgH="292100" progId="Equation.DSMT4">
                  <p:embed/>
                  <p:pic>
                    <p:nvPicPr>
                      <p:cNvPr id="0" name="Object 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3263" y="5394325"/>
                        <a:ext cx="2184400" cy="34925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8848" name="Object 32"/>
          <p:cNvGraphicFramePr>
            <a:graphicFrameLocks noChangeAspect="1"/>
          </p:cNvGraphicFramePr>
          <p:nvPr/>
        </p:nvGraphicFramePr>
        <p:xfrm>
          <a:off x="3246438" y="5372100"/>
          <a:ext cx="4044950" cy="409575"/>
        </p:xfrm>
        <a:graphic>
          <a:graphicData uri="http://schemas.openxmlformats.org/presentationml/2006/ole">
            <mc:AlternateContent xmlns:mc="http://schemas.openxmlformats.org/markup-compatibility/2006">
              <mc:Choice xmlns:v="urn:schemas-microsoft-com:vml" Requires="v">
                <p:oleObj spid="_x0000_s136244" name="Equation" r:id="rId11" imgW="4508500" imgH="457200" progId="Equation.DSMT4">
                  <p:embed/>
                </p:oleObj>
              </mc:Choice>
              <mc:Fallback>
                <p:oleObj name="Equation" r:id="rId11" imgW="4508500" imgH="457200" progId="Equation.DSMT4">
                  <p:embed/>
                  <p:pic>
                    <p:nvPicPr>
                      <p:cNvPr id="0" name="Object 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46438" y="5372100"/>
                        <a:ext cx="4044950"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6210" name="AutoShape 34">
            <a:hlinkClick r:id="rId13"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3" presetClass="path" presetSubtype="0" accel="50000" decel="50000" fill="hold" nodeType="clickEffect">
                                  <p:stCondLst>
                                    <p:cond delay="0"/>
                                  </p:stCondLst>
                                  <p:childTnLst>
                                    <p:animMotion origin="layout" path="M 1.94444E-6 -4.94786E-6 L 0.39583 -4.94786E-6 " pathEditMode="relative" rAng="0" ptsTypes="AA">
                                      <p:cBhvr>
                                        <p:cTn id="6" dur="2000" fill="hold"/>
                                        <p:tgtEl>
                                          <p:spTgt spid="2"/>
                                        </p:tgtEl>
                                        <p:attrNameLst>
                                          <p:attrName>ppt_x</p:attrName>
                                          <p:attrName>ppt_y</p:attrName>
                                        </p:attrNameLst>
                                      </p:cBhvr>
                                      <p:rCtr x="19792" y="0"/>
                                    </p:animMotion>
                                  </p:childTnLst>
                                </p:cTn>
                              </p:par>
                            </p:childTnLst>
                          </p:cTn>
                        </p:par>
                        <p:par>
                          <p:cTn id="7" fill="hold" nodeType="afterGroup">
                            <p:stCondLst>
                              <p:cond delay="2000"/>
                            </p:stCondLst>
                            <p:childTnLst>
                              <p:par>
                                <p:cTn id="8" presetID="4" presetClass="entr" presetSubtype="16" fill="hold" nodeType="afterEffect">
                                  <p:stCondLst>
                                    <p:cond delay="0"/>
                                  </p:stCondLst>
                                  <p:childTnLst>
                                    <p:set>
                                      <p:cBhvr>
                                        <p:cTn id="9" dur="1" fill="hold">
                                          <p:stCondLst>
                                            <p:cond delay="0"/>
                                          </p:stCondLst>
                                        </p:cTn>
                                        <p:tgtEl>
                                          <p:spTgt spid="1058836"/>
                                        </p:tgtEl>
                                        <p:attrNameLst>
                                          <p:attrName>style.visibility</p:attrName>
                                        </p:attrNameLst>
                                      </p:cBhvr>
                                      <p:to>
                                        <p:strVal val="visible"/>
                                      </p:to>
                                    </p:set>
                                    <p:animEffect transition="in" filter="box(in)">
                                      <p:cBhvr>
                                        <p:cTn id="10" dur="500"/>
                                        <p:tgtEl>
                                          <p:spTgt spid="1058836"/>
                                        </p:tgtEl>
                                      </p:cBhvr>
                                    </p:animEffect>
                                  </p:childTnLst>
                                </p:cTn>
                              </p:par>
                              <p:par>
                                <p:cTn id="11" presetID="4" presetClass="entr" presetSubtype="16" fill="hold" nodeType="withEffect">
                                  <p:stCondLst>
                                    <p:cond delay="0"/>
                                  </p:stCondLst>
                                  <p:childTnLst>
                                    <p:set>
                                      <p:cBhvr>
                                        <p:cTn id="12" dur="1" fill="hold">
                                          <p:stCondLst>
                                            <p:cond delay="0"/>
                                          </p:stCondLst>
                                        </p:cTn>
                                        <p:tgtEl>
                                          <p:spTgt spid="1058843"/>
                                        </p:tgtEl>
                                        <p:attrNameLst>
                                          <p:attrName>style.visibility</p:attrName>
                                        </p:attrNameLst>
                                      </p:cBhvr>
                                      <p:to>
                                        <p:strVal val="visible"/>
                                      </p:to>
                                    </p:set>
                                    <p:animEffect transition="in" filter="box(in)">
                                      <p:cBhvr>
                                        <p:cTn id="13" dur="500"/>
                                        <p:tgtEl>
                                          <p:spTgt spid="1058843"/>
                                        </p:tgtEl>
                                      </p:cBhvr>
                                    </p:animEffect>
                                  </p:childTnLst>
                                </p:cTn>
                              </p:par>
                              <p:par>
                                <p:cTn id="14" presetID="4" presetClass="entr" presetSubtype="16" fill="hold" nodeType="withEffect">
                                  <p:stCondLst>
                                    <p:cond delay="0"/>
                                  </p:stCondLst>
                                  <p:childTnLst>
                                    <p:set>
                                      <p:cBhvr>
                                        <p:cTn id="15" dur="1" fill="hold">
                                          <p:stCondLst>
                                            <p:cond delay="0"/>
                                          </p:stCondLst>
                                        </p:cTn>
                                        <p:tgtEl>
                                          <p:spTgt spid="1058837"/>
                                        </p:tgtEl>
                                        <p:attrNameLst>
                                          <p:attrName>style.visibility</p:attrName>
                                        </p:attrNameLst>
                                      </p:cBhvr>
                                      <p:to>
                                        <p:strVal val="visible"/>
                                      </p:to>
                                    </p:set>
                                    <p:animEffect transition="in" filter="box(in)">
                                      <p:cBhvr>
                                        <p:cTn id="16" dur="500"/>
                                        <p:tgtEl>
                                          <p:spTgt spid="1058837"/>
                                        </p:tgtEl>
                                      </p:cBhvr>
                                    </p:animEffect>
                                  </p:childTnLst>
                                </p:cTn>
                              </p:par>
                              <p:par>
                                <p:cTn id="17" presetID="4" presetClass="entr" presetSubtype="16" fill="hold" nodeType="withEffect">
                                  <p:stCondLst>
                                    <p:cond delay="0"/>
                                  </p:stCondLst>
                                  <p:childTnLst>
                                    <p:set>
                                      <p:cBhvr>
                                        <p:cTn id="18" dur="1" fill="hold">
                                          <p:stCondLst>
                                            <p:cond delay="0"/>
                                          </p:stCondLst>
                                        </p:cTn>
                                        <p:tgtEl>
                                          <p:spTgt spid="1058838"/>
                                        </p:tgtEl>
                                        <p:attrNameLst>
                                          <p:attrName>style.visibility</p:attrName>
                                        </p:attrNameLst>
                                      </p:cBhvr>
                                      <p:to>
                                        <p:strVal val="visible"/>
                                      </p:to>
                                    </p:set>
                                    <p:animEffect transition="in" filter="box(in)">
                                      <p:cBhvr>
                                        <p:cTn id="19" dur="500"/>
                                        <p:tgtEl>
                                          <p:spTgt spid="1058838"/>
                                        </p:tgtEl>
                                      </p:cBhvr>
                                    </p:animEffect>
                                  </p:childTnLst>
                                </p:cTn>
                              </p:par>
                              <p:par>
                                <p:cTn id="20" presetID="4" presetClass="entr" presetSubtype="16"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ox(in)">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058846"/>
                                        </p:tgtEl>
                                        <p:attrNameLst>
                                          <p:attrName>style.visibility</p:attrName>
                                        </p:attrNameLst>
                                      </p:cBhvr>
                                      <p:to>
                                        <p:strVal val="visible"/>
                                      </p:to>
                                    </p:set>
                                    <p:animEffect transition="in" filter="box(in)">
                                      <p:cBhvr>
                                        <p:cTn id="27" dur="500"/>
                                        <p:tgtEl>
                                          <p:spTgt spid="105884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058847"/>
                                        </p:tgtEl>
                                        <p:attrNameLst>
                                          <p:attrName>style.visibility</p:attrName>
                                        </p:attrNameLst>
                                      </p:cBhvr>
                                      <p:to>
                                        <p:strVal val="visible"/>
                                      </p:to>
                                    </p:set>
                                    <p:animEffect transition="in" filter="box(in)">
                                      <p:cBhvr>
                                        <p:cTn id="32" dur="500"/>
                                        <p:tgtEl>
                                          <p:spTgt spid="105884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1058848"/>
                                        </p:tgtEl>
                                        <p:attrNameLst>
                                          <p:attrName>style.visibility</p:attrName>
                                        </p:attrNameLst>
                                      </p:cBhvr>
                                      <p:to>
                                        <p:strVal val="visible"/>
                                      </p:to>
                                    </p:set>
                                    <p:animEffect transition="in" filter="box(in)">
                                      <p:cBhvr>
                                        <p:cTn id="37" dur="500"/>
                                        <p:tgtEl>
                                          <p:spTgt spid="10588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8846"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F8F61D9A-C2C6-4498-8A93-8840FEBABCA1}" type="slidenum">
              <a:rPr lang="fi-FI" altLang="fi-FI" sz="1000" smtClean="0">
                <a:solidFill>
                  <a:schemeClr val="tx1"/>
                </a:solidFill>
                <a:latin typeface="Arial" panose="020B0604020202020204" pitchFamily="34" charset="0"/>
              </a:rPr>
              <a:pPr>
                <a:spcBef>
                  <a:spcPct val="0"/>
                </a:spcBef>
                <a:buClrTx/>
                <a:buFontTx/>
                <a:buNone/>
              </a:pPr>
              <a:t>127</a:t>
            </a:fld>
            <a:endParaRPr lang="fi-FI" altLang="fi-FI" sz="1000" smtClean="0">
              <a:solidFill>
                <a:schemeClr val="tx1"/>
              </a:solidFill>
              <a:latin typeface="Arial" panose="020B0604020202020204" pitchFamily="34" charset="0"/>
            </a:endParaRPr>
          </a:p>
        </p:txBody>
      </p:sp>
      <p:sp>
        <p:nvSpPr>
          <p:cNvPr id="137219" name="Rectangle 2"/>
          <p:cNvSpPr>
            <a:spLocks noGrp="1" noRot="1" noChangeArrowheads="1"/>
          </p:cNvSpPr>
          <p:nvPr>
            <p:ph type="body" idx="1"/>
          </p:nvPr>
        </p:nvSpPr>
        <p:spPr>
          <a:xfrm>
            <a:off x="301625" y="385763"/>
            <a:ext cx="8540750" cy="6011862"/>
          </a:xfrm>
        </p:spPr>
        <p:txBody>
          <a:bodyPr/>
          <a:lstStyle/>
          <a:p>
            <a:pPr eaLnBrk="1" hangingPunct="1"/>
            <a:r>
              <a:rPr lang="fi-FI" altLang="fi-FI" smtClean="0"/>
              <a:t>Joitakin huomioita työstä:</a:t>
            </a:r>
          </a:p>
          <a:p>
            <a:pPr lvl="1" eaLnBrk="1" hangingPunct="1"/>
            <a:r>
              <a:rPr lang="fi-FI" altLang="fi-FI" smtClean="0"/>
              <a:t>Työ on skalaarisuure. </a:t>
            </a:r>
            <a:r>
              <a:rPr lang="fi-FI" altLang="fi-FI" i="1" smtClean="0"/>
              <a:t>W </a:t>
            </a:r>
            <a:r>
              <a:rPr lang="fi-FI" altLang="fi-FI" smtClean="0"/>
              <a:t>=</a:t>
            </a:r>
            <a:r>
              <a:rPr lang="fi-FI" altLang="fi-FI" b="1" i="1" smtClean="0"/>
              <a:t>F </a:t>
            </a:r>
            <a:r>
              <a:rPr lang="en-US" altLang="fi-FI" smtClean="0"/>
              <a:t>·</a:t>
            </a:r>
            <a:r>
              <a:rPr lang="en-US" altLang="fi-FI" b="1" i="1" smtClean="0"/>
              <a:t>s </a:t>
            </a:r>
            <a:r>
              <a:rPr lang="en-US" altLang="fi-FI" smtClean="0"/>
              <a:t>=</a:t>
            </a:r>
            <a:r>
              <a:rPr lang="en-US" altLang="fi-FI" i="1" smtClean="0"/>
              <a:t>F s </a:t>
            </a:r>
            <a:r>
              <a:rPr lang="en-US" altLang="fi-FI" smtClean="0"/>
              <a:t>cos</a:t>
            </a:r>
            <a:r>
              <a:rPr lang="el-GR" altLang="fi-FI" i="1" smtClean="0"/>
              <a:t>θ</a:t>
            </a:r>
          </a:p>
          <a:p>
            <a:pPr lvl="1" eaLnBrk="1" hangingPunct="1"/>
            <a:r>
              <a:rPr lang="fi-FI" altLang="fi-FI" smtClean="0"/>
              <a:t>Liikesuunnalle vastakkaisten voimien tekemä työ on negatiivinen.  Esimerkiksi kitkan tekemä työ on negatiivinen. </a:t>
            </a:r>
          </a:p>
          <a:p>
            <a:pPr lvl="1" eaLnBrk="1" hangingPunct="1"/>
            <a:r>
              <a:rPr lang="fi-FI" altLang="fi-FI" smtClean="0"/>
              <a:t>Liikesuuntaa vastaa kohtisuorat voimat eivät tee työtä. Esimerkiksi normaalivoima.  </a:t>
            </a:r>
          </a:p>
          <a:p>
            <a:pPr lvl="1" eaLnBrk="1" hangingPunct="1"/>
            <a:r>
              <a:rPr lang="fi-FI" altLang="fi-FI" smtClean="0"/>
              <a:t>Yksittäisen voiman </a:t>
            </a:r>
            <a:r>
              <a:rPr lang="fi-FI" altLang="fi-FI" b="1" i="1" smtClean="0"/>
              <a:t>F</a:t>
            </a:r>
            <a:r>
              <a:rPr lang="fi-FI" altLang="fi-FI" smtClean="0"/>
              <a:t> tekemä työ voidaan mää-rittää erikseen riippumatta muista kappaleeseen samanaikaisesti vaikuttavista voimista.</a:t>
            </a:r>
          </a:p>
          <a:p>
            <a:pPr lvl="1" eaLnBrk="1" hangingPunct="1"/>
            <a:r>
              <a:rPr lang="fi-FI" altLang="fi-FI" smtClean="0"/>
              <a:t>Jos voiman vaikutuspiste ei liiku, työ on nolla, koska </a:t>
            </a:r>
            <a:r>
              <a:rPr lang="fi-FI" altLang="fi-FI" i="1" smtClean="0"/>
              <a:t>s</a:t>
            </a:r>
            <a:r>
              <a:rPr lang="fi-FI" altLang="fi-FI" smtClean="0"/>
              <a:t> = 0.</a:t>
            </a:r>
          </a:p>
        </p:txBody>
      </p:sp>
      <p:sp>
        <p:nvSpPr>
          <p:cNvPr id="137220" name="AutoShape 4">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6DEFE3BC-3801-43E7-AFCA-86E5EDEBBF37}" type="slidenum">
              <a:rPr lang="fi-FI" altLang="fi-FI" sz="1000" smtClean="0">
                <a:solidFill>
                  <a:schemeClr val="tx1"/>
                </a:solidFill>
                <a:latin typeface="Arial" panose="020B0604020202020204" pitchFamily="34" charset="0"/>
              </a:rPr>
              <a:pPr>
                <a:spcBef>
                  <a:spcPct val="0"/>
                </a:spcBef>
                <a:buClrTx/>
                <a:buFontTx/>
                <a:buNone/>
              </a:pPr>
              <a:t>128</a:t>
            </a:fld>
            <a:endParaRPr lang="fi-FI" altLang="fi-FI" sz="1000" smtClean="0">
              <a:solidFill>
                <a:schemeClr val="tx1"/>
              </a:solidFill>
              <a:latin typeface="Arial" panose="020B0604020202020204" pitchFamily="34" charset="0"/>
            </a:endParaRPr>
          </a:p>
        </p:txBody>
      </p:sp>
      <p:sp>
        <p:nvSpPr>
          <p:cNvPr id="138243" name="Rectangle 2"/>
          <p:cNvSpPr>
            <a:spLocks noGrp="1" noRot="1" noChangeArrowheads="1"/>
          </p:cNvSpPr>
          <p:nvPr>
            <p:ph type="title"/>
          </p:nvPr>
        </p:nvSpPr>
        <p:spPr>
          <a:xfrm>
            <a:off x="384175" y="228600"/>
            <a:ext cx="8458200" cy="1143000"/>
          </a:xfrm>
        </p:spPr>
        <p:txBody>
          <a:bodyPr/>
          <a:lstStyle/>
          <a:p>
            <a:pPr algn="l" eaLnBrk="1" hangingPunct="1"/>
            <a:r>
              <a:rPr lang="fi-FI" altLang="fi-FI" sz="3600" smtClean="0"/>
              <a:t>5.2 Muuttuvan voiman tekemä työ</a:t>
            </a:r>
          </a:p>
        </p:txBody>
      </p:sp>
      <p:sp>
        <p:nvSpPr>
          <p:cNvPr id="138244" name="Text Box 3"/>
          <p:cNvSpPr txBox="1">
            <a:spLocks noChangeArrowheads="1"/>
          </p:cNvSpPr>
          <p:nvPr/>
        </p:nvSpPr>
        <p:spPr bwMode="auto">
          <a:xfrm>
            <a:off x="473075" y="1379538"/>
            <a:ext cx="65357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a:solidFill>
                  <a:schemeClr val="tx1"/>
                </a:solidFill>
              </a:rPr>
              <a:t>Vakiovoiman tekemä työ: </a:t>
            </a:r>
            <a:r>
              <a:rPr lang="fi-FI" altLang="fi-FI" sz="2800" i="1">
                <a:solidFill>
                  <a:schemeClr val="tx1"/>
                </a:solidFill>
              </a:rPr>
              <a:t>F</a:t>
            </a:r>
            <a:r>
              <a:rPr lang="fi-FI" altLang="fi-FI" sz="2800" i="1" baseline="-25000">
                <a:solidFill>
                  <a:schemeClr val="tx1"/>
                </a:solidFill>
              </a:rPr>
              <a:t>x</a:t>
            </a:r>
            <a:r>
              <a:rPr lang="fi-FI" altLang="fi-FI" sz="2800" i="1">
                <a:solidFill>
                  <a:schemeClr val="tx1"/>
                </a:solidFill>
              </a:rPr>
              <a:t> </a:t>
            </a:r>
            <a:r>
              <a:rPr lang="fi-FI" altLang="fi-FI" sz="2800">
                <a:solidFill>
                  <a:schemeClr val="tx1"/>
                </a:solidFill>
              </a:rPr>
              <a:t>=</a:t>
            </a:r>
            <a:r>
              <a:rPr lang="fi-FI" altLang="fi-FI" sz="2800" i="1">
                <a:solidFill>
                  <a:schemeClr val="tx1"/>
                </a:solidFill>
              </a:rPr>
              <a:t>F</a:t>
            </a:r>
            <a:r>
              <a:rPr lang="fi-FI" altLang="fi-FI" sz="2800" baseline="-25000">
                <a:solidFill>
                  <a:schemeClr val="tx1"/>
                </a:solidFill>
              </a:rPr>
              <a:t>0 </a:t>
            </a:r>
            <a:r>
              <a:rPr lang="fi-FI" altLang="fi-FI" sz="2800">
                <a:solidFill>
                  <a:schemeClr val="tx1"/>
                </a:solidFill>
              </a:rPr>
              <a:t>= vakio</a:t>
            </a:r>
          </a:p>
        </p:txBody>
      </p:sp>
      <p:grpSp>
        <p:nvGrpSpPr>
          <p:cNvPr id="138245" name="Group 4"/>
          <p:cNvGrpSpPr>
            <a:grpSpLocks/>
          </p:cNvGrpSpPr>
          <p:nvPr/>
        </p:nvGrpSpPr>
        <p:grpSpPr bwMode="auto">
          <a:xfrm>
            <a:off x="327025" y="1966913"/>
            <a:ext cx="5310188" cy="3095625"/>
            <a:chOff x="206" y="1239"/>
            <a:chExt cx="3345" cy="1950"/>
          </a:xfrm>
        </p:grpSpPr>
        <p:sp>
          <p:nvSpPr>
            <p:cNvPr id="138249" name="Text Box 5"/>
            <p:cNvSpPr txBox="1">
              <a:spLocks noChangeArrowheads="1"/>
            </p:cNvSpPr>
            <p:nvPr/>
          </p:nvSpPr>
          <p:spPr bwMode="auto">
            <a:xfrm>
              <a:off x="435" y="1239"/>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F</a:t>
              </a:r>
              <a:r>
                <a:rPr lang="fi-FI" altLang="fi-FI" sz="2000" i="1" baseline="-25000">
                  <a:solidFill>
                    <a:schemeClr val="tx1"/>
                  </a:solidFill>
                </a:rPr>
                <a:t>x</a:t>
              </a:r>
            </a:p>
          </p:txBody>
        </p:sp>
        <p:sp>
          <p:nvSpPr>
            <p:cNvPr id="138250" name="Line 6"/>
            <p:cNvSpPr>
              <a:spLocks noChangeShapeType="1"/>
            </p:cNvSpPr>
            <p:nvPr/>
          </p:nvSpPr>
          <p:spPr bwMode="auto">
            <a:xfrm flipV="1">
              <a:off x="516" y="1495"/>
              <a:ext cx="0" cy="1372"/>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138251" name="Line 7"/>
            <p:cNvSpPr>
              <a:spLocks noChangeShapeType="1"/>
            </p:cNvSpPr>
            <p:nvPr/>
          </p:nvSpPr>
          <p:spPr bwMode="auto">
            <a:xfrm>
              <a:off x="516" y="2867"/>
              <a:ext cx="2708"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138252" name="Rectangle 8"/>
            <p:cNvSpPr>
              <a:spLocks noChangeArrowheads="1"/>
            </p:cNvSpPr>
            <p:nvPr/>
          </p:nvSpPr>
          <p:spPr bwMode="auto">
            <a:xfrm>
              <a:off x="688" y="2009"/>
              <a:ext cx="1774" cy="858"/>
            </a:xfrm>
            <a:prstGeom prst="rect">
              <a:avLst/>
            </a:prstGeom>
            <a:solidFill>
              <a:srgbClr val="C0C0C0"/>
            </a:solidFill>
            <a:ln w="9525">
              <a:solidFill>
                <a:srgbClr val="000000"/>
              </a:solidFill>
              <a:miter lim="800000"/>
              <a:headEnd/>
              <a:tailEnd/>
            </a:ln>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38253" name="Line 9"/>
            <p:cNvSpPr>
              <a:spLocks noChangeShapeType="1"/>
            </p:cNvSpPr>
            <p:nvPr/>
          </p:nvSpPr>
          <p:spPr bwMode="auto">
            <a:xfrm>
              <a:off x="518" y="2009"/>
              <a:ext cx="2272" cy="0"/>
            </a:xfrm>
            <a:prstGeom prst="line">
              <a:avLst/>
            </a:prstGeom>
            <a:noFill/>
            <a:ln w="25400">
              <a:solidFill>
                <a:srgbClr val="FF6600"/>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138254" name="Text Box 10"/>
            <p:cNvSpPr txBox="1">
              <a:spLocks noChangeArrowheads="1"/>
            </p:cNvSpPr>
            <p:nvPr/>
          </p:nvSpPr>
          <p:spPr bwMode="auto">
            <a:xfrm>
              <a:off x="3260" y="2777"/>
              <a:ext cx="29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x</a:t>
              </a:r>
            </a:p>
          </p:txBody>
        </p:sp>
        <p:sp>
          <p:nvSpPr>
            <p:cNvPr id="138255" name="Text Box 11"/>
            <p:cNvSpPr txBox="1">
              <a:spLocks noChangeArrowheads="1"/>
            </p:cNvSpPr>
            <p:nvPr/>
          </p:nvSpPr>
          <p:spPr bwMode="auto">
            <a:xfrm>
              <a:off x="206" y="1872"/>
              <a:ext cx="2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F</a:t>
              </a:r>
              <a:r>
                <a:rPr lang="fi-FI" altLang="fi-FI" sz="2000" i="1" baseline="-25000">
                  <a:solidFill>
                    <a:schemeClr val="tx1"/>
                  </a:solidFill>
                </a:rPr>
                <a:t>0</a:t>
              </a:r>
            </a:p>
          </p:txBody>
        </p:sp>
        <p:sp>
          <p:nvSpPr>
            <p:cNvPr id="138256" name="Text Box 12"/>
            <p:cNvSpPr txBox="1">
              <a:spLocks noChangeArrowheads="1"/>
            </p:cNvSpPr>
            <p:nvPr/>
          </p:nvSpPr>
          <p:spPr bwMode="auto">
            <a:xfrm>
              <a:off x="2302" y="2937"/>
              <a:ext cx="29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x</a:t>
              </a:r>
              <a:r>
                <a:rPr lang="fi-FI" altLang="fi-FI" sz="2000" i="1" baseline="-25000">
                  <a:solidFill>
                    <a:schemeClr val="tx1"/>
                  </a:solidFill>
                </a:rPr>
                <a:t>2</a:t>
              </a:r>
              <a:endParaRPr lang="fi-FI" altLang="fi-FI" sz="2000" i="1">
                <a:solidFill>
                  <a:schemeClr val="tx1"/>
                </a:solidFill>
              </a:endParaRPr>
            </a:p>
          </p:txBody>
        </p:sp>
        <p:sp>
          <p:nvSpPr>
            <p:cNvPr id="138257" name="Text Box 13"/>
            <p:cNvSpPr txBox="1">
              <a:spLocks noChangeArrowheads="1"/>
            </p:cNvSpPr>
            <p:nvPr/>
          </p:nvSpPr>
          <p:spPr bwMode="auto">
            <a:xfrm>
              <a:off x="526" y="2939"/>
              <a:ext cx="29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x</a:t>
              </a:r>
              <a:r>
                <a:rPr lang="fi-FI" altLang="fi-FI" sz="2000" i="1" baseline="-25000">
                  <a:solidFill>
                    <a:schemeClr val="tx1"/>
                  </a:solidFill>
                </a:rPr>
                <a:t>1</a:t>
              </a:r>
              <a:endParaRPr lang="fi-FI" altLang="fi-FI" sz="2000" i="1">
                <a:solidFill>
                  <a:schemeClr val="tx1"/>
                </a:solidFill>
              </a:endParaRPr>
            </a:p>
          </p:txBody>
        </p:sp>
      </p:grpSp>
      <p:sp>
        <p:nvSpPr>
          <p:cNvPr id="138246" name="Text Box 14"/>
          <p:cNvSpPr txBox="1">
            <a:spLocks noChangeArrowheads="1"/>
          </p:cNvSpPr>
          <p:nvPr/>
        </p:nvSpPr>
        <p:spPr bwMode="auto">
          <a:xfrm>
            <a:off x="4997450" y="2457450"/>
            <a:ext cx="380682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a:solidFill>
                  <a:schemeClr val="tx1"/>
                </a:solidFill>
              </a:rPr>
              <a:t>Vakiona pysyvän voiman </a:t>
            </a:r>
            <a:r>
              <a:rPr lang="fi-FI" altLang="fi-FI" sz="2400" i="1">
                <a:solidFill>
                  <a:schemeClr val="tx1"/>
                </a:solidFill>
              </a:rPr>
              <a:t>F</a:t>
            </a:r>
            <a:r>
              <a:rPr lang="fi-FI" altLang="fi-FI" sz="2400" baseline="-25000">
                <a:solidFill>
                  <a:schemeClr val="tx1"/>
                </a:solidFill>
              </a:rPr>
              <a:t>0 </a:t>
            </a:r>
            <a:r>
              <a:rPr lang="fi-FI" altLang="fi-FI" sz="2400">
                <a:solidFill>
                  <a:schemeClr val="tx1"/>
                </a:solidFill>
              </a:rPr>
              <a:t>siirtymässä </a:t>
            </a:r>
            <a:r>
              <a:rPr lang="el-GR" altLang="fi-FI" sz="2400">
                <a:solidFill>
                  <a:schemeClr val="tx1"/>
                </a:solidFill>
                <a:latin typeface="Arial" panose="020B0604020202020204" pitchFamily="34" charset="0"/>
                <a:cs typeface="Arial" panose="020B0604020202020204" pitchFamily="34" charset="0"/>
              </a:rPr>
              <a:t>Δ</a:t>
            </a:r>
            <a:r>
              <a:rPr lang="fi-FI" altLang="fi-FI" sz="2400">
                <a:solidFill>
                  <a:schemeClr val="tx1"/>
                </a:solidFill>
                <a:latin typeface="Arial" panose="020B0604020202020204" pitchFamily="34" charset="0"/>
                <a:cs typeface="Arial" panose="020B0604020202020204" pitchFamily="34" charset="0"/>
              </a:rPr>
              <a:t>x = x</a:t>
            </a:r>
            <a:r>
              <a:rPr lang="fi-FI" altLang="fi-FI" sz="2400" baseline="-25000">
                <a:solidFill>
                  <a:schemeClr val="tx1"/>
                </a:solidFill>
                <a:latin typeface="Arial" panose="020B0604020202020204" pitchFamily="34" charset="0"/>
                <a:cs typeface="Arial" panose="020B0604020202020204" pitchFamily="34" charset="0"/>
              </a:rPr>
              <a:t>2</a:t>
            </a:r>
            <a:r>
              <a:rPr lang="fi-FI" altLang="fi-FI" sz="2400">
                <a:solidFill>
                  <a:schemeClr val="tx1"/>
                </a:solidFill>
                <a:latin typeface="Arial" panose="020B0604020202020204" pitchFamily="34" charset="0"/>
                <a:cs typeface="Arial" panose="020B0604020202020204" pitchFamily="34" charset="0"/>
              </a:rPr>
              <a:t>-x</a:t>
            </a:r>
            <a:r>
              <a:rPr lang="fi-FI" altLang="fi-FI" sz="2400" baseline="-25000">
                <a:solidFill>
                  <a:schemeClr val="tx1"/>
                </a:solidFill>
                <a:latin typeface="Arial" panose="020B0604020202020204" pitchFamily="34" charset="0"/>
                <a:cs typeface="Arial" panose="020B0604020202020204" pitchFamily="34" charset="0"/>
              </a:rPr>
              <a:t>1</a:t>
            </a:r>
            <a:r>
              <a:rPr lang="fi-FI" altLang="fi-FI" sz="2400">
                <a:solidFill>
                  <a:schemeClr val="tx1"/>
                </a:solidFill>
                <a:latin typeface="Arial" panose="020B0604020202020204" pitchFamily="34" charset="0"/>
                <a:cs typeface="Arial" panose="020B0604020202020204" pitchFamily="34" charset="0"/>
              </a:rPr>
              <a:t> tekemä työ on sama kuin varjostetun suorakulmion fysikaalinen pinta-ala.  </a:t>
            </a:r>
            <a:endParaRPr lang="el-GR" altLang="fi-FI" sz="2400" baseline="-25000">
              <a:solidFill>
                <a:schemeClr val="tx1"/>
              </a:solidFill>
              <a:latin typeface="Arial" panose="020B0604020202020204" pitchFamily="34" charset="0"/>
              <a:cs typeface="Arial" panose="020B0604020202020204" pitchFamily="34" charset="0"/>
            </a:endParaRPr>
          </a:p>
        </p:txBody>
      </p:sp>
      <p:graphicFrame>
        <p:nvGraphicFramePr>
          <p:cNvPr id="138247" name="Object 15"/>
          <p:cNvGraphicFramePr>
            <a:graphicFrameLocks noGrp="1" noChangeAspect="1"/>
          </p:cNvGraphicFramePr>
          <p:nvPr>
            <p:ph idx="1"/>
          </p:nvPr>
        </p:nvGraphicFramePr>
        <p:xfrm>
          <a:off x="719138" y="5302250"/>
          <a:ext cx="3994150" cy="517525"/>
        </p:xfrm>
        <a:graphic>
          <a:graphicData uri="http://schemas.openxmlformats.org/presentationml/2006/ole">
            <mc:AlternateContent xmlns:mc="http://schemas.openxmlformats.org/markup-compatibility/2006">
              <mc:Choice xmlns:v="urn:schemas-microsoft-com:vml" Requires="v">
                <p:oleObj spid="_x0000_s138260" name="Equation" r:id="rId3" imgW="3327400" imgH="431800" progId="Equation.DSMT4">
                  <p:embed/>
                </p:oleObj>
              </mc:Choice>
              <mc:Fallback>
                <p:oleObj name="Equation" r:id="rId3" imgW="3327400" imgH="431800" progId="Equation.DSMT4">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138" y="5302250"/>
                        <a:ext cx="3994150"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8248" name="AutoShape 17">
            <a:hlinkClick r:id="rId5"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FE81C3E4-3267-43F1-9BE4-ED249479DD23}" type="slidenum">
              <a:rPr lang="fi-FI" altLang="fi-FI" sz="1000" smtClean="0">
                <a:solidFill>
                  <a:schemeClr val="tx1"/>
                </a:solidFill>
                <a:latin typeface="Arial" panose="020B0604020202020204" pitchFamily="34" charset="0"/>
              </a:rPr>
              <a:pPr>
                <a:spcBef>
                  <a:spcPct val="0"/>
                </a:spcBef>
                <a:buClrTx/>
                <a:buFontTx/>
                <a:buNone/>
              </a:pPr>
              <a:t>129</a:t>
            </a:fld>
            <a:endParaRPr lang="fi-FI" altLang="fi-FI" sz="1000" smtClean="0">
              <a:solidFill>
                <a:schemeClr val="tx1"/>
              </a:solidFill>
              <a:latin typeface="Arial" panose="020B0604020202020204" pitchFamily="34" charset="0"/>
            </a:endParaRPr>
          </a:p>
        </p:txBody>
      </p:sp>
      <p:sp>
        <p:nvSpPr>
          <p:cNvPr id="139267" name="Text Box 2"/>
          <p:cNvSpPr txBox="1">
            <a:spLocks noChangeArrowheads="1"/>
          </p:cNvSpPr>
          <p:nvPr/>
        </p:nvSpPr>
        <p:spPr bwMode="auto">
          <a:xfrm>
            <a:off x="381000" y="511175"/>
            <a:ext cx="77184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a:solidFill>
                  <a:schemeClr val="tx1"/>
                </a:solidFill>
              </a:rPr>
              <a:t>Muuttuvan voiman tekemä työ: </a:t>
            </a:r>
            <a:r>
              <a:rPr lang="fi-FI" altLang="fi-FI" sz="2800" i="1">
                <a:solidFill>
                  <a:schemeClr val="tx1"/>
                </a:solidFill>
              </a:rPr>
              <a:t>F</a:t>
            </a:r>
            <a:r>
              <a:rPr lang="fi-FI" altLang="fi-FI" sz="2800" i="1" baseline="-25000">
                <a:solidFill>
                  <a:schemeClr val="tx1"/>
                </a:solidFill>
              </a:rPr>
              <a:t>x</a:t>
            </a:r>
            <a:r>
              <a:rPr lang="fi-FI" altLang="fi-FI" sz="2800" i="1">
                <a:solidFill>
                  <a:schemeClr val="tx1"/>
                </a:solidFill>
              </a:rPr>
              <a:t> </a:t>
            </a:r>
            <a:r>
              <a:rPr lang="fi-FI" altLang="fi-FI" sz="2800">
                <a:solidFill>
                  <a:schemeClr val="tx1"/>
                </a:solidFill>
              </a:rPr>
              <a:t>=</a:t>
            </a:r>
            <a:r>
              <a:rPr lang="fi-FI" altLang="fi-FI" sz="2800" i="1">
                <a:solidFill>
                  <a:schemeClr val="tx1"/>
                </a:solidFill>
              </a:rPr>
              <a:t>F</a:t>
            </a:r>
            <a:r>
              <a:rPr lang="fi-FI" altLang="fi-FI" sz="2800" i="1" baseline="-25000">
                <a:solidFill>
                  <a:schemeClr val="tx1"/>
                </a:solidFill>
              </a:rPr>
              <a:t>x</a:t>
            </a:r>
            <a:r>
              <a:rPr lang="fi-FI" altLang="fi-FI" sz="2800" i="1">
                <a:solidFill>
                  <a:schemeClr val="tx1"/>
                </a:solidFill>
              </a:rPr>
              <a:t> </a:t>
            </a:r>
            <a:r>
              <a:rPr lang="fi-FI" altLang="fi-FI" sz="2800">
                <a:solidFill>
                  <a:schemeClr val="tx1"/>
                </a:solidFill>
              </a:rPr>
              <a:t>(</a:t>
            </a:r>
            <a:r>
              <a:rPr lang="fi-FI" altLang="fi-FI" sz="2800" i="1">
                <a:solidFill>
                  <a:schemeClr val="tx1"/>
                </a:solidFill>
              </a:rPr>
              <a:t>x</a:t>
            </a:r>
            <a:r>
              <a:rPr lang="fi-FI" altLang="fi-FI" sz="2800">
                <a:solidFill>
                  <a:schemeClr val="tx1"/>
                </a:solidFill>
              </a:rPr>
              <a:t>)</a:t>
            </a:r>
          </a:p>
        </p:txBody>
      </p:sp>
      <p:sp>
        <p:nvSpPr>
          <p:cNvPr id="139268" name="Rectangle 3"/>
          <p:cNvSpPr>
            <a:spLocks noChangeArrowheads="1"/>
          </p:cNvSpPr>
          <p:nvPr/>
        </p:nvSpPr>
        <p:spPr bwMode="auto">
          <a:xfrm>
            <a:off x="0" y="2468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endParaRPr lang="fi-FI" altLang="fi-FI" sz="1800">
              <a:solidFill>
                <a:schemeClr val="tx1"/>
              </a:solidFill>
              <a:latin typeface="Arial" panose="020B0604020202020204" pitchFamily="34" charset="0"/>
            </a:endParaRPr>
          </a:p>
        </p:txBody>
      </p:sp>
      <p:sp>
        <p:nvSpPr>
          <p:cNvPr id="139269" name="Text Box 4"/>
          <p:cNvSpPr txBox="1">
            <a:spLocks noChangeArrowheads="1"/>
          </p:cNvSpPr>
          <p:nvPr/>
        </p:nvSpPr>
        <p:spPr bwMode="auto">
          <a:xfrm>
            <a:off x="2881313" y="2319338"/>
            <a:ext cx="21717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a:solidFill>
                  <a:schemeClr val="tx1"/>
                </a:solidFill>
              </a:rPr>
              <a:t> </a:t>
            </a:r>
            <a:r>
              <a:rPr lang="fi-FI" altLang="fi-FI" sz="2000" i="1">
                <a:solidFill>
                  <a:schemeClr val="tx1"/>
                </a:solidFill>
              </a:rPr>
              <a:t>F</a:t>
            </a:r>
            <a:r>
              <a:rPr lang="fi-FI" altLang="fi-FI" sz="2000" i="1" baseline="-25000">
                <a:solidFill>
                  <a:schemeClr val="tx1"/>
                </a:solidFill>
              </a:rPr>
              <a:t>x</a:t>
            </a:r>
            <a:r>
              <a:rPr lang="fi-FI" altLang="fi-FI" sz="2000" i="1">
                <a:solidFill>
                  <a:schemeClr val="tx1"/>
                </a:solidFill>
              </a:rPr>
              <a:t> </a:t>
            </a:r>
            <a:r>
              <a:rPr lang="fi-FI" altLang="fi-FI" sz="2000">
                <a:solidFill>
                  <a:schemeClr val="tx1"/>
                </a:solidFill>
              </a:rPr>
              <a:t>=</a:t>
            </a:r>
            <a:r>
              <a:rPr lang="fi-FI" altLang="fi-FI" sz="2000" i="1">
                <a:solidFill>
                  <a:schemeClr val="tx1"/>
                </a:solidFill>
              </a:rPr>
              <a:t>F</a:t>
            </a:r>
            <a:r>
              <a:rPr lang="fi-FI" altLang="fi-FI" sz="2000" i="1" baseline="-25000">
                <a:solidFill>
                  <a:schemeClr val="tx1"/>
                </a:solidFill>
              </a:rPr>
              <a:t>x</a:t>
            </a:r>
            <a:r>
              <a:rPr lang="fi-FI" altLang="fi-FI" sz="2000" i="1">
                <a:solidFill>
                  <a:schemeClr val="tx1"/>
                </a:solidFill>
              </a:rPr>
              <a:t> </a:t>
            </a:r>
            <a:r>
              <a:rPr lang="fi-FI" altLang="fi-FI" sz="2000">
                <a:solidFill>
                  <a:schemeClr val="tx1"/>
                </a:solidFill>
              </a:rPr>
              <a:t>(</a:t>
            </a:r>
            <a:r>
              <a:rPr lang="fi-FI" altLang="fi-FI" sz="2000" i="1">
                <a:solidFill>
                  <a:schemeClr val="tx1"/>
                </a:solidFill>
              </a:rPr>
              <a:t>x</a:t>
            </a:r>
            <a:r>
              <a:rPr lang="fi-FI" altLang="fi-FI" sz="2000">
                <a:solidFill>
                  <a:schemeClr val="tx1"/>
                </a:solidFill>
              </a:rPr>
              <a:t>)</a:t>
            </a:r>
          </a:p>
        </p:txBody>
      </p:sp>
      <p:grpSp>
        <p:nvGrpSpPr>
          <p:cNvPr id="139270" name="Group 5"/>
          <p:cNvGrpSpPr>
            <a:grpSpLocks/>
          </p:cNvGrpSpPr>
          <p:nvPr/>
        </p:nvGrpSpPr>
        <p:grpSpPr bwMode="auto">
          <a:xfrm>
            <a:off x="693738" y="1827213"/>
            <a:ext cx="3802062" cy="2990850"/>
            <a:chOff x="437" y="1121"/>
            <a:chExt cx="2395" cy="1884"/>
          </a:xfrm>
        </p:grpSpPr>
        <p:sp>
          <p:nvSpPr>
            <p:cNvPr id="139274" name="Line 6"/>
            <p:cNvSpPr>
              <a:spLocks noChangeShapeType="1"/>
            </p:cNvSpPr>
            <p:nvPr/>
          </p:nvSpPr>
          <p:spPr bwMode="auto">
            <a:xfrm flipV="1">
              <a:off x="578" y="1364"/>
              <a:ext cx="0" cy="1412"/>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139275" name="Line 7"/>
            <p:cNvSpPr>
              <a:spLocks noChangeShapeType="1"/>
            </p:cNvSpPr>
            <p:nvPr/>
          </p:nvSpPr>
          <p:spPr bwMode="auto">
            <a:xfrm>
              <a:off x="572" y="2776"/>
              <a:ext cx="2092"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139276" name="Freeform 8"/>
            <p:cNvSpPr>
              <a:spLocks/>
            </p:cNvSpPr>
            <p:nvPr/>
          </p:nvSpPr>
          <p:spPr bwMode="auto">
            <a:xfrm>
              <a:off x="649" y="1672"/>
              <a:ext cx="1862" cy="706"/>
            </a:xfrm>
            <a:custGeom>
              <a:avLst/>
              <a:gdLst>
                <a:gd name="T0" fmla="*/ 0 w 1862"/>
                <a:gd name="T1" fmla="*/ 696 h 706"/>
                <a:gd name="T2" fmla="*/ 288 w 1862"/>
                <a:gd name="T3" fmla="*/ 610 h 706"/>
                <a:gd name="T4" fmla="*/ 777 w 1862"/>
                <a:gd name="T5" fmla="*/ 120 h 706"/>
                <a:gd name="T6" fmla="*/ 1200 w 1862"/>
                <a:gd name="T7" fmla="*/ 53 h 706"/>
                <a:gd name="T8" fmla="*/ 1622 w 1862"/>
                <a:gd name="T9" fmla="*/ 437 h 706"/>
                <a:gd name="T10" fmla="*/ 1862 w 1862"/>
                <a:gd name="T11" fmla="*/ 619 h 706"/>
                <a:gd name="T12" fmla="*/ 0 60000 65536"/>
                <a:gd name="T13" fmla="*/ 0 60000 65536"/>
                <a:gd name="T14" fmla="*/ 0 60000 65536"/>
                <a:gd name="T15" fmla="*/ 0 60000 65536"/>
                <a:gd name="T16" fmla="*/ 0 60000 65536"/>
                <a:gd name="T17" fmla="*/ 0 60000 65536"/>
                <a:gd name="T18" fmla="*/ 0 w 1862"/>
                <a:gd name="T19" fmla="*/ 0 h 706"/>
                <a:gd name="T20" fmla="*/ 1862 w 1862"/>
                <a:gd name="T21" fmla="*/ 706 h 706"/>
              </a:gdLst>
              <a:ahLst/>
              <a:cxnLst>
                <a:cxn ang="T12">
                  <a:pos x="T0" y="T1"/>
                </a:cxn>
                <a:cxn ang="T13">
                  <a:pos x="T2" y="T3"/>
                </a:cxn>
                <a:cxn ang="T14">
                  <a:pos x="T4" y="T5"/>
                </a:cxn>
                <a:cxn ang="T15">
                  <a:pos x="T6" y="T7"/>
                </a:cxn>
                <a:cxn ang="T16">
                  <a:pos x="T8" y="T9"/>
                </a:cxn>
                <a:cxn ang="T17">
                  <a:pos x="T10" y="T11"/>
                </a:cxn>
              </a:cxnLst>
              <a:rect l="T18" t="T19" r="T20" b="T21"/>
              <a:pathLst>
                <a:path w="1862" h="706">
                  <a:moveTo>
                    <a:pt x="0" y="696"/>
                  </a:moveTo>
                  <a:cubicBezTo>
                    <a:pt x="79" y="701"/>
                    <a:pt x="159" y="706"/>
                    <a:pt x="288" y="610"/>
                  </a:cubicBezTo>
                  <a:cubicBezTo>
                    <a:pt x="417" y="514"/>
                    <a:pt x="625" y="213"/>
                    <a:pt x="777" y="120"/>
                  </a:cubicBezTo>
                  <a:cubicBezTo>
                    <a:pt x="929" y="27"/>
                    <a:pt x="1059" y="0"/>
                    <a:pt x="1200" y="53"/>
                  </a:cubicBezTo>
                  <a:cubicBezTo>
                    <a:pt x="1341" y="106"/>
                    <a:pt x="1512" y="343"/>
                    <a:pt x="1622" y="437"/>
                  </a:cubicBezTo>
                  <a:cubicBezTo>
                    <a:pt x="1732" y="531"/>
                    <a:pt x="1817" y="582"/>
                    <a:pt x="1862" y="619"/>
                  </a:cubicBezTo>
                </a:path>
              </a:pathLst>
            </a:custGeom>
            <a:solidFill>
              <a:srgbClr val="C0C0C0"/>
            </a:solidFill>
            <a:ln w="25400">
              <a:solidFill>
                <a:srgbClr val="FF6600"/>
              </a:solidFill>
              <a:round/>
              <a:headEnd/>
              <a:tailEnd/>
            </a:ln>
          </p:spPr>
          <p:txBody>
            <a:bodyPr>
              <a:spAutoFit/>
            </a:bodyPr>
            <a:lstStyle/>
            <a:p>
              <a:endParaRPr lang="fi-FI"/>
            </a:p>
          </p:txBody>
        </p:sp>
        <p:sp>
          <p:nvSpPr>
            <p:cNvPr id="139277" name="Line 9"/>
            <p:cNvSpPr>
              <a:spLocks noChangeShapeType="1"/>
            </p:cNvSpPr>
            <p:nvPr/>
          </p:nvSpPr>
          <p:spPr bwMode="auto">
            <a:xfrm flipH="1">
              <a:off x="804" y="2365"/>
              <a:ext cx="0" cy="4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139278" name="Line 10"/>
            <p:cNvSpPr>
              <a:spLocks noChangeShapeType="1"/>
            </p:cNvSpPr>
            <p:nvPr/>
          </p:nvSpPr>
          <p:spPr bwMode="auto">
            <a:xfrm>
              <a:off x="2502" y="2294"/>
              <a:ext cx="0" cy="4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139279" name="Rectangle 11"/>
            <p:cNvSpPr>
              <a:spLocks noChangeArrowheads="1"/>
            </p:cNvSpPr>
            <p:nvPr/>
          </p:nvSpPr>
          <p:spPr bwMode="auto">
            <a:xfrm>
              <a:off x="811" y="2371"/>
              <a:ext cx="1689" cy="399"/>
            </a:xfrm>
            <a:prstGeom prst="rect">
              <a:avLst/>
            </a:prstGeom>
            <a:solidFill>
              <a:srgbClr val="C0C0C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39280" name="Rectangle 12"/>
            <p:cNvSpPr>
              <a:spLocks noChangeArrowheads="1"/>
            </p:cNvSpPr>
            <p:nvPr/>
          </p:nvSpPr>
          <p:spPr bwMode="auto">
            <a:xfrm>
              <a:off x="1078" y="2290"/>
              <a:ext cx="1422" cy="291"/>
            </a:xfrm>
            <a:prstGeom prst="rect">
              <a:avLst/>
            </a:prstGeom>
            <a:solidFill>
              <a:srgbClr val="C0C0C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39281" name="Rectangle 13"/>
            <p:cNvSpPr>
              <a:spLocks noChangeArrowheads="1"/>
            </p:cNvSpPr>
            <p:nvPr/>
          </p:nvSpPr>
          <p:spPr bwMode="auto">
            <a:xfrm>
              <a:off x="811" y="2361"/>
              <a:ext cx="423" cy="56"/>
            </a:xfrm>
            <a:prstGeom prst="rect">
              <a:avLst/>
            </a:prstGeom>
            <a:solidFill>
              <a:srgbClr val="C0C0C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39282" name="Rectangle 14"/>
            <p:cNvSpPr>
              <a:spLocks noChangeArrowheads="1"/>
            </p:cNvSpPr>
            <p:nvPr/>
          </p:nvSpPr>
          <p:spPr bwMode="auto">
            <a:xfrm>
              <a:off x="841" y="2350"/>
              <a:ext cx="423" cy="56"/>
            </a:xfrm>
            <a:prstGeom prst="rect">
              <a:avLst/>
            </a:prstGeom>
            <a:solidFill>
              <a:srgbClr val="C0C0C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39283" name="Text Box 15"/>
            <p:cNvSpPr txBox="1">
              <a:spLocks noChangeArrowheads="1"/>
            </p:cNvSpPr>
            <p:nvPr/>
          </p:nvSpPr>
          <p:spPr bwMode="auto">
            <a:xfrm>
              <a:off x="675" y="2755"/>
              <a:ext cx="2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x</a:t>
              </a:r>
              <a:r>
                <a:rPr lang="fi-FI" altLang="fi-FI" sz="2000" baseline="-25000">
                  <a:solidFill>
                    <a:schemeClr val="tx1"/>
                  </a:solidFill>
                </a:rPr>
                <a:t>1</a:t>
              </a:r>
            </a:p>
          </p:txBody>
        </p:sp>
        <p:sp>
          <p:nvSpPr>
            <p:cNvPr id="139284" name="Text Box 16"/>
            <p:cNvSpPr txBox="1">
              <a:spLocks noChangeArrowheads="1"/>
            </p:cNvSpPr>
            <p:nvPr/>
          </p:nvSpPr>
          <p:spPr bwMode="auto">
            <a:xfrm>
              <a:off x="2387" y="2732"/>
              <a:ext cx="2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x</a:t>
              </a:r>
              <a:r>
                <a:rPr lang="fi-FI" altLang="fi-FI" sz="2000" baseline="-25000">
                  <a:solidFill>
                    <a:schemeClr val="tx1"/>
                  </a:solidFill>
                </a:rPr>
                <a:t>2</a:t>
              </a:r>
            </a:p>
          </p:txBody>
        </p:sp>
        <p:sp>
          <p:nvSpPr>
            <p:cNvPr id="139285" name="Text Box 17"/>
            <p:cNvSpPr txBox="1">
              <a:spLocks noChangeArrowheads="1"/>
            </p:cNvSpPr>
            <p:nvPr/>
          </p:nvSpPr>
          <p:spPr bwMode="auto">
            <a:xfrm>
              <a:off x="437" y="1121"/>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F</a:t>
              </a:r>
              <a:r>
                <a:rPr lang="fi-FI" altLang="fi-FI" sz="2000" i="1" baseline="-25000">
                  <a:solidFill>
                    <a:schemeClr val="tx1"/>
                  </a:solidFill>
                </a:rPr>
                <a:t>x</a:t>
              </a:r>
              <a:endParaRPr lang="fi-FI" altLang="fi-FI" sz="2000" baseline="-25000">
                <a:solidFill>
                  <a:schemeClr val="tx1"/>
                </a:solidFill>
              </a:endParaRPr>
            </a:p>
          </p:txBody>
        </p:sp>
        <p:sp>
          <p:nvSpPr>
            <p:cNvPr id="139286" name="Text Box 18"/>
            <p:cNvSpPr txBox="1">
              <a:spLocks noChangeArrowheads="1"/>
            </p:cNvSpPr>
            <p:nvPr/>
          </p:nvSpPr>
          <p:spPr bwMode="auto">
            <a:xfrm>
              <a:off x="2637" y="2617"/>
              <a:ext cx="1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x</a:t>
              </a:r>
              <a:endParaRPr lang="fi-FI" altLang="fi-FI" sz="2000" baseline="-25000">
                <a:solidFill>
                  <a:schemeClr val="tx1"/>
                </a:solidFill>
              </a:endParaRPr>
            </a:p>
          </p:txBody>
        </p:sp>
      </p:grpSp>
      <p:sp>
        <p:nvSpPr>
          <p:cNvPr id="139271" name="Text Box 19"/>
          <p:cNvSpPr txBox="1">
            <a:spLocks noChangeArrowheads="1"/>
          </p:cNvSpPr>
          <p:nvPr/>
        </p:nvSpPr>
        <p:spPr bwMode="auto">
          <a:xfrm>
            <a:off x="4754563" y="1681163"/>
            <a:ext cx="3806825"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a:solidFill>
                  <a:schemeClr val="tx1"/>
                </a:solidFill>
              </a:rPr>
              <a:t>Voiman </a:t>
            </a:r>
            <a:r>
              <a:rPr lang="fi-FI" altLang="fi-FI" sz="2400" i="1">
                <a:solidFill>
                  <a:schemeClr val="tx1"/>
                </a:solidFill>
              </a:rPr>
              <a:t>F</a:t>
            </a:r>
            <a:r>
              <a:rPr lang="fi-FI" altLang="fi-FI" sz="2400" baseline="-25000">
                <a:solidFill>
                  <a:schemeClr val="tx1"/>
                </a:solidFill>
              </a:rPr>
              <a:t>x </a:t>
            </a:r>
            <a:r>
              <a:rPr lang="fi-FI" altLang="fi-FI" sz="2400">
                <a:solidFill>
                  <a:schemeClr val="tx1"/>
                </a:solidFill>
              </a:rPr>
              <a:t>tekemä työ siirtymässä </a:t>
            </a:r>
            <a:r>
              <a:rPr lang="el-GR" altLang="fi-FI" sz="2400">
                <a:solidFill>
                  <a:schemeClr val="tx1"/>
                </a:solidFill>
                <a:latin typeface="Arial" panose="020B0604020202020204" pitchFamily="34" charset="0"/>
                <a:cs typeface="Arial" panose="020B0604020202020204" pitchFamily="34" charset="0"/>
              </a:rPr>
              <a:t>Δ</a:t>
            </a:r>
            <a:r>
              <a:rPr lang="fi-FI" altLang="fi-FI" sz="2400">
                <a:solidFill>
                  <a:schemeClr val="tx1"/>
                </a:solidFill>
                <a:latin typeface="Arial" panose="020B0604020202020204" pitchFamily="34" charset="0"/>
                <a:cs typeface="Arial" panose="020B0604020202020204" pitchFamily="34" charset="0"/>
              </a:rPr>
              <a:t>x = x</a:t>
            </a:r>
            <a:r>
              <a:rPr lang="fi-FI" altLang="fi-FI" sz="2400" baseline="-25000">
                <a:solidFill>
                  <a:schemeClr val="tx1"/>
                </a:solidFill>
                <a:latin typeface="Arial" panose="020B0604020202020204" pitchFamily="34" charset="0"/>
                <a:cs typeface="Arial" panose="020B0604020202020204" pitchFamily="34" charset="0"/>
              </a:rPr>
              <a:t>2</a:t>
            </a:r>
            <a:r>
              <a:rPr lang="fi-FI" altLang="fi-FI" sz="2400">
                <a:solidFill>
                  <a:schemeClr val="tx1"/>
                </a:solidFill>
                <a:latin typeface="Arial" panose="020B0604020202020204" pitchFamily="34" charset="0"/>
                <a:cs typeface="Arial" panose="020B0604020202020204" pitchFamily="34" charset="0"/>
              </a:rPr>
              <a:t>-x</a:t>
            </a:r>
            <a:r>
              <a:rPr lang="fi-FI" altLang="fi-FI" sz="2400" baseline="-25000">
                <a:solidFill>
                  <a:schemeClr val="tx1"/>
                </a:solidFill>
                <a:latin typeface="Arial" panose="020B0604020202020204" pitchFamily="34" charset="0"/>
                <a:cs typeface="Arial" panose="020B0604020202020204" pitchFamily="34" charset="0"/>
              </a:rPr>
              <a:t>1</a:t>
            </a:r>
            <a:r>
              <a:rPr lang="fi-FI" altLang="fi-FI" sz="2400">
                <a:solidFill>
                  <a:schemeClr val="tx1"/>
                </a:solidFill>
                <a:latin typeface="Arial" panose="020B0604020202020204" pitchFamily="34" charset="0"/>
                <a:cs typeface="Arial" panose="020B0604020202020204" pitchFamily="34" charset="0"/>
              </a:rPr>
              <a:t> on sama kuin varjostetun alueen fysikaalinen pinta-ala. Matemaattisesti pinta-ala saadaan määrättynä integraalina.  </a:t>
            </a:r>
            <a:endParaRPr lang="el-GR" altLang="fi-FI" sz="2400" baseline="-25000">
              <a:solidFill>
                <a:schemeClr val="tx1"/>
              </a:solidFill>
              <a:latin typeface="Arial" panose="020B0604020202020204" pitchFamily="34" charset="0"/>
              <a:cs typeface="Arial" panose="020B0604020202020204" pitchFamily="34" charset="0"/>
            </a:endParaRPr>
          </a:p>
        </p:txBody>
      </p:sp>
      <p:graphicFrame>
        <p:nvGraphicFramePr>
          <p:cNvPr id="139272" name="Object 20"/>
          <p:cNvGraphicFramePr>
            <a:graphicFrameLocks noChangeAspect="1"/>
          </p:cNvGraphicFramePr>
          <p:nvPr/>
        </p:nvGraphicFramePr>
        <p:xfrm>
          <a:off x="4891088" y="4749800"/>
          <a:ext cx="1651000" cy="952500"/>
        </p:xfrm>
        <a:graphic>
          <a:graphicData uri="http://schemas.openxmlformats.org/presentationml/2006/ole">
            <mc:AlternateContent xmlns:mc="http://schemas.openxmlformats.org/markup-compatibility/2006">
              <mc:Choice xmlns:v="urn:schemas-microsoft-com:vml" Requires="v">
                <p:oleObj spid="_x0000_s139289" name="Equation" r:id="rId3" imgW="1651000" imgH="952500" progId="Equation.DSMT4">
                  <p:embed/>
                </p:oleObj>
              </mc:Choice>
              <mc:Fallback>
                <p:oleObj name="Equation" r:id="rId3" imgW="1651000" imgH="952500" progId="Equation.DSMT4">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1088" y="4749800"/>
                        <a:ext cx="1651000" cy="9525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9273" name="AutoShape 22">
            <a:hlinkClick r:id="rId5"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452D2EEC-0B60-49F9-93AE-D1F61F86C6E3}" type="slidenum">
              <a:rPr lang="fi-FI" altLang="fi-FI" sz="1000" smtClean="0">
                <a:solidFill>
                  <a:schemeClr val="tx1"/>
                </a:solidFill>
                <a:latin typeface="Arial" panose="020B0604020202020204" pitchFamily="34" charset="0"/>
              </a:rPr>
              <a:pPr>
                <a:spcBef>
                  <a:spcPct val="0"/>
                </a:spcBef>
                <a:buClrTx/>
                <a:buFontTx/>
                <a:buNone/>
              </a:pPr>
              <a:t>13</a:t>
            </a:fld>
            <a:endParaRPr lang="fi-FI" altLang="fi-FI" sz="1000" smtClean="0">
              <a:solidFill>
                <a:schemeClr val="tx1"/>
              </a:solidFill>
              <a:latin typeface="Arial" panose="020B0604020202020204" pitchFamily="34" charset="0"/>
            </a:endParaRPr>
          </a:p>
        </p:txBody>
      </p:sp>
      <p:sp>
        <p:nvSpPr>
          <p:cNvPr id="20483" name="Rectangle 2"/>
          <p:cNvSpPr>
            <a:spLocks noGrp="1" noRot="1" noChangeArrowheads="1"/>
          </p:cNvSpPr>
          <p:nvPr>
            <p:ph type="title"/>
          </p:nvPr>
        </p:nvSpPr>
        <p:spPr/>
        <p:txBody>
          <a:bodyPr/>
          <a:lstStyle/>
          <a:p>
            <a:pPr eaLnBrk="1" hangingPunct="1"/>
            <a:r>
              <a:rPr lang="fi-FI" altLang="fi-FI" sz="3600" smtClean="0"/>
              <a:t>Uusien suureiden käyttöönotto</a:t>
            </a:r>
          </a:p>
        </p:txBody>
      </p:sp>
      <p:sp>
        <p:nvSpPr>
          <p:cNvPr id="20484" name="Rectangle 3"/>
          <p:cNvSpPr>
            <a:spLocks noGrp="1" noRot="1" noChangeArrowheads="1"/>
          </p:cNvSpPr>
          <p:nvPr>
            <p:ph type="body" idx="1"/>
          </p:nvPr>
        </p:nvSpPr>
        <p:spPr/>
        <p:txBody>
          <a:bodyPr/>
          <a:lstStyle/>
          <a:p>
            <a:pPr eaLnBrk="1" hangingPunct="1"/>
            <a:r>
              <a:rPr lang="fi-FI" altLang="fi-FI" smtClean="0"/>
              <a:t>Johdannaissuureet ja niiden yksiköt voidaan johtaa perussuureista kokeellisten lainalaisuuksien perusteella tai määritelmien avulla.</a:t>
            </a:r>
          </a:p>
          <a:p>
            <a:pPr eaLnBrk="1" hangingPunct="1"/>
            <a:r>
              <a:rPr lang="fi-FI" altLang="fi-FI" smtClean="0">
                <a:solidFill>
                  <a:schemeClr val="tx2"/>
                </a:solidFill>
              </a:rPr>
              <a:t>Esimerkki 1.1:</a:t>
            </a:r>
            <a:r>
              <a:rPr lang="fi-FI" altLang="fi-FI" smtClean="0"/>
              <a:t> </a:t>
            </a:r>
          </a:p>
          <a:p>
            <a:pPr lvl="1" eaLnBrk="1" hangingPunct="1"/>
            <a:r>
              <a:rPr lang="fi-FI" altLang="fi-FI" smtClean="0"/>
              <a:t>Kappaleen tiheys</a:t>
            </a:r>
          </a:p>
          <a:p>
            <a:pPr lvl="2" eaLnBrk="1" hangingPunct="1"/>
            <a:r>
              <a:rPr lang="fi-FI" altLang="fi-FI" smtClean="0"/>
              <a:t>Tiheys kuvaa aineen tiiveysastetta ja se määritellään massan ja tilavuuden suhteena.  </a:t>
            </a:r>
          </a:p>
        </p:txBody>
      </p:sp>
      <p:sp>
        <p:nvSpPr>
          <p:cNvPr id="20485" name="AutoShape 5">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21276F1E-EFE8-4E75-89BF-6F9EBA2BA499}" type="slidenum">
              <a:rPr lang="fi-FI" altLang="fi-FI" sz="1000" smtClean="0">
                <a:solidFill>
                  <a:schemeClr val="tx1"/>
                </a:solidFill>
                <a:latin typeface="Arial" panose="020B0604020202020204" pitchFamily="34" charset="0"/>
              </a:rPr>
              <a:pPr>
                <a:spcBef>
                  <a:spcPct val="0"/>
                </a:spcBef>
                <a:buClrTx/>
                <a:buFontTx/>
                <a:buNone/>
              </a:pPr>
              <a:t>130</a:t>
            </a:fld>
            <a:endParaRPr lang="fi-FI" altLang="fi-FI" sz="1000" smtClean="0">
              <a:solidFill>
                <a:schemeClr val="tx1"/>
              </a:solidFill>
              <a:latin typeface="Arial" panose="020B0604020202020204" pitchFamily="34" charset="0"/>
            </a:endParaRPr>
          </a:p>
        </p:txBody>
      </p:sp>
      <p:sp>
        <p:nvSpPr>
          <p:cNvPr id="140291" name="Text Box 2"/>
          <p:cNvSpPr txBox="1">
            <a:spLocks noChangeArrowheads="1"/>
          </p:cNvSpPr>
          <p:nvPr/>
        </p:nvSpPr>
        <p:spPr bwMode="auto">
          <a:xfrm>
            <a:off x="523875" y="511175"/>
            <a:ext cx="77184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a:solidFill>
                  <a:schemeClr val="tx1"/>
                </a:solidFill>
              </a:rPr>
              <a:t>Harmonisen voiman tekemä työ:</a:t>
            </a:r>
          </a:p>
        </p:txBody>
      </p:sp>
      <p:graphicFrame>
        <p:nvGraphicFramePr>
          <p:cNvPr id="140292" name="Object 3"/>
          <p:cNvGraphicFramePr>
            <a:graphicFrameLocks noChangeAspect="1"/>
          </p:cNvGraphicFramePr>
          <p:nvPr/>
        </p:nvGraphicFramePr>
        <p:xfrm>
          <a:off x="3038475" y="1298575"/>
          <a:ext cx="1749425" cy="601663"/>
        </p:xfrm>
        <a:graphic>
          <a:graphicData uri="http://schemas.openxmlformats.org/presentationml/2006/ole">
            <mc:AlternateContent xmlns:mc="http://schemas.openxmlformats.org/markup-compatibility/2006">
              <mc:Choice xmlns:v="urn:schemas-microsoft-com:vml" Requires="v">
                <p:oleObj spid="_x0000_s140341" name="Equation" r:id="rId3" imgW="1257300" imgH="431800" progId="Equation.DSMT4">
                  <p:embed/>
                </p:oleObj>
              </mc:Choice>
              <mc:Fallback>
                <p:oleObj name="Equation" r:id="rId3" imgW="1257300" imgH="431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8475" y="1298575"/>
                        <a:ext cx="1749425" cy="601663"/>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0293" name="Text Box 4"/>
          <p:cNvSpPr txBox="1">
            <a:spLocks noChangeArrowheads="1"/>
          </p:cNvSpPr>
          <p:nvPr/>
        </p:nvSpPr>
        <p:spPr bwMode="auto">
          <a:xfrm>
            <a:off x="584200" y="1304925"/>
            <a:ext cx="2095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a:solidFill>
                  <a:schemeClr val="tx1"/>
                </a:solidFill>
              </a:rPr>
              <a:t>Jousivoima:</a:t>
            </a:r>
          </a:p>
        </p:txBody>
      </p:sp>
      <p:sp>
        <p:nvSpPr>
          <p:cNvPr id="140294" name="Text Box 5"/>
          <p:cNvSpPr txBox="1">
            <a:spLocks noChangeArrowheads="1"/>
          </p:cNvSpPr>
          <p:nvPr/>
        </p:nvSpPr>
        <p:spPr bwMode="auto">
          <a:xfrm>
            <a:off x="2940050" y="1976438"/>
            <a:ext cx="48895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tabLst>
                <a:tab pos="449263" algn="l"/>
              </a:tabLst>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tabLst>
                <a:tab pos="449263" algn="l"/>
              </a:tabLst>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tabLst>
                <a:tab pos="449263" algn="l"/>
              </a:tabLst>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tabLst>
                <a:tab pos="449263" algn="l"/>
              </a:tabLst>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tabLst>
                <a:tab pos="449263" algn="l"/>
              </a:tabLst>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tabLst>
                <a:tab pos="449263" algn="l"/>
              </a:tabLst>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tabLst>
                <a:tab pos="449263" algn="l"/>
              </a:tabLst>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tabLst>
                <a:tab pos="449263" algn="l"/>
              </a:tabLst>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tabLst>
                <a:tab pos="449263" algn="l"/>
              </a:tabLst>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k</a:t>
            </a:r>
            <a:r>
              <a:rPr lang="fi-FI" altLang="fi-FI" sz="2000">
                <a:solidFill>
                  <a:schemeClr val="tx1"/>
                </a:solidFill>
              </a:rPr>
              <a:t> = jousivakio (kuvaa jousen jäykkyyttä)  </a:t>
            </a:r>
            <a:r>
              <a:rPr lang="fi-FI" altLang="fi-FI" sz="2000" i="1">
                <a:solidFill>
                  <a:schemeClr val="tx1"/>
                </a:solidFill>
              </a:rPr>
              <a:t>x</a:t>
            </a:r>
            <a:r>
              <a:rPr lang="fi-FI" altLang="fi-FI" sz="2000">
                <a:solidFill>
                  <a:schemeClr val="tx1"/>
                </a:solidFill>
              </a:rPr>
              <a:t> = jousen venymä tai kokoonpuristuma,       	ts. poikkeama tasapainoasemasta</a:t>
            </a:r>
          </a:p>
        </p:txBody>
      </p:sp>
      <p:sp>
        <p:nvSpPr>
          <p:cNvPr id="140295" name="Line 6"/>
          <p:cNvSpPr>
            <a:spLocks noChangeShapeType="1"/>
          </p:cNvSpPr>
          <p:nvPr/>
        </p:nvSpPr>
        <p:spPr bwMode="auto">
          <a:xfrm>
            <a:off x="412750" y="3824288"/>
            <a:ext cx="2728913"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140296" name="Line 7"/>
          <p:cNvSpPr>
            <a:spLocks noChangeShapeType="1"/>
          </p:cNvSpPr>
          <p:nvPr/>
        </p:nvSpPr>
        <p:spPr bwMode="auto">
          <a:xfrm flipV="1">
            <a:off x="1404938" y="2378075"/>
            <a:ext cx="0" cy="30924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140297" name="Line 8"/>
          <p:cNvSpPr>
            <a:spLocks noChangeShapeType="1"/>
          </p:cNvSpPr>
          <p:nvPr/>
        </p:nvSpPr>
        <p:spPr bwMode="auto">
          <a:xfrm>
            <a:off x="536575" y="2984500"/>
            <a:ext cx="2141538" cy="2052638"/>
          </a:xfrm>
          <a:prstGeom prst="line">
            <a:avLst/>
          </a:prstGeom>
          <a:noFill/>
          <a:ln w="25400">
            <a:solidFill>
              <a:srgbClr val="FF6600"/>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140298" name="Line 9"/>
          <p:cNvSpPr>
            <a:spLocks noChangeShapeType="1"/>
          </p:cNvSpPr>
          <p:nvPr/>
        </p:nvSpPr>
        <p:spPr bwMode="auto">
          <a:xfrm flipH="1">
            <a:off x="1404938" y="5041900"/>
            <a:ext cx="1279525"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fi-FI"/>
          </a:p>
        </p:txBody>
      </p:sp>
      <p:sp>
        <p:nvSpPr>
          <p:cNvPr id="140299" name="Text Box 10"/>
          <p:cNvSpPr txBox="1">
            <a:spLocks noChangeArrowheads="1"/>
          </p:cNvSpPr>
          <p:nvPr/>
        </p:nvSpPr>
        <p:spPr bwMode="auto">
          <a:xfrm>
            <a:off x="487363" y="4810125"/>
            <a:ext cx="8905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F</a:t>
            </a:r>
            <a:r>
              <a:rPr lang="fi-FI" altLang="fi-FI" sz="2000" baseline="-25000">
                <a:solidFill>
                  <a:schemeClr val="tx1"/>
                </a:solidFill>
              </a:rPr>
              <a:t>j</a:t>
            </a:r>
            <a:r>
              <a:rPr lang="fi-FI" altLang="fi-FI" sz="2000">
                <a:solidFill>
                  <a:schemeClr val="tx1"/>
                </a:solidFill>
              </a:rPr>
              <a:t>=-</a:t>
            </a:r>
            <a:r>
              <a:rPr lang="fi-FI" altLang="fi-FI" sz="2000" i="1">
                <a:solidFill>
                  <a:schemeClr val="tx1"/>
                </a:solidFill>
              </a:rPr>
              <a:t>kx</a:t>
            </a:r>
          </a:p>
        </p:txBody>
      </p:sp>
      <p:sp>
        <p:nvSpPr>
          <p:cNvPr id="140300" name="Text Box 11"/>
          <p:cNvSpPr txBox="1">
            <a:spLocks noChangeArrowheads="1"/>
          </p:cNvSpPr>
          <p:nvPr/>
        </p:nvSpPr>
        <p:spPr bwMode="auto">
          <a:xfrm>
            <a:off x="1252538" y="1917700"/>
            <a:ext cx="361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F</a:t>
            </a:r>
            <a:r>
              <a:rPr lang="fi-FI" altLang="fi-FI" sz="2000" baseline="-25000">
                <a:solidFill>
                  <a:schemeClr val="tx1"/>
                </a:solidFill>
              </a:rPr>
              <a:t>j</a:t>
            </a:r>
            <a:endParaRPr lang="fi-FI" altLang="fi-FI" sz="2000" i="1">
              <a:solidFill>
                <a:schemeClr val="tx1"/>
              </a:solidFill>
            </a:endParaRPr>
          </a:p>
        </p:txBody>
      </p:sp>
      <p:sp>
        <p:nvSpPr>
          <p:cNvPr id="140301" name="Text Box 12"/>
          <p:cNvSpPr txBox="1">
            <a:spLocks noChangeArrowheads="1"/>
          </p:cNvSpPr>
          <p:nvPr/>
        </p:nvSpPr>
        <p:spPr bwMode="auto">
          <a:xfrm>
            <a:off x="3130550" y="3595688"/>
            <a:ext cx="309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x</a:t>
            </a:r>
          </a:p>
        </p:txBody>
      </p:sp>
      <p:sp>
        <p:nvSpPr>
          <p:cNvPr id="140302" name="Line 13"/>
          <p:cNvSpPr>
            <a:spLocks noChangeShapeType="1"/>
          </p:cNvSpPr>
          <p:nvPr/>
        </p:nvSpPr>
        <p:spPr bwMode="auto">
          <a:xfrm flipV="1">
            <a:off x="2684463" y="3824288"/>
            <a:ext cx="0" cy="12176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140303" name="AutoShape 14"/>
          <p:cNvSpPr>
            <a:spLocks noChangeArrowheads="1"/>
          </p:cNvSpPr>
          <p:nvPr/>
        </p:nvSpPr>
        <p:spPr bwMode="auto">
          <a:xfrm rot="10800000">
            <a:off x="1433513" y="3830638"/>
            <a:ext cx="1244600" cy="1189037"/>
          </a:xfrm>
          <a:prstGeom prst="rtTriangle">
            <a:avLst/>
          </a:prstGeom>
          <a:solidFill>
            <a:srgbClr val="C0C0C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40304" name="Text Box 15"/>
          <p:cNvSpPr txBox="1">
            <a:spLocks noChangeArrowheads="1"/>
          </p:cNvSpPr>
          <p:nvPr/>
        </p:nvSpPr>
        <p:spPr bwMode="auto">
          <a:xfrm>
            <a:off x="455613" y="5735638"/>
            <a:ext cx="4776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a:solidFill>
                  <a:schemeClr val="tx1"/>
                </a:solidFill>
              </a:rPr>
              <a:t>Harmonisen voiman tekemä työ:</a:t>
            </a:r>
          </a:p>
        </p:txBody>
      </p:sp>
      <p:graphicFrame>
        <p:nvGraphicFramePr>
          <p:cNvPr id="140305" name="Object 16"/>
          <p:cNvGraphicFramePr>
            <a:graphicFrameLocks noChangeAspect="1"/>
          </p:cNvGraphicFramePr>
          <p:nvPr/>
        </p:nvGraphicFramePr>
        <p:xfrm>
          <a:off x="5275263" y="5643563"/>
          <a:ext cx="1778000" cy="738187"/>
        </p:xfrm>
        <a:graphic>
          <a:graphicData uri="http://schemas.openxmlformats.org/presentationml/2006/ole">
            <mc:AlternateContent xmlns:mc="http://schemas.openxmlformats.org/markup-compatibility/2006">
              <mc:Choice xmlns:v="urn:schemas-microsoft-com:vml" Requires="v">
                <p:oleObj spid="_x0000_s140342" name="Equation" r:id="rId5" imgW="1778000" imgH="736600" progId="Equation.DSMT4">
                  <p:embed/>
                </p:oleObj>
              </mc:Choice>
              <mc:Fallback>
                <p:oleObj name="Equation" r:id="rId5" imgW="1778000" imgH="736600" progId="Equation.DSMT4">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5263" y="5643563"/>
                        <a:ext cx="1778000" cy="738187"/>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0306" name="Group 17"/>
          <p:cNvGrpSpPr>
            <a:grpSpLocks/>
          </p:cNvGrpSpPr>
          <p:nvPr/>
        </p:nvGrpSpPr>
        <p:grpSpPr bwMode="auto">
          <a:xfrm>
            <a:off x="4573588" y="3368675"/>
            <a:ext cx="2908300" cy="1646238"/>
            <a:chOff x="2661" y="2302"/>
            <a:chExt cx="1832" cy="1037"/>
          </a:xfrm>
        </p:grpSpPr>
        <p:sp>
          <p:nvSpPr>
            <p:cNvPr id="140308" name="Line 18"/>
            <p:cNvSpPr>
              <a:spLocks noChangeShapeType="1"/>
            </p:cNvSpPr>
            <p:nvPr/>
          </p:nvSpPr>
          <p:spPr bwMode="auto">
            <a:xfrm rot="5400000" flipH="1">
              <a:off x="2518" y="3194"/>
              <a:ext cx="28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140309" name="Freeform 19"/>
            <p:cNvSpPr>
              <a:spLocks/>
            </p:cNvSpPr>
            <p:nvPr/>
          </p:nvSpPr>
          <p:spPr bwMode="auto">
            <a:xfrm rot="-5400000">
              <a:off x="2903" y="3097"/>
              <a:ext cx="58" cy="196"/>
            </a:xfrm>
            <a:custGeom>
              <a:avLst/>
              <a:gdLst>
                <a:gd name="T0" fmla="*/ 0 w 144"/>
                <a:gd name="T1" fmla="*/ 0 h 288"/>
                <a:gd name="T2" fmla="*/ 0 w 144"/>
                <a:gd name="T3" fmla="*/ 1 h 288"/>
                <a:gd name="T4" fmla="*/ 0 w 144"/>
                <a:gd name="T5" fmla="*/ 1 h 288"/>
                <a:gd name="T6" fmla="*/ 0 60000 65536"/>
                <a:gd name="T7" fmla="*/ 0 60000 65536"/>
                <a:gd name="T8" fmla="*/ 0 60000 65536"/>
                <a:gd name="T9" fmla="*/ 0 w 144"/>
                <a:gd name="T10" fmla="*/ 0 h 288"/>
                <a:gd name="T11" fmla="*/ 144 w 144"/>
                <a:gd name="T12" fmla="*/ 288 h 288"/>
              </a:gdLst>
              <a:ahLst/>
              <a:cxnLst>
                <a:cxn ang="T6">
                  <a:pos x="T0" y="T1"/>
                </a:cxn>
                <a:cxn ang="T7">
                  <a:pos x="T2" y="T3"/>
                </a:cxn>
                <a:cxn ang="T8">
                  <a:pos x="T4" y="T5"/>
                </a:cxn>
              </a:cxnLst>
              <a:rect l="T9" t="T10" r="T11" b="T12"/>
              <a:pathLst>
                <a:path w="144" h="288">
                  <a:moveTo>
                    <a:pt x="0" y="0"/>
                  </a:moveTo>
                  <a:cubicBezTo>
                    <a:pt x="72" y="48"/>
                    <a:pt x="144" y="96"/>
                    <a:pt x="144" y="144"/>
                  </a:cubicBezTo>
                  <a:cubicBezTo>
                    <a:pt x="144" y="192"/>
                    <a:pt x="24" y="264"/>
                    <a:pt x="0" y="288"/>
                  </a:cubicBezTo>
                </a:path>
              </a:pathLst>
            </a:custGeom>
            <a:noFill/>
            <a:ln w="254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fi-FI"/>
            </a:p>
          </p:txBody>
        </p:sp>
        <p:sp>
          <p:nvSpPr>
            <p:cNvPr id="140310" name="Freeform 20"/>
            <p:cNvSpPr>
              <a:spLocks/>
            </p:cNvSpPr>
            <p:nvPr/>
          </p:nvSpPr>
          <p:spPr bwMode="auto">
            <a:xfrm rot="-5400000">
              <a:off x="3090" y="3097"/>
              <a:ext cx="58" cy="196"/>
            </a:xfrm>
            <a:custGeom>
              <a:avLst/>
              <a:gdLst>
                <a:gd name="T0" fmla="*/ 0 w 144"/>
                <a:gd name="T1" fmla="*/ 0 h 288"/>
                <a:gd name="T2" fmla="*/ 0 w 144"/>
                <a:gd name="T3" fmla="*/ 1 h 288"/>
                <a:gd name="T4" fmla="*/ 0 w 144"/>
                <a:gd name="T5" fmla="*/ 1 h 288"/>
                <a:gd name="T6" fmla="*/ 0 60000 65536"/>
                <a:gd name="T7" fmla="*/ 0 60000 65536"/>
                <a:gd name="T8" fmla="*/ 0 60000 65536"/>
                <a:gd name="T9" fmla="*/ 0 w 144"/>
                <a:gd name="T10" fmla="*/ 0 h 288"/>
                <a:gd name="T11" fmla="*/ 144 w 144"/>
                <a:gd name="T12" fmla="*/ 288 h 288"/>
              </a:gdLst>
              <a:ahLst/>
              <a:cxnLst>
                <a:cxn ang="T6">
                  <a:pos x="T0" y="T1"/>
                </a:cxn>
                <a:cxn ang="T7">
                  <a:pos x="T2" y="T3"/>
                </a:cxn>
                <a:cxn ang="T8">
                  <a:pos x="T4" y="T5"/>
                </a:cxn>
              </a:cxnLst>
              <a:rect l="T9" t="T10" r="T11" b="T12"/>
              <a:pathLst>
                <a:path w="144" h="288">
                  <a:moveTo>
                    <a:pt x="0" y="0"/>
                  </a:moveTo>
                  <a:cubicBezTo>
                    <a:pt x="72" y="48"/>
                    <a:pt x="144" y="96"/>
                    <a:pt x="144" y="144"/>
                  </a:cubicBezTo>
                  <a:cubicBezTo>
                    <a:pt x="144" y="192"/>
                    <a:pt x="24" y="264"/>
                    <a:pt x="0" y="288"/>
                  </a:cubicBezTo>
                </a:path>
              </a:pathLst>
            </a:custGeom>
            <a:noFill/>
            <a:ln w="254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fi-FI"/>
            </a:p>
          </p:txBody>
        </p:sp>
        <p:sp>
          <p:nvSpPr>
            <p:cNvPr id="140311" name="Freeform 21"/>
            <p:cNvSpPr>
              <a:spLocks/>
            </p:cNvSpPr>
            <p:nvPr/>
          </p:nvSpPr>
          <p:spPr bwMode="auto">
            <a:xfrm rot="-5400000">
              <a:off x="3283" y="3097"/>
              <a:ext cx="58" cy="196"/>
            </a:xfrm>
            <a:custGeom>
              <a:avLst/>
              <a:gdLst>
                <a:gd name="T0" fmla="*/ 0 w 144"/>
                <a:gd name="T1" fmla="*/ 0 h 288"/>
                <a:gd name="T2" fmla="*/ 0 w 144"/>
                <a:gd name="T3" fmla="*/ 1 h 288"/>
                <a:gd name="T4" fmla="*/ 0 w 144"/>
                <a:gd name="T5" fmla="*/ 1 h 288"/>
                <a:gd name="T6" fmla="*/ 0 60000 65536"/>
                <a:gd name="T7" fmla="*/ 0 60000 65536"/>
                <a:gd name="T8" fmla="*/ 0 60000 65536"/>
                <a:gd name="T9" fmla="*/ 0 w 144"/>
                <a:gd name="T10" fmla="*/ 0 h 288"/>
                <a:gd name="T11" fmla="*/ 144 w 144"/>
                <a:gd name="T12" fmla="*/ 288 h 288"/>
              </a:gdLst>
              <a:ahLst/>
              <a:cxnLst>
                <a:cxn ang="T6">
                  <a:pos x="T0" y="T1"/>
                </a:cxn>
                <a:cxn ang="T7">
                  <a:pos x="T2" y="T3"/>
                </a:cxn>
                <a:cxn ang="T8">
                  <a:pos x="T4" y="T5"/>
                </a:cxn>
              </a:cxnLst>
              <a:rect l="T9" t="T10" r="T11" b="T12"/>
              <a:pathLst>
                <a:path w="144" h="288">
                  <a:moveTo>
                    <a:pt x="0" y="0"/>
                  </a:moveTo>
                  <a:cubicBezTo>
                    <a:pt x="72" y="48"/>
                    <a:pt x="144" y="96"/>
                    <a:pt x="144" y="144"/>
                  </a:cubicBezTo>
                  <a:cubicBezTo>
                    <a:pt x="144" y="192"/>
                    <a:pt x="24" y="264"/>
                    <a:pt x="0" y="288"/>
                  </a:cubicBezTo>
                </a:path>
              </a:pathLst>
            </a:custGeom>
            <a:noFill/>
            <a:ln w="254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fi-FI"/>
            </a:p>
          </p:txBody>
        </p:sp>
        <p:sp>
          <p:nvSpPr>
            <p:cNvPr id="140312" name="Freeform 22"/>
            <p:cNvSpPr>
              <a:spLocks/>
            </p:cNvSpPr>
            <p:nvPr/>
          </p:nvSpPr>
          <p:spPr bwMode="auto">
            <a:xfrm rot="-5400000">
              <a:off x="3473" y="3097"/>
              <a:ext cx="58" cy="196"/>
            </a:xfrm>
            <a:custGeom>
              <a:avLst/>
              <a:gdLst>
                <a:gd name="T0" fmla="*/ 0 w 144"/>
                <a:gd name="T1" fmla="*/ 0 h 288"/>
                <a:gd name="T2" fmla="*/ 0 w 144"/>
                <a:gd name="T3" fmla="*/ 1 h 288"/>
                <a:gd name="T4" fmla="*/ 0 w 144"/>
                <a:gd name="T5" fmla="*/ 1 h 288"/>
                <a:gd name="T6" fmla="*/ 0 60000 65536"/>
                <a:gd name="T7" fmla="*/ 0 60000 65536"/>
                <a:gd name="T8" fmla="*/ 0 60000 65536"/>
                <a:gd name="T9" fmla="*/ 0 w 144"/>
                <a:gd name="T10" fmla="*/ 0 h 288"/>
                <a:gd name="T11" fmla="*/ 144 w 144"/>
                <a:gd name="T12" fmla="*/ 288 h 288"/>
              </a:gdLst>
              <a:ahLst/>
              <a:cxnLst>
                <a:cxn ang="T6">
                  <a:pos x="T0" y="T1"/>
                </a:cxn>
                <a:cxn ang="T7">
                  <a:pos x="T2" y="T3"/>
                </a:cxn>
                <a:cxn ang="T8">
                  <a:pos x="T4" y="T5"/>
                </a:cxn>
              </a:cxnLst>
              <a:rect l="T9" t="T10" r="T11" b="T12"/>
              <a:pathLst>
                <a:path w="144" h="288">
                  <a:moveTo>
                    <a:pt x="0" y="0"/>
                  </a:moveTo>
                  <a:cubicBezTo>
                    <a:pt x="72" y="48"/>
                    <a:pt x="144" y="96"/>
                    <a:pt x="144" y="144"/>
                  </a:cubicBezTo>
                  <a:cubicBezTo>
                    <a:pt x="144" y="192"/>
                    <a:pt x="24" y="264"/>
                    <a:pt x="0" y="288"/>
                  </a:cubicBezTo>
                </a:path>
              </a:pathLst>
            </a:custGeom>
            <a:noFill/>
            <a:ln w="254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fi-FI"/>
            </a:p>
          </p:txBody>
        </p:sp>
        <p:sp>
          <p:nvSpPr>
            <p:cNvPr id="140313" name="Freeform 23"/>
            <p:cNvSpPr>
              <a:spLocks/>
            </p:cNvSpPr>
            <p:nvPr/>
          </p:nvSpPr>
          <p:spPr bwMode="auto">
            <a:xfrm rot="-5400000">
              <a:off x="3660" y="3097"/>
              <a:ext cx="58" cy="196"/>
            </a:xfrm>
            <a:custGeom>
              <a:avLst/>
              <a:gdLst>
                <a:gd name="T0" fmla="*/ 0 w 144"/>
                <a:gd name="T1" fmla="*/ 0 h 288"/>
                <a:gd name="T2" fmla="*/ 0 w 144"/>
                <a:gd name="T3" fmla="*/ 1 h 288"/>
                <a:gd name="T4" fmla="*/ 0 w 144"/>
                <a:gd name="T5" fmla="*/ 1 h 288"/>
                <a:gd name="T6" fmla="*/ 0 60000 65536"/>
                <a:gd name="T7" fmla="*/ 0 60000 65536"/>
                <a:gd name="T8" fmla="*/ 0 60000 65536"/>
                <a:gd name="T9" fmla="*/ 0 w 144"/>
                <a:gd name="T10" fmla="*/ 0 h 288"/>
                <a:gd name="T11" fmla="*/ 144 w 144"/>
                <a:gd name="T12" fmla="*/ 288 h 288"/>
              </a:gdLst>
              <a:ahLst/>
              <a:cxnLst>
                <a:cxn ang="T6">
                  <a:pos x="T0" y="T1"/>
                </a:cxn>
                <a:cxn ang="T7">
                  <a:pos x="T2" y="T3"/>
                </a:cxn>
                <a:cxn ang="T8">
                  <a:pos x="T4" y="T5"/>
                </a:cxn>
              </a:cxnLst>
              <a:rect l="T9" t="T10" r="T11" b="T12"/>
              <a:pathLst>
                <a:path w="144" h="288">
                  <a:moveTo>
                    <a:pt x="0" y="0"/>
                  </a:moveTo>
                  <a:cubicBezTo>
                    <a:pt x="72" y="48"/>
                    <a:pt x="144" y="96"/>
                    <a:pt x="144" y="144"/>
                  </a:cubicBezTo>
                  <a:cubicBezTo>
                    <a:pt x="144" y="192"/>
                    <a:pt x="24" y="264"/>
                    <a:pt x="0" y="288"/>
                  </a:cubicBezTo>
                </a:path>
              </a:pathLst>
            </a:custGeom>
            <a:noFill/>
            <a:ln w="254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fi-FI"/>
            </a:p>
          </p:txBody>
        </p:sp>
        <p:sp>
          <p:nvSpPr>
            <p:cNvPr id="140314" name="Freeform 24"/>
            <p:cNvSpPr>
              <a:spLocks/>
            </p:cNvSpPr>
            <p:nvPr/>
          </p:nvSpPr>
          <p:spPr bwMode="auto">
            <a:xfrm rot="-5400000">
              <a:off x="2851" y="2400"/>
              <a:ext cx="58" cy="92"/>
            </a:xfrm>
            <a:custGeom>
              <a:avLst/>
              <a:gdLst>
                <a:gd name="T0" fmla="*/ 0 w 144"/>
                <a:gd name="T1" fmla="*/ 0 h 288"/>
                <a:gd name="T2" fmla="*/ 0 w 144"/>
                <a:gd name="T3" fmla="*/ 0 h 288"/>
                <a:gd name="T4" fmla="*/ 0 w 144"/>
                <a:gd name="T5" fmla="*/ 0 h 288"/>
                <a:gd name="T6" fmla="*/ 0 60000 65536"/>
                <a:gd name="T7" fmla="*/ 0 60000 65536"/>
                <a:gd name="T8" fmla="*/ 0 60000 65536"/>
                <a:gd name="T9" fmla="*/ 0 w 144"/>
                <a:gd name="T10" fmla="*/ 0 h 288"/>
                <a:gd name="T11" fmla="*/ 144 w 144"/>
                <a:gd name="T12" fmla="*/ 288 h 288"/>
              </a:gdLst>
              <a:ahLst/>
              <a:cxnLst>
                <a:cxn ang="T6">
                  <a:pos x="T0" y="T1"/>
                </a:cxn>
                <a:cxn ang="T7">
                  <a:pos x="T2" y="T3"/>
                </a:cxn>
                <a:cxn ang="T8">
                  <a:pos x="T4" y="T5"/>
                </a:cxn>
              </a:cxnLst>
              <a:rect l="T9" t="T10" r="T11" b="T12"/>
              <a:pathLst>
                <a:path w="144" h="288">
                  <a:moveTo>
                    <a:pt x="0" y="0"/>
                  </a:moveTo>
                  <a:cubicBezTo>
                    <a:pt x="72" y="48"/>
                    <a:pt x="144" y="96"/>
                    <a:pt x="144" y="144"/>
                  </a:cubicBezTo>
                  <a:cubicBezTo>
                    <a:pt x="144" y="192"/>
                    <a:pt x="24" y="264"/>
                    <a:pt x="0" y="288"/>
                  </a:cubicBezTo>
                </a:path>
              </a:pathLst>
            </a:custGeom>
            <a:noFill/>
            <a:ln w="254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fi-FI"/>
            </a:p>
          </p:txBody>
        </p:sp>
        <p:sp>
          <p:nvSpPr>
            <p:cNvPr id="140315" name="Freeform 25"/>
            <p:cNvSpPr>
              <a:spLocks/>
            </p:cNvSpPr>
            <p:nvPr/>
          </p:nvSpPr>
          <p:spPr bwMode="auto">
            <a:xfrm rot="-5400000">
              <a:off x="2937" y="2400"/>
              <a:ext cx="58" cy="92"/>
            </a:xfrm>
            <a:custGeom>
              <a:avLst/>
              <a:gdLst>
                <a:gd name="T0" fmla="*/ 0 w 144"/>
                <a:gd name="T1" fmla="*/ 0 h 288"/>
                <a:gd name="T2" fmla="*/ 0 w 144"/>
                <a:gd name="T3" fmla="*/ 0 h 288"/>
                <a:gd name="T4" fmla="*/ 0 w 144"/>
                <a:gd name="T5" fmla="*/ 0 h 288"/>
                <a:gd name="T6" fmla="*/ 0 60000 65536"/>
                <a:gd name="T7" fmla="*/ 0 60000 65536"/>
                <a:gd name="T8" fmla="*/ 0 60000 65536"/>
                <a:gd name="T9" fmla="*/ 0 w 144"/>
                <a:gd name="T10" fmla="*/ 0 h 288"/>
                <a:gd name="T11" fmla="*/ 144 w 144"/>
                <a:gd name="T12" fmla="*/ 288 h 288"/>
              </a:gdLst>
              <a:ahLst/>
              <a:cxnLst>
                <a:cxn ang="T6">
                  <a:pos x="T0" y="T1"/>
                </a:cxn>
                <a:cxn ang="T7">
                  <a:pos x="T2" y="T3"/>
                </a:cxn>
                <a:cxn ang="T8">
                  <a:pos x="T4" y="T5"/>
                </a:cxn>
              </a:cxnLst>
              <a:rect l="T9" t="T10" r="T11" b="T12"/>
              <a:pathLst>
                <a:path w="144" h="288">
                  <a:moveTo>
                    <a:pt x="0" y="0"/>
                  </a:moveTo>
                  <a:cubicBezTo>
                    <a:pt x="72" y="48"/>
                    <a:pt x="144" y="96"/>
                    <a:pt x="144" y="144"/>
                  </a:cubicBezTo>
                  <a:cubicBezTo>
                    <a:pt x="144" y="192"/>
                    <a:pt x="24" y="264"/>
                    <a:pt x="0" y="288"/>
                  </a:cubicBezTo>
                </a:path>
              </a:pathLst>
            </a:custGeom>
            <a:noFill/>
            <a:ln w="254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fi-FI"/>
            </a:p>
          </p:txBody>
        </p:sp>
        <p:sp>
          <p:nvSpPr>
            <p:cNvPr id="140316" name="Freeform 26"/>
            <p:cNvSpPr>
              <a:spLocks/>
            </p:cNvSpPr>
            <p:nvPr/>
          </p:nvSpPr>
          <p:spPr bwMode="auto">
            <a:xfrm rot="-5400000">
              <a:off x="3030" y="2399"/>
              <a:ext cx="58" cy="93"/>
            </a:xfrm>
            <a:custGeom>
              <a:avLst/>
              <a:gdLst>
                <a:gd name="T0" fmla="*/ 0 w 144"/>
                <a:gd name="T1" fmla="*/ 0 h 288"/>
                <a:gd name="T2" fmla="*/ 0 w 144"/>
                <a:gd name="T3" fmla="*/ 0 h 288"/>
                <a:gd name="T4" fmla="*/ 0 w 144"/>
                <a:gd name="T5" fmla="*/ 0 h 288"/>
                <a:gd name="T6" fmla="*/ 0 60000 65536"/>
                <a:gd name="T7" fmla="*/ 0 60000 65536"/>
                <a:gd name="T8" fmla="*/ 0 60000 65536"/>
                <a:gd name="T9" fmla="*/ 0 w 144"/>
                <a:gd name="T10" fmla="*/ 0 h 288"/>
                <a:gd name="T11" fmla="*/ 144 w 144"/>
                <a:gd name="T12" fmla="*/ 288 h 288"/>
              </a:gdLst>
              <a:ahLst/>
              <a:cxnLst>
                <a:cxn ang="T6">
                  <a:pos x="T0" y="T1"/>
                </a:cxn>
                <a:cxn ang="T7">
                  <a:pos x="T2" y="T3"/>
                </a:cxn>
                <a:cxn ang="T8">
                  <a:pos x="T4" y="T5"/>
                </a:cxn>
              </a:cxnLst>
              <a:rect l="T9" t="T10" r="T11" b="T12"/>
              <a:pathLst>
                <a:path w="144" h="288">
                  <a:moveTo>
                    <a:pt x="0" y="0"/>
                  </a:moveTo>
                  <a:cubicBezTo>
                    <a:pt x="72" y="48"/>
                    <a:pt x="144" y="96"/>
                    <a:pt x="144" y="144"/>
                  </a:cubicBezTo>
                  <a:cubicBezTo>
                    <a:pt x="144" y="192"/>
                    <a:pt x="24" y="264"/>
                    <a:pt x="0" y="288"/>
                  </a:cubicBezTo>
                </a:path>
              </a:pathLst>
            </a:custGeom>
            <a:noFill/>
            <a:ln w="254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fi-FI"/>
            </a:p>
          </p:txBody>
        </p:sp>
        <p:sp>
          <p:nvSpPr>
            <p:cNvPr id="140317" name="Freeform 27"/>
            <p:cNvSpPr>
              <a:spLocks/>
            </p:cNvSpPr>
            <p:nvPr/>
          </p:nvSpPr>
          <p:spPr bwMode="auto">
            <a:xfrm rot="-5400000">
              <a:off x="3119" y="2400"/>
              <a:ext cx="58" cy="92"/>
            </a:xfrm>
            <a:custGeom>
              <a:avLst/>
              <a:gdLst>
                <a:gd name="T0" fmla="*/ 0 w 144"/>
                <a:gd name="T1" fmla="*/ 0 h 288"/>
                <a:gd name="T2" fmla="*/ 0 w 144"/>
                <a:gd name="T3" fmla="*/ 0 h 288"/>
                <a:gd name="T4" fmla="*/ 0 w 144"/>
                <a:gd name="T5" fmla="*/ 0 h 288"/>
                <a:gd name="T6" fmla="*/ 0 60000 65536"/>
                <a:gd name="T7" fmla="*/ 0 60000 65536"/>
                <a:gd name="T8" fmla="*/ 0 60000 65536"/>
                <a:gd name="T9" fmla="*/ 0 w 144"/>
                <a:gd name="T10" fmla="*/ 0 h 288"/>
                <a:gd name="T11" fmla="*/ 144 w 144"/>
                <a:gd name="T12" fmla="*/ 288 h 288"/>
              </a:gdLst>
              <a:ahLst/>
              <a:cxnLst>
                <a:cxn ang="T6">
                  <a:pos x="T0" y="T1"/>
                </a:cxn>
                <a:cxn ang="T7">
                  <a:pos x="T2" y="T3"/>
                </a:cxn>
                <a:cxn ang="T8">
                  <a:pos x="T4" y="T5"/>
                </a:cxn>
              </a:cxnLst>
              <a:rect l="T9" t="T10" r="T11" b="T12"/>
              <a:pathLst>
                <a:path w="144" h="288">
                  <a:moveTo>
                    <a:pt x="0" y="0"/>
                  </a:moveTo>
                  <a:cubicBezTo>
                    <a:pt x="72" y="48"/>
                    <a:pt x="144" y="96"/>
                    <a:pt x="144" y="144"/>
                  </a:cubicBezTo>
                  <a:cubicBezTo>
                    <a:pt x="144" y="192"/>
                    <a:pt x="24" y="264"/>
                    <a:pt x="0" y="288"/>
                  </a:cubicBezTo>
                </a:path>
              </a:pathLst>
            </a:custGeom>
            <a:noFill/>
            <a:ln w="254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fi-FI"/>
            </a:p>
          </p:txBody>
        </p:sp>
        <p:sp>
          <p:nvSpPr>
            <p:cNvPr id="140318" name="Freeform 28"/>
            <p:cNvSpPr>
              <a:spLocks/>
            </p:cNvSpPr>
            <p:nvPr/>
          </p:nvSpPr>
          <p:spPr bwMode="auto">
            <a:xfrm rot="-5400000">
              <a:off x="3214" y="2400"/>
              <a:ext cx="58" cy="92"/>
            </a:xfrm>
            <a:custGeom>
              <a:avLst/>
              <a:gdLst>
                <a:gd name="T0" fmla="*/ 0 w 144"/>
                <a:gd name="T1" fmla="*/ 0 h 288"/>
                <a:gd name="T2" fmla="*/ 0 w 144"/>
                <a:gd name="T3" fmla="*/ 0 h 288"/>
                <a:gd name="T4" fmla="*/ 0 w 144"/>
                <a:gd name="T5" fmla="*/ 0 h 288"/>
                <a:gd name="T6" fmla="*/ 0 60000 65536"/>
                <a:gd name="T7" fmla="*/ 0 60000 65536"/>
                <a:gd name="T8" fmla="*/ 0 60000 65536"/>
                <a:gd name="T9" fmla="*/ 0 w 144"/>
                <a:gd name="T10" fmla="*/ 0 h 288"/>
                <a:gd name="T11" fmla="*/ 144 w 144"/>
                <a:gd name="T12" fmla="*/ 288 h 288"/>
              </a:gdLst>
              <a:ahLst/>
              <a:cxnLst>
                <a:cxn ang="T6">
                  <a:pos x="T0" y="T1"/>
                </a:cxn>
                <a:cxn ang="T7">
                  <a:pos x="T2" y="T3"/>
                </a:cxn>
                <a:cxn ang="T8">
                  <a:pos x="T4" y="T5"/>
                </a:cxn>
              </a:cxnLst>
              <a:rect l="T9" t="T10" r="T11" b="T12"/>
              <a:pathLst>
                <a:path w="144" h="288">
                  <a:moveTo>
                    <a:pt x="0" y="0"/>
                  </a:moveTo>
                  <a:cubicBezTo>
                    <a:pt x="72" y="48"/>
                    <a:pt x="144" y="96"/>
                    <a:pt x="144" y="144"/>
                  </a:cubicBezTo>
                  <a:cubicBezTo>
                    <a:pt x="144" y="192"/>
                    <a:pt x="24" y="264"/>
                    <a:pt x="0" y="288"/>
                  </a:cubicBezTo>
                </a:path>
              </a:pathLst>
            </a:custGeom>
            <a:noFill/>
            <a:ln w="254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fi-FI"/>
            </a:p>
          </p:txBody>
        </p:sp>
        <p:sp>
          <p:nvSpPr>
            <p:cNvPr id="140319" name="Line 29"/>
            <p:cNvSpPr>
              <a:spLocks noChangeShapeType="1"/>
            </p:cNvSpPr>
            <p:nvPr/>
          </p:nvSpPr>
          <p:spPr bwMode="auto">
            <a:xfrm rot="16200000" flipV="1">
              <a:off x="2751" y="3137"/>
              <a:ext cx="0" cy="173"/>
            </a:xfrm>
            <a:prstGeom prst="line">
              <a:avLst/>
            </a:prstGeom>
            <a:noFill/>
            <a:ln w="25400">
              <a:solidFill>
                <a:srgbClr val="000080"/>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140320" name="Line 30"/>
            <p:cNvSpPr>
              <a:spLocks noChangeShapeType="1"/>
            </p:cNvSpPr>
            <p:nvPr/>
          </p:nvSpPr>
          <p:spPr bwMode="auto">
            <a:xfrm rot="-5400000">
              <a:off x="3883" y="3119"/>
              <a:ext cx="0" cy="209"/>
            </a:xfrm>
            <a:prstGeom prst="line">
              <a:avLst/>
            </a:prstGeom>
            <a:noFill/>
            <a:ln w="25400">
              <a:solidFill>
                <a:srgbClr val="000080"/>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140321" name="Rectangle 31"/>
            <p:cNvSpPr>
              <a:spLocks noChangeArrowheads="1"/>
            </p:cNvSpPr>
            <p:nvPr/>
          </p:nvSpPr>
          <p:spPr bwMode="auto">
            <a:xfrm rot="-5400000">
              <a:off x="3958" y="3138"/>
              <a:ext cx="230" cy="172"/>
            </a:xfrm>
            <a:prstGeom prst="rect">
              <a:avLst/>
            </a:prstGeom>
            <a:solidFill>
              <a:srgbClr val="C0C0C0"/>
            </a:solidFill>
            <a:ln w="9525">
              <a:solidFill>
                <a:srgbClr val="000000"/>
              </a:solidFill>
              <a:miter lim="800000"/>
              <a:headEnd/>
              <a:tailEnd/>
            </a:ln>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40322" name="Line 32"/>
            <p:cNvSpPr>
              <a:spLocks noChangeShapeType="1"/>
            </p:cNvSpPr>
            <p:nvPr/>
          </p:nvSpPr>
          <p:spPr bwMode="auto">
            <a:xfrm rot="5400000" flipH="1">
              <a:off x="2517" y="2446"/>
              <a:ext cx="28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140323" name="Line 33"/>
            <p:cNvSpPr>
              <a:spLocks noChangeShapeType="1"/>
            </p:cNvSpPr>
            <p:nvPr/>
          </p:nvSpPr>
          <p:spPr bwMode="auto">
            <a:xfrm rot="16200000" flipV="1">
              <a:off x="2751" y="2385"/>
              <a:ext cx="0" cy="179"/>
            </a:xfrm>
            <a:prstGeom prst="line">
              <a:avLst/>
            </a:prstGeom>
            <a:noFill/>
            <a:ln w="25400">
              <a:solidFill>
                <a:srgbClr val="000080"/>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140324" name="Line 34"/>
            <p:cNvSpPr>
              <a:spLocks noChangeShapeType="1"/>
            </p:cNvSpPr>
            <p:nvPr/>
          </p:nvSpPr>
          <p:spPr bwMode="auto">
            <a:xfrm rot="5400000" flipV="1">
              <a:off x="3377" y="2381"/>
              <a:ext cx="0" cy="182"/>
            </a:xfrm>
            <a:prstGeom prst="line">
              <a:avLst/>
            </a:prstGeom>
            <a:noFill/>
            <a:ln w="25400">
              <a:solidFill>
                <a:srgbClr val="000080"/>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140325" name="Rectangle 35"/>
            <p:cNvSpPr>
              <a:spLocks noChangeArrowheads="1"/>
            </p:cNvSpPr>
            <p:nvPr/>
          </p:nvSpPr>
          <p:spPr bwMode="auto">
            <a:xfrm rot="-5400000">
              <a:off x="3439" y="2389"/>
              <a:ext cx="231" cy="173"/>
            </a:xfrm>
            <a:prstGeom prst="rect">
              <a:avLst/>
            </a:prstGeom>
            <a:solidFill>
              <a:srgbClr val="C0C0C0"/>
            </a:solidFill>
            <a:ln w="9525">
              <a:solidFill>
                <a:srgbClr val="000000"/>
              </a:solidFill>
              <a:miter lim="800000"/>
              <a:headEnd/>
              <a:tailEnd/>
            </a:ln>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40326" name="Line 36"/>
            <p:cNvSpPr>
              <a:spLocks noChangeShapeType="1"/>
            </p:cNvSpPr>
            <p:nvPr/>
          </p:nvSpPr>
          <p:spPr bwMode="auto">
            <a:xfrm rot="-5400000">
              <a:off x="3439" y="2735"/>
              <a:ext cx="403"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fi-FI"/>
            </a:p>
          </p:txBody>
        </p:sp>
        <p:sp>
          <p:nvSpPr>
            <p:cNvPr id="140327" name="Line 37"/>
            <p:cNvSpPr>
              <a:spLocks noChangeShapeType="1"/>
            </p:cNvSpPr>
            <p:nvPr/>
          </p:nvSpPr>
          <p:spPr bwMode="auto">
            <a:xfrm rot="16200000" flipH="1">
              <a:off x="3814" y="2936"/>
              <a:ext cx="346"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fi-FI"/>
            </a:p>
          </p:txBody>
        </p:sp>
        <p:sp>
          <p:nvSpPr>
            <p:cNvPr id="140328" name="Line 38"/>
            <p:cNvSpPr>
              <a:spLocks noChangeShapeType="1"/>
            </p:cNvSpPr>
            <p:nvPr/>
          </p:nvSpPr>
          <p:spPr bwMode="auto">
            <a:xfrm rot="-5400000">
              <a:off x="3814" y="2705"/>
              <a:ext cx="0" cy="346"/>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140329" name="Line 39"/>
            <p:cNvSpPr>
              <a:spLocks noChangeShapeType="1"/>
            </p:cNvSpPr>
            <p:nvPr/>
          </p:nvSpPr>
          <p:spPr bwMode="auto">
            <a:xfrm>
              <a:off x="2662" y="2591"/>
              <a:ext cx="149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140330" name="Line 40"/>
            <p:cNvSpPr>
              <a:spLocks noChangeShapeType="1"/>
            </p:cNvSpPr>
            <p:nvPr/>
          </p:nvSpPr>
          <p:spPr bwMode="auto">
            <a:xfrm flipH="1">
              <a:off x="2662" y="3339"/>
              <a:ext cx="15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140331" name="Line 41"/>
            <p:cNvSpPr>
              <a:spLocks noChangeShapeType="1"/>
            </p:cNvSpPr>
            <p:nvPr/>
          </p:nvSpPr>
          <p:spPr bwMode="auto">
            <a:xfrm>
              <a:off x="4162" y="3231"/>
              <a:ext cx="284" cy="0"/>
            </a:xfrm>
            <a:prstGeom prst="line">
              <a:avLst/>
            </a:prstGeom>
            <a:noFill/>
            <a:ln w="15875">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140332" name="Line 42"/>
            <p:cNvSpPr>
              <a:spLocks noChangeShapeType="1"/>
            </p:cNvSpPr>
            <p:nvPr/>
          </p:nvSpPr>
          <p:spPr bwMode="auto">
            <a:xfrm>
              <a:off x="3699" y="3225"/>
              <a:ext cx="284" cy="0"/>
            </a:xfrm>
            <a:prstGeom prst="line">
              <a:avLst/>
            </a:prstGeom>
            <a:noFill/>
            <a:ln w="15875">
              <a:solidFill>
                <a:srgbClr val="FF0000"/>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fi-FI"/>
            </a:p>
          </p:txBody>
        </p:sp>
        <p:sp>
          <p:nvSpPr>
            <p:cNvPr id="140333" name="Text Box 43"/>
            <p:cNvSpPr txBox="1">
              <a:spLocks noChangeArrowheads="1"/>
            </p:cNvSpPr>
            <p:nvPr/>
          </p:nvSpPr>
          <p:spPr bwMode="auto">
            <a:xfrm>
              <a:off x="3750" y="2956"/>
              <a:ext cx="2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b="1" i="1">
                  <a:solidFill>
                    <a:schemeClr val="tx1"/>
                  </a:solidFill>
                </a:rPr>
                <a:t>F</a:t>
              </a:r>
              <a:r>
                <a:rPr lang="fi-FI" altLang="fi-FI" sz="2000" baseline="-25000">
                  <a:solidFill>
                    <a:schemeClr val="tx1"/>
                  </a:solidFill>
                </a:rPr>
                <a:t>j</a:t>
              </a:r>
            </a:p>
          </p:txBody>
        </p:sp>
        <p:sp>
          <p:nvSpPr>
            <p:cNvPr id="140334" name="Text Box 44"/>
            <p:cNvSpPr txBox="1">
              <a:spLocks noChangeArrowheads="1"/>
            </p:cNvSpPr>
            <p:nvPr/>
          </p:nvSpPr>
          <p:spPr bwMode="auto">
            <a:xfrm>
              <a:off x="4164" y="2931"/>
              <a:ext cx="3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b="1" i="1">
                  <a:solidFill>
                    <a:schemeClr val="tx1"/>
                  </a:solidFill>
                </a:rPr>
                <a:t>F</a:t>
              </a:r>
              <a:r>
                <a:rPr lang="fi-FI" altLang="fi-FI" sz="2000" i="1" baseline="-25000">
                  <a:solidFill>
                    <a:schemeClr val="tx1"/>
                  </a:solidFill>
                </a:rPr>
                <a:t>u</a:t>
              </a:r>
              <a:endParaRPr lang="fi-FI" altLang="fi-FI" sz="2000" baseline="-25000">
                <a:solidFill>
                  <a:schemeClr val="tx1"/>
                </a:solidFill>
              </a:endParaRPr>
            </a:p>
          </p:txBody>
        </p:sp>
        <p:sp>
          <p:nvSpPr>
            <p:cNvPr id="140335" name="Text Box 45"/>
            <p:cNvSpPr txBox="1">
              <a:spLocks noChangeArrowheads="1"/>
            </p:cNvSpPr>
            <p:nvPr/>
          </p:nvSpPr>
          <p:spPr bwMode="auto">
            <a:xfrm>
              <a:off x="3716" y="2638"/>
              <a:ext cx="1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x</a:t>
              </a:r>
            </a:p>
          </p:txBody>
        </p:sp>
        <p:sp>
          <p:nvSpPr>
            <p:cNvPr id="140336" name="Text Box 46"/>
            <p:cNvSpPr txBox="1">
              <a:spLocks noChangeArrowheads="1"/>
            </p:cNvSpPr>
            <p:nvPr/>
          </p:nvSpPr>
          <p:spPr bwMode="auto">
            <a:xfrm>
              <a:off x="3534" y="2893"/>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a:solidFill>
                    <a:schemeClr val="tx1"/>
                  </a:solidFill>
                </a:rPr>
                <a:t>0</a:t>
              </a:r>
            </a:p>
          </p:txBody>
        </p:sp>
      </p:grpSp>
      <p:sp>
        <p:nvSpPr>
          <p:cNvPr id="140307" name="AutoShape 48">
            <a:hlinkClick r:id="rId7"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59E191C3-88B7-4BEA-B35C-EDA15B3FB687}" type="slidenum">
              <a:rPr lang="fi-FI" altLang="fi-FI" sz="1000" smtClean="0">
                <a:solidFill>
                  <a:schemeClr val="tx1"/>
                </a:solidFill>
                <a:latin typeface="Arial" panose="020B0604020202020204" pitchFamily="34" charset="0"/>
              </a:rPr>
              <a:pPr>
                <a:spcBef>
                  <a:spcPct val="0"/>
                </a:spcBef>
                <a:buClrTx/>
                <a:buFontTx/>
                <a:buNone/>
              </a:pPr>
              <a:t>131</a:t>
            </a:fld>
            <a:endParaRPr lang="fi-FI" altLang="fi-FI" sz="1000" smtClean="0">
              <a:solidFill>
                <a:schemeClr val="tx1"/>
              </a:solidFill>
              <a:latin typeface="Arial" panose="020B0604020202020204" pitchFamily="34" charset="0"/>
            </a:endParaRPr>
          </a:p>
        </p:txBody>
      </p:sp>
      <p:sp>
        <p:nvSpPr>
          <p:cNvPr id="141315" name="Rectangle 2"/>
          <p:cNvSpPr>
            <a:spLocks noGrp="1" noRot="1" noChangeArrowheads="1"/>
          </p:cNvSpPr>
          <p:nvPr>
            <p:ph type="body" idx="1"/>
          </p:nvPr>
        </p:nvSpPr>
        <p:spPr>
          <a:xfrm>
            <a:off x="239713" y="282575"/>
            <a:ext cx="8540750" cy="4498975"/>
          </a:xfrm>
        </p:spPr>
        <p:txBody>
          <a:bodyPr/>
          <a:lstStyle/>
          <a:p>
            <a:pPr eaLnBrk="1" hangingPunct="1">
              <a:buFont typeface="Wingdings" panose="05000000000000000000" pitchFamily="2" charset="2"/>
              <a:buNone/>
            </a:pPr>
            <a:r>
              <a:rPr lang="fi-FI" altLang="fi-FI" sz="2800" b="1" smtClean="0"/>
              <a:t>	Tehtävä 5.1.</a:t>
            </a:r>
          </a:p>
          <a:p>
            <a:pPr eaLnBrk="1" hangingPunct="1">
              <a:buFont typeface="Wingdings" panose="05000000000000000000" pitchFamily="2" charset="2"/>
              <a:buNone/>
            </a:pPr>
            <a:r>
              <a:rPr lang="fi-FI" altLang="fi-FI" sz="2800" smtClean="0"/>
              <a:t>	Ilmakiväärin jousta, jonka jousivakio on 310 N/m, puristetaan kokoon 20 cm.  a) Kuinka suuri ulkoinen voima jousen puristamiseen tarvitaan?  b) Kuinka suuri on harmonisen voiman tekemä työ?</a:t>
            </a:r>
          </a:p>
        </p:txBody>
      </p:sp>
      <p:sp>
        <p:nvSpPr>
          <p:cNvPr id="141316" name="AutoShape 3">
            <a:hlinkClick r:id="rId2" action="ppaction://hlinksldjump" highlightClick="1"/>
          </p:cNvPr>
          <p:cNvSpPr>
            <a:spLocks noChangeArrowheads="1"/>
          </p:cNvSpPr>
          <p:nvPr/>
        </p:nvSpPr>
        <p:spPr bwMode="auto">
          <a:xfrm>
            <a:off x="660400" y="3170238"/>
            <a:ext cx="1450975" cy="441325"/>
          </a:xfrm>
          <a:prstGeom prst="actionButtonBlank">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000" b="1">
                <a:solidFill>
                  <a:schemeClr val="tx2"/>
                </a:solidFill>
              </a:rPr>
              <a:t>Ratkaisu</a:t>
            </a:r>
          </a:p>
        </p:txBody>
      </p:sp>
      <p:sp>
        <p:nvSpPr>
          <p:cNvPr id="141317" name="AutoShape 5">
            <a:hlinkClick r:id="rId3"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Dian numeron paikkamerkki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7EC447EC-2049-4365-B0C4-26AFD9E37E8A}" type="slidenum">
              <a:rPr lang="fi-FI" altLang="fi-FI" sz="1000" smtClean="0">
                <a:solidFill>
                  <a:schemeClr val="tx1"/>
                </a:solidFill>
                <a:latin typeface="Arial" panose="020B0604020202020204" pitchFamily="34" charset="0"/>
              </a:rPr>
              <a:pPr>
                <a:spcBef>
                  <a:spcPct val="0"/>
                </a:spcBef>
                <a:buClrTx/>
                <a:buFontTx/>
                <a:buNone/>
              </a:pPr>
              <a:t>132</a:t>
            </a:fld>
            <a:endParaRPr lang="fi-FI" altLang="fi-FI" sz="1000" smtClean="0">
              <a:solidFill>
                <a:schemeClr val="tx1"/>
              </a:solidFill>
              <a:latin typeface="Arial" panose="020B0604020202020204" pitchFamily="34" charset="0"/>
            </a:endParaRPr>
          </a:p>
        </p:txBody>
      </p:sp>
      <p:sp>
        <p:nvSpPr>
          <p:cNvPr id="142339" name="Rectangle 2"/>
          <p:cNvSpPr>
            <a:spLocks noGrp="1" noRot="1" noChangeArrowheads="1"/>
          </p:cNvSpPr>
          <p:nvPr>
            <p:ph type="title"/>
          </p:nvPr>
        </p:nvSpPr>
        <p:spPr>
          <a:xfrm>
            <a:off x="363538" y="228600"/>
            <a:ext cx="8478837" cy="1143000"/>
          </a:xfrm>
        </p:spPr>
        <p:txBody>
          <a:bodyPr/>
          <a:lstStyle/>
          <a:p>
            <a:pPr algn="l" eaLnBrk="1" hangingPunct="1"/>
            <a:r>
              <a:rPr lang="fi-FI" altLang="fi-FI" sz="3600" smtClean="0"/>
              <a:t>5.3 Teho</a:t>
            </a:r>
          </a:p>
        </p:txBody>
      </p:sp>
      <p:graphicFrame>
        <p:nvGraphicFramePr>
          <p:cNvPr id="142340" name="Object 3"/>
          <p:cNvGraphicFramePr>
            <a:graphicFrameLocks noGrp="1" noChangeAspect="1"/>
          </p:cNvGraphicFramePr>
          <p:nvPr>
            <p:ph sz="half" idx="1"/>
          </p:nvPr>
        </p:nvGraphicFramePr>
        <p:xfrm>
          <a:off x="1539875" y="2543175"/>
          <a:ext cx="1282700" cy="749300"/>
        </p:xfrm>
        <a:graphic>
          <a:graphicData uri="http://schemas.openxmlformats.org/presentationml/2006/ole">
            <mc:AlternateContent xmlns:mc="http://schemas.openxmlformats.org/markup-compatibility/2006">
              <mc:Choice xmlns:v="urn:schemas-microsoft-com:vml" Requires="v">
                <p:oleObj spid="_x0000_s142352" name="Equation" r:id="rId3" imgW="1282700" imgH="749300" progId="Equation.DSMT4">
                  <p:embed/>
                </p:oleObj>
              </mc:Choice>
              <mc:Fallback>
                <p:oleObj name="Equation" r:id="rId3" imgW="1282700" imgH="7493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9875" y="2543175"/>
                        <a:ext cx="1282700" cy="7493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2341" name="Object 4"/>
          <p:cNvGraphicFramePr>
            <a:graphicFrameLocks noGrp="1" noChangeAspect="1"/>
          </p:cNvGraphicFramePr>
          <p:nvPr>
            <p:ph sz="quarter" idx="2"/>
          </p:nvPr>
        </p:nvGraphicFramePr>
        <p:xfrm>
          <a:off x="3768725" y="2462213"/>
          <a:ext cx="3873500" cy="914400"/>
        </p:xfrm>
        <a:graphic>
          <a:graphicData uri="http://schemas.openxmlformats.org/presentationml/2006/ole">
            <mc:AlternateContent xmlns:mc="http://schemas.openxmlformats.org/markup-compatibility/2006">
              <mc:Choice xmlns:v="urn:schemas-microsoft-com:vml" Requires="v">
                <p:oleObj spid="_x0000_s142353" name="Equation" r:id="rId5" imgW="3873500" imgH="914400" progId="Equation.DSMT4">
                  <p:embed/>
                </p:oleObj>
              </mc:Choice>
              <mc:Fallback>
                <p:oleObj name="Equation" r:id="rId5" imgW="3873500" imgH="9144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68725" y="2462213"/>
                        <a:ext cx="38735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2342" name="Rectangle 5"/>
          <p:cNvSpPr>
            <a:spLocks noChangeArrowheads="1"/>
          </p:cNvSpPr>
          <p:nvPr/>
        </p:nvSpPr>
        <p:spPr bwMode="auto">
          <a:xfrm>
            <a:off x="406400" y="1274763"/>
            <a:ext cx="82296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800">
                <a:solidFill>
                  <a:schemeClr val="tx1"/>
                </a:solidFill>
                <a:latin typeface="Arial" panose="020B0604020202020204" pitchFamily="34" charset="0"/>
                <a:cs typeface="Times New Roman" panose="02020603050405020304" pitchFamily="18" charset="0"/>
              </a:rPr>
              <a:t>Voiman </a:t>
            </a:r>
            <a:r>
              <a:rPr lang="fi-FI" altLang="fi-FI" sz="2800" i="1">
                <a:solidFill>
                  <a:schemeClr val="tx1"/>
                </a:solidFill>
                <a:latin typeface="Arial" panose="020B0604020202020204" pitchFamily="34" charset="0"/>
                <a:cs typeface="Times New Roman" panose="02020603050405020304" pitchFamily="18" charset="0"/>
              </a:rPr>
              <a:t>F</a:t>
            </a:r>
            <a:r>
              <a:rPr lang="fi-FI" altLang="fi-FI" sz="2800">
                <a:solidFill>
                  <a:schemeClr val="tx1"/>
                </a:solidFill>
                <a:latin typeface="Arial" panose="020B0604020202020204" pitchFamily="34" charset="0"/>
                <a:cs typeface="Times New Roman" panose="02020603050405020304" pitchFamily="18" charset="0"/>
              </a:rPr>
              <a:t>  keskimääräinen teho on voiman tekemä työ </a:t>
            </a:r>
            <a:r>
              <a:rPr lang="el-GR" altLang="fi-FI" sz="2800">
                <a:solidFill>
                  <a:schemeClr val="tx1"/>
                </a:solidFill>
                <a:latin typeface="Arial" panose="020B0604020202020204" pitchFamily="34" charset="0"/>
                <a:ea typeface="Times New Roman" panose="02020603050405020304" pitchFamily="18" charset="0"/>
                <a:cs typeface="Arial" panose="020B0604020202020204" pitchFamily="34" charset="0"/>
              </a:rPr>
              <a:t>Δ</a:t>
            </a:r>
            <a:r>
              <a:rPr lang="fi-FI" altLang="fi-FI" sz="2800" i="1">
                <a:solidFill>
                  <a:schemeClr val="tx1"/>
                </a:solidFill>
                <a:latin typeface="Arial" panose="020B0604020202020204" pitchFamily="34" charset="0"/>
                <a:ea typeface="Times New Roman" panose="02020603050405020304" pitchFamily="18" charset="0"/>
                <a:cs typeface="Arial" panose="020B0604020202020204" pitchFamily="34" charset="0"/>
              </a:rPr>
              <a:t>W</a:t>
            </a:r>
            <a:r>
              <a:rPr lang="fi-FI" altLang="fi-FI" sz="280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fi-FI" altLang="fi-FI" sz="2800">
                <a:solidFill>
                  <a:schemeClr val="tx1"/>
                </a:solidFill>
                <a:latin typeface="Arial" panose="020B0604020202020204" pitchFamily="34" charset="0"/>
                <a:cs typeface="Times New Roman" panose="02020603050405020304" pitchFamily="18" charset="0"/>
              </a:rPr>
              <a:t>jaettuna työhön kuluneella ajalla </a:t>
            </a:r>
            <a:r>
              <a:rPr lang="el-GR" altLang="fi-FI" sz="2800">
                <a:solidFill>
                  <a:schemeClr val="tx1"/>
                </a:solidFill>
                <a:latin typeface="Arial" panose="020B0604020202020204" pitchFamily="34" charset="0"/>
                <a:cs typeface="Times New Roman" panose="02020603050405020304" pitchFamily="18" charset="0"/>
              </a:rPr>
              <a:t>Δ</a:t>
            </a:r>
            <a:r>
              <a:rPr lang="fi-FI" altLang="fi-FI" sz="2800" i="1">
                <a:solidFill>
                  <a:schemeClr val="tx1"/>
                </a:solidFill>
                <a:latin typeface="Arial" panose="020B0604020202020204" pitchFamily="34" charset="0"/>
                <a:cs typeface="Times New Roman" panose="02020603050405020304" pitchFamily="18" charset="0"/>
              </a:rPr>
              <a:t>t </a:t>
            </a:r>
            <a:r>
              <a:rPr lang="fi-FI" altLang="fi-FI" sz="2800">
                <a:solidFill>
                  <a:schemeClr val="tx1"/>
                </a:solidFill>
                <a:latin typeface="Arial" panose="020B0604020202020204" pitchFamily="34" charset="0"/>
                <a:cs typeface="Times New Roman" panose="02020603050405020304" pitchFamily="18" charset="0"/>
              </a:rPr>
              <a:t>:</a:t>
            </a:r>
            <a:endParaRPr lang="el-GR" altLang="fi-FI" sz="2800" baseline="-25000">
              <a:solidFill>
                <a:schemeClr val="tx1"/>
              </a:solidFill>
              <a:latin typeface="Arial" panose="020B0604020202020204" pitchFamily="34" charset="0"/>
              <a:cs typeface="Arial" panose="020B0604020202020204" pitchFamily="34" charset="0"/>
            </a:endParaRPr>
          </a:p>
          <a:p>
            <a:pPr>
              <a:spcBef>
                <a:spcPct val="0"/>
              </a:spcBef>
              <a:buClrTx/>
              <a:buFontTx/>
              <a:buNone/>
            </a:pPr>
            <a:endParaRPr lang="fi-FI" altLang="fi-FI" sz="2800">
              <a:solidFill>
                <a:schemeClr val="tx1"/>
              </a:solidFill>
              <a:latin typeface="Arial" panose="020B0604020202020204" pitchFamily="34" charset="0"/>
            </a:endParaRPr>
          </a:p>
        </p:txBody>
      </p:sp>
      <p:sp>
        <p:nvSpPr>
          <p:cNvPr id="142343" name="Rectangle 6"/>
          <p:cNvSpPr>
            <a:spLocks noChangeArrowheads="1"/>
          </p:cNvSpPr>
          <p:nvPr/>
        </p:nvSpPr>
        <p:spPr bwMode="auto">
          <a:xfrm>
            <a:off x="441325" y="3502025"/>
            <a:ext cx="8137525" cy="138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endParaRPr lang="fi-FI" altLang="fi-FI" sz="1100">
              <a:solidFill>
                <a:schemeClr val="tx1"/>
              </a:solidFill>
              <a:latin typeface="Arial" panose="020B0604020202020204" pitchFamily="34" charset="0"/>
            </a:endParaRPr>
          </a:p>
          <a:p>
            <a:pPr>
              <a:spcBef>
                <a:spcPct val="0"/>
              </a:spcBef>
              <a:buClrTx/>
              <a:buFontTx/>
              <a:buNone/>
            </a:pPr>
            <a:r>
              <a:rPr lang="fi-FI" altLang="fi-FI" sz="2800">
                <a:solidFill>
                  <a:schemeClr val="tx1"/>
                </a:solidFill>
                <a:latin typeface="Arial" panose="020B0604020202020204" pitchFamily="34" charset="0"/>
                <a:cs typeface="Times New Roman" panose="02020603050405020304" pitchFamily="18" charset="0"/>
              </a:rPr>
              <a:t>Hetkellinen teho eli ”työntekovauhti” saadaan, kun aikaväli </a:t>
            </a:r>
            <a:r>
              <a:rPr lang="el-GR" altLang="fi-FI" sz="2800">
                <a:solidFill>
                  <a:schemeClr val="tx1"/>
                </a:solidFill>
                <a:latin typeface="Arial" panose="020B0604020202020204" pitchFamily="34" charset="0"/>
                <a:ea typeface="Times New Roman" panose="02020603050405020304" pitchFamily="18" charset="0"/>
                <a:cs typeface="Arial" panose="020B0604020202020204" pitchFamily="34" charset="0"/>
              </a:rPr>
              <a:t>Δ</a:t>
            </a:r>
            <a:r>
              <a:rPr lang="fi-FI" altLang="fi-FI" sz="2800" i="1">
                <a:solidFill>
                  <a:schemeClr val="tx1"/>
                </a:solidFill>
                <a:latin typeface="Arial" panose="020B0604020202020204" pitchFamily="34" charset="0"/>
                <a:ea typeface="Times New Roman" panose="02020603050405020304" pitchFamily="18" charset="0"/>
                <a:cs typeface="Arial" panose="020B0604020202020204" pitchFamily="34" charset="0"/>
              </a:rPr>
              <a:t>t</a:t>
            </a:r>
            <a:r>
              <a:rPr lang="fi-FI" altLang="fi-FI" sz="2800">
                <a:solidFill>
                  <a:schemeClr val="tx1"/>
                </a:solidFill>
                <a:latin typeface="Arial" panose="020B0604020202020204" pitchFamily="34" charset="0"/>
                <a:ea typeface="Times New Roman" panose="02020603050405020304" pitchFamily="18" charset="0"/>
                <a:cs typeface="Arial" panose="020B0604020202020204" pitchFamily="34" charset="0"/>
              </a:rPr>
              <a:t> lähenee nollaa:</a:t>
            </a:r>
            <a:endParaRPr lang="el-GR" altLang="fi-FI" sz="2800">
              <a:solidFill>
                <a:schemeClr val="tx1"/>
              </a:solidFill>
              <a:latin typeface="Arial" panose="020B0604020202020204" pitchFamily="34" charset="0"/>
              <a:cs typeface="Arial" panose="020B0604020202020204" pitchFamily="34" charset="0"/>
            </a:endParaRPr>
          </a:p>
          <a:p>
            <a:pPr>
              <a:spcBef>
                <a:spcPct val="0"/>
              </a:spcBef>
              <a:buClrTx/>
              <a:buFontTx/>
              <a:buNone/>
            </a:pPr>
            <a:endParaRPr lang="fi-FI" altLang="fi-FI" sz="1800">
              <a:solidFill>
                <a:schemeClr val="tx1"/>
              </a:solidFill>
              <a:latin typeface="Arial" panose="020B0604020202020204" pitchFamily="34" charset="0"/>
            </a:endParaRPr>
          </a:p>
        </p:txBody>
      </p:sp>
      <p:graphicFrame>
        <p:nvGraphicFramePr>
          <p:cNvPr id="142344" name="Object 7"/>
          <p:cNvGraphicFramePr>
            <a:graphicFrameLocks noGrp="1" noChangeAspect="1"/>
          </p:cNvGraphicFramePr>
          <p:nvPr>
            <p:ph sz="quarter" idx="3"/>
          </p:nvPr>
        </p:nvGraphicFramePr>
        <p:xfrm>
          <a:off x="1620838" y="5289550"/>
          <a:ext cx="1181100" cy="749300"/>
        </p:xfrm>
        <a:graphic>
          <a:graphicData uri="http://schemas.openxmlformats.org/presentationml/2006/ole">
            <mc:AlternateContent xmlns:mc="http://schemas.openxmlformats.org/markup-compatibility/2006">
              <mc:Choice xmlns:v="urn:schemas-microsoft-com:vml" Requires="v">
                <p:oleObj spid="_x0000_s142354" name="Equation" r:id="rId7" imgW="1180588" imgH="748975" progId="Equation.DSMT4">
                  <p:embed/>
                </p:oleObj>
              </mc:Choice>
              <mc:Fallback>
                <p:oleObj name="Equation" r:id="rId7" imgW="1180588" imgH="748975"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20838" y="5289550"/>
                        <a:ext cx="1181100" cy="7493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2345" name="AutoShape 9">
            <a:hlinkClick r:id="rId9"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DF0F0E95-6920-4ABB-98CC-BCE5E5D7F6EA}" type="slidenum">
              <a:rPr lang="fi-FI" altLang="fi-FI" sz="1000" smtClean="0">
                <a:solidFill>
                  <a:schemeClr val="tx1"/>
                </a:solidFill>
                <a:latin typeface="Arial" panose="020B0604020202020204" pitchFamily="34" charset="0"/>
              </a:rPr>
              <a:pPr>
                <a:spcBef>
                  <a:spcPct val="0"/>
                </a:spcBef>
                <a:buClrTx/>
                <a:buFontTx/>
                <a:buNone/>
              </a:pPr>
              <a:t>133</a:t>
            </a:fld>
            <a:endParaRPr lang="fi-FI" altLang="fi-FI" sz="1000" smtClean="0">
              <a:solidFill>
                <a:schemeClr val="tx1"/>
              </a:solidFill>
              <a:latin typeface="Arial" panose="020B0604020202020204" pitchFamily="34" charset="0"/>
            </a:endParaRPr>
          </a:p>
        </p:txBody>
      </p:sp>
      <p:sp>
        <p:nvSpPr>
          <p:cNvPr id="143363" name="Text Box 2"/>
          <p:cNvSpPr txBox="1">
            <a:spLocks noChangeArrowheads="1"/>
          </p:cNvSpPr>
          <p:nvPr/>
        </p:nvSpPr>
        <p:spPr bwMode="auto">
          <a:xfrm>
            <a:off x="542925" y="296863"/>
            <a:ext cx="184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2800">
              <a:solidFill>
                <a:schemeClr val="tx1"/>
              </a:solidFill>
            </a:endParaRPr>
          </a:p>
        </p:txBody>
      </p:sp>
      <p:sp>
        <p:nvSpPr>
          <p:cNvPr id="143364" name="Text Box 3"/>
          <p:cNvSpPr txBox="1">
            <a:spLocks noChangeArrowheads="1"/>
          </p:cNvSpPr>
          <p:nvPr/>
        </p:nvSpPr>
        <p:spPr bwMode="auto">
          <a:xfrm>
            <a:off x="636588" y="452438"/>
            <a:ext cx="80645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a:solidFill>
                  <a:schemeClr val="tx1"/>
                </a:solidFill>
              </a:rPr>
              <a:t>Teho voidaan määritellä myös energian siirtymisnopeutena.</a:t>
            </a:r>
          </a:p>
        </p:txBody>
      </p:sp>
      <p:graphicFrame>
        <p:nvGraphicFramePr>
          <p:cNvPr id="143365" name="Object 4"/>
          <p:cNvGraphicFramePr>
            <a:graphicFrameLocks noChangeAspect="1"/>
          </p:cNvGraphicFramePr>
          <p:nvPr/>
        </p:nvGraphicFramePr>
        <p:xfrm>
          <a:off x="2979738" y="1706563"/>
          <a:ext cx="1066800" cy="749300"/>
        </p:xfrm>
        <a:graphic>
          <a:graphicData uri="http://schemas.openxmlformats.org/presentationml/2006/ole">
            <mc:AlternateContent xmlns:mc="http://schemas.openxmlformats.org/markup-compatibility/2006">
              <mc:Choice xmlns:v="urn:schemas-microsoft-com:vml" Requires="v">
                <p:oleObj spid="_x0000_s143380" name="Equation" r:id="rId3" imgW="1066800" imgH="749300" progId="Equation.DSMT4">
                  <p:embed/>
                </p:oleObj>
              </mc:Choice>
              <mc:Fallback>
                <p:oleObj name="Equation" r:id="rId3" imgW="1066800" imgH="7493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9738" y="1706563"/>
                        <a:ext cx="1066800" cy="7493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366" name="Text Box 5"/>
          <p:cNvSpPr txBox="1">
            <a:spLocks noChangeArrowheads="1"/>
          </p:cNvSpPr>
          <p:nvPr/>
        </p:nvSpPr>
        <p:spPr bwMode="auto">
          <a:xfrm>
            <a:off x="565150" y="2776538"/>
            <a:ext cx="81534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dirty="0">
                <a:solidFill>
                  <a:schemeClr val="tx1"/>
                </a:solidFill>
              </a:rPr>
              <a:t>Jos kappale liikkuu vakionopeudella ja voima vai-</a:t>
            </a:r>
            <a:r>
              <a:rPr lang="fi-FI" altLang="fi-FI" sz="2800" dirty="0" err="1">
                <a:solidFill>
                  <a:schemeClr val="tx1"/>
                </a:solidFill>
              </a:rPr>
              <a:t>kuttaa</a:t>
            </a:r>
            <a:r>
              <a:rPr lang="fi-FI" altLang="fi-FI" sz="2800" dirty="0">
                <a:solidFill>
                  <a:schemeClr val="tx1"/>
                </a:solidFill>
              </a:rPr>
              <a:t> kappaleeseen kulmassa </a:t>
            </a:r>
            <a:r>
              <a:rPr lang="el-GR" altLang="fi-FI" sz="2800" i="1" dirty="0">
                <a:solidFill>
                  <a:schemeClr val="tx1"/>
                </a:solidFill>
                <a:latin typeface="Arial" panose="020B0604020202020204" pitchFamily="34" charset="0"/>
                <a:cs typeface="Arial" panose="020B0604020202020204" pitchFamily="34" charset="0"/>
              </a:rPr>
              <a:t>α</a:t>
            </a:r>
            <a:r>
              <a:rPr lang="fi-FI" altLang="fi-FI" sz="2800" dirty="0">
                <a:solidFill>
                  <a:schemeClr val="tx1"/>
                </a:solidFill>
                <a:latin typeface="Arial" panose="020B0604020202020204" pitchFamily="34" charset="0"/>
                <a:cs typeface="Arial" panose="020B0604020202020204" pitchFamily="34" charset="0"/>
              </a:rPr>
              <a:t> liikesuuntaan nähden, saadaan tehon hetkellisarvo seuraavasti:</a:t>
            </a:r>
            <a:endParaRPr lang="el-GR" altLang="fi-FI" sz="2800" i="1" dirty="0">
              <a:solidFill>
                <a:schemeClr val="tx1"/>
              </a:solidFill>
              <a:latin typeface="Arial" panose="020B0604020202020204" pitchFamily="34" charset="0"/>
              <a:cs typeface="Arial" panose="020B0604020202020204" pitchFamily="34" charset="0"/>
            </a:endParaRPr>
          </a:p>
        </p:txBody>
      </p:sp>
      <p:sp>
        <p:nvSpPr>
          <p:cNvPr id="143367" name="Oval 6"/>
          <p:cNvSpPr>
            <a:spLocks noChangeArrowheads="1"/>
          </p:cNvSpPr>
          <p:nvPr/>
        </p:nvSpPr>
        <p:spPr bwMode="auto">
          <a:xfrm>
            <a:off x="1458913" y="5332413"/>
            <a:ext cx="457200" cy="457200"/>
          </a:xfrm>
          <a:prstGeom prst="ellipse">
            <a:avLst/>
          </a:prstGeom>
          <a:solidFill>
            <a:srgbClr val="3366FF"/>
          </a:solidFill>
          <a:ln w="9525">
            <a:solidFill>
              <a:srgbClr val="000000"/>
            </a:solidFill>
            <a:round/>
            <a:headEnd/>
            <a:tailEnd/>
          </a:ln>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43368" name="Line 7"/>
          <p:cNvSpPr>
            <a:spLocks noChangeShapeType="1"/>
          </p:cNvSpPr>
          <p:nvPr/>
        </p:nvSpPr>
        <p:spPr bwMode="auto">
          <a:xfrm flipV="1">
            <a:off x="1695450" y="4706938"/>
            <a:ext cx="860425" cy="84296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143369" name="Line 8"/>
          <p:cNvSpPr>
            <a:spLocks noChangeShapeType="1"/>
          </p:cNvSpPr>
          <p:nvPr/>
        </p:nvSpPr>
        <p:spPr bwMode="auto">
          <a:xfrm flipV="1">
            <a:off x="819150" y="5346700"/>
            <a:ext cx="2011363" cy="366713"/>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fi-FI"/>
          </a:p>
        </p:txBody>
      </p:sp>
      <p:sp>
        <p:nvSpPr>
          <p:cNvPr id="143370" name="Arc 9"/>
          <p:cNvSpPr>
            <a:spLocks/>
          </p:cNvSpPr>
          <p:nvPr/>
        </p:nvSpPr>
        <p:spPr bwMode="auto">
          <a:xfrm>
            <a:off x="2017713" y="5259388"/>
            <a:ext cx="90487" cy="225425"/>
          </a:xfrm>
          <a:custGeom>
            <a:avLst/>
            <a:gdLst>
              <a:gd name="T0" fmla="*/ 0 w 21600"/>
              <a:gd name="T1" fmla="*/ 0 h 26531"/>
              <a:gd name="T2" fmla="*/ 2147483646 w 21600"/>
              <a:gd name="T3" fmla="*/ 2147483646 h 26531"/>
              <a:gd name="T4" fmla="*/ 0 w 21600"/>
              <a:gd name="T5" fmla="*/ 2147483646 h 26531"/>
              <a:gd name="T6" fmla="*/ 0 60000 65536"/>
              <a:gd name="T7" fmla="*/ 0 60000 65536"/>
              <a:gd name="T8" fmla="*/ 0 60000 65536"/>
              <a:gd name="T9" fmla="*/ 0 w 21600"/>
              <a:gd name="T10" fmla="*/ 0 h 26531"/>
              <a:gd name="T11" fmla="*/ 21600 w 21600"/>
              <a:gd name="T12" fmla="*/ 26531 h 26531"/>
            </a:gdLst>
            <a:ahLst/>
            <a:cxnLst>
              <a:cxn ang="T6">
                <a:pos x="T0" y="T1"/>
              </a:cxn>
              <a:cxn ang="T7">
                <a:pos x="T2" y="T3"/>
              </a:cxn>
              <a:cxn ang="T8">
                <a:pos x="T4" y="T5"/>
              </a:cxn>
            </a:cxnLst>
            <a:rect l="T9" t="T10" r="T11" b="T12"/>
            <a:pathLst>
              <a:path w="21600" h="26531" fill="none" extrusionOk="0">
                <a:moveTo>
                  <a:pt x="-1" y="0"/>
                </a:moveTo>
                <a:cubicBezTo>
                  <a:pt x="11929" y="0"/>
                  <a:pt x="21600" y="9670"/>
                  <a:pt x="21600" y="21600"/>
                </a:cubicBezTo>
                <a:cubicBezTo>
                  <a:pt x="21600" y="23260"/>
                  <a:pt x="21408" y="24914"/>
                  <a:pt x="21029" y="26530"/>
                </a:cubicBezTo>
              </a:path>
              <a:path w="21600" h="26531" stroke="0" extrusionOk="0">
                <a:moveTo>
                  <a:pt x="-1" y="0"/>
                </a:moveTo>
                <a:cubicBezTo>
                  <a:pt x="11929" y="0"/>
                  <a:pt x="21600" y="9670"/>
                  <a:pt x="21600" y="21600"/>
                </a:cubicBezTo>
                <a:cubicBezTo>
                  <a:pt x="21600" y="23260"/>
                  <a:pt x="21408" y="24914"/>
                  <a:pt x="21029" y="26530"/>
                </a:cubicBezTo>
                <a:lnTo>
                  <a:pt x="0" y="21600"/>
                </a:lnTo>
                <a:lnTo>
                  <a:pt x="-1" y="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fi-FI"/>
          </a:p>
        </p:txBody>
      </p:sp>
      <p:sp>
        <p:nvSpPr>
          <p:cNvPr id="143371" name="Line 10"/>
          <p:cNvSpPr>
            <a:spLocks noChangeShapeType="1"/>
          </p:cNvSpPr>
          <p:nvPr/>
        </p:nvSpPr>
        <p:spPr bwMode="auto">
          <a:xfrm flipV="1">
            <a:off x="1458913" y="5073650"/>
            <a:ext cx="457200" cy="904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143372" name="Text Box 11"/>
          <p:cNvSpPr txBox="1">
            <a:spLocks noChangeArrowheads="1"/>
          </p:cNvSpPr>
          <p:nvPr/>
        </p:nvSpPr>
        <p:spPr bwMode="auto">
          <a:xfrm>
            <a:off x="1450975" y="4673600"/>
            <a:ext cx="360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b="1" i="1">
                <a:solidFill>
                  <a:schemeClr val="tx1"/>
                </a:solidFill>
              </a:rPr>
              <a:t>v</a:t>
            </a:r>
          </a:p>
        </p:txBody>
      </p:sp>
      <p:sp>
        <p:nvSpPr>
          <p:cNvPr id="143373" name="Text Box 12"/>
          <p:cNvSpPr txBox="1">
            <a:spLocks noChangeArrowheads="1"/>
          </p:cNvSpPr>
          <p:nvPr/>
        </p:nvSpPr>
        <p:spPr bwMode="auto">
          <a:xfrm>
            <a:off x="2325688" y="4327525"/>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b="1" i="1">
                <a:solidFill>
                  <a:schemeClr val="tx1"/>
                </a:solidFill>
              </a:rPr>
              <a:t>F</a:t>
            </a:r>
          </a:p>
        </p:txBody>
      </p:sp>
      <p:sp>
        <p:nvSpPr>
          <p:cNvPr id="143374" name="Text Box 13"/>
          <p:cNvSpPr txBox="1">
            <a:spLocks noChangeArrowheads="1"/>
          </p:cNvSpPr>
          <p:nvPr/>
        </p:nvSpPr>
        <p:spPr bwMode="auto">
          <a:xfrm>
            <a:off x="2076450" y="5008563"/>
            <a:ext cx="538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el-GR" altLang="fi-FI" sz="2400" i="1">
                <a:solidFill>
                  <a:schemeClr val="tx1"/>
                </a:solidFill>
                <a:latin typeface="Arial" panose="020B0604020202020204" pitchFamily="34" charset="0"/>
                <a:cs typeface="Arial" panose="020B0604020202020204" pitchFamily="34" charset="0"/>
              </a:rPr>
              <a:t>α</a:t>
            </a:r>
          </a:p>
        </p:txBody>
      </p:sp>
      <p:sp>
        <p:nvSpPr>
          <p:cNvPr id="143376" name="AutoShape 16">
            <a:hlinkClick r:id="rId5"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mc:AlternateContent xmlns:mc="http://schemas.openxmlformats.org/markup-compatibility/2006">
        <mc:Choice xmlns:a14="http://schemas.microsoft.com/office/drawing/2010/main" Requires="a14">
          <p:sp>
            <p:nvSpPr>
              <p:cNvPr id="2" name="Tekstiruutu 1"/>
              <p:cNvSpPr txBox="1"/>
              <p:nvPr/>
            </p:nvSpPr>
            <p:spPr>
              <a:xfrm>
                <a:off x="3211513" y="4908779"/>
                <a:ext cx="5270335" cy="701218"/>
              </a:xfrm>
              <a:prstGeom prst="rect">
                <a:avLst/>
              </a:prstGeom>
              <a:solidFill>
                <a:srgbClr val="FFCC99"/>
              </a:solidFill>
              <a:ln>
                <a:solidFill>
                  <a:schemeClr val="tx1"/>
                </a:solidFill>
              </a:ln>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𝑑𝑊</m:t>
                          </m:r>
                        </m:num>
                        <m:den>
                          <m:r>
                            <a:rPr lang="en-US" sz="2400" b="0" i="1" smtClean="0">
                              <a:latin typeface="Cambria Math" panose="02040503050406030204" pitchFamily="18" charset="0"/>
                            </a:rPr>
                            <m:t>𝑑𝑡</m:t>
                          </m:r>
                        </m:den>
                      </m:f>
                      <m:r>
                        <a:rPr lang="en-US" sz="2400" b="0" i="1" smtClean="0">
                          <a:latin typeface="Cambria Math" panose="02040503050406030204" pitchFamily="18" charset="0"/>
                        </a:rPr>
                        <m:t>=</m:t>
                      </m:r>
                      <m:r>
                        <a:rPr lang="en-US" sz="2400" b="0" i="1" smtClean="0">
                          <a:latin typeface="Cambria Math" panose="02040503050406030204" pitchFamily="18" charset="0"/>
                        </a:rPr>
                        <m:t>𝐹</m:t>
                      </m:r>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𝑑𝑠</m:t>
                          </m:r>
                        </m:num>
                        <m:den>
                          <m:r>
                            <a:rPr lang="en-US" sz="2400" b="0" i="1" smtClean="0">
                              <a:latin typeface="Cambria Math" panose="02040503050406030204" pitchFamily="18" charset="0"/>
                              <a:ea typeface="Cambria Math" panose="02040503050406030204" pitchFamily="18" charset="0"/>
                            </a:rPr>
                            <m:t>𝑑𝑡</m:t>
                          </m:r>
                        </m:den>
                      </m:f>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𝐹</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𝑣</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𝐹𝑣𝑐𝑜𝑠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m:t>
                      </m:r>
                    </m:oMath>
                  </m:oMathPara>
                </a14:m>
                <a:endParaRPr lang="fi-FI" sz="2400" dirty="0">
                  <a:ea typeface="Tahoma" panose="020B0604030504040204" pitchFamily="34" charset="0"/>
                  <a:cs typeface="Tahoma" panose="020B0604030504040204" pitchFamily="34" charset="0"/>
                </a:endParaRPr>
              </a:p>
            </p:txBody>
          </p:sp>
        </mc:Choice>
        <mc:Fallback>
          <p:sp>
            <p:nvSpPr>
              <p:cNvPr id="2" name="Tekstiruutu 1"/>
              <p:cNvSpPr txBox="1">
                <a:spLocks noRot="1" noChangeAspect="1" noMove="1" noResize="1" noEditPoints="1" noAdjustHandles="1" noChangeArrowheads="1" noChangeShapeType="1" noTextEdit="1"/>
              </p:cNvSpPr>
              <p:nvPr/>
            </p:nvSpPr>
            <p:spPr>
              <a:xfrm>
                <a:off x="3211513" y="4908779"/>
                <a:ext cx="5270335" cy="701218"/>
              </a:xfrm>
              <a:prstGeom prst="rect">
                <a:avLst/>
              </a:prstGeom>
              <a:blipFill>
                <a:blip r:embed="rId6"/>
                <a:stretch>
                  <a:fillRect/>
                </a:stretch>
              </a:blipFill>
              <a:ln>
                <a:solidFill>
                  <a:schemeClr val="tx1"/>
                </a:solidFill>
              </a:ln>
            </p:spPr>
            <p:txBody>
              <a:bodyPr/>
              <a:lstStyle/>
              <a:p>
                <a:r>
                  <a:rPr lang="fi-FI">
                    <a:noFill/>
                  </a:rPr>
                  <a:t> </a:t>
                </a:r>
              </a:p>
            </p:txBody>
          </p:sp>
        </mc:Fallback>
      </mc:AlternateContent>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C8240A41-C850-44D4-B17B-5246732D3A21}" type="slidenum">
              <a:rPr lang="fi-FI" altLang="fi-FI" sz="1000" smtClean="0">
                <a:solidFill>
                  <a:schemeClr val="tx1"/>
                </a:solidFill>
                <a:latin typeface="Arial" panose="020B0604020202020204" pitchFamily="34" charset="0"/>
              </a:rPr>
              <a:pPr>
                <a:spcBef>
                  <a:spcPct val="0"/>
                </a:spcBef>
                <a:buClrTx/>
                <a:buFontTx/>
                <a:buNone/>
              </a:pPr>
              <a:t>134</a:t>
            </a:fld>
            <a:endParaRPr lang="fi-FI" altLang="fi-FI" sz="1000" smtClean="0">
              <a:solidFill>
                <a:schemeClr val="tx1"/>
              </a:solidFill>
              <a:latin typeface="Arial" panose="020B0604020202020204" pitchFamily="34" charset="0"/>
            </a:endParaRPr>
          </a:p>
        </p:txBody>
      </p:sp>
      <p:sp>
        <p:nvSpPr>
          <p:cNvPr id="144387" name="Rectangle 2"/>
          <p:cNvSpPr>
            <a:spLocks noRot="1" noChangeArrowheads="1"/>
          </p:cNvSpPr>
          <p:nvPr/>
        </p:nvSpPr>
        <p:spPr bwMode="auto">
          <a:xfrm>
            <a:off x="239713" y="282575"/>
            <a:ext cx="8540750"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buFont typeface="Wingdings" panose="05000000000000000000" pitchFamily="2" charset="2"/>
              <a:buNone/>
            </a:pPr>
            <a:r>
              <a:rPr lang="fi-FI" altLang="fi-FI" sz="2800" b="1"/>
              <a:t>	Tehtävä 5.2.</a:t>
            </a:r>
          </a:p>
          <a:p>
            <a:pPr eaLnBrk="1" hangingPunct="1">
              <a:buFont typeface="Wingdings" panose="05000000000000000000" pitchFamily="2" charset="2"/>
              <a:buNone/>
            </a:pPr>
            <a:r>
              <a:rPr lang="fi-FI" altLang="fi-FI" sz="2800"/>
              <a:t>	Kuinka suuri teho vaaditaan, kun kappaletta, jonka massa on 100 kg, nostetaan ylöspäin vakionopeu-della 1 m/s.  </a:t>
            </a:r>
          </a:p>
        </p:txBody>
      </p:sp>
      <p:sp>
        <p:nvSpPr>
          <p:cNvPr id="144388" name="Rectangle 3"/>
          <p:cNvSpPr>
            <a:spLocks noRot="1" noChangeArrowheads="1"/>
          </p:cNvSpPr>
          <p:nvPr/>
        </p:nvSpPr>
        <p:spPr bwMode="auto">
          <a:xfrm>
            <a:off x="190500" y="2465388"/>
            <a:ext cx="8540750" cy="401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buFont typeface="Wingdings" panose="05000000000000000000" pitchFamily="2" charset="2"/>
              <a:buNone/>
            </a:pPr>
            <a:r>
              <a:rPr lang="fi-FI" altLang="fi-FI" sz="2800" b="1"/>
              <a:t>	Tehtävä 5.3.</a:t>
            </a:r>
          </a:p>
          <a:p>
            <a:pPr eaLnBrk="1" hangingPunct="1">
              <a:buFont typeface="Wingdings" panose="05000000000000000000" pitchFamily="2" charset="2"/>
              <a:buNone/>
            </a:pPr>
            <a:r>
              <a:rPr lang="fi-FI" altLang="fi-FI" sz="2800"/>
              <a:t>	Kappaletta, jonka massa on 150 kg, vedetään vaakasuoralla alustalla vakionopeudella 3,5 m/s.  Kuinka suuri on tehontarve, jos vetävä voima a) on vaakasuorassa alustaan nähden, b) muodostaa 25° asteen kulman vaakatasosta  ylöspäin? Alustan ja kappaleen välinen liikekitkakerroin on 0,2.  </a:t>
            </a:r>
          </a:p>
        </p:txBody>
      </p:sp>
      <p:sp>
        <p:nvSpPr>
          <p:cNvPr id="144389" name="AutoShape 4">
            <a:hlinkClick r:id="rId2" action="ppaction://hlinksldjump" highlightClick="1"/>
          </p:cNvPr>
          <p:cNvSpPr>
            <a:spLocks noChangeArrowheads="1"/>
          </p:cNvSpPr>
          <p:nvPr/>
        </p:nvSpPr>
        <p:spPr bwMode="auto">
          <a:xfrm>
            <a:off x="1560513" y="5703888"/>
            <a:ext cx="1404937" cy="441325"/>
          </a:xfrm>
          <a:prstGeom prst="actionButtonBlank">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000" b="1">
                <a:solidFill>
                  <a:schemeClr val="tx2"/>
                </a:solidFill>
              </a:rPr>
              <a:t>Ratkaisu</a:t>
            </a:r>
          </a:p>
        </p:txBody>
      </p:sp>
      <p:sp>
        <p:nvSpPr>
          <p:cNvPr id="144390" name="AutoShape 5">
            <a:hlinkClick r:id="rId3" action="ppaction://hlinksldjump" highlightClick="1"/>
          </p:cNvPr>
          <p:cNvSpPr>
            <a:spLocks noChangeArrowheads="1"/>
          </p:cNvSpPr>
          <p:nvPr/>
        </p:nvSpPr>
        <p:spPr bwMode="auto">
          <a:xfrm>
            <a:off x="2730500" y="1855788"/>
            <a:ext cx="1419225" cy="441325"/>
          </a:xfrm>
          <a:prstGeom prst="actionButtonBlank">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000" b="1">
                <a:solidFill>
                  <a:schemeClr val="tx2"/>
                </a:solidFill>
              </a:rPr>
              <a:t>Ratkaisu</a:t>
            </a:r>
          </a:p>
        </p:txBody>
      </p:sp>
      <p:sp>
        <p:nvSpPr>
          <p:cNvPr id="144391" name="AutoShape 7">
            <a:hlinkClick r:id="rId4"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Dian numeron paikkamerkki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CEB1880E-B3B3-4BD9-A7B3-DBF453324FC9}" type="slidenum">
              <a:rPr lang="fi-FI" altLang="fi-FI" sz="1000" smtClean="0">
                <a:solidFill>
                  <a:schemeClr val="tx1"/>
                </a:solidFill>
                <a:latin typeface="Arial" panose="020B0604020202020204" pitchFamily="34" charset="0"/>
              </a:rPr>
              <a:pPr>
                <a:spcBef>
                  <a:spcPct val="0"/>
                </a:spcBef>
                <a:buClrTx/>
                <a:buFontTx/>
                <a:buNone/>
              </a:pPr>
              <a:t>135</a:t>
            </a:fld>
            <a:endParaRPr lang="fi-FI" altLang="fi-FI" sz="1000" smtClean="0">
              <a:solidFill>
                <a:schemeClr val="tx1"/>
              </a:solidFill>
              <a:latin typeface="Arial" panose="020B0604020202020204" pitchFamily="34" charset="0"/>
            </a:endParaRPr>
          </a:p>
        </p:txBody>
      </p:sp>
      <p:sp>
        <p:nvSpPr>
          <p:cNvPr id="145411" name="Rectangle 2"/>
          <p:cNvSpPr>
            <a:spLocks noGrp="1" noRot="1" noChangeArrowheads="1"/>
          </p:cNvSpPr>
          <p:nvPr>
            <p:ph type="body" sz="half" idx="1"/>
          </p:nvPr>
        </p:nvSpPr>
        <p:spPr>
          <a:xfrm>
            <a:off x="517525" y="234950"/>
            <a:ext cx="8318500" cy="2098675"/>
          </a:xfrm>
        </p:spPr>
        <p:txBody>
          <a:bodyPr/>
          <a:lstStyle/>
          <a:p>
            <a:pPr eaLnBrk="1" hangingPunct="1"/>
            <a:r>
              <a:rPr lang="fi-FI" altLang="fi-FI" sz="2400" b="1" smtClean="0"/>
              <a:t>Hyötysuhde</a:t>
            </a:r>
          </a:p>
          <a:p>
            <a:pPr eaLnBrk="1" hangingPunct="1">
              <a:buFont typeface="Wingdings" panose="05000000000000000000" pitchFamily="2" charset="2"/>
              <a:buNone/>
            </a:pPr>
            <a:r>
              <a:rPr lang="fi-FI" altLang="fi-FI" sz="2400" smtClean="0"/>
              <a:t>	Kaikkien koneiden ottamasta tehosta osa kuluu häviöihin.  Koneiden antama teho  on näinollen aina pienempi kuin niiden ottama teho.  Hyötysuhde voidaan määritellä tehon, työn tai energian avulla.  </a:t>
            </a:r>
          </a:p>
        </p:txBody>
      </p:sp>
      <p:grpSp>
        <p:nvGrpSpPr>
          <p:cNvPr id="145412" name="Group 3"/>
          <p:cNvGrpSpPr>
            <a:grpSpLocks/>
          </p:cNvGrpSpPr>
          <p:nvPr/>
        </p:nvGrpSpPr>
        <p:grpSpPr bwMode="auto">
          <a:xfrm>
            <a:off x="1593850" y="2740025"/>
            <a:ext cx="5346700" cy="2076450"/>
            <a:chOff x="204" y="2420"/>
            <a:chExt cx="3368" cy="1308"/>
          </a:xfrm>
        </p:grpSpPr>
        <p:sp>
          <p:nvSpPr>
            <p:cNvPr id="145415" name="Rectangle 4"/>
            <p:cNvSpPr>
              <a:spLocks noChangeArrowheads="1"/>
            </p:cNvSpPr>
            <p:nvPr/>
          </p:nvSpPr>
          <p:spPr bwMode="auto">
            <a:xfrm>
              <a:off x="1481" y="2522"/>
              <a:ext cx="922" cy="634"/>
            </a:xfrm>
            <a:prstGeom prst="rect">
              <a:avLst/>
            </a:prstGeom>
            <a:solidFill>
              <a:srgbClr val="993300">
                <a:alpha val="30196"/>
              </a:srgbClr>
            </a:solidFill>
            <a:ln w="22225">
              <a:solidFill>
                <a:srgbClr val="000000"/>
              </a:solidFill>
              <a:miter lim="800000"/>
              <a:headEnd/>
              <a:tailEnd/>
            </a:ln>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45416" name="Line 5"/>
            <p:cNvSpPr>
              <a:spLocks noChangeShapeType="1"/>
            </p:cNvSpPr>
            <p:nvPr/>
          </p:nvSpPr>
          <p:spPr bwMode="auto">
            <a:xfrm>
              <a:off x="790" y="2637"/>
              <a:ext cx="213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145417" name="Line 6"/>
            <p:cNvSpPr>
              <a:spLocks noChangeShapeType="1"/>
            </p:cNvSpPr>
            <p:nvPr/>
          </p:nvSpPr>
          <p:spPr bwMode="auto">
            <a:xfrm>
              <a:off x="790" y="3040"/>
              <a:ext cx="121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145418" name="Line 7"/>
            <p:cNvSpPr>
              <a:spLocks noChangeShapeType="1"/>
            </p:cNvSpPr>
            <p:nvPr/>
          </p:nvSpPr>
          <p:spPr bwMode="auto">
            <a:xfrm>
              <a:off x="2000" y="3040"/>
              <a:ext cx="173" cy="34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145419" name="Line 8"/>
            <p:cNvSpPr>
              <a:spLocks noChangeShapeType="1"/>
            </p:cNvSpPr>
            <p:nvPr/>
          </p:nvSpPr>
          <p:spPr bwMode="auto">
            <a:xfrm>
              <a:off x="2173" y="2925"/>
              <a:ext cx="80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145420" name="Line 9"/>
            <p:cNvSpPr>
              <a:spLocks noChangeShapeType="1"/>
            </p:cNvSpPr>
            <p:nvPr/>
          </p:nvSpPr>
          <p:spPr bwMode="auto">
            <a:xfrm flipH="1" flipV="1">
              <a:off x="2173" y="2925"/>
              <a:ext cx="172" cy="40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145421" name="AutoShape 10"/>
            <p:cNvSpPr>
              <a:spLocks noChangeArrowheads="1"/>
            </p:cNvSpPr>
            <p:nvPr/>
          </p:nvSpPr>
          <p:spPr bwMode="auto">
            <a:xfrm>
              <a:off x="848" y="2752"/>
              <a:ext cx="460" cy="173"/>
            </a:xfrm>
            <a:prstGeom prst="rightArrow">
              <a:avLst>
                <a:gd name="adj1" fmla="val 50000"/>
                <a:gd name="adj2" fmla="val 66474"/>
              </a:avLst>
            </a:prstGeom>
            <a:solidFill>
              <a:srgbClr val="993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45422" name="AutoShape 11"/>
            <p:cNvSpPr>
              <a:spLocks noChangeArrowheads="1"/>
            </p:cNvSpPr>
            <p:nvPr/>
          </p:nvSpPr>
          <p:spPr bwMode="auto">
            <a:xfrm>
              <a:off x="2518" y="2695"/>
              <a:ext cx="346" cy="173"/>
            </a:xfrm>
            <a:prstGeom prst="rightArrow">
              <a:avLst>
                <a:gd name="adj1" fmla="val 50000"/>
                <a:gd name="adj2" fmla="val 50000"/>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45423" name="AutoShape 12"/>
            <p:cNvSpPr>
              <a:spLocks noChangeArrowheads="1"/>
            </p:cNvSpPr>
            <p:nvPr/>
          </p:nvSpPr>
          <p:spPr bwMode="auto">
            <a:xfrm rot="3896049">
              <a:off x="2086" y="3195"/>
              <a:ext cx="259" cy="86"/>
            </a:xfrm>
            <a:prstGeom prst="rightArrow">
              <a:avLst>
                <a:gd name="adj1" fmla="val 50000"/>
                <a:gd name="adj2" fmla="val 75291"/>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45424" name="Text Box 13"/>
            <p:cNvSpPr txBox="1">
              <a:spLocks noChangeArrowheads="1"/>
            </p:cNvSpPr>
            <p:nvPr/>
          </p:nvSpPr>
          <p:spPr bwMode="auto">
            <a:xfrm>
              <a:off x="1617" y="2668"/>
              <a:ext cx="6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a:solidFill>
                    <a:schemeClr val="tx1"/>
                  </a:solidFill>
                </a:rPr>
                <a:t>Kone</a:t>
              </a:r>
            </a:p>
          </p:txBody>
        </p:sp>
        <p:sp>
          <p:nvSpPr>
            <p:cNvPr id="145425" name="Text Box 14"/>
            <p:cNvSpPr txBox="1">
              <a:spLocks noChangeArrowheads="1"/>
            </p:cNvSpPr>
            <p:nvPr/>
          </p:nvSpPr>
          <p:spPr bwMode="auto">
            <a:xfrm>
              <a:off x="204" y="2436"/>
              <a:ext cx="543"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i="1">
                  <a:solidFill>
                    <a:schemeClr val="tx1"/>
                  </a:solidFill>
                </a:rPr>
                <a:t>P</a:t>
              </a:r>
              <a:r>
                <a:rPr lang="fi-FI" altLang="fi-FI" sz="2400" baseline="-25000">
                  <a:solidFill>
                    <a:schemeClr val="tx1"/>
                  </a:solidFill>
                </a:rPr>
                <a:t>otto</a:t>
              </a:r>
              <a:r>
                <a:rPr lang="fi-FI" altLang="fi-FI" sz="2400">
                  <a:solidFill>
                    <a:schemeClr val="tx1"/>
                  </a:solidFill>
                </a:rPr>
                <a:t>W</a:t>
              </a:r>
              <a:r>
                <a:rPr lang="fi-FI" altLang="fi-FI" sz="2400" baseline="-25000">
                  <a:solidFill>
                    <a:schemeClr val="tx1"/>
                  </a:solidFill>
                </a:rPr>
                <a:t>otto</a:t>
              </a:r>
              <a:r>
                <a:rPr lang="fi-FI" altLang="fi-FI" sz="2400">
                  <a:solidFill>
                    <a:schemeClr val="tx1"/>
                  </a:solidFill>
                </a:rPr>
                <a:t>E</a:t>
              </a:r>
              <a:r>
                <a:rPr lang="fi-FI" altLang="fi-FI" sz="2400" baseline="-25000">
                  <a:solidFill>
                    <a:schemeClr val="tx1"/>
                  </a:solidFill>
                </a:rPr>
                <a:t>otto</a:t>
              </a:r>
              <a:endParaRPr lang="fi-FI" altLang="fi-FI" sz="2400">
                <a:solidFill>
                  <a:schemeClr val="tx1"/>
                </a:solidFill>
              </a:endParaRPr>
            </a:p>
          </p:txBody>
        </p:sp>
        <p:sp>
          <p:nvSpPr>
            <p:cNvPr id="145426" name="Text Box 15"/>
            <p:cNvSpPr txBox="1">
              <a:spLocks noChangeArrowheads="1"/>
            </p:cNvSpPr>
            <p:nvPr/>
          </p:nvSpPr>
          <p:spPr bwMode="auto">
            <a:xfrm>
              <a:off x="3029" y="2420"/>
              <a:ext cx="543"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i="1">
                  <a:solidFill>
                    <a:schemeClr val="tx1"/>
                  </a:solidFill>
                </a:rPr>
                <a:t>P</a:t>
              </a:r>
              <a:r>
                <a:rPr lang="fi-FI" altLang="fi-FI" sz="2400" baseline="-25000">
                  <a:solidFill>
                    <a:schemeClr val="tx1"/>
                  </a:solidFill>
                </a:rPr>
                <a:t>anto</a:t>
              </a:r>
              <a:r>
                <a:rPr lang="fi-FI" altLang="fi-FI" sz="2400">
                  <a:solidFill>
                    <a:schemeClr val="tx1"/>
                  </a:solidFill>
                </a:rPr>
                <a:t>W</a:t>
              </a:r>
              <a:r>
                <a:rPr lang="fi-FI" altLang="fi-FI" sz="2400" baseline="-25000">
                  <a:solidFill>
                    <a:schemeClr val="tx1"/>
                  </a:solidFill>
                </a:rPr>
                <a:t>anto</a:t>
              </a:r>
              <a:r>
                <a:rPr lang="fi-FI" altLang="fi-FI" sz="2400">
                  <a:solidFill>
                    <a:schemeClr val="tx1"/>
                  </a:solidFill>
                </a:rPr>
                <a:t>E</a:t>
              </a:r>
              <a:r>
                <a:rPr lang="fi-FI" altLang="fi-FI" sz="2400" baseline="-25000">
                  <a:solidFill>
                    <a:schemeClr val="tx1"/>
                  </a:solidFill>
                </a:rPr>
                <a:t>anto</a:t>
              </a:r>
            </a:p>
          </p:txBody>
        </p:sp>
        <p:sp>
          <p:nvSpPr>
            <p:cNvPr id="145427" name="Text Box 16"/>
            <p:cNvSpPr txBox="1">
              <a:spLocks noChangeArrowheads="1"/>
            </p:cNvSpPr>
            <p:nvPr/>
          </p:nvSpPr>
          <p:spPr bwMode="auto">
            <a:xfrm>
              <a:off x="1919" y="3440"/>
              <a:ext cx="10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i="1">
                  <a:solidFill>
                    <a:schemeClr val="tx1"/>
                  </a:solidFill>
                </a:rPr>
                <a:t>W</a:t>
              </a:r>
              <a:r>
                <a:rPr lang="el-GR" altLang="fi-FI" sz="2400" baseline="-25000">
                  <a:solidFill>
                    <a:schemeClr val="tx1"/>
                  </a:solidFill>
                </a:rPr>
                <a:t>μ</a:t>
              </a:r>
              <a:r>
                <a:rPr lang="fi-FI" altLang="fi-FI" sz="2400">
                  <a:solidFill>
                    <a:schemeClr val="tx1"/>
                  </a:solidFill>
                </a:rPr>
                <a:t>=häviöt</a:t>
              </a:r>
              <a:endParaRPr lang="el-GR" altLang="fi-FI" sz="2400" baseline="-25000">
                <a:solidFill>
                  <a:schemeClr val="tx1"/>
                </a:solidFill>
              </a:endParaRPr>
            </a:p>
          </p:txBody>
        </p:sp>
      </p:grpSp>
      <p:graphicFrame>
        <p:nvGraphicFramePr>
          <p:cNvPr id="145413" name="Object 17"/>
          <p:cNvGraphicFramePr>
            <a:graphicFrameLocks noGrp="1" noChangeAspect="1"/>
          </p:cNvGraphicFramePr>
          <p:nvPr>
            <p:ph sz="half" idx="2"/>
          </p:nvPr>
        </p:nvGraphicFramePr>
        <p:xfrm>
          <a:off x="2120900" y="5194300"/>
          <a:ext cx="4194175" cy="1028700"/>
        </p:xfrm>
        <a:graphic>
          <a:graphicData uri="http://schemas.openxmlformats.org/presentationml/2006/ole">
            <mc:AlternateContent xmlns:mc="http://schemas.openxmlformats.org/markup-compatibility/2006">
              <mc:Choice xmlns:v="urn:schemas-microsoft-com:vml" Requires="v">
                <p:oleObj spid="_x0000_s145430" name="Equation" r:id="rId3" imgW="3365500" imgH="825500" progId="Equation.DSMT4">
                  <p:embed/>
                </p:oleObj>
              </mc:Choice>
              <mc:Fallback>
                <p:oleObj name="Equation" r:id="rId3" imgW="3365500" imgH="825500" progId="Equation.DSMT4">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0900" y="5194300"/>
                        <a:ext cx="4194175" cy="1028700"/>
                      </a:xfrm>
                      <a:prstGeom prst="rect">
                        <a:avLst/>
                      </a:prstGeom>
                      <a:solidFill>
                        <a:srgbClr val="FFCC99"/>
                      </a:solidFill>
                      <a:ln w="9525" cap="flat" cmpd="sng" algn="ctr">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5414" name="AutoShape 19">
            <a:hlinkClick r:id="rId5"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7763ED5F-D0AE-4254-8799-F3C0D1A72B7A}" type="slidenum">
              <a:rPr lang="fi-FI" altLang="fi-FI" sz="1000" smtClean="0">
                <a:solidFill>
                  <a:schemeClr val="tx1"/>
                </a:solidFill>
                <a:latin typeface="Arial" panose="020B0604020202020204" pitchFamily="34" charset="0"/>
              </a:rPr>
              <a:pPr>
                <a:spcBef>
                  <a:spcPct val="0"/>
                </a:spcBef>
                <a:buClrTx/>
                <a:buFontTx/>
                <a:buNone/>
              </a:pPr>
              <a:t>136</a:t>
            </a:fld>
            <a:endParaRPr lang="fi-FI" altLang="fi-FI" sz="1000" smtClean="0">
              <a:solidFill>
                <a:schemeClr val="tx1"/>
              </a:solidFill>
              <a:latin typeface="Arial" panose="020B0604020202020204" pitchFamily="34" charset="0"/>
            </a:endParaRPr>
          </a:p>
        </p:txBody>
      </p:sp>
      <p:sp>
        <p:nvSpPr>
          <p:cNvPr id="146435" name="Rectangle 2"/>
          <p:cNvSpPr>
            <a:spLocks noRot="1" noChangeArrowheads="1"/>
          </p:cNvSpPr>
          <p:nvPr/>
        </p:nvSpPr>
        <p:spPr bwMode="auto">
          <a:xfrm>
            <a:off x="315913" y="496888"/>
            <a:ext cx="8540750" cy="401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buFont typeface="Wingdings" panose="05000000000000000000" pitchFamily="2" charset="2"/>
              <a:buNone/>
            </a:pPr>
            <a:r>
              <a:rPr lang="fi-FI" altLang="fi-FI" sz="2800" b="1"/>
              <a:t>	Tehtävä 5.4.</a:t>
            </a:r>
          </a:p>
          <a:p>
            <a:pPr eaLnBrk="1" hangingPunct="1">
              <a:buFont typeface="Wingdings" panose="05000000000000000000" pitchFamily="2" charset="2"/>
              <a:buNone/>
            </a:pPr>
            <a:r>
              <a:rPr lang="fi-FI" altLang="fi-FI" sz="2800"/>
              <a:t>	</a:t>
            </a:r>
            <a:r>
              <a:rPr lang="fi-FI" altLang="fi-FI" sz="2400"/>
              <a:t>Vinssillä vedetään kappaletta (m=350 kg) pitkin vaakasuoraa pintaa vakionopeudella 2,5 m/s.  Kappaleen ja pinnan välinen liikekitkakerroin on 0,45.  Kuinka suuren tehon vinssin sähkömoottori ottaa sähköverkosta, jos käytön hyötysuhde on 70% ? </a:t>
            </a:r>
          </a:p>
        </p:txBody>
      </p:sp>
      <p:sp>
        <p:nvSpPr>
          <p:cNvPr id="146436" name="AutoShape 3">
            <a:hlinkClick r:id="rId2" action="ppaction://hlinksldjump" highlightClick="1"/>
          </p:cNvPr>
          <p:cNvSpPr>
            <a:spLocks noChangeArrowheads="1"/>
          </p:cNvSpPr>
          <p:nvPr/>
        </p:nvSpPr>
        <p:spPr bwMode="auto">
          <a:xfrm>
            <a:off x="750888" y="3135313"/>
            <a:ext cx="1417637" cy="441325"/>
          </a:xfrm>
          <a:prstGeom prst="actionButtonBlank">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000" b="1">
                <a:solidFill>
                  <a:schemeClr val="tx2"/>
                </a:solidFill>
              </a:rPr>
              <a:t>Ratkaisu</a:t>
            </a:r>
          </a:p>
        </p:txBody>
      </p:sp>
      <p:sp>
        <p:nvSpPr>
          <p:cNvPr id="146437" name="Rectangle 4"/>
          <p:cNvSpPr>
            <a:spLocks noRot="1" noChangeArrowheads="1"/>
          </p:cNvSpPr>
          <p:nvPr/>
        </p:nvSpPr>
        <p:spPr bwMode="auto">
          <a:xfrm>
            <a:off x="301625" y="4140200"/>
            <a:ext cx="854075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buFont typeface="Wingdings" panose="05000000000000000000" pitchFamily="2" charset="2"/>
              <a:buNone/>
            </a:pPr>
            <a:r>
              <a:rPr lang="fi-FI" altLang="fi-FI" sz="2800" b="1"/>
              <a:t>	Tehtävä 5.5.</a:t>
            </a:r>
          </a:p>
          <a:p>
            <a:pPr eaLnBrk="1" hangingPunct="1">
              <a:buFont typeface="Wingdings" panose="05000000000000000000" pitchFamily="2" charset="2"/>
              <a:buNone/>
            </a:pPr>
            <a:r>
              <a:rPr lang="fi-FI" altLang="fi-FI" sz="2800"/>
              <a:t>	</a:t>
            </a:r>
            <a:r>
              <a:rPr lang="fi-FI" altLang="fi-FI" sz="2400"/>
              <a:t>Millä tavalla kaltevan tason hyötysuhde riippuu tason mitoista ja kitkakertoimesta? Johda kitkakertoimen lauseke.</a:t>
            </a:r>
          </a:p>
        </p:txBody>
      </p:sp>
      <p:sp>
        <p:nvSpPr>
          <p:cNvPr id="146438" name="AutoShape 5">
            <a:hlinkClick r:id="rId3" action="ppaction://hlinksldjump" highlightClick="1"/>
          </p:cNvPr>
          <p:cNvSpPr>
            <a:spLocks noChangeArrowheads="1"/>
          </p:cNvSpPr>
          <p:nvPr/>
        </p:nvSpPr>
        <p:spPr bwMode="auto">
          <a:xfrm>
            <a:off x="735013" y="5684838"/>
            <a:ext cx="1404937" cy="441325"/>
          </a:xfrm>
          <a:prstGeom prst="actionButtonBlank">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000" b="1">
                <a:solidFill>
                  <a:schemeClr val="tx2"/>
                </a:solidFill>
              </a:rPr>
              <a:t>Ratkaisu</a:t>
            </a:r>
          </a:p>
        </p:txBody>
      </p:sp>
      <p:sp>
        <p:nvSpPr>
          <p:cNvPr id="146439" name="AutoShape 7">
            <a:hlinkClick r:id="rId4"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Dian numeron paikkamerkki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8C36EF83-64DD-469F-B392-40361FF64795}" type="slidenum">
              <a:rPr lang="fi-FI" altLang="fi-FI" sz="1000" smtClean="0">
                <a:solidFill>
                  <a:schemeClr val="tx1"/>
                </a:solidFill>
                <a:latin typeface="Arial" panose="020B0604020202020204" pitchFamily="34" charset="0"/>
              </a:rPr>
              <a:pPr>
                <a:spcBef>
                  <a:spcPct val="0"/>
                </a:spcBef>
                <a:buClrTx/>
                <a:buFontTx/>
                <a:buNone/>
              </a:pPr>
              <a:t>137</a:t>
            </a:fld>
            <a:endParaRPr lang="fi-FI" altLang="fi-FI" sz="1000" smtClean="0">
              <a:solidFill>
                <a:schemeClr val="tx1"/>
              </a:solidFill>
              <a:latin typeface="Arial" panose="020B0604020202020204" pitchFamily="34" charset="0"/>
            </a:endParaRPr>
          </a:p>
        </p:txBody>
      </p:sp>
      <p:sp>
        <p:nvSpPr>
          <p:cNvPr id="147459" name="Rectangle 2"/>
          <p:cNvSpPr>
            <a:spLocks noGrp="1" noRot="1" noChangeArrowheads="1"/>
          </p:cNvSpPr>
          <p:nvPr>
            <p:ph type="title"/>
          </p:nvPr>
        </p:nvSpPr>
        <p:spPr/>
        <p:txBody>
          <a:bodyPr/>
          <a:lstStyle/>
          <a:p>
            <a:pPr algn="l" eaLnBrk="1" hangingPunct="1"/>
            <a:r>
              <a:rPr lang="fi-FI" altLang="fi-FI" sz="3600" smtClean="0"/>
              <a:t>5.4 Liike-energia ja työ-energiaperiaate</a:t>
            </a:r>
          </a:p>
        </p:txBody>
      </p:sp>
      <p:sp>
        <p:nvSpPr>
          <p:cNvPr id="147460" name="Line 3"/>
          <p:cNvSpPr>
            <a:spLocks noChangeShapeType="1"/>
          </p:cNvSpPr>
          <p:nvPr/>
        </p:nvSpPr>
        <p:spPr bwMode="auto">
          <a:xfrm>
            <a:off x="1712913" y="3702050"/>
            <a:ext cx="47545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147461" name="Line 4"/>
          <p:cNvSpPr>
            <a:spLocks noChangeShapeType="1"/>
          </p:cNvSpPr>
          <p:nvPr/>
        </p:nvSpPr>
        <p:spPr bwMode="auto">
          <a:xfrm>
            <a:off x="3175000" y="3889375"/>
            <a:ext cx="0" cy="3651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147462" name="Line 5"/>
          <p:cNvSpPr>
            <a:spLocks noChangeShapeType="1"/>
          </p:cNvSpPr>
          <p:nvPr/>
        </p:nvSpPr>
        <p:spPr bwMode="auto">
          <a:xfrm>
            <a:off x="6010275" y="3889375"/>
            <a:ext cx="0" cy="3651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147463" name="Line 6"/>
          <p:cNvSpPr>
            <a:spLocks noChangeShapeType="1"/>
          </p:cNvSpPr>
          <p:nvPr/>
        </p:nvSpPr>
        <p:spPr bwMode="auto">
          <a:xfrm>
            <a:off x="3175000" y="4071938"/>
            <a:ext cx="283527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147464" name="Rectangle 7"/>
          <p:cNvSpPr>
            <a:spLocks noChangeArrowheads="1"/>
          </p:cNvSpPr>
          <p:nvPr/>
        </p:nvSpPr>
        <p:spPr bwMode="auto">
          <a:xfrm>
            <a:off x="2078038" y="3062288"/>
            <a:ext cx="1096962" cy="639762"/>
          </a:xfrm>
          <a:prstGeom prst="rect">
            <a:avLst/>
          </a:prstGeom>
          <a:solidFill>
            <a:srgbClr val="C0C0C0"/>
          </a:solidFill>
          <a:ln w="9525">
            <a:solidFill>
              <a:srgbClr val="000000"/>
            </a:solidFill>
            <a:prstDash val="dash"/>
            <a:miter lim="800000"/>
            <a:headEnd/>
            <a:tailEnd/>
          </a:ln>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47465" name="Rectangle 8"/>
          <p:cNvSpPr>
            <a:spLocks noChangeArrowheads="1"/>
          </p:cNvSpPr>
          <p:nvPr/>
        </p:nvSpPr>
        <p:spPr bwMode="auto">
          <a:xfrm>
            <a:off x="4913313" y="3062288"/>
            <a:ext cx="1096962" cy="639762"/>
          </a:xfrm>
          <a:prstGeom prst="rect">
            <a:avLst/>
          </a:prstGeom>
          <a:solidFill>
            <a:srgbClr val="C0C0C0"/>
          </a:solidFill>
          <a:ln w="9525">
            <a:solidFill>
              <a:srgbClr val="000000"/>
            </a:solidFill>
            <a:miter lim="800000"/>
            <a:headEnd/>
            <a:tailEnd/>
          </a:ln>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47466" name="Line 9"/>
          <p:cNvSpPr>
            <a:spLocks noChangeShapeType="1"/>
          </p:cNvSpPr>
          <p:nvPr/>
        </p:nvSpPr>
        <p:spPr bwMode="auto">
          <a:xfrm>
            <a:off x="3175000" y="3427413"/>
            <a:ext cx="641350" cy="0"/>
          </a:xfrm>
          <a:prstGeom prst="line">
            <a:avLst/>
          </a:prstGeom>
          <a:noFill/>
          <a:ln w="254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147467" name="Line 10"/>
          <p:cNvSpPr>
            <a:spLocks noChangeShapeType="1"/>
          </p:cNvSpPr>
          <p:nvPr/>
        </p:nvSpPr>
        <p:spPr bwMode="auto">
          <a:xfrm>
            <a:off x="6010275" y="3427413"/>
            <a:ext cx="639763" cy="0"/>
          </a:xfrm>
          <a:prstGeom prst="line">
            <a:avLst/>
          </a:prstGeom>
          <a:noFill/>
          <a:ln w="254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147468" name="Line 11"/>
          <p:cNvSpPr>
            <a:spLocks noChangeShapeType="1"/>
          </p:cNvSpPr>
          <p:nvPr/>
        </p:nvSpPr>
        <p:spPr bwMode="auto">
          <a:xfrm flipH="1">
            <a:off x="1712913" y="3611563"/>
            <a:ext cx="365125"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147469" name="Line 12"/>
          <p:cNvSpPr>
            <a:spLocks noChangeShapeType="1"/>
          </p:cNvSpPr>
          <p:nvPr/>
        </p:nvSpPr>
        <p:spPr bwMode="auto">
          <a:xfrm flipH="1">
            <a:off x="4546600" y="3611563"/>
            <a:ext cx="366713"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147470" name="Rectangle 13"/>
          <p:cNvSpPr>
            <a:spLocks noChangeArrowheads="1"/>
          </p:cNvSpPr>
          <p:nvPr/>
        </p:nvSpPr>
        <p:spPr bwMode="auto">
          <a:xfrm>
            <a:off x="381000" y="1293813"/>
            <a:ext cx="80914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800">
                <a:solidFill>
                  <a:schemeClr val="tx1"/>
                </a:solidFill>
              </a:rPr>
              <a:t>Tarkastellaan kuvan tilannetta, jossa vakiovoima </a:t>
            </a:r>
            <a:r>
              <a:rPr lang="fi-FI" altLang="fi-FI" sz="2800" i="1">
                <a:solidFill>
                  <a:schemeClr val="tx1"/>
                </a:solidFill>
              </a:rPr>
              <a:t>F</a:t>
            </a:r>
            <a:r>
              <a:rPr lang="fi-FI" altLang="fi-FI" sz="2800">
                <a:solidFill>
                  <a:schemeClr val="tx1"/>
                </a:solidFill>
              </a:rPr>
              <a:t> vaikuttaa kappaleeseen.  </a:t>
            </a:r>
          </a:p>
        </p:txBody>
      </p:sp>
      <p:sp>
        <p:nvSpPr>
          <p:cNvPr id="147471" name="Text Box 14"/>
          <p:cNvSpPr txBox="1">
            <a:spLocks noChangeArrowheads="1"/>
          </p:cNvSpPr>
          <p:nvPr/>
        </p:nvSpPr>
        <p:spPr bwMode="auto">
          <a:xfrm>
            <a:off x="2171700" y="2490788"/>
            <a:ext cx="836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i="1">
                <a:solidFill>
                  <a:schemeClr val="tx1"/>
                </a:solidFill>
              </a:rPr>
              <a:t>v</a:t>
            </a:r>
            <a:r>
              <a:rPr lang="fi-FI" altLang="fi-FI" sz="2400" baseline="-25000">
                <a:solidFill>
                  <a:schemeClr val="tx1"/>
                </a:solidFill>
              </a:rPr>
              <a:t>0</a:t>
            </a:r>
            <a:r>
              <a:rPr lang="fi-FI" altLang="fi-FI" sz="2400">
                <a:solidFill>
                  <a:schemeClr val="tx1"/>
                </a:solidFill>
              </a:rPr>
              <a:t>=0</a:t>
            </a:r>
          </a:p>
        </p:txBody>
      </p:sp>
      <p:sp>
        <p:nvSpPr>
          <p:cNvPr id="147472" name="Line 15"/>
          <p:cNvSpPr>
            <a:spLocks noChangeShapeType="1"/>
          </p:cNvSpPr>
          <p:nvPr/>
        </p:nvSpPr>
        <p:spPr bwMode="auto">
          <a:xfrm>
            <a:off x="5067300" y="2900363"/>
            <a:ext cx="8524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147473" name="Text Box 16"/>
          <p:cNvSpPr txBox="1">
            <a:spLocks noChangeArrowheads="1"/>
          </p:cNvSpPr>
          <p:nvPr/>
        </p:nvSpPr>
        <p:spPr bwMode="auto">
          <a:xfrm>
            <a:off x="5273675" y="24606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i="1">
                <a:solidFill>
                  <a:schemeClr val="tx1"/>
                </a:solidFill>
              </a:rPr>
              <a:t>v</a:t>
            </a:r>
            <a:endParaRPr lang="fi-FI" altLang="fi-FI" sz="2400">
              <a:solidFill>
                <a:schemeClr val="tx1"/>
              </a:solidFill>
            </a:endParaRPr>
          </a:p>
        </p:txBody>
      </p:sp>
      <p:sp>
        <p:nvSpPr>
          <p:cNvPr id="147474" name="Text Box 17"/>
          <p:cNvSpPr txBox="1">
            <a:spLocks noChangeArrowheads="1"/>
          </p:cNvSpPr>
          <p:nvPr/>
        </p:nvSpPr>
        <p:spPr bwMode="auto">
          <a:xfrm>
            <a:off x="1270000" y="3198813"/>
            <a:ext cx="595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i="1">
                <a:solidFill>
                  <a:schemeClr val="tx1"/>
                </a:solidFill>
              </a:rPr>
              <a:t>F</a:t>
            </a:r>
            <a:r>
              <a:rPr lang="el-GR" altLang="fi-FI" sz="2400" baseline="-25000">
                <a:solidFill>
                  <a:schemeClr val="tx1"/>
                </a:solidFill>
              </a:rPr>
              <a:t>μ</a:t>
            </a:r>
            <a:endParaRPr lang="el-GR" altLang="fi-FI" sz="2400">
              <a:solidFill>
                <a:schemeClr val="tx1"/>
              </a:solidFill>
            </a:endParaRPr>
          </a:p>
        </p:txBody>
      </p:sp>
      <p:sp>
        <p:nvSpPr>
          <p:cNvPr id="147475" name="Text Box 18"/>
          <p:cNvSpPr txBox="1">
            <a:spLocks noChangeArrowheads="1"/>
          </p:cNvSpPr>
          <p:nvPr/>
        </p:nvSpPr>
        <p:spPr bwMode="auto">
          <a:xfrm>
            <a:off x="3500438" y="2965450"/>
            <a:ext cx="595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i="1">
                <a:solidFill>
                  <a:schemeClr val="tx1"/>
                </a:solidFill>
              </a:rPr>
              <a:t>F</a:t>
            </a:r>
            <a:endParaRPr lang="el-GR" altLang="fi-FI" sz="2400">
              <a:solidFill>
                <a:schemeClr val="tx1"/>
              </a:solidFill>
            </a:endParaRPr>
          </a:p>
        </p:txBody>
      </p:sp>
      <p:sp>
        <p:nvSpPr>
          <p:cNvPr id="147476" name="Text Box 19"/>
          <p:cNvSpPr txBox="1">
            <a:spLocks noChangeArrowheads="1"/>
          </p:cNvSpPr>
          <p:nvPr/>
        </p:nvSpPr>
        <p:spPr bwMode="auto">
          <a:xfrm>
            <a:off x="4275138" y="3059113"/>
            <a:ext cx="595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i="1">
                <a:solidFill>
                  <a:schemeClr val="tx1"/>
                </a:solidFill>
              </a:rPr>
              <a:t>F</a:t>
            </a:r>
            <a:r>
              <a:rPr lang="el-GR" altLang="fi-FI" sz="2400" baseline="-25000">
                <a:solidFill>
                  <a:schemeClr val="tx1"/>
                </a:solidFill>
              </a:rPr>
              <a:t>μ</a:t>
            </a:r>
            <a:endParaRPr lang="el-GR" altLang="fi-FI" sz="2400">
              <a:solidFill>
                <a:schemeClr val="tx1"/>
              </a:solidFill>
            </a:endParaRPr>
          </a:p>
        </p:txBody>
      </p:sp>
      <p:sp>
        <p:nvSpPr>
          <p:cNvPr id="147477" name="Text Box 20"/>
          <p:cNvSpPr txBox="1">
            <a:spLocks noChangeArrowheads="1"/>
          </p:cNvSpPr>
          <p:nvPr/>
        </p:nvSpPr>
        <p:spPr bwMode="auto">
          <a:xfrm>
            <a:off x="6397625" y="2949575"/>
            <a:ext cx="595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i="1">
                <a:solidFill>
                  <a:schemeClr val="tx1"/>
                </a:solidFill>
              </a:rPr>
              <a:t>F</a:t>
            </a:r>
            <a:endParaRPr lang="el-GR" altLang="fi-FI" sz="2400">
              <a:solidFill>
                <a:schemeClr val="tx1"/>
              </a:solidFill>
            </a:endParaRPr>
          </a:p>
        </p:txBody>
      </p:sp>
      <p:sp>
        <p:nvSpPr>
          <p:cNvPr id="147478" name="Text Box 21"/>
          <p:cNvSpPr txBox="1">
            <a:spLocks noChangeArrowheads="1"/>
          </p:cNvSpPr>
          <p:nvPr/>
        </p:nvSpPr>
        <p:spPr bwMode="auto">
          <a:xfrm>
            <a:off x="4089400" y="3630613"/>
            <a:ext cx="595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i="1">
                <a:solidFill>
                  <a:schemeClr val="tx1"/>
                </a:solidFill>
              </a:rPr>
              <a:t>s</a:t>
            </a:r>
            <a:endParaRPr lang="el-GR" altLang="fi-FI" sz="2400">
              <a:solidFill>
                <a:schemeClr val="tx1"/>
              </a:solidFill>
            </a:endParaRPr>
          </a:p>
        </p:txBody>
      </p:sp>
      <p:sp>
        <p:nvSpPr>
          <p:cNvPr id="147479" name="Rectangle 22"/>
          <p:cNvSpPr>
            <a:spLocks noChangeArrowheads="1"/>
          </p:cNvSpPr>
          <p:nvPr/>
        </p:nvSpPr>
        <p:spPr bwMode="auto">
          <a:xfrm>
            <a:off x="411163" y="4730750"/>
            <a:ext cx="8091487"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800">
                <a:solidFill>
                  <a:schemeClr val="tx1"/>
                </a:solidFill>
              </a:rPr>
              <a:t>Jos </a:t>
            </a:r>
            <a:r>
              <a:rPr lang="fi-FI" altLang="fi-FI" sz="2800" i="1">
                <a:solidFill>
                  <a:schemeClr val="tx1"/>
                </a:solidFill>
              </a:rPr>
              <a:t>F </a:t>
            </a:r>
            <a:r>
              <a:rPr lang="fi-FI" altLang="fi-FI" sz="2800">
                <a:solidFill>
                  <a:schemeClr val="tx1"/>
                </a:solidFill>
              </a:rPr>
              <a:t>&gt;</a:t>
            </a:r>
            <a:r>
              <a:rPr lang="fi-FI" altLang="fi-FI" sz="2800" i="1">
                <a:solidFill>
                  <a:schemeClr val="tx1"/>
                </a:solidFill>
              </a:rPr>
              <a:t>F </a:t>
            </a:r>
            <a:r>
              <a:rPr lang="el-GR" altLang="fi-FI" sz="2800" baseline="-25000">
                <a:solidFill>
                  <a:schemeClr val="tx1"/>
                </a:solidFill>
              </a:rPr>
              <a:t>μ</a:t>
            </a:r>
            <a:r>
              <a:rPr lang="fi-FI" altLang="fi-FI" sz="2800">
                <a:solidFill>
                  <a:schemeClr val="tx1"/>
                </a:solidFill>
              </a:rPr>
              <a:t> kappale saa kiihtyvyyden </a:t>
            </a:r>
            <a:r>
              <a:rPr lang="fi-FI" altLang="fi-FI" sz="2800" i="1">
                <a:solidFill>
                  <a:schemeClr val="tx1"/>
                </a:solidFill>
              </a:rPr>
              <a:t>a</a:t>
            </a:r>
            <a:r>
              <a:rPr lang="fi-FI" altLang="fi-FI" sz="2800">
                <a:solidFill>
                  <a:schemeClr val="tx1"/>
                </a:solidFill>
              </a:rPr>
              <a:t>.  Kun kappale on liikkunut voiman vaikutuksesta matkan </a:t>
            </a:r>
            <a:r>
              <a:rPr lang="fi-FI" altLang="fi-FI" sz="2800" i="1">
                <a:solidFill>
                  <a:schemeClr val="tx1"/>
                </a:solidFill>
              </a:rPr>
              <a:t>s</a:t>
            </a:r>
            <a:r>
              <a:rPr lang="fi-FI" altLang="fi-FI" sz="2800">
                <a:solidFill>
                  <a:schemeClr val="tx1"/>
                </a:solidFill>
              </a:rPr>
              <a:t>, sillä on nopeus </a:t>
            </a:r>
            <a:r>
              <a:rPr lang="fi-FI" altLang="fi-FI" sz="2800" i="1">
                <a:solidFill>
                  <a:schemeClr val="tx1"/>
                </a:solidFill>
              </a:rPr>
              <a:t>v</a:t>
            </a:r>
            <a:r>
              <a:rPr lang="fi-FI" altLang="fi-FI" sz="2800">
                <a:solidFill>
                  <a:schemeClr val="tx1"/>
                </a:solidFill>
              </a:rPr>
              <a:t>.  </a:t>
            </a:r>
            <a:endParaRPr lang="el-GR" altLang="fi-FI" sz="2800">
              <a:solidFill>
                <a:schemeClr val="tx1"/>
              </a:solidFill>
            </a:endParaRPr>
          </a:p>
        </p:txBody>
      </p:sp>
      <p:sp>
        <p:nvSpPr>
          <p:cNvPr id="147480" name="AutoShape 24">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6898FA72-4ADF-45D1-A56B-4A6A73B7A0C5}" type="slidenum">
              <a:rPr lang="fi-FI" altLang="fi-FI" sz="1000" smtClean="0">
                <a:solidFill>
                  <a:schemeClr val="tx1"/>
                </a:solidFill>
                <a:latin typeface="Arial" panose="020B0604020202020204" pitchFamily="34" charset="0"/>
              </a:rPr>
              <a:pPr>
                <a:spcBef>
                  <a:spcPct val="0"/>
                </a:spcBef>
                <a:buClrTx/>
                <a:buFontTx/>
                <a:buNone/>
              </a:pPr>
              <a:t>138</a:t>
            </a:fld>
            <a:endParaRPr lang="fi-FI" altLang="fi-FI" sz="1000" smtClean="0">
              <a:solidFill>
                <a:schemeClr val="tx1"/>
              </a:solidFill>
              <a:latin typeface="Arial" panose="020B0604020202020204" pitchFamily="34" charset="0"/>
            </a:endParaRPr>
          </a:p>
        </p:txBody>
      </p:sp>
      <p:sp>
        <p:nvSpPr>
          <p:cNvPr id="148483" name="Text Box 2"/>
          <p:cNvSpPr txBox="1">
            <a:spLocks noChangeArrowheads="1"/>
          </p:cNvSpPr>
          <p:nvPr/>
        </p:nvSpPr>
        <p:spPr bwMode="auto">
          <a:xfrm>
            <a:off x="668338" y="406400"/>
            <a:ext cx="35163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a:solidFill>
                  <a:schemeClr val="tx1"/>
                </a:solidFill>
              </a:rPr>
              <a:t>Newtonin toinen laki:</a:t>
            </a:r>
          </a:p>
        </p:txBody>
      </p:sp>
      <p:graphicFrame>
        <p:nvGraphicFramePr>
          <p:cNvPr id="148484" name="Object 3"/>
          <p:cNvGraphicFramePr>
            <a:graphicFrameLocks noChangeAspect="1"/>
          </p:cNvGraphicFramePr>
          <p:nvPr/>
        </p:nvGraphicFramePr>
        <p:xfrm>
          <a:off x="747713" y="1128713"/>
          <a:ext cx="3708400" cy="444500"/>
        </p:xfrm>
        <a:graphic>
          <a:graphicData uri="http://schemas.openxmlformats.org/presentationml/2006/ole">
            <mc:AlternateContent xmlns:mc="http://schemas.openxmlformats.org/markup-compatibility/2006">
              <mc:Choice xmlns:v="urn:schemas-microsoft-com:vml" Requires="v">
                <p:oleObj spid="_x0000_s148498" name="Equation" r:id="rId3" imgW="3708400" imgH="444500" progId="Equation.DSMT4">
                  <p:embed/>
                </p:oleObj>
              </mc:Choice>
              <mc:Fallback>
                <p:oleObj name="Equation" r:id="rId3" imgW="3708400" imgH="4445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713" y="1128713"/>
                        <a:ext cx="37084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8485" name="Text Box 4"/>
          <p:cNvSpPr txBox="1">
            <a:spLocks noChangeArrowheads="1"/>
          </p:cNvSpPr>
          <p:nvPr/>
        </p:nvSpPr>
        <p:spPr bwMode="auto">
          <a:xfrm>
            <a:off x="666750" y="1784350"/>
            <a:ext cx="6313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a:solidFill>
                  <a:schemeClr val="tx1"/>
                </a:solidFill>
              </a:rPr>
              <a:t>Resultanttivoima ∑</a:t>
            </a:r>
            <a:r>
              <a:rPr lang="fi-FI" altLang="fi-FI" sz="2800" i="1">
                <a:solidFill>
                  <a:schemeClr val="tx1"/>
                </a:solidFill>
              </a:rPr>
              <a:t>F </a:t>
            </a:r>
            <a:r>
              <a:rPr lang="fi-FI" altLang="fi-FI" sz="2800">
                <a:solidFill>
                  <a:schemeClr val="tx1"/>
                </a:solidFill>
              </a:rPr>
              <a:t>=</a:t>
            </a:r>
            <a:r>
              <a:rPr lang="fi-FI" altLang="fi-FI" sz="2800" i="1">
                <a:solidFill>
                  <a:schemeClr val="tx1"/>
                </a:solidFill>
              </a:rPr>
              <a:t>F</a:t>
            </a:r>
            <a:r>
              <a:rPr lang="fi-FI" altLang="fi-FI" sz="2800" baseline="-25000">
                <a:solidFill>
                  <a:schemeClr val="tx1"/>
                </a:solidFill>
              </a:rPr>
              <a:t>R </a:t>
            </a:r>
            <a:r>
              <a:rPr lang="fi-FI" altLang="fi-FI" sz="2800">
                <a:solidFill>
                  <a:schemeClr val="tx1"/>
                </a:solidFill>
              </a:rPr>
              <a:t>tekee työn W:</a:t>
            </a:r>
            <a:endParaRPr lang="fi-FI" altLang="fi-FI" sz="2800" baseline="-25000">
              <a:solidFill>
                <a:schemeClr val="tx1"/>
              </a:solidFill>
            </a:endParaRPr>
          </a:p>
        </p:txBody>
      </p:sp>
      <p:graphicFrame>
        <p:nvGraphicFramePr>
          <p:cNvPr id="148486" name="Object 5"/>
          <p:cNvGraphicFramePr>
            <a:graphicFrameLocks noChangeAspect="1"/>
          </p:cNvGraphicFramePr>
          <p:nvPr/>
        </p:nvGraphicFramePr>
        <p:xfrm>
          <a:off x="782638" y="2759075"/>
          <a:ext cx="2184400" cy="1219200"/>
        </p:xfrm>
        <a:graphic>
          <a:graphicData uri="http://schemas.openxmlformats.org/presentationml/2006/ole">
            <mc:AlternateContent xmlns:mc="http://schemas.openxmlformats.org/markup-compatibility/2006">
              <mc:Choice xmlns:v="urn:schemas-microsoft-com:vml" Requires="v">
                <p:oleObj spid="_x0000_s148499" name="Equation" r:id="rId5" imgW="2184400" imgH="1219200" progId="Equation.DSMT4">
                  <p:embed/>
                </p:oleObj>
              </mc:Choice>
              <mc:Fallback>
                <p:oleObj name="Equation" r:id="rId5" imgW="2184400" imgH="12192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2638" y="2759075"/>
                        <a:ext cx="21844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8487" name="AutoShape 6"/>
          <p:cNvSpPr>
            <a:spLocks/>
          </p:cNvSpPr>
          <p:nvPr/>
        </p:nvSpPr>
        <p:spPr bwMode="auto">
          <a:xfrm>
            <a:off x="3100388" y="2759075"/>
            <a:ext cx="88900" cy="1317625"/>
          </a:xfrm>
          <a:prstGeom prst="rightBrace">
            <a:avLst>
              <a:gd name="adj1" fmla="val 12351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48488" name="AutoShape 7"/>
          <p:cNvSpPr>
            <a:spLocks noChangeArrowheads="1"/>
          </p:cNvSpPr>
          <p:nvPr/>
        </p:nvSpPr>
        <p:spPr bwMode="auto">
          <a:xfrm>
            <a:off x="3378200" y="3317875"/>
            <a:ext cx="557213" cy="215900"/>
          </a:xfrm>
          <a:prstGeom prst="rightArrow">
            <a:avLst>
              <a:gd name="adj1" fmla="val 50000"/>
              <a:gd name="adj2" fmla="val 64522"/>
            </a:avLst>
          </a:prstGeom>
          <a:solidFill>
            <a:srgbClr val="969696"/>
          </a:solidFill>
          <a:ln w="9525" algn="ctr">
            <a:solidFill>
              <a:schemeClr val="tx1"/>
            </a:solidFill>
            <a:miter lim="800000"/>
            <a:headEnd/>
            <a:tailEnd/>
          </a:ln>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graphicFrame>
        <p:nvGraphicFramePr>
          <p:cNvPr id="148489" name="Object 8"/>
          <p:cNvGraphicFramePr>
            <a:graphicFrameLocks noChangeAspect="1"/>
          </p:cNvGraphicFramePr>
          <p:nvPr/>
        </p:nvGraphicFramePr>
        <p:xfrm>
          <a:off x="4313238" y="2730500"/>
          <a:ext cx="4089400" cy="1549400"/>
        </p:xfrm>
        <a:graphic>
          <a:graphicData uri="http://schemas.openxmlformats.org/presentationml/2006/ole">
            <mc:AlternateContent xmlns:mc="http://schemas.openxmlformats.org/markup-compatibility/2006">
              <mc:Choice xmlns:v="urn:schemas-microsoft-com:vml" Requires="v">
                <p:oleObj spid="_x0000_s148500" name="Equation" r:id="rId7" imgW="4089400" imgH="1549400" progId="Equation.DSMT4">
                  <p:embed/>
                </p:oleObj>
              </mc:Choice>
              <mc:Fallback>
                <p:oleObj name="Equation" r:id="rId7" imgW="4089400" imgH="15494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13238" y="2730500"/>
                        <a:ext cx="4089400" cy="154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8490" name="Text Box 9"/>
          <p:cNvSpPr txBox="1">
            <a:spLocks noChangeArrowheads="1"/>
          </p:cNvSpPr>
          <p:nvPr/>
        </p:nvSpPr>
        <p:spPr bwMode="auto">
          <a:xfrm>
            <a:off x="617538" y="4543425"/>
            <a:ext cx="81756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a:solidFill>
                  <a:schemeClr val="tx1"/>
                </a:solidFill>
              </a:rPr>
              <a:t>Resultanttivoiman </a:t>
            </a:r>
            <a:r>
              <a:rPr lang="fi-FI" altLang="fi-FI" sz="2800" i="1">
                <a:solidFill>
                  <a:schemeClr val="tx1"/>
                </a:solidFill>
              </a:rPr>
              <a:t>F</a:t>
            </a:r>
            <a:r>
              <a:rPr lang="fi-FI" altLang="fi-FI" sz="2800" baseline="-25000">
                <a:solidFill>
                  <a:schemeClr val="tx1"/>
                </a:solidFill>
              </a:rPr>
              <a:t>R</a:t>
            </a:r>
            <a:r>
              <a:rPr lang="fi-FI" altLang="fi-FI" sz="2800">
                <a:solidFill>
                  <a:schemeClr val="tx1"/>
                </a:solidFill>
              </a:rPr>
              <a:t> tekemä työ näkyy kappaleen nopeuden kasvuna. Kappaleelle on tullut kyky tehdä työtä liiketilansa perusteella.  Kappaleella on nyt </a:t>
            </a:r>
            <a:r>
              <a:rPr lang="fi-FI" altLang="fi-FI" sz="2800" b="1">
                <a:solidFill>
                  <a:schemeClr val="tx1"/>
                </a:solidFill>
              </a:rPr>
              <a:t>liike- eli kineettistä</a:t>
            </a:r>
            <a:r>
              <a:rPr lang="fi-FI" altLang="fi-FI" sz="2800">
                <a:solidFill>
                  <a:schemeClr val="tx1"/>
                </a:solidFill>
              </a:rPr>
              <a:t> energiaa.</a:t>
            </a:r>
            <a:endParaRPr lang="fi-FI" altLang="fi-FI" sz="2800" baseline="-25000">
              <a:solidFill>
                <a:schemeClr val="tx1"/>
              </a:solidFill>
            </a:endParaRPr>
          </a:p>
        </p:txBody>
      </p:sp>
      <p:sp>
        <p:nvSpPr>
          <p:cNvPr id="148491" name="AutoShape 11">
            <a:hlinkClick r:id="rId9"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EF046511-D04A-411A-84F6-E71EEF4BB7A0}" type="slidenum">
              <a:rPr lang="fi-FI" altLang="fi-FI" sz="1000" smtClean="0">
                <a:solidFill>
                  <a:schemeClr val="tx1"/>
                </a:solidFill>
                <a:latin typeface="Arial" panose="020B0604020202020204" pitchFamily="34" charset="0"/>
              </a:rPr>
              <a:pPr>
                <a:spcBef>
                  <a:spcPct val="0"/>
                </a:spcBef>
                <a:buClrTx/>
                <a:buFontTx/>
                <a:buNone/>
              </a:pPr>
              <a:t>139</a:t>
            </a:fld>
            <a:endParaRPr lang="fi-FI" altLang="fi-FI" sz="1000" smtClean="0">
              <a:solidFill>
                <a:schemeClr val="tx1"/>
              </a:solidFill>
              <a:latin typeface="Arial" panose="020B0604020202020204" pitchFamily="34" charset="0"/>
            </a:endParaRPr>
          </a:p>
        </p:txBody>
      </p:sp>
      <p:sp>
        <p:nvSpPr>
          <p:cNvPr id="149507" name="Text Box 2"/>
          <p:cNvSpPr txBox="1">
            <a:spLocks noChangeArrowheads="1"/>
          </p:cNvSpPr>
          <p:nvPr/>
        </p:nvSpPr>
        <p:spPr bwMode="auto">
          <a:xfrm>
            <a:off x="638175" y="406400"/>
            <a:ext cx="4606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a:solidFill>
                  <a:schemeClr val="tx1"/>
                </a:solidFill>
              </a:rPr>
              <a:t>Liike-energian tunnus on </a:t>
            </a:r>
            <a:r>
              <a:rPr lang="fi-FI" altLang="fi-FI" sz="2800" i="1">
                <a:solidFill>
                  <a:schemeClr val="tx1"/>
                </a:solidFill>
              </a:rPr>
              <a:t>E</a:t>
            </a:r>
            <a:r>
              <a:rPr lang="fi-FI" altLang="fi-FI" sz="2800" baseline="-25000">
                <a:solidFill>
                  <a:schemeClr val="tx1"/>
                </a:solidFill>
              </a:rPr>
              <a:t>k</a:t>
            </a:r>
            <a:r>
              <a:rPr lang="fi-FI" altLang="fi-FI" sz="2800">
                <a:solidFill>
                  <a:schemeClr val="tx1"/>
                </a:solidFill>
              </a:rPr>
              <a:t>.</a:t>
            </a:r>
          </a:p>
        </p:txBody>
      </p:sp>
      <p:graphicFrame>
        <p:nvGraphicFramePr>
          <p:cNvPr id="149508" name="Object 3"/>
          <p:cNvGraphicFramePr>
            <a:graphicFrameLocks noChangeAspect="1"/>
          </p:cNvGraphicFramePr>
          <p:nvPr/>
        </p:nvGraphicFramePr>
        <p:xfrm>
          <a:off x="2274888" y="1295400"/>
          <a:ext cx="1651000" cy="736600"/>
        </p:xfrm>
        <a:graphic>
          <a:graphicData uri="http://schemas.openxmlformats.org/presentationml/2006/ole">
            <mc:AlternateContent xmlns:mc="http://schemas.openxmlformats.org/markup-compatibility/2006">
              <mc:Choice xmlns:v="urn:schemas-microsoft-com:vml" Requires="v">
                <p:oleObj spid="_x0000_s149516" name="Equation" r:id="rId3" imgW="1651000" imgH="736600" progId="Equation.DSMT4">
                  <p:embed/>
                </p:oleObj>
              </mc:Choice>
              <mc:Fallback>
                <p:oleObj name="Equation" r:id="rId3" imgW="1651000" imgH="7366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4888" y="1295400"/>
                        <a:ext cx="1651000" cy="736600"/>
                      </a:xfrm>
                      <a:prstGeom prst="rect">
                        <a:avLst/>
                      </a:prstGeom>
                      <a:solidFill>
                        <a:srgbClr val="FFCC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9509" name="Text Box 4"/>
          <p:cNvSpPr txBox="1">
            <a:spLocks noChangeArrowheads="1"/>
          </p:cNvSpPr>
          <p:nvPr/>
        </p:nvSpPr>
        <p:spPr bwMode="auto">
          <a:xfrm>
            <a:off x="512763" y="2297113"/>
            <a:ext cx="8228012"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a:solidFill>
                  <a:schemeClr val="tx1"/>
                </a:solidFill>
              </a:rPr>
              <a:t>Yleisesti on voimassa, että kappaleen liike-ener-gian muutos on yhtä suuri kuin kappaleeseen koh-distuvien voimien tekemä kokonaistyö. Tämä on </a:t>
            </a:r>
            <a:r>
              <a:rPr lang="fi-FI" altLang="fi-FI" sz="2800" b="1">
                <a:solidFill>
                  <a:schemeClr val="tx1"/>
                </a:solidFill>
              </a:rPr>
              <a:t>mekaniikan energiaperiaate</a:t>
            </a:r>
            <a:r>
              <a:rPr lang="fi-FI" altLang="fi-FI" sz="2800">
                <a:solidFill>
                  <a:schemeClr val="tx1"/>
                </a:solidFill>
              </a:rPr>
              <a:t> tai </a:t>
            </a:r>
            <a:r>
              <a:rPr lang="fi-FI" altLang="fi-FI" sz="2800" b="1">
                <a:solidFill>
                  <a:schemeClr val="tx1"/>
                </a:solidFill>
              </a:rPr>
              <a:t>työ-energia-periaate.</a:t>
            </a:r>
            <a:r>
              <a:rPr lang="fi-FI" altLang="fi-FI" sz="2800">
                <a:solidFill>
                  <a:schemeClr val="tx1"/>
                </a:solidFill>
              </a:rPr>
              <a:t> Suureyhtälönä voidaan kirjoittaa.</a:t>
            </a:r>
            <a:endParaRPr lang="fi-FI" altLang="fi-FI" sz="2800" b="1">
              <a:solidFill>
                <a:schemeClr val="tx1"/>
              </a:solidFill>
            </a:endParaRPr>
          </a:p>
        </p:txBody>
      </p:sp>
      <p:graphicFrame>
        <p:nvGraphicFramePr>
          <p:cNvPr id="149510" name="Object 5"/>
          <p:cNvGraphicFramePr>
            <a:graphicFrameLocks noChangeAspect="1"/>
          </p:cNvGraphicFramePr>
          <p:nvPr/>
        </p:nvGraphicFramePr>
        <p:xfrm>
          <a:off x="2333625" y="5076825"/>
          <a:ext cx="1582738" cy="511175"/>
        </p:xfrm>
        <a:graphic>
          <a:graphicData uri="http://schemas.openxmlformats.org/presentationml/2006/ole">
            <mc:AlternateContent xmlns:mc="http://schemas.openxmlformats.org/markup-compatibility/2006">
              <mc:Choice xmlns:v="urn:schemas-microsoft-com:vml" Requires="v">
                <p:oleObj spid="_x0000_s149517" name="Equation" r:id="rId5" imgW="1218671" imgH="393529" progId="Equation.DSMT4">
                  <p:embed/>
                </p:oleObj>
              </mc:Choice>
              <mc:Fallback>
                <p:oleObj name="Equation" r:id="rId5" imgW="1218671" imgH="393529"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3625" y="5076825"/>
                        <a:ext cx="1582738" cy="511175"/>
                      </a:xfrm>
                      <a:prstGeom prst="rect">
                        <a:avLst/>
                      </a:prstGeom>
                      <a:solidFill>
                        <a:srgbClr val="FFCC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9511" name="AutoShape 7">
            <a:hlinkClick r:id="rId7"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BC3C32D0-DC81-4B40-ACE6-BE0C93237629}" type="slidenum">
              <a:rPr lang="fi-FI" altLang="fi-FI" sz="1000" smtClean="0">
                <a:solidFill>
                  <a:schemeClr val="tx1"/>
                </a:solidFill>
                <a:latin typeface="Arial" panose="020B0604020202020204" pitchFamily="34" charset="0"/>
              </a:rPr>
              <a:pPr>
                <a:spcBef>
                  <a:spcPct val="0"/>
                </a:spcBef>
                <a:buClrTx/>
                <a:buFontTx/>
                <a:buNone/>
              </a:pPr>
              <a:t>14</a:t>
            </a:fld>
            <a:endParaRPr lang="fi-FI" altLang="fi-FI" sz="1000" smtClean="0">
              <a:solidFill>
                <a:schemeClr val="tx1"/>
              </a:solidFill>
              <a:latin typeface="Arial" panose="020B0604020202020204" pitchFamily="34" charset="0"/>
            </a:endParaRPr>
          </a:p>
        </p:txBody>
      </p:sp>
      <p:sp>
        <p:nvSpPr>
          <p:cNvPr id="21507" name="Rectangle 2"/>
          <p:cNvSpPr>
            <a:spLocks noGrp="1" noRot="1" noChangeArrowheads="1"/>
          </p:cNvSpPr>
          <p:nvPr>
            <p:ph type="body" idx="1"/>
          </p:nvPr>
        </p:nvSpPr>
        <p:spPr>
          <a:xfrm>
            <a:off x="301625" y="476250"/>
            <a:ext cx="8540750" cy="5622925"/>
          </a:xfrm>
        </p:spPr>
        <p:txBody>
          <a:bodyPr/>
          <a:lstStyle/>
          <a:p>
            <a:pPr eaLnBrk="1" hangingPunct="1"/>
            <a:r>
              <a:rPr lang="fi-FI" altLang="fi-FI" smtClean="0"/>
              <a:t>Tiheyden suuretunnus on </a:t>
            </a:r>
            <a:r>
              <a:rPr lang="el-GR" altLang="fi-FI" i="1" smtClean="0"/>
              <a:t>ρ</a:t>
            </a:r>
            <a:r>
              <a:rPr lang="fi-FI" altLang="fi-FI" i="1" smtClean="0"/>
              <a:t> </a:t>
            </a:r>
            <a:r>
              <a:rPr lang="fi-FI" altLang="fi-FI" smtClean="0"/>
              <a:t>ja se lasketaan suureyhtälöstä:</a:t>
            </a:r>
          </a:p>
          <a:p>
            <a:pPr lvl="1" eaLnBrk="1" hangingPunct="1"/>
            <a:r>
              <a:rPr lang="el-GR" altLang="fi-FI" i="1" smtClean="0"/>
              <a:t>ρ</a:t>
            </a:r>
            <a:r>
              <a:rPr lang="fi-FI" altLang="fi-FI" i="1" smtClean="0"/>
              <a:t> = m/V</a:t>
            </a:r>
          </a:p>
          <a:p>
            <a:pPr eaLnBrk="1" hangingPunct="1"/>
            <a:r>
              <a:rPr lang="fi-FI" altLang="fi-FI" smtClean="0"/>
              <a:t>Tiheyden yksikkö saadaan määritelmän perusteella seuraavasti:</a:t>
            </a:r>
          </a:p>
          <a:p>
            <a:pPr eaLnBrk="1" hangingPunct="1">
              <a:buFont typeface="Wingdings" panose="05000000000000000000" pitchFamily="2" charset="2"/>
              <a:buNone/>
            </a:pPr>
            <a:endParaRPr lang="fi-FI" altLang="fi-FI" smtClean="0"/>
          </a:p>
          <a:p>
            <a:pPr lvl="1" eaLnBrk="1" hangingPunct="1"/>
            <a:r>
              <a:rPr lang="en-US" altLang="fi-FI" smtClean="0"/>
              <a:t>[</a:t>
            </a:r>
            <a:r>
              <a:rPr lang="el-GR" altLang="fi-FI" i="1" smtClean="0"/>
              <a:t>ρ</a:t>
            </a:r>
            <a:r>
              <a:rPr lang="en-US" altLang="fi-FI" smtClean="0"/>
              <a:t>]=[</a:t>
            </a:r>
            <a:r>
              <a:rPr lang="en-US" altLang="fi-FI" i="1" smtClean="0"/>
              <a:t>m</a:t>
            </a:r>
            <a:r>
              <a:rPr lang="en-US" altLang="fi-FI" smtClean="0"/>
              <a:t>]/[</a:t>
            </a:r>
            <a:r>
              <a:rPr lang="en-US" altLang="fi-FI" i="1" smtClean="0"/>
              <a:t>V </a:t>
            </a:r>
            <a:r>
              <a:rPr lang="en-US" altLang="fi-FI" smtClean="0"/>
              <a:t>]=kg/m</a:t>
            </a:r>
            <a:r>
              <a:rPr lang="en-US" altLang="fi-FI" baseline="30000" smtClean="0"/>
              <a:t>3</a:t>
            </a:r>
          </a:p>
          <a:p>
            <a:pPr eaLnBrk="1" hangingPunct="1"/>
            <a:endParaRPr lang="fi-FI" altLang="fi-FI" smtClean="0"/>
          </a:p>
          <a:p>
            <a:pPr lvl="1" eaLnBrk="1" hangingPunct="1">
              <a:buFont typeface="Wingdings" panose="05000000000000000000" pitchFamily="2" charset="2"/>
              <a:buNone/>
            </a:pPr>
            <a:endParaRPr lang="el-GR" altLang="fi-FI" smtClean="0"/>
          </a:p>
        </p:txBody>
      </p:sp>
      <p:sp>
        <p:nvSpPr>
          <p:cNvPr id="21508" name="AutoShape 4">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0180E20A-81E0-4A6D-BA4B-417615D7C476}" type="slidenum">
              <a:rPr lang="fi-FI" altLang="fi-FI" sz="1000" smtClean="0">
                <a:solidFill>
                  <a:schemeClr val="tx1"/>
                </a:solidFill>
                <a:latin typeface="Arial" panose="020B0604020202020204" pitchFamily="34" charset="0"/>
              </a:rPr>
              <a:pPr>
                <a:spcBef>
                  <a:spcPct val="0"/>
                </a:spcBef>
                <a:buClrTx/>
                <a:buFontTx/>
                <a:buNone/>
              </a:pPr>
              <a:t>140</a:t>
            </a:fld>
            <a:endParaRPr lang="fi-FI" altLang="fi-FI" sz="1000" smtClean="0">
              <a:solidFill>
                <a:schemeClr val="tx1"/>
              </a:solidFill>
              <a:latin typeface="Arial" panose="020B0604020202020204" pitchFamily="34" charset="0"/>
            </a:endParaRPr>
          </a:p>
        </p:txBody>
      </p:sp>
      <p:sp>
        <p:nvSpPr>
          <p:cNvPr id="150531" name="Text Box 2"/>
          <p:cNvSpPr txBox="1">
            <a:spLocks noChangeArrowheads="1"/>
          </p:cNvSpPr>
          <p:nvPr/>
        </p:nvSpPr>
        <p:spPr bwMode="auto">
          <a:xfrm>
            <a:off x="311150" y="452438"/>
            <a:ext cx="8228013"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a:solidFill>
                  <a:schemeClr val="tx1"/>
                </a:solidFill>
              </a:rPr>
              <a:t>Jos systeemissä voi vapautua sisäisten voimien tekemää työtä </a:t>
            </a:r>
            <a:r>
              <a:rPr lang="fi-FI" altLang="fi-FI" sz="2800" i="1">
                <a:solidFill>
                  <a:schemeClr val="tx1"/>
                </a:solidFill>
              </a:rPr>
              <a:t>W</a:t>
            </a:r>
            <a:r>
              <a:rPr lang="fi-FI" altLang="fi-FI" sz="2800" baseline="-25000">
                <a:solidFill>
                  <a:schemeClr val="tx1"/>
                </a:solidFill>
              </a:rPr>
              <a:t>s</a:t>
            </a:r>
            <a:r>
              <a:rPr lang="fi-FI" altLang="fi-FI" sz="2800">
                <a:solidFill>
                  <a:schemeClr val="tx1"/>
                </a:solidFill>
              </a:rPr>
              <a:t>, kappaleen liiketila voi muuttua, vaikka ulkoisten voimien tekamä työ </a:t>
            </a:r>
            <a:r>
              <a:rPr lang="fi-FI" altLang="fi-FI" sz="2800" i="1">
                <a:solidFill>
                  <a:schemeClr val="tx1"/>
                </a:solidFill>
              </a:rPr>
              <a:t>W</a:t>
            </a:r>
            <a:r>
              <a:rPr lang="fi-FI" altLang="fi-FI" sz="2800" baseline="-25000">
                <a:solidFill>
                  <a:schemeClr val="tx1"/>
                </a:solidFill>
              </a:rPr>
              <a:t>u</a:t>
            </a:r>
            <a:r>
              <a:rPr lang="fi-FI" altLang="fi-FI" sz="2800">
                <a:solidFill>
                  <a:schemeClr val="tx1"/>
                </a:solidFill>
              </a:rPr>
              <a:t> olisi nolla.  Kun huomioidaan systeemin sisäisten ja ulkoisten voimien tekemät työt, saadaan työ-energiaperiaate seuraavaan muotoon:</a:t>
            </a:r>
          </a:p>
        </p:txBody>
      </p:sp>
      <p:graphicFrame>
        <p:nvGraphicFramePr>
          <p:cNvPr id="150532" name="Object 3"/>
          <p:cNvGraphicFramePr>
            <a:graphicFrameLocks noChangeAspect="1"/>
          </p:cNvGraphicFramePr>
          <p:nvPr/>
        </p:nvGraphicFramePr>
        <p:xfrm>
          <a:off x="2382838" y="3749675"/>
          <a:ext cx="2619375" cy="511175"/>
        </p:xfrm>
        <a:graphic>
          <a:graphicData uri="http://schemas.openxmlformats.org/presentationml/2006/ole">
            <mc:AlternateContent xmlns:mc="http://schemas.openxmlformats.org/markup-compatibility/2006">
              <mc:Choice xmlns:v="urn:schemas-microsoft-com:vml" Requires="v">
                <p:oleObj spid="_x0000_s150537" name="Equation" r:id="rId3" imgW="2019300" imgH="393700" progId="Equation.DSMT4">
                  <p:embed/>
                </p:oleObj>
              </mc:Choice>
              <mc:Fallback>
                <p:oleObj name="Equation" r:id="rId3" imgW="2019300" imgH="3937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2838" y="3749675"/>
                        <a:ext cx="2619375" cy="511175"/>
                      </a:xfrm>
                      <a:prstGeom prst="rect">
                        <a:avLst/>
                      </a:prstGeom>
                      <a:solidFill>
                        <a:srgbClr val="FFCC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0533" name="Text Box 4"/>
          <p:cNvSpPr txBox="1">
            <a:spLocks noChangeArrowheads="1"/>
          </p:cNvSpPr>
          <p:nvPr/>
        </p:nvSpPr>
        <p:spPr bwMode="auto">
          <a:xfrm>
            <a:off x="350838" y="4868863"/>
            <a:ext cx="825658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i="1">
                <a:solidFill>
                  <a:schemeClr val="tx1"/>
                </a:solidFill>
              </a:rPr>
              <a:t>Tekeekö liikkuvan auton vetäviin pyöriin kohdis-tuva lepokitkavoima työtä ?</a:t>
            </a:r>
          </a:p>
        </p:txBody>
      </p:sp>
      <p:sp>
        <p:nvSpPr>
          <p:cNvPr id="150534" name="AutoShape 6">
            <a:hlinkClick r:id="rId5"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AF1B89C4-10EF-443B-B6A9-A38D16687CBC}" type="slidenum">
              <a:rPr lang="fi-FI" altLang="fi-FI" sz="1000" smtClean="0">
                <a:solidFill>
                  <a:schemeClr val="tx1"/>
                </a:solidFill>
                <a:latin typeface="Arial" panose="020B0604020202020204" pitchFamily="34" charset="0"/>
              </a:rPr>
              <a:pPr>
                <a:spcBef>
                  <a:spcPct val="0"/>
                </a:spcBef>
                <a:buClrTx/>
                <a:buFontTx/>
                <a:buNone/>
              </a:pPr>
              <a:t>141</a:t>
            </a:fld>
            <a:endParaRPr lang="fi-FI" altLang="fi-FI" sz="1000" smtClean="0">
              <a:solidFill>
                <a:schemeClr val="tx1"/>
              </a:solidFill>
              <a:latin typeface="Arial" panose="020B0604020202020204" pitchFamily="34" charset="0"/>
            </a:endParaRPr>
          </a:p>
        </p:txBody>
      </p:sp>
      <p:sp>
        <p:nvSpPr>
          <p:cNvPr id="151555" name="Text Box 2"/>
          <p:cNvSpPr txBox="1">
            <a:spLocks noChangeArrowheads="1"/>
          </p:cNvSpPr>
          <p:nvPr/>
        </p:nvSpPr>
        <p:spPr bwMode="auto">
          <a:xfrm>
            <a:off x="619125" y="358775"/>
            <a:ext cx="7989888"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b="1">
                <a:solidFill>
                  <a:schemeClr val="tx1"/>
                </a:solidFill>
              </a:rPr>
              <a:t>Tehtävä 5.6.</a:t>
            </a:r>
            <a:r>
              <a:rPr lang="fi-FI" altLang="fi-FI" sz="2800">
                <a:solidFill>
                  <a:schemeClr val="tx1"/>
                </a:solidFill>
              </a:rPr>
              <a:t>  </a:t>
            </a:r>
          </a:p>
          <a:p>
            <a:pPr eaLnBrk="1" hangingPunct="1">
              <a:spcBef>
                <a:spcPct val="50000"/>
              </a:spcBef>
              <a:buClrTx/>
              <a:buFontTx/>
              <a:buNone/>
            </a:pPr>
            <a:r>
              <a:rPr lang="fi-FI" altLang="fi-FI" sz="2400">
                <a:solidFill>
                  <a:schemeClr val="tx1"/>
                </a:solidFill>
              </a:rPr>
              <a:t>Kappaletta, jonka massa on 3,0 kg, vedetään 20 m vaa-kasuoralla alustalla.  Vetävä voima on liikkeen suuntai-nen, ja sen riipuvuutta matkasta esittää alla oleva kuva.  a) Kuinka suuren työn voima tekee ? b) Kappaleen ja alustan välinen liikekitkakerroin on 0,05.  Kuinka suuri on kappaleen loppunopeus ?</a:t>
            </a:r>
          </a:p>
        </p:txBody>
      </p:sp>
      <p:sp>
        <p:nvSpPr>
          <p:cNvPr id="151556" name="Line 3"/>
          <p:cNvSpPr>
            <a:spLocks noChangeShapeType="1"/>
          </p:cNvSpPr>
          <p:nvPr/>
        </p:nvSpPr>
        <p:spPr bwMode="auto">
          <a:xfrm>
            <a:off x="3141663" y="3597275"/>
            <a:ext cx="0" cy="2200275"/>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fi-FI"/>
          </a:p>
        </p:txBody>
      </p:sp>
      <p:sp>
        <p:nvSpPr>
          <p:cNvPr id="151557" name="Line 4"/>
          <p:cNvSpPr>
            <a:spLocks noChangeShapeType="1"/>
          </p:cNvSpPr>
          <p:nvPr/>
        </p:nvSpPr>
        <p:spPr bwMode="auto">
          <a:xfrm>
            <a:off x="3141663" y="5797550"/>
            <a:ext cx="384651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151558" name="Line 5"/>
          <p:cNvSpPr>
            <a:spLocks noChangeShapeType="1"/>
          </p:cNvSpPr>
          <p:nvPr/>
        </p:nvSpPr>
        <p:spPr bwMode="auto">
          <a:xfrm>
            <a:off x="3141663" y="546100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151559" name="Line 6"/>
          <p:cNvSpPr>
            <a:spLocks noChangeShapeType="1"/>
          </p:cNvSpPr>
          <p:nvPr/>
        </p:nvSpPr>
        <p:spPr bwMode="auto">
          <a:xfrm>
            <a:off x="3141663" y="546100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151560" name="Rectangle 7"/>
          <p:cNvSpPr>
            <a:spLocks noChangeArrowheads="1"/>
          </p:cNvSpPr>
          <p:nvPr/>
        </p:nvSpPr>
        <p:spPr bwMode="auto">
          <a:xfrm>
            <a:off x="3141663" y="5461000"/>
            <a:ext cx="3413125" cy="33655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51561" name="Rectangle 8"/>
          <p:cNvSpPr>
            <a:spLocks noChangeArrowheads="1"/>
          </p:cNvSpPr>
          <p:nvPr/>
        </p:nvSpPr>
        <p:spPr bwMode="auto">
          <a:xfrm>
            <a:off x="3141663" y="4116388"/>
            <a:ext cx="341312" cy="16811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51562" name="Rectangle 9"/>
          <p:cNvSpPr>
            <a:spLocks noChangeArrowheads="1"/>
          </p:cNvSpPr>
          <p:nvPr/>
        </p:nvSpPr>
        <p:spPr bwMode="auto">
          <a:xfrm>
            <a:off x="3144838" y="5119688"/>
            <a:ext cx="3409950" cy="33655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51563" name="Rectangle 11"/>
          <p:cNvSpPr>
            <a:spLocks noChangeArrowheads="1"/>
          </p:cNvSpPr>
          <p:nvPr/>
        </p:nvSpPr>
        <p:spPr bwMode="auto">
          <a:xfrm>
            <a:off x="3141663" y="4452938"/>
            <a:ext cx="3413125" cy="3349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51564" name="Rectangle 12"/>
          <p:cNvSpPr>
            <a:spLocks noChangeArrowheads="1"/>
          </p:cNvSpPr>
          <p:nvPr/>
        </p:nvSpPr>
        <p:spPr bwMode="auto">
          <a:xfrm>
            <a:off x="3482975" y="4116388"/>
            <a:ext cx="341313" cy="16811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51565" name="Rectangle 13"/>
          <p:cNvSpPr>
            <a:spLocks noChangeArrowheads="1"/>
          </p:cNvSpPr>
          <p:nvPr/>
        </p:nvSpPr>
        <p:spPr bwMode="auto">
          <a:xfrm>
            <a:off x="3141663" y="4116388"/>
            <a:ext cx="3413125" cy="33655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51566" name="Rectangle 14"/>
          <p:cNvSpPr>
            <a:spLocks noChangeArrowheads="1"/>
          </p:cNvSpPr>
          <p:nvPr/>
        </p:nvSpPr>
        <p:spPr bwMode="auto">
          <a:xfrm>
            <a:off x="3824288" y="4116388"/>
            <a:ext cx="341312" cy="16811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51567" name="Rectangle 15"/>
          <p:cNvSpPr>
            <a:spLocks noChangeArrowheads="1"/>
          </p:cNvSpPr>
          <p:nvPr/>
        </p:nvSpPr>
        <p:spPr bwMode="auto">
          <a:xfrm>
            <a:off x="4165600" y="4116388"/>
            <a:ext cx="341313" cy="16811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51568" name="Rectangle 16"/>
          <p:cNvSpPr>
            <a:spLocks noChangeArrowheads="1"/>
          </p:cNvSpPr>
          <p:nvPr/>
        </p:nvSpPr>
        <p:spPr bwMode="auto">
          <a:xfrm>
            <a:off x="4506913" y="4116388"/>
            <a:ext cx="341312" cy="16811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51569" name="Rectangle 17"/>
          <p:cNvSpPr>
            <a:spLocks noChangeArrowheads="1"/>
          </p:cNvSpPr>
          <p:nvPr/>
        </p:nvSpPr>
        <p:spPr bwMode="auto">
          <a:xfrm>
            <a:off x="4848225" y="4116388"/>
            <a:ext cx="341313" cy="16811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51570" name="Rectangle 18"/>
          <p:cNvSpPr>
            <a:spLocks noChangeArrowheads="1"/>
          </p:cNvSpPr>
          <p:nvPr/>
        </p:nvSpPr>
        <p:spPr bwMode="auto">
          <a:xfrm>
            <a:off x="5189538" y="4116388"/>
            <a:ext cx="341312" cy="16811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51571" name="Rectangle 19"/>
          <p:cNvSpPr>
            <a:spLocks noChangeArrowheads="1"/>
          </p:cNvSpPr>
          <p:nvPr/>
        </p:nvSpPr>
        <p:spPr bwMode="auto">
          <a:xfrm>
            <a:off x="5530850" y="4116388"/>
            <a:ext cx="341313" cy="16811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51572" name="Rectangle 20"/>
          <p:cNvSpPr>
            <a:spLocks noChangeArrowheads="1"/>
          </p:cNvSpPr>
          <p:nvPr/>
        </p:nvSpPr>
        <p:spPr bwMode="auto">
          <a:xfrm>
            <a:off x="5872163" y="4116388"/>
            <a:ext cx="341312" cy="16811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51573" name="Rectangle 21"/>
          <p:cNvSpPr>
            <a:spLocks noChangeArrowheads="1"/>
          </p:cNvSpPr>
          <p:nvPr/>
        </p:nvSpPr>
        <p:spPr bwMode="auto">
          <a:xfrm>
            <a:off x="6213475" y="4116388"/>
            <a:ext cx="341313" cy="16811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51574" name="Text Box 22"/>
          <p:cNvSpPr txBox="1">
            <a:spLocks noChangeArrowheads="1"/>
          </p:cNvSpPr>
          <p:nvPr/>
        </p:nvSpPr>
        <p:spPr bwMode="auto">
          <a:xfrm>
            <a:off x="2819400" y="5287963"/>
            <a:ext cx="3095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a:solidFill>
                  <a:schemeClr val="tx1"/>
                </a:solidFill>
              </a:rPr>
              <a:t>2</a:t>
            </a:r>
          </a:p>
        </p:txBody>
      </p:sp>
      <p:sp>
        <p:nvSpPr>
          <p:cNvPr id="151575" name="Text Box 23"/>
          <p:cNvSpPr txBox="1">
            <a:spLocks noChangeArrowheads="1"/>
          </p:cNvSpPr>
          <p:nvPr/>
        </p:nvSpPr>
        <p:spPr bwMode="auto">
          <a:xfrm>
            <a:off x="2819400" y="4279900"/>
            <a:ext cx="3095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a:solidFill>
                  <a:schemeClr val="tx1"/>
                </a:solidFill>
              </a:rPr>
              <a:t>8</a:t>
            </a:r>
          </a:p>
        </p:txBody>
      </p:sp>
      <p:sp>
        <p:nvSpPr>
          <p:cNvPr id="151576" name="Text Box 24"/>
          <p:cNvSpPr txBox="1">
            <a:spLocks noChangeArrowheads="1"/>
          </p:cNvSpPr>
          <p:nvPr/>
        </p:nvSpPr>
        <p:spPr bwMode="auto">
          <a:xfrm>
            <a:off x="2819400" y="4614863"/>
            <a:ext cx="3095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a:solidFill>
                  <a:schemeClr val="tx1"/>
                </a:solidFill>
              </a:rPr>
              <a:t>6</a:t>
            </a:r>
          </a:p>
        </p:txBody>
      </p:sp>
      <p:sp>
        <p:nvSpPr>
          <p:cNvPr id="151577" name="Text Box 25"/>
          <p:cNvSpPr txBox="1">
            <a:spLocks noChangeArrowheads="1"/>
          </p:cNvSpPr>
          <p:nvPr/>
        </p:nvSpPr>
        <p:spPr bwMode="auto">
          <a:xfrm>
            <a:off x="2819400" y="4951413"/>
            <a:ext cx="3095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a:solidFill>
                  <a:schemeClr val="tx1"/>
                </a:solidFill>
              </a:rPr>
              <a:t>4</a:t>
            </a:r>
          </a:p>
        </p:txBody>
      </p:sp>
      <p:sp>
        <p:nvSpPr>
          <p:cNvPr id="151578" name="Text Box 26"/>
          <p:cNvSpPr txBox="1">
            <a:spLocks noChangeArrowheads="1"/>
          </p:cNvSpPr>
          <p:nvPr/>
        </p:nvSpPr>
        <p:spPr bwMode="auto">
          <a:xfrm>
            <a:off x="2709863" y="3943350"/>
            <a:ext cx="434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a:solidFill>
                  <a:schemeClr val="tx1"/>
                </a:solidFill>
              </a:rPr>
              <a:t>10</a:t>
            </a:r>
          </a:p>
        </p:txBody>
      </p:sp>
      <p:sp>
        <p:nvSpPr>
          <p:cNvPr id="151579" name="Text Box 27"/>
          <p:cNvSpPr txBox="1">
            <a:spLocks noChangeArrowheads="1"/>
          </p:cNvSpPr>
          <p:nvPr/>
        </p:nvSpPr>
        <p:spPr bwMode="auto">
          <a:xfrm>
            <a:off x="3262313" y="5822950"/>
            <a:ext cx="3095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a:solidFill>
                  <a:schemeClr val="tx1"/>
                </a:solidFill>
              </a:rPr>
              <a:t>2</a:t>
            </a:r>
          </a:p>
        </p:txBody>
      </p:sp>
      <p:sp>
        <p:nvSpPr>
          <p:cNvPr id="151580" name="Text Box 28"/>
          <p:cNvSpPr txBox="1">
            <a:spLocks noChangeArrowheads="1"/>
          </p:cNvSpPr>
          <p:nvPr/>
        </p:nvSpPr>
        <p:spPr bwMode="auto">
          <a:xfrm>
            <a:off x="3636963" y="5822950"/>
            <a:ext cx="3095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a:solidFill>
                  <a:schemeClr val="tx1"/>
                </a:solidFill>
              </a:rPr>
              <a:t>4</a:t>
            </a:r>
          </a:p>
        </p:txBody>
      </p:sp>
      <p:sp>
        <p:nvSpPr>
          <p:cNvPr id="151581" name="Text Box 29"/>
          <p:cNvSpPr txBox="1">
            <a:spLocks noChangeArrowheads="1"/>
          </p:cNvSpPr>
          <p:nvPr/>
        </p:nvSpPr>
        <p:spPr bwMode="auto">
          <a:xfrm>
            <a:off x="3984625" y="5822950"/>
            <a:ext cx="3095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a:solidFill>
                  <a:schemeClr val="tx1"/>
                </a:solidFill>
              </a:rPr>
              <a:t>6</a:t>
            </a:r>
          </a:p>
        </p:txBody>
      </p:sp>
      <p:sp>
        <p:nvSpPr>
          <p:cNvPr id="151582" name="Text Box 30"/>
          <p:cNvSpPr txBox="1">
            <a:spLocks noChangeArrowheads="1"/>
          </p:cNvSpPr>
          <p:nvPr/>
        </p:nvSpPr>
        <p:spPr bwMode="auto">
          <a:xfrm>
            <a:off x="4344988" y="5822950"/>
            <a:ext cx="3095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a:solidFill>
                  <a:schemeClr val="tx1"/>
                </a:solidFill>
              </a:rPr>
              <a:t>8</a:t>
            </a:r>
          </a:p>
        </p:txBody>
      </p:sp>
      <p:sp>
        <p:nvSpPr>
          <p:cNvPr id="151583" name="Text Box 31"/>
          <p:cNvSpPr txBox="1">
            <a:spLocks noChangeArrowheads="1"/>
          </p:cNvSpPr>
          <p:nvPr/>
        </p:nvSpPr>
        <p:spPr bwMode="auto">
          <a:xfrm>
            <a:off x="4581525" y="5822950"/>
            <a:ext cx="434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a:solidFill>
                  <a:schemeClr val="tx1"/>
                </a:solidFill>
              </a:rPr>
              <a:t>10</a:t>
            </a:r>
          </a:p>
        </p:txBody>
      </p:sp>
      <p:sp>
        <p:nvSpPr>
          <p:cNvPr id="151584" name="Text Box 32"/>
          <p:cNvSpPr txBox="1">
            <a:spLocks noChangeArrowheads="1"/>
          </p:cNvSpPr>
          <p:nvPr/>
        </p:nvSpPr>
        <p:spPr bwMode="auto">
          <a:xfrm>
            <a:off x="4929188" y="5822950"/>
            <a:ext cx="434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a:solidFill>
                  <a:schemeClr val="tx1"/>
                </a:solidFill>
              </a:rPr>
              <a:t>12</a:t>
            </a:r>
          </a:p>
        </p:txBody>
      </p:sp>
      <p:sp>
        <p:nvSpPr>
          <p:cNvPr id="151585" name="Text Box 33"/>
          <p:cNvSpPr txBox="1">
            <a:spLocks noChangeArrowheads="1"/>
          </p:cNvSpPr>
          <p:nvPr/>
        </p:nvSpPr>
        <p:spPr bwMode="auto">
          <a:xfrm>
            <a:off x="5273675" y="5822950"/>
            <a:ext cx="434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a:solidFill>
                  <a:schemeClr val="tx1"/>
                </a:solidFill>
              </a:rPr>
              <a:t>14</a:t>
            </a:r>
          </a:p>
        </p:txBody>
      </p:sp>
      <p:sp>
        <p:nvSpPr>
          <p:cNvPr id="151586" name="Text Box 34"/>
          <p:cNvSpPr txBox="1">
            <a:spLocks noChangeArrowheads="1"/>
          </p:cNvSpPr>
          <p:nvPr/>
        </p:nvSpPr>
        <p:spPr bwMode="auto">
          <a:xfrm>
            <a:off x="5621338" y="5822950"/>
            <a:ext cx="434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a:solidFill>
                  <a:schemeClr val="tx1"/>
                </a:solidFill>
              </a:rPr>
              <a:t>16</a:t>
            </a:r>
          </a:p>
        </p:txBody>
      </p:sp>
      <p:sp>
        <p:nvSpPr>
          <p:cNvPr id="151587" name="Text Box 35"/>
          <p:cNvSpPr txBox="1">
            <a:spLocks noChangeArrowheads="1"/>
          </p:cNvSpPr>
          <p:nvPr/>
        </p:nvSpPr>
        <p:spPr bwMode="auto">
          <a:xfrm>
            <a:off x="5981700" y="5822950"/>
            <a:ext cx="434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a:solidFill>
                  <a:schemeClr val="tx1"/>
                </a:solidFill>
              </a:rPr>
              <a:t>18</a:t>
            </a:r>
          </a:p>
        </p:txBody>
      </p:sp>
      <p:sp>
        <p:nvSpPr>
          <p:cNvPr id="151588" name="Text Box 36"/>
          <p:cNvSpPr txBox="1">
            <a:spLocks noChangeArrowheads="1"/>
          </p:cNvSpPr>
          <p:nvPr/>
        </p:nvSpPr>
        <p:spPr bwMode="auto">
          <a:xfrm>
            <a:off x="6350000" y="5822950"/>
            <a:ext cx="434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a:solidFill>
                  <a:schemeClr val="tx1"/>
                </a:solidFill>
              </a:rPr>
              <a:t>20</a:t>
            </a:r>
          </a:p>
        </p:txBody>
      </p:sp>
      <p:sp>
        <p:nvSpPr>
          <p:cNvPr id="151589" name="Line 37"/>
          <p:cNvSpPr>
            <a:spLocks noChangeShapeType="1"/>
          </p:cNvSpPr>
          <p:nvPr/>
        </p:nvSpPr>
        <p:spPr bwMode="auto">
          <a:xfrm flipV="1">
            <a:off x="3144838" y="4116388"/>
            <a:ext cx="1362075" cy="1344612"/>
          </a:xfrm>
          <a:prstGeom prst="line">
            <a:avLst/>
          </a:prstGeom>
          <a:noFill/>
          <a:ln w="31750">
            <a:solidFill>
              <a:srgbClr val="FF6600"/>
            </a:solidFill>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151590" name="Line 38"/>
          <p:cNvSpPr>
            <a:spLocks noChangeShapeType="1"/>
          </p:cNvSpPr>
          <p:nvPr/>
        </p:nvSpPr>
        <p:spPr bwMode="auto">
          <a:xfrm>
            <a:off x="4506913" y="4116388"/>
            <a:ext cx="2047875" cy="0"/>
          </a:xfrm>
          <a:prstGeom prst="line">
            <a:avLst/>
          </a:prstGeom>
          <a:noFill/>
          <a:ln w="31750">
            <a:solidFill>
              <a:srgbClr val="FF6600"/>
            </a:solidFill>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151591" name="Text Box 39"/>
          <p:cNvSpPr txBox="1">
            <a:spLocks noChangeArrowheads="1"/>
          </p:cNvSpPr>
          <p:nvPr/>
        </p:nvSpPr>
        <p:spPr bwMode="auto">
          <a:xfrm>
            <a:off x="2846388" y="3203575"/>
            <a:ext cx="741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F</a:t>
            </a:r>
            <a:r>
              <a:rPr lang="fi-FI" altLang="fi-FI" sz="2000">
                <a:solidFill>
                  <a:schemeClr val="tx1"/>
                </a:solidFill>
              </a:rPr>
              <a:t> / N</a:t>
            </a:r>
          </a:p>
        </p:txBody>
      </p:sp>
      <p:sp>
        <p:nvSpPr>
          <p:cNvPr id="151592" name="Text Box 40"/>
          <p:cNvSpPr txBox="1">
            <a:spLocks noChangeArrowheads="1"/>
          </p:cNvSpPr>
          <p:nvPr/>
        </p:nvSpPr>
        <p:spPr bwMode="auto">
          <a:xfrm>
            <a:off x="6988175" y="5624513"/>
            <a:ext cx="765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s</a:t>
            </a:r>
            <a:r>
              <a:rPr lang="fi-FI" altLang="fi-FI" sz="2000">
                <a:solidFill>
                  <a:schemeClr val="tx1"/>
                </a:solidFill>
              </a:rPr>
              <a:t> / m</a:t>
            </a:r>
          </a:p>
        </p:txBody>
      </p:sp>
      <p:sp>
        <p:nvSpPr>
          <p:cNvPr id="151593" name="AutoShape 41">
            <a:hlinkClick r:id="rId2" action="ppaction://hlinksldjump" highlightClick="1"/>
          </p:cNvPr>
          <p:cNvSpPr>
            <a:spLocks noChangeArrowheads="1"/>
          </p:cNvSpPr>
          <p:nvPr/>
        </p:nvSpPr>
        <p:spPr bwMode="auto">
          <a:xfrm>
            <a:off x="733425" y="3322638"/>
            <a:ext cx="1419225" cy="441325"/>
          </a:xfrm>
          <a:prstGeom prst="actionButtonBlank">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000" b="1">
                <a:solidFill>
                  <a:schemeClr val="tx2"/>
                </a:solidFill>
              </a:rPr>
              <a:t>Ratkaisu</a:t>
            </a:r>
          </a:p>
        </p:txBody>
      </p:sp>
      <p:sp>
        <p:nvSpPr>
          <p:cNvPr id="151594" name="AutoShape 43">
            <a:hlinkClick r:id="rId3"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BF794586-F8FD-4CF2-BF69-0F3DBF527ACE}" type="slidenum">
              <a:rPr lang="fi-FI" altLang="fi-FI" sz="1000" smtClean="0">
                <a:solidFill>
                  <a:schemeClr val="tx1"/>
                </a:solidFill>
                <a:latin typeface="Arial" panose="020B0604020202020204" pitchFamily="34" charset="0"/>
              </a:rPr>
              <a:pPr>
                <a:spcBef>
                  <a:spcPct val="0"/>
                </a:spcBef>
                <a:buClrTx/>
                <a:buFontTx/>
                <a:buNone/>
              </a:pPr>
              <a:t>142</a:t>
            </a:fld>
            <a:endParaRPr lang="fi-FI" altLang="fi-FI" sz="1000" smtClean="0">
              <a:solidFill>
                <a:schemeClr val="tx1"/>
              </a:solidFill>
              <a:latin typeface="Arial" panose="020B0604020202020204" pitchFamily="34" charset="0"/>
            </a:endParaRPr>
          </a:p>
        </p:txBody>
      </p:sp>
      <p:sp>
        <p:nvSpPr>
          <p:cNvPr id="152579" name="Rectangle 2"/>
          <p:cNvSpPr>
            <a:spLocks noGrp="1" noRot="1" noChangeArrowheads="1"/>
          </p:cNvSpPr>
          <p:nvPr>
            <p:ph type="title"/>
          </p:nvPr>
        </p:nvSpPr>
        <p:spPr>
          <a:xfrm>
            <a:off x="623888" y="228600"/>
            <a:ext cx="8218487" cy="1143000"/>
          </a:xfrm>
        </p:spPr>
        <p:txBody>
          <a:bodyPr/>
          <a:lstStyle/>
          <a:p>
            <a:pPr algn="l" eaLnBrk="1" hangingPunct="1"/>
            <a:r>
              <a:rPr lang="fi-FI" altLang="fi-FI" sz="3600" smtClean="0"/>
              <a:t>5.5. Potentiaalienergia</a:t>
            </a:r>
          </a:p>
        </p:txBody>
      </p:sp>
      <p:sp>
        <p:nvSpPr>
          <p:cNvPr id="152580" name="Rectangle 3"/>
          <p:cNvSpPr>
            <a:spLocks noGrp="1" noRot="1" noChangeArrowheads="1"/>
          </p:cNvSpPr>
          <p:nvPr>
            <p:ph type="body" idx="1"/>
          </p:nvPr>
        </p:nvSpPr>
        <p:spPr>
          <a:xfrm>
            <a:off x="333375" y="1492250"/>
            <a:ext cx="8540750" cy="4854575"/>
          </a:xfrm>
        </p:spPr>
        <p:txBody>
          <a:bodyPr/>
          <a:lstStyle/>
          <a:p>
            <a:pPr eaLnBrk="1" hangingPunct="1">
              <a:buFont typeface="Wingdings" panose="05000000000000000000" pitchFamily="2" charset="2"/>
              <a:buNone/>
            </a:pPr>
            <a:r>
              <a:rPr lang="fi-FI" altLang="fi-FI" smtClean="0"/>
              <a:t>	Potentiaalienergia liittyy konservatiivisten voimien tekemään työhön.</a:t>
            </a:r>
          </a:p>
          <a:p>
            <a:pPr lvl="1" eaLnBrk="1" hangingPunct="1"/>
            <a:r>
              <a:rPr lang="fi-FI" altLang="fi-FI" smtClean="0"/>
              <a:t>Konservatiivisen voiman tekemä työ ei riipu siitä reitistä, jota kappale siirtyy paikasta toiseen.</a:t>
            </a:r>
          </a:p>
          <a:p>
            <a:pPr lvl="1" eaLnBrk="1" hangingPunct="1"/>
            <a:r>
              <a:rPr lang="fi-FI" altLang="fi-FI" smtClean="0"/>
              <a:t>Potentiaalinergiaa voidaan yleisesti merkitä suuretunnuksella </a:t>
            </a:r>
            <a:r>
              <a:rPr lang="fi-FI" altLang="fi-FI" i="1" smtClean="0"/>
              <a:t>E</a:t>
            </a:r>
            <a:r>
              <a:rPr lang="fi-FI" altLang="fi-FI" baseline="-25000" smtClean="0"/>
              <a:t>p</a:t>
            </a:r>
            <a:r>
              <a:rPr lang="fi-FI" altLang="fi-FI" smtClean="0"/>
              <a:t>.  Gravitaation potentiaalienergian suuretunnus on </a:t>
            </a:r>
            <a:r>
              <a:rPr lang="fi-FI" altLang="fi-FI" i="1" smtClean="0"/>
              <a:t>E</a:t>
            </a:r>
            <a:r>
              <a:rPr lang="fi-FI" altLang="fi-FI" baseline="-25000" smtClean="0"/>
              <a:t>g</a:t>
            </a:r>
            <a:r>
              <a:rPr lang="fi-FI" altLang="fi-FI" smtClean="0"/>
              <a:t> ja jousen </a:t>
            </a:r>
            <a:r>
              <a:rPr lang="fi-FI" altLang="fi-FI" i="1" smtClean="0"/>
              <a:t>E</a:t>
            </a:r>
            <a:r>
              <a:rPr lang="fi-FI" altLang="fi-FI" baseline="-25000" smtClean="0"/>
              <a:t>j</a:t>
            </a:r>
            <a:r>
              <a:rPr lang="fi-FI" altLang="fi-FI" smtClean="0"/>
              <a:t>.  </a:t>
            </a:r>
          </a:p>
        </p:txBody>
      </p:sp>
      <p:sp>
        <p:nvSpPr>
          <p:cNvPr id="152581" name="AutoShape 5">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Dian numeron paikkamerkki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DADF91CC-DAF1-47EC-851F-B580A8A4B5E4}" type="slidenum">
              <a:rPr lang="fi-FI" altLang="fi-FI" sz="1000" smtClean="0">
                <a:solidFill>
                  <a:schemeClr val="tx1"/>
                </a:solidFill>
                <a:latin typeface="Arial" panose="020B0604020202020204" pitchFamily="34" charset="0"/>
              </a:rPr>
              <a:pPr>
                <a:spcBef>
                  <a:spcPct val="0"/>
                </a:spcBef>
                <a:buClrTx/>
                <a:buFontTx/>
                <a:buNone/>
              </a:pPr>
              <a:t>143</a:t>
            </a:fld>
            <a:endParaRPr lang="fi-FI" altLang="fi-FI" sz="1000" smtClean="0">
              <a:solidFill>
                <a:schemeClr val="tx1"/>
              </a:solidFill>
              <a:latin typeface="Arial" panose="020B0604020202020204" pitchFamily="34" charset="0"/>
            </a:endParaRPr>
          </a:p>
        </p:txBody>
      </p:sp>
      <p:sp>
        <p:nvSpPr>
          <p:cNvPr id="153603" name="Text Box 2"/>
          <p:cNvSpPr txBox="1">
            <a:spLocks noChangeArrowheads="1"/>
          </p:cNvSpPr>
          <p:nvPr/>
        </p:nvSpPr>
        <p:spPr bwMode="auto">
          <a:xfrm>
            <a:off x="635000" y="357188"/>
            <a:ext cx="56784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a:solidFill>
                  <a:schemeClr val="tx1"/>
                </a:solidFill>
              </a:rPr>
              <a:t>Gravitaation potentiaalienergia</a:t>
            </a:r>
          </a:p>
        </p:txBody>
      </p:sp>
      <p:grpSp>
        <p:nvGrpSpPr>
          <p:cNvPr id="153604" name="Group 3"/>
          <p:cNvGrpSpPr>
            <a:grpSpLocks/>
          </p:cNvGrpSpPr>
          <p:nvPr/>
        </p:nvGrpSpPr>
        <p:grpSpPr bwMode="auto">
          <a:xfrm>
            <a:off x="635000" y="2295525"/>
            <a:ext cx="1704975" cy="2808288"/>
            <a:chOff x="400" y="906"/>
            <a:chExt cx="1074" cy="1769"/>
          </a:xfrm>
        </p:grpSpPr>
        <p:sp>
          <p:nvSpPr>
            <p:cNvPr id="153610" name="Line 4"/>
            <p:cNvSpPr>
              <a:spLocks noChangeShapeType="1"/>
            </p:cNvSpPr>
            <p:nvPr/>
          </p:nvSpPr>
          <p:spPr bwMode="auto">
            <a:xfrm>
              <a:off x="400" y="2675"/>
              <a:ext cx="1074" cy="0"/>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153611" name="Line 5"/>
            <p:cNvSpPr>
              <a:spLocks noChangeShapeType="1"/>
            </p:cNvSpPr>
            <p:nvPr/>
          </p:nvSpPr>
          <p:spPr bwMode="auto">
            <a:xfrm>
              <a:off x="410" y="1278"/>
              <a:ext cx="1064" cy="0"/>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153612" name="Oval 6"/>
            <p:cNvSpPr>
              <a:spLocks noChangeArrowheads="1"/>
            </p:cNvSpPr>
            <p:nvPr/>
          </p:nvSpPr>
          <p:spPr bwMode="auto">
            <a:xfrm>
              <a:off x="770" y="2303"/>
              <a:ext cx="362" cy="362"/>
            </a:xfrm>
            <a:prstGeom prst="ellipse">
              <a:avLst/>
            </a:prstGeom>
            <a:solidFill>
              <a:srgbClr val="000000">
                <a:alpha val="47058"/>
              </a:srgbClr>
            </a:solidFill>
            <a:ln w="9525" algn="ctr">
              <a:solidFill>
                <a:schemeClr val="tx1"/>
              </a:solidFill>
              <a:round/>
              <a:headEnd/>
              <a:tailEnd/>
            </a:ln>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53613" name="Oval 7"/>
            <p:cNvSpPr>
              <a:spLocks noChangeArrowheads="1"/>
            </p:cNvSpPr>
            <p:nvPr/>
          </p:nvSpPr>
          <p:spPr bwMode="auto">
            <a:xfrm>
              <a:off x="780" y="906"/>
              <a:ext cx="362" cy="362"/>
            </a:xfrm>
            <a:prstGeom prst="ellipse">
              <a:avLst/>
            </a:prstGeom>
            <a:solidFill>
              <a:srgbClr val="000000">
                <a:alpha val="47058"/>
              </a:srgbClr>
            </a:solidFill>
            <a:ln w="9525" algn="ctr">
              <a:solidFill>
                <a:schemeClr val="tx1"/>
              </a:solidFill>
              <a:round/>
              <a:headEnd/>
              <a:tailEnd/>
            </a:ln>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53614" name="Line 8"/>
            <p:cNvSpPr>
              <a:spLocks noChangeShapeType="1"/>
            </p:cNvSpPr>
            <p:nvPr/>
          </p:nvSpPr>
          <p:spPr bwMode="auto">
            <a:xfrm>
              <a:off x="537" y="1278"/>
              <a:ext cx="0" cy="139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153615" name="Text Box 9"/>
            <p:cNvSpPr txBox="1">
              <a:spLocks noChangeArrowheads="1"/>
            </p:cNvSpPr>
            <p:nvPr/>
          </p:nvSpPr>
          <p:spPr bwMode="auto">
            <a:xfrm>
              <a:off x="599" y="1691"/>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i="1">
                  <a:solidFill>
                    <a:schemeClr val="tx1"/>
                  </a:solidFill>
                </a:rPr>
                <a:t>h</a:t>
              </a:r>
            </a:p>
          </p:txBody>
        </p:sp>
      </p:grpSp>
      <p:sp>
        <p:nvSpPr>
          <p:cNvPr id="153605" name="Text Box 10"/>
          <p:cNvSpPr txBox="1">
            <a:spLocks noChangeArrowheads="1"/>
          </p:cNvSpPr>
          <p:nvPr/>
        </p:nvSpPr>
        <p:spPr bwMode="auto">
          <a:xfrm>
            <a:off x="2930525" y="1612900"/>
            <a:ext cx="5608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2800">
              <a:solidFill>
                <a:schemeClr val="tx1"/>
              </a:solidFill>
            </a:endParaRPr>
          </a:p>
        </p:txBody>
      </p:sp>
      <p:sp>
        <p:nvSpPr>
          <p:cNvPr id="153606" name="Text Box 11"/>
          <p:cNvSpPr txBox="1">
            <a:spLocks noChangeArrowheads="1"/>
          </p:cNvSpPr>
          <p:nvPr/>
        </p:nvSpPr>
        <p:spPr bwMode="auto">
          <a:xfrm>
            <a:off x="2838450" y="1731963"/>
            <a:ext cx="570071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a:solidFill>
                  <a:schemeClr val="tx1"/>
                </a:solidFill>
              </a:rPr>
              <a:t>Jos ulkoinen voima </a:t>
            </a:r>
            <a:r>
              <a:rPr lang="fi-FI" altLang="fi-FI" sz="2400" i="1">
                <a:solidFill>
                  <a:schemeClr val="tx1"/>
                </a:solidFill>
              </a:rPr>
              <a:t>F</a:t>
            </a:r>
            <a:r>
              <a:rPr lang="fi-FI" altLang="fi-FI" sz="2400">
                <a:solidFill>
                  <a:schemeClr val="tx1"/>
                </a:solidFill>
              </a:rPr>
              <a:t> siirtää kappaleen korkeudelle </a:t>
            </a:r>
            <a:r>
              <a:rPr lang="fi-FI" altLang="fi-FI" sz="2400" i="1">
                <a:solidFill>
                  <a:schemeClr val="tx1"/>
                </a:solidFill>
              </a:rPr>
              <a:t>h</a:t>
            </a:r>
            <a:r>
              <a:rPr lang="fi-FI" altLang="fi-FI" sz="2400">
                <a:solidFill>
                  <a:schemeClr val="tx1"/>
                </a:solidFill>
              </a:rPr>
              <a:t>, saadaan voiman teke-mäksi nostotyöksi </a:t>
            </a:r>
            <a:r>
              <a:rPr lang="fi-FI" altLang="fi-FI" sz="2400" i="1">
                <a:solidFill>
                  <a:schemeClr val="tx1"/>
                </a:solidFill>
              </a:rPr>
              <a:t>W</a:t>
            </a:r>
            <a:r>
              <a:rPr lang="fi-FI" altLang="fi-FI" sz="2400" baseline="-25000">
                <a:solidFill>
                  <a:schemeClr val="tx1"/>
                </a:solidFill>
              </a:rPr>
              <a:t>F</a:t>
            </a:r>
            <a:r>
              <a:rPr lang="fi-FI" altLang="fi-FI" sz="2400">
                <a:solidFill>
                  <a:schemeClr val="tx1"/>
                </a:solidFill>
              </a:rPr>
              <a:t>=</a:t>
            </a:r>
            <a:r>
              <a:rPr lang="fi-FI" altLang="fi-FI" sz="2400" i="1">
                <a:solidFill>
                  <a:schemeClr val="tx1"/>
                </a:solidFill>
              </a:rPr>
              <a:t>mgh</a:t>
            </a:r>
            <a:r>
              <a:rPr lang="fi-FI" altLang="fi-FI" sz="2400">
                <a:solidFill>
                  <a:schemeClr val="tx1"/>
                </a:solidFill>
              </a:rPr>
              <a:t>.  Kappaleella on silloin asemansa perusteella ”varas-tossa” työtä, jota sanotaan </a:t>
            </a:r>
            <a:r>
              <a:rPr lang="fi-FI" altLang="fi-FI" sz="2400" i="1">
                <a:solidFill>
                  <a:schemeClr val="tx1"/>
                </a:solidFill>
              </a:rPr>
              <a:t>potentiaali</a:t>
            </a:r>
            <a:r>
              <a:rPr lang="fi-FI" altLang="fi-FI" sz="2400">
                <a:solidFill>
                  <a:schemeClr val="tx1"/>
                </a:solidFill>
              </a:rPr>
              <a:t>- eli </a:t>
            </a:r>
            <a:r>
              <a:rPr lang="fi-FI" altLang="fi-FI" sz="2400" i="1">
                <a:solidFill>
                  <a:schemeClr val="tx1"/>
                </a:solidFill>
              </a:rPr>
              <a:t>asemaenergiaksi</a:t>
            </a:r>
            <a:r>
              <a:rPr lang="fi-FI" altLang="fi-FI" sz="2400">
                <a:solidFill>
                  <a:schemeClr val="tx1"/>
                </a:solidFill>
              </a:rPr>
              <a:t> </a:t>
            </a:r>
            <a:r>
              <a:rPr lang="fi-FI" altLang="fi-FI" sz="2400" i="1">
                <a:solidFill>
                  <a:schemeClr val="tx1"/>
                </a:solidFill>
              </a:rPr>
              <a:t>E</a:t>
            </a:r>
            <a:r>
              <a:rPr lang="fi-FI" altLang="fi-FI" sz="2400" baseline="-25000">
                <a:solidFill>
                  <a:schemeClr val="tx1"/>
                </a:solidFill>
              </a:rPr>
              <a:t>g</a:t>
            </a:r>
            <a:r>
              <a:rPr lang="fi-FI" altLang="fi-FI" sz="2400">
                <a:solidFill>
                  <a:schemeClr val="tx1"/>
                </a:solidFill>
              </a:rPr>
              <a:t>.  </a:t>
            </a:r>
            <a:endParaRPr lang="fi-FI" altLang="fi-FI" sz="2400" i="1">
              <a:solidFill>
                <a:schemeClr val="tx1"/>
              </a:solidFill>
            </a:endParaRPr>
          </a:p>
        </p:txBody>
      </p:sp>
      <p:graphicFrame>
        <p:nvGraphicFramePr>
          <p:cNvPr id="153607" name="Object 12"/>
          <p:cNvGraphicFramePr>
            <a:graphicFrameLocks noGrp="1" noChangeAspect="1"/>
          </p:cNvGraphicFramePr>
          <p:nvPr>
            <p:ph/>
          </p:nvPr>
        </p:nvGraphicFramePr>
        <p:xfrm>
          <a:off x="4654550" y="4568825"/>
          <a:ext cx="1724025" cy="519113"/>
        </p:xfrm>
        <a:graphic>
          <a:graphicData uri="http://schemas.openxmlformats.org/presentationml/2006/ole">
            <mc:AlternateContent xmlns:mc="http://schemas.openxmlformats.org/markup-compatibility/2006">
              <mc:Choice xmlns:v="urn:schemas-microsoft-com:vml" Requires="v">
                <p:oleObj spid="_x0000_s153618" name="Equation" r:id="rId3" imgW="1435100" imgH="431800" progId="Equation.DSMT4">
                  <p:embed/>
                </p:oleObj>
              </mc:Choice>
              <mc:Fallback>
                <p:oleObj name="Equation" r:id="rId3" imgW="1435100" imgH="431800"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4550" y="4568825"/>
                        <a:ext cx="1724025" cy="519113"/>
                      </a:xfrm>
                      <a:prstGeom prst="rect">
                        <a:avLst/>
                      </a:prstGeom>
                      <a:solidFill>
                        <a:srgbClr val="FFCC99"/>
                      </a:solidFill>
                      <a:ln w="9525" cap="flat" cmpd="sng" algn="ctr">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08" name="Text Box 13"/>
          <p:cNvSpPr txBox="1">
            <a:spLocks noChangeArrowheads="1"/>
          </p:cNvSpPr>
          <p:nvPr/>
        </p:nvSpPr>
        <p:spPr bwMode="auto">
          <a:xfrm>
            <a:off x="2449513" y="4859338"/>
            <a:ext cx="1025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a:solidFill>
                  <a:schemeClr val="tx1"/>
                </a:solidFill>
              </a:rPr>
              <a:t>0-taso</a:t>
            </a:r>
          </a:p>
        </p:txBody>
      </p:sp>
      <p:sp>
        <p:nvSpPr>
          <p:cNvPr id="153609" name="AutoShape 15">
            <a:hlinkClick r:id="rId5"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82AF9B04-01C0-4CAA-A87C-0542BFE371AC}" type="slidenum">
              <a:rPr lang="fi-FI" altLang="fi-FI" sz="1000" smtClean="0">
                <a:solidFill>
                  <a:schemeClr val="tx1"/>
                </a:solidFill>
                <a:latin typeface="Arial" panose="020B0604020202020204" pitchFamily="34" charset="0"/>
              </a:rPr>
              <a:pPr>
                <a:spcBef>
                  <a:spcPct val="0"/>
                </a:spcBef>
                <a:buClrTx/>
                <a:buFontTx/>
                <a:buNone/>
              </a:pPr>
              <a:t>144</a:t>
            </a:fld>
            <a:endParaRPr lang="fi-FI" altLang="fi-FI" sz="1000" smtClean="0">
              <a:solidFill>
                <a:schemeClr val="tx1"/>
              </a:solidFill>
              <a:latin typeface="Arial" panose="020B0604020202020204" pitchFamily="34" charset="0"/>
            </a:endParaRPr>
          </a:p>
        </p:txBody>
      </p:sp>
      <p:sp>
        <p:nvSpPr>
          <p:cNvPr id="154627" name="Rectangle 2"/>
          <p:cNvSpPr>
            <a:spLocks noGrp="1" noRot="1" noChangeArrowheads="1"/>
          </p:cNvSpPr>
          <p:nvPr>
            <p:ph type="body" idx="1"/>
          </p:nvPr>
        </p:nvSpPr>
        <p:spPr>
          <a:xfrm>
            <a:off x="301625" y="403225"/>
            <a:ext cx="8540750" cy="5695950"/>
          </a:xfrm>
        </p:spPr>
        <p:txBody>
          <a:bodyPr/>
          <a:lstStyle/>
          <a:p>
            <a:pPr eaLnBrk="1" hangingPunct="1">
              <a:buFont typeface="Wingdings" panose="05000000000000000000" pitchFamily="2" charset="2"/>
              <a:buNone/>
            </a:pPr>
            <a:r>
              <a:rPr lang="fi-FI" altLang="fi-FI" smtClean="0"/>
              <a:t>	Potentiaalienergialle on tyypillistä se, että</a:t>
            </a:r>
          </a:p>
          <a:p>
            <a:pPr lvl="1" eaLnBrk="1" hangingPunct="1"/>
            <a:r>
              <a:rPr lang="fi-FI" altLang="fi-FI" smtClean="0"/>
              <a:t>potentiaalienergian muutos riippuu ainoastaan kappaleen alku- ja loppuaseman korkeuserosta, ei siitä, millaista reittiä pitkin kappale liikkuu</a:t>
            </a:r>
          </a:p>
          <a:p>
            <a:pPr lvl="1" eaLnBrk="1" hangingPunct="1"/>
            <a:r>
              <a:rPr lang="fi-FI" altLang="fi-FI" smtClean="0"/>
              <a:t>potentiaalienergian nollataso voidaan valita vapaasti</a:t>
            </a:r>
          </a:p>
          <a:p>
            <a:pPr lvl="1" eaLnBrk="1" hangingPunct="1"/>
            <a:r>
              <a:rPr lang="fi-FI" altLang="fi-FI" smtClean="0"/>
              <a:t>nollatason yläpuolella </a:t>
            </a:r>
            <a:r>
              <a:rPr lang="fi-FI" altLang="fi-FI" i="1" smtClean="0"/>
              <a:t>h </a:t>
            </a:r>
            <a:r>
              <a:rPr lang="fi-FI" altLang="fi-FI" smtClean="0"/>
              <a:t>&gt;0 ja potentiaalienergia positiivinen, nollatason alapuolella </a:t>
            </a:r>
            <a:r>
              <a:rPr lang="fi-FI" altLang="fi-FI" i="1" smtClean="0"/>
              <a:t>h</a:t>
            </a:r>
            <a:r>
              <a:rPr lang="fi-FI" altLang="fi-FI" smtClean="0"/>
              <a:t> &lt;0 ja potentiaalienergia negatiivinen.</a:t>
            </a:r>
          </a:p>
        </p:txBody>
      </p:sp>
      <p:sp>
        <p:nvSpPr>
          <p:cNvPr id="154628" name="AutoShape 4">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Dian numeron paikkamerkki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C8883228-6E96-47B1-AD0F-4515E41AF761}" type="slidenum">
              <a:rPr lang="fi-FI" altLang="fi-FI" sz="1000" smtClean="0">
                <a:solidFill>
                  <a:schemeClr val="tx1"/>
                </a:solidFill>
                <a:latin typeface="Arial" panose="020B0604020202020204" pitchFamily="34" charset="0"/>
              </a:rPr>
              <a:pPr>
                <a:spcBef>
                  <a:spcPct val="0"/>
                </a:spcBef>
                <a:buClrTx/>
                <a:buFontTx/>
                <a:buNone/>
              </a:pPr>
              <a:t>145</a:t>
            </a:fld>
            <a:endParaRPr lang="fi-FI" altLang="fi-FI" sz="1000" smtClean="0">
              <a:solidFill>
                <a:schemeClr val="tx1"/>
              </a:solidFill>
              <a:latin typeface="Arial" panose="020B0604020202020204" pitchFamily="34" charset="0"/>
            </a:endParaRPr>
          </a:p>
        </p:txBody>
      </p:sp>
      <p:sp>
        <p:nvSpPr>
          <p:cNvPr id="155651" name="Rectangle 2"/>
          <p:cNvSpPr>
            <a:spLocks noGrp="1" noRot="1" noChangeArrowheads="1"/>
          </p:cNvSpPr>
          <p:nvPr>
            <p:ph type="body" sz="half" idx="1"/>
          </p:nvPr>
        </p:nvSpPr>
        <p:spPr>
          <a:xfrm>
            <a:off x="301625" y="328613"/>
            <a:ext cx="8218488" cy="3733800"/>
          </a:xfrm>
        </p:spPr>
        <p:txBody>
          <a:bodyPr/>
          <a:lstStyle/>
          <a:p>
            <a:pPr eaLnBrk="1" hangingPunct="1">
              <a:buFont typeface="Wingdings" panose="05000000000000000000" pitchFamily="2" charset="2"/>
              <a:buNone/>
            </a:pPr>
            <a:r>
              <a:rPr lang="fi-FI" altLang="fi-FI" sz="2400" smtClean="0"/>
              <a:t>	</a:t>
            </a:r>
            <a:r>
              <a:rPr lang="fi-FI" altLang="fi-FI" smtClean="0"/>
              <a:t>Jousen potentiaalienergia</a:t>
            </a:r>
          </a:p>
          <a:p>
            <a:pPr lvl="1" eaLnBrk="1" hangingPunct="1"/>
            <a:r>
              <a:rPr lang="fi-FI" altLang="fi-FI" sz="2400" smtClean="0"/>
              <a:t>Kun jousta venytetään tai puristetaan niin, että jousen vapaan pään siirtymä lepopituudestaan on </a:t>
            </a:r>
            <a:r>
              <a:rPr lang="fi-FI" altLang="fi-FI" sz="2400" i="1" smtClean="0"/>
              <a:t>x</a:t>
            </a:r>
            <a:r>
              <a:rPr lang="fi-FI" altLang="fi-FI" sz="2400" smtClean="0"/>
              <a:t>, jousi tekee työn </a:t>
            </a:r>
            <a:r>
              <a:rPr lang="fi-FI" altLang="fi-FI" sz="2400" i="1" smtClean="0"/>
              <a:t>W</a:t>
            </a:r>
            <a:r>
              <a:rPr lang="fi-FI" altLang="fi-FI" sz="2400" baseline="-25000" smtClean="0"/>
              <a:t>j</a:t>
            </a:r>
            <a:r>
              <a:rPr lang="fi-FI" altLang="fi-FI" sz="2400" smtClean="0"/>
              <a:t> = -</a:t>
            </a:r>
            <a:r>
              <a:rPr lang="en-US" altLang="fi-FI" sz="2400" smtClean="0"/>
              <a:t>½</a:t>
            </a:r>
            <a:r>
              <a:rPr lang="en-US" altLang="fi-FI" sz="2400" i="1" smtClean="0"/>
              <a:t>kx </a:t>
            </a:r>
            <a:r>
              <a:rPr lang="en-US" altLang="fi-FI" sz="2400" baseline="30000" smtClean="0"/>
              <a:t>2</a:t>
            </a:r>
            <a:r>
              <a:rPr lang="en-US" altLang="fi-FI" sz="2400" smtClean="0"/>
              <a:t>. Kyseinen työ varastoituu jousen kimmoisuuteen energiana, joka sillä on käytettävissään, kun se vapautetaan.  Tätä energiaa kutsutaan </a:t>
            </a:r>
            <a:r>
              <a:rPr lang="en-US" altLang="fi-FI" sz="2400" i="1" smtClean="0"/>
              <a:t>jousen potentiaalienergiaksi</a:t>
            </a:r>
            <a:r>
              <a:rPr lang="en-US" altLang="fi-FI" sz="2400" smtClean="0"/>
              <a:t>.</a:t>
            </a:r>
            <a:endParaRPr lang="en-US" altLang="fi-FI" sz="2400" baseline="30000" smtClean="0"/>
          </a:p>
          <a:p>
            <a:pPr lvl="1" eaLnBrk="1" hangingPunct="1"/>
            <a:r>
              <a:rPr lang="fi-FI" altLang="fi-FI" sz="2400" smtClean="0"/>
              <a:t>Kuinka suuri on ulkoisen voiman </a:t>
            </a:r>
            <a:r>
              <a:rPr lang="fi-FI" altLang="fi-FI" sz="2400" i="1" smtClean="0"/>
              <a:t>F </a:t>
            </a:r>
            <a:r>
              <a:rPr lang="fi-FI" altLang="fi-FI" sz="2400" baseline="-25000" smtClean="0"/>
              <a:t>u</a:t>
            </a:r>
            <a:r>
              <a:rPr lang="fi-FI" altLang="fi-FI" sz="2400" smtClean="0"/>
              <a:t> tekemä työ ?</a:t>
            </a:r>
          </a:p>
        </p:txBody>
      </p:sp>
      <p:graphicFrame>
        <p:nvGraphicFramePr>
          <p:cNvPr id="155652" name="Object 3"/>
          <p:cNvGraphicFramePr>
            <a:graphicFrameLocks noGrp="1" noChangeAspect="1"/>
          </p:cNvGraphicFramePr>
          <p:nvPr>
            <p:ph sz="half" idx="2"/>
          </p:nvPr>
        </p:nvGraphicFramePr>
        <p:xfrm>
          <a:off x="5076825" y="4602163"/>
          <a:ext cx="1803400" cy="879475"/>
        </p:xfrm>
        <a:graphic>
          <a:graphicData uri="http://schemas.openxmlformats.org/presentationml/2006/ole">
            <mc:AlternateContent xmlns:mc="http://schemas.openxmlformats.org/markup-compatibility/2006">
              <mc:Choice xmlns:v="urn:schemas-microsoft-com:vml" Requires="v">
                <p:oleObj spid="_x0000_s155686" name="Equation" r:id="rId3" imgW="1511300" imgH="736600" progId="Equation.DSMT4">
                  <p:embed/>
                </p:oleObj>
              </mc:Choice>
              <mc:Fallback>
                <p:oleObj name="Equation" r:id="rId3" imgW="1511300" imgH="7366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825" y="4602163"/>
                        <a:ext cx="1803400" cy="879475"/>
                      </a:xfrm>
                      <a:prstGeom prst="rect">
                        <a:avLst/>
                      </a:prstGeom>
                      <a:solidFill>
                        <a:srgbClr val="FFCC99"/>
                      </a:solidFill>
                      <a:ln w="9525" cap="flat" cmpd="sng" algn="ctr">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5653" name="Group 4"/>
          <p:cNvGrpSpPr>
            <a:grpSpLocks/>
          </p:cNvGrpSpPr>
          <p:nvPr/>
        </p:nvGrpSpPr>
        <p:grpSpPr bwMode="auto">
          <a:xfrm>
            <a:off x="1193800" y="4176713"/>
            <a:ext cx="2908300" cy="1646237"/>
            <a:chOff x="2661" y="2302"/>
            <a:chExt cx="1832" cy="1037"/>
          </a:xfrm>
        </p:grpSpPr>
        <p:sp>
          <p:nvSpPr>
            <p:cNvPr id="155655" name="Line 5"/>
            <p:cNvSpPr>
              <a:spLocks noChangeShapeType="1"/>
            </p:cNvSpPr>
            <p:nvPr/>
          </p:nvSpPr>
          <p:spPr bwMode="auto">
            <a:xfrm rot="5400000" flipH="1">
              <a:off x="2518" y="3194"/>
              <a:ext cx="28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155656" name="Freeform 6"/>
            <p:cNvSpPr>
              <a:spLocks/>
            </p:cNvSpPr>
            <p:nvPr/>
          </p:nvSpPr>
          <p:spPr bwMode="auto">
            <a:xfrm rot="-5400000">
              <a:off x="2903" y="3097"/>
              <a:ext cx="58" cy="196"/>
            </a:xfrm>
            <a:custGeom>
              <a:avLst/>
              <a:gdLst>
                <a:gd name="T0" fmla="*/ 0 w 144"/>
                <a:gd name="T1" fmla="*/ 0 h 288"/>
                <a:gd name="T2" fmla="*/ 0 w 144"/>
                <a:gd name="T3" fmla="*/ 1 h 288"/>
                <a:gd name="T4" fmla="*/ 0 w 144"/>
                <a:gd name="T5" fmla="*/ 1 h 288"/>
                <a:gd name="T6" fmla="*/ 0 60000 65536"/>
                <a:gd name="T7" fmla="*/ 0 60000 65536"/>
                <a:gd name="T8" fmla="*/ 0 60000 65536"/>
                <a:gd name="T9" fmla="*/ 0 w 144"/>
                <a:gd name="T10" fmla="*/ 0 h 288"/>
                <a:gd name="T11" fmla="*/ 144 w 144"/>
                <a:gd name="T12" fmla="*/ 288 h 288"/>
              </a:gdLst>
              <a:ahLst/>
              <a:cxnLst>
                <a:cxn ang="T6">
                  <a:pos x="T0" y="T1"/>
                </a:cxn>
                <a:cxn ang="T7">
                  <a:pos x="T2" y="T3"/>
                </a:cxn>
                <a:cxn ang="T8">
                  <a:pos x="T4" y="T5"/>
                </a:cxn>
              </a:cxnLst>
              <a:rect l="T9" t="T10" r="T11" b="T12"/>
              <a:pathLst>
                <a:path w="144" h="288">
                  <a:moveTo>
                    <a:pt x="0" y="0"/>
                  </a:moveTo>
                  <a:cubicBezTo>
                    <a:pt x="72" y="48"/>
                    <a:pt x="144" y="96"/>
                    <a:pt x="144" y="144"/>
                  </a:cubicBezTo>
                  <a:cubicBezTo>
                    <a:pt x="144" y="192"/>
                    <a:pt x="24" y="264"/>
                    <a:pt x="0" y="288"/>
                  </a:cubicBezTo>
                </a:path>
              </a:pathLst>
            </a:custGeom>
            <a:noFill/>
            <a:ln w="254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fi-FI"/>
            </a:p>
          </p:txBody>
        </p:sp>
        <p:sp>
          <p:nvSpPr>
            <p:cNvPr id="155657" name="Freeform 7"/>
            <p:cNvSpPr>
              <a:spLocks/>
            </p:cNvSpPr>
            <p:nvPr/>
          </p:nvSpPr>
          <p:spPr bwMode="auto">
            <a:xfrm rot="-5400000">
              <a:off x="3090" y="3097"/>
              <a:ext cx="58" cy="196"/>
            </a:xfrm>
            <a:custGeom>
              <a:avLst/>
              <a:gdLst>
                <a:gd name="T0" fmla="*/ 0 w 144"/>
                <a:gd name="T1" fmla="*/ 0 h 288"/>
                <a:gd name="T2" fmla="*/ 0 w 144"/>
                <a:gd name="T3" fmla="*/ 1 h 288"/>
                <a:gd name="T4" fmla="*/ 0 w 144"/>
                <a:gd name="T5" fmla="*/ 1 h 288"/>
                <a:gd name="T6" fmla="*/ 0 60000 65536"/>
                <a:gd name="T7" fmla="*/ 0 60000 65536"/>
                <a:gd name="T8" fmla="*/ 0 60000 65536"/>
                <a:gd name="T9" fmla="*/ 0 w 144"/>
                <a:gd name="T10" fmla="*/ 0 h 288"/>
                <a:gd name="T11" fmla="*/ 144 w 144"/>
                <a:gd name="T12" fmla="*/ 288 h 288"/>
              </a:gdLst>
              <a:ahLst/>
              <a:cxnLst>
                <a:cxn ang="T6">
                  <a:pos x="T0" y="T1"/>
                </a:cxn>
                <a:cxn ang="T7">
                  <a:pos x="T2" y="T3"/>
                </a:cxn>
                <a:cxn ang="T8">
                  <a:pos x="T4" y="T5"/>
                </a:cxn>
              </a:cxnLst>
              <a:rect l="T9" t="T10" r="T11" b="T12"/>
              <a:pathLst>
                <a:path w="144" h="288">
                  <a:moveTo>
                    <a:pt x="0" y="0"/>
                  </a:moveTo>
                  <a:cubicBezTo>
                    <a:pt x="72" y="48"/>
                    <a:pt x="144" y="96"/>
                    <a:pt x="144" y="144"/>
                  </a:cubicBezTo>
                  <a:cubicBezTo>
                    <a:pt x="144" y="192"/>
                    <a:pt x="24" y="264"/>
                    <a:pt x="0" y="288"/>
                  </a:cubicBezTo>
                </a:path>
              </a:pathLst>
            </a:custGeom>
            <a:noFill/>
            <a:ln w="254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fi-FI"/>
            </a:p>
          </p:txBody>
        </p:sp>
        <p:sp>
          <p:nvSpPr>
            <p:cNvPr id="155658" name="Freeform 8"/>
            <p:cNvSpPr>
              <a:spLocks/>
            </p:cNvSpPr>
            <p:nvPr/>
          </p:nvSpPr>
          <p:spPr bwMode="auto">
            <a:xfrm rot="-5400000">
              <a:off x="3283" y="3097"/>
              <a:ext cx="58" cy="196"/>
            </a:xfrm>
            <a:custGeom>
              <a:avLst/>
              <a:gdLst>
                <a:gd name="T0" fmla="*/ 0 w 144"/>
                <a:gd name="T1" fmla="*/ 0 h 288"/>
                <a:gd name="T2" fmla="*/ 0 w 144"/>
                <a:gd name="T3" fmla="*/ 1 h 288"/>
                <a:gd name="T4" fmla="*/ 0 w 144"/>
                <a:gd name="T5" fmla="*/ 1 h 288"/>
                <a:gd name="T6" fmla="*/ 0 60000 65536"/>
                <a:gd name="T7" fmla="*/ 0 60000 65536"/>
                <a:gd name="T8" fmla="*/ 0 60000 65536"/>
                <a:gd name="T9" fmla="*/ 0 w 144"/>
                <a:gd name="T10" fmla="*/ 0 h 288"/>
                <a:gd name="T11" fmla="*/ 144 w 144"/>
                <a:gd name="T12" fmla="*/ 288 h 288"/>
              </a:gdLst>
              <a:ahLst/>
              <a:cxnLst>
                <a:cxn ang="T6">
                  <a:pos x="T0" y="T1"/>
                </a:cxn>
                <a:cxn ang="T7">
                  <a:pos x="T2" y="T3"/>
                </a:cxn>
                <a:cxn ang="T8">
                  <a:pos x="T4" y="T5"/>
                </a:cxn>
              </a:cxnLst>
              <a:rect l="T9" t="T10" r="T11" b="T12"/>
              <a:pathLst>
                <a:path w="144" h="288">
                  <a:moveTo>
                    <a:pt x="0" y="0"/>
                  </a:moveTo>
                  <a:cubicBezTo>
                    <a:pt x="72" y="48"/>
                    <a:pt x="144" y="96"/>
                    <a:pt x="144" y="144"/>
                  </a:cubicBezTo>
                  <a:cubicBezTo>
                    <a:pt x="144" y="192"/>
                    <a:pt x="24" y="264"/>
                    <a:pt x="0" y="288"/>
                  </a:cubicBezTo>
                </a:path>
              </a:pathLst>
            </a:custGeom>
            <a:noFill/>
            <a:ln w="254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fi-FI"/>
            </a:p>
          </p:txBody>
        </p:sp>
        <p:sp>
          <p:nvSpPr>
            <p:cNvPr id="155659" name="Freeform 9"/>
            <p:cNvSpPr>
              <a:spLocks/>
            </p:cNvSpPr>
            <p:nvPr/>
          </p:nvSpPr>
          <p:spPr bwMode="auto">
            <a:xfrm rot="-5400000">
              <a:off x="3473" y="3097"/>
              <a:ext cx="58" cy="196"/>
            </a:xfrm>
            <a:custGeom>
              <a:avLst/>
              <a:gdLst>
                <a:gd name="T0" fmla="*/ 0 w 144"/>
                <a:gd name="T1" fmla="*/ 0 h 288"/>
                <a:gd name="T2" fmla="*/ 0 w 144"/>
                <a:gd name="T3" fmla="*/ 1 h 288"/>
                <a:gd name="T4" fmla="*/ 0 w 144"/>
                <a:gd name="T5" fmla="*/ 1 h 288"/>
                <a:gd name="T6" fmla="*/ 0 60000 65536"/>
                <a:gd name="T7" fmla="*/ 0 60000 65536"/>
                <a:gd name="T8" fmla="*/ 0 60000 65536"/>
                <a:gd name="T9" fmla="*/ 0 w 144"/>
                <a:gd name="T10" fmla="*/ 0 h 288"/>
                <a:gd name="T11" fmla="*/ 144 w 144"/>
                <a:gd name="T12" fmla="*/ 288 h 288"/>
              </a:gdLst>
              <a:ahLst/>
              <a:cxnLst>
                <a:cxn ang="T6">
                  <a:pos x="T0" y="T1"/>
                </a:cxn>
                <a:cxn ang="T7">
                  <a:pos x="T2" y="T3"/>
                </a:cxn>
                <a:cxn ang="T8">
                  <a:pos x="T4" y="T5"/>
                </a:cxn>
              </a:cxnLst>
              <a:rect l="T9" t="T10" r="T11" b="T12"/>
              <a:pathLst>
                <a:path w="144" h="288">
                  <a:moveTo>
                    <a:pt x="0" y="0"/>
                  </a:moveTo>
                  <a:cubicBezTo>
                    <a:pt x="72" y="48"/>
                    <a:pt x="144" y="96"/>
                    <a:pt x="144" y="144"/>
                  </a:cubicBezTo>
                  <a:cubicBezTo>
                    <a:pt x="144" y="192"/>
                    <a:pt x="24" y="264"/>
                    <a:pt x="0" y="288"/>
                  </a:cubicBezTo>
                </a:path>
              </a:pathLst>
            </a:custGeom>
            <a:noFill/>
            <a:ln w="254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fi-FI"/>
            </a:p>
          </p:txBody>
        </p:sp>
        <p:sp>
          <p:nvSpPr>
            <p:cNvPr id="155660" name="Freeform 10"/>
            <p:cNvSpPr>
              <a:spLocks/>
            </p:cNvSpPr>
            <p:nvPr/>
          </p:nvSpPr>
          <p:spPr bwMode="auto">
            <a:xfrm rot="-5400000">
              <a:off x="3660" y="3097"/>
              <a:ext cx="58" cy="196"/>
            </a:xfrm>
            <a:custGeom>
              <a:avLst/>
              <a:gdLst>
                <a:gd name="T0" fmla="*/ 0 w 144"/>
                <a:gd name="T1" fmla="*/ 0 h 288"/>
                <a:gd name="T2" fmla="*/ 0 w 144"/>
                <a:gd name="T3" fmla="*/ 1 h 288"/>
                <a:gd name="T4" fmla="*/ 0 w 144"/>
                <a:gd name="T5" fmla="*/ 1 h 288"/>
                <a:gd name="T6" fmla="*/ 0 60000 65536"/>
                <a:gd name="T7" fmla="*/ 0 60000 65536"/>
                <a:gd name="T8" fmla="*/ 0 60000 65536"/>
                <a:gd name="T9" fmla="*/ 0 w 144"/>
                <a:gd name="T10" fmla="*/ 0 h 288"/>
                <a:gd name="T11" fmla="*/ 144 w 144"/>
                <a:gd name="T12" fmla="*/ 288 h 288"/>
              </a:gdLst>
              <a:ahLst/>
              <a:cxnLst>
                <a:cxn ang="T6">
                  <a:pos x="T0" y="T1"/>
                </a:cxn>
                <a:cxn ang="T7">
                  <a:pos x="T2" y="T3"/>
                </a:cxn>
                <a:cxn ang="T8">
                  <a:pos x="T4" y="T5"/>
                </a:cxn>
              </a:cxnLst>
              <a:rect l="T9" t="T10" r="T11" b="T12"/>
              <a:pathLst>
                <a:path w="144" h="288">
                  <a:moveTo>
                    <a:pt x="0" y="0"/>
                  </a:moveTo>
                  <a:cubicBezTo>
                    <a:pt x="72" y="48"/>
                    <a:pt x="144" y="96"/>
                    <a:pt x="144" y="144"/>
                  </a:cubicBezTo>
                  <a:cubicBezTo>
                    <a:pt x="144" y="192"/>
                    <a:pt x="24" y="264"/>
                    <a:pt x="0" y="288"/>
                  </a:cubicBezTo>
                </a:path>
              </a:pathLst>
            </a:custGeom>
            <a:noFill/>
            <a:ln w="254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fi-FI"/>
            </a:p>
          </p:txBody>
        </p:sp>
        <p:sp>
          <p:nvSpPr>
            <p:cNvPr id="155661" name="Freeform 11"/>
            <p:cNvSpPr>
              <a:spLocks/>
            </p:cNvSpPr>
            <p:nvPr/>
          </p:nvSpPr>
          <p:spPr bwMode="auto">
            <a:xfrm rot="-5400000">
              <a:off x="2851" y="2400"/>
              <a:ext cx="58" cy="92"/>
            </a:xfrm>
            <a:custGeom>
              <a:avLst/>
              <a:gdLst>
                <a:gd name="T0" fmla="*/ 0 w 144"/>
                <a:gd name="T1" fmla="*/ 0 h 288"/>
                <a:gd name="T2" fmla="*/ 0 w 144"/>
                <a:gd name="T3" fmla="*/ 0 h 288"/>
                <a:gd name="T4" fmla="*/ 0 w 144"/>
                <a:gd name="T5" fmla="*/ 0 h 288"/>
                <a:gd name="T6" fmla="*/ 0 60000 65536"/>
                <a:gd name="T7" fmla="*/ 0 60000 65536"/>
                <a:gd name="T8" fmla="*/ 0 60000 65536"/>
                <a:gd name="T9" fmla="*/ 0 w 144"/>
                <a:gd name="T10" fmla="*/ 0 h 288"/>
                <a:gd name="T11" fmla="*/ 144 w 144"/>
                <a:gd name="T12" fmla="*/ 288 h 288"/>
              </a:gdLst>
              <a:ahLst/>
              <a:cxnLst>
                <a:cxn ang="T6">
                  <a:pos x="T0" y="T1"/>
                </a:cxn>
                <a:cxn ang="T7">
                  <a:pos x="T2" y="T3"/>
                </a:cxn>
                <a:cxn ang="T8">
                  <a:pos x="T4" y="T5"/>
                </a:cxn>
              </a:cxnLst>
              <a:rect l="T9" t="T10" r="T11" b="T12"/>
              <a:pathLst>
                <a:path w="144" h="288">
                  <a:moveTo>
                    <a:pt x="0" y="0"/>
                  </a:moveTo>
                  <a:cubicBezTo>
                    <a:pt x="72" y="48"/>
                    <a:pt x="144" y="96"/>
                    <a:pt x="144" y="144"/>
                  </a:cubicBezTo>
                  <a:cubicBezTo>
                    <a:pt x="144" y="192"/>
                    <a:pt x="24" y="264"/>
                    <a:pt x="0" y="288"/>
                  </a:cubicBezTo>
                </a:path>
              </a:pathLst>
            </a:custGeom>
            <a:noFill/>
            <a:ln w="254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fi-FI"/>
            </a:p>
          </p:txBody>
        </p:sp>
        <p:sp>
          <p:nvSpPr>
            <p:cNvPr id="155662" name="Freeform 12"/>
            <p:cNvSpPr>
              <a:spLocks/>
            </p:cNvSpPr>
            <p:nvPr/>
          </p:nvSpPr>
          <p:spPr bwMode="auto">
            <a:xfrm rot="-5400000">
              <a:off x="2937" y="2400"/>
              <a:ext cx="58" cy="92"/>
            </a:xfrm>
            <a:custGeom>
              <a:avLst/>
              <a:gdLst>
                <a:gd name="T0" fmla="*/ 0 w 144"/>
                <a:gd name="T1" fmla="*/ 0 h 288"/>
                <a:gd name="T2" fmla="*/ 0 w 144"/>
                <a:gd name="T3" fmla="*/ 0 h 288"/>
                <a:gd name="T4" fmla="*/ 0 w 144"/>
                <a:gd name="T5" fmla="*/ 0 h 288"/>
                <a:gd name="T6" fmla="*/ 0 60000 65536"/>
                <a:gd name="T7" fmla="*/ 0 60000 65536"/>
                <a:gd name="T8" fmla="*/ 0 60000 65536"/>
                <a:gd name="T9" fmla="*/ 0 w 144"/>
                <a:gd name="T10" fmla="*/ 0 h 288"/>
                <a:gd name="T11" fmla="*/ 144 w 144"/>
                <a:gd name="T12" fmla="*/ 288 h 288"/>
              </a:gdLst>
              <a:ahLst/>
              <a:cxnLst>
                <a:cxn ang="T6">
                  <a:pos x="T0" y="T1"/>
                </a:cxn>
                <a:cxn ang="T7">
                  <a:pos x="T2" y="T3"/>
                </a:cxn>
                <a:cxn ang="T8">
                  <a:pos x="T4" y="T5"/>
                </a:cxn>
              </a:cxnLst>
              <a:rect l="T9" t="T10" r="T11" b="T12"/>
              <a:pathLst>
                <a:path w="144" h="288">
                  <a:moveTo>
                    <a:pt x="0" y="0"/>
                  </a:moveTo>
                  <a:cubicBezTo>
                    <a:pt x="72" y="48"/>
                    <a:pt x="144" y="96"/>
                    <a:pt x="144" y="144"/>
                  </a:cubicBezTo>
                  <a:cubicBezTo>
                    <a:pt x="144" y="192"/>
                    <a:pt x="24" y="264"/>
                    <a:pt x="0" y="288"/>
                  </a:cubicBezTo>
                </a:path>
              </a:pathLst>
            </a:custGeom>
            <a:noFill/>
            <a:ln w="254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fi-FI"/>
            </a:p>
          </p:txBody>
        </p:sp>
        <p:sp>
          <p:nvSpPr>
            <p:cNvPr id="155663" name="Freeform 13"/>
            <p:cNvSpPr>
              <a:spLocks/>
            </p:cNvSpPr>
            <p:nvPr/>
          </p:nvSpPr>
          <p:spPr bwMode="auto">
            <a:xfrm rot="-5400000">
              <a:off x="3030" y="2399"/>
              <a:ext cx="58" cy="93"/>
            </a:xfrm>
            <a:custGeom>
              <a:avLst/>
              <a:gdLst>
                <a:gd name="T0" fmla="*/ 0 w 144"/>
                <a:gd name="T1" fmla="*/ 0 h 288"/>
                <a:gd name="T2" fmla="*/ 0 w 144"/>
                <a:gd name="T3" fmla="*/ 0 h 288"/>
                <a:gd name="T4" fmla="*/ 0 w 144"/>
                <a:gd name="T5" fmla="*/ 0 h 288"/>
                <a:gd name="T6" fmla="*/ 0 60000 65536"/>
                <a:gd name="T7" fmla="*/ 0 60000 65536"/>
                <a:gd name="T8" fmla="*/ 0 60000 65536"/>
                <a:gd name="T9" fmla="*/ 0 w 144"/>
                <a:gd name="T10" fmla="*/ 0 h 288"/>
                <a:gd name="T11" fmla="*/ 144 w 144"/>
                <a:gd name="T12" fmla="*/ 288 h 288"/>
              </a:gdLst>
              <a:ahLst/>
              <a:cxnLst>
                <a:cxn ang="T6">
                  <a:pos x="T0" y="T1"/>
                </a:cxn>
                <a:cxn ang="T7">
                  <a:pos x="T2" y="T3"/>
                </a:cxn>
                <a:cxn ang="T8">
                  <a:pos x="T4" y="T5"/>
                </a:cxn>
              </a:cxnLst>
              <a:rect l="T9" t="T10" r="T11" b="T12"/>
              <a:pathLst>
                <a:path w="144" h="288">
                  <a:moveTo>
                    <a:pt x="0" y="0"/>
                  </a:moveTo>
                  <a:cubicBezTo>
                    <a:pt x="72" y="48"/>
                    <a:pt x="144" y="96"/>
                    <a:pt x="144" y="144"/>
                  </a:cubicBezTo>
                  <a:cubicBezTo>
                    <a:pt x="144" y="192"/>
                    <a:pt x="24" y="264"/>
                    <a:pt x="0" y="288"/>
                  </a:cubicBezTo>
                </a:path>
              </a:pathLst>
            </a:custGeom>
            <a:noFill/>
            <a:ln w="254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fi-FI"/>
            </a:p>
          </p:txBody>
        </p:sp>
        <p:sp>
          <p:nvSpPr>
            <p:cNvPr id="155664" name="Freeform 14"/>
            <p:cNvSpPr>
              <a:spLocks/>
            </p:cNvSpPr>
            <p:nvPr/>
          </p:nvSpPr>
          <p:spPr bwMode="auto">
            <a:xfrm rot="-5400000">
              <a:off x="3119" y="2400"/>
              <a:ext cx="58" cy="92"/>
            </a:xfrm>
            <a:custGeom>
              <a:avLst/>
              <a:gdLst>
                <a:gd name="T0" fmla="*/ 0 w 144"/>
                <a:gd name="T1" fmla="*/ 0 h 288"/>
                <a:gd name="T2" fmla="*/ 0 w 144"/>
                <a:gd name="T3" fmla="*/ 0 h 288"/>
                <a:gd name="T4" fmla="*/ 0 w 144"/>
                <a:gd name="T5" fmla="*/ 0 h 288"/>
                <a:gd name="T6" fmla="*/ 0 60000 65536"/>
                <a:gd name="T7" fmla="*/ 0 60000 65536"/>
                <a:gd name="T8" fmla="*/ 0 60000 65536"/>
                <a:gd name="T9" fmla="*/ 0 w 144"/>
                <a:gd name="T10" fmla="*/ 0 h 288"/>
                <a:gd name="T11" fmla="*/ 144 w 144"/>
                <a:gd name="T12" fmla="*/ 288 h 288"/>
              </a:gdLst>
              <a:ahLst/>
              <a:cxnLst>
                <a:cxn ang="T6">
                  <a:pos x="T0" y="T1"/>
                </a:cxn>
                <a:cxn ang="T7">
                  <a:pos x="T2" y="T3"/>
                </a:cxn>
                <a:cxn ang="T8">
                  <a:pos x="T4" y="T5"/>
                </a:cxn>
              </a:cxnLst>
              <a:rect l="T9" t="T10" r="T11" b="T12"/>
              <a:pathLst>
                <a:path w="144" h="288">
                  <a:moveTo>
                    <a:pt x="0" y="0"/>
                  </a:moveTo>
                  <a:cubicBezTo>
                    <a:pt x="72" y="48"/>
                    <a:pt x="144" y="96"/>
                    <a:pt x="144" y="144"/>
                  </a:cubicBezTo>
                  <a:cubicBezTo>
                    <a:pt x="144" y="192"/>
                    <a:pt x="24" y="264"/>
                    <a:pt x="0" y="288"/>
                  </a:cubicBezTo>
                </a:path>
              </a:pathLst>
            </a:custGeom>
            <a:noFill/>
            <a:ln w="254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fi-FI"/>
            </a:p>
          </p:txBody>
        </p:sp>
        <p:sp>
          <p:nvSpPr>
            <p:cNvPr id="155665" name="Freeform 15"/>
            <p:cNvSpPr>
              <a:spLocks/>
            </p:cNvSpPr>
            <p:nvPr/>
          </p:nvSpPr>
          <p:spPr bwMode="auto">
            <a:xfrm rot="-5400000">
              <a:off x="3214" y="2400"/>
              <a:ext cx="58" cy="92"/>
            </a:xfrm>
            <a:custGeom>
              <a:avLst/>
              <a:gdLst>
                <a:gd name="T0" fmla="*/ 0 w 144"/>
                <a:gd name="T1" fmla="*/ 0 h 288"/>
                <a:gd name="T2" fmla="*/ 0 w 144"/>
                <a:gd name="T3" fmla="*/ 0 h 288"/>
                <a:gd name="T4" fmla="*/ 0 w 144"/>
                <a:gd name="T5" fmla="*/ 0 h 288"/>
                <a:gd name="T6" fmla="*/ 0 60000 65536"/>
                <a:gd name="T7" fmla="*/ 0 60000 65536"/>
                <a:gd name="T8" fmla="*/ 0 60000 65536"/>
                <a:gd name="T9" fmla="*/ 0 w 144"/>
                <a:gd name="T10" fmla="*/ 0 h 288"/>
                <a:gd name="T11" fmla="*/ 144 w 144"/>
                <a:gd name="T12" fmla="*/ 288 h 288"/>
              </a:gdLst>
              <a:ahLst/>
              <a:cxnLst>
                <a:cxn ang="T6">
                  <a:pos x="T0" y="T1"/>
                </a:cxn>
                <a:cxn ang="T7">
                  <a:pos x="T2" y="T3"/>
                </a:cxn>
                <a:cxn ang="T8">
                  <a:pos x="T4" y="T5"/>
                </a:cxn>
              </a:cxnLst>
              <a:rect l="T9" t="T10" r="T11" b="T12"/>
              <a:pathLst>
                <a:path w="144" h="288">
                  <a:moveTo>
                    <a:pt x="0" y="0"/>
                  </a:moveTo>
                  <a:cubicBezTo>
                    <a:pt x="72" y="48"/>
                    <a:pt x="144" y="96"/>
                    <a:pt x="144" y="144"/>
                  </a:cubicBezTo>
                  <a:cubicBezTo>
                    <a:pt x="144" y="192"/>
                    <a:pt x="24" y="264"/>
                    <a:pt x="0" y="288"/>
                  </a:cubicBezTo>
                </a:path>
              </a:pathLst>
            </a:custGeom>
            <a:noFill/>
            <a:ln w="254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fi-FI"/>
            </a:p>
          </p:txBody>
        </p:sp>
        <p:sp>
          <p:nvSpPr>
            <p:cNvPr id="155666" name="Line 16"/>
            <p:cNvSpPr>
              <a:spLocks noChangeShapeType="1"/>
            </p:cNvSpPr>
            <p:nvPr/>
          </p:nvSpPr>
          <p:spPr bwMode="auto">
            <a:xfrm rot="16200000" flipV="1">
              <a:off x="2751" y="3137"/>
              <a:ext cx="0" cy="173"/>
            </a:xfrm>
            <a:prstGeom prst="line">
              <a:avLst/>
            </a:prstGeom>
            <a:noFill/>
            <a:ln w="25400">
              <a:solidFill>
                <a:srgbClr val="000080"/>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155667" name="Line 17"/>
            <p:cNvSpPr>
              <a:spLocks noChangeShapeType="1"/>
            </p:cNvSpPr>
            <p:nvPr/>
          </p:nvSpPr>
          <p:spPr bwMode="auto">
            <a:xfrm rot="-5400000">
              <a:off x="3883" y="3119"/>
              <a:ext cx="0" cy="209"/>
            </a:xfrm>
            <a:prstGeom prst="line">
              <a:avLst/>
            </a:prstGeom>
            <a:noFill/>
            <a:ln w="25400">
              <a:solidFill>
                <a:srgbClr val="000080"/>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155668" name="Rectangle 18"/>
            <p:cNvSpPr>
              <a:spLocks noChangeArrowheads="1"/>
            </p:cNvSpPr>
            <p:nvPr/>
          </p:nvSpPr>
          <p:spPr bwMode="auto">
            <a:xfrm rot="-5400000">
              <a:off x="3958" y="3138"/>
              <a:ext cx="230" cy="172"/>
            </a:xfrm>
            <a:prstGeom prst="rect">
              <a:avLst/>
            </a:prstGeom>
            <a:solidFill>
              <a:srgbClr val="C0C0C0"/>
            </a:solidFill>
            <a:ln w="9525">
              <a:solidFill>
                <a:srgbClr val="000000"/>
              </a:solidFill>
              <a:miter lim="800000"/>
              <a:headEnd/>
              <a:tailEnd/>
            </a:ln>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55669" name="Line 19"/>
            <p:cNvSpPr>
              <a:spLocks noChangeShapeType="1"/>
            </p:cNvSpPr>
            <p:nvPr/>
          </p:nvSpPr>
          <p:spPr bwMode="auto">
            <a:xfrm rot="5400000" flipH="1">
              <a:off x="2517" y="2446"/>
              <a:ext cx="28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155670" name="Line 20"/>
            <p:cNvSpPr>
              <a:spLocks noChangeShapeType="1"/>
            </p:cNvSpPr>
            <p:nvPr/>
          </p:nvSpPr>
          <p:spPr bwMode="auto">
            <a:xfrm rot="16200000" flipV="1">
              <a:off x="2751" y="2385"/>
              <a:ext cx="0" cy="179"/>
            </a:xfrm>
            <a:prstGeom prst="line">
              <a:avLst/>
            </a:prstGeom>
            <a:noFill/>
            <a:ln w="25400">
              <a:solidFill>
                <a:srgbClr val="000080"/>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155671" name="Line 21"/>
            <p:cNvSpPr>
              <a:spLocks noChangeShapeType="1"/>
            </p:cNvSpPr>
            <p:nvPr/>
          </p:nvSpPr>
          <p:spPr bwMode="auto">
            <a:xfrm rot="5400000" flipV="1">
              <a:off x="3377" y="2381"/>
              <a:ext cx="0" cy="182"/>
            </a:xfrm>
            <a:prstGeom prst="line">
              <a:avLst/>
            </a:prstGeom>
            <a:noFill/>
            <a:ln w="25400">
              <a:solidFill>
                <a:srgbClr val="000080"/>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155672" name="Rectangle 22"/>
            <p:cNvSpPr>
              <a:spLocks noChangeArrowheads="1"/>
            </p:cNvSpPr>
            <p:nvPr/>
          </p:nvSpPr>
          <p:spPr bwMode="auto">
            <a:xfrm rot="-5400000">
              <a:off x="3439" y="2389"/>
              <a:ext cx="231" cy="173"/>
            </a:xfrm>
            <a:prstGeom prst="rect">
              <a:avLst/>
            </a:prstGeom>
            <a:solidFill>
              <a:srgbClr val="C0C0C0"/>
            </a:solidFill>
            <a:ln w="9525">
              <a:solidFill>
                <a:srgbClr val="000000"/>
              </a:solidFill>
              <a:miter lim="800000"/>
              <a:headEnd/>
              <a:tailEnd/>
            </a:ln>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55673" name="Line 23"/>
            <p:cNvSpPr>
              <a:spLocks noChangeShapeType="1"/>
            </p:cNvSpPr>
            <p:nvPr/>
          </p:nvSpPr>
          <p:spPr bwMode="auto">
            <a:xfrm rot="-5400000">
              <a:off x="3439" y="2735"/>
              <a:ext cx="403"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fi-FI"/>
            </a:p>
          </p:txBody>
        </p:sp>
        <p:sp>
          <p:nvSpPr>
            <p:cNvPr id="155674" name="Line 24"/>
            <p:cNvSpPr>
              <a:spLocks noChangeShapeType="1"/>
            </p:cNvSpPr>
            <p:nvPr/>
          </p:nvSpPr>
          <p:spPr bwMode="auto">
            <a:xfrm rot="16200000" flipH="1">
              <a:off x="3814" y="2936"/>
              <a:ext cx="346"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fi-FI"/>
            </a:p>
          </p:txBody>
        </p:sp>
        <p:sp>
          <p:nvSpPr>
            <p:cNvPr id="155675" name="Line 25"/>
            <p:cNvSpPr>
              <a:spLocks noChangeShapeType="1"/>
            </p:cNvSpPr>
            <p:nvPr/>
          </p:nvSpPr>
          <p:spPr bwMode="auto">
            <a:xfrm rot="-5400000">
              <a:off x="3814" y="2705"/>
              <a:ext cx="0" cy="346"/>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155676" name="Line 26"/>
            <p:cNvSpPr>
              <a:spLocks noChangeShapeType="1"/>
            </p:cNvSpPr>
            <p:nvPr/>
          </p:nvSpPr>
          <p:spPr bwMode="auto">
            <a:xfrm>
              <a:off x="2662" y="2591"/>
              <a:ext cx="149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155677" name="Line 27"/>
            <p:cNvSpPr>
              <a:spLocks noChangeShapeType="1"/>
            </p:cNvSpPr>
            <p:nvPr/>
          </p:nvSpPr>
          <p:spPr bwMode="auto">
            <a:xfrm flipH="1">
              <a:off x="2662" y="3339"/>
              <a:ext cx="15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155678" name="Line 28"/>
            <p:cNvSpPr>
              <a:spLocks noChangeShapeType="1"/>
            </p:cNvSpPr>
            <p:nvPr/>
          </p:nvSpPr>
          <p:spPr bwMode="auto">
            <a:xfrm>
              <a:off x="4162" y="3231"/>
              <a:ext cx="284" cy="0"/>
            </a:xfrm>
            <a:prstGeom prst="line">
              <a:avLst/>
            </a:prstGeom>
            <a:noFill/>
            <a:ln w="15875">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155679" name="Line 29"/>
            <p:cNvSpPr>
              <a:spLocks noChangeShapeType="1"/>
            </p:cNvSpPr>
            <p:nvPr/>
          </p:nvSpPr>
          <p:spPr bwMode="auto">
            <a:xfrm>
              <a:off x="3699" y="3225"/>
              <a:ext cx="284" cy="0"/>
            </a:xfrm>
            <a:prstGeom prst="line">
              <a:avLst/>
            </a:prstGeom>
            <a:noFill/>
            <a:ln w="15875">
              <a:solidFill>
                <a:srgbClr val="FF0000"/>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fi-FI"/>
            </a:p>
          </p:txBody>
        </p:sp>
        <p:sp>
          <p:nvSpPr>
            <p:cNvPr id="155680" name="Text Box 30"/>
            <p:cNvSpPr txBox="1">
              <a:spLocks noChangeArrowheads="1"/>
            </p:cNvSpPr>
            <p:nvPr/>
          </p:nvSpPr>
          <p:spPr bwMode="auto">
            <a:xfrm>
              <a:off x="3750" y="2956"/>
              <a:ext cx="2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b="1" i="1">
                  <a:solidFill>
                    <a:schemeClr val="tx1"/>
                  </a:solidFill>
                </a:rPr>
                <a:t>F</a:t>
              </a:r>
              <a:r>
                <a:rPr lang="fi-FI" altLang="fi-FI" sz="2000" baseline="-25000">
                  <a:solidFill>
                    <a:schemeClr val="tx1"/>
                  </a:solidFill>
                </a:rPr>
                <a:t>j</a:t>
              </a:r>
            </a:p>
          </p:txBody>
        </p:sp>
        <p:sp>
          <p:nvSpPr>
            <p:cNvPr id="155681" name="Text Box 31"/>
            <p:cNvSpPr txBox="1">
              <a:spLocks noChangeArrowheads="1"/>
            </p:cNvSpPr>
            <p:nvPr/>
          </p:nvSpPr>
          <p:spPr bwMode="auto">
            <a:xfrm>
              <a:off x="4164" y="2931"/>
              <a:ext cx="3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b="1" i="1">
                  <a:solidFill>
                    <a:schemeClr val="tx1"/>
                  </a:solidFill>
                </a:rPr>
                <a:t>F</a:t>
              </a:r>
              <a:r>
                <a:rPr lang="fi-FI" altLang="fi-FI" sz="2000" i="1" baseline="-25000">
                  <a:solidFill>
                    <a:schemeClr val="tx1"/>
                  </a:solidFill>
                </a:rPr>
                <a:t>u</a:t>
              </a:r>
              <a:endParaRPr lang="fi-FI" altLang="fi-FI" sz="2000" baseline="-25000">
                <a:solidFill>
                  <a:schemeClr val="tx1"/>
                </a:solidFill>
              </a:endParaRPr>
            </a:p>
          </p:txBody>
        </p:sp>
        <p:sp>
          <p:nvSpPr>
            <p:cNvPr id="155682" name="Text Box 32"/>
            <p:cNvSpPr txBox="1">
              <a:spLocks noChangeArrowheads="1"/>
            </p:cNvSpPr>
            <p:nvPr/>
          </p:nvSpPr>
          <p:spPr bwMode="auto">
            <a:xfrm>
              <a:off x="3716" y="2638"/>
              <a:ext cx="1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x</a:t>
              </a:r>
            </a:p>
          </p:txBody>
        </p:sp>
        <p:sp>
          <p:nvSpPr>
            <p:cNvPr id="155683" name="Text Box 33"/>
            <p:cNvSpPr txBox="1">
              <a:spLocks noChangeArrowheads="1"/>
            </p:cNvSpPr>
            <p:nvPr/>
          </p:nvSpPr>
          <p:spPr bwMode="auto">
            <a:xfrm>
              <a:off x="3534" y="2893"/>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a:solidFill>
                    <a:schemeClr val="tx1"/>
                  </a:solidFill>
                </a:rPr>
                <a:t>0</a:t>
              </a:r>
            </a:p>
          </p:txBody>
        </p:sp>
      </p:grpSp>
      <p:sp>
        <p:nvSpPr>
          <p:cNvPr id="155654" name="AutoShape 35">
            <a:hlinkClick r:id="rId5"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17FD09F5-92DC-4CFB-B371-FD62C72BE756}" type="slidenum">
              <a:rPr lang="fi-FI" altLang="fi-FI" sz="1000" smtClean="0">
                <a:solidFill>
                  <a:schemeClr val="tx1"/>
                </a:solidFill>
                <a:latin typeface="Arial" panose="020B0604020202020204" pitchFamily="34" charset="0"/>
              </a:rPr>
              <a:pPr>
                <a:spcBef>
                  <a:spcPct val="0"/>
                </a:spcBef>
                <a:buClrTx/>
                <a:buFontTx/>
                <a:buNone/>
              </a:pPr>
              <a:t>146</a:t>
            </a:fld>
            <a:endParaRPr lang="fi-FI" altLang="fi-FI" sz="1000" smtClean="0">
              <a:solidFill>
                <a:schemeClr val="tx1"/>
              </a:solidFill>
              <a:latin typeface="Arial" panose="020B0604020202020204" pitchFamily="34" charset="0"/>
            </a:endParaRPr>
          </a:p>
        </p:txBody>
      </p:sp>
      <p:sp>
        <p:nvSpPr>
          <p:cNvPr id="156675" name="Rectangle 2"/>
          <p:cNvSpPr>
            <a:spLocks noGrp="1" noRot="1" noChangeArrowheads="1"/>
          </p:cNvSpPr>
          <p:nvPr>
            <p:ph type="title"/>
          </p:nvPr>
        </p:nvSpPr>
        <p:spPr/>
        <p:txBody>
          <a:bodyPr/>
          <a:lstStyle/>
          <a:p>
            <a:pPr algn="l" eaLnBrk="1" hangingPunct="1"/>
            <a:r>
              <a:rPr lang="fi-FI" altLang="fi-FI" sz="3600" smtClean="0"/>
              <a:t>5.6 Mekaanisen energian säilyminen</a:t>
            </a:r>
          </a:p>
        </p:txBody>
      </p:sp>
      <p:sp>
        <p:nvSpPr>
          <p:cNvPr id="156676" name="Rectangle 3"/>
          <p:cNvSpPr>
            <a:spLocks noGrp="1" noRot="1" noChangeArrowheads="1"/>
          </p:cNvSpPr>
          <p:nvPr>
            <p:ph type="body" idx="1"/>
          </p:nvPr>
        </p:nvSpPr>
        <p:spPr>
          <a:xfrm>
            <a:off x="301625" y="1371600"/>
            <a:ext cx="8540750" cy="4727575"/>
          </a:xfrm>
        </p:spPr>
        <p:txBody>
          <a:bodyPr/>
          <a:lstStyle/>
          <a:p>
            <a:pPr eaLnBrk="1" hangingPunct="1">
              <a:lnSpc>
                <a:spcPct val="90000"/>
              </a:lnSpc>
            </a:pPr>
            <a:r>
              <a:rPr lang="fi-FI" altLang="fi-FI" smtClean="0"/>
              <a:t>Mekaanisen energian muodot ovat</a:t>
            </a:r>
          </a:p>
          <a:p>
            <a:pPr lvl="1" eaLnBrk="1" hangingPunct="1">
              <a:lnSpc>
                <a:spcPct val="90000"/>
              </a:lnSpc>
            </a:pPr>
            <a:r>
              <a:rPr lang="fi-FI" altLang="fi-FI" smtClean="0"/>
              <a:t>liike-energia</a:t>
            </a:r>
          </a:p>
          <a:p>
            <a:pPr lvl="1" eaLnBrk="1" hangingPunct="1">
              <a:lnSpc>
                <a:spcPct val="90000"/>
              </a:lnSpc>
            </a:pPr>
            <a:r>
              <a:rPr lang="fi-FI" altLang="fi-FI" smtClean="0"/>
              <a:t>potentiaalienergia</a:t>
            </a:r>
          </a:p>
          <a:p>
            <a:pPr lvl="2" eaLnBrk="1" hangingPunct="1">
              <a:lnSpc>
                <a:spcPct val="90000"/>
              </a:lnSpc>
            </a:pPr>
            <a:r>
              <a:rPr lang="fi-FI" altLang="fi-FI" smtClean="0"/>
              <a:t>painovoiman potentiaalienergia</a:t>
            </a:r>
          </a:p>
          <a:p>
            <a:pPr lvl="2" eaLnBrk="1" hangingPunct="1">
              <a:lnSpc>
                <a:spcPct val="90000"/>
              </a:lnSpc>
            </a:pPr>
            <a:r>
              <a:rPr lang="fi-FI" altLang="fi-FI" smtClean="0"/>
              <a:t>harmonisen voiman potentiaalienergia (jousi)</a:t>
            </a:r>
          </a:p>
          <a:p>
            <a:pPr eaLnBrk="1" hangingPunct="1">
              <a:lnSpc>
                <a:spcPct val="90000"/>
              </a:lnSpc>
            </a:pPr>
            <a:r>
              <a:rPr lang="fi-FI" altLang="fi-FI" smtClean="0"/>
              <a:t>Mekaanisen energian säilymislaki:</a:t>
            </a:r>
          </a:p>
          <a:p>
            <a:pPr lvl="1" eaLnBrk="1" hangingPunct="1">
              <a:lnSpc>
                <a:spcPct val="90000"/>
              </a:lnSpc>
            </a:pPr>
            <a:r>
              <a:rPr lang="fi-FI" altLang="fi-FI" smtClean="0"/>
              <a:t>Potentiaalienergian ja liike-energian summa pysyy vakiona eli säilyy, kun systeemiin työtä tekevät voimat ovat konservatiivisia.  Kitkaa ei tällöin huomioida.  </a:t>
            </a:r>
          </a:p>
        </p:txBody>
      </p:sp>
      <p:sp>
        <p:nvSpPr>
          <p:cNvPr id="156677" name="AutoShape 5">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Dian numeron paikkamerkki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2F04A2EE-ABBE-4D27-9E1B-6446E00C8500}" type="slidenum">
              <a:rPr lang="fi-FI" altLang="fi-FI" sz="1000" smtClean="0">
                <a:solidFill>
                  <a:schemeClr val="tx1"/>
                </a:solidFill>
                <a:latin typeface="Arial" panose="020B0604020202020204" pitchFamily="34" charset="0"/>
              </a:rPr>
              <a:pPr>
                <a:spcBef>
                  <a:spcPct val="0"/>
                </a:spcBef>
                <a:buClrTx/>
                <a:buFontTx/>
                <a:buNone/>
              </a:pPr>
              <a:t>147</a:t>
            </a:fld>
            <a:endParaRPr lang="fi-FI" altLang="fi-FI" sz="1000" smtClean="0">
              <a:solidFill>
                <a:schemeClr val="tx1"/>
              </a:solidFill>
              <a:latin typeface="Arial" panose="020B0604020202020204" pitchFamily="34" charset="0"/>
            </a:endParaRPr>
          </a:p>
        </p:txBody>
      </p:sp>
      <p:sp>
        <p:nvSpPr>
          <p:cNvPr id="157699" name="Rectangle 2"/>
          <p:cNvSpPr>
            <a:spLocks noGrp="1" noRot="1" noChangeArrowheads="1"/>
          </p:cNvSpPr>
          <p:nvPr>
            <p:ph type="body" sz="half" idx="1"/>
          </p:nvPr>
        </p:nvSpPr>
        <p:spPr>
          <a:xfrm>
            <a:off x="301625" y="298450"/>
            <a:ext cx="8594725" cy="3560763"/>
          </a:xfrm>
        </p:spPr>
        <p:txBody>
          <a:bodyPr/>
          <a:lstStyle/>
          <a:p>
            <a:pPr eaLnBrk="1" hangingPunct="1">
              <a:buFont typeface="Wingdings" panose="05000000000000000000" pitchFamily="2" charset="2"/>
              <a:buNone/>
            </a:pPr>
            <a:r>
              <a:rPr lang="fi-FI" altLang="fi-FI" smtClean="0"/>
              <a:t>	Systeemin mekaaninen energia voi muuttua</a:t>
            </a:r>
          </a:p>
          <a:p>
            <a:pPr lvl="1" eaLnBrk="1" hangingPunct="1"/>
            <a:r>
              <a:rPr lang="fi-FI" altLang="fi-FI" smtClean="0"/>
              <a:t>jos ulkoiset voimat tekevät työtä systeemiin</a:t>
            </a:r>
          </a:p>
          <a:p>
            <a:pPr lvl="1" eaLnBrk="1" hangingPunct="1"/>
            <a:r>
              <a:rPr lang="fi-FI" altLang="fi-FI" smtClean="0"/>
              <a:t>jos systeemi itse tekee työtä, jolloin sen sisäistä energiaa vapautuu.  Vapautuva sisäinen energia muuttuu mekaaniseksi energiaksi.  Esimerkiksi ammuksen räjähtäessä vapautuu systeemin sisäistä energiaa.  </a:t>
            </a:r>
          </a:p>
        </p:txBody>
      </p:sp>
      <p:graphicFrame>
        <p:nvGraphicFramePr>
          <p:cNvPr id="157700" name="Object 3"/>
          <p:cNvGraphicFramePr>
            <a:graphicFrameLocks noGrp="1" noChangeAspect="1"/>
          </p:cNvGraphicFramePr>
          <p:nvPr>
            <p:ph sz="half" idx="2"/>
          </p:nvPr>
        </p:nvGraphicFramePr>
        <p:xfrm>
          <a:off x="2767013" y="4330700"/>
          <a:ext cx="2741612" cy="471488"/>
        </p:xfrm>
        <a:graphic>
          <a:graphicData uri="http://schemas.openxmlformats.org/presentationml/2006/ole">
            <mc:AlternateContent xmlns:mc="http://schemas.openxmlformats.org/markup-compatibility/2006">
              <mc:Choice xmlns:v="urn:schemas-microsoft-com:vml" Requires="v">
                <p:oleObj spid="_x0000_s157704" name="Equation" r:id="rId3" imgW="2286000" imgH="393700" progId="Equation.DSMT4">
                  <p:embed/>
                </p:oleObj>
              </mc:Choice>
              <mc:Fallback>
                <p:oleObj name="Equation" r:id="rId3" imgW="2286000" imgH="3937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7013" y="4330700"/>
                        <a:ext cx="2741612" cy="471488"/>
                      </a:xfrm>
                      <a:prstGeom prst="rect">
                        <a:avLst/>
                      </a:prstGeom>
                      <a:solidFill>
                        <a:srgbClr val="FFCC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7701" name="AutoShape 5">
            <a:hlinkClick r:id="rId5"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31D1AF9B-CD3C-47AB-8726-7B4222715FA3}" type="slidenum">
              <a:rPr lang="fi-FI" altLang="fi-FI" sz="1000" smtClean="0">
                <a:solidFill>
                  <a:schemeClr val="tx1"/>
                </a:solidFill>
                <a:latin typeface="Arial" panose="020B0604020202020204" pitchFamily="34" charset="0"/>
              </a:rPr>
              <a:pPr>
                <a:spcBef>
                  <a:spcPct val="0"/>
                </a:spcBef>
                <a:buClrTx/>
                <a:buFontTx/>
                <a:buNone/>
              </a:pPr>
              <a:t>148</a:t>
            </a:fld>
            <a:endParaRPr lang="fi-FI" altLang="fi-FI" sz="1000" smtClean="0">
              <a:solidFill>
                <a:schemeClr val="tx1"/>
              </a:solidFill>
              <a:latin typeface="Arial" panose="020B0604020202020204" pitchFamily="34" charset="0"/>
            </a:endParaRPr>
          </a:p>
        </p:txBody>
      </p:sp>
      <p:sp>
        <p:nvSpPr>
          <p:cNvPr id="158723" name="Text Box 2"/>
          <p:cNvSpPr txBox="1">
            <a:spLocks noChangeArrowheads="1"/>
          </p:cNvSpPr>
          <p:nvPr/>
        </p:nvSpPr>
        <p:spPr bwMode="auto">
          <a:xfrm>
            <a:off x="512763" y="296863"/>
            <a:ext cx="81692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a:solidFill>
                  <a:schemeClr val="tx1"/>
                </a:solidFill>
              </a:rPr>
              <a:t>Tarkastellaan kappaleen mekaanista energiaa kun se pudotetaan korkeudelta </a:t>
            </a:r>
            <a:r>
              <a:rPr lang="fi-FI" altLang="fi-FI" sz="2800" i="1">
                <a:solidFill>
                  <a:schemeClr val="tx1"/>
                </a:solidFill>
              </a:rPr>
              <a:t>h</a:t>
            </a:r>
            <a:r>
              <a:rPr lang="fi-FI" altLang="fi-FI" sz="2800">
                <a:solidFill>
                  <a:schemeClr val="tx1"/>
                </a:solidFill>
              </a:rPr>
              <a:t>.</a:t>
            </a:r>
          </a:p>
        </p:txBody>
      </p:sp>
      <p:grpSp>
        <p:nvGrpSpPr>
          <p:cNvPr id="158724" name="Group 3"/>
          <p:cNvGrpSpPr>
            <a:grpSpLocks/>
          </p:cNvGrpSpPr>
          <p:nvPr/>
        </p:nvGrpSpPr>
        <p:grpSpPr bwMode="auto">
          <a:xfrm>
            <a:off x="863600" y="1541463"/>
            <a:ext cx="6689725" cy="4113212"/>
            <a:chOff x="544" y="971"/>
            <a:chExt cx="4214" cy="2591"/>
          </a:xfrm>
        </p:grpSpPr>
        <p:sp>
          <p:nvSpPr>
            <p:cNvPr id="158727" name="Text Box 4"/>
            <p:cNvSpPr txBox="1">
              <a:spLocks noChangeArrowheads="1"/>
            </p:cNvSpPr>
            <p:nvPr/>
          </p:nvSpPr>
          <p:spPr bwMode="auto">
            <a:xfrm>
              <a:off x="1139" y="3312"/>
              <a:ext cx="55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a:solidFill>
                    <a:schemeClr val="tx1"/>
                  </a:solidFill>
                </a:rPr>
                <a:t>0-taso</a:t>
              </a:r>
            </a:p>
          </p:txBody>
        </p:sp>
        <p:sp>
          <p:nvSpPr>
            <p:cNvPr id="158728" name="Line 5"/>
            <p:cNvSpPr>
              <a:spLocks noChangeShapeType="1"/>
            </p:cNvSpPr>
            <p:nvPr/>
          </p:nvSpPr>
          <p:spPr bwMode="auto">
            <a:xfrm>
              <a:off x="544" y="1190"/>
              <a:ext cx="1035" cy="0"/>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158729" name="Line 6"/>
            <p:cNvSpPr>
              <a:spLocks noChangeShapeType="1"/>
            </p:cNvSpPr>
            <p:nvPr/>
          </p:nvSpPr>
          <p:spPr bwMode="auto">
            <a:xfrm>
              <a:off x="544" y="3274"/>
              <a:ext cx="1035" cy="0"/>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158730" name="Line 7"/>
            <p:cNvSpPr>
              <a:spLocks noChangeShapeType="1"/>
            </p:cNvSpPr>
            <p:nvPr/>
          </p:nvSpPr>
          <p:spPr bwMode="auto">
            <a:xfrm>
              <a:off x="711" y="1190"/>
              <a:ext cx="0" cy="2084"/>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158731" name="Rectangle 8"/>
            <p:cNvSpPr>
              <a:spLocks noChangeArrowheads="1"/>
            </p:cNvSpPr>
            <p:nvPr/>
          </p:nvSpPr>
          <p:spPr bwMode="auto">
            <a:xfrm>
              <a:off x="1696" y="980"/>
              <a:ext cx="352" cy="210"/>
            </a:xfrm>
            <a:prstGeom prst="rect">
              <a:avLst/>
            </a:prstGeom>
            <a:solidFill>
              <a:srgbClr val="FF6600"/>
            </a:solidFill>
            <a:ln w="9525" algn="ctr">
              <a:solidFill>
                <a:schemeClr val="tx1"/>
              </a:solidFill>
              <a:miter lim="800000"/>
              <a:headEnd/>
              <a:tailEnd/>
            </a:ln>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58732" name="Text Box 9"/>
            <p:cNvSpPr txBox="1">
              <a:spLocks noChangeArrowheads="1"/>
            </p:cNvSpPr>
            <p:nvPr/>
          </p:nvSpPr>
          <p:spPr bwMode="auto">
            <a:xfrm>
              <a:off x="683" y="1987"/>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i="1">
                  <a:solidFill>
                    <a:schemeClr val="tx1"/>
                  </a:solidFill>
                </a:rPr>
                <a:t>h</a:t>
              </a:r>
            </a:p>
          </p:txBody>
        </p:sp>
        <p:sp>
          <p:nvSpPr>
            <p:cNvPr id="158733" name="Rectangle 10"/>
            <p:cNvSpPr>
              <a:spLocks noChangeArrowheads="1"/>
            </p:cNvSpPr>
            <p:nvPr/>
          </p:nvSpPr>
          <p:spPr bwMode="auto">
            <a:xfrm>
              <a:off x="1696" y="1987"/>
              <a:ext cx="352" cy="210"/>
            </a:xfrm>
            <a:prstGeom prst="rect">
              <a:avLst/>
            </a:prstGeom>
            <a:solidFill>
              <a:srgbClr val="FF6600"/>
            </a:solidFill>
            <a:ln w="9525" algn="ctr">
              <a:solidFill>
                <a:schemeClr val="tx1"/>
              </a:solidFill>
              <a:prstDash val="dash"/>
              <a:miter lim="800000"/>
              <a:headEnd/>
              <a:tailEnd/>
            </a:ln>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58734" name="Rectangle 11"/>
            <p:cNvSpPr>
              <a:spLocks noChangeArrowheads="1"/>
            </p:cNvSpPr>
            <p:nvPr/>
          </p:nvSpPr>
          <p:spPr bwMode="auto">
            <a:xfrm>
              <a:off x="1696" y="3064"/>
              <a:ext cx="352" cy="210"/>
            </a:xfrm>
            <a:prstGeom prst="rect">
              <a:avLst/>
            </a:prstGeom>
            <a:solidFill>
              <a:srgbClr val="FF6600"/>
            </a:solidFill>
            <a:ln w="9525" algn="ctr">
              <a:solidFill>
                <a:schemeClr val="tx1"/>
              </a:solidFill>
              <a:prstDash val="dash"/>
              <a:miter lim="800000"/>
              <a:headEnd/>
              <a:tailEnd/>
            </a:ln>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58735" name="Line 12"/>
            <p:cNvSpPr>
              <a:spLocks noChangeShapeType="1"/>
            </p:cNvSpPr>
            <p:nvPr/>
          </p:nvSpPr>
          <p:spPr bwMode="auto">
            <a:xfrm>
              <a:off x="2165" y="2864"/>
              <a:ext cx="0" cy="41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158736" name="Line 13"/>
            <p:cNvSpPr>
              <a:spLocks noChangeShapeType="1"/>
            </p:cNvSpPr>
            <p:nvPr/>
          </p:nvSpPr>
          <p:spPr bwMode="auto">
            <a:xfrm>
              <a:off x="2165" y="1987"/>
              <a:ext cx="0" cy="21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158737" name="Text Box 14"/>
            <p:cNvSpPr txBox="1">
              <a:spLocks noChangeArrowheads="1"/>
            </p:cNvSpPr>
            <p:nvPr/>
          </p:nvSpPr>
          <p:spPr bwMode="auto">
            <a:xfrm>
              <a:off x="2107" y="971"/>
              <a:ext cx="5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i="1">
                  <a:solidFill>
                    <a:schemeClr val="tx1"/>
                  </a:solidFill>
                </a:rPr>
                <a:t>v</a:t>
              </a:r>
              <a:r>
                <a:rPr lang="fi-FI" altLang="fi-FI" sz="2400" i="1" baseline="-25000">
                  <a:solidFill>
                    <a:schemeClr val="tx1"/>
                  </a:solidFill>
                </a:rPr>
                <a:t>0</a:t>
              </a:r>
              <a:r>
                <a:rPr lang="fi-FI" altLang="fi-FI" sz="2400">
                  <a:solidFill>
                    <a:schemeClr val="tx1"/>
                  </a:solidFill>
                </a:rPr>
                <a:t>=0</a:t>
              </a:r>
            </a:p>
          </p:txBody>
        </p:sp>
        <p:sp>
          <p:nvSpPr>
            <p:cNvPr id="158738" name="Text Box 15"/>
            <p:cNvSpPr txBox="1">
              <a:spLocks noChangeArrowheads="1"/>
            </p:cNvSpPr>
            <p:nvPr/>
          </p:nvSpPr>
          <p:spPr bwMode="auto">
            <a:xfrm>
              <a:off x="2243" y="302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i="1">
                  <a:solidFill>
                    <a:schemeClr val="tx1"/>
                  </a:solidFill>
                </a:rPr>
                <a:t>v</a:t>
              </a:r>
              <a:endParaRPr lang="fi-FI" altLang="fi-FI" sz="2400">
                <a:solidFill>
                  <a:schemeClr val="tx1"/>
                </a:solidFill>
              </a:endParaRPr>
            </a:p>
          </p:txBody>
        </p:sp>
        <p:sp>
          <p:nvSpPr>
            <p:cNvPr id="158739" name="Text Box 16"/>
            <p:cNvSpPr txBox="1">
              <a:spLocks noChangeArrowheads="1"/>
            </p:cNvSpPr>
            <p:nvPr/>
          </p:nvSpPr>
          <p:spPr bwMode="auto">
            <a:xfrm>
              <a:off x="2243" y="1909"/>
              <a:ext cx="2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i="1">
                  <a:solidFill>
                    <a:schemeClr val="tx1"/>
                  </a:solidFill>
                </a:rPr>
                <a:t>v</a:t>
              </a:r>
              <a:r>
                <a:rPr lang="fi-FI" altLang="fi-FI" sz="2400" i="1" baseline="-25000">
                  <a:solidFill>
                    <a:schemeClr val="tx1"/>
                  </a:solidFill>
                </a:rPr>
                <a:t>1</a:t>
              </a:r>
              <a:endParaRPr lang="fi-FI" altLang="fi-FI" sz="2400">
                <a:solidFill>
                  <a:schemeClr val="tx1"/>
                </a:solidFill>
              </a:endParaRPr>
            </a:p>
          </p:txBody>
        </p:sp>
        <p:sp>
          <p:nvSpPr>
            <p:cNvPr id="158740" name="Line 17"/>
            <p:cNvSpPr>
              <a:spLocks noChangeShapeType="1"/>
            </p:cNvSpPr>
            <p:nvPr/>
          </p:nvSpPr>
          <p:spPr bwMode="auto">
            <a:xfrm flipH="1">
              <a:off x="1139" y="2197"/>
              <a:ext cx="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158741" name="Line 18"/>
            <p:cNvSpPr>
              <a:spLocks noChangeShapeType="1"/>
            </p:cNvSpPr>
            <p:nvPr/>
          </p:nvSpPr>
          <p:spPr bwMode="auto">
            <a:xfrm>
              <a:off x="1335" y="2197"/>
              <a:ext cx="0" cy="107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158742" name="Text Box 19"/>
            <p:cNvSpPr txBox="1">
              <a:spLocks noChangeArrowheads="1"/>
            </p:cNvSpPr>
            <p:nvPr/>
          </p:nvSpPr>
          <p:spPr bwMode="auto">
            <a:xfrm>
              <a:off x="1338" y="2537"/>
              <a:ext cx="3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i="1">
                  <a:solidFill>
                    <a:schemeClr val="tx1"/>
                  </a:solidFill>
                </a:rPr>
                <a:t>h</a:t>
              </a:r>
              <a:r>
                <a:rPr lang="fi-FI" altLang="fi-FI" sz="2800" i="1" baseline="-25000">
                  <a:solidFill>
                    <a:schemeClr val="tx1"/>
                  </a:solidFill>
                </a:rPr>
                <a:t>1</a:t>
              </a:r>
            </a:p>
          </p:txBody>
        </p:sp>
        <p:graphicFrame>
          <p:nvGraphicFramePr>
            <p:cNvPr id="158743" name="Object 20"/>
            <p:cNvGraphicFramePr>
              <a:graphicFrameLocks noChangeAspect="1"/>
            </p:cNvGraphicFramePr>
            <p:nvPr/>
          </p:nvGraphicFramePr>
          <p:xfrm>
            <a:off x="2838" y="1011"/>
            <a:ext cx="1080" cy="248"/>
          </p:xfrm>
          <a:graphic>
            <a:graphicData uri="http://schemas.openxmlformats.org/presentationml/2006/ole">
              <mc:AlternateContent xmlns:mc="http://schemas.openxmlformats.org/markup-compatibility/2006">
                <mc:Choice xmlns:v="urn:schemas-microsoft-com:vml" Requires="v">
                  <p:oleObj spid="_x0000_s158752" name="Equation" r:id="rId3" imgW="1714500" imgH="393700" progId="Equation.DSMT4">
                    <p:embed/>
                  </p:oleObj>
                </mc:Choice>
                <mc:Fallback>
                  <p:oleObj name="Equation" r:id="rId3" imgW="1714500" imgH="393700" progId="Equation.DSMT4">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8" y="1011"/>
                          <a:ext cx="1080"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8744" name="Object 21"/>
            <p:cNvGraphicFramePr>
              <a:graphicFrameLocks noChangeAspect="1"/>
            </p:cNvGraphicFramePr>
            <p:nvPr/>
          </p:nvGraphicFramePr>
          <p:xfrm>
            <a:off x="2838" y="1901"/>
            <a:ext cx="1920" cy="464"/>
          </p:xfrm>
          <a:graphic>
            <a:graphicData uri="http://schemas.openxmlformats.org/presentationml/2006/ole">
              <mc:AlternateContent xmlns:mc="http://schemas.openxmlformats.org/markup-compatibility/2006">
                <mc:Choice xmlns:v="urn:schemas-microsoft-com:vml" Requires="v">
                  <p:oleObj spid="_x0000_s158753" name="Equation" r:id="rId5" imgW="3048000" imgH="736600" progId="Equation.DSMT4">
                    <p:embed/>
                  </p:oleObj>
                </mc:Choice>
                <mc:Fallback>
                  <p:oleObj name="Equation" r:id="rId5" imgW="3048000" imgH="736600" progId="Equation.DSMT4">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8" y="1901"/>
                          <a:ext cx="1920" cy="4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8745" name="Object 22"/>
            <p:cNvGraphicFramePr>
              <a:graphicFrameLocks noChangeAspect="1"/>
            </p:cNvGraphicFramePr>
            <p:nvPr/>
          </p:nvGraphicFramePr>
          <p:xfrm>
            <a:off x="2838" y="2848"/>
            <a:ext cx="1216" cy="464"/>
          </p:xfrm>
          <a:graphic>
            <a:graphicData uri="http://schemas.openxmlformats.org/presentationml/2006/ole">
              <mc:AlternateContent xmlns:mc="http://schemas.openxmlformats.org/markup-compatibility/2006">
                <mc:Choice xmlns:v="urn:schemas-microsoft-com:vml" Requires="v">
                  <p:oleObj spid="_x0000_s158754" name="Equation" r:id="rId7" imgW="1930400" imgH="736600" progId="Equation.DSMT4">
                    <p:embed/>
                  </p:oleObj>
                </mc:Choice>
                <mc:Fallback>
                  <p:oleObj name="Equation" r:id="rId7" imgW="1930400" imgH="736600" progId="Equation.DSMT4">
                    <p:embed/>
                    <p:pic>
                      <p:nvPicPr>
                        <p:cNvPr id="0"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8" y="2848"/>
                          <a:ext cx="1216" cy="4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58725" name="Text Box 23"/>
          <p:cNvSpPr txBox="1">
            <a:spLocks noChangeArrowheads="1"/>
          </p:cNvSpPr>
          <p:nvPr/>
        </p:nvSpPr>
        <p:spPr bwMode="auto">
          <a:xfrm>
            <a:off x="663575" y="5737225"/>
            <a:ext cx="77771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a:solidFill>
                  <a:schemeClr val="tx1"/>
                </a:solidFill>
              </a:rPr>
              <a:t>Mekaanisen energian määrä on koko ajan vakio.</a:t>
            </a:r>
          </a:p>
        </p:txBody>
      </p:sp>
      <p:sp>
        <p:nvSpPr>
          <p:cNvPr id="158726" name="AutoShape 25">
            <a:hlinkClick r:id="rId9"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D8B369B1-61A3-4379-84DD-D0E2555B9301}" type="slidenum">
              <a:rPr lang="fi-FI" altLang="fi-FI" sz="1000" smtClean="0">
                <a:solidFill>
                  <a:schemeClr val="tx1"/>
                </a:solidFill>
                <a:latin typeface="Arial" panose="020B0604020202020204" pitchFamily="34" charset="0"/>
              </a:rPr>
              <a:pPr>
                <a:spcBef>
                  <a:spcPct val="0"/>
                </a:spcBef>
                <a:buClrTx/>
                <a:buFontTx/>
                <a:buNone/>
              </a:pPr>
              <a:t>149</a:t>
            </a:fld>
            <a:endParaRPr lang="fi-FI" altLang="fi-FI" sz="1000" smtClean="0">
              <a:solidFill>
                <a:schemeClr val="tx1"/>
              </a:solidFill>
              <a:latin typeface="Arial" panose="020B0604020202020204" pitchFamily="34" charset="0"/>
            </a:endParaRPr>
          </a:p>
        </p:txBody>
      </p:sp>
      <p:sp>
        <p:nvSpPr>
          <p:cNvPr id="159747" name="Rectangle 2"/>
          <p:cNvSpPr>
            <a:spLocks noGrp="1" noRot="1" noChangeArrowheads="1"/>
          </p:cNvSpPr>
          <p:nvPr>
            <p:ph type="body" idx="1"/>
          </p:nvPr>
        </p:nvSpPr>
        <p:spPr>
          <a:xfrm>
            <a:off x="301625" y="371475"/>
            <a:ext cx="8540750" cy="6091238"/>
          </a:xfrm>
        </p:spPr>
        <p:txBody>
          <a:bodyPr/>
          <a:lstStyle/>
          <a:p>
            <a:pPr eaLnBrk="1" hangingPunct="1">
              <a:buFont typeface="Wingdings" panose="05000000000000000000" pitchFamily="2" charset="2"/>
              <a:buNone/>
            </a:pPr>
            <a:r>
              <a:rPr lang="fi-FI" altLang="fi-FI" smtClean="0"/>
              <a:t>	Kokonaisenergian säilymisen laki:</a:t>
            </a:r>
          </a:p>
          <a:p>
            <a:pPr lvl="1" eaLnBrk="1" hangingPunct="1"/>
            <a:r>
              <a:rPr lang="fi-FI" altLang="fi-FI" i="1" smtClean="0">
                <a:solidFill>
                  <a:srgbClr val="FF6600"/>
                </a:solidFill>
              </a:rPr>
              <a:t>Systeemin energia voi muuttua muodosta toi-seen, mutta se ei häviä eikä sitä synny tyhjästä</a:t>
            </a:r>
            <a:r>
              <a:rPr lang="fi-FI" altLang="fi-FI" smtClean="0">
                <a:solidFill>
                  <a:srgbClr val="FF6600"/>
                </a:solidFill>
              </a:rPr>
              <a:t>.</a:t>
            </a:r>
          </a:p>
          <a:p>
            <a:pPr lvl="1" eaLnBrk="1" hangingPunct="1"/>
            <a:r>
              <a:rPr lang="fi-FI" altLang="fi-FI" smtClean="0"/>
              <a:t>On perusteltua väittää, että energia on fysiikan tärken suure.  Energian säilyminen on keskei-nen luonnon periaate, joka yhdistää kaikkia tieteitä.</a:t>
            </a:r>
          </a:p>
          <a:p>
            <a:pPr lvl="1" eaLnBrk="1" hangingPunct="1"/>
            <a:r>
              <a:rPr lang="fi-FI" altLang="fi-FI" i="1" smtClean="0"/>
              <a:t>Perpetuum mobile</a:t>
            </a:r>
            <a:r>
              <a:rPr lang="fi-FI" altLang="fi-FI" smtClean="0"/>
              <a:t> eli </a:t>
            </a:r>
            <a:r>
              <a:rPr lang="fi-FI" altLang="fi-FI" i="1" smtClean="0"/>
              <a:t>ikiliikkuja</a:t>
            </a:r>
            <a:r>
              <a:rPr lang="fi-FI" altLang="fi-FI" smtClean="0"/>
              <a:t> on mahdoton.</a:t>
            </a:r>
          </a:p>
          <a:p>
            <a:pPr lvl="1" eaLnBrk="1" hangingPunct="1"/>
            <a:r>
              <a:rPr lang="fi-FI" altLang="fi-FI" smtClean="0"/>
              <a:t>Energian säilymisen laki antaa yksinkertaisen periaatteen tehtävien ratkaisemiseksi.  Kirjoi-tetaan ”energiatase” eli energioiden summa alussa on sama kuin energioiden summa lopussa </a:t>
            </a:r>
          </a:p>
        </p:txBody>
      </p:sp>
      <p:sp>
        <p:nvSpPr>
          <p:cNvPr id="159748" name="AutoShape 4">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17E996FA-9D23-4FC1-9F1E-EF9814EB18FD}" type="slidenum">
              <a:rPr lang="fi-FI" altLang="fi-FI" sz="1000" smtClean="0">
                <a:solidFill>
                  <a:schemeClr val="tx1"/>
                </a:solidFill>
                <a:latin typeface="Arial" panose="020B0604020202020204" pitchFamily="34" charset="0"/>
              </a:rPr>
              <a:pPr>
                <a:spcBef>
                  <a:spcPct val="0"/>
                </a:spcBef>
                <a:buClrTx/>
                <a:buFontTx/>
                <a:buNone/>
              </a:pPr>
              <a:t>15</a:t>
            </a:fld>
            <a:endParaRPr lang="fi-FI" altLang="fi-FI" sz="1000" smtClean="0">
              <a:solidFill>
                <a:schemeClr val="tx1"/>
              </a:solidFill>
              <a:latin typeface="Arial" panose="020B0604020202020204" pitchFamily="34" charset="0"/>
            </a:endParaRPr>
          </a:p>
        </p:txBody>
      </p:sp>
      <p:sp>
        <p:nvSpPr>
          <p:cNvPr id="22531" name="Rectangle 2"/>
          <p:cNvSpPr>
            <a:spLocks noGrp="1" noRot="1" noChangeArrowheads="1"/>
          </p:cNvSpPr>
          <p:nvPr>
            <p:ph type="body" idx="1"/>
          </p:nvPr>
        </p:nvSpPr>
        <p:spPr>
          <a:xfrm>
            <a:off x="301625" y="549275"/>
            <a:ext cx="8540750" cy="5694363"/>
          </a:xfrm>
        </p:spPr>
        <p:txBody>
          <a:bodyPr/>
          <a:lstStyle/>
          <a:p>
            <a:pPr eaLnBrk="1" hangingPunct="1">
              <a:buFont typeface="Wingdings" panose="05000000000000000000" pitchFamily="2" charset="2"/>
              <a:buNone/>
            </a:pPr>
            <a:r>
              <a:rPr lang="fi-FI" altLang="fi-FI" smtClean="0">
                <a:solidFill>
                  <a:schemeClr val="tx2"/>
                </a:solidFill>
              </a:rPr>
              <a:t>	Esimerkki 1.2:</a:t>
            </a:r>
            <a:r>
              <a:rPr lang="fi-FI" altLang="fi-FI" smtClean="0"/>
              <a:t> Metallipallon, jonka halkaisija on 25 mm, massa on 50 g.  Kuinka suuri on metallin tiheys ?</a:t>
            </a:r>
          </a:p>
          <a:p>
            <a:pPr eaLnBrk="1" hangingPunct="1">
              <a:buFont typeface="Wingdings" panose="05000000000000000000" pitchFamily="2" charset="2"/>
              <a:buNone/>
            </a:pPr>
            <a:endParaRPr lang="fi-FI" altLang="fi-FI" smtClean="0"/>
          </a:p>
          <a:p>
            <a:pPr eaLnBrk="1" hangingPunct="1">
              <a:buFont typeface="Wingdings" panose="05000000000000000000" pitchFamily="2" charset="2"/>
              <a:buNone/>
            </a:pPr>
            <a:r>
              <a:rPr lang="fi-FI" altLang="fi-FI" smtClean="0"/>
              <a:t>	Ratkaisu:</a:t>
            </a:r>
          </a:p>
        </p:txBody>
      </p:sp>
      <p:graphicFrame>
        <p:nvGraphicFramePr>
          <p:cNvPr id="793603" name="Object 3"/>
          <p:cNvGraphicFramePr>
            <a:graphicFrameLocks noChangeAspect="1"/>
          </p:cNvGraphicFramePr>
          <p:nvPr/>
        </p:nvGraphicFramePr>
        <p:xfrm>
          <a:off x="1174750" y="3284538"/>
          <a:ext cx="5727700" cy="973137"/>
        </p:xfrm>
        <a:graphic>
          <a:graphicData uri="http://schemas.openxmlformats.org/presentationml/2006/ole">
            <mc:AlternateContent xmlns:mc="http://schemas.openxmlformats.org/markup-compatibility/2006">
              <mc:Choice xmlns:v="urn:schemas-microsoft-com:vml" Requires="v">
                <p:oleObj spid="_x0000_s22539" name="Kaava" r:id="rId3" imgW="2768600" imgH="469900" progId="Equation.3">
                  <p:embed/>
                </p:oleObj>
              </mc:Choice>
              <mc:Fallback>
                <p:oleObj name="Kaava" r:id="rId3" imgW="2768600" imgH="4699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4750" y="3284538"/>
                        <a:ext cx="5727700" cy="973137"/>
                      </a:xfrm>
                      <a:prstGeom prst="rect">
                        <a:avLst/>
                      </a:prstGeom>
                      <a:noFill/>
                      <a:ln>
                        <a:noFill/>
                      </a:ln>
                      <a:effectLst/>
                      <a:extLst>
                        <a:ext uri="{909E8E84-426E-40DD-AFC4-6F175D3DCCD1}">
                          <a14:hiddenFill xmlns:a14="http://schemas.microsoft.com/office/drawing/2010/main">
                            <a:solidFill>
                              <a:srgbClr val="008000">
                                <a:alpha val="16862"/>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3604" name="Object 4"/>
          <p:cNvGraphicFramePr>
            <a:graphicFrameLocks noChangeAspect="1"/>
          </p:cNvGraphicFramePr>
          <p:nvPr/>
        </p:nvGraphicFramePr>
        <p:xfrm>
          <a:off x="1116013" y="4652963"/>
          <a:ext cx="5729287" cy="798512"/>
        </p:xfrm>
        <a:graphic>
          <a:graphicData uri="http://schemas.openxmlformats.org/presentationml/2006/ole">
            <mc:AlternateContent xmlns:mc="http://schemas.openxmlformats.org/markup-compatibility/2006">
              <mc:Choice xmlns:v="urn:schemas-microsoft-com:vml" Requires="v">
                <p:oleObj spid="_x0000_s22540" name="Equation" r:id="rId5" imgW="5651500" imgH="787400" progId="Equation.DSMT4">
                  <p:embed/>
                </p:oleObj>
              </mc:Choice>
              <mc:Fallback>
                <p:oleObj name="Equation" r:id="rId5" imgW="5651500" imgH="7874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4652963"/>
                        <a:ext cx="5729287" cy="798512"/>
                      </a:xfrm>
                      <a:prstGeom prst="rect">
                        <a:avLst/>
                      </a:prstGeom>
                      <a:noFill/>
                      <a:ln>
                        <a:noFill/>
                      </a:ln>
                      <a:effectLst/>
                      <a:extLst>
                        <a:ext uri="{909E8E84-426E-40DD-AFC4-6F175D3DCCD1}">
                          <a14:hiddenFill xmlns:a14="http://schemas.microsoft.com/office/drawing/2010/main">
                            <a:solidFill>
                              <a:srgbClr val="008000">
                                <a:alpha val="16862"/>
                              </a:srgbClr>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4" name="AutoShape 6">
            <a:hlinkClick r:id="rId7"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93603"/>
                                        </p:tgtEl>
                                        <p:attrNameLst>
                                          <p:attrName>style.visibility</p:attrName>
                                        </p:attrNameLst>
                                      </p:cBhvr>
                                      <p:to>
                                        <p:strVal val="visible"/>
                                      </p:to>
                                    </p:set>
                                    <p:animEffect transition="in" filter="box(in)">
                                      <p:cBhvr>
                                        <p:cTn id="7" dur="500"/>
                                        <p:tgtEl>
                                          <p:spTgt spid="7936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93604"/>
                                        </p:tgtEl>
                                        <p:attrNameLst>
                                          <p:attrName>style.visibility</p:attrName>
                                        </p:attrNameLst>
                                      </p:cBhvr>
                                      <p:to>
                                        <p:strVal val="visible"/>
                                      </p:to>
                                    </p:set>
                                    <p:animEffect transition="in" filter="box(in)">
                                      <p:cBhvr>
                                        <p:cTn id="12" dur="500"/>
                                        <p:tgtEl>
                                          <p:spTgt spid="793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4382FAED-B6B8-4FA6-8768-2D3711C9B701}" type="slidenum">
              <a:rPr lang="fi-FI" altLang="fi-FI" sz="1000" smtClean="0">
                <a:solidFill>
                  <a:schemeClr val="tx1"/>
                </a:solidFill>
                <a:latin typeface="Arial" panose="020B0604020202020204" pitchFamily="34" charset="0"/>
              </a:rPr>
              <a:pPr>
                <a:spcBef>
                  <a:spcPct val="0"/>
                </a:spcBef>
                <a:buClrTx/>
                <a:buFontTx/>
                <a:buNone/>
              </a:pPr>
              <a:t>150</a:t>
            </a:fld>
            <a:endParaRPr lang="fi-FI" altLang="fi-FI" sz="1000" smtClean="0">
              <a:solidFill>
                <a:schemeClr val="tx1"/>
              </a:solidFill>
              <a:latin typeface="Arial" panose="020B0604020202020204" pitchFamily="34" charset="0"/>
            </a:endParaRPr>
          </a:p>
        </p:txBody>
      </p:sp>
      <p:sp>
        <p:nvSpPr>
          <p:cNvPr id="160771" name="Text Box 2"/>
          <p:cNvSpPr txBox="1">
            <a:spLocks noChangeArrowheads="1"/>
          </p:cNvSpPr>
          <p:nvPr/>
        </p:nvSpPr>
        <p:spPr bwMode="auto">
          <a:xfrm>
            <a:off x="574675" y="234950"/>
            <a:ext cx="2301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a:solidFill>
                  <a:schemeClr val="tx1"/>
                </a:solidFill>
              </a:rPr>
              <a:t>”Energiatase”</a:t>
            </a:r>
          </a:p>
        </p:txBody>
      </p:sp>
      <p:graphicFrame>
        <p:nvGraphicFramePr>
          <p:cNvPr id="160772" name="Object 3"/>
          <p:cNvGraphicFramePr>
            <a:graphicFrameLocks noChangeAspect="1"/>
          </p:cNvGraphicFramePr>
          <p:nvPr/>
        </p:nvGraphicFramePr>
        <p:xfrm>
          <a:off x="1400175" y="955675"/>
          <a:ext cx="4318000" cy="914400"/>
        </p:xfrm>
        <a:graphic>
          <a:graphicData uri="http://schemas.openxmlformats.org/presentationml/2006/ole">
            <mc:AlternateContent xmlns:mc="http://schemas.openxmlformats.org/markup-compatibility/2006">
              <mc:Choice xmlns:v="urn:schemas-microsoft-com:vml" Requires="v">
                <p:oleObj spid="_x0000_s160777" name="Equation" r:id="rId3" imgW="4318000" imgH="914400" progId="Equation.DSMT4">
                  <p:embed/>
                </p:oleObj>
              </mc:Choice>
              <mc:Fallback>
                <p:oleObj name="Equation" r:id="rId3" imgW="4318000" imgH="9144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0175" y="955675"/>
                        <a:ext cx="4318000" cy="914400"/>
                      </a:xfrm>
                      <a:prstGeom prst="rect">
                        <a:avLst/>
                      </a:prstGeom>
                      <a:solidFill>
                        <a:srgbClr val="FFCC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0773" name="Text Box 4"/>
          <p:cNvSpPr txBox="1">
            <a:spLocks noChangeArrowheads="1"/>
          </p:cNvSpPr>
          <p:nvPr/>
        </p:nvSpPr>
        <p:spPr bwMode="auto">
          <a:xfrm>
            <a:off x="481013" y="2009775"/>
            <a:ext cx="7945437"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tabLst>
                <a:tab pos="806450" algn="l"/>
              </a:tabLst>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tabLst>
                <a:tab pos="806450" algn="l"/>
              </a:tabLst>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tabLst>
                <a:tab pos="806450" algn="l"/>
              </a:tabLst>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tabLst>
                <a:tab pos="806450" algn="l"/>
              </a:tabLst>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tabLst>
                <a:tab pos="806450" algn="l"/>
              </a:tabLst>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tabLst>
                <a:tab pos="806450" algn="l"/>
              </a:tabLst>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tabLst>
                <a:tab pos="806450" algn="l"/>
              </a:tabLst>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tabLst>
                <a:tab pos="806450" algn="l"/>
              </a:tabLst>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tabLst>
                <a:tab pos="806450" algn="l"/>
              </a:tabLst>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i="1">
                <a:solidFill>
                  <a:schemeClr val="tx1"/>
                </a:solidFill>
              </a:rPr>
              <a:t>E </a:t>
            </a:r>
            <a:r>
              <a:rPr lang="fi-FI" altLang="fi-FI" sz="2400" baseline="-25000">
                <a:solidFill>
                  <a:schemeClr val="tx1"/>
                </a:solidFill>
              </a:rPr>
              <a:t>kA</a:t>
            </a:r>
            <a:r>
              <a:rPr lang="fi-FI" altLang="fi-FI" sz="2400">
                <a:solidFill>
                  <a:schemeClr val="tx1"/>
                </a:solidFill>
              </a:rPr>
              <a:t>= kineettinen energia alussa</a:t>
            </a:r>
          </a:p>
          <a:p>
            <a:pPr eaLnBrk="1" hangingPunct="1">
              <a:spcBef>
                <a:spcPct val="50000"/>
              </a:spcBef>
              <a:buClrTx/>
              <a:buFontTx/>
              <a:buNone/>
            </a:pPr>
            <a:r>
              <a:rPr lang="fi-FI" altLang="fi-FI" sz="2400" i="1">
                <a:solidFill>
                  <a:schemeClr val="tx1"/>
                </a:solidFill>
              </a:rPr>
              <a:t>E</a:t>
            </a:r>
            <a:r>
              <a:rPr lang="fi-FI" altLang="fi-FI" sz="2400">
                <a:solidFill>
                  <a:schemeClr val="tx1"/>
                </a:solidFill>
              </a:rPr>
              <a:t> </a:t>
            </a:r>
            <a:r>
              <a:rPr lang="fi-FI" altLang="fi-FI" sz="2400" baseline="-25000">
                <a:solidFill>
                  <a:schemeClr val="tx1"/>
                </a:solidFill>
              </a:rPr>
              <a:t>pA</a:t>
            </a:r>
            <a:r>
              <a:rPr lang="fi-FI" altLang="fi-FI" sz="2400">
                <a:solidFill>
                  <a:schemeClr val="tx1"/>
                </a:solidFill>
              </a:rPr>
              <a:t>= potentiaalinergia alussa (</a:t>
            </a:r>
            <a:r>
              <a:rPr lang="fi-FI" altLang="fi-FI" sz="2400" i="1">
                <a:solidFill>
                  <a:schemeClr val="tx1"/>
                </a:solidFill>
              </a:rPr>
              <a:t>E</a:t>
            </a:r>
            <a:r>
              <a:rPr lang="fi-FI" altLang="fi-FI" sz="2400" baseline="-25000">
                <a:solidFill>
                  <a:schemeClr val="tx1"/>
                </a:solidFill>
              </a:rPr>
              <a:t>g</a:t>
            </a:r>
            <a:r>
              <a:rPr lang="fi-FI" altLang="fi-FI" sz="2400">
                <a:solidFill>
                  <a:schemeClr val="tx1"/>
                </a:solidFill>
              </a:rPr>
              <a:t>, </a:t>
            </a:r>
            <a:r>
              <a:rPr lang="fi-FI" altLang="fi-FI" sz="2400" i="1">
                <a:solidFill>
                  <a:schemeClr val="tx1"/>
                </a:solidFill>
              </a:rPr>
              <a:t>E</a:t>
            </a:r>
            <a:r>
              <a:rPr lang="fi-FI" altLang="fi-FI" sz="2400" baseline="-25000">
                <a:solidFill>
                  <a:schemeClr val="tx1"/>
                </a:solidFill>
              </a:rPr>
              <a:t>j </a:t>
            </a:r>
            <a:r>
              <a:rPr lang="fi-FI" altLang="fi-FI" sz="2400">
                <a:solidFill>
                  <a:schemeClr val="tx1"/>
                </a:solidFill>
              </a:rPr>
              <a:t>)</a:t>
            </a:r>
          </a:p>
          <a:p>
            <a:pPr eaLnBrk="1" hangingPunct="1">
              <a:spcBef>
                <a:spcPct val="50000"/>
              </a:spcBef>
              <a:buClrTx/>
              <a:buFontTx/>
              <a:buNone/>
            </a:pPr>
            <a:r>
              <a:rPr lang="fi-FI" altLang="fi-FI" sz="2400" i="1">
                <a:solidFill>
                  <a:schemeClr val="tx1"/>
                </a:solidFill>
              </a:rPr>
              <a:t>W</a:t>
            </a:r>
            <a:r>
              <a:rPr lang="fi-FI" altLang="fi-FI" sz="2400" baseline="-25000">
                <a:solidFill>
                  <a:schemeClr val="tx1"/>
                </a:solidFill>
              </a:rPr>
              <a:t>u</a:t>
            </a:r>
            <a:r>
              <a:rPr lang="fi-FI" altLang="fi-FI" sz="2400">
                <a:solidFill>
                  <a:schemeClr val="tx1"/>
                </a:solidFill>
              </a:rPr>
              <a:t> = ulkoisten voimien tekemä työ.  Sisältää myös kitka-	työn eri muodoissaan.  Kitkatyö on negatiivista.</a:t>
            </a:r>
          </a:p>
          <a:p>
            <a:pPr eaLnBrk="1" hangingPunct="1">
              <a:spcBef>
                <a:spcPct val="50000"/>
              </a:spcBef>
              <a:buClrTx/>
              <a:buFontTx/>
              <a:buNone/>
            </a:pPr>
            <a:r>
              <a:rPr lang="fi-FI" altLang="fi-FI" sz="2400" i="1">
                <a:solidFill>
                  <a:schemeClr val="tx1"/>
                </a:solidFill>
              </a:rPr>
              <a:t>W</a:t>
            </a:r>
            <a:r>
              <a:rPr lang="fi-FI" altLang="fi-FI" sz="2400" baseline="-25000">
                <a:solidFill>
                  <a:schemeClr val="tx1"/>
                </a:solidFill>
              </a:rPr>
              <a:t>s</a:t>
            </a:r>
            <a:r>
              <a:rPr lang="fi-FI" altLang="fi-FI" sz="2400">
                <a:solidFill>
                  <a:schemeClr val="tx1"/>
                </a:solidFill>
              </a:rPr>
              <a:t> = systeemin sisäisten voimien luovuttama työ</a:t>
            </a:r>
          </a:p>
          <a:p>
            <a:pPr eaLnBrk="1" hangingPunct="1">
              <a:spcBef>
                <a:spcPct val="50000"/>
              </a:spcBef>
              <a:buClrTx/>
              <a:buFontTx/>
              <a:buNone/>
            </a:pPr>
            <a:r>
              <a:rPr lang="fi-FI" altLang="fi-FI" sz="2400" i="1">
                <a:solidFill>
                  <a:schemeClr val="tx1"/>
                </a:solidFill>
              </a:rPr>
              <a:t>E </a:t>
            </a:r>
            <a:r>
              <a:rPr lang="fi-FI" altLang="fi-FI" sz="2400" baseline="-25000">
                <a:solidFill>
                  <a:schemeClr val="tx1"/>
                </a:solidFill>
              </a:rPr>
              <a:t>kL</a:t>
            </a:r>
            <a:r>
              <a:rPr lang="fi-FI" altLang="fi-FI" sz="2400">
                <a:solidFill>
                  <a:schemeClr val="tx1"/>
                </a:solidFill>
              </a:rPr>
              <a:t>= kineettinen energia lopussa</a:t>
            </a:r>
          </a:p>
          <a:p>
            <a:pPr eaLnBrk="1" hangingPunct="1">
              <a:spcBef>
                <a:spcPct val="50000"/>
              </a:spcBef>
              <a:buClrTx/>
              <a:buFontTx/>
              <a:buNone/>
            </a:pPr>
            <a:r>
              <a:rPr lang="fi-FI" altLang="fi-FI" sz="2400" i="1">
                <a:solidFill>
                  <a:schemeClr val="tx1"/>
                </a:solidFill>
              </a:rPr>
              <a:t>E</a:t>
            </a:r>
            <a:r>
              <a:rPr lang="fi-FI" altLang="fi-FI" sz="2400">
                <a:solidFill>
                  <a:schemeClr val="tx1"/>
                </a:solidFill>
              </a:rPr>
              <a:t> </a:t>
            </a:r>
            <a:r>
              <a:rPr lang="fi-FI" altLang="fi-FI" sz="2400" baseline="-25000">
                <a:solidFill>
                  <a:schemeClr val="tx1"/>
                </a:solidFill>
              </a:rPr>
              <a:t>pL</a:t>
            </a:r>
            <a:r>
              <a:rPr lang="fi-FI" altLang="fi-FI" sz="2400">
                <a:solidFill>
                  <a:schemeClr val="tx1"/>
                </a:solidFill>
              </a:rPr>
              <a:t>= potentiaalinergia lopussa (</a:t>
            </a:r>
            <a:r>
              <a:rPr lang="fi-FI" altLang="fi-FI" sz="2400" i="1">
                <a:solidFill>
                  <a:schemeClr val="tx1"/>
                </a:solidFill>
              </a:rPr>
              <a:t>E</a:t>
            </a:r>
            <a:r>
              <a:rPr lang="fi-FI" altLang="fi-FI" sz="2400" baseline="-25000">
                <a:solidFill>
                  <a:schemeClr val="tx1"/>
                </a:solidFill>
              </a:rPr>
              <a:t>g</a:t>
            </a:r>
            <a:r>
              <a:rPr lang="fi-FI" altLang="fi-FI" sz="2400">
                <a:solidFill>
                  <a:schemeClr val="tx1"/>
                </a:solidFill>
              </a:rPr>
              <a:t>, </a:t>
            </a:r>
            <a:r>
              <a:rPr lang="fi-FI" altLang="fi-FI" sz="2400" i="1">
                <a:solidFill>
                  <a:schemeClr val="tx1"/>
                </a:solidFill>
              </a:rPr>
              <a:t>E</a:t>
            </a:r>
            <a:r>
              <a:rPr lang="fi-FI" altLang="fi-FI" sz="2400" baseline="-25000">
                <a:solidFill>
                  <a:schemeClr val="tx1"/>
                </a:solidFill>
              </a:rPr>
              <a:t>j</a:t>
            </a:r>
            <a:r>
              <a:rPr lang="fi-FI" altLang="fi-FI" sz="2400">
                <a:solidFill>
                  <a:schemeClr val="tx1"/>
                </a:solidFill>
              </a:rPr>
              <a:t>)</a:t>
            </a:r>
          </a:p>
          <a:p>
            <a:pPr eaLnBrk="1" hangingPunct="1">
              <a:spcBef>
                <a:spcPct val="50000"/>
              </a:spcBef>
              <a:buClrTx/>
              <a:buFontTx/>
              <a:buNone/>
            </a:pPr>
            <a:endParaRPr lang="fi-FI" altLang="fi-FI" sz="2400">
              <a:solidFill>
                <a:schemeClr val="tx1"/>
              </a:solidFill>
            </a:endParaRPr>
          </a:p>
          <a:p>
            <a:pPr eaLnBrk="1" hangingPunct="1">
              <a:spcBef>
                <a:spcPct val="50000"/>
              </a:spcBef>
              <a:buClrTx/>
              <a:buFontTx/>
              <a:buNone/>
            </a:pPr>
            <a:endParaRPr lang="fi-FI" altLang="fi-FI" sz="2400">
              <a:solidFill>
                <a:schemeClr val="tx1"/>
              </a:solidFill>
            </a:endParaRPr>
          </a:p>
        </p:txBody>
      </p:sp>
      <p:sp>
        <p:nvSpPr>
          <p:cNvPr id="160774" name="AutoShape 6">
            <a:hlinkClick r:id="rId5"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1A8FA5F4-6F3D-4FA7-8005-DE84E7EF98E9}" type="slidenum">
              <a:rPr lang="fi-FI" altLang="fi-FI" sz="1000" smtClean="0">
                <a:solidFill>
                  <a:schemeClr val="tx1"/>
                </a:solidFill>
                <a:latin typeface="Arial" panose="020B0604020202020204" pitchFamily="34" charset="0"/>
              </a:rPr>
              <a:pPr>
                <a:spcBef>
                  <a:spcPct val="0"/>
                </a:spcBef>
                <a:buClrTx/>
                <a:buFontTx/>
                <a:buNone/>
              </a:pPr>
              <a:t>151</a:t>
            </a:fld>
            <a:endParaRPr lang="fi-FI" altLang="fi-FI" sz="1000" smtClean="0">
              <a:solidFill>
                <a:schemeClr val="tx1"/>
              </a:solidFill>
              <a:latin typeface="Arial" panose="020B0604020202020204" pitchFamily="34" charset="0"/>
            </a:endParaRPr>
          </a:p>
        </p:txBody>
      </p:sp>
      <p:sp>
        <p:nvSpPr>
          <p:cNvPr id="161795" name="Text Box 2"/>
          <p:cNvSpPr txBox="1">
            <a:spLocks noChangeArrowheads="1"/>
          </p:cNvSpPr>
          <p:nvPr/>
        </p:nvSpPr>
        <p:spPr bwMode="auto">
          <a:xfrm>
            <a:off x="619125" y="358775"/>
            <a:ext cx="7989888"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b="1">
                <a:solidFill>
                  <a:schemeClr val="tx1"/>
                </a:solidFill>
              </a:rPr>
              <a:t>Tehtävä 5.7.</a:t>
            </a:r>
            <a:r>
              <a:rPr lang="fi-FI" altLang="fi-FI" sz="2800">
                <a:solidFill>
                  <a:schemeClr val="tx1"/>
                </a:solidFill>
              </a:rPr>
              <a:t>  </a:t>
            </a:r>
          </a:p>
          <a:p>
            <a:pPr eaLnBrk="1" hangingPunct="1">
              <a:spcBef>
                <a:spcPct val="50000"/>
              </a:spcBef>
              <a:buClrTx/>
              <a:buFontTx/>
              <a:buNone/>
            </a:pPr>
            <a:r>
              <a:rPr lang="fi-FI" altLang="fi-FI" sz="2400">
                <a:solidFill>
                  <a:schemeClr val="tx1"/>
                </a:solidFill>
              </a:rPr>
              <a:t>Vaunun nopeus mäen päällä on 5,0 m/s.  4,5 m alem-pana mäen alla vaunun nopeus on 7,5 m/s.  Määritä kit-kahäviöiden suuruus mäessä, kun vaunun massa on 55 kg.  </a:t>
            </a:r>
          </a:p>
        </p:txBody>
      </p:sp>
      <p:sp>
        <p:nvSpPr>
          <p:cNvPr id="161796" name="Text Box 15"/>
          <p:cNvSpPr txBox="1">
            <a:spLocks noChangeArrowheads="1"/>
          </p:cNvSpPr>
          <p:nvPr/>
        </p:nvSpPr>
        <p:spPr bwMode="auto">
          <a:xfrm>
            <a:off x="2387600" y="2427288"/>
            <a:ext cx="447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i="1">
                <a:solidFill>
                  <a:schemeClr val="tx1"/>
                </a:solidFill>
              </a:rPr>
              <a:t>v</a:t>
            </a:r>
            <a:r>
              <a:rPr lang="fi-FI" altLang="fi-FI" sz="2400" baseline="-25000">
                <a:solidFill>
                  <a:schemeClr val="tx1"/>
                </a:solidFill>
              </a:rPr>
              <a:t>o</a:t>
            </a:r>
            <a:endParaRPr lang="fi-FI" altLang="fi-FI" sz="2400" i="1">
              <a:solidFill>
                <a:schemeClr val="tx1"/>
              </a:solidFill>
            </a:endParaRPr>
          </a:p>
        </p:txBody>
      </p:sp>
      <p:sp>
        <p:nvSpPr>
          <p:cNvPr id="161797" name="AutoShape 22">
            <a:hlinkClick r:id="rId2" action="ppaction://hlinksldjump" highlightClick="1"/>
          </p:cNvPr>
          <p:cNvSpPr>
            <a:spLocks noChangeArrowheads="1"/>
          </p:cNvSpPr>
          <p:nvPr/>
        </p:nvSpPr>
        <p:spPr bwMode="auto">
          <a:xfrm>
            <a:off x="828675" y="5976938"/>
            <a:ext cx="1514475" cy="441325"/>
          </a:xfrm>
          <a:prstGeom prst="actionButtonBlank">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000" b="1">
                <a:solidFill>
                  <a:schemeClr val="tx2"/>
                </a:solidFill>
              </a:rPr>
              <a:t>Ratkaisu</a:t>
            </a:r>
          </a:p>
        </p:txBody>
      </p:sp>
      <p:sp>
        <p:nvSpPr>
          <p:cNvPr id="161798" name="AutoShape 24">
            <a:hlinkClick r:id="rId3"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grpSp>
        <p:nvGrpSpPr>
          <p:cNvPr id="161799" name="Group 30"/>
          <p:cNvGrpSpPr>
            <a:grpSpLocks/>
          </p:cNvGrpSpPr>
          <p:nvPr/>
        </p:nvGrpSpPr>
        <p:grpSpPr bwMode="auto">
          <a:xfrm>
            <a:off x="1085850" y="2917825"/>
            <a:ext cx="5921375" cy="2805113"/>
            <a:chOff x="684" y="1838"/>
            <a:chExt cx="3730" cy="1767"/>
          </a:xfrm>
        </p:grpSpPr>
        <p:sp>
          <p:nvSpPr>
            <p:cNvPr id="161800" name="Line 4"/>
            <p:cNvSpPr>
              <a:spLocks noChangeShapeType="1"/>
            </p:cNvSpPr>
            <p:nvPr/>
          </p:nvSpPr>
          <p:spPr bwMode="auto">
            <a:xfrm flipV="1">
              <a:off x="684" y="2390"/>
              <a:ext cx="909" cy="0"/>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161801" name="Freeform 5"/>
            <p:cNvSpPr>
              <a:spLocks/>
            </p:cNvSpPr>
            <p:nvPr/>
          </p:nvSpPr>
          <p:spPr bwMode="auto">
            <a:xfrm>
              <a:off x="1591" y="2381"/>
              <a:ext cx="2401" cy="1224"/>
            </a:xfrm>
            <a:custGeom>
              <a:avLst/>
              <a:gdLst>
                <a:gd name="T0" fmla="*/ 0 w 2401"/>
                <a:gd name="T1" fmla="*/ 9 h 1224"/>
                <a:gd name="T2" fmla="*/ 429 w 2401"/>
                <a:gd name="T3" fmla="*/ 29 h 1224"/>
                <a:gd name="T4" fmla="*/ 810 w 2401"/>
                <a:gd name="T5" fmla="*/ 185 h 1224"/>
                <a:gd name="T6" fmla="*/ 1425 w 2401"/>
                <a:gd name="T7" fmla="*/ 1005 h 1224"/>
                <a:gd name="T8" fmla="*/ 1874 w 2401"/>
                <a:gd name="T9" fmla="*/ 1191 h 1224"/>
                <a:gd name="T10" fmla="*/ 2167 w 2401"/>
                <a:gd name="T11" fmla="*/ 1200 h 1224"/>
                <a:gd name="T12" fmla="*/ 2401 w 2401"/>
                <a:gd name="T13" fmla="*/ 1200 h 1224"/>
                <a:gd name="T14" fmla="*/ 0 60000 65536"/>
                <a:gd name="T15" fmla="*/ 0 60000 65536"/>
                <a:gd name="T16" fmla="*/ 0 60000 65536"/>
                <a:gd name="T17" fmla="*/ 0 60000 65536"/>
                <a:gd name="T18" fmla="*/ 0 60000 65536"/>
                <a:gd name="T19" fmla="*/ 0 60000 65536"/>
                <a:gd name="T20" fmla="*/ 0 60000 65536"/>
                <a:gd name="T21" fmla="*/ 0 w 2401"/>
                <a:gd name="T22" fmla="*/ 0 h 1224"/>
                <a:gd name="T23" fmla="*/ 2401 w 2401"/>
                <a:gd name="T24" fmla="*/ 1224 h 1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01" h="1224">
                  <a:moveTo>
                    <a:pt x="0" y="9"/>
                  </a:moveTo>
                  <a:cubicBezTo>
                    <a:pt x="147" y="4"/>
                    <a:pt x="294" y="0"/>
                    <a:pt x="429" y="29"/>
                  </a:cubicBezTo>
                  <a:cubicBezTo>
                    <a:pt x="564" y="58"/>
                    <a:pt x="644" y="22"/>
                    <a:pt x="810" y="185"/>
                  </a:cubicBezTo>
                  <a:cubicBezTo>
                    <a:pt x="976" y="348"/>
                    <a:pt x="1248" y="837"/>
                    <a:pt x="1425" y="1005"/>
                  </a:cubicBezTo>
                  <a:cubicBezTo>
                    <a:pt x="1602" y="1173"/>
                    <a:pt x="1750" y="1158"/>
                    <a:pt x="1874" y="1191"/>
                  </a:cubicBezTo>
                  <a:cubicBezTo>
                    <a:pt x="1998" y="1224"/>
                    <a:pt x="2079" y="1199"/>
                    <a:pt x="2167" y="1200"/>
                  </a:cubicBezTo>
                  <a:cubicBezTo>
                    <a:pt x="2255" y="1201"/>
                    <a:pt x="2328" y="1200"/>
                    <a:pt x="2401" y="1200"/>
                  </a:cubicBezTo>
                </a:path>
              </a:pathLst>
            </a:custGeom>
            <a:noFill/>
            <a:ln w="38100">
              <a:solidFill>
                <a:srgbClr val="99330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fi-FI"/>
            </a:p>
          </p:txBody>
        </p:sp>
        <p:sp>
          <p:nvSpPr>
            <p:cNvPr id="161802" name="Line 6"/>
            <p:cNvSpPr>
              <a:spLocks noChangeShapeType="1"/>
            </p:cNvSpPr>
            <p:nvPr/>
          </p:nvSpPr>
          <p:spPr bwMode="auto">
            <a:xfrm flipV="1">
              <a:off x="3954" y="3582"/>
              <a:ext cx="460" cy="0"/>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161803" name="Line 11"/>
            <p:cNvSpPr>
              <a:spLocks noChangeShapeType="1"/>
            </p:cNvSpPr>
            <p:nvPr/>
          </p:nvSpPr>
          <p:spPr bwMode="auto">
            <a:xfrm>
              <a:off x="1120" y="3597"/>
              <a:ext cx="240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161804" name="Line 12"/>
            <p:cNvSpPr>
              <a:spLocks noChangeShapeType="1"/>
            </p:cNvSpPr>
            <p:nvPr/>
          </p:nvSpPr>
          <p:spPr bwMode="auto">
            <a:xfrm>
              <a:off x="1621" y="2390"/>
              <a:ext cx="0" cy="12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161805" name="Text Box 13"/>
            <p:cNvSpPr txBox="1">
              <a:spLocks noChangeArrowheads="1"/>
            </p:cNvSpPr>
            <p:nvPr/>
          </p:nvSpPr>
          <p:spPr bwMode="auto">
            <a:xfrm>
              <a:off x="1347" y="282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i="1">
                  <a:solidFill>
                    <a:schemeClr val="tx1"/>
                  </a:solidFill>
                </a:rPr>
                <a:t>h</a:t>
              </a:r>
            </a:p>
          </p:txBody>
        </p:sp>
        <p:sp>
          <p:nvSpPr>
            <p:cNvPr id="161806" name="Line 14"/>
            <p:cNvSpPr>
              <a:spLocks noChangeShapeType="1"/>
            </p:cNvSpPr>
            <p:nvPr/>
          </p:nvSpPr>
          <p:spPr bwMode="auto">
            <a:xfrm>
              <a:off x="1488" y="1838"/>
              <a:ext cx="361" cy="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161807" name="Line 20"/>
            <p:cNvSpPr>
              <a:spLocks noChangeShapeType="1"/>
            </p:cNvSpPr>
            <p:nvPr/>
          </p:nvSpPr>
          <p:spPr bwMode="auto">
            <a:xfrm>
              <a:off x="3661" y="3048"/>
              <a:ext cx="634" cy="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161808" name="Text Box 21"/>
            <p:cNvSpPr txBox="1">
              <a:spLocks noChangeArrowheads="1"/>
            </p:cNvSpPr>
            <p:nvPr/>
          </p:nvSpPr>
          <p:spPr bwMode="auto">
            <a:xfrm>
              <a:off x="3807" y="273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i="1">
                  <a:solidFill>
                    <a:schemeClr val="tx1"/>
                  </a:solidFill>
                </a:rPr>
                <a:t>v</a:t>
              </a:r>
            </a:p>
          </p:txBody>
        </p:sp>
        <p:grpSp>
          <p:nvGrpSpPr>
            <p:cNvPr id="161809" name="Group 25"/>
            <p:cNvGrpSpPr>
              <a:grpSpLocks/>
            </p:cNvGrpSpPr>
            <p:nvPr/>
          </p:nvGrpSpPr>
          <p:grpSpPr bwMode="auto">
            <a:xfrm>
              <a:off x="1260" y="1968"/>
              <a:ext cx="762" cy="412"/>
              <a:chOff x="1260" y="1968"/>
              <a:chExt cx="762" cy="412"/>
            </a:xfrm>
          </p:grpSpPr>
          <p:sp>
            <p:nvSpPr>
              <p:cNvPr id="161814" name="Rectangle 10"/>
              <p:cNvSpPr>
                <a:spLocks noChangeArrowheads="1"/>
              </p:cNvSpPr>
              <p:nvPr/>
            </p:nvSpPr>
            <p:spPr bwMode="auto">
              <a:xfrm>
                <a:off x="1260" y="1968"/>
                <a:ext cx="762" cy="332"/>
              </a:xfrm>
              <a:prstGeom prst="rect">
                <a:avLst/>
              </a:prstGeom>
              <a:solidFill>
                <a:srgbClr val="99CCFF"/>
              </a:solidFill>
              <a:ln w="9525" algn="ctr">
                <a:solidFill>
                  <a:schemeClr val="tx1"/>
                </a:solidFill>
                <a:miter lim="800000"/>
                <a:headEnd/>
                <a:tailEnd/>
              </a:ln>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61815" name="Oval 8"/>
              <p:cNvSpPr>
                <a:spLocks noChangeArrowheads="1"/>
              </p:cNvSpPr>
              <p:nvPr/>
            </p:nvSpPr>
            <p:spPr bwMode="auto">
              <a:xfrm>
                <a:off x="1387" y="2263"/>
                <a:ext cx="117" cy="117"/>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61816" name="Oval 9"/>
              <p:cNvSpPr>
                <a:spLocks noChangeArrowheads="1"/>
              </p:cNvSpPr>
              <p:nvPr/>
            </p:nvSpPr>
            <p:spPr bwMode="auto">
              <a:xfrm>
                <a:off x="1777" y="2262"/>
                <a:ext cx="117" cy="117"/>
              </a:xfrm>
              <a:prstGeom prst="ellipse">
                <a:avLst/>
              </a:prstGeom>
              <a:solidFill>
                <a:srgbClr val="000000"/>
              </a:solidFill>
              <a:ln w="9525" algn="ctr">
                <a:solidFill>
                  <a:schemeClr val="tx1"/>
                </a:solidFill>
                <a:round/>
                <a:headEnd/>
                <a:tailEnd/>
              </a:ln>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grpSp>
        <p:grpSp>
          <p:nvGrpSpPr>
            <p:cNvPr id="161810" name="Group 26"/>
            <p:cNvGrpSpPr>
              <a:grpSpLocks/>
            </p:cNvGrpSpPr>
            <p:nvPr/>
          </p:nvGrpSpPr>
          <p:grpSpPr bwMode="auto">
            <a:xfrm>
              <a:off x="3563" y="3170"/>
              <a:ext cx="762" cy="412"/>
              <a:chOff x="1260" y="1968"/>
              <a:chExt cx="762" cy="412"/>
            </a:xfrm>
          </p:grpSpPr>
          <p:sp>
            <p:nvSpPr>
              <p:cNvPr id="161811" name="Rectangle 27"/>
              <p:cNvSpPr>
                <a:spLocks noChangeArrowheads="1"/>
              </p:cNvSpPr>
              <p:nvPr/>
            </p:nvSpPr>
            <p:spPr bwMode="auto">
              <a:xfrm>
                <a:off x="1260" y="1968"/>
                <a:ext cx="762" cy="332"/>
              </a:xfrm>
              <a:prstGeom prst="rect">
                <a:avLst/>
              </a:prstGeom>
              <a:solidFill>
                <a:srgbClr val="99CCFF"/>
              </a:solidFill>
              <a:ln w="9525" algn="ctr">
                <a:solidFill>
                  <a:schemeClr val="tx1"/>
                </a:solidFill>
                <a:miter lim="800000"/>
                <a:headEnd/>
                <a:tailEnd/>
              </a:ln>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61812" name="Oval 28"/>
              <p:cNvSpPr>
                <a:spLocks noChangeArrowheads="1"/>
              </p:cNvSpPr>
              <p:nvPr/>
            </p:nvSpPr>
            <p:spPr bwMode="auto">
              <a:xfrm>
                <a:off x="1387" y="2263"/>
                <a:ext cx="117" cy="117"/>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61813" name="Oval 29"/>
              <p:cNvSpPr>
                <a:spLocks noChangeArrowheads="1"/>
              </p:cNvSpPr>
              <p:nvPr/>
            </p:nvSpPr>
            <p:spPr bwMode="auto">
              <a:xfrm>
                <a:off x="1777" y="2262"/>
                <a:ext cx="117" cy="117"/>
              </a:xfrm>
              <a:prstGeom prst="ellipse">
                <a:avLst/>
              </a:prstGeom>
              <a:solidFill>
                <a:srgbClr val="000000"/>
              </a:solidFill>
              <a:ln w="9525" algn="ctr">
                <a:solidFill>
                  <a:schemeClr val="tx1"/>
                </a:solidFill>
                <a:round/>
                <a:headEnd/>
                <a:tailEnd/>
              </a:ln>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grpSp>
      </p:gr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3EEB3488-5BA0-4545-8DB0-6B992363058D}" type="slidenum">
              <a:rPr lang="fi-FI" altLang="fi-FI" sz="1000" smtClean="0">
                <a:solidFill>
                  <a:schemeClr val="tx1"/>
                </a:solidFill>
                <a:latin typeface="Arial" panose="020B0604020202020204" pitchFamily="34" charset="0"/>
              </a:rPr>
              <a:pPr>
                <a:spcBef>
                  <a:spcPct val="0"/>
                </a:spcBef>
                <a:buClrTx/>
                <a:buFontTx/>
                <a:buNone/>
              </a:pPr>
              <a:t>152</a:t>
            </a:fld>
            <a:endParaRPr lang="fi-FI" altLang="fi-FI" sz="1000" smtClean="0">
              <a:solidFill>
                <a:schemeClr val="tx1"/>
              </a:solidFill>
              <a:latin typeface="Arial" panose="020B0604020202020204" pitchFamily="34" charset="0"/>
            </a:endParaRPr>
          </a:p>
        </p:txBody>
      </p:sp>
      <p:sp>
        <p:nvSpPr>
          <p:cNvPr id="162819" name="Text Box 2"/>
          <p:cNvSpPr txBox="1">
            <a:spLocks noChangeArrowheads="1"/>
          </p:cNvSpPr>
          <p:nvPr/>
        </p:nvSpPr>
        <p:spPr bwMode="auto">
          <a:xfrm>
            <a:off x="557213" y="296863"/>
            <a:ext cx="7989887"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b="1">
                <a:solidFill>
                  <a:schemeClr val="tx1"/>
                </a:solidFill>
              </a:rPr>
              <a:t>Tehtävä 5.8.</a:t>
            </a:r>
            <a:r>
              <a:rPr lang="fi-FI" altLang="fi-FI" sz="2800">
                <a:solidFill>
                  <a:schemeClr val="tx1"/>
                </a:solidFill>
              </a:rPr>
              <a:t>  </a:t>
            </a:r>
          </a:p>
          <a:p>
            <a:pPr eaLnBrk="1" hangingPunct="1">
              <a:spcBef>
                <a:spcPct val="50000"/>
              </a:spcBef>
              <a:buClrTx/>
              <a:buFontTx/>
              <a:buNone/>
            </a:pPr>
            <a:r>
              <a:rPr lang="fi-FI" altLang="fi-FI" sz="2400">
                <a:solidFill>
                  <a:schemeClr val="tx1"/>
                </a:solidFill>
              </a:rPr>
              <a:t>Kappale liukuu pitkin kaltevaa tasoa.  Kappaleen nopeus pisteessä A on 2,5 m/s.  Kappaleen ja pinnan välinen lii-kekitkakerroin on 0,17.  Kuinka suuri on kappaleen no-peus kun se on liukunut pitkin tasoa pisteestä A mitat-tuna 4,0 m ? Kappaleen massa on 50 kg ja tason kalte-vuuskulma 35 °.</a:t>
            </a:r>
          </a:p>
        </p:txBody>
      </p:sp>
      <p:grpSp>
        <p:nvGrpSpPr>
          <p:cNvPr id="162820" name="Group 14"/>
          <p:cNvGrpSpPr>
            <a:grpSpLocks/>
          </p:cNvGrpSpPr>
          <p:nvPr/>
        </p:nvGrpSpPr>
        <p:grpSpPr bwMode="auto">
          <a:xfrm>
            <a:off x="2352675" y="3101975"/>
            <a:ext cx="4948238" cy="2686050"/>
            <a:chOff x="1482" y="1954"/>
            <a:chExt cx="3117" cy="1692"/>
          </a:xfrm>
        </p:grpSpPr>
        <p:sp>
          <p:nvSpPr>
            <p:cNvPr id="162823" name="Line 3"/>
            <p:cNvSpPr>
              <a:spLocks noChangeShapeType="1"/>
            </p:cNvSpPr>
            <p:nvPr/>
          </p:nvSpPr>
          <p:spPr bwMode="auto">
            <a:xfrm>
              <a:off x="1482" y="3630"/>
              <a:ext cx="3114" cy="0"/>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162824" name="Line 4"/>
            <p:cNvSpPr>
              <a:spLocks noChangeShapeType="1"/>
            </p:cNvSpPr>
            <p:nvPr/>
          </p:nvSpPr>
          <p:spPr bwMode="auto">
            <a:xfrm>
              <a:off x="1651" y="2511"/>
              <a:ext cx="2948" cy="1113"/>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162825" name="Rectangle 5"/>
            <p:cNvSpPr>
              <a:spLocks noChangeArrowheads="1"/>
            </p:cNvSpPr>
            <p:nvPr/>
          </p:nvSpPr>
          <p:spPr bwMode="auto">
            <a:xfrm rot="1242223">
              <a:off x="1729" y="2352"/>
              <a:ext cx="685" cy="300"/>
            </a:xfrm>
            <a:prstGeom prst="rect">
              <a:avLst/>
            </a:prstGeom>
            <a:solidFill>
              <a:schemeClr val="tx2">
                <a:alpha val="69019"/>
              </a:schemeClr>
            </a:solidFill>
            <a:ln w="19050" algn="ctr">
              <a:solidFill>
                <a:schemeClr val="tx2"/>
              </a:solidFill>
              <a:miter lim="800000"/>
              <a:headEnd/>
              <a:tailEnd/>
            </a:ln>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400" i="1">
                  <a:solidFill>
                    <a:schemeClr val="tx1"/>
                  </a:solidFill>
                </a:rPr>
                <a:t>m</a:t>
              </a:r>
            </a:p>
          </p:txBody>
        </p:sp>
        <p:sp>
          <p:nvSpPr>
            <p:cNvPr id="162826" name="Arc 6"/>
            <p:cNvSpPr>
              <a:spLocks/>
            </p:cNvSpPr>
            <p:nvPr/>
          </p:nvSpPr>
          <p:spPr bwMode="auto">
            <a:xfrm rot="-7104866">
              <a:off x="3798" y="3418"/>
              <a:ext cx="192" cy="17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fi-FI"/>
            </a:p>
          </p:txBody>
        </p:sp>
        <p:sp>
          <p:nvSpPr>
            <p:cNvPr id="162827" name="Text Box 7"/>
            <p:cNvSpPr txBox="1">
              <a:spLocks noChangeArrowheads="1"/>
            </p:cNvSpPr>
            <p:nvPr/>
          </p:nvSpPr>
          <p:spPr bwMode="auto">
            <a:xfrm>
              <a:off x="3596" y="3358"/>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el-GR" altLang="fi-FI" sz="2400" i="1">
                  <a:solidFill>
                    <a:schemeClr val="tx1"/>
                  </a:solidFill>
                  <a:latin typeface="Arial" panose="020B0604020202020204" pitchFamily="34" charset="0"/>
                  <a:cs typeface="Arial" panose="020B0604020202020204" pitchFamily="34" charset="0"/>
                </a:rPr>
                <a:t>α</a:t>
              </a:r>
            </a:p>
          </p:txBody>
        </p:sp>
        <p:sp>
          <p:nvSpPr>
            <p:cNvPr id="162828" name="Text Box 8"/>
            <p:cNvSpPr txBox="1">
              <a:spLocks noChangeArrowheads="1"/>
            </p:cNvSpPr>
            <p:nvPr/>
          </p:nvSpPr>
          <p:spPr bwMode="auto">
            <a:xfrm>
              <a:off x="2092" y="2770"/>
              <a:ext cx="2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a:solidFill>
                    <a:schemeClr val="tx1"/>
                  </a:solidFill>
                </a:rPr>
                <a:t>A</a:t>
              </a:r>
            </a:p>
          </p:txBody>
        </p:sp>
        <p:sp>
          <p:nvSpPr>
            <p:cNvPr id="162829" name="Line 9"/>
            <p:cNvSpPr>
              <a:spLocks noChangeShapeType="1"/>
            </p:cNvSpPr>
            <p:nvPr/>
          </p:nvSpPr>
          <p:spPr bwMode="auto">
            <a:xfrm>
              <a:off x="1955" y="2179"/>
              <a:ext cx="400" cy="147"/>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162830" name="Text Box 10"/>
            <p:cNvSpPr txBox="1">
              <a:spLocks noChangeArrowheads="1"/>
            </p:cNvSpPr>
            <p:nvPr/>
          </p:nvSpPr>
          <p:spPr bwMode="auto">
            <a:xfrm>
              <a:off x="2091" y="1954"/>
              <a:ext cx="2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i="1">
                  <a:solidFill>
                    <a:schemeClr val="tx1"/>
                  </a:solidFill>
                </a:rPr>
                <a:t>v</a:t>
              </a:r>
              <a:r>
                <a:rPr lang="fi-FI" altLang="fi-FI" sz="2400" baseline="-25000">
                  <a:solidFill>
                    <a:schemeClr val="tx1"/>
                  </a:solidFill>
                </a:rPr>
                <a:t>A</a:t>
              </a:r>
              <a:endParaRPr lang="fi-FI" altLang="fi-FI" sz="2400" i="1">
                <a:solidFill>
                  <a:schemeClr val="tx1"/>
                </a:solidFill>
              </a:endParaRPr>
            </a:p>
          </p:txBody>
        </p:sp>
      </p:grpSp>
      <p:sp>
        <p:nvSpPr>
          <p:cNvPr id="162821" name="AutoShape 11">
            <a:hlinkClick r:id="rId2" action="ppaction://hlinksldjump" highlightClick="1"/>
          </p:cNvPr>
          <p:cNvSpPr>
            <a:spLocks noChangeArrowheads="1"/>
          </p:cNvSpPr>
          <p:nvPr/>
        </p:nvSpPr>
        <p:spPr bwMode="auto">
          <a:xfrm>
            <a:off x="627063" y="5954713"/>
            <a:ext cx="1450975" cy="441325"/>
          </a:xfrm>
          <a:prstGeom prst="actionButtonBlank">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000" b="1">
                <a:solidFill>
                  <a:schemeClr val="tx2"/>
                </a:solidFill>
              </a:rPr>
              <a:t>Ratkaisu</a:t>
            </a:r>
          </a:p>
        </p:txBody>
      </p:sp>
      <p:sp>
        <p:nvSpPr>
          <p:cNvPr id="162822" name="AutoShape 13">
            <a:hlinkClick r:id="rId3"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42" name="Dian numeron paikkamerkki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spcBef>
                <a:spcPct val="0"/>
              </a:spcBef>
              <a:buClrTx/>
              <a:buFontTx/>
              <a:buNone/>
            </a:pPr>
            <a:fld id="{3FB2448B-03CB-4237-9843-71FEFC0F271F}" type="slidenum">
              <a:rPr lang="fi-FI" altLang="fi-FI" sz="1000" smtClean="0">
                <a:solidFill>
                  <a:schemeClr val="bg1"/>
                </a:solidFill>
              </a:rPr>
              <a:pPr>
                <a:spcBef>
                  <a:spcPct val="0"/>
                </a:spcBef>
                <a:buClrTx/>
                <a:buFontTx/>
                <a:buNone/>
              </a:pPr>
              <a:t>153</a:t>
            </a:fld>
            <a:endParaRPr lang="fi-FI" altLang="fi-FI" sz="1000" smtClean="0">
              <a:solidFill>
                <a:schemeClr val="bg1"/>
              </a:solidFill>
            </a:endParaRPr>
          </a:p>
        </p:txBody>
      </p:sp>
      <p:sp>
        <p:nvSpPr>
          <p:cNvPr id="163843" name="AutoShape 3">
            <a:hlinkClick r:id="rId2" action="ppaction://hlinksldjump" highlightClick="1"/>
          </p:cNvPr>
          <p:cNvSpPr>
            <a:spLocks noChangeArrowheads="1"/>
          </p:cNvSpPr>
          <p:nvPr/>
        </p:nvSpPr>
        <p:spPr bwMode="auto">
          <a:xfrm>
            <a:off x="3213100" y="2636838"/>
            <a:ext cx="2713038" cy="903287"/>
          </a:xfrm>
          <a:prstGeom prst="actionButtonBeginning">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spcBef>
                <a:spcPct val="50000"/>
              </a:spcBef>
              <a:buClrTx/>
              <a:buFontTx/>
              <a:buNone/>
            </a:pPr>
            <a:endParaRPr lang="fi-FI" altLang="fi-FI" sz="3600">
              <a:latin typeface="Tahoma" panose="020B0604030504040204" pitchFamily="34" charset="0"/>
            </a:endParaRPr>
          </a:p>
        </p:txBody>
      </p:sp>
      <p:sp>
        <p:nvSpPr>
          <p:cNvPr id="163844" name="Text Box 4"/>
          <p:cNvSpPr txBox="1">
            <a:spLocks noChangeArrowheads="1"/>
          </p:cNvSpPr>
          <p:nvPr/>
        </p:nvSpPr>
        <p:spPr bwMode="auto">
          <a:xfrm>
            <a:off x="2063750" y="3644900"/>
            <a:ext cx="50133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spcBef>
                <a:spcPct val="50000"/>
              </a:spcBef>
              <a:buClrTx/>
              <a:buFontTx/>
              <a:buNone/>
            </a:pPr>
            <a:r>
              <a:rPr lang="fi-FI" altLang="fi-FI" sz="3600" b="1">
                <a:solidFill>
                  <a:srgbClr val="5F5F5F"/>
                </a:solidFill>
                <a:latin typeface="Tahoma" panose="020B0604030504040204" pitchFamily="34" charset="0"/>
              </a:rPr>
              <a:t>Paluu luvun 5 alkuun</a:t>
            </a: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1166813" y="404813"/>
            <a:ext cx="7381875" cy="1143000"/>
          </a:xfrm>
        </p:spPr>
        <p:txBody>
          <a:bodyPr/>
          <a:lstStyle/>
          <a:p>
            <a:pPr algn="l" eaLnBrk="1" hangingPunct="1"/>
            <a:r>
              <a:rPr lang="fi-FI" altLang="fi-FI" sz="4800" b="1" smtClean="0">
                <a:solidFill>
                  <a:srgbClr val="000066"/>
                </a:solidFill>
              </a:rPr>
              <a:t>6. Liikemäärä ja impulssi</a:t>
            </a:r>
          </a:p>
        </p:txBody>
      </p:sp>
      <p:sp>
        <p:nvSpPr>
          <p:cNvPr id="164867" name="AutoShape 3">
            <a:hlinkClick r:id="rId2" action="ppaction://hlinksldjump" highlightClick="1"/>
          </p:cNvPr>
          <p:cNvSpPr>
            <a:spLocks noChangeArrowheads="1"/>
          </p:cNvSpPr>
          <p:nvPr/>
        </p:nvSpPr>
        <p:spPr bwMode="auto">
          <a:xfrm>
            <a:off x="1908175" y="2133600"/>
            <a:ext cx="4741863" cy="376238"/>
          </a:xfrm>
          <a:prstGeom prst="actionButtonBlan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buClr>
                <a:schemeClr val="hlink"/>
              </a:buClr>
              <a:buSzPct val="80000"/>
              <a:buFontTx/>
              <a:buNone/>
            </a:pPr>
            <a:r>
              <a:rPr lang="fi-FI" altLang="fi-FI" sz="2000" b="1">
                <a:latin typeface="Tahoma" panose="020B0604030504040204" pitchFamily="34" charset="0"/>
              </a:rPr>
              <a:t>6.1 Liikemäärä</a:t>
            </a:r>
          </a:p>
        </p:txBody>
      </p:sp>
      <p:sp>
        <p:nvSpPr>
          <p:cNvPr id="164868" name="AutoShape 4">
            <a:hlinkClick r:id="rId3" action="ppaction://hlinksldjump" highlightClick="1"/>
          </p:cNvPr>
          <p:cNvSpPr>
            <a:spLocks noChangeArrowheads="1"/>
          </p:cNvSpPr>
          <p:nvPr/>
        </p:nvSpPr>
        <p:spPr bwMode="auto">
          <a:xfrm>
            <a:off x="1908175" y="2708275"/>
            <a:ext cx="4741863" cy="376238"/>
          </a:xfrm>
          <a:prstGeom prst="actionButtonBlan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buClr>
                <a:schemeClr val="hlink"/>
              </a:buClr>
              <a:buSzPct val="80000"/>
              <a:buFontTx/>
              <a:buNone/>
            </a:pPr>
            <a:r>
              <a:rPr lang="fi-FI" altLang="fi-FI" sz="2000" b="1">
                <a:latin typeface="Tahoma" panose="020B0604030504040204" pitchFamily="34" charset="0"/>
              </a:rPr>
              <a:t>6.2 Impulssi</a:t>
            </a:r>
          </a:p>
        </p:txBody>
      </p:sp>
      <p:sp>
        <p:nvSpPr>
          <p:cNvPr id="164869" name="AutoShape 5">
            <a:hlinkClick r:id="rId4" action="ppaction://hlinksldjump" highlightClick="1"/>
          </p:cNvPr>
          <p:cNvSpPr>
            <a:spLocks noChangeArrowheads="1"/>
          </p:cNvSpPr>
          <p:nvPr/>
        </p:nvSpPr>
        <p:spPr bwMode="auto">
          <a:xfrm>
            <a:off x="1908175" y="3284538"/>
            <a:ext cx="4741863" cy="376237"/>
          </a:xfrm>
          <a:prstGeom prst="actionButtonBlan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buClr>
                <a:schemeClr val="hlink"/>
              </a:buClr>
              <a:buSzPct val="80000"/>
              <a:buFontTx/>
              <a:buNone/>
            </a:pPr>
            <a:r>
              <a:rPr lang="fi-FI" altLang="fi-FI" sz="2000" b="1">
                <a:latin typeface="Tahoma" panose="020B0604030504040204" pitchFamily="34" charset="0"/>
              </a:rPr>
              <a:t>6.3 Liikemäärän säilyminen</a:t>
            </a:r>
          </a:p>
        </p:txBody>
      </p:sp>
      <p:sp>
        <p:nvSpPr>
          <p:cNvPr id="164870" name="AutoShape 6">
            <a:hlinkClick r:id="rId5" action="ppaction://hlinksldjump" highlightClick="1"/>
          </p:cNvPr>
          <p:cNvSpPr>
            <a:spLocks noChangeArrowheads="1"/>
          </p:cNvSpPr>
          <p:nvPr/>
        </p:nvSpPr>
        <p:spPr bwMode="auto">
          <a:xfrm>
            <a:off x="1908175" y="3860800"/>
            <a:ext cx="4741863" cy="376238"/>
          </a:xfrm>
          <a:prstGeom prst="actionButtonBlan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buClr>
                <a:schemeClr val="hlink"/>
              </a:buClr>
              <a:buSzPct val="80000"/>
              <a:buFontTx/>
              <a:buNone/>
            </a:pPr>
            <a:r>
              <a:rPr lang="fi-FI" altLang="fi-FI" sz="2000" b="1">
                <a:latin typeface="Tahoma" panose="020B0604030504040204" pitchFamily="34" charset="0"/>
              </a:rPr>
              <a:t>6.4 Törmäykset</a:t>
            </a:r>
          </a:p>
        </p:txBody>
      </p:sp>
      <p:sp>
        <p:nvSpPr>
          <p:cNvPr id="164871" name="AutoShape 7">
            <a:hlinkClick r:id="rId6" action="ppaction://hlinksldjump" highlightClick="1"/>
          </p:cNvPr>
          <p:cNvSpPr>
            <a:spLocks noChangeArrowheads="1"/>
          </p:cNvSpPr>
          <p:nvPr/>
        </p:nvSpPr>
        <p:spPr bwMode="auto">
          <a:xfrm>
            <a:off x="1908175" y="4437063"/>
            <a:ext cx="4741863" cy="376237"/>
          </a:xfrm>
          <a:prstGeom prst="actionButtonBlan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buClr>
                <a:schemeClr val="hlink"/>
              </a:buClr>
              <a:buSzPct val="80000"/>
              <a:buFontTx/>
              <a:buNone/>
            </a:pPr>
            <a:r>
              <a:rPr lang="fi-FI" altLang="fi-FI" sz="2000" b="1">
                <a:latin typeface="Tahoma" panose="020B0604030504040204" pitchFamily="34" charset="0"/>
              </a:rPr>
              <a:t>6.5 Raketin työntövoima</a:t>
            </a:r>
          </a:p>
        </p:txBody>
      </p:sp>
      <p:sp>
        <p:nvSpPr>
          <p:cNvPr id="164872" name="AutoShape 8">
            <a:hlinkClick r:id="" action="ppaction://hlinkshowjump?jump=firstslide" highlightClick="1"/>
          </p:cNvPr>
          <p:cNvSpPr>
            <a:spLocks noChangeArrowheads="1"/>
          </p:cNvSpPr>
          <p:nvPr/>
        </p:nvSpPr>
        <p:spPr bwMode="auto">
          <a:xfrm>
            <a:off x="1908175" y="5229225"/>
            <a:ext cx="2293938" cy="376238"/>
          </a:xfrm>
          <a:prstGeom prst="actionButtonBlan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buClr>
                <a:schemeClr val="hlink"/>
              </a:buClr>
              <a:buSzPct val="80000"/>
              <a:buFontTx/>
              <a:buNone/>
            </a:pPr>
            <a:r>
              <a:rPr lang="fi-FI" altLang="fi-FI" sz="2000" b="1">
                <a:latin typeface="Tahoma" panose="020B0604030504040204" pitchFamily="34" charset="0"/>
              </a:rPr>
              <a:t>Paluu pääsivulle</a:t>
            </a:r>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6082680F-6BC6-4516-9DA8-4D13979A1256}" type="slidenum">
              <a:rPr lang="fi-FI" altLang="fi-FI" sz="1000" smtClean="0">
                <a:solidFill>
                  <a:schemeClr val="tx1"/>
                </a:solidFill>
                <a:latin typeface="Arial" panose="020B0604020202020204" pitchFamily="34" charset="0"/>
              </a:rPr>
              <a:pPr>
                <a:spcBef>
                  <a:spcPct val="0"/>
                </a:spcBef>
                <a:buClrTx/>
                <a:buFontTx/>
                <a:buNone/>
              </a:pPr>
              <a:t>155</a:t>
            </a:fld>
            <a:endParaRPr lang="fi-FI" altLang="fi-FI" sz="1000" smtClean="0">
              <a:solidFill>
                <a:schemeClr val="tx1"/>
              </a:solidFill>
              <a:latin typeface="Arial" panose="020B0604020202020204" pitchFamily="34" charset="0"/>
            </a:endParaRPr>
          </a:p>
        </p:txBody>
      </p:sp>
      <p:sp>
        <p:nvSpPr>
          <p:cNvPr id="165891" name="Rectangle 2"/>
          <p:cNvSpPr>
            <a:spLocks noGrp="1" noRot="1" noChangeArrowheads="1"/>
          </p:cNvSpPr>
          <p:nvPr>
            <p:ph type="title"/>
          </p:nvPr>
        </p:nvSpPr>
        <p:spPr/>
        <p:txBody>
          <a:bodyPr/>
          <a:lstStyle/>
          <a:p>
            <a:pPr algn="l" eaLnBrk="1" hangingPunct="1"/>
            <a:r>
              <a:rPr lang="fi-FI" altLang="fi-FI" sz="3600" smtClean="0"/>
              <a:t>6.1 Liikemäärä</a:t>
            </a:r>
          </a:p>
        </p:txBody>
      </p:sp>
      <p:sp>
        <p:nvSpPr>
          <p:cNvPr id="165892" name="Rectangle 3"/>
          <p:cNvSpPr>
            <a:spLocks noGrp="1" noRot="1" noChangeArrowheads="1"/>
          </p:cNvSpPr>
          <p:nvPr>
            <p:ph type="body" idx="1"/>
          </p:nvPr>
        </p:nvSpPr>
        <p:spPr>
          <a:xfrm>
            <a:off x="301625" y="1196975"/>
            <a:ext cx="8540750" cy="4902200"/>
          </a:xfrm>
        </p:spPr>
        <p:txBody>
          <a:bodyPr/>
          <a:lstStyle/>
          <a:p>
            <a:pPr eaLnBrk="1" hangingPunct="1">
              <a:buFont typeface="Wingdings" panose="05000000000000000000" pitchFamily="2" charset="2"/>
              <a:buNone/>
            </a:pPr>
            <a:r>
              <a:rPr lang="fi-FI" altLang="fi-FI" smtClean="0"/>
              <a:t>	On olemassa tilanteita, joissa vaikuttavista voimista ei ole täsmällistä tietoa.  Esimerk-keinä näistä tilanteista voidaan mainita tör-mäykset, raketin eteneminen avaruudessa, ammuksen räjähdys ja ydinreaktiot.  Edellämainittuja tapauksia voidaan käsitellä, kun määritellään uudet suureet, </a:t>
            </a:r>
            <a:r>
              <a:rPr lang="fi-FI" altLang="fi-FI" i="1" smtClean="0">
                <a:solidFill>
                  <a:srgbClr val="FF6600"/>
                </a:solidFill>
              </a:rPr>
              <a:t>liikemäärä</a:t>
            </a:r>
            <a:r>
              <a:rPr lang="fi-FI" altLang="fi-FI" smtClean="0"/>
              <a:t> ja </a:t>
            </a:r>
            <a:r>
              <a:rPr lang="fi-FI" altLang="fi-FI" i="1" smtClean="0">
                <a:solidFill>
                  <a:srgbClr val="FF6600"/>
                </a:solidFill>
              </a:rPr>
              <a:t>impulssi</a:t>
            </a:r>
            <a:r>
              <a:rPr lang="fi-FI" altLang="fi-FI" i="1" smtClean="0"/>
              <a:t>.</a:t>
            </a:r>
            <a:r>
              <a:rPr lang="fi-FI" altLang="fi-FI" smtClean="0"/>
              <a:t>  Liikemäärään liittyy myös </a:t>
            </a:r>
            <a:r>
              <a:rPr lang="fi-FI" altLang="fi-FI" i="1" smtClean="0">
                <a:solidFill>
                  <a:srgbClr val="FF6600"/>
                </a:solidFill>
              </a:rPr>
              <a:t>liikemäärän säilymislaki</a:t>
            </a:r>
            <a:r>
              <a:rPr lang="fi-FI" altLang="fi-FI" smtClean="0"/>
              <a:t>.  </a:t>
            </a:r>
          </a:p>
        </p:txBody>
      </p:sp>
      <p:sp>
        <p:nvSpPr>
          <p:cNvPr id="165893" name="AutoShape 5">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B50463C9-5C58-44E1-91F0-CF144606035D}" type="slidenum">
              <a:rPr lang="fi-FI" altLang="fi-FI" sz="1000" smtClean="0">
                <a:solidFill>
                  <a:schemeClr val="tx1"/>
                </a:solidFill>
                <a:latin typeface="Arial" panose="020B0604020202020204" pitchFamily="34" charset="0"/>
              </a:rPr>
              <a:pPr>
                <a:spcBef>
                  <a:spcPct val="0"/>
                </a:spcBef>
                <a:buClrTx/>
                <a:buFontTx/>
                <a:buNone/>
              </a:pPr>
              <a:t>156</a:t>
            </a:fld>
            <a:endParaRPr lang="fi-FI" altLang="fi-FI" sz="1000" smtClean="0">
              <a:solidFill>
                <a:schemeClr val="tx1"/>
              </a:solidFill>
              <a:latin typeface="Arial" panose="020B0604020202020204" pitchFamily="34" charset="0"/>
            </a:endParaRPr>
          </a:p>
        </p:txBody>
      </p:sp>
      <p:grpSp>
        <p:nvGrpSpPr>
          <p:cNvPr id="166915" name="Group 2"/>
          <p:cNvGrpSpPr>
            <a:grpSpLocks/>
          </p:cNvGrpSpPr>
          <p:nvPr/>
        </p:nvGrpSpPr>
        <p:grpSpPr bwMode="auto">
          <a:xfrm>
            <a:off x="1860550" y="2184400"/>
            <a:ext cx="4392613" cy="1397000"/>
            <a:chOff x="748" y="1779"/>
            <a:chExt cx="2767" cy="880"/>
          </a:xfrm>
        </p:grpSpPr>
        <p:sp>
          <p:nvSpPr>
            <p:cNvPr id="166923" name="Line 3"/>
            <p:cNvSpPr>
              <a:spLocks noChangeShapeType="1"/>
            </p:cNvSpPr>
            <p:nvPr/>
          </p:nvSpPr>
          <p:spPr bwMode="auto">
            <a:xfrm>
              <a:off x="748" y="2659"/>
              <a:ext cx="2767" cy="0"/>
            </a:xfrm>
            <a:prstGeom prst="line">
              <a:avLst/>
            </a:prstGeom>
            <a:noFill/>
            <a:ln w="50800">
              <a:solidFill>
                <a:srgbClr val="008000"/>
              </a:solidFill>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166924" name="Rectangle 4"/>
            <p:cNvSpPr>
              <a:spLocks noChangeArrowheads="1"/>
            </p:cNvSpPr>
            <p:nvPr/>
          </p:nvSpPr>
          <p:spPr bwMode="auto">
            <a:xfrm>
              <a:off x="1097" y="2277"/>
              <a:ext cx="845" cy="371"/>
            </a:xfrm>
            <a:prstGeom prst="rect">
              <a:avLst/>
            </a:prstGeom>
            <a:solidFill>
              <a:srgbClr val="993300">
                <a:alpha val="78038"/>
              </a:srgbClr>
            </a:solidFill>
            <a:ln w="9525" algn="ctr">
              <a:solidFill>
                <a:schemeClr val="tx1"/>
              </a:solidFill>
              <a:miter lim="800000"/>
              <a:headEnd/>
              <a:tailEnd/>
            </a:ln>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i="1">
                  <a:solidFill>
                    <a:schemeClr val="tx1"/>
                  </a:solidFill>
                </a:rPr>
                <a:t>m</a:t>
              </a:r>
            </a:p>
          </p:txBody>
        </p:sp>
        <p:sp>
          <p:nvSpPr>
            <p:cNvPr id="166925" name="Line 5"/>
            <p:cNvSpPr>
              <a:spLocks noChangeShapeType="1"/>
            </p:cNvSpPr>
            <p:nvPr/>
          </p:nvSpPr>
          <p:spPr bwMode="auto">
            <a:xfrm>
              <a:off x="1242" y="2132"/>
              <a:ext cx="595" cy="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166926" name="Text Box 6"/>
            <p:cNvSpPr txBox="1">
              <a:spLocks noChangeArrowheads="1"/>
            </p:cNvSpPr>
            <p:nvPr/>
          </p:nvSpPr>
          <p:spPr bwMode="auto">
            <a:xfrm>
              <a:off x="1380" y="1779"/>
              <a:ext cx="25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3600" i="1">
                  <a:solidFill>
                    <a:schemeClr val="tx1"/>
                  </a:solidFill>
                </a:rPr>
                <a:t>v</a:t>
              </a:r>
            </a:p>
          </p:txBody>
        </p:sp>
      </p:grpSp>
      <p:sp>
        <p:nvSpPr>
          <p:cNvPr id="166916" name="Text Box 7"/>
          <p:cNvSpPr txBox="1">
            <a:spLocks noChangeArrowheads="1"/>
          </p:cNvSpPr>
          <p:nvPr/>
        </p:nvSpPr>
        <p:spPr bwMode="auto">
          <a:xfrm>
            <a:off x="319088" y="392113"/>
            <a:ext cx="75612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a:solidFill>
                  <a:schemeClr val="tx1"/>
                </a:solidFill>
              </a:rPr>
              <a:t>Liikkeessä olevalla kappaleella on liikemäärä </a:t>
            </a:r>
            <a:r>
              <a:rPr lang="fi-FI" altLang="fi-FI" sz="2800" b="1" i="1">
                <a:solidFill>
                  <a:schemeClr val="tx1"/>
                </a:solidFill>
              </a:rPr>
              <a:t>p</a:t>
            </a:r>
            <a:r>
              <a:rPr lang="fi-FI" altLang="fi-FI" sz="2800">
                <a:solidFill>
                  <a:schemeClr val="tx1"/>
                </a:solidFill>
              </a:rPr>
              <a:t>.</a:t>
            </a:r>
            <a:endParaRPr lang="fi-FI" altLang="fi-FI" sz="2800" b="1" i="1">
              <a:solidFill>
                <a:schemeClr val="tx1"/>
              </a:solidFill>
            </a:endParaRPr>
          </a:p>
        </p:txBody>
      </p:sp>
      <p:grpSp>
        <p:nvGrpSpPr>
          <p:cNvPr id="166917" name="Group 8"/>
          <p:cNvGrpSpPr>
            <a:grpSpLocks/>
          </p:cNvGrpSpPr>
          <p:nvPr/>
        </p:nvGrpSpPr>
        <p:grpSpPr bwMode="auto">
          <a:xfrm>
            <a:off x="1497013" y="1308100"/>
            <a:ext cx="5191125" cy="517525"/>
            <a:chOff x="857" y="834"/>
            <a:chExt cx="3270" cy="326"/>
          </a:xfrm>
        </p:grpSpPr>
        <p:graphicFrame>
          <p:nvGraphicFramePr>
            <p:cNvPr id="166921" name="Object 9"/>
            <p:cNvGraphicFramePr>
              <a:graphicFrameLocks noChangeAspect="1"/>
            </p:cNvGraphicFramePr>
            <p:nvPr/>
          </p:nvGraphicFramePr>
          <p:xfrm>
            <a:off x="857" y="834"/>
            <a:ext cx="825" cy="326"/>
          </p:xfrm>
          <a:graphic>
            <a:graphicData uri="http://schemas.openxmlformats.org/presentationml/2006/ole">
              <mc:AlternateContent xmlns:mc="http://schemas.openxmlformats.org/markup-compatibility/2006">
                <mc:Choice xmlns:v="urn:schemas-microsoft-com:vml" Requires="v">
                  <p:oleObj spid="_x0000_s166933" name="Equation" r:id="rId3" imgW="1091726" imgH="431613" progId="Equation.DSMT4">
                    <p:embed/>
                  </p:oleObj>
                </mc:Choice>
                <mc:Fallback>
                  <p:oleObj name="Equation" r:id="rId3" imgW="1091726" imgH="431613"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 y="834"/>
                          <a:ext cx="825" cy="326"/>
                        </a:xfrm>
                        <a:prstGeom prst="rect">
                          <a:avLst/>
                        </a:prstGeom>
                        <a:solidFill>
                          <a:srgbClr val="FFCC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6922" name="Object 10"/>
            <p:cNvGraphicFramePr>
              <a:graphicFrameLocks noChangeAspect="1"/>
            </p:cNvGraphicFramePr>
            <p:nvPr/>
          </p:nvGraphicFramePr>
          <p:xfrm>
            <a:off x="2055" y="855"/>
            <a:ext cx="2072" cy="288"/>
          </p:xfrm>
          <a:graphic>
            <a:graphicData uri="http://schemas.openxmlformats.org/presentationml/2006/ole">
              <mc:AlternateContent xmlns:mc="http://schemas.openxmlformats.org/markup-compatibility/2006">
                <mc:Choice xmlns:v="urn:schemas-microsoft-com:vml" Requires="v">
                  <p:oleObj spid="_x0000_s166934" name="Equation" r:id="rId5" imgW="3289300" imgH="457200" progId="Equation.DSMT4">
                    <p:embed/>
                  </p:oleObj>
                </mc:Choice>
                <mc:Fallback>
                  <p:oleObj name="Equation" r:id="rId5" imgW="3289300" imgH="4572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5" y="855"/>
                          <a:ext cx="207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66918" name="Text Box 11"/>
          <p:cNvSpPr txBox="1">
            <a:spLocks noChangeArrowheads="1"/>
          </p:cNvSpPr>
          <p:nvPr/>
        </p:nvSpPr>
        <p:spPr bwMode="auto">
          <a:xfrm>
            <a:off x="396875" y="4014788"/>
            <a:ext cx="8196263"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a:solidFill>
                  <a:schemeClr val="tx1"/>
                </a:solidFill>
              </a:rPr>
              <a:t>Liikemäärä on vektorisuure, jolla on kappaleen nopeuden suunta.  Komponenttimuodossa saa-daan lausekkeet:</a:t>
            </a:r>
          </a:p>
        </p:txBody>
      </p:sp>
      <p:graphicFrame>
        <p:nvGraphicFramePr>
          <p:cNvPr id="166919" name="Object 12"/>
          <p:cNvGraphicFramePr>
            <a:graphicFrameLocks noChangeAspect="1"/>
          </p:cNvGraphicFramePr>
          <p:nvPr/>
        </p:nvGraphicFramePr>
        <p:xfrm>
          <a:off x="1327150" y="5621338"/>
          <a:ext cx="4902200" cy="431800"/>
        </p:xfrm>
        <a:graphic>
          <a:graphicData uri="http://schemas.openxmlformats.org/presentationml/2006/ole">
            <mc:AlternateContent xmlns:mc="http://schemas.openxmlformats.org/markup-compatibility/2006">
              <mc:Choice xmlns:v="urn:schemas-microsoft-com:vml" Requires="v">
                <p:oleObj spid="_x0000_s166935" name="Equation" r:id="rId7" imgW="4902200" imgH="431800" progId="Equation.DSMT4">
                  <p:embed/>
                </p:oleObj>
              </mc:Choice>
              <mc:Fallback>
                <p:oleObj name="Equation" r:id="rId7" imgW="4902200" imgH="43180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27150" y="5621338"/>
                        <a:ext cx="4902200" cy="431800"/>
                      </a:xfrm>
                      <a:prstGeom prst="rect">
                        <a:avLst/>
                      </a:prstGeom>
                      <a:solidFill>
                        <a:srgbClr val="993300">
                          <a:alpha val="1490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6920" name="AutoShape 14">
            <a:hlinkClick r:id="rId9"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20C078D2-5F34-4DDE-B4DB-91AE5A090BD2}" type="slidenum">
              <a:rPr lang="fi-FI" altLang="fi-FI" sz="1000" smtClean="0">
                <a:solidFill>
                  <a:schemeClr val="tx1"/>
                </a:solidFill>
                <a:latin typeface="Arial" panose="020B0604020202020204" pitchFamily="34" charset="0"/>
              </a:rPr>
              <a:pPr>
                <a:spcBef>
                  <a:spcPct val="0"/>
                </a:spcBef>
                <a:buClrTx/>
                <a:buFontTx/>
                <a:buNone/>
              </a:pPr>
              <a:t>157</a:t>
            </a:fld>
            <a:endParaRPr lang="fi-FI" altLang="fi-FI" sz="1000" smtClean="0">
              <a:solidFill>
                <a:schemeClr val="tx1"/>
              </a:solidFill>
              <a:latin typeface="Arial" panose="020B0604020202020204" pitchFamily="34" charset="0"/>
            </a:endParaRPr>
          </a:p>
        </p:txBody>
      </p:sp>
      <p:sp>
        <p:nvSpPr>
          <p:cNvPr id="167939" name="Text Box 2"/>
          <p:cNvSpPr txBox="1">
            <a:spLocks noChangeArrowheads="1"/>
          </p:cNvSpPr>
          <p:nvPr/>
        </p:nvSpPr>
        <p:spPr bwMode="auto">
          <a:xfrm>
            <a:off x="395288" y="500063"/>
            <a:ext cx="8483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a:solidFill>
                  <a:schemeClr val="tx1"/>
                </a:solidFill>
              </a:rPr>
              <a:t>Liike-energian ja liikemäärän keskinäinen riippuvuus:</a:t>
            </a:r>
          </a:p>
        </p:txBody>
      </p:sp>
      <p:graphicFrame>
        <p:nvGraphicFramePr>
          <p:cNvPr id="167940" name="Object 3"/>
          <p:cNvGraphicFramePr>
            <a:graphicFrameLocks noChangeAspect="1"/>
          </p:cNvGraphicFramePr>
          <p:nvPr/>
        </p:nvGraphicFramePr>
        <p:xfrm>
          <a:off x="1800225" y="1403350"/>
          <a:ext cx="4140200" cy="850900"/>
        </p:xfrm>
        <a:graphic>
          <a:graphicData uri="http://schemas.openxmlformats.org/presentationml/2006/ole">
            <mc:AlternateContent xmlns:mc="http://schemas.openxmlformats.org/markup-compatibility/2006">
              <mc:Choice xmlns:v="urn:schemas-microsoft-com:vml" Requires="v">
                <p:oleObj spid="_x0000_s167946" name="Equation" r:id="rId3" imgW="4140200" imgH="850900" progId="Equation.DSMT4">
                  <p:embed/>
                </p:oleObj>
              </mc:Choice>
              <mc:Fallback>
                <p:oleObj name="Equation" r:id="rId3" imgW="4140200" imgH="8509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0225" y="1403350"/>
                        <a:ext cx="4140200" cy="850900"/>
                      </a:xfrm>
                      <a:prstGeom prst="rect">
                        <a:avLst/>
                      </a:prstGeom>
                      <a:solidFill>
                        <a:srgbClr val="993300">
                          <a:alpha val="14902"/>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7941" name="Text Box 4"/>
          <p:cNvSpPr txBox="1">
            <a:spLocks noChangeArrowheads="1"/>
          </p:cNvSpPr>
          <p:nvPr/>
        </p:nvSpPr>
        <p:spPr bwMode="auto">
          <a:xfrm>
            <a:off x="388938" y="2768600"/>
            <a:ext cx="8474075" cy="286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b="1">
                <a:solidFill>
                  <a:schemeClr val="tx1"/>
                </a:solidFill>
              </a:rPr>
              <a:t>Tehtävä 6.1</a:t>
            </a:r>
          </a:p>
          <a:p>
            <a:pPr eaLnBrk="1" hangingPunct="1">
              <a:spcBef>
                <a:spcPct val="50000"/>
              </a:spcBef>
              <a:buClrTx/>
              <a:buFontTx/>
              <a:buNone/>
            </a:pPr>
            <a:r>
              <a:rPr lang="fi-FI" altLang="fi-FI" sz="2800">
                <a:solidFill>
                  <a:schemeClr val="tx1"/>
                </a:solidFill>
              </a:rPr>
              <a:t>Auto A ajaa pohjoiseen nopeudella 120 km/h ja auto B länteen nopeudella 90 km/h.  Auton A massa on 1200 kg ja auton B massa on 1650 kg.  a) Laske au-tojen A ja B liikemäärät.  b) Laske autojen A ja B muodostaman systeemin kokonaisliikemäärä.  </a:t>
            </a:r>
          </a:p>
        </p:txBody>
      </p:sp>
      <p:sp>
        <p:nvSpPr>
          <p:cNvPr id="167942" name="AutoShape 5">
            <a:hlinkClick r:id="rId5" action="ppaction://hlinksldjump" highlightClick="1"/>
          </p:cNvPr>
          <p:cNvSpPr>
            <a:spLocks noChangeArrowheads="1"/>
          </p:cNvSpPr>
          <p:nvPr/>
        </p:nvSpPr>
        <p:spPr bwMode="auto">
          <a:xfrm>
            <a:off x="482600" y="5830888"/>
            <a:ext cx="1552575" cy="441325"/>
          </a:xfrm>
          <a:prstGeom prst="actionButtonBlank">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000" b="1">
                <a:solidFill>
                  <a:schemeClr val="tx2"/>
                </a:solidFill>
              </a:rPr>
              <a:t>Ratkaisu</a:t>
            </a:r>
          </a:p>
        </p:txBody>
      </p:sp>
      <p:sp>
        <p:nvSpPr>
          <p:cNvPr id="167943" name="AutoShape 6">
            <a:hlinkClick r:id="rId6"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Dian numeron paikkamerkki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5504CAE0-0C6C-4679-A248-98D768A0B5F3}" type="slidenum">
              <a:rPr lang="fi-FI" altLang="fi-FI" sz="1000" smtClean="0">
                <a:solidFill>
                  <a:schemeClr val="tx1"/>
                </a:solidFill>
                <a:latin typeface="Arial" panose="020B0604020202020204" pitchFamily="34" charset="0"/>
              </a:rPr>
              <a:pPr>
                <a:spcBef>
                  <a:spcPct val="0"/>
                </a:spcBef>
                <a:buClrTx/>
                <a:buFontTx/>
                <a:buNone/>
              </a:pPr>
              <a:t>158</a:t>
            </a:fld>
            <a:endParaRPr lang="fi-FI" altLang="fi-FI" sz="1000" smtClean="0">
              <a:solidFill>
                <a:schemeClr val="tx1"/>
              </a:solidFill>
              <a:latin typeface="Arial" panose="020B0604020202020204" pitchFamily="34" charset="0"/>
            </a:endParaRPr>
          </a:p>
        </p:txBody>
      </p:sp>
      <p:sp>
        <p:nvSpPr>
          <p:cNvPr id="168963" name="Rectangle 2"/>
          <p:cNvSpPr>
            <a:spLocks noGrp="1" noRot="1" noChangeArrowheads="1"/>
          </p:cNvSpPr>
          <p:nvPr>
            <p:ph type="title"/>
          </p:nvPr>
        </p:nvSpPr>
        <p:spPr/>
        <p:txBody>
          <a:bodyPr/>
          <a:lstStyle/>
          <a:p>
            <a:pPr algn="l" eaLnBrk="1" hangingPunct="1"/>
            <a:r>
              <a:rPr lang="fi-FI" altLang="fi-FI" sz="3600" smtClean="0"/>
              <a:t>6.2 Impulssi</a:t>
            </a:r>
          </a:p>
        </p:txBody>
      </p:sp>
      <p:sp>
        <p:nvSpPr>
          <p:cNvPr id="168964" name="Text Box 3"/>
          <p:cNvSpPr txBox="1">
            <a:spLocks noChangeArrowheads="1"/>
          </p:cNvSpPr>
          <p:nvPr/>
        </p:nvSpPr>
        <p:spPr bwMode="auto">
          <a:xfrm>
            <a:off x="457200" y="1216025"/>
            <a:ext cx="79867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a:solidFill>
                  <a:schemeClr val="tx1"/>
                </a:solidFill>
              </a:rPr>
              <a:t>Impulssi on suure, joka kuvaa voiman kokonais-vaikutusta kappaleeseen tietyllä aikavälillä.   </a:t>
            </a:r>
          </a:p>
        </p:txBody>
      </p:sp>
      <p:grpSp>
        <p:nvGrpSpPr>
          <p:cNvPr id="168965" name="Group 4"/>
          <p:cNvGrpSpPr>
            <a:grpSpLocks/>
          </p:cNvGrpSpPr>
          <p:nvPr/>
        </p:nvGrpSpPr>
        <p:grpSpPr bwMode="auto">
          <a:xfrm>
            <a:off x="1081088" y="2420938"/>
            <a:ext cx="7129462" cy="2087562"/>
            <a:chOff x="681" y="1525"/>
            <a:chExt cx="4491" cy="1315"/>
          </a:xfrm>
        </p:grpSpPr>
        <p:sp>
          <p:nvSpPr>
            <p:cNvPr id="168968" name="Line 5"/>
            <p:cNvSpPr>
              <a:spLocks noChangeShapeType="1"/>
            </p:cNvSpPr>
            <p:nvPr/>
          </p:nvSpPr>
          <p:spPr bwMode="auto">
            <a:xfrm>
              <a:off x="681" y="2496"/>
              <a:ext cx="4491" cy="0"/>
            </a:xfrm>
            <a:prstGeom prst="line">
              <a:avLst/>
            </a:prstGeom>
            <a:noFill/>
            <a:ln w="38100">
              <a:solidFill>
                <a:srgbClr val="808080"/>
              </a:solidFill>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168969" name="Rectangle 6"/>
            <p:cNvSpPr>
              <a:spLocks noChangeArrowheads="1"/>
            </p:cNvSpPr>
            <p:nvPr/>
          </p:nvSpPr>
          <p:spPr bwMode="auto">
            <a:xfrm>
              <a:off x="1543" y="2086"/>
              <a:ext cx="591" cy="410"/>
            </a:xfrm>
            <a:prstGeom prst="rect">
              <a:avLst/>
            </a:prstGeom>
            <a:solidFill>
              <a:srgbClr val="993300">
                <a:alpha val="72940"/>
              </a:srgbClr>
            </a:solidFill>
            <a:ln w="9525" algn="ctr">
              <a:solidFill>
                <a:schemeClr val="tx1"/>
              </a:solidFill>
              <a:miter lim="800000"/>
              <a:headEnd/>
              <a:tailEnd/>
            </a:ln>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3600" i="1">
                  <a:solidFill>
                    <a:schemeClr val="tx1"/>
                  </a:solidFill>
                </a:rPr>
                <a:t>m</a:t>
              </a:r>
            </a:p>
          </p:txBody>
        </p:sp>
        <p:sp>
          <p:nvSpPr>
            <p:cNvPr id="168970" name="Line 7"/>
            <p:cNvSpPr>
              <a:spLocks noChangeShapeType="1"/>
            </p:cNvSpPr>
            <p:nvPr/>
          </p:nvSpPr>
          <p:spPr bwMode="auto">
            <a:xfrm>
              <a:off x="886" y="2274"/>
              <a:ext cx="657"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168971" name="Line 8"/>
            <p:cNvSpPr>
              <a:spLocks noChangeShapeType="1"/>
            </p:cNvSpPr>
            <p:nvPr/>
          </p:nvSpPr>
          <p:spPr bwMode="auto">
            <a:xfrm>
              <a:off x="2655" y="2277"/>
              <a:ext cx="657"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168972" name="Line 9"/>
            <p:cNvSpPr>
              <a:spLocks noChangeShapeType="1"/>
            </p:cNvSpPr>
            <p:nvPr/>
          </p:nvSpPr>
          <p:spPr bwMode="auto">
            <a:xfrm>
              <a:off x="1723" y="1861"/>
              <a:ext cx="40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168973" name="Line 10"/>
            <p:cNvSpPr>
              <a:spLocks noChangeShapeType="1"/>
            </p:cNvSpPr>
            <p:nvPr/>
          </p:nvSpPr>
          <p:spPr bwMode="auto">
            <a:xfrm>
              <a:off x="3312" y="1861"/>
              <a:ext cx="544"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168974" name="Rectangle 11"/>
            <p:cNvSpPr>
              <a:spLocks noChangeArrowheads="1"/>
            </p:cNvSpPr>
            <p:nvPr/>
          </p:nvSpPr>
          <p:spPr bwMode="auto">
            <a:xfrm>
              <a:off x="3312" y="2086"/>
              <a:ext cx="591" cy="410"/>
            </a:xfrm>
            <a:prstGeom prst="rect">
              <a:avLst/>
            </a:prstGeom>
            <a:solidFill>
              <a:srgbClr val="993300">
                <a:alpha val="72940"/>
              </a:srgbClr>
            </a:solidFill>
            <a:ln w="9525" algn="ctr">
              <a:solidFill>
                <a:schemeClr val="tx1"/>
              </a:solidFill>
              <a:miter lim="800000"/>
              <a:headEnd/>
              <a:tailEnd/>
            </a:ln>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3600" i="1">
                  <a:solidFill>
                    <a:schemeClr val="tx1"/>
                  </a:solidFill>
                </a:rPr>
                <a:t>m</a:t>
              </a:r>
            </a:p>
          </p:txBody>
        </p:sp>
        <p:sp>
          <p:nvSpPr>
            <p:cNvPr id="168975" name="Text Box 12"/>
            <p:cNvSpPr txBox="1">
              <a:spLocks noChangeArrowheads="1"/>
            </p:cNvSpPr>
            <p:nvPr/>
          </p:nvSpPr>
          <p:spPr bwMode="auto">
            <a:xfrm>
              <a:off x="1723" y="1525"/>
              <a:ext cx="3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b="1" i="1">
                  <a:solidFill>
                    <a:schemeClr val="tx1"/>
                  </a:solidFill>
                </a:rPr>
                <a:t>v</a:t>
              </a:r>
              <a:r>
                <a:rPr lang="fi-FI" altLang="fi-FI" sz="2800" baseline="-25000">
                  <a:solidFill>
                    <a:schemeClr val="tx1"/>
                  </a:solidFill>
                </a:rPr>
                <a:t>1</a:t>
              </a:r>
              <a:endParaRPr lang="fi-FI" altLang="fi-FI" sz="2800" i="1" baseline="-25000">
                <a:solidFill>
                  <a:schemeClr val="tx1"/>
                </a:solidFill>
              </a:endParaRPr>
            </a:p>
          </p:txBody>
        </p:sp>
        <p:sp>
          <p:nvSpPr>
            <p:cNvPr id="168976" name="Text Box 13"/>
            <p:cNvSpPr txBox="1">
              <a:spLocks noChangeArrowheads="1"/>
            </p:cNvSpPr>
            <p:nvPr/>
          </p:nvSpPr>
          <p:spPr bwMode="auto">
            <a:xfrm>
              <a:off x="3312" y="1525"/>
              <a:ext cx="3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b="1" i="1">
                  <a:solidFill>
                    <a:schemeClr val="tx1"/>
                  </a:solidFill>
                </a:rPr>
                <a:t>v</a:t>
              </a:r>
              <a:r>
                <a:rPr lang="fi-FI" altLang="fi-FI" sz="2800" baseline="-25000">
                  <a:solidFill>
                    <a:schemeClr val="tx1"/>
                  </a:solidFill>
                </a:rPr>
                <a:t>2</a:t>
              </a:r>
              <a:endParaRPr lang="fi-FI" altLang="fi-FI" sz="2800" i="1" baseline="-25000">
                <a:solidFill>
                  <a:schemeClr val="tx1"/>
                </a:solidFill>
              </a:endParaRPr>
            </a:p>
          </p:txBody>
        </p:sp>
        <p:sp>
          <p:nvSpPr>
            <p:cNvPr id="168977" name="Text Box 14"/>
            <p:cNvSpPr txBox="1">
              <a:spLocks noChangeArrowheads="1"/>
            </p:cNvSpPr>
            <p:nvPr/>
          </p:nvSpPr>
          <p:spPr bwMode="auto">
            <a:xfrm>
              <a:off x="1121" y="1947"/>
              <a:ext cx="24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b="1" i="1">
                  <a:solidFill>
                    <a:schemeClr val="tx1"/>
                  </a:solidFill>
                </a:rPr>
                <a:t>F</a:t>
              </a:r>
              <a:endParaRPr lang="fi-FI" altLang="fi-FI" sz="2800" b="1" i="1" baseline="-25000">
                <a:solidFill>
                  <a:schemeClr val="tx1"/>
                </a:solidFill>
              </a:endParaRPr>
            </a:p>
          </p:txBody>
        </p:sp>
        <p:sp>
          <p:nvSpPr>
            <p:cNvPr id="168978" name="Text Box 15"/>
            <p:cNvSpPr txBox="1">
              <a:spLocks noChangeArrowheads="1"/>
            </p:cNvSpPr>
            <p:nvPr/>
          </p:nvSpPr>
          <p:spPr bwMode="auto">
            <a:xfrm>
              <a:off x="2930" y="1947"/>
              <a:ext cx="24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b="1" i="1">
                  <a:solidFill>
                    <a:schemeClr val="tx1"/>
                  </a:solidFill>
                </a:rPr>
                <a:t>F</a:t>
              </a:r>
              <a:endParaRPr lang="fi-FI" altLang="fi-FI" sz="2800" b="1" i="1" baseline="-25000">
                <a:solidFill>
                  <a:schemeClr val="tx1"/>
                </a:solidFill>
              </a:endParaRPr>
            </a:p>
          </p:txBody>
        </p:sp>
        <p:sp>
          <p:nvSpPr>
            <p:cNvPr id="168979" name="Text Box 16"/>
            <p:cNvSpPr txBox="1">
              <a:spLocks noChangeArrowheads="1"/>
            </p:cNvSpPr>
            <p:nvPr/>
          </p:nvSpPr>
          <p:spPr bwMode="auto">
            <a:xfrm>
              <a:off x="1744" y="2513"/>
              <a:ext cx="27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i="1">
                  <a:solidFill>
                    <a:schemeClr val="tx1"/>
                  </a:solidFill>
                </a:rPr>
                <a:t>t</a:t>
              </a:r>
              <a:r>
                <a:rPr lang="fi-FI" altLang="fi-FI" sz="2800" baseline="-25000">
                  <a:solidFill>
                    <a:schemeClr val="tx1"/>
                  </a:solidFill>
                </a:rPr>
                <a:t>1</a:t>
              </a:r>
              <a:endParaRPr lang="fi-FI" altLang="fi-FI" sz="2800" i="1">
                <a:solidFill>
                  <a:schemeClr val="tx1"/>
                </a:solidFill>
              </a:endParaRPr>
            </a:p>
          </p:txBody>
        </p:sp>
        <p:sp>
          <p:nvSpPr>
            <p:cNvPr id="168980" name="Text Box 17"/>
            <p:cNvSpPr txBox="1">
              <a:spLocks noChangeArrowheads="1"/>
            </p:cNvSpPr>
            <p:nvPr/>
          </p:nvSpPr>
          <p:spPr bwMode="auto">
            <a:xfrm>
              <a:off x="3504" y="2496"/>
              <a:ext cx="27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i="1">
                  <a:solidFill>
                    <a:schemeClr val="tx1"/>
                  </a:solidFill>
                </a:rPr>
                <a:t>t</a:t>
              </a:r>
              <a:r>
                <a:rPr lang="fi-FI" altLang="fi-FI" sz="2800" baseline="-25000">
                  <a:solidFill>
                    <a:schemeClr val="tx1"/>
                  </a:solidFill>
                </a:rPr>
                <a:t>2</a:t>
              </a:r>
              <a:endParaRPr lang="fi-FI" altLang="fi-FI" sz="2800" i="1">
                <a:solidFill>
                  <a:schemeClr val="tx1"/>
                </a:solidFill>
              </a:endParaRPr>
            </a:p>
          </p:txBody>
        </p:sp>
      </p:grpSp>
      <p:sp>
        <p:nvSpPr>
          <p:cNvPr id="168966" name="Text Box 18"/>
          <p:cNvSpPr txBox="1">
            <a:spLocks noChangeArrowheads="1"/>
          </p:cNvSpPr>
          <p:nvPr/>
        </p:nvSpPr>
        <p:spPr bwMode="auto">
          <a:xfrm>
            <a:off x="457200" y="4797425"/>
            <a:ext cx="79867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a:solidFill>
                  <a:schemeClr val="tx1"/>
                </a:solidFill>
              </a:rPr>
              <a:t>Voiman </a:t>
            </a:r>
            <a:r>
              <a:rPr lang="fi-FI" altLang="fi-FI" sz="2800" b="1" i="1">
                <a:solidFill>
                  <a:schemeClr val="tx1"/>
                </a:solidFill>
              </a:rPr>
              <a:t>F</a:t>
            </a:r>
            <a:r>
              <a:rPr lang="fi-FI" altLang="fi-FI" sz="2800">
                <a:solidFill>
                  <a:schemeClr val="tx1"/>
                </a:solidFill>
              </a:rPr>
              <a:t> vaikutuksesta kappaleen nopeus muut-tuu arvosta </a:t>
            </a:r>
            <a:r>
              <a:rPr lang="fi-FI" altLang="fi-FI" sz="2800" b="1" i="1">
                <a:solidFill>
                  <a:schemeClr val="tx1"/>
                </a:solidFill>
              </a:rPr>
              <a:t>v</a:t>
            </a:r>
            <a:r>
              <a:rPr lang="fi-FI" altLang="fi-FI" sz="2800" baseline="-25000">
                <a:solidFill>
                  <a:schemeClr val="tx1"/>
                </a:solidFill>
              </a:rPr>
              <a:t>1</a:t>
            </a:r>
            <a:r>
              <a:rPr lang="fi-FI" altLang="fi-FI" sz="2800">
                <a:solidFill>
                  <a:schemeClr val="tx1"/>
                </a:solidFill>
              </a:rPr>
              <a:t> arvoon </a:t>
            </a:r>
            <a:r>
              <a:rPr lang="fi-FI" altLang="fi-FI" sz="2800" b="1" i="1">
                <a:solidFill>
                  <a:schemeClr val="tx1"/>
                </a:solidFill>
              </a:rPr>
              <a:t>v</a:t>
            </a:r>
            <a:r>
              <a:rPr lang="fi-FI" altLang="fi-FI" sz="2800" baseline="-25000">
                <a:solidFill>
                  <a:schemeClr val="tx1"/>
                </a:solidFill>
              </a:rPr>
              <a:t>2</a:t>
            </a:r>
            <a:r>
              <a:rPr lang="fi-FI" altLang="fi-FI" sz="2800">
                <a:solidFill>
                  <a:schemeClr val="tx1"/>
                </a:solidFill>
              </a:rPr>
              <a:t> aikavälillä </a:t>
            </a:r>
            <a:r>
              <a:rPr lang="fi-FI" altLang="fi-FI" sz="2800" i="1">
                <a:solidFill>
                  <a:schemeClr val="tx1"/>
                </a:solidFill>
              </a:rPr>
              <a:t>t</a:t>
            </a:r>
            <a:r>
              <a:rPr lang="fi-FI" altLang="fi-FI" sz="2800" baseline="-25000">
                <a:solidFill>
                  <a:schemeClr val="tx1"/>
                </a:solidFill>
              </a:rPr>
              <a:t>2</a:t>
            </a:r>
            <a:r>
              <a:rPr lang="fi-FI" altLang="fi-FI" sz="2800">
                <a:solidFill>
                  <a:schemeClr val="tx1"/>
                </a:solidFill>
              </a:rPr>
              <a:t>-</a:t>
            </a:r>
            <a:r>
              <a:rPr lang="fi-FI" altLang="fi-FI" sz="2800" i="1">
                <a:solidFill>
                  <a:schemeClr val="tx1"/>
                </a:solidFill>
              </a:rPr>
              <a:t>t</a:t>
            </a:r>
            <a:r>
              <a:rPr lang="fi-FI" altLang="fi-FI" sz="2800" i="1" baseline="-25000">
                <a:solidFill>
                  <a:schemeClr val="tx1"/>
                </a:solidFill>
              </a:rPr>
              <a:t>1</a:t>
            </a:r>
            <a:endParaRPr lang="fi-FI" altLang="fi-FI" sz="2800" baseline="-25000">
              <a:solidFill>
                <a:schemeClr val="tx1"/>
              </a:solidFill>
            </a:endParaRPr>
          </a:p>
        </p:txBody>
      </p:sp>
      <p:sp>
        <p:nvSpPr>
          <p:cNvPr id="168967" name="AutoShape 20">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C31D3185-11B4-4A4A-91DA-2DB28039AA83}" type="slidenum">
              <a:rPr lang="fi-FI" altLang="fi-FI" sz="1000" smtClean="0">
                <a:solidFill>
                  <a:schemeClr val="tx1"/>
                </a:solidFill>
                <a:latin typeface="Arial" panose="020B0604020202020204" pitchFamily="34" charset="0"/>
              </a:rPr>
              <a:pPr>
                <a:spcBef>
                  <a:spcPct val="0"/>
                </a:spcBef>
                <a:buClrTx/>
                <a:buFontTx/>
                <a:buNone/>
              </a:pPr>
              <a:t>159</a:t>
            </a:fld>
            <a:endParaRPr lang="fi-FI" altLang="fi-FI" sz="1000" smtClean="0">
              <a:solidFill>
                <a:schemeClr val="tx1"/>
              </a:solidFill>
              <a:latin typeface="Arial" panose="020B0604020202020204" pitchFamily="34" charset="0"/>
            </a:endParaRPr>
          </a:p>
        </p:txBody>
      </p:sp>
      <p:sp>
        <p:nvSpPr>
          <p:cNvPr id="169987" name="Text Box 2"/>
          <p:cNvSpPr txBox="1">
            <a:spLocks noChangeArrowheads="1"/>
          </p:cNvSpPr>
          <p:nvPr/>
        </p:nvSpPr>
        <p:spPr bwMode="auto">
          <a:xfrm>
            <a:off x="592138" y="365125"/>
            <a:ext cx="80121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a:solidFill>
                  <a:schemeClr val="tx1"/>
                </a:solidFill>
              </a:rPr>
              <a:t>Tarkastellaan Newtonin toista lakia:</a:t>
            </a:r>
          </a:p>
        </p:txBody>
      </p:sp>
      <p:graphicFrame>
        <p:nvGraphicFramePr>
          <p:cNvPr id="169988" name="Object 3"/>
          <p:cNvGraphicFramePr>
            <a:graphicFrameLocks noChangeAspect="1"/>
          </p:cNvGraphicFramePr>
          <p:nvPr/>
        </p:nvGraphicFramePr>
        <p:xfrm>
          <a:off x="755650" y="1268413"/>
          <a:ext cx="5219700" cy="1778000"/>
        </p:xfrm>
        <a:graphic>
          <a:graphicData uri="http://schemas.openxmlformats.org/presentationml/2006/ole">
            <mc:AlternateContent xmlns:mc="http://schemas.openxmlformats.org/markup-compatibility/2006">
              <mc:Choice xmlns:v="urn:schemas-microsoft-com:vml" Requires="v">
                <p:oleObj spid="_x0000_s169993" name="Equation" r:id="rId3" imgW="5219700" imgH="1778000" progId="Equation.DSMT4">
                  <p:embed/>
                </p:oleObj>
              </mc:Choice>
              <mc:Fallback>
                <p:oleObj name="Equation" r:id="rId3" imgW="5219700" imgH="17780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268413"/>
                        <a:ext cx="5219700" cy="177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9989" name="Text Box 4"/>
          <p:cNvSpPr txBox="1">
            <a:spLocks noChangeArrowheads="1"/>
          </p:cNvSpPr>
          <p:nvPr/>
        </p:nvSpPr>
        <p:spPr bwMode="auto">
          <a:xfrm>
            <a:off x="592138" y="3357563"/>
            <a:ext cx="7940675"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el-GR" altLang="fi-FI" sz="2800">
                <a:solidFill>
                  <a:schemeClr val="tx1"/>
                </a:solidFill>
                <a:latin typeface="Arial" panose="020B0604020202020204" pitchFamily="34" charset="0"/>
                <a:cs typeface="Arial" panose="020B0604020202020204" pitchFamily="34" charset="0"/>
              </a:rPr>
              <a:t>Δ</a:t>
            </a:r>
            <a:r>
              <a:rPr lang="en-US" altLang="fi-FI" sz="2800" b="1" i="1">
                <a:solidFill>
                  <a:schemeClr val="tx1"/>
                </a:solidFill>
                <a:latin typeface="Arial" panose="020B0604020202020204" pitchFamily="34" charset="0"/>
                <a:cs typeface="Arial" panose="020B0604020202020204" pitchFamily="34" charset="0"/>
              </a:rPr>
              <a:t>p</a:t>
            </a:r>
            <a:r>
              <a:rPr lang="fi-FI" altLang="fi-FI" sz="2800" b="1" i="1">
                <a:solidFill>
                  <a:schemeClr val="tx1"/>
                </a:solidFill>
                <a:latin typeface="Arial" panose="020B0604020202020204" pitchFamily="34" charset="0"/>
                <a:cs typeface="Arial" panose="020B0604020202020204" pitchFamily="34" charset="0"/>
              </a:rPr>
              <a:t> </a:t>
            </a:r>
            <a:r>
              <a:rPr lang="fi-FI" altLang="fi-FI" sz="2800">
                <a:solidFill>
                  <a:schemeClr val="tx1"/>
                </a:solidFill>
                <a:latin typeface="Arial" panose="020B0604020202020204" pitchFamily="34" charset="0"/>
                <a:cs typeface="Arial" panose="020B0604020202020204" pitchFamily="34" charset="0"/>
              </a:rPr>
              <a:t>on ajassa </a:t>
            </a:r>
            <a:r>
              <a:rPr lang="el-GR" altLang="fi-FI" sz="2800">
                <a:solidFill>
                  <a:schemeClr val="tx1"/>
                </a:solidFill>
                <a:latin typeface="Arial" panose="020B0604020202020204" pitchFamily="34" charset="0"/>
                <a:cs typeface="Arial" panose="020B0604020202020204" pitchFamily="34" charset="0"/>
              </a:rPr>
              <a:t>Δ</a:t>
            </a:r>
            <a:r>
              <a:rPr lang="fi-FI" altLang="fi-FI" sz="2800" i="1">
                <a:solidFill>
                  <a:schemeClr val="tx1"/>
                </a:solidFill>
                <a:latin typeface="Arial" panose="020B0604020202020204" pitchFamily="34" charset="0"/>
                <a:cs typeface="Arial" panose="020B0604020202020204" pitchFamily="34" charset="0"/>
              </a:rPr>
              <a:t>t</a:t>
            </a:r>
            <a:r>
              <a:rPr lang="fi-FI" altLang="fi-FI" sz="2800">
                <a:solidFill>
                  <a:schemeClr val="tx1"/>
                </a:solidFill>
                <a:latin typeface="Arial" panose="020B0604020202020204" pitchFamily="34" charset="0"/>
                <a:cs typeface="Arial" panose="020B0604020202020204" pitchFamily="34" charset="0"/>
              </a:rPr>
              <a:t> tapahtunut liikemäärän muutos. Newtonin toinen laki voidaan siis lausua liike-määrän avulla.  Kappaleeseen vaikuttava koko-naisvoima on yhtä suuri kuin liikemäärän muu-tosnopeus. Voidaan myös sanoa, että voima on liikemäärävirta kappaleesta toiseen.  </a:t>
            </a:r>
            <a:endParaRPr lang="el-GR" altLang="fi-FI" sz="2800">
              <a:solidFill>
                <a:schemeClr val="tx1"/>
              </a:solidFill>
              <a:latin typeface="Arial" panose="020B0604020202020204" pitchFamily="34" charset="0"/>
              <a:cs typeface="Arial" panose="020B0604020202020204" pitchFamily="34" charset="0"/>
            </a:endParaRPr>
          </a:p>
        </p:txBody>
      </p:sp>
      <p:sp>
        <p:nvSpPr>
          <p:cNvPr id="169990" name="AutoShape 6">
            <a:hlinkClick r:id="rId5"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ian numeron paikkamerkki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EC5C689D-A933-45FD-9738-724FC5DEB03F}" type="slidenum">
              <a:rPr lang="fi-FI" altLang="fi-FI" sz="1000" smtClean="0">
                <a:solidFill>
                  <a:schemeClr val="tx1"/>
                </a:solidFill>
                <a:latin typeface="Arial" panose="020B0604020202020204" pitchFamily="34" charset="0"/>
              </a:rPr>
              <a:pPr>
                <a:spcBef>
                  <a:spcPct val="0"/>
                </a:spcBef>
                <a:buClrTx/>
                <a:buFontTx/>
                <a:buNone/>
              </a:pPr>
              <a:t>16</a:t>
            </a:fld>
            <a:endParaRPr lang="fi-FI" altLang="fi-FI" sz="1000" smtClean="0">
              <a:solidFill>
                <a:schemeClr val="tx1"/>
              </a:solidFill>
              <a:latin typeface="Arial" panose="020B0604020202020204" pitchFamily="34" charset="0"/>
            </a:endParaRPr>
          </a:p>
        </p:txBody>
      </p:sp>
      <p:sp>
        <p:nvSpPr>
          <p:cNvPr id="23555" name="Rectangle 2"/>
          <p:cNvSpPr>
            <a:spLocks noGrp="1" noRot="1" noChangeArrowheads="1"/>
          </p:cNvSpPr>
          <p:nvPr>
            <p:ph type="body" sz="half" idx="1"/>
          </p:nvPr>
        </p:nvSpPr>
        <p:spPr>
          <a:xfrm>
            <a:off x="301625" y="476250"/>
            <a:ext cx="8518525" cy="5622925"/>
          </a:xfrm>
        </p:spPr>
        <p:txBody>
          <a:bodyPr/>
          <a:lstStyle/>
          <a:p>
            <a:pPr eaLnBrk="1" hangingPunct="1">
              <a:buFont typeface="Wingdings" panose="05000000000000000000" pitchFamily="2" charset="2"/>
              <a:buNone/>
            </a:pPr>
            <a:r>
              <a:rPr lang="fi-FI" altLang="fi-FI" sz="2800" smtClean="0"/>
              <a:t>	Tulos pyöristettynä:  </a:t>
            </a:r>
            <a:r>
              <a:rPr lang="el-GR" altLang="fi-FI" sz="2800" b="1" i="1" smtClean="0"/>
              <a:t>ρ</a:t>
            </a:r>
            <a:r>
              <a:rPr lang="fi-FI" altLang="fi-FI" sz="2800" b="1" i="1" smtClean="0"/>
              <a:t> </a:t>
            </a:r>
            <a:r>
              <a:rPr lang="fi-FI" altLang="fi-FI" sz="2800" b="1" smtClean="0"/>
              <a:t>= 0,00610 g/mm</a:t>
            </a:r>
            <a:r>
              <a:rPr lang="fi-FI" altLang="fi-FI" sz="2800" b="1" baseline="30000" smtClean="0"/>
              <a:t>3</a:t>
            </a:r>
          </a:p>
          <a:p>
            <a:pPr eaLnBrk="1" hangingPunct="1">
              <a:buFont typeface="Wingdings" panose="05000000000000000000" pitchFamily="2" charset="2"/>
              <a:buNone/>
            </a:pPr>
            <a:endParaRPr lang="fi-FI" altLang="fi-FI" sz="2800" u="sng" baseline="30000" smtClean="0"/>
          </a:p>
          <a:p>
            <a:pPr eaLnBrk="1" hangingPunct="1">
              <a:buFont typeface="Wingdings" panose="05000000000000000000" pitchFamily="2" charset="2"/>
              <a:buNone/>
            </a:pPr>
            <a:r>
              <a:rPr lang="fi-FI" altLang="fi-FI" sz="2800" smtClean="0"/>
              <a:t>	Taulukkokirjoissa käytetään yleensä yksikköä</a:t>
            </a:r>
          </a:p>
          <a:p>
            <a:pPr eaLnBrk="1" hangingPunct="1">
              <a:buFont typeface="Wingdings" panose="05000000000000000000" pitchFamily="2" charset="2"/>
              <a:buNone/>
            </a:pPr>
            <a:r>
              <a:rPr lang="fi-FI" altLang="fi-FI" sz="2800" smtClean="0"/>
              <a:t>	kg/m</a:t>
            </a:r>
            <a:r>
              <a:rPr lang="fi-FI" altLang="fi-FI" sz="2800" baseline="30000" smtClean="0"/>
              <a:t>3</a:t>
            </a:r>
            <a:r>
              <a:rPr lang="fi-FI" altLang="fi-FI" sz="2800" smtClean="0"/>
              <a:t>.  Muunnoksen suoritus:</a:t>
            </a:r>
            <a:endParaRPr lang="el-GR" altLang="fi-FI" sz="2800" u="sng" baseline="30000" smtClean="0"/>
          </a:p>
        </p:txBody>
      </p:sp>
      <p:graphicFrame>
        <p:nvGraphicFramePr>
          <p:cNvPr id="794627" name="Object 3"/>
          <p:cNvGraphicFramePr>
            <a:graphicFrameLocks noGrp="1" noChangeAspect="1"/>
          </p:cNvGraphicFramePr>
          <p:nvPr>
            <p:ph sz="half" idx="2"/>
          </p:nvPr>
        </p:nvGraphicFramePr>
        <p:xfrm>
          <a:off x="900113" y="3054350"/>
          <a:ext cx="5257800" cy="1768475"/>
        </p:xfrm>
        <a:graphic>
          <a:graphicData uri="http://schemas.openxmlformats.org/presentationml/2006/ole">
            <mc:AlternateContent xmlns:mc="http://schemas.openxmlformats.org/markup-compatibility/2006">
              <mc:Choice xmlns:v="urn:schemas-microsoft-com:vml" Requires="v">
                <p:oleObj spid="_x0000_s23560" name="Equation" r:id="rId3" imgW="5511800" imgH="1854200" progId="Equation.DSMT4">
                  <p:embed/>
                </p:oleObj>
              </mc:Choice>
              <mc:Fallback>
                <p:oleObj name="Equation" r:id="rId3" imgW="5511800" imgH="18542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3054350"/>
                        <a:ext cx="5257800" cy="1768475"/>
                      </a:xfrm>
                      <a:prstGeom prst="rect">
                        <a:avLst/>
                      </a:prstGeom>
                      <a:noFill/>
                      <a:ln>
                        <a:noFill/>
                      </a:ln>
                      <a:effectLst/>
                      <a:extLst>
                        <a:ext uri="{909E8E84-426E-40DD-AFC4-6F175D3DCCD1}">
                          <a14:hiddenFill xmlns:a14="http://schemas.microsoft.com/office/drawing/2010/main">
                            <a:solidFill>
                              <a:srgbClr val="008000">
                                <a:alpha val="16862"/>
                              </a:srgbClr>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7" name="AutoShape 5">
            <a:hlinkClick r:id="rId5"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94627"/>
                                        </p:tgtEl>
                                        <p:attrNameLst>
                                          <p:attrName>style.visibility</p:attrName>
                                        </p:attrNameLst>
                                      </p:cBhvr>
                                      <p:to>
                                        <p:strVal val="visible"/>
                                      </p:to>
                                    </p:set>
                                    <p:animEffect transition="in" filter="box(in)">
                                      <p:cBhvr>
                                        <p:cTn id="7" dur="500"/>
                                        <p:tgtEl>
                                          <p:spTgt spid="794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7DF17726-2373-496A-80C6-F545C2EA4C6E}" type="slidenum">
              <a:rPr lang="fi-FI" altLang="fi-FI" sz="1000" smtClean="0">
                <a:solidFill>
                  <a:schemeClr val="tx1"/>
                </a:solidFill>
                <a:latin typeface="Arial" panose="020B0604020202020204" pitchFamily="34" charset="0"/>
              </a:rPr>
              <a:pPr>
                <a:spcBef>
                  <a:spcPct val="0"/>
                </a:spcBef>
                <a:buClrTx/>
                <a:buFontTx/>
                <a:buNone/>
              </a:pPr>
              <a:t>160</a:t>
            </a:fld>
            <a:endParaRPr lang="fi-FI" altLang="fi-FI" sz="1000" smtClean="0">
              <a:solidFill>
                <a:schemeClr val="tx1"/>
              </a:solidFill>
              <a:latin typeface="Arial" panose="020B0604020202020204" pitchFamily="34" charset="0"/>
            </a:endParaRPr>
          </a:p>
        </p:txBody>
      </p:sp>
      <p:sp>
        <p:nvSpPr>
          <p:cNvPr id="171011" name="Text Box 2"/>
          <p:cNvSpPr txBox="1">
            <a:spLocks noChangeArrowheads="1"/>
          </p:cNvSpPr>
          <p:nvPr/>
        </p:nvSpPr>
        <p:spPr bwMode="auto">
          <a:xfrm>
            <a:off x="519113" y="365125"/>
            <a:ext cx="8229600"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b="1">
                <a:solidFill>
                  <a:schemeClr val="tx1"/>
                </a:solidFill>
              </a:rPr>
              <a:t>Impulssilaki</a:t>
            </a:r>
            <a:r>
              <a:rPr lang="fi-FI" altLang="fi-FI" sz="2800">
                <a:solidFill>
                  <a:schemeClr val="tx1"/>
                </a:solidFill>
              </a:rPr>
              <a:t>:</a:t>
            </a:r>
          </a:p>
          <a:p>
            <a:pPr eaLnBrk="1" hangingPunct="1">
              <a:spcBef>
                <a:spcPct val="50000"/>
              </a:spcBef>
              <a:buClrTx/>
              <a:buFontTx/>
              <a:buNone/>
            </a:pPr>
            <a:r>
              <a:rPr lang="fi-FI" altLang="fi-FI" sz="2800">
                <a:solidFill>
                  <a:schemeClr val="tx1"/>
                </a:solidFill>
              </a:rPr>
              <a:t>Kokonaisvoiman impulssi on yhtä suuri kuin kap-paleen liikemäärän muutos.</a:t>
            </a:r>
          </a:p>
        </p:txBody>
      </p:sp>
      <p:graphicFrame>
        <p:nvGraphicFramePr>
          <p:cNvPr id="171012" name="Object 3"/>
          <p:cNvGraphicFramePr>
            <a:graphicFrameLocks noChangeAspect="1"/>
          </p:cNvGraphicFramePr>
          <p:nvPr/>
        </p:nvGraphicFramePr>
        <p:xfrm>
          <a:off x="1673225" y="2205038"/>
          <a:ext cx="3060700" cy="431800"/>
        </p:xfrm>
        <a:graphic>
          <a:graphicData uri="http://schemas.openxmlformats.org/presentationml/2006/ole">
            <mc:AlternateContent xmlns:mc="http://schemas.openxmlformats.org/markup-compatibility/2006">
              <mc:Choice xmlns:v="urn:schemas-microsoft-com:vml" Requires="v">
                <p:oleObj spid="_x0000_s171028" name="Equation" r:id="rId3" imgW="3060700" imgH="431800" progId="Equation.DSMT4">
                  <p:embed/>
                </p:oleObj>
              </mc:Choice>
              <mc:Fallback>
                <p:oleObj name="Equation" r:id="rId3" imgW="3060700" imgH="431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3225" y="2205038"/>
                        <a:ext cx="3060700" cy="431800"/>
                      </a:xfrm>
                      <a:prstGeom prst="rect">
                        <a:avLst/>
                      </a:prstGeom>
                      <a:solidFill>
                        <a:srgbClr val="FFCC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1013" name="Text Box 4"/>
          <p:cNvSpPr txBox="1">
            <a:spLocks noChangeArrowheads="1"/>
          </p:cNvSpPr>
          <p:nvPr/>
        </p:nvSpPr>
        <p:spPr bwMode="auto">
          <a:xfrm>
            <a:off x="427038" y="3316288"/>
            <a:ext cx="54403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a:solidFill>
                  <a:schemeClr val="tx1"/>
                </a:solidFill>
              </a:rPr>
              <a:t>Jos voima </a:t>
            </a:r>
            <a:r>
              <a:rPr lang="fi-FI" altLang="fi-FI" sz="2800" b="1" i="1">
                <a:solidFill>
                  <a:schemeClr val="tx1"/>
                </a:solidFill>
              </a:rPr>
              <a:t>F</a:t>
            </a:r>
            <a:r>
              <a:rPr lang="fi-FI" altLang="fi-FI" sz="2800">
                <a:solidFill>
                  <a:schemeClr val="tx1"/>
                </a:solidFill>
              </a:rPr>
              <a:t> ei ole vakio, saadaan impulssi integroimalla:</a:t>
            </a:r>
          </a:p>
        </p:txBody>
      </p:sp>
      <p:sp>
        <p:nvSpPr>
          <p:cNvPr id="171014" name="Line 5"/>
          <p:cNvSpPr>
            <a:spLocks noChangeShapeType="1"/>
          </p:cNvSpPr>
          <p:nvPr/>
        </p:nvSpPr>
        <p:spPr bwMode="auto">
          <a:xfrm>
            <a:off x="6084888" y="3429000"/>
            <a:ext cx="0" cy="2449513"/>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fi-FI"/>
          </a:p>
        </p:txBody>
      </p:sp>
      <p:sp>
        <p:nvSpPr>
          <p:cNvPr id="171015" name="Line 6"/>
          <p:cNvSpPr>
            <a:spLocks noChangeShapeType="1"/>
          </p:cNvSpPr>
          <p:nvPr/>
        </p:nvSpPr>
        <p:spPr bwMode="auto">
          <a:xfrm>
            <a:off x="6084888" y="5876925"/>
            <a:ext cx="23034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171016" name="Freeform 7"/>
          <p:cNvSpPr>
            <a:spLocks/>
          </p:cNvSpPr>
          <p:nvPr/>
        </p:nvSpPr>
        <p:spPr bwMode="auto">
          <a:xfrm>
            <a:off x="6338888" y="4138613"/>
            <a:ext cx="1655762" cy="1728787"/>
          </a:xfrm>
          <a:custGeom>
            <a:avLst/>
            <a:gdLst>
              <a:gd name="T0" fmla="*/ 0 w 1043"/>
              <a:gd name="T1" fmla="*/ 2147483646 h 590"/>
              <a:gd name="T2" fmla="*/ 2147483646 w 1043"/>
              <a:gd name="T3" fmla="*/ 2147483646 h 590"/>
              <a:gd name="T4" fmla="*/ 2147483646 w 1043"/>
              <a:gd name="T5" fmla="*/ 0 h 590"/>
              <a:gd name="T6" fmla="*/ 2147483646 w 1043"/>
              <a:gd name="T7" fmla="*/ 2147483646 h 590"/>
              <a:gd name="T8" fmla="*/ 2147483646 w 1043"/>
              <a:gd name="T9" fmla="*/ 2147483646 h 590"/>
              <a:gd name="T10" fmla="*/ 0 60000 65536"/>
              <a:gd name="T11" fmla="*/ 0 60000 65536"/>
              <a:gd name="T12" fmla="*/ 0 60000 65536"/>
              <a:gd name="T13" fmla="*/ 0 60000 65536"/>
              <a:gd name="T14" fmla="*/ 0 60000 65536"/>
              <a:gd name="T15" fmla="*/ 0 w 1043"/>
              <a:gd name="T16" fmla="*/ 0 h 590"/>
              <a:gd name="T17" fmla="*/ 1043 w 1043"/>
              <a:gd name="T18" fmla="*/ 590 h 590"/>
            </a:gdLst>
            <a:ahLst/>
            <a:cxnLst>
              <a:cxn ang="T10">
                <a:pos x="T0" y="T1"/>
              </a:cxn>
              <a:cxn ang="T11">
                <a:pos x="T2" y="T3"/>
              </a:cxn>
              <a:cxn ang="T12">
                <a:pos x="T4" y="T5"/>
              </a:cxn>
              <a:cxn ang="T13">
                <a:pos x="T6" y="T7"/>
              </a:cxn>
              <a:cxn ang="T14">
                <a:pos x="T8" y="T9"/>
              </a:cxn>
            </a:cxnLst>
            <a:rect l="T15" t="T16" r="T17" b="T18"/>
            <a:pathLst>
              <a:path w="1043" h="590">
                <a:moveTo>
                  <a:pt x="0" y="590"/>
                </a:moveTo>
                <a:cubicBezTo>
                  <a:pt x="94" y="412"/>
                  <a:pt x="189" y="234"/>
                  <a:pt x="272" y="136"/>
                </a:cubicBezTo>
                <a:cubicBezTo>
                  <a:pt x="355" y="38"/>
                  <a:pt x="424" y="0"/>
                  <a:pt x="499" y="0"/>
                </a:cubicBezTo>
                <a:cubicBezTo>
                  <a:pt x="574" y="0"/>
                  <a:pt x="634" y="38"/>
                  <a:pt x="725" y="136"/>
                </a:cubicBezTo>
                <a:cubicBezTo>
                  <a:pt x="816" y="234"/>
                  <a:pt x="929" y="412"/>
                  <a:pt x="1043" y="590"/>
                </a:cubicBezTo>
              </a:path>
            </a:pathLst>
          </a:custGeom>
          <a:solidFill>
            <a:srgbClr val="C0C0C0"/>
          </a:solidFill>
          <a:ln w="25400">
            <a:solidFill>
              <a:srgbClr val="FF0000"/>
            </a:solidFill>
            <a:round/>
            <a:headEnd/>
            <a:tailEnd/>
          </a:ln>
        </p:spPr>
        <p:txBody>
          <a:bodyPr>
            <a:spAutoFit/>
          </a:bodyPr>
          <a:lstStyle/>
          <a:p>
            <a:endParaRPr lang="fi-FI"/>
          </a:p>
        </p:txBody>
      </p:sp>
      <p:sp>
        <p:nvSpPr>
          <p:cNvPr id="171017" name="Text Box 8"/>
          <p:cNvSpPr txBox="1">
            <a:spLocks noChangeArrowheads="1"/>
          </p:cNvSpPr>
          <p:nvPr/>
        </p:nvSpPr>
        <p:spPr bwMode="auto">
          <a:xfrm>
            <a:off x="6019800" y="2989263"/>
            <a:ext cx="342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i="1">
                <a:solidFill>
                  <a:schemeClr val="tx1"/>
                </a:solidFill>
              </a:rPr>
              <a:t>F</a:t>
            </a:r>
          </a:p>
        </p:txBody>
      </p:sp>
      <p:sp>
        <p:nvSpPr>
          <p:cNvPr id="171018" name="Text Box 9"/>
          <p:cNvSpPr txBox="1">
            <a:spLocks noChangeArrowheads="1"/>
          </p:cNvSpPr>
          <p:nvPr/>
        </p:nvSpPr>
        <p:spPr bwMode="auto">
          <a:xfrm>
            <a:off x="8475663" y="5583238"/>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i="1">
                <a:solidFill>
                  <a:schemeClr val="tx1"/>
                </a:solidFill>
              </a:rPr>
              <a:t>t</a:t>
            </a:r>
          </a:p>
        </p:txBody>
      </p:sp>
      <p:sp>
        <p:nvSpPr>
          <p:cNvPr id="171019" name="Text Box 10"/>
          <p:cNvSpPr txBox="1">
            <a:spLocks noChangeArrowheads="1"/>
          </p:cNvSpPr>
          <p:nvPr/>
        </p:nvSpPr>
        <p:spPr bwMode="auto">
          <a:xfrm>
            <a:off x="6978650" y="4943475"/>
            <a:ext cx="434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i="1">
                <a:solidFill>
                  <a:schemeClr val="tx1"/>
                </a:solidFill>
              </a:rPr>
              <a:t>I</a:t>
            </a:r>
          </a:p>
        </p:txBody>
      </p:sp>
      <p:sp>
        <p:nvSpPr>
          <p:cNvPr id="171020" name="Text Box 11"/>
          <p:cNvSpPr txBox="1">
            <a:spLocks noChangeArrowheads="1"/>
          </p:cNvSpPr>
          <p:nvPr/>
        </p:nvSpPr>
        <p:spPr bwMode="auto">
          <a:xfrm>
            <a:off x="6126163" y="5853113"/>
            <a:ext cx="396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i="1">
                <a:solidFill>
                  <a:schemeClr val="tx1"/>
                </a:solidFill>
              </a:rPr>
              <a:t>t</a:t>
            </a:r>
            <a:r>
              <a:rPr lang="fi-FI" altLang="fi-FI" sz="2400" i="1" baseline="-25000">
                <a:solidFill>
                  <a:schemeClr val="tx1"/>
                </a:solidFill>
              </a:rPr>
              <a:t>1</a:t>
            </a:r>
            <a:endParaRPr lang="fi-FI" altLang="fi-FI" sz="2400" i="1">
              <a:solidFill>
                <a:schemeClr val="tx1"/>
              </a:solidFill>
            </a:endParaRPr>
          </a:p>
        </p:txBody>
      </p:sp>
      <p:sp>
        <p:nvSpPr>
          <p:cNvPr id="171021" name="Text Box 12"/>
          <p:cNvSpPr txBox="1">
            <a:spLocks noChangeArrowheads="1"/>
          </p:cNvSpPr>
          <p:nvPr/>
        </p:nvSpPr>
        <p:spPr bwMode="auto">
          <a:xfrm>
            <a:off x="7805738" y="5835650"/>
            <a:ext cx="396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i="1">
                <a:solidFill>
                  <a:schemeClr val="tx1"/>
                </a:solidFill>
              </a:rPr>
              <a:t>t</a:t>
            </a:r>
            <a:r>
              <a:rPr lang="fi-FI" altLang="fi-FI" sz="2400" i="1" baseline="-25000">
                <a:solidFill>
                  <a:schemeClr val="tx1"/>
                </a:solidFill>
              </a:rPr>
              <a:t>2</a:t>
            </a:r>
            <a:endParaRPr lang="fi-FI" altLang="fi-FI" sz="2400" i="1">
              <a:solidFill>
                <a:schemeClr val="tx1"/>
              </a:solidFill>
            </a:endParaRPr>
          </a:p>
        </p:txBody>
      </p:sp>
      <p:graphicFrame>
        <p:nvGraphicFramePr>
          <p:cNvPr id="171022" name="Object 13"/>
          <p:cNvGraphicFramePr>
            <a:graphicFrameLocks noChangeAspect="1"/>
          </p:cNvGraphicFramePr>
          <p:nvPr/>
        </p:nvGraphicFramePr>
        <p:xfrm>
          <a:off x="1727200" y="4805363"/>
          <a:ext cx="1485900" cy="660400"/>
        </p:xfrm>
        <a:graphic>
          <a:graphicData uri="http://schemas.openxmlformats.org/presentationml/2006/ole">
            <mc:AlternateContent xmlns:mc="http://schemas.openxmlformats.org/markup-compatibility/2006">
              <mc:Choice xmlns:v="urn:schemas-microsoft-com:vml" Requires="v">
                <p:oleObj spid="_x0000_s171029" name="Equation" r:id="rId5" imgW="1485900" imgH="660400" progId="Equation.DSMT4">
                  <p:embed/>
                </p:oleObj>
              </mc:Choice>
              <mc:Fallback>
                <p:oleObj name="Equation" r:id="rId5" imgW="1485900" imgH="660400"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7200" y="4805363"/>
                        <a:ext cx="1485900" cy="660400"/>
                      </a:xfrm>
                      <a:prstGeom prst="rect">
                        <a:avLst/>
                      </a:prstGeom>
                      <a:solidFill>
                        <a:srgbClr val="FFCC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1023" name="AutoShape 15">
            <a:hlinkClick r:id="rId7"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3F814DB7-B015-4CFF-9376-FECA5E6446E0}" type="slidenum">
              <a:rPr lang="fi-FI" altLang="fi-FI" sz="1000" smtClean="0">
                <a:solidFill>
                  <a:schemeClr val="tx1"/>
                </a:solidFill>
                <a:latin typeface="Arial" panose="020B0604020202020204" pitchFamily="34" charset="0"/>
              </a:rPr>
              <a:pPr>
                <a:spcBef>
                  <a:spcPct val="0"/>
                </a:spcBef>
                <a:buClrTx/>
                <a:buFontTx/>
                <a:buNone/>
              </a:pPr>
              <a:t>161</a:t>
            </a:fld>
            <a:endParaRPr lang="fi-FI" altLang="fi-FI" sz="1000" smtClean="0">
              <a:solidFill>
                <a:schemeClr val="tx1"/>
              </a:solidFill>
              <a:latin typeface="Arial" panose="020B0604020202020204" pitchFamily="34" charset="0"/>
            </a:endParaRPr>
          </a:p>
        </p:txBody>
      </p:sp>
      <p:sp>
        <p:nvSpPr>
          <p:cNvPr id="172035" name="Text Box 2"/>
          <p:cNvSpPr txBox="1">
            <a:spLocks noChangeArrowheads="1"/>
          </p:cNvSpPr>
          <p:nvPr/>
        </p:nvSpPr>
        <p:spPr bwMode="auto">
          <a:xfrm>
            <a:off x="549275" y="666750"/>
            <a:ext cx="7986713" cy="436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a:solidFill>
                  <a:schemeClr val="tx1"/>
                </a:solidFill>
              </a:rPr>
              <a:t>Impulssi kuvaa sitä, kuinka voimakkaasti ulkoi-nen voima muuttaa kappaleen liikemäärää.  Im-pulssi ei siis ole kappaleen ominaisuus.</a:t>
            </a:r>
          </a:p>
          <a:p>
            <a:pPr eaLnBrk="1" hangingPunct="1">
              <a:spcBef>
                <a:spcPct val="50000"/>
              </a:spcBef>
              <a:buClrTx/>
              <a:buFontTx/>
              <a:buNone/>
            </a:pPr>
            <a:r>
              <a:rPr lang="fi-FI" altLang="fi-FI" sz="2800" b="1">
                <a:solidFill>
                  <a:schemeClr val="tx1"/>
                </a:solidFill>
              </a:rPr>
              <a:t>Impulssiaproksimaatio</a:t>
            </a:r>
            <a:r>
              <a:rPr lang="fi-FI" altLang="fi-FI" sz="2800">
                <a:solidFill>
                  <a:schemeClr val="tx1"/>
                </a:solidFill>
              </a:rPr>
              <a:t>:</a:t>
            </a:r>
          </a:p>
          <a:p>
            <a:pPr eaLnBrk="1" hangingPunct="1">
              <a:spcBef>
                <a:spcPct val="50000"/>
              </a:spcBef>
              <a:buClrTx/>
              <a:buFontTx/>
              <a:buNone/>
            </a:pPr>
            <a:r>
              <a:rPr lang="fi-FI" altLang="fi-FI" sz="2800">
                <a:solidFill>
                  <a:schemeClr val="tx1"/>
                </a:solidFill>
              </a:rPr>
              <a:t>Jokin kappaleeseen kohdistuvista voimista vai-kuttaa hyvin lyhyen ajan, mutta on paljon suu-rempi kuin mikään muu läsnä olevista voimista. Tällöin voidaan tarkastella ainoastaan tämän ns. </a:t>
            </a:r>
            <a:r>
              <a:rPr lang="fi-FI" altLang="fi-FI" sz="2800" i="1">
                <a:solidFill>
                  <a:schemeClr val="tx1"/>
                </a:solidFill>
              </a:rPr>
              <a:t>impulssivoiman</a:t>
            </a:r>
            <a:r>
              <a:rPr lang="fi-FI" altLang="fi-FI" sz="2800">
                <a:solidFill>
                  <a:schemeClr val="tx1"/>
                </a:solidFill>
              </a:rPr>
              <a:t> vaikutusta kappaleeseen.  </a:t>
            </a:r>
          </a:p>
        </p:txBody>
      </p:sp>
      <p:sp>
        <p:nvSpPr>
          <p:cNvPr id="172036" name="AutoShape 4">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4DCC1650-F013-4FB9-A070-BCAF0E9CC7E6}" type="slidenum">
              <a:rPr lang="fi-FI" altLang="fi-FI" sz="1000" smtClean="0">
                <a:solidFill>
                  <a:schemeClr val="tx1"/>
                </a:solidFill>
                <a:latin typeface="Arial" panose="020B0604020202020204" pitchFamily="34" charset="0"/>
              </a:rPr>
              <a:pPr>
                <a:spcBef>
                  <a:spcPct val="0"/>
                </a:spcBef>
                <a:buClrTx/>
                <a:buFontTx/>
                <a:buNone/>
              </a:pPr>
              <a:t>162</a:t>
            </a:fld>
            <a:endParaRPr lang="fi-FI" altLang="fi-FI" sz="1000" smtClean="0">
              <a:solidFill>
                <a:schemeClr val="tx1"/>
              </a:solidFill>
              <a:latin typeface="Arial" panose="020B0604020202020204" pitchFamily="34" charset="0"/>
            </a:endParaRPr>
          </a:p>
        </p:txBody>
      </p:sp>
      <p:sp>
        <p:nvSpPr>
          <p:cNvPr id="173059" name="Text Box 2"/>
          <p:cNvSpPr txBox="1">
            <a:spLocks noChangeArrowheads="1"/>
          </p:cNvSpPr>
          <p:nvPr/>
        </p:nvSpPr>
        <p:spPr bwMode="auto">
          <a:xfrm>
            <a:off x="323850" y="404813"/>
            <a:ext cx="8474075"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b="1">
                <a:solidFill>
                  <a:schemeClr val="tx1"/>
                </a:solidFill>
              </a:rPr>
              <a:t>Tehtävä 6.2</a:t>
            </a:r>
          </a:p>
          <a:p>
            <a:pPr eaLnBrk="1" hangingPunct="1">
              <a:spcBef>
                <a:spcPct val="50000"/>
              </a:spcBef>
              <a:buClrTx/>
              <a:buFontTx/>
              <a:buNone/>
            </a:pPr>
            <a:r>
              <a:rPr lang="fi-FI" altLang="fi-FI" sz="2800">
                <a:solidFill>
                  <a:schemeClr val="tx1"/>
                </a:solidFill>
              </a:rPr>
              <a:t>Pallo (</a:t>
            </a:r>
            <a:r>
              <a:rPr lang="fi-FI" altLang="fi-FI" sz="2800" i="1">
                <a:solidFill>
                  <a:schemeClr val="tx1"/>
                </a:solidFill>
              </a:rPr>
              <a:t>m </a:t>
            </a:r>
            <a:r>
              <a:rPr lang="fi-FI" altLang="fi-FI" sz="2800">
                <a:solidFill>
                  <a:schemeClr val="tx1"/>
                </a:solidFill>
              </a:rPr>
              <a:t>=0,15 kg) osuu vaakasuoralla nopeudella 24 m/s mailaan, joka antaa pallolle nopeuden 36 m/s vastakkaiseen suuntaan.  a) Laske pallon lii-kemäärän muutos. b) Kuinka suurella voimalla (kes-kimäärin) pallo vaikuttaa mailaan, jos kosketusaika on 0,0020 s ?</a:t>
            </a:r>
          </a:p>
        </p:txBody>
      </p:sp>
      <p:sp>
        <p:nvSpPr>
          <p:cNvPr id="173060" name="Rectangle 3"/>
          <p:cNvSpPr>
            <a:spLocks noChangeArrowheads="1"/>
          </p:cNvSpPr>
          <p:nvPr/>
        </p:nvSpPr>
        <p:spPr bwMode="auto">
          <a:xfrm>
            <a:off x="303213" y="4781550"/>
            <a:ext cx="58499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b="1">
                <a:solidFill>
                  <a:schemeClr val="tx1"/>
                </a:solidFill>
              </a:rPr>
              <a:t>Tehtävä 6.3 </a:t>
            </a:r>
            <a:r>
              <a:rPr lang="fi-FI" altLang="fi-FI" sz="2400">
                <a:solidFill>
                  <a:schemeClr val="tx1"/>
                </a:solidFill>
              </a:rPr>
              <a:t>(Oppikirjasta tehtävä 6.5)</a:t>
            </a:r>
          </a:p>
        </p:txBody>
      </p:sp>
      <p:sp>
        <p:nvSpPr>
          <p:cNvPr id="173061" name="AutoShape 4">
            <a:hlinkClick r:id="rId2" action="ppaction://hlinksldjump" highlightClick="1"/>
          </p:cNvPr>
          <p:cNvSpPr>
            <a:spLocks noChangeArrowheads="1"/>
          </p:cNvSpPr>
          <p:nvPr/>
        </p:nvSpPr>
        <p:spPr bwMode="auto">
          <a:xfrm>
            <a:off x="395288" y="3860800"/>
            <a:ext cx="1552575" cy="441325"/>
          </a:xfrm>
          <a:prstGeom prst="actionButtonBlank">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000" b="1">
                <a:solidFill>
                  <a:schemeClr val="tx2"/>
                </a:solidFill>
              </a:rPr>
              <a:t>Ratkaisu</a:t>
            </a:r>
          </a:p>
        </p:txBody>
      </p:sp>
      <p:sp>
        <p:nvSpPr>
          <p:cNvPr id="173062" name="AutoShape 5">
            <a:hlinkClick r:id="rId3" action="ppaction://hlinksldjump" highlightClick="1"/>
          </p:cNvPr>
          <p:cNvSpPr>
            <a:spLocks noChangeArrowheads="1"/>
          </p:cNvSpPr>
          <p:nvPr/>
        </p:nvSpPr>
        <p:spPr bwMode="auto">
          <a:xfrm>
            <a:off x="395288" y="5580063"/>
            <a:ext cx="1552575" cy="441325"/>
          </a:xfrm>
          <a:prstGeom prst="actionButtonBlank">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000" b="1">
                <a:solidFill>
                  <a:schemeClr val="tx2"/>
                </a:solidFill>
              </a:rPr>
              <a:t>Ratkaisu</a:t>
            </a:r>
          </a:p>
        </p:txBody>
      </p:sp>
      <p:sp>
        <p:nvSpPr>
          <p:cNvPr id="173063" name="AutoShape 7">
            <a:hlinkClick r:id="rId4"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Dian numeron paikkamerkki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5F01FA62-FB23-4EA4-87C5-F0713BA2C358}" type="slidenum">
              <a:rPr lang="fi-FI" altLang="fi-FI" sz="1000" smtClean="0">
                <a:solidFill>
                  <a:schemeClr val="tx1"/>
                </a:solidFill>
                <a:latin typeface="Arial" panose="020B0604020202020204" pitchFamily="34" charset="0"/>
              </a:rPr>
              <a:pPr>
                <a:spcBef>
                  <a:spcPct val="0"/>
                </a:spcBef>
                <a:buClrTx/>
                <a:buFontTx/>
                <a:buNone/>
              </a:pPr>
              <a:t>163</a:t>
            </a:fld>
            <a:endParaRPr lang="fi-FI" altLang="fi-FI" sz="1000" smtClean="0">
              <a:solidFill>
                <a:schemeClr val="tx1"/>
              </a:solidFill>
              <a:latin typeface="Arial" panose="020B0604020202020204" pitchFamily="34" charset="0"/>
            </a:endParaRPr>
          </a:p>
        </p:txBody>
      </p:sp>
      <p:sp>
        <p:nvSpPr>
          <p:cNvPr id="174083" name="Rectangle 2"/>
          <p:cNvSpPr>
            <a:spLocks noGrp="1" noRot="1" noChangeArrowheads="1"/>
          </p:cNvSpPr>
          <p:nvPr>
            <p:ph type="title"/>
          </p:nvPr>
        </p:nvSpPr>
        <p:spPr/>
        <p:txBody>
          <a:bodyPr/>
          <a:lstStyle/>
          <a:p>
            <a:pPr algn="l" eaLnBrk="1" hangingPunct="1"/>
            <a:r>
              <a:rPr lang="fi-FI" altLang="fi-FI" sz="3600" smtClean="0"/>
              <a:t>6.3  Liikemäärän säilyminen</a:t>
            </a:r>
          </a:p>
        </p:txBody>
      </p:sp>
      <p:sp>
        <p:nvSpPr>
          <p:cNvPr id="174084" name="Text Box 3"/>
          <p:cNvSpPr txBox="1">
            <a:spLocks noChangeArrowheads="1"/>
          </p:cNvSpPr>
          <p:nvPr/>
        </p:nvSpPr>
        <p:spPr bwMode="auto">
          <a:xfrm>
            <a:off x="457200" y="1352550"/>
            <a:ext cx="8096250" cy="445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a:solidFill>
                  <a:schemeClr val="tx1"/>
                </a:solidFill>
              </a:rPr>
              <a:t>Jos systeemiin vaikuttavien ulkoisten voimien re-sultantti tarkasteluaikana on nolla, on myös koko-naisvoiman (resultanttivoima) impulssi </a:t>
            </a:r>
            <a:r>
              <a:rPr lang="fi-FI" altLang="fi-FI" sz="2800" b="1" i="1">
                <a:solidFill>
                  <a:schemeClr val="tx1"/>
                </a:solidFill>
              </a:rPr>
              <a:t>I</a:t>
            </a:r>
            <a:r>
              <a:rPr lang="fi-FI" altLang="fi-FI" sz="2800" baseline="-25000">
                <a:solidFill>
                  <a:schemeClr val="tx1"/>
                </a:solidFill>
              </a:rPr>
              <a:t>kok</a:t>
            </a:r>
            <a:r>
              <a:rPr lang="fi-FI" altLang="fi-FI" sz="2800">
                <a:solidFill>
                  <a:schemeClr val="tx1"/>
                </a:solidFill>
              </a:rPr>
              <a:t>=0.  Tämän seurauksena myös systeemin liikemäärän muutos on nolla eli </a:t>
            </a:r>
            <a:r>
              <a:rPr lang="el-GR" altLang="fi-FI" sz="2800">
                <a:solidFill>
                  <a:schemeClr val="tx1"/>
                </a:solidFill>
                <a:latin typeface="Arial" panose="020B0604020202020204" pitchFamily="34" charset="0"/>
                <a:cs typeface="Arial" panose="020B0604020202020204" pitchFamily="34" charset="0"/>
              </a:rPr>
              <a:t>Δ</a:t>
            </a:r>
            <a:r>
              <a:rPr lang="fi-FI" altLang="fi-FI" sz="2800" b="1" i="1">
                <a:solidFill>
                  <a:schemeClr val="tx1"/>
                </a:solidFill>
                <a:latin typeface="Arial" panose="020B0604020202020204" pitchFamily="34" charset="0"/>
                <a:cs typeface="Arial" panose="020B0604020202020204" pitchFamily="34" charset="0"/>
              </a:rPr>
              <a:t>p</a:t>
            </a:r>
            <a:r>
              <a:rPr lang="fi-FI" altLang="fi-FI" sz="2800">
                <a:solidFill>
                  <a:schemeClr val="tx1"/>
                </a:solidFill>
                <a:latin typeface="Arial" panose="020B0604020202020204" pitchFamily="34" charset="0"/>
                <a:cs typeface="Arial" panose="020B0604020202020204" pitchFamily="34" charset="0"/>
              </a:rPr>
              <a:t>=0</a:t>
            </a:r>
          </a:p>
          <a:p>
            <a:pPr eaLnBrk="1" hangingPunct="1">
              <a:spcBef>
                <a:spcPct val="50000"/>
              </a:spcBef>
              <a:buClrTx/>
              <a:buFontTx/>
              <a:buNone/>
            </a:pPr>
            <a:r>
              <a:rPr lang="fi-FI" altLang="fi-FI" b="1">
                <a:solidFill>
                  <a:srgbClr val="FF6600"/>
                </a:solidFill>
                <a:latin typeface="Arial" panose="020B0604020202020204" pitchFamily="34" charset="0"/>
                <a:cs typeface="Arial" panose="020B0604020202020204" pitchFamily="34" charset="0"/>
              </a:rPr>
              <a:t>Liikemäärän säilymislaki</a:t>
            </a:r>
            <a:r>
              <a:rPr lang="fi-FI" altLang="fi-FI" sz="2800">
                <a:solidFill>
                  <a:schemeClr val="tx1"/>
                </a:solidFill>
                <a:latin typeface="Arial" panose="020B0604020202020204" pitchFamily="34" charset="0"/>
                <a:cs typeface="Arial" panose="020B0604020202020204" pitchFamily="34" charset="0"/>
              </a:rPr>
              <a:t>:</a:t>
            </a:r>
          </a:p>
          <a:p>
            <a:pPr eaLnBrk="1" hangingPunct="1">
              <a:spcBef>
                <a:spcPct val="50000"/>
              </a:spcBef>
              <a:buClrTx/>
              <a:buFontTx/>
              <a:buNone/>
            </a:pPr>
            <a:r>
              <a:rPr lang="fi-FI" altLang="fi-FI" sz="2800">
                <a:solidFill>
                  <a:schemeClr val="tx1"/>
                </a:solidFill>
                <a:latin typeface="Arial" panose="020B0604020202020204" pitchFamily="34" charset="0"/>
                <a:cs typeface="Arial" panose="020B0604020202020204" pitchFamily="34" charset="0"/>
              </a:rPr>
              <a:t>Jos systeemiin vaikuttavan kokonaisvoiman im-pulssi on nolla, systeemin kokonaisliikemäärä pysyy vakiona eli </a:t>
            </a:r>
            <a:r>
              <a:rPr lang="fi-FI" altLang="fi-FI" sz="2800" b="1" i="1">
                <a:solidFill>
                  <a:schemeClr val="tx1"/>
                </a:solidFill>
                <a:latin typeface="Arial" panose="020B0604020202020204" pitchFamily="34" charset="0"/>
                <a:cs typeface="Arial" panose="020B0604020202020204" pitchFamily="34" charset="0"/>
              </a:rPr>
              <a:t>p</a:t>
            </a:r>
            <a:r>
              <a:rPr lang="fi-FI" altLang="fi-FI" sz="2800" baseline="-25000">
                <a:solidFill>
                  <a:schemeClr val="tx1"/>
                </a:solidFill>
                <a:latin typeface="Arial" panose="020B0604020202020204" pitchFamily="34" charset="0"/>
                <a:cs typeface="Arial" panose="020B0604020202020204" pitchFamily="34" charset="0"/>
              </a:rPr>
              <a:t>kok</a:t>
            </a:r>
            <a:r>
              <a:rPr lang="fi-FI" altLang="fi-FI" sz="2800">
                <a:solidFill>
                  <a:schemeClr val="tx1"/>
                </a:solidFill>
                <a:latin typeface="Arial" panose="020B0604020202020204" pitchFamily="34" charset="0"/>
                <a:cs typeface="Arial" panose="020B0604020202020204" pitchFamily="34" charset="0"/>
              </a:rPr>
              <a:t>= vakio</a:t>
            </a:r>
            <a:endParaRPr lang="el-GR" altLang="fi-FI" sz="2800">
              <a:solidFill>
                <a:schemeClr val="tx1"/>
              </a:solidFill>
              <a:latin typeface="Arial" panose="020B0604020202020204" pitchFamily="34" charset="0"/>
              <a:cs typeface="Arial" panose="020B0604020202020204" pitchFamily="34" charset="0"/>
            </a:endParaRPr>
          </a:p>
        </p:txBody>
      </p:sp>
      <p:sp>
        <p:nvSpPr>
          <p:cNvPr id="174085" name="AutoShape 5">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483B1A2C-B809-4A16-B3D3-056B45B4B629}" type="slidenum">
              <a:rPr lang="fi-FI" altLang="fi-FI" sz="1000" smtClean="0">
                <a:solidFill>
                  <a:schemeClr val="tx1"/>
                </a:solidFill>
                <a:latin typeface="Arial" panose="020B0604020202020204" pitchFamily="34" charset="0"/>
              </a:rPr>
              <a:pPr>
                <a:spcBef>
                  <a:spcPct val="0"/>
                </a:spcBef>
                <a:buClrTx/>
                <a:buFontTx/>
                <a:buNone/>
              </a:pPr>
              <a:t>164</a:t>
            </a:fld>
            <a:endParaRPr lang="fi-FI" altLang="fi-FI" sz="1000" smtClean="0">
              <a:solidFill>
                <a:schemeClr val="tx1"/>
              </a:solidFill>
              <a:latin typeface="Arial" panose="020B0604020202020204" pitchFamily="34" charset="0"/>
            </a:endParaRPr>
          </a:p>
        </p:txBody>
      </p:sp>
      <p:sp>
        <p:nvSpPr>
          <p:cNvPr id="175107" name="Rectangle 2"/>
          <p:cNvSpPr>
            <a:spLocks noGrp="1" noRot="1" noChangeArrowheads="1"/>
          </p:cNvSpPr>
          <p:nvPr>
            <p:ph type="title"/>
          </p:nvPr>
        </p:nvSpPr>
        <p:spPr/>
        <p:txBody>
          <a:bodyPr/>
          <a:lstStyle/>
          <a:p>
            <a:pPr algn="l" eaLnBrk="1" hangingPunct="1"/>
            <a:r>
              <a:rPr lang="fi-FI" altLang="fi-FI" sz="3600" smtClean="0"/>
              <a:t>6.4 Törmäykset</a:t>
            </a:r>
          </a:p>
        </p:txBody>
      </p:sp>
      <p:sp>
        <p:nvSpPr>
          <p:cNvPr id="175108" name="Text Box 3"/>
          <p:cNvSpPr txBox="1">
            <a:spLocks noChangeArrowheads="1"/>
          </p:cNvSpPr>
          <p:nvPr/>
        </p:nvSpPr>
        <p:spPr bwMode="auto">
          <a:xfrm>
            <a:off x="411163" y="1260475"/>
            <a:ext cx="8345487" cy="417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b="1">
                <a:solidFill>
                  <a:schemeClr val="tx1"/>
                </a:solidFill>
              </a:rPr>
              <a:t>Törmäyksen määritelmä</a:t>
            </a:r>
            <a:r>
              <a:rPr lang="fi-FI" altLang="fi-FI" sz="2800">
                <a:solidFill>
                  <a:schemeClr val="tx1"/>
                </a:solidFill>
              </a:rPr>
              <a:t>:</a:t>
            </a:r>
          </a:p>
          <a:p>
            <a:pPr eaLnBrk="1" hangingPunct="1">
              <a:spcBef>
                <a:spcPct val="50000"/>
              </a:spcBef>
              <a:buClrTx/>
              <a:buFontTx/>
              <a:buNone/>
            </a:pPr>
            <a:r>
              <a:rPr lang="fi-FI" altLang="fi-FI" sz="2400">
                <a:solidFill>
                  <a:schemeClr val="tx1"/>
                </a:solidFill>
              </a:rPr>
              <a:t>Törmäyksenä voidaan pitää selvästi erottuvaa tapahtumaa, jossa suhteellisen suuret kappaleiden väliset voimat vaikut-tavat suhteellisen lyhyen ajan.</a:t>
            </a:r>
          </a:p>
          <a:p>
            <a:pPr eaLnBrk="1" hangingPunct="1">
              <a:spcBef>
                <a:spcPct val="50000"/>
              </a:spcBef>
              <a:buClrTx/>
              <a:buFontTx/>
              <a:buNone/>
            </a:pPr>
            <a:r>
              <a:rPr lang="fi-FI" altLang="fi-FI" sz="2400">
                <a:solidFill>
                  <a:schemeClr val="tx1"/>
                </a:solidFill>
              </a:rPr>
              <a:t>Törmäyksiä voi tapahtua kaikissa mittakaavoissa alkeishiuk-kasista galakseihin.  Kuitenkin kaikkia törmäyksiä voidaan matemaattisesti käsitellä samalla tavalla.  Törmäyksissä säi-lyy liikemäärä ja myös kokonaisenergia, mutta useimmiten osa liike-energiasta muuttuu muiksi energiamuodoiksi, lähinnä lämmöksi.</a:t>
            </a:r>
          </a:p>
        </p:txBody>
      </p:sp>
      <p:graphicFrame>
        <p:nvGraphicFramePr>
          <p:cNvPr id="175109" name="Object 4"/>
          <p:cNvGraphicFramePr>
            <a:graphicFrameLocks noGrp="1" noChangeAspect="1"/>
          </p:cNvGraphicFramePr>
          <p:nvPr>
            <p:ph idx="1"/>
          </p:nvPr>
        </p:nvGraphicFramePr>
        <p:xfrm>
          <a:off x="2162175" y="5730875"/>
          <a:ext cx="3232150" cy="474663"/>
        </p:xfrm>
        <a:graphic>
          <a:graphicData uri="http://schemas.openxmlformats.org/presentationml/2006/ole">
            <mc:AlternateContent xmlns:mc="http://schemas.openxmlformats.org/markup-compatibility/2006">
              <mc:Choice xmlns:v="urn:schemas-microsoft-com:vml" Requires="v">
                <p:oleObj spid="_x0000_s175113" name="Equation" r:id="rId3" imgW="2933700" imgH="431800" progId="Equation.DSMT4">
                  <p:embed/>
                </p:oleObj>
              </mc:Choice>
              <mc:Fallback>
                <p:oleObj name="Equation" r:id="rId3" imgW="2933700" imgH="431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2175" y="5730875"/>
                        <a:ext cx="3232150" cy="474663"/>
                      </a:xfrm>
                      <a:prstGeom prst="rect">
                        <a:avLst/>
                      </a:prstGeom>
                      <a:solidFill>
                        <a:srgbClr val="FFCC99"/>
                      </a:solidFill>
                      <a:ln w="9525" cap="flat" cmpd="sng" algn="ctr">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5110" name="AutoShape 6">
            <a:hlinkClick r:id="rId5"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1ED5C4E9-0053-47A7-9BEA-7BFA43D74DD2}" type="slidenum">
              <a:rPr lang="fi-FI" altLang="fi-FI" sz="1000" smtClean="0">
                <a:solidFill>
                  <a:schemeClr val="tx1"/>
                </a:solidFill>
                <a:latin typeface="Arial" panose="020B0604020202020204" pitchFamily="34" charset="0"/>
              </a:rPr>
              <a:pPr>
                <a:spcBef>
                  <a:spcPct val="0"/>
                </a:spcBef>
                <a:buClrTx/>
                <a:buFontTx/>
                <a:buNone/>
              </a:pPr>
              <a:t>165</a:t>
            </a:fld>
            <a:endParaRPr lang="fi-FI" altLang="fi-FI" sz="1000" smtClean="0">
              <a:solidFill>
                <a:schemeClr val="tx1"/>
              </a:solidFill>
              <a:latin typeface="Arial" panose="020B0604020202020204" pitchFamily="34" charset="0"/>
            </a:endParaRPr>
          </a:p>
        </p:txBody>
      </p:sp>
      <p:sp>
        <p:nvSpPr>
          <p:cNvPr id="176131" name="Text Box 2"/>
          <p:cNvSpPr txBox="1">
            <a:spLocks noChangeArrowheads="1"/>
          </p:cNvSpPr>
          <p:nvPr/>
        </p:nvSpPr>
        <p:spPr bwMode="auto">
          <a:xfrm>
            <a:off x="487363" y="301625"/>
            <a:ext cx="8228012"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b="1">
                <a:solidFill>
                  <a:schemeClr val="tx1"/>
                </a:solidFill>
              </a:rPr>
              <a:t>Yksiulotteiset törmäykset</a:t>
            </a:r>
            <a:endParaRPr lang="fi-FI" altLang="fi-FI" sz="2800">
              <a:solidFill>
                <a:schemeClr val="tx1"/>
              </a:solidFill>
            </a:endParaRPr>
          </a:p>
          <a:p>
            <a:pPr eaLnBrk="1" hangingPunct="1">
              <a:spcBef>
                <a:spcPct val="50000"/>
              </a:spcBef>
              <a:buClrTx/>
              <a:buFontTx/>
              <a:buNone/>
            </a:pPr>
            <a:r>
              <a:rPr lang="fi-FI" altLang="fi-FI" sz="2800">
                <a:solidFill>
                  <a:schemeClr val="tx1"/>
                </a:solidFill>
              </a:rPr>
              <a:t>ovat </a:t>
            </a:r>
            <a:r>
              <a:rPr lang="fi-FI" altLang="fi-FI" sz="2800" i="1">
                <a:solidFill>
                  <a:schemeClr val="tx1"/>
                </a:solidFill>
              </a:rPr>
              <a:t>suoria</a:t>
            </a:r>
            <a:r>
              <a:rPr lang="fi-FI" altLang="fi-FI" sz="2800">
                <a:solidFill>
                  <a:schemeClr val="tx1"/>
                </a:solidFill>
              </a:rPr>
              <a:t> ja </a:t>
            </a:r>
            <a:r>
              <a:rPr lang="fi-FI" altLang="fi-FI" sz="2800" i="1">
                <a:solidFill>
                  <a:schemeClr val="tx1"/>
                </a:solidFill>
              </a:rPr>
              <a:t>keskeisiä</a:t>
            </a:r>
            <a:r>
              <a:rPr lang="fi-FI" altLang="fi-FI" sz="2800">
                <a:solidFill>
                  <a:schemeClr val="tx1"/>
                </a:solidFill>
              </a:rPr>
              <a:t>, kun kappaleet liikkuvat niiden painopisteiden kautta kulkevaa suoraa pitkin ja kappaleiden kosketuskohta on tällä suoralla.</a:t>
            </a:r>
          </a:p>
        </p:txBody>
      </p:sp>
      <p:grpSp>
        <p:nvGrpSpPr>
          <p:cNvPr id="176132" name="Group 3"/>
          <p:cNvGrpSpPr>
            <a:grpSpLocks/>
          </p:cNvGrpSpPr>
          <p:nvPr/>
        </p:nvGrpSpPr>
        <p:grpSpPr bwMode="auto">
          <a:xfrm>
            <a:off x="555625" y="4141788"/>
            <a:ext cx="5849938" cy="974725"/>
            <a:chOff x="350" y="2609"/>
            <a:chExt cx="3685" cy="614"/>
          </a:xfrm>
        </p:grpSpPr>
        <p:sp>
          <p:nvSpPr>
            <p:cNvPr id="176164" name="Oval 4"/>
            <p:cNvSpPr>
              <a:spLocks noChangeArrowheads="1"/>
            </p:cNvSpPr>
            <p:nvPr/>
          </p:nvSpPr>
          <p:spPr bwMode="auto">
            <a:xfrm>
              <a:off x="2133" y="2719"/>
              <a:ext cx="394" cy="394"/>
            </a:xfrm>
            <a:prstGeom prst="ellipse">
              <a:avLst/>
            </a:prstGeom>
            <a:solidFill>
              <a:schemeClr val="hlink">
                <a:alpha val="50195"/>
              </a:schemeClr>
            </a:solidFill>
            <a:ln w="25400" algn="ctr">
              <a:solidFill>
                <a:schemeClr val="hlink"/>
              </a:solidFill>
              <a:round/>
              <a:headEnd/>
              <a:tailEnd/>
            </a:ln>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76165" name="Oval 5"/>
            <p:cNvSpPr>
              <a:spLocks noChangeArrowheads="1"/>
            </p:cNvSpPr>
            <p:nvPr/>
          </p:nvSpPr>
          <p:spPr bwMode="auto">
            <a:xfrm>
              <a:off x="2536" y="2609"/>
              <a:ext cx="614" cy="614"/>
            </a:xfrm>
            <a:prstGeom prst="ellipse">
              <a:avLst/>
            </a:prstGeom>
            <a:solidFill>
              <a:srgbClr val="993300">
                <a:alpha val="50195"/>
              </a:srgbClr>
            </a:solidFill>
            <a:ln w="25400" algn="ctr">
              <a:solidFill>
                <a:srgbClr val="993300"/>
              </a:solidFill>
              <a:round/>
              <a:headEnd/>
              <a:tailEnd/>
            </a:ln>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76166" name="Line 6"/>
            <p:cNvSpPr>
              <a:spLocks noChangeShapeType="1"/>
            </p:cNvSpPr>
            <p:nvPr/>
          </p:nvSpPr>
          <p:spPr bwMode="auto">
            <a:xfrm>
              <a:off x="531" y="2929"/>
              <a:ext cx="3504"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176167" name="Text Box 7"/>
            <p:cNvSpPr txBox="1">
              <a:spLocks noChangeArrowheads="1"/>
            </p:cNvSpPr>
            <p:nvPr/>
          </p:nvSpPr>
          <p:spPr bwMode="auto">
            <a:xfrm>
              <a:off x="350" y="2612"/>
              <a:ext cx="9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a:solidFill>
                    <a:schemeClr val="tx1"/>
                  </a:solidFill>
                </a:rPr>
                <a:t>Törmäys</a:t>
              </a:r>
            </a:p>
          </p:txBody>
        </p:sp>
      </p:grpSp>
      <p:grpSp>
        <p:nvGrpSpPr>
          <p:cNvPr id="176133" name="Group 8"/>
          <p:cNvGrpSpPr>
            <a:grpSpLocks/>
          </p:cNvGrpSpPr>
          <p:nvPr/>
        </p:nvGrpSpPr>
        <p:grpSpPr bwMode="auto">
          <a:xfrm>
            <a:off x="539750" y="4995863"/>
            <a:ext cx="7704138" cy="1535112"/>
            <a:chOff x="340" y="3147"/>
            <a:chExt cx="4853" cy="967"/>
          </a:xfrm>
        </p:grpSpPr>
        <p:sp>
          <p:nvSpPr>
            <p:cNvPr id="176156" name="Oval 9"/>
            <p:cNvSpPr>
              <a:spLocks noChangeArrowheads="1"/>
            </p:cNvSpPr>
            <p:nvPr/>
          </p:nvSpPr>
          <p:spPr bwMode="auto">
            <a:xfrm>
              <a:off x="1657" y="3610"/>
              <a:ext cx="394" cy="394"/>
            </a:xfrm>
            <a:prstGeom prst="ellipse">
              <a:avLst/>
            </a:prstGeom>
            <a:solidFill>
              <a:schemeClr val="hlink">
                <a:alpha val="50195"/>
              </a:schemeClr>
            </a:solidFill>
            <a:ln w="25400" algn="ctr">
              <a:solidFill>
                <a:schemeClr val="hlink"/>
              </a:solidFill>
              <a:round/>
              <a:headEnd/>
              <a:tailEnd/>
            </a:ln>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76157" name="Oval 10"/>
            <p:cNvSpPr>
              <a:spLocks noChangeArrowheads="1"/>
            </p:cNvSpPr>
            <p:nvPr/>
          </p:nvSpPr>
          <p:spPr bwMode="auto">
            <a:xfrm>
              <a:off x="3110" y="3500"/>
              <a:ext cx="614" cy="614"/>
            </a:xfrm>
            <a:prstGeom prst="ellipse">
              <a:avLst/>
            </a:prstGeom>
            <a:solidFill>
              <a:srgbClr val="993300">
                <a:alpha val="50195"/>
              </a:srgbClr>
            </a:solidFill>
            <a:ln w="25400" algn="ctr">
              <a:solidFill>
                <a:srgbClr val="993300"/>
              </a:solidFill>
              <a:round/>
              <a:headEnd/>
              <a:tailEnd/>
            </a:ln>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76158" name="Line 11"/>
            <p:cNvSpPr>
              <a:spLocks noChangeShapeType="1"/>
            </p:cNvSpPr>
            <p:nvPr/>
          </p:nvSpPr>
          <p:spPr bwMode="auto">
            <a:xfrm>
              <a:off x="624" y="3820"/>
              <a:ext cx="4569"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176159" name="Line 12"/>
            <p:cNvSpPr>
              <a:spLocks noChangeShapeType="1"/>
            </p:cNvSpPr>
            <p:nvPr/>
          </p:nvSpPr>
          <p:spPr bwMode="auto">
            <a:xfrm flipH="1">
              <a:off x="1597" y="3500"/>
              <a:ext cx="55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176160" name="Line 13"/>
            <p:cNvSpPr>
              <a:spLocks noChangeShapeType="1"/>
            </p:cNvSpPr>
            <p:nvPr/>
          </p:nvSpPr>
          <p:spPr bwMode="auto">
            <a:xfrm>
              <a:off x="3138" y="3421"/>
              <a:ext cx="60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176161" name="Text Box 14"/>
            <p:cNvSpPr txBox="1">
              <a:spLocks noChangeArrowheads="1"/>
            </p:cNvSpPr>
            <p:nvPr/>
          </p:nvSpPr>
          <p:spPr bwMode="auto">
            <a:xfrm>
              <a:off x="340" y="3389"/>
              <a:ext cx="99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a:solidFill>
                    <a:schemeClr val="tx1"/>
                  </a:solidFill>
                </a:rPr>
                <a:t>Törmäyksen jälkeen</a:t>
              </a:r>
            </a:p>
          </p:txBody>
        </p:sp>
        <p:sp>
          <p:nvSpPr>
            <p:cNvPr id="176162" name="Text Box 15"/>
            <p:cNvSpPr txBox="1">
              <a:spLocks noChangeArrowheads="1"/>
            </p:cNvSpPr>
            <p:nvPr/>
          </p:nvSpPr>
          <p:spPr bwMode="auto">
            <a:xfrm>
              <a:off x="1735" y="3207"/>
              <a:ext cx="3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b="1" i="1">
                  <a:solidFill>
                    <a:schemeClr val="tx1"/>
                  </a:solidFill>
                </a:rPr>
                <a:t>V</a:t>
              </a:r>
              <a:r>
                <a:rPr lang="fi-FI" altLang="fi-FI" sz="2000" baseline="-25000">
                  <a:solidFill>
                    <a:schemeClr val="tx1"/>
                  </a:solidFill>
                </a:rPr>
                <a:t>1j</a:t>
              </a:r>
            </a:p>
          </p:txBody>
        </p:sp>
        <p:sp>
          <p:nvSpPr>
            <p:cNvPr id="176163" name="Text Box 16"/>
            <p:cNvSpPr txBox="1">
              <a:spLocks noChangeArrowheads="1"/>
            </p:cNvSpPr>
            <p:nvPr/>
          </p:nvSpPr>
          <p:spPr bwMode="auto">
            <a:xfrm>
              <a:off x="3376" y="3147"/>
              <a:ext cx="3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b="1" i="1">
                  <a:solidFill>
                    <a:schemeClr val="tx1"/>
                  </a:solidFill>
                </a:rPr>
                <a:t>V</a:t>
              </a:r>
              <a:r>
                <a:rPr lang="fi-FI" altLang="fi-FI" sz="2000" baseline="-25000">
                  <a:solidFill>
                    <a:schemeClr val="tx1"/>
                  </a:solidFill>
                </a:rPr>
                <a:t>2j</a:t>
              </a:r>
            </a:p>
          </p:txBody>
        </p:sp>
      </p:grpSp>
      <p:grpSp>
        <p:nvGrpSpPr>
          <p:cNvPr id="176134" name="Group 17"/>
          <p:cNvGrpSpPr>
            <a:grpSpLocks/>
          </p:cNvGrpSpPr>
          <p:nvPr/>
        </p:nvGrpSpPr>
        <p:grpSpPr bwMode="auto">
          <a:xfrm>
            <a:off x="569913" y="2274888"/>
            <a:ext cx="7613650" cy="1512887"/>
            <a:chOff x="359" y="1433"/>
            <a:chExt cx="4796" cy="953"/>
          </a:xfrm>
        </p:grpSpPr>
        <p:sp>
          <p:nvSpPr>
            <p:cNvPr id="176148" name="Text Box 18"/>
            <p:cNvSpPr txBox="1">
              <a:spLocks noChangeArrowheads="1"/>
            </p:cNvSpPr>
            <p:nvPr/>
          </p:nvSpPr>
          <p:spPr bwMode="auto">
            <a:xfrm>
              <a:off x="3687" y="1433"/>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b="1" i="1">
                  <a:solidFill>
                    <a:schemeClr val="tx1"/>
                  </a:solidFill>
                </a:rPr>
                <a:t>V</a:t>
              </a:r>
              <a:r>
                <a:rPr lang="fi-FI" altLang="fi-FI" sz="2000" baseline="-25000">
                  <a:solidFill>
                    <a:schemeClr val="tx1"/>
                  </a:solidFill>
                </a:rPr>
                <a:t>2e</a:t>
              </a:r>
            </a:p>
          </p:txBody>
        </p:sp>
        <p:sp>
          <p:nvSpPr>
            <p:cNvPr id="176149" name="Oval 19"/>
            <p:cNvSpPr>
              <a:spLocks noChangeArrowheads="1"/>
            </p:cNvSpPr>
            <p:nvPr/>
          </p:nvSpPr>
          <p:spPr bwMode="auto">
            <a:xfrm>
              <a:off x="1422" y="1882"/>
              <a:ext cx="394" cy="394"/>
            </a:xfrm>
            <a:prstGeom prst="ellipse">
              <a:avLst/>
            </a:prstGeom>
            <a:solidFill>
              <a:srgbClr val="008000">
                <a:alpha val="50195"/>
              </a:srgbClr>
            </a:solidFill>
            <a:ln w="25400" algn="ctr">
              <a:solidFill>
                <a:schemeClr val="hlink"/>
              </a:solidFill>
              <a:round/>
              <a:headEnd/>
              <a:tailEnd/>
            </a:ln>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76150" name="Oval 20"/>
            <p:cNvSpPr>
              <a:spLocks noChangeArrowheads="1"/>
            </p:cNvSpPr>
            <p:nvPr/>
          </p:nvSpPr>
          <p:spPr bwMode="auto">
            <a:xfrm>
              <a:off x="3505" y="1772"/>
              <a:ext cx="614" cy="614"/>
            </a:xfrm>
            <a:prstGeom prst="ellipse">
              <a:avLst/>
            </a:prstGeom>
            <a:solidFill>
              <a:srgbClr val="993300">
                <a:alpha val="50195"/>
              </a:srgbClr>
            </a:solidFill>
            <a:ln w="25400" algn="ctr">
              <a:solidFill>
                <a:srgbClr val="993300"/>
              </a:solidFill>
              <a:round/>
              <a:headEnd/>
              <a:tailEnd/>
            </a:ln>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76151" name="Line 21"/>
            <p:cNvSpPr>
              <a:spLocks noChangeShapeType="1"/>
            </p:cNvSpPr>
            <p:nvPr/>
          </p:nvSpPr>
          <p:spPr bwMode="auto">
            <a:xfrm>
              <a:off x="586" y="2092"/>
              <a:ext cx="4569"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176152" name="Line 22"/>
            <p:cNvSpPr>
              <a:spLocks noChangeShapeType="1"/>
            </p:cNvSpPr>
            <p:nvPr/>
          </p:nvSpPr>
          <p:spPr bwMode="auto">
            <a:xfrm>
              <a:off x="1448" y="1772"/>
              <a:ext cx="39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176153" name="Line 23"/>
            <p:cNvSpPr>
              <a:spLocks noChangeShapeType="1"/>
            </p:cNvSpPr>
            <p:nvPr/>
          </p:nvSpPr>
          <p:spPr bwMode="auto">
            <a:xfrm flipH="1">
              <a:off x="3489" y="1701"/>
              <a:ext cx="61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176154" name="Text Box 24"/>
            <p:cNvSpPr txBox="1">
              <a:spLocks noChangeArrowheads="1"/>
            </p:cNvSpPr>
            <p:nvPr/>
          </p:nvSpPr>
          <p:spPr bwMode="auto">
            <a:xfrm>
              <a:off x="359" y="1584"/>
              <a:ext cx="99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a:solidFill>
                    <a:schemeClr val="tx1"/>
                  </a:solidFill>
                </a:rPr>
                <a:t>Ennen törmäystä</a:t>
              </a:r>
            </a:p>
          </p:txBody>
        </p:sp>
        <p:sp>
          <p:nvSpPr>
            <p:cNvPr id="176155" name="Text Box 25"/>
            <p:cNvSpPr txBox="1">
              <a:spLocks noChangeArrowheads="1"/>
            </p:cNvSpPr>
            <p:nvPr/>
          </p:nvSpPr>
          <p:spPr bwMode="auto">
            <a:xfrm>
              <a:off x="1448" y="1525"/>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b="1" i="1">
                  <a:solidFill>
                    <a:schemeClr val="tx1"/>
                  </a:solidFill>
                </a:rPr>
                <a:t>V</a:t>
              </a:r>
              <a:r>
                <a:rPr lang="fi-FI" altLang="fi-FI" sz="2000" baseline="-25000">
                  <a:solidFill>
                    <a:schemeClr val="tx1"/>
                  </a:solidFill>
                </a:rPr>
                <a:t>1e</a:t>
              </a:r>
            </a:p>
          </p:txBody>
        </p:sp>
      </p:grpSp>
      <p:grpSp>
        <p:nvGrpSpPr>
          <p:cNvPr id="176135" name="Group 27"/>
          <p:cNvGrpSpPr>
            <a:grpSpLocks/>
          </p:cNvGrpSpPr>
          <p:nvPr/>
        </p:nvGrpSpPr>
        <p:grpSpPr bwMode="auto">
          <a:xfrm>
            <a:off x="6948488" y="3457575"/>
            <a:ext cx="1536700" cy="2185988"/>
            <a:chOff x="4377" y="2178"/>
            <a:chExt cx="968" cy="1377"/>
          </a:xfrm>
        </p:grpSpPr>
        <p:sp>
          <p:nvSpPr>
            <p:cNvPr id="176137" name="Text Box 28"/>
            <p:cNvSpPr txBox="1">
              <a:spLocks noChangeArrowheads="1"/>
            </p:cNvSpPr>
            <p:nvPr/>
          </p:nvSpPr>
          <p:spPr bwMode="auto">
            <a:xfrm>
              <a:off x="4377" y="2178"/>
              <a:ext cx="1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F</a:t>
              </a:r>
            </a:p>
          </p:txBody>
        </p:sp>
        <p:sp>
          <p:nvSpPr>
            <p:cNvPr id="176138" name="Line 29"/>
            <p:cNvSpPr>
              <a:spLocks noChangeShapeType="1"/>
            </p:cNvSpPr>
            <p:nvPr/>
          </p:nvSpPr>
          <p:spPr bwMode="auto">
            <a:xfrm>
              <a:off x="4380" y="2316"/>
              <a:ext cx="0" cy="1168"/>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fi-FI"/>
            </a:p>
          </p:txBody>
        </p:sp>
        <p:sp>
          <p:nvSpPr>
            <p:cNvPr id="176139" name="Line 30"/>
            <p:cNvSpPr>
              <a:spLocks noChangeShapeType="1"/>
            </p:cNvSpPr>
            <p:nvPr/>
          </p:nvSpPr>
          <p:spPr bwMode="auto">
            <a:xfrm flipV="1">
              <a:off x="4386" y="2987"/>
              <a:ext cx="77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176140" name="Text Box 31"/>
            <p:cNvSpPr txBox="1">
              <a:spLocks noChangeArrowheads="1"/>
            </p:cNvSpPr>
            <p:nvPr/>
          </p:nvSpPr>
          <p:spPr bwMode="auto">
            <a:xfrm>
              <a:off x="5175" y="2944"/>
              <a:ext cx="17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t</a:t>
              </a:r>
            </a:p>
          </p:txBody>
        </p:sp>
        <p:sp>
          <p:nvSpPr>
            <p:cNvPr id="176141" name="Text Box 32"/>
            <p:cNvSpPr txBox="1">
              <a:spLocks noChangeArrowheads="1"/>
            </p:cNvSpPr>
            <p:nvPr/>
          </p:nvSpPr>
          <p:spPr bwMode="auto">
            <a:xfrm>
              <a:off x="4604" y="2435"/>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2400" i="1">
                <a:solidFill>
                  <a:schemeClr val="tx1"/>
                </a:solidFill>
              </a:endParaRPr>
            </a:p>
          </p:txBody>
        </p:sp>
        <p:sp>
          <p:nvSpPr>
            <p:cNvPr id="176142" name="Text Box 33"/>
            <p:cNvSpPr txBox="1">
              <a:spLocks noChangeArrowheads="1"/>
            </p:cNvSpPr>
            <p:nvPr/>
          </p:nvSpPr>
          <p:spPr bwMode="auto">
            <a:xfrm>
              <a:off x="4393" y="2987"/>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2400" i="1">
                <a:solidFill>
                  <a:schemeClr val="tx1"/>
                </a:solidFill>
              </a:endParaRPr>
            </a:p>
          </p:txBody>
        </p:sp>
        <p:sp>
          <p:nvSpPr>
            <p:cNvPr id="176143" name="Text Box 34"/>
            <p:cNvSpPr txBox="1">
              <a:spLocks noChangeArrowheads="1"/>
            </p:cNvSpPr>
            <p:nvPr/>
          </p:nvSpPr>
          <p:spPr bwMode="auto">
            <a:xfrm>
              <a:off x="5037" y="3267"/>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2400" i="1">
                <a:solidFill>
                  <a:schemeClr val="tx1"/>
                </a:solidFill>
              </a:endParaRPr>
            </a:p>
          </p:txBody>
        </p:sp>
        <p:sp>
          <p:nvSpPr>
            <p:cNvPr id="176144" name="Freeform 35"/>
            <p:cNvSpPr>
              <a:spLocks/>
            </p:cNvSpPr>
            <p:nvPr/>
          </p:nvSpPr>
          <p:spPr bwMode="auto">
            <a:xfrm rot="10800000">
              <a:off x="4460" y="2993"/>
              <a:ext cx="554" cy="478"/>
            </a:xfrm>
            <a:custGeom>
              <a:avLst/>
              <a:gdLst>
                <a:gd name="T0" fmla="*/ 0 w 1043"/>
                <a:gd name="T1" fmla="*/ 6 h 590"/>
                <a:gd name="T2" fmla="*/ 1 w 1043"/>
                <a:gd name="T3" fmla="*/ 2 h 590"/>
                <a:gd name="T4" fmla="*/ 1 w 1043"/>
                <a:gd name="T5" fmla="*/ 0 h 590"/>
                <a:gd name="T6" fmla="*/ 1 w 1043"/>
                <a:gd name="T7" fmla="*/ 2 h 590"/>
                <a:gd name="T8" fmla="*/ 1 w 1043"/>
                <a:gd name="T9" fmla="*/ 6 h 590"/>
                <a:gd name="T10" fmla="*/ 0 60000 65536"/>
                <a:gd name="T11" fmla="*/ 0 60000 65536"/>
                <a:gd name="T12" fmla="*/ 0 60000 65536"/>
                <a:gd name="T13" fmla="*/ 0 60000 65536"/>
                <a:gd name="T14" fmla="*/ 0 60000 65536"/>
                <a:gd name="T15" fmla="*/ 0 w 1043"/>
                <a:gd name="T16" fmla="*/ 0 h 590"/>
                <a:gd name="T17" fmla="*/ 1043 w 1043"/>
                <a:gd name="T18" fmla="*/ 590 h 590"/>
              </a:gdLst>
              <a:ahLst/>
              <a:cxnLst>
                <a:cxn ang="T10">
                  <a:pos x="T0" y="T1"/>
                </a:cxn>
                <a:cxn ang="T11">
                  <a:pos x="T2" y="T3"/>
                </a:cxn>
                <a:cxn ang="T12">
                  <a:pos x="T4" y="T5"/>
                </a:cxn>
                <a:cxn ang="T13">
                  <a:pos x="T6" y="T7"/>
                </a:cxn>
                <a:cxn ang="T14">
                  <a:pos x="T8" y="T9"/>
                </a:cxn>
              </a:cxnLst>
              <a:rect l="T15" t="T16" r="T17" b="T18"/>
              <a:pathLst>
                <a:path w="1043" h="590">
                  <a:moveTo>
                    <a:pt x="0" y="590"/>
                  </a:moveTo>
                  <a:cubicBezTo>
                    <a:pt x="94" y="412"/>
                    <a:pt x="189" y="234"/>
                    <a:pt x="272" y="136"/>
                  </a:cubicBezTo>
                  <a:cubicBezTo>
                    <a:pt x="355" y="38"/>
                    <a:pt x="424" y="0"/>
                    <a:pt x="499" y="0"/>
                  </a:cubicBezTo>
                  <a:cubicBezTo>
                    <a:pt x="574" y="0"/>
                    <a:pt x="634" y="38"/>
                    <a:pt x="725" y="136"/>
                  </a:cubicBezTo>
                  <a:cubicBezTo>
                    <a:pt x="816" y="234"/>
                    <a:pt x="929" y="412"/>
                    <a:pt x="1043" y="590"/>
                  </a:cubicBezTo>
                </a:path>
              </a:pathLst>
            </a:custGeom>
            <a:solidFill>
              <a:srgbClr val="993300">
                <a:alpha val="50195"/>
              </a:srgbClr>
            </a:solidFill>
            <a:ln w="25400">
              <a:solidFill>
                <a:srgbClr val="FF0000"/>
              </a:solidFill>
              <a:round/>
              <a:headEnd/>
              <a:tailEnd/>
            </a:ln>
          </p:spPr>
          <p:txBody>
            <a:bodyPr>
              <a:spAutoFit/>
            </a:bodyPr>
            <a:lstStyle/>
            <a:p>
              <a:endParaRPr lang="fi-FI"/>
            </a:p>
          </p:txBody>
        </p:sp>
        <p:sp>
          <p:nvSpPr>
            <p:cNvPr id="176145" name="Text Box 36"/>
            <p:cNvSpPr txBox="1">
              <a:spLocks noChangeArrowheads="1"/>
            </p:cNvSpPr>
            <p:nvPr/>
          </p:nvSpPr>
          <p:spPr bwMode="auto">
            <a:xfrm>
              <a:off x="4607" y="3045"/>
              <a:ext cx="22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i="1">
                  <a:solidFill>
                    <a:schemeClr val="tx1"/>
                  </a:solidFill>
                </a:rPr>
                <a:t>-I</a:t>
              </a:r>
            </a:p>
          </p:txBody>
        </p:sp>
        <p:sp>
          <p:nvSpPr>
            <p:cNvPr id="176146" name="Freeform 37"/>
            <p:cNvSpPr>
              <a:spLocks/>
            </p:cNvSpPr>
            <p:nvPr/>
          </p:nvSpPr>
          <p:spPr bwMode="auto">
            <a:xfrm>
              <a:off x="4462" y="2504"/>
              <a:ext cx="554" cy="478"/>
            </a:xfrm>
            <a:custGeom>
              <a:avLst/>
              <a:gdLst>
                <a:gd name="T0" fmla="*/ 0 w 1043"/>
                <a:gd name="T1" fmla="*/ 6 h 590"/>
                <a:gd name="T2" fmla="*/ 1 w 1043"/>
                <a:gd name="T3" fmla="*/ 2 h 590"/>
                <a:gd name="T4" fmla="*/ 1 w 1043"/>
                <a:gd name="T5" fmla="*/ 0 h 590"/>
                <a:gd name="T6" fmla="*/ 1 w 1043"/>
                <a:gd name="T7" fmla="*/ 2 h 590"/>
                <a:gd name="T8" fmla="*/ 1 w 1043"/>
                <a:gd name="T9" fmla="*/ 6 h 590"/>
                <a:gd name="T10" fmla="*/ 0 60000 65536"/>
                <a:gd name="T11" fmla="*/ 0 60000 65536"/>
                <a:gd name="T12" fmla="*/ 0 60000 65536"/>
                <a:gd name="T13" fmla="*/ 0 60000 65536"/>
                <a:gd name="T14" fmla="*/ 0 60000 65536"/>
                <a:gd name="T15" fmla="*/ 0 w 1043"/>
                <a:gd name="T16" fmla="*/ 0 h 590"/>
                <a:gd name="T17" fmla="*/ 1043 w 1043"/>
                <a:gd name="T18" fmla="*/ 590 h 590"/>
              </a:gdLst>
              <a:ahLst/>
              <a:cxnLst>
                <a:cxn ang="T10">
                  <a:pos x="T0" y="T1"/>
                </a:cxn>
                <a:cxn ang="T11">
                  <a:pos x="T2" y="T3"/>
                </a:cxn>
                <a:cxn ang="T12">
                  <a:pos x="T4" y="T5"/>
                </a:cxn>
                <a:cxn ang="T13">
                  <a:pos x="T6" y="T7"/>
                </a:cxn>
                <a:cxn ang="T14">
                  <a:pos x="T8" y="T9"/>
                </a:cxn>
              </a:cxnLst>
              <a:rect l="T15" t="T16" r="T17" b="T18"/>
              <a:pathLst>
                <a:path w="1043" h="590">
                  <a:moveTo>
                    <a:pt x="0" y="590"/>
                  </a:moveTo>
                  <a:cubicBezTo>
                    <a:pt x="94" y="412"/>
                    <a:pt x="189" y="234"/>
                    <a:pt x="272" y="136"/>
                  </a:cubicBezTo>
                  <a:cubicBezTo>
                    <a:pt x="355" y="38"/>
                    <a:pt x="424" y="0"/>
                    <a:pt x="499" y="0"/>
                  </a:cubicBezTo>
                  <a:cubicBezTo>
                    <a:pt x="574" y="0"/>
                    <a:pt x="634" y="38"/>
                    <a:pt x="725" y="136"/>
                  </a:cubicBezTo>
                  <a:cubicBezTo>
                    <a:pt x="816" y="234"/>
                    <a:pt x="929" y="412"/>
                    <a:pt x="1043" y="590"/>
                  </a:cubicBezTo>
                </a:path>
              </a:pathLst>
            </a:custGeom>
            <a:solidFill>
              <a:schemeClr val="hlink">
                <a:alpha val="50195"/>
              </a:schemeClr>
            </a:solidFill>
            <a:ln w="25400">
              <a:solidFill>
                <a:srgbClr val="FF0000"/>
              </a:solidFill>
              <a:round/>
              <a:headEnd/>
              <a:tailEnd/>
            </a:ln>
          </p:spPr>
          <p:txBody>
            <a:bodyPr>
              <a:spAutoFit/>
            </a:bodyPr>
            <a:lstStyle/>
            <a:p>
              <a:endParaRPr lang="fi-FI"/>
            </a:p>
          </p:txBody>
        </p:sp>
        <p:sp>
          <p:nvSpPr>
            <p:cNvPr id="176147" name="Text Box 38"/>
            <p:cNvSpPr txBox="1">
              <a:spLocks noChangeArrowheads="1"/>
            </p:cNvSpPr>
            <p:nvPr/>
          </p:nvSpPr>
          <p:spPr bwMode="auto">
            <a:xfrm>
              <a:off x="4656" y="2701"/>
              <a:ext cx="17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i="1">
                  <a:solidFill>
                    <a:schemeClr val="tx1"/>
                  </a:solidFill>
                </a:rPr>
                <a:t>I</a:t>
              </a:r>
            </a:p>
          </p:txBody>
        </p:sp>
      </p:grpSp>
      <p:sp>
        <p:nvSpPr>
          <p:cNvPr id="176136" name="AutoShape 39">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3F52FC86-DD4D-436D-9937-A513EEC9036B}" type="slidenum">
              <a:rPr lang="fi-FI" altLang="fi-FI" sz="1000" smtClean="0">
                <a:solidFill>
                  <a:schemeClr val="tx1"/>
                </a:solidFill>
                <a:latin typeface="Arial" panose="020B0604020202020204" pitchFamily="34" charset="0"/>
              </a:rPr>
              <a:pPr>
                <a:spcBef>
                  <a:spcPct val="0"/>
                </a:spcBef>
                <a:buClrTx/>
                <a:buFontTx/>
                <a:buNone/>
              </a:pPr>
              <a:t>166</a:t>
            </a:fld>
            <a:endParaRPr lang="fi-FI" altLang="fi-FI" sz="1000" smtClean="0">
              <a:solidFill>
                <a:schemeClr val="tx1"/>
              </a:solidFill>
              <a:latin typeface="Arial" panose="020B0604020202020204" pitchFamily="34" charset="0"/>
            </a:endParaRPr>
          </a:p>
        </p:txBody>
      </p:sp>
      <p:sp>
        <p:nvSpPr>
          <p:cNvPr id="177155" name="Text Box 2"/>
          <p:cNvSpPr txBox="1">
            <a:spLocks noChangeArrowheads="1"/>
          </p:cNvSpPr>
          <p:nvPr/>
        </p:nvSpPr>
        <p:spPr bwMode="auto">
          <a:xfrm>
            <a:off x="715963" y="865188"/>
            <a:ext cx="7685087" cy="47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b="1">
                <a:solidFill>
                  <a:schemeClr val="tx1"/>
                </a:solidFill>
              </a:rPr>
              <a:t>Törmäykset</a:t>
            </a:r>
            <a:r>
              <a:rPr lang="fi-FI" altLang="fi-FI" sz="2800">
                <a:solidFill>
                  <a:schemeClr val="tx1"/>
                </a:solidFill>
              </a:rPr>
              <a:t>:</a:t>
            </a:r>
          </a:p>
          <a:p>
            <a:pPr eaLnBrk="1" hangingPunct="1">
              <a:spcBef>
                <a:spcPct val="50000"/>
              </a:spcBef>
              <a:buClrTx/>
              <a:buFontTx/>
              <a:buChar char="•"/>
            </a:pPr>
            <a:r>
              <a:rPr lang="fi-FI" altLang="fi-FI" sz="2800">
                <a:solidFill>
                  <a:schemeClr val="tx1"/>
                </a:solidFill>
              </a:rPr>
              <a:t>liikemäärä säilyy kaikissa törmäyksissä</a:t>
            </a:r>
          </a:p>
          <a:p>
            <a:pPr eaLnBrk="1" hangingPunct="1">
              <a:spcBef>
                <a:spcPct val="50000"/>
              </a:spcBef>
              <a:buClrTx/>
              <a:buFontTx/>
              <a:buChar char="•"/>
            </a:pPr>
            <a:r>
              <a:rPr lang="fi-FI" altLang="fi-FI" sz="2800">
                <a:solidFill>
                  <a:schemeClr val="tx1"/>
                </a:solidFill>
              </a:rPr>
              <a:t>liike-energia ei yleisesti säily törmäyksissä, koska osa muuttuu lämpöenergiaksi, osa kap-paleiden muokkautuessa sisäiseksi elastiseksi potentiaalienergiaksi ja osa pyörimisenergiaksi.  </a:t>
            </a:r>
          </a:p>
          <a:p>
            <a:pPr eaLnBrk="1" hangingPunct="1">
              <a:spcBef>
                <a:spcPct val="50000"/>
              </a:spcBef>
              <a:buClrTx/>
              <a:buFontTx/>
              <a:buChar char="•"/>
            </a:pPr>
            <a:r>
              <a:rPr lang="fi-FI" altLang="fi-FI" sz="2800">
                <a:solidFill>
                  <a:schemeClr val="tx1"/>
                </a:solidFill>
              </a:rPr>
              <a:t>törmäysten luonne määritelläänkin sen perus-teella, säilyykö liike-energia vai ei.  </a:t>
            </a:r>
          </a:p>
          <a:p>
            <a:pPr eaLnBrk="1" hangingPunct="1">
              <a:spcBef>
                <a:spcPct val="50000"/>
              </a:spcBef>
              <a:buClrTx/>
              <a:buFontTx/>
              <a:buChar char="•"/>
            </a:pPr>
            <a:endParaRPr lang="fi-FI" altLang="fi-FI" sz="2800">
              <a:solidFill>
                <a:schemeClr val="tx1"/>
              </a:solidFill>
            </a:endParaRPr>
          </a:p>
        </p:txBody>
      </p:sp>
      <p:sp>
        <p:nvSpPr>
          <p:cNvPr id="177156" name="AutoShape 4">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Dian numeron paikkamerkki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CD96A665-F700-4BF3-A234-B8170AD3DD52}" type="slidenum">
              <a:rPr lang="fi-FI" altLang="fi-FI" sz="1000" smtClean="0">
                <a:solidFill>
                  <a:schemeClr val="tx1"/>
                </a:solidFill>
                <a:latin typeface="Arial" panose="020B0604020202020204" pitchFamily="34" charset="0"/>
              </a:rPr>
              <a:pPr>
                <a:spcBef>
                  <a:spcPct val="0"/>
                </a:spcBef>
                <a:buClrTx/>
                <a:buFontTx/>
                <a:buNone/>
              </a:pPr>
              <a:t>167</a:t>
            </a:fld>
            <a:endParaRPr lang="fi-FI" altLang="fi-FI" sz="1000" smtClean="0">
              <a:solidFill>
                <a:schemeClr val="tx1"/>
              </a:solidFill>
              <a:latin typeface="Arial" panose="020B0604020202020204" pitchFamily="34" charset="0"/>
            </a:endParaRPr>
          </a:p>
        </p:txBody>
      </p:sp>
      <p:sp>
        <p:nvSpPr>
          <p:cNvPr id="178179" name="Text Box 2"/>
          <p:cNvSpPr txBox="1">
            <a:spLocks noChangeArrowheads="1"/>
          </p:cNvSpPr>
          <p:nvPr/>
        </p:nvSpPr>
        <p:spPr bwMode="auto">
          <a:xfrm>
            <a:off x="520700" y="317500"/>
            <a:ext cx="7005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AutoNum type="arabicPeriod"/>
            </a:pPr>
            <a:r>
              <a:rPr lang="fi-FI" altLang="fi-FI" sz="2800" b="1">
                <a:solidFill>
                  <a:schemeClr val="tx1"/>
                </a:solidFill>
              </a:rPr>
              <a:t>Täysin kimmoton törmäys</a:t>
            </a:r>
            <a:r>
              <a:rPr lang="fi-FI" altLang="fi-FI" sz="2800">
                <a:solidFill>
                  <a:schemeClr val="tx1"/>
                </a:solidFill>
              </a:rPr>
              <a:t>:</a:t>
            </a:r>
          </a:p>
        </p:txBody>
      </p:sp>
      <p:grpSp>
        <p:nvGrpSpPr>
          <p:cNvPr id="178180" name="Group 3"/>
          <p:cNvGrpSpPr>
            <a:grpSpLocks/>
          </p:cNvGrpSpPr>
          <p:nvPr/>
        </p:nvGrpSpPr>
        <p:grpSpPr bwMode="auto">
          <a:xfrm>
            <a:off x="611188" y="1268413"/>
            <a:ext cx="4752975" cy="3641725"/>
            <a:chOff x="975" y="1797"/>
            <a:chExt cx="2994" cy="2294"/>
          </a:xfrm>
        </p:grpSpPr>
        <p:sp>
          <p:nvSpPr>
            <p:cNvPr id="178197" name="Line 4"/>
            <p:cNvSpPr>
              <a:spLocks noChangeShapeType="1"/>
            </p:cNvSpPr>
            <p:nvPr/>
          </p:nvSpPr>
          <p:spPr bwMode="auto">
            <a:xfrm>
              <a:off x="1020" y="2341"/>
              <a:ext cx="2949"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178198" name="Oval 5"/>
            <p:cNvSpPr>
              <a:spLocks noChangeArrowheads="1"/>
            </p:cNvSpPr>
            <p:nvPr/>
          </p:nvSpPr>
          <p:spPr bwMode="auto">
            <a:xfrm>
              <a:off x="3106" y="2115"/>
              <a:ext cx="454" cy="454"/>
            </a:xfrm>
            <a:prstGeom prst="ellipse">
              <a:avLst/>
            </a:prstGeom>
            <a:solidFill>
              <a:srgbClr val="993300">
                <a:alpha val="72940"/>
              </a:srgbClr>
            </a:solidFill>
            <a:ln w="9525" algn="ctr">
              <a:solidFill>
                <a:srgbClr val="993300"/>
              </a:solidFill>
              <a:round/>
              <a:headEnd/>
              <a:tailEnd/>
            </a:ln>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78199" name="Oval 6"/>
            <p:cNvSpPr>
              <a:spLocks noChangeArrowheads="1"/>
            </p:cNvSpPr>
            <p:nvPr/>
          </p:nvSpPr>
          <p:spPr bwMode="auto">
            <a:xfrm>
              <a:off x="1519" y="2095"/>
              <a:ext cx="499" cy="499"/>
            </a:xfrm>
            <a:prstGeom prst="ellipse">
              <a:avLst/>
            </a:prstGeom>
            <a:solidFill>
              <a:schemeClr val="hlink">
                <a:alpha val="72940"/>
              </a:schemeClr>
            </a:solidFill>
            <a:ln w="9525" algn="ctr">
              <a:solidFill>
                <a:schemeClr val="hlink"/>
              </a:solidFill>
              <a:round/>
              <a:headEnd/>
              <a:tailEnd/>
            </a:ln>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78200" name="Text Box 7"/>
            <p:cNvSpPr txBox="1">
              <a:spLocks noChangeArrowheads="1"/>
            </p:cNvSpPr>
            <p:nvPr/>
          </p:nvSpPr>
          <p:spPr bwMode="auto">
            <a:xfrm>
              <a:off x="1612" y="1798"/>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b="1" i="1">
                  <a:solidFill>
                    <a:schemeClr val="tx1"/>
                  </a:solidFill>
                </a:rPr>
                <a:t>V</a:t>
              </a:r>
              <a:r>
                <a:rPr lang="fi-FI" altLang="fi-FI" sz="2000" baseline="-25000">
                  <a:solidFill>
                    <a:schemeClr val="tx1"/>
                  </a:solidFill>
                </a:rPr>
                <a:t>1e</a:t>
              </a:r>
            </a:p>
          </p:txBody>
        </p:sp>
        <p:sp>
          <p:nvSpPr>
            <p:cNvPr id="178201" name="Line 8"/>
            <p:cNvSpPr>
              <a:spLocks noChangeShapeType="1"/>
            </p:cNvSpPr>
            <p:nvPr/>
          </p:nvSpPr>
          <p:spPr bwMode="auto">
            <a:xfrm>
              <a:off x="1565" y="2069"/>
              <a:ext cx="45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178202" name="Line 9"/>
            <p:cNvSpPr>
              <a:spLocks noChangeShapeType="1"/>
            </p:cNvSpPr>
            <p:nvPr/>
          </p:nvSpPr>
          <p:spPr bwMode="auto">
            <a:xfrm flipH="1">
              <a:off x="3045" y="2050"/>
              <a:ext cx="61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178203" name="Text Box 10"/>
            <p:cNvSpPr txBox="1">
              <a:spLocks noChangeArrowheads="1"/>
            </p:cNvSpPr>
            <p:nvPr/>
          </p:nvSpPr>
          <p:spPr bwMode="auto">
            <a:xfrm>
              <a:off x="3243" y="1797"/>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b="1" i="1">
                  <a:solidFill>
                    <a:schemeClr val="tx1"/>
                  </a:solidFill>
                </a:rPr>
                <a:t>V</a:t>
              </a:r>
              <a:r>
                <a:rPr lang="fi-FI" altLang="fi-FI" sz="2000" baseline="-25000">
                  <a:solidFill>
                    <a:schemeClr val="tx1"/>
                  </a:solidFill>
                </a:rPr>
                <a:t>2e</a:t>
              </a:r>
            </a:p>
          </p:txBody>
        </p:sp>
        <p:sp>
          <p:nvSpPr>
            <p:cNvPr id="178204" name="Line 11"/>
            <p:cNvSpPr>
              <a:spLocks noChangeShapeType="1"/>
            </p:cNvSpPr>
            <p:nvPr/>
          </p:nvSpPr>
          <p:spPr bwMode="auto">
            <a:xfrm>
              <a:off x="1020" y="3041"/>
              <a:ext cx="2949"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178205" name="Oval 12"/>
            <p:cNvSpPr>
              <a:spLocks noChangeArrowheads="1"/>
            </p:cNvSpPr>
            <p:nvPr/>
          </p:nvSpPr>
          <p:spPr bwMode="auto">
            <a:xfrm>
              <a:off x="2562" y="2815"/>
              <a:ext cx="454" cy="454"/>
            </a:xfrm>
            <a:prstGeom prst="ellipse">
              <a:avLst/>
            </a:prstGeom>
            <a:solidFill>
              <a:srgbClr val="993300">
                <a:alpha val="72940"/>
              </a:srgbClr>
            </a:solidFill>
            <a:ln w="9525" algn="ctr">
              <a:solidFill>
                <a:srgbClr val="993300"/>
              </a:solidFill>
              <a:round/>
              <a:headEnd/>
              <a:tailEnd/>
            </a:ln>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78206" name="Oval 13"/>
            <p:cNvSpPr>
              <a:spLocks noChangeArrowheads="1"/>
            </p:cNvSpPr>
            <p:nvPr/>
          </p:nvSpPr>
          <p:spPr bwMode="auto">
            <a:xfrm>
              <a:off x="2063" y="2795"/>
              <a:ext cx="499" cy="499"/>
            </a:xfrm>
            <a:prstGeom prst="ellipse">
              <a:avLst/>
            </a:prstGeom>
            <a:solidFill>
              <a:schemeClr val="hlink">
                <a:alpha val="72940"/>
              </a:schemeClr>
            </a:solidFill>
            <a:ln w="9525" algn="ctr">
              <a:solidFill>
                <a:schemeClr val="hlink"/>
              </a:solidFill>
              <a:round/>
              <a:headEnd/>
              <a:tailEnd/>
            </a:ln>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78207" name="Line 14"/>
            <p:cNvSpPr>
              <a:spLocks noChangeShapeType="1"/>
            </p:cNvSpPr>
            <p:nvPr/>
          </p:nvSpPr>
          <p:spPr bwMode="auto">
            <a:xfrm>
              <a:off x="975" y="3838"/>
              <a:ext cx="2949"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178208" name="Oval 15"/>
            <p:cNvSpPr>
              <a:spLocks noChangeArrowheads="1"/>
            </p:cNvSpPr>
            <p:nvPr/>
          </p:nvSpPr>
          <p:spPr bwMode="auto">
            <a:xfrm>
              <a:off x="3197" y="3612"/>
              <a:ext cx="454" cy="454"/>
            </a:xfrm>
            <a:prstGeom prst="ellipse">
              <a:avLst/>
            </a:prstGeom>
            <a:solidFill>
              <a:srgbClr val="993300">
                <a:alpha val="72940"/>
              </a:srgbClr>
            </a:solidFill>
            <a:ln w="9525" algn="ctr">
              <a:solidFill>
                <a:srgbClr val="993300"/>
              </a:solidFill>
              <a:round/>
              <a:headEnd/>
              <a:tailEnd/>
            </a:ln>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78209" name="Oval 16"/>
            <p:cNvSpPr>
              <a:spLocks noChangeArrowheads="1"/>
            </p:cNvSpPr>
            <p:nvPr/>
          </p:nvSpPr>
          <p:spPr bwMode="auto">
            <a:xfrm>
              <a:off x="2699" y="3592"/>
              <a:ext cx="499" cy="499"/>
            </a:xfrm>
            <a:prstGeom prst="ellipse">
              <a:avLst/>
            </a:prstGeom>
            <a:solidFill>
              <a:schemeClr val="hlink">
                <a:alpha val="72940"/>
              </a:schemeClr>
            </a:solidFill>
            <a:ln w="9525" algn="ctr">
              <a:solidFill>
                <a:schemeClr val="hlink"/>
              </a:solidFill>
              <a:round/>
              <a:headEnd/>
              <a:tailEnd/>
            </a:ln>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78210" name="Text Box 17"/>
            <p:cNvSpPr txBox="1">
              <a:spLocks noChangeArrowheads="1"/>
            </p:cNvSpPr>
            <p:nvPr/>
          </p:nvSpPr>
          <p:spPr bwMode="auto">
            <a:xfrm>
              <a:off x="3107" y="3249"/>
              <a:ext cx="2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b="1" i="1">
                  <a:solidFill>
                    <a:schemeClr val="tx1"/>
                  </a:solidFill>
                </a:rPr>
                <a:t>V</a:t>
              </a:r>
              <a:r>
                <a:rPr lang="fi-FI" altLang="fi-FI" sz="2000" baseline="-25000">
                  <a:solidFill>
                    <a:schemeClr val="tx1"/>
                  </a:solidFill>
                </a:rPr>
                <a:t>j</a:t>
              </a:r>
            </a:p>
          </p:txBody>
        </p:sp>
        <p:sp>
          <p:nvSpPr>
            <p:cNvPr id="178211" name="Line 18"/>
            <p:cNvSpPr>
              <a:spLocks noChangeShapeType="1"/>
            </p:cNvSpPr>
            <p:nvPr/>
          </p:nvSpPr>
          <p:spPr bwMode="auto">
            <a:xfrm>
              <a:off x="2971" y="3521"/>
              <a:ext cx="45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grpSp>
      <p:sp>
        <p:nvSpPr>
          <p:cNvPr id="178181" name="Text Box 19"/>
          <p:cNvSpPr txBox="1">
            <a:spLocks noChangeArrowheads="1"/>
          </p:cNvSpPr>
          <p:nvPr/>
        </p:nvSpPr>
        <p:spPr bwMode="auto">
          <a:xfrm>
            <a:off x="5437188" y="1557338"/>
            <a:ext cx="2668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a:solidFill>
                  <a:schemeClr val="tx1"/>
                </a:solidFill>
              </a:rPr>
              <a:t>● liikemäärä säilyy</a:t>
            </a:r>
          </a:p>
        </p:txBody>
      </p:sp>
      <p:sp>
        <p:nvSpPr>
          <p:cNvPr id="178182" name="Text Box 20"/>
          <p:cNvSpPr txBox="1">
            <a:spLocks noChangeArrowheads="1"/>
          </p:cNvSpPr>
          <p:nvPr/>
        </p:nvSpPr>
        <p:spPr bwMode="auto">
          <a:xfrm>
            <a:off x="5437188" y="2205038"/>
            <a:ext cx="310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a:solidFill>
                  <a:schemeClr val="tx1"/>
                </a:solidFill>
              </a:rPr>
              <a:t>● liike-energia ei säily</a:t>
            </a:r>
          </a:p>
        </p:txBody>
      </p:sp>
      <p:sp>
        <p:nvSpPr>
          <p:cNvPr id="178183" name="Text Box 21"/>
          <p:cNvSpPr txBox="1">
            <a:spLocks noChangeArrowheads="1"/>
          </p:cNvSpPr>
          <p:nvPr/>
        </p:nvSpPr>
        <p:spPr bwMode="auto">
          <a:xfrm>
            <a:off x="5437188" y="2852738"/>
            <a:ext cx="327183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263525" indent="-263525">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a:solidFill>
                  <a:schemeClr val="tx1"/>
                </a:solidFill>
              </a:rPr>
              <a:t>● kappaleet takertuvat kiinni toisiinsa</a:t>
            </a:r>
          </a:p>
        </p:txBody>
      </p:sp>
      <p:sp>
        <p:nvSpPr>
          <p:cNvPr id="178184" name="Text Box 22"/>
          <p:cNvSpPr txBox="1">
            <a:spLocks noChangeArrowheads="1"/>
          </p:cNvSpPr>
          <p:nvPr/>
        </p:nvSpPr>
        <p:spPr bwMode="auto">
          <a:xfrm>
            <a:off x="1619250" y="2060575"/>
            <a:ext cx="487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m</a:t>
            </a:r>
            <a:r>
              <a:rPr lang="fi-FI" altLang="fi-FI" sz="2000" baseline="-25000">
                <a:solidFill>
                  <a:schemeClr val="tx1"/>
                </a:solidFill>
              </a:rPr>
              <a:t>1</a:t>
            </a:r>
          </a:p>
        </p:txBody>
      </p:sp>
      <p:sp>
        <p:nvSpPr>
          <p:cNvPr id="178185" name="Text Box 23"/>
          <p:cNvSpPr txBox="1">
            <a:spLocks noChangeArrowheads="1"/>
          </p:cNvSpPr>
          <p:nvPr/>
        </p:nvSpPr>
        <p:spPr bwMode="auto">
          <a:xfrm>
            <a:off x="2484438" y="3141663"/>
            <a:ext cx="487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m</a:t>
            </a:r>
            <a:r>
              <a:rPr lang="fi-FI" altLang="fi-FI" sz="2000" baseline="-25000">
                <a:solidFill>
                  <a:schemeClr val="tx1"/>
                </a:solidFill>
              </a:rPr>
              <a:t>1</a:t>
            </a:r>
          </a:p>
        </p:txBody>
      </p:sp>
      <p:sp>
        <p:nvSpPr>
          <p:cNvPr id="178186" name="Text Box 24"/>
          <p:cNvSpPr txBox="1">
            <a:spLocks noChangeArrowheads="1"/>
          </p:cNvSpPr>
          <p:nvPr/>
        </p:nvSpPr>
        <p:spPr bwMode="auto">
          <a:xfrm>
            <a:off x="3492500" y="4437063"/>
            <a:ext cx="487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m</a:t>
            </a:r>
            <a:r>
              <a:rPr lang="fi-FI" altLang="fi-FI" sz="2000" baseline="-25000">
                <a:solidFill>
                  <a:schemeClr val="tx1"/>
                </a:solidFill>
              </a:rPr>
              <a:t>1</a:t>
            </a:r>
          </a:p>
        </p:txBody>
      </p:sp>
      <p:sp>
        <p:nvSpPr>
          <p:cNvPr id="178187" name="Text Box 25"/>
          <p:cNvSpPr txBox="1">
            <a:spLocks noChangeArrowheads="1"/>
          </p:cNvSpPr>
          <p:nvPr/>
        </p:nvSpPr>
        <p:spPr bwMode="auto">
          <a:xfrm>
            <a:off x="3276600" y="3141663"/>
            <a:ext cx="487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m</a:t>
            </a:r>
            <a:r>
              <a:rPr lang="fi-FI" altLang="fi-FI" sz="2000" baseline="-25000">
                <a:solidFill>
                  <a:schemeClr val="tx1"/>
                </a:solidFill>
              </a:rPr>
              <a:t>2</a:t>
            </a:r>
          </a:p>
        </p:txBody>
      </p:sp>
      <p:sp>
        <p:nvSpPr>
          <p:cNvPr id="178188" name="Text Box 26"/>
          <p:cNvSpPr txBox="1">
            <a:spLocks noChangeArrowheads="1"/>
          </p:cNvSpPr>
          <p:nvPr/>
        </p:nvSpPr>
        <p:spPr bwMode="auto">
          <a:xfrm>
            <a:off x="4211638" y="4437063"/>
            <a:ext cx="487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m</a:t>
            </a:r>
            <a:r>
              <a:rPr lang="fi-FI" altLang="fi-FI" sz="2000" baseline="-25000">
                <a:solidFill>
                  <a:schemeClr val="tx1"/>
                </a:solidFill>
              </a:rPr>
              <a:t>2</a:t>
            </a:r>
          </a:p>
        </p:txBody>
      </p:sp>
      <p:sp>
        <p:nvSpPr>
          <p:cNvPr id="178189" name="Text Box 27"/>
          <p:cNvSpPr txBox="1">
            <a:spLocks noChangeArrowheads="1"/>
          </p:cNvSpPr>
          <p:nvPr/>
        </p:nvSpPr>
        <p:spPr bwMode="auto">
          <a:xfrm>
            <a:off x="4140200" y="2060575"/>
            <a:ext cx="487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m</a:t>
            </a:r>
            <a:r>
              <a:rPr lang="fi-FI" altLang="fi-FI" sz="2000" baseline="-25000">
                <a:solidFill>
                  <a:schemeClr val="tx1"/>
                </a:solidFill>
              </a:rPr>
              <a:t>2</a:t>
            </a:r>
          </a:p>
        </p:txBody>
      </p:sp>
      <p:graphicFrame>
        <p:nvGraphicFramePr>
          <p:cNvPr id="178190" name="Object 28"/>
          <p:cNvGraphicFramePr>
            <a:graphicFrameLocks noGrp="1" noChangeAspect="1"/>
          </p:cNvGraphicFramePr>
          <p:nvPr>
            <p:ph sz="half" idx="1"/>
          </p:nvPr>
        </p:nvGraphicFramePr>
        <p:xfrm>
          <a:off x="406400" y="5775325"/>
          <a:ext cx="4598988" cy="533400"/>
        </p:xfrm>
        <a:graphic>
          <a:graphicData uri="http://schemas.openxmlformats.org/presentationml/2006/ole">
            <mc:AlternateContent xmlns:mc="http://schemas.openxmlformats.org/markup-compatibility/2006">
              <mc:Choice xmlns:v="urn:schemas-microsoft-com:vml" Requires="v">
                <p:oleObj spid="_x0000_s178216" name="Equation" r:id="rId3" imgW="4165600" imgH="482600" progId="Equation.DSMT4">
                  <p:embed/>
                </p:oleObj>
              </mc:Choice>
              <mc:Fallback>
                <p:oleObj name="Equation" r:id="rId3" imgW="4165600" imgH="482600" progId="Equation.DSMT4">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400" y="5775325"/>
                        <a:ext cx="4598988" cy="533400"/>
                      </a:xfrm>
                      <a:prstGeom prst="rect">
                        <a:avLst/>
                      </a:prstGeom>
                      <a:solidFill>
                        <a:srgbClr val="FFCC99"/>
                      </a:solidFill>
                      <a:ln w="9525" cap="flat" cmpd="sng" algn="ctr">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8191" name="Text Box 29"/>
          <p:cNvSpPr txBox="1">
            <a:spLocks noChangeArrowheads="1"/>
          </p:cNvSpPr>
          <p:nvPr/>
        </p:nvSpPr>
        <p:spPr bwMode="auto">
          <a:xfrm>
            <a:off x="395288" y="1700213"/>
            <a:ext cx="9001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a:solidFill>
                  <a:schemeClr val="tx1"/>
                </a:solidFill>
              </a:rPr>
              <a:t>Ennen </a:t>
            </a:r>
          </a:p>
        </p:txBody>
      </p:sp>
      <p:sp>
        <p:nvSpPr>
          <p:cNvPr id="178192" name="Text Box 30"/>
          <p:cNvSpPr txBox="1">
            <a:spLocks noChangeArrowheads="1"/>
          </p:cNvSpPr>
          <p:nvPr/>
        </p:nvSpPr>
        <p:spPr bwMode="auto">
          <a:xfrm>
            <a:off x="323850" y="2781300"/>
            <a:ext cx="1152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a:solidFill>
                  <a:schemeClr val="tx1"/>
                </a:solidFill>
              </a:rPr>
              <a:t>Törmäys </a:t>
            </a:r>
          </a:p>
        </p:txBody>
      </p:sp>
      <p:sp>
        <p:nvSpPr>
          <p:cNvPr id="178193" name="Text Box 31"/>
          <p:cNvSpPr txBox="1">
            <a:spLocks noChangeArrowheads="1"/>
          </p:cNvSpPr>
          <p:nvPr/>
        </p:nvSpPr>
        <p:spPr bwMode="auto">
          <a:xfrm>
            <a:off x="395288" y="4076700"/>
            <a:ext cx="12239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a:solidFill>
                  <a:schemeClr val="tx1"/>
                </a:solidFill>
              </a:rPr>
              <a:t>Jälkeen </a:t>
            </a:r>
          </a:p>
        </p:txBody>
      </p:sp>
      <p:graphicFrame>
        <p:nvGraphicFramePr>
          <p:cNvPr id="178194" name="Object 32"/>
          <p:cNvGraphicFramePr>
            <a:graphicFrameLocks noGrp="1" noChangeAspect="1"/>
          </p:cNvGraphicFramePr>
          <p:nvPr>
            <p:ph sz="half" idx="2"/>
          </p:nvPr>
        </p:nvGraphicFramePr>
        <p:xfrm>
          <a:off x="6405563" y="5373688"/>
          <a:ext cx="1982787" cy="949325"/>
        </p:xfrm>
        <a:graphic>
          <a:graphicData uri="http://schemas.openxmlformats.org/presentationml/2006/ole">
            <mc:AlternateContent xmlns:mc="http://schemas.openxmlformats.org/markup-compatibility/2006">
              <mc:Choice xmlns:v="urn:schemas-microsoft-com:vml" Requires="v">
                <p:oleObj spid="_x0000_s178217" name="Equation" r:id="rId5" imgW="1803400" imgH="863600" progId="Equation.DSMT4">
                  <p:embed/>
                </p:oleObj>
              </mc:Choice>
              <mc:Fallback>
                <p:oleObj name="Equation" r:id="rId5" imgW="1803400" imgH="863600" progId="Equation.DSMT4">
                  <p:embed/>
                  <p:pic>
                    <p:nvPicPr>
                      <p:cNvPr id="0" name="Object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5563" y="5373688"/>
                        <a:ext cx="1982787" cy="949325"/>
                      </a:xfrm>
                      <a:prstGeom prst="rect">
                        <a:avLst/>
                      </a:prstGeom>
                      <a:solidFill>
                        <a:srgbClr val="FFCC99"/>
                      </a:solidFill>
                      <a:ln w="9525" cap="flat" cmpd="sng" algn="ctr">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8195" name="Text Box 33"/>
          <p:cNvSpPr txBox="1">
            <a:spLocks noChangeArrowheads="1"/>
          </p:cNvSpPr>
          <p:nvPr/>
        </p:nvSpPr>
        <p:spPr bwMode="auto">
          <a:xfrm>
            <a:off x="5472113" y="3681413"/>
            <a:ext cx="3671887"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274638" indent="-274638">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a:solidFill>
                  <a:schemeClr val="tx1"/>
                </a:solidFill>
              </a:rPr>
              <a:t>● kimmoisuuden astetta kuvaa </a:t>
            </a:r>
            <a:r>
              <a:rPr lang="fi-FI" altLang="fi-FI" sz="2400" u="sng">
                <a:solidFill>
                  <a:schemeClr val="tx1"/>
                </a:solidFill>
              </a:rPr>
              <a:t>sysäyskerroin</a:t>
            </a:r>
            <a:r>
              <a:rPr lang="fi-FI" altLang="fi-FI" sz="2400">
                <a:solidFill>
                  <a:schemeClr val="tx1"/>
                </a:solidFill>
              </a:rPr>
              <a:t> </a:t>
            </a:r>
            <a:r>
              <a:rPr lang="fi-FI" altLang="fi-FI" sz="2400" i="1">
                <a:solidFill>
                  <a:schemeClr val="tx1"/>
                </a:solidFill>
              </a:rPr>
              <a:t>e</a:t>
            </a:r>
            <a:r>
              <a:rPr lang="fi-FI" altLang="fi-FI" sz="2400">
                <a:solidFill>
                  <a:schemeClr val="tx1"/>
                </a:solidFill>
              </a:rPr>
              <a:t>. Tässä tapauksessa      </a:t>
            </a:r>
            <a:r>
              <a:rPr lang="fi-FI" altLang="fi-FI" sz="2400" i="1">
                <a:solidFill>
                  <a:schemeClr val="tx1"/>
                </a:solidFill>
              </a:rPr>
              <a:t>e</a:t>
            </a:r>
            <a:r>
              <a:rPr lang="fi-FI" altLang="fi-FI" sz="2400">
                <a:solidFill>
                  <a:schemeClr val="tx1"/>
                </a:solidFill>
              </a:rPr>
              <a:t> = 0</a:t>
            </a:r>
          </a:p>
        </p:txBody>
      </p:sp>
      <p:sp>
        <p:nvSpPr>
          <p:cNvPr id="178196" name="AutoShape 35">
            <a:hlinkClick r:id="rId7"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Dian numeron paikkamerkki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B4664038-0881-4CA5-AB32-65E69503D04A}" type="slidenum">
              <a:rPr lang="fi-FI" altLang="fi-FI" sz="1000" smtClean="0">
                <a:solidFill>
                  <a:schemeClr val="tx1"/>
                </a:solidFill>
                <a:latin typeface="Arial" panose="020B0604020202020204" pitchFamily="34" charset="0"/>
              </a:rPr>
              <a:pPr>
                <a:spcBef>
                  <a:spcPct val="0"/>
                </a:spcBef>
                <a:buClrTx/>
                <a:buFontTx/>
                <a:buNone/>
              </a:pPr>
              <a:t>168</a:t>
            </a:fld>
            <a:endParaRPr lang="fi-FI" altLang="fi-FI" sz="1000" smtClean="0">
              <a:solidFill>
                <a:schemeClr val="tx1"/>
              </a:solidFill>
              <a:latin typeface="Arial" panose="020B0604020202020204" pitchFamily="34" charset="0"/>
            </a:endParaRPr>
          </a:p>
        </p:txBody>
      </p:sp>
      <p:sp>
        <p:nvSpPr>
          <p:cNvPr id="179203" name="Text Box 2"/>
          <p:cNvSpPr txBox="1">
            <a:spLocks noChangeArrowheads="1"/>
          </p:cNvSpPr>
          <p:nvPr/>
        </p:nvSpPr>
        <p:spPr bwMode="auto">
          <a:xfrm>
            <a:off x="520700" y="317500"/>
            <a:ext cx="7005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b="1">
                <a:solidFill>
                  <a:schemeClr val="tx1"/>
                </a:solidFill>
              </a:rPr>
              <a:t>2. Osittain kimmoisa törmäys</a:t>
            </a:r>
            <a:r>
              <a:rPr lang="fi-FI" altLang="fi-FI" sz="2800">
                <a:solidFill>
                  <a:schemeClr val="tx1"/>
                </a:solidFill>
              </a:rPr>
              <a:t>:</a:t>
            </a:r>
          </a:p>
        </p:txBody>
      </p:sp>
      <p:sp>
        <p:nvSpPr>
          <p:cNvPr id="179204" name="Line 3"/>
          <p:cNvSpPr>
            <a:spLocks noChangeShapeType="1"/>
          </p:cNvSpPr>
          <p:nvPr/>
        </p:nvSpPr>
        <p:spPr bwMode="auto">
          <a:xfrm>
            <a:off x="682625" y="2132013"/>
            <a:ext cx="468153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179205" name="Oval 4"/>
          <p:cNvSpPr>
            <a:spLocks noChangeArrowheads="1"/>
          </p:cNvSpPr>
          <p:nvPr/>
        </p:nvSpPr>
        <p:spPr bwMode="auto">
          <a:xfrm>
            <a:off x="3994150" y="1773238"/>
            <a:ext cx="720725" cy="720725"/>
          </a:xfrm>
          <a:prstGeom prst="ellipse">
            <a:avLst/>
          </a:prstGeom>
          <a:solidFill>
            <a:srgbClr val="993300">
              <a:alpha val="72940"/>
            </a:srgbClr>
          </a:solidFill>
          <a:ln w="9525" algn="ctr">
            <a:solidFill>
              <a:schemeClr val="tx1"/>
            </a:solidFill>
            <a:round/>
            <a:headEnd/>
            <a:tailEnd/>
          </a:ln>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79206" name="Oval 5"/>
          <p:cNvSpPr>
            <a:spLocks noChangeArrowheads="1"/>
          </p:cNvSpPr>
          <p:nvPr/>
        </p:nvSpPr>
        <p:spPr bwMode="auto">
          <a:xfrm>
            <a:off x="1474788" y="1741488"/>
            <a:ext cx="792162" cy="792162"/>
          </a:xfrm>
          <a:prstGeom prst="ellipse">
            <a:avLst/>
          </a:prstGeom>
          <a:solidFill>
            <a:schemeClr val="hlink">
              <a:alpha val="72940"/>
            </a:schemeClr>
          </a:solidFill>
          <a:ln w="9525" algn="ctr">
            <a:solidFill>
              <a:schemeClr val="hlink"/>
            </a:solidFill>
            <a:round/>
            <a:headEnd/>
            <a:tailEnd/>
          </a:ln>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79207" name="Text Box 6"/>
          <p:cNvSpPr txBox="1">
            <a:spLocks noChangeArrowheads="1"/>
          </p:cNvSpPr>
          <p:nvPr/>
        </p:nvSpPr>
        <p:spPr bwMode="auto">
          <a:xfrm>
            <a:off x="1622425" y="1270000"/>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b="1" i="1">
                <a:solidFill>
                  <a:schemeClr val="tx1"/>
                </a:solidFill>
              </a:rPr>
              <a:t>V</a:t>
            </a:r>
            <a:r>
              <a:rPr lang="fi-FI" altLang="fi-FI" sz="2000" baseline="-25000">
                <a:solidFill>
                  <a:schemeClr val="tx1"/>
                </a:solidFill>
              </a:rPr>
              <a:t>1e</a:t>
            </a:r>
          </a:p>
        </p:txBody>
      </p:sp>
      <p:sp>
        <p:nvSpPr>
          <p:cNvPr id="179208" name="Line 7"/>
          <p:cNvSpPr>
            <a:spLocks noChangeShapeType="1"/>
          </p:cNvSpPr>
          <p:nvPr/>
        </p:nvSpPr>
        <p:spPr bwMode="auto">
          <a:xfrm>
            <a:off x="1547813" y="1700213"/>
            <a:ext cx="7191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179209" name="Line 8"/>
          <p:cNvSpPr>
            <a:spLocks noChangeShapeType="1"/>
          </p:cNvSpPr>
          <p:nvPr/>
        </p:nvSpPr>
        <p:spPr bwMode="auto">
          <a:xfrm flipH="1">
            <a:off x="3897313" y="1670050"/>
            <a:ext cx="9747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179210" name="Text Box 9"/>
          <p:cNvSpPr txBox="1">
            <a:spLocks noChangeArrowheads="1"/>
          </p:cNvSpPr>
          <p:nvPr/>
        </p:nvSpPr>
        <p:spPr bwMode="auto">
          <a:xfrm>
            <a:off x="4211638" y="1268413"/>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b="1" i="1">
                <a:solidFill>
                  <a:schemeClr val="tx1"/>
                </a:solidFill>
              </a:rPr>
              <a:t>V</a:t>
            </a:r>
            <a:r>
              <a:rPr lang="fi-FI" altLang="fi-FI" sz="2000" baseline="-25000">
                <a:solidFill>
                  <a:schemeClr val="tx1"/>
                </a:solidFill>
              </a:rPr>
              <a:t>2e</a:t>
            </a:r>
          </a:p>
        </p:txBody>
      </p:sp>
      <p:sp>
        <p:nvSpPr>
          <p:cNvPr id="179211" name="Line 10"/>
          <p:cNvSpPr>
            <a:spLocks noChangeShapeType="1"/>
          </p:cNvSpPr>
          <p:nvPr/>
        </p:nvSpPr>
        <p:spPr bwMode="auto">
          <a:xfrm>
            <a:off x="682625" y="3243263"/>
            <a:ext cx="468153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179212" name="Oval 11"/>
          <p:cNvSpPr>
            <a:spLocks noChangeArrowheads="1"/>
          </p:cNvSpPr>
          <p:nvPr/>
        </p:nvSpPr>
        <p:spPr bwMode="auto">
          <a:xfrm>
            <a:off x="3132138" y="2884488"/>
            <a:ext cx="720725" cy="720725"/>
          </a:xfrm>
          <a:prstGeom prst="ellipse">
            <a:avLst/>
          </a:prstGeom>
          <a:solidFill>
            <a:srgbClr val="993300">
              <a:alpha val="72940"/>
            </a:srgbClr>
          </a:solidFill>
          <a:ln w="9525" algn="ctr">
            <a:solidFill>
              <a:srgbClr val="993300"/>
            </a:solidFill>
            <a:round/>
            <a:headEnd/>
            <a:tailEnd/>
          </a:ln>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79213" name="Oval 12"/>
          <p:cNvSpPr>
            <a:spLocks noChangeArrowheads="1"/>
          </p:cNvSpPr>
          <p:nvPr/>
        </p:nvSpPr>
        <p:spPr bwMode="auto">
          <a:xfrm>
            <a:off x="2339975" y="2852738"/>
            <a:ext cx="792163" cy="792162"/>
          </a:xfrm>
          <a:prstGeom prst="ellipse">
            <a:avLst/>
          </a:prstGeom>
          <a:solidFill>
            <a:schemeClr val="hlink">
              <a:alpha val="72940"/>
            </a:schemeClr>
          </a:solidFill>
          <a:ln w="9525" algn="ctr">
            <a:solidFill>
              <a:schemeClr val="hlink"/>
            </a:solidFill>
            <a:round/>
            <a:headEnd/>
            <a:tailEnd/>
          </a:ln>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79214" name="Line 13"/>
          <p:cNvSpPr>
            <a:spLocks noChangeShapeType="1"/>
          </p:cNvSpPr>
          <p:nvPr/>
        </p:nvSpPr>
        <p:spPr bwMode="auto">
          <a:xfrm>
            <a:off x="611188" y="4508500"/>
            <a:ext cx="4681537"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179215" name="Oval 14"/>
          <p:cNvSpPr>
            <a:spLocks noChangeArrowheads="1"/>
          </p:cNvSpPr>
          <p:nvPr/>
        </p:nvSpPr>
        <p:spPr bwMode="auto">
          <a:xfrm>
            <a:off x="3779838" y="4149725"/>
            <a:ext cx="720725" cy="720725"/>
          </a:xfrm>
          <a:prstGeom prst="ellipse">
            <a:avLst/>
          </a:prstGeom>
          <a:solidFill>
            <a:srgbClr val="993300">
              <a:alpha val="72940"/>
            </a:srgbClr>
          </a:solidFill>
          <a:ln w="9525" algn="ctr">
            <a:solidFill>
              <a:srgbClr val="993300"/>
            </a:solidFill>
            <a:round/>
            <a:headEnd/>
            <a:tailEnd/>
          </a:ln>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79216" name="Oval 15"/>
          <p:cNvSpPr>
            <a:spLocks noChangeArrowheads="1"/>
          </p:cNvSpPr>
          <p:nvPr/>
        </p:nvSpPr>
        <p:spPr bwMode="auto">
          <a:xfrm>
            <a:off x="1763713" y="4117975"/>
            <a:ext cx="792162" cy="792163"/>
          </a:xfrm>
          <a:prstGeom prst="ellipse">
            <a:avLst/>
          </a:prstGeom>
          <a:solidFill>
            <a:schemeClr val="hlink">
              <a:alpha val="72940"/>
            </a:schemeClr>
          </a:solidFill>
          <a:ln w="9525" algn="ctr">
            <a:solidFill>
              <a:schemeClr val="hlink"/>
            </a:solidFill>
            <a:round/>
            <a:headEnd/>
            <a:tailEnd/>
          </a:ln>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79217" name="Text Box 16"/>
          <p:cNvSpPr txBox="1">
            <a:spLocks noChangeArrowheads="1"/>
          </p:cNvSpPr>
          <p:nvPr/>
        </p:nvSpPr>
        <p:spPr bwMode="auto">
          <a:xfrm>
            <a:off x="3995738" y="3573463"/>
            <a:ext cx="492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b="1" i="1">
                <a:solidFill>
                  <a:schemeClr val="tx1"/>
                </a:solidFill>
              </a:rPr>
              <a:t>V</a:t>
            </a:r>
            <a:r>
              <a:rPr lang="fi-FI" altLang="fi-FI" sz="2000" baseline="-25000">
                <a:solidFill>
                  <a:schemeClr val="tx1"/>
                </a:solidFill>
              </a:rPr>
              <a:t>2j</a:t>
            </a:r>
          </a:p>
        </p:txBody>
      </p:sp>
      <p:sp>
        <p:nvSpPr>
          <p:cNvPr id="179218" name="Line 17"/>
          <p:cNvSpPr>
            <a:spLocks noChangeShapeType="1"/>
          </p:cNvSpPr>
          <p:nvPr/>
        </p:nvSpPr>
        <p:spPr bwMode="auto">
          <a:xfrm>
            <a:off x="3779838" y="4005263"/>
            <a:ext cx="7191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179219" name="Text Box 18"/>
          <p:cNvSpPr txBox="1">
            <a:spLocks noChangeArrowheads="1"/>
          </p:cNvSpPr>
          <p:nvPr/>
        </p:nvSpPr>
        <p:spPr bwMode="auto">
          <a:xfrm>
            <a:off x="1619250" y="2060575"/>
            <a:ext cx="487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m</a:t>
            </a:r>
            <a:r>
              <a:rPr lang="fi-FI" altLang="fi-FI" sz="2000" baseline="-25000">
                <a:solidFill>
                  <a:schemeClr val="tx1"/>
                </a:solidFill>
              </a:rPr>
              <a:t>1</a:t>
            </a:r>
          </a:p>
        </p:txBody>
      </p:sp>
      <p:sp>
        <p:nvSpPr>
          <p:cNvPr id="179220" name="Text Box 19"/>
          <p:cNvSpPr txBox="1">
            <a:spLocks noChangeArrowheads="1"/>
          </p:cNvSpPr>
          <p:nvPr/>
        </p:nvSpPr>
        <p:spPr bwMode="auto">
          <a:xfrm>
            <a:off x="2486025" y="3141663"/>
            <a:ext cx="487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m</a:t>
            </a:r>
            <a:r>
              <a:rPr lang="fi-FI" altLang="fi-FI" sz="2000" baseline="-25000">
                <a:solidFill>
                  <a:schemeClr val="tx1"/>
                </a:solidFill>
              </a:rPr>
              <a:t>1</a:t>
            </a:r>
          </a:p>
        </p:txBody>
      </p:sp>
      <p:sp>
        <p:nvSpPr>
          <p:cNvPr id="179221" name="Text Box 20"/>
          <p:cNvSpPr txBox="1">
            <a:spLocks noChangeArrowheads="1"/>
          </p:cNvSpPr>
          <p:nvPr/>
        </p:nvSpPr>
        <p:spPr bwMode="auto">
          <a:xfrm>
            <a:off x="1906588" y="4437063"/>
            <a:ext cx="487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m</a:t>
            </a:r>
            <a:r>
              <a:rPr lang="fi-FI" altLang="fi-FI" sz="2000" baseline="-25000">
                <a:solidFill>
                  <a:schemeClr val="tx1"/>
                </a:solidFill>
              </a:rPr>
              <a:t>1</a:t>
            </a:r>
          </a:p>
        </p:txBody>
      </p:sp>
      <p:sp>
        <p:nvSpPr>
          <p:cNvPr id="179222" name="Text Box 21"/>
          <p:cNvSpPr txBox="1">
            <a:spLocks noChangeArrowheads="1"/>
          </p:cNvSpPr>
          <p:nvPr/>
        </p:nvSpPr>
        <p:spPr bwMode="auto">
          <a:xfrm>
            <a:off x="3278188" y="3141663"/>
            <a:ext cx="487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m</a:t>
            </a:r>
            <a:r>
              <a:rPr lang="fi-FI" altLang="fi-FI" sz="2000" baseline="-25000">
                <a:solidFill>
                  <a:schemeClr val="tx1"/>
                </a:solidFill>
              </a:rPr>
              <a:t>2</a:t>
            </a:r>
          </a:p>
        </p:txBody>
      </p:sp>
      <p:sp>
        <p:nvSpPr>
          <p:cNvPr id="179223" name="Text Box 22"/>
          <p:cNvSpPr txBox="1">
            <a:spLocks noChangeArrowheads="1"/>
          </p:cNvSpPr>
          <p:nvPr/>
        </p:nvSpPr>
        <p:spPr bwMode="auto">
          <a:xfrm>
            <a:off x="3924300" y="4437063"/>
            <a:ext cx="487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m</a:t>
            </a:r>
            <a:r>
              <a:rPr lang="fi-FI" altLang="fi-FI" sz="2000" baseline="-25000">
                <a:solidFill>
                  <a:schemeClr val="tx1"/>
                </a:solidFill>
              </a:rPr>
              <a:t>2</a:t>
            </a:r>
          </a:p>
        </p:txBody>
      </p:sp>
      <p:sp>
        <p:nvSpPr>
          <p:cNvPr id="179224" name="Text Box 23"/>
          <p:cNvSpPr txBox="1">
            <a:spLocks noChangeArrowheads="1"/>
          </p:cNvSpPr>
          <p:nvPr/>
        </p:nvSpPr>
        <p:spPr bwMode="auto">
          <a:xfrm>
            <a:off x="4140200" y="2060575"/>
            <a:ext cx="487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m</a:t>
            </a:r>
            <a:r>
              <a:rPr lang="fi-FI" altLang="fi-FI" sz="2000" baseline="-25000">
                <a:solidFill>
                  <a:schemeClr val="tx1"/>
                </a:solidFill>
              </a:rPr>
              <a:t>2</a:t>
            </a:r>
          </a:p>
        </p:txBody>
      </p:sp>
      <p:graphicFrame>
        <p:nvGraphicFramePr>
          <p:cNvPr id="179225" name="Object 24"/>
          <p:cNvGraphicFramePr>
            <a:graphicFrameLocks noGrp="1" noChangeAspect="1"/>
          </p:cNvGraphicFramePr>
          <p:nvPr>
            <p:ph sz="half" idx="1"/>
          </p:nvPr>
        </p:nvGraphicFramePr>
        <p:xfrm>
          <a:off x="468313" y="5567363"/>
          <a:ext cx="4854575" cy="503237"/>
        </p:xfrm>
        <a:graphic>
          <a:graphicData uri="http://schemas.openxmlformats.org/presentationml/2006/ole">
            <mc:AlternateContent xmlns:mc="http://schemas.openxmlformats.org/markup-compatibility/2006">
              <mc:Choice xmlns:v="urn:schemas-microsoft-com:vml" Requires="v">
                <p:oleObj spid="_x0000_s179240" name="Equation" r:id="rId3" imgW="4406900" imgH="457200" progId="Equation.DSMT4">
                  <p:embed/>
                </p:oleObj>
              </mc:Choice>
              <mc:Fallback>
                <p:oleObj name="Equation" r:id="rId3" imgW="4406900" imgH="457200" progId="Equation.DSMT4">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5567363"/>
                        <a:ext cx="4854575" cy="503237"/>
                      </a:xfrm>
                      <a:prstGeom prst="rect">
                        <a:avLst/>
                      </a:prstGeom>
                      <a:solidFill>
                        <a:srgbClr val="FFCC99"/>
                      </a:solidFill>
                      <a:ln w="9525" cap="flat" cmpd="sng" algn="ctr">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9226" name="Text Box 25"/>
          <p:cNvSpPr txBox="1">
            <a:spLocks noChangeArrowheads="1"/>
          </p:cNvSpPr>
          <p:nvPr/>
        </p:nvSpPr>
        <p:spPr bwMode="auto">
          <a:xfrm>
            <a:off x="395288" y="1700213"/>
            <a:ext cx="9001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a:solidFill>
                  <a:schemeClr val="tx1"/>
                </a:solidFill>
              </a:rPr>
              <a:t>Ennen </a:t>
            </a:r>
          </a:p>
        </p:txBody>
      </p:sp>
      <p:sp>
        <p:nvSpPr>
          <p:cNvPr id="179227" name="Text Box 26"/>
          <p:cNvSpPr txBox="1">
            <a:spLocks noChangeArrowheads="1"/>
          </p:cNvSpPr>
          <p:nvPr/>
        </p:nvSpPr>
        <p:spPr bwMode="auto">
          <a:xfrm>
            <a:off x="323850" y="2781300"/>
            <a:ext cx="1152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a:solidFill>
                  <a:schemeClr val="tx1"/>
                </a:solidFill>
              </a:rPr>
              <a:t>Törmäys </a:t>
            </a:r>
          </a:p>
        </p:txBody>
      </p:sp>
      <p:sp>
        <p:nvSpPr>
          <p:cNvPr id="179228" name="Text Box 27"/>
          <p:cNvSpPr txBox="1">
            <a:spLocks noChangeArrowheads="1"/>
          </p:cNvSpPr>
          <p:nvPr/>
        </p:nvSpPr>
        <p:spPr bwMode="auto">
          <a:xfrm>
            <a:off x="395288" y="4076700"/>
            <a:ext cx="12239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a:solidFill>
                  <a:schemeClr val="tx1"/>
                </a:solidFill>
              </a:rPr>
              <a:t>Jälkeen </a:t>
            </a:r>
          </a:p>
        </p:txBody>
      </p:sp>
      <p:sp>
        <p:nvSpPr>
          <p:cNvPr id="179229" name="Line 28"/>
          <p:cNvSpPr>
            <a:spLocks noChangeShapeType="1"/>
          </p:cNvSpPr>
          <p:nvPr/>
        </p:nvSpPr>
        <p:spPr bwMode="auto">
          <a:xfrm flipH="1">
            <a:off x="1665288" y="4046538"/>
            <a:ext cx="9747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179230" name="Text Box 29"/>
          <p:cNvSpPr txBox="1">
            <a:spLocks noChangeArrowheads="1"/>
          </p:cNvSpPr>
          <p:nvPr/>
        </p:nvSpPr>
        <p:spPr bwMode="auto">
          <a:xfrm>
            <a:off x="1979613" y="3644900"/>
            <a:ext cx="492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b="1" i="1">
                <a:solidFill>
                  <a:schemeClr val="tx1"/>
                </a:solidFill>
              </a:rPr>
              <a:t>V</a:t>
            </a:r>
            <a:r>
              <a:rPr lang="fi-FI" altLang="fi-FI" sz="2000" baseline="-25000">
                <a:solidFill>
                  <a:schemeClr val="tx1"/>
                </a:solidFill>
              </a:rPr>
              <a:t>1j</a:t>
            </a:r>
          </a:p>
        </p:txBody>
      </p:sp>
      <p:sp>
        <p:nvSpPr>
          <p:cNvPr id="179231" name="Text Box 30"/>
          <p:cNvSpPr txBox="1">
            <a:spLocks noChangeArrowheads="1"/>
          </p:cNvSpPr>
          <p:nvPr/>
        </p:nvSpPr>
        <p:spPr bwMode="auto">
          <a:xfrm>
            <a:off x="5443538" y="1743075"/>
            <a:ext cx="2668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a:solidFill>
                  <a:schemeClr val="tx1"/>
                </a:solidFill>
              </a:rPr>
              <a:t>● liikemäärä säilyy</a:t>
            </a:r>
          </a:p>
        </p:txBody>
      </p:sp>
      <p:sp>
        <p:nvSpPr>
          <p:cNvPr id="179232" name="Text Box 31"/>
          <p:cNvSpPr txBox="1">
            <a:spLocks noChangeArrowheads="1"/>
          </p:cNvSpPr>
          <p:nvPr/>
        </p:nvSpPr>
        <p:spPr bwMode="auto">
          <a:xfrm>
            <a:off x="5435600" y="2365375"/>
            <a:ext cx="310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a:solidFill>
                  <a:schemeClr val="tx1"/>
                </a:solidFill>
              </a:rPr>
              <a:t>● liike-energia ei säily</a:t>
            </a:r>
          </a:p>
        </p:txBody>
      </p:sp>
      <p:sp>
        <p:nvSpPr>
          <p:cNvPr id="179233" name="Text Box 32"/>
          <p:cNvSpPr txBox="1">
            <a:spLocks noChangeArrowheads="1"/>
          </p:cNvSpPr>
          <p:nvPr/>
        </p:nvSpPr>
        <p:spPr bwMode="auto">
          <a:xfrm>
            <a:off x="5443538" y="2967038"/>
            <a:ext cx="3492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274638" indent="-274638">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a:solidFill>
                  <a:schemeClr val="tx1"/>
                </a:solidFill>
              </a:rPr>
              <a:t>● sysäyskerroin 0&lt;</a:t>
            </a:r>
            <a:r>
              <a:rPr lang="fi-FI" altLang="fi-FI" sz="2400" i="1">
                <a:solidFill>
                  <a:schemeClr val="tx1"/>
                </a:solidFill>
              </a:rPr>
              <a:t>e </a:t>
            </a:r>
            <a:r>
              <a:rPr lang="fi-FI" altLang="fi-FI" sz="2400">
                <a:solidFill>
                  <a:schemeClr val="tx1"/>
                </a:solidFill>
              </a:rPr>
              <a:t>&lt;1</a:t>
            </a:r>
          </a:p>
        </p:txBody>
      </p:sp>
      <p:graphicFrame>
        <p:nvGraphicFramePr>
          <p:cNvPr id="179234" name="Object 33"/>
          <p:cNvGraphicFramePr>
            <a:graphicFrameLocks noGrp="1" noChangeAspect="1"/>
          </p:cNvGraphicFramePr>
          <p:nvPr>
            <p:ph sz="half" idx="2"/>
          </p:nvPr>
        </p:nvGraphicFramePr>
        <p:xfrm>
          <a:off x="5795963" y="3789363"/>
          <a:ext cx="1982787" cy="949325"/>
        </p:xfrm>
        <a:graphic>
          <a:graphicData uri="http://schemas.openxmlformats.org/presentationml/2006/ole">
            <mc:AlternateContent xmlns:mc="http://schemas.openxmlformats.org/markup-compatibility/2006">
              <mc:Choice xmlns:v="urn:schemas-microsoft-com:vml" Requires="v">
                <p:oleObj spid="_x0000_s179241" name="Equation" r:id="rId5" imgW="1803400" imgH="863600" progId="Equation.DSMT4">
                  <p:embed/>
                </p:oleObj>
              </mc:Choice>
              <mc:Fallback>
                <p:oleObj name="Equation" r:id="rId5" imgW="1803400" imgH="863600" progId="Equation.DSMT4">
                  <p:embed/>
                  <p:pic>
                    <p:nvPicPr>
                      <p:cNvPr id="0" name="Object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5963" y="3789363"/>
                        <a:ext cx="1982787" cy="949325"/>
                      </a:xfrm>
                      <a:prstGeom prst="rect">
                        <a:avLst/>
                      </a:prstGeom>
                      <a:solidFill>
                        <a:srgbClr val="FFCC99"/>
                      </a:solidFill>
                      <a:ln w="9525" cap="flat" cmpd="sng" algn="ctr">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9235" name="AutoShape 35">
            <a:hlinkClick r:id="rId7"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Dian numeron paikkamerkki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91F6E098-ED78-4016-AC99-E0455233C962}" type="slidenum">
              <a:rPr lang="fi-FI" altLang="fi-FI" sz="1000" smtClean="0">
                <a:solidFill>
                  <a:schemeClr val="tx1"/>
                </a:solidFill>
                <a:latin typeface="Arial" panose="020B0604020202020204" pitchFamily="34" charset="0"/>
              </a:rPr>
              <a:pPr>
                <a:spcBef>
                  <a:spcPct val="0"/>
                </a:spcBef>
                <a:buClrTx/>
                <a:buFontTx/>
                <a:buNone/>
              </a:pPr>
              <a:t>169</a:t>
            </a:fld>
            <a:endParaRPr lang="fi-FI" altLang="fi-FI" sz="1000" smtClean="0">
              <a:solidFill>
                <a:schemeClr val="tx1"/>
              </a:solidFill>
              <a:latin typeface="Arial" panose="020B0604020202020204" pitchFamily="34" charset="0"/>
            </a:endParaRPr>
          </a:p>
        </p:txBody>
      </p:sp>
      <p:sp>
        <p:nvSpPr>
          <p:cNvPr id="180227" name="Text Box 2"/>
          <p:cNvSpPr txBox="1">
            <a:spLocks noChangeArrowheads="1"/>
          </p:cNvSpPr>
          <p:nvPr/>
        </p:nvSpPr>
        <p:spPr bwMode="auto">
          <a:xfrm>
            <a:off x="520700" y="317500"/>
            <a:ext cx="7005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b="1">
                <a:solidFill>
                  <a:schemeClr val="tx1"/>
                </a:solidFill>
              </a:rPr>
              <a:t>3. Täysin kimmoisa törmäys</a:t>
            </a:r>
            <a:r>
              <a:rPr lang="fi-FI" altLang="fi-FI" sz="2800">
                <a:solidFill>
                  <a:schemeClr val="tx1"/>
                </a:solidFill>
              </a:rPr>
              <a:t>:</a:t>
            </a:r>
          </a:p>
        </p:txBody>
      </p:sp>
      <p:grpSp>
        <p:nvGrpSpPr>
          <p:cNvPr id="180228" name="Group 3"/>
          <p:cNvGrpSpPr>
            <a:grpSpLocks/>
          </p:cNvGrpSpPr>
          <p:nvPr/>
        </p:nvGrpSpPr>
        <p:grpSpPr bwMode="auto">
          <a:xfrm>
            <a:off x="323850" y="1658938"/>
            <a:ext cx="5040313" cy="3641725"/>
            <a:chOff x="204" y="799"/>
            <a:chExt cx="3175" cy="2294"/>
          </a:xfrm>
        </p:grpSpPr>
        <p:sp>
          <p:nvSpPr>
            <p:cNvPr id="180235" name="Line 4"/>
            <p:cNvSpPr>
              <a:spLocks noChangeShapeType="1"/>
            </p:cNvSpPr>
            <p:nvPr/>
          </p:nvSpPr>
          <p:spPr bwMode="auto">
            <a:xfrm>
              <a:off x="430" y="1343"/>
              <a:ext cx="2949"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180236" name="Oval 5"/>
            <p:cNvSpPr>
              <a:spLocks noChangeArrowheads="1"/>
            </p:cNvSpPr>
            <p:nvPr/>
          </p:nvSpPr>
          <p:spPr bwMode="auto">
            <a:xfrm>
              <a:off x="2516" y="1117"/>
              <a:ext cx="454" cy="454"/>
            </a:xfrm>
            <a:prstGeom prst="ellipse">
              <a:avLst/>
            </a:prstGeom>
            <a:solidFill>
              <a:srgbClr val="993300">
                <a:alpha val="72940"/>
              </a:srgbClr>
            </a:solidFill>
            <a:ln w="9525" algn="ctr">
              <a:solidFill>
                <a:srgbClr val="993300"/>
              </a:solidFill>
              <a:round/>
              <a:headEnd/>
              <a:tailEnd/>
            </a:ln>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80237" name="Oval 6"/>
            <p:cNvSpPr>
              <a:spLocks noChangeArrowheads="1"/>
            </p:cNvSpPr>
            <p:nvPr/>
          </p:nvSpPr>
          <p:spPr bwMode="auto">
            <a:xfrm>
              <a:off x="929" y="1097"/>
              <a:ext cx="499" cy="499"/>
            </a:xfrm>
            <a:prstGeom prst="ellipse">
              <a:avLst/>
            </a:prstGeom>
            <a:solidFill>
              <a:schemeClr val="hlink">
                <a:alpha val="72940"/>
              </a:schemeClr>
            </a:solidFill>
            <a:ln w="9525" algn="ctr">
              <a:solidFill>
                <a:schemeClr val="hlink"/>
              </a:solidFill>
              <a:round/>
              <a:headEnd/>
              <a:tailEnd/>
            </a:ln>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80238" name="Text Box 7"/>
            <p:cNvSpPr txBox="1">
              <a:spLocks noChangeArrowheads="1"/>
            </p:cNvSpPr>
            <p:nvPr/>
          </p:nvSpPr>
          <p:spPr bwMode="auto">
            <a:xfrm>
              <a:off x="1022" y="800"/>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b="1" i="1">
                  <a:solidFill>
                    <a:schemeClr val="tx1"/>
                  </a:solidFill>
                </a:rPr>
                <a:t>V</a:t>
              </a:r>
              <a:r>
                <a:rPr lang="fi-FI" altLang="fi-FI" sz="2000" baseline="-25000">
                  <a:solidFill>
                    <a:schemeClr val="tx1"/>
                  </a:solidFill>
                </a:rPr>
                <a:t>1e</a:t>
              </a:r>
            </a:p>
          </p:txBody>
        </p:sp>
        <p:sp>
          <p:nvSpPr>
            <p:cNvPr id="180239" name="Line 8"/>
            <p:cNvSpPr>
              <a:spLocks noChangeShapeType="1"/>
            </p:cNvSpPr>
            <p:nvPr/>
          </p:nvSpPr>
          <p:spPr bwMode="auto">
            <a:xfrm>
              <a:off x="975" y="1071"/>
              <a:ext cx="45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180240" name="Line 9"/>
            <p:cNvSpPr>
              <a:spLocks noChangeShapeType="1"/>
            </p:cNvSpPr>
            <p:nvPr/>
          </p:nvSpPr>
          <p:spPr bwMode="auto">
            <a:xfrm flipH="1">
              <a:off x="2455" y="1052"/>
              <a:ext cx="61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180241" name="Text Box 10"/>
            <p:cNvSpPr txBox="1">
              <a:spLocks noChangeArrowheads="1"/>
            </p:cNvSpPr>
            <p:nvPr/>
          </p:nvSpPr>
          <p:spPr bwMode="auto">
            <a:xfrm>
              <a:off x="2653" y="799"/>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b="1" i="1">
                  <a:solidFill>
                    <a:schemeClr val="tx1"/>
                  </a:solidFill>
                </a:rPr>
                <a:t>V</a:t>
              </a:r>
              <a:r>
                <a:rPr lang="fi-FI" altLang="fi-FI" sz="2000" baseline="-25000">
                  <a:solidFill>
                    <a:schemeClr val="tx1"/>
                  </a:solidFill>
                </a:rPr>
                <a:t>2e</a:t>
              </a:r>
            </a:p>
          </p:txBody>
        </p:sp>
        <p:sp>
          <p:nvSpPr>
            <p:cNvPr id="180242" name="Line 11"/>
            <p:cNvSpPr>
              <a:spLocks noChangeShapeType="1"/>
            </p:cNvSpPr>
            <p:nvPr/>
          </p:nvSpPr>
          <p:spPr bwMode="auto">
            <a:xfrm>
              <a:off x="430" y="2043"/>
              <a:ext cx="2949"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180243" name="Oval 12"/>
            <p:cNvSpPr>
              <a:spLocks noChangeArrowheads="1"/>
            </p:cNvSpPr>
            <p:nvPr/>
          </p:nvSpPr>
          <p:spPr bwMode="auto">
            <a:xfrm>
              <a:off x="1973" y="1817"/>
              <a:ext cx="454" cy="454"/>
            </a:xfrm>
            <a:prstGeom prst="ellipse">
              <a:avLst/>
            </a:prstGeom>
            <a:solidFill>
              <a:srgbClr val="993300">
                <a:alpha val="72940"/>
              </a:srgbClr>
            </a:solidFill>
            <a:ln w="9525" algn="ctr">
              <a:solidFill>
                <a:srgbClr val="993300"/>
              </a:solidFill>
              <a:round/>
              <a:headEnd/>
              <a:tailEnd/>
            </a:ln>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80244" name="Oval 13"/>
            <p:cNvSpPr>
              <a:spLocks noChangeArrowheads="1"/>
            </p:cNvSpPr>
            <p:nvPr/>
          </p:nvSpPr>
          <p:spPr bwMode="auto">
            <a:xfrm>
              <a:off x="1474" y="1797"/>
              <a:ext cx="499" cy="499"/>
            </a:xfrm>
            <a:prstGeom prst="ellipse">
              <a:avLst/>
            </a:prstGeom>
            <a:solidFill>
              <a:schemeClr val="hlink">
                <a:alpha val="72940"/>
              </a:schemeClr>
            </a:solidFill>
            <a:ln w="9525" algn="ctr">
              <a:solidFill>
                <a:schemeClr val="hlink"/>
              </a:solidFill>
              <a:round/>
              <a:headEnd/>
              <a:tailEnd/>
            </a:ln>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80245" name="Line 14"/>
            <p:cNvSpPr>
              <a:spLocks noChangeShapeType="1"/>
            </p:cNvSpPr>
            <p:nvPr/>
          </p:nvSpPr>
          <p:spPr bwMode="auto">
            <a:xfrm>
              <a:off x="385" y="2840"/>
              <a:ext cx="2949"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180246" name="Oval 15"/>
            <p:cNvSpPr>
              <a:spLocks noChangeArrowheads="1"/>
            </p:cNvSpPr>
            <p:nvPr/>
          </p:nvSpPr>
          <p:spPr bwMode="auto">
            <a:xfrm>
              <a:off x="2381" y="2614"/>
              <a:ext cx="454" cy="454"/>
            </a:xfrm>
            <a:prstGeom prst="ellipse">
              <a:avLst/>
            </a:prstGeom>
            <a:solidFill>
              <a:srgbClr val="993300">
                <a:alpha val="72940"/>
              </a:srgbClr>
            </a:solidFill>
            <a:ln w="9525" algn="ctr">
              <a:solidFill>
                <a:srgbClr val="993300"/>
              </a:solidFill>
              <a:round/>
              <a:headEnd/>
              <a:tailEnd/>
            </a:ln>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80247" name="Oval 16"/>
            <p:cNvSpPr>
              <a:spLocks noChangeArrowheads="1"/>
            </p:cNvSpPr>
            <p:nvPr/>
          </p:nvSpPr>
          <p:spPr bwMode="auto">
            <a:xfrm>
              <a:off x="1111" y="2594"/>
              <a:ext cx="499" cy="499"/>
            </a:xfrm>
            <a:prstGeom prst="ellipse">
              <a:avLst/>
            </a:prstGeom>
            <a:solidFill>
              <a:schemeClr val="hlink">
                <a:alpha val="72940"/>
              </a:schemeClr>
            </a:solidFill>
            <a:ln w="9525" algn="ctr">
              <a:solidFill>
                <a:schemeClr val="hlink"/>
              </a:solidFill>
              <a:round/>
              <a:headEnd/>
              <a:tailEnd/>
            </a:ln>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80248" name="Text Box 17"/>
            <p:cNvSpPr txBox="1">
              <a:spLocks noChangeArrowheads="1"/>
            </p:cNvSpPr>
            <p:nvPr/>
          </p:nvSpPr>
          <p:spPr bwMode="auto">
            <a:xfrm>
              <a:off x="2517" y="2251"/>
              <a:ext cx="3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b="1" i="1">
                  <a:solidFill>
                    <a:schemeClr val="tx1"/>
                  </a:solidFill>
                </a:rPr>
                <a:t>V</a:t>
              </a:r>
              <a:r>
                <a:rPr lang="fi-FI" altLang="fi-FI" sz="2000" baseline="-25000">
                  <a:solidFill>
                    <a:schemeClr val="tx1"/>
                  </a:solidFill>
                </a:rPr>
                <a:t>2j</a:t>
              </a:r>
            </a:p>
          </p:txBody>
        </p:sp>
        <p:sp>
          <p:nvSpPr>
            <p:cNvPr id="180249" name="Line 18"/>
            <p:cNvSpPr>
              <a:spLocks noChangeShapeType="1"/>
            </p:cNvSpPr>
            <p:nvPr/>
          </p:nvSpPr>
          <p:spPr bwMode="auto">
            <a:xfrm>
              <a:off x="2381" y="2523"/>
              <a:ext cx="45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180250" name="Text Box 19"/>
            <p:cNvSpPr txBox="1">
              <a:spLocks noChangeArrowheads="1"/>
            </p:cNvSpPr>
            <p:nvPr/>
          </p:nvSpPr>
          <p:spPr bwMode="auto">
            <a:xfrm>
              <a:off x="1020" y="1298"/>
              <a:ext cx="3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m</a:t>
              </a:r>
              <a:r>
                <a:rPr lang="fi-FI" altLang="fi-FI" sz="2000" baseline="-25000">
                  <a:solidFill>
                    <a:schemeClr val="tx1"/>
                  </a:solidFill>
                </a:rPr>
                <a:t>1</a:t>
              </a:r>
            </a:p>
          </p:txBody>
        </p:sp>
        <p:sp>
          <p:nvSpPr>
            <p:cNvPr id="180251" name="Text Box 20"/>
            <p:cNvSpPr txBox="1">
              <a:spLocks noChangeArrowheads="1"/>
            </p:cNvSpPr>
            <p:nvPr/>
          </p:nvSpPr>
          <p:spPr bwMode="auto">
            <a:xfrm>
              <a:off x="1566" y="1979"/>
              <a:ext cx="3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m</a:t>
              </a:r>
              <a:r>
                <a:rPr lang="fi-FI" altLang="fi-FI" sz="2000" baseline="-25000">
                  <a:solidFill>
                    <a:schemeClr val="tx1"/>
                  </a:solidFill>
                </a:rPr>
                <a:t>1</a:t>
              </a:r>
            </a:p>
          </p:txBody>
        </p:sp>
        <p:sp>
          <p:nvSpPr>
            <p:cNvPr id="180252" name="Text Box 21"/>
            <p:cNvSpPr txBox="1">
              <a:spLocks noChangeArrowheads="1"/>
            </p:cNvSpPr>
            <p:nvPr/>
          </p:nvSpPr>
          <p:spPr bwMode="auto">
            <a:xfrm>
              <a:off x="1201" y="2795"/>
              <a:ext cx="3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m</a:t>
              </a:r>
              <a:r>
                <a:rPr lang="fi-FI" altLang="fi-FI" sz="2000" baseline="-25000">
                  <a:solidFill>
                    <a:schemeClr val="tx1"/>
                  </a:solidFill>
                </a:rPr>
                <a:t>1</a:t>
              </a:r>
            </a:p>
          </p:txBody>
        </p:sp>
        <p:sp>
          <p:nvSpPr>
            <p:cNvPr id="180253" name="Text Box 22"/>
            <p:cNvSpPr txBox="1">
              <a:spLocks noChangeArrowheads="1"/>
            </p:cNvSpPr>
            <p:nvPr/>
          </p:nvSpPr>
          <p:spPr bwMode="auto">
            <a:xfrm>
              <a:off x="2065" y="1979"/>
              <a:ext cx="3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m</a:t>
              </a:r>
              <a:r>
                <a:rPr lang="fi-FI" altLang="fi-FI" sz="2000" baseline="-25000">
                  <a:solidFill>
                    <a:schemeClr val="tx1"/>
                  </a:solidFill>
                </a:rPr>
                <a:t>2</a:t>
              </a:r>
            </a:p>
          </p:txBody>
        </p:sp>
        <p:sp>
          <p:nvSpPr>
            <p:cNvPr id="180254" name="Text Box 23"/>
            <p:cNvSpPr txBox="1">
              <a:spLocks noChangeArrowheads="1"/>
            </p:cNvSpPr>
            <p:nvPr/>
          </p:nvSpPr>
          <p:spPr bwMode="auto">
            <a:xfrm>
              <a:off x="2472" y="2795"/>
              <a:ext cx="3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m</a:t>
              </a:r>
              <a:r>
                <a:rPr lang="fi-FI" altLang="fi-FI" sz="2000" baseline="-25000">
                  <a:solidFill>
                    <a:schemeClr val="tx1"/>
                  </a:solidFill>
                </a:rPr>
                <a:t>2</a:t>
              </a:r>
            </a:p>
          </p:txBody>
        </p:sp>
        <p:sp>
          <p:nvSpPr>
            <p:cNvPr id="180255" name="Text Box 24"/>
            <p:cNvSpPr txBox="1">
              <a:spLocks noChangeArrowheads="1"/>
            </p:cNvSpPr>
            <p:nvPr/>
          </p:nvSpPr>
          <p:spPr bwMode="auto">
            <a:xfrm>
              <a:off x="2608" y="1298"/>
              <a:ext cx="3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m</a:t>
              </a:r>
              <a:r>
                <a:rPr lang="fi-FI" altLang="fi-FI" sz="2000" baseline="-25000">
                  <a:solidFill>
                    <a:schemeClr val="tx1"/>
                  </a:solidFill>
                </a:rPr>
                <a:t>2</a:t>
              </a:r>
            </a:p>
          </p:txBody>
        </p:sp>
        <p:sp>
          <p:nvSpPr>
            <p:cNvPr id="180256" name="Text Box 25"/>
            <p:cNvSpPr txBox="1">
              <a:spLocks noChangeArrowheads="1"/>
            </p:cNvSpPr>
            <p:nvPr/>
          </p:nvSpPr>
          <p:spPr bwMode="auto">
            <a:xfrm>
              <a:off x="249" y="1071"/>
              <a:ext cx="56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a:solidFill>
                    <a:schemeClr val="tx1"/>
                  </a:solidFill>
                </a:rPr>
                <a:t>Ennen </a:t>
              </a:r>
            </a:p>
          </p:txBody>
        </p:sp>
        <p:sp>
          <p:nvSpPr>
            <p:cNvPr id="180257" name="Text Box 26"/>
            <p:cNvSpPr txBox="1">
              <a:spLocks noChangeArrowheads="1"/>
            </p:cNvSpPr>
            <p:nvPr/>
          </p:nvSpPr>
          <p:spPr bwMode="auto">
            <a:xfrm>
              <a:off x="204" y="1752"/>
              <a:ext cx="7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a:solidFill>
                    <a:schemeClr val="tx1"/>
                  </a:solidFill>
                </a:rPr>
                <a:t>Törmäys </a:t>
              </a:r>
            </a:p>
          </p:txBody>
        </p:sp>
        <p:sp>
          <p:nvSpPr>
            <p:cNvPr id="180258" name="Text Box 27"/>
            <p:cNvSpPr txBox="1">
              <a:spLocks noChangeArrowheads="1"/>
            </p:cNvSpPr>
            <p:nvPr/>
          </p:nvSpPr>
          <p:spPr bwMode="auto">
            <a:xfrm>
              <a:off x="249" y="2568"/>
              <a:ext cx="7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a:solidFill>
                    <a:schemeClr val="tx1"/>
                  </a:solidFill>
                </a:rPr>
                <a:t>Jälkeen </a:t>
              </a:r>
            </a:p>
          </p:txBody>
        </p:sp>
        <p:sp>
          <p:nvSpPr>
            <p:cNvPr id="180259" name="Line 28"/>
            <p:cNvSpPr>
              <a:spLocks noChangeShapeType="1"/>
            </p:cNvSpPr>
            <p:nvPr/>
          </p:nvSpPr>
          <p:spPr bwMode="auto">
            <a:xfrm flipH="1">
              <a:off x="1049" y="2549"/>
              <a:ext cx="61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180260" name="Text Box 29"/>
            <p:cNvSpPr txBox="1">
              <a:spLocks noChangeArrowheads="1"/>
            </p:cNvSpPr>
            <p:nvPr/>
          </p:nvSpPr>
          <p:spPr bwMode="auto">
            <a:xfrm>
              <a:off x="1247" y="2296"/>
              <a:ext cx="3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b="1" i="1">
                  <a:solidFill>
                    <a:schemeClr val="tx1"/>
                  </a:solidFill>
                </a:rPr>
                <a:t>V</a:t>
              </a:r>
              <a:r>
                <a:rPr lang="fi-FI" altLang="fi-FI" sz="2000" baseline="-25000">
                  <a:solidFill>
                    <a:schemeClr val="tx1"/>
                  </a:solidFill>
                </a:rPr>
                <a:t>1j</a:t>
              </a:r>
            </a:p>
          </p:txBody>
        </p:sp>
      </p:grpSp>
      <p:sp>
        <p:nvSpPr>
          <p:cNvPr id="180229" name="Text Box 30"/>
          <p:cNvSpPr txBox="1">
            <a:spLocks noChangeArrowheads="1"/>
          </p:cNvSpPr>
          <p:nvPr/>
        </p:nvSpPr>
        <p:spPr bwMode="auto">
          <a:xfrm>
            <a:off x="5443538" y="1743075"/>
            <a:ext cx="2668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a:solidFill>
                  <a:schemeClr val="tx1"/>
                </a:solidFill>
              </a:rPr>
              <a:t>● liikemäärä säilyy</a:t>
            </a:r>
          </a:p>
        </p:txBody>
      </p:sp>
      <p:sp>
        <p:nvSpPr>
          <p:cNvPr id="180230" name="Text Box 31"/>
          <p:cNvSpPr txBox="1">
            <a:spLocks noChangeArrowheads="1"/>
          </p:cNvSpPr>
          <p:nvPr/>
        </p:nvSpPr>
        <p:spPr bwMode="auto">
          <a:xfrm>
            <a:off x="5435600" y="2365375"/>
            <a:ext cx="2932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a:solidFill>
                  <a:schemeClr val="tx1"/>
                </a:solidFill>
              </a:rPr>
              <a:t>● liike-energia säilyy</a:t>
            </a:r>
          </a:p>
        </p:txBody>
      </p:sp>
      <p:sp>
        <p:nvSpPr>
          <p:cNvPr id="180231" name="Text Box 32"/>
          <p:cNvSpPr txBox="1">
            <a:spLocks noChangeArrowheads="1"/>
          </p:cNvSpPr>
          <p:nvPr/>
        </p:nvSpPr>
        <p:spPr bwMode="auto">
          <a:xfrm>
            <a:off x="5443538" y="2967038"/>
            <a:ext cx="3492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274638" indent="-274638">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a:solidFill>
                  <a:schemeClr val="tx1"/>
                </a:solidFill>
              </a:rPr>
              <a:t>● sysäyskerroin </a:t>
            </a:r>
            <a:r>
              <a:rPr lang="fi-FI" altLang="fi-FI" sz="2400" i="1">
                <a:solidFill>
                  <a:schemeClr val="tx1"/>
                </a:solidFill>
              </a:rPr>
              <a:t>e</a:t>
            </a:r>
            <a:r>
              <a:rPr lang="fi-FI" altLang="fi-FI" sz="2400">
                <a:solidFill>
                  <a:schemeClr val="tx1"/>
                </a:solidFill>
              </a:rPr>
              <a:t> = 1</a:t>
            </a:r>
          </a:p>
        </p:txBody>
      </p:sp>
      <p:sp>
        <p:nvSpPr>
          <p:cNvPr id="180232" name="Text Box 33"/>
          <p:cNvSpPr txBox="1">
            <a:spLocks noChangeArrowheads="1"/>
          </p:cNvSpPr>
          <p:nvPr/>
        </p:nvSpPr>
        <p:spPr bwMode="auto">
          <a:xfrm>
            <a:off x="5435600" y="3573463"/>
            <a:ext cx="30241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274638" indent="-274638">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a:solidFill>
                  <a:schemeClr val="tx1"/>
                </a:solidFill>
              </a:rPr>
              <a:t>● arkielämässä harvinainen</a:t>
            </a:r>
          </a:p>
        </p:txBody>
      </p:sp>
      <p:graphicFrame>
        <p:nvGraphicFramePr>
          <p:cNvPr id="180233" name="Object 34"/>
          <p:cNvGraphicFramePr>
            <a:graphicFrameLocks noGrp="1" noChangeAspect="1"/>
          </p:cNvGraphicFramePr>
          <p:nvPr>
            <p:ph sz="half" idx="2"/>
          </p:nvPr>
        </p:nvGraphicFramePr>
        <p:xfrm>
          <a:off x="5867400" y="4941888"/>
          <a:ext cx="1982788" cy="949325"/>
        </p:xfrm>
        <a:graphic>
          <a:graphicData uri="http://schemas.openxmlformats.org/presentationml/2006/ole">
            <mc:AlternateContent xmlns:mc="http://schemas.openxmlformats.org/markup-compatibility/2006">
              <mc:Choice xmlns:v="urn:schemas-microsoft-com:vml" Requires="v">
                <p:oleObj spid="_x0000_s180263" name="Equation" r:id="rId3" imgW="1803400" imgH="863600" progId="Equation.DSMT4">
                  <p:embed/>
                </p:oleObj>
              </mc:Choice>
              <mc:Fallback>
                <p:oleObj name="Equation" r:id="rId3" imgW="1803400" imgH="863600" progId="Equation.DSMT4">
                  <p:embed/>
                  <p:pic>
                    <p:nvPicPr>
                      <p:cNvPr id="0" name="Object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4941888"/>
                        <a:ext cx="1982788" cy="949325"/>
                      </a:xfrm>
                      <a:prstGeom prst="rect">
                        <a:avLst/>
                      </a:prstGeom>
                      <a:solidFill>
                        <a:srgbClr val="FFCC99"/>
                      </a:solidFill>
                      <a:ln w="9525" cap="flat" cmpd="sng" algn="ctr">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0234" name="AutoShape 36">
            <a:hlinkClick r:id="rId5"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0D2FAA94-5D17-4512-BDFA-13E8233FA856}" type="slidenum">
              <a:rPr lang="fi-FI" altLang="fi-FI" sz="1000" smtClean="0">
                <a:solidFill>
                  <a:schemeClr val="tx1"/>
                </a:solidFill>
                <a:latin typeface="Arial" panose="020B0604020202020204" pitchFamily="34" charset="0"/>
              </a:rPr>
              <a:pPr>
                <a:spcBef>
                  <a:spcPct val="0"/>
                </a:spcBef>
                <a:buClrTx/>
                <a:buFontTx/>
                <a:buNone/>
              </a:pPr>
              <a:t>17</a:t>
            </a:fld>
            <a:endParaRPr lang="fi-FI" altLang="fi-FI" sz="1000" smtClean="0">
              <a:solidFill>
                <a:schemeClr val="tx1"/>
              </a:solidFill>
              <a:latin typeface="Arial" panose="020B0604020202020204" pitchFamily="34" charset="0"/>
            </a:endParaRPr>
          </a:p>
        </p:txBody>
      </p:sp>
      <p:sp>
        <p:nvSpPr>
          <p:cNvPr id="24579" name="Rectangle 2"/>
          <p:cNvSpPr>
            <a:spLocks noGrp="1" noRot="1" noChangeArrowheads="1"/>
          </p:cNvSpPr>
          <p:nvPr>
            <p:ph type="title"/>
          </p:nvPr>
        </p:nvSpPr>
        <p:spPr>
          <a:xfrm>
            <a:off x="415925" y="228600"/>
            <a:ext cx="8426450" cy="1143000"/>
          </a:xfrm>
        </p:spPr>
        <p:txBody>
          <a:bodyPr/>
          <a:lstStyle/>
          <a:p>
            <a:pPr algn="l" eaLnBrk="1" hangingPunct="1"/>
            <a:r>
              <a:rPr lang="fi-FI" altLang="fi-FI" sz="3600" smtClean="0"/>
              <a:t>1.3. Merkitsevät numerot</a:t>
            </a:r>
          </a:p>
        </p:txBody>
      </p:sp>
      <p:sp>
        <p:nvSpPr>
          <p:cNvPr id="24580" name="Rectangle 3"/>
          <p:cNvSpPr>
            <a:spLocks noGrp="1" noRot="1" noChangeArrowheads="1"/>
          </p:cNvSpPr>
          <p:nvPr>
            <p:ph type="body" idx="1"/>
          </p:nvPr>
        </p:nvSpPr>
        <p:spPr/>
        <p:txBody>
          <a:bodyPr/>
          <a:lstStyle/>
          <a:p>
            <a:pPr eaLnBrk="1" hangingPunct="1"/>
            <a:r>
              <a:rPr lang="fi-FI" altLang="fi-FI" smtClean="0"/>
              <a:t>Kaikki mittaustulokset ovat likiarvoja.</a:t>
            </a:r>
          </a:p>
          <a:p>
            <a:pPr eaLnBrk="1" hangingPunct="1"/>
            <a:r>
              <a:rPr lang="fi-FI" altLang="fi-FI" smtClean="0"/>
              <a:t>Mittauksen virhe voi olla</a:t>
            </a:r>
          </a:p>
          <a:p>
            <a:pPr lvl="1" eaLnBrk="1" hangingPunct="1"/>
            <a:r>
              <a:rPr lang="fi-FI" altLang="fi-FI" smtClean="0"/>
              <a:t>satunnainen</a:t>
            </a:r>
          </a:p>
          <a:p>
            <a:pPr lvl="1" eaLnBrk="1" hangingPunct="1"/>
            <a:r>
              <a:rPr lang="fi-FI" altLang="fi-FI" smtClean="0"/>
              <a:t>systemaattinen</a:t>
            </a:r>
          </a:p>
          <a:p>
            <a:pPr eaLnBrk="1" hangingPunct="1"/>
            <a:r>
              <a:rPr lang="fi-FI" altLang="fi-FI" smtClean="0"/>
              <a:t>Oikean arvon ja mittarin näyttämän erotusta kutsutaan oikaisuksi:</a:t>
            </a:r>
          </a:p>
          <a:p>
            <a:pPr lvl="1" eaLnBrk="1" hangingPunct="1"/>
            <a:r>
              <a:rPr lang="fi-FI" altLang="fi-FI" smtClean="0"/>
              <a:t>oikaisu </a:t>
            </a:r>
            <a:r>
              <a:rPr lang="el-GR" altLang="fi-FI" i="1" smtClean="0">
                <a:latin typeface="Arial" panose="020B0604020202020204" pitchFamily="34" charset="0"/>
                <a:cs typeface="Arial" panose="020B0604020202020204" pitchFamily="34" charset="0"/>
              </a:rPr>
              <a:t>Δ</a:t>
            </a:r>
            <a:r>
              <a:rPr lang="fi-FI" altLang="fi-FI" i="1" smtClean="0">
                <a:latin typeface="Arial" panose="020B0604020202020204" pitchFamily="34" charset="0"/>
                <a:cs typeface="Arial" panose="020B0604020202020204" pitchFamily="34" charset="0"/>
              </a:rPr>
              <a:t>x=x-x</a:t>
            </a:r>
            <a:r>
              <a:rPr lang="fi-FI" altLang="fi-FI" i="1" baseline="-25000" smtClean="0">
                <a:latin typeface="Arial" panose="020B0604020202020204" pitchFamily="34" charset="0"/>
                <a:cs typeface="Arial" panose="020B0604020202020204" pitchFamily="34" charset="0"/>
              </a:rPr>
              <a:t>mitt</a:t>
            </a:r>
          </a:p>
          <a:p>
            <a:pPr lvl="1" eaLnBrk="1" hangingPunct="1">
              <a:buFont typeface="Wingdings" panose="05000000000000000000" pitchFamily="2" charset="2"/>
              <a:buNone/>
            </a:pPr>
            <a:endParaRPr lang="el-GR" altLang="fi-FI" smtClean="0">
              <a:latin typeface="Arial" panose="020B0604020202020204" pitchFamily="34" charset="0"/>
              <a:cs typeface="Arial" panose="020B0604020202020204" pitchFamily="34" charset="0"/>
            </a:endParaRPr>
          </a:p>
        </p:txBody>
      </p:sp>
      <p:sp>
        <p:nvSpPr>
          <p:cNvPr id="24581" name="AutoShape 5">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01D672EA-5335-4501-83B0-9BEF4670E2E2}" type="slidenum">
              <a:rPr lang="fi-FI" altLang="fi-FI" sz="1000" smtClean="0">
                <a:solidFill>
                  <a:schemeClr val="tx1"/>
                </a:solidFill>
                <a:latin typeface="Arial" panose="020B0604020202020204" pitchFamily="34" charset="0"/>
              </a:rPr>
              <a:pPr>
                <a:spcBef>
                  <a:spcPct val="0"/>
                </a:spcBef>
                <a:buClrTx/>
                <a:buFontTx/>
                <a:buNone/>
              </a:pPr>
              <a:t>170</a:t>
            </a:fld>
            <a:endParaRPr lang="fi-FI" altLang="fi-FI" sz="1000" smtClean="0">
              <a:solidFill>
                <a:schemeClr val="tx1"/>
              </a:solidFill>
              <a:latin typeface="Arial" panose="020B0604020202020204" pitchFamily="34" charset="0"/>
            </a:endParaRPr>
          </a:p>
        </p:txBody>
      </p:sp>
      <p:graphicFrame>
        <p:nvGraphicFramePr>
          <p:cNvPr id="181251" name="Object 2"/>
          <p:cNvGraphicFramePr>
            <a:graphicFrameLocks noChangeAspect="1"/>
          </p:cNvGraphicFramePr>
          <p:nvPr/>
        </p:nvGraphicFramePr>
        <p:xfrm>
          <a:off x="1492250" y="1557338"/>
          <a:ext cx="5356225" cy="1270000"/>
        </p:xfrm>
        <a:graphic>
          <a:graphicData uri="http://schemas.openxmlformats.org/presentationml/2006/ole">
            <mc:AlternateContent xmlns:mc="http://schemas.openxmlformats.org/markup-compatibility/2006">
              <mc:Choice xmlns:v="urn:schemas-microsoft-com:vml" Requires="v">
                <p:oleObj spid="_x0000_s181260" name="Equation" r:id="rId3" imgW="5346700" imgH="1270000" progId="Equation.DSMT4">
                  <p:embed/>
                </p:oleObj>
              </mc:Choice>
              <mc:Fallback>
                <p:oleObj name="Equation" r:id="rId3" imgW="5346700" imgH="12700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2250" y="1557338"/>
                        <a:ext cx="5356225" cy="1270000"/>
                      </a:xfrm>
                      <a:prstGeom prst="rect">
                        <a:avLst/>
                      </a:prstGeom>
                      <a:solidFill>
                        <a:srgbClr val="FFCC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1252" name="Text Box 3"/>
          <p:cNvSpPr txBox="1">
            <a:spLocks noChangeArrowheads="1"/>
          </p:cNvSpPr>
          <p:nvPr/>
        </p:nvSpPr>
        <p:spPr bwMode="auto">
          <a:xfrm>
            <a:off x="519113" y="292100"/>
            <a:ext cx="81565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a:solidFill>
                  <a:schemeClr val="tx1"/>
                </a:solidFill>
              </a:rPr>
              <a:t>Koska liikemäärä ja liike-energia säilyvät, voidaan kirjoittaa seuraavat yhtälöt:</a:t>
            </a:r>
          </a:p>
        </p:txBody>
      </p:sp>
      <p:sp>
        <p:nvSpPr>
          <p:cNvPr id="181253" name="Text Box 4"/>
          <p:cNvSpPr txBox="1">
            <a:spLocks noChangeArrowheads="1"/>
          </p:cNvSpPr>
          <p:nvPr/>
        </p:nvSpPr>
        <p:spPr bwMode="auto">
          <a:xfrm>
            <a:off x="539750" y="3068638"/>
            <a:ext cx="81565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a:solidFill>
                  <a:schemeClr val="tx1"/>
                </a:solidFill>
              </a:rPr>
              <a:t>Jos massat ja nopeudet ennen törmäystä tunne-taan, voidaan ratkaista loppunopeudet:</a:t>
            </a:r>
          </a:p>
        </p:txBody>
      </p:sp>
      <p:graphicFrame>
        <p:nvGraphicFramePr>
          <p:cNvPr id="181254" name="Object 5"/>
          <p:cNvGraphicFramePr>
            <a:graphicFrameLocks noChangeAspect="1"/>
          </p:cNvGraphicFramePr>
          <p:nvPr/>
        </p:nvGraphicFramePr>
        <p:xfrm>
          <a:off x="1403350" y="4292600"/>
          <a:ext cx="5067300" cy="1905000"/>
        </p:xfrm>
        <a:graphic>
          <a:graphicData uri="http://schemas.openxmlformats.org/presentationml/2006/ole">
            <mc:AlternateContent xmlns:mc="http://schemas.openxmlformats.org/markup-compatibility/2006">
              <mc:Choice xmlns:v="urn:schemas-microsoft-com:vml" Requires="v">
                <p:oleObj spid="_x0000_s181261" name="Equation" r:id="rId5" imgW="5067300" imgH="1905000" progId="Equation.DSMT4">
                  <p:embed/>
                </p:oleObj>
              </mc:Choice>
              <mc:Fallback>
                <p:oleObj name="Equation" r:id="rId5" imgW="5067300" imgH="19050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4292600"/>
                        <a:ext cx="5067300" cy="1905000"/>
                      </a:xfrm>
                      <a:prstGeom prst="rect">
                        <a:avLst/>
                      </a:prstGeom>
                      <a:solidFill>
                        <a:srgbClr val="FFCC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1255" name="AutoShape 7">
            <a:hlinkClick r:id="rId7"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B713D8F7-A4BF-4DEE-903D-5658A08AFE2A}" type="slidenum">
              <a:rPr lang="fi-FI" altLang="fi-FI" sz="1000" smtClean="0">
                <a:solidFill>
                  <a:schemeClr val="tx1"/>
                </a:solidFill>
                <a:latin typeface="Arial" panose="020B0604020202020204" pitchFamily="34" charset="0"/>
              </a:rPr>
              <a:pPr>
                <a:spcBef>
                  <a:spcPct val="0"/>
                </a:spcBef>
                <a:buClrTx/>
                <a:buFontTx/>
                <a:buNone/>
              </a:pPr>
              <a:t>171</a:t>
            </a:fld>
            <a:endParaRPr lang="fi-FI" altLang="fi-FI" sz="1000" smtClean="0">
              <a:solidFill>
                <a:schemeClr val="tx1"/>
              </a:solidFill>
              <a:latin typeface="Arial" panose="020B0604020202020204" pitchFamily="34" charset="0"/>
            </a:endParaRPr>
          </a:p>
        </p:txBody>
      </p:sp>
      <p:sp>
        <p:nvSpPr>
          <p:cNvPr id="182275" name="Rectangle 2"/>
          <p:cNvSpPr>
            <a:spLocks noChangeArrowheads="1"/>
          </p:cNvSpPr>
          <p:nvPr/>
        </p:nvSpPr>
        <p:spPr bwMode="auto">
          <a:xfrm>
            <a:off x="395288" y="260350"/>
            <a:ext cx="8280400"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b="1">
                <a:solidFill>
                  <a:schemeClr val="tx1"/>
                </a:solidFill>
              </a:rPr>
              <a:t>Tehtävä 6.4</a:t>
            </a:r>
          </a:p>
          <a:p>
            <a:pPr eaLnBrk="1" hangingPunct="1">
              <a:spcBef>
                <a:spcPct val="50000"/>
              </a:spcBef>
              <a:buClrTx/>
              <a:buFontTx/>
              <a:buNone/>
            </a:pPr>
            <a:r>
              <a:rPr lang="fi-FI" altLang="fi-FI" sz="2800">
                <a:solidFill>
                  <a:schemeClr val="tx1"/>
                </a:solidFill>
              </a:rPr>
              <a:t>Kaksi palloa törmää toisiinsa vastakkaissuuntaisilla nopeuksilla.  Pallon 1 nopeus on 3 m/s ja massa 0,9 kg.  Pallon 2 nopeus on 5 m/s ja massa 0,1 kg.  Laske pallojen nopeudet törmäykset jälkeen jos törmäys on a) täysin kimmoton, b) osittain kim-moisa, </a:t>
            </a:r>
            <a:r>
              <a:rPr lang="fi-FI" altLang="fi-FI" sz="2800" i="1">
                <a:solidFill>
                  <a:schemeClr val="tx1"/>
                </a:solidFill>
              </a:rPr>
              <a:t>e </a:t>
            </a:r>
            <a:r>
              <a:rPr lang="fi-FI" altLang="fi-FI" sz="2800">
                <a:solidFill>
                  <a:schemeClr val="tx1"/>
                </a:solidFill>
              </a:rPr>
              <a:t>=0,7 ja c) täysin kimmoisa.  </a:t>
            </a:r>
          </a:p>
        </p:txBody>
      </p:sp>
      <p:sp>
        <p:nvSpPr>
          <p:cNvPr id="182276" name="AutoShape 3">
            <a:hlinkClick r:id="rId2" action="ppaction://hlinksldjump" highlightClick="1"/>
          </p:cNvPr>
          <p:cNvSpPr>
            <a:spLocks noChangeArrowheads="1"/>
          </p:cNvSpPr>
          <p:nvPr/>
        </p:nvSpPr>
        <p:spPr bwMode="auto">
          <a:xfrm>
            <a:off x="571500" y="3789363"/>
            <a:ext cx="1552575" cy="441325"/>
          </a:xfrm>
          <a:prstGeom prst="actionButtonBlank">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000" b="1">
                <a:solidFill>
                  <a:schemeClr val="tx2"/>
                </a:solidFill>
              </a:rPr>
              <a:t>Ratkaisu</a:t>
            </a:r>
          </a:p>
        </p:txBody>
      </p:sp>
      <p:sp>
        <p:nvSpPr>
          <p:cNvPr id="182277" name="Rectangle 4"/>
          <p:cNvSpPr>
            <a:spLocks noChangeArrowheads="1"/>
          </p:cNvSpPr>
          <p:nvPr/>
        </p:nvSpPr>
        <p:spPr bwMode="auto">
          <a:xfrm>
            <a:off x="395288" y="4724400"/>
            <a:ext cx="6016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b="1">
                <a:solidFill>
                  <a:schemeClr val="tx1"/>
                </a:solidFill>
              </a:rPr>
              <a:t>Tehtävä 6.5 </a:t>
            </a:r>
            <a:r>
              <a:rPr lang="fi-FI" altLang="fi-FI" sz="2400">
                <a:solidFill>
                  <a:schemeClr val="tx1"/>
                </a:solidFill>
              </a:rPr>
              <a:t>(Oppikirjasta tehtävä 6.28)</a:t>
            </a:r>
          </a:p>
        </p:txBody>
      </p:sp>
      <p:sp>
        <p:nvSpPr>
          <p:cNvPr id="182278" name="AutoShape 5">
            <a:hlinkClick r:id="rId3" action="ppaction://hlinksldjump" highlightClick="1"/>
          </p:cNvPr>
          <p:cNvSpPr>
            <a:spLocks noChangeArrowheads="1"/>
          </p:cNvSpPr>
          <p:nvPr/>
        </p:nvSpPr>
        <p:spPr bwMode="auto">
          <a:xfrm>
            <a:off x="571500" y="5516563"/>
            <a:ext cx="1552575" cy="441325"/>
          </a:xfrm>
          <a:prstGeom prst="actionButtonBlank">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000" b="1">
                <a:solidFill>
                  <a:schemeClr val="tx2"/>
                </a:solidFill>
              </a:rPr>
              <a:t>Ratkaisu</a:t>
            </a:r>
          </a:p>
        </p:txBody>
      </p:sp>
      <p:sp>
        <p:nvSpPr>
          <p:cNvPr id="182279" name="AutoShape 7">
            <a:hlinkClick r:id="rId4"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3FE20573-9C0F-48B5-875F-9D071ECCA4DA}" type="slidenum">
              <a:rPr lang="fi-FI" altLang="fi-FI" sz="1000" smtClean="0">
                <a:solidFill>
                  <a:schemeClr val="tx1"/>
                </a:solidFill>
                <a:latin typeface="Arial" panose="020B0604020202020204" pitchFamily="34" charset="0"/>
              </a:rPr>
              <a:pPr>
                <a:spcBef>
                  <a:spcPct val="0"/>
                </a:spcBef>
                <a:buClrTx/>
                <a:buFontTx/>
                <a:buNone/>
              </a:pPr>
              <a:t>172</a:t>
            </a:fld>
            <a:endParaRPr lang="fi-FI" altLang="fi-FI" sz="1000" smtClean="0">
              <a:solidFill>
                <a:schemeClr val="tx1"/>
              </a:solidFill>
              <a:latin typeface="Arial" panose="020B0604020202020204" pitchFamily="34" charset="0"/>
            </a:endParaRPr>
          </a:p>
        </p:txBody>
      </p:sp>
      <p:sp>
        <p:nvSpPr>
          <p:cNvPr id="183299" name="Text Box 2"/>
          <p:cNvSpPr txBox="1">
            <a:spLocks noChangeArrowheads="1"/>
          </p:cNvSpPr>
          <p:nvPr/>
        </p:nvSpPr>
        <p:spPr bwMode="auto">
          <a:xfrm>
            <a:off x="539750" y="620713"/>
            <a:ext cx="8064500" cy="350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b="1">
                <a:solidFill>
                  <a:schemeClr val="tx1"/>
                </a:solidFill>
              </a:rPr>
              <a:t>Kaksiulotteiset törmäykset</a:t>
            </a:r>
          </a:p>
          <a:p>
            <a:pPr eaLnBrk="1" hangingPunct="1">
              <a:spcBef>
                <a:spcPct val="50000"/>
              </a:spcBef>
              <a:buClrTx/>
              <a:buFontTx/>
              <a:buNone/>
            </a:pPr>
            <a:r>
              <a:rPr lang="fi-FI" altLang="fi-FI" sz="2800">
                <a:solidFill>
                  <a:schemeClr val="tx1"/>
                </a:solidFill>
              </a:rPr>
              <a:t>Kahden hiukkasen kokonaisliikemäärä säilyy erik-seen </a:t>
            </a:r>
            <a:r>
              <a:rPr lang="fi-FI" altLang="fi-FI" sz="2800" i="1">
                <a:solidFill>
                  <a:schemeClr val="tx1"/>
                </a:solidFill>
              </a:rPr>
              <a:t>x</a:t>
            </a:r>
            <a:r>
              <a:rPr lang="fi-FI" altLang="fi-FI" sz="2800">
                <a:solidFill>
                  <a:schemeClr val="tx1"/>
                </a:solidFill>
              </a:rPr>
              <a:t>-, </a:t>
            </a:r>
            <a:r>
              <a:rPr lang="fi-FI" altLang="fi-FI" sz="2800" i="1">
                <a:solidFill>
                  <a:schemeClr val="tx1"/>
                </a:solidFill>
              </a:rPr>
              <a:t>y</a:t>
            </a:r>
            <a:r>
              <a:rPr lang="fi-FI" altLang="fi-FI" sz="2800">
                <a:solidFill>
                  <a:schemeClr val="tx1"/>
                </a:solidFill>
              </a:rPr>
              <a:t>- ja </a:t>
            </a:r>
            <a:r>
              <a:rPr lang="fi-FI" altLang="fi-FI" sz="2800" i="1">
                <a:solidFill>
                  <a:schemeClr val="tx1"/>
                </a:solidFill>
              </a:rPr>
              <a:t>z</a:t>
            </a:r>
            <a:r>
              <a:rPr lang="fi-FI" altLang="fi-FI" sz="2800">
                <a:solidFill>
                  <a:schemeClr val="tx1"/>
                </a:solidFill>
              </a:rPr>
              <a:t>-suunnissa.  Jos törmäys on kaksi-ulotteinen eli se tapahtuu tasossa, voidaan liike-märän säilymisen laki kirjoittaa komponenttimuo-dossa.</a:t>
            </a:r>
          </a:p>
          <a:p>
            <a:pPr eaLnBrk="1" hangingPunct="1">
              <a:spcBef>
                <a:spcPct val="50000"/>
              </a:spcBef>
              <a:buClrTx/>
              <a:buFontTx/>
              <a:buNone/>
            </a:pPr>
            <a:endParaRPr lang="fi-FI" altLang="fi-FI" sz="2800" b="1">
              <a:solidFill>
                <a:schemeClr val="tx1"/>
              </a:solidFill>
            </a:endParaRPr>
          </a:p>
        </p:txBody>
      </p:sp>
      <p:graphicFrame>
        <p:nvGraphicFramePr>
          <p:cNvPr id="183300" name="Object 3"/>
          <p:cNvGraphicFramePr>
            <a:graphicFrameLocks noChangeAspect="1"/>
          </p:cNvGraphicFramePr>
          <p:nvPr/>
        </p:nvGraphicFramePr>
        <p:xfrm>
          <a:off x="1835150" y="3789363"/>
          <a:ext cx="5162550" cy="1033462"/>
        </p:xfrm>
        <a:graphic>
          <a:graphicData uri="http://schemas.openxmlformats.org/presentationml/2006/ole">
            <mc:AlternateContent xmlns:mc="http://schemas.openxmlformats.org/markup-compatibility/2006">
              <mc:Choice xmlns:v="urn:schemas-microsoft-com:vml" Requires="v">
                <p:oleObj spid="_x0000_s183305" name="Equation" r:id="rId3" imgW="4686300" imgH="939800" progId="Equation.DSMT4">
                  <p:embed/>
                </p:oleObj>
              </mc:Choice>
              <mc:Fallback>
                <p:oleObj name="Equation" r:id="rId3" imgW="4686300" imgH="939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3789363"/>
                        <a:ext cx="5162550" cy="1033462"/>
                      </a:xfrm>
                      <a:prstGeom prst="rect">
                        <a:avLst/>
                      </a:prstGeom>
                      <a:solidFill>
                        <a:srgbClr val="FFCC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3301" name="Text Box 4"/>
          <p:cNvSpPr txBox="1">
            <a:spLocks noChangeArrowheads="1"/>
          </p:cNvSpPr>
          <p:nvPr/>
        </p:nvSpPr>
        <p:spPr bwMode="auto">
          <a:xfrm>
            <a:off x="520700" y="5189538"/>
            <a:ext cx="80835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a:solidFill>
                  <a:schemeClr val="tx1"/>
                </a:solidFill>
              </a:rPr>
              <a:t>Jos törmäys on täysin kimmoisa, voidaan käyttää myös liike-energian säilymislakia.</a:t>
            </a:r>
          </a:p>
        </p:txBody>
      </p:sp>
      <p:sp>
        <p:nvSpPr>
          <p:cNvPr id="183302" name="AutoShape 6">
            <a:hlinkClick r:id="rId5"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63F5A45C-EE65-4796-A6D4-25726619E9B1}" type="slidenum">
              <a:rPr lang="fi-FI" altLang="fi-FI" sz="1000" smtClean="0">
                <a:solidFill>
                  <a:schemeClr val="tx1"/>
                </a:solidFill>
                <a:latin typeface="Arial" panose="020B0604020202020204" pitchFamily="34" charset="0"/>
              </a:rPr>
              <a:pPr>
                <a:spcBef>
                  <a:spcPct val="0"/>
                </a:spcBef>
                <a:buClrTx/>
                <a:buFontTx/>
                <a:buNone/>
              </a:pPr>
              <a:t>173</a:t>
            </a:fld>
            <a:endParaRPr lang="fi-FI" altLang="fi-FI" sz="1000" smtClean="0">
              <a:solidFill>
                <a:schemeClr val="tx1"/>
              </a:solidFill>
              <a:latin typeface="Arial" panose="020B0604020202020204" pitchFamily="34" charset="0"/>
            </a:endParaRPr>
          </a:p>
        </p:txBody>
      </p:sp>
      <p:sp>
        <p:nvSpPr>
          <p:cNvPr id="184323" name="Rectangle 2"/>
          <p:cNvSpPr>
            <a:spLocks noRot="1" noChangeArrowheads="1"/>
          </p:cNvSpPr>
          <p:nvPr/>
        </p:nvSpPr>
        <p:spPr bwMode="auto">
          <a:xfrm>
            <a:off x="301625" y="228600"/>
            <a:ext cx="81264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3600">
                <a:solidFill>
                  <a:schemeClr val="tx2"/>
                </a:solidFill>
              </a:rPr>
              <a:t>6.5 Raketin työntövoima</a:t>
            </a:r>
          </a:p>
        </p:txBody>
      </p:sp>
      <p:sp>
        <p:nvSpPr>
          <p:cNvPr id="184324" name="Text Box 3"/>
          <p:cNvSpPr txBox="1">
            <a:spLocks noChangeArrowheads="1"/>
          </p:cNvSpPr>
          <p:nvPr/>
        </p:nvSpPr>
        <p:spPr bwMode="auto">
          <a:xfrm>
            <a:off x="447675" y="1444625"/>
            <a:ext cx="8228013"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274638" indent="-274638">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Char char="•"/>
            </a:pPr>
            <a:r>
              <a:rPr lang="fi-FI" altLang="fi-FI" sz="2800">
                <a:solidFill>
                  <a:schemeClr val="tx1"/>
                </a:solidFill>
              </a:rPr>
              <a:t>Systeemin muodostavat raketti ja siitä purkautu-vat palamistuotteet.  </a:t>
            </a:r>
          </a:p>
          <a:p>
            <a:pPr eaLnBrk="1" hangingPunct="1">
              <a:spcBef>
                <a:spcPct val="50000"/>
              </a:spcBef>
              <a:buClrTx/>
              <a:buFontTx/>
              <a:buChar char="•"/>
            </a:pPr>
            <a:r>
              <a:rPr lang="fi-FI" altLang="fi-FI" sz="2800">
                <a:solidFill>
                  <a:schemeClr val="tx1"/>
                </a:solidFill>
              </a:rPr>
              <a:t>Raketin liikkuminen perustuu liikemäärän säilymi-sen lakiin. Raketti liikkuu eri suuntaan kuin pala-miskaasut.  Liikemäärä säilyy, mutta liike-energia kasvaa.  Liike-energian kasvu tapahtuu sisäener-gian kustannuksella.</a:t>
            </a:r>
          </a:p>
        </p:txBody>
      </p:sp>
      <p:pic>
        <p:nvPicPr>
          <p:cNvPr id="184325" name="Picture 4" descr="J021508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4118769" y="4745832"/>
            <a:ext cx="1195387"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26" name="Line 5"/>
          <p:cNvSpPr>
            <a:spLocks noChangeShapeType="1"/>
          </p:cNvSpPr>
          <p:nvPr/>
        </p:nvSpPr>
        <p:spPr bwMode="auto">
          <a:xfrm>
            <a:off x="5724525" y="5661025"/>
            <a:ext cx="798513"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184327" name="Line 6"/>
          <p:cNvSpPr>
            <a:spLocks noChangeShapeType="1"/>
          </p:cNvSpPr>
          <p:nvPr/>
        </p:nvSpPr>
        <p:spPr bwMode="auto">
          <a:xfrm>
            <a:off x="2339975" y="5661025"/>
            <a:ext cx="1223963" cy="0"/>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fi-FI"/>
          </a:p>
        </p:txBody>
      </p:sp>
      <p:sp>
        <p:nvSpPr>
          <p:cNvPr id="184328" name="Text Box 7"/>
          <p:cNvSpPr txBox="1">
            <a:spLocks noChangeArrowheads="1"/>
          </p:cNvSpPr>
          <p:nvPr/>
        </p:nvSpPr>
        <p:spPr bwMode="auto">
          <a:xfrm>
            <a:off x="5800725" y="5024438"/>
            <a:ext cx="10699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b="1" i="1">
                <a:solidFill>
                  <a:schemeClr val="tx1"/>
                </a:solidFill>
              </a:rPr>
              <a:t>v</a:t>
            </a:r>
            <a:r>
              <a:rPr lang="fi-FI" altLang="fi-FI" sz="2800" baseline="-25000">
                <a:solidFill>
                  <a:schemeClr val="tx1"/>
                </a:solidFill>
              </a:rPr>
              <a:t>raketti</a:t>
            </a:r>
          </a:p>
        </p:txBody>
      </p:sp>
      <p:sp>
        <p:nvSpPr>
          <p:cNvPr id="184329" name="Text Box 8"/>
          <p:cNvSpPr txBox="1">
            <a:spLocks noChangeArrowheads="1"/>
          </p:cNvSpPr>
          <p:nvPr/>
        </p:nvSpPr>
        <p:spPr bwMode="auto">
          <a:xfrm>
            <a:off x="1763713" y="5013325"/>
            <a:ext cx="1898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b="1" i="1">
                <a:solidFill>
                  <a:schemeClr val="tx1"/>
                </a:solidFill>
              </a:rPr>
              <a:t>v</a:t>
            </a:r>
            <a:r>
              <a:rPr lang="fi-FI" altLang="fi-FI" sz="2800" baseline="-25000">
                <a:solidFill>
                  <a:schemeClr val="tx1"/>
                </a:solidFill>
              </a:rPr>
              <a:t>palamiskaasut</a:t>
            </a:r>
          </a:p>
        </p:txBody>
      </p:sp>
      <p:sp>
        <p:nvSpPr>
          <p:cNvPr id="184330" name="AutoShape 10">
            <a:hlinkClick r:id="rId3"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F11D4DCA-C234-4DF3-9E04-2EB9005D225C}" type="slidenum">
              <a:rPr lang="fi-FI" altLang="fi-FI" sz="1000" smtClean="0">
                <a:solidFill>
                  <a:schemeClr val="tx1"/>
                </a:solidFill>
                <a:latin typeface="Arial" panose="020B0604020202020204" pitchFamily="34" charset="0"/>
              </a:rPr>
              <a:pPr>
                <a:spcBef>
                  <a:spcPct val="0"/>
                </a:spcBef>
                <a:buClrTx/>
                <a:buFontTx/>
                <a:buNone/>
              </a:pPr>
              <a:t>174</a:t>
            </a:fld>
            <a:endParaRPr lang="fi-FI" altLang="fi-FI" sz="1000" smtClean="0">
              <a:solidFill>
                <a:schemeClr val="tx1"/>
              </a:solidFill>
              <a:latin typeface="Arial" panose="020B0604020202020204" pitchFamily="34" charset="0"/>
            </a:endParaRPr>
          </a:p>
        </p:txBody>
      </p:sp>
      <p:sp>
        <p:nvSpPr>
          <p:cNvPr id="185347" name="Text Box 2"/>
          <p:cNvSpPr txBox="1">
            <a:spLocks noChangeArrowheads="1"/>
          </p:cNvSpPr>
          <p:nvPr/>
        </p:nvSpPr>
        <p:spPr bwMode="auto">
          <a:xfrm>
            <a:off x="533400" y="301625"/>
            <a:ext cx="81613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a:solidFill>
                  <a:schemeClr val="tx1"/>
                </a:solidFill>
              </a:rPr>
              <a:t>Raketin nopeuden lisäykselle voidaan kirjoittaa lauseke:</a:t>
            </a:r>
          </a:p>
        </p:txBody>
      </p:sp>
      <p:graphicFrame>
        <p:nvGraphicFramePr>
          <p:cNvPr id="185348" name="Object 3"/>
          <p:cNvGraphicFramePr>
            <a:graphicFrameLocks noChangeAspect="1"/>
          </p:cNvGraphicFramePr>
          <p:nvPr/>
        </p:nvGraphicFramePr>
        <p:xfrm>
          <a:off x="2401888" y="1317625"/>
          <a:ext cx="2755900" cy="990600"/>
        </p:xfrm>
        <a:graphic>
          <a:graphicData uri="http://schemas.openxmlformats.org/presentationml/2006/ole">
            <mc:AlternateContent xmlns:mc="http://schemas.openxmlformats.org/markup-compatibility/2006">
              <mc:Choice xmlns:v="urn:schemas-microsoft-com:vml" Requires="v">
                <p:oleObj spid="_x0000_s185357" name="Equation" r:id="rId3" imgW="2755900" imgH="990600" progId="Equation.DSMT4">
                  <p:embed/>
                </p:oleObj>
              </mc:Choice>
              <mc:Fallback>
                <p:oleObj name="Equation" r:id="rId3" imgW="2755900" imgH="9906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1888" y="1317625"/>
                        <a:ext cx="2755900" cy="990600"/>
                      </a:xfrm>
                      <a:prstGeom prst="rect">
                        <a:avLst/>
                      </a:prstGeom>
                      <a:solidFill>
                        <a:srgbClr val="FFCC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5349" name="Text Box 4"/>
          <p:cNvSpPr txBox="1">
            <a:spLocks noChangeArrowheads="1"/>
          </p:cNvSpPr>
          <p:nvPr/>
        </p:nvSpPr>
        <p:spPr bwMode="auto">
          <a:xfrm>
            <a:off x="655638" y="2436813"/>
            <a:ext cx="721995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533400" indent="-5334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v</a:t>
            </a:r>
            <a:r>
              <a:rPr lang="fi-FI" altLang="fi-FI" sz="2000" baseline="-25000">
                <a:solidFill>
                  <a:schemeClr val="tx1"/>
                </a:solidFill>
              </a:rPr>
              <a:t>e </a:t>
            </a:r>
            <a:r>
              <a:rPr lang="fi-FI" altLang="fi-FI" sz="2000">
                <a:solidFill>
                  <a:schemeClr val="tx1"/>
                </a:solidFill>
              </a:rPr>
              <a:t>= raketin alkuperäinen nopeus</a:t>
            </a:r>
          </a:p>
          <a:p>
            <a:pPr eaLnBrk="1" hangingPunct="1">
              <a:spcBef>
                <a:spcPct val="50000"/>
              </a:spcBef>
              <a:buClrTx/>
              <a:buFontTx/>
              <a:buNone/>
            </a:pPr>
            <a:r>
              <a:rPr lang="fi-FI" altLang="fi-FI" sz="2000" i="1">
                <a:solidFill>
                  <a:schemeClr val="tx1"/>
                </a:solidFill>
              </a:rPr>
              <a:t>M</a:t>
            </a:r>
            <a:r>
              <a:rPr lang="fi-FI" altLang="fi-FI" sz="2000" baseline="-25000">
                <a:solidFill>
                  <a:schemeClr val="tx1"/>
                </a:solidFill>
              </a:rPr>
              <a:t>e</a:t>
            </a:r>
            <a:r>
              <a:rPr lang="fi-FI" altLang="fi-FI" sz="2000">
                <a:solidFill>
                  <a:schemeClr val="tx1"/>
                </a:solidFill>
              </a:rPr>
              <a:t>= raketin ja polttoaineen alkuperäinen massa</a:t>
            </a:r>
          </a:p>
          <a:p>
            <a:pPr eaLnBrk="1" hangingPunct="1">
              <a:spcBef>
                <a:spcPct val="50000"/>
              </a:spcBef>
              <a:buClrTx/>
              <a:buFontTx/>
              <a:buNone/>
            </a:pPr>
            <a:r>
              <a:rPr lang="fi-FI" altLang="fi-FI" sz="2000" i="1">
                <a:solidFill>
                  <a:schemeClr val="tx1"/>
                </a:solidFill>
              </a:rPr>
              <a:t>v</a:t>
            </a:r>
            <a:r>
              <a:rPr lang="fi-FI" altLang="fi-FI" sz="2000" baseline="-25000">
                <a:solidFill>
                  <a:schemeClr val="tx1"/>
                </a:solidFill>
              </a:rPr>
              <a:t>j</a:t>
            </a:r>
            <a:r>
              <a:rPr lang="fi-FI" altLang="fi-FI" sz="2000">
                <a:solidFill>
                  <a:schemeClr val="tx1"/>
                </a:solidFill>
              </a:rPr>
              <a:t> = loppunopeus</a:t>
            </a:r>
          </a:p>
          <a:p>
            <a:pPr eaLnBrk="1" hangingPunct="1">
              <a:spcBef>
                <a:spcPct val="50000"/>
              </a:spcBef>
              <a:buClrTx/>
              <a:buFontTx/>
              <a:buNone/>
            </a:pPr>
            <a:r>
              <a:rPr lang="fi-FI" altLang="fi-FI" sz="2000" i="1">
                <a:solidFill>
                  <a:schemeClr val="tx1"/>
                </a:solidFill>
              </a:rPr>
              <a:t>M</a:t>
            </a:r>
            <a:r>
              <a:rPr lang="fi-FI" altLang="fi-FI" sz="2000" i="1" baseline="-25000">
                <a:solidFill>
                  <a:schemeClr val="tx1"/>
                </a:solidFill>
              </a:rPr>
              <a:t>j </a:t>
            </a:r>
            <a:r>
              <a:rPr lang="fi-FI" altLang="fi-FI" sz="2000">
                <a:solidFill>
                  <a:schemeClr val="tx1"/>
                </a:solidFill>
              </a:rPr>
              <a:t>= polttoaineen loppumassa </a:t>
            </a:r>
          </a:p>
          <a:p>
            <a:pPr eaLnBrk="1" hangingPunct="1">
              <a:spcBef>
                <a:spcPct val="50000"/>
              </a:spcBef>
              <a:buClrTx/>
              <a:buFontTx/>
              <a:buNone/>
            </a:pPr>
            <a:r>
              <a:rPr lang="fi-FI" altLang="fi-FI" sz="2000" i="1">
                <a:solidFill>
                  <a:schemeClr val="tx1"/>
                </a:solidFill>
              </a:rPr>
              <a:t>v</a:t>
            </a:r>
            <a:r>
              <a:rPr lang="fi-FI" altLang="fi-FI" sz="2000" baseline="-25000">
                <a:solidFill>
                  <a:schemeClr val="tx1"/>
                </a:solidFill>
              </a:rPr>
              <a:t>r</a:t>
            </a:r>
            <a:r>
              <a:rPr lang="fi-FI" altLang="fi-FI" sz="2000">
                <a:solidFill>
                  <a:schemeClr val="tx1"/>
                </a:solidFill>
              </a:rPr>
              <a:t> = purkautuvien kaasujen (polttoaineen) nopeus raketin suhteen</a:t>
            </a:r>
          </a:p>
        </p:txBody>
      </p:sp>
      <p:sp>
        <p:nvSpPr>
          <p:cNvPr id="185350" name="Text Box 5"/>
          <p:cNvSpPr txBox="1">
            <a:spLocks noChangeArrowheads="1"/>
          </p:cNvSpPr>
          <p:nvPr/>
        </p:nvSpPr>
        <p:spPr bwMode="auto">
          <a:xfrm>
            <a:off x="547688" y="5260975"/>
            <a:ext cx="3049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a:solidFill>
                  <a:schemeClr val="tx1"/>
                </a:solidFill>
              </a:rPr>
              <a:t>Raketin työntövoima:</a:t>
            </a:r>
          </a:p>
        </p:txBody>
      </p:sp>
      <p:graphicFrame>
        <p:nvGraphicFramePr>
          <p:cNvPr id="185351" name="Object 6"/>
          <p:cNvGraphicFramePr>
            <a:graphicFrameLocks noChangeAspect="1"/>
          </p:cNvGraphicFramePr>
          <p:nvPr/>
        </p:nvGraphicFramePr>
        <p:xfrm>
          <a:off x="3810000" y="5402263"/>
          <a:ext cx="1587500" cy="838200"/>
        </p:xfrm>
        <a:graphic>
          <a:graphicData uri="http://schemas.openxmlformats.org/presentationml/2006/ole">
            <mc:AlternateContent xmlns:mc="http://schemas.openxmlformats.org/markup-compatibility/2006">
              <mc:Choice xmlns:v="urn:schemas-microsoft-com:vml" Requires="v">
                <p:oleObj spid="_x0000_s185358" name="Equation" r:id="rId5" imgW="1587500" imgH="838200" progId="Equation.DSMT4">
                  <p:embed/>
                </p:oleObj>
              </mc:Choice>
              <mc:Fallback>
                <p:oleObj name="Equation" r:id="rId5" imgW="1587500" imgH="8382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5402263"/>
                        <a:ext cx="1587500" cy="838200"/>
                      </a:xfrm>
                      <a:prstGeom prst="rect">
                        <a:avLst/>
                      </a:prstGeom>
                      <a:solidFill>
                        <a:srgbClr val="FFCC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5352" name="AutoShape 8">
            <a:hlinkClick r:id="rId7"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B3B1D7F0-C87E-45EF-8E4A-C42D499A3F2A}" type="slidenum">
              <a:rPr lang="fi-FI" altLang="fi-FI" sz="1000" smtClean="0">
                <a:solidFill>
                  <a:schemeClr val="tx1"/>
                </a:solidFill>
                <a:latin typeface="Arial" panose="020B0604020202020204" pitchFamily="34" charset="0"/>
              </a:rPr>
              <a:pPr>
                <a:spcBef>
                  <a:spcPct val="0"/>
                </a:spcBef>
                <a:buClrTx/>
                <a:buFontTx/>
                <a:buNone/>
              </a:pPr>
              <a:t>175</a:t>
            </a:fld>
            <a:endParaRPr lang="fi-FI" altLang="fi-FI" sz="1000" smtClean="0">
              <a:solidFill>
                <a:schemeClr val="tx1"/>
              </a:solidFill>
              <a:latin typeface="Arial" panose="020B0604020202020204" pitchFamily="34" charset="0"/>
            </a:endParaRPr>
          </a:p>
        </p:txBody>
      </p:sp>
      <p:sp>
        <p:nvSpPr>
          <p:cNvPr id="186371" name="Rectangle 2"/>
          <p:cNvSpPr>
            <a:spLocks noChangeArrowheads="1"/>
          </p:cNvSpPr>
          <p:nvPr/>
        </p:nvSpPr>
        <p:spPr bwMode="auto">
          <a:xfrm>
            <a:off x="395288" y="260350"/>
            <a:ext cx="8280400"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b="1">
                <a:solidFill>
                  <a:schemeClr val="tx1"/>
                </a:solidFill>
              </a:rPr>
              <a:t>Tehtävä 6.6</a:t>
            </a:r>
          </a:p>
          <a:p>
            <a:pPr eaLnBrk="1" hangingPunct="1">
              <a:spcBef>
                <a:spcPct val="50000"/>
              </a:spcBef>
              <a:buClrTx/>
              <a:buFontTx/>
              <a:buNone/>
            </a:pPr>
            <a:r>
              <a:rPr lang="fi-FI" altLang="fi-FI" sz="2400">
                <a:solidFill>
                  <a:schemeClr val="tx1"/>
                </a:solidFill>
              </a:rPr>
              <a:t>Maan pinnalta pystysuorassa asennossa olevan raketin (massa 420 kg) moottorit käynnistyvät ajanhetkellä 0.  Sytytyksen jälkeen alaspäin virtaavien palamiskaasujen nopeus rakettiin nähden on on 800 m/s ja massavirta 5 kg/s.  Laske raketin kiihtyvyys a) ajanhetkellä 2,0 s ja b) ajanhetkellä 10 s.  </a:t>
            </a:r>
          </a:p>
        </p:txBody>
      </p:sp>
      <p:sp>
        <p:nvSpPr>
          <p:cNvPr id="186372" name="AutoShape 3">
            <a:hlinkClick r:id="rId2" action="ppaction://hlinksldjump" highlightClick="1"/>
          </p:cNvPr>
          <p:cNvSpPr>
            <a:spLocks noChangeArrowheads="1"/>
          </p:cNvSpPr>
          <p:nvPr/>
        </p:nvSpPr>
        <p:spPr bwMode="auto">
          <a:xfrm>
            <a:off x="434975" y="3286125"/>
            <a:ext cx="1552575" cy="441325"/>
          </a:xfrm>
          <a:prstGeom prst="actionButtonBlank">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000" b="1">
                <a:solidFill>
                  <a:schemeClr val="tx2"/>
                </a:solidFill>
              </a:rPr>
              <a:t>Ratkaisu</a:t>
            </a:r>
          </a:p>
        </p:txBody>
      </p:sp>
      <p:sp>
        <p:nvSpPr>
          <p:cNvPr id="186373" name="Rectangle 4"/>
          <p:cNvSpPr>
            <a:spLocks noChangeArrowheads="1"/>
          </p:cNvSpPr>
          <p:nvPr/>
        </p:nvSpPr>
        <p:spPr bwMode="auto">
          <a:xfrm>
            <a:off x="350838" y="4057650"/>
            <a:ext cx="8280400" cy="173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b="1">
                <a:solidFill>
                  <a:schemeClr val="tx1"/>
                </a:solidFill>
              </a:rPr>
              <a:t>Tehtävä 6.7</a:t>
            </a:r>
          </a:p>
          <a:p>
            <a:pPr eaLnBrk="1" hangingPunct="1">
              <a:spcBef>
                <a:spcPct val="50000"/>
              </a:spcBef>
              <a:buClrTx/>
              <a:buFontTx/>
              <a:buNone/>
            </a:pPr>
            <a:r>
              <a:rPr lang="fi-FI" altLang="fi-FI" sz="2400">
                <a:solidFill>
                  <a:schemeClr val="tx1"/>
                </a:solidFill>
              </a:rPr>
              <a:t>Kuinka suuri keskimääräinen rekyylivoima kohdistuu kone-kivääriin, joka ampuu 1050 laukausta minuutissa ? Luodin massa on 8,0 g ja lähtönopeus 730 m/s.  </a:t>
            </a:r>
            <a:endParaRPr lang="fi-FI" altLang="fi-FI" sz="2800">
              <a:solidFill>
                <a:schemeClr val="tx1"/>
              </a:solidFill>
            </a:endParaRPr>
          </a:p>
        </p:txBody>
      </p:sp>
      <p:sp>
        <p:nvSpPr>
          <p:cNvPr id="186374" name="AutoShape 5">
            <a:hlinkClick r:id="rId3" action="ppaction://hlinksldjump" highlightClick="1"/>
          </p:cNvPr>
          <p:cNvSpPr>
            <a:spLocks noChangeArrowheads="1"/>
          </p:cNvSpPr>
          <p:nvPr/>
        </p:nvSpPr>
        <p:spPr bwMode="auto">
          <a:xfrm>
            <a:off x="452438" y="5910263"/>
            <a:ext cx="1552575" cy="441325"/>
          </a:xfrm>
          <a:prstGeom prst="actionButtonBlank">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000" b="1">
                <a:solidFill>
                  <a:schemeClr val="tx2"/>
                </a:solidFill>
              </a:rPr>
              <a:t>Ratkaisu</a:t>
            </a:r>
          </a:p>
        </p:txBody>
      </p:sp>
      <p:sp>
        <p:nvSpPr>
          <p:cNvPr id="186375" name="AutoShape 7">
            <a:hlinkClick r:id="rId4"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7394" name="Dian numeron paikkamerkki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spcBef>
                <a:spcPct val="0"/>
              </a:spcBef>
              <a:buClrTx/>
              <a:buFontTx/>
              <a:buNone/>
            </a:pPr>
            <a:fld id="{DC9992EE-F545-4166-B815-00D214EE28F8}" type="slidenum">
              <a:rPr lang="fi-FI" altLang="fi-FI" sz="1000" smtClean="0">
                <a:solidFill>
                  <a:schemeClr val="bg1"/>
                </a:solidFill>
              </a:rPr>
              <a:pPr>
                <a:spcBef>
                  <a:spcPct val="0"/>
                </a:spcBef>
                <a:buClrTx/>
                <a:buFontTx/>
                <a:buNone/>
              </a:pPr>
              <a:t>176</a:t>
            </a:fld>
            <a:endParaRPr lang="fi-FI" altLang="fi-FI" sz="1000" smtClean="0">
              <a:solidFill>
                <a:schemeClr val="bg1"/>
              </a:solidFill>
            </a:endParaRPr>
          </a:p>
        </p:txBody>
      </p:sp>
      <p:sp>
        <p:nvSpPr>
          <p:cNvPr id="187395" name="AutoShape 4">
            <a:hlinkClick r:id="rId2" action="ppaction://hlinksldjump" highlightClick="1"/>
          </p:cNvPr>
          <p:cNvSpPr>
            <a:spLocks noChangeArrowheads="1"/>
          </p:cNvSpPr>
          <p:nvPr/>
        </p:nvSpPr>
        <p:spPr bwMode="auto">
          <a:xfrm>
            <a:off x="3213100" y="2636838"/>
            <a:ext cx="2713038" cy="903287"/>
          </a:xfrm>
          <a:prstGeom prst="actionButtonBeginning">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spcBef>
                <a:spcPct val="50000"/>
              </a:spcBef>
              <a:buClrTx/>
              <a:buFontTx/>
              <a:buNone/>
            </a:pPr>
            <a:endParaRPr lang="fi-FI" altLang="fi-FI" sz="3600">
              <a:latin typeface="Tahoma" panose="020B0604030504040204" pitchFamily="34" charset="0"/>
            </a:endParaRPr>
          </a:p>
        </p:txBody>
      </p:sp>
      <p:sp>
        <p:nvSpPr>
          <p:cNvPr id="187396" name="Text Box 5"/>
          <p:cNvSpPr txBox="1">
            <a:spLocks noChangeArrowheads="1"/>
          </p:cNvSpPr>
          <p:nvPr/>
        </p:nvSpPr>
        <p:spPr bwMode="auto">
          <a:xfrm>
            <a:off x="2063750" y="3644900"/>
            <a:ext cx="50133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spcBef>
                <a:spcPct val="50000"/>
              </a:spcBef>
              <a:buClrTx/>
              <a:buFontTx/>
              <a:buNone/>
            </a:pPr>
            <a:r>
              <a:rPr lang="fi-FI" altLang="fi-FI" sz="3600" b="1">
                <a:solidFill>
                  <a:srgbClr val="5F5F5F"/>
                </a:solidFill>
                <a:latin typeface="Tahoma" panose="020B0604030504040204" pitchFamily="34" charset="0"/>
              </a:rPr>
              <a:t>Paluu luvun 6 alkuun</a:t>
            </a:r>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1784350" y="414338"/>
            <a:ext cx="4611688" cy="1143000"/>
          </a:xfrm>
        </p:spPr>
        <p:txBody>
          <a:bodyPr/>
          <a:lstStyle/>
          <a:p>
            <a:pPr algn="l" eaLnBrk="1" hangingPunct="1"/>
            <a:r>
              <a:rPr lang="fi-FI" altLang="fi-FI" sz="4800" b="1" smtClean="0">
                <a:solidFill>
                  <a:srgbClr val="000066"/>
                </a:solidFill>
              </a:rPr>
              <a:t>7. Ympyräliike</a:t>
            </a:r>
          </a:p>
        </p:txBody>
      </p:sp>
      <p:sp>
        <p:nvSpPr>
          <p:cNvPr id="188419" name="AutoShape 3">
            <a:hlinkClick r:id="rId2" action="ppaction://hlinksldjump" highlightClick="1"/>
          </p:cNvPr>
          <p:cNvSpPr>
            <a:spLocks noChangeArrowheads="1"/>
          </p:cNvSpPr>
          <p:nvPr/>
        </p:nvSpPr>
        <p:spPr bwMode="auto">
          <a:xfrm>
            <a:off x="1908175" y="2133600"/>
            <a:ext cx="4741863" cy="376238"/>
          </a:xfrm>
          <a:prstGeom prst="actionButtonBlan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buClr>
                <a:schemeClr val="hlink"/>
              </a:buClr>
              <a:buSzPct val="80000"/>
              <a:buFontTx/>
              <a:buNone/>
            </a:pPr>
            <a:r>
              <a:rPr lang="fi-FI" altLang="fi-FI" sz="2000" b="1">
                <a:latin typeface="Tahoma" panose="020B0604030504040204" pitchFamily="34" charset="0"/>
              </a:rPr>
              <a:t>7.1 Tasainen ympyräliike</a:t>
            </a:r>
          </a:p>
        </p:txBody>
      </p:sp>
      <p:sp>
        <p:nvSpPr>
          <p:cNvPr id="188420" name="AutoShape 4">
            <a:hlinkClick r:id="rId3" action="ppaction://hlinksldjump" highlightClick="1"/>
          </p:cNvPr>
          <p:cNvSpPr>
            <a:spLocks noChangeArrowheads="1"/>
          </p:cNvSpPr>
          <p:nvPr/>
        </p:nvSpPr>
        <p:spPr bwMode="auto">
          <a:xfrm>
            <a:off x="1908175" y="2708275"/>
            <a:ext cx="4741863" cy="376238"/>
          </a:xfrm>
          <a:prstGeom prst="actionButtonBlan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buClr>
                <a:schemeClr val="hlink"/>
              </a:buClr>
              <a:buSzPct val="80000"/>
              <a:buFontTx/>
              <a:buNone/>
            </a:pPr>
            <a:r>
              <a:rPr lang="fi-FI" altLang="fi-FI" sz="2000" b="1">
                <a:latin typeface="Tahoma" panose="020B0604030504040204" pitchFamily="34" charset="0"/>
              </a:rPr>
              <a:t>7.2 Keskihakuvoima</a:t>
            </a:r>
          </a:p>
        </p:txBody>
      </p:sp>
      <p:sp>
        <p:nvSpPr>
          <p:cNvPr id="188421" name="AutoShape 5">
            <a:hlinkClick r:id="rId4" action="ppaction://hlinksldjump" highlightClick="1"/>
          </p:cNvPr>
          <p:cNvSpPr>
            <a:spLocks noChangeArrowheads="1"/>
          </p:cNvSpPr>
          <p:nvPr/>
        </p:nvSpPr>
        <p:spPr bwMode="auto">
          <a:xfrm>
            <a:off x="1908175" y="3284538"/>
            <a:ext cx="4741863" cy="376237"/>
          </a:xfrm>
          <a:prstGeom prst="actionButtonBlan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buClr>
                <a:schemeClr val="hlink"/>
              </a:buClr>
              <a:buSzPct val="80000"/>
              <a:buFontTx/>
              <a:buNone/>
            </a:pPr>
            <a:r>
              <a:rPr lang="fi-FI" altLang="fi-FI" sz="2000" b="1">
                <a:latin typeface="Tahoma" panose="020B0604030504040204" pitchFamily="34" charset="0"/>
              </a:rPr>
              <a:t>7.3 Muuttuva ympyräliike</a:t>
            </a:r>
          </a:p>
        </p:txBody>
      </p:sp>
      <p:sp>
        <p:nvSpPr>
          <p:cNvPr id="188422" name="AutoShape 6">
            <a:hlinkClick r:id="" action="ppaction://hlinkshowjump?jump=firstslide" highlightClick="1"/>
          </p:cNvPr>
          <p:cNvSpPr>
            <a:spLocks noChangeArrowheads="1"/>
          </p:cNvSpPr>
          <p:nvPr/>
        </p:nvSpPr>
        <p:spPr bwMode="auto">
          <a:xfrm>
            <a:off x="1898650" y="3854450"/>
            <a:ext cx="2316163" cy="376238"/>
          </a:xfrm>
          <a:prstGeom prst="actionButtonBlan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buClr>
                <a:schemeClr val="hlink"/>
              </a:buClr>
              <a:buSzPct val="80000"/>
              <a:buFontTx/>
              <a:buNone/>
            </a:pPr>
            <a:r>
              <a:rPr lang="fi-FI" altLang="fi-FI" sz="2000" b="1">
                <a:latin typeface="Tahoma" panose="020B0604030504040204" pitchFamily="34" charset="0"/>
              </a:rPr>
              <a:t>Paluu pääsivulle</a:t>
            </a:r>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92BF2EE4-C474-400D-B6F3-8C47735E6B06}" type="slidenum">
              <a:rPr lang="fi-FI" altLang="fi-FI" sz="1000" smtClean="0">
                <a:solidFill>
                  <a:schemeClr val="tx1"/>
                </a:solidFill>
                <a:latin typeface="Arial" panose="020B0604020202020204" pitchFamily="34" charset="0"/>
              </a:rPr>
              <a:pPr>
                <a:spcBef>
                  <a:spcPct val="0"/>
                </a:spcBef>
                <a:buClrTx/>
                <a:buFontTx/>
                <a:buNone/>
              </a:pPr>
              <a:t>178</a:t>
            </a:fld>
            <a:endParaRPr lang="fi-FI" altLang="fi-FI" sz="1000" smtClean="0">
              <a:solidFill>
                <a:schemeClr val="tx1"/>
              </a:solidFill>
              <a:latin typeface="Arial" panose="020B0604020202020204" pitchFamily="34" charset="0"/>
            </a:endParaRPr>
          </a:p>
        </p:txBody>
      </p:sp>
      <p:sp>
        <p:nvSpPr>
          <p:cNvPr id="189443" name="Rectangle 2"/>
          <p:cNvSpPr>
            <a:spLocks noGrp="1" noRot="1" noChangeArrowheads="1"/>
          </p:cNvSpPr>
          <p:nvPr>
            <p:ph type="title"/>
          </p:nvPr>
        </p:nvSpPr>
        <p:spPr>
          <a:xfrm>
            <a:off x="301625" y="228600"/>
            <a:ext cx="8540750" cy="719138"/>
          </a:xfrm>
        </p:spPr>
        <p:txBody>
          <a:bodyPr/>
          <a:lstStyle/>
          <a:p>
            <a:pPr algn="l" eaLnBrk="1" hangingPunct="1"/>
            <a:r>
              <a:rPr lang="fi-FI" altLang="fi-FI" sz="3600" smtClean="0"/>
              <a:t>7.1 Tasainen ympyräliike</a:t>
            </a:r>
          </a:p>
        </p:txBody>
      </p:sp>
      <p:sp>
        <p:nvSpPr>
          <p:cNvPr id="189444" name="AutoShape 3">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114116" name="Oval 4"/>
          <p:cNvSpPr>
            <a:spLocks noChangeArrowheads="1"/>
          </p:cNvSpPr>
          <p:nvPr/>
        </p:nvSpPr>
        <p:spPr bwMode="auto">
          <a:xfrm>
            <a:off x="4160838" y="3729038"/>
            <a:ext cx="363537" cy="363537"/>
          </a:xfrm>
          <a:prstGeom prst="ellipse">
            <a:avLst/>
          </a:prstGeom>
          <a:solidFill>
            <a:schemeClr val="hlink">
              <a:alpha val="72940"/>
            </a:schemeClr>
          </a:solidFill>
          <a:ln w="9525" algn="ctr">
            <a:solidFill>
              <a:schemeClr val="tx1"/>
            </a:solidFill>
            <a:round/>
            <a:headEnd/>
            <a:tailEnd/>
          </a:ln>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89446" name="Oval 5"/>
          <p:cNvSpPr>
            <a:spLocks noChangeArrowheads="1"/>
          </p:cNvSpPr>
          <p:nvPr/>
        </p:nvSpPr>
        <p:spPr bwMode="auto">
          <a:xfrm>
            <a:off x="3186113" y="3905250"/>
            <a:ext cx="2327275" cy="2265363"/>
          </a:xfrm>
          <a:prstGeom prst="ellipse">
            <a:avLst/>
          </a:prstGeom>
          <a:noFill/>
          <a:ln w="25400" algn="ctr">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114118" name="Line 6"/>
          <p:cNvSpPr>
            <a:spLocks noChangeShapeType="1"/>
          </p:cNvSpPr>
          <p:nvPr/>
        </p:nvSpPr>
        <p:spPr bwMode="auto">
          <a:xfrm>
            <a:off x="4329113" y="3905250"/>
            <a:ext cx="1268412" cy="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1114119" name="Line 7"/>
          <p:cNvSpPr>
            <a:spLocks noChangeShapeType="1"/>
          </p:cNvSpPr>
          <p:nvPr/>
        </p:nvSpPr>
        <p:spPr bwMode="auto">
          <a:xfrm rot="6800974">
            <a:off x="4530726" y="6080125"/>
            <a:ext cx="1268412" cy="1587"/>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1114120" name="Line 8"/>
          <p:cNvSpPr>
            <a:spLocks noChangeShapeType="1"/>
          </p:cNvSpPr>
          <p:nvPr/>
        </p:nvSpPr>
        <p:spPr bwMode="auto">
          <a:xfrm rot="-7767170">
            <a:off x="2393950" y="5243513"/>
            <a:ext cx="1268413" cy="1587"/>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189450" name="Oval 9"/>
          <p:cNvSpPr>
            <a:spLocks noChangeArrowheads="1"/>
          </p:cNvSpPr>
          <p:nvPr/>
        </p:nvSpPr>
        <p:spPr bwMode="auto">
          <a:xfrm>
            <a:off x="4305300" y="4992688"/>
            <a:ext cx="88900" cy="88900"/>
          </a:xfrm>
          <a:prstGeom prst="ellipse">
            <a:avLst/>
          </a:prstGeom>
          <a:solidFill>
            <a:srgbClr val="FF6600"/>
          </a:solidFill>
          <a:ln w="9525" algn="ctr">
            <a:solidFill>
              <a:schemeClr val="tx1"/>
            </a:solidFill>
            <a:round/>
            <a:headEnd/>
            <a:tailEnd/>
          </a:ln>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89451" name="Line 10"/>
          <p:cNvSpPr>
            <a:spLocks noChangeShapeType="1"/>
          </p:cNvSpPr>
          <p:nvPr/>
        </p:nvSpPr>
        <p:spPr bwMode="auto">
          <a:xfrm flipH="1" flipV="1">
            <a:off x="3625850" y="4152900"/>
            <a:ext cx="723900" cy="8842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1114123" name="Oval 11"/>
          <p:cNvSpPr>
            <a:spLocks noChangeArrowheads="1"/>
          </p:cNvSpPr>
          <p:nvPr/>
        </p:nvSpPr>
        <p:spPr bwMode="auto">
          <a:xfrm>
            <a:off x="3257550" y="5527675"/>
            <a:ext cx="363538" cy="363538"/>
          </a:xfrm>
          <a:prstGeom prst="ellipse">
            <a:avLst/>
          </a:prstGeom>
          <a:solidFill>
            <a:schemeClr val="hlink">
              <a:alpha val="72940"/>
            </a:schemeClr>
          </a:solidFill>
          <a:ln w="9525" algn="ctr">
            <a:solidFill>
              <a:schemeClr val="tx1"/>
            </a:solidFill>
            <a:round/>
            <a:headEnd/>
            <a:tailEnd/>
          </a:ln>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114124" name="Oval 12"/>
          <p:cNvSpPr>
            <a:spLocks noChangeArrowheads="1"/>
          </p:cNvSpPr>
          <p:nvPr/>
        </p:nvSpPr>
        <p:spPr bwMode="auto">
          <a:xfrm>
            <a:off x="5229225" y="5321300"/>
            <a:ext cx="363538" cy="363538"/>
          </a:xfrm>
          <a:prstGeom prst="ellipse">
            <a:avLst/>
          </a:prstGeom>
          <a:solidFill>
            <a:schemeClr val="hlink">
              <a:alpha val="72940"/>
            </a:schemeClr>
          </a:solidFill>
          <a:ln w="9525" algn="ctr">
            <a:solidFill>
              <a:schemeClr val="tx1"/>
            </a:solidFill>
            <a:round/>
            <a:headEnd/>
            <a:tailEnd/>
          </a:ln>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89454" name="Text Box 13"/>
          <p:cNvSpPr txBox="1">
            <a:spLocks noChangeArrowheads="1"/>
          </p:cNvSpPr>
          <p:nvPr/>
        </p:nvSpPr>
        <p:spPr bwMode="auto">
          <a:xfrm>
            <a:off x="3756025" y="208756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2400">
              <a:solidFill>
                <a:schemeClr val="tx1"/>
              </a:solidFill>
            </a:endParaRPr>
          </a:p>
        </p:txBody>
      </p:sp>
      <p:sp>
        <p:nvSpPr>
          <p:cNvPr id="1114126" name="Text Box 14"/>
          <p:cNvSpPr txBox="1">
            <a:spLocks noChangeArrowheads="1"/>
          </p:cNvSpPr>
          <p:nvPr/>
        </p:nvSpPr>
        <p:spPr bwMode="auto">
          <a:xfrm>
            <a:off x="5040313" y="3460750"/>
            <a:ext cx="422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b="1" i="1">
                <a:solidFill>
                  <a:schemeClr val="tx1"/>
                </a:solidFill>
              </a:rPr>
              <a:t>v</a:t>
            </a:r>
            <a:r>
              <a:rPr lang="fi-FI" altLang="fi-FI" sz="2000" baseline="-25000">
                <a:solidFill>
                  <a:schemeClr val="tx1"/>
                </a:solidFill>
              </a:rPr>
              <a:t>1</a:t>
            </a:r>
          </a:p>
        </p:txBody>
      </p:sp>
      <p:sp>
        <p:nvSpPr>
          <p:cNvPr id="1114127" name="Text Box 15"/>
          <p:cNvSpPr txBox="1">
            <a:spLocks noChangeArrowheads="1"/>
          </p:cNvSpPr>
          <p:nvPr/>
        </p:nvSpPr>
        <p:spPr bwMode="auto">
          <a:xfrm>
            <a:off x="5173663" y="6034088"/>
            <a:ext cx="422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b="1" i="1">
                <a:solidFill>
                  <a:schemeClr val="tx1"/>
                </a:solidFill>
              </a:rPr>
              <a:t>v</a:t>
            </a:r>
            <a:r>
              <a:rPr lang="fi-FI" altLang="fi-FI" sz="2000" baseline="-25000">
                <a:solidFill>
                  <a:schemeClr val="tx1"/>
                </a:solidFill>
              </a:rPr>
              <a:t>2</a:t>
            </a:r>
          </a:p>
        </p:txBody>
      </p:sp>
      <p:sp>
        <p:nvSpPr>
          <p:cNvPr id="1114128" name="Text Box 16"/>
          <p:cNvSpPr txBox="1">
            <a:spLocks noChangeArrowheads="1"/>
          </p:cNvSpPr>
          <p:nvPr/>
        </p:nvSpPr>
        <p:spPr bwMode="auto">
          <a:xfrm>
            <a:off x="2671763" y="5122863"/>
            <a:ext cx="422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b="1" i="1">
                <a:solidFill>
                  <a:schemeClr val="tx1"/>
                </a:solidFill>
              </a:rPr>
              <a:t>v</a:t>
            </a:r>
            <a:r>
              <a:rPr lang="fi-FI" altLang="fi-FI" sz="2000" baseline="-25000">
                <a:solidFill>
                  <a:schemeClr val="tx1"/>
                </a:solidFill>
              </a:rPr>
              <a:t>3</a:t>
            </a:r>
          </a:p>
        </p:txBody>
      </p:sp>
      <p:sp>
        <p:nvSpPr>
          <p:cNvPr id="189458" name="Text Box 17"/>
          <p:cNvSpPr txBox="1">
            <a:spLocks noChangeArrowheads="1"/>
          </p:cNvSpPr>
          <p:nvPr/>
        </p:nvSpPr>
        <p:spPr bwMode="auto">
          <a:xfrm>
            <a:off x="3986213" y="4302125"/>
            <a:ext cx="293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i="1">
                <a:solidFill>
                  <a:schemeClr val="tx1"/>
                </a:solidFill>
              </a:rPr>
              <a:t>r</a:t>
            </a:r>
          </a:p>
        </p:txBody>
      </p:sp>
      <p:sp>
        <p:nvSpPr>
          <p:cNvPr id="189459" name="Text Box 18"/>
          <p:cNvSpPr txBox="1">
            <a:spLocks noChangeArrowheads="1"/>
          </p:cNvSpPr>
          <p:nvPr/>
        </p:nvSpPr>
        <p:spPr bwMode="auto">
          <a:xfrm>
            <a:off x="438150" y="1054100"/>
            <a:ext cx="8126413"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a:solidFill>
                  <a:schemeClr val="tx1"/>
                </a:solidFill>
              </a:rPr>
              <a:t>Kuvassa oleva pallo liikkuu ympyrärataa vakionopeudella.  Vaikka  nopeusvektorin itseisarvo ei muutu, niin nopeuden suunta muuttuu jatkuvasti.  Pallo on kiihtyvässä liikkees-sä, joka aiheutuu nopeusvektorin suunnan muuttumisesta. Kiihtyvyyttä </a:t>
            </a:r>
            <a:r>
              <a:rPr lang="fi-FI" altLang="fi-FI" sz="2400" b="1" i="1">
                <a:solidFill>
                  <a:schemeClr val="tx1"/>
                </a:solidFill>
              </a:rPr>
              <a:t>a</a:t>
            </a:r>
            <a:r>
              <a:rPr lang="fi-FI" altLang="fi-FI" sz="2400" baseline="-25000">
                <a:solidFill>
                  <a:schemeClr val="tx1"/>
                </a:solidFill>
              </a:rPr>
              <a:t>r</a:t>
            </a:r>
            <a:r>
              <a:rPr lang="fi-FI" altLang="fi-FI" sz="2400">
                <a:solidFill>
                  <a:schemeClr val="tx1"/>
                </a:solidFill>
              </a:rPr>
              <a:t> sanotaan </a:t>
            </a:r>
            <a:r>
              <a:rPr lang="fi-FI" altLang="fi-FI" sz="2400" i="1">
                <a:solidFill>
                  <a:schemeClr val="tx1"/>
                </a:solidFill>
              </a:rPr>
              <a:t>keskeiskiihtyvyydeksi</a:t>
            </a:r>
            <a:r>
              <a:rPr lang="fi-FI" altLang="fi-FI" sz="2400">
                <a:solidFill>
                  <a:schemeClr val="tx1"/>
                </a:solidFill>
              </a:rPr>
              <a:t> (muita nimityksiä: radiaalinen kiihtyvyys, normaalikiihtyvyys, sentripetaalikiihtyvyys)</a:t>
            </a:r>
          </a:p>
        </p:txBody>
      </p:sp>
      <p:sp>
        <p:nvSpPr>
          <p:cNvPr id="1114131" name="Line 19"/>
          <p:cNvSpPr>
            <a:spLocks noChangeShapeType="1"/>
          </p:cNvSpPr>
          <p:nvPr/>
        </p:nvSpPr>
        <p:spPr bwMode="auto">
          <a:xfrm flipH="1">
            <a:off x="4333875" y="3892550"/>
            <a:ext cx="9525" cy="550863"/>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1114132" name="Line 20"/>
          <p:cNvSpPr>
            <a:spLocks noChangeShapeType="1"/>
          </p:cNvSpPr>
          <p:nvPr/>
        </p:nvSpPr>
        <p:spPr bwMode="auto">
          <a:xfrm rot="13931979" flipH="1">
            <a:off x="3644106" y="5290345"/>
            <a:ext cx="9525" cy="550862"/>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1114133" name="Line 21"/>
          <p:cNvSpPr>
            <a:spLocks noChangeShapeType="1"/>
          </p:cNvSpPr>
          <p:nvPr/>
        </p:nvSpPr>
        <p:spPr bwMode="auto">
          <a:xfrm rot="6792589" flipH="1">
            <a:off x="5163344" y="5110956"/>
            <a:ext cx="9525" cy="550863"/>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1114134" name="Text Box 22"/>
          <p:cNvSpPr txBox="1">
            <a:spLocks noChangeArrowheads="1"/>
          </p:cNvSpPr>
          <p:nvPr/>
        </p:nvSpPr>
        <p:spPr bwMode="auto">
          <a:xfrm>
            <a:off x="4908550" y="4914900"/>
            <a:ext cx="469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b="1" i="1">
                <a:solidFill>
                  <a:schemeClr val="tx1"/>
                </a:solidFill>
              </a:rPr>
              <a:t>a </a:t>
            </a:r>
            <a:r>
              <a:rPr lang="fi-FI" altLang="fi-FI" sz="2000" baseline="-25000">
                <a:solidFill>
                  <a:schemeClr val="tx1"/>
                </a:solidFill>
              </a:rPr>
              <a:t>r</a:t>
            </a:r>
          </a:p>
        </p:txBody>
      </p:sp>
      <p:sp>
        <p:nvSpPr>
          <p:cNvPr id="1114135" name="Text Box 23"/>
          <p:cNvSpPr txBox="1">
            <a:spLocks noChangeArrowheads="1"/>
          </p:cNvSpPr>
          <p:nvPr/>
        </p:nvSpPr>
        <p:spPr bwMode="auto">
          <a:xfrm>
            <a:off x="3611563" y="5407025"/>
            <a:ext cx="469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b="1" i="1">
                <a:solidFill>
                  <a:schemeClr val="tx1"/>
                </a:solidFill>
              </a:rPr>
              <a:t>a </a:t>
            </a:r>
            <a:r>
              <a:rPr lang="fi-FI" altLang="fi-FI" sz="2000" baseline="-25000">
                <a:solidFill>
                  <a:schemeClr val="tx1"/>
                </a:solidFill>
              </a:rPr>
              <a:t>r</a:t>
            </a:r>
          </a:p>
        </p:txBody>
      </p:sp>
      <p:sp>
        <p:nvSpPr>
          <p:cNvPr id="1114136" name="Text Box 24"/>
          <p:cNvSpPr txBox="1">
            <a:spLocks noChangeArrowheads="1"/>
          </p:cNvSpPr>
          <p:nvPr/>
        </p:nvSpPr>
        <p:spPr bwMode="auto">
          <a:xfrm>
            <a:off x="4313238" y="3963988"/>
            <a:ext cx="469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b="1" i="1">
                <a:solidFill>
                  <a:schemeClr val="tx1"/>
                </a:solidFill>
              </a:rPr>
              <a:t>a </a:t>
            </a:r>
            <a:r>
              <a:rPr lang="fi-FI" altLang="fi-FI" sz="2000" baseline="-25000">
                <a:solidFill>
                  <a:schemeClr val="tx1"/>
                </a:solidFill>
              </a:rPr>
              <a:t>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path" presetSubtype="0" repeatCount="indefinite" fill="remove" grpId="0" nodeType="clickEffect">
                                  <p:stCondLst>
                                    <p:cond delay="0"/>
                                  </p:stCondLst>
                                  <p:endCondLst>
                                    <p:cond evt="onNext" delay="0">
                                      <p:tgtEl>
                                        <p:sldTgt/>
                                      </p:tgtEl>
                                    </p:cond>
                                  </p:endCondLst>
                                  <p:childTnLst>
                                    <p:animMotion origin="layout" path="M -4.72222E-6 -4.07407E-6 C 0.06893 -4.07407E-6 0.12848 0.07408 0.12848 0.16598 C 0.12848 0.25787 0.06893 0.33334 -4.72222E-6 0.33334 C -0.06892 0.33334 -0.125 0.25857 -0.125 0.16667 C -0.125 0.07477 -0.06892 -4.07407E-6 -4.72222E-6 -4.07407E-6 Z " pathEditMode="relative" rAng="0" ptsTypes="fffff">
                                      <p:cBhvr>
                                        <p:cTn id="6" dur="3000" fill="hold"/>
                                        <p:tgtEl>
                                          <p:spTgt spid="1114116"/>
                                        </p:tgtEl>
                                        <p:attrNameLst>
                                          <p:attrName>ppt_x</p:attrName>
                                          <p:attrName>ppt_y</p:attrName>
                                        </p:attrNameLst>
                                      </p:cBhvr>
                                      <p:rCtr x="174" y="16667"/>
                                    </p:animMotion>
                                  </p:childTnLst>
                                </p:cTn>
                              </p:par>
                            </p:childTnLst>
                          </p:cTn>
                        </p:par>
                        <p:par>
                          <p:cTn id="7" fill="hold" nodeType="afterGroup">
                            <p:stCondLst>
                              <p:cond delay="3000"/>
                            </p:stCondLst>
                            <p:childTnLst>
                              <p:par>
                                <p:cTn id="8" presetID="4" presetClass="entr" presetSubtype="16" fill="hold" grpId="0" nodeType="afterEffect">
                                  <p:stCondLst>
                                    <p:cond delay="0"/>
                                  </p:stCondLst>
                                  <p:childTnLst>
                                    <p:set>
                                      <p:cBhvr>
                                        <p:cTn id="9" dur="1" fill="hold">
                                          <p:stCondLst>
                                            <p:cond delay="0"/>
                                          </p:stCondLst>
                                        </p:cTn>
                                        <p:tgtEl>
                                          <p:spTgt spid="1114126"/>
                                        </p:tgtEl>
                                        <p:attrNameLst>
                                          <p:attrName>style.visibility</p:attrName>
                                        </p:attrNameLst>
                                      </p:cBhvr>
                                      <p:to>
                                        <p:strVal val="visible"/>
                                      </p:to>
                                    </p:set>
                                    <p:animEffect transition="in" filter="box(in)">
                                      <p:cBhvr>
                                        <p:cTn id="10" dur="500"/>
                                        <p:tgtEl>
                                          <p:spTgt spid="1114126"/>
                                        </p:tgtEl>
                                      </p:cBhvr>
                                    </p:animEffect>
                                  </p:childTnLst>
                                </p:cTn>
                              </p:par>
                              <p:par>
                                <p:cTn id="11" presetID="4" presetClass="entr" presetSubtype="16" fill="hold" nodeType="withEffect">
                                  <p:stCondLst>
                                    <p:cond delay="0"/>
                                  </p:stCondLst>
                                  <p:childTnLst>
                                    <p:set>
                                      <p:cBhvr>
                                        <p:cTn id="12" dur="1" fill="hold">
                                          <p:stCondLst>
                                            <p:cond delay="0"/>
                                          </p:stCondLst>
                                        </p:cTn>
                                        <p:tgtEl>
                                          <p:spTgt spid="1114118"/>
                                        </p:tgtEl>
                                        <p:attrNameLst>
                                          <p:attrName>style.visibility</p:attrName>
                                        </p:attrNameLst>
                                      </p:cBhvr>
                                      <p:to>
                                        <p:strVal val="visible"/>
                                      </p:to>
                                    </p:set>
                                    <p:animEffect transition="in" filter="box(in)">
                                      <p:cBhvr>
                                        <p:cTn id="13" dur="500"/>
                                        <p:tgtEl>
                                          <p:spTgt spid="1114118"/>
                                        </p:tgtEl>
                                      </p:cBhvr>
                                    </p:animEffect>
                                  </p:childTnLst>
                                </p:cTn>
                              </p:par>
                            </p:childTnLst>
                          </p:cTn>
                        </p:par>
                        <p:par>
                          <p:cTn id="14" fill="hold" nodeType="afterGroup">
                            <p:stCondLst>
                              <p:cond delay="3500"/>
                            </p:stCondLst>
                            <p:childTnLst>
                              <p:par>
                                <p:cTn id="15" presetID="4" presetClass="entr" presetSubtype="16" fill="hold" grpId="0" nodeType="afterEffect">
                                  <p:stCondLst>
                                    <p:cond delay="0"/>
                                  </p:stCondLst>
                                  <p:childTnLst>
                                    <p:set>
                                      <p:cBhvr>
                                        <p:cTn id="16" dur="1" fill="hold">
                                          <p:stCondLst>
                                            <p:cond delay="0"/>
                                          </p:stCondLst>
                                        </p:cTn>
                                        <p:tgtEl>
                                          <p:spTgt spid="1114124"/>
                                        </p:tgtEl>
                                        <p:attrNameLst>
                                          <p:attrName>style.visibility</p:attrName>
                                        </p:attrNameLst>
                                      </p:cBhvr>
                                      <p:to>
                                        <p:strVal val="visible"/>
                                      </p:to>
                                    </p:set>
                                    <p:animEffect transition="in" filter="box(in)">
                                      <p:cBhvr>
                                        <p:cTn id="17" dur="500"/>
                                        <p:tgtEl>
                                          <p:spTgt spid="1114124"/>
                                        </p:tgtEl>
                                      </p:cBhvr>
                                    </p:animEffect>
                                  </p:childTnLst>
                                </p:cTn>
                              </p:par>
                              <p:par>
                                <p:cTn id="18" presetID="4" presetClass="entr" presetSubtype="16" fill="hold" nodeType="withEffect">
                                  <p:stCondLst>
                                    <p:cond delay="0"/>
                                  </p:stCondLst>
                                  <p:childTnLst>
                                    <p:set>
                                      <p:cBhvr>
                                        <p:cTn id="19" dur="1" fill="hold">
                                          <p:stCondLst>
                                            <p:cond delay="0"/>
                                          </p:stCondLst>
                                        </p:cTn>
                                        <p:tgtEl>
                                          <p:spTgt spid="1114119"/>
                                        </p:tgtEl>
                                        <p:attrNameLst>
                                          <p:attrName>style.visibility</p:attrName>
                                        </p:attrNameLst>
                                      </p:cBhvr>
                                      <p:to>
                                        <p:strVal val="visible"/>
                                      </p:to>
                                    </p:set>
                                    <p:animEffect transition="in" filter="box(in)">
                                      <p:cBhvr>
                                        <p:cTn id="20" dur="500"/>
                                        <p:tgtEl>
                                          <p:spTgt spid="1114119"/>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1114127"/>
                                        </p:tgtEl>
                                        <p:attrNameLst>
                                          <p:attrName>style.visibility</p:attrName>
                                        </p:attrNameLst>
                                      </p:cBhvr>
                                      <p:to>
                                        <p:strVal val="visible"/>
                                      </p:to>
                                    </p:set>
                                    <p:animEffect transition="in" filter="box(in)">
                                      <p:cBhvr>
                                        <p:cTn id="23" dur="500"/>
                                        <p:tgtEl>
                                          <p:spTgt spid="1114127"/>
                                        </p:tgtEl>
                                      </p:cBhvr>
                                    </p:animEffect>
                                  </p:childTnLst>
                                </p:cTn>
                              </p:par>
                            </p:childTnLst>
                          </p:cTn>
                        </p:par>
                        <p:par>
                          <p:cTn id="24" fill="hold" nodeType="afterGroup">
                            <p:stCondLst>
                              <p:cond delay="4000"/>
                            </p:stCondLst>
                            <p:childTnLst>
                              <p:par>
                                <p:cTn id="25" presetID="4" presetClass="entr" presetSubtype="16" fill="hold" grpId="0" nodeType="afterEffect">
                                  <p:stCondLst>
                                    <p:cond delay="0"/>
                                  </p:stCondLst>
                                  <p:childTnLst>
                                    <p:set>
                                      <p:cBhvr>
                                        <p:cTn id="26" dur="1" fill="hold">
                                          <p:stCondLst>
                                            <p:cond delay="0"/>
                                          </p:stCondLst>
                                        </p:cTn>
                                        <p:tgtEl>
                                          <p:spTgt spid="1114123"/>
                                        </p:tgtEl>
                                        <p:attrNameLst>
                                          <p:attrName>style.visibility</p:attrName>
                                        </p:attrNameLst>
                                      </p:cBhvr>
                                      <p:to>
                                        <p:strVal val="visible"/>
                                      </p:to>
                                    </p:set>
                                    <p:animEffect transition="in" filter="box(in)">
                                      <p:cBhvr>
                                        <p:cTn id="27" dur="500"/>
                                        <p:tgtEl>
                                          <p:spTgt spid="1114123"/>
                                        </p:tgtEl>
                                      </p:cBhvr>
                                    </p:animEffect>
                                  </p:childTnLst>
                                </p:cTn>
                              </p:par>
                              <p:par>
                                <p:cTn id="28" presetID="4" presetClass="entr" presetSubtype="16" fill="hold" nodeType="withEffect">
                                  <p:stCondLst>
                                    <p:cond delay="0"/>
                                  </p:stCondLst>
                                  <p:childTnLst>
                                    <p:set>
                                      <p:cBhvr>
                                        <p:cTn id="29" dur="1" fill="hold">
                                          <p:stCondLst>
                                            <p:cond delay="0"/>
                                          </p:stCondLst>
                                        </p:cTn>
                                        <p:tgtEl>
                                          <p:spTgt spid="1114120"/>
                                        </p:tgtEl>
                                        <p:attrNameLst>
                                          <p:attrName>style.visibility</p:attrName>
                                        </p:attrNameLst>
                                      </p:cBhvr>
                                      <p:to>
                                        <p:strVal val="visible"/>
                                      </p:to>
                                    </p:set>
                                    <p:animEffect transition="in" filter="box(in)">
                                      <p:cBhvr>
                                        <p:cTn id="30" dur="500"/>
                                        <p:tgtEl>
                                          <p:spTgt spid="1114120"/>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1114128"/>
                                        </p:tgtEl>
                                        <p:attrNameLst>
                                          <p:attrName>style.visibility</p:attrName>
                                        </p:attrNameLst>
                                      </p:cBhvr>
                                      <p:to>
                                        <p:strVal val="visible"/>
                                      </p:to>
                                    </p:set>
                                    <p:animEffect transition="in" filter="box(in)">
                                      <p:cBhvr>
                                        <p:cTn id="33" dur="500"/>
                                        <p:tgtEl>
                                          <p:spTgt spid="111412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16" fill="hold" nodeType="clickEffect">
                                  <p:stCondLst>
                                    <p:cond delay="0"/>
                                  </p:stCondLst>
                                  <p:childTnLst>
                                    <p:set>
                                      <p:cBhvr>
                                        <p:cTn id="37" dur="1" fill="hold">
                                          <p:stCondLst>
                                            <p:cond delay="0"/>
                                          </p:stCondLst>
                                        </p:cTn>
                                        <p:tgtEl>
                                          <p:spTgt spid="1114131"/>
                                        </p:tgtEl>
                                        <p:attrNameLst>
                                          <p:attrName>style.visibility</p:attrName>
                                        </p:attrNameLst>
                                      </p:cBhvr>
                                      <p:to>
                                        <p:strVal val="visible"/>
                                      </p:to>
                                    </p:set>
                                    <p:animEffect transition="in" filter="box(in)">
                                      <p:cBhvr>
                                        <p:cTn id="38" dur="500"/>
                                        <p:tgtEl>
                                          <p:spTgt spid="1114131"/>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1114136"/>
                                        </p:tgtEl>
                                        <p:attrNameLst>
                                          <p:attrName>style.visibility</p:attrName>
                                        </p:attrNameLst>
                                      </p:cBhvr>
                                      <p:to>
                                        <p:strVal val="visible"/>
                                      </p:to>
                                    </p:set>
                                    <p:animEffect transition="in" filter="box(in)">
                                      <p:cBhvr>
                                        <p:cTn id="41" dur="500"/>
                                        <p:tgtEl>
                                          <p:spTgt spid="1114136"/>
                                        </p:tgtEl>
                                      </p:cBhvr>
                                    </p:animEffect>
                                  </p:childTnLst>
                                </p:cTn>
                              </p:par>
                              <p:par>
                                <p:cTn id="42" presetID="4" presetClass="entr" presetSubtype="16" fill="hold" nodeType="withEffect">
                                  <p:stCondLst>
                                    <p:cond delay="0"/>
                                  </p:stCondLst>
                                  <p:childTnLst>
                                    <p:set>
                                      <p:cBhvr>
                                        <p:cTn id="43" dur="1" fill="hold">
                                          <p:stCondLst>
                                            <p:cond delay="0"/>
                                          </p:stCondLst>
                                        </p:cTn>
                                        <p:tgtEl>
                                          <p:spTgt spid="1114133"/>
                                        </p:tgtEl>
                                        <p:attrNameLst>
                                          <p:attrName>style.visibility</p:attrName>
                                        </p:attrNameLst>
                                      </p:cBhvr>
                                      <p:to>
                                        <p:strVal val="visible"/>
                                      </p:to>
                                    </p:set>
                                    <p:animEffect transition="in" filter="box(in)">
                                      <p:cBhvr>
                                        <p:cTn id="44" dur="500"/>
                                        <p:tgtEl>
                                          <p:spTgt spid="1114133"/>
                                        </p:tgtEl>
                                      </p:cBhvr>
                                    </p:animEffect>
                                  </p:childTnLst>
                                </p:cTn>
                              </p:par>
                              <p:par>
                                <p:cTn id="45" presetID="4" presetClass="entr" presetSubtype="16" fill="hold" grpId="0" nodeType="withEffect">
                                  <p:stCondLst>
                                    <p:cond delay="0"/>
                                  </p:stCondLst>
                                  <p:childTnLst>
                                    <p:set>
                                      <p:cBhvr>
                                        <p:cTn id="46" dur="1" fill="hold">
                                          <p:stCondLst>
                                            <p:cond delay="0"/>
                                          </p:stCondLst>
                                        </p:cTn>
                                        <p:tgtEl>
                                          <p:spTgt spid="1114134"/>
                                        </p:tgtEl>
                                        <p:attrNameLst>
                                          <p:attrName>style.visibility</p:attrName>
                                        </p:attrNameLst>
                                      </p:cBhvr>
                                      <p:to>
                                        <p:strVal val="visible"/>
                                      </p:to>
                                    </p:set>
                                    <p:animEffect transition="in" filter="box(in)">
                                      <p:cBhvr>
                                        <p:cTn id="47" dur="500"/>
                                        <p:tgtEl>
                                          <p:spTgt spid="1114134"/>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1114135"/>
                                        </p:tgtEl>
                                        <p:attrNameLst>
                                          <p:attrName>style.visibility</p:attrName>
                                        </p:attrNameLst>
                                      </p:cBhvr>
                                      <p:to>
                                        <p:strVal val="visible"/>
                                      </p:to>
                                    </p:set>
                                    <p:animEffect transition="in" filter="box(in)">
                                      <p:cBhvr>
                                        <p:cTn id="50" dur="500"/>
                                        <p:tgtEl>
                                          <p:spTgt spid="1114135"/>
                                        </p:tgtEl>
                                      </p:cBhvr>
                                    </p:animEffect>
                                  </p:childTnLst>
                                </p:cTn>
                              </p:par>
                              <p:par>
                                <p:cTn id="51" presetID="4" presetClass="entr" presetSubtype="16" fill="hold" nodeType="withEffect">
                                  <p:stCondLst>
                                    <p:cond delay="0"/>
                                  </p:stCondLst>
                                  <p:childTnLst>
                                    <p:set>
                                      <p:cBhvr>
                                        <p:cTn id="52" dur="1" fill="hold">
                                          <p:stCondLst>
                                            <p:cond delay="0"/>
                                          </p:stCondLst>
                                        </p:cTn>
                                        <p:tgtEl>
                                          <p:spTgt spid="1114132"/>
                                        </p:tgtEl>
                                        <p:attrNameLst>
                                          <p:attrName>style.visibility</p:attrName>
                                        </p:attrNameLst>
                                      </p:cBhvr>
                                      <p:to>
                                        <p:strVal val="visible"/>
                                      </p:to>
                                    </p:set>
                                    <p:animEffect transition="in" filter="box(in)">
                                      <p:cBhvr>
                                        <p:cTn id="53" dur="500"/>
                                        <p:tgtEl>
                                          <p:spTgt spid="1114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4116" grpId="0" animBg="1"/>
      <p:bldP spid="1114123" grpId="0" animBg="1"/>
      <p:bldP spid="1114124" grpId="0" animBg="1"/>
      <p:bldP spid="1114126" grpId="0"/>
      <p:bldP spid="1114127" grpId="0"/>
      <p:bldP spid="1114128" grpId="0"/>
      <p:bldP spid="1114134" grpId="0"/>
      <p:bldP spid="1114135" grpId="0"/>
      <p:bldP spid="1114136" grpId="0"/>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B090C043-D666-4ACE-AC5E-89E3781CA92B}" type="slidenum">
              <a:rPr lang="fi-FI" altLang="fi-FI" sz="1000" smtClean="0">
                <a:solidFill>
                  <a:schemeClr val="tx1"/>
                </a:solidFill>
                <a:latin typeface="Arial" panose="020B0604020202020204" pitchFamily="34" charset="0"/>
              </a:rPr>
              <a:pPr>
                <a:spcBef>
                  <a:spcPct val="0"/>
                </a:spcBef>
                <a:buClrTx/>
                <a:buFontTx/>
                <a:buNone/>
              </a:pPr>
              <a:t>179</a:t>
            </a:fld>
            <a:endParaRPr lang="fi-FI" altLang="fi-FI" sz="1000" smtClean="0">
              <a:solidFill>
                <a:schemeClr val="tx1"/>
              </a:solidFill>
              <a:latin typeface="Arial" panose="020B0604020202020204" pitchFamily="34" charset="0"/>
            </a:endParaRPr>
          </a:p>
        </p:txBody>
      </p:sp>
      <p:sp>
        <p:nvSpPr>
          <p:cNvPr id="190467" name="Oval 2"/>
          <p:cNvSpPr>
            <a:spLocks noChangeArrowheads="1"/>
          </p:cNvSpPr>
          <p:nvPr/>
        </p:nvSpPr>
        <p:spPr bwMode="auto">
          <a:xfrm>
            <a:off x="409575" y="2151063"/>
            <a:ext cx="3543300" cy="3543300"/>
          </a:xfrm>
          <a:prstGeom prst="ellipse">
            <a:avLst/>
          </a:prstGeom>
          <a:noFill/>
          <a:ln w="25400" algn="ctr">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90468" name="Line 3"/>
          <p:cNvSpPr>
            <a:spLocks noChangeShapeType="1"/>
          </p:cNvSpPr>
          <p:nvPr/>
        </p:nvSpPr>
        <p:spPr bwMode="auto">
          <a:xfrm flipV="1">
            <a:off x="3959225" y="1763713"/>
            <a:ext cx="0" cy="2149475"/>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190469" name="Line 4"/>
          <p:cNvSpPr>
            <a:spLocks noChangeShapeType="1"/>
          </p:cNvSpPr>
          <p:nvPr/>
        </p:nvSpPr>
        <p:spPr bwMode="auto">
          <a:xfrm rot="19744444" flipV="1">
            <a:off x="3114675" y="979488"/>
            <a:ext cx="1588" cy="2149475"/>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190470" name="Oval 5"/>
          <p:cNvSpPr>
            <a:spLocks noChangeArrowheads="1"/>
          </p:cNvSpPr>
          <p:nvPr/>
        </p:nvSpPr>
        <p:spPr bwMode="auto">
          <a:xfrm>
            <a:off x="2136775" y="3878263"/>
            <a:ext cx="88900" cy="889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90471" name="Line 6"/>
          <p:cNvSpPr>
            <a:spLocks noChangeShapeType="1"/>
          </p:cNvSpPr>
          <p:nvPr/>
        </p:nvSpPr>
        <p:spPr bwMode="auto">
          <a:xfrm>
            <a:off x="2176463" y="3917950"/>
            <a:ext cx="1776412"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190472" name="Line 7"/>
          <p:cNvSpPr>
            <a:spLocks noChangeShapeType="1"/>
          </p:cNvSpPr>
          <p:nvPr/>
        </p:nvSpPr>
        <p:spPr bwMode="auto">
          <a:xfrm flipV="1">
            <a:off x="2184400" y="2987675"/>
            <a:ext cx="1508125" cy="923925"/>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1115144" name="Line 8"/>
          <p:cNvSpPr>
            <a:spLocks noChangeShapeType="1"/>
          </p:cNvSpPr>
          <p:nvPr/>
        </p:nvSpPr>
        <p:spPr bwMode="auto">
          <a:xfrm flipH="1" flipV="1">
            <a:off x="2570163" y="1139825"/>
            <a:ext cx="9525" cy="215900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fi-FI"/>
          </a:p>
        </p:txBody>
      </p:sp>
      <p:sp>
        <p:nvSpPr>
          <p:cNvPr id="1115145" name="Line 9"/>
          <p:cNvSpPr>
            <a:spLocks noChangeShapeType="1"/>
          </p:cNvSpPr>
          <p:nvPr/>
        </p:nvSpPr>
        <p:spPr bwMode="auto">
          <a:xfrm flipV="1">
            <a:off x="2574925" y="2994025"/>
            <a:ext cx="1108075" cy="29845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fi-FI"/>
          </a:p>
        </p:txBody>
      </p:sp>
      <p:sp>
        <p:nvSpPr>
          <p:cNvPr id="190475" name="Text Box 10"/>
          <p:cNvSpPr txBox="1">
            <a:spLocks noChangeArrowheads="1"/>
          </p:cNvSpPr>
          <p:nvPr/>
        </p:nvSpPr>
        <p:spPr bwMode="auto">
          <a:xfrm>
            <a:off x="3894138" y="2633663"/>
            <a:ext cx="471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b="1" i="1">
                <a:solidFill>
                  <a:schemeClr val="tx1"/>
                </a:solidFill>
              </a:rPr>
              <a:t>v</a:t>
            </a:r>
            <a:r>
              <a:rPr lang="fi-FI" altLang="fi-FI" sz="2400" baseline="-25000">
                <a:solidFill>
                  <a:schemeClr val="tx1"/>
                </a:solidFill>
              </a:rPr>
              <a:t>1</a:t>
            </a:r>
          </a:p>
        </p:txBody>
      </p:sp>
      <p:sp>
        <p:nvSpPr>
          <p:cNvPr id="190476" name="Text Box 11"/>
          <p:cNvSpPr txBox="1">
            <a:spLocks noChangeArrowheads="1"/>
          </p:cNvSpPr>
          <p:nvPr/>
        </p:nvSpPr>
        <p:spPr bwMode="auto">
          <a:xfrm>
            <a:off x="2989263" y="1547813"/>
            <a:ext cx="471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b="1" i="1">
                <a:solidFill>
                  <a:schemeClr val="tx1"/>
                </a:solidFill>
              </a:rPr>
              <a:t>v</a:t>
            </a:r>
            <a:r>
              <a:rPr lang="fi-FI" altLang="fi-FI" sz="2400" baseline="-25000">
                <a:solidFill>
                  <a:schemeClr val="tx1"/>
                </a:solidFill>
              </a:rPr>
              <a:t>2</a:t>
            </a:r>
          </a:p>
        </p:txBody>
      </p:sp>
      <p:sp>
        <p:nvSpPr>
          <p:cNvPr id="1115148" name="Text Box 12"/>
          <p:cNvSpPr txBox="1">
            <a:spLocks noChangeArrowheads="1"/>
          </p:cNvSpPr>
          <p:nvPr/>
        </p:nvSpPr>
        <p:spPr bwMode="auto">
          <a:xfrm>
            <a:off x="1957388" y="1668463"/>
            <a:ext cx="603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b="1" i="1">
                <a:solidFill>
                  <a:schemeClr val="tx1"/>
                </a:solidFill>
              </a:rPr>
              <a:t>-v</a:t>
            </a:r>
            <a:r>
              <a:rPr lang="fi-FI" altLang="fi-FI" sz="2400" baseline="-25000">
                <a:solidFill>
                  <a:schemeClr val="tx1"/>
                </a:solidFill>
              </a:rPr>
              <a:t>1</a:t>
            </a:r>
          </a:p>
        </p:txBody>
      </p:sp>
      <p:sp>
        <p:nvSpPr>
          <p:cNvPr id="190478" name="Arc 13"/>
          <p:cNvSpPr>
            <a:spLocks/>
          </p:cNvSpPr>
          <p:nvPr/>
        </p:nvSpPr>
        <p:spPr bwMode="auto">
          <a:xfrm rot="1308084">
            <a:off x="2541588" y="3703638"/>
            <a:ext cx="146050" cy="185737"/>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fi-FI"/>
          </a:p>
        </p:txBody>
      </p:sp>
      <p:sp>
        <p:nvSpPr>
          <p:cNvPr id="190479" name="Text Box 14"/>
          <p:cNvSpPr txBox="1">
            <a:spLocks noChangeArrowheads="1"/>
          </p:cNvSpPr>
          <p:nvPr/>
        </p:nvSpPr>
        <p:spPr bwMode="auto">
          <a:xfrm>
            <a:off x="2606675" y="3549650"/>
            <a:ext cx="495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el-GR" altLang="fi-FI" sz="2000" i="1">
                <a:solidFill>
                  <a:schemeClr val="tx1"/>
                </a:solidFill>
                <a:latin typeface="Arial" panose="020B0604020202020204" pitchFamily="34" charset="0"/>
                <a:cs typeface="Arial" panose="020B0604020202020204" pitchFamily="34" charset="0"/>
              </a:rPr>
              <a:t>Δ</a:t>
            </a:r>
            <a:r>
              <a:rPr lang="el-GR" altLang="fi-FI" sz="2000" i="1">
                <a:solidFill>
                  <a:schemeClr val="tx1"/>
                </a:solidFill>
              </a:rPr>
              <a:t>θ</a:t>
            </a:r>
          </a:p>
        </p:txBody>
      </p:sp>
      <p:sp>
        <p:nvSpPr>
          <p:cNvPr id="1115151" name="Text Box 15"/>
          <p:cNvSpPr txBox="1">
            <a:spLocks noChangeArrowheads="1"/>
          </p:cNvSpPr>
          <p:nvPr/>
        </p:nvSpPr>
        <p:spPr bwMode="auto">
          <a:xfrm>
            <a:off x="2522538" y="1754188"/>
            <a:ext cx="495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el-GR" altLang="fi-FI" sz="2000" i="1">
                <a:solidFill>
                  <a:schemeClr val="tx1"/>
                </a:solidFill>
                <a:latin typeface="Arial" panose="020B0604020202020204" pitchFamily="34" charset="0"/>
                <a:cs typeface="Arial" panose="020B0604020202020204" pitchFamily="34" charset="0"/>
              </a:rPr>
              <a:t>Δ</a:t>
            </a:r>
            <a:r>
              <a:rPr lang="el-GR" altLang="fi-FI" sz="2000" i="1">
                <a:solidFill>
                  <a:schemeClr val="tx1"/>
                </a:solidFill>
              </a:rPr>
              <a:t>θ</a:t>
            </a:r>
          </a:p>
        </p:txBody>
      </p:sp>
      <p:sp>
        <p:nvSpPr>
          <p:cNvPr id="1115152" name="Arc 16"/>
          <p:cNvSpPr>
            <a:spLocks/>
          </p:cNvSpPr>
          <p:nvPr/>
        </p:nvSpPr>
        <p:spPr bwMode="auto">
          <a:xfrm rot="6412458">
            <a:off x="2632869" y="1553369"/>
            <a:ext cx="146050" cy="185738"/>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fi-FI"/>
          </a:p>
        </p:txBody>
      </p:sp>
      <p:sp>
        <p:nvSpPr>
          <p:cNvPr id="1115153" name="Text Box 17"/>
          <p:cNvSpPr txBox="1">
            <a:spLocks noChangeArrowheads="1"/>
          </p:cNvSpPr>
          <p:nvPr/>
        </p:nvSpPr>
        <p:spPr bwMode="auto">
          <a:xfrm>
            <a:off x="2700338" y="2705100"/>
            <a:ext cx="56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el-GR" altLang="fi-FI" sz="2400" i="1">
                <a:solidFill>
                  <a:schemeClr val="tx1"/>
                </a:solidFill>
                <a:cs typeface="Arial" panose="020B0604020202020204" pitchFamily="34" charset="0"/>
              </a:rPr>
              <a:t>Δ</a:t>
            </a:r>
            <a:r>
              <a:rPr lang="fi-FI" altLang="fi-FI" sz="2400" b="1" i="1">
                <a:solidFill>
                  <a:schemeClr val="tx1"/>
                </a:solidFill>
                <a:cs typeface="Arial" panose="020B0604020202020204" pitchFamily="34" charset="0"/>
              </a:rPr>
              <a:t>v</a:t>
            </a:r>
            <a:endParaRPr lang="el-GR" altLang="fi-FI" sz="2400" b="1" i="1">
              <a:solidFill>
                <a:schemeClr val="tx1"/>
              </a:solidFill>
              <a:cs typeface="Arial" panose="020B0604020202020204" pitchFamily="34" charset="0"/>
            </a:endParaRPr>
          </a:p>
        </p:txBody>
      </p:sp>
      <p:sp>
        <p:nvSpPr>
          <p:cNvPr id="190483" name="Line 18"/>
          <p:cNvSpPr>
            <a:spLocks noChangeShapeType="1"/>
          </p:cNvSpPr>
          <p:nvPr/>
        </p:nvSpPr>
        <p:spPr bwMode="auto">
          <a:xfrm>
            <a:off x="3676650" y="3000375"/>
            <a:ext cx="280988" cy="9144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190484" name="Text Box 19"/>
          <p:cNvSpPr txBox="1">
            <a:spLocks noChangeArrowheads="1"/>
          </p:cNvSpPr>
          <p:nvPr/>
        </p:nvSpPr>
        <p:spPr bwMode="auto">
          <a:xfrm>
            <a:off x="3279775" y="3254375"/>
            <a:ext cx="525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el-GR" altLang="fi-FI" sz="2400" i="1">
                <a:solidFill>
                  <a:schemeClr val="tx1"/>
                </a:solidFill>
                <a:cs typeface="Arial" panose="020B0604020202020204" pitchFamily="34" charset="0"/>
              </a:rPr>
              <a:t>Δ</a:t>
            </a:r>
            <a:r>
              <a:rPr lang="fi-FI" altLang="fi-FI" sz="2400" i="1">
                <a:solidFill>
                  <a:schemeClr val="tx1"/>
                </a:solidFill>
                <a:cs typeface="Arial" panose="020B0604020202020204" pitchFamily="34" charset="0"/>
              </a:rPr>
              <a:t>s</a:t>
            </a:r>
            <a:endParaRPr lang="el-GR" altLang="fi-FI" sz="2400" i="1">
              <a:solidFill>
                <a:schemeClr val="tx1"/>
              </a:solidFill>
              <a:cs typeface="Arial" panose="020B0604020202020204" pitchFamily="34" charset="0"/>
            </a:endParaRPr>
          </a:p>
        </p:txBody>
      </p:sp>
      <p:sp>
        <p:nvSpPr>
          <p:cNvPr id="190485" name="Text Box 20"/>
          <p:cNvSpPr txBox="1">
            <a:spLocks noChangeArrowheads="1"/>
          </p:cNvSpPr>
          <p:nvPr/>
        </p:nvSpPr>
        <p:spPr bwMode="auto">
          <a:xfrm>
            <a:off x="4013200" y="3722688"/>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a:solidFill>
                  <a:schemeClr val="tx1"/>
                </a:solidFill>
              </a:rPr>
              <a:t>A</a:t>
            </a:r>
          </a:p>
        </p:txBody>
      </p:sp>
      <p:sp>
        <p:nvSpPr>
          <p:cNvPr id="190486" name="Text Box 21"/>
          <p:cNvSpPr txBox="1">
            <a:spLocks noChangeArrowheads="1"/>
          </p:cNvSpPr>
          <p:nvPr/>
        </p:nvSpPr>
        <p:spPr bwMode="auto">
          <a:xfrm>
            <a:off x="3586163" y="2541588"/>
            <a:ext cx="363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a:solidFill>
                  <a:schemeClr val="tx1"/>
                </a:solidFill>
              </a:rPr>
              <a:t>B</a:t>
            </a:r>
          </a:p>
        </p:txBody>
      </p:sp>
      <p:sp>
        <p:nvSpPr>
          <p:cNvPr id="190487" name="Oval 22"/>
          <p:cNvSpPr>
            <a:spLocks noChangeArrowheads="1"/>
          </p:cNvSpPr>
          <p:nvPr/>
        </p:nvSpPr>
        <p:spPr bwMode="auto">
          <a:xfrm>
            <a:off x="3632200" y="2955925"/>
            <a:ext cx="88900" cy="889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90488" name="Oval 23"/>
          <p:cNvSpPr>
            <a:spLocks noChangeArrowheads="1"/>
          </p:cNvSpPr>
          <p:nvPr/>
        </p:nvSpPr>
        <p:spPr bwMode="auto">
          <a:xfrm>
            <a:off x="3910013" y="3859213"/>
            <a:ext cx="88900" cy="889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90489" name="Text Box 24"/>
          <p:cNvSpPr txBox="1">
            <a:spLocks noChangeArrowheads="1"/>
          </p:cNvSpPr>
          <p:nvPr/>
        </p:nvSpPr>
        <p:spPr bwMode="auto">
          <a:xfrm>
            <a:off x="3009900" y="3857625"/>
            <a:ext cx="293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i="1">
                <a:solidFill>
                  <a:schemeClr val="tx1"/>
                </a:solidFill>
              </a:rPr>
              <a:t>r</a:t>
            </a:r>
          </a:p>
        </p:txBody>
      </p:sp>
      <p:sp>
        <p:nvSpPr>
          <p:cNvPr id="190490" name="Text Box 25"/>
          <p:cNvSpPr txBox="1">
            <a:spLocks noChangeArrowheads="1"/>
          </p:cNvSpPr>
          <p:nvPr/>
        </p:nvSpPr>
        <p:spPr bwMode="auto">
          <a:xfrm>
            <a:off x="593725" y="163513"/>
            <a:ext cx="51085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a:solidFill>
                  <a:schemeClr val="tx1"/>
                </a:solidFill>
              </a:rPr>
              <a:t>Keskeiskiihtyvyyden </a:t>
            </a:r>
            <a:r>
              <a:rPr lang="fi-FI" altLang="fi-FI" sz="2800" b="1" i="1">
                <a:solidFill>
                  <a:schemeClr val="tx1"/>
                </a:solidFill>
              </a:rPr>
              <a:t>a </a:t>
            </a:r>
            <a:r>
              <a:rPr lang="fi-FI" altLang="fi-FI" sz="2800" baseline="-25000">
                <a:solidFill>
                  <a:schemeClr val="tx1"/>
                </a:solidFill>
              </a:rPr>
              <a:t>r</a:t>
            </a:r>
            <a:r>
              <a:rPr lang="fi-FI" altLang="fi-FI" sz="2800">
                <a:solidFill>
                  <a:schemeClr val="tx1"/>
                </a:solidFill>
              </a:rPr>
              <a:t> suunta:</a:t>
            </a:r>
          </a:p>
        </p:txBody>
      </p:sp>
      <p:sp>
        <p:nvSpPr>
          <p:cNvPr id="190491" name="Text Box 26"/>
          <p:cNvSpPr txBox="1">
            <a:spLocks noChangeArrowheads="1"/>
          </p:cNvSpPr>
          <p:nvPr/>
        </p:nvSpPr>
        <p:spPr bwMode="auto">
          <a:xfrm>
            <a:off x="4783138" y="1008063"/>
            <a:ext cx="4151312"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a:solidFill>
                  <a:schemeClr val="tx1"/>
                </a:solidFill>
              </a:rPr>
              <a:t>Tasaisessa ympyräliikkeessä nopeuden itseisarvo pysyy vakiona eli </a:t>
            </a:r>
            <a:r>
              <a:rPr lang="he-IL" altLang="fi-FI" sz="2400">
                <a:solidFill>
                  <a:schemeClr val="tx1"/>
                </a:solidFill>
              </a:rPr>
              <a:t>׀</a:t>
            </a:r>
            <a:r>
              <a:rPr lang="fi-FI" altLang="fi-FI" sz="2400" b="1" i="1">
                <a:solidFill>
                  <a:schemeClr val="tx1"/>
                </a:solidFill>
              </a:rPr>
              <a:t>v</a:t>
            </a:r>
            <a:r>
              <a:rPr lang="fi-FI" altLang="fi-FI" sz="2400" baseline="-25000">
                <a:solidFill>
                  <a:schemeClr val="tx1"/>
                </a:solidFill>
              </a:rPr>
              <a:t>1</a:t>
            </a:r>
            <a:r>
              <a:rPr lang="he-IL" altLang="fi-FI" sz="2400">
                <a:solidFill>
                  <a:schemeClr val="tx1"/>
                </a:solidFill>
              </a:rPr>
              <a:t>׀</a:t>
            </a:r>
            <a:r>
              <a:rPr lang="fi-FI" altLang="fi-FI" sz="2400">
                <a:solidFill>
                  <a:schemeClr val="tx1"/>
                </a:solidFill>
              </a:rPr>
              <a:t>=</a:t>
            </a:r>
            <a:r>
              <a:rPr lang="he-IL" altLang="fi-FI" sz="2400">
                <a:solidFill>
                  <a:schemeClr val="tx1"/>
                </a:solidFill>
              </a:rPr>
              <a:t>׀</a:t>
            </a:r>
            <a:r>
              <a:rPr lang="fi-FI" altLang="fi-FI" sz="2400" b="1" i="1">
                <a:solidFill>
                  <a:schemeClr val="tx1"/>
                </a:solidFill>
              </a:rPr>
              <a:t>v</a:t>
            </a:r>
            <a:r>
              <a:rPr lang="fi-FI" altLang="fi-FI" sz="2400" baseline="-25000">
                <a:solidFill>
                  <a:schemeClr val="tx1"/>
                </a:solidFill>
              </a:rPr>
              <a:t>2</a:t>
            </a:r>
            <a:r>
              <a:rPr lang="he-IL" altLang="fi-FI" sz="2400">
                <a:solidFill>
                  <a:schemeClr val="tx1"/>
                </a:solidFill>
              </a:rPr>
              <a:t>׀</a:t>
            </a:r>
            <a:r>
              <a:rPr lang="fi-FI" altLang="fi-FI" sz="2400">
                <a:solidFill>
                  <a:schemeClr val="tx1"/>
                </a:solidFill>
              </a:rPr>
              <a:t> = </a:t>
            </a:r>
            <a:r>
              <a:rPr lang="fi-FI" altLang="fi-FI" sz="2400" i="1">
                <a:solidFill>
                  <a:schemeClr val="tx1"/>
                </a:solidFill>
              </a:rPr>
              <a:t>v</a:t>
            </a:r>
            <a:r>
              <a:rPr lang="fi-FI" altLang="fi-FI" sz="2400">
                <a:solidFill>
                  <a:schemeClr val="tx1"/>
                </a:solidFill>
              </a:rPr>
              <a:t> Ajanhetkillä </a:t>
            </a:r>
            <a:r>
              <a:rPr lang="fi-FI" altLang="fi-FI" sz="2400" i="1">
                <a:solidFill>
                  <a:schemeClr val="tx1"/>
                </a:solidFill>
              </a:rPr>
              <a:t>t</a:t>
            </a:r>
            <a:r>
              <a:rPr lang="fi-FI" altLang="fi-FI" sz="2400" baseline="-25000">
                <a:solidFill>
                  <a:schemeClr val="tx1"/>
                </a:solidFill>
              </a:rPr>
              <a:t>1</a:t>
            </a:r>
            <a:r>
              <a:rPr lang="fi-FI" altLang="fi-FI" sz="2400">
                <a:solidFill>
                  <a:schemeClr val="tx1"/>
                </a:solidFill>
              </a:rPr>
              <a:t> ja </a:t>
            </a:r>
            <a:r>
              <a:rPr lang="fi-FI" altLang="fi-FI" sz="2400" i="1">
                <a:solidFill>
                  <a:schemeClr val="tx1"/>
                </a:solidFill>
              </a:rPr>
              <a:t>t</a:t>
            </a:r>
            <a:r>
              <a:rPr lang="fi-FI" altLang="fi-FI" sz="2400" baseline="-25000">
                <a:solidFill>
                  <a:schemeClr val="tx1"/>
                </a:solidFill>
              </a:rPr>
              <a:t>2 </a:t>
            </a:r>
            <a:r>
              <a:rPr lang="fi-FI" altLang="fi-FI" sz="2400">
                <a:solidFill>
                  <a:schemeClr val="tx1"/>
                </a:solidFill>
              </a:rPr>
              <a:t>nopeudet ovat </a:t>
            </a:r>
            <a:r>
              <a:rPr lang="fi-FI" altLang="fi-FI" sz="2400" b="1" i="1">
                <a:solidFill>
                  <a:schemeClr val="tx1"/>
                </a:solidFill>
              </a:rPr>
              <a:t>v</a:t>
            </a:r>
            <a:r>
              <a:rPr lang="fi-FI" altLang="fi-FI" sz="2400" baseline="-25000">
                <a:solidFill>
                  <a:schemeClr val="tx1"/>
                </a:solidFill>
              </a:rPr>
              <a:t>1</a:t>
            </a:r>
            <a:r>
              <a:rPr lang="fi-FI" altLang="fi-FI" sz="2400">
                <a:solidFill>
                  <a:schemeClr val="tx1"/>
                </a:solidFill>
              </a:rPr>
              <a:t> ja </a:t>
            </a:r>
            <a:r>
              <a:rPr lang="fi-FI" altLang="fi-FI" sz="2400" b="1" i="1">
                <a:solidFill>
                  <a:schemeClr val="tx1"/>
                </a:solidFill>
              </a:rPr>
              <a:t>v</a:t>
            </a:r>
            <a:r>
              <a:rPr lang="fi-FI" altLang="fi-FI" sz="2400" baseline="-25000">
                <a:solidFill>
                  <a:schemeClr val="tx1"/>
                </a:solidFill>
              </a:rPr>
              <a:t>2</a:t>
            </a:r>
            <a:r>
              <a:rPr lang="fi-FI" altLang="fi-FI" sz="2400">
                <a:solidFill>
                  <a:schemeClr val="tx1"/>
                </a:solidFill>
              </a:rPr>
              <a:t>.  Keskikiihtyvyydeksi saadaan:</a:t>
            </a:r>
            <a:endParaRPr lang="he-IL" altLang="fi-FI" sz="2400">
              <a:solidFill>
                <a:schemeClr val="tx1"/>
              </a:solidFill>
            </a:endParaRPr>
          </a:p>
        </p:txBody>
      </p:sp>
      <p:graphicFrame>
        <p:nvGraphicFramePr>
          <p:cNvPr id="190492" name="Object 27"/>
          <p:cNvGraphicFramePr>
            <a:graphicFrameLocks noChangeAspect="1"/>
          </p:cNvGraphicFramePr>
          <p:nvPr/>
        </p:nvGraphicFramePr>
        <p:xfrm>
          <a:off x="4897438" y="3413125"/>
          <a:ext cx="2578100" cy="889000"/>
        </p:xfrm>
        <a:graphic>
          <a:graphicData uri="http://schemas.openxmlformats.org/presentationml/2006/ole">
            <mc:AlternateContent xmlns:mc="http://schemas.openxmlformats.org/markup-compatibility/2006">
              <mc:Choice xmlns:v="urn:schemas-microsoft-com:vml" Requires="v">
                <p:oleObj spid="_x0000_s190497" name="Equation" r:id="rId3" imgW="2578100" imgH="889000" progId="Equation.DSMT4">
                  <p:embed/>
                </p:oleObj>
              </mc:Choice>
              <mc:Fallback>
                <p:oleObj name="Equation" r:id="rId3" imgW="2578100" imgH="889000" progId="Equation.DSMT4">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7438" y="3413125"/>
                        <a:ext cx="25781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15164" name="Text Box 28"/>
          <p:cNvSpPr txBox="1">
            <a:spLocks noChangeArrowheads="1"/>
          </p:cNvSpPr>
          <p:nvPr/>
        </p:nvSpPr>
        <p:spPr bwMode="auto">
          <a:xfrm>
            <a:off x="4830763" y="4376738"/>
            <a:ext cx="40386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b="1" i="1">
                <a:solidFill>
                  <a:schemeClr val="tx1"/>
                </a:solidFill>
              </a:rPr>
              <a:t>a</a:t>
            </a:r>
            <a:r>
              <a:rPr lang="fi-FI" altLang="fi-FI" sz="2400" baseline="-25000">
                <a:solidFill>
                  <a:schemeClr val="tx1"/>
                </a:solidFill>
              </a:rPr>
              <a:t>k</a:t>
            </a:r>
            <a:r>
              <a:rPr lang="fi-FI" altLang="fi-FI" sz="2400">
                <a:solidFill>
                  <a:schemeClr val="tx1"/>
                </a:solidFill>
              </a:rPr>
              <a:t>:n suunta on sama kuin </a:t>
            </a:r>
            <a:r>
              <a:rPr lang="el-GR" altLang="fi-FI" sz="2400" i="1">
                <a:solidFill>
                  <a:schemeClr val="tx1"/>
                </a:solidFill>
                <a:latin typeface="Arial" panose="020B0604020202020204" pitchFamily="34" charset="0"/>
                <a:cs typeface="Arial" panose="020B0604020202020204" pitchFamily="34" charset="0"/>
              </a:rPr>
              <a:t>Δ</a:t>
            </a:r>
            <a:r>
              <a:rPr lang="fi-FI" altLang="fi-FI" sz="2400" b="1" i="1">
                <a:solidFill>
                  <a:schemeClr val="tx1"/>
                </a:solidFill>
                <a:latin typeface="Arial" panose="020B0604020202020204" pitchFamily="34" charset="0"/>
                <a:cs typeface="Arial" panose="020B0604020202020204" pitchFamily="34" charset="0"/>
              </a:rPr>
              <a:t>v</a:t>
            </a:r>
            <a:r>
              <a:rPr lang="fi-FI" altLang="fi-FI" sz="2400">
                <a:solidFill>
                  <a:schemeClr val="tx1"/>
                </a:solidFill>
                <a:latin typeface="Arial" panose="020B0604020202020204" pitchFamily="34" charset="0"/>
                <a:cs typeface="Arial" panose="020B0604020202020204" pitchFamily="34" charset="0"/>
              </a:rPr>
              <a:t>:n suunta. Hetkellinen kiihtyvyys </a:t>
            </a:r>
            <a:r>
              <a:rPr lang="fi-FI" altLang="fi-FI" sz="2400" b="1" i="1">
                <a:solidFill>
                  <a:schemeClr val="tx1"/>
                </a:solidFill>
                <a:latin typeface="Arial" panose="020B0604020202020204" pitchFamily="34" charset="0"/>
                <a:cs typeface="Arial" panose="020B0604020202020204" pitchFamily="34" charset="0"/>
              </a:rPr>
              <a:t>a</a:t>
            </a:r>
            <a:r>
              <a:rPr lang="fi-FI" altLang="fi-FI" sz="2400">
                <a:solidFill>
                  <a:schemeClr val="tx1"/>
                </a:solidFill>
                <a:latin typeface="Arial" panose="020B0604020202020204" pitchFamily="34" charset="0"/>
                <a:cs typeface="Arial" panose="020B0604020202020204" pitchFamily="34" charset="0"/>
              </a:rPr>
              <a:t> on </a:t>
            </a:r>
            <a:r>
              <a:rPr lang="fi-FI" altLang="fi-FI" sz="2400" b="1" i="1">
                <a:solidFill>
                  <a:schemeClr val="tx1"/>
                </a:solidFill>
                <a:latin typeface="Arial" panose="020B0604020202020204" pitchFamily="34" charset="0"/>
                <a:cs typeface="Arial" panose="020B0604020202020204" pitchFamily="34" charset="0"/>
              </a:rPr>
              <a:t>a</a:t>
            </a:r>
            <a:r>
              <a:rPr lang="fi-FI" altLang="fi-FI" sz="2400" baseline="-25000">
                <a:solidFill>
                  <a:schemeClr val="tx1"/>
                </a:solidFill>
                <a:latin typeface="Arial" panose="020B0604020202020204" pitchFamily="34" charset="0"/>
                <a:cs typeface="Arial" panose="020B0604020202020204" pitchFamily="34" charset="0"/>
              </a:rPr>
              <a:t>k</a:t>
            </a:r>
            <a:r>
              <a:rPr lang="fi-FI" altLang="fi-FI" sz="2400">
                <a:solidFill>
                  <a:schemeClr val="tx1"/>
                </a:solidFill>
                <a:latin typeface="Arial" panose="020B0604020202020204" pitchFamily="34" charset="0"/>
                <a:cs typeface="Arial" panose="020B0604020202020204" pitchFamily="34" charset="0"/>
              </a:rPr>
              <a:t>:n raja-arvo, kun </a:t>
            </a:r>
            <a:r>
              <a:rPr lang="el-GR" altLang="fi-FI" sz="2400">
                <a:solidFill>
                  <a:schemeClr val="tx1"/>
                </a:solidFill>
                <a:latin typeface="Arial" panose="020B0604020202020204" pitchFamily="34" charset="0"/>
                <a:cs typeface="Arial" panose="020B0604020202020204" pitchFamily="34" charset="0"/>
              </a:rPr>
              <a:t>Δ</a:t>
            </a:r>
            <a:r>
              <a:rPr lang="fi-FI" altLang="fi-FI" sz="2400" i="1">
                <a:solidFill>
                  <a:schemeClr val="tx1"/>
                </a:solidFill>
                <a:latin typeface="Arial" panose="020B0604020202020204" pitchFamily="34" charset="0"/>
                <a:cs typeface="Arial" panose="020B0604020202020204" pitchFamily="34" charset="0"/>
              </a:rPr>
              <a:t>t</a:t>
            </a:r>
            <a:r>
              <a:rPr lang="fi-FI" altLang="fi-FI" sz="2400">
                <a:solidFill>
                  <a:schemeClr val="tx1"/>
                </a:solidFill>
                <a:latin typeface="Arial" panose="020B0604020202020204" pitchFamily="34" charset="0"/>
                <a:cs typeface="Arial" panose="020B0604020202020204" pitchFamily="34" charset="0"/>
              </a:rPr>
              <a:t> lähenee nollaa.</a:t>
            </a:r>
            <a:endParaRPr lang="el-GR" altLang="fi-FI" sz="2400">
              <a:solidFill>
                <a:schemeClr val="tx1"/>
              </a:solidFill>
              <a:latin typeface="Arial" panose="020B0604020202020204" pitchFamily="34" charset="0"/>
              <a:cs typeface="Arial" panose="020B0604020202020204" pitchFamily="34" charset="0"/>
            </a:endParaRPr>
          </a:p>
        </p:txBody>
      </p:sp>
      <p:sp>
        <p:nvSpPr>
          <p:cNvPr id="190494" name="AutoShape 30">
            <a:hlinkClick r:id="rId5"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115144"/>
                                        </p:tgtEl>
                                        <p:attrNameLst>
                                          <p:attrName>style.visibility</p:attrName>
                                        </p:attrNameLst>
                                      </p:cBhvr>
                                      <p:to>
                                        <p:strVal val="visible"/>
                                      </p:to>
                                    </p:set>
                                    <p:animEffect transition="in" filter="box(in)">
                                      <p:cBhvr>
                                        <p:cTn id="7" dur="500"/>
                                        <p:tgtEl>
                                          <p:spTgt spid="1115144"/>
                                        </p:tgtEl>
                                      </p:cBhvr>
                                    </p:animEffect>
                                  </p:childTnLst>
                                </p:cTn>
                              </p:par>
                              <p:par>
                                <p:cTn id="8" presetID="4" presetClass="entr" presetSubtype="16" fill="hold" nodeType="withEffect">
                                  <p:stCondLst>
                                    <p:cond delay="0"/>
                                  </p:stCondLst>
                                  <p:childTnLst>
                                    <p:set>
                                      <p:cBhvr>
                                        <p:cTn id="9" dur="1" fill="hold">
                                          <p:stCondLst>
                                            <p:cond delay="0"/>
                                          </p:stCondLst>
                                        </p:cTn>
                                        <p:tgtEl>
                                          <p:spTgt spid="1115152"/>
                                        </p:tgtEl>
                                        <p:attrNameLst>
                                          <p:attrName>style.visibility</p:attrName>
                                        </p:attrNameLst>
                                      </p:cBhvr>
                                      <p:to>
                                        <p:strVal val="visible"/>
                                      </p:to>
                                    </p:set>
                                    <p:animEffect transition="in" filter="box(in)">
                                      <p:cBhvr>
                                        <p:cTn id="10" dur="500"/>
                                        <p:tgtEl>
                                          <p:spTgt spid="1115152"/>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115151"/>
                                        </p:tgtEl>
                                        <p:attrNameLst>
                                          <p:attrName>style.visibility</p:attrName>
                                        </p:attrNameLst>
                                      </p:cBhvr>
                                      <p:to>
                                        <p:strVal val="visible"/>
                                      </p:to>
                                    </p:set>
                                    <p:animEffect transition="in" filter="box(in)">
                                      <p:cBhvr>
                                        <p:cTn id="13" dur="500"/>
                                        <p:tgtEl>
                                          <p:spTgt spid="1115151"/>
                                        </p:tgtEl>
                                      </p:cBhvr>
                                    </p:animEffect>
                                  </p:childTnLst>
                                </p:cTn>
                              </p:par>
                              <p:par>
                                <p:cTn id="14" presetID="4" presetClass="entr" presetSubtype="16" fill="hold" nodeType="withEffect">
                                  <p:stCondLst>
                                    <p:cond delay="0"/>
                                  </p:stCondLst>
                                  <p:childTnLst>
                                    <p:set>
                                      <p:cBhvr>
                                        <p:cTn id="15" dur="1" fill="hold">
                                          <p:stCondLst>
                                            <p:cond delay="0"/>
                                          </p:stCondLst>
                                        </p:cTn>
                                        <p:tgtEl>
                                          <p:spTgt spid="1115145"/>
                                        </p:tgtEl>
                                        <p:attrNameLst>
                                          <p:attrName>style.visibility</p:attrName>
                                        </p:attrNameLst>
                                      </p:cBhvr>
                                      <p:to>
                                        <p:strVal val="visible"/>
                                      </p:to>
                                    </p:set>
                                    <p:animEffect transition="in" filter="box(in)">
                                      <p:cBhvr>
                                        <p:cTn id="16" dur="500"/>
                                        <p:tgtEl>
                                          <p:spTgt spid="1115145"/>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115153"/>
                                        </p:tgtEl>
                                        <p:attrNameLst>
                                          <p:attrName>style.visibility</p:attrName>
                                        </p:attrNameLst>
                                      </p:cBhvr>
                                      <p:to>
                                        <p:strVal val="visible"/>
                                      </p:to>
                                    </p:set>
                                    <p:animEffect transition="in" filter="box(in)">
                                      <p:cBhvr>
                                        <p:cTn id="19" dur="500"/>
                                        <p:tgtEl>
                                          <p:spTgt spid="1115153"/>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1115148"/>
                                        </p:tgtEl>
                                        <p:attrNameLst>
                                          <p:attrName>style.visibility</p:attrName>
                                        </p:attrNameLst>
                                      </p:cBhvr>
                                      <p:to>
                                        <p:strVal val="visible"/>
                                      </p:to>
                                    </p:set>
                                    <p:animEffect transition="in" filter="box(in)">
                                      <p:cBhvr>
                                        <p:cTn id="22" dur="500"/>
                                        <p:tgtEl>
                                          <p:spTgt spid="111514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115164"/>
                                        </p:tgtEl>
                                        <p:attrNameLst>
                                          <p:attrName>style.visibility</p:attrName>
                                        </p:attrNameLst>
                                      </p:cBhvr>
                                      <p:to>
                                        <p:strVal val="visible"/>
                                      </p:to>
                                    </p:set>
                                    <p:animEffect transition="in" filter="box(in)">
                                      <p:cBhvr>
                                        <p:cTn id="27" dur="500"/>
                                        <p:tgtEl>
                                          <p:spTgt spid="1115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5148" grpId="0"/>
      <p:bldP spid="1115151" grpId="0"/>
      <p:bldP spid="1115153" grpId="0"/>
      <p:bldP spid="111516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A3AA35FB-4D13-483C-B1F4-1E39D0FF53C0}" type="slidenum">
              <a:rPr lang="fi-FI" altLang="fi-FI" sz="1000" smtClean="0">
                <a:solidFill>
                  <a:schemeClr val="tx1"/>
                </a:solidFill>
                <a:latin typeface="Arial" panose="020B0604020202020204" pitchFamily="34" charset="0"/>
              </a:rPr>
              <a:pPr>
                <a:spcBef>
                  <a:spcPct val="0"/>
                </a:spcBef>
                <a:buClrTx/>
                <a:buFontTx/>
                <a:buNone/>
              </a:pPr>
              <a:t>18</a:t>
            </a:fld>
            <a:endParaRPr lang="fi-FI" altLang="fi-FI" sz="1000" smtClean="0">
              <a:solidFill>
                <a:schemeClr val="tx1"/>
              </a:solidFill>
              <a:latin typeface="Arial" panose="020B0604020202020204" pitchFamily="34" charset="0"/>
            </a:endParaRPr>
          </a:p>
        </p:txBody>
      </p:sp>
      <p:sp>
        <p:nvSpPr>
          <p:cNvPr id="25603" name="Rectangle 2"/>
          <p:cNvSpPr>
            <a:spLocks noGrp="1" noRot="1" noChangeArrowheads="1"/>
          </p:cNvSpPr>
          <p:nvPr>
            <p:ph type="body" idx="1"/>
          </p:nvPr>
        </p:nvSpPr>
        <p:spPr>
          <a:xfrm>
            <a:off x="301625" y="404813"/>
            <a:ext cx="8540750" cy="5694362"/>
          </a:xfrm>
        </p:spPr>
        <p:txBody>
          <a:bodyPr/>
          <a:lstStyle/>
          <a:p>
            <a:pPr eaLnBrk="1" hangingPunct="1"/>
            <a:r>
              <a:rPr lang="fi-FI" altLang="fi-FI" b="1" smtClean="0"/>
              <a:t>Absoluuttinen virhe</a:t>
            </a:r>
            <a:r>
              <a:rPr lang="fi-FI" altLang="fi-FI" smtClean="0"/>
              <a:t> ilmoittaa millä välillä suureen todellinen arvo on:</a:t>
            </a:r>
          </a:p>
          <a:p>
            <a:pPr lvl="1" eaLnBrk="1" hangingPunct="1"/>
            <a:r>
              <a:rPr lang="fi-FI" altLang="fi-FI" i="1" smtClean="0"/>
              <a:t>d=d</a:t>
            </a:r>
            <a:r>
              <a:rPr lang="fi-FI" altLang="fi-FI" i="1" baseline="-25000" smtClean="0"/>
              <a:t>0</a:t>
            </a:r>
            <a:r>
              <a:rPr lang="en-US" altLang="fi-FI" i="1" smtClean="0"/>
              <a:t>±</a:t>
            </a:r>
            <a:r>
              <a:rPr lang="el-GR" altLang="fi-FI" i="1" smtClean="0">
                <a:latin typeface="Arial" panose="020B0604020202020204" pitchFamily="34" charset="0"/>
                <a:cs typeface="Arial" panose="020B0604020202020204" pitchFamily="34" charset="0"/>
              </a:rPr>
              <a:t>Δ</a:t>
            </a:r>
            <a:r>
              <a:rPr lang="fi-FI" altLang="fi-FI" i="1" smtClean="0">
                <a:latin typeface="Arial" panose="020B0604020202020204" pitchFamily="34" charset="0"/>
                <a:cs typeface="Arial" panose="020B0604020202020204" pitchFamily="34" charset="0"/>
              </a:rPr>
              <a:t>d</a:t>
            </a:r>
          </a:p>
          <a:p>
            <a:pPr lvl="1" eaLnBrk="1" hangingPunct="1"/>
            <a:r>
              <a:rPr lang="fi-FI" altLang="fi-FI" smtClean="0">
                <a:solidFill>
                  <a:schemeClr val="tx2"/>
                </a:solidFill>
                <a:cs typeface="Arial" panose="020B0604020202020204" pitchFamily="34" charset="0"/>
              </a:rPr>
              <a:t>Esimerkki 1.3.</a:t>
            </a:r>
            <a:r>
              <a:rPr lang="fi-FI" altLang="fi-FI" smtClean="0">
                <a:latin typeface="Arial" panose="020B0604020202020204" pitchFamily="34" charset="0"/>
                <a:cs typeface="Arial" panose="020B0604020202020204" pitchFamily="34" charset="0"/>
              </a:rPr>
              <a:t> </a:t>
            </a:r>
            <a:r>
              <a:rPr lang="fi-FI" altLang="fi-FI" i="1" smtClean="0">
                <a:latin typeface="Arial" panose="020B0604020202020204" pitchFamily="34" charset="0"/>
                <a:cs typeface="Arial" panose="020B0604020202020204" pitchFamily="34" charset="0"/>
              </a:rPr>
              <a:t>d</a:t>
            </a:r>
            <a:r>
              <a:rPr lang="fi-FI" altLang="fi-FI" smtClean="0">
                <a:latin typeface="Arial" panose="020B0604020202020204" pitchFamily="34" charset="0"/>
                <a:cs typeface="Arial" panose="020B0604020202020204" pitchFamily="34" charset="0"/>
              </a:rPr>
              <a:t> = (45</a:t>
            </a:r>
            <a:r>
              <a:rPr lang="en-US" altLang="fi-FI" smtClean="0">
                <a:latin typeface="Arial" panose="020B0604020202020204" pitchFamily="34" charset="0"/>
                <a:cs typeface="Arial" panose="020B0604020202020204" pitchFamily="34" charset="0"/>
              </a:rPr>
              <a:t>±1)mm, jossa suureen mittausarvo eli mittaustulos on 45 mm ja mittauksen absoluuttinen tarkkuus ±1 mm.  </a:t>
            </a:r>
          </a:p>
          <a:p>
            <a:pPr eaLnBrk="1" hangingPunct="1"/>
            <a:r>
              <a:rPr lang="en-US" altLang="fi-FI" b="1" smtClean="0">
                <a:latin typeface="Arial" panose="020B0604020202020204" pitchFamily="34" charset="0"/>
                <a:cs typeface="Arial" panose="020B0604020202020204" pitchFamily="34" charset="0"/>
              </a:rPr>
              <a:t>Suhteellinen virhe</a:t>
            </a:r>
            <a:r>
              <a:rPr lang="en-US" altLang="fi-FI" smtClean="0">
                <a:latin typeface="Arial" panose="020B0604020202020204" pitchFamily="34" charset="0"/>
                <a:cs typeface="Arial" panose="020B0604020202020204" pitchFamily="34" charset="0"/>
              </a:rPr>
              <a:t> ilmoittaa mittauksen suhteellisen tarkkuuden.</a:t>
            </a:r>
          </a:p>
          <a:p>
            <a:pPr lvl="1" eaLnBrk="1" hangingPunct="1"/>
            <a:r>
              <a:rPr lang="en-US" altLang="fi-FI" smtClean="0">
                <a:latin typeface="Arial" panose="020B0604020202020204" pitchFamily="34" charset="0"/>
                <a:cs typeface="Arial" panose="020B0604020202020204" pitchFamily="34" charset="0"/>
              </a:rPr>
              <a:t>Esimerkissä 2.3 suhteellinen virhe on</a:t>
            </a:r>
          </a:p>
          <a:p>
            <a:pPr lvl="1" eaLnBrk="1" hangingPunct="1">
              <a:buFont typeface="Wingdings" panose="05000000000000000000" pitchFamily="2" charset="2"/>
              <a:buNone/>
            </a:pPr>
            <a:r>
              <a:rPr lang="en-US" altLang="fi-FI" smtClean="0">
                <a:latin typeface="Arial" panose="020B0604020202020204" pitchFamily="34" charset="0"/>
                <a:cs typeface="Arial" panose="020B0604020202020204" pitchFamily="34" charset="0"/>
              </a:rPr>
              <a:t>	</a:t>
            </a:r>
            <a:r>
              <a:rPr lang="el-GR" altLang="fi-FI" i="1" smtClean="0">
                <a:latin typeface="Arial" panose="020B0604020202020204" pitchFamily="34" charset="0"/>
                <a:cs typeface="Arial" panose="020B0604020202020204" pitchFamily="34" charset="0"/>
              </a:rPr>
              <a:t>Δ</a:t>
            </a:r>
            <a:r>
              <a:rPr lang="fi-FI" altLang="fi-FI" i="1" smtClean="0">
                <a:latin typeface="Arial" panose="020B0604020202020204" pitchFamily="34" charset="0"/>
                <a:cs typeface="Arial" panose="020B0604020202020204" pitchFamily="34" charset="0"/>
              </a:rPr>
              <a:t>d/d</a:t>
            </a:r>
            <a:r>
              <a:rPr lang="fi-FI" altLang="fi-FI" i="1" baseline="-25000" smtClean="0">
                <a:latin typeface="Arial" panose="020B0604020202020204" pitchFamily="34" charset="0"/>
                <a:cs typeface="Arial" panose="020B0604020202020204" pitchFamily="34" charset="0"/>
              </a:rPr>
              <a:t>0</a:t>
            </a:r>
            <a:r>
              <a:rPr lang="fi-FI" altLang="fi-FI" smtClean="0">
                <a:latin typeface="Arial" panose="020B0604020202020204" pitchFamily="34" charset="0"/>
                <a:cs typeface="Arial" panose="020B0604020202020204" pitchFamily="34" charset="0"/>
              </a:rPr>
              <a:t> = 1/45 = 0,022 = 2,2 %</a:t>
            </a:r>
            <a:endParaRPr lang="en-US" altLang="fi-FI" smtClean="0">
              <a:latin typeface="Arial" panose="020B0604020202020204" pitchFamily="34" charset="0"/>
              <a:cs typeface="Arial" panose="020B0604020202020204" pitchFamily="34" charset="0"/>
            </a:endParaRPr>
          </a:p>
        </p:txBody>
      </p:sp>
      <p:sp>
        <p:nvSpPr>
          <p:cNvPr id="25604" name="AutoShape 4">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F9C918F5-B98E-41ED-869C-19B3276D436E}" type="slidenum">
              <a:rPr lang="fi-FI" altLang="fi-FI" sz="1000" smtClean="0">
                <a:solidFill>
                  <a:schemeClr val="tx1"/>
                </a:solidFill>
                <a:latin typeface="Arial" panose="020B0604020202020204" pitchFamily="34" charset="0"/>
              </a:rPr>
              <a:pPr>
                <a:spcBef>
                  <a:spcPct val="0"/>
                </a:spcBef>
                <a:buClrTx/>
                <a:buFontTx/>
                <a:buNone/>
              </a:pPr>
              <a:t>180</a:t>
            </a:fld>
            <a:endParaRPr lang="fi-FI" altLang="fi-FI" sz="1000" smtClean="0">
              <a:solidFill>
                <a:schemeClr val="tx1"/>
              </a:solidFill>
              <a:latin typeface="Arial" panose="020B0604020202020204" pitchFamily="34" charset="0"/>
            </a:endParaRPr>
          </a:p>
        </p:txBody>
      </p:sp>
      <p:sp>
        <p:nvSpPr>
          <p:cNvPr id="191491" name="Text Box 2"/>
          <p:cNvSpPr txBox="1">
            <a:spLocks noChangeArrowheads="1"/>
          </p:cNvSpPr>
          <p:nvPr/>
        </p:nvSpPr>
        <p:spPr bwMode="auto">
          <a:xfrm>
            <a:off x="593725" y="292100"/>
            <a:ext cx="8010525" cy="319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a:solidFill>
                  <a:schemeClr val="tx1"/>
                </a:solidFill>
              </a:rPr>
              <a:t>Tarkastellaan kiihtyvyyttä ajanhetkellä </a:t>
            </a:r>
            <a:r>
              <a:rPr lang="fi-FI" altLang="fi-FI" sz="2400" i="1">
                <a:solidFill>
                  <a:schemeClr val="tx1"/>
                </a:solidFill>
              </a:rPr>
              <a:t>t</a:t>
            </a:r>
            <a:r>
              <a:rPr lang="fi-FI" altLang="fi-FI" sz="2400" baseline="-25000">
                <a:solidFill>
                  <a:schemeClr val="tx1"/>
                </a:solidFill>
              </a:rPr>
              <a:t>2</a:t>
            </a:r>
            <a:r>
              <a:rPr lang="fi-FI" altLang="fi-FI" sz="2400">
                <a:solidFill>
                  <a:schemeClr val="tx1"/>
                </a:solidFill>
              </a:rPr>
              <a:t> eli pisteessä B.  Kun </a:t>
            </a:r>
            <a:r>
              <a:rPr lang="el-GR" altLang="fi-FI" sz="2400" i="1">
                <a:solidFill>
                  <a:schemeClr val="tx1"/>
                </a:solidFill>
                <a:latin typeface="Arial" panose="020B0604020202020204" pitchFamily="34" charset="0"/>
                <a:cs typeface="Arial" panose="020B0604020202020204" pitchFamily="34" charset="0"/>
              </a:rPr>
              <a:t>Δ</a:t>
            </a:r>
            <a:r>
              <a:rPr lang="fi-FI" altLang="fi-FI" sz="2400" i="1">
                <a:solidFill>
                  <a:schemeClr val="tx1"/>
                </a:solidFill>
                <a:latin typeface="Arial" panose="020B0604020202020204" pitchFamily="34" charset="0"/>
                <a:cs typeface="Arial" panose="020B0604020202020204" pitchFamily="34" charset="0"/>
              </a:rPr>
              <a:t>t</a:t>
            </a:r>
            <a:r>
              <a:rPr lang="fi-FI" altLang="fi-FI" sz="2400">
                <a:solidFill>
                  <a:schemeClr val="tx1"/>
                </a:solidFill>
                <a:latin typeface="Arial" panose="020B0604020202020204" pitchFamily="34" charset="0"/>
                <a:cs typeface="Arial" panose="020B0604020202020204" pitchFamily="34" charset="0"/>
              </a:rPr>
              <a:t>→0, tulee piste A lähemmäksi pistettä B.  Samalla pienenee kulma </a:t>
            </a:r>
            <a:r>
              <a:rPr lang="el-GR" altLang="fi-FI" sz="2400" i="1">
                <a:solidFill>
                  <a:schemeClr val="tx1"/>
                </a:solidFill>
                <a:latin typeface="Arial" panose="020B0604020202020204" pitchFamily="34" charset="0"/>
                <a:cs typeface="Arial" panose="020B0604020202020204" pitchFamily="34" charset="0"/>
              </a:rPr>
              <a:t>Δθ</a:t>
            </a:r>
            <a:r>
              <a:rPr lang="fi-FI" altLang="fi-FI" sz="2400">
                <a:solidFill>
                  <a:schemeClr val="tx1"/>
                </a:solidFill>
                <a:latin typeface="Arial" panose="020B0604020202020204" pitchFamily="34" charset="0"/>
                <a:cs typeface="Arial" panose="020B0604020202020204" pitchFamily="34" charset="0"/>
              </a:rPr>
              <a:t> ja vektori </a:t>
            </a:r>
            <a:r>
              <a:rPr lang="el-GR" altLang="fi-FI" sz="2400" i="1">
                <a:solidFill>
                  <a:schemeClr val="tx1"/>
                </a:solidFill>
                <a:latin typeface="Arial" panose="020B0604020202020204" pitchFamily="34" charset="0"/>
                <a:cs typeface="Arial" panose="020B0604020202020204" pitchFamily="34" charset="0"/>
              </a:rPr>
              <a:t>Δ</a:t>
            </a:r>
            <a:r>
              <a:rPr lang="fi-FI" altLang="fi-FI" sz="2400" b="1" i="1">
                <a:solidFill>
                  <a:schemeClr val="tx1"/>
                </a:solidFill>
                <a:latin typeface="Arial" panose="020B0604020202020204" pitchFamily="34" charset="0"/>
                <a:cs typeface="Arial" panose="020B0604020202020204" pitchFamily="34" charset="0"/>
              </a:rPr>
              <a:t>v</a:t>
            </a:r>
            <a:r>
              <a:rPr lang="fi-FI" altLang="fi-FI" sz="2400">
                <a:solidFill>
                  <a:schemeClr val="tx1"/>
                </a:solidFill>
                <a:latin typeface="Arial" panose="020B0604020202020204" pitchFamily="34" charset="0"/>
                <a:cs typeface="Arial" panose="020B0604020202020204" pitchFamily="34" charset="0"/>
              </a:rPr>
              <a:t>. </a:t>
            </a:r>
            <a:r>
              <a:rPr lang="el-GR" altLang="fi-FI" sz="2400" i="1">
                <a:solidFill>
                  <a:schemeClr val="tx1"/>
                </a:solidFill>
              </a:rPr>
              <a:t>Δ</a:t>
            </a:r>
            <a:r>
              <a:rPr lang="fi-FI" altLang="fi-FI" sz="2400" b="1" i="1">
                <a:solidFill>
                  <a:schemeClr val="tx1"/>
                </a:solidFill>
              </a:rPr>
              <a:t>v </a:t>
            </a:r>
            <a:r>
              <a:rPr lang="fi-FI" altLang="fi-FI" sz="2400">
                <a:solidFill>
                  <a:schemeClr val="tx1"/>
                </a:solidFill>
              </a:rPr>
              <a:t>:n</a:t>
            </a:r>
            <a:r>
              <a:rPr lang="fi-FI" altLang="fi-FI" sz="2400" b="1" i="1">
                <a:solidFill>
                  <a:schemeClr val="tx1"/>
                </a:solidFill>
              </a:rPr>
              <a:t> </a:t>
            </a:r>
            <a:r>
              <a:rPr lang="fi-FI" altLang="fi-FI" sz="2400">
                <a:solidFill>
                  <a:schemeClr val="tx1"/>
                </a:solidFill>
              </a:rPr>
              <a:t>suunta kääntyy kohti rataympyrän keskipistettä.  Raja-arvona suunta on kohti rataympyrän keskipistettä.  Tasaisen ympyräliikkeen kiihtyvyys on kohti keskipistettä oleva vektori.  Tästä nimitys </a:t>
            </a:r>
            <a:r>
              <a:rPr lang="fi-FI" altLang="fi-FI" sz="2400" i="1">
                <a:solidFill>
                  <a:schemeClr val="tx1"/>
                </a:solidFill>
              </a:rPr>
              <a:t>keskeiskiihtyvyys</a:t>
            </a:r>
            <a:r>
              <a:rPr lang="fi-FI" altLang="fi-FI" sz="2400">
                <a:solidFill>
                  <a:schemeClr val="tx1"/>
                </a:solidFill>
              </a:rPr>
              <a:t> </a:t>
            </a:r>
            <a:r>
              <a:rPr lang="fi-FI" altLang="fi-FI" sz="2400" b="1" i="1">
                <a:solidFill>
                  <a:schemeClr val="tx1"/>
                </a:solidFill>
              </a:rPr>
              <a:t>a</a:t>
            </a:r>
            <a:r>
              <a:rPr lang="fi-FI" altLang="fi-FI" sz="2400" baseline="-25000">
                <a:solidFill>
                  <a:schemeClr val="tx1"/>
                </a:solidFill>
              </a:rPr>
              <a:t>r</a:t>
            </a:r>
            <a:r>
              <a:rPr lang="fi-FI" altLang="fi-FI" sz="2400">
                <a:solidFill>
                  <a:schemeClr val="tx1"/>
                </a:solidFill>
              </a:rPr>
              <a:t>.</a:t>
            </a:r>
          </a:p>
          <a:p>
            <a:pPr eaLnBrk="1" hangingPunct="1">
              <a:spcBef>
                <a:spcPct val="50000"/>
              </a:spcBef>
              <a:buClrTx/>
              <a:buFontTx/>
              <a:buNone/>
            </a:pPr>
            <a:r>
              <a:rPr lang="fi-FI" altLang="fi-FI" sz="2400">
                <a:solidFill>
                  <a:schemeClr val="tx1"/>
                </a:solidFill>
              </a:rPr>
              <a:t>Yhdenmuotoisista kolmioista saadaan:</a:t>
            </a:r>
            <a:endParaRPr lang="el-GR" altLang="fi-FI" sz="2400" b="1" i="1" baseline="-25000">
              <a:solidFill>
                <a:schemeClr val="tx1"/>
              </a:solidFill>
            </a:endParaRPr>
          </a:p>
        </p:txBody>
      </p:sp>
      <p:graphicFrame>
        <p:nvGraphicFramePr>
          <p:cNvPr id="191492" name="Object 3"/>
          <p:cNvGraphicFramePr>
            <a:graphicFrameLocks noChangeAspect="1"/>
          </p:cNvGraphicFramePr>
          <p:nvPr/>
        </p:nvGraphicFramePr>
        <p:xfrm>
          <a:off x="731838" y="3678238"/>
          <a:ext cx="3352800" cy="965200"/>
        </p:xfrm>
        <a:graphic>
          <a:graphicData uri="http://schemas.openxmlformats.org/presentationml/2006/ole">
            <mc:AlternateContent xmlns:mc="http://schemas.openxmlformats.org/markup-compatibility/2006">
              <mc:Choice xmlns:v="urn:schemas-microsoft-com:vml" Requires="v">
                <p:oleObj spid="_x0000_s191499" name="Equation" r:id="rId3" imgW="3352800" imgH="965200" progId="Equation.DSMT4">
                  <p:embed/>
                </p:oleObj>
              </mc:Choice>
              <mc:Fallback>
                <p:oleObj name="Equation" r:id="rId3" imgW="3352800" imgH="9652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838" y="3678238"/>
                        <a:ext cx="33528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1493" name="Object 4"/>
          <p:cNvGraphicFramePr>
            <a:graphicFrameLocks noChangeAspect="1"/>
          </p:cNvGraphicFramePr>
          <p:nvPr/>
        </p:nvGraphicFramePr>
        <p:xfrm>
          <a:off x="711200" y="5038725"/>
          <a:ext cx="5829300" cy="927100"/>
        </p:xfrm>
        <a:graphic>
          <a:graphicData uri="http://schemas.openxmlformats.org/presentationml/2006/ole">
            <mc:AlternateContent xmlns:mc="http://schemas.openxmlformats.org/markup-compatibility/2006">
              <mc:Choice xmlns:v="urn:schemas-microsoft-com:vml" Requires="v">
                <p:oleObj spid="_x0000_s191500" name="Equation" r:id="rId5" imgW="5829300" imgH="927100" progId="Equation.DSMT4">
                  <p:embed/>
                </p:oleObj>
              </mc:Choice>
              <mc:Fallback>
                <p:oleObj name="Equation" r:id="rId5" imgW="5829300" imgH="9271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1200" y="5038725"/>
                        <a:ext cx="58293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1494" name="AutoShape 6">
            <a:hlinkClick r:id="rId7"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7A399005-D3E9-44AD-B3FE-7A5AB3D4BCB7}" type="slidenum">
              <a:rPr lang="fi-FI" altLang="fi-FI" sz="1000" smtClean="0">
                <a:solidFill>
                  <a:schemeClr val="tx1"/>
                </a:solidFill>
                <a:latin typeface="Arial" panose="020B0604020202020204" pitchFamily="34" charset="0"/>
              </a:rPr>
              <a:pPr>
                <a:spcBef>
                  <a:spcPct val="0"/>
                </a:spcBef>
                <a:buClrTx/>
                <a:buFontTx/>
                <a:buNone/>
              </a:pPr>
              <a:t>181</a:t>
            </a:fld>
            <a:endParaRPr lang="fi-FI" altLang="fi-FI" sz="1000" smtClean="0">
              <a:solidFill>
                <a:schemeClr val="tx1"/>
              </a:solidFill>
              <a:latin typeface="Arial" panose="020B0604020202020204" pitchFamily="34" charset="0"/>
            </a:endParaRPr>
          </a:p>
        </p:txBody>
      </p:sp>
      <p:sp>
        <p:nvSpPr>
          <p:cNvPr id="192515" name="Text Box 2"/>
          <p:cNvSpPr txBox="1">
            <a:spLocks noChangeArrowheads="1"/>
          </p:cNvSpPr>
          <p:nvPr/>
        </p:nvSpPr>
        <p:spPr bwMode="auto">
          <a:xfrm>
            <a:off x="4495800" y="590550"/>
            <a:ext cx="43561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a:solidFill>
                  <a:schemeClr val="tx1"/>
                </a:solidFill>
              </a:rPr>
              <a:t>Keskeiskiihtyvyyden </a:t>
            </a:r>
            <a:r>
              <a:rPr lang="fi-FI" altLang="fi-FI" sz="2400" b="1" i="1">
                <a:solidFill>
                  <a:schemeClr val="tx1"/>
                </a:solidFill>
              </a:rPr>
              <a:t>a</a:t>
            </a:r>
            <a:r>
              <a:rPr lang="fi-FI" altLang="fi-FI" sz="2400" i="1">
                <a:solidFill>
                  <a:schemeClr val="tx1"/>
                </a:solidFill>
              </a:rPr>
              <a:t> </a:t>
            </a:r>
            <a:r>
              <a:rPr lang="fi-FI" altLang="fi-FI" sz="2400" baseline="-25000">
                <a:solidFill>
                  <a:schemeClr val="tx1"/>
                </a:solidFill>
              </a:rPr>
              <a:t>r</a:t>
            </a:r>
            <a:r>
              <a:rPr lang="fi-FI" altLang="fi-FI" sz="2400">
                <a:solidFill>
                  <a:schemeClr val="tx1"/>
                </a:solidFill>
              </a:rPr>
              <a:t> suunta on tarkasti kohti ympyrän kes-kipistettä.  Keskeiskiihtyvyyden itseisarvoksi saadaan:</a:t>
            </a:r>
            <a:endParaRPr lang="fi-FI" altLang="fi-FI" sz="2800">
              <a:solidFill>
                <a:schemeClr val="tx1"/>
              </a:solidFill>
            </a:endParaRPr>
          </a:p>
        </p:txBody>
      </p:sp>
      <p:graphicFrame>
        <p:nvGraphicFramePr>
          <p:cNvPr id="192516" name="Object 3"/>
          <p:cNvGraphicFramePr>
            <a:graphicFrameLocks noChangeAspect="1"/>
          </p:cNvGraphicFramePr>
          <p:nvPr/>
        </p:nvGraphicFramePr>
        <p:xfrm>
          <a:off x="5710238" y="3000375"/>
          <a:ext cx="1295400" cy="914400"/>
        </p:xfrm>
        <a:graphic>
          <a:graphicData uri="http://schemas.openxmlformats.org/presentationml/2006/ole">
            <mc:AlternateContent xmlns:mc="http://schemas.openxmlformats.org/markup-compatibility/2006">
              <mc:Choice xmlns:v="urn:schemas-microsoft-com:vml" Requires="v">
                <p:oleObj spid="_x0000_s192533" name="Equation" r:id="rId3" imgW="1079032" imgH="761669" progId="Equation.DSMT4">
                  <p:embed/>
                </p:oleObj>
              </mc:Choice>
              <mc:Fallback>
                <p:oleObj name="Equation" r:id="rId3" imgW="1079032" imgH="761669"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0238" y="3000375"/>
                        <a:ext cx="1295400" cy="9144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4"/>
          <p:cNvGrpSpPr>
            <a:grpSpLocks/>
          </p:cNvGrpSpPr>
          <p:nvPr/>
        </p:nvGrpSpPr>
        <p:grpSpPr bwMode="auto">
          <a:xfrm>
            <a:off x="873125" y="1182688"/>
            <a:ext cx="3543300" cy="5099050"/>
            <a:chOff x="421" y="713"/>
            <a:chExt cx="2232" cy="3212"/>
          </a:xfrm>
        </p:grpSpPr>
        <p:sp>
          <p:nvSpPr>
            <p:cNvPr id="192519" name="Oval 5"/>
            <p:cNvSpPr>
              <a:spLocks noChangeArrowheads="1"/>
            </p:cNvSpPr>
            <p:nvPr/>
          </p:nvSpPr>
          <p:spPr bwMode="auto">
            <a:xfrm>
              <a:off x="421" y="1211"/>
              <a:ext cx="2232" cy="2232"/>
            </a:xfrm>
            <a:prstGeom prst="ellipse">
              <a:avLst/>
            </a:prstGeom>
            <a:noFill/>
            <a:ln w="25400" algn="ctr">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92520" name="Oval 6"/>
            <p:cNvSpPr>
              <a:spLocks noChangeArrowheads="1"/>
            </p:cNvSpPr>
            <p:nvPr/>
          </p:nvSpPr>
          <p:spPr bwMode="auto">
            <a:xfrm>
              <a:off x="1509" y="2299"/>
              <a:ext cx="56" cy="56"/>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grpSp>
          <p:nvGrpSpPr>
            <p:cNvPr id="192521" name="Group 7"/>
            <p:cNvGrpSpPr>
              <a:grpSpLocks/>
            </p:cNvGrpSpPr>
            <p:nvPr/>
          </p:nvGrpSpPr>
          <p:grpSpPr bwMode="auto">
            <a:xfrm>
              <a:off x="1156" y="713"/>
              <a:ext cx="976" cy="666"/>
              <a:chOff x="1156" y="713"/>
              <a:chExt cx="976" cy="666"/>
            </a:xfrm>
          </p:grpSpPr>
          <p:sp>
            <p:nvSpPr>
              <p:cNvPr id="192529" name="Line 8"/>
              <p:cNvSpPr>
                <a:spLocks noChangeShapeType="1"/>
              </p:cNvSpPr>
              <p:nvPr/>
            </p:nvSpPr>
            <p:spPr bwMode="auto">
              <a:xfrm flipH="1" flipV="1">
                <a:off x="1156" y="740"/>
                <a:ext cx="976" cy="639"/>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192530" name="Text Box 9"/>
              <p:cNvSpPr txBox="1">
                <a:spLocks noChangeArrowheads="1"/>
              </p:cNvSpPr>
              <p:nvPr/>
            </p:nvSpPr>
            <p:spPr bwMode="auto">
              <a:xfrm>
                <a:off x="1542" y="713"/>
                <a:ext cx="24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b="1" i="1">
                    <a:solidFill>
                      <a:schemeClr val="tx1"/>
                    </a:solidFill>
                  </a:rPr>
                  <a:t>v</a:t>
                </a:r>
                <a:endParaRPr lang="fi-FI" altLang="fi-FI" sz="2800" baseline="-25000">
                  <a:solidFill>
                    <a:schemeClr val="tx1"/>
                  </a:solidFill>
                </a:endParaRPr>
              </a:p>
            </p:txBody>
          </p:sp>
        </p:grpSp>
        <p:grpSp>
          <p:nvGrpSpPr>
            <p:cNvPr id="192522" name="Group 10"/>
            <p:cNvGrpSpPr>
              <a:grpSpLocks/>
            </p:cNvGrpSpPr>
            <p:nvPr/>
          </p:nvGrpSpPr>
          <p:grpSpPr bwMode="auto">
            <a:xfrm>
              <a:off x="1814" y="1376"/>
              <a:ext cx="410" cy="559"/>
              <a:chOff x="1814" y="1376"/>
              <a:chExt cx="410" cy="559"/>
            </a:xfrm>
          </p:grpSpPr>
          <p:sp>
            <p:nvSpPr>
              <p:cNvPr id="192527" name="Line 11"/>
              <p:cNvSpPr>
                <a:spLocks noChangeShapeType="1"/>
              </p:cNvSpPr>
              <p:nvPr/>
            </p:nvSpPr>
            <p:spPr bwMode="auto">
              <a:xfrm flipH="1">
                <a:off x="1814" y="1376"/>
                <a:ext cx="327" cy="506"/>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192528" name="Text Box 12"/>
              <p:cNvSpPr txBox="1">
                <a:spLocks noChangeArrowheads="1"/>
              </p:cNvSpPr>
              <p:nvPr/>
            </p:nvSpPr>
            <p:spPr bwMode="auto">
              <a:xfrm>
                <a:off x="1919" y="1608"/>
                <a:ext cx="30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b="1" i="1">
                    <a:solidFill>
                      <a:schemeClr val="tx1"/>
                    </a:solidFill>
                  </a:rPr>
                  <a:t>a</a:t>
                </a:r>
                <a:r>
                  <a:rPr lang="fi-FI" altLang="fi-FI" sz="2800" baseline="-25000">
                    <a:solidFill>
                      <a:schemeClr val="tx1"/>
                    </a:solidFill>
                  </a:rPr>
                  <a:t>r</a:t>
                </a:r>
              </a:p>
            </p:txBody>
          </p:sp>
        </p:grpSp>
        <p:sp>
          <p:nvSpPr>
            <p:cNvPr id="192523" name="Line 13"/>
            <p:cNvSpPr>
              <a:spLocks noChangeShapeType="1"/>
            </p:cNvSpPr>
            <p:nvPr/>
          </p:nvSpPr>
          <p:spPr bwMode="auto">
            <a:xfrm rot="10800000" flipH="1" flipV="1">
              <a:off x="936" y="3286"/>
              <a:ext cx="976" cy="639"/>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192524" name="Text Box 14"/>
            <p:cNvSpPr txBox="1">
              <a:spLocks noChangeArrowheads="1"/>
            </p:cNvSpPr>
            <p:nvPr/>
          </p:nvSpPr>
          <p:spPr bwMode="auto">
            <a:xfrm>
              <a:off x="1250" y="3557"/>
              <a:ext cx="24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b="1" i="1">
                  <a:solidFill>
                    <a:schemeClr val="tx1"/>
                  </a:solidFill>
                </a:rPr>
                <a:t>v</a:t>
              </a:r>
              <a:endParaRPr lang="fi-FI" altLang="fi-FI" sz="2800" baseline="-25000">
                <a:solidFill>
                  <a:schemeClr val="tx1"/>
                </a:solidFill>
              </a:endParaRPr>
            </a:p>
          </p:txBody>
        </p:sp>
        <p:sp>
          <p:nvSpPr>
            <p:cNvPr id="192525" name="Line 15"/>
            <p:cNvSpPr>
              <a:spLocks noChangeShapeType="1"/>
            </p:cNvSpPr>
            <p:nvPr/>
          </p:nvSpPr>
          <p:spPr bwMode="auto">
            <a:xfrm rot="10615353" flipH="1">
              <a:off x="938" y="2762"/>
              <a:ext cx="327" cy="506"/>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192526" name="Text Box 16"/>
            <p:cNvSpPr txBox="1">
              <a:spLocks noChangeArrowheads="1"/>
            </p:cNvSpPr>
            <p:nvPr/>
          </p:nvSpPr>
          <p:spPr bwMode="auto">
            <a:xfrm>
              <a:off x="847" y="2714"/>
              <a:ext cx="30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b="1" i="1">
                  <a:solidFill>
                    <a:schemeClr val="tx1"/>
                  </a:solidFill>
                </a:rPr>
                <a:t>a</a:t>
              </a:r>
              <a:r>
                <a:rPr lang="fi-FI" altLang="fi-FI" sz="2800" baseline="-25000">
                  <a:solidFill>
                    <a:schemeClr val="tx1"/>
                  </a:solidFill>
                </a:rPr>
                <a:t>r</a:t>
              </a:r>
            </a:p>
          </p:txBody>
        </p:sp>
      </p:grpSp>
      <p:sp>
        <p:nvSpPr>
          <p:cNvPr id="192518" name="AutoShape 18">
            <a:hlinkClick r:id="rId5"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mph" presetSubtype="0" fill="hold" nodeType="clickEffect">
                                  <p:stCondLst>
                                    <p:cond delay="0"/>
                                  </p:stCondLst>
                                  <p:childTnLst>
                                    <p:animRot by="-43200000">
                                      <p:cBhvr>
                                        <p:cTn id="6" dur="5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Dian numeron paikkamerkki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263A637D-71AB-40F1-82E6-0CCF704C4E97}" type="slidenum">
              <a:rPr lang="fi-FI" altLang="fi-FI" sz="1000" smtClean="0">
                <a:solidFill>
                  <a:schemeClr val="tx1"/>
                </a:solidFill>
                <a:latin typeface="Arial" panose="020B0604020202020204" pitchFamily="34" charset="0"/>
              </a:rPr>
              <a:pPr>
                <a:spcBef>
                  <a:spcPct val="0"/>
                </a:spcBef>
                <a:buClrTx/>
                <a:buFontTx/>
                <a:buNone/>
              </a:pPr>
              <a:t>182</a:t>
            </a:fld>
            <a:endParaRPr lang="fi-FI" altLang="fi-FI" sz="1000" smtClean="0">
              <a:solidFill>
                <a:schemeClr val="tx1"/>
              </a:solidFill>
              <a:latin typeface="Arial" panose="020B0604020202020204" pitchFamily="34" charset="0"/>
            </a:endParaRPr>
          </a:p>
        </p:txBody>
      </p:sp>
      <p:sp>
        <p:nvSpPr>
          <p:cNvPr id="193539" name="Rectangle 2"/>
          <p:cNvSpPr>
            <a:spLocks noRot="1" noChangeArrowheads="1"/>
          </p:cNvSpPr>
          <p:nvPr/>
        </p:nvSpPr>
        <p:spPr bwMode="auto">
          <a:xfrm>
            <a:off x="301625" y="228600"/>
            <a:ext cx="854075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3600">
                <a:solidFill>
                  <a:schemeClr val="tx2"/>
                </a:solidFill>
              </a:rPr>
              <a:t>7.2 Keskihakuvoima</a:t>
            </a:r>
          </a:p>
        </p:txBody>
      </p:sp>
      <p:sp>
        <p:nvSpPr>
          <p:cNvPr id="193540" name="Text Box 3"/>
          <p:cNvSpPr txBox="1">
            <a:spLocks noChangeArrowheads="1"/>
          </p:cNvSpPr>
          <p:nvPr/>
        </p:nvSpPr>
        <p:spPr bwMode="auto">
          <a:xfrm>
            <a:off x="381000" y="1069975"/>
            <a:ext cx="8253413"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a:solidFill>
                  <a:schemeClr val="tx1"/>
                </a:solidFill>
              </a:rPr>
              <a:t>Ympyrärataa liikkuvalla kappaleella on keskeis-kiihtyvyys </a:t>
            </a:r>
            <a:r>
              <a:rPr lang="fi-FI" altLang="fi-FI" sz="2400" b="1" i="1">
                <a:solidFill>
                  <a:schemeClr val="tx1"/>
                </a:solidFill>
              </a:rPr>
              <a:t>a</a:t>
            </a:r>
            <a:r>
              <a:rPr lang="fi-FI" altLang="fi-FI" sz="2400" baseline="-25000">
                <a:solidFill>
                  <a:schemeClr val="tx1"/>
                </a:solidFill>
              </a:rPr>
              <a:t>r</a:t>
            </a:r>
            <a:r>
              <a:rPr lang="fi-FI" altLang="fi-FI" sz="2400">
                <a:solidFill>
                  <a:schemeClr val="tx1"/>
                </a:solidFill>
              </a:rPr>
              <a:t>, jonka aiheuttaa voima. Newtonin toisen lain mukaan saa-daa </a:t>
            </a:r>
            <a:r>
              <a:rPr lang="fi-FI" altLang="fi-FI" sz="2400" b="1" i="1">
                <a:solidFill>
                  <a:schemeClr val="tx1"/>
                </a:solidFill>
              </a:rPr>
              <a:t>F</a:t>
            </a:r>
            <a:r>
              <a:rPr lang="fi-FI" altLang="fi-FI" sz="2400" baseline="-25000">
                <a:solidFill>
                  <a:schemeClr val="tx1"/>
                </a:solidFill>
              </a:rPr>
              <a:t>r</a:t>
            </a:r>
            <a:r>
              <a:rPr lang="fi-FI" altLang="fi-FI" sz="2400">
                <a:solidFill>
                  <a:schemeClr val="tx1"/>
                </a:solidFill>
              </a:rPr>
              <a:t> = m</a:t>
            </a:r>
            <a:r>
              <a:rPr lang="fi-FI" altLang="fi-FI" sz="2400" b="1" i="1">
                <a:solidFill>
                  <a:schemeClr val="tx1"/>
                </a:solidFill>
              </a:rPr>
              <a:t>a</a:t>
            </a:r>
            <a:r>
              <a:rPr lang="fi-FI" altLang="fi-FI" sz="2400" baseline="-25000">
                <a:solidFill>
                  <a:schemeClr val="tx1"/>
                </a:solidFill>
              </a:rPr>
              <a:t>r</a:t>
            </a:r>
            <a:r>
              <a:rPr lang="fi-FI" altLang="fi-FI" sz="2400">
                <a:solidFill>
                  <a:schemeClr val="tx1"/>
                </a:solidFill>
              </a:rPr>
              <a:t>.  Kokonaisvoimasta, joka suuntautuu kohti rataympyrän keskipistettä, käytetään nimityksiä </a:t>
            </a:r>
            <a:r>
              <a:rPr lang="fi-FI" altLang="fi-FI" sz="2400" i="1">
                <a:solidFill>
                  <a:schemeClr val="tx1"/>
                </a:solidFill>
              </a:rPr>
              <a:t>keskeis-voima</a:t>
            </a:r>
            <a:r>
              <a:rPr lang="fi-FI" altLang="fi-FI" sz="2400">
                <a:solidFill>
                  <a:schemeClr val="tx1"/>
                </a:solidFill>
              </a:rPr>
              <a:t>, </a:t>
            </a:r>
            <a:r>
              <a:rPr lang="fi-FI" altLang="fi-FI" sz="2400" i="1">
                <a:solidFill>
                  <a:schemeClr val="tx1"/>
                </a:solidFill>
              </a:rPr>
              <a:t>keskihakuvoima</a:t>
            </a:r>
            <a:r>
              <a:rPr lang="fi-FI" altLang="fi-FI" sz="2400">
                <a:solidFill>
                  <a:schemeClr val="tx1"/>
                </a:solidFill>
              </a:rPr>
              <a:t> tai </a:t>
            </a:r>
            <a:r>
              <a:rPr lang="fi-FI" altLang="fi-FI" sz="2400" i="1">
                <a:solidFill>
                  <a:schemeClr val="tx1"/>
                </a:solidFill>
              </a:rPr>
              <a:t>sentripetaalivoima</a:t>
            </a:r>
            <a:r>
              <a:rPr lang="fi-FI" altLang="fi-FI" sz="2400">
                <a:solidFill>
                  <a:schemeClr val="tx1"/>
                </a:solidFill>
              </a:rPr>
              <a:t>.  </a:t>
            </a:r>
            <a:endParaRPr lang="fi-FI" altLang="fi-FI" sz="2400" baseline="-25000">
              <a:solidFill>
                <a:schemeClr val="tx1"/>
              </a:solidFill>
            </a:endParaRPr>
          </a:p>
        </p:txBody>
      </p:sp>
      <p:graphicFrame>
        <p:nvGraphicFramePr>
          <p:cNvPr id="193541" name="Object 4"/>
          <p:cNvGraphicFramePr>
            <a:graphicFrameLocks noGrp="1" noChangeAspect="1"/>
          </p:cNvGraphicFramePr>
          <p:nvPr>
            <p:ph/>
          </p:nvPr>
        </p:nvGraphicFramePr>
        <p:xfrm>
          <a:off x="2774950" y="3328988"/>
          <a:ext cx="1690688" cy="914400"/>
        </p:xfrm>
        <a:graphic>
          <a:graphicData uri="http://schemas.openxmlformats.org/presentationml/2006/ole">
            <mc:AlternateContent xmlns:mc="http://schemas.openxmlformats.org/markup-compatibility/2006">
              <mc:Choice xmlns:v="urn:schemas-microsoft-com:vml" Requires="v">
                <p:oleObj spid="_x0000_s193546" name="Equation" r:id="rId3" imgW="1409088" imgH="761669" progId="Equation.DSMT4">
                  <p:embed/>
                </p:oleObj>
              </mc:Choice>
              <mc:Fallback>
                <p:oleObj name="Equation" r:id="rId3" imgW="1409088" imgH="761669"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4950" y="3328988"/>
                        <a:ext cx="1690688" cy="914400"/>
                      </a:xfrm>
                      <a:prstGeom prst="rect">
                        <a:avLst/>
                      </a:prstGeom>
                      <a:solidFill>
                        <a:srgbClr val="FFCC99"/>
                      </a:solidFill>
                      <a:ln w="9525" cap="flat" cmpd="sng" algn="ctr">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3542" name="Text Box 5"/>
          <p:cNvSpPr txBox="1">
            <a:spLocks noChangeArrowheads="1"/>
          </p:cNvSpPr>
          <p:nvPr/>
        </p:nvSpPr>
        <p:spPr bwMode="auto">
          <a:xfrm>
            <a:off x="471488" y="4545013"/>
            <a:ext cx="81184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b="1">
                <a:solidFill>
                  <a:schemeClr val="tx1"/>
                </a:solidFill>
              </a:rPr>
              <a:t>Määritelmä</a:t>
            </a:r>
            <a:r>
              <a:rPr lang="fi-FI" altLang="fi-FI" sz="2400">
                <a:solidFill>
                  <a:schemeClr val="tx1"/>
                </a:solidFill>
              </a:rPr>
              <a:t>: Keskihakuvoima on se kokonaisvoima, mikä tarvitaan pitämään hiukkanen, jonka massa on </a:t>
            </a:r>
            <a:r>
              <a:rPr lang="fi-FI" altLang="fi-FI" sz="2400" i="1">
                <a:solidFill>
                  <a:schemeClr val="tx1"/>
                </a:solidFill>
              </a:rPr>
              <a:t>m</a:t>
            </a:r>
            <a:r>
              <a:rPr lang="fi-FI" altLang="fi-FI" sz="2400">
                <a:solidFill>
                  <a:schemeClr val="tx1"/>
                </a:solidFill>
              </a:rPr>
              <a:t>, </a:t>
            </a:r>
            <a:r>
              <a:rPr lang="fi-FI" altLang="fi-FI" sz="2400" i="1">
                <a:solidFill>
                  <a:schemeClr val="tx1"/>
                </a:solidFill>
              </a:rPr>
              <a:t>r</a:t>
            </a:r>
            <a:r>
              <a:rPr lang="fi-FI" altLang="fi-FI" sz="2400">
                <a:solidFill>
                  <a:schemeClr val="tx1"/>
                </a:solidFill>
              </a:rPr>
              <a:t>-säteisellä ympyräradalla.  Voiman suuruus on </a:t>
            </a:r>
            <a:r>
              <a:rPr lang="fi-FI" altLang="fi-FI" sz="2400" i="1">
                <a:solidFill>
                  <a:schemeClr val="tx1"/>
                </a:solidFill>
              </a:rPr>
              <a:t>mv </a:t>
            </a:r>
            <a:r>
              <a:rPr lang="fi-FI" altLang="fi-FI" sz="2400" baseline="30000">
                <a:solidFill>
                  <a:schemeClr val="tx1"/>
                </a:solidFill>
              </a:rPr>
              <a:t>2</a:t>
            </a:r>
            <a:r>
              <a:rPr lang="fi-FI" altLang="fi-FI" sz="2400">
                <a:solidFill>
                  <a:schemeClr val="tx1"/>
                </a:solidFill>
              </a:rPr>
              <a:t>/</a:t>
            </a:r>
            <a:r>
              <a:rPr lang="fi-FI" altLang="fi-FI" sz="2400" i="1">
                <a:solidFill>
                  <a:schemeClr val="tx1"/>
                </a:solidFill>
              </a:rPr>
              <a:t>r  </a:t>
            </a:r>
            <a:r>
              <a:rPr lang="fi-FI" altLang="fi-FI" sz="2400">
                <a:solidFill>
                  <a:schemeClr val="tx1"/>
                </a:solidFill>
              </a:rPr>
              <a:t>ja suunta kohti kaarevuuskeskipistettä.</a:t>
            </a:r>
            <a:endParaRPr lang="fi-FI" altLang="fi-FI" sz="2400" i="1">
              <a:solidFill>
                <a:schemeClr val="tx1"/>
              </a:solidFill>
            </a:endParaRPr>
          </a:p>
        </p:txBody>
      </p:sp>
      <p:sp>
        <p:nvSpPr>
          <p:cNvPr id="193543" name="AutoShape 7">
            <a:hlinkClick r:id="rId5"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B77F1269-8832-4999-9DFF-A2FB2DCC09B4}" type="slidenum">
              <a:rPr lang="fi-FI" altLang="fi-FI" sz="1000" smtClean="0">
                <a:solidFill>
                  <a:schemeClr val="tx1"/>
                </a:solidFill>
                <a:latin typeface="Arial" panose="020B0604020202020204" pitchFamily="34" charset="0"/>
              </a:rPr>
              <a:pPr>
                <a:spcBef>
                  <a:spcPct val="0"/>
                </a:spcBef>
                <a:buClrTx/>
                <a:buFontTx/>
                <a:buNone/>
              </a:pPr>
              <a:t>183</a:t>
            </a:fld>
            <a:endParaRPr lang="fi-FI" altLang="fi-FI" sz="1000" smtClean="0">
              <a:solidFill>
                <a:schemeClr val="tx1"/>
              </a:solidFill>
              <a:latin typeface="Arial" panose="020B0604020202020204" pitchFamily="34" charset="0"/>
            </a:endParaRPr>
          </a:p>
        </p:txBody>
      </p:sp>
      <p:sp>
        <p:nvSpPr>
          <p:cNvPr id="194563" name="Text Box 2"/>
          <p:cNvSpPr txBox="1">
            <a:spLocks noChangeArrowheads="1"/>
          </p:cNvSpPr>
          <p:nvPr/>
        </p:nvSpPr>
        <p:spPr bwMode="auto">
          <a:xfrm>
            <a:off x="388938" y="468313"/>
            <a:ext cx="8474075" cy="500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b="1">
                <a:solidFill>
                  <a:schemeClr val="tx1"/>
                </a:solidFill>
              </a:rPr>
              <a:t>Tehtävä 7.1</a:t>
            </a:r>
          </a:p>
          <a:p>
            <a:pPr eaLnBrk="1" hangingPunct="1">
              <a:spcBef>
                <a:spcPct val="50000"/>
              </a:spcBef>
              <a:buClrTx/>
              <a:buFontTx/>
              <a:buAutoNum type="alphaLcParenR"/>
            </a:pPr>
            <a:r>
              <a:rPr lang="fi-FI" altLang="fi-FI" sz="2800">
                <a:solidFill>
                  <a:schemeClr val="tx1"/>
                </a:solidFill>
              </a:rPr>
              <a:t>Mikä voima voi toimia keskihakuvoimana ?</a:t>
            </a:r>
          </a:p>
          <a:p>
            <a:pPr eaLnBrk="1" hangingPunct="1">
              <a:spcBef>
                <a:spcPct val="50000"/>
              </a:spcBef>
              <a:buClrTx/>
              <a:buFontTx/>
              <a:buAutoNum type="alphaLcParenR"/>
            </a:pPr>
            <a:r>
              <a:rPr lang="fi-FI" altLang="fi-FI" sz="2800">
                <a:solidFill>
                  <a:schemeClr val="tx1"/>
                </a:solidFill>
              </a:rPr>
              <a:t>Miksi keskihakuvoima ei tee työtä ?</a:t>
            </a:r>
          </a:p>
          <a:p>
            <a:pPr eaLnBrk="1" hangingPunct="1">
              <a:spcBef>
                <a:spcPct val="50000"/>
              </a:spcBef>
              <a:buClrTx/>
              <a:buFontTx/>
              <a:buAutoNum type="alphaLcParenR"/>
            </a:pPr>
            <a:r>
              <a:rPr lang="fi-FI" altLang="fi-FI" sz="2800">
                <a:solidFill>
                  <a:schemeClr val="tx1"/>
                </a:solidFill>
              </a:rPr>
              <a:t>Millainen on kappaleen ratakäyrä, jos keskihaku-voima on nolla ?</a:t>
            </a:r>
          </a:p>
          <a:p>
            <a:pPr eaLnBrk="1" hangingPunct="1">
              <a:spcBef>
                <a:spcPct val="50000"/>
              </a:spcBef>
              <a:buClrTx/>
              <a:buFontTx/>
              <a:buAutoNum type="alphaLcParenR"/>
            </a:pPr>
            <a:r>
              <a:rPr lang="fi-FI" altLang="fi-FI" sz="2800">
                <a:solidFill>
                  <a:schemeClr val="tx1"/>
                </a:solidFill>
              </a:rPr>
              <a:t>Mitä tapahtuu, jos keskihakuvoima lakkaa vaikut-tamasta ?</a:t>
            </a:r>
          </a:p>
          <a:p>
            <a:pPr eaLnBrk="1" hangingPunct="1">
              <a:spcBef>
                <a:spcPct val="50000"/>
              </a:spcBef>
              <a:buClrTx/>
              <a:buFontTx/>
              <a:buAutoNum type="alphaLcParenR"/>
            </a:pPr>
            <a:r>
              <a:rPr lang="fi-FI" altLang="fi-FI" sz="2800">
                <a:solidFill>
                  <a:schemeClr val="tx1"/>
                </a:solidFill>
              </a:rPr>
              <a:t>Usein puhutaan keskipakovoimasta.  Mitä tällä voimalla tarkoitetaan ?</a:t>
            </a:r>
          </a:p>
        </p:txBody>
      </p:sp>
      <p:sp>
        <p:nvSpPr>
          <p:cNvPr id="194564" name="AutoShape 4">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94565" name="AutoShape 5">
            <a:hlinkClick r:id="rId3" action="ppaction://hlinksldjump" highlightClick="1"/>
          </p:cNvPr>
          <p:cNvSpPr>
            <a:spLocks noChangeArrowheads="1"/>
          </p:cNvSpPr>
          <p:nvPr/>
        </p:nvSpPr>
        <p:spPr bwMode="auto">
          <a:xfrm>
            <a:off x="579438" y="5684838"/>
            <a:ext cx="1552575" cy="441325"/>
          </a:xfrm>
          <a:prstGeom prst="actionButtonBlank">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000" b="1">
                <a:solidFill>
                  <a:schemeClr val="tx2"/>
                </a:solidFill>
              </a:rPr>
              <a:t>Ratkaisu</a:t>
            </a:r>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AF750963-2116-4A81-BC62-C0EA891F1E02}" type="slidenum">
              <a:rPr lang="fi-FI" altLang="fi-FI" sz="1000" smtClean="0">
                <a:solidFill>
                  <a:schemeClr val="tx1"/>
                </a:solidFill>
                <a:latin typeface="Arial" panose="020B0604020202020204" pitchFamily="34" charset="0"/>
              </a:rPr>
              <a:pPr>
                <a:spcBef>
                  <a:spcPct val="0"/>
                </a:spcBef>
                <a:buClrTx/>
                <a:buFontTx/>
                <a:buNone/>
              </a:pPr>
              <a:t>184</a:t>
            </a:fld>
            <a:endParaRPr lang="fi-FI" altLang="fi-FI" sz="1000" smtClean="0">
              <a:solidFill>
                <a:schemeClr val="tx1"/>
              </a:solidFill>
              <a:latin typeface="Arial" panose="020B0604020202020204" pitchFamily="34" charset="0"/>
            </a:endParaRPr>
          </a:p>
        </p:txBody>
      </p:sp>
      <p:sp>
        <p:nvSpPr>
          <p:cNvPr id="195587" name="Text Box 2"/>
          <p:cNvSpPr txBox="1">
            <a:spLocks noChangeArrowheads="1"/>
          </p:cNvSpPr>
          <p:nvPr/>
        </p:nvSpPr>
        <p:spPr bwMode="auto">
          <a:xfrm>
            <a:off x="388938" y="468313"/>
            <a:ext cx="8474075"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b="1">
                <a:solidFill>
                  <a:schemeClr val="tx1"/>
                </a:solidFill>
              </a:rPr>
              <a:t>Tehtävä 7.2</a:t>
            </a:r>
          </a:p>
          <a:p>
            <a:pPr eaLnBrk="1" hangingPunct="1">
              <a:spcBef>
                <a:spcPct val="50000"/>
              </a:spcBef>
              <a:buClrTx/>
              <a:buFontTx/>
              <a:buNone/>
            </a:pPr>
            <a:r>
              <a:rPr lang="fi-FI" altLang="fi-FI" sz="2800">
                <a:solidFill>
                  <a:schemeClr val="tx1"/>
                </a:solidFill>
              </a:rPr>
              <a:t>Vaakasuorassa tiessä on kaarre, jonka kaarevuus-säde on 200 m.  Kuinka suuri tulee renkaan ja tien pinnan välisen kitkakertoimen olla, jotta nopeudella 50 km/h kulkeva auto ei luisuisi pois tieltä ? </a:t>
            </a:r>
          </a:p>
        </p:txBody>
      </p:sp>
      <p:sp>
        <p:nvSpPr>
          <p:cNvPr id="195588" name="Text Box 3"/>
          <p:cNvSpPr txBox="1">
            <a:spLocks noChangeArrowheads="1"/>
          </p:cNvSpPr>
          <p:nvPr/>
        </p:nvSpPr>
        <p:spPr bwMode="auto">
          <a:xfrm>
            <a:off x="374650" y="3503613"/>
            <a:ext cx="8474075"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b="1">
                <a:solidFill>
                  <a:schemeClr val="tx1"/>
                </a:solidFill>
              </a:rPr>
              <a:t>Tehtävä 7.3</a:t>
            </a:r>
          </a:p>
          <a:p>
            <a:pPr eaLnBrk="1" hangingPunct="1">
              <a:spcBef>
                <a:spcPct val="50000"/>
              </a:spcBef>
              <a:buClrTx/>
              <a:buFontTx/>
              <a:buNone/>
            </a:pPr>
            <a:r>
              <a:rPr lang="fi-FI" altLang="fi-FI" sz="2800">
                <a:solidFill>
                  <a:schemeClr val="tx1"/>
                </a:solidFill>
              </a:rPr>
              <a:t>Kuinka paljon tehtävän 7.2 tapauksessa tietä pitäisi kallistaa kaarteessa, jotta auto ei liusuisi pois tieltä hyvin liukkaalla kelillä.  Oletetaan, että kitkakerroin olisi lähes nolla.  </a:t>
            </a:r>
          </a:p>
        </p:txBody>
      </p:sp>
      <p:sp>
        <p:nvSpPr>
          <p:cNvPr id="195589" name="AutoShape 4">
            <a:hlinkClick r:id="rId2" action="ppaction://hlinksldjump" highlightClick="1"/>
          </p:cNvPr>
          <p:cNvSpPr>
            <a:spLocks noChangeArrowheads="1"/>
          </p:cNvSpPr>
          <p:nvPr/>
        </p:nvSpPr>
        <p:spPr bwMode="auto">
          <a:xfrm>
            <a:off x="512763" y="6062663"/>
            <a:ext cx="1552575" cy="441325"/>
          </a:xfrm>
          <a:prstGeom prst="actionButtonBlank">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000" b="1">
                <a:solidFill>
                  <a:schemeClr val="tx2"/>
                </a:solidFill>
              </a:rPr>
              <a:t>Ratkaisu</a:t>
            </a:r>
          </a:p>
        </p:txBody>
      </p:sp>
      <p:sp>
        <p:nvSpPr>
          <p:cNvPr id="195590" name="AutoShape 5">
            <a:hlinkClick r:id="rId3" action="ppaction://hlinksldjump" highlightClick="1"/>
          </p:cNvPr>
          <p:cNvSpPr>
            <a:spLocks noChangeArrowheads="1"/>
          </p:cNvSpPr>
          <p:nvPr/>
        </p:nvSpPr>
        <p:spPr bwMode="auto">
          <a:xfrm>
            <a:off x="515938" y="2952750"/>
            <a:ext cx="1552575" cy="441325"/>
          </a:xfrm>
          <a:prstGeom prst="actionButtonBlank">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000" b="1">
                <a:solidFill>
                  <a:schemeClr val="tx2"/>
                </a:solidFill>
              </a:rPr>
              <a:t>Ratkaisu</a:t>
            </a:r>
          </a:p>
        </p:txBody>
      </p:sp>
      <p:sp>
        <p:nvSpPr>
          <p:cNvPr id="195591" name="AutoShape 7">
            <a:hlinkClick r:id="rId4"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81DC74D1-ED39-4DCB-BFED-83BEA9820B69}" type="slidenum">
              <a:rPr lang="fi-FI" altLang="fi-FI" sz="1000" smtClean="0">
                <a:solidFill>
                  <a:schemeClr val="tx1"/>
                </a:solidFill>
                <a:latin typeface="Arial" panose="020B0604020202020204" pitchFamily="34" charset="0"/>
              </a:rPr>
              <a:pPr>
                <a:spcBef>
                  <a:spcPct val="0"/>
                </a:spcBef>
                <a:buClrTx/>
                <a:buFontTx/>
                <a:buNone/>
              </a:pPr>
              <a:t>185</a:t>
            </a:fld>
            <a:endParaRPr lang="fi-FI" altLang="fi-FI" sz="1000" smtClean="0">
              <a:solidFill>
                <a:schemeClr val="tx1"/>
              </a:solidFill>
              <a:latin typeface="Arial" panose="020B0604020202020204" pitchFamily="34" charset="0"/>
            </a:endParaRPr>
          </a:p>
        </p:txBody>
      </p:sp>
      <p:sp>
        <p:nvSpPr>
          <p:cNvPr id="196611" name="Rectangle 4"/>
          <p:cNvSpPr>
            <a:spLocks noRot="1" noChangeArrowheads="1"/>
          </p:cNvSpPr>
          <p:nvPr/>
        </p:nvSpPr>
        <p:spPr bwMode="auto">
          <a:xfrm>
            <a:off x="515938" y="228600"/>
            <a:ext cx="6751637"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3600">
                <a:solidFill>
                  <a:schemeClr val="tx2"/>
                </a:solidFill>
              </a:rPr>
              <a:t>7.3 Muuttuva ympyräliike</a:t>
            </a:r>
          </a:p>
        </p:txBody>
      </p:sp>
      <p:sp>
        <p:nvSpPr>
          <p:cNvPr id="196612" name="Text Box 5"/>
          <p:cNvSpPr txBox="1">
            <a:spLocks noChangeArrowheads="1"/>
          </p:cNvSpPr>
          <p:nvPr/>
        </p:nvSpPr>
        <p:spPr bwMode="auto">
          <a:xfrm>
            <a:off x="498475" y="1133475"/>
            <a:ext cx="7939088"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a:solidFill>
                  <a:schemeClr val="tx1"/>
                </a:solidFill>
              </a:rPr>
              <a:t>Jos hiukkanen liikkuu muuttuvalla nopeudella pitkin ta-sossa olevaa käyrää tai ympyrärataa, kiihtyvyydellä on aina komponentit radan tangentin suunnassa ja rataa vastaan kohtisuorassa suunnassa.</a:t>
            </a:r>
          </a:p>
        </p:txBody>
      </p:sp>
      <p:graphicFrame>
        <p:nvGraphicFramePr>
          <p:cNvPr id="196613" name="Object 24"/>
          <p:cNvGraphicFramePr>
            <a:graphicFrameLocks noChangeAspect="1"/>
          </p:cNvGraphicFramePr>
          <p:nvPr/>
        </p:nvGraphicFramePr>
        <p:xfrm>
          <a:off x="4286250" y="3309938"/>
          <a:ext cx="1524000" cy="381000"/>
        </p:xfrm>
        <a:graphic>
          <a:graphicData uri="http://schemas.openxmlformats.org/presentationml/2006/ole">
            <mc:AlternateContent xmlns:mc="http://schemas.openxmlformats.org/markup-compatibility/2006">
              <mc:Choice xmlns:v="urn:schemas-microsoft-com:vml" Requires="v">
                <p:oleObj spid="_x0000_s196653" name="Equation" r:id="rId3" imgW="1524000" imgH="381000" progId="Equation.DSMT4">
                  <p:embed/>
                </p:oleObj>
              </mc:Choice>
              <mc:Fallback>
                <p:oleObj name="Equation" r:id="rId3" imgW="1524000" imgH="381000" progId="Equation.DSMT4">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50" y="3309938"/>
                        <a:ext cx="1524000" cy="381000"/>
                      </a:xfrm>
                      <a:prstGeom prst="rect">
                        <a:avLst/>
                      </a:prstGeom>
                      <a:solidFill>
                        <a:srgbClr val="FFCC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6614" name="Object 25"/>
          <p:cNvGraphicFramePr>
            <a:graphicFrameLocks noChangeAspect="1"/>
          </p:cNvGraphicFramePr>
          <p:nvPr/>
        </p:nvGraphicFramePr>
        <p:xfrm>
          <a:off x="4279900" y="4027488"/>
          <a:ext cx="1803400" cy="520700"/>
        </p:xfrm>
        <a:graphic>
          <a:graphicData uri="http://schemas.openxmlformats.org/presentationml/2006/ole">
            <mc:AlternateContent xmlns:mc="http://schemas.openxmlformats.org/markup-compatibility/2006">
              <mc:Choice xmlns:v="urn:schemas-microsoft-com:vml" Requires="v">
                <p:oleObj spid="_x0000_s196654" name="Equation" r:id="rId5" imgW="1803400" imgH="520700" progId="Equation.DSMT4">
                  <p:embed/>
                </p:oleObj>
              </mc:Choice>
              <mc:Fallback>
                <p:oleObj name="Equation" r:id="rId5" imgW="1803400" imgH="520700" progId="Equation.DSMT4">
                  <p:embed/>
                  <p:pic>
                    <p:nvPicPr>
                      <p:cNvPr id="0"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79900" y="4027488"/>
                        <a:ext cx="1803400" cy="520700"/>
                      </a:xfrm>
                      <a:prstGeom prst="rect">
                        <a:avLst/>
                      </a:prstGeom>
                      <a:solidFill>
                        <a:srgbClr val="FFCC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96615" name="Group 29"/>
          <p:cNvGrpSpPr>
            <a:grpSpLocks/>
          </p:cNvGrpSpPr>
          <p:nvPr/>
        </p:nvGrpSpPr>
        <p:grpSpPr bwMode="auto">
          <a:xfrm>
            <a:off x="1150938" y="3176588"/>
            <a:ext cx="2224087" cy="2146300"/>
            <a:chOff x="725" y="2001"/>
            <a:chExt cx="1152" cy="1094"/>
          </a:xfrm>
        </p:grpSpPr>
        <p:sp>
          <p:nvSpPr>
            <p:cNvPr id="196619" name="Arc 7"/>
            <p:cNvSpPr>
              <a:spLocks/>
            </p:cNvSpPr>
            <p:nvPr/>
          </p:nvSpPr>
          <p:spPr bwMode="auto">
            <a:xfrm rot="-3586175">
              <a:off x="972" y="2000"/>
              <a:ext cx="657" cy="1152"/>
            </a:xfrm>
            <a:custGeom>
              <a:avLst/>
              <a:gdLst>
                <a:gd name="T0" fmla="*/ 0 w 24656"/>
                <a:gd name="T1" fmla="*/ 0 h 43200"/>
                <a:gd name="T2" fmla="*/ 0 w 24656"/>
                <a:gd name="T3" fmla="*/ 0 h 43200"/>
                <a:gd name="T4" fmla="*/ 0 w 24656"/>
                <a:gd name="T5" fmla="*/ 0 h 43200"/>
                <a:gd name="T6" fmla="*/ 0 60000 65536"/>
                <a:gd name="T7" fmla="*/ 0 60000 65536"/>
                <a:gd name="T8" fmla="*/ 0 60000 65536"/>
                <a:gd name="T9" fmla="*/ 0 w 24656"/>
                <a:gd name="T10" fmla="*/ 0 h 43200"/>
                <a:gd name="T11" fmla="*/ 24656 w 24656"/>
                <a:gd name="T12" fmla="*/ 43200 h 43200"/>
              </a:gdLst>
              <a:ahLst/>
              <a:cxnLst>
                <a:cxn ang="T6">
                  <a:pos x="T0" y="T1"/>
                </a:cxn>
                <a:cxn ang="T7">
                  <a:pos x="T2" y="T3"/>
                </a:cxn>
                <a:cxn ang="T8">
                  <a:pos x="T4" y="T5"/>
                </a:cxn>
              </a:cxnLst>
              <a:rect l="T9" t="T10" r="T11" b="T12"/>
              <a:pathLst>
                <a:path w="24656" h="43200" fill="none" extrusionOk="0">
                  <a:moveTo>
                    <a:pt x="3055" y="0"/>
                  </a:moveTo>
                  <a:cubicBezTo>
                    <a:pt x="14985" y="0"/>
                    <a:pt x="24656" y="9670"/>
                    <a:pt x="24656" y="21600"/>
                  </a:cubicBezTo>
                  <a:cubicBezTo>
                    <a:pt x="24656" y="33529"/>
                    <a:pt x="14985" y="43200"/>
                    <a:pt x="3056" y="43200"/>
                  </a:cubicBezTo>
                  <a:cubicBezTo>
                    <a:pt x="2033" y="43200"/>
                    <a:pt x="1012" y="43127"/>
                    <a:pt x="0" y="42982"/>
                  </a:cubicBezTo>
                </a:path>
                <a:path w="24656" h="43200" stroke="0" extrusionOk="0">
                  <a:moveTo>
                    <a:pt x="3055" y="0"/>
                  </a:moveTo>
                  <a:cubicBezTo>
                    <a:pt x="14985" y="0"/>
                    <a:pt x="24656" y="9670"/>
                    <a:pt x="24656" y="21600"/>
                  </a:cubicBezTo>
                  <a:cubicBezTo>
                    <a:pt x="24656" y="33529"/>
                    <a:pt x="14985" y="43200"/>
                    <a:pt x="3056" y="43200"/>
                  </a:cubicBezTo>
                  <a:cubicBezTo>
                    <a:pt x="2033" y="43200"/>
                    <a:pt x="1012" y="43127"/>
                    <a:pt x="0" y="42982"/>
                  </a:cubicBezTo>
                  <a:lnTo>
                    <a:pt x="3056" y="21600"/>
                  </a:lnTo>
                  <a:lnTo>
                    <a:pt x="3055"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fi-FI"/>
            </a:p>
          </p:txBody>
        </p:sp>
        <p:sp>
          <p:nvSpPr>
            <p:cNvPr id="196620" name="Oval 9"/>
            <p:cNvSpPr>
              <a:spLocks noChangeArrowheads="1"/>
            </p:cNvSpPr>
            <p:nvPr/>
          </p:nvSpPr>
          <p:spPr bwMode="auto">
            <a:xfrm>
              <a:off x="1143" y="2763"/>
              <a:ext cx="56" cy="56"/>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96621" name="Line 10"/>
            <p:cNvSpPr>
              <a:spLocks noChangeShapeType="1"/>
            </p:cNvSpPr>
            <p:nvPr/>
          </p:nvSpPr>
          <p:spPr bwMode="auto">
            <a:xfrm>
              <a:off x="1170" y="2784"/>
              <a:ext cx="497" cy="31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196622" name="Line 12"/>
            <p:cNvSpPr>
              <a:spLocks noChangeShapeType="1"/>
            </p:cNvSpPr>
            <p:nvPr/>
          </p:nvSpPr>
          <p:spPr bwMode="auto">
            <a:xfrm flipH="1" flipV="1">
              <a:off x="1371" y="2151"/>
              <a:ext cx="225" cy="240"/>
            </a:xfrm>
            <a:prstGeom prst="line">
              <a:avLst/>
            </a:prstGeom>
            <a:noFill/>
            <a:ln w="15875">
              <a:solidFill>
                <a:srgbClr val="FF0000">
                  <a:alpha val="79999"/>
                </a:srgbClr>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196623" name="Line 13"/>
            <p:cNvSpPr>
              <a:spLocks noChangeShapeType="1"/>
            </p:cNvSpPr>
            <p:nvPr/>
          </p:nvSpPr>
          <p:spPr bwMode="auto">
            <a:xfrm flipH="1">
              <a:off x="1407" y="2391"/>
              <a:ext cx="189" cy="174"/>
            </a:xfrm>
            <a:prstGeom prst="line">
              <a:avLst/>
            </a:prstGeom>
            <a:noFill/>
            <a:ln w="15875">
              <a:solidFill>
                <a:srgbClr val="FF0000">
                  <a:alpha val="79999"/>
                </a:srgbClr>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196624" name="Line 15"/>
            <p:cNvSpPr>
              <a:spLocks noChangeShapeType="1"/>
            </p:cNvSpPr>
            <p:nvPr/>
          </p:nvSpPr>
          <p:spPr bwMode="auto">
            <a:xfrm flipH="1" flipV="1">
              <a:off x="1186" y="2323"/>
              <a:ext cx="225" cy="24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196625" name="Line 16"/>
            <p:cNvSpPr>
              <a:spLocks noChangeShapeType="1"/>
            </p:cNvSpPr>
            <p:nvPr/>
          </p:nvSpPr>
          <p:spPr bwMode="auto">
            <a:xfrm flipH="1">
              <a:off x="1183" y="2152"/>
              <a:ext cx="189" cy="17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196626" name="Line 17"/>
            <p:cNvSpPr>
              <a:spLocks noChangeShapeType="1"/>
            </p:cNvSpPr>
            <p:nvPr/>
          </p:nvSpPr>
          <p:spPr bwMode="auto">
            <a:xfrm flipH="1" flipV="1">
              <a:off x="1185" y="2322"/>
              <a:ext cx="408" cy="69"/>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196627" name="Text Box 18"/>
            <p:cNvSpPr txBox="1">
              <a:spLocks noChangeArrowheads="1"/>
            </p:cNvSpPr>
            <p:nvPr/>
          </p:nvSpPr>
          <p:spPr bwMode="auto">
            <a:xfrm>
              <a:off x="1598" y="2200"/>
              <a:ext cx="16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a:solidFill>
                    <a:schemeClr val="tx1"/>
                  </a:solidFill>
                </a:rPr>
                <a:t>P</a:t>
              </a:r>
            </a:p>
          </p:txBody>
        </p:sp>
        <p:sp>
          <p:nvSpPr>
            <p:cNvPr id="196628" name="Oval 19"/>
            <p:cNvSpPr>
              <a:spLocks noChangeArrowheads="1"/>
            </p:cNvSpPr>
            <p:nvPr/>
          </p:nvSpPr>
          <p:spPr bwMode="auto">
            <a:xfrm>
              <a:off x="1579" y="2380"/>
              <a:ext cx="27" cy="27"/>
            </a:xfrm>
            <a:prstGeom prst="ellipse">
              <a:avLst/>
            </a:prstGeom>
            <a:solidFill>
              <a:schemeClr val="tx1"/>
            </a:solidFill>
            <a:ln w="9525" algn="ctr">
              <a:solidFill>
                <a:schemeClr val="tx1"/>
              </a:solidFill>
              <a:round/>
              <a:headEnd/>
              <a:tailEnd/>
            </a:ln>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graphicFrame>
          <p:nvGraphicFramePr>
            <p:cNvPr id="196629" name="Object 20"/>
            <p:cNvGraphicFramePr>
              <a:graphicFrameLocks noChangeAspect="1"/>
            </p:cNvGraphicFramePr>
            <p:nvPr/>
          </p:nvGraphicFramePr>
          <p:xfrm>
            <a:off x="1452" y="2001"/>
            <a:ext cx="192" cy="240"/>
          </p:xfrm>
          <a:graphic>
            <a:graphicData uri="http://schemas.openxmlformats.org/presentationml/2006/ole">
              <mc:AlternateContent xmlns:mc="http://schemas.openxmlformats.org/markup-compatibility/2006">
                <mc:Choice xmlns:v="urn:schemas-microsoft-com:vml" Requires="v">
                  <p:oleObj spid="_x0000_s196655" name="Equation" r:id="rId7" imgW="304668" imgH="380835" progId="Equation.DSMT4">
                    <p:embed/>
                  </p:oleObj>
                </mc:Choice>
                <mc:Fallback>
                  <p:oleObj name="Equation" r:id="rId7" imgW="304668" imgH="380835" progId="Equation.DSMT4">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52" y="2001"/>
                          <a:ext cx="19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6630" name="Object 21"/>
            <p:cNvGraphicFramePr>
              <a:graphicFrameLocks noChangeAspect="1"/>
            </p:cNvGraphicFramePr>
            <p:nvPr/>
          </p:nvGraphicFramePr>
          <p:xfrm>
            <a:off x="1491" y="2503"/>
            <a:ext cx="200" cy="240"/>
          </p:xfrm>
          <a:graphic>
            <a:graphicData uri="http://schemas.openxmlformats.org/presentationml/2006/ole">
              <mc:AlternateContent xmlns:mc="http://schemas.openxmlformats.org/markup-compatibility/2006">
                <mc:Choice xmlns:v="urn:schemas-microsoft-com:vml" Requires="v">
                  <p:oleObj spid="_x0000_s196656" name="Equation" r:id="rId9" imgW="317225" imgH="380670" progId="Equation.DSMT4">
                    <p:embed/>
                  </p:oleObj>
                </mc:Choice>
                <mc:Fallback>
                  <p:oleObj name="Equation" r:id="rId9" imgW="317225" imgH="380670" progId="Equation.DSMT4">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91" y="2503"/>
                          <a:ext cx="2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6631" name="Object 22"/>
            <p:cNvGraphicFramePr>
              <a:graphicFrameLocks noChangeAspect="1"/>
            </p:cNvGraphicFramePr>
            <p:nvPr/>
          </p:nvGraphicFramePr>
          <p:xfrm>
            <a:off x="1022" y="2255"/>
            <a:ext cx="136" cy="232"/>
          </p:xfrm>
          <a:graphic>
            <a:graphicData uri="http://schemas.openxmlformats.org/presentationml/2006/ole">
              <mc:AlternateContent xmlns:mc="http://schemas.openxmlformats.org/markup-compatibility/2006">
                <mc:Choice xmlns:v="urn:schemas-microsoft-com:vml" Requires="v">
                  <p:oleObj spid="_x0000_s196657" name="Equation" r:id="rId11" imgW="215806" imgH="368140" progId="Equation.DSMT4">
                    <p:embed/>
                  </p:oleObj>
                </mc:Choice>
                <mc:Fallback>
                  <p:oleObj name="Equation" r:id="rId11" imgW="215806" imgH="368140" progId="Equation.DSMT4">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22" y="2255"/>
                          <a:ext cx="136"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6632" name="Object 23"/>
            <p:cNvGraphicFramePr>
              <a:graphicFrameLocks noChangeAspect="1"/>
            </p:cNvGraphicFramePr>
            <p:nvPr/>
          </p:nvGraphicFramePr>
          <p:xfrm>
            <a:off x="1369" y="2752"/>
            <a:ext cx="120" cy="144"/>
          </p:xfrm>
          <a:graphic>
            <a:graphicData uri="http://schemas.openxmlformats.org/presentationml/2006/ole">
              <mc:AlternateContent xmlns:mc="http://schemas.openxmlformats.org/markup-compatibility/2006">
                <mc:Choice xmlns:v="urn:schemas-microsoft-com:vml" Requires="v">
                  <p:oleObj spid="_x0000_s196658" name="Equation" r:id="rId13" imgW="190500" imgH="228600" progId="Equation.DSMT4">
                    <p:embed/>
                  </p:oleObj>
                </mc:Choice>
                <mc:Fallback>
                  <p:oleObj name="Equation" r:id="rId13" imgW="190500" imgH="228600" progId="Equation.DSMT4">
                    <p:embed/>
                    <p:pic>
                      <p:nvPicPr>
                        <p:cNvPr id="0"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69" y="2752"/>
                          <a:ext cx="120"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6633" name="Object 26"/>
            <p:cNvGraphicFramePr>
              <a:graphicFrameLocks noChangeAspect="1"/>
            </p:cNvGraphicFramePr>
            <p:nvPr/>
          </p:nvGraphicFramePr>
          <p:xfrm>
            <a:off x="1353" y="2381"/>
            <a:ext cx="131" cy="137"/>
          </p:xfrm>
          <a:graphic>
            <a:graphicData uri="http://schemas.openxmlformats.org/presentationml/2006/ole">
              <mc:AlternateContent xmlns:mc="http://schemas.openxmlformats.org/markup-compatibility/2006">
                <mc:Choice xmlns:v="urn:schemas-microsoft-com:vml" Requires="v">
                  <p:oleObj spid="_x0000_s196659" name="Equation" r:id="rId15" imgW="266584" imgH="279279" progId="Equation.DSMT4">
                    <p:embed/>
                  </p:oleObj>
                </mc:Choice>
                <mc:Fallback>
                  <p:oleObj name="Equation" r:id="rId15" imgW="266584" imgH="279279" progId="Equation.DSMT4">
                    <p:embed/>
                    <p:pic>
                      <p:nvPicPr>
                        <p:cNvPr id="0" name="Object 2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53" y="2381"/>
                          <a:ext cx="131" cy="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6634" name="Arc 28"/>
            <p:cNvSpPr>
              <a:spLocks/>
            </p:cNvSpPr>
            <p:nvPr/>
          </p:nvSpPr>
          <p:spPr bwMode="auto">
            <a:xfrm rot="-9892383">
              <a:off x="1482" y="2388"/>
              <a:ext cx="56" cy="5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fi-FI"/>
            </a:p>
          </p:txBody>
        </p:sp>
      </p:grpSp>
      <p:graphicFrame>
        <p:nvGraphicFramePr>
          <p:cNvPr id="196616" name="Object 30"/>
          <p:cNvGraphicFramePr>
            <a:graphicFrameLocks noChangeAspect="1"/>
          </p:cNvGraphicFramePr>
          <p:nvPr/>
        </p:nvGraphicFramePr>
        <p:xfrm>
          <a:off x="4251325" y="4973638"/>
          <a:ext cx="1079500" cy="762000"/>
        </p:xfrm>
        <a:graphic>
          <a:graphicData uri="http://schemas.openxmlformats.org/presentationml/2006/ole">
            <mc:AlternateContent xmlns:mc="http://schemas.openxmlformats.org/markup-compatibility/2006">
              <mc:Choice xmlns:v="urn:schemas-microsoft-com:vml" Requires="v">
                <p:oleObj spid="_x0000_s196660" name="Equation" r:id="rId17" imgW="1079032" imgH="761669" progId="Equation.DSMT4">
                  <p:embed/>
                </p:oleObj>
              </mc:Choice>
              <mc:Fallback>
                <p:oleObj name="Equation" r:id="rId17" imgW="1079032" imgH="761669" progId="Equation.DSMT4">
                  <p:embed/>
                  <p:pic>
                    <p:nvPicPr>
                      <p:cNvPr id="0" name="Object 3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51325" y="4973638"/>
                        <a:ext cx="10795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6617" name="Object 31"/>
          <p:cNvGraphicFramePr>
            <a:graphicFrameLocks noChangeAspect="1"/>
          </p:cNvGraphicFramePr>
          <p:nvPr/>
        </p:nvGraphicFramePr>
        <p:xfrm>
          <a:off x="5942013" y="4970463"/>
          <a:ext cx="1130300" cy="749300"/>
        </p:xfrm>
        <a:graphic>
          <a:graphicData uri="http://schemas.openxmlformats.org/presentationml/2006/ole">
            <mc:AlternateContent xmlns:mc="http://schemas.openxmlformats.org/markup-compatibility/2006">
              <mc:Choice xmlns:v="urn:schemas-microsoft-com:vml" Requires="v">
                <p:oleObj spid="_x0000_s196661" name="Equation" r:id="rId19" imgW="1130300" imgH="749300" progId="Equation.DSMT4">
                  <p:embed/>
                </p:oleObj>
              </mc:Choice>
              <mc:Fallback>
                <p:oleObj name="Equation" r:id="rId19" imgW="1130300" imgH="749300" progId="Equation.DSMT4">
                  <p:embed/>
                  <p:pic>
                    <p:nvPicPr>
                      <p:cNvPr id="0" name="Object 3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942013" y="4970463"/>
                        <a:ext cx="1130300"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6618" name="AutoShape 32">
            <a:hlinkClick r:id="rId21"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7634" name="Dian numeron paikkamerkki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spcBef>
                <a:spcPct val="0"/>
              </a:spcBef>
              <a:buClrTx/>
              <a:buFontTx/>
              <a:buNone/>
            </a:pPr>
            <a:fld id="{A8BA2C79-7466-41FD-8BBE-C5640DFEF0A2}" type="slidenum">
              <a:rPr lang="fi-FI" altLang="fi-FI" sz="1000" smtClean="0">
                <a:solidFill>
                  <a:schemeClr val="bg1"/>
                </a:solidFill>
              </a:rPr>
              <a:pPr>
                <a:spcBef>
                  <a:spcPct val="0"/>
                </a:spcBef>
                <a:buClrTx/>
                <a:buFontTx/>
                <a:buNone/>
              </a:pPr>
              <a:t>186</a:t>
            </a:fld>
            <a:endParaRPr lang="fi-FI" altLang="fi-FI" sz="1000" smtClean="0">
              <a:solidFill>
                <a:schemeClr val="bg1"/>
              </a:solidFill>
            </a:endParaRPr>
          </a:p>
        </p:txBody>
      </p:sp>
      <p:sp>
        <p:nvSpPr>
          <p:cNvPr id="197635" name="AutoShape 4">
            <a:hlinkClick r:id="rId2" action="ppaction://hlinksldjump" highlightClick="1"/>
          </p:cNvPr>
          <p:cNvSpPr>
            <a:spLocks noChangeArrowheads="1"/>
          </p:cNvSpPr>
          <p:nvPr/>
        </p:nvSpPr>
        <p:spPr bwMode="auto">
          <a:xfrm>
            <a:off x="3213100" y="2636838"/>
            <a:ext cx="2713038" cy="903287"/>
          </a:xfrm>
          <a:prstGeom prst="actionButtonBeginning">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spcBef>
                <a:spcPct val="50000"/>
              </a:spcBef>
              <a:buClrTx/>
              <a:buFontTx/>
              <a:buNone/>
            </a:pPr>
            <a:endParaRPr lang="fi-FI" altLang="fi-FI" sz="3600">
              <a:latin typeface="Tahoma" panose="020B0604030504040204" pitchFamily="34" charset="0"/>
            </a:endParaRPr>
          </a:p>
        </p:txBody>
      </p:sp>
      <p:sp>
        <p:nvSpPr>
          <p:cNvPr id="197636" name="Text Box 5"/>
          <p:cNvSpPr txBox="1">
            <a:spLocks noChangeArrowheads="1"/>
          </p:cNvSpPr>
          <p:nvPr/>
        </p:nvSpPr>
        <p:spPr bwMode="auto">
          <a:xfrm>
            <a:off x="2063750" y="3644900"/>
            <a:ext cx="50133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spcBef>
                <a:spcPct val="50000"/>
              </a:spcBef>
              <a:buClrTx/>
              <a:buFontTx/>
              <a:buNone/>
            </a:pPr>
            <a:r>
              <a:rPr lang="fi-FI" altLang="fi-FI" sz="3600" b="1">
                <a:solidFill>
                  <a:srgbClr val="5F5F5F"/>
                </a:solidFill>
                <a:latin typeface="Tahoma" panose="020B0604030504040204" pitchFamily="34" charset="0"/>
              </a:rPr>
              <a:t>Paluu luvun 7 alkuun</a:t>
            </a:r>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Dian numeron paikkamerkki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spcBef>
                <a:spcPct val="0"/>
              </a:spcBef>
              <a:buClrTx/>
              <a:buFontTx/>
              <a:buNone/>
            </a:pPr>
            <a:fld id="{E60037C6-DB0C-4EED-8199-31EA67A5EB5E}" type="slidenum">
              <a:rPr lang="fi-FI" altLang="fi-FI" sz="1000" smtClean="0">
                <a:solidFill>
                  <a:schemeClr val="bg1"/>
                </a:solidFill>
              </a:rPr>
              <a:pPr>
                <a:spcBef>
                  <a:spcPct val="0"/>
                </a:spcBef>
                <a:buClrTx/>
                <a:buFontTx/>
                <a:buNone/>
              </a:pPr>
              <a:t>187</a:t>
            </a:fld>
            <a:endParaRPr lang="fi-FI" altLang="fi-FI" sz="1000" smtClean="0">
              <a:solidFill>
                <a:schemeClr val="bg1"/>
              </a:solidFill>
            </a:endParaRPr>
          </a:p>
        </p:txBody>
      </p:sp>
      <p:sp>
        <p:nvSpPr>
          <p:cNvPr id="198659" name="Text Box 4"/>
          <p:cNvSpPr txBox="1">
            <a:spLocks noChangeArrowheads="1"/>
          </p:cNvSpPr>
          <p:nvPr/>
        </p:nvSpPr>
        <p:spPr bwMode="auto">
          <a:xfrm>
            <a:off x="1181100" y="2844800"/>
            <a:ext cx="69040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spcBef>
                <a:spcPct val="50000"/>
              </a:spcBef>
              <a:buClrTx/>
              <a:buFontTx/>
              <a:buNone/>
            </a:pPr>
            <a:r>
              <a:rPr lang="fi-FI" altLang="fi-FI" sz="5400" b="1">
                <a:solidFill>
                  <a:srgbClr val="FF0000"/>
                </a:solidFill>
                <a:latin typeface="Tahoma" panose="020B0604030504040204" pitchFamily="34" charset="0"/>
              </a:rPr>
              <a:t>Tehtävien ratkaisut</a:t>
            </a:r>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Dian numeron paikkamerkki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BB966E85-BC85-4B9C-9F21-4797E019C8BF}" type="slidenum">
              <a:rPr lang="fi-FI" altLang="fi-FI" sz="1000" smtClean="0">
                <a:solidFill>
                  <a:schemeClr val="tx1"/>
                </a:solidFill>
                <a:latin typeface="Arial" panose="020B0604020202020204" pitchFamily="34" charset="0"/>
              </a:rPr>
              <a:pPr>
                <a:spcBef>
                  <a:spcPct val="0"/>
                </a:spcBef>
                <a:buClrTx/>
                <a:buFontTx/>
                <a:buNone/>
              </a:pPr>
              <a:t>188</a:t>
            </a:fld>
            <a:endParaRPr lang="fi-FI" altLang="fi-FI" sz="1000" smtClean="0">
              <a:solidFill>
                <a:schemeClr val="tx1"/>
              </a:solidFill>
              <a:latin typeface="Arial" panose="020B0604020202020204" pitchFamily="34" charset="0"/>
            </a:endParaRPr>
          </a:p>
        </p:txBody>
      </p:sp>
      <p:sp>
        <p:nvSpPr>
          <p:cNvPr id="199683" name="Text Box 2"/>
          <p:cNvSpPr txBox="1">
            <a:spLocks noChangeArrowheads="1"/>
          </p:cNvSpPr>
          <p:nvPr/>
        </p:nvSpPr>
        <p:spPr bwMode="auto">
          <a:xfrm>
            <a:off x="539750" y="849313"/>
            <a:ext cx="3794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Tarkastellaan suureyhtälöä</a:t>
            </a:r>
          </a:p>
        </p:txBody>
      </p:sp>
      <p:sp>
        <p:nvSpPr>
          <p:cNvPr id="199684" name="Rectangle 3"/>
          <p:cNvSpPr>
            <a:spLocks noGrp="1" noRot="1" noChangeArrowheads="1"/>
          </p:cNvSpPr>
          <p:nvPr>
            <p:ph type="title"/>
          </p:nvPr>
        </p:nvSpPr>
        <p:spPr>
          <a:xfrm>
            <a:off x="301625" y="228600"/>
            <a:ext cx="8540750" cy="608013"/>
          </a:xfrm>
        </p:spPr>
        <p:txBody>
          <a:bodyPr/>
          <a:lstStyle/>
          <a:p>
            <a:pPr algn="l" eaLnBrk="1" hangingPunct="1"/>
            <a:r>
              <a:rPr lang="fi-FI" altLang="fi-FI" sz="3200" smtClean="0"/>
              <a:t>Ratkaisu: Tehtävä 1.1</a:t>
            </a:r>
          </a:p>
        </p:txBody>
      </p:sp>
      <p:graphicFrame>
        <p:nvGraphicFramePr>
          <p:cNvPr id="199685" name="Object 4"/>
          <p:cNvGraphicFramePr>
            <a:graphicFrameLocks noGrp="1" noChangeAspect="1"/>
          </p:cNvGraphicFramePr>
          <p:nvPr>
            <p:ph sz="half" idx="4294967295"/>
          </p:nvPr>
        </p:nvGraphicFramePr>
        <p:xfrm>
          <a:off x="1652588" y="1628775"/>
          <a:ext cx="1695450" cy="900113"/>
        </p:xfrm>
        <a:graphic>
          <a:graphicData uri="http://schemas.openxmlformats.org/presentationml/2006/ole">
            <mc:AlternateContent xmlns:mc="http://schemas.openxmlformats.org/markup-compatibility/2006">
              <mc:Choice xmlns:v="urn:schemas-microsoft-com:vml" Requires="v">
                <p:oleObj spid="_x0000_s199693" name="Equation" r:id="rId3" imgW="787400" imgH="419100" progId="Equation.DSMT4">
                  <p:embed/>
                </p:oleObj>
              </mc:Choice>
              <mc:Fallback>
                <p:oleObj name="Equation" r:id="rId3" imgW="787400" imgH="4191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2588" y="1628775"/>
                        <a:ext cx="1695450" cy="90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9686" name="Text Box 5"/>
          <p:cNvSpPr txBox="1">
            <a:spLocks noChangeArrowheads="1"/>
          </p:cNvSpPr>
          <p:nvPr/>
        </p:nvSpPr>
        <p:spPr bwMode="auto">
          <a:xfrm>
            <a:off x="592138" y="2936875"/>
            <a:ext cx="513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a) Taipuma </a:t>
            </a:r>
            <a:r>
              <a:rPr lang="fi-FI" altLang="fi-FI" sz="2400" i="1">
                <a:solidFill>
                  <a:schemeClr val="tx1"/>
                </a:solidFill>
              </a:rPr>
              <a:t>h</a:t>
            </a:r>
            <a:r>
              <a:rPr lang="fi-FI" altLang="fi-FI" sz="2400">
                <a:solidFill>
                  <a:schemeClr val="tx1"/>
                </a:solidFill>
              </a:rPr>
              <a:t>:n funktiona eli </a:t>
            </a:r>
            <a:r>
              <a:rPr lang="fi-FI" altLang="fi-FI" sz="2400" i="1">
                <a:solidFill>
                  <a:schemeClr val="tx1"/>
                </a:solidFill>
              </a:rPr>
              <a:t>y</a:t>
            </a:r>
            <a:r>
              <a:rPr lang="fi-FI" altLang="fi-FI" sz="2400">
                <a:solidFill>
                  <a:schemeClr val="tx1"/>
                </a:solidFill>
              </a:rPr>
              <a:t>=</a:t>
            </a:r>
            <a:r>
              <a:rPr lang="fi-FI" altLang="fi-FI" sz="2400" i="1">
                <a:solidFill>
                  <a:schemeClr val="tx1"/>
                </a:solidFill>
              </a:rPr>
              <a:t>y </a:t>
            </a:r>
            <a:r>
              <a:rPr lang="fi-FI" altLang="fi-FI" sz="2400">
                <a:solidFill>
                  <a:schemeClr val="tx1"/>
                </a:solidFill>
              </a:rPr>
              <a:t>(</a:t>
            </a:r>
            <a:r>
              <a:rPr lang="fi-FI" altLang="fi-FI" sz="2400" i="1">
                <a:solidFill>
                  <a:schemeClr val="tx1"/>
                </a:solidFill>
              </a:rPr>
              <a:t>h</a:t>
            </a:r>
            <a:r>
              <a:rPr lang="fi-FI" altLang="fi-FI" sz="2400">
                <a:solidFill>
                  <a:schemeClr val="tx1"/>
                </a:solidFill>
              </a:rPr>
              <a:t>)</a:t>
            </a:r>
          </a:p>
        </p:txBody>
      </p:sp>
      <p:graphicFrame>
        <p:nvGraphicFramePr>
          <p:cNvPr id="199687" name="Object 6"/>
          <p:cNvGraphicFramePr>
            <a:graphicFrameLocks noGrp="1" noChangeAspect="1"/>
          </p:cNvGraphicFramePr>
          <p:nvPr>
            <p:ph sz="half" idx="4294967295"/>
          </p:nvPr>
        </p:nvGraphicFramePr>
        <p:xfrm>
          <a:off x="1547813" y="3644900"/>
          <a:ext cx="1800225" cy="900113"/>
        </p:xfrm>
        <a:graphic>
          <a:graphicData uri="http://schemas.openxmlformats.org/presentationml/2006/ole">
            <mc:AlternateContent xmlns:mc="http://schemas.openxmlformats.org/markup-compatibility/2006">
              <mc:Choice xmlns:v="urn:schemas-microsoft-com:vml" Requires="v">
                <p:oleObj spid="_x0000_s199694" name="Equation" r:id="rId5" imgW="838200" imgH="419100" progId="Equation.DSMT4">
                  <p:embed/>
                </p:oleObj>
              </mc:Choice>
              <mc:Fallback>
                <p:oleObj name="Equation" r:id="rId5" imgW="838200" imgH="4191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3644900"/>
                        <a:ext cx="1800225" cy="90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9688" name="Text Box 7"/>
          <p:cNvSpPr txBox="1">
            <a:spLocks noChangeArrowheads="1"/>
          </p:cNvSpPr>
          <p:nvPr/>
        </p:nvSpPr>
        <p:spPr bwMode="auto">
          <a:xfrm>
            <a:off x="611188" y="5168900"/>
            <a:ext cx="77597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Kun poikkileikkauksen pystymitta </a:t>
            </a:r>
            <a:r>
              <a:rPr lang="fi-FI" altLang="fi-FI" sz="2400" i="1">
                <a:solidFill>
                  <a:schemeClr val="tx1"/>
                </a:solidFill>
              </a:rPr>
              <a:t>h </a:t>
            </a:r>
            <a:r>
              <a:rPr lang="fi-FI" altLang="fi-FI" sz="2400">
                <a:solidFill>
                  <a:schemeClr val="tx1"/>
                </a:solidFill>
              </a:rPr>
              <a:t>kaksinkertaistetaan, </a:t>
            </a:r>
          </a:p>
          <a:p>
            <a:pPr eaLnBrk="1" hangingPunct="1">
              <a:spcBef>
                <a:spcPct val="0"/>
              </a:spcBef>
              <a:buClrTx/>
              <a:buFontTx/>
              <a:buNone/>
            </a:pPr>
            <a:r>
              <a:rPr lang="fi-FI" altLang="fi-FI" sz="2400">
                <a:solidFill>
                  <a:schemeClr val="tx1"/>
                </a:solidFill>
              </a:rPr>
              <a:t>niin merkitään </a:t>
            </a:r>
            <a:r>
              <a:rPr lang="fi-FI" altLang="fi-FI" sz="2400" i="1">
                <a:solidFill>
                  <a:schemeClr val="tx1"/>
                </a:solidFill>
              </a:rPr>
              <a:t>h</a:t>
            </a:r>
            <a:r>
              <a:rPr lang="fi-FI" altLang="fi-FI" sz="2400">
                <a:solidFill>
                  <a:schemeClr val="tx1"/>
                </a:solidFill>
              </a:rPr>
              <a:t>:n tilalle 2</a:t>
            </a:r>
            <a:r>
              <a:rPr lang="fi-FI" altLang="fi-FI" sz="2400" i="1">
                <a:solidFill>
                  <a:schemeClr val="tx1"/>
                </a:solidFill>
              </a:rPr>
              <a:t>h</a:t>
            </a:r>
          </a:p>
          <a:p>
            <a:pPr eaLnBrk="1" hangingPunct="1">
              <a:spcBef>
                <a:spcPct val="0"/>
              </a:spcBef>
              <a:buClrTx/>
              <a:buFontTx/>
              <a:buNone/>
            </a:pPr>
            <a:endParaRPr lang="fi-FI" altLang="fi-FI" sz="2400" i="1">
              <a:solidFill>
                <a:schemeClr val="tx1"/>
              </a:solidFill>
            </a:endParaRPr>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055637CB-A619-4386-8E06-F2FD1C14C97C}" type="slidenum">
              <a:rPr lang="fi-FI" altLang="fi-FI" sz="1000" smtClean="0">
                <a:solidFill>
                  <a:schemeClr val="tx1"/>
                </a:solidFill>
                <a:latin typeface="Arial" panose="020B0604020202020204" pitchFamily="34" charset="0"/>
              </a:rPr>
              <a:pPr>
                <a:spcBef>
                  <a:spcPct val="0"/>
                </a:spcBef>
                <a:buClrTx/>
                <a:buFontTx/>
                <a:buNone/>
              </a:pPr>
              <a:t>189</a:t>
            </a:fld>
            <a:endParaRPr lang="fi-FI" altLang="fi-FI" sz="1000" smtClean="0">
              <a:solidFill>
                <a:schemeClr val="tx1"/>
              </a:solidFill>
              <a:latin typeface="Arial" panose="020B0604020202020204" pitchFamily="34" charset="0"/>
            </a:endParaRPr>
          </a:p>
        </p:txBody>
      </p:sp>
      <p:sp>
        <p:nvSpPr>
          <p:cNvPr id="200707" name="Text Box 2"/>
          <p:cNvSpPr txBox="1">
            <a:spLocks noChangeArrowheads="1"/>
          </p:cNvSpPr>
          <p:nvPr/>
        </p:nvSpPr>
        <p:spPr bwMode="auto">
          <a:xfrm>
            <a:off x="447675" y="344488"/>
            <a:ext cx="8289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Taipuman lausekkeessa oleva tekijä 1/</a:t>
            </a:r>
            <a:r>
              <a:rPr lang="fi-FI" altLang="fi-FI" sz="2400" i="1">
                <a:solidFill>
                  <a:schemeClr val="tx1"/>
                </a:solidFill>
              </a:rPr>
              <a:t>h </a:t>
            </a:r>
            <a:r>
              <a:rPr lang="fi-FI" altLang="fi-FI" sz="2400" baseline="30000">
                <a:solidFill>
                  <a:schemeClr val="tx1"/>
                </a:solidFill>
              </a:rPr>
              <a:t>3 </a:t>
            </a:r>
            <a:r>
              <a:rPr lang="fi-FI" altLang="fi-FI" sz="2400">
                <a:solidFill>
                  <a:schemeClr val="tx1"/>
                </a:solidFill>
              </a:rPr>
              <a:t>korvautuu tekijällä</a:t>
            </a:r>
          </a:p>
        </p:txBody>
      </p:sp>
      <p:graphicFrame>
        <p:nvGraphicFramePr>
          <p:cNvPr id="200708" name="Object 3"/>
          <p:cNvGraphicFramePr>
            <a:graphicFrameLocks noChangeAspect="1"/>
          </p:cNvGraphicFramePr>
          <p:nvPr/>
        </p:nvGraphicFramePr>
        <p:xfrm>
          <a:off x="1403350" y="1052513"/>
          <a:ext cx="1965325" cy="1063625"/>
        </p:xfrm>
        <a:graphic>
          <a:graphicData uri="http://schemas.openxmlformats.org/presentationml/2006/ole">
            <mc:AlternateContent xmlns:mc="http://schemas.openxmlformats.org/markup-compatibility/2006">
              <mc:Choice xmlns:v="urn:schemas-microsoft-com:vml" Requires="v">
                <p:oleObj spid="_x0000_s200718" name="Equation" r:id="rId3" imgW="914400" imgH="495300" progId="Equation.DSMT4">
                  <p:embed/>
                </p:oleObj>
              </mc:Choice>
              <mc:Fallback>
                <p:oleObj name="Equation" r:id="rId3" imgW="914400" imgH="4953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1052513"/>
                        <a:ext cx="1965325" cy="1063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0709" name="Text Box 4"/>
          <p:cNvSpPr txBox="1">
            <a:spLocks noChangeArrowheads="1"/>
          </p:cNvSpPr>
          <p:nvPr/>
        </p:nvSpPr>
        <p:spPr bwMode="auto">
          <a:xfrm>
            <a:off x="519113" y="2241550"/>
            <a:ext cx="79787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Taipuma pienenee kahdeksanteen osaan alkuperäisestä.</a:t>
            </a:r>
          </a:p>
          <a:p>
            <a:pPr eaLnBrk="1" hangingPunct="1">
              <a:spcBef>
                <a:spcPct val="0"/>
              </a:spcBef>
              <a:buClrTx/>
              <a:buFontTx/>
              <a:buNone/>
            </a:pPr>
            <a:r>
              <a:rPr lang="fi-FI" altLang="fi-FI" sz="2400">
                <a:solidFill>
                  <a:schemeClr val="tx1"/>
                </a:solidFill>
              </a:rPr>
              <a:t>Pienetkin muutokset </a:t>
            </a:r>
            <a:r>
              <a:rPr lang="fi-FI" altLang="fi-FI" sz="2400" i="1">
                <a:solidFill>
                  <a:schemeClr val="tx1"/>
                </a:solidFill>
              </a:rPr>
              <a:t>h</a:t>
            </a:r>
            <a:r>
              <a:rPr lang="fi-FI" altLang="fi-FI" sz="2400">
                <a:solidFill>
                  <a:schemeClr val="tx1"/>
                </a:solidFill>
              </a:rPr>
              <a:t>:n arvossa vaikuttavat merkittävästi</a:t>
            </a:r>
          </a:p>
          <a:p>
            <a:pPr eaLnBrk="1" hangingPunct="1">
              <a:spcBef>
                <a:spcPct val="0"/>
              </a:spcBef>
              <a:buClrTx/>
              <a:buFontTx/>
              <a:buNone/>
            </a:pPr>
            <a:r>
              <a:rPr lang="fi-FI" altLang="fi-FI" sz="2400">
                <a:solidFill>
                  <a:schemeClr val="tx1"/>
                </a:solidFill>
              </a:rPr>
              <a:t>taipumaan.</a:t>
            </a:r>
          </a:p>
        </p:txBody>
      </p:sp>
      <p:sp>
        <p:nvSpPr>
          <p:cNvPr id="200710" name="Text Box 5"/>
          <p:cNvSpPr txBox="1">
            <a:spLocks noChangeArrowheads="1"/>
          </p:cNvSpPr>
          <p:nvPr/>
        </p:nvSpPr>
        <p:spPr bwMode="auto">
          <a:xfrm>
            <a:off x="447675" y="3729038"/>
            <a:ext cx="5853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b) Vastaavalla tavalla korvataan b —› 2</a:t>
            </a:r>
            <a:r>
              <a:rPr lang="fi-FI" altLang="fi-FI" sz="2400" i="1">
                <a:solidFill>
                  <a:schemeClr val="tx1"/>
                </a:solidFill>
              </a:rPr>
              <a:t>b</a:t>
            </a:r>
          </a:p>
        </p:txBody>
      </p:sp>
      <p:sp>
        <p:nvSpPr>
          <p:cNvPr id="200711" name="Text Box 6"/>
          <p:cNvSpPr txBox="1">
            <a:spLocks noChangeArrowheads="1"/>
          </p:cNvSpPr>
          <p:nvPr/>
        </p:nvSpPr>
        <p:spPr bwMode="auto">
          <a:xfrm>
            <a:off x="755650" y="574833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endParaRPr lang="fi-FI" altLang="fi-FI" sz="1800">
              <a:solidFill>
                <a:schemeClr val="tx1"/>
              </a:solidFill>
            </a:endParaRPr>
          </a:p>
        </p:txBody>
      </p:sp>
      <p:sp>
        <p:nvSpPr>
          <p:cNvPr id="200712" name="Text Box 7"/>
          <p:cNvSpPr txBox="1">
            <a:spLocks noChangeArrowheads="1"/>
          </p:cNvSpPr>
          <p:nvPr/>
        </p:nvSpPr>
        <p:spPr bwMode="auto">
          <a:xfrm>
            <a:off x="592138" y="5457825"/>
            <a:ext cx="5707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i="1">
                <a:solidFill>
                  <a:schemeClr val="tx1"/>
                </a:solidFill>
              </a:rPr>
              <a:t>b</a:t>
            </a:r>
            <a:r>
              <a:rPr lang="fi-FI" altLang="fi-FI" sz="2400">
                <a:solidFill>
                  <a:schemeClr val="tx1"/>
                </a:solidFill>
              </a:rPr>
              <a:t>:n kaksikertaistuessa taipuma puolittuu.</a:t>
            </a:r>
            <a:endParaRPr lang="fi-FI" altLang="fi-FI" sz="2400" i="1">
              <a:solidFill>
                <a:schemeClr val="tx1"/>
              </a:solidFill>
            </a:endParaRPr>
          </a:p>
        </p:txBody>
      </p:sp>
      <p:graphicFrame>
        <p:nvGraphicFramePr>
          <p:cNvPr id="200713" name="Object 8"/>
          <p:cNvGraphicFramePr>
            <a:graphicFrameLocks noChangeAspect="1"/>
          </p:cNvGraphicFramePr>
          <p:nvPr/>
        </p:nvGraphicFramePr>
        <p:xfrm>
          <a:off x="1403350" y="4437063"/>
          <a:ext cx="3736975" cy="900112"/>
        </p:xfrm>
        <a:graphic>
          <a:graphicData uri="http://schemas.openxmlformats.org/presentationml/2006/ole">
            <mc:AlternateContent xmlns:mc="http://schemas.openxmlformats.org/markup-compatibility/2006">
              <mc:Choice xmlns:v="urn:schemas-microsoft-com:vml" Requires="v">
                <p:oleObj spid="_x0000_s200719" name="Equation" r:id="rId5" imgW="1739900" imgH="419100" progId="Equation.DSMT4">
                  <p:embed/>
                </p:oleObj>
              </mc:Choice>
              <mc:Fallback>
                <p:oleObj name="Equation" r:id="rId5" imgW="1739900" imgH="4191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4437063"/>
                        <a:ext cx="3736975" cy="900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71FF1CE0-8216-44A4-91F7-2FC642126D2A}" type="slidenum">
              <a:rPr lang="fi-FI" altLang="fi-FI" sz="1000" smtClean="0">
                <a:solidFill>
                  <a:schemeClr val="tx1"/>
                </a:solidFill>
                <a:latin typeface="Arial" panose="020B0604020202020204" pitchFamily="34" charset="0"/>
              </a:rPr>
              <a:pPr>
                <a:spcBef>
                  <a:spcPct val="0"/>
                </a:spcBef>
                <a:buClrTx/>
                <a:buFontTx/>
                <a:buNone/>
              </a:pPr>
              <a:t>19</a:t>
            </a:fld>
            <a:endParaRPr lang="fi-FI" altLang="fi-FI" sz="1000" smtClean="0">
              <a:solidFill>
                <a:schemeClr val="tx1"/>
              </a:solidFill>
              <a:latin typeface="Arial" panose="020B0604020202020204" pitchFamily="34" charset="0"/>
            </a:endParaRPr>
          </a:p>
        </p:txBody>
      </p:sp>
      <p:sp>
        <p:nvSpPr>
          <p:cNvPr id="26627" name="Rectangle 2"/>
          <p:cNvSpPr>
            <a:spLocks noGrp="1" noRot="1" noChangeArrowheads="1"/>
          </p:cNvSpPr>
          <p:nvPr>
            <p:ph type="body" idx="1"/>
          </p:nvPr>
        </p:nvSpPr>
        <p:spPr>
          <a:xfrm>
            <a:off x="301625" y="476250"/>
            <a:ext cx="8540750" cy="5622925"/>
          </a:xfrm>
        </p:spPr>
        <p:txBody>
          <a:bodyPr/>
          <a:lstStyle/>
          <a:p>
            <a:pPr eaLnBrk="1" hangingPunct="1"/>
            <a:r>
              <a:rPr lang="fi-FI" altLang="fi-FI" smtClean="0"/>
              <a:t>Yhteenlasku likiarvoilla:</a:t>
            </a:r>
          </a:p>
          <a:p>
            <a:pPr lvl="1" eaLnBrk="1" hangingPunct="1"/>
            <a:r>
              <a:rPr lang="fi-FI" altLang="fi-FI" smtClean="0"/>
              <a:t>Summan absoluuttinen tarkkuus on sama kuin absoluuttisesti epätarkimman yhteenlasket-tavan. </a:t>
            </a:r>
          </a:p>
          <a:p>
            <a:pPr eaLnBrk="1" hangingPunct="1"/>
            <a:r>
              <a:rPr lang="fi-FI" altLang="fi-FI" smtClean="0"/>
              <a:t>Kerto- ja jakolasku likiarvoilla:</a:t>
            </a:r>
          </a:p>
          <a:p>
            <a:pPr lvl="1" eaLnBrk="1" hangingPunct="1"/>
            <a:r>
              <a:rPr lang="fi-FI" altLang="fi-FI" smtClean="0"/>
              <a:t>Tulon ja osamäärän suhteellinen tarkkuus on sama kuin suhteellisesti epätarkimman tekijän.  </a:t>
            </a:r>
          </a:p>
        </p:txBody>
      </p:sp>
      <p:sp>
        <p:nvSpPr>
          <p:cNvPr id="26628" name="AutoShape 4">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D45E9828-585B-4932-9733-3D9A51682B3A}" type="slidenum">
              <a:rPr lang="fi-FI" altLang="fi-FI" sz="1000" smtClean="0">
                <a:solidFill>
                  <a:schemeClr val="tx1"/>
                </a:solidFill>
                <a:latin typeface="Arial" panose="020B0604020202020204" pitchFamily="34" charset="0"/>
              </a:rPr>
              <a:pPr>
                <a:spcBef>
                  <a:spcPct val="0"/>
                </a:spcBef>
                <a:buClrTx/>
                <a:buFontTx/>
                <a:buNone/>
              </a:pPr>
              <a:t>190</a:t>
            </a:fld>
            <a:endParaRPr lang="fi-FI" altLang="fi-FI" sz="1000" smtClean="0">
              <a:solidFill>
                <a:schemeClr val="tx1"/>
              </a:solidFill>
              <a:latin typeface="Arial" panose="020B0604020202020204" pitchFamily="34" charset="0"/>
            </a:endParaRPr>
          </a:p>
        </p:txBody>
      </p:sp>
      <p:sp>
        <p:nvSpPr>
          <p:cNvPr id="201731" name="Text Box 2"/>
          <p:cNvSpPr txBox="1">
            <a:spLocks noChangeArrowheads="1"/>
          </p:cNvSpPr>
          <p:nvPr/>
        </p:nvSpPr>
        <p:spPr bwMode="auto">
          <a:xfrm>
            <a:off x="592138" y="344488"/>
            <a:ext cx="426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c) Korvataan </a:t>
            </a:r>
            <a:r>
              <a:rPr lang="fi-FI" altLang="fi-FI" sz="2400" i="1">
                <a:solidFill>
                  <a:schemeClr val="tx1"/>
                </a:solidFill>
              </a:rPr>
              <a:t>l </a:t>
            </a:r>
            <a:r>
              <a:rPr lang="fi-FI" altLang="fi-FI" sz="2400">
                <a:solidFill>
                  <a:schemeClr val="tx1"/>
                </a:solidFill>
              </a:rPr>
              <a:t>—›2</a:t>
            </a:r>
            <a:r>
              <a:rPr lang="fi-FI" altLang="fi-FI" sz="2400" i="1">
                <a:solidFill>
                  <a:schemeClr val="tx1"/>
                </a:solidFill>
              </a:rPr>
              <a:t>l </a:t>
            </a:r>
            <a:endParaRPr lang="fi-FI" altLang="fi-FI" sz="2400">
              <a:solidFill>
                <a:schemeClr val="tx1"/>
              </a:solidFill>
            </a:endParaRPr>
          </a:p>
        </p:txBody>
      </p:sp>
      <p:graphicFrame>
        <p:nvGraphicFramePr>
          <p:cNvPr id="201732" name="Object 3"/>
          <p:cNvGraphicFramePr>
            <a:graphicFrameLocks noChangeAspect="1"/>
          </p:cNvGraphicFramePr>
          <p:nvPr/>
        </p:nvGraphicFramePr>
        <p:xfrm>
          <a:off x="1116013" y="1125538"/>
          <a:ext cx="4200525" cy="873125"/>
        </p:xfrm>
        <a:graphic>
          <a:graphicData uri="http://schemas.openxmlformats.org/presentationml/2006/ole">
            <mc:AlternateContent xmlns:mc="http://schemas.openxmlformats.org/markup-compatibility/2006">
              <mc:Choice xmlns:v="urn:schemas-microsoft-com:vml" Requires="v">
                <p:oleObj spid="_x0000_s201742" name="Equation" r:id="rId3" imgW="1954951" imgH="406224" progId="Equation.DSMT4">
                  <p:embed/>
                </p:oleObj>
              </mc:Choice>
              <mc:Fallback>
                <p:oleObj name="Equation" r:id="rId3" imgW="1954951" imgH="406224"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125538"/>
                        <a:ext cx="4200525" cy="873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1733" name="Text Box 4"/>
          <p:cNvSpPr txBox="1">
            <a:spLocks noChangeArrowheads="1"/>
          </p:cNvSpPr>
          <p:nvPr/>
        </p:nvSpPr>
        <p:spPr bwMode="auto">
          <a:xfrm>
            <a:off x="950913" y="2217738"/>
            <a:ext cx="7015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Tässä tapauksessa taipuma kahdeksankertaistuu.  </a:t>
            </a:r>
          </a:p>
        </p:txBody>
      </p:sp>
      <p:sp>
        <p:nvSpPr>
          <p:cNvPr id="201734" name="Text Box 5"/>
          <p:cNvSpPr txBox="1">
            <a:spLocks noChangeArrowheads="1"/>
          </p:cNvSpPr>
          <p:nvPr/>
        </p:nvSpPr>
        <p:spPr bwMode="auto">
          <a:xfrm>
            <a:off x="663575" y="3009900"/>
            <a:ext cx="6932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d) Korvataan </a:t>
            </a:r>
            <a:r>
              <a:rPr lang="fi-FI" altLang="fi-FI" sz="2400" i="1">
                <a:solidFill>
                  <a:schemeClr val="tx1"/>
                </a:solidFill>
              </a:rPr>
              <a:t>F </a:t>
            </a:r>
            <a:r>
              <a:rPr lang="fi-FI" altLang="fi-FI" sz="2400">
                <a:solidFill>
                  <a:schemeClr val="tx1"/>
                </a:solidFill>
              </a:rPr>
              <a:t>—›2</a:t>
            </a:r>
            <a:r>
              <a:rPr lang="fi-FI" altLang="fi-FI" sz="2400" i="1">
                <a:solidFill>
                  <a:schemeClr val="tx1"/>
                </a:solidFill>
              </a:rPr>
              <a:t>F</a:t>
            </a:r>
          </a:p>
        </p:txBody>
      </p:sp>
      <p:graphicFrame>
        <p:nvGraphicFramePr>
          <p:cNvPr id="201735" name="Object 6"/>
          <p:cNvGraphicFramePr>
            <a:graphicFrameLocks noChangeAspect="1"/>
          </p:cNvGraphicFramePr>
          <p:nvPr/>
        </p:nvGraphicFramePr>
        <p:xfrm>
          <a:off x="1187450" y="3860800"/>
          <a:ext cx="3273425" cy="901700"/>
        </p:xfrm>
        <a:graphic>
          <a:graphicData uri="http://schemas.openxmlformats.org/presentationml/2006/ole">
            <mc:AlternateContent xmlns:mc="http://schemas.openxmlformats.org/markup-compatibility/2006">
              <mc:Choice xmlns:v="urn:schemas-microsoft-com:vml" Requires="v">
                <p:oleObj spid="_x0000_s201743" name="Equation" r:id="rId5" imgW="1524000" imgH="419100" progId="Equation.DSMT4">
                  <p:embed/>
                </p:oleObj>
              </mc:Choice>
              <mc:Fallback>
                <p:oleObj name="Equation" r:id="rId5" imgW="1524000" imgH="4191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3860800"/>
                        <a:ext cx="3273425"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1736" name="Text Box 7"/>
          <p:cNvSpPr txBox="1">
            <a:spLocks noChangeArrowheads="1"/>
          </p:cNvSpPr>
          <p:nvPr/>
        </p:nvSpPr>
        <p:spPr bwMode="auto">
          <a:xfrm>
            <a:off x="1074738" y="522922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endParaRPr lang="fi-FI" altLang="fi-FI" sz="2400">
              <a:solidFill>
                <a:schemeClr val="tx1"/>
              </a:solidFill>
            </a:endParaRPr>
          </a:p>
        </p:txBody>
      </p:sp>
      <p:sp>
        <p:nvSpPr>
          <p:cNvPr id="201737" name="Text Box 8"/>
          <p:cNvSpPr txBox="1">
            <a:spLocks noChangeArrowheads="1"/>
          </p:cNvSpPr>
          <p:nvPr/>
        </p:nvSpPr>
        <p:spPr bwMode="auto">
          <a:xfrm>
            <a:off x="950913" y="5241925"/>
            <a:ext cx="7421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Voiman kaksinkertaistuessa taipuma kaksinkertaistuu.</a:t>
            </a:r>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2754" name="Dian numeron paikkamerkki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spcBef>
                <a:spcPct val="0"/>
              </a:spcBef>
              <a:buClrTx/>
              <a:buFontTx/>
              <a:buNone/>
            </a:pPr>
            <a:fld id="{96A43632-DD36-4FD7-85F8-0CF29AD3A921}" type="slidenum">
              <a:rPr lang="fi-FI" altLang="fi-FI" sz="1000" smtClean="0">
                <a:solidFill>
                  <a:schemeClr val="bg1"/>
                </a:solidFill>
              </a:rPr>
              <a:pPr>
                <a:spcBef>
                  <a:spcPct val="0"/>
                </a:spcBef>
                <a:buClrTx/>
                <a:buFontTx/>
                <a:buNone/>
              </a:pPr>
              <a:t>191</a:t>
            </a:fld>
            <a:endParaRPr lang="fi-FI" altLang="fi-FI" sz="1000" smtClean="0">
              <a:solidFill>
                <a:schemeClr val="bg1"/>
              </a:solidFill>
            </a:endParaRPr>
          </a:p>
        </p:txBody>
      </p:sp>
      <p:sp>
        <p:nvSpPr>
          <p:cNvPr id="202755" name="Text Box 2"/>
          <p:cNvSpPr txBox="1">
            <a:spLocks noChangeArrowheads="1"/>
          </p:cNvSpPr>
          <p:nvPr/>
        </p:nvSpPr>
        <p:spPr bwMode="auto">
          <a:xfrm>
            <a:off x="2667000" y="3716338"/>
            <a:ext cx="33448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spcBef>
                <a:spcPct val="50000"/>
              </a:spcBef>
              <a:buClrTx/>
              <a:buFontTx/>
              <a:buNone/>
            </a:pPr>
            <a:r>
              <a:rPr lang="fi-FI" altLang="fi-FI" sz="3600" b="1">
                <a:solidFill>
                  <a:srgbClr val="5F5F5F"/>
                </a:solidFill>
                <a:latin typeface="Tahoma" panose="020B0604030504040204" pitchFamily="34" charset="0"/>
              </a:rPr>
              <a:t>Paluu tekstiin</a:t>
            </a:r>
          </a:p>
        </p:txBody>
      </p:sp>
      <p:sp>
        <p:nvSpPr>
          <p:cNvPr id="202756" name="AutoShape 3">
            <a:hlinkClick r:id="rId2" action="ppaction://hlinksldjump" highlightClick="1"/>
          </p:cNvPr>
          <p:cNvSpPr>
            <a:spLocks noChangeArrowheads="1"/>
          </p:cNvSpPr>
          <p:nvPr/>
        </p:nvSpPr>
        <p:spPr bwMode="auto">
          <a:xfrm>
            <a:off x="2982913" y="2994025"/>
            <a:ext cx="2713037" cy="720725"/>
          </a:xfrm>
          <a:prstGeom prst="actionButtonReturn">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lgn="ctr" eaLnBrk="1" hangingPunct="1">
              <a:spcBef>
                <a:spcPct val="50000"/>
              </a:spcBef>
              <a:buClrTx/>
              <a:buFontTx/>
              <a:buNone/>
            </a:pPr>
            <a:endParaRPr lang="fi-FI" altLang="fi-FI" sz="3600">
              <a:latin typeface="Tahoma" panose="020B0604030504040204" pitchFamily="34" charset="0"/>
            </a:endParaRPr>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Dian numeron paikkamerkki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8844DF8E-6614-4919-B949-A2E2A83E910B}" type="slidenum">
              <a:rPr lang="fi-FI" altLang="fi-FI" sz="1000" smtClean="0">
                <a:solidFill>
                  <a:schemeClr val="tx1"/>
                </a:solidFill>
                <a:latin typeface="Arial" panose="020B0604020202020204" pitchFamily="34" charset="0"/>
              </a:rPr>
              <a:pPr>
                <a:spcBef>
                  <a:spcPct val="0"/>
                </a:spcBef>
                <a:buClrTx/>
                <a:buFontTx/>
                <a:buNone/>
              </a:pPr>
              <a:t>192</a:t>
            </a:fld>
            <a:endParaRPr lang="fi-FI" altLang="fi-FI" sz="1000" smtClean="0">
              <a:solidFill>
                <a:schemeClr val="tx1"/>
              </a:solidFill>
              <a:latin typeface="Arial" panose="020B0604020202020204" pitchFamily="34" charset="0"/>
            </a:endParaRPr>
          </a:p>
        </p:txBody>
      </p:sp>
      <p:sp>
        <p:nvSpPr>
          <p:cNvPr id="203779" name="Rectangle 2"/>
          <p:cNvSpPr>
            <a:spLocks noGrp="1" noRot="1" noChangeArrowheads="1"/>
          </p:cNvSpPr>
          <p:nvPr>
            <p:ph type="title"/>
          </p:nvPr>
        </p:nvSpPr>
        <p:spPr>
          <a:xfrm>
            <a:off x="301625" y="228600"/>
            <a:ext cx="8540750" cy="679450"/>
          </a:xfrm>
        </p:spPr>
        <p:txBody>
          <a:bodyPr/>
          <a:lstStyle/>
          <a:p>
            <a:pPr algn="l" eaLnBrk="1" hangingPunct="1"/>
            <a:r>
              <a:rPr lang="fi-FI" altLang="fi-FI" sz="3200" smtClean="0"/>
              <a:t>Ratkaisu: Tehtävä 1.2</a:t>
            </a:r>
          </a:p>
        </p:txBody>
      </p:sp>
      <p:graphicFrame>
        <p:nvGraphicFramePr>
          <p:cNvPr id="203780" name="Object 3"/>
          <p:cNvGraphicFramePr>
            <a:graphicFrameLocks noChangeAspect="1"/>
          </p:cNvGraphicFramePr>
          <p:nvPr/>
        </p:nvGraphicFramePr>
        <p:xfrm>
          <a:off x="976313" y="2436813"/>
          <a:ext cx="6946900" cy="4305300"/>
        </p:xfrm>
        <a:graphic>
          <a:graphicData uri="http://schemas.openxmlformats.org/presentationml/2006/ole">
            <mc:AlternateContent xmlns:mc="http://schemas.openxmlformats.org/markup-compatibility/2006">
              <mc:Choice xmlns:v="urn:schemas-microsoft-com:vml" Requires="v">
                <p:oleObj spid="_x0000_s203789" name="Kaavio" r:id="rId3" imgW="4733923" imgH="2933656" progId="Excel.Chart.8">
                  <p:embed/>
                </p:oleObj>
              </mc:Choice>
              <mc:Fallback>
                <p:oleObj name="Kaavio" r:id="rId3" imgW="4733923" imgH="2933656" progId="Excel.Char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6313" y="2436813"/>
                        <a:ext cx="6946900" cy="430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3781" name="Text Box 4"/>
          <p:cNvSpPr txBox="1">
            <a:spLocks noChangeArrowheads="1"/>
          </p:cNvSpPr>
          <p:nvPr/>
        </p:nvSpPr>
        <p:spPr bwMode="auto">
          <a:xfrm>
            <a:off x="539750" y="981075"/>
            <a:ext cx="824071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a) Piirretään mittaustulosten perusteella kuvaaja, josta </a:t>
            </a:r>
          </a:p>
          <a:p>
            <a:pPr eaLnBrk="1" hangingPunct="1">
              <a:spcBef>
                <a:spcPct val="0"/>
              </a:spcBef>
              <a:buClrTx/>
              <a:buFontTx/>
              <a:buNone/>
            </a:pPr>
            <a:r>
              <a:rPr lang="fi-FI" altLang="fi-FI" sz="2400">
                <a:solidFill>
                  <a:schemeClr val="tx1"/>
                </a:solidFill>
              </a:rPr>
              <a:t>nähdään lämpötila ajan funktiona. Mittaustulokset asettuvat</a:t>
            </a:r>
          </a:p>
          <a:p>
            <a:pPr eaLnBrk="1" hangingPunct="1">
              <a:spcBef>
                <a:spcPct val="0"/>
              </a:spcBef>
              <a:buClrTx/>
              <a:buFontTx/>
              <a:buNone/>
            </a:pPr>
            <a:r>
              <a:rPr lang="fi-FI" altLang="fi-FI" sz="2400">
                <a:solidFill>
                  <a:schemeClr val="tx1"/>
                </a:solidFill>
              </a:rPr>
              <a:t>melko hyvin suoralle.</a:t>
            </a:r>
          </a:p>
        </p:txBody>
      </p:sp>
      <p:sp>
        <p:nvSpPr>
          <p:cNvPr id="989189" name="Line 5"/>
          <p:cNvSpPr>
            <a:spLocks noChangeShapeType="1"/>
          </p:cNvSpPr>
          <p:nvPr/>
        </p:nvSpPr>
        <p:spPr bwMode="auto">
          <a:xfrm flipH="1">
            <a:off x="1952625" y="4606925"/>
            <a:ext cx="1152525" cy="576263"/>
          </a:xfrm>
          <a:prstGeom prst="line">
            <a:avLst/>
          </a:prstGeom>
          <a:noFill/>
          <a:ln w="25400">
            <a:solidFill>
              <a:srgbClr val="FF6600"/>
            </a:solidFill>
            <a:prstDash val="dash"/>
            <a:round/>
            <a:headEnd/>
            <a:tailEnd/>
          </a:ln>
          <a:extLst>
            <a:ext uri="{909E8E84-426E-40DD-AFC4-6F175D3DCCD1}">
              <a14:hiddenFill xmlns:a14="http://schemas.microsoft.com/office/drawing/2010/main">
                <a:noFill/>
              </a14:hiddenFill>
            </a:ext>
          </a:extLst>
        </p:spPr>
        <p:txBody>
          <a:bodyPr/>
          <a:lstStyle/>
          <a:p>
            <a:endParaRPr lang="fi-FI"/>
          </a:p>
        </p:txBody>
      </p:sp>
      <p:sp>
        <p:nvSpPr>
          <p:cNvPr id="989190" name="Line 6"/>
          <p:cNvSpPr>
            <a:spLocks noChangeShapeType="1"/>
          </p:cNvSpPr>
          <p:nvPr/>
        </p:nvSpPr>
        <p:spPr bwMode="auto">
          <a:xfrm flipH="1">
            <a:off x="6364288" y="2654300"/>
            <a:ext cx="711200" cy="347663"/>
          </a:xfrm>
          <a:prstGeom prst="line">
            <a:avLst/>
          </a:prstGeom>
          <a:noFill/>
          <a:ln w="25400">
            <a:solidFill>
              <a:srgbClr val="FF6600"/>
            </a:solidFill>
            <a:prstDash val="dash"/>
            <a:round/>
            <a:headEnd/>
            <a:tailEnd/>
          </a:ln>
          <a:extLst>
            <a:ext uri="{909E8E84-426E-40DD-AFC4-6F175D3DCCD1}">
              <a14:hiddenFill xmlns:a14="http://schemas.microsoft.com/office/drawing/2010/main">
                <a:noFill/>
              </a14:hiddenFill>
            </a:ext>
          </a:extLst>
        </p:spPr>
        <p:txBody>
          <a:bodyPr/>
          <a:lstStyle/>
          <a:p>
            <a:endParaRPr lang="fi-FI"/>
          </a:p>
        </p:txBody>
      </p:sp>
      <p:sp>
        <p:nvSpPr>
          <p:cNvPr id="989191" name="Line 7"/>
          <p:cNvSpPr>
            <a:spLocks noChangeShapeType="1"/>
          </p:cNvSpPr>
          <p:nvPr/>
        </p:nvSpPr>
        <p:spPr bwMode="auto">
          <a:xfrm>
            <a:off x="6764338" y="2809875"/>
            <a:ext cx="0" cy="3024188"/>
          </a:xfrm>
          <a:prstGeom prst="line">
            <a:avLst/>
          </a:prstGeom>
          <a:noFill/>
          <a:ln w="25400">
            <a:solidFill>
              <a:srgbClr val="FF6600"/>
            </a:solidFill>
            <a:prstDash val="dash"/>
            <a:round/>
            <a:headEnd/>
            <a:tailEnd/>
          </a:ln>
          <a:extLst>
            <a:ext uri="{909E8E84-426E-40DD-AFC4-6F175D3DCCD1}">
              <a14:hiddenFill xmlns:a14="http://schemas.microsoft.com/office/drawing/2010/main">
                <a:noFill/>
              </a14:hiddenFill>
            </a:ext>
          </a:extLst>
        </p:spPr>
        <p:txBody>
          <a:bodyPr/>
          <a:lstStyle/>
          <a:p>
            <a:endParaRPr lang="fi-FI"/>
          </a:p>
        </p:txBody>
      </p:sp>
      <p:sp>
        <p:nvSpPr>
          <p:cNvPr id="989192" name="AutoShape 8"/>
          <p:cNvSpPr>
            <a:spLocks/>
          </p:cNvSpPr>
          <p:nvPr/>
        </p:nvSpPr>
        <p:spPr bwMode="auto">
          <a:xfrm>
            <a:off x="3803650" y="2138363"/>
            <a:ext cx="1622425" cy="461962"/>
          </a:xfrm>
          <a:prstGeom prst="borderCallout1">
            <a:avLst>
              <a:gd name="adj1" fmla="val 24741"/>
              <a:gd name="adj2" fmla="val -4694"/>
              <a:gd name="adj3" fmla="val 551546"/>
              <a:gd name="adj4" fmla="val -72116"/>
            </a:avLst>
          </a:prstGeom>
          <a:solidFill>
            <a:srgbClr val="99CCFF"/>
          </a:solidFill>
          <a:ln w="9525">
            <a:solidFill>
              <a:schemeClr val="tx1"/>
            </a:solidFill>
            <a:miter lim="800000"/>
            <a:headEnd/>
            <a:tailEnd/>
          </a:ln>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0"/>
              </a:spcBef>
              <a:buClrTx/>
              <a:buFontTx/>
              <a:buNone/>
            </a:pPr>
            <a:r>
              <a:rPr lang="fi-FI" altLang="fi-FI" sz="1800">
                <a:solidFill>
                  <a:schemeClr val="tx1"/>
                </a:solidFill>
              </a:rPr>
              <a:t>Ekstrapolointi</a:t>
            </a:r>
          </a:p>
        </p:txBody>
      </p:sp>
      <p:sp>
        <p:nvSpPr>
          <p:cNvPr id="989193" name="Line 9"/>
          <p:cNvSpPr>
            <a:spLocks noChangeShapeType="1"/>
          </p:cNvSpPr>
          <p:nvPr/>
        </p:nvSpPr>
        <p:spPr bwMode="auto">
          <a:xfrm>
            <a:off x="5484813" y="2370138"/>
            <a:ext cx="1106487" cy="4556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i-FI"/>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89189"/>
                                        </p:tgtEl>
                                        <p:attrNameLst>
                                          <p:attrName>style.visibility</p:attrName>
                                        </p:attrNameLst>
                                      </p:cBhvr>
                                      <p:to>
                                        <p:strVal val="visible"/>
                                      </p:to>
                                    </p:set>
                                    <p:animEffect transition="in" filter="box(in)">
                                      <p:cBhvr>
                                        <p:cTn id="7" dur="500"/>
                                        <p:tgtEl>
                                          <p:spTgt spid="9891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989190"/>
                                        </p:tgtEl>
                                        <p:attrNameLst>
                                          <p:attrName>style.visibility</p:attrName>
                                        </p:attrNameLst>
                                      </p:cBhvr>
                                      <p:to>
                                        <p:strVal val="visible"/>
                                      </p:to>
                                    </p:set>
                                    <p:animEffect transition="in" filter="box(in)">
                                      <p:cBhvr>
                                        <p:cTn id="12" dur="500"/>
                                        <p:tgtEl>
                                          <p:spTgt spid="9891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89192"/>
                                        </p:tgtEl>
                                        <p:attrNameLst>
                                          <p:attrName>style.visibility</p:attrName>
                                        </p:attrNameLst>
                                      </p:cBhvr>
                                      <p:to>
                                        <p:strVal val="visible"/>
                                      </p:to>
                                    </p:set>
                                    <p:animEffect transition="in" filter="box(in)">
                                      <p:cBhvr>
                                        <p:cTn id="17" dur="500"/>
                                        <p:tgtEl>
                                          <p:spTgt spid="989192"/>
                                        </p:tgtEl>
                                      </p:cBhvr>
                                    </p:animEffect>
                                  </p:childTnLst>
                                </p:cTn>
                              </p:par>
                              <p:par>
                                <p:cTn id="18" presetID="4" presetClass="entr" presetSubtype="16" fill="hold" nodeType="withEffect">
                                  <p:stCondLst>
                                    <p:cond delay="0"/>
                                  </p:stCondLst>
                                  <p:childTnLst>
                                    <p:set>
                                      <p:cBhvr>
                                        <p:cTn id="19" dur="1" fill="hold">
                                          <p:stCondLst>
                                            <p:cond delay="0"/>
                                          </p:stCondLst>
                                        </p:cTn>
                                        <p:tgtEl>
                                          <p:spTgt spid="989193"/>
                                        </p:tgtEl>
                                        <p:attrNameLst>
                                          <p:attrName>style.visibility</p:attrName>
                                        </p:attrNameLst>
                                      </p:cBhvr>
                                      <p:to>
                                        <p:strVal val="visible"/>
                                      </p:to>
                                    </p:set>
                                    <p:animEffect transition="in" filter="box(in)">
                                      <p:cBhvr>
                                        <p:cTn id="20" dur="500"/>
                                        <p:tgtEl>
                                          <p:spTgt spid="98919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989191"/>
                                        </p:tgtEl>
                                        <p:attrNameLst>
                                          <p:attrName>style.visibility</p:attrName>
                                        </p:attrNameLst>
                                      </p:cBhvr>
                                      <p:to>
                                        <p:strVal val="visible"/>
                                      </p:to>
                                    </p:set>
                                    <p:animEffect transition="in" filter="box(in)">
                                      <p:cBhvr>
                                        <p:cTn id="25" dur="500"/>
                                        <p:tgtEl>
                                          <p:spTgt spid="989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9192" grpId="0" animBg="1"/>
    </p:bld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446338A9-5499-4433-87D9-06A8AADA11F8}" type="slidenum">
              <a:rPr lang="fi-FI" altLang="fi-FI" sz="1000" smtClean="0">
                <a:solidFill>
                  <a:schemeClr val="tx1"/>
                </a:solidFill>
                <a:latin typeface="Arial" panose="020B0604020202020204" pitchFamily="34" charset="0"/>
              </a:rPr>
              <a:pPr>
                <a:spcBef>
                  <a:spcPct val="0"/>
                </a:spcBef>
                <a:buClrTx/>
                <a:buFontTx/>
                <a:buNone/>
              </a:pPr>
              <a:t>193</a:t>
            </a:fld>
            <a:endParaRPr lang="fi-FI" altLang="fi-FI" sz="1000" smtClean="0">
              <a:solidFill>
                <a:schemeClr val="tx1"/>
              </a:solidFill>
              <a:latin typeface="Arial" panose="020B0604020202020204" pitchFamily="34" charset="0"/>
            </a:endParaRPr>
          </a:p>
        </p:txBody>
      </p:sp>
      <p:sp>
        <p:nvSpPr>
          <p:cNvPr id="204803" name="Rectangle 2"/>
          <p:cNvSpPr>
            <a:spLocks noGrp="1" noRot="1" noChangeArrowheads="1"/>
          </p:cNvSpPr>
          <p:nvPr>
            <p:ph type="body" idx="1"/>
          </p:nvPr>
        </p:nvSpPr>
        <p:spPr>
          <a:xfrm>
            <a:off x="301625" y="333375"/>
            <a:ext cx="8540750" cy="5765800"/>
          </a:xfrm>
        </p:spPr>
        <p:txBody>
          <a:bodyPr/>
          <a:lstStyle/>
          <a:p>
            <a:pPr eaLnBrk="1" hangingPunct="1">
              <a:buFont typeface="Wingdings" panose="05000000000000000000" pitchFamily="2" charset="2"/>
              <a:buNone/>
            </a:pPr>
            <a:r>
              <a:rPr lang="fi-FI" altLang="fi-FI" smtClean="0"/>
              <a:t>	</a:t>
            </a:r>
            <a:r>
              <a:rPr lang="fi-FI" altLang="fi-FI" sz="2400" smtClean="0"/>
              <a:t>Kuvaajaa voidaan ekstrapoloida, mutta on huomioitava, että veden kiehumispiste on 100°C.  </a:t>
            </a:r>
          </a:p>
          <a:p>
            <a:pPr eaLnBrk="1" hangingPunct="1">
              <a:buFont typeface="Wingdings" panose="05000000000000000000" pitchFamily="2" charset="2"/>
              <a:buNone/>
            </a:pPr>
            <a:r>
              <a:rPr lang="fi-FI" altLang="fi-FI" sz="2400" smtClean="0"/>
              <a:t>	</a:t>
            </a:r>
          </a:p>
          <a:p>
            <a:pPr eaLnBrk="1" hangingPunct="1">
              <a:buFont typeface="Wingdings" panose="05000000000000000000" pitchFamily="2" charset="2"/>
              <a:buNone/>
            </a:pPr>
            <a:r>
              <a:rPr lang="fi-FI" altLang="fi-FI" sz="2400" smtClean="0"/>
              <a:t>	b) Kuvaajasta saadaan veden alkulämpötilaksi noin 20 °C.  Kuvaajaan sovitetun suoran yhtälöstä voidaan lukea sama arvo ajanhetkellä nolla.  Kiehumispiste (100 °) saavutetaan noin 220 s kuluttua lämmityksen alkamisesta.  Suoran yhtälöstä saadaan ajaksi 216 s. </a:t>
            </a:r>
          </a:p>
          <a:p>
            <a:pPr eaLnBrk="1" hangingPunct="1">
              <a:buFont typeface="Wingdings" panose="05000000000000000000" pitchFamily="2" charset="2"/>
              <a:buNone/>
            </a:pPr>
            <a:r>
              <a:rPr lang="fi-FI" altLang="fi-FI" sz="2400" smtClean="0"/>
              <a:t> </a:t>
            </a:r>
          </a:p>
          <a:p>
            <a:pPr eaLnBrk="1" hangingPunct="1">
              <a:buFont typeface="Wingdings" panose="05000000000000000000" pitchFamily="2" charset="2"/>
              <a:buNone/>
            </a:pPr>
            <a:r>
              <a:rPr lang="fi-FI" altLang="fi-FI" sz="2400" smtClean="0"/>
              <a:t>	c) 300 s kuluttua vesi edelleen kiuhuu avoimessa astiassa, joten sen lämpötila on 100 °C.  Jos veden lämpötila voisi nousta yli 100 °C:een esimerkiksi painekattilassa, olisi lämpötila suoran yhtälöstä laskettuna noin 130 °C.  </a:t>
            </a:r>
          </a:p>
        </p:txBody>
      </p:sp>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0A9FC58E-AE05-4A13-BBB3-1C11916CF8D9}" type="slidenum">
              <a:rPr lang="fi-FI" altLang="fi-FI" sz="1000" smtClean="0">
                <a:solidFill>
                  <a:schemeClr val="tx1"/>
                </a:solidFill>
                <a:latin typeface="Arial" panose="020B0604020202020204" pitchFamily="34" charset="0"/>
              </a:rPr>
              <a:pPr>
                <a:spcBef>
                  <a:spcPct val="0"/>
                </a:spcBef>
                <a:buClrTx/>
                <a:buFontTx/>
                <a:buNone/>
              </a:pPr>
              <a:t>194</a:t>
            </a:fld>
            <a:endParaRPr lang="fi-FI" altLang="fi-FI" sz="1000" smtClean="0">
              <a:solidFill>
                <a:schemeClr val="tx1"/>
              </a:solidFill>
              <a:latin typeface="Arial" panose="020B0604020202020204" pitchFamily="34" charset="0"/>
            </a:endParaRPr>
          </a:p>
        </p:txBody>
      </p:sp>
      <p:sp>
        <p:nvSpPr>
          <p:cNvPr id="205827" name="Text Box 2"/>
          <p:cNvSpPr txBox="1">
            <a:spLocks noChangeArrowheads="1"/>
          </p:cNvSpPr>
          <p:nvPr/>
        </p:nvSpPr>
        <p:spPr bwMode="auto">
          <a:xfrm>
            <a:off x="515938" y="307975"/>
            <a:ext cx="79676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800">
                <a:solidFill>
                  <a:schemeClr val="tx1"/>
                </a:solidFill>
              </a:rPr>
              <a:t>Suoran yhtälön avulla suoritetut laskutoimitukset:</a:t>
            </a:r>
          </a:p>
        </p:txBody>
      </p:sp>
      <p:graphicFrame>
        <p:nvGraphicFramePr>
          <p:cNvPr id="205828" name="Object 3"/>
          <p:cNvGraphicFramePr>
            <a:graphicFrameLocks noChangeAspect="1"/>
          </p:cNvGraphicFramePr>
          <p:nvPr/>
        </p:nvGraphicFramePr>
        <p:xfrm>
          <a:off x="461963" y="1558925"/>
          <a:ext cx="7305675" cy="900113"/>
        </p:xfrm>
        <a:graphic>
          <a:graphicData uri="http://schemas.openxmlformats.org/presentationml/2006/ole">
            <mc:AlternateContent xmlns:mc="http://schemas.openxmlformats.org/markup-compatibility/2006">
              <mc:Choice xmlns:v="urn:schemas-microsoft-com:vml" Requires="v">
                <p:oleObj spid="_x0000_s205839" name="Equation" r:id="rId3" imgW="3302000" imgH="406400" progId="Equation.DSMT4">
                  <p:embed/>
                </p:oleObj>
              </mc:Choice>
              <mc:Fallback>
                <p:oleObj name="Equation" r:id="rId3" imgW="3302000" imgH="4064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963" y="1558925"/>
                        <a:ext cx="7305675" cy="90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829" name="Text Box 4"/>
          <p:cNvSpPr txBox="1">
            <a:spLocks noChangeArrowheads="1"/>
          </p:cNvSpPr>
          <p:nvPr/>
        </p:nvSpPr>
        <p:spPr bwMode="auto">
          <a:xfrm>
            <a:off x="515938" y="993775"/>
            <a:ext cx="46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b)</a:t>
            </a:r>
          </a:p>
        </p:txBody>
      </p:sp>
      <p:graphicFrame>
        <p:nvGraphicFramePr>
          <p:cNvPr id="205830" name="Object 5"/>
          <p:cNvGraphicFramePr>
            <a:graphicFrameLocks noChangeAspect="1"/>
          </p:cNvGraphicFramePr>
          <p:nvPr/>
        </p:nvGraphicFramePr>
        <p:xfrm>
          <a:off x="600075" y="2978150"/>
          <a:ext cx="7893050" cy="928688"/>
        </p:xfrm>
        <a:graphic>
          <a:graphicData uri="http://schemas.openxmlformats.org/presentationml/2006/ole">
            <mc:AlternateContent xmlns:mc="http://schemas.openxmlformats.org/markup-compatibility/2006">
              <mc:Choice xmlns:v="urn:schemas-microsoft-com:vml" Requires="v">
                <p:oleObj spid="_x0000_s205840" name="Equation" r:id="rId5" imgW="3670300" imgH="431800" progId="Equation.DSMT4">
                  <p:embed/>
                </p:oleObj>
              </mc:Choice>
              <mc:Fallback>
                <p:oleObj name="Equation" r:id="rId5" imgW="3670300" imgH="4318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0075" y="2978150"/>
                        <a:ext cx="7893050" cy="928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831" name="Text Box 6"/>
          <p:cNvSpPr txBox="1">
            <a:spLocks noChangeArrowheads="1"/>
          </p:cNvSpPr>
          <p:nvPr/>
        </p:nvSpPr>
        <p:spPr bwMode="auto">
          <a:xfrm>
            <a:off x="498475" y="4165600"/>
            <a:ext cx="442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c)</a:t>
            </a:r>
          </a:p>
        </p:txBody>
      </p:sp>
      <p:graphicFrame>
        <p:nvGraphicFramePr>
          <p:cNvPr id="205832" name="Object 7"/>
          <p:cNvGraphicFramePr>
            <a:graphicFrameLocks noChangeAspect="1"/>
          </p:cNvGraphicFramePr>
          <p:nvPr/>
        </p:nvGraphicFramePr>
        <p:xfrm>
          <a:off x="452438" y="4784725"/>
          <a:ext cx="7923212" cy="900113"/>
        </p:xfrm>
        <a:graphic>
          <a:graphicData uri="http://schemas.openxmlformats.org/presentationml/2006/ole">
            <mc:AlternateContent xmlns:mc="http://schemas.openxmlformats.org/markup-compatibility/2006">
              <mc:Choice xmlns:v="urn:schemas-microsoft-com:vml" Requires="v">
                <p:oleObj spid="_x0000_s205841" name="Equation" r:id="rId7" imgW="3581400" imgH="406400" progId="Equation.DSMT4">
                  <p:embed/>
                </p:oleObj>
              </mc:Choice>
              <mc:Fallback>
                <p:oleObj name="Equation" r:id="rId7" imgW="3581400" imgH="4064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2438" y="4784725"/>
                        <a:ext cx="7923212" cy="90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6850" name="Dian numeron paikkamerkki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spcBef>
                <a:spcPct val="0"/>
              </a:spcBef>
              <a:buClrTx/>
              <a:buFontTx/>
              <a:buNone/>
            </a:pPr>
            <a:fld id="{92F7B3E2-171C-4D18-BC6B-53886F1EBD71}" type="slidenum">
              <a:rPr lang="fi-FI" altLang="fi-FI" sz="1000" smtClean="0">
                <a:solidFill>
                  <a:schemeClr val="bg1"/>
                </a:solidFill>
              </a:rPr>
              <a:pPr>
                <a:spcBef>
                  <a:spcPct val="0"/>
                </a:spcBef>
                <a:buClrTx/>
                <a:buFontTx/>
                <a:buNone/>
              </a:pPr>
              <a:t>195</a:t>
            </a:fld>
            <a:endParaRPr lang="fi-FI" altLang="fi-FI" sz="1000" smtClean="0">
              <a:solidFill>
                <a:schemeClr val="bg1"/>
              </a:solidFill>
            </a:endParaRPr>
          </a:p>
        </p:txBody>
      </p:sp>
      <p:sp>
        <p:nvSpPr>
          <p:cNvPr id="206851" name="Text Box 2"/>
          <p:cNvSpPr txBox="1">
            <a:spLocks noChangeArrowheads="1"/>
          </p:cNvSpPr>
          <p:nvPr/>
        </p:nvSpPr>
        <p:spPr bwMode="auto">
          <a:xfrm>
            <a:off x="2667000" y="3716338"/>
            <a:ext cx="33448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spcBef>
                <a:spcPct val="50000"/>
              </a:spcBef>
              <a:buClrTx/>
              <a:buFontTx/>
              <a:buNone/>
            </a:pPr>
            <a:r>
              <a:rPr lang="fi-FI" altLang="fi-FI" sz="3600" b="1">
                <a:solidFill>
                  <a:srgbClr val="5F5F5F"/>
                </a:solidFill>
                <a:latin typeface="Tahoma" panose="020B0604030504040204" pitchFamily="34" charset="0"/>
              </a:rPr>
              <a:t>Paluu tekstiin</a:t>
            </a:r>
          </a:p>
        </p:txBody>
      </p:sp>
      <p:sp>
        <p:nvSpPr>
          <p:cNvPr id="206852" name="AutoShape 3">
            <a:hlinkClick r:id="rId2" action="ppaction://hlinksldjump" highlightClick="1"/>
          </p:cNvPr>
          <p:cNvSpPr>
            <a:spLocks noChangeArrowheads="1"/>
          </p:cNvSpPr>
          <p:nvPr/>
        </p:nvSpPr>
        <p:spPr bwMode="auto">
          <a:xfrm>
            <a:off x="2982913" y="2994025"/>
            <a:ext cx="2713037" cy="720725"/>
          </a:xfrm>
          <a:prstGeom prst="actionButtonReturn">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lgn="ctr" eaLnBrk="1" hangingPunct="1">
              <a:spcBef>
                <a:spcPct val="50000"/>
              </a:spcBef>
              <a:buClrTx/>
              <a:buFontTx/>
              <a:buNone/>
            </a:pPr>
            <a:endParaRPr lang="fi-FI" altLang="fi-FI" sz="3600">
              <a:latin typeface="Tahoma" panose="020B0604030504040204" pitchFamily="34" charset="0"/>
            </a:endParaRPr>
          </a:p>
        </p:txBody>
      </p:sp>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Dian numeron paikkamerkki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42A6C9F1-6E0F-4461-96E6-0DE9EF1810FC}" type="slidenum">
              <a:rPr lang="fi-FI" altLang="fi-FI" sz="1000" smtClean="0">
                <a:solidFill>
                  <a:schemeClr val="tx1"/>
                </a:solidFill>
                <a:latin typeface="Arial" panose="020B0604020202020204" pitchFamily="34" charset="0"/>
              </a:rPr>
              <a:pPr>
                <a:spcBef>
                  <a:spcPct val="0"/>
                </a:spcBef>
                <a:buClrTx/>
                <a:buFontTx/>
                <a:buNone/>
              </a:pPr>
              <a:t>196</a:t>
            </a:fld>
            <a:endParaRPr lang="fi-FI" altLang="fi-FI" sz="1000" smtClean="0">
              <a:solidFill>
                <a:schemeClr val="tx1"/>
              </a:solidFill>
              <a:latin typeface="Arial" panose="020B0604020202020204" pitchFamily="34" charset="0"/>
            </a:endParaRPr>
          </a:p>
        </p:txBody>
      </p:sp>
      <p:sp>
        <p:nvSpPr>
          <p:cNvPr id="207875" name="Rectangle 2"/>
          <p:cNvSpPr>
            <a:spLocks noGrp="1" noRot="1" noChangeArrowheads="1"/>
          </p:cNvSpPr>
          <p:nvPr>
            <p:ph type="title"/>
          </p:nvPr>
        </p:nvSpPr>
        <p:spPr>
          <a:xfrm>
            <a:off x="474663" y="258763"/>
            <a:ext cx="8540750" cy="766762"/>
          </a:xfrm>
        </p:spPr>
        <p:txBody>
          <a:bodyPr/>
          <a:lstStyle/>
          <a:p>
            <a:pPr algn="l" eaLnBrk="1" hangingPunct="1"/>
            <a:r>
              <a:rPr lang="fi-FI" altLang="fi-FI" sz="2800" b="1" smtClean="0"/>
              <a:t>Ratkaisu: Tehtävä 2.1</a:t>
            </a:r>
          </a:p>
        </p:txBody>
      </p:sp>
      <p:sp>
        <p:nvSpPr>
          <p:cNvPr id="207876" name="Rectangle 3"/>
          <p:cNvSpPr>
            <a:spLocks noGrp="1" noRot="1" noChangeArrowheads="1"/>
          </p:cNvSpPr>
          <p:nvPr>
            <p:ph type="body" sz="half" idx="4294967295"/>
          </p:nvPr>
        </p:nvSpPr>
        <p:spPr>
          <a:xfrm>
            <a:off x="479425" y="935038"/>
            <a:ext cx="7096125" cy="1365250"/>
          </a:xfrm>
        </p:spPr>
        <p:txBody>
          <a:bodyPr/>
          <a:lstStyle/>
          <a:p>
            <a:pPr eaLnBrk="1" hangingPunct="1">
              <a:lnSpc>
                <a:spcPct val="80000"/>
              </a:lnSpc>
              <a:buFont typeface="Wingdings" panose="05000000000000000000" pitchFamily="2" charset="2"/>
              <a:buNone/>
            </a:pPr>
            <a:endParaRPr lang="fi-FI" altLang="fi-FI" sz="1400" b="1" smtClean="0">
              <a:solidFill>
                <a:schemeClr val="tx2"/>
              </a:solidFill>
            </a:endParaRPr>
          </a:p>
          <a:p>
            <a:pPr eaLnBrk="1" hangingPunct="1">
              <a:lnSpc>
                <a:spcPct val="80000"/>
              </a:lnSpc>
              <a:buFont typeface="Wingdings" panose="05000000000000000000" pitchFamily="2" charset="2"/>
              <a:buNone/>
            </a:pPr>
            <a:r>
              <a:rPr lang="fi-FI" altLang="fi-FI" sz="2400" smtClean="0"/>
              <a:t>Matka 	</a:t>
            </a:r>
            <a:r>
              <a:rPr lang="fi-FI" altLang="fi-FI" sz="2400" i="1" smtClean="0"/>
              <a:t>s</a:t>
            </a:r>
            <a:r>
              <a:rPr lang="fi-FI" altLang="fi-FI" sz="2400" smtClean="0"/>
              <a:t> = 75 km</a:t>
            </a:r>
          </a:p>
          <a:p>
            <a:pPr eaLnBrk="1" hangingPunct="1">
              <a:lnSpc>
                <a:spcPct val="80000"/>
              </a:lnSpc>
              <a:buFont typeface="Wingdings" panose="05000000000000000000" pitchFamily="2" charset="2"/>
              <a:buNone/>
            </a:pPr>
            <a:r>
              <a:rPr lang="fi-FI" altLang="fi-FI" sz="2400" smtClean="0"/>
              <a:t>Aika	</a:t>
            </a:r>
            <a:r>
              <a:rPr lang="fi-FI" altLang="fi-FI" sz="2400" i="1" smtClean="0"/>
              <a:t>t</a:t>
            </a:r>
            <a:r>
              <a:rPr lang="fi-FI" altLang="fi-FI" sz="2400" smtClean="0"/>
              <a:t> = 55 min = 55/60 h = 0,9167 h</a:t>
            </a:r>
          </a:p>
          <a:p>
            <a:pPr eaLnBrk="1" hangingPunct="1">
              <a:lnSpc>
                <a:spcPct val="80000"/>
              </a:lnSpc>
              <a:buFont typeface="Wingdings" panose="05000000000000000000" pitchFamily="2" charset="2"/>
              <a:buNone/>
            </a:pPr>
            <a:r>
              <a:rPr lang="fi-FI" altLang="fi-FI" sz="2400" smtClean="0"/>
              <a:t>	</a:t>
            </a:r>
          </a:p>
        </p:txBody>
      </p:sp>
      <p:graphicFrame>
        <p:nvGraphicFramePr>
          <p:cNvPr id="994308" name="Object 4"/>
          <p:cNvGraphicFramePr>
            <a:graphicFrameLocks noGrp="1" noChangeAspect="1"/>
          </p:cNvGraphicFramePr>
          <p:nvPr>
            <p:ph sz="quarter" idx="4294967295"/>
          </p:nvPr>
        </p:nvGraphicFramePr>
        <p:xfrm>
          <a:off x="628650" y="2330450"/>
          <a:ext cx="5103813" cy="1116013"/>
        </p:xfrm>
        <a:graphic>
          <a:graphicData uri="http://schemas.openxmlformats.org/presentationml/2006/ole">
            <mc:AlternateContent xmlns:mc="http://schemas.openxmlformats.org/markup-compatibility/2006">
              <mc:Choice xmlns:v="urn:schemas-microsoft-com:vml" Requires="v">
                <p:oleObj spid="_x0000_s207884" name="Equation" r:id="rId3" imgW="5105400" imgH="1117600" progId="Equation.DSMT4">
                  <p:embed/>
                </p:oleObj>
              </mc:Choice>
              <mc:Fallback>
                <p:oleObj name="Equation" r:id="rId3" imgW="5105400" imgH="1117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650" y="2330450"/>
                        <a:ext cx="5103813" cy="1116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4309" name="Text Box 5"/>
          <p:cNvSpPr txBox="1">
            <a:spLocks noChangeArrowheads="1"/>
          </p:cNvSpPr>
          <p:nvPr/>
        </p:nvSpPr>
        <p:spPr bwMode="auto">
          <a:xfrm>
            <a:off x="425450" y="3657600"/>
            <a:ext cx="78613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Muunnetaan vastaus yksikköön m/s: Lähtöarvot voidaan</a:t>
            </a:r>
          </a:p>
          <a:p>
            <a:pPr eaLnBrk="1" hangingPunct="1">
              <a:spcBef>
                <a:spcPct val="0"/>
              </a:spcBef>
              <a:buClrTx/>
              <a:buFontTx/>
              <a:buNone/>
            </a:pPr>
            <a:r>
              <a:rPr lang="fi-FI" altLang="fi-FI" sz="2400">
                <a:solidFill>
                  <a:schemeClr val="tx1"/>
                </a:solidFill>
              </a:rPr>
              <a:t>antaa suoraan oikeissa yksiköissä, jolloin tulos saadaan </a:t>
            </a:r>
          </a:p>
          <a:p>
            <a:pPr eaLnBrk="1" hangingPunct="1">
              <a:spcBef>
                <a:spcPct val="0"/>
              </a:spcBef>
              <a:buClrTx/>
              <a:buFontTx/>
              <a:buNone/>
            </a:pPr>
            <a:r>
              <a:rPr lang="fi-FI" altLang="fi-FI" sz="2400">
                <a:solidFill>
                  <a:schemeClr val="tx1"/>
                </a:solidFill>
              </a:rPr>
              <a:t>automaattisesti halutussa muodossa. Tällöin </a:t>
            </a:r>
            <a:r>
              <a:rPr lang="fi-FI" altLang="fi-FI" sz="2400" i="1">
                <a:solidFill>
                  <a:schemeClr val="tx1"/>
                </a:solidFill>
              </a:rPr>
              <a:t>s</a:t>
            </a:r>
            <a:r>
              <a:rPr lang="fi-FI" altLang="fi-FI" sz="2400">
                <a:solidFill>
                  <a:schemeClr val="tx1"/>
                </a:solidFill>
              </a:rPr>
              <a:t>=75000 m </a:t>
            </a:r>
          </a:p>
          <a:p>
            <a:pPr eaLnBrk="1" hangingPunct="1">
              <a:spcBef>
                <a:spcPct val="0"/>
              </a:spcBef>
              <a:buClrTx/>
              <a:buFontTx/>
              <a:buNone/>
            </a:pPr>
            <a:r>
              <a:rPr lang="fi-FI" altLang="fi-FI" sz="2400">
                <a:solidFill>
                  <a:schemeClr val="tx1"/>
                </a:solidFill>
              </a:rPr>
              <a:t>ja aika </a:t>
            </a:r>
            <a:r>
              <a:rPr lang="fi-FI" altLang="fi-FI" sz="2400" i="1">
                <a:solidFill>
                  <a:schemeClr val="tx1"/>
                </a:solidFill>
              </a:rPr>
              <a:t>t</a:t>
            </a:r>
            <a:r>
              <a:rPr lang="fi-FI" altLang="fi-FI" sz="2400">
                <a:solidFill>
                  <a:schemeClr val="tx1"/>
                </a:solidFill>
              </a:rPr>
              <a:t> = 55</a:t>
            </a:r>
            <a:r>
              <a:rPr lang="en-US" altLang="fi-FI" sz="2400">
                <a:solidFill>
                  <a:schemeClr val="tx1"/>
                </a:solidFill>
              </a:rPr>
              <a:t>·60 s = 3300 s</a:t>
            </a:r>
          </a:p>
        </p:txBody>
      </p:sp>
      <p:graphicFrame>
        <p:nvGraphicFramePr>
          <p:cNvPr id="994310" name="Object 6"/>
          <p:cNvGraphicFramePr>
            <a:graphicFrameLocks noGrp="1" noChangeAspect="1"/>
          </p:cNvGraphicFramePr>
          <p:nvPr>
            <p:ph sz="quarter" idx="4294967295"/>
          </p:nvPr>
        </p:nvGraphicFramePr>
        <p:xfrm>
          <a:off x="557213" y="5483225"/>
          <a:ext cx="5178425" cy="787400"/>
        </p:xfrm>
        <a:graphic>
          <a:graphicData uri="http://schemas.openxmlformats.org/presentationml/2006/ole">
            <mc:AlternateContent xmlns:mc="http://schemas.openxmlformats.org/markup-compatibility/2006">
              <mc:Choice xmlns:v="urn:schemas-microsoft-com:vml" Requires="v">
                <p:oleObj spid="_x0000_s207885" name="Equation" r:id="rId5" imgW="5181600" imgH="787400" progId="Equation.DSMT4">
                  <p:embed/>
                </p:oleObj>
              </mc:Choice>
              <mc:Fallback>
                <p:oleObj name="Equation" r:id="rId5" imgW="5181600" imgH="7874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7213" y="5483225"/>
                        <a:ext cx="5178425"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94308"/>
                                        </p:tgtEl>
                                        <p:attrNameLst>
                                          <p:attrName>style.visibility</p:attrName>
                                        </p:attrNameLst>
                                      </p:cBhvr>
                                      <p:to>
                                        <p:strVal val="visible"/>
                                      </p:to>
                                    </p:set>
                                    <p:animEffect transition="in" filter="box(in)">
                                      <p:cBhvr>
                                        <p:cTn id="7" dur="500"/>
                                        <p:tgtEl>
                                          <p:spTgt spid="9943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94309"/>
                                        </p:tgtEl>
                                        <p:attrNameLst>
                                          <p:attrName>style.visibility</p:attrName>
                                        </p:attrNameLst>
                                      </p:cBhvr>
                                      <p:to>
                                        <p:strVal val="visible"/>
                                      </p:to>
                                    </p:set>
                                    <p:animEffect transition="in" filter="box(in)">
                                      <p:cBhvr>
                                        <p:cTn id="12" dur="500"/>
                                        <p:tgtEl>
                                          <p:spTgt spid="9943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994310"/>
                                        </p:tgtEl>
                                        <p:attrNameLst>
                                          <p:attrName>style.visibility</p:attrName>
                                        </p:attrNameLst>
                                      </p:cBhvr>
                                      <p:to>
                                        <p:strVal val="visible"/>
                                      </p:to>
                                    </p:set>
                                    <p:animEffect transition="in" filter="box(in)">
                                      <p:cBhvr>
                                        <p:cTn id="17" dur="500"/>
                                        <p:tgtEl>
                                          <p:spTgt spid="994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4309" grpId="0"/>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DCBFE765-BBF3-416A-BFD1-883B4018B6F0}" type="slidenum">
              <a:rPr lang="fi-FI" altLang="fi-FI" sz="1000" smtClean="0">
                <a:solidFill>
                  <a:schemeClr val="tx1"/>
                </a:solidFill>
                <a:latin typeface="Arial" panose="020B0604020202020204" pitchFamily="34" charset="0"/>
              </a:rPr>
              <a:pPr>
                <a:spcBef>
                  <a:spcPct val="0"/>
                </a:spcBef>
                <a:buClrTx/>
                <a:buFontTx/>
                <a:buNone/>
              </a:pPr>
              <a:t>197</a:t>
            </a:fld>
            <a:endParaRPr lang="fi-FI" altLang="fi-FI" sz="1000" smtClean="0">
              <a:solidFill>
                <a:schemeClr val="tx1"/>
              </a:solidFill>
              <a:latin typeface="Arial" panose="020B0604020202020204" pitchFamily="34" charset="0"/>
            </a:endParaRPr>
          </a:p>
        </p:txBody>
      </p:sp>
      <p:sp>
        <p:nvSpPr>
          <p:cNvPr id="208899" name="Text Box 2"/>
          <p:cNvSpPr txBox="1">
            <a:spLocks noChangeArrowheads="1"/>
          </p:cNvSpPr>
          <p:nvPr/>
        </p:nvSpPr>
        <p:spPr bwMode="auto">
          <a:xfrm>
            <a:off x="663575" y="49212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endParaRPr lang="fi-FI" altLang="fi-FI" sz="1800">
              <a:solidFill>
                <a:schemeClr val="tx1"/>
              </a:solidFill>
            </a:endParaRPr>
          </a:p>
        </p:txBody>
      </p:sp>
      <p:sp>
        <p:nvSpPr>
          <p:cNvPr id="208900" name="Text Box 3"/>
          <p:cNvSpPr txBox="1">
            <a:spLocks noChangeArrowheads="1"/>
          </p:cNvSpPr>
          <p:nvPr/>
        </p:nvSpPr>
        <p:spPr bwMode="auto">
          <a:xfrm>
            <a:off x="620713" y="476250"/>
            <a:ext cx="79121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Yksikkömuunnos voidaan tehdä myös seuraavalla tavalla,</a:t>
            </a:r>
          </a:p>
          <a:p>
            <a:pPr eaLnBrk="1" hangingPunct="1">
              <a:spcBef>
                <a:spcPct val="0"/>
              </a:spcBef>
              <a:buClrTx/>
              <a:buFontTx/>
              <a:buNone/>
            </a:pPr>
            <a:r>
              <a:rPr lang="fi-FI" altLang="fi-FI" sz="2400">
                <a:solidFill>
                  <a:schemeClr val="tx1"/>
                </a:solidFill>
              </a:rPr>
              <a:t>joka on yleispätevä periaate missä tahansa yksikkömuun-</a:t>
            </a:r>
          </a:p>
          <a:p>
            <a:pPr eaLnBrk="1" hangingPunct="1">
              <a:spcBef>
                <a:spcPct val="0"/>
              </a:spcBef>
              <a:buClrTx/>
              <a:buFontTx/>
              <a:buNone/>
            </a:pPr>
            <a:r>
              <a:rPr lang="fi-FI" altLang="fi-FI" sz="2400">
                <a:solidFill>
                  <a:schemeClr val="tx1"/>
                </a:solidFill>
              </a:rPr>
              <a:t>noksessa.</a:t>
            </a:r>
          </a:p>
        </p:txBody>
      </p:sp>
      <p:graphicFrame>
        <p:nvGraphicFramePr>
          <p:cNvPr id="995332" name="Object 4"/>
          <p:cNvGraphicFramePr>
            <a:graphicFrameLocks noChangeAspect="1"/>
          </p:cNvGraphicFramePr>
          <p:nvPr/>
        </p:nvGraphicFramePr>
        <p:xfrm>
          <a:off x="611188" y="1916113"/>
          <a:ext cx="3336925" cy="900112"/>
        </p:xfrm>
        <a:graphic>
          <a:graphicData uri="http://schemas.openxmlformats.org/presentationml/2006/ole">
            <mc:AlternateContent xmlns:mc="http://schemas.openxmlformats.org/markup-compatibility/2006">
              <mc:Choice xmlns:v="urn:schemas-microsoft-com:vml" Requires="v">
                <p:oleObj spid="_x0000_s208909" name="Equation" r:id="rId3" imgW="1600200" imgH="431800" progId="Equation.DSMT4">
                  <p:embed/>
                </p:oleObj>
              </mc:Choice>
              <mc:Fallback>
                <p:oleObj name="Equation" r:id="rId3" imgW="1600200" imgH="431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916113"/>
                        <a:ext cx="3336925" cy="900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5333" name="Text Box 5"/>
          <p:cNvSpPr txBox="1">
            <a:spLocks noChangeArrowheads="1"/>
          </p:cNvSpPr>
          <p:nvPr/>
        </p:nvSpPr>
        <p:spPr bwMode="auto">
          <a:xfrm>
            <a:off x="611188" y="3128963"/>
            <a:ext cx="5878512"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Näin saadaan kerroin 1/3,6, jolloin </a:t>
            </a:r>
          </a:p>
          <a:p>
            <a:pPr eaLnBrk="1" hangingPunct="1">
              <a:spcBef>
                <a:spcPct val="0"/>
              </a:spcBef>
              <a:buClrTx/>
              <a:buFontTx/>
              <a:buNone/>
            </a:pPr>
            <a:endParaRPr lang="fi-FI" altLang="fi-FI" sz="2400">
              <a:solidFill>
                <a:schemeClr val="tx1"/>
              </a:solidFill>
            </a:endParaRPr>
          </a:p>
          <a:p>
            <a:pPr eaLnBrk="1" hangingPunct="1">
              <a:spcBef>
                <a:spcPct val="0"/>
              </a:spcBef>
              <a:buClrTx/>
              <a:buFontTx/>
              <a:buNone/>
            </a:pPr>
            <a:r>
              <a:rPr lang="fi-FI" altLang="fi-FI" sz="2400">
                <a:solidFill>
                  <a:schemeClr val="tx1"/>
                </a:solidFill>
              </a:rPr>
              <a:t>1 m/s = 3,6 km/h tai 1 km/h = 1/3,6 m/s </a:t>
            </a:r>
          </a:p>
        </p:txBody>
      </p:sp>
      <p:sp>
        <p:nvSpPr>
          <p:cNvPr id="208903" name="Text Box 6"/>
          <p:cNvSpPr txBox="1">
            <a:spLocks noChangeArrowheads="1"/>
          </p:cNvSpPr>
          <p:nvPr/>
        </p:nvSpPr>
        <p:spPr bwMode="auto">
          <a:xfrm>
            <a:off x="663575" y="4665663"/>
            <a:ext cx="27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 </a:t>
            </a:r>
          </a:p>
        </p:txBody>
      </p:sp>
      <p:graphicFrame>
        <p:nvGraphicFramePr>
          <p:cNvPr id="995335" name="Object 7"/>
          <p:cNvGraphicFramePr>
            <a:graphicFrameLocks noChangeAspect="1"/>
          </p:cNvGraphicFramePr>
          <p:nvPr/>
        </p:nvGraphicFramePr>
        <p:xfrm>
          <a:off x="684213" y="4724400"/>
          <a:ext cx="7399337" cy="917575"/>
        </p:xfrm>
        <a:graphic>
          <a:graphicData uri="http://schemas.openxmlformats.org/presentationml/2006/ole">
            <mc:AlternateContent xmlns:mc="http://schemas.openxmlformats.org/markup-compatibility/2006">
              <mc:Choice xmlns:v="urn:schemas-microsoft-com:vml" Requires="v">
                <p:oleObj spid="_x0000_s208910" name="Equation" r:id="rId5" imgW="3479800" imgH="431800" progId="Equation.DSMT4">
                  <p:embed/>
                </p:oleObj>
              </mc:Choice>
              <mc:Fallback>
                <p:oleObj name="Equation" r:id="rId5" imgW="3479800" imgH="4318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4724400"/>
                        <a:ext cx="7399337"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95332"/>
                                        </p:tgtEl>
                                        <p:attrNameLst>
                                          <p:attrName>style.visibility</p:attrName>
                                        </p:attrNameLst>
                                      </p:cBhvr>
                                      <p:to>
                                        <p:strVal val="visible"/>
                                      </p:to>
                                    </p:set>
                                    <p:animEffect transition="in" filter="box(in)">
                                      <p:cBhvr>
                                        <p:cTn id="7" dur="500"/>
                                        <p:tgtEl>
                                          <p:spTgt spid="9953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95333"/>
                                        </p:tgtEl>
                                        <p:attrNameLst>
                                          <p:attrName>style.visibility</p:attrName>
                                        </p:attrNameLst>
                                      </p:cBhvr>
                                      <p:to>
                                        <p:strVal val="visible"/>
                                      </p:to>
                                    </p:set>
                                    <p:animEffect transition="in" filter="box(in)">
                                      <p:cBhvr>
                                        <p:cTn id="12" dur="500"/>
                                        <p:tgtEl>
                                          <p:spTgt spid="9953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995335"/>
                                        </p:tgtEl>
                                        <p:attrNameLst>
                                          <p:attrName>style.visibility</p:attrName>
                                        </p:attrNameLst>
                                      </p:cBhvr>
                                      <p:to>
                                        <p:strVal val="visible"/>
                                      </p:to>
                                    </p:set>
                                    <p:animEffect transition="in" filter="box(in)">
                                      <p:cBhvr>
                                        <p:cTn id="17" dur="500"/>
                                        <p:tgtEl>
                                          <p:spTgt spid="995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5333" grpId="0"/>
    </p:bld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1BF1C770-E685-4CEB-BB4F-00A56FDF02CD}" type="slidenum">
              <a:rPr lang="fi-FI" altLang="fi-FI" sz="1000" smtClean="0">
                <a:solidFill>
                  <a:schemeClr val="tx1"/>
                </a:solidFill>
                <a:latin typeface="Arial" panose="020B0604020202020204" pitchFamily="34" charset="0"/>
              </a:rPr>
              <a:pPr>
                <a:spcBef>
                  <a:spcPct val="0"/>
                </a:spcBef>
                <a:buClrTx/>
                <a:buFontTx/>
                <a:buNone/>
              </a:pPr>
              <a:t>198</a:t>
            </a:fld>
            <a:endParaRPr lang="fi-FI" altLang="fi-FI" sz="1000" smtClean="0">
              <a:solidFill>
                <a:schemeClr val="tx1"/>
              </a:solidFill>
              <a:latin typeface="Arial" panose="020B0604020202020204" pitchFamily="34" charset="0"/>
            </a:endParaRPr>
          </a:p>
        </p:txBody>
      </p:sp>
      <p:sp>
        <p:nvSpPr>
          <p:cNvPr id="209923" name="Text Box 2"/>
          <p:cNvSpPr txBox="1">
            <a:spLocks noChangeArrowheads="1"/>
          </p:cNvSpPr>
          <p:nvPr/>
        </p:nvSpPr>
        <p:spPr bwMode="auto">
          <a:xfrm>
            <a:off x="663575" y="488950"/>
            <a:ext cx="5965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Muunnetaan nopeus vielä muotoon m/min.</a:t>
            </a:r>
          </a:p>
        </p:txBody>
      </p:sp>
      <p:graphicFrame>
        <p:nvGraphicFramePr>
          <p:cNvPr id="996355" name="Object 3"/>
          <p:cNvGraphicFramePr>
            <a:graphicFrameLocks noChangeAspect="1"/>
          </p:cNvGraphicFramePr>
          <p:nvPr/>
        </p:nvGraphicFramePr>
        <p:xfrm>
          <a:off x="755650" y="1412875"/>
          <a:ext cx="5046663" cy="1781175"/>
        </p:xfrm>
        <a:graphic>
          <a:graphicData uri="http://schemas.openxmlformats.org/presentationml/2006/ole">
            <mc:AlternateContent xmlns:mc="http://schemas.openxmlformats.org/markup-compatibility/2006">
              <mc:Choice xmlns:v="urn:schemas-microsoft-com:vml" Requires="v">
                <p:oleObj spid="_x0000_s209927" name="Equation" r:id="rId3" imgW="2374900" imgH="838200" progId="Equation.DSMT4">
                  <p:embed/>
                </p:oleObj>
              </mc:Choice>
              <mc:Fallback>
                <p:oleObj name="Equation" r:id="rId3" imgW="2374900" imgH="8382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412875"/>
                        <a:ext cx="5046663" cy="178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96355"/>
                                        </p:tgtEl>
                                        <p:attrNameLst>
                                          <p:attrName>style.visibility</p:attrName>
                                        </p:attrNameLst>
                                      </p:cBhvr>
                                      <p:to>
                                        <p:strVal val="visible"/>
                                      </p:to>
                                    </p:set>
                                    <p:animEffect transition="in" filter="box(in)">
                                      <p:cBhvr>
                                        <p:cTn id="7" dur="500"/>
                                        <p:tgtEl>
                                          <p:spTgt spid="996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0946" name="Dian numeron paikkamerkki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spcBef>
                <a:spcPct val="0"/>
              </a:spcBef>
              <a:buClrTx/>
              <a:buFontTx/>
              <a:buNone/>
            </a:pPr>
            <a:fld id="{29D62840-4EDE-462B-94C0-E42C1373A318}" type="slidenum">
              <a:rPr lang="fi-FI" altLang="fi-FI" sz="1000" smtClean="0">
                <a:solidFill>
                  <a:schemeClr val="bg1"/>
                </a:solidFill>
              </a:rPr>
              <a:pPr>
                <a:spcBef>
                  <a:spcPct val="0"/>
                </a:spcBef>
                <a:buClrTx/>
                <a:buFontTx/>
                <a:buNone/>
              </a:pPr>
              <a:t>199</a:t>
            </a:fld>
            <a:endParaRPr lang="fi-FI" altLang="fi-FI" sz="1000" smtClean="0">
              <a:solidFill>
                <a:schemeClr val="bg1"/>
              </a:solidFill>
            </a:endParaRPr>
          </a:p>
        </p:txBody>
      </p:sp>
      <p:sp>
        <p:nvSpPr>
          <p:cNvPr id="210947" name="Text Box 2"/>
          <p:cNvSpPr txBox="1">
            <a:spLocks noChangeArrowheads="1"/>
          </p:cNvSpPr>
          <p:nvPr/>
        </p:nvSpPr>
        <p:spPr bwMode="auto">
          <a:xfrm>
            <a:off x="2878138" y="3716338"/>
            <a:ext cx="33448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spcBef>
                <a:spcPct val="50000"/>
              </a:spcBef>
              <a:buClrTx/>
              <a:buFontTx/>
              <a:buNone/>
            </a:pPr>
            <a:r>
              <a:rPr lang="fi-FI" altLang="fi-FI" sz="3600" b="1">
                <a:solidFill>
                  <a:srgbClr val="5F5F5F"/>
                </a:solidFill>
                <a:latin typeface="Tahoma" panose="020B0604030504040204" pitchFamily="34" charset="0"/>
              </a:rPr>
              <a:t>Paluu tekstiin</a:t>
            </a:r>
          </a:p>
        </p:txBody>
      </p:sp>
      <p:sp>
        <p:nvSpPr>
          <p:cNvPr id="210948" name="AutoShape 3">
            <a:hlinkClick r:id="rId2" action="ppaction://hlinksldjump" highlightClick="1"/>
          </p:cNvPr>
          <p:cNvSpPr>
            <a:spLocks noChangeArrowheads="1"/>
          </p:cNvSpPr>
          <p:nvPr/>
        </p:nvSpPr>
        <p:spPr bwMode="auto">
          <a:xfrm>
            <a:off x="3194050" y="2994025"/>
            <a:ext cx="2713038" cy="720725"/>
          </a:xfrm>
          <a:prstGeom prst="actionButtonReturn">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lgn="ctr" eaLnBrk="1" hangingPunct="1">
              <a:spcBef>
                <a:spcPct val="50000"/>
              </a:spcBef>
              <a:buClrTx/>
              <a:buFontTx/>
              <a:buNone/>
            </a:pPr>
            <a:endParaRPr lang="fi-FI" altLang="fi-FI" sz="3600">
              <a:latin typeface="Tahoma" panose="020B060403050404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963613" y="449263"/>
            <a:ext cx="7932737" cy="1143000"/>
          </a:xfrm>
        </p:spPr>
        <p:txBody>
          <a:bodyPr/>
          <a:lstStyle/>
          <a:p>
            <a:pPr algn="l" eaLnBrk="1" hangingPunct="1"/>
            <a:r>
              <a:rPr lang="fi-FI" altLang="fi-FI" sz="4800" b="1" smtClean="0">
                <a:solidFill>
                  <a:srgbClr val="FF0000"/>
                </a:solidFill>
              </a:rPr>
              <a:t>1. Fysiikka ja mittaaminen</a:t>
            </a:r>
          </a:p>
        </p:txBody>
      </p:sp>
      <p:sp>
        <p:nvSpPr>
          <p:cNvPr id="9219" name="AutoShape 3">
            <a:hlinkClick r:id="rId2" action="ppaction://hlinksldjump" highlightClick="1"/>
          </p:cNvPr>
          <p:cNvSpPr>
            <a:spLocks noChangeArrowheads="1"/>
          </p:cNvSpPr>
          <p:nvPr/>
        </p:nvSpPr>
        <p:spPr bwMode="auto">
          <a:xfrm>
            <a:off x="1908175" y="2133600"/>
            <a:ext cx="5184775" cy="376238"/>
          </a:xfrm>
          <a:prstGeom prst="actionButtonBlan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buClr>
                <a:schemeClr val="hlink"/>
              </a:buClr>
              <a:buSzPct val="80000"/>
              <a:buFontTx/>
              <a:buNone/>
            </a:pPr>
            <a:r>
              <a:rPr lang="fi-FI" altLang="fi-FI" sz="2000" b="1">
                <a:latin typeface="Tahoma" panose="020B0604030504040204" pitchFamily="34" charset="0"/>
              </a:rPr>
              <a:t>1.1. Fysiikka ja muut luonnontieteet</a:t>
            </a:r>
          </a:p>
        </p:txBody>
      </p:sp>
      <p:sp>
        <p:nvSpPr>
          <p:cNvPr id="9220" name="AutoShape 4">
            <a:hlinkClick r:id="rId3" action="ppaction://hlinksldjump" highlightClick="1"/>
          </p:cNvPr>
          <p:cNvSpPr>
            <a:spLocks noChangeArrowheads="1"/>
          </p:cNvSpPr>
          <p:nvPr/>
        </p:nvSpPr>
        <p:spPr bwMode="auto">
          <a:xfrm>
            <a:off x="1908175" y="2708275"/>
            <a:ext cx="5184775" cy="376238"/>
          </a:xfrm>
          <a:prstGeom prst="actionButtonBlan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buClr>
                <a:schemeClr val="hlink"/>
              </a:buClr>
              <a:buSzPct val="80000"/>
              <a:buFontTx/>
              <a:buNone/>
            </a:pPr>
            <a:r>
              <a:rPr lang="fi-FI" altLang="fi-FI" sz="2000" b="1">
                <a:latin typeface="Tahoma" panose="020B0604030504040204" pitchFamily="34" charset="0"/>
              </a:rPr>
              <a:t>1.2. Suure- ja mittayksikköjärjestelmä</a:t>
            </a:r>
          </a:p>
        </p:txBody>
      </p:sp>
      <p:sp>
        <p:nvSpPr>
          <p:cNvPr id="9221" name="AutoShape 5">
            <a:hlinkClick r:id="rId4" action="ppaction://hlinksldjump" highlightClick="1"/>
          </p:cNvPr>
          <p:cNvSpPr>
            <a:spLocks noChangeArrowheads="1"/>
          </p:cNvSpPr>
          <p:nvPr/>
        </p:nvSpPr>
        <p:spPr bwMode="auto">
          <a:xfrm>
            <a:off x="1908175" y="3284538"/>
            <a:ext cx="5184775" cy="376237"/>
          </a:xfrm>
          <a:prstGeom prst="actionButtonBlan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buClr>
                <a:schemeClr val="hlink"/>
              </a:buClr>
              <a:buSzPct val="80000"/>
              <a:buFontTx/>
              <a:buNone/>
            </a:pPr>
            <a:r>
              <a:rPr lang="fi-FI" altLang="fi-FI" sz="2000" b="1">
                <a:latin typeface="Tahoma" panose="020B0604030504040204" pitchFamily="34" charset="0"/>
              </a:rPr>
              <a:t>1.3. Merkitsevät numerot</a:t>
            </a:r>
          </a:p>
        </p:txBody>
      </p:sp>
      <p:sp>
        <p:nvSpPr>
          <p:cNvPr id="9222" name="AutoShape 6">
            <a:hlinkClick r:id="rId5" action="ppaction://hlinksldjump" highlightClick="1"/>
          </p:cNvPr>
          <p:cNvSpPr>
            <a:spLocks noChangeArrowheads="1"/>
          </p:cNvSpPr>
          <p:nvPr/>
        </p:nvSpPr>
        <p:spPr bwMode="auto">
          <a:xfrm>
            <a:off x="1908175" y="3860800"/>
            <a:ext cx="5184775" cy="376238"/>
          </a:xfrm>
          <a:prstGeom prst="actionButtonBlan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buClr>
                <a:schemeClr val="hlink"/>
              </a:buClr>
              <a:buSzPct val="80000"/>
              <a:buFontTx/>
              <a:buNone/>
            </a:pPr>
            <a:r>
              <a:rPr lang="fi-FI" altLang="fi-FI" sz="2000" b="1">
                <a:latin typeface="Tahoma" panose="020B0604030504040204" pitchFamily="34" charset="0"/>
              </a:rPr>
              <a:t>1.4. Käytännön ohjeita</a:t>
            </a:r>
          </a:p>
        </p:txBody>
      </p:sp>
      <p:sp>
        <p:nvSpPr>
          <p:cNvPr id="9223" name="AutoShape 7">
            <a:hlinkClick r:id="rId6" action="ppaction://hlinksldjump" highlightClick="1"/>
          </p:cNvPr>
          <p:cNvSpPr>
            <a:spLocks noChangeArrowheads="1"/>
          </p:cNvSpPr>
          <p:nvPr/>
        </p:nvSpPr>
        <p:spPr bwMode="auto">
          <a:xfrm>
            <a:off x="1908175" y="4437063"/>
            <a:ext cx="5184775" cy="376237"/>
          </a:xfrm>
          <a:prstGeom prst="actionButtonBlan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buClr>
                <a:schemeClr val="hlink"/>
              </a:buClr>
              <a:buSzPct val="80000"/>
              <a:buFontTx/>
              <a:buNone/>
            </a:pPr>
            <a:r>
              <a:rPr lang="fi-FI" altLang="fi-FI" sz="2000" b="1">
                <a:latin typeface="Tahoma" panose="020B0604030504040204" pitchFamily="34" charset="0"/>
              </a:rPr>
              <a:t>1.5. Vektorilaskentaa</a:t>
            </a:r>
          </a:p>
        </p:txBody>
      </p:sp>
      <p:sp>
        <p:nvSpPr>
          <p:cNvPr id="9224" name="AutoShape 8">
            <a:hlinkClick r:id="" action="ppaction://hlinkshowjump?jump=firstslide" highlightClick="1"/>
          </p:cNvPr>
          <p:cNvSpPr>
            <a:spLocks noChangeArrowheads="1"/>
          </p:cNvSpPr>
          <p:nvPr/>
        </p:nvSpPr>
        <p:spPr bwMode="auto">
          <a:xfrm>
            <a:off x="1908175" y="5229225"/>
            <a:ext cx="2376488" cy="376238"/>
          </a:xfrm>
          <a:prstGeom prst="actionButtonBlan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buClr>
                <a:schemeClr val="hlink"/>
              </a:buClr>
              <a:buSzPct val="80000"/>
              <a:buFontTx/>
              <a:buNone/>
            </a:pPr>
            <a:r>
              <a:rPr lang="fi-FI" altLang="fi-FI" sz="2000" b="1">
                <a:latin typeface="Tahoma" panose="020B0604030504040204" pitchFamily="34" charset="0"/>
              </a:rPr>
              <a:t>Paluu pääsivulle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F4955B4F-6687-4709-8887-BB1A6355FE71}" type="slidenum">
              <a:rPr lang="fi-FI" altLang="fi-FI" sz="1000" smtClean="0">
                <a:solidFill>
                  <a:schemeClr val="tx1"/>
                </a:solidFill>
                <a:latin typeface="Arial" panose="020B0604020202020204" pitchFamily="34" charset="0"/>
              </a:rPr>
              <a:pPr>
                <a:spcBef>
                  <a:spcPct val="0"/>
                </a:spcBef>
                <a:buClrTx/>
                <a:buFontTx/>
                <a:buNone/>
              </a:pPr>
              <a:t>20</a:t>
            </a:fld>
            <a:endParaRPr lang="fi-FI" altLang="fi-FI" sz="1000" smtClean="0">
              <a:solidFill>
                <a:schemeClr val="tx1"/>
              </a:solidFill>
              <a:latin typeface="Arial" panose="020B0604020202020204" pitchFamily="34" charset="0"/>
            </a:endParaRPr>
          </a:p>
        </p:txBody>
      </p:sp>
      <p:sp>
        <p:nvSpPr>
          <p:cNvPr id="27651" name="Rectangle 2"/>
          <p:cNvSpPr>
            <a:spLocks noGrp="1" noRot="1" noChangeArrowheads="1"/>
          </p:cNvSpPr>
          <p:nvPr>
            <p:ph type="body" idx="1"/>
          </p:nvPr>
        </p:nvSpPr>
        <p:spPr>
          <a:xfrm>
            <a:off x="301625" y="404813"/>
            <a:ext cx="8540750" cy="5694362"/>
          </a:xfrm>
        </p:spPr>
        <p:txBody>
          <a:bodyPr/>
          <a:lstStyle/>
          <a:p>
            <a:pPr eaLnBrk="1" hangingPunct="1">
              <a:buFont typeface="Wingdings" panose="05000000000000000000" pitchFamily="2" charset="2"/>
              <a:buNone/>
            </a:pPr>
            <a:r>
              <a:rPr lang="fi-FI" altLang="fi-FI" smtClean="0">
                <a:solidFill>
                  <a:srgbClr val="002A7E"/>
                </a:solidFill>
              </a:rPr>
              <a:t>	Esimerkki. 1.4.</a:t>
            </a:r>
            <a:r>
              <a:rPr lang="fi-FI" altLang="fi-FI" smtClean="0"/>
              <a:t>  Ostoskärryssä on lihapaketti (</a:t>
            </a:r>
            <a:r>
              <a:rPr lang="fi-FI" altLang="fi-FI" i="1" smtClean="0"/>
              <a:t>m</a:t>
            </a:r>
            <a:r>
              <a:rPr lang="fi-FI" altLang="fi-FI" i="1" baseline="-25000" smtClean="0"/>
              <a:t>1</a:t>
            </a:r>
            <a:r>
              <a:rPr lang="fi-FI" altLang="fi-FI" smtClean="0"/>
              <a:t>= 400 g), perunasäkki (</a:t>
            </a:r>
            <a:r>
              <a:rPr lang="fi-FI" altLang="fi-FI" i="1" smtClean="0"/>
              <a:t>m</a:t>
            </a:r>
            <a:r>
              <a:rPr lang="fi-FI" altLang="fi-FI" i="1" baseline="-25000" smtClean="0"/>
              <a:t>2</a:t>
            </a:r>
            <a:r>
              <a:rPr lang="fi-FI" altLang="fi-FI" smtClean="0"/>
              <a:t>= 10 kg) ja omenoita (</a:t>
            </a:r>
            <a:r>
              <a:rPr lang="fi-FI" altLang="fi-FI" i="1" smtClean="0"/>
              <a:t>m</a:t>
            </a:r>
            <a:r>
              <a:rPr lang="fi-FI" altLang="fi-FI" i="1" baseline="-25000" smtClean="0"/>
              <a:t>3</a:t>
            </a:r>
            <a:r>
              <a:rPr lang="fi-FI" altLang="fi-FI" smtClean="0"/>
              <a:t> = 1,34 kg).  Kuinka paljon yhteensä painavat kärryssä olevat ostokset?</a:t>
            </a:r>
          </a:p>
          <a:p>
            <a:pPr eaLnBrk="1" hangingPunct="1"/>
            <a:endParaRPr lang="fi-FI" altLang="fi-FI" smtClean="0"/>
          </a:p>
          <a:p>
            <a:pPr lvl="1" eaLnBrk="1" hangingPunct="1"/>
            <a:r>
              <a:rPr lang="fi-FI" altLang="fi-FI" smtClean="0"/>
              <a:t>Ratkaisu:  </a:t>
            </a:r>
            <a:r>
              <a:rPr lang="fi-FI" altLang="fi-FI" i="1" smtClean="0"/>
              <a:t>m</a:t>
            </a:r>
            <a:r>
              <a:rPr lang="fi-FI" altLang="fi-FI" i="1" baseline="-25000" smtClean="0"/>
              <a:t>1</a:t>
            </a:r>
            <a:r>
              <a:rPr lang="fi-FI" altLang="fi-FI" smtClean="0"/>
              <a:t> = 0,4 kg, </a:t>
            </a:r>
            <a:r>
              <a:rPr lang="fi-FI" altLang="fi-FI" i="1" smtClean="0"/>
              <a:t>m</a:t>
            </a:r>
            <a:r>
              <a:rPr lang="fi-FI" altLang="fi-FI" i="1" baseline="-25000" smtClean="0"/>
              <a:t>2</a:t>
            </a:r>
            <a:r>
              <a:rPr lang="fi-FI" altLang="fi-FI" smtClean="0"/>
              <a:t> = 10 kg, </a:t>
            </a:r>
            <a:r>
              <a:rPr lang="fi-FI" altLang="fi-FI" i="1" smtClean="0"/>
              <a:t>m</a:t>
            </a:r>
            <a:r>
              <a:rPr lang="fi-FI" altLang="fi-FI" i="1" baseline="-25000" smtClean="0"/>
              <a:t>3</a:t>
            </a:r>
            <a:r>
              <a:rPr lang="fi-FI" altLang="fi-FI" smtClean="0"/>
              <a:t> = 1,34 kg</a:t>
            </a:r>
          </a:p>
          <a:p>
            <a:pPr lvl="1" eaLnBrk="1" hangingPunct="1"/>
            <a:r>
              <a:rPr lang="fi-FI" altLang="fi-FI" i="1" smtClean="0"/>
              <a:t>m</a:t>
            </a:r>
            <a:r>
              <a:rPr lang="fi-FI" altLang="fi-FI" smtClean="0"/>
              <a:t> = </a:t>
            </a:r>
            <a:r>
              <a:rPr lang="fi-FI" altLang="fi-FI" i="1" smtClean="0"/>
              <a:t>m</a:t>
            </a:r>
            <a:r>
              <a:rPr lang="fi-FI" altLang="fi-FI" i="1" baseline="-25000" smtClean="0"/>
              <a:t>1</a:t>
            </a:r>
            <a:r>
              <a:rPr lang="fi-FI" altLang="fi-FI" smtClean="0"/>
              <a:t> +</a:t>
            </a:r>
            <a:r>
              <a:rPr lang="fi-FI" altLang="fi-FI" i="1" smtClean="0"/>
              <a:t> m</a:t>
            </a:r>
            <a:r>
              <a:rPr lang="fi-FI" altLang="fi-FI" i="1" baseline="-25000" smtClean="0"/>
              <a:t>2</a:t>
            </a:r>
            <a:r>
              <a:rPr lang="fi-FI" altLang="fi-FI" smtClean="0"/>
              <a:t> + </a:t>
            </a:r>
            <a:r>
              <a:rPr lang="fi-FI" altLang="fi-FI" i="1" smtClean="0"/>
              <a:t>m</a:t>
            </a:r>
            <a:r>
              <a:rPr lang="fi-FI" altLang="fi-FI" i="1" baseline="-25000" smtClean="0"/>
              <a:t>3</a:t>
            </a:r>
            <a:r>
              <a:rPr lang="fi-FI" altLang="fi-FI" smtClean="0"/>
              <a:t> = 11,74 kg</a:t>
            </a:r>
          </a:p>
          <a:p>
            <a:pPr lvl="1" eaLnBrk="1" hangingPunct="1"/>
            <a:r>
              <a:rPr lang="fi-FI" altLang="fi-FI" smtClean="0"/>
              <a:t>Tulos pyöristettynä </a:t>
            </a:r>
            <a:r>
              <a:rPr lang="fi-FI" altLang="fi-FI" b="1" i="1" smtClean="0"/>
              <a:t>m</a:t>
            </a:r>
            <a:r>
              <a:rPr lang="fi-FI" altLang="fi-FI" b="1" smtClean="0"/>
              <a:t> = 12 kg</a:t>
            </a:r>
          </a:p>
          <a:p>
            <a:pPr lvl="1" eaLnBrk="1" hangingPunct="1"/>
            <a:r>
              <a:rPr lang="fi-FI" altLang="fi-FI" smtClean="0"/>
              <a:t>Perunasäkin tarkkuudeksi oletetaan 1 kg</a:t>
            </a:r>
          </a:p>
        </p:txBody>
      </p:sp>
      <p:sp>
        <p:nvSpPr>
          <p:cNvPr id="27652" name="AutoShape 4">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5050B18B-406D-4F1A-9487-A06389D343F4}" type="slidenum">
              <a:rPr lang="fi-FI" altLang="fi-FI" sz="1000" smtClean="0">
                <a:solidFill>
                  <a:schemeClr val="tx1"/>
                </a:solidFill>
                <a:latin typeface="Arial" panose="020B0604020202020204" pitchFamily="34" charset="0"/>
              </a:rPr>
              <a:pPr>
                <a:spcBef>
                  <a:spcPct val="0"/>
                </a:spcBef>
                <a:buClrTx/>
                <a:buFontTx/>
                <a:buNone/>
              </a:pPr>
              <a:t>200</a:t>
            </a:fld>
            <a:endParaRPr lang="fi-FI" altLang="fi-FI" sz="1000" smtClean="0">
              <a:solidFill>
                <a:schemeClr val="tx1"/>
              </a:solidFill>
              <a:latin typeface="Arial" panose="020B0604020202020204" pitchFamily="34" charset="0"/>
            </a:endParaRPr>
          </a:p>
        </p:txBody>
      </p:sp>
      <p:sp>
        <p:nvSpPr>
          <p:cNvPr id="211971" name="Text Box 2"/>
          <p:cNvSpPr txBox="1">
            <a:spLocks noChangeArrowheads="1"/>
          </p:cNvSpPr>
          <p:nvPr/>
        </p:nvSpPr>
        <p:spPr bwMode="auto">
          <a:xfrm>
            <a:off x="515938" y="296863"/>
            <a:ext cx="6361112"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b="1">
                <a:solidFill>
                  <a:schemeClr val="tx2"/>
                </a:solidFill>
              </a:rPr>
              <a:t>Ratkaisu: Tehtävä 2.2</a:t>
            </a:r>
          </a:p>
          <a:p>
            <a:pPr eaLnBrk="1" hangingPunct="1">
              <a:spcBef>
                <a:spcPct val="0"/>
              </a:spcBef>
              <a:buClrTx/>
              <a:buFontTx/>
              <a:buNone/>
            </a:pPr>
            <a:r>
              <a:rPr lang="fi-FI" altLang="fi-FI" sz="2400">
                <a:solidFill>
                  <a:schemeClr val="tx1"/>
                </a:solidFill>
              </a:rPr>
              <a:t>Lähtöarvot:	</a:t>
            </a:r>
            <a:r>
              <a:rPr lang="fi-FI" altLang="fi-FI" sz="2400" i="1">
                <a:solidFill>
                  <a:schemeClr val="tx1"/>
                </a:solidFill>
              </a:rPr>
              <a:t>s</a:t>
            </a:r>
            <a:r>
              <a:rPr lang="fi-FI" altLang="fi-FI" sz="2400">
                <a:solidFill>
                  <a:schemeClr val="tx1"/>
                </a:solidFill>
              </a:rPr>
              <a:t> = 150 km	</a:t>
            </a:r>
            <a:r>
              <a:rPr lang="fi-FI" altLang="fi-FI" sz="2400" i="1">
                <a:solidFill>
                  <a:schemeClr val="tx1"/>
                </a:solidFill>
              </a:rPr>
              <a:t>v</a:t>
            </a:r>
            <a:r>
              <a:rPr lang="fi-FI" altLang="fi-FI" sz="2400" baseline="-25000">
                <a:solidFill>
                  <a:schemeClr val="tx1"/>
                </a:solidFill>
              </a:rPr>
              <a:t>1</a:t>
            </a:r>
            <a:r>
              <a:rPr lang="fi-FI" altLang="fi-FI" sz="2400">
                <a:solidFill>
                  <a:schemeClr val="tx1"/>
                </a:solidFill>
              </a:rPr>
              <a:t>= 120 km/h</a:t>
            </a:r>
          </a:p>
          <a:p>
            <a:pPr eaLnBrk="1" hangingPunct="1">
              <a:spcBef>
                <a:spcPct val="0"/>
              </a:spcBef>
              <a:buClrTx/>
              <a:buFontTx/>
              <a:buNone/>
            </a:pPr>
            <a:r>
              <a:rPr lang="fi-FI" altLang="fi-FI" sz="2400">
                <a:solidFill>
                  <a:schemeClr val="tx1"/>
                </a:solidFill>
              </a:rPr>
              <a:t>		</a:t>
            </a:r>
            <a:r>
              <a:rPr lang="fi-FI" altLang="fi-FI" sz="2400" i="1">
                <a:solidFill>
                  <a:schemeClr val="tx1"/>
                </a:solidFill>
              </a:rPr>
              <a:t>s</a:t>
            </a:r>
            <a:r>
              <a:rPr lang="fi-FI" altLang="fi-FI" sz="2400" baseline="-25000">
                <a:solidFill>
                  <a:schemeClr val="tx1"/>
                </a:solidFill>
              </a:rPr>
              <a:t>1</a:t>
            </a:r>
            <a:r>
              <a:rPr lang="fi-FI" altLang="fi-FI" sz="2400">
                <a:solidFill>
                  <a:schemeClr val="tx1"/>
                </a:solidFill>
              </a:rPr>
              <a:t>=</a:t>
            </a:r>
            <a:r>
              <a:rPr lang="fi-FI" altLang="fi-FI" sz="2400" i="1">
                <a:solidFill>
                  <a:schemeClr val="tx1"/>
                </a:solidFill>
              </a:rPr>
              <a:t>s</a:t>
            </a:r>
            <a:r>
              <a:rPr lang="fi-FI" altLang="fi-FI" sz="2400" baseline="-25000">
                <a:solidFill>
                  <a:schemeClr val="tx1"/>
                </a:solidFill>
              </a:rPr>
              <a:t>2</a:t>
            </a:r>
            <a:r>
              <a:rPr lang="fi-FI" altLang="fi-FI" sz="2400">
                <a:solidFill>
                  <a:schemeClr val="tx1"/>
                </a:solidFill>
              </a:rPr>
              <a:t>=</a:t>
            </a:r>
            <a:r>
              <a:rPr lang="fi-FI" altLang="fi-FI" sz="2400" i="1">
                <a:solidFill>
                  <a:schemeClr val="tx1"/>
                </a:solidFill>
              </a:rPr>
              <a:t>s</a:t>
            </a:r>
            <a:r>
              <a:rPr lang="fi-FI" altLang="fi-FI" sz="2400">
                <a:solidFill>
                  <a:schemeClr val="tx1"/>
                </a:solidFill>
              </a:rPr>
              <a:t>/2	</a:t>
            </a:r>
            <a:r>
              <a:rPr lang="fi-FI" altLang="fi-FI" sz="2400" i="1">
                <a:solidFill>
                  <a:schemeClr val="tx1"/>
                </a:solidFill>
              </a:rPr>
              <a:t>v</a:t>
            </a:r>
            <a:r>
              <a:rPr lang="fi-FI" altLang="fi-FI" sz="2400" baseline="-25000">
                <a:solidFill>
                  <a:schemeClr val="tx1"/>
                </a:solidFill>
              </a:rPr>
              <a:t>2</a:t>
            </a:r>
            <a:r>
              <a:rPr lang="fi-FI" altLang="fi-FI" sz="2400">
                <a:solidFill>
                  <a:schemeClr val="tx1"/>
                </a:solidFill>
              </a:rPr>
              <a:t>= 97 km/h</a:t>
            </a:r>
            <a:endParaRPr lang="fi-FI" altLang="fi-FI" sz="2400" baseline="30000">
              <a:solidFill>
                <a:schemeClr val="tx1"/>
              </a:solidFill>
            </a:endParaRPr>
          </a:p>
        </p:txBody>
      </p:sp>
      <p:sp>
        <p:nvSpPr>
          <p:cNvPr id="998403" name="Text Box 3"/>
          <p:cNvSpPr txBox="1">
            <a:spLocks noChangeArrowheads="1"/>
          </p:cNvSpPr>
          <p:nvPr/>
        </p:nvSpPr>
        <p:spPr bwMode="auto">
          <a:xfrm>
            <a:off x="533400" y="1747838"/>
            <a:ext cx="2682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a) Keskinopeus </a:t>
            </a:r>
            <a:r>
              <a:rPr lang="fi-FI" altLang="fi-FI" sz="2400" i="1">
                <a:solidFill>
                  <a:schemeClr val="tx1"/>
                </a:solidFill>
              </a:rPr>
              <a:t>v</a:t>
            </a:r>
            <a:r>
              <a:rPr lang="fi-FI" altLang="fi-FI" sz="2400" baseline="-25000">
                <a:solidFill>
                  <a:schemeClr val="tx1"/>
                </a:solidFill>
              </a:rPr>
              <a:t>k</a:t>
            </a:r>
            <a:r>
              <a:rPr lang="fi-FI" altLang="fi-FI" sz="2400">
                <a:solidFill>
                  <a:schemeClr val="tx1"/>
                </a:solidFill>
              </a:rPr>
              <a:t>:</a:t>
            </a:r>
            <a:endParaRPr lang="fi-FI" altLang="fi-FI" sz="2400" baseline="-25000">
              <a:solidFill>
                <a:schemeClr val="tx1"/>
              </a:solidFill>
            </a:endParaRPr>
          </a:p>
        </p:txBody>
      </p:sp>
      <p:graphicFrame>
        <p:nvGraphicFramePr>
          <p:cNvPr id="211973" name="Object 4"/>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11980" name="Kaava" r:id="rId3" imgW="114151" imgH="215619" progId="Equation.3">
                  <p:embed/>
                </p:oleObj>
              </mc:Choice>
              <mc:Fallback>
                <p:oleObj name="Kaava" r:id="rId3" imgW="114151" imgH="21561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8405" name="Object 5"/>
          <p:cNvGraphicFramePr>
            <a:graphicFrameLocks noChangeAspect="1"/>
          </p:cNvGraphicFramePr>
          <p:nvPr/>
        </p:nvGraphicFramePr>
        <p:xfrm>
          <a:off x="1619250" y="2420938"/>
          <a:ext cx="5233988" cy="3529012"/>
        </p:xfrm>
        <a:graphic>
          <a:graphicData uri="http://schemas.openxmlformats.org/presentationml/2006/ole">
            <mc:AlternateContent xmlns:mc="http://schemas.openxmlformats.org/markup-compatibility/2006">
              <mc:Choice xmlns:v="urn:schemas-microsoft-com:vml" Requires="v">
                <p:oleObj spid="_x0000_s211981" name="Kaava" r:id="rId5" imgW="2540000" imgH="1701800" progId="Equation.3">
                  <p:embed/>
                </p:oleObj>
              </mc:Choice>
              <mc:Fallback>
                <p:oleObj name="Kaava" r:id="rId5" imgW="2540000" imgH="1701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2420938"/>
                        <a:ext cx="5233988" cy="3529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8406" name="AutoShape 6"/>
          <p:cNvSpPr>
            <a:spLocks noChangeArrowheads="1"/>
          </p:cNvSpPr>
          <p:nvPr/>
        </p:nvSpPr>
        <p:spPr bwMode="auto">
          <a:xfrm>
            <a:off x="6372225" y="1268413"/>
            <a:ext cx="2376488" cy="1152525"/>
          </a:xfrm>
          <a:prstGeom prst="wedgeRoundRectCallout">
            <a:avLst>
              <a:gd name="adj1" fmla="val -73315"/>
              <a:gd name="adj2" fmla="val 66255"/>
              <a:gd name="adj3" fmla="val 16667"/>
            </a:avLst>
          </a:prstGeom>
          <a:solidFill>
            <a:srgbClr val="99CCFF"/>
          </a:solidFill>
          <a:ln w="9525">
            <a:solidFill>
              <a:schemeClr val="tx1"/>
            </a:solidFill>
            <a:miter lim="800000"/>
            <a:headEnd/>
            <a:tailEnd/>
          </a:ln>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0"/>
              </a:spcBef>
              <a:buClrTx/>
              <a:buFontTx/>
              <a:buNone/>
            </a:pPr>
            <a:r>
              <a:rPr lang="fi-FI" altLang="fi-FI" sz="2000" i="1">
                <a:solidFill>
                  <a:schemeClr val="tx1"/>
                </a:solidFill>
              </a:rPr>
              <a:t>s </a:t>
            </a:r>
            <a:r>
              <a:rPr lang="fi-FI" altLang="fi-FI" sz="2000">
                <a:solidFill>
                  <a:schemeClr val="tx1"/>
                </a:solidFill>
              </a:rPr>
              <a:t>:n arvoksi voisi sijoittaa tässä 150 km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98403"/>
                                        </p:tgtEl>
                                        <p:attrNameLst>
                                          <p:attrName>style.visibility</p:attrName>
                                        </p:attrNameLst>
                                      </p:cBhvr>
                                      <p:to>
                                        <p:strVal val="visible"/>
                                      </p:to>
                                    </p:set>
                                    <p:animEffect transition="in" filter="box(in)">
                                      <p:cBhvr>
                                        <p:cTn id="7" dur="500"/>
                                        <p:tgtEl>
                                          <p:spTgt spid="9984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998405"/>
                                        </p:tgtEl>
                                        <p:attrNameLst>
                                          <p:attrName>style.visibility</p:attrName>
                                        </p:attrNameLst>
                                      </p:cBhvr>
                                      <p:to>
                                        <p:strVal val="visible"/>
                                      </p:to>
                                    </p:set>
                                    <p:animEffect transition="in" filter="box(in)">
                                      <p:cBhvr>
                                        <p:cTn id="12" dur="500"/>
                                        <p:tgtEl>
                                          <p:spTgt spid="9984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98406"/>
                                        </p:tgtEl>
                                        <p:attrNameLst>
                                          <p:attrName>style.visibility</p:attrName>
                                        </p:attrNameLst>
                                      </p:cBhvr>
                                      <p:to>
                                        <p:strVal val="visible"/>
                                      </p:to>
                                    </p:set>
                                    <p:animEffect transition="in" filter="box(in)">
                                      <p:cBhvr>
                                        <p:cTn id="17" dur="500"/>
                                        <p:tgtEl>
                                          <p:spTgt spid="998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8403" grpId="0"/>
      <p:bldP spid="998406" grpId="0" animBg="1"/>
    </p:bld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D2602F57-3246-4AA2-A1E8-4C87196281A2}" type="slidenum">
              <a:rPr lang="fi-FI" altLang="fi-FI" sz="1000" smtClean="0">
                <a:solidFill>
                  <a:schemeClr val="tx1"/>
                </a:solidFill>
                <a:latin typeface="Arial" panose="020B0604020202020204" pitchFamily="34" charset="0"/>
              </a:rPr>
              <a:pPr>
                <a:spcBef>
                  <a:spcPct val="0"/>
                </a:spcBef>
                <a:buClrTx/>
                <a:buFontTx/>
                <a:buNone/>
              </a:pPr>
              <a:t>201</a:t>
            </a:fld>
            <a:endParaRPr lang="fi-FI" altLang="fi-FI" sz="1000" smtClean="0">
              <a:solidFill>
                <a:schemeClr val="tx1"/>
              </a:solidFill>
              <a:latin typeface="Arial" panose="020B0604020202020204" pitchFamily="34" charset="0"/>
            </a:endParaRPr>
          </a:p>
        </p:txBody>
      </p:sp>
      <p:sp>
        <p:nvSpPr>
          <p:cNvPr id="212995" name="Text Box 2"/>
          <p:cNvSpPr txBox="1">
            <a:spLocks noChangeArrowheads="1"/>
          </p:cNvSpPr>
          <p:nvPr/>
        </p:nvSpPr>
        <p:spPr bwMode="auto">
          <a:xfrm>
            <a:off x="395288" y="201613"/>
            <a:ext cx="4918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b) Matkaan kulunut kokonaisaika t:</a:t>
            </a:r>
          </a:p>
        </p:txBody>
      </p:sp>
      <p:graphicFrame>
        <p:nvGraphicFramePr>
          <p:cNvPr id="999427" name="Object 3"/>
          <p:cNvGraphicFramePr>
            <a:graphicFrameLocks noChangeAspect="1"/>
          </p:cNvGraphicFramePr>
          <p:nvPr/>
        </p:nvGraphicFramePr>
        <p:xfrm>
          <a:off x="971550" y="1052513"/>
          <a:ext cx="6197600" cy="900112"/>
        </p:xfrm>
        <a:graphic>
          <a:graphicData uri="http://schemas.openxmlformats.org/presentationml/2006/ole">
            <mc:AlternateContent xmlns:mc="http://schemas.openxmlformats.org/markup-compatibility/2006">
              <mc:Choice xmlns:v="urn:schemas-microsoft-com:vml" Requires="v">
                <p:oleObj spid="_x0000_s213008" name="Kaava" r:id="rId3" imgW="2971800" imgH="431800" progId="Equation.3">
                  <p:embed/>
                </p:oleObj>
              </mc:Choice>
              <mc:Fallback>
                <p:oleObj name="Kaava" r:id="rId3" imgW="2971800" imgH="431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052513"/>
                        <a:ext cx="6197600" cy="900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9428" name="Text Box 4"/>
          <p:cNvSpPr txBox="1">
            <a:spLocks noChangeArrowheads="1"/>
          </p:cNvSpPr>
          <p:nvPr/>
        </p:nvSpPr>
        <p:spPr bwMode="auto">
          <a:xfrm>
            <a:off x="395288" y="2360613"/>
            <a:ext cx="8347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c) Uusi keskinopeus </a:t>
            </a:r>
            <a:r>
              <a:rPr lang="fi-FI" altLang="fi-FI" sz="2400" i="1">
                <a:solidFill>
                  <a:schemeClr val="tx1"/>
                </a:solidFill>
              </a:rPr>
              <a:t>v </a:t>
            </a:r>
            <a:r>
              <a:rPr lang="fi-FI" altLang="fi-FI" sz="2400" baseline="-25000">
                <a:solidFill>
                  <a:schemeClr val="tx1"/>
                </a:solidFill>
              </a:rPr>
              <a:t>k</a:t>
            </a:r>
            <a:r>
              <a:rPr lang="fi-FI" altLang="fi-FI" sz="2400">
                <a:solidFill>
                  <a:schemeClr val="tx1"/>
                </a:solidFill>
              </a:rPr>
              <a:t>=107,28 km/h+5 km/h=112,28 km/h</a:t>
            </a:r>
          </a:p>
        </p:txBody>
      </p:sp>
      <p:sp>
        <p:nvSpPr>
          <p:cNvPr id="999429" name="Text Box 5"/>
          <p:cNvSpPr txBox="1">
            <a:spLocks noChangeArrowheads="1"/>
          </p:cNvSpPr>
          <p:nvPr/>
        </p:nvSpPr>
        <p:spPr bwMode="auto">
          <a:xfrm>
            <a:off x="735013" y="2936875"/>
            <a:ext cx="4989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Matkaan kuluu nyt kokonaisaika </a:t>
            </a:r>
            <a:r>
              <a:rPr lang="fi-FI" altLang="fi-FI" sz="2400" i="1">
                <a:solidFill>
                  <a:schemeClr val="tx1"/>
                </a:solidFill>
              </a:rPr>
              <a:t>t :</a:t>
            </a:r>
          </a:p>
        </p:txBody>
      </p:sp>
      <p:graphicFrame>
        <p:nvGraphicFramePr>
          <p:cNvPr id="999430" name="Object 6"/>
          <p:cNvGraphicFramePr>
            <a:graphicFrameLocks noChangeAspect="1"/>
          </p:cNvGraphicFramePr>
          <p:nvPr/>
        </p:nvGraphicFramePr>
        <p:xfrm>
          <a:off x="827088" y="3573463"/>
          <a:ext cx="3970337" cy="900112"/>
        </p:xfrm>
        <a:graphic>
          <a:graphicData uri="http://schemas.openxmlformats.org/presentationml/2006/ole">
            <mc:AlternateContent xmlns:mc="http://schemas.openxmlformats.org/markup-compatibility/2006">
              <mc:Choice xmlns:v="urn:schemas-microsoft-com:vml" Requires="v">
                <p:oleObj spid="_x0000_s213009" name="Kaava" r:id="rId5" imgW="1905000" imgH="431800" progId="Equation.3">
                  <p:embed/>
                </p:oleObj>
              </mc:Choice>
              <mc:Fallback>
                <p:oleObj name="Kaava" r:id="rId5" imgW="1905000" imgH="4318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3573463"/>
                        <a:ext cx="3970337" cy="900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9431" name="Text Box 7"/>
          <p:cNvSpPr txBox="1">
            <a:spLocks noChangeArrowheads="1"/>
          </p:cNvSpPr>
          <p:nvPr/>
        </p:nvSpPr>
        <p:spPr bwMode="auto">
          <a:xfrm>
            <a:off x="827088" y="4724400"/>
            <a:ext cx="3800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Alkumatkaan kuluu aika </a:t>
            </a:r>
            <a:r>
              <a:rPr lang="fi-FI" altLang="fi-FI" sz="2400" i="1">
                <a:solidFill>
                  <a:schemeClr val="tx1"/>
                </a:solidFill>
              </a:rPr>
              <a:t>t</a:t>
            </a:r>
            <a:r>
              <a:rPr lang="fi-FI" altLang="fi-FI" sz="2400" baseline="-25000">
                <a:solidFill>
                  <a:schemeClr val="tx1"/>
                </a:solidFill>
              </a:rPr>
              <a:t>1</a:t>
            </a:r>
            <a:r>
              <a:rPr lang="fi-FI" altLang="fi-FI" sz="2400">
                <a:solidFill>
                  <a:schemeClr val="tx1"/>
                </a:solidFill>
              </a:rPr>
              <a:t>:</a:t>
            </a:r>
          </a:p>
        </p:txBody>
      </p:sp>
      <p:graphicFrame>
        <p:nvGraphicFramePr>
          <p:cNvPr id="999432" name="Object 8"/>
          <p:cNvGraphicFramePr>
            <a:graphicFrameLocks noChangeAspect="1"/>
          </p:cNvGraphicFramePr>
          <p:nvPr/>
        </p:nvGraphicFramePr>
        <p:xfrm>
          <a:off x="973138" y="5300663"/>
          <a:ext cx="3678237" cy="900112"/>
        </p:xfrm>
        <a:graphic>
          <a:graphicData uri="http://schemas.openxmlformats.org/presentationml/2006/ole">
            <mc:AlternateContent xmlns:mc="http://schemas.openxmlformats.org/markup-compatibility/2006">
              <mc:Choice xmlns:v="urn:schemas-microsoft-com:vml" Requires="v">
                <p:oleObj spid="_x0000_s213010" name="Kaava" r:id="rId7" imgW="1765300" imgH="431800" progId="Equation.3">
                  <p:embed/>
                </p:oleObj>
              </mc:Choice>
              <mc:Fallback>
                <p:oleObj name="Kaava" r:id="rId7" imgW="1765300" imgH="4318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3138" y="5300663"/>
                        <a:ext cx="3678237" cy="900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99427"/>
                                        </p:tgtEl>
                                        <p:attrNameLst>
                                          <p:attrName>style.visibility</p:attrName>
                                        </p:attrNameLst>
                                      </p:cBhvr>
                                      <p:to>
                                        <p:strVal val="visible"/>
                                      </p:to>
                                    </p:set>
                                    <p:animEffect transition="in" filter="box(in)">
                                      <p:cBhvr>
                                        <p:cTn id="7" dur="500"/>
                                        <p:tgtEl>
                                          <p:spTgt spid="9994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99428"/>
                                        </p:tgtEl>
                                        <p:attrNameLst>
                                          <p:attrName>style.visibility</p:attrName>
                                        </p:attrNameLst>
                                      </p:cBhvr>
                                      <p:to>
                                        <p:strVal val="visible"/>
                                      </p:to>
                                    </p:set>
                                    <p:animEffect transition="in" filter="box(in)">
                                      <p:cBhvr>
                                        <p:cTn id="12" dur="500"/>
                                        <p:tgtEl>
                                          <p:spTgt spid="9994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99429"/>
                                        </p:tgtEl>
                                        <p:attrNameLst>
                                          <p:attrName>style.visibility</p:attrName>
                                        </p:attrNameLst>
                                      </p:cBhvr>
                                      <p:to>
                                        <p:strVal val="visible"/>
                                      </p:to>
                                    </p:set>
                                    <p:animEffect transition="in" filter="box(in)">
                                      <p:cBhvr>
                                        <p:cTn id="17" dur="500"/>
                                        <p:tgtEl>
                                          <p:spTgt spid="99942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999430"/>
                                        </p:tgtEl>
                                        <p:attrNameLst>
                                          <p:attrName>style.visibility</p:attrName>
                                        </p:attrNameLst>
                                      </p:cBhvr>
                                      <p:to>
                                        <p:strVal val="visible"/>
                                      </p:to>
                                    </p:set>
                                    <p:animEffect transition="in" filter="box(in)">
                                      <p:cBhvr>
                                        <p:cTn id="22" dur="500"/>
                                        <p:tgtEl>
                                          <p:spTgt spid="99943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999431"/>
                                        </p:tgtEl>
                                        <p:attrNameLst>
                                          <p:attrName>style.visibility</p:attrName>
                                        </p:attrNameLst>
                                      </p:cBhvr>
                                      <p:to>
                                        <p:strVal val="visible"/>
                                      </p:to>
                                    </p:set>
                                    <p:animEffect transition="in" filter="box(in)">
                                      <p:cBhvr>
                                        <p:cTn id="27" dur="500"/>
                                        <p:tgtEl>
                                          <p:spTgt spid="99943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999432"/>
                                        </p:tgtEl>
                                        <p:attrNameLst>
                                          <p:attrName>style.visibility</p:attrName>
                                        </p:attrNameLst>
                                      </p:cBhvr>
                                      <p:to>
                                        <p:strVal val="visible"/>
                                      </p:to>
                                    </p:set>
                                    <p:animEffect transition="in" filter="box(in)">
                                      <p:cBhvr>
                                        <p:cTn id="32" dur="500"/>
                                        <p:tgtEl>
                                          <p:spTgt spid="999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9428" grpId="0"/>
      <p:bldP spid="999429" grpId="0"/>
      <p:bldP spid="999431" grpId="0"/>
    </p:bld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858613D9-AB82-4FE3-9007-37AB22698A65}" type="slidenum">
              <a:rPr lang="fi-FI" altLang="fi-FI" sz="1000" smtClean="0">
                <a:solidFill>
                  <a:schemeClr val="tx1"/>
                </a:solidFill>
                <a:latin typeface="Arial" panose="020B0604020202020204" pitchFamily="34" charset="0"/>
              </a:rPr>
              <a:pPr>
                <a:spcBef>
                  <a:spcPct val="0"/>
                </a:spcBef>
                <a:buClrTx/>
                <a:buFontTx/>
                <a:buNone/>
              </a:pPr>
              <a:t>202</a:t>
            </a:fld>
            <a:endParaRPr lang="fi-FI" altLang="fi-FI" sz="1000" smtClean="0">
              <a:solidFill>
                <a:schemeClr val="tx1"/>
              </a:solidFill>
              <a:latin typeface="Arial" panose="020B0604020202020204" pitchFamily="34" charset="0"/>
            </a:endParaRPr>
          </a:p>
        </p:txBody>
      </p:sp>
      <p:sp>
        <p:nvSpPr>
          <p:cNvPr id="214019" name="Text Box 2"/>
          <p:cNvSpPr txBox="1">
            <a:spLocks noChangeArrowheads="1"/>
          </p:cNvSpPr>
          <p:nvPr/>
        </p:nvSpPr>
        <p:spPr bwMode="auto">
          <a:xfrm>
            <a:off x="447675" y="20161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endParaRPr lang="fi-FI" altLang="fi-FI" sz="2400">
              <a:solidFill>
                <a:schemeClr val="tx1"/>
              </a:solidFill>
            </a:endParaRPr>
          </a:p>
        </p:txBody>
      </p:sp>
      <p:sp>
        <p:nvSpPr>
          <p:cNvPr id="214020" name="Text Box 3"/>
          <p:cNvSpPr txBox="1">
            <a:spLocks noChangeArrowheads="1"/>
          </p:cNvSpPr>
          <p:nvPr/>
        </p:nvSpPr>
        <p:spPr bwMode="auto">
          <a:xfrm>
            <a:off x="519113" y="595313"/>
            <a:ext cx="6005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Loppumatkaan aikaa on jäljellä </a:t>
            </a:r>
            <a:r>
              <a:rPr lang="fi-FI" altLang="fi-FI" sz="2400" i="1">
                <a:solidFill>
                  <a:schemeClr val="tx1"/>
                </a:solidFill>
              </a:rPr>
              <a:t>t</a:t>
            </a:r>
            <a:r>
              <a:rPr lang="fi-FI" altLang="fi-FI" sz="2400" baseline="-25000">
                <a:solidFill>
                  <a:schemeClr val="tx1"/>
                </a:solidFill>
              </a:rPr>
              <a:t>2</a:t>
            </a:r>
            <a:r>
              <a:rPr lang="fi-FI" altLang="fi-FI" sz="2400">
                <a:solidFill>
                  <a:schemeClr val="tx1"/>
                </a:solidFill>
              </a:rPr>
              <a:t>:n verran:</a:t>
            </a:r>
          </a:p>
        </p:txBody>
      </p:sp>
      <p:graphicFrame>
        <p:nvGraphicFramePr>
          <p:cNvPr id="214021" name="Object 4"/>
          <p:cNvGraphicFramePr>
            <a:graphicFrameLocks noChangeAspect="1"/>
          </p:cNvGraphicFramePr>
          <p:nvPr/>
        </p:nvGraphicFramePr>
        <p:xfrm>
          <a:off x="827088" y="1465263"/>
          <a:ext cx="4737100" cy="450850"/>
        </p:xfrm>
        <a:graphic>
          <a:graphicData uri="http://schemas.openxmlformats.org/presentationml/2006/ole">
            <mc:AlternateContent xmlns:mc="http://schemas.openxmlformats.org/markup-compatibility/2006">
              <mc:Choice xmlns:v="urn:schemas-microsoft-com:vml" Requires="v">
                <p:oleObj spid="_x0000_s214028" name="Kaava" r:id="rId3" imgW="2273300" imgH="215900" progId="Equation.3">
                  <p:embed/>
                </p:oleObj>
              </mc:Choice>
              <mc:Fallback>
                <p:oleObj name="Kaava" r:id="rId3" imgW="2273300" imgH="2159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465263"/>
                        <a:ext cx="473710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00453" name="Object 5"/>
          <p:cNvGraphicFramePr>
            <a:graphicFrameLocks noChangeAspect="1"/>
          </p:cNvGraphicFramePr>
          <p:nvPr/>
        </p:nvGraphicFramePr>
        <p:xfrm>
          <a:off x="827088" y="3465513"/>
          <a:ext cx="5694362" cy="900112"/>
        </p:xfrm>
        <a:graphic>
          <a:graphicData uri="http://schemas.openxmlformats.org/presentationml/2006/ole">
            <mc:AlternateContent xmlns:mc="http://schemas.openxmlformats.org/markup-compatibility/2006">
              <mc:Choice xmlns:v="urn:schemas-microsoft-com:vml" Requires="v">
                <p:oleObj spid="_x0000_s214029" name="Kaava" r:id="rId5" imgW="2730500" imgH="431800" progId="Equation.3">
                  <p:embed/>
                </p:oleObj>
              </mc:Choice>
              <mc:Fallback>
                <p:oleObj name="Kaava" r:id="rId5" imgW="2730500" imgH="431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3465513"/>
                        <a:ext cx="5694362" cy="900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00454" name="Text Box 6"/>
          <p:cNvSpPr txBox="1">
            <a:spLocks noChangeArrowheads="1"/>
          </p:cNvSpPr>
          <p:nvPr/>
        </p:nvSpPr>
        <p:spPr bwMode="auto">
          <a:xfrm>
            <a:off x="515938" y="2540000"/>
            <a:ext cx="5856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Keskinopeuden </a:t>
            </a:r>
            <a:r>
              <a:rPr lang="fi-FI" altLang="fi-FI" sz="2400" i="1">
                <a:solidFill>
                  <a:schemeClr val="tx1"/>
                </a:solidFill>
              </a:rPr>
              <a:t>v</a:t>
            </a:r>
            <a:r>
              <a:rPr lang="fi-FI" altLang="fi-FI" sz="2400" baseline="-25000">
                <a:solidFill>
                  <a:schemeClr val="tx1"/>
                </a:solidFill>
              </a:rPr>
              <a:t>2</a:t>
            </a:r>
            <a:r>
              <a:rPr lang="fi-FI" altLang="fi-FI" sz="2400">
                <a:solidFill>
                  <a:schemeClr val="tx1"/>
                </a:solidFill>
              </a:rPr>
              <a:t> loppumatkalla pitää olla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00454"/>
                                        </p:tgtEl>
                                        <p:attrNameLst>
                                          <p:attrName>style.visibility</p:attrName>
                                        </p:attrNameLst>
                                      </p:cBhvr>
                                      <p:to>
                                        <p:strVal val="visible"/>
                                      </p:to>
                                    </p:set>
                                    <p:animEffect transition="in" filter="box(in)">
                                      <p:cBhvr>
                                        <p:cTn id="7" dur="500"/>
                                        <p:tgtEl>
                                          <p:spTgt spid="1000454"/>
                                        </p:tgtEl>
                                      </p:cBhvr>
                                    </p:animEffect>
                                  </p:childTnLst>
                                </p:cTn>
                              </p:par>
                              <p:par>
                                <p:cTn id="8" presetID="4" presetClass="entr" presetSubtype="16" fill="hold" nodeType="withEffect">
                                  <p:stCondLst>
                                    <p:cond delay="0"/>
                                  </p:stCondLst>
                                  <p:childTnLst>
                                    <p:set>
                                      <p:cBhvr>
                                        <p:cTn id="9" dur="1" fill="hold">
                                          <p:stCondLst>
                                            <p:cond delay="0"/>
                                          </p:stCondLst>
                                        </p:cTn>
                                        <p:tgtEl>
                                          <p:spTgt spid="1000453"/>
                                        </p:tgtEl>
                                        <p:attrNameLst>
                                          <p:attrName>style.visibility</p:attrName>
                                        </p:attrNameLst>
                                      </p:cBhvr>
                                      <p:to>
                                        <p:strVal val="visible"/>
                                      </p:to>
                                    </p:set>
                                    <p:animEffect transition="in" filter="box(in)">
                                      <p:cBhvr>
                                        <p:cTn id="10" dur="500"/>
                                        <p:tgtEl>
                                          <p:spTgt spid="1000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0454" grpId="0"/>
    </p:bld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B6A0B575-C48C-4FDF-AC77-4161A5874A86}" type="slidenum">
              <a:rPr lang="fi-FI" altLang="fi-FI" sz="1000" smtClean="0">
                <a:solidFill>
                  <a:schemeClr val="tx1"/>
                </a:solidFill>
                <a:latin typeface="Arial" panose="020B0604020202020204" pitchFamily="34" charset="0"/>
              </a:rPr>
              <a:pPr>
                <a:spcBef>
                  <a:spcPct val="0"/>
                </a:spcBef>
                <a:buClrTx/>
                <a:buFontTx/>
                <a:buNone/>
              </a:pPr>
              <a:t>203</a:t>
            </a:fld>
            <a:endParaRPr lang="fi-FI" altLang="fi-FI" sz="1000" smtClean="0">
              <a:solidFill>
                <a:schemeClr val="tx1"/>
              </a:solidFill>
              <a:latin typeface="Arial" panose="020B0604020202020204" pitchFamily="34" charset="0"/>
            </a:endParaRPr>
          </a:p>
        </p:txBody>
      </p:sp>
      <p:sp>
        <p:nvSpPr>
          <p:cNvPr id="215043" name="Text Box 2"/>
          <p:cNvSpPr txBox="1">
            <a:spLocks noChangeArrowheads="1"/>
          </p:cNvSpPr>
          <p:nvPr/>
        </p:nvSpPr>
        <p:spPr bwMode="auto">
          <a:xfrm>
            <a:off x="611188" y="620713"/>
            <a:ext cx="6804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Nopeuden </a:t>
            </a:r>
            <a:r>
              <a:rPr lang="fi-FI" altLang="fi-FI" sz="2400" i="1">
                <a:solidFill>
                  <a:schemeClr val="tx1"/>
                </a:solidFill>
              </a:rPr>
              <a:t>v</a:t>
            </a:r>
            <a:r>
              <a:rPr lang="fi-FI" altLang="fi-FI" sz="2400" baseline="-25000">
                <a:solidFill>
                  <a:schemeClr val="tx1"/>
                </a:solidFill>
              </a:rPr>
              <a:t>2</a:t>
            </a:r>
            <a:r>
              <a:rPr lang="fi-FI" altLang="fi-FI" sz="2400">
                <a:solidFill>
                  <a:schemeClr val="tx1"/>
                </a:solidFill>
              </a:rPr>
              <a:t> olisi voinut myös ratkaista yhtälöstä</a:t>
            </a:r>
          </a:p>
        </p:txBody>
      </p:sp>
      <p:graphicFrame>
        <p:nvGraphicFramePr>
          <p:cNvPr id="215044" name="Object 3"/>
          <p:cNvGraphicFramePr>
            <a:graphicFrameLocks noChangeAspect="1"/>
          </p:cNvGraphicFramePr>
          <p:nvPr/>
        </p:nvGraphicFramePr>
        <p:xfrm>
          <a:off x="1000125" y="1484313"/>
          <a:ext cx="4867275" cy="4027487"/>
        </p:xfrm>
        <a:graphic>
          <a:graphicData uri="http://schemas.openxmlformats.org/presentationml/2006/ole">
            <mc:AlternateContent xmlns:mc="http://schemas.openxmlformats.org/markup-compatibility/2006">
              <mc:Choice xmlns:v="urn:schemas-microsoft-com:vml" Requires="v">
                <p:oleObj spid="_x0000_s215048" name="Kaava" r:id="rId3" imgW="2362200" imgH="1943100" progId="Equation.3">
                  <p:embed/>
                </p:oleObj>
              </mc:Choice>
              <mc:Fallback>
                <p:oleObj name="Kaava" r:id="rId3" imgW="2362200" imgH="19431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25" y="1484313"/>
                        <a:ext cx="4867275" cy="4027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01476" name="AutoShape 4"/>
          <p:cNvSpPr>
            <a:spLocks noChangeArrowheads="1"/>
          </p:cNvSpPr>
          <p:nvPr/>
        </p:nvSpPr>
        <p:spPr bwMode="auto">
          <a:xfrm>
            <a:off x="6300788" y="1916113"/>
            <a:ext cx="1873250" cy="1152525"/>
          </a:xfrm>
          <a:prstGeom prst="wedgeRoundRectCallout">
            <a:avLst>
              <a:gd name="adj1" fmla="val -115255"/>
              <a:gd name="adj2" fmla="val 82921"/>
              <a:gd name="adj3" fmla="val 16667"/>
            </a:avLst>
          </a:prstGeom>
          <a:solidFill>
            <a:srgbClr val="99CCFF"/>
          </a:solidFill>
          <a:ln w="9525">
            <a:solidFill>
              <a:schemeClr val="tx1"/>
            </a:solidFill>
            <a:miter lim="800000"/>
            <a:headEnd/>
            <a:tailEnd/>
          </a:ln>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0"/>
              </a:spcBef>
              <a:buClrTx/>
              <a:buFontTx/>
              <a:buNone/>
            </a:pPr>
            <a:r>
              <a:rPr lang="fi-FI" altLang="fi-FI" sz="2000">
                <a:solidFill>
                  <a:schemeClr val="tx1"/>
                </a:solidFill>
              </a:rPr>
              <a:t>Suorita yhtälön ratkaisu.</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001476"/>
                                        </p:tgtEl>
                                        <p:attrNameLst>
                                          <p:attrName>style.visibility</p:attrName>
                                        </p:attrNameLst>
                                      </p:cBhvr>
                                      <p:to>
                                        <p:strVal val="visible"/>
                                      </p:to>
                                    </p:set>
                                    <p:anim calcmode="lin" valueType="num">
                                      <p:cBhvr>
                                        <p:cTn id="7" dur="500" fill="hold"/>
                                        <p:tgtEl>
                                          <p:spTgt spid="1001476"/>
                                        </p:tgtEl>
                                        <p:attrNameLst>
                                          <p:attrName>ppt_w</p:attrName>
                                        </p:attrNameLst>
                                      </p:cBhvr>
                                      <p:tavLst>
                                        <p:tav tm="0">
                                          <p:val>
                                            <p:fltVal val="0"/>
                                          </p:val>
                                        </p:tav>
                                        <p:tav tm="100000">
                                          <p:val>
                                            <p:strVal val="#ppt_w"/>
                                          </p:val>
                                        </p:tav>
                                      </p:tavLst>
                                    </p:anim>
                                    <p:anim calcmode="lin" valueType="num">
                                      <p:cBhvr>
                                        <p:cTn id="8" dur="500" fill="hold"/>
                                        <p:tgtEl>
                                          <p:spTgt spid="100147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1476" grpId="0" animBg="1"/>
    </p:bldLst>
  </p:timing>
</p:sld>
</file>

<file path=ppt/slides/slide2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6066" name="Dian numeron paikkamerkki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spcBef>
                <a:spcPct val="0"/>
              </a:spcBef>
              <a:buClrTx/>
              <a:buFontTx/>
              <a:buNone/>
            </a:pPr>
            <a:fld id="{1B28422F-A497-47E3-BC9C-A242709321F4}" type="slidenum">
              <a:rPr lang="fi-FI" altLang="fi-FI" sz="1000" smtClean="0">
                <a:solidFill>
                  <a:schemeClr val="bg1"/>
                </a:solidFill>
              </a:rPr>
              <a:pPr>
                <a:spcBef>
                  <a:spcPct val="0"/>
                </a:spcBef>
                <a:buClrTx/>
                <a:buFontTx/>
                <a:buNone/>
              </a:pPr>
              <a:t>204</a:t>
            </a:fld>
            <a:endParaRPr lang="fi-FI" altLang="fi-FI" sz="1000" smtClean="0">
              <a:solidFill>
                <a:schemeClr val="bg1"/>
              </a:solidFill>
            </a:endParaRPr>
          </a:p>
        </p:txBody>
      </p:sp>
      <p:sp>
        <p:nvSpPr>
          <p:cNvPr id="216067" name="Text Box 2"/>
          <p:cNvSpPr txBox="1">
            <a:spLocks noChangeArrowheads="1"/>
          </p:cNvSpPr>
          <p:nvPr/>
        </p:nvSpPr>
        <p:spPr bwMode="auto">
          <a:xfrm>
            <a:off x="2889250" y="3716338"/>
            <a:ext cx="33448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spcBef>
                <a:spcPct val="50000"/>
              </a:spcBef>
              <a:buClrTx/>
              <a:buFontTx/>
              <a:buNone/>
            </a:pPr>
            <a:r>
              <a:rPr lang="fi-FI" altLang="fi-FI" sz="3600" b="1">
                <a:solidFill>
                  <a:srgbClr val="5F5F5F"/>
                </a:solidFill>
                <a:latin typeface="Tahoma" panose="020B0604030504040204" pitchFamily="34" charset="0"/>
              </a:rPr>
              <a:t>Paluu tekstiin</a:t>
            </a:r>
          </a:p>
        </p:txBody>
      </p:sp>
      <p:sp>
        <p:nvSpPr>
          <p:cNvPr id="216068" name="AutoShape 3">
            <a:hlinkClick r:id="rId2" action="ppaction://hlinksldjump" highlightClick="1"/>
          </p:cNvPr>
          <p:cNvSpPr>
            <a:spLocks noChangeArrowheads="1"/>
          </p:cNvSpPr>
          <p:nvPr/>
        </p:nvSpPr>
        <p:spPr bwMode="auto">
          <a:xfrm>
            <a:off x="3205163" y="2994025"/>
            <a:ext cx="2713037" cy="720725"/>
          </a:xfrm>
          <a:prstGeom prst="actionButtonReturn">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lgn="ctr" eaLnBrk="1" hangingPunct="1">
              <a:spcBef>
                <a:spcPct val="50000"/>
              </a:spcBef>
              <a:buClrTx/>
              <a:buFontTx/>
              <a:buNone/>
            </a:pPr>
            <a:endParaRPr lang="fi-FI" altLang="fi-FI" sz="3600">
              <a:latin typeface="Tahoma" panose="020B0604030504040204" pitchFamily="34" charset="0"/>
            </a:endParaRPr>
          </a:p>
        </p:txBody>
      </p:sp>
    </p:spTree>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Dian numeron paikkamerkki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5DB3AC48-8FFE-4AB8-AF40-A48CBC884293}" type="slidenum">
              <a:rPr lang="fi-FI" altLang="fi-FI" sz="1000" smtClean="0">
                <a:solidFill>
                  <a:schemeClr val="tx1"/>
                </a:solidFill>
                <a:latin typeface="Arial" panose="020B0604020202020204" pitchFamily="34" charset="0"/>
              </a:rPr>
              <a:pPr>
                <a:spcBef>
                  <a:spcPct val="0"/>
                </a:spcBef>
                <a:buClrTx/>
                <a:buFontTx/>
                <a:buNone/>
              </a:pPr>
              <a:t>205</a:t>
            </a:fld>
            <a:endParaRPr lang="fi-FI" altLang="fi-FI" sz="1000" smtClean="0">
              <a:solidFill>
                <a:schemeClr val="tx1"/>
              </a:solidFill>
              <a:latin typeface="Arial" panose="020B0604020202020204" pitchFamily="34" charset="0"/>
            </a:endParaRPr>
          </a:p>
        </p:txBody>
      </p:sp>
      <p:sp>
        <p:nvSpPr>
          <p:cNvPr id="217091" name="Text Box 2"/>
          <p:cNvSpPr txBox="1">
            <a:spLocks noChangeArrowheads="1"/>
          </p:cNvSpPr>
          <p:nvPr/>
        </p:nvSpPr>
        <p:spPr bwMode="auto">
          <a:xfrm>
            <a:off x="592138" y="242888"/>
            <a:ext cx="46196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b="1">
                <a:solidFill>
                  <a:schemeClr val="tx2"/>
                </a:solidFill>
              </a:rPr>
              <a:t>Ratkaisu. Tehtävä 2.3</a:t>
            </a:r>
          </a:p>
        </p:txBody>
      </p:sp>
      <p:graphicFrame>
        <p:nvGraphicFramePr>
          <p:cNvPr id="217092" name="Object 3"/>
          <p:cNvGraphicFramePr>
            <a:graphicFrameLocks noGrp="1" noChangeAspect="1"/>
          </p:cNvGraphicFramePr>
          <p:nvPr>
            <p:ph/>
          </p:nvPr>
        </p:nvGraphicFramePr>
        <p:xfrm>
          <a:off x="539750" y="908050"/>
          <a:ext cx="7993063" cy="4340225"/>
        </p:xfrm>
        <a:graphic>
          <a:graphicData uri="http://schemas.openxmlformats.org/presentationml/2006/ole">
            <mc:AlternateContent xmlns:mc="http://schemas.openxmlformats.org/markup-compatibility/2006">
              <mc:Choice xmlns:v="urn:schemas-microsoft-com:vml" Requires="v">
                <p:oleObj spid="_x0000_s217100" name="Kaavio" r:id="rId3" imgW="4667229" imgH="2533672" progId="Excel.Chart.8">
                  <p:embed/>
                </p:oleObj>
              </mc:Choice>
              <mc:Fallback>
                <p:oleObj name="Kaavio" r:id="rId3" imgW="4667229" imgH="2533672" progId="Excel.Char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908050"/>
                        <a:ext cx="7993063" cy="434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03524" name="Line 4"/>
          <p:cNvSpPr>
            <a:spLocks noChangeShapeType="1"/>
          </p:cNvSpPr>
          <p:nvPr/>
        </p:nvSpPr>
        <p:spPr bwMode="auto">
          <a:xfrm>
            <a:off x="6804025" y="2420938"/>
            <a:ext cx="0" cy="1512887"/>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1003525" name="Line 5"/>
          <p:cNvSpPr>
            <a:spLocks noChangeShapeType="1"/>
          </p:cNvSpPr>
          <p:nvPr/>
        </p:nvSpPr>
        <p:spPr bwMode="auto">
          <a:xfrm flipH="1">
            <a:off x="2124075" y="3933825"/>
            <a:ext cx="4679950"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1003526" name="Text Box 6"/>
          <p:cNvSpPr txBox="1">
            <a:spLocks noChangeArrowheads="1"/>
          </p:cNvSpPr>
          <p:nvPr/>
        </p:nvSpPr>
        <p:spPr bwMode="auto">
          <a:xfrm>
            <a:off x="6784975" y="2871788"/>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el-GR" altLang="fi-FI" sz="2400">
                <a:solidFill>
                  <a:schemeClr val="tx1"/>
                </a:solidFill>
                <a:latin typeface="Arial" panose="020B0604020202020204" pitchFamily="34" charset="0"/>
                <a:cs typeface="Arial" panose="020B0604020202020204" pitchFamily="34" charset="0"/>
              </a:rPr>
              <a:t>Δ</a:t>
            </a:r>
            <a:r>
              <a:rPr lang="fi-FI" altLang="fi-FI" sz="2400" i="1">
                <a:solidFill>
                  <a:schemeClr val="tx1"/>
                </a:solidFill>
                <a:latin typeface="Arial" panose="020B0604020202020204" pitchFamily="34" charset="0"/>
                <a:cs typeface="Arial" panose="020B0604020202020204" pitchFamily="34" charset="0"/>
              </a:rPr>
              <a:t>x</a:t>
            </a:r>
            <a:endParaRPr lang="el-GR" altLang="fi-FI" sz="2400">
              <a:solidFill>
                <a:schemeClr val="tx1"/>
              </a:solidFill>
              <a:latin typeface="Arial" panose="020B0604020202020204" pitchFamily="34" charset="0"/>
              <a:cs typeface="Arial" panose="020B0604020202020204" pitchFamily="34" charset="0"/>
            </a:endParaRPr>
          </a:p>
        </p:txBody>
      </p:sp>
      <p:sp>
        <p:nvSpPr>
          <p:cNvPr id="1003527" name="Text Box 7"/>
          <p:cNvSpPr txBox="1">
            <a:spLocks noChangeArrowheads="1"/>
          </p:cNvSpPr>
          <p:nvPr/>
        </p:nvSpPr>
        <p:spPr bwMode="auto">
          <a:xfrm>
            <a:off x="4716463" y="3933825"/>
            <a:ext cx="471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el-GR" altLang="fi-FI" sz="2400">
                <a:solidFill>
                  <a:schemeClr val="tx1"/>
                </a:solidFill>
                <a:latin typeface="Arial" panose="020B0604020202020204" pitchFamily="34" charset="0"/>
                <a:cs typeface="Arial" panose="020B0604020202020204" pitchFamily="34" charset="0"/>
              </a:rPr>
              <a:t>Δ</a:t>
            </a:r>
            <a:r>
              <a:rPr lang="fi-FI" altLang="fi-FI" sz="2400" i="1">
                <a:solidFill>
                  <a:schemeClr val="tx1"/>
                </a:solidFill>
                <a:latin typeface="Arial" panose="020B0604020202020204" pitchFamily="34" charset="0"/>
                <a:cs typeface="Arial" panose="020B0604020202020204" pitchFamily="34" charset="0"/>
              </a:rPr>
              <a:t>t</a:t>
            </a:r>
            <a:endParaRPr lang="el-GR" altLang="fi-FI" sz="2400">
              <a:solidFill>
                <a:schemeClr val="tx1"/>
              </a:solidFill>
              <a:latin typeface="Arial" panose="020B0604020202020204" pitchFamily="34" charset="0"/>
              <a:cs typeface="Arial" panose="020B0604020202020204" pitchFamily="34" charset="0"/>
            </a:endParaRPr>
          </a:p>
        </p:txBody>
      </p:sp>
      <p:sp>
        <p:nvSpPr>
          <p:cNvPr id="217097" name="Text Box 8"/>
          <p:cNvSpPr txBox="1">
            <a:spLocks noChangeArrowheads="1"/>
          </p:cNvSpPr>
          <p:nvPr/>
        </p:nvSpPr>
        <p:spPr bwMode="auto">
          <a:xfrm>
            <a:off x="592138" y="5313363"/>
            <a:ext cx="8026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Kuvasta saadaan esimerkiksi mittaamalla </a:t>
            </a:r>
            <a:r>
              <a:rPr lang="el-GR" altLang="fi-FI" sz="2400" i="1">
                <a:solidFill>
                  <a:schemeClr val="tx1"/>
                </a:solidFill>
                <a:latin typeface="Arial" panose="020B0604020202020204" pitchFamily="34" charset="0"/>
                <a:cs typeface="Arial" panose="020B0604020202020204" pitchFamily="34" charset="0"/>
              </a:rPr>
              <a:t>Δ</a:t>
            </a:r>
            <a:r>
              <a:rPr lang="fi-FI" altLang="fi-FI" sz="2400" i="1">
                <a:solidFill>
                  <a:schemeClr val="tx1"/>
                </a:solidFill>
                <a:latin typeface="Arial" panose="020B0604020202020204" pitchFamily="34" charset="0"/>
                <a:cs typeface="Arial" panose="020B0604020202020204" pitchFamily="34" charset="0"/>
              </a:rPr>
              <a:t>x ja </a:t>
            </a:r>
            <a:r>
              <a:rPr lang="el-GR" altLang="fi-FI" sz="2400" i="1">
                <a:solidFill>
                  <a:schemeClr val="tx1"/>
                </a:solidFill>
                <a:latin typeface="Arial" panose="020B0604020202020204" pitchFamily="34" charset="0"/>
                <a:cs typeface="Arial" panose="020B0604020202020204" pitchFamily="34" charset="0"/>
              </a:rPr>
              <a:t>Δ</a:t>
            </a:r>
            <a:r>
              <a:rPr lang="fi-FI" altLang="fi-FI" sz="2400" i="1">
                <a:solidFill>
                  <a:schemeClr val="tx1"/>
                </a:solidFill>
                <a:latin typeface="Arial" panose="020B0604020202020204" pitchFamily="34" charset="0"/>
                <a:cs typeface="Arial" panose="020B0604020202020204" pitchFamily="34" charset="0"/>
              </a:rPr>
              <a:t>t </a:t>
            </a:r>
          </a:p>
          <a:p>
            <a:pPr eaLnBrk="1" hangingPunct="1">
              <a:spcBef>
                <a:spcPct val="0"/>
              </a:spcBef>
              <a:buClrTx/>
              <a:buFontTx/>
              <a:buNone/>
            </a:pPr>
            <a:r>
              <a:rPr lang="fi-FI" altLang="fi-FI" sz="2400">
                <a:solidFill>
                  <a:schemeClr val="tx1"/>
                </a:solidFill>
                <a:latin typeface="Arial" panose="020B0604020202020204" pitchFamily="34" charset="0"/>
                <a:cs typeface="Arial" panose="020B0604020202020204" pitchFamily="34" charset="0"/>
              </a:rPr>
              <a:t>kulmakertoimeksi, joka kuvaa nopeutta 4,36 m/s ≈ 4,4 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03526"/>
                                        </p:tgtEl>
                                        <p:attrNameLst>
                                          <p:attrName>style.visibility</p:attrName>
                                        </p:attrNameLst>
                                      </p:cBhvr>
                                      <p:to>
                                        <p:strVal val="visible"/>
                                      </p:to>
                                    </p:set>
                                    <p:animEffect transition="in" filter="box(in)">
                                      <p:cBhvr>
                                        <p:cTn id="7" dur="500"/>
                                        <p:tgtEl>
                                          <p:spTgt spid="1003526"/>
                                        </p:tgtEl>
                                      </p:cBhvr>
                                    </p:animEffect>
                                  </p:childTnLst>
                                </p:cTn>
                              </p:par>
                              <p:par>
                                <p:cTn id="8" presetID="4" presetClass="entr" presetSubtype="16" fill="hold" nodeType="withEffect">
                                  <p:stCondLst>
                                    <p:cond delay="0"/>
                                  </p:stCondLst>
                                  <p:childTnLst>
                                    <p:set>
                                      <p:cBhvr>
                                        <p:cTn id="9" dur="1" fill="hold">
                                          <p:stCondLst>
                                            <p:cond delay="0"/>
                                          </p:stCondLst>
                                        </p:cTn>
                                        <p:tgtEl>
                                          <p:spTgt spid="1003524"/>
                                        </p:tgtEl>
                                        <p:attrNameLst>
                                          <p:attrName>style.visibility</p:attrName>
                                        </p:attrNameLst>
                                      </p:cBhvr>
                                      <p:to>
                                        <p:strVal val="visible"/>
                                      </p:to>
                                    </p:set>
                                    <p:animEffect transition="in" filter="box(in)">
                                      <p:cBhvr>
                                        <p:cTn id="10" dur="500"/>
                                        <p:tgtEl>
                                          <p:spTgt spid="1003524"/>
                                        </p:tgtEl>
                                      </p:cBhvr>
                                    </p:animEffect>
                                  </p:childTnLst>
                                </p:cTn>
                              </p:par>
                              <p:par>
                                <p:cTn id="11" presetID="4" presetClass="entr" presetSubtype="16" fill="hold" nodeType="withEffect">
                                  <p:stCondLst>
                                    <p:cond delay="0"/>
                                  </p:stCondLst>
                                  <p:childTnLst>
                                    <p:set>
                                      <p:cBhvr>
                                        <p:cTn id="12" dur="1" fill="hold">
                                          <p:stCondLst>
                                            <p:cond delay="0"/>
                                          </p:stCondLst>
                                        </p:cTn>
                                        <p:tgtEl>
                                          <p:spTgt spid="1003525"/>
                                        </p:tgtEl>
                                        <p:attrNameLst>
                                          <p:attrName>style.visibility</p:attrName>
                                        </p:attrNameLst>
                                      </p:cBhvr>
                                      <p:to>
                                        <p:strVal val="visible"/>
                                      </p:to>
                                    </p:set>
                                    <p:animEffect transition="in" filter="box(in)">
                                      <p:cBhvr>
                                        <p:cTn id="13" dur="500"/>
                                        <p:tgtEl>
                                          <p:spTgt spid="1003525"/>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003527"/>
                                        </p:tgtEl>
                                        <p:attrNameLst>
                                          <p:attrName>style.visibility</p:attrName>
                                        </p:attrNameLst>
                                      </p:cBhvr>
                                      <p:to>
                                        <p:strVal val="visible"/>
                                      </p:to>
                                    </p:set>
                                    <p:animEffect transition="in" filter="box(in)">
                                      <p:cBhvr>
                                        <p:cTn id="16" dur="500"/>
                                        <p:tgtEl>
                                          <p:spTgt spid="10035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26" grpId="0"/>
      <p:bldP spid="1003527" grpId="0"/>
    </p:bld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Dian numeron paikkamerkki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88566EC9-D235-43E1-8FDC-A9FA9A184486}" type="slidenum">
              <a:rPr lang="fi-FI" altLang="fi-FI" sz="1000" smtClean="0">
                <a:solidFill>
                  <a:schemeClr val="tx1"/>
                </a:solidFill>
                <a:latin typeface="Arial" panose="020B0604020202020204" pitchFamily="34" charset="0"/>
              </a:rPr>
              <a:pPr>
                <a:spcBef>
                  <a:spcPct val="0"/>
                </a:spcBef>
                <a:buClrTx/>
                <a:buFontTx/>
                <a:buNone/>
              </a:pPr>
              <a:t>206</a:t>
            </a:fld>
            <a:endParaRPr lang="fi-FI" altLang="fi-FI" sz="1000" smtClean="0">
              <a:solidFill>
                <a:schemeClr val="tx1"/>
              </a:solidFill>
              <a:latin typeface="Arial" panose="020B0604020202020204" pitchFamily="34" charset="0"/>
            </a:endParaRPr>
          </a:p>
        </p:txBody>
      </p:sp>
      <p:sp>
        <p:nvSpPr>
          <p:cNvPr id="218115" name="Rectangle 2"/>
          <p:cNvSpPr>
            <a:spLocks noGrp="1" noRot="1" noChangeArrowheads="1"/>
          </p:cNvSpPr>
          <p:nvPr>
            <p:ph type="body" sz="half" idx="1"/>
          </p:nvPr>
        </p:nvSpPr>
        <p:spPr>
          <a:xfrm>
            <a:off x="301625" y="404813"/>
            <a:ext cx="8447088" cy="792162"/>
          </a:xfrm>
        </p:spPr>
        <p:txBody>
          <a:bodyPr/>
          <a:lstStyle/>
          <a:p>
            <a:pPr eaLnBrk="1" hangingPunct="1"/>
            <a:r>
              <a:rPr lang="fi-FI" altLang="fi-FI" sz="2800" smtClean="0"/>
              <a:t>Kulmakertoimen määritys:</a:t>
            </a:r>
          </a:p>
        </p:txBody>
      </p:sp>
      <p:graphicFrame>
        <p:nvGraphicFramePr>
          <p:cNvPr id="218116" name="Object 3"/>
          <p:cNvGraphicFramePr>
            <a:graphicFrameLocks noGrp="1" noChangeAspect="1"/>
          </p:cNvGraphicFramePr>
          <p:nvPr>
            <p:ph sz="half" idx="2"/>
          </p:nvPr>
        </p:nvGraphicFramePr>
        <p:xfrm>
          <a:off x="755650" y="1341438"/>
          <a:ext cx="2593975" cy="954087"/>
        </p:xfrm>
        <a:graphic>
          <a:graphicData uri="http://schemas.openxmlformats.org/presentationml/2006/ole">
            <mc:AlternateContent xmlns:mc="http://schemas.openxmlformats.org/markup-compatibility/2006">
              <mc:Choice xmlns:v="urn:schemas-microsoft-com:vml" Requires="v">
                <p:oleObj spid="_x0000_s218120" name="Equation" r:id="rId3" imgW="1104421" imgH="406224" progId="Equation.DSMT4">
                  <p:embed/>
                </p:oleObj>
              </mc:Choice>
              <mc:Fallback>
                <p:oleObj name="Equation" r:id="rId3" imgW="1104421" imgH="406224"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341438"/>
                        <a:ext cx="2593975" cy="954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117" name="Rectangle 4"/>
          <p:cNvSpPr>
            <a:spLocks noRot="1" noChangeArrowheads="1"/>
          </p:cNvSpPr>
          <p:nvPr/>
        </p:nvSpPr>
        <p:spPr bwMode="auto">
          <a:xfrm>
            <a:off x="395288" y="2565400"/>
            <a:ext cx="844708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lvl="1" eaLnBrk="1" hangingPunct="1"/>
            <a:r>
              <a:rPr lang="fi-FI" altLang="fi-FI" sz="2400"/>
              <a:t>Tässä tapauksessa laskuvarjohyppääjän nopeus on asettunut vakioarvoonsa eli saavuttanut tietyn rajanopeuden.  Kuvaajaksi saadaan näin ollen suora.  Koska nopeuden arvo on melko pieni, voidaan myös päätellä, että varjo on avautunut.   </a:t>
            </a:r>
          </a:p>
        </p:txBody>
      </p:sp>
    </p:spTree>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9138" name="Dian numeron paikkamerkki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spcBef>
                <a:spcPct val="0"/>
              </a:spcBef>
              <a:buClrTx/>
              <a:buFontTx/>
              <a:buNone/>
            </a:pPr>
            <a:fld id="{A3C37208-E20D-4510-9EF0-F7C1D4289336}" type="slidenum">
              <a:rPr lang="fi-FI" altLang="fi-FI" sz="1000" smtClean="0">
                <a:solidFill>
                  <a:schemeClr val="bg1"/>
                </a:solidFill>
              </a:rPr>
              <a:pPr>
                <a:spcBef>
                  <a:spcPct val="0"/>
                </a:spcBef>
                <a:buClrTx/>
                <a:buFontTx/>
                <a:buNone/>
              </a:pPr>
              <a:t>207</a:t>
            </a:fld>
            <a:endParaRPr lang="fi-FI" altLang="fi-FI" sz="1000" smtClean="0">
              <a:solidFill>
                <a:schemeClr val="bg1"/>
              </a:solidFill>
            </a:endParaRPr>
          </a:p>
        </p:txBody>
      </p:sp>
      <p:sp>
        <p:nvSpPr>
          <p:cNvPr id="219139" name="Text Box 2"/>
          <p:cNvSpPr txBox="1">
            <a:spLocks noChangeArrowheads="1"/>
          </p:cNvSpPr>
          <p:nvPr/>
        </p:nvSpPr>
        <p:spPr bwMode="auto">
          <a:xfrm>
            <a:off x="2889250" y="3716338"/>
            <a:ext cx="33448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spcBef>
                <a:spcPct val="50000"/>
              </a:spcBef>
              <a:buClrTx/>
              <a:buFontTx/>
              <a:buNone/>
            </a:pPr>
            <a:r>
              <a:rPr lang="fi-FI" altLang="fi-FI" sz="3600" b="1">
                <a:solidFill>
                  <a:srgbClr val="5F5F5F"/>
                </a:solidFill>
                <a:latin typeface="Tahoma" panose="020B0604030504040204" pitchFamily="34" charset="0"/>
              </a:rPr>
              <a:t>Paluu tekstiin</a:t>
            </a:r>
          </a:p>
        </p:txBody>
      </p:sp>
      <p:sp>
        <p:nvSpPr>
          <p:cNvPr id="219140" name="AutoShape 3">
            <a:hlinkClick r:id="rId2" action="ppaction://hlinksldjump" highlightClick="1"/>
          </p:cNvPr>
          <p:cNvSpPr>
            <a:spLocks noChangeArrowheads="1"/>
          </p:cNvSpPr>
          <p:nvPr/>
        </p:nvSpPr>
        <p:spPr bwMode="auto">
          <a:xfrm>
            <a:off x="3205163" y="2994025"/>
            <a:ext cx="2713037" cy="720725"/>
          </a:xfrm>
          <a:prstGeom prst="actionButtonReturn">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lgn="ctr" eaLnBrk="1" hangingPunct="1">
              <a:spcBef>
                <a:spcPct val="50000"/>
              </a:spcBef>
              <a:buClrTx/>
              <a:buFontTx/>
              <a:buNone/>
            </a:pPr>
            <a:endParaRPr lang="fi-FI" altLang="fi-FI" sz="3600">
              <a:latin typeface="Tahoma" panose="020B0604030504040204" pitchFamily="34" charset="0"/>
            </a:endParaRPr>
          </a:p>
        </p:txBody>
      </p:sp>
    </p:spTree>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Dian numeron paikkamerkki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2179EE83-C18F-47A4-A166-933F3550B824}" type="slidenum">
              <a:rPr lang="fi-FI" altLang="fi-FI" sz="1000" smtClean="0">
                <a:solidFill>
                  <a:schemeClr val="tx1"/>
                </a:solidFill>
                <a:latin typeface="Arial" panose="020B0604020202020204" pitchFamily="34" charset="0"/>
              </a:rPr>
              <a:pPr>
                <a:spcBef>
                  <a:spcPct val="0"/>
                </a:spcBef>
                <a:buClrTx/>
                <a:buFontTx/>
                <a:buNone/>
              </a:pPr>
              <a:t>208</a:t>
            </a:fld>
            <a:endParaRPr lang="fi-FI" altLang="fi-FI" sz="1000" smtClean="0">
              <a:solidFill>
                <a:schemeClr val="tx1"/>
              </a:solidFill>
              <a:latin typeface="Arial" panose="020B0604020202020204" pitchFamily="34" charset="0"/>
            </a:endParaRPr>
          </a:p>
        </p:txBody>
      </p:sp>
      <p:sp>
        <p:nvSpPr>
          <p:cNvPr id="220163" name="Text Box 2"/>
          <p:cNvSpPr txBox="1">
            <a:spLocks noChangeArrowheads="1"/>
          </p:cNvSpPr>
          <p:nvPr/>
        </p:nvSpPr>
        <p:spPr bwMode="auto">
          <a:xfrm>
            <a:off x="592138" y="242888"/>
            <a:ext cx="46196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b="1">
                <a:solidFill>
                  <a:schemeClr val="tx2"/>
                </a:solidFill>
              </a:rPr>
              <a:t>Ratkaisu. Tehtävä 2.4</a:t>
            </a:r>
          </a:p>
        </p:txBody>
      </p:sp>
      <p:sp>
        <p:nvSpPr>
          <p:cNvPr id="220164" name="Text Box 3"/>
          <p:cNvSpPr txBox="1">
            <a:spLocks noChangeArrowheads="1"/>
          </p:cNvSpPr>
          <p:nvPr/>
        </p:nvSpPr>
        <p:spPr bwMode="auto">
          <a:xfrm>
            <a:off x="592138" y="1017588"/>
            <a:ext cx="3725862"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Lähtöarvot:	</a:t>
            </a:r>
            <a:r>
              <a:rPr lang="fi-FI" altLang="fi-FI" sz="2400" i="1">
                <a:solidFill>
                  <a:schemeClr val="tx1"/>
                </a:solidFill>
              </a:rPr>
              <a:t>a</a:t>
            </a:r>
            <a:r>
              <a:rPr lang="fi-FI" altLang="fi-FI" sz="2400">
                <a:solidFill>
                  <a:schemeClr val="tx1"/>
                </a:solidFill>
              </a:rPr>
              <a:t> = 2,2 m/s</a:t>
            </a:r>
            <a:r>
              <a:rPr lang="fi-FI" altLang="fi-FI" sz="2400" baseline="30000">
                <a:solidFill>
                  <a:schemeClr val="tx1"/>
                </a:solidFill>
              </a:rPr>
              <a:t>2</a:t>
            </a:r>
          </a:p>
          <a:p>
            <a:pPr eaLnBrk="1" hangingPunct="1">
              <a:spcBef>
                <a:spcPct val="0"/>
              </a:spcBef>
              <a:buClrTx/>
              <a:buFontTx/>
              <a:buNone/>
            </a:pPr>
            <a:r>
              <a:rPr lang="fi-FI" altLang="fi-FI" sz="2400">
                <a:solidFill>
                  <a:schemeClr val="tx1"/>
                </a:solidFill>
              </a:rPr>
              <a:t>		</a:t>
            </a:r>
            <a:r>
              <a:rPr lang="fi-FI" altLang="fi-FI" sz="2400" i="1">
                <a:solidFill>
                  <a:schemeClr val="tx1"/>
                </a:solidFill>
              </a:rPr>
              <a:t>t</a:t>
            </a:r>
            <a:r>
              <a:rPr lang="fi-FI" altLang="fi-FI" sz="2400">
                <a:solidFill>
                  <a:schemeClr val="tx1"/>
                </a:solidFill>
              </a:rPr>
              <a:t> = 5,0 s</a:t>
            </a:r>
          </a:p>
          <a:p>
            <a:pPr eaLnBrk="1" hangingPunct="1">
              <a:spcBef>
                <a:spcPct val="0"/>
              </a:spcBef>
              <a:buClrTx/>
              <a:buFontTx/>
              <a:buNone/>
            </a:pPr>
            <a:r>
              <a:rPr lang="fi-FI" altLang="fi-FI" sz="2400">
                <a:solidFill>
                  <a:schemeClr val="tx1"/>
                </a:solidFill>
              </a:rPr>
              <a:t>		</a:t>
            </a:r>
            <a:r>
              <a:rPr lang="fi-FI" altLang="fi-FI" sz="2400" i="1">
                <a:solidFill>
                  <a:schemeClr val="tx1"/>
                </a:solidFill>
              </a:rPr>
              <a:t>v</a:t>
            </a:r>
            <a:r>
              <a:rPr lang="fi-FI" altLang="fi-FI" sz="2400">
                <a:solidFill>
                  <a:schemeClr val="tx1"/>
                </a:solidFill>
              </a:rPr>
              <a:t> = ?</a:t>
            </a:r>
          </a:p>
        </p:txBody>
      </p:sp>
      <p:graphicFrame>
        <p:nvGraphicFramePr>
          <p:cNvPr id="220165" name="Object 4"/>
          <p:cNvGraphicFramePr>
            <a:graphicFrameLocks noGrp="1" noChangeAspect="1"/>
          </p:cNvGraphicFramePr>
          <p:nvPr>
            <p:ph/>
          </p:nvPr>
        </p:nvGraphicFramePr>
        <p:xfrm>
          <a:off x="695325" y="2565400"/>
          <a:ext cx="4876800" cy="431800"/>
        </p:xfrm>
        <a:graphic>
          <a:graphicData uri="http://schemas.openxmlformats.org/presentationml/2006/ole">
            <mc:AlternateContent xmlns:mc="http://schemas.openxmlformats.org/markup-compatibility/2006">
              <mc:Choice xmlns:v="urn:schemas-microsoft-com:vml" Requires="v">
                <p:oleObj spid="_x0000_s220172" name="Equation" r:id="rId3" imgW="4876800" imgH="431800" progId="Equation.DSMT4">
                  <p:embed/>
                </p:oleObj>
              </mc:Choice>
              <mc:Fallback>
                <p:oleObj name="Equation" r:id="rId3" imgW="4876800" imgH="431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325" y="2565400"/>
                        <a:ext cx="48768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0166" name="Text Box 5"/>
          <p:cNvSpPr txBox="1">
            <a:spLocks noChangeArrowheads="1"/>
          </p:cNvSpPr>
          <p:nvPr/>
        </p:nvSpPr>
        <p:spPr bwMode="auto">
          <a:xfrm>
            <a:off x="628650" y="3692525"/>
            <a:ext cx="7291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Lasketaan aika, joka autolta kuluu 3,0 m:n matkaan:</a:t>
            </a:r>
          </a:p>
        </p:txBody>
      </p:sp>
      <p:graphicFrame>
        <p:nvGraphicFramePr>
          <p:cNvPr id="220167" name="Object 6"/>
          <p:cNvGraphicFramePr>
            <a:graphicFrameLocks noChangeAspect="1"/>
          </p:cNvGraphicFramePr>
          <p:nvPr/>
        </p:nvGraphicFramePr>
        <p:xfrm>
          <a:off x="471488" y="4797425"/>
          <a:ext cx="5994400" cy="862013"/>
        </p:xfrm>
        <a:graphic>
          <a:graphicData uri="http://schemas.openxmlformats.org/presentationml/2006/ole">
            <mc:AlternateContent xmlns:mc="http://schemas.openxmlformats.org/markup-compatibility/2006">
              <mc:Choice xmlns:v="urn:schemas-microsoft-com:vml" Requires="v">
                <p:oleObj spid="_x0000_s220173" name="Equation" r:id="rId5" imgW="5994400" imgH="863600" progId="Equation.DSMT4">
                  <p:embed/>
                </p:oleObj>
              </mc:Choice>
              <mc:Fallback>
                <p:oleObj name="Equation" r:id="rId5" imgW="5994400" imgH="8636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488" y="4797425"/>
                        <a:ext cx="5994400" cy="862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D878FBA6-3D76-4942-B93A-07ABD7CE9B00}" type="slidenum">
              <a:rPr lang="fi-FI" altLang="fi-FI" sz="1000" smtClean="0">
                <a:solidFill>
                  <a:schemeClr val="tx1"/>
                </a:solidFill>
                <a:latin typeface="Arial" panose="020B0604020202020204" pitchFamily="34" charset="0"/>
              </a:rPr>
              <a:pPr>
                <a:spcBef>
                  <a:spcPct val="0"/>
                </a:spcBef>
                <a:buClrTx/>
                <a:buFontTx/>
                <a:buNone/>
              </a:pPr>
              <a:t>209</a:t>
            </a:fld>
            <a:endParaRPr lang="fi-FI" altLang="fi-FI" sz="1000" smtClean="0">
              <a:solidFill>
                <a:schemeClr val="tx1"/>
              </a:solidFill>
              <a:latin typeface="Arial" panose="020B0604020202020204" pitchFamily="34" charset="0"/>
            </a:endParaRPr>
          </a:p>
        </p:txBody>
      </p:sp>
      <p:sp>
        <p:nvSpPr>
          <p:cNvPr id="221187" name="Text Box 2"/>
          <p:cNvSpPr txBox="1">
            <a:spLocks noChangeArrowheads="1"/>
          </p:cNvSpPr>
          <p:nvPr/>
        </p:nvSpPr>
        <p:spPr bwMode="auto">
          <a:xfrm>
            <a:off x="539750" y="273050"/>
            <a:ext cx="5310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Auton nopeus, kun se liikkunut 3,0 m:</a:t>
            </a:r>
          </a:p>
        </p:txBody>
      </p:sp>
      <p:graphicFrame>
        <p:nvGraphicFramePr>
          <p:cNvPr id="221188" name="Object 3"/>
          <p:cNvGraphicFramePr>
            <a:graphicFrameLocks noChangeAspect="1"/>
          </p:cNvGraphicFramePr>
          <p:nvPr/>
        </p:nvGraphicFramePr>
        <p:xfrm>
          <a:off x="549275" y="1270000"/>
          <a:ext cx="7046913" cy="430213"/>
        </p:xfrm>
        <a:graphic>
          <a:graphicData uri="http://schemas.openxmlformats.org/presentationml/2006/ole">
            <mc:AlternateContent xmlns:mc="http://schemas.openxmlformats.org/markup-compatibility/2006">
              <mc:Choice xmlns:v="urn:schemas-microsoft-com:vml" Requires="v">
                <p:oleObj spid="_x0000_s221191" name="Equation" r:id="rId3" imgW="7048500" imgH="431800" progId="Equation.DSMT4">
                  <p:embed/>
                </p:oleObj>
              </mc:Choice>
              <mc:Fallback>
                <p:oleObj name="Equation" r:id="rId3" imgW="7048500" imgH="431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275" y="1270000"/>
                        <a:ext cx="7046913"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Dian numeron paikkamerkki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83C2BB99-9DC5-4ACD-9D18-AA5F94CD4E61}" type="slidenum">
              <a:rPr lang="fi-FI" altLang="fi-FI" sz="1000" smtClean="0">
                <a:solidFill>
                  <a:schemeClr val="tx1"/>
                </a:solidFill>
                <a:latin typeface="Arial" panose="020B0604020202020204" pitchFamily="34" charset="0"/>
              </a:rPr>
              <a:pPr>
                <a:spcBef>
                  <a:spcPct val="0"/>
                </a:spcBef>
                <a:buClrTx/>
                <a:buFontTx/>
                <a:buNone/>
              </a:pPr>
              <a:t>21</a:t>
            </a:fld>
            <a:endParaRPr lang="fi-FI" altLang="fi-FI" sz="1000" smtClean="0">
              <a:solidFill>
                <a:schemeClr val="tx1"/>
              </a:solidFill>
              <a:latin typeface="Arial" panose="020B0604020202020204" pitchFamily="34" charset="0"/>
            </a:endParaRPr>
          </a:p>
        </p:txBody>
      </p:sp>
      <p:sp>
        <p:nvSpPr>
          <p:cNvPr id="28675" name="Rectangle 2"/>
          <p:cNvSpPr>
            <a:spLocks noGrp="1" noRot="1" noChangeArrowheads="1"/>
          </p:cNvSpPr>
          <p:nvPr>
            <p:ph type="body" sz="half" idx="1"/>
          </p:nvPr>
        </p:nvSpPr>
        <p:spPr>
          <a:xfrm>
            <a:off x="301625" y="333375"/>
            <a:ext cx="8518525" cy="5765800"/>
          </a:xfrm>
        </p:spPr>
        <p:txBody>
          <a:bodyPr/>
          <a:lstStyle/>
          <a:p>
            <a:pPr eaLnBrk="1" hangingPunct="1">
              <a:buFont typeface="Wingdings" panose="05000000000000000000" pitchFamily="2" charset="2"/>
              <a:buNone/>
            </a:pPr>
            <a:r>
              <a:rPr lang="fi-FI" altLang="fi-FI" smtClean="0">
                <a:solidFill>
                  <a:srgbClr val="002A7E"/>
                </a:solidFill>
              </a:rPr>
              <a:t>	Esimerkki. 1.5.</a:t>
            </a:r>
            <a:r>
              <a:rPr lang="fi-FI" altLang="fi-FI" sz="2800" smtClean="0"/>
              <a:t>  Suorakulmaisen särmiön muo-toisen teräskappaleen mitat ovat 7,5 cm, 38,6 mm ja 11,9 mm sekä 268,1 g.  Määritä teräksen tiheys mittaustulosten perusteella.</a:t>
            </a:r>
          </a:p>
          <a:p>
            <a:pPr eaLnBrk="1" hangingPunct="1">
              <a:buFont typeface="Wingdings" panose="05000000000000000000" pitchFamily="2" charset="2"/>
              <a:buNone/>
            </a:pPr>
            <a:r>
              <a:rPr lang="fi-FI" altLang="fi-FI" sz="2800" smtClean="0"/>
              <a:t>  </a:t>
            </a:r>
          </a:p>
          <a:p>
            <a:pPr lvl="1" eaLnBrk="1" hangingPunct="1"/>
            <a:r>
              <a:rPr lang="fi-FI" altLang="fi-FI" sz="2400" smtClean="0"/>
              <a:t>Ratkaisu: 	</a:t>
            </a:r>
            <a:r>
              <a:rPr lang="fi-FI" altLang="fi-FI" sz="2400" i="1" smtClean="0"/>
              <a:t>a</a:t>
            </a:r>
            <a:r>
              <a:rPr lang="fi-FI" altLang="fi-FI" sz="2400" smtClean="0"/>
              <a:t> = 7,5</a:t>
            </a:r>
            <a:r>
              <a:rPr lang="en-US" altLang="fi-FI" sz="2400" smtClean="0"/>
              <a:t>·10</a:t>
            </a:r>
            <a:r>
              <a:rPr lang="en-US" altLang="fi-FI" sz="2400" baseline="30000" smtClean="0"/>
              <a:t>-2 </a:t>
            </a:r>
            <a:r>
              <a:rPr lang="en-US" altLang="fi-FI" sz="2400" smtClean="0"/>
              <a:t>m   	</a:t>
            </a:r>
            <a:r>
              <a:rPr lang="en-US" altLang="fi-FI" sz="2000" smtClean="0"/>
              <a:t>(2 merkitsevää nro:a)</a:t>
            </a:r>
            <a:r>
              <a:rPr lang="en-US" altLang="fi-FI" sz="2400" smtClean="0"/>
              <a:t>	</a:t>
            </a:r>
          </a:p>
          <a:p>
            <a:pPr lvl="1" eaLnBrk="1" hangingPunct="1">
              <a:buFont typeface="Wingdings" panose="05000000000000000000" pitchFamily="2" charset="2"/>
              <a:buNone/>
            </a:pPr>
            <a:r>
              <a:rPr lang="en-US" altLang="fi-FI" sz="2400" smtClean="0"/>
              <a:t>				</a:t>
            </a:r>
            <a:r>
              <a:rPr lang="en-US" altLang="fi-FI" sz="2400" i="1" smtClean="0"/>
              <a:t>b</a:t>
            </a:r>
            <a:r>
              <a:rPr lang="en-US" altLang="fi-FI" sz="2400" smtClean="0"/>
              <a:t> = 38,6·10</a:t>
            </a:r>
            <a:r>
              <a:rPr lang="en-US" altLang="fi-FI" sz="2400" baseline="30000" smtClean="0"/>
              <a:t>-3</a:t>
            </a:r>
            <a:r>
              <a:rPr lang="en-US" altLang="fi-FI" sz="2400" smtClean="0"/>
              <a:t> m  	</a:t>
            </a:r>
            <a:r>
              <a:rPr lang="en-US" altLang="fi-FI" sz="2000" smtClean="0"/>
              <a:t>(3 merkitsevää nro:a)</a:t>
            </a:r>
          </a:p>
          <a:p>
            <a:pPr lvl="1" eaLnBrk="1" hangingPunct="1">
              <a:buFont typeface="Wingdings" panose="05000000000000000000" pitchFamily="2" charset="2"/>
              <a:buNone/>
            </a:pPr>
            <a:r>
              <a:rPr lang="en-US" altLang="fi-FI" sz="2400" smtClean="0"/>
              <a:t>			    	</a:t>
            </a:r>
            <a:r>
              <a:rPr lang="en-US" altLang="fi-FI" sz="2400" i="1" smtClean="0"/>
              <a:t>c</a:t>
            </a:r>
            <a:r>
              <a:rPr lang="en-US" altLang="fi-FI" sz="2400" smtClean="0"/>
              <a:t> = 11,9·10</a:t>
            </a:r>
            <a:r>
              <a:rPr lang="en-US" altLang="fi-FI" sz="2400" baseline="30000" smtClean="0"/>
              <a:t>-3</a:t>
            </a:r>
            <a:r>
              <a:rPr lang="en-US" altLang="fi-FI" sz="2400" smtClean="0"/>
              <a:t> m 	</a:t>
            </a:r>
            <a:r>
              <a:rPr lang="en-US" altLang="fi-FI" sz="2000" smtClean="0"/>
              <a:t>(3 merkitsevää nro:a)</a:t>
            </a:r>
            <a:r>
              <a:rPr lang="en-US" altLang="fi-FI" sz="2400" smtClean="0"/>
              <a:t> 	</a:t>
            </a:r>
          </a:p>
          <a:p>
            <a:pPr lvl="1" eaLnBrk="1" hangingPunct="1">
              <a:buFont typeface="Wingdings" panose="05000000000000000000" pitchFamily="2" charset="2"/>
              <a:buNone/>
            </a:pPr>
            <a:r>
              <a:rPr lang="en-US" altLang="fi-FI" sz="2400" smtClean="0"/>
              <a:t>				</a:t>
            </a:r>
            <a:r>
              <a:rPr lang="en-US" altLang="fi-FI" sz="2400" i="1" smtClean="0"/>
              <a:t>m </a:t>
            </a:r>
            <a:r>
              <a:rPr lang="en-US" altLang="fi-FI" sz="2400" smtClean="0"/>
              <a:t>= 0,2681 kg	</a:t>
            </a:r>
            <a:r>
              <a:rPr lang="en-US" altLang="fi-FI" sz="2000" smtClean="0"/>
              <a:t>(5 merkitsevää nro:a)</a:t>
            </a:r>
          </a:p>
          <a:p>
            <a:pPr lvl="1" eaLnBrk="1" hangingPunct="1">
              <a:buFont typeface="Wingdings" panose="05000000000000000000" pitchFamily="2" charset="2"/>
              <a:buNone/>
            </a:pPr>
            <a:r>
              <a:rPr lang="en-US" altLang="fi-FI" sz="2000" smtClean="0"/>
              <a:t>				Suure </a:t>
            </a:r>
            <a:r>
              <a:rPr lang="en-US" altLang="fi-FI" sz="2000" i="1" smtClean="0"/>
              <a:t>a</a:t>
            </a:r>
            <a:r>
              <a:rPr lang="en-US" altLang="fi-FI" sz="2000" smtClean="0"/>
              <a:t> määrää tuloksen tarkkuuden !</a:t>
            </a:r>
          </a:p>
          <a:p>
            <a:pPr lvl="1" eaLnBrk="1" hangingPunct="1">
              <a:buFont typeface="Wingdings" panose="05000000000000000000" pitchFamily="2" charset="2"/>
              <a:buNone/>
            </a:pPr>
            <a:endParaRPr lang="en-US" altLang="fi-FI" sz="2000" smtClean="0"/>
          </a:p>
        </p:txBody>
      </p:sp>
      <p:graphicFrame>
        <p:nvGraphicFramePr>
          <p:cNvPr id="28676" name="Object 3"/>
          <p:cNvGraphicFramePr>
            <a:graphicFrameLocks noGrp="1" noChangeAspect="1"/>
          </p:cNvGraphicFramePr>
          <p:nvPr>
            <p:ph sz="half" idx="2"/>
          </p:nvPr>
        </p:nvGraphicFramePr>
        <p:xfrm>
          <a:off x="1743075" y="5162550"/>
          <a:ext cx="4937125" cy="717550"/>
        </p:xfrm>
        <a:graphic>
          <a:graphicData uri="http://schemas.openxmlformats.org/presentationml/2006/ole">
            <mc:AlternateContent xmlns:mc="http://schemas.openxmlformats.org/markup-compatibility/2006">
              <mc:Choice xmlns:v="urn:schemas-microsoft-com:vml" Requires="v">
                <p:oleObj spid="_x0000_s28680" name="Equation" r:id="rId3" imgW="5156200" imgH="749300" progId="Equation.DSMT4">
                  <p:embed/>
                </p:oleObj>
              </mc:Choice>
              <mc:Fallback>
                <p:oleObj name="Equation" r:id="rId3" imgW="5156200" imgH="7493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3075" y="5162550"/>
                        <a:ext cx="4937125" cy="717550"/>
                      </a:xfrm>
                      <a:prstGeom prst="rect">
                        <a:avLst/>
                      </a:prstGeom>
                      <a:noFill/>
                      <a:ln>
                        <a:noFill/>
                      </a:ln>
                      <a:effectLst/>
                      <a:extLst>
                        <a:ext uri="{909E8E84-426E-40DD-AFC4-6F175D3DCCD1}">
                          <a14:hiddenFill xmlns:a14="http://schemas.microsoft.com/office/drawing/2010/main">
                            <a:solidFill>
                              <a:srgbClr val="008000">
                                <a:alpha val="16862"/>
                              </a:srgbClr>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77" name="AutoShape 5">
            <a:hlinkClick r:id="rId5"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2210" name="Dian numeron paikkamerkki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spcBef>
                <a:spcPct val="0"/>
              </a:spcBef>
              <a:buClrTx/>
              <a:buFontTx/>
              <a:buNone/>
            </a:pPr>
            <a:fld id="{6EC308AE-E21F-44A3-B1E6-93D8CE001849}" type="slidenum">
              <a:rPr lang="fi-FI" altLang="fi-FI" sz="1000" smtClean="0">
                <a:solidFill>
                  <a:schemeClr val="bg1"/>
                </a:solidFill>
              </a:rPr>
              <a:pPr>
                <a:spcBef>
                  <a:spcPct val="0"/>
                </a:spcBef>
                <a:buClrTx/>
                <a:buFontTx/>
                <a:buNone/>
              </a:pPr>
              <a:t>210</a:t>
            </a:fld>
            <a:endParaRPr lang="fi-FI" altLang="fi-FI" sz="1000" smtClean="0">
              <a:solidFill>
                <a:schemeClr val="bg1"/>
              </a:solidFill>
            </a:endParaRPr>
          </a:p>
        </p:txBody>
      </p:sp>
      <p:sp>
        <p:nvSpPr>
          <p:cNvPr id="222211" name="Text Box 2"/>
          <p:cNvSpPr txBox="1">
            <a:spLocks noChangeArrowheads="1"/>
          </p:cNvSpPr>
          <p:nvPr/>
        </p:nvSpPr>
        <p:spPr bwMode="auto">
          <a:xfrm>
            <a:off x="2889250" y="3716338"/>
            <a:ext cx="33448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spcBef>
                <a:spcPct val="50000"/>
              </a:spcBef>
              <a:buClrTx/>
              <a:buFontTx/>
              <a:buNone/>
            </a:pPr>
            <a:r>
              <a:rPr lang="fi-FI" altLang="fi-FI" sz="3600" b="1">
                <a:solidFill>
                  <a:srgbClr val="5F5F5F"/>
                </a:solidFill>
                <a:latin typeface="Tahoma" panose="020B0604030504040204" pitchFamily="34" charset="0"/>
              </a:rPr>
              <a:t>Paluu tekstiin</a:t>
            </a:r>
          </a:p>
        </p:txBody>
      </p:sp>
      <p:sp>
        <p:nvSpPr>
          <p:cNvPr id="222212" name="AutoShape 3">
            <a:hlinkClick r:id="rId2" action="ppaction://hlinksldjump" highlightClick="1"/>
          </p:cNvPr>
          <p:cNvSpPr>
            <a:spLocks noChangeArrowheads="1"/>
          </p:cNvSpPr>
          <p:nvPr/>
        </p:nvSpPr>
        <p:spPr bwMode="auto">
          <a:xfrm>
            <a:off x="3205163" y="2994025"/>
            <a:ext cx="2713037" cy="720725"/>
          </a:xfrm>
          <a:prstGeom prst="actionButtonReturn">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lgn="ctr" eaLnBrk="1" hangingPunct="1">
              <a:spcBef>
                <a:spcPct val="50000"/>
              </a:spcBef>
              <a:buClrTx/>
              <a:buFontTx/>
              <a:buNone/>
            </a:pPr>
            <a:endParaRPr lang="fi-FI" altLang="fi-FI" sz="3600">
              <a:latin typeface="Tahoma" panose="020B0604030504040204" pitchFamily="34" charset="0"/>
            </a:endParaRPr>
          </a:p>
        </p:txBody>
      </p:sp>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Dian numeron paikkamerkki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F4EABC36-741F-430F-96FA-08F8BD4BB38D}" type="slidenum">
              <a:rPr lang="fi-FI" altLang="fi-FI" sz="1000" smtClean="0">
                <a:solidFill>
                  <a:schemeClr val="tx1"/>
                </a:solidFill>
                <a:latin typeface="Arial" panose="020B0604020202020204" pitchFamily="34" charset="0"/>
              </a:rPr>
              <a:pPr>
                <a:spcBef>
                  <a:spcPct val="0"/>
                </a:spcBef>
                <a:buClrTx/>
                <a:buFontTx/>
                <a:buNone/>
              </a:pPr>
              <a:t>211</a:t>
            </a:fld>
            <a:endParaRPr lang="fi-FI" altLang="fi-FI" sz="1000" smtClean="0">
              <a:solidFill>
                <a:schemeClr val="tx1"/>
              </a:solidFill>
              <a:latin typeface="Arial" panose="020B0604020202020204" pitchFamily="34" charset="0"/>
            </a:endParaRPr>
          </a:p>
        </p:txBody>
      </p:sp>
      <p:sp>
        <p:nvSpPr>
          <p:cNvPr id="223235" name="Text Box 2"/>
          <p:cNvSpPr txBox="1">
            <a:spLocks noChangeArrowheads="1"/>
          </p:cNvSpPr>
          <p:nvPr/>
        </p:nvSpPr>
        <p:spPr bwMode="auto">
          <a:xfrm>
            <a:off x="592138" y="242888"/>
            <a:ext cx="46196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b="1">
                <a:solidFill>
                  <a:schemeClr val="tx2"/>
                </a:solidFill>
              </a:rPr>
              <a:t>Ratkaisu. Tehtävä 2.5</a:t>
            </a:r>
          </a:p>
        </p:txBody>
      </p:sp>
      <p:sp>
        <p:nvSpPr>
          <p:cNvPr id="223236" name="Text Box 3"/>
          <p:cNvSpPr txBox="1">
            <a:spLocks noChangeArrowheads="1"/>
          </p:cNvSpPr>
          <p:nvPr/>
        </p:nvSpPr>
        <p:spPr bwMode="auto">
          <a:xfrm>
            <a:off x="592138" y="1017588"/>
            <a:ext cx="54927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Lähtöarvot:	</a:t>
            </a:r>
            <a:r>
              <a:rPr lang="fi-FI" altLang="fi-FI" sz="2400" i="1">
                <a:solidFill>
                  <a:schemeClr val="tx1"/>
                </a:solidFill>
              </a:rPr>
              <a:t>v</a:t>
            </a:r>
            <a:r>
              <a:rPr lang="fi-FI" altLang="fi-FI" sz="2400" i="1" baseline="-25000">
                <a:solidFill>
                  <a:schemeClr val="tx1"/>
                </a:solidFill>
              </a:rPr>
              <a:t>0</a:t>
            </a:r>
            <a:r>
              <a:rPr lang="fi-FI" altLang="fi-FI" sz="2400">
                <a:solidFill>
                  <a:schemeClr val="tx1"/>
                </a:solidFill>
              </a:rPr>
              <a:t> = 90 km/h=25 m/s</a:t>
            </a:r>
            <a:endParaRPr lang="fi-FI" altLang="fi-FI" sz="2400" baseline="30000">
              <a:solidFill>
                <a:schemeClr val="tx1"/>
              </a:solidFill>
            </a:endParaRPr>
          </a:p>
          <a:p>
            <a:pPr eaLnBrk="1" hangingPunct="1">
              <a:spcBef>
                <a:spcPct val="0"/>
              </a:spcBef>
              <a:buClrTx/>
              <a:buFontTx/>
              <a:buNone/>
            </a:pPr>
            <a:r>
              <a:rPr lang="fi-FI" altLang="fi-FI" sz="2400">
                <a:solidFill>
                  <a:schemeClr val="tx1"/>
                </a:solidFill>
              </a:rPr>
              <a:t>		</a:t>
            </a:r>
            <a:r>
              <a:rPr lang="fi-FI" altLang="fi-FI" sz="2400" i="1">
                <a:solidFill>
                  <a:schemeClr val="tx1"/>
                </a:solidFill>
              </a:rPr>
              <a:t>s  = 52 m</a:t>
            </a:r>
          </a:p>
          <a:p>
            <a:pPr eaLnBrk="1" hangingPunct="1">
              <a:spcBef>
                <a:spcPct val="0"/>
              </a:spcBef>
              <a:buClrTx/>
              <a:buFontTx/>
              <a:buNone/>
            </a:pPr>
            <a:r>
              <a:rPr lang="fi-FI" altLang="fi-FI" sz="2400" i="1">
                <a:solidFill>
                  <a:schemeClr val="tx1"/>
                </a:solidFill>
              </a:rPr>
              <a:t>		v  </a:t>
            </a:r>
            <a:r>
              <a:rPr lang="fi-FI" altLang="fi-FI" sz="2400">
                <a:solidFill>
                  <a:schemeClr val="tx1"/>
                </a:solidFill>
              </a:rPr>
              <a:t>= 0 (loppunopeus)</a:t>
            </a:r>
          </a:p>
        </p:txBody>
      </p:sp>
      <p:graphicFrame>
        <p:nvGraphicFramePr>
          <p:cNvPr id="223237" name="Object 4"/>
          <p:cNvGraphicFramePr>
            <a:graphicFrameLocks noGrp="1" noChangeAspect="1"/>
          </p:cNvGraphicFramePr>
          <p:nvPr>
            <p:ph/>
          </p:nvPr>
        </p:nvGraphicFramePr>
        <p:xfrm>
          <a:off x="1038225" y="3798888"/>
          <a:ext cx="7277100" cy="817562"/>
        </p:xfrm>
        <a:graphic>
          <a:graphicData uri="http://schemas.openxmlformats.org/presentationml/2006/ole">
            <mc:AlternateContent xmlns:mc="http://schemas.openxmlformats.org/markup-compatibility/2006">
              <mc:Choice xmlns:v="urn:schemas-microsoft-com:vml" Requires="v">
                <p:oleObj spid="_x0000_s223245" name="Equation" r:id="rId3" imgW="3619500" imgH="406400" progId="Equation.DSMT4">
                  <p:embed/>
                </p:oleObj>
              </mc:Choice>
              <mc:Fallback>
                <p:oleObj name="Equation" r:id="rId3" imgW="3619500" imgH="4064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225" y="3798888"/>
                        <a:ext cx="7277100" cy="817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3238" name="Text Box 5"/>
          <p:cNvSpPr txBox="1">
            <a:spLocks noChangeArrowheads="1"/>
          </p:cNvSpPr>
          <p:nvPr/>
        </p:nvSpPr>
        <p:spPr bwMode="auto">
          <a:xfrm>
            <a:off x="611188" y="2420938"/>
            <a:ext cx="2938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a) Jarrutusaika </a:t>
            </a:r>
            <a:r>
              <a:rPr lang="fi-FI" altLang="fi-FI" sz="2400" i="1">
                <a:solidFill>
                  <a:schemeClr val="tx1"/>
                </a:solidFill>
              </a:rPr>
              <a:t>t</a:t>
            </a:r>
            <a:r>
              <a:rPr lang="fi-FI" altLang="fi-FI" sz="2400">
                <a:solidFill>
                  <a:schemeClr val="tx1"/>
                </a:solidFill>
              </a:rPr>
              <a:t> = ?</a:t>
            </a:r>
          </a:p>
        </p:txBody>
      </p:sp>
      <p:sp>
        <p:nvSpPr>
          <p:cNvPr id="223239" name="Text Box 6"/>
          <p:cNvSpPr txBox="1">
            <a:spLocks noChangeArrowheads="1"/>
          </p:cNvSpPr>
          <p:nvPr/>
        </p:nvSpPr>
        <p:spPr bwMode="auto">
          <a:xfrm>
            <a:off x="971550" y="2997200"/>
            <a:ext cx="4962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Keskinopeus  </a:t>
            </a:r>
            <a:r>
              <a:rPr lang="fi-FI" altLang="fi-FI" sz="2400" i="1">
                <a:solidFill>
                  <a:schemeClr val="tx1"/>
                </a:solidFill>
              </a:rPr>
              <a:t>v</a:t>
            </a:r>
            <a:r>
              <a:rPr lang="fi-FI" altLang="fi-FI" sz="2400" baseline="-25000">
                <a:solidFill>
                  <a:schemeClr val="tx1"/>
                </a:solidFill>
              </a:rPr>
              <a:t>k </a:t>
            </a:r>
            <a:r>
              <a:rPr lang="fi-FI" altLang="fi-FI" sz="2400">
                <a:solidFill>
                  <a:schemeClr val="tx1"/>
                </a:solidFill>
              </a:rPr>
              <a:t>jarrutuksen aikana:</a:t>
            </a:r>
          </a:p>
        </p:txBody>
      </p:sp>
      <p:graphicFrame>
        <p:nvGraphicFramePr>
          <p:cNvPr id="223240" name="Object 7"/>
          <p:cNvGraphicFramePr>
            <a:graphicFrameLocks noChangeAspect="1"/>
          </p:cNvGraphicFramePr>
          <p:nvPr/>
        </p:nvGraphicFramePr>
        <p:xfrm>
          <a:off x="1039813" y="4941888"/>
          <a:ext cx="5103812" cy="917575"/>
        </p:xfrm>
        <a:graphic>
          <a:graphicData uri="http://schemas.openxmlformats.org/presentationml/2006/ole">
            <mc:AlternateContent xmlns:mc="http://schemas.openxmlformats.org/markup-compatibility/2006">
              <mc:Choice xmlns:v="urn:schemas-microsoft-com:vml" Requires="v">
                <p:oleObj spid="_x0000_s223246" name="Equation" r:id="rId5" imgW="2476500" imgH="444500" progId="Equation.DSMT4">
                  <p:embed/>
                </p:oleObj>
              </mc:Choice>
              <mc:Fallback>
                <p:oleObj name="Equation" r:id="rId5" imgW="2476500" imgH="4445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9813" y="4941888"/>
                        <a:ext cx="5103812"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63EA5D8A-2344-4D8E-9AD7-8321E490B447}" type="slidenum">
              <a:rPr lang="fi-FI" altLang="fi-FI" sz="1000" smtClean="0">
                <a:solidFill>
                  <a:schemeClr val="tx1"/>
                </a:solidFill>
                <a:latin typeface="Arial" panose="020B0604020202020204" pitchFamily="34" charset="0"/>
              </a:rPr>
              <a:pPr>
                <a:spcBef>
                  <a:spcPct val="0"/>
                </a:spcBef>
                <a:buClrTx/>
                <a:buFontTx/>
                <a:buNone/>
              </a:pPr>
              <a:t>212</a:t>
            </a:fld>
            <a:endParaRPr lang="fi-FI" altLang="fi-FI" sz="1000" smtClean="0">
              <a:solidFill>
                <a:schemeClr val="tx1"/>
              </a:solidFill>
              <a:latin typeface="Arial" panose="020B0604020202020204" pitchFamily="34" charset="0"/>
            </a:endParaRPr>
          </a:p>
        </p:txBody>
      </p:sp>
      <p:sp>
        <p:nvSpPr>
          <p:cNvPr id="224259" name="Text Box 2"/>
          <p:cNvSpPr txBox="1">
            <a:spLocks noChangeArrowheads="1"/>
          </p:cNvSpPr>
          <p:nvPr/>
        </p:nvSpPr>
        <p:spPr bwMode="auto">
          <a:xfrm>
            <a:off x="323850" y="344488"/>
            <a:ext cx="3867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b) Auton hidastuvuus </a:t>
            </a:r>
            <a:r>
              <a:rPr lang="fi-FI" altLang="fi-FI" sz="2400" i="1">
                <a:solidFill>
                  <a:schemeClr val="tx1"/>
                </a:solidFill>
              </a:rPr>
              <a:t>a </a:t>
            </a:r>
            <a:r>
              <a:rPr lang="fi-FI" altLang="fi-FI" sz="2400">
                <a:solidFill>
                  <a:schemeClr val="tx1"/>
                </a:solidFill>
              </a:rPr>
              <a:t>= ?</a:t>
            </a:r>
          </a:p>
        </p:txBody>
      </p:sp>
      <p:graphicFrame>
        <p:nvGraphicFramePr>
          <p:cNvPr id="224260" name="Object 3"/>
          <p:cNvGraphicFramePr>
            <a:graphicFrameLocks noChangeAspect="1"/>
          </p:cNvGraphicFramePr>
          <p:nvPr/>
        </p:nvGraphicFramePr>
        <p:xfrm>
          <a:off x="463550" y="1125538"/>
          <a:ext cx="5548313" cy="892175"/>
        </p:xfrm>
        <a:graphic>
          <a:graphicData uri="http://schemas.openxmlformats.org/presentationml/2006/ole">
            <mc:AlternateContent xmlns:mc="http://schemas.openxmlformats.org/markup-compatibility/2006">
              <mc:Choice xmlns:v="urn:schemas-microsoft-com:vml" Requires="v">
                <p:oleObj spid="_x0000_s224271" name="Equation" r:id="rId3" imgW="2692400" imgH="431800" progId="Equation.DSMT4">
                  <p:embed/>
                </p:oleObj>
              </mc:Choice>
              <mc:Fallback>
                <p:oleObj name="Equation" r:id="rId3" imgW="2692400" imgH="431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550" y="1125538"/>
                        <a:ext cx="5548313"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4261" name="Text Box 4"/>
          <p:cNvSpPr txBox="1">
            <a:spLocks noChangeArrowheads="1"/>
          </p:cNvSpPr>
          <p:nvPr/>
        </p:nvSpPr>
        <p:spPr bwMode="auto">
          <a:xfrm>
            <a:off x="323850" y="2349500"/>
            <a:ext cx="77533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c) Lasketaan jarrutusmatka </a:t>
            </a:r>
            <a:r>
              <a:rPr lang="fi-FI" altLang="fi-FI" sz="2400" i="1">
                <a:solidFill>
                  <a:schemeClr val="tx1"/>
                </a:solidFill>
              </a:rPr>
              <a:t>s</a:t>
            </a:r>
            <a:r>
              <a:rPr lang="fi-FI" altLang="fi-FI" sz="2400">
                <a:solidFill>
                  <a:schemeClr val="tx1"/>
                </a:solidFill>
              </a:rPr>
              <a:t> nopeudesta </a:t>
            </a:r>
          </a:p>
          <a:p>
            <a:pPr eaLnBrk="1" hangingPunct="1">
              <a:spcBef>
                <a:spcPct val="0"/>
              </a:spcBef>
              <a:buClrTx/>
              <a:buFontTx/>
              <a:buNone/>
            </a:pPr>
            <a:r>
              <a:rPr lang="fi-FI" altLang="fi-FI" sz="2400">
                <a:solidFill>
                  <a:schemeClr val="tx1"/>
                </a:solidFill>
              </a:rPr>
              <a:t>    v</a:t>
            </a:r>
            <a:r>
              <a:rPr lang="fi-FI" altLang="fi-FI" sz="2400" baseline="-25000">
                <a:solidFill>
                  <a:schemeClr val="tx1"/>
                </a:solidFill>
              </a:rPr>
              <a:t>0</a:t>
            </a:r>
            <a:r>
              <a:rPr lang="fi-FI" altLang="fi-FI" sz="2400">
                <a:solidFill>
                  <a:schemeClr val="tx1"/>
                </a:solidFill>
              </a:rPr>
              <a:t>=75 km/h=20,83 m/s</a:t>
            </a:r>
          </a:p>
        </p:txBody>
      </p:sp>
      <p:sp>
        <p:nvSpPr>
          <p:cNvPr id="224262" name="Text Box 5"/>
          <p:cNvSpPr txBox="1">
            <a:spLocks noChangeArrowheads="1"/>
          </p:cNvSpPr>
          <p:nvPr/>
        </p:nvSpPr>
        <p:spPr bwMode="auto">
          <a:xfrm>
            <a:off x="755650" y="3429000"/>
            <a:ext cx="2211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Jarrutusaika </a:t>
            </a:r>
            <a:r>
              <a:rPr lang="fi-FI" altLang="fi-FI" sz="2400" i="1">
                <a:solidFill>
                  <a:schemeClr val="tx1"/>
                </a:solidFill>
              </a:rPr>
              <a:t>t</a:t>
            </a:r>
            <a:r>
              <a:rPr lang="fi-FI" altLang="fi-FI" sz="2400">
                <a:solidFill>
                  <a:schemeClr val="tx1"/>
                </a:solidFill>
              </a:rPr>
              <a:t> :</a:t>
            </a:r>
          </a:p>
        </p:txBody>
      </p:sp>
      <p:graphicFrame>
        <p:nvGraphicFramePr>
          <p:cNvPr id="224263" name="Object 6"/>
          <p:cNvGraphicFramePr>
            <a:graphicFrameLocks noChangeAspect="1"/>
          </p:cNvGraphicFramePr>
          <p:nvPr/>
        </p:nvGraphicFramePr>
        <p:xfrm>
          <a:off x="492125" y="4076700"/>
          <a:ext cx="5232400" cy="944563"/>
        </p:xfrm>
        <a:graphic>
          <a:graphicData uri="http://schemas.openxmlformats.org/presentationml/2006/ole">
            <mc:AlternateContent xmlns:mc="http://schemas.openxmlformats.org/markup-compatibility/2006">
              <mc:Choice xmlns:v="urn:schemas-microsoft-com:vml" Requires="v">
                <p:oleObj spid="_x0000_s224272" name="Equation" r:id="rId5" imgW="2540000" imgH="457200" progId="Equation.DSMT4">
                  <p:embed/>
                </p:oleObj>
              </mc:Choice>
              <mc:Fallback>
                <p:oleObj name="Equation" r:id="rId5" imgW="2540000" imgH="4572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2125" y="4076700"/>
                        <a:ext cx="5232400" cy="94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4264" name="Object 7"/>
          <p:cNvGraphicFramePr>
            <a:graphicFrameLocks noChangeAspect="1"/>
          </p:cNvGraphicFramePr>
          <p:nvPr/>
        </p:nvGraphicFramePr>
        <p:xfrm>
          <a:off x="468313" y="5445125"/>
          <a:ext cx="8297862" cy="817563"/>
        </p:xfrm>
        <a:graphic>
          <a:graphicData uri="http://schemas.openxmlformats.org/presentationml/2006/ole">
            <mc:AlternateContent xmlns:mc="http://schemas.openxmlformats.org/markup-compatibility/2006">
              <mc:Choice xmlns:v="urn:schemas-microsoft-com:vml" Requires="v">
                <p:oleObj spid="_x0000_s224273" name="Equation" r:id="rId7" imgW="4127500" imgH="406400" progId="Equation.DSMT4">
                  <p:embed/>
                </p:oleObj>
              </mc:Choice>
              <mc:Fallback>
                <p:oleObj name="Equation" r:id="rId7" imgW="4127500" imgH="4064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313" y="5445125"/>
                        <a:ext cx="8297862" cy="817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282" name="Dian numeron paikkamerkki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spcBef>
                <a:spcPct val="0"/>
              </a:spcBef>
              <a:buClrTx/>
              <a:buFontTx/>
              <a:buNone/>
            </a:pPr>
            <a:fld id="{9434B67D-5506-4448-99DB-DFCF688116BB}" type="slidenum">
              <a:rPr lang="fi-FI" altLang="fi-FI" sz="1000" smtClean="0">
                <a:solidFill>
                  <a:schemeClr val="bg1"/>
                </a:solidFill>
              </a:rPr>
              <a:pPr>
                <a:spcBef>
                  <a:spcPct val="0"/>
                </a:spcBef>
                <a:buClrTx/>
                <a:buFontTx/>
                <a:buNone/>
              </a:pPr>
              <a:t>213</a:t>
            </a:fld>
            <a:endParaRPr lang="fi-FI" altLang="fi-FI" sz="1000" smtClean="0">
              <a:solidFill>
                <a:schemeClr val="bg1"/>
              </a:solidFill>
            </a:endParaRPr>
          </a:p>
        </p:txBody>
      </p:sp>
      <p:sp>
        <p:nvSpPr>
          <p:cNvPr id="225283" name="Text Box 2"/>
          <p:cNvSpPr txBox="1">
            <a:spLocks noChangeArrowheads="1"/>
          </p:cNvSpPr>
          <p:nvPr/>
        </p:nvSpPr>
        <p:spPr bwMode="auto">
          <a:xfrm>
            <a:off x="2889250" y="3716338"/>
            <a:ext cx="33448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spcBef>
                <a:spcPct val="50000"/>
              </a:spcBef>
              <a:buClrTx/>
              <a:buFontTx/>
              <a:buNone/>
            </a:pPr>
            <a:r>
              <a:rPr lang="fi-FI" altLang="fi-FI" sz="3600" b="1">
                <a:solidFill>
                  <a:srgbClr val="5F5F5F"/>
                </a:solidFill>
                <a:latin typeface="Tahoma" panose="020B0604030504040204" pitchFamily="34" charset="0"/>
              </a:rPr>
              <a:t>Paluu tekstiin</a:t>
            </a:r>
          </a:p>
        </p:txBody>
      </p:sp>
      <p:sp>
        <p:nvSpPr>
          <p:cNvPr id="225284" name="AutoShape 3">
            <a:hlinkClick r:id="rId2" action="ppaction://hlinksldjump" highlightClick="1"/>
          </p:cNvPr>
          <p:cNvSpPr>
            <a:spLocks noChangeArrowheads="1"/>
          </p:cNvSpPr>
          <p:nvPr/>
        </p:nvSpPr>
        <p:spPr bwMode="auto">
          <a:xfrm>
            <a:off x="3205163" y="2994025"/>
            <a:ext cx="2713037" cy="720725"/>
          </a:xfrm>
          <a:prstGeom prst="actionButtonReturn">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lgn="ctr" eaLnBrk="1" hangingPunct="1">
              <a:spcBef>
                <a:spcPct val="50000"/>
              </a:spcBef>
              <a:buClrTx/>
              <a:buFontTx/>
              <a:buNone/>
            </a:pPr>
            <a:endParaRPr lang="fi-FI" altLang="fi-FI" sz="3600">
              <a:latin typeface="Tahoma" panose="020B0604030504040204" pitchFamily="34" charset="0"/>
            </a:endParaRPr>
          </a:p>
        </p:txBody>
      </p:sp>
    </p:spTree>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4DC042E2-7C9B-4769-9006-A8AC97FC59BE}" type="slidenum">
              <a:rPr lang="fi-FI" altLang="fi-FI" sz="1000" smtClean="0">
                <a:solidFill>
                  <a:schemeClr val="tx1"/>
                </a:solidFill>
                <a:latin typeface="Arial" panose="020B0604020202020204" pitchFamily="34" charset="0"/>
              </a:rPr>
              <a:pPr>
                <a:spcBef>
                  <a:spcPct val="0"/>
                </a:spcBef>
                <a:buClrTx/>
                <a:buFontTx/>
                <a:buNone/>
              </a:pPr>
              <a:t>214</a:t>
            </a:fld>
            <a:endParaRPr lang="fi-FI" altLang="fi-FI" sz="1000" smtClean="0">
              <a:solidFill>
                <a:schemeClr val="tx1"/>
              </a:solidFill>
              <a:latin typeface="Arial" panose="020B0604020202020204" pitchFamily="34" charset="0"/>
            </a:endParaRPr>
          </a:p>
        </p:txBody>
      </p:sp>
      <p:sp>
        <p:nvSpPr>
          <p:cNvPr id="226307" name="Text Box 2"/>
          <p:cNvSpPr txBox="1">
            <a:spLocks noChangeArrowheads="1"/>
          </p:cNvSpPr>
          <p:nvPr/>
        </p:nvSpPr>
        <p:spPr bwMode="auto">
          <a:xfrm>
            <a:off x="592138" y="242888"/>
            <a:ext cx="46196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b="1">
                <a:solidFill>
                  <a:schemeClr val="tx2"/>
                </a:solidFill>
              </a:rPr>
              <a:t>Ratkaisu. Tehtävä 2.6</a:t>
            </a:r>
          </a:p>
        </p:txBody>
      </p:sp>
      <p:graphicFrame>
        <p:nvGraphicFramePr>
          <p:cNvPr id="226308" name="Object 3"/>
          <p:cNvGraphicFramePr>
            <a:graphicFrameLocks noChangeAspect="1"/>
          </p:cNvGraphicFramePr>
          <p:nvPr/>
        </p:nvGraphicFramePr>
        <p:xfrm>
          <a:off x="812800" y="1533525"/>
          <a:ext cx="1295400" cy="361950"/>
        </p:xfrm>
        <a:graphic>
          <a:graphicData uri="http://schemas.openxmlformats.org/presentationml/2006/ole">
            <mc:AlternateContent xmlns:mc="http://schemas.openxmlformats.org/markup-compatibility/2006">
              <mc:Choice xmlns:v="urn:schemas-microsoft-com:vml" Requires="v">
                <p:oleObj spid="_x0000_s226324" name="Equation" r:id="rId3" imgW="812447" imgH="228501" progId="Equation.DSMT4">
                  <p:embed/>
                </p:oleObj>
              </mc:Choice>
              <mc:Fallback>
                <p:oleObj name="Equation" r:id="rId3" imgW="812447" imgH="228501"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800" y="1533525"/>
                        <a:ext cx="1295400"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6309" name="Text Box 4"/>
          <p:cNvSpPr txBox="1">
            <a:spLocks noChangeArrowheads="1"/>
          </p:cNvSpPr>
          <p:nvPr/>
        </p:nvSpPr>
        <p:spPr bwMode="auto">
          <a:xfrm>
            <a:off x="712788" y="1052513"/>
            <a:ext cx="3505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a:solidFill>
                  <a:schemeClr val="tx1"/>
                </a:solidFill>
              </a:rPr>
              <a:t>Auton nopeus ajan funktiona:</a:t>
            </a:r>
          </a:p>
        </p:txBody>
      </p:sp>
      <p:graphicFrame>
        <p:nvGraphicFramePr>
          <p:cNvPr id="226310" name="Object 5"/>
          <p:cNvGraphicFramePr>
            <a:graphicFrameLocks noChangeAspect="1"/>
          </p:cNvGraphicFramePr>
          <p:nvPr/>
        </p:nvGraphicFramePr>
        <p:xfrm>
          <a:off x="809625" y="2487613"/>
          <a:ext cx="819150" cy="581025"/>
        </p:xfrm>
        <a:graphic>
          <a:graphicData uri="http://schemas.openxmlformats.org/presentationml/2006/ole">
            <mc:AlternateContent xmlns:mc="http://schemas.openxmlformats.org/markup-compatibility/2006">
              <mc:Choice xmlns:v="urn:schemas-microsoft-com:vml" Requires="v">
                <p:oleObj spid="_x0000_s226325" name="Equation" r:id="rId5" imgW="583947" imgH="406224" progId="Equation.DSMT4">
                  <p:embed/>
                </p:oleObj>
              </mc:Choice>
              <mc:Fallback>
                <p:oleObj name="Equation" r:id="rId5" imgW="583947" imgH="406224"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9625" y="2487613"/>
                        <a:ext cx="81915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6311" name="Text Box 6"/>
          <p:cNvSpPr txBox="1">
            <a:spLocks noChangeArrowheads="1"/>
          </p:cNvSpPr>
          <p:nvPr/>
        </p:nvSpPr>
        <p:spPr bwMode="auto">
          <a:xfrm>
            <a:off x="708025" y="2022475"/>
            <a:ext cx="282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a:solidFill>
                  <a:schemeClr val="tx1"/>
                </a:solidFill>
              </a:rPr>
              <a:t>Jarrutusajaksi saadaan:</a:t>
            </a:r>
          </a:p>
        </p:txBody>
      </p:sp>
      <p:graphicFrame>
        <p:nvGraphicFramePr>
          <p:cNvPr id="226312" name="Object 7"/>
          <p:cNvGraphicFramePr>
            <a:graphicFrameLocks noChangeAspect="1"/>
          </p:cNvGraphicFramePr>
          <p:nvPr/>
        </p:nvGraphicFramePr>
        <p:xfrm>
          <a:off x="814388" y="3778250"/>
          <a:ext cx="1209675" cy="590550"/>
        </p:xfrm>
        <a:graphic>
          <a:graphicData uri="http://schemas.openxmlformats.org/presentationml/2006/ole">
            <mc:AlternateContent xmlns:mc="http://schemas.openxmlformats.org/markup-compatibility/2006">
              <mc:Choice xmlns:v="urn:schemas-microsoft-com:vml" Requires="v">
                <p:oleObj spid="_x0000_s226326" name="Equation" r:id="rId7" imgW="837836" imgH="406224" progId="Equation.DSMT4">
                  <p:embed/>
                </p:oleObj>
              </mc:Choice>
              <mc:Fallback>
                <p:oleObj name="Equation" r:id="rId7" imgW="837836" imgH="406224"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4388" y="3778250"/>
                        <a:ext cx="1209675" cy="59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6313" name="Object 8"/>
          <p:cNvGraphicFramePr>
            <a:graphicFrameLocks noChangeAspect="1"/>
          </p:cNvGraphicFramePr>
          <p:nvPr/>
        </p:nvGraphicFramePr>
        <p:xfrm>
          <a:off x="804863" y="5372100"/>
          <a:ext cx="2790825" cy="647700"/>
        </p:xfrm>
        <a:graphic>
          <a:graphicData uri="http://schemas.openxmlformats.org/presentationml/2006/ole">
            <mc:AlternateContent xmlns:mc="http://schemas.openxmlformats.org/markup-compatibility/2006">
              <mc:Choice xmlns:v="urn:schemas-microsoft-com:vml" Requires="v">
                <p:oleObj spid="_x0000_s226327" name="Equation" r:id="rId9" imgW="1968500" imgH="457200" progId="Equation.DSMT4">
                  <p:embed/>
                </p:oleObj>
              </mc:Choice>
              <mc:Fallback>
                <p:oleObj name="Equation" r:id="rId9" imgW="1968500" imgH="45720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4863" y="5372100"/>
                        <a:ext cx="279082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6314" name="Text Box 9"/>
          <p:cNvSpPr txBox="1">
            <a:spLocks noChangeArrowheads="1"/>
          </p:cNvSpPr>
          <p:nvPr/>
        </p:nvSpPr>
        <p:spPr bwMode="auto">
          <a:xfrm>
            <a:off x="712788" y="3073400"/>
            <a:ext cx="19510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a:solidFill>
                  <a:schemeClr val="tx1"/>
                </a:solidFill>
              </a:rPr>
              <a:t>Keskinopeus </a:t>
            </a:r>
            <a:r>
              <a:rPr lang="fi-FI" altLang="fi-FI" sz="2000" i="1">
                <a:solidFill>
                  <a:schemeClr val="tx1"/>
                </a:solidFill>
              </a:rPr>
              <a:t>v</a:t>
            </a:r>
            <a:r>
              <a:rPr lang="fi-FI" altLang="fi-FI" sz="2000" baseline="-25000">
                <a:solidFill>
                  <a:schemeClr val="tx1"/>
                </a:solidFill>
              </a:rPr>
              <a:t>k</a:t>
            </a:r>
            <a:r>
              <a:rPr lang="fi-FI" altLang="fi-FI" sz="2000">
                <a:solidFill>
                  <a:schemeClr val="tx1"/>
                </a:solidFill>
              </a:rPr>
              <a:t>:</a:t>
            </a:r>
          </a:p>
        </p:txBody>
      </p:sp>
      <p:sp>
        <p:nvSpPr>
          <p:cNvPr id="226315" name="Text Box 10"/>
          <p:cNvSpPr txBox="1">
            <a:spLocks noChangeArrowheads="1"/>
          </p:cNvSpPr>
          <p:nvPr/>
        </p:nvSpPr>
        <p:spPr bwMode="auto">
          <a:xfrm>
            <a:off x="709613" y="4552950"/>
            <a:ext cx="2063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a:solidFill>
                  <a:schemeClr val="tx1"/>
                </a:solidFill>
              </a:rPr>
              <a:t>Jarrutusmatka </a:t>
            </a:r>
            <a:r>
              <a:rPr lang="fi-FI" altLang="fi-FI" sz="2000" i="1">
                <a:solidFill>
                  <a:schemeClr val="tx1"/>
                </a:solidFill>
              </a:rPr>
              <a:t>s</a:t>
            </a:r>
            <a:r>
              <a:rPr lang="fi-FI" altLang="fi-FI" sz="2000">
                <a:solidFill>
                  <a:schemeClr val="tx1"/>
                </a:solidFill>
              </a:rPr>
              <a:t>:</a:t>
            </a:r>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AA6642E9-48C8-4F15-B6D6-D20434C1D96E}" type="slidenum">
              <a:rPr lang="fi-FI" altLang="fi-FI" sz="1000" smtClean="0">
                <a:solidFill>
                  <a:schemeClr val="tx1"/>
                </a:solidFill>
                <a:latin typeface="Arial" panose="020B0604020202020204" pitchFamily="34" charset="0"/>
              </a:rPr>
              <a:pPr>
                <a:spcBef>
                  <a:spcPct val="0"/>
                </a:spcBef>
                <a:buClrTx/>
                <a:buFontTx/>
                <a:buNone/>
              </a:pPr>
              <a:t>215</a:t>
            </a:fld>
            <a:endParaRPr lang="fi-FI" altLang="fi-FI" sz="1000" smtClean="0">
              <a:solidFill>
                <a:schemeClr val="tx1"/>
              </a:solidFill>
              <a:latin typeface="Arial" panose="020B0604020202020204" pitchFamily="34" charset="0"/>
            </a:endParaRPr>
          </a:p>
        </p:txBody>
      </p:sp>
      <p:sp>
        <p:nvSpPr>
          <p:cNvPr id="227331" name="Text Box 2"/>
          <p:cNvSpPr txBox="1">
            <a:spLocks noChangeArrowheads="1"/>
          </p:cNvSpPr>
          <p:nvPr/>
        </p:nvSpPr>
        <p:spPr bwMode="auto">
          <a:xfrm>
            <a:off x="468313" y="574675"/>
            <a:ext cx="78470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a:solidFill>
                  <a:schemeClr val="tx1"/>
                </a:solidFill>
              </a:rPr>
              <a:t>Tarkastellaan tilannetta eri alkunopeuden arvoilla. Tieto kelistä sisällytetään hidastuvuuden arvoon. </a:t>
            </a:r>
          </a:p>
        </p:txBody>
      </p:sp>
      <p:graphicFrame>
        <p:nvGraphicFramePr>
          <p:cNvPr id="1013763" name="Group 3"/>
          <p:cNvGraphicFramePr>
            <a:graphicFrameLocks noGrp="1"/>
          </p:cNvGraphicFramePr>
          <p:nvPr/>
        </p:nvGraphicFramePr>
        <p:xfrm>
          <a:off x="736600" y="3044825"/>
          <a:ext cx="1295400" cy="2560638"/>
        </p:xfrm>
        <a:graphic>
          <a:graphicData uri="http://schemas.openxmlformats.org/drawingml/2006/table">
            <a:tbl>
              <a:tblPr/>
              <a:tblGrid>
                <a:gridCol w="782638">
                  <a:extLst>
                    <a:ext uri="{9D8B030D-6E8A-4147-A177-3AD203B41FA5}">
                      <a16:colId xmlns:a16="http://schemas.microsoft.com/office/drawing/2014/main" val="20000"/>
                    </a:ext>
                  </a:extLst>
                </a:gridCol>
                <a:gridCol w="512762">
                  <a:extLst>
                    <a:ext uri="{9D8B030D-6E8A-4147-A177-3AD203B41FA5}">
                      <a16:colId xmlns:a16="http://schemas.microsoft.com/office/drawing/2014/main" val="20001"/>
                    </a:ext>
                  </a:extLst>
                </a:gridCol>
              </a:tblGrid>
              <a:tr h="36580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fi-FI" sz="1800" b="0" i="1" u="none" strike="noStrike" cap="none" normalizeH="0" baseline="0" smtClean="0">
                          <a:ln>
                            <a:noFill/>
                          </a:ln>
                          <a:solidFill>
                            <a:srgbClr val="000000"/>
                          </a:solidFill>
                          <a:effectLst/>
                          <a:latin typeface="Arial" charset="0"/>
                          <a:cs typeface="Arial" charset="0"/>
                        </a:rPr>
                        <a:t>v</a:t>
                      </a:r>
                      <a:r>
                        <a:rPr kumimoji="0" lang="fi-FI" sz="1800" b="0" i="0" u="none" strike="noStrike" cap="none" normalizeH="0" baseline="-30000" smtClean="0">
                          <a:ln>
                            <a:noFill/>
                          </a:ln>
                          <a:solidFill>
                            <a:srgbClr val="000000"/>
                          </a:solidFill>
                          <a:effectLst/>
                          <a:latin typeface="Arial" charset="0"/>
                          <a:cs typeface="Arial" charset="0"/>
                        </a:rPr>
                        <a:t>0</a:t>
                      </a:r>
                      <a:endParaRPr kumimoji="0" lang="fi-FI" sz="1800" b="0" i="0" u="none" strike="noStrike" cap="none" normalizeH="0" baseline="0" smtClean="0">
                        <a:ln>
                          <a:noFill/>
                        </a:ln>
                        <a:solidFill>
                          <a:srgbClr val="000000"/>
                        </a:solidFill>
                        <a:effectLst/>
                        <a:latin typeface="Arial"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fi-FI" sz="1800" b="0" i="1" u="none" strike="noStrike" cap="none" normalizeH="0" baseline="0" smtClean="0">
                          <a:ln>
                            <a:noFill/>
                          </a:ln>
                          <a:solidFill>
                            <a:srgbClr val="000000"/>
                          </a:solidFill>
                          <a:effectLst/>
                          <a:latin typeface="Arial" charset="0"/>
                          <a:cs typeface="Arial" charset="0"/>
                        </a:rPr>
                        <a:t>s</a:t>
                      </a:r>
                      <a:endParaRPr kumimoji="0" lang="fi-FI" sz="1800" b="0" i="1" u="none" strike="noStrike" cap="none" normalizeH="0" baseline="0" smtClean="0">
                        <a:ln>
                          <a:noFill/>
                        </a:ln>
                        <a:solidFill>
                          <a:srgbClr val="000000"/>
                        </a:solidFill>
                        <a:effectLst/>
                        <a:latin typeface="Arial"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r h="36580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fi-FI" sz="1800" b="0" i="0" u="none" strike="noStrike" cap="none" normalizeH="0" baseline="0" smtClean="0">
                          <a:ln>
                            <a:noFill/>
                          </a:ln>
                          <a:solidFill>
                            <a:srgbClr val="000000"/>
                          </a:solidFill>
                          <a:effectLst/>
                          <a:latin typeface="Arial" charset="0"/>
                          <a:cs typeface="Arial" charset="0"/>
                        </a:rPr>
                        <a:t>km/h</a:t>
                      </a:r>
                      <a:endParaRPr kumimoji="0" lang="fi-FI" sz="1800" b="0" i="0" u="none" strike="noStrike" cap="none" normalizeH="0" baseline="0" smtClean="0">
                        <a:ln>
                          <a:noFill/>
                        </a:ln>
                        <a:solidFill>
                          <a:srgbClr val="000000"/>
                        </a:solidFill>
                        <a:effectLst/>
                        <a:latin typeface="Arial"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fi-FI" sz="1800" b="0" i="0" u="none" strike="noStrike" cap="none" normalizeH="0" baseline="0" smtClean="0">
                          <a:ln>
                            <a:noFill/>
                          </a:ln>
                          <a:solidFill>
                            <a:srgbClr val="000000"/>
                          </a:solidFill>
                          <a:effectLst/>
                          <a:latin typeface="Arial" charset="0"/>
                          <a:cs typeface="Arial" charset="0"/>
                        </a:rPr>
                        <a:t>m</a:t>
                      </a:r>
                      <a:endParaRPr kumimoji="0" lang="fi-FI" sz="1800" b="0" i="0" u="none" strike="noStrike" cap="none" normalizeH="0" baseline="0" smtClean="0">
                        <a:ln>
                          <a:noFill/>
                        </a:ln>
                        <a:solidFill>
                          <a:srgbClr val="000000"/>
                        </a:solidFill>
                        <a:effectLst/>
                        <a:latin typeface="Arial"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0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fi-FI" sz="1800" b="0" i="0" u="none" strike="noStrike" cap="none" normalizeH="0" baseline="0" smtClean="0">
                          <a:ln>
                            <a:noFill/>
                          </a:ln>
                          <a:solidFill>
                            <a:srgbClr val="000000"/>
                          </a:solidFill>
                          <a:effectLst/>
                          <a:latin typeface="Arial" charset="0"/>
                          <a:cs typeface="Arial" charset="0"/>
                        </a:rPr>
                        <a:t>40</a:t>
                      </a:r>
                      <a:endParaRPr kumimoji="0" lang="fi-FI" sz="1800" b="0" i="0" u="none" strike="noStrike" cap="none" normalizeH="0" baseline="0" smtClean="0">
                        <a:ln>
                          <a:noFill/>
                        </a:ln>
                        <a:solidFill>
                          <a:srgbClr val="000000"/>
                        </a:solidFill>
                        <a:effectLst/>
                        <a:latin typeface="Arial"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fi-FI" sz="1800" b="0" i="0" u="none" strike="noStrike" cap="none" normalizeH="0" baseline="0" smtClean="0">
                          <a:ln>
                            <a:noFill/>
                          </a:ln>
                          <a:solidFill>
                            <a:srgbClr val="000000"/>
                          </a:solidFill>
                          <a:effectLst/>
                          <a:latin typeface="Arial" charset="0"/>
                          <a:cs typeface="Arial" charset="0"/>
                        </a:rPr>
                        <a:t>9</a:t>
                      </a:r>
                      <a:endParaRPr kumimoji="0" lang="fi-FI" sz="1800" b="0" i="0" u="none" strike="noStrike" cap="none" normalizeH="0" baseline="0" smtClean="0">
                        <a:ln>
                          <a:noFill/>
                        </a:ln>
                        <a:solidFill>
                          <a:srgbClr val="000000"/>
                        </a:solidFill>
                        <a:effectLst/>
                        <a:latin typeface="Arial"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36580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fi-FI" sz="1800" b="0" i="0" u="none" strike="noStrike" cap="none" normalizeH="0" baseline="0" smtClean="0">
                          <a:ln>
                            <a:noFill/>
                          </a:ln>
                          <a:solidFill>
                            <a:srgbClr val="000000"/>
                          </a:solidFill>
                          <a:effectLst/>
                          <a:latin typeface="Arial" charset="0"/>
                          <a:cs typeface="Arial" charset="0"/>
                        </a:rPr>
                        <a:t>60</a:t>
                      </a:r>
                      <a:endParaRPr kumimoji="0" lang="fi-FI" sz="1800" b="0" i="0" u="none" strike="noStrike" cap="none" normalizeH="0" baseline="0" smtClean="0">
                        <a:ln>
                          <a:noFill/>
                        </a:ln>
                        <a:solidFill>
                          <a:srgbClr val="000000"/>
                        </a:solidFill>
                        <a:effectLst/>
                        <a:latin typeface="Arial"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fi-FI" sz="1800" b="0" i="0" u="none" strike="noStrike" cap="none" normalizeH="0" baseline="0" smtClean="0">
                          <a:ln>
                            <a:noFill/>
                          </a:ln>
                          <a:solidFill>
                            <a:srgbClr val="000000"/>
                          </a:solidFill>
                          <a:effectLst/>
                          <a:latin typeface="Arial" charset="0"/>
                          <a:cs typeface="Arial" charset="0"/>
                        </a:rPr>
                        <a:t>20</a:t>
                      </a:r>
                      <a:endParaRPr kumimoji="0" lang="fi-FI" sz="1800" b="0" i="0" u="none" strike="noStrike" cap="none" normalizeH="0" baseline="0" smtClean="0">
                        <a:ln>
                          <a:noFill/>
                        </a:ln>
                        <a:solidFill>
                          <a:srgbClr val="000000"/>
                        </a:solidFill>
                        <a:effectLst/>
                        <a:latin typeface="Arial"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36580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fi-FI" sz="1800" b="0" i="0" u="none" strike="noStrike" cap="none" normalizeH="0" baseline="0" smtClean="0">
                          <a:ln>
                            <a:noFill/>
                          </a:ln>
                          <a:solidFill>
                            <a:srgbClr val="000000"/>
                          </a:solidFill>
                          <a:effectLst/>
                          <a:latin typeface="Arial" charset="0"/>
                          <a:cs typeface="Arial" charset="0"/>
                        </a:rPr>
                        <a:t>80</a:t>
                      </a:r>
                      <a:endParaRPr kumimoji="0" lang="fi-FI" sz="1800" b="0" i="0" u="none" strike="noStrike" cap="none" normalizeH="0" baseline="0" smtClean="0">
                        <a:ln>
                          <a:noFill/>
                        </a:ln>
                        <a:solidFill>
                          <a:srgbClr val="000000"/>
                        </a:solidFill>
                        <a:effectLst/>
                        <a:latin typeface="Arial"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fi-FI" sz="1800" b="0" i="0" u="none" strike="noStrike" cap="none" normalizeH="0" baseline="0" smtClean="0">
                          <a:ln>
                            <a:noFill/>
                          </a:ln>
                          <a:solidFill>
                            <a:srgbClr val="000000"/>
                          </a:solidFill>
                          <a:effectLst/>
                          <a:latin typeface="Arial" charset="0"/>
                          <a:cs typeface="Arial" charset="0"/>
                        </a:rPr>
                        <a:t>35</a:t>
                      </a:r>
                      <a:endParaRPr kumimoji="0" lang="fi-FI" sz="1800" b="0" i="0" u="none" strike="noStrike" cap="none" normalizeH="0" baseline="0" smtClean="0">
                        <a:ln>
                          <a:noFill/>
                        </a:ln>
                        <a:solidFill>
                          <a:srgbClr val="000000"/>
                        </a:solidFill>
                        <a:effectLst/>
                        <a:latin typeface="Arial"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36580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fi-FI" sz="1800" b="0" i="0" u="none" strike="noStrike" cap="none" normalizeH="0" baseline="0" smtClean="0">
                          <a:ln>
                            <a:noFill/>
                          </a:ln>
                          <a:solidFill>
                            <a:srgbClr val="000000"/>
                          </a:solidFill>
                          <a:effectLst/>
                          <a:latin typeface="Arial" charset="0"/>
                          <a:cs typeface="Arial" charset="0"/>
                        </a:rPr>
                        <a:t>100</a:t>
                      </a:r>
                      <a:endParaRPr kumimoji="0" lang="fi-FI" sz="1800" b="0" i="0" u="none" strike="noStrike" cap="none" normalizeH="0" baseline="0" smtClean="0">
                        <a:ln>
                          <a:noFill/>
                        </a:ln>
                        <a:solidFill>
                          <a:srgbClr val="000000"/>
                        </a:solidFill>
                        <a:effectLst/>
                        <a:latin typeface="Arial"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fi-FI" sz="1800" b="0" i="0" u="none" strike="noStrike" cap="none" normalizeH="0" baseline="0" smtClean="0">
                          <a:ln>
                            <a:noFill/>
                          </a:ln>
                          <a:solidFill>
                            <a:srgbClr val="000000"/>
                          </a:solidFill>
                          <a:effectLst/>
                          <a:latin typeface="Arial" charset="0"/>
                          <a:cs typeface="Arial" charset="0"/>
                        </a:rPr>
                        <a:t>55</a:t>
                      </a:r>
                      <a:endParaRPr kumimoji="0" lang="fi-FI" sz="1800" b="0" i="0" u="none" strike="noStrike" cap="none" normalizeH="0" baseline="0" smtClean="0">
                        <a:ln>
                          <a:noFill/>
                        </a:ln>
                        <a:solidFill>
                          <a:srgbClr val="000000"/>
                        </a:solidFill>
                        <a:effectLst/>
                        <a:latin typeface="Arial"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5"/>
                  </a:ext>
                </a:extLst>
              </a:tr>
              <a:tr h="36580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fi-FI" sz="1800" b="0" i="0" u="none" strike="noStrike" cap="none" normalizeH="0" baseline="0" smtClean="0">
                          <a:ln>
                            <a:noFill/>
                          </a:ln>
                          <a:solidFill>
                            <a:srgbClr val="000000"/>
                          </a:solidFill>
                          <a:effectLst/>
                          <a:latin typeface="Arial" charset="0"/>
                          <a:cs typeface="Arial" charset="0"/>
                        </a:rPr>
                        <a:t>120</a:t>
                      </a:r>
                      <a:endParaRPr kumimoji="0" lang="fi-FI" sz="1800" b="0" i="0" u="none" strike="noStrike" cap="none" normalizeH="0" baseline="0" smtClean="0">
                        <a:ln>
                          <a:noFill/>
                        </a:ln>
                        <a:solidFill>
                          <a:srgbClr val="000000"/>
                        </a:solidFill>
                        <a:effectLst/>
                        <a:latin typeface="Arial"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fi-FI" sz="1800" b="0" i="0" u="none" strike="noStrike" cap="none" normalizeH="0" baseline="0" smtClean="0">
                          <a:ln>
                            <a:noFill/>
                          </a:ln>
                          <a:solidFill>
                            <a:srgbClr val="000000"/>
                          </a:solidFill>
                          <a:effectLst/>
                          <a:latin typeface="Arial" charset="0"/>
                          <a:cs typeface="Arial" charset="0"/>
                        </a:rPr>
                        <a:t>79</a:t>
                      </a:r>
                      <a:endParaRPr kumimoji="0" lang="fi-FI" sz="1800" b="0" i="0" u="none" strike="noStrike" cap="none" normalizeH="0" baseline="0" smtClean="0">
                        <a:ln>
                          <a:noFill/>
                        </a:ln>
                        <a:solidFill>
                          <a:srgbClr val="000000"/>
                        </a:solidFill>
                        <a:effectLst/>
                        <a:latin typeface="Arial"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1013784" name="Group 24"/>
          <p:cNvGraphicFramePr>
            <a:graphicFrameLocks noGrp="1"/>
          </p:cNvGraphicFramePr>
          <p:nvPr/>
        </p:nvGraphicFramePr>
        <p:xfrm>
          <a:off x="3649663" y="3054350"/>
          <a:ext cx="1295400" cy="2560638"/>
        </p:xfrm>
        <a:graphic>
          <a:graphicData uri="http://schemas.openxmlformats.org/drawingml/2006/table">
            <a:tbl>
              <a:tblPr/>
              <a:tblGrid>
                <a:gridCol w="720725">
                  <a:extLst>
                    <a:ext uri="{9D8B030D-6E8A-4147-A177-3AD203B41FA5}">
                      <a16:colId xmlns:a16="http://schemas.microsoft.com/office/drawing/2014/main" val="20000"/>
                    </a:ext>
                  </a:extLst>
                </a:gridCol>
                <a:gridCol w="574675">
                  <a:extLst>
                    <a:ext uri="{9D8B030D-6E8A-4147-A177-3AD203B41FA5}">
                      <a16:colId xmlns:a16="http://schemas.microsoft.com/office/drawing/2014/main" val="20001"/>
                    </a:ext>
                  </a:extLst>
                </a:gridCol>
              </a:tblGrid>
              <a:tr h="36580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fi-FI" sz="1800" b="0" i="0" u="none" strike="noStrike" cap="none" normalizeH="0" baseline="0" smtClean="0">
                          <a:ln>
                            <a:noFill/>
                          </a:ln>
                          <a:solidFill>
                            <a:srgbClr val="000000"/>
                          </a:solidFill>
                          <a:effectLst/>
                          <a:latin typeface="Arial" charset="0"/>
                          <a:cs typeface="Arial" charset="0"/>
                        </a:rPr>
                        <a:t>v</a:t>
                      </a:r>
                      <a:r>
                        <a:rPr kumimoji="0" lang="fi-FI" sz="1800" b="0" i="0" u="none" strike="noStrike" cap="none" normalizeH="0" baseline="-30000" smtClean="0">
                          <a:ln>
                            <a:noFill/>
                          </a:ln>
                          <a:solidFill>
                            <a:srgbClr val="000000"/>
                          </a:solidFill>
                          <a:effectLst/>
                          <a:latin typeface="Arial" charset="0"/>
                          <a:cs typeface="Arial" charset="0"/>
                        </a:rPr>
                        <a:t>0</a:t>
                      </a:r>
                      <a:endParaRPr kumimoji="0" lang="fi-FI" sz="1800" b="0" i="0" u="none" strike="noStrike" cap="none" normalizeH="0" baseline="0" smtClean="0">
                        <a:ln>
                          <a:noFill/>
                        </a:ln>
                        <a:solidFill>
                          <a:srgbClr val="000000"/>
                        </a:solidFill>
                        <a:effectLst/>
                        <a:latin typeface="Arial"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fi-FI" sz="1800" b="0" i="0" u="none" strike="noStrike" cap="none" normalizeH="0" baseline="0" smtClean="0">
                          <a:ln>
                            <a:noFill/>
                          </a:ln>
                          <a:solidFill>
                            <a:srgbClr val="000000"/>
                          </a:solidFill>
                          <a:effectLst/>
                          <a:latin typeface="Arial" charset="0"/>
                          <a:cs typeface="Arial" charset="0"/>
                        </a:rPr>
                        <a:t>s</a:t>
                      </a:r>
                      <a:endParaRPr kumimoji="0" lang="fi-FI" sz="1800" b="0" i="0" u="none" strike="noStrike" cap="none" normalizeH="0" baseline="0" smtClean="0">
                        <a:ln>
                          <a:noFill/>
                        </a:ln>
                        <a:solidFill>
                          <a:srgbClr val="000000"/>
                        </a:solidFill>
                        <a:effectLst/>
                        <a:latin typeface="Arial"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r h="36580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fi-FI" sz="1800" b="0" i="0" u="none" strike="noStrike" cap="none" normalizeH="0" baseline="0" smtClean="0">
                          <a:ln>
                            <a:noFill/>
                          </a:ln>
                          <a:solidFill>
                            <a:srgbClr val="000000"/>
                          </a:solidFill>
                          <a:effectLst/>
                          <a:latin typeface="Arial" charset="0"/>
                          <a:cs typeface="Arial" charset="0"/>
                        </a:rPr>
                        <a:t>km/h</a:t>
                      </a:r>
                      <a:endParaRPr kumimoji="0" lang="fi-FI" sz="1800" b="0" i="0" u="none" strike="noStrike" cap="none" normalizeH="0" baseline="0" smtClean="0">
                        <a:ln>
                          <a:noFill/>
                        </a:ln>
                        <a:solidFill>
                          <a:srgbClr val="000000"/>
                        </a:solidFill>
                        <a:effectLst/>
                        <a:latin typeface="Arial"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fi-FI" sz="1800" b="0" i="0" u="none" strike="noStrike" cap="none" normalizeH="0" baseline="0" smtClean="0">
                          <a:ln>
                            <a:noFill/>
                          </a:ln>
                          <a:solidFill>
                            <a:srgbClr val="000000"/>
                          </a:solidFill>
                          <a:effectLst/>
                          <a:latin typeface="Arial" charset="0"/>
                          <a:cs typeface="Arial" charset="0"/>
                        </a:rPr>
                        <a:t>m</a:t>
                      </a:r>
                      <a:endParaRPr kumimoji="0" lang="fi-FI" sz="1800" b="0" i="0" u="none" strike="noStrike" cap="none" normalizeH="0" baseline="0" smtClean="0">
                        <a:ln>
                          <a:noFill/>
                        </a:ln>
                        <a:solidFill>
                          <a:srgbClr val="000000"/>
                        </a:solidFill>
                        <a:effectLst/>
                        <a:latin typeface="Arial"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0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fi-FI" sz="1800" b="0" i="0" u="none" strike="noStrike" cap="none" normalizeH="0" baseline="0" smtClean="0">
                          <a:ln>
                            <a:noFill/>
                          </a:ln>
                          <a:solidFill>
                            <a:srgbClr val="000000"/>
                          </a:solidFill>
                          <a:effectLst/>
                          <a:latin typeface="Arial" charset="0"/>
                          <a:cs typeface="Arial" charset="0"/>
                        </a:rPr>
                        <a:t>40</a:t>
                      </a:r>
                      <a:endParaRPr kumimoji="0" lang="fi-FI" sz="1800" b="0" i="0" u="none" strike="noStrike" cap="none" normalizeH="0" baseline="0" smtClean="0">
                        <a:ln>
                          <a:noFill/>
                        </a:ln>
                        <a:solidFill>
                          <a:srgbClr val="000000"/>
                        </a:solidFill>
                        <a:effectLst/>
                        <a:latin typeface="Arial"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fi-FI" sz="1800" b="0" i="0" u="none" strike="noStrike" cap="none" normalizeH="0" baseline="0" smtClean="0">
                          <a:ln>
                            <a:noFill/>
                          </a:ln>
                          <a:solidFill>
                            <a:srgbClr val="000000"/>
                          </a:solidFill>
                          <a:effectLst/>
                          <a:latin typeface="Arial" charset="0"/>
                          <a:cs typeface="Arial" charset="0"/>
                        </a:rPr>
                        <a:t>21</a:t>
                      </a:r>
                      <a:endParaRPr kumimoji="0" lang="fi-FI" sz="1800" b="0" i="0" u="none" strike="noStrike" cap="none" normalizeH="0" baseline="0" smtClean="0">
                        <a:ln>
                          <a:noFill/>
                        </a:ln>
                        <a:solidFill>
                          <a:srgbClr val="000000"/>
                        </a:solidFill>
                        <a:effectLst/>
                        <a:latin typeface="Arial"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36580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fi-FI" sz="1800" b="0" i="0" u="none" strike="noStrike" cap="none" normalizeH="0" baseline="0" smtClean="0">
                          <a:ln>
                            <a:noFill/>
                          </a:ln>
                          <a:solidFill>
                            <a:srgbClr val="000000"/>
                          </a:solidFill>
                          <a:effectLst/>
                          <a:latin typeface="Arial" charset="0"/>
                          <a:cs typeface="Arial" charset="0"/>
                        </a:rPr>
                        <a:t>60</a:t>
                      </a:r>
                      <a:endParaRPr kumimoji="0" lang="fi-FI" sz="1800" b="0" i="0" u="none" strike="noStrike" cap="none" normalizeH="0" baseline="0" smtClean="0">
                        <a:ln>
                          <a:noFill/>
                        </a:ln>
                        <a:solidFill>
                          <a:srgbClr val="000000"/>
                        </a:solidFill>
                        <a:effectLst/>
                        <a:latin typeface="Arial"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fi-FI" sz="1800" b="0" i="0" u="none" strike="noStrike" cap="none" normalizeH="0" baseline="0" smtClean="0">
                          <a:ln>
                            <a:noFill/>
                          </a:ln>
                          <a:solidFill>
                            <a:srgbClr val="000000"/>
                          </a:solidFill>
                          <a:effectLst/>
                          <a:latin typeface="Arial" charset="0"/>
                          <a:cs typeface="Arial" charset="0"/>
                        </a:rPr>
                        <a:t>46</a:t>
                      </a:r>
                      <a:endParaRPr kumimoji="0" lang="fi-FI" sz="1800" b="0" i="0" u="none" strike="noStrike" cap="none" normalizeH="0" baseline="0" smtClean="0">
                        <a:ln>
                          <a:noFill/>
                        </a:ln>
                        <a:solidFill>
                          <a:srgbClr val="000000"/>
                        </a:solidFill>
                        <a:effectLst/>
                        <a:latin typeface="Arial"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36580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fi-FI" sz="1800" b="0" i="0" u="none" strike="noStrike" cap="none" normalizeH="0" baseline="0" smtClean="0">
                          <a:ln>
                            <a:noFill/>
                          </a:ln>
                          <a:solidFill>
                            <a:srgbClr val="000000"/>
                          </a:solidFill>
                          <a:effectLst/>
                          <a:latin typeface="Arial" charset="0"/>
                          <a:cs typeface="Arial" charset="0"/>
                        </a:rPr>
                        <a:t>80</a:t>
                      </a:r>
                      <a:endParaRPr kumimoji="0" lang="fi-FI" sz="1800" b="0" i="0" u="none" strike="noStrike" cap="none" normalizeH="0" baseline="0" smtClean="0">
                        <a:ln>
                          <a:noFill/>
                        </a:ln>
                        <a:solidFill>
                          <a:srgbClr val="000000"/>
                        </a:solidFill>
                        <a:effectLst/>
                        <a:latin typeface="Arial"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fi-FI" sz="1800" b="0" i="0" u="none" strike="noStrike" cap="none" normalizeH="0" baseline="0" smtClean="0">
                          <a:ln>
                            <a:noFill/>
                          </a:ln>
                          <a:solidFill>
                            <a:srgbClr val="000000"/>
                          </a:solidFill>
                          <a:effectLst/>
                          <a:latin typeface="Arial" charset="0"/>
                          <a:cs typeface="Arial" charset="0"/>
                        </a:rPr>
                        <a:t>82</a:t>
                      </a:r>
                      <a:endParaRPr kumimoji="0" lang="fi-FI" sz="1800" b="0" i="0" u="none" strike="noStrike" cap="none" normalizeH="0" baseline="0" smtClean="0">
                        <a:ln>
                          <a:noFill/>
                        </a:ln>
                        <a:solidFill>
                          <a:srgbClr val="000000"/>
                        </a:solidFill>
                        <a:effectLst/>
                        <a:latin typeface="Arial"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36580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fi-FI" sz="1800" b="0" i="0" u="none" strike="noStrike" cap="none" normalizeH="0" baseline="0" smtClean="0">
                          <a:ln>
                            <a:noFill/>
                          </a:ln>
                          <a:solidFill>
                            <a:srgbClr val="000000"/>
                          </a:solidFill>
                          <a:effectLst/>
                          <a:latin typeface="Arial" charset="0"/>
                          <a:cs typeface="Arial" charset="0"/>
                        </a:rPr>
                        <a:t>100</a:t>
                      </a:r>
                      <a:endParaRPr kumimoji="0" lang="fi-FI" sz="1800" b="0" i="0" u="none" strike="noStrike" cap="none" normalizeH="0" baseline="0" smtClean="0">
                        <a:ln>
                          <a:noFill/>
                        </a:ln>
                        <a:solidFill>
                          <a:srgbClr val="000000"/>
                        </a:solidFill>
                        <a:effectLst/>
                        <a:latin typeface="Arial"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fi-FI" sz="1800" b="0" i="0" u="none" strike="noStrike" cap="none" normalizeH="0" baseline="0" smtClean="0">
                          <a:ln>
                            <a:noFill/>
                          </a:ln>
                          <a:solidFill>
                            <a:srgbClr val="000000"/>
                          </a:solidFill>
                          <a:effectLst/>
                          <a:latin typeface="Arial" charset="0"/>
                          <a:cs typeface="Arial" charset="0"/>
                        </a:rPr>
                        <a:t>129</a:t>
                      </a:r>
                      <a:endParaRPr kumimoji="0" lang="fi-FI" sz="1800" b="0" i="0" u="none" strike="noStrike" cap="none" normalizeH="0" baseline="0" smtClean="0">
                        <a:ln>
                          <a:noFill/>
                        </a:ln>
                        <a:solidFill>
                          <a:srgbClr val="000000"/>
                        </a:solidFill>
                        <a:effectLst/>
                        <a:latin typeface="Arial"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5"/>
                  </a:ext>
                </a:extLst>
              </a:tr>
              <a:tr h="36580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fi-FI" sz="1800" b="0" i="0" u="none" strike="noStrike" cap="none" normalizeH="0" baseline="0" smtClean="0">
                          <a:ln>
                            <a:noFill/>
                          </a:ln>
                          <a:solidFill>
                            <a:srgbClr val="000000"/>
                          </a:solidFill>
                          <a:effectLst/>
                          <a:latin typeface="Arial" charset="0"/>
                          <a:cs typeface="Arial" charset="0"/>
                        </a:rPr>
                        <a:t>120</a:t>
                      </a:r>
                      <a:endParaRPr kumimoji="0" lang="fi-FI" sz="1800" b="0" i="0" u="none" strike="noStrike" cap="none" normalizeH="0" baseline="0" smtClean="0">
                        <a:ln>
                          <a:noFill/>
                        </a:ln>
                        <a:solidFill>
                          <a:srgbClr val="000000"/>
                        </a:solidFill>
                        <a:effectLst/>
                        <a:latin typeface="Arial"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fi-FI" sz="1800" b="0" i="0" u="none" strike="noStrike" cap="none" normalizeH="0" baseline="0" smtClean="0">
                          <a:ln>
                            <a:noFill/>
                          </a:ln>
                          <a:solidFill>
                            <a:srgbClr val="000000"/>
                          </a:solidFill>
                          <a:effectLst/>
                          <a:latin typeface="Arial" charset="0"/>
                          <a:cs typeface="Arial" charset="0"/>
                        </a:rPr>
                        <a:t>185</a:t>
                      </a:r>
                      <a:endParaRPr kumimoji="0" lang="fi-FI" sz="1800" b="0" i="0" u="none" strike="noStrike" cap="none" normalizeH="0" baseline="0" smtClean="0">
                        <a:ln>
                          <a:noFill/>
                        </a:ln>
                        <a:solidFill>
                          <a:srgbClr val="000000"/>
                        </a:solidFill>
                        <a:effectLst/>
                        <a:latin typeface="Arial"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1013805" name="Group 45"/>
          <p:cNvGraphicFramePr>
            <a:graphicFrameLocks noGrp="1"/>
          </p:cNvGraphicFramePr>
          <p:nvPr/>
        </p:nvGraphicFramePr>
        <p:xfrm>
          <a:off x="6329363" y="3046413"/>
          <a:ext cx="1385887" cy="2560637"/>
        </p:xfrm>
        <a:graphic>
          <a:graphicData uri="http://schemas.openxmlformats.org/drawingml/2006/table">
            <a:tbl>
              <a:tblPr/>
              <a:tblGrid>
                <a:gridCol w="741362">
                  <a:extLst>
                    <a:ext uri="{9D8B030D-6E8A-4147-A177-3AD203B41FA5}">
                      <a16:colId xmlns:a16="http://schemas.microsoft.com/office/drawing/2014/main" val="20000"/>
                    </a:ext>
                  </a:extLst>
                </a:gridCol>
                <a:gridCol w="644525">
                  <a:extLst>
                    <a:ext uri="{9D8B030D-6E8A-4147-A177-3AD203B41FA5}">
                      <a16:colId xmlns:a16="http://schemas.microsoft.com/office/drawing/2014/main" val="20001"/>
                    </a:ext>
                  </a:extLst>
                </a:gridCol>
              </a:tblGrid>
              <a:tr h="36580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fi-FI" sz="1800" b="0" i="0" u="none" strike="noStrike" cap="none" normalizeH="0" baseline="0" smtClean="0">
                          <a:ln>
                            <a:noFill/>
                          </a:ln>
                          <a:solidFill>
                            <a:srgbClr val="000000"/>
                          </a:solidFill>
                          <a:effectLst/>
                          <a:latin typeface="Arial" charset="0"/>
                          <a:cs typeface="Arial" charset="0"/>
                        </a:rPr>
                        <a:t>v</a:t>
                      </a:r>
                      <a:r>
                        <a:rPr kumimoji="0" lang="fi-FI" sz="1800" b="0" i="0" u="none" strike="noStrike" cap="none" normalizeH="0" baseline="-30000" smtClean="0">
                          <a:ln>
                            <a:noFill/>
                          </a:ln>
                          <a:solidFill>
                            <a:srgbClr val="000000"/>
                          </a:solidFill>
                          <a:effectLst/>
                          <a:latin typeface="Arial" charset="0"/>
                          <a:cs typeface="Arial" charset="0"/>
                        </a:rPr>
                        <a:t>0</a:t>
                      </a:r>
                      <a:endParaRPr kumimoji="0" lang="fi-FI" sz="1800" b="0" i="0" u="none" strike="noStrike" cap="none" normalizeH="0" baseline="0" smtClean="0">
                        <a:ln>
                          <a:noFill/>
                        </a:ln>
                        <a:solidFill>
                          <a:srgbClr val="000000"/>
                        </a:solidFill>
                        <a:effectLst/>
                        <a:latin typeface="Arial"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fi-FI" sz="1800" b="0" i="0" u="none" strike="noStrike" cap="none" normalizeH="0" baseline="0" smtClean="0">
                          <a:ln>
                            <a:noFill/>
                          </a:ln>
                          <a:solidFill>
                            <a:srgbClr val="000000"/>
                          </a:solidFill>
                          <a:effectLst/>
                          <a:latin typeface="Arial" charset="0"/>
                          <a:cs typeface="Arial" charset="0"/>
                        </a:rPr>
                        <a:t>s</a:t>
                      </a:r>
                      <a:endParaRPr kumimoji="0" lang="fi-FI" sz="1800" b="0" i="0" u="none" strike="noStrike" cap="none" normalizeH="0" baseline="0" smtClean="0">
                        <a:ln>
                          <a:noFill/>
                        </a:ln>
                        <a:solidFill>
                          <a:srgbClr val="000000"/>
                        </a:solidFill>
                        <a:effectLst/>
                        <a:latin typeface="Arial"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r h="36580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fi-FI" sz="1800" b="0" i="0" u="none" strike="noStrike" cap="none" normalizeH="0" baseline="0" smtClean="0">
                          <a:ln>
                            <a:noFill/>
                          </a:ln>
                          <a:solidFill>
                            <a:srgbClr val="000000"/>
                          </a:solidFill>
                          <a:effectLst/>
                          <a:latin typeface="Arial" charset="0"/>
                          <a:cs typeface="Arial" charset="0"/>
                        </a:rPr>
                        <a:t>km/h</a:t>
                      </a:r>
                      <a:endParaRPr kumimoji="0" lang="fi-FI" sz="1800" b="0" i="0" u="none" strike="noStrike" cap="none" normalizeH="0" baseline="0" smtClean="0">
                        <a:ln>
                          <a:noFill/>
                        </a:ln>
                        <a:solidFill>
                          <a:srgbClr val="000000"/>
                        </a:solidFill>
                        <a:effectLst/>
                        <a:latin typeface="Arial"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fi-FI" sz="1800" b="0" i="0" u="none" strike="noStrike" cap="none" normalizeH="0" baseline="0" smtClean="0">
                          <a:ln>
                            <a:noFill/>
                          </a:ln>
                          <a:solidFill>
                            <a:srgbClr val="000000"/>
                          </a:solidFill>
                          <a:effectLst/>
                          <a:latin typeface="Arial" charset="0"/>
                          <a:cs typeface="Arial" charset="0"/>
                        </a:rPr>
                        <a:t>m</a:t>
                      </a:r>
                      <a:endParaRPr kumimoji="0" lang="fi-FI" sz="1800" b="0" i="0" u="none" strike="noStrike" cap="none" normalizeH="0" baseline="0" smtClean="0">
                        <a:ln>
                          <a:noFill/>
                        </a:ln>
                        <a:solidFill>
                          <a:srgbClr val="000000"/>
                        </a:solidFill>
                        <a:effectLst/>
                        <a:latin typeface="Arial"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0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fi-FI" sz="1800" b="0" i="0" u="none" strike="noStrike" cap="none" normalizeH="0" baseline="0" smtClean="0">
                          <a:ln>
                            <a:noFill/>
                          </a:ln>
                          <a:solidFill>
                            <a:srgbClr val="000000"/>
                          </a:solidFill>
                          <a:effectLst/>
                          <a:latin typeface="Arial" charset="0"/>
                          <a:cs typeface="Arial" charset="0"/>
                        </a:rPr>
                        <a:t>40</a:t>
                      </a:r>
                      <a:endParaRPr kumimoji="0" lang="fi-FI" sz="1800" b="0" i="0" u="none" strike="noStrike" cap="none" normalizeH="0" baseline="0" smtClean="0">
                        <a:ln>
                          <a:noFill/>
                        </a:ln>
                        <a:solidFill>
                          <a:srgbClr val="000000"/>
                        </a:solidFill>
                        <a:effectLst/>
                        <a:latin typeface="Arial"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fi-FI" sz="1800" b="0" i="0" u="none" strike="noStrike" cap="none" normalizeH="0" baseline="0" smtClean="0">
                          <a:ln>
                            <a:noFill/>
                          </a:ln>
                          <a:solidFill>
                            <a:srgbClr val="000000"/>
                          </a:solidFill>
                          <a:effectLst/>
                          <a:latin typeface="Arial" charset="0"/>
                          <a:cs typeface="Arial" charset="0"/>
                        </a:rPr>
                        <a:t>62</a:t>
                      </a:r>
                      <a:endParaRPr kumimoji="0" lang="fi-FI" sz="1800" b="0" i="0" u="none" strike="noStrike" cap="none" normalizeH="0" baseline="0" smtClean="0">
                        <a:ln>
                          <a:noFill/>
                        </a:ln>
                        <a:solidFill>
                          <a:srgbClr val="000000"/>
                        </a:solidFill>
                        <a:effectLst/>
                        <a:latin typeface="Arial"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36580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fi-FI" sz="1800" b="0" i="0" u="none" strike="noStrike" cap="none" normalizeH="0" baseline="0" smtClean="0">
                          <a:ln>
                            <a:noFill/>
                          </a:ln>
                          <a:solidFill>
                            <a:srgbClr val="000000"/>
                          </a:solidFill>
                          <a:effectLst/>
                          <a:latin typeface="Arial" charset="0"/>
                          <a:cs typeface="Arial" charset="0"/>
                        </a:rPr>
                        <a:t>60</a:t>
                      </a:r>
                      <a:endParaRPr kumimoji="0" lang="fi-FI" sz="1800" b="0" i="0" u="none" strike="noStrike" cap="none" normalizeH="0" baseline="0" smtClean="0">
                        <a:ln>
                          <a:noFill/>
                        </a:ln>
                        <a:solidFill>
                          <a:srgbClr val="000000"/>
                        </a:solidFill>
                        <a:effectLst/>
                        <a:latin typeface="Arial"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fi-FI" sz="1800" b="0" i="0" u="none" strike="noStrike" cap="none" normalizeH="0" baseline="0" smtClean="0">
                          <a:ln>
                            <a:noFill/>
                          </a:ln>
                          <a:solidFill>
                            <a:srgbClr val="000000"/>
                          </a:solidFill>
                          <a:effectLst/>
                          <a:latin typeface="Arial" charset="0"/>
                          <a:cs typeface="Arial" charset="0"/>
                        </a:rPr>
                        <a:t>139</a:t>
                      </a:r>
                      <a:endParaRPr kumimoji="0" lang="fi-FI" sz="1800" b="0" i="0" u="none" strike="noStrike" cap="none" normalizeH="0" baseline="0" smtClean="0">
                        <a:ln>
                          <a:noFill/>
                        </a:ln>
                        <a:solidFill>
                          <a:srgbClr val="000000"/>
                        </a:solidFill>
                        <a:effectLst/>
                        <a:latin typeface="Arial"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36580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fi-FI" sz="1800" b="0" i="0" u="none" strike="noStrike" cap="none" normalizeH="0" baseline="0" smtClean="0">
                          <a:ln>
                            <a:noFill/>
                          </a:ln>
                          <a:solidFill>
                            <a:srgbClr val="000000"/>
                          </a:solidFill>
                          <a:effectLst/>
                          <a:latin typeface="Arial" charset="0"/>
                          <a:cs typeface="Arial" charset="0"/>
                        </a:rPr>
                        <a:t>80</a:t>
                      </a:r>
                      <a:endParaRPr kumimoji="0" lang="fi-FI" sz="1800" b="0" i="0" u="none" strike="noStrike" cap="none" normalizeH="0" baseline="0" smtClean="0">
                        <a:ln>
                          <a:noFill/>
                        </a:ln>
                        <a:solidFill>
                          <a:srgbClr val="000000"/>
                        </a:solidFill>
                        <a:effectLst/>
                        <a:latin typeface="Arial"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fi-FI" sz="1800" b="0" i="0" u="none" strike="noStrike" cap="none" normalizeH="0" baseline="0" smtClean="0">
                          <a:ln>
                            <a:noFill/>
                          </a:ln>
                          <a:solidFill>
                            <a:srgbClr val="000000"/>
                          </a:solidFill>
                          <a:effectLst/>
                          <a:latin typeface="Arial" charset="0"/>
                          <a:cs typeface="Arial" charset="0"/>
                        </a:rPr>
                        <a:t>247</a:t>
                      </a:r>
                      <a:endParaRPr kumimoji="0" lang="fi-FI" sz="1800" b="0" i="0" u="none" strike="noStrike" cap="none" normalizeH="0" baseline="0" smtClean="0">
                        <a:ln>
                          <a:noFill/>
                        </a:ln>
                        <a:solidFill>
                          <a:srgbClr val="000000"/>
                        </a:solidFill>
                        <a:effectLst/>
                        <a:latin typeface="Arial"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36580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fi-FI" sz="1800" b="0" i="0" u="none" strike="noStrike" cap="none" normalizeH="0" baseline="0" smtClean="0">
                          <a:ln>
                            <a:noFill/>
                          </a:ln>
                          <a:solidFill>
                            <a:srgbClr val="000000"/>
                          </a:solidFill>
                          <a:effectLst/>
                          <a:latin typeface="Arial" charset="0"/>
                          <a:cs typeface="Arial" charset="0"/>
                        </a:rPr>
                        <a:t>100</a:t>
                      </a:r>
                      <a:endParaRPr kumimoji="0" lang="fi-FI" sz="1800" b="0" i="0" u="none" strike="noStrike" cap="none" normalizeH="0" baseline="0" smtClean="0">
                        <a:ln>
                          <a:noFill/>
                        </a:ln>
                        <a:solidFill>
                          <a:srgbClr val="000000"/>
                        </a:solidFill>
                        <a:effectLst/>
                        <a:latin typeface="Arial"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fi-FI" sz="1800" b="0" i="0" u="none" strike="noStrike" cap="none" normalizeH="0" baseline="0" smtClean="0">
                          <a:ln>
                            <a:noFill/>
                          </a:ln>
                          <a:solidFill>
                            <a:srgbClr val="000000"/>
                          </a:solidFill>
                          <a:effectLst/>
                          <a:latin typeface="Arial" charset="0"/>
                          <a:cs typeface="Arial" charset="0"/>
                        </a:rPr>
                        <a:t>386</a:t>
                      </a:r>
                      <a:endParaRPr kumimoji="0" lang="fi-FI" sz="1800" b="0" i="0" u="none" strike="noStrike" cap="none" normalizeH="0" baseline="0" smtClean="0">
                        <a:ln>
                          <a:noFill/>
                        </a:ln>
                        <a:solidFill>
                          <a:srgbClr val="000000"/>
                        </a:solidFill>
                        <a:effectLst/>
                        <a:latin typeface="Arial"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5"/>
                  </a:ext>
                </a:extLst>
              </a:tr>
              <a:tr h="36580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fi-FI" sz="1800" b="0" i="0" u="none" strike="noStrike" cap="none" normalizeH="0" baseline="0" smtClean="0">
                          <a:ln>
                            <a:noFill/>
                          </a:ln>
                          <a:solidFill>
                            <a:srgbClr val="000000"/>
                          </a:solidFill>
                          <a:effectLst/>
                          <a:latin typeface="Arial" charset="0"/>
                          <a:cs typeface="Arial" charset="0"/>
                        </a:rPr>
                        <a:t>120</a:t>
                      </a:r>
                      <a:endParaRPr kumimoji="0" lang="fi-FI" sz="1800" b="0" i="0" u="none" strike="noStrike" cap="none" normalizeH="0" baseline="0" smtClean="0">
                        <a:ln>
                          <a:noFill/>
                        </a:ln>
                        <a:solidFill>
                          <a:srgbClr val="000000"/>
                        </a:solidFill>
                        <a:effectLst/>
                        <a:latin typeface="Arial"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fi-FI" sz="1800" b="0" i="0" u="none" strike="noStrike" cap="none" normalizeH="0" baseline="0" smtClean="0">
                          <a:ln>
                            <a:noFill/>
                          </a:ln>
                          <a:solidFill>
                            <a:srgbClr val="000000"/>
                          </a:solidFill>
                          <a:effectLst/>
                          <a:latin typeface="Arial" charset="0"/>
                          <a:cs typeface="Arial" charset="0"/>
                        </a:rPr>
                        <a:t>556</a:t>
                      </a:r>
                      <a:endParaRPr kumimoji="0" lang="fi-FI" sz="1800" b="0" i="0" u="none" strike="noStrike" cap="none" normalizeH="0" baseline="0" smtClean="0">
                        <a:ln>
                          <a:noFill/>
                        </a:ln>
                        <a:solidFill>
                          <a:srgbClr val="000000"/>
                        </a:solidFill>
                        <a:effectLst/>
                        <a:latin typeface="Arial"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27395" name="Text Box 66"/>
          <p:cNvSpPr txBox="1">
            <a:spLocks noChangeArrowheads="1"/>
          </p:cNvSpPr>
          <p:nvPr/>
        </p:nvSpPr>
        <p:spPr bwMode="auto">
          <a:xfrm>
            <a:off x="625475" y="2090738"/>
            <a:ext cx="1558925"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a:solidFill>
                  <a:schemeClr val="tx1"/>
                </a:solidFill>
              </a:rPr>
              <a:t>Kuiva asfaltti:</a:t>
            </a:r>
          </a:p>
          <a:p>
            <a:pPr eaLnBrk="1" hangingPunct="1">
              <a:spcBef>
                <a:spcPct val="50000"/>
              </a:spcBef>
              <a:buClrTx/>
              <a:buFontTx/>
              <a:buNone/>
            </a:pPr>
            <a:r>
              <a:rPr lang="fi-FI" altLang="fi-FI" sz="1800" i="1">
                <a:solidFill>
                  <a:schemeClr val="tx1"/>
                </a:solidFill>
              </a:rPr>
              <a:t>a </a:t>
            </a:r>
            <a:r>
              <a:rPr lang="fi-FI" altLang="fi-FI" sz="1800">
                <a:solidFill>
                  <a:schemeClr val="tx1"/>
                </a:solidFill>
              </a:rPr>
              <a:t>= -7 m/s</a:t>
            </a:r>
            <a:r>
              <a:rPr lang="fi-FI" altLang="fi-FI" sz="1800" baseline="30000">
                <a:solidFill>
                  <a:schemeClr val="tx1"/>
                </a:solidFill>
              </a:rPr>
              <a:t>2</a:t>
            </a:r>
          </a:p>
        </p:txBody>
      </p:sp>
      <p:sp>
        <p:nvSpPr>
          <p:cNvPr id="227396" name="Text Box 67"/>
          <p:cNvSpPr txBox="1">
            <a:spLocks noChangeArrowheads="1"/>
          </p:cNvSpPr>
          <p:nvPr/>
        </p:nvSpPr>
        <p:spPr bwMode="auto">
          <a:xfrm>
            <a:off x="6297613" y="2078038"/>
            <a:ext cx="1357312"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a:solidFill>
                  <a:schemeClr val="tx1"/>
                </a:solidFill>
              </a:rPr>
              <a:t>Jäinen keli:</a:t>
            </a:r>
          </a:p>
          <a:p>
            <a:pPr eaLnBrk="1" hangingPunct="1">
              <a:spcBef>
                <a:spcPct val="50000"/>
              </a:spcBef>
              <a:buClrTx/>
              <a:buFontTx/>
              <a:buNone/>
            </a:pPr>
            <a:r>
              <a:rPr lang="fi-FI" altLang="fi-FI" sz="1800" i="1">
                <a:solidFill>
                  <a:schemeClr val="tx1"/>
                </a:solidFill>
              </a:rPr>
              <a:t>a </a:t>
            </a:r>
            <a:r>
              <a:rPr lang="fi-FI" altLang="fi-FI" sz="1800">
                <a:solidFill>
                  <a:schemeClr val="tx1"/>
                </a:solidFill>
              </a:rPr>
              <a:t>= -1 m/s</a:t>
            </a:r>
            <a:r>
              <a:rPr lang="fi-FI" altLang="fi-FI" sz="1800" baseline="30000">
                <a:solidFill>
                  <a:schemeClr val="tx1"/>
                </a:solidFill>
              </a:rPr>
              <a:t>2</a:t>
            </a:r>
          </a:p>
        </p:txBody>
      </p:sp>
      <p:sp>
        <p:nvSpPr>
          <p:cNvPr id="227397" name="Text Box 68"/>
          <p:cNvSpPr txBox="1">
            <a:spLocks noChangeArrowheads="1"/>
          </p:cNvSpPr>
          <p:nvPr/>
        </p:nvSpPr>
        <p:spPr bwMode="auto">
          <a:xfrm>
            <a:off x="3619500" y="2489200"/>
            <a:ext cx="13573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i="1">
                <a:solidFill>
                  <a:schemeClr val="tx1"/>
                </a:solidFill>
              </a:rPr>
              <a:t>a </a:t>
            </a:r>
            <a:r>
              <a:rPr lang="fi-FI" altLang="fi-FI" sz="1800">
                <a:solidFill>
                  <a:schemeClr val="tx1"/>
                </a:solidFill>
              </a:rPr>
              <a:t>= -3 m/s</a:t>
            </a:r>
            <a:r>
              <a:rPr lang="fi-FI" altLang="fi-FI" sz="1800" baseline="30000">
                <a:solidFill>
                  <a:schemeClr val="tx1"/>
                </a:solidFill>
              </a:rPr>
              <a:t>2</a:t>
            </a:r>
          </a:p>
        </p:txBody>
      </p:sp>
    </p:spTree>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720E9821-701A-486C-A64F-C3EE762CF7AB}" type="slidenum">
              <a:rPr lang="fi-FI" altLang="fi-FI" sz="1000" smtClean="0">
                <a:solidFill>
                  <a:schemeClr val="tx1"/>
                </a:solidFill>
                <a:latin typeface="Arial" panose="020B0604020202020204" pitchFamily="34" charset="0"/>
              </a:rPr>
              <a:pPr>
                <a:spcBef>
                  <a:spcPct val="0"/>
                </a:spcBef>
                <a:buClrTx/>
                <a:buFontTx/>
                <a:buNone/>
              </a:pPr>
              <a:t>216</a:t>
            </a:fld>
            <a:endParaRPr lang="fi-FI" altLang="fi-FI" sz="1000" smtClean="0">
              <a:solidFill>
                <a:schemeClr val="tx1"/>
              </a:solidFill>
              <a:latin typeface="Arial" panose="020B0604020202020204" pitchFamily="34" charset="0"/>
            </a:endParaRPr>
          </a:p>
        </p:txBody>
      </p:sp>
      <p:graphicFrame>
        <p:nvGraphicFramePr>
          <p:cNvPr id="228355" name="Object 2"/>
          <p:cNvGraphicFramePr>
            <a:graphicFrameLocks noChangeAspect="1"/>
          </p:cNvGraphicFramePr>
          <p:nvPr/>
        </p:nvGraphicFramePr>
        <p:xfrm>
          <a:off x="773113" y="1162050"/>
          <a:ext cx="7358062" cy="4313238"/>
        </p:xfrm>
        <a:graphic>
          <a:graphicData uri="http://schemas.openxmlformats.org/presentationml/2006/ole">
            <mc:AlternateContent xmlns:mc="http://schemas.openxmlformats.org/markup-compatibility/2006">
              <mc:Choice xmlns:v="urn:schemas-microsoft-com:vml" Requires="v">
                <p:oleObj spid="_x0000_s228361" name="Kaavio" r:id="rId3" imgW="5419684" imgH="3790909" progId="Excel.Chart.8">
                  <p:embed/>
                </p:oleObj>
              </mc:Choice>
              <mc:Fallback>
                <p:oleObj name="Kaavio" r:id="rId3" imgW="5419684" imgH="3790909" progId="Excel.Char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113" y="1162050"/>
                        <a:ext cx="7358062" cy="431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8356" name="Text Box 3"/>
          <p:cNvSpPr txBox="1">
            <a:spLocks noChangeArrowheads="1"/>
          </p:cNvSpPr>
          <p:nvPr/>
        </p:nvSpPr>
        <p:spPr bwMode="auto">
          <a:xfrm>
            <a:off x="6791325" y="1955800"/>
            <a:ext cx="1154113" cy="400050"/>
          </a:xfrm>
          <a:prstGeom prst="rect">
            <a:avLst/>
          </a:prstGeom>
          <a:solidFill>
            <a:srgbClr val="C0C0C0"/>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400">
                <a:solidFill>
                  <a:schemeClr val="tx1"/>
                </a:solidFill>
              </a:rPr>
              <a:t>a=-1 m/s2</a:t>
            </a:r>
          </a:p>
        </p:txBody>
      </p:sp>
      <p:sp>
        <p:nvSpPr>
          <p:cNvPr id="228357" name="Text Box 4"/>
          <p:cNvSpPr txBox="1">
            <a:spLocks noChangeArrowheads="1"/>
          </p:cNvSpPr>
          <p:nvPr/>
        </p:nvSpPr>
        <p:spPr bwMode="auto">
          <a:xfrm>
            <a:off x="6756400" y="4108450"/>
            <a:ext cx="1154113" cy="400050"/>
          </a:xfrm>
          <a:prstGeom prst="rect">
            <a:avLst/>
          </a:prstGeom>
          <a:solidFill>
            <a:srgbClr val="C0C0C0"/>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400">
                <a:solidFill>
                  <a:schemeClr val="tx1"/>
                </a:solidFill>
              </a:rPr>
              <a:t>a=-7 m/s2</a:t>
            </a:r>
          </a:p>
        </p:txBody>
      </p:sp>
      <p:sp>
        <p:nvSpPr>
          <p:cNvPr id="228358" name="Text Box 5"/>
          <p:cNvSpPr txBox="1">
            <a:spLocks noChangeArrowheads="1"/>
          </p:cNvSpPr>
          <p:nvPr/>
        </p:nvSpPr>
        <p:spPr bwMode="auto">
          <a:xfrm>
            <a:off x="6778625" y="3454400"/>
            <a:ext cx="1154113" cy="400050"/>
          </a:xfrm>
          <a:prstGeom prst="rect">
            <a:avLst/>
          </a:prstGeom>
          <a:solidFill>
            <a:srgbClr val="C0C0C0"/>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400">
                <a:solidFill>
                  <a:schemeClr val="tx1"/>
                </a:solidFill>
              </a:rPr>
              <a:t>a=-3 m/s2</a:t>
            </a:r>
          </a:p>
        </p:txBody>
      </p:sp>
    </p:spTree>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9378" name="Dian numeron paikkamerkki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spcBef>
                <a:spcPct val="0"/>
              </a:spcBef>
              <a:buClrTx/>
              <a:buFontTx/>
              <a:buNone/>
            </a:pPr>
            <a:fld id="{D62EC2B7-67FC-4F9D-82B9-8B2E9E19CE33}" type="slidenum">
              <a:rPr lang="fi-FI" altLang="fi-FI" sz="1000" smtClean="0">
                <a:solidFill>
                  <a:schemeClr val="bg1"/>
                </a:solidFill>
              </a:rPr>
              <a:pPr>
                <a:spcBef>
                  <a:spcPct val="0"/>
                </a:spcBef>
                <a:buClrTx/>
                <a:buFontTx/>
                <a:buNone/>
              </a:pPr>
              <a:t>217</a:t>
            </a:fld>
            <a:endParaRPr lang="fi-FI" altLang="fi-FI" sz="1000" smtClean="0">
              <a:solidFill>
                <a:schemeClr val="bg1"/>
              </a:solidFill>
            </a:endParaRPr>
          </a:p>
        </p:txBody>
      </p:sp>
      <p:sp>
        <p:nvSpPr>
          <p:cNvPr id="229379" name="Text Box 2"/>
          <p:cNvSpPr txBox="1">
            <a:spLocks noChangeArrowheads="1"/>
          </p:cNvSpPr>
          <p:nvPr/>
        </p:nvSpPr>
        <p:spPr bwMode="auto">
          <a:xfrm>
            <a:off x="2889250" y="3716338"/>
            <a:ext cx="33448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spcBef>
                <a:spcPct val="50000"/>
              </a:spcBef>
              <a:buClrTx/>
              <a:buFontTx/>
              <a:buNone/>
            </a:pPr>
            <a:r>
              <a:rPr lang="fi-FI" altLang="fi-FI" sz="3600" b="1">
                <a:solidFill>
                  <a:srgbClr val="5F5F5F"/>
                </a:solidFill>
                <a:latin typeface="Tahoma" panose="020B0604030504040204" pitchFamily="34" charset="0"/>
              </a:rPr>
              <a:t>Paluu tekstiin</a:t>
            </a:r>
          </a:p>
        </p:txBody>
      </p:sp>
      <p:sp>
        <p:nvSpPr>
          <p:cNvPr id="229380" name="AutoShape 3">
            <a:hlinkClick r:id="rId2" action="ppaction://hlinksldjump" highlightClick="1"/>
          </p:cNvPr>
          <p:cNvSpPr>
            <a:spLocks noChangeArrowheads="1"/>
          </p:cNvSpPr>
          <p:nvPr/>
        </p:nvSpPr>
        <p:spPr bwMode="auto">
          <a:xfrm>
            <a:off x="3205163" y="2994025"/>
            <a:ext cx="2713037" cy="720725"/>
          </a:xfrm>
          <a:prstGeom prst="actionButtonReturn">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lgn="ctr" eaLnBrk="1" hangingPunct="1">
              <a:spcBef>
                <a:spcPct val="50000"/>
              </a:spcBef>
              <a:buClrTx/>
              <a:buFontTx/>
              <a:buNone/>
            </a:pPr>
            <a:endParaRPr lang="fi-FI" altLang="fi-FI" sz="3600">
              <a:latin typeface="Tahoma" panose="020B0604030504040204" pitchFamily="34" charset="0"/>
            </a:endParaRPr>
          </a:p>
        </p:txBody>
      </p:sp>
    </p:spTree>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Dian numeron paikkamerkki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F8BEDEE1-5E64-4A74-8E7C-E98D47EB60F8}" type="slidenum">
              <a:rPr lang="fi-FI" altLang="fi-FI" sz="1000" smtClean="0">
                <a:solidFill>
                  <a:schemeClr val="tx1"/>
                </a:solidFill>
                <a:latin typeface="Arial" panose="020B0604020202020204" pitchFamily="34" charset="0"/>
              </a:rPr>
              <a:pPr>
                <a:spcBef>
                  <a:spcPct val="0"/>
                </a:spcBef>
                <a:buClrTx/>
                <a:buFontTx/>
                <a:buNone/>
              </a:pPr>
              <a:t>218</a:t>
            </a:fld>
            <a:endParaRPr lang="fi-FI" altLang="fi-FI" sz="1000" smtClean="0">
              <a:solidFill>
                <a:schemeClr val="tx1"/>
              </a:solidFill>
              <a:latin typeface="Arial" panose="020B0604020202020204" pitchFamily="34" charset="0"/>
            </a:endParaRPr>
          </a:p>
        </p:txBody>
      </p:sp>
      <p:sp>
        <p:nvSpPr>
          <p:cNvPr id="230403" name="Text Box 2"/>
          <p:cNvSpPr txBox="1">
            <a:spLocks noChangeArrowheads="1"/>
          </p:cNvSpPr>
          <p:nvPr/>
        </p:nvSpPr>
        <p:spPr bwMode="auto">
          <a:xfrm>
            <a:off x="592138" y="242888"/>
            <a:ext cx="46196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b="1">
                <a:solidFill>
                  <a:schemeClr val="tx2"/>
                </a:solidFill>
              </a:rPr>
              <a:t>Ratkaisu. Tehtävä 2.7</a:t>
            </a:r>
          </a:p>
        </p:txBody>
      </p:sp>
      <p:sp>
        <p:nvSpPr>
          <p:cNvPr id="230404" name="Text Box 3"/>
          <p:cNvSpPr txBox="1">
            <a:spLocks noChangeArrowheads="1"/>
          </p:cNvSpPr>
          <p:nvPr/>
        </p:nvSpPr>
        <p:spPr bwMode="auto">
          <a:xfrm>
            <a:off x="592138" y="1103313"/>
            <a:ext cx="65008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Lähtöarvot:	</a:t>
            </a:r>
            <a:r>
              <a:rPr lang="fi-FI" altLang="fi-FI" sz="2400" i="1">
                <a:solidFill>
                  <a:schemeClr val="tx1"/>
                </a:solidFill>
              </a:rPr>
              <a:t>v</a:t>
            </a:r>
            <a:r>
              <a:rPr lang="fi-FI" altLang="fi-FI" sz="2400" i="1" baseline="-25000">
                <a:solidFill>
                  <a:schemeClr val="tx1"/>
                </a:solidFill>
              </a:rPr>
              <a:t>0</a:t>
            </a:r>
            <a:r>
              <a:rPr lang="fi-FI" altLang="fi-FI" sz="2400">
                <a:solidFill>
                  <a:schemeClr val="tx1"/>
                </a:solidFill>
              </a:rPr>
              <a:t>  = 15 m/s</a:t>
            </a:r>
            <a:endParaRPr lang="fi-FI" altLang="fi-FI" sz="2400" baseline="30000">
              <a:solidFill>
                <a:schemeClr val="tx1"/>
              </a:solidFill>
            </a:endParaRPr>
          </a:p>
          <a:p>
            <a:pPr eaLnBrk="1" hangingPunct="1">
              <a:spcBef>
                <a:spcPct val="0"/>
              </a:spcBef>
              <a:buClrTx/>
              <a:buFontTx/>
              <a:buNone/>
            </a:pPr>
            <a:r>
              <a:rPr lang="fi-FI" altLang="fi-FI" sz="2400" i="1">
                <a:solidFill>
                  <a:schemeClr val="tx1"/>
                </a:solidFill>
              </a:rPr>
              <a:t>	</a:t>
            </a:r>
            <a:endParaRPr lang="fi-FI" altLang="fi-FI" sz="2400">
              <a:solidFill>
                <a:schemeClr val="tx1"/>
              </a:solidFill>
            </a:endParaRPr>
          </a:p>
        </p:txBody>
      </p:sp>
      <p:sp>
        <p:nvSpPr>
          <p:cNvPr id="230405" name="Rectangle 4"/>
          <p:cNvSpPr>
            <a:spLocks noChangeArrowheads="1"/>
          </p:cNvSpPr>
          <p:nvPr/>
        </p:nvSpPr>
        <p:spPr bwMode="auto">
          <a:xfrm>
            <a:off x="468313" y="4221163"/>
            <a:ext cx="863600" cy="2016125"/>
          </a:xfrm>
          <a:prstGeom prst="rect">
            <a:avLst/>
          </a:prstGeom>
          <a:solidFill>
            <a:srgbClr val="993300"/>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230406" name="Line 5"/>
          <p:cNvSpPr>
            <a:spLocks noChangeShapeType="1"/>
          </p:cNvSpPr>
          <p:nvPr/>
        </p:nvSpPr>
        <p:spPr bwMode="auto">
          <a:xfrm flipV="1">
            <a:off x="176213" y="6223000"/>
            <a:ext cx="1184275" cy="14288"/>
          </a:xfrm>
          <a:prstGeom prst="line">
            <a:avLst/>
          </a:prstGeom>
          <a:noFill/>
          <a:ln w="85725">
            <a:solidFill>
              <a:srgbClr val="008000"/>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1016838" name="Oval 6"/>
          <p:cNvSpPr>
            <a:spLocks noChangeArrowheads="1"/>
          </p:cNvSpPr>
          <p:nvPr/>
        </p:nvSpPr>
        <p:spPr bwMode="auto">
          <a:xfrm>
            <a:off x="1389063" y="4005263"/>
            <a:ext cx="215900" cy="215900"/>
          </a:xfrm>
          <a:prstGeom prst="ellipse">
            <a:avLst/>
          </a:prstGeom>
          <a:solidFill>
            <a:srgbClr val="000080"/>
          </a:solidFill>
          <a:ln w="9525">
            <a:solidFill>
              <a:schemeClr val="tx1"/>
            </a:solidFill>
            <a:round/>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230408" name="Line 7"/>
          <p:cNvSpPr>
            <a:spLocks noChangeShapeType="1"/>
          </p:cNvSpPr>
          <p:nvPr/>
        </p:nvSpPr>
        <p:spPr bwMode="auto">
          <a:xfrm>
            <a:off x="1331913" y="4249738"/>
            <a:ext cx="1079500" cy="0"/>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fi-FI"/>
          </a:p>
        </p:txBody>
      </p:sp>
      <p:sp>
        <p:nvSpPr>
          <p:cNvPr id="230409" name="Text Box 8"/>
          <p:cNvSpPr txBox="1">
            <a:spLocks noChangeArrowheads="1"/>
          </p:cNvSpPr>
          <p:nvPr/>
        </p:nvSpPr>
        <p:spPr bwMode="auto">
          <a:xfrm>
            <a:off x="1973263" y="3875088"/>
            <a:ext cx="7921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000" i="1">
                <a:solidFill>
                  <a:schemeClr val="tx1"/>
                </a:solidFill>
              </a:rPr>
              <a:t>t </a:t>
            </a:r>
            <a:r>
              <a:rPr lang="fi-FI" altLang="fi-FI" sz="2000">
                <a:solidFill>
                  <a:schemeClr val="tx1"/>
                </a:solidFill>
              </a:rPr>
              <a:t>= 0</a:t>
            </a:r>
          </a:p>
          <a:p>
            <a:pPr eaLnBrk="1" hangingPunct="1">
              <a:spcBef>
                <a:spcPct val="0"/>
              </a:spcBef>
              <a:buClrTx/>
              <a:buFontTx/>
              <a:buNone/>
            </a:pPr>
            <a:r>
              <a:rPr lang="fi-FI" altLang="fi-FI" sz="2000" i="1">
                <a:solidFill>
                  <a:schemeClr val="tx1"/>
                </a:solidFill>
              </a:rPr>
              <a:t>y </a:t>
            </a:r>
            <a:r>
              <a:rPr lang="fi-FI" altLang="fi-FI" sz="2000">
                <a:solidFill>
                  <a:schemeClr val="tx1"/>
                </a:solidFill>
              </a:rPr>
              <a:t>= 0</a:t>
            </a:r>
          </a:p>
        </p:txBody>
      </p:sp>
      <p:sp>
        <p:nvSpPr>
          <p:cNvPr id="230410" name="Line 9"/>
          <p:cNvSpPr>
            <a:spLocks noChangeShapeType="1"/>
          </p:cNvSpPr>
          <p:nvPr/>
        </p:nvSpPr>
        <p:spPr bwMode="auto">
          <a:xfrm>
            <a:off x="1504950" y="3584575"/>
            <a:ext cx="0" cy="38258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fi-FI"/>
          </a:p>
        </p:txBody>
      </p:sp>
      <p:sp>
        <p:nvSpPr>
          <p:cNvPr id="230411" name="Text Box 10"/>
          <p:cNvSpPr txBox="1">
            <a:spLocks noChangeArrowheads="1"/>
          </p:cNvSpPr>
          <p:nvPr/>
        </p:nvSpPr>
        <p:spPr bwMode="auto">
          <a:xfrm>
            <a:off x="1012825" y="3522663"/>
            <a:ext cx="574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i="1">
                <a:solidFill>
                  <a:schemeClr val="tx1"/>
                </a:solidFill>
              </a:rPr>
              <a:t>v</a:t>
            </a:r>
            <a:r>
              <a:rPr lang="fi-FI" altLang="fi-FI" sz="2400" baseline="-25000">
                <a:solidFill>
                  <a:schemeClr val="tx1"/>
                </a:solidFill>
              </a:rPr>
              <a:t>o</a:t>
            </a:r>
            <a:endParaRPr lang="fi-FI" altLang="fi-FI" sz="2400">
              <a:solidFill>
                <a:schemeClr val="tx1"/>
              </a:solidFill>
            </a:endParaRPr>
          </a:p>
        </p:txBody>
      </p:sp>
      <p:sp>
        <p:nvSpPr>
          <p:cNvPr id="1016843" name="AutoShape 11"/>
          <p:cNvSpPr>
            <a:spLocks noChangeArrowheads="1"/>
          </p:cNvSpPr>
          <p:nvPr/>
        </p:nvSpPr>
        <p:spPr bwMode="auto">
          <a:xfrm>
            <a:off x="2524125" y="2300288"/>
            <a:ext cx="1931988" cy="871537"/>
          </a:xfrm>
          <a:prstGeom prst="wedgeRoundRectCallout">
            <a:avLst>
              <a:gd name="adj1" fmla="val -91412"/>
              <a:gd name="adj2" fmla="val -30144"/>
              <a:gd name="adj3" fmla="val 16667"/>
            </a:avLst>
          </a:prstGeom>
          <a:solidFill>
            <a:srgbClr val="99CCFF"/>
          </a:solidFill>
          <a:ln w="9525">
            <a:solidFill>
              <a:schemeClr val="tx1"/>
            </a:solidFill>
            <a:miter lim="800000"/>
            <a:headEnd/>
            <a:tailEnd/>
          </a:ln>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0"/>
              </a:spcBef>
              <a:buClrTx/>
              <a:buFontTx/>
              <a:buNone/>
            </a:pPr>
            <a:r>
              <a:rPr lang="fi-FI" altLang="fi-FI" sz="2000">
                <a:solidFill>
                  <a:schemeClr val="tx1"/>
                </a:solidFill>
              </a:rPr>
              <a:t>Lakipisteessä</a:t>
            </a:r>
          </a:p>
          <a:p>
            <a:pPr algn="ctr" eaLnBrk="1" hangingPunct="1">
              <a:spcBef>
                <a:spcPct val="0"/>
              </a:spcBef>
              <a:buClrTx/>
              <a:buFontTx/>
              <a:buNone/>
            </a:pPr>
            <a:r>
              <a:rPr lang="fi-FI" altLang="fi-FI" sz="2000" i="1">
                <a:solidFill>
                  <a:schemeClr val="tx1"/>
                </a:solidFill>
              </a:rPr>
              <a:t>v</a:t>
            </a:r>
            <a:r>
              <a:rPr lang="fi-FI" altLang="fi-FI" sz="2000" baseline="-25000">
                <a:solidFill>
                  <a:schemeClr val="tx1"/>
                </a:solidFill>
              </a:rPr>
              <a:t>y</a:t>
            </a:r>
            <a:r>
              <a:rPr lang="fi-FI" altLang="fi-FI" sz="2000">
                <a:solidFill>
                  <a:schemeClr val="tx1"/>
                </a:solidFill>
              </a:rPr>
              <a:t> = 0</a:t>
            </a:r>
          </a:p>
        </p:txBody>
      </p:sp>
      <p:sp>
        <p:nvSpPr>
          <p:cNvPr id="230413" name="Text Box 12"/>
          <p:cNvSpPr txBox="1">
            <a:spLocks noChangeArrowheads="1"/>
          </p:cNvSpPr>
          <p:nvPr/>
        </p:nvSpPr>
        <p:spPr bwMode="auto">
          <a:xfrm>
            <a:off x="3406775" y="4413250"/>
            <a:ext cx="4935538"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Valitaan origoksi heiton alkuasema.</a:t>
            </a:r>
          </a:p>
          <a:p>
            <a:pPr eaLnBrk="1" hangingPunct="1">
              <a:spcBef>
                <a:spcPct val="0"/>
              </a:spcBef>
              <a:buClrTx/>
              <a:buFontTx/>
              <a:buNone/>
            </a:pPr>
            <a:r>
              <a:rPr lang="fi-FI" altLang="fi-FI" sz="2400">
                <a:solidFill>
                  <a:schemeClr val="tx1"/>
                </a:solidFill>
              </a:rPr>
              <a:t>Kiven nopeus pienenee tasaisesti,</a:t>
            </a:r>
          </a:p>
          <a:p>
            <a:pPr eaLnBrk="1" hangingPunct="1">
              <a:spcBef>
                <a:spcPct val="0"/>
              </a:spcBef>
              <a:buClrTx/>
              <a:buFontTx/>
              <a:buNone/>
            </a:pPr>
            <a:r>
              <a:rPr lang="fi-FI" altLang="fi-FI" sz="2400">
                <a:solidFill>
                  <a:schemeClr val="tx1"/>
                </a:solidFill>
              </a:rPr>
              <a:t>kunnes lakikorkeudella se on nolla.</a:t>
            </a:r>
          </a:p>
          <a:p>
            <a:pPr eaLnBrk="1" hangingPunct="1">
              <a:spcBef>
                <a:spcPct val="0"/>
              </a:spcBef>
              <a:buClrTx/>
              <a:buFontTx/>
              <a:buNone/>
            </a:pPr>
            <a:endParaRPr lang="fi-FI" altLang="fi-FI" sz="2400">
              <a:solidFill>
                <a:schemeClr val="tx1"/>
              </a:solidFill>
            </a:endParaRPr>
          </a:p>
        </p:txBody>
      </p:sp>
      <p:sp>
        <p:nvSpPr>
          <p:cNvPr id="1016845" name="AutoShape 13"/>
          <p:cNvSpPr>
            <a:spLocks noChangeArrowheads="1"/>
          </p:cNvSpPr>
          <p:nvPr/>
        </p:nvSpPr>
        <p:spPr bwMode="auto">
          <a:xfrm>
            <a:off x="5241925" y="2071688"/>
            <a:ext cx="3081338" cy="1222375"/>
          </a:xfrm>
          <a:prstGeom prst="cloudCallout">
            <a:avLst>
              <a:gd name="adj1" fmla="val -102551"/>
              <a:gd name="adj2" fmla="val 87144"/>
            </a:avLst>
          </a:prstGeom>
          <a:solidFill>
            <a:srgbClr val="FFCC99"/>
          </a:solidFill>
          <a:ln w="9525">
            <a:solidFill>
              <a:schemeClr val="tx1"/>
            </a:solidFill>
            <a:round/>
            <a:headEnd/>
            <a:tailEnd/>
          </a:ln>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0"/>
              </a:spcBef>
              <a:buClrTx/>
              <a:buFontTx/>
              <a:buNone/>
            </a:pPr>
            <a:r>
              <a:rPr lang="fi-FI" altLang="fi-FI" sz="2000">
                <a:solidFill>
                  <a:schemeClr val="tx1"/>
                </a:solidFill>
              </a:rPr>
              <a:t>Pysähtyikö kivi</a:t>
            </a:r>
          </a:p>
          <a:p>
            <a:pPr algn="ctr" eaLnBrk="1" hangingPunct="1">
              <a:spcBef>
                <a:spcPct val="0"/>
              </a:spcBef>
              <a:buClrTx/>
              <a:buFontTx/>
              <a:buNone/>
            </a:pPr>
            <a:r>
              <a:rPr lang="fi-FI" altLang="fi-FI" sz="2000">
                <a:solidFill>
                  <a:schemeClr val="tx1"/>
                </a:solidFill>
              </a:rPr>
              <a:t>lakipisteessä ?</a:t>
            </a:r>
          </a:p>
        </p:txBody>
      </p:sp>
      <p:sp>
        <p:nvSpPr>
          <p:cNvPr id="1016846" name="Line 14"/>
          <p:cNvSpPr>
            <a:spLocks noChangeShapeType="1"/>
          </p:cNvSpPr>
          <p:nvPr/>
        </p:nvSpPr>
        <p:spPr bwMode="auto">
          <a:xfrm flipV="1">
            <a:off x="1501775" y="2624138"/>
            <a:ext cx="0" cy="147796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fi-FI"/>
          </a:p>
        </p:txBody>
      </p:sp>
      <p:sp>
        <p:nvSpPr>
          <p:cNvPr id="1016847" name="Line 15"/>
          <p:cNvSpPr>
            <a:spLocks noChangeShapeType="1"/>
          </p:cNvSpPr>
          <p:nvPr/>
        </p:nvSpPr>
        <p:spPr bwMode="auto">
          <a:xfrm>
            <a:off x="1579563" y="2600325"/>
            <a:ext cx="0" cy="44338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fi-FI"/>
          </a:p>
        </p:txBody>
      </p:sp>
      <p:sp>
        <p:nvSpPr>
          <p:cNvPr id="1016848" name="Freeform 16"/>
          <p:cNvSpPr>
            <a:spLocks/>
          </p:cNvSpPr>
          <p:nvPr/>
        </p:nvSpPr>
        <p:spPr bwMode="auto">
          <a:xfrm>
            <a:off x="1498600" y="2422525"/>
            <a:ext cx="82550" cy="192088"/>
          </a:xfrm>
          <a:custGeom>
            <a:avLst/>
            <a:gdLst>
              <a:gd name="T0" fmla="*/ 2147483646 w 52"/>
              <a:gd name="T1" fmla="*/ 2147483646 h 121"/>
              <a:gd name="T2" fmla="*/ 2147483646 w 52"/>
              <a:gd name="T3" fmla="*/ 2147483646 h 121"/>
              <a:gd name="T4" fmla="*/ 2147483646 w 52"/>
              <a:gd name="T5" fmla="*/ 2147483646 h 121"/>
              <a:gd name="T6" fmla="*/ 2147483646 w 52"/>
              <a:gd name="T7" fmla="*/ 2147483646 h 121"/>
              <a:gd name="T8" fmla="*/ 2147483646 w 52"/>
              <a:gd name="T9" fmla="*/ 2147483646 h 121"/>
              <a:gd name="T10" fmla="*/ 2147483646 w 52"/>
              <a:gd name="T11" fmla="*/ 2147483646 h 121"/>
              <a:gd name="T12" fmla="*/ 0 60000 65536"/>
              <a:gd name="T13" fmla="*/ 0 60000 65536"/>
              <a:gd name="T14" fmla="*/ 0 60000 65536"/>
              <a:gd name="T15" fmla="*/ 0 60000 65536"/>
              <a:gd name="T16" fmla="*/ 0 60000 65536"/>
              <a:gd name="T17" fmla="*/ 0 60000 65536"/>
              <a:gd name="T18" fmla="*/ 0 w 52"/>
              <a:gd name="T19" fmla="*/ 0 h 121"/>
              <a:gd name="T20" fmla="*/ 52 w 52"/>
              <a:gd name="T21" fmla="*/ 121 h 121"/>
            </a:gdLst>
            <a:ahLst/>
            <a:cxnLst>
              <a:cxn ang="T12">
                <a:pos x="T0" y="T1"/>
              </a:cxn>
              <a:cxn ang="T13">
                <a:pos x="T2" y="T3"/>
              </a:cxn>
              <a:cxn ang="T14">
                <a:pos x="T4" y="T5"/>
              </a:cxn>
              <a:cxn ang="T15">
                <a:pos x="T6" y="T7"/>
              </a:cxn>
              <a:cxn ang="T16">
                <a:pos x="T8" y="T9"/>
              </a:cxn>
              <a:cxn ang="T17">
                <a:pos x="T10" y="T11"/>
              </a:cxn>
            </a:cxnLst>
            <a:rect l="T18" t="T19" r="T20" b="T21"/>
            <a:pathLst>
              <a:path w="52" h="121">
                <a:moveTo>
                  <a:pt x="1" y="121"/>
                </a:moveTo>
                <a:cubicBezTo>
                  <a:pt x="0" y="89"/>
                  <a:pt x="0" y="58"/>
                  <a:pt x="1" y="40"/>
                </a:cubicBezTo>
                <a:cubicBezTo>
                  <a:pt x="2" y="22"/>
                  <a:pt x="6" y="16"/>
                  <a:pt x="10" y="10"/>
                </a:cubicBezTo>
                <a:cubicBezTo>
                  <a:pt x="14" y="4"/>
                  <a:pt x="22" y="3"/>
                  <a:pt x="28" y="4"/>
                </a:cubicBezTo>
                <a:cubicBezTo>
                  <a:pt x="34" y="5"/>
                  <a:pt x="46" y="0"/>
                  <a:pt x="49" y="19"/>
                </a:cubicBezTo>
                <a:cubicBezTo>
                  <a:pt x="52" y="38"/>
                  <a:pt x="50" y="79"/>
                  <a:pt x="49" y="121"/>
                </a:cubicBezTo>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fi-FI"/>
          </a:p>
        </p:txBody>
      </p:sp>
      <p:sp>
        <p:nvSpPr>
          <p:cNvPr id="1016849" name="AutoShape 17"/>
          <p:cNvSpPr>
            <a:spLocks noChangeArrowheads="1"/>
          </p:cNvSpPr>
          <p:nvPr/>
        </p:nvSpPr>
        <p:spPr bwMode="auto">
          <a:xfrm>
            <a:off x="209550" y="2009775"/>
            <a:ext cx="1025525" cy="817563"/>
          </a:xfrm>
          <a:prstGeom prst="wedgeRoundRectCallout">
            <a:avLst>
              <a:gd name="adj1" fmla="val 68269"/>
              <a:gd name="adj2" fmla="val 75435"/>
              <a:gd name="adj3" fmla="val 16667"/>
            </a:avLst>
          </a:prstGeom>
          <a:solidFill>
            <a:srgbClr val="99CCFF"/>
          </a:solidFill>
          <a:ln w="9525" algn="ctr">
            <a:solidFill>
              <a:schemeClr val="tx1"/>
            </a:solidFill>
            <a:miter lim="800000"/>
            <a:headEnd/>
            <a:tailEnd/>
          </a:ln>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0"/>
              </a:spcBef>
              <a:buClrTx/>
              <a:buFontTx/>
              <a:buNone/>
            </a:pPr>
            <a:r>
              <a:rPr lang="fi-FI" altLang="fi-FI" sz="2000">
                <a:solidFill>
                  <a:schemeClr val="tx1"/>
                </a:solidFill>
              </a:rPr>
              <a:t>Kiven</a:t>
            </a:r>
          </a:p>
          <a:p>
            <a:pPr algn="ctr" eaLnBrk="1" hangingPunct="1">
              <a:spcBef>
                <a:spcPct val="0"/>
              </a:spcBef>
              <a:buClrTx/>
              <a:buFontTx/>
              <a:buNone/>
            </a:pPr>
            <a:r>
              <a:rPr lang="fi-FI" altLang="fi-FI" sz="2000">
                <a:solidFill>
                  <a:schemeClr val="tx1"/>
                </a:solidFill>
              </a:rPr>
              <a:t>rata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4" presetClass="path" presetSubtype="0" accel="50000" decel="50000" fill="hold" grpId="0" nodeType="clickEffect">
                                  <p:stCondLst>
                                    <p:cond delay="0"/>
                                  </p:stCondLst>
                                  <p:childTnLst>
                                    <p:animMotion origin="layout" path="M 4.72222E-6 1.48148E-6 L 4.72222E-6 -0.24306 " pathEditMode="relative" rAng="0" ptsTypes="AA">
                                      <p:cBhvr>
                                        <p:cTn id="6" dur="2000" fill="hold"/>
                                        <p:tgtEl>
                                          <p:spTgt spid="1016838"/>
                                        </p:tgtEl>
                                        <p:attrNameLst>
                                          <p:attrName>ppt_x</p:attrName>
                                          <p:attrName>ppt_y</p:attrName>
                                        </p:attrNameLst>
                                      </p:cBhvr>
                                      <p:rCtr x="0" y="-12153"/>
                                    </p:animMotion>
                                  </p:childTnLst>
                                </p:cTn>
                              </p:par>
                            </p:childTnLst>
                          </p:cTn>
                        </p:par>
                        <p:par>
                          <p:cTn id="7" fill="hold" nodeType="afterGroup">
                            <p:stCondLst>
                              <p:cond delay="2000"/>
                            </p:stCondLst>
                            <p:childTnLst>
                              <p:par>
                                <p:cTn id="8" presetID="4" presetClass="entr" presetSubtype="16" fill="hold" grpId="0" nodeType="afterEffect">
                                  <p:stCondLst>
                                    <p:cond delay="0"/>
                                  </p:stCondLst>
                                  <p:childTnLst>
                                    <p:set>
                                      <p:cBhvr>
                                        <p:cTn id="9" dur="1" fill="hold">
                                          <p:stCondLst>
                                            <p:cond delay="0"/>
                                          </p:stCondLst>
                                        </p:cTn>
                                        <p:tgtEl>
                                          <p:spTgt spid="1016843"/>
                                        </p:tgtEl>
                                        <p:attrNameLst>
                                          <p:attrName>style.visibility</p:attrName>
                                        </p:attrNameLst>
                                      </p:cBhvr>
                                      <p:to>
                                        <p:strVal val="visible"/>
                                      </p:to>
                                    </p:set>
                                    <p:animEffect transition="in" filter="box(in)">
                                      <p:cBhvr>
                                        <p:cTn id="10" dur="500"/>
                                        <p:tgtEl>
                                          <p:spTgt spid="1016843"/>
                                        </p:tgtEl>
                                      </p:cBhvr>
                                    </p:animEffect>
                                  </p:childTnLst>
                                </p:cTn>
                              </p:par>
                              <p:par>
                                <p:cTn id="11" presetID="64" presetClass="path" presetSubtype="0" accel="50000" decel="50000" fill="hold" grpId="1" nodeType="withEffect">
                                  <p:stCondLst>
                                    <p:cond delay="0"/>
                                  </p:stCondLst>
                                  <p:childTnLst>
                                    <p:animMotion origin="layout" path="M 4.72222E-6 -0.23056 L 0.00329 0.47083 " pathEditMode="relative" rAng="0" ptsTypes="AA">
                                      <p:cBhvr>
                                        <p:cTn id="12" dur="2000" fill="hold"/>
                                        <p:tgtEl>
                                          <p:spTgt spid="1016838"/>
                                        </p:tgtEl>
                                        <p:attrNameLst>
                                          <p:attrName>ppt_x</p:attrName>
                                          <p:attrName>ppt_y</p:attrName>
                                        </p:attrNameLst>
                                      </p:cBhvr>
                                      <p:rCtr x="156" y="35069"/>
                                    </p:animMotion>
                                  </p:childTnLst>
                                </p:cTn>
                              </p:par>
                            </p:childTnLst>
                          </p:cTn>
                        </p:par>
                        <p:par>
                          <p:cTn id="13" fill="hold" nodeType="afterGroup">
                            <p:stCondLst>
                              <p:cond delay="4000"/>
                            </p:stCondLst>
                            <p:childTnLst>
                              <p:par>
                                <p:cTn id="14" presetID="4" presetClass="entr" presetSubtype="16" fill="hold" nodeType="afterEffect">
                                  <p:stCondLst>
                                    <p:cond delay="0"/>
                                  </p:stCondLst>
                                  <p:childTnLst>
                                    <p:set>
                                      <p:cBhvr>
                                        <p:cTn id="15" dur="1" fill="hold">
                                          <p:stCondLst>
                                            <p:cond delay="0"/>
                                          </p:stCondLst>
                                        </p:cTn>
                                        <p:tgtEl>
                                          <p:spTgt spid="1016848"/>
                                        </p:tgtEl>
                                        <p:attrNameLst>
                                          <p:attrName>style.visibility</p:attrName>
                                        </p:attrNameLst>
                                      </p:cBhvr>
                                      <p:to>
                                        <p:strVal val="visible"/>
                                      </p:to>
                                    </p:set>
                                    <p:animEffect transition="in" filter="box(in)">
                                      <p:cBhvr>
                                        <p:cTn id="16" dur="500"/>
                                        <p:tgtEl>
                                          <p:spTgt spid="1016848"/>
                                        </p:tgtEl>
                                      </p:cBhvr>
                                    </p:animEffect>
                                  </p:childTnLst>
                                </p:cTn>
                              </p:par>
                              <p:par>
                                <p:cTn id="17" presetID="4" presetClass="entr" presetSubtype="16" fill="hold" nodeType="withEffect">
                                  <p:stCondLst>
                                    <p:cond delay="0"/>
                                  </p:stCondLst>
                                  <p:childTnLst>
                                    <p:set>
                                      <p:cBhvr>
                                        <p:cTn id="18" dur="1" fill="hold">
                                          <p:stCondLst>
                                            <p:cond delay="0"/>
                                          </p:stCondLst>
                                        </p:cTn>
                                        <p:tgtEl>
                                          <p:spTgt spid="1016847"/>
                                        </p:tgtEl>
                                        <p:attrNameLst>
                                          <p:attrName>style.visibility</p:attrName>
                                        </p:attrNameLst>
                                      </p:cBhvr>
                                      <p:to>
                                        <p:strVal val="visible"/>
                                      </p:to>
                                    </p:set>
                                    <p:animEffect transition="in" filter="box(in)">
                                      <p:cBhvr>
                                        <p:cTn id="19" dur="500"/>
                                        <p:tgtEl>
                                          <p:spTgt spid="1016847"/>
                                        </p:tgtEl>
                                      </p:cBhvr>
                                    </p:animEffect>
                                  </p:childTnLst>
                                </p:cTn>
                              </p:par>
                              <p:par>
                                <p:cTn id="20" presetID="4" presetClass="entr" presetSubtype="16" fill="hold" nodeType="withEffect">
                                  <p:stCondLst>
                                    <p:cond delay="0"/>
                                  </p:stCondLst>
                                  <p:childTnLst>
                                    <p:set>
                                      <p:cBhvr>
                                        <p:cTn id="21" dur="1" fill="hold">
                                          <p:stCondLst>
                                            <p:cond delay="0"/>
                                          </p:stCondLst>
                                        </p:cTn>
                                        <p:tgtEl>
                                          <p:spTgt spid="1016846"/>
                                        </p:tgtEl>
                                        <p:attrNameLst>
                                          <p:attrName>style.visibility</p:attrName>
                                        </p:attrNameLst>
                                      </p:cBhvr>
                                      <p:to>
                                        <p:strVal val="visible"/>
                                      </p:to>
                                    </p:set>
                                    <p:animEffect transition="in" filter="box(in)">
                                      <p:cBhvr>
                                        <p:cTn id="22" dur="500"/>
                                        <p:tgtEl>
                                          <p:spTgt spid="1016846"/>
                                        </p:tgtEl>
                                      </p:cBhvr>
                                    </p:animEffect>
                                  </p:childTnLst>
                                </p:cTn>
                              </p:par>
                            </p:childTnLst>
                          </p:cTn>
                        </p:par>
                        <p:par>
                          <p:cTn id="23" fill="hold" nodeType="afterGroup">
                            <p:stCondLst>
                              <p:cond delay="4500"/>
                            </p:stCondLst>
                            <p:childTnLst>
                              <p:par>
                                <p:cTn id="24" presetID="4" presetClass="entr" presetSubtype="16" fill="hold" grpId="0" nodeType="afterEffect">
                                  <p:stCondLst>
                                    <p:cond delay="500"/>
                                  </p:stCondLst>
                                  <p:childTnLst>
                                    <p:set>
                                      <p:cBhvr>
                                        <p:cTn id="25" dur="1" fill="hold">
                                          <p:stCondLst>
                                            <p:cond delay="0"/>
                                          </p:stCondLst>
                                        </p:cTn>
                                        <p:tgtEl>
                                          <p:spTgt spid="1016849"/>
                                        </p:tgtEl>
                                        <p:attrNameLst>
                                          <p:attrName>style.visibility</p:attrName>
                                        </p:attrNameLst>
                                      </p:cBhvr>
                                      <p:to>
                                        <p:strVal val="visible"/>
                                      </p:to>
                                    </p:set>
                                    <p:animEffect transition="in" filter="box(in)">
                                      <p:cBhvr>
                                        <p:cTn id="26" dur="1000"/>
                                        <p:tgtEl>
                                          <p:spTgt spid="101684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1016845"/>
                                        </p:tgtEl>
                                        <p:attrNameLst>
                                          <p:attrName>style.visibility</p:attrName>
                                        </p:attrNameLst>
                                      </p:cBhvr>
                                      <p:to>
                                        <p:strVal val="visible"/>
                                      </p:to>
                                    </p:set>
                                    <p:animEffect transition="in" filter="box(in)">
                                      <p:cBhvr>
                                        <p:cTn id="31" dur="500"/>
                                        <p:tgtEl>
                                          <p:spTgt spid="1016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6838" grpId="0" animBg="1"/>
      <p:bldP spid="1016838" grpId="1" animBg="1"/>
      <p:bldP spid="1016843" grpId="0" animBg="1"/>
      <p:bldP spid="1016845" grpId="0" animBg="1"/>
      <p:bldP spid="1016849" grpId="0" animBg="1"/>
    </p:bld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CF12E441-D8BB-4DA6-8052-FFDBB7C6CB75}" type="slidenum">
              <a:rPr lang="fi-FI" altLang="fi-FI" sz="1000" smtClean="0">
                <a:solidFill>
                  <a:schemeClr val="tx1"/>
                </a:solidFill>
                <a:latin typeface="Arial" panose="020B0604020202020204" pitchFamily="34" charset="0"/>
              </a:rPr>
              <a:pPr>
                <a:spcBef>
                  <a:spcPct val="0"/>
                </a:spcBef>
                <a:buClrTx/>
                <a:buFontTx/>
                <a:buNone/>
              </a:pPr>
              <a:t>219</a:t>
            </a:fld>
            <a:endParaRPr lang="fi-FI" altLang="fi-FI" sz="1000" smtClean="0">
              <a:solidFill>
                <a:schemeClr val="tx1"/>
              </a:solidFill>
              <a:latin typeface="Arial" panose="020B0604020202020204" pitchFamily="34" charset="0"/>
            </a:endParaRPr>
          </a:p>
        </p:txBody>
      </p:sp>
      <p:sp>
        <p:nvSpPr>
          <p:cNvPr id="231427" name="Text Box 2"/>
          <p:cNvSpPr txBox="1">
            <a:spLocks noChangeArrowheads="1"/>
          </p:cNvSpPr>
          <p:nvPr/>
        </p:nvSpPr>
        <p:spPr bwMode="auto">
          <a:xfrm>
            <a:off x="369888" y="342900"/>
            <a:ext cx="8015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Kiven nopeus ja asema ajan funktiona saadaan yhtälöistä:</a:t>
            </a:r>
          </a:p>
        </p:txBody>
      </p:sp>
      <p:graphicFrame>
        <p:nvGraphicFramePr>
          <p:cNvPr id="231428" name="Object 3"/>
          <p:cNvGraphicFramePr>
            <a:graphicFrameLocks noChangeAspect="1"/>
          </p:cNvGraphicFramePr>
          <p:nvPr/>
        </p:nvGraphicFramePr>
        <p:xfrm>
          <a:off x="477838" y="1287463"/>
          <a:ext cx="6985000" cy="1320800"/>
        </p:xfrm>
        <a:graphic>
          <a:graphicData uri="http://schemas.openxmlformats.org/presentationml/2006/ole">
            <mc:AlternateContent xmlns:mc="http://schemas.openxmlformats.org/markup-compatibility/2006">
              <mc:Choice xmlns:v="urn:schemas-microsoft-com:vml" Requires="v">
                <p:oleObj spid="_x0000_s231436" name="Equation" r:id="rId3" imgW="6985000" imgH="1320800" progId="Equation.DSMT4">
                  <p:embed/>
                </p:oleObj>
              </mc:Choice>
              <mc:Fallback>
                <p:oleObj name="Equation" r:id="rId3" imgW="6985000" imgH="1320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838" y="1287463"/>
                        <a:ext cx="6985000" cy="13208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1429" name="Text Box 4"/>
          <p:cNvSpPr txBox="1">
            <a:spLocks noChangeArrowheads="1"/>
          </p:cNvSpPr>
          <p:nvPr/>
        </p:nvSpPr>
        <p:spPr bwMode="auto">
          <a:xfrm>
            <a:off x="382588" y="3003550"/>
            <a:ext cx="8134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b="1">
                <a:solidFill>
                  <a:schemeClr val="tx1"/>
                </a:solidFill>
              </a:rPr>
              <a:t>a) Kiven nopeus ja asema ajanhetkillä 1,0 s ja 4,0 s.</a:t>
            </a:r>
          </a:p>
        </p:txBody>
      </p:sp>
      <p:graphicFrame>
        <p:nvGraphicFramePr>
          <p:cNvPr id="231430" name="Object 5"/>
          <p:cNvGraphicFramePr>
            <a:graphicFrameLocks noChangeAspect="1"/>
          </p:cNvGraphicFramePr>
          <p:nvPr/>
        </p:nvGraphicFramePr>
        <p:xfrm>
          <a:off x="433388" y="3914775"/>
          <a:ext cx="8001000" cy="1371600"/>
        </p:xfrm>
        <a:graphic>
          <a:graphicData uri="http://schemas.openxmlformats.org/presentationml/2006/ole">
            <mc:AlternateContent xmlns:mc="http://schemas.openxmlformats.org/markup-compatibility/2006">
              <mc:Choice xmlns:v="urn:schemas-microsoft-com:vml" Requires="v">
                <p:oleObj spid="_x0000_s231437" name="Equation" r:id="rId5" imgW="8001000" imgH="1371600" progId="Equation.DSMT4">
                  <p:embed/>
                </p:oleObj>
              </mc:Choice>
              <mc:Fallback>
                <p:oleObj name="Equation" r:id="rId5" imgW="8001000" imgH="13716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388" y="3914775"/>
                        <a:ext cx="8001000"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1431" name="Text Box 6"/>
          <p:cNvSpPr txBox="1">
            <a:spLocks noChangeArrowheads="1"/>
          </p:cNvSpPr>
          <p:nvPr/>
        </p:nvSpPr>
        <p:spPr bwMode="auto">
          <a:xfrm>
            <a:off x="355600" y="5419725"/>
            <a:ext cx="81994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Kivi on 10,1 m lähtötasonsa yläpuolella ja nopeuden suunta</a:t>
            </a:r>
          </a:p>
          <a:p>
            <a:pPr eaLnBrk="1" hangingPunct="1">
              <a:spcBef>
                <a:spcPct val="0"/>
              </a:spcBef>
              <a:buClrTx/>
              <a:buFontTx/>
              <a:buNone/>
            </a:pPr>
            <a:r>
              <a:rPr lang="fi-FI" altLang="fi-FI" sz="2400">
                <a:solidFill>
                  <a:schemeClr val="tx1"/>
                </a:solidFill>
              </a:rPr>
              <a:t>on ylöspäin.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ian numeron paikkamerkki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D3105A59-AF05-410B-883A-063806AC3241}" type="slidenum">
              <a:rPr lang="fi-FI" altLang="fi-FI" sz="1000" smtClean="0">
                <a:solidFill>
                  <a:schemeClr val="tx1"/>
                </a:solidFill>
                <a:latin typeface="Arial" panose="020B0604020202020204" pitchFamily="34" charset="0"/>
              </a:rPr>
              <a:pPr>
                <a:spcBef>
                  <a:spcPct val="0"/>
                </a:spcBef>
                <a:buClrTx/>
                <a:buFontTx/>
                <a:buNone/>
              </a:pPr>
              <a:t>22</a:t>
            </a:fld>
            <a:endParaRPr lang="fi-FI" altLang="fi-FI" sz="1000" smtClean="0">
              <a:solidFill>
                <a:schemeClr val="tx1"/>
              </a:solidFill>
              <a:latin typeface="Arial" panose="020B0604020202020204" pitchFamily="34" charset="0"/>
            </a:endParaRPr>
          </a:p>
        </p:txBody>
      </p:sp>
      <p:sp>
        <p:nvSpPr>
          <p:cNvPr id="29699" name="Rectangle 2"/>
          <p:cNvSpPr>
            <a:spLocks noGrp="1" noRot="1" noChangeArrowheads="1"/>
          </p:cNvSpPr>
          <p:nvPr>
            <p:ph type="title"/>
          </p:nvPr>
        </p:nvSpPr>
        <p:spPr>
          <a:xfrm>
            <a:off x="477838" y="228600"/>
            <a:ext cx="8364537" cy="823913"/>
          </a:xfrm>
        </p:spPr>
        <p:txBody>
          <a:bodyPr/>
          <a:lstStyle/>
          <a:p>
            <a:pPr algn="l" eaLnBrk="1" hangingPunct="1"/>
            <a:r>
              <a:rPr lang="fi-FI" altLang="fi-FI" sz="2800" smtClean="0"/>
              <a:t>Tehtävä 1.1.</a:t>
            </a:r>
          </a:p>
        </p:txBody>
      </p:sp>
      <p:graphicFrame>
        <p:nvGraphicFramePr>
          <p:cNvPr id="29700" name="Object 3"/>
          <p:cNvGraphicFramePr>
            <a:graphicFrameLocks noGrp="1" noChangeAspect="1"/>
          </p:cNvGraphicFramePr>
          <p:nvPr>
            <p:ph sz="half" idx="4294967295"/>
          </p:nvPr>
        </p:nvGraphicFramePr>
        <p:xfrm>
          <a:off x="2122488" y="2684463"/>
          <a:ext cx="1657350" cy="960437"/>
        </p:xfrm>
        <a:graphic>
          <a:graphicData uri="http://schemas.openxmlformats.org/presentationml/2006/ole">
            <mc:AlternateContent xmlns:mc="http://schemas.openxmlformats.org/markup-compatibility/2006">
              <mc:Choice xmlns:v="urn:schemas-microsoft-com:vml" Requires="v">
                <p:oleObj spid="_x0000_s29733" name="Kaava" r:id="rId3" imgW="723586" imgH="418918" progId="Equation.3">
                  <p:embed/>
                </p:oleObj>
              </mc:Choice>
              <mc:Fallback>
                <p:oleObj name="Kaava" r:id="rId3" imgW="723586" imgH="418918"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2488" y="2684463"/>
                        <a:ext cx="1657350" cy="960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1" name="Rectangle 4"/>
          <p:cNvSpPr>
            <a:spLocks noGrp="1" noRot="1" noChangeArrowheads="1"/>
          </p:cNvSpPr>
          <p:nvPr>
            <p:ph type="body" sz="half" idx="4294967295"/>
          </p:nvPr>
        </p:nvSpPr>
        <p:spPr>
          <a:xfrm>
            <a:off x="323850" y="1125538"/>
            <a:ext cx="7978775" cy="4973637"/>
          </a:xfrm>
        </p:spPr>
        <p:txBody>
          <a:bodyPr/>
          <a:lstStyle/>
          <a:p>
            <a:pPr eaLnBrk="1" hangingPunct="1">
              <a:buFont typeface="Wingdings" panose="05000000000000000000" pitchFamily="2" charset="2"/>
              <a:buNone/>
            </a:pPr>
            <a:r>
              <a:rPr lang="fi-FI" altLang="fi-FI" sz="2800" smtClean="0"/>
              <a:t>	Suureyhtälön käyttö.  Tarkastellaan palkin tai-pumaa, jonka teoreettinen yhtälö on muotoa:</a:t>
            </a:r>
          </a:p>
        </p:txBody>
      </p:sp>
      <p:sp>
        <p:nvSpPr>
          <p:cNvPr id="29702" name="Text Box 5"/>
          <p:cNvSpPr txBox="1">
            <a:spLocks noChangeArrowheads="1"/>
          </p:cNvSpPr>
          <p:nvPr/>
        </p:nvSpPr>
        <p:spPr bwMode="auto">
          <a:xfrm flipV="1">
            <a:off x="1042988" y="4292600"/>
            <a:ext cx="54721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1800">
              <a:solidFill>
                <a:schemeClr val="tx1"/>
              </a:solidFill>
            </a:endParaRPr>
          </a:p>
        </p:txBody>
      </p:sp>
      <p:sp>
        <p:nvSpPr>
          <p:cNvPr id="29703" name="Rectangle 6"/>
          <p:cNvSpPr>
            <a:spLocks noChangeArrowheads="1"/>
          </p:cNvSpPr>
          <p:nvPr/>
        </p:nvSpPr>
        <p:spPr bwMode="auto">
          <a:xfrm>
            <a:off x="1116013" y="4581525"/>
            <a:ext cx="5616575" cy="144463"/>
          </a:xfrm>
          <a:prstGeom prst="rect">
            <a:avLst/>
          </a:prstGeom>
          <a:solidFill>
            <a:schemeClr val="tx2"/>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grpSp>
        <p:nvGrpSpPr>
          <p:cNvPr id="29704" name="Group 7"/>
          <p:cNvGrpSpPr>
            <a:grpSpLocks/>
          </p:cNvGrpSpPr>
          <p:nvPr/>
        </p:nvGrpSpPr>
        <p:grpSpPr bwMode="auto">
          <a:xfrm>
            <a:off x="827088" y="4724400"/>
            <a:ext cx="6264275" cy="504825"/>
            <a:chOff x="521" y="3112"/>
            <a:chExt cx="3946" cy="318"/>
          </a:xfrm>
        </p:grpSpPr>
        <p:sp>
          <p:nvSpPr>
            <p:cNvPr id="29726" name="Line 8"/>
            <p:cNvSpPr>
              <a:spLocks noChangeShapeType="1"/>
            </p:cNvSpPr>
            <p:nvPr/>
          </p:nvSpPr>
          <p:spPr bwMode="auto">
            <a:xfrm flipH="1">
              <a:off x="703" y="3112"/>
              <a:ext cx="226" cy="31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29727" name="Line 9"/>
            <p:cNvSpPr>
              <a:spLocks noChangeShapeType="1"/>
            </p:cNvSpPr>
            <p:nvPr/>
          </p:nvSpPr>
          <p:spPr bwMode="auto">
            <a:xfrm>
              <a:off x="929" y="3112"/>
              <a:ext cx="182" cy="31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29728" name="Line 10"/>
            <p:cNvSpPr>
              <a:spLocks noChangeShapeType="1"/>
            </p:cNvSpPr>
            <p:nvPr/>
          </p:nvSpPr>
          <p:spPr bwMode="auto">
            <a:xfrm>
              <a:off x="521" y="3430"/>
              <a:ext cx="39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29729" name="Line 11"/>
            <p:cNvSpPr>
              <a:spLocks noChangeShapeType="1"/>
            </p:cNvSpPr>
            <p:nvPr/>
          </p:nvSpPr>
          <p:spPr bwMode="auto">
            <a:xfrm flipH="1">
              <a:off x="3742" y="3112"/>
              <a:ext cx="226" cy="31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29730" name="Line 12"/>
            <p:cNvSpPr>
              <a:spLocks noChangeShapeType="1"/>
            </p:cNvSpPr>
            <p:nvPr/>
          </p:nvSpPr>
          <p:spPr bwMode="auto">
            <a:xfrm>
              <a:off x="3968" y="3112"/>
              <a:ext cx="227" cy="31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i-FI"/>
            </a:p>
          </p:txBody>
        </p:sp>
      </p:grpSp>
      <p:sp>
        <p:nvSpPr>
          <p:cNvPr id="29705" name="Rectangle 13"/>
          <p:cNvSpPr>
            <a:spLocks noChangeArrowheads="1"/>
          </p:cNvSpPr>
          <p:nvPr/>
        </p:nvSpPr>
        <p:spPr bwMode="auto">
          <a:xfrm>
            <a:off x="7235825" y="4581525"/>
            <a:ext cx="647700" cy="144463"/>
          </a:xfrm>
          <a:prstGeom prst="rect">
            <a:avLst/>
          </a:prstGeom>
          <a:solidFill>
            <a:schemeClr val="tx2"/>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29706" name="Line 14"/>
          <p:cNvSpPr>
            <a:spLocks noChangeShapeType="1"/>
          </p:cNvSpPr>
          <p:nvPr/>
        </p:nvSpPr>
        <p:spPr bwMode="auto">
          <a:xfrm>
            <a:off x="1476375" y="5229225"/>
            <a:ext cx="0" cy="7921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29707" name="Line 15"/>
          <p:cNvSpPr>
            <a:spLocks noChangeShapeType="1"/>
          </p:cNvSpPr>
          <p:nvPr/>
        </p:nvSpPr>
        <p:spPr bwMode="auto">
          <a:xfrm>
            <a:off x="6300788" y="5229225"/>
            <a:ext cx="0" cy="7921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29708" name="Line 16"/>
          <p:cNvSpPr>
            <a:spLocks noChangeShapeType="1"/>
          </p:cNvSpPr>
          <p:nvPr/>
        </p:nvSpPr>
        <p:spPr bwMode="auto">
          <a:xfrm>
            <a:off x="1476375" y="5734050"/>
            <a:ext cx="4824413"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29709" name="Line 17"/>
          <p:cNvSpPr>
            <a:spLocks noChangeShapeType="1"/>
          </p:cNvSpPr>
          <p:nvPr/>
        </p:nvSpPr>
        <p:spPr bwMode="auto">
          <a:xfrm>
            <a:off x="3959225" y="3933825"/>
            <a:ext cx="0"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29710" name="Text Box 18"/>
          <p:cNvSpPr txBox="1">
            <a:spLocks noChangeArrowheads="1"/>
          </p:cNvSpPr>
          <p:nvPr/>
        </p:nvSpPr>
        <p:spPr bwMode="auto">
          <a:xfrm>
            <a:off x="3995738" y="3933825"/>
            <a:ext cx="4333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b="1" i="1">
                <a:solidFill>
                  <a:schemeClr val="tx1"/>
                </a:solidFill>
              </a:rPr>
              <a:t>F</a:t>
            </a:r>
          </a:p>
        </p:txBody>
      </p:sp>
      <p:sp>
        <p:nvSpPr>
          <p:cNvPr id="29711" name="Text Box 19"/>
          <p:cNvSpPr txBox="1">
            <a:spLocks noChangeArrowheads="1"/>
          </p:cNvSpPr>
          <p:nvPr/>
        </p:nvSpPr>
        <p:spPr bwMode="auto">
          <a:xfrm>
            <a:off x="3419475" y="5300663"/>
            <a:ext cx="2873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i="1">
                <a:solidFill>
                  <a:schemeClr val="tx1"/>
                </a:solidFill>
              </a:rPr>
              <a:t>l</a:t>
            </a:r>
          </a:p>
        </p:txBody>
      </p:sp>
      <p:sp>
        <p:nvSpPr>
          <p:cNvPr id="29712" name="Line 20"/>
          <p:cNvSpPr>
            <a:spLocks noChangeShapeType="1"/>
          </p:cNvSpPr>
          <p:nvPr/>
        </p:nvSpPr>
        <p:spPr bwMode="auto">
          <a:xfrm>
            <a:off x="7235825" y="4868863"/>
            <a:ext cx="0" cy="3603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29713" name="Line 21"/>
          <p:cNvSpPr>
            <a:spLocks noChangeShapeType="1"/>
          </p:cNvSpPr>
          <p:nvPr/>
        </p:nvSpPr>
        <p:spPr bwMode="auto">
          <a:xfrm>
            <a:off x="7885113" y="4868863"/>
            <a:ext cx="0" cy="3603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29714" name="Line 22"/>
          <p:cNvSpPr>
            <a:spLocks noChangeShapeType="1"/>
          </p:cNvSpPr>
          <p:nvPr/>
        </p:nvSpPr>
        <p:spPr bwMode="auto">
          <a:xfrm>
            <a:off x="8027988" y="4581525"/>
            <a:ext cx="431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29715" name="Line 23"/>
          <p:cNvSpPr>
            <a:spLocks noChangeShapeType="1"/>
          </p:cNvSpPr>
          <p:nvPr/>
        </p:nvSpPr>
        <p:spPr bwMode="auto">
          <a:xfrm>
            <a:off x="8027988" y="4725988"/>
            <a:ext cx="431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29716" name="Line 24"/>
          <p:cNvSpPr>
            <a:spLocks noChangeShapeType="1"/>
          </p:cNvSpPr>
          <p:nvPr/>
        </p:nvSpPr>
        <p:spPr bwMode="auto">
          <a:xfrm>
            <a:off x="8243888" y="4725988"/>
            <a:ext cx="0" cy="287337"/>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fi-FI"/>
          </a:p>
        </p:txBody>
      </p:sp>
      <p:sp>
        <p:nvSpPr>
          <p:cNvPr id="29717" name="Line 25"/>
          <p:cNvSpPr>
            <a:spLocks noChangeShapeType="1"/>
          </p:cNvSpPr>
          <p:nvPr/>
        </p:nvSpPr>
        <p:spPr bwMode="auto">
          <a:xfrm>
            <a:off x="7235825" y="5013325"/>
            <a:ext cx="649288"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29718" name="Text Box 26"/>
          <p:cNvSpPr txBox="1">
            <a:spLocks noChangeArrowheads="1"/>
          </p:cNvSpPr>
          <p:nvPr/>
        </p:nvSpPr>
        <p:spPr bwMode="auto">
          <a:xfrm>
            <a:off x="8459788" y="4148138"/>
            <a:ext cx="3603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i="1">
                <a:solidFill>
                  <a:schemeClr val="tx1"/>
                </a:solidFill>
              </a:rPr>
              <a:t>h</a:t>
            </a:r>
          </a:p>
        </p:txBody>
      </p:sp>
      <p:sp>
        <p:nvSpPr>
          <p:cNvPr id="29719" name="Text Box 27"/>
          <p:cNvSpPr txBox="1">
            <a:spLocks noChangeArrowheads="1"/>
          </p:cNvSpPr>
          <p:nvPr/>
        </p:nvSpPr>
        <p:spPr bwMode="auto">
          <a:xfrm>
            <a:off x="7380288" y="5013325"/>
            <a:ext cx="360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i="1">
                <a:solidFill>
                  <a:schemeClr val="tx1"/>
                </a:solidFill>
              </a:rPr>
              <a:t>b</a:t>
            </a:r>
          </a:p>
        </p:txBody>
      </p:sp>
      <p:sp>
        <p:nvSpPr>
          <p:cNvPr id="800796" name="Freeform 28"/>
          <p:cNvSpPr>
            <a:spLocks/>
          </p:cNvSpPr>
          <p:nvPr/>
        </p:nvSpPr>
        <p:spPr bwMode="auto">
          <a:xfrm>
            <a:off x="1116013" y="4652963"/>
            <a:ext cx="5616575" cy="360362"/>
          </a:xfrm>
          <a:custGeom>
            <a:avLst/>
            <a:gdLst>
              <a:gd name="T0" fmla="*/ 0 w 3538"/>
              <a:gd name="T1" fmla="*/ 0 h 227"/>
              <a:gd name="T2" fmla="*/ 2147483646 w 3538"/>
              <a:gd name="T3" fmla="*/ 2147483646 h 227"/>
              <a:gd name="T4" fmla="*/ 2147483646 w 3538"/>
              <a:gd name="T5" fmla="*/ 0 h 227"/>
              <a:gd name="T6" fmla="*/ 0 60000 65536"/>
              <a:gd name="T7" fmla="*/ 0 60000 65536"/>
              <a:gd name="T8" fmla="*/ 0 60000 65536"/>
              <a:gd name="T9" fmla="*/ 0 w 3538"/>
              <a:gd name="T10" fmla="*/ 0 h 227"/>
              <a:gd name="T11" fmla="*/ 3538 w 3538"/>
              <a:gd name="T12" fmla="*/ 227 h 227"/>
            </a:gdLst>
            <a:ahLst/>
            <a:cxnLst>
              <a:cxn ang="T6">
                <a:pos x="T0" y="T1"/>
              </a:cxn>
              <a:cxn ang="T7">
                <a:pos x="T2" y="T3"/>
              </a:cxn>
              <a:cxn ang="T8">
                <a:pos x="T4" y="T5"/>
              </a:cxn>
            </a:cxnLst>
            <a:rect l="T9" t="T10" r="T11" b="T12"/>
            <a:pathLst>
              <a:path w="3538" h="227">
                <a:moveTo>
                  <a:pt x="0" y="0"/>
                </a:moveTo>
                <a:cubicBezTo>
                  <a:pt x="589" y="113"/>
                  <a:pt x="1179" y="227"/>
                  <a:pt x="1769" y="227"/>
                </a:cubicBezTo>
                <a:cubicBezTo>
                  <a:pt x="2359" y="227"/>
                  <a:pt x="2948" y="113"/>
                  <a:pt x="3538" y="0"/>
                </a:cubicBezTo>
              </a:path>
            </a:pathLst>
          </a:custGeom>
          <a:noFill/>
          <a:ln w="88900">
            <a:solidFill>
              <a:schemeClr val="tx2"/>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fi-FI"/>
          </a:p>
        </p:txBody>
      </p:sp>
      <p:sp>
        <p:nvSpPr>
          <p:cNvPr id="800797" name="Line 29"/>
          <p:cNvSpPr>
            <a:spLocks noChangeShapeType="1"/>
          </p:cNvSpPr>
          <p:nvPr/>
        </p:nvSpPr>
        <p:spPr bwMode="auto">
          <a:xfrm>
            <a:off x="3924300" y="4725988"/>
            <a:ext cx="0" cy="3587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800798" name="Line 30"/>
          <p:cNvSpPr>
            <a:spLocks noChangeShapeType="1"/>
          </p:cNvSpPr>
          <p:nvPr/>
        </p:nvSpPr>
        <p:spPr bwMode="auto">
          <a:xfrm>
            <a:off x="3924300" y="4868863"/>
            <a:ext cx="719138" cy="431800"/>
          </a:xfrm>
          <a:prstGeom prst="line">
            <a:avLst/>
          </a:prstGeom>
          <a:noFill/>
          <a:ln w="9525">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fi-FI"/>
          </a:p>
        </p:txBody>
      </p:sp>
      <p:sp>
        <p:nvSpPr>
          <p:cNvPr id="800799" name="Text Box 31"/>
          <p:cNvSpPr txBox="1">
            <a:spLocks noChangeArrowheads="1"/>
          </p:cNvSpPr>
          <p:nvPr/>
        </p:nvSpPr>
        <p:spPr bwMode="auto">
          <a:xfrm>
            <a:off x="4572000" y="5157788"/>
            <a:ext cx="2873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i="1">
                <a:solidFill>
                  <a:schemeClr val="tx1"/>
                </a:solidFill>
              </a:rPr>
              <a:t>y</a:t>
            </a:r>
          </a:p>
        </p:txBody>
      </p:sp>
      <p:sp>
        <p:nvSpPr>
          <p:cNvPr id="29724" name="Line 32"/>
          <p:cNvSpPr>
            <a:spLocks noChangeShapeType="1"/>
          </p:cNvSpPr>
          <p:nvPr/>
        </p:nvSpPr>
        <p:spPr bwMode="auto">
          <a:xfrm>
            <a:off x="8243888" y="4292600"/>
            <a:ext cx="0" cy="2873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29725" name="AutoShape 34">
            <a:hlinkClick r:id="rId5"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00796"/>
                                        </p:tgtEl>
                                        <p:attrNameLst>
                                          <p:attrName>style.visibility</p:attrName>
                                        </p:attrNameLst>
                                      </p:cBhvr>
                                      <p:to>
                                        <p:strVal val="visible"/>
                                      </p:to>
                                    </p:set>
                                    <p:animEffect transition="in" filter="box(in)">
                                      <p:cBhvr>
                                        <p:cTn id="7" dur="500"/>
                                        <p:tgtEl>
                                          <p:spTgt spid="800796"/>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800798"/>
                                        </p:tgtEl>
                                        <p:attrNameLst>
                                          <p:attrName>style.visibility</p:attrName>
                                        </p:attrNameLst>
                                      </p:cBhvr>
                                      <p:to>
                                        <p:strVal val="visible"/>
                                      </p:to>
                                    </p:set>
                                    <p:animEffect transition="in" filter="box(in)">
                                      <p:cBhvr>
                                        <p:cTn id="11" dur="500"/>
                                        <p:tgtEl>
                                          <p:spTgt spid="800798"/>
                                        </p:tgtEl>
                                      </p:cBhvr>
                                    </p:animEffect>
                                  </p:childTnLst>
                                </p:cTn>
                              </p:par>
                              <p:par>
                                <p:cTn id="12" presetID="4" presetClass="entr" presetSubtype="16" fill="hold" nodeType="withEffect">
                                  <p:stCondLst>
                                    <p:cond delay="0"/>
                                  </p:stCondLst>
                                  <p:childTnLst>
                                    <p:set>
                                      <p:cBhvr>
                                        <p:cTn id="13" dur="1" fill="hold">
                                          <p:stCondLst>
                                            <p:cond delay="0"/>
                                          </p:stCondLst>
                                        </p:cTn>
                                        <p:tgtEl>
                                          <p:spTgt spid="800797"/>
                                        </p:tgtEl>
                                        <p:attrNameLst>
                                          <p:attrName>style.visibility</p:attrName>
                                        </p:attrNameLst>
                                      </p:cBhvr>
                                      <p:to>
                                        <p:strVal val="visible"/>
                                      </p:to>
                                    </p:set>
                                    <p:animEffect transition="in" filter="box(in)">
                                      <p:cBhvr>
                                        <p:cTn id="14" dur="500"/>
                                        <p:tgtEl>
                                          <p:spTgt spid="800797"/>
                                        </p:tgtEl>
                                      </p:cBhvr>
                                    </p:animEffect>
                                  </p:childTnLst>
                                </p:cTn>
                              </p:par>
                              <p:par>
                                <p:cTn id="15" presetID="4" presetClass="entr" presetSubtype="16" fill="hold" grpId="0" nodeType="withEffect">
                                  <p:stCondLst>
                                    <p:cond delay="0"/>
                                  </p:stCondLst>
                                  <p:childTnLst>
                                    <p:set>
                                      <p:cBhvr>
                                        <p:cTn id="16" dur="1" fill="hold">
                                          <p:stCondLst>
                                            <p:cond delay="0"/>
                                          </p:stCondLst>
                                        </p:cTn>
                                        <p:tgtEl>
                                          <p:spTgt spid="800799"/>
                                        </p:tgtEl>
                                        <p:attrNameLst>
                                          <p:attrName>style.visibility</p:attrName>
                                        </p:attrNameLst>
                                      </p:cBhvr>
                                      <p:to>
                                        <p:strVal val="visible"/>
                                      </p:to>
                                    </p:set>
                                    <p:animEffect transition="in" filter="box(in)">
                                      <p:cBhvr>
                                        <p:cTn id="17" dur="500"/>
                                        <p:tgtEl>
                                          <p:spTgt spid="8007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0799" grpId="0"/>
    </p:bld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1F1C8683-B449-452A-9392-DC38869EB4CB}" type="slidenum">
              <a:rPr lang="fi-FI" altLang="fi-FI" sz="1000" smtClean="0">
                <a:solidFill>
                  <a:schemeClr val="tx1"/>
                </a:solidFill>
                <a:latin typeface="Arial" panose="020B0604020202020204" pitchFamily="34" charset="0"/>
              </a:rPr>
              <a:pPr>
                <a:spcBef>
                  <a:spcPct val="0"/>
                </a:spcBef>
                <a:buClrTx/>
                <a:buFontTx/>
                <a:buNone/>
              </a:pPr>
              <a:t>220</a:t>
            </a:fld>
            <a:endParaRPr lang="fi-FI" altLang="fi-FI" sz="1000" smtClean="0">
              <a:solidFill>
                <a:schemeClr val="tx1"/>
              </a:solidFill>
              <a:latin typeface="Arial" panose="020B0604020202020204" pitchFamily="34" charset="0"/>
            </a:endParaRPr>
          </a:p>
        </p:txBody>
      </p:sp>
      <p:graphicFrame>
        <p:nvGraphicFramePr>
          <p:cNvPr id="232451" name="Object 2"/>
          <p:cNvGraphicFramePr>
            <a:graphicFrameLocks noChangeAspect="1"/>
          </p:cNvGraphicFramePr>
          <p:nvPr/>
        </p:nvGraphicFramePr>
        <p:xfrm>
          <a:off x="395288" y="433388"/>
          <a:ext cx="8178800" cy="1371600"/>
        </p:xfrm>
        <a:graphic>
          <a:graphicData uri="http://schemas.openxmlformats.org/presentationml/2006/ole">
            <mc:AlternateContent xmlns:mc="http://schemas.openxmlformats.org/markup-compatibility/2006">
              <mc:Choice xmlns:v="urn:schemas-microsoft-com:vml" Requires="v">
                <p:oleObj spid="_x0000_s232462" name="Equation" r:id="rId3" imgW="8178800" imgH="1371600" progId="Equation.DSMT4">
                  <p:embed/>
                </p:oleObj>
              </mc:Choice>
              <mc:Fallback>
                <p:oleObj name="Equation" r:id="rId3" imgW="8178800" imgH="13716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433388"/>
                        <a:ext cx="8178800"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2452" name="Text Box 3"/>
          <p:cNvSpPr txBox="1">
            <a:spLocks noChangeArrowheads="1"/>
          </p:cNvSpPr>
          <p:nvPr/>
        </p:nvSpPr>
        <p:spPr bwMode="auto">
          <a:xfrm>
            <a:off x="268288" y="2027238"/>
            <a:ext cx="79486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Kivi on 18 m lähtötasonsa alapuolella ja nopeuden suunta</a:t>
            </a:r>
          </a:p>
          <a:p>
            <a:pPr eaLnBrk="1" hangingPunct="1">
              <a:spcBef>
                <a:spcPct val="0"/>
              </a:spcBef>
              <a:buClrTx/>
              <a:buFontTx/>
              <a:buNone/>
            </a:pPr>
            <a:r>
              <a:rPr lang="fi-FI" altLang="fi-FI" sz="2400">
                <a:solidFill>
                  <a:schemeClr val="tx1"/>
                </a:solidFill>
              </a:rPr>
              <a:t>on alaspäin.</a:t>
            </a:r>
          </a:p>
        </p:txBody>
      </p:sp>
      <p:sp>
        <p:nvSpPr>
          <p:cNvPr id="232453" name="Text Box 4"/>
          <p:cNvSpPr txBox="1">
            <a:spLocks noChangeArrowheads="1"/>
          </p:cNvSpPr>
          <p:nvPr/>
        </p:nvSpPr>
        <p:spPr bwMode="auto">
          <a:xfrm>
            <a:off x="309563" y="3133725"/>
            <a:ext cx="73342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b="1">
                <a:solidFill>
                  <a:schemeClr val="tx1"/>
                </a:solidFill>
              </a:rPr>
              <a:t>b) Kiven nopeus, kun se on 5,0 m lähtötasonsa</a:t>
            </a:r>
          </a:p>
          <a:p>
            <a:pPr eaLnBrk="1" hangingPunct="1">
              <a:spcBef>
                <a:spcPct val="0"/>
              </a:spcBef>
              <a:buClrTx/>
              <a:buFontTx/>
              <a:buNone/>
            </a:pPr>
            <a:r>
              <a:rPr lang="fi-FI" altLang="fi-FI" sz="2400" b="1">
                <a:solidFill>
                  <a:schemeClr val="tx1"/>
                </a:solidFill>
              </a:rPr>
              <a:t> yläpuolella eli </a:t>
            </a:r>
            <a:r>
              <a:rPr lang="fi-FI" altLang="fi-FI" sz="2400" b="1" i="1">
                <a:solidFill>
                  <a:schemeClr val="tx1"/>
                </a:solidFill>
              </a:rPr>
              <a:t>y </a:t>
            </a:r>
            <a:r>
              <a:rPr lang="fi-FI" altLang="fi-FI" sz="2400" b="1">
                <a:solidFill>
                  <a:schemeClr val="tx1"/>
                </a:solidFill>
              </a:rPr>
              <a:t>=5,0 m.</a:t>
            </a:r>
          </a:p>
        </p:txBody>
      </p:sp>
      <p:sp>
        <p:nvSpPr>
          <p:cNvPr id="232454" name="Text Box 5"/>
          <p:cNvSpPr txBox="1">
            <a:spLocks noChangeArrowheads="1"/>
          </p:cNvSpPr>
          <p:nvPr/>
        </p:nvSpPr>
        <p:spPr bwMode="auto">
          <a:xfrm>
            <a:off x="423863" y="41957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endParaRPr lang="fi-FI" altLang="fi-FI" sz="1800">
              <a:solidFill>
                <a:schemeClr val="tx1"/>
              </a:solidFill>
            </a:endParaRPr>
          </a:p>
        </p:txBody>
      </p:sp>
      <p:sp>
        <p:nvSpPr>
          <p:cNvPr id="232455" name="Text Box 6"/>
          <p:cNvSpPr txBox="1">
            <a:spLocks noChangeArrowheads="1"/>
          </p:cNvSpPr>
          <p:nvPr/>
        </p:nvSpPr>
        <p:spPr bwMode="auto">
          <a:xfrm>
            <a:off x="338138" y="4533900"/>
            <a:ext cx="1425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Yhtälöstä</a:t>
            </a:r>
          </a:p>
        </p:txBody>
      </p:sp>
      <p:graphicFrame>
        <p:nvGraphicFramePr>
          <p:cNvPr id="232456" name="Object 7"/>
          <p:cNvGraphicFramePr>
            <a:graphicFrameLocks noChangeAspect="1"/>
          </p:cNvGraphicFramePr>
          <p:nvPr/>
        </p:nvGraphicFramePr>
        <p:xfrm>
          <a:off x="2197100" y="4383088"/>
          <a:ext cx="5143500" cy="736600"/>
        </p:xfrm>
        <a:graphic>
          <a:graphicData uri="http://schemas.openxmlformats.org/presentationml/2006/ole">
            <mc:AlternateContent xmlns:mc="http://schemas.openxmlformats.org/markup-compatibility/2006">
              <mc:Choice xmlns:v="urn:schemas-microsoft-com:vml" Requires="v">
                <p:oleObj spid="_x0000_s232463" name="Equation" r:id="rId5" imgW="5143500" imgH="736600" progId="Equation.DSMT4">
                  <p:embed/>
                </p:oleObj>
              </mc:Choice>
              <mc:Fallback>
                <p:oleObj name="Equation" r:id="rId5" imgW="5143500" imgH="7366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7100" y="4383088"/>
                        <a:ext cx="51435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2457" name="Text Box 8"/>
          <p:cNvSpPr txBox="1">
            <a:spLocks noChangeArrowheads="1"/>
          </p:cNvSpPr>
          <p:nvPr/>
        </p:nvSpPr>
        <p:spPr bwMode="auto">
          <a:xfrm>
            <a:off x="325438" y="5240338"/>
            <a:ext cx="8188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voidaan ratkaista ajanhetki </a:t>
            </a:r>
            <a:r>
              <a:rPr lang="fi-FI" altLang="fi-FI" sz="2400" i="1">
                <a:solidFill>
                  <a:schemeClr val="tx1"/>
                </a:solidFill>
              </a:rPr>
              <a:t>t</a:t>
            </a:r>
            <a:r>
              <a:rPr lang="fi-FI" altLang="fi-FI" sz="2400">
                <a:solidFill>
                  <a:schemeClr val="tx1"/>
                </a:solidFill>
              </a:rPr>
              <a:t>, jolloin kiven asema </a:t>
            </a:r>
            <a:r>
              <a:rPr lang="fi-FI" altLang="fi-FI" sz="2400" i="1">
                <a:solidFill>
                  <a:schemeClr val="tx1"/>
                </a:solidFill>
              </a:rPr>
              <a:t>y</a:t>
            </a:r>
            <a:r>
              <a:rPr lang="fi-FI" altLang="fi-FI" sz="2400">
                <a:solidFill>
                  <a:schemeClr val="tx1"/>
                </a:solidFill>
              </a:rPr>
              <a:t> = 5,0 m</a:t>
            </a:r>
          </a:p>
        </p:txBody>
      </p:sp>
    </p:spTree>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BAAE3A86-077A-413A-96DD-E1221FDEDEA0}" type="slidenum">
              <a:rPr lang="fi-FI" altLang="fi-FI" sz="1000" smtClean="0">
                <a:solidFill>
                  <a:schemeClr val="tx1"/>
                </a:solidFill>
                <a:latin typeface="Arial" panose="020B0604020202020204" pitchFamily="34" charset="0"/>
              </a:rPr>
              <a:pPr>
                <a:spcBef>
                  <a:spcPct val="0"/>
                </a:spcBef>
                <a:buClrTx/>
                <a:buFontTx/>
                <a:buNone/>
              </a:pPr>
              <a:t>221</a:t>
            </a:fld>
            <a:endParaRPr lang="fi-FI" altLang="fi-FI" sz="1000" smtClean="0">
              <a:solidFill>
                <a:schemeClr val="tx1"/>
              </a:solidFill>
              <a:latin typeface="Arial" panose="020B0604020202020204" pitchFamily="34" charset="0"/>
            </a:endParaRPr>
          </a:p>
        </p:txBody>
      </p:sp>
      <p:graphicFrame>
        <p:nvGraphicFramePr>
          <p:cNvPr id="233475" name="Object 2"/>
          <p:cNvGraphicFramePr>
            <a:graphicFrameLocks noChangeAspect="1"/>
          </p:cNvGraphicFramePr>
          <p:nvPr/>
        </p:nvGraphicFramePr>
        <p:xfrm>
          <a:off x="763588" y="1009650"/>
          <a:ext cx="7150100" cy="4025900"/>
        </p:xfrm>
        <a:graphic>
          <a:graphicData uri="http://schemas.openxmlformats.org/presentationml/2006/ole">
            <mc:AlternateContent xmlns:mc="http://schemas.openxmlformats.org/markup-compatibility/2006">
              <mc:Choice xmlns:v="urn:schemas-microsoft-com:vml" Requires="v">
                <p:oleObj spid="_x0000_s233478" name="Equation" r:id="rId3" imgW="7150100" imgH="4025900" progId="Equation.DSMT4">
                  <p:embed/>
                </p:oleObj>
              </mc:Choice>
              <mc:Fallback>
                <p:oleObj name="Equation" r:id="rId3" imgW="7150100" imgH="40259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588" y="1009650"/>
                        <a:ext cx="7150100" cy="402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67A7EE88-A4A1-4DA5-AE46-F3B699460198}" type="slidenum">
              <a:rPr lang="fi-FI" altLang="fi-FI" sz="1000" smtClean="0">
                <a:solidFill>
                  <a:schemeClr val="tx1"/>
                </a:solidFill>
                <a:latin typeface="Arial" panose="020B0604020202020204" pitchFamily="34" charset="0"/>
              </a:rPr>
              <a:pPr>
                <a:spcBef>
                  <a:spcPct val="0"/>
                </a:spcBef>
                <a:buClrTx/>
                <a:buFontTx/>
                <a:buNone/>
              </a:pPr>
              <a:t>222</a:t>
            </a:fld>
            <a:endParaRPr lang="fi-FI" altLang="fi-FI" sz="1000" smtClean="0">
              <a:solidFill>
                <a:schemeClr val="tx1"/>
              </a:solidFill>
              <a:latin typeface="Arial" panose="020B0604020202020204" pitchFamily="34" charset="0"/>
            </a:endParaRPr>
          </a:p>
        </p:txBody>
      </p:sp>
      <p:sp>
        <p:nvSpPr>
          <p:cNvPr id="234499" name="Text Box 2"/>
          <p:cNvSpPr txBox="1">
            <a:spLocks noChangeArrowheads="1"/>
          </p:cNvSpPr>
          <p:nvPr/>
        </p:nvSpPr>
        <p:spPr bwMode="auto">
          <a:xfrm>
            <a:off x="455613" y="404813"/>
            <a:ext cx="7581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Lasketaan kiven nopeuden arvo lasketuilla ajanhetkillä.</a:t>
            </a:r>
          </a:p>
        </p:txBody>
      </p:sp>
      <p:graphicFrame>
        <p:nvGraphicFramePr>
          <p:cNvPr id="234500" name="Object 3"/>
          <p:cNvGraphicFramePr>
            <a:graphicFrameLocks noChangeAspect="1"/>
          </p:cNvGraphicFramePr>
          <p:nvPr/>
        </p:nvGraphicFramePr>
        <p:xfrm>
          <a:off x="557213" y="1214438"/>
          <a:ext cx="7721600" cy="2717800"/>
        </p:xfrm>
        <a:graphic>
          <a:graphicData uri="http://schemas.openxmlformats.org/presentationml/2006/ole">
            <mc:AlternateContent xmlns:mc="http://schemas.openxmlformats.org/markup-compatibility/2006">
              <mc:Choice xmlns:v="urn:schemas-microsoft-com:vml" Requires="v">
                <p:oleObj spid="_x0000_s234504" name="Equation" r:id="rId3" imgW="7721600" imgH="2717800" progId="Equation.DSMT4">
                  <p:embed/>
                </p:oleObj>
              </mc:Choice>
              <mc:Fallback>
                <p:oleObj name="Equation" r:id="rId3" imgW="7721600" imgH="2717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213" y="1214438"/>
                        <a:ext cx="7721600" cy="271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4501" name="Text Box 4"/>
          <p:cNvSpPr txBox="1">
            <a:spLocks noChangeArrowheads="1"/>
          </p:cNvSpPr>
          <p:nvPr/>
        </p:nvSpPr>
        <p:spPr bwMode="auto">
          <a:xfrm>
            <a:off x="498475" y="4327525"/>
            <a:ext cx="815022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Ajanhetkellä 2,678 s kivi on putoamassa alaspäin, jolloin </a:t>
            </a:r>
          </a:p>
          <a:p>
            <a:pPr eaLnBrk="1" hangingPunct="1">
              <a:spcBef>
                <a:spcPct val="0"/>
              </a:spcBef>
              <a:buClrTx/>
              <a:buFontTx/>
              <a:buNone/>
            </a:pPr>
            <a:r>
              <a:rPr lang="fi-FI" altLang="fi-FI" sz="2400">
                <a:solidFill>
                  <a:schemeClr val="tx1"/>
                </a:solidFill>
              </a:rPr>
              <a:t>nopeudella on negatiivinen arvo ja vastaavasti ajanhetkellä</a:t>
            </a:r>
          </a:p>
          <a:p>
            <a:pPr eaLnBrk="1" hangingPunct="1">
              <a:spcBef>
                <a:spcPct val="0"/>
              </a:spcBef>
              <a:buClrTx/>
              <a:buFontTx/>
              <a:buNone/>
            </a:pPr>
            <a:r>
              <a:rPr lang="fi-FI" altLang="fi-FI" sz="2400">
                <a:solidFill>
                  <a:schemeClr val="tx1"/>
                </a:solidFill>
              </a:rPr>
              <a:t>0,381 s kivi on menossa ylöspäin ja nopeudella on positiivi-</a:t>
            </a:r>
          </a:p>
          <a:p>
            <a:pPr eaLnBrk="1" hangingPunct="1">
              <a:spcBef>
                <a:spcPct val="0"/>
              </a:spcBef>
              <a:buClrTx/>
              <a:buFontTx/>
              <a:buNone/>
            </a:pPr>
            <a:r>
              <a:rPr lang="fi-FI" altLang="fi-FI" sz="2400">
                <a:solidFill>
                  <a:schemeClr val="tx1"/>
                </a:solidFill>
              </a:rPr>
              <a:t>nen arvo.  </a:t>
            </a:r>
          </a:p>
        </p:txBody>
      </p:sp>
    </p:spTree>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EE396E65-3322-42F4-889D-A011FE81E062}" type="slidenum">
              <a:rPr lang="fi-FI" altLang="fi-FI" sz="1000" smtClean="0">
                <a:solidFill>
                  <a:schemeClr val="tx1"/>
                </a:solidFill>
                <a:latin typeface="Arial" panose="020B0604020202020204" pitchFamily="34" charset="0"/>
              </a:rPr>
              <a:pPr>
                <a:spcBef>
                  <a:spcPct val="0"/>
                </a:spcBef>
                <a:buClrTx/>
                <a:buFontTx/>
                <a:buNone/>
              </a:pPr>
              <a:t>223</a:t>
            </a:fld>
            <a:endParaRPr lang="fi-FI" altLang="fi-FI" sz="1000" smtClean="0">
              <a:solidFill>
                <a:schemeClr val="tx1"/>
              </a:solidFill>
              <a:latin typeface="Arial" panose="020B0604020202020204" pitchFamily="34" charset="0"/>
            </a:endParaRPr>
          </a:p>
        </p:txBody>
      </p:sp>
      <p:sp>
        <p:nvSpPr>
          <p:cNvPr id="235523" name="Text Box 2"/>
          <p:cNvSpPr txBox="1">
            <a:spLocks noChangeArrowheads="1"/>
          </p:cNvSpPr>
          <p:nvPr/>
        </p:nvSpPr>
        <p:spPr bwMode="auto">
          <a:xfrm>
            <a:off x="425450" y="257175"/>
            <a:ext cx="3968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c) Nousuaika ja lakikorkeus:</a:t>
            </a:r>
          </a:p>
        </p:txBody>
      </p:sp>
      <p:sp>
        <p:nvSpPr>
          <p:cNvPr id="235524" name="Text Box 3"/>
          <p:cNvSpPr txBox="1">
            <a:spLocks noChangeArrowheads="1"/>
          </p:cNvSpPr>
          <p:nvPr/>
        </p:nvSpPr>
        <p:spPr bwMode="auto">
          <a:xfrm>
            <a:off x="398463" y="935038"/>
            <a:ext cx="5175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Lakikorkeudessa kiven nopeus </a:t>
            </a:r>
            <a:r>
              <a:rPr lang="fi-FI" altLang="fi-FI" sz="2400" i="1">
                <a:solidFill>
                  <a:schemeClr val="tx1"/>
                </a:solidFill>
              </a:rPr>
              <a:t>v </a:t>
            </a:r>
            <a:r>
              <a:rPr lang="fi-FI" altLang="fi-FI" sz="2400">
                <a:solidFill>
                  <a:schemeClr val="tx1"/>
                </a:solidFill>
              </a:rPr>
              <a:t>=0. </a:t>
            </a:r>
          </a:p>
        </p:txBody>
      </p:sp>
      <p:graphicFrame>
        <p:nvGraphicFramePr>
          <p:cNvPr id="235525" name="Object 4"/>
          <p:cNvGraphicFramePr>
            <a:graphicFrameLocks noChangeAspect="1"/>
          </p:cNvGraphicFramePr>
          <p:nvPr/>
        </p:nvGraphicFramePr>
        <p:xfrm>
          <a:off x="512763" y="1897063"/>
          <a:ext cx="3911600" cy="1295400"/>
        </p:xfrm>
        <a:graphic>
          <a:graphicData uri="http://schemas.openxmlformats.org/presentationml/2006/ole">
            <mc:AlternateContent xmlns:mc="http://schemas.openxmlformats.org/markup-compatibility/2006">
              <mc:Choice xmlns:v="urn:schemas-microsoft-com:vml" Requires="v">
                <p:oleObj spid="_x0000_s235532" name="Equation" r:id="rId3" imgW="3911600" imgH="1295400" progId="Equation.DSMT4">
                  <p:embed/>
                </p:oleObj>
              </mc:Choice>
              <mc:Fallback>
                <p:oleObj name="Equation" r:id="rId3" imgW="3911600" imgH="12954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763" y="1897063"/>
                        <a:ext cx="3911600"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26" name="Text Box 5"/>
          <p:cNvSpPr txBox="1">
            <a:spLocks noChangeArrowheads="1"/>
          </p:cNvSpPr>
          <p:nvPr/>
        </p:nvSpPr>
        <p:spPr bwMode="auto">
          <a:xfrm>
            <a:off x="412750" y="3471863"/>
            <a:ext cx="7134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Kiven asema hetkellä </a:t>
            </a:r>
            <a:r>
              <a:rPr lang="fi-FI" altLang="fi-FI" sz="2400" i="1">
                <a:solidFill>
                  <a:schemeClr val="tx1"/>
                </a:solidFill>
              </a:rPr>
              <a:t>t</a:t>
            </a:r>
            <a:r>
              <a:rPr lang="fi-FI" altLang="fi-FI" sz="2400">
                <a:solidFill>
                  <a:schemeClr val="tx1"/>
                </a:solidFill>
              </a:rPr>
              <a:t> = 1,53 s on lakikorkeus </a:t>
            </a:r>
            <a:r>
              <a:rPr lang="fi-FI" altLang="fi-FI" sz="2400" i="1">
                <a:solidFill>
                  <a:schemeClr val="tx1"/>
                </a:solidFill>
              </a:rPr>
              <a:t>Y</a:t>
            </a:r>
          </a:p>
        </p:txBody>
      </p:sp>
      <p:graphicFrame>
        <p:nvGraphicFramePr>
          <p:cNvPr id="235527" name="Object 6"/>
          <p:cNvGraphicFramePr>
            <a:graphicFrameLocks noChangeAspect="1"/>
          </p:cNvGraphicFramePr>
          <p:nvPr/>
        </p:nvGraphicFramePr>
        <p:xfrm>
          <a:off x="463550" y="4216400"/>
          <a:ext cx="8001000" cy="1549400"/>
        </p:xfrm>
        <a:graphic>
          <a:graphicData uri="http://schemas.openxmlformats.org/presentationml/2006/ole">
            <mc:AlternateContent xmlns:mc="http://schemas.openxmlformats.org/markup-compatibility/2006">
              <mc:Choice xmlns:v="urn:schemas-microsoft-com:vml" Requires="v">
                <p:oleObj spid="_x0000_s235533" name="Equation" r:id="rId5" imgW="8001000" imgH="1549400" progId="Equation.DSMT4">
                  <p:embed/>
                </p:oleObj>
              </mc:Choice>
              <mc:Fallback>
                <p:oleObj name="Equation" r:id="rId5" imgW="8001000" imgH="15494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550" y="4216400"/>
                        <a:ext cx="8001000" cy="154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6546" name="Dian numeron paikkamerkki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spcBef>
                <a:spcPct val="0"/>
              </a:spcBef>
              <a:buClrTx/>
              <a:buFontTx/>
              <a:buNone/>
            </a:pPr>
            <a:fld id="{22C385E8-7409-4603-9E79-9F1BE00312AC}" type="slidenum">
              <a:rPr lang="fi-FI" altLang="fi-FI" sz="1000" smtClean="0">
                <a:solidFill>
                  <a:schemeClr val="bg1"/>
                </a:solidFill>
              </a:rPr>
              <a:pPr>
                <a:spcBef>
                  <a:spcPct val="0"/>
                </a:spcBef>
                <a:buClrTx/>
                <a:buFontTx/>
                <a:buNone/>
              </a:pPr>
              <a:t>224</a:t>
            </a:fld>
            <a:endParaRPr lang="fi-FI" altLang="fi-FI" sz="1000" smtClean="0">
              <a:solidFill>
                <a:schemeClr val="bg1"/>
              </a:solidFill>
            </a:endParaRPr>
          </a:p>
        </p:txBody>
      </p:sp>
      <p:sp>
        <p:nvSpPr>
          <p:cNvPr id="236547" name="Text Box 2"/>
          <p:cNvSpPr txBox="1">
            <a:spLocks noChangeArrowheads="1"/>
          </p:cNvSpPr>
          <p:nvPr/>
        </p:nvSpPr>
        <p:spPr bwMode="auto">
          <a:xfrm>
            <a:off x="2889250" y="3716338"/>
            <a:ext cx="33448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spcBef>
                <a:spcPct val="50000"/>
              </a:spcBef>
              <a:buClrTx/>
              <a:buFontTx/>
              <a:buNone/>
            </a:pPr>
            <a:r>
              <a:rPr lang="fi-FI" altLang="fi-FI" sz="3600" b="1">
                <a:solidFill>
                  <a:srgbClr val="5F5F5F"/>
                </a:solidFill>
                <a:latin typeface="Tahoma" panose="020B0604030504040204" pitchFamily="34" charset="0"/>
              </a:rPr>
              <a:t>Paluu tekstiin</a:t>
            </a:r>
          </a:p>
        </p:txBody>
      </p:sp>
      <p:sp>
        <p:nvSpPr>
          <p:cNvPr id="236548" name="AutoShape 3">
            <a:hlinkClick r:id="rId2" action="ppaction://hlinksldjump" highlightClick="1"/>
          </p:cNvPr>
          <p:cNvSpPr>
            <a:spLocks noChangeArrowheads="1"/>
          </p:cNvSpPr>
          <p:nvPr/>
        </p:nvSpPr>
        <p:spPr bwMode="auto">
          <a:xfrm>
            <a:off x="3205163" y="2994025"/>
            <a:ext cx="2713037" cy="720725"/>
          </a:xfrm>
          <a:prstGeom prst="actionButtonReturn">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lgn="ctr" eaLnBrk="1" hangingPunct="1">
              <a:spcBef>
                <a:spcPct val="50000"/>
              </a:spcBef>
              <a:buClrTx/>
              <a:buFontTx/>
              <a:buNone/>
            </a:pPr>
            <a:endParaRPr lang="fi-FI" altLang="fi-FI" sz="3600">
              <a:latin typeface="Tahoma" panose="020B0604030504040204" pitchFamily="34" charset="0"/>
            </a:endParaRPr>
          </a:p>
        </p:txBody>
      </p:sp>
    </p:spTree>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Dian numeron paikkamerkki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768F02BE-B9DD-4BE0-B7DA-BB8526C8DE52}" type="slidenum">
              <a:rPr lang="fi-FI" altLang="fi-FI" sz="1000" smtClean="0">
                <a:solidFill>
                  <a:schemeClr val="tx1"/>
                </a:solidFill>
                <a:latin typeface="Arial" panose="020B0604020202020204" pitchFamily="34" charset="0"/>
              </a:rPr>
              <a:pPr>
                <a:spcBef>
                  <a:spcPct val="0"/>
                </a:spcBef>
                <a:buClrTx/>
                <a:buFontTx/>
                <a:buNone/>
              </a:pPr>
              <a:t>225</a:t>
            </a:fld>
            <a:endParaRPr lang="fi-FI" altLang="fi-FI" sz="1000" smtClean="0">
              <a:solidFill>
                <a:schemeClr val="tx1"/>
              </a:solidFill>
              <a:latin typeface="Arial" panose="020B0604020202020204" pitchFamily="34" charset="0"/>
            </a:endParaRPr>
          </a:p>
        </p:txBody>
      </p:sp>
      <p:sp>
        <p:nvSpPr>
          <p:cNvPr id="237571" name="Text Box 2"/>
          <p:cNvSpPr txBox="1">
            <a:spLocks noChangeArrowheads="1"/>
          </p:cNvSpPr>
          <p:nvPr/>
        </p:nvSpPr>
        <p:spPr bwMode="auto">
          <a:xfrm>
            <a:off x="592138" y="242888"/>
            <a:ext cx="46196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b="1">
                <a:solidFill>
                  <a:schemeClr val="tx2"/>
                </a:solidFill>
              </a:rPr>
              <a:t>Ratkaisu. Tehtävä 3.1</a:t>
            </a:r>
          </a:p>
        </p:txBody>
      </p:sp>
      <p:sp>
        <p:nvSpPr>
          <p:cNvPr id="237572" name="Text Box 3"/>
          <p:cNvSpPr txBox="1">
            <a:spLocks noChangeArrowheads="1"/>
          </p:cNvSpPr>
          <p:nvPr/>
        </p:nvSpPr>
        <p:spPr bwMode="auto">
          <a:xfrm>
            <a:off x="592138" y="1017588"/>
            <a:ext cx="54927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Lähtöarvot:	</a:t>
            </a:r>
            <a:r>
              <a:rPr lang="fi-FI" altLang="fi-FI" sz="2400" i="1">
                <a:solidFill>
                  <a:schemeClr val="tx1"/>
                </a:solidFill>
              </a:rPr>
              <a:t>v</a:t>
            </a:r>
            <a:r>
              <a:rPr lang="fi-FI" altLang="fi-FI" sz="2400" i="1" baseline="-25000">
                <a:solidFill>
                  <a:schemeClr val="tx1"/>
                </a:solidFill>
              </a:rPr>
              <a:t>0</a:t>
            </a:r>
            <a:r>
              <a:rPr lang="fi-FI" altLang="fi-FI" sz="2400">
                <a:solidFill>
                  <a:schemeClr val="tx1"/>
                </a:solidFill>
              </a:rPr>
              <a:t>  = 30 m/s</a:t>
            </a:r>
            <a:endParaRPr lang="fi-FI" altLang="fi-FI" sz="2400" baseline="30000">
              <a:solidFill>
                <a:schemeClr val="tx1"/>
              </a:solidFill>
            </a:endParaRPr>
          </a:p>
          <a:p>
            <a:pPr eaLnBrk="1" hangingPunct="1">
              <a:spcBef>
                <a:spcPct val="0"/>
              </a:spcBef>
              <a:buClrTx/>
              <a:buFontTx/>
              <a:buNone/>
            </a:pPr>
            <a:r>
              <a:rPr lang="fi-FI" altLang="fi-FI" sz="2400" i="1">
                <a:solidFill>
                  <a:schemeClr val="tx1"/>
                </a:solidFill>
              </a:rPr>
              <a:t>		</a:t>
            </a:r>
            <a:r>
              <a:rPr lang="el-GR" altLang="fi-FI" sz="2400" i="1">
                <a:solidFill>
                  <a:schemeClr val="tx1"/>
                </a:solidFill>
                <a:latin typeface="Arial" panose="020B0604020202020204" pitchFamily="34" charset="0"/>
                <a:cs typeface="Arial" panose="020B0604020202020204" pitchFamily="34" charset="0"/>
              </a:rPr>
              <a:t>θ</a:t>
            </a:r>
            <a:r>
              <a:rPr lang="fi-FI" altLang="fi-FI" sz="2400" i="1" baseline="-25000">
                <a:solidFill>
                  <a:schemeClr val="tx1"/>
                </a:solidFill>
                <a:latin typeface="Arial" panose="020B0604020202020204" pitchFamily="34" charset="0"/>
                <a:cs typeface="Arial" panose="020B0604020202020204" pitchFamily="34" charset="0"/>
              </a:rPr>
              <a:t>0</a:t>
            </a:r>
            <a:r>
              <a:rPr lang="fi-FI" altLang="fi-FI" sz="2400" i="1">
                <a:solidFill>
                  <a:schemeClr val="tx1"/>
                </a:solidFill>
              </a:rPr>
              <a:t>  </a:t>
            </a:r>
            <a:r>
              <a:rPr lang="fi-FI" altLang="fi-FI" sz="2400">
                <a:solidFill>
                  <a:schemeClr val="tx1"/>
                </a:solidFill>
              </a:rPr>
              <a:t>= 48°</a:t>
            </a:r>
          </a:p>
        </p:txBody>
      </p:sp>
      <p:sp>
        <p:nvSpPr>
          <p:cNvPr id="237573" name="Text Box 4"/>
          <p:cNvSpPr txBox="1">
            <a:spLocks noChangeArrowheads="1"/>
          </p:cNvSpPr>
          <p:nvPr/>
        </p:nvSpPr>
        <p:spPr bwMode="auto">
          <a:xfrm>
            <a:off x="663575" y="2360613"/>
            <a:ext cx="461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a)</a:t>
            </a:r>
          </a:p>
        </p:txBody>
      </p:sp>
      <p:sp>
        <p:nvSpPr>
          <p:cNvPr id="237574" name="Text Box 5"/>
          <p:cNvSpPr txBox="1">
            <a:spLocks noChangeArrowheads="1"/>
          </p:cNvSpPr>
          <p:nvPr/>
        </p:nvSpPr>
        <p:spPr bwMode="auto">
          <a:xfrm>
            <a:off x="1095375" y="2360613"/>
            <a:ext cx="7418388"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Koska golfpalloa lyödään tasaisella alustalla, on lento-</a:t>
            </a:r>
          </a:p>
          <a:p>
            <a:pPr eaLnBrk="1" hangingPunct="1">
              <a:spcBef>
                <a:spcPct val="0"/>
              </a:spcBef>
              <a:buClrTx/>
              <a:buFontTx/>
              <a:buNone/>
            </a:pPr>
            <a:r>
              <a:rPr lang="fi-FI" altLang="fi-FI" sz="2400">
                <a:solidFill>
                  <a:schemeClr val="tx1"/>
                </a:solidFill>
              </a:rPr>
              <a:t>aika kaksi kertaa nousuaika eli </a:t>
            </a:r>
            <a:r>
              <a:rPr lang="fi-FI" altLang="fi-FI" sz="2400" i="1">
                <a:solidFill>
                  <a:schemeClr val="tx1"/>
                </a:solidFill>
              </a:rPr>
              <a:t>t </a:t>
            </a:r>
            <a:r>
              <a:rPr lang="fi-FI" altLang="fi-FI" sz="2400" baseline="-25000">
                <a:solidFill>
                  <a:schemeClr val="tx1"/>
                </a:solidFill>
              </a:rPr>
              <a:t>L</a:t>
            </a:r>
            <a:r>
              <a:rPr lang="fi-FI" altLang="fi-FI" sz="2400">
                <a:solidFill>
                  <a:schemeClr val="tx1"/>
                </a:solidFill>
              </a:rPr>
              <a:t> = 2</a:t>
            </a:r>
            <a:r>
              <a:rPr lang="en-US" altLang="fi-FI" sz="2400">
                <a:solidFill>
                  <a:schemeClr val="tx1"/>
                </a:solidFill>
              </a:rPr>
              <a:t>·</a:t>
            </a:r>
            <a:r>
              <a:rPr lang="en-US" altLang="fi-FI" sz="2400" i="1">
                <a:solidFill>
                  <a:schemeClr val="tx1"/>
                </a:solidFill>
              </a:rPr>
              <a:t>t</a:t>
            </a:r>
            <a:r>
              <a:rPr lang="en-US" altLang="fi-FI" sz="2400" baseline="-25000">
                <a:solidFill>
                  <a:schemeClr val="tx1"/>
                </a:solidFill>
              </a:rPr>
              <a:t>n</a:t>
            </a:r>
            <a:r>
              <a:rPr lang="en-US" altLang="fi-FI" sz="2400">
                <a:solidFill>
                  <a:schemeClr val="tx1"/>
                </a:solidFill>
              </a:rPr>
              <a:t>.</a:t>
            </a:r>
          </a:p>
          <a:p>
            <a:pPr eaLnBrk="1" hangingPunct="1">
              <a:spcBef>
                <a:spcPct val="0"/>
              </a:spcBef>
              <a:buClrTx/>
              <a:buFontTx/>
              <a:buNone/>
            </a:pPr>
            <a:endParaRPr lang="en-US" altLang="fi-FI" sz="2400">
              <a:solidFill>
                <a:schemeClr val="tx1"/>
              </a:solidFill>
            </a:endParaRPr>
          </a:p>
          <a:p>
            <a:pPr eaLnBrk="1" hangingPunct="1">
              <a:spcBef>
                <a:spcPct val="0"/>
              </a:spcBef>
              <a:buClrTx/>
              <a:buFontTx/>
              <a:buNone/>
            </a:pPr>
            <a:r>
              <a:rPr lang="en-US" altLang="fi-FI" sz="2400">
                <a:solidFill>
                  <a:schemeClr val="tx1"/>
                </a:solidFill>
              </a:rPr>
              <a:t>Lakipisteessä </a:t>
            </a:r>
            <a:r>
              <a:rPr lang="en-US" altLang="fi-FI" sz="2400" i="1">
                <a:solidFill>
                  <a:schemeClr val="tx1"/>
                </a:solidFill>
              </a:rPr>
              <a:t>v</a:t>
            </a:r>
            <a:r>
              <a:rPr lang="en-US" altLang="fi-FI" sz="2400" baseline="-25000">
                <a:solidFill>
                  <a:schemeClr val="tx1"/>
                </a:solidFill>
              </a:rPr>
              <a:t>y</a:t>
            </a:r>
            <a:r>
              <a:rPr lang="en-US" altLang="fi-FI" sz="2400">
                <a:solidFill>
                  <a:schemeClr val="tx1"/>
                </a:solidFill>
              </a:rPr>
              <a:t> = 0 </a:t>
            </a:r>
            <a:endParaRPr lang="en-US" altLang="fi-FI" sz="2400" baseline="-25000">
              <a:solidFill>
                <a:schemeClr val="tx1"/>
              </a:solidFill>
            </a:endParaRPr>
          </a:p>
        </p:txBody>
      </p:sp>
      <p:graphicFrame>
        <p:nvGraphicFramePr>
          <p:cNvPr id="237575" name="Object 6"/>
          <p:cNvGraphicFramePr>
            <a:graphicFrameLocks noGrp="1" noChangeAspect="1"/>
          </p:cNvGraphicFramePr>
          <p:nvPr>
            <p:ph/>
          </p:nvPr>
        </p:nvGraphicFramePr>
        <p:xfrm>
          <a:off x="1370013" y="4076700"/>
          <a:ext cx="3679825" cy="1839913"/>
        </p:xfrm>
        <a:graphic>
          <a:graphicData uri="http://schemas.openxmlformats.org/presentationml/2006/ole">
            <mc:AlternateContent xmlns:mc="http://schemas.openxmlformats.org/markup-compatibility/2006">
              <mc:Choice xmlns:v="urn:schemas-microsoft-com:vml" Requires="v">
                <p:oleObj spid="_x0000_s237578" name="Equation" r:id="rId3" imgW="3860800" imgH="1930400" progId="Equation.DSMT4">
                  <p:embed/>
                </p:oleObj>
              </mc:Choice>
              <mc:Fallback>
                <p:oleObj name="Equation" r:id="rId3" imgW="3860800" imgH="19304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0013" y="4076700"/>
                        <a:ext cx="3679825" cy="1839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8CA5FD0D-6B6F-4AE9-9F79-0D135799F25B}" type="slidenum">
              <a:rPr lang="fi-FI" altLang="fi-FI" sz="1000" smtClean="0">
                <a:solidFill>
                  <a:schemeClr val="tx1"/>
                </a:solidFill>
                <a:latin typeface="Arial" panose="020B0604020202020204" pitchFamily="34" charset="0"/>
              </a:rPr>
              <a:pPr>
                <a:spcBef>
                  <a:spcPct val="0"/>
                </a:spcBef>
                <a:buClrTx/>
                <a:buFontTx/>
                <a:buNone/>
              </a:pPr>
              <a:t>226</a:t>
            </a:fld>
            <a:endParaRPr lang="fi-FI" altLang="fi-FI" sz="1000" smtClean="0">
              <a:solidFill>
                <a:schemeClr val="tx1"/>
              </a:solidFill>
              <a:latin typeface="Arial" panose="020B0604020202020204" pitchFamily="34" charset="0"/>
            </a:endParaRPr>
          </a:p>
        </p:txBody>
      </p:sp>
      <p:sp>
        <p:nvSpPr>
          <p:cNvPr id="238595" name="Text Box 2"/>
          <p:cNvSpPr txBox="1">
            <a:spLocks noChangeArrowheads="1"/>
          </p:cNvSpPr>
          <p:nvPr/>
        </p:nvSpPr>
        <p:spPr bwMode="auto">
          <a:xfrm>
            <a:off x="554038" y="849313"/>
            <a:ext cx="2239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b) Kantama </a:t>
            </a:r>
            <a:r>
              <a:rPr lang="fi-FI" altLang="fi-FI" sz="2400" i="1">
                <a:solidFill>
                  <a:schemeClr val="tx1"/>
                </a:solidFill>
              </a:rPr>
              <a:t>R </a:t>
            </a:r>
            <a:r>
              <a:rPr lang="fi-FI" altLang="fi-FI" sz="2400">
                <a:solidFill>
                  <a:schemeClr val="tx1"/>
                </a:solidFill>
              </a:rPr>
              <a:t>:</a:t>
            </a:r>
          </a:p>
        </p:txBody>
      </p:sp>
      <p:graphicFrame>
        <p:nvGraphicFramePr>
          <p:cNvPr id="238596" name="Object 3"/>
          <p:cNvGraphicFramePr>
            <a:graphicFrameLocks noChangeAspect="1"/>
          </p:cNvGraphicFramePr>
          <p:nvPr/>
        </p:nvGraphicFramePr>
        <p:xfrm>
          <a:off x="1179513" y="1630363"/>
          <a:ext cx="5384800" cy="482600"/>
        </p:xfrm>
        <a:graphic>
          <a:graphicData uri="http://schemas.openxmlformats.org/presentationml/2006/ole">
            <mc:AlternateContent xmlns:mc="http://schemas.openxmlformats.org/markup-compatibility/2006">
              <mc:Choice xmlns:v="urn:schemas-microsoft-com:vml" Requires="v">
                <p:oleObj spid="_x0000_s238603" name="Equation" r:id="rId3" imgW="5384800" imgH="482600" progId="Equation.DSMT4">
                  <p:embed/>
                </p:oleObj>
              </mc:Choice>
              <mc:Fallback>
                <p:oleObj name="Equation" r:id="rId3" imgW="5384800" imgH="4826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9513" y="1630363"/>
                        <a:ext cx="53848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8597" name="Text Box 4"/>
          <p:cNvSpPr txBox="1">
            <a:spLocks noChangeArrowheads="1"/>
          </p:cNvSpPr>
          <p:nvPr/>
        </p:nvSpPr>
        <p:spPr bwMode="auto">
          <a:xfrm>
            <a:off x="554038" y="2854325"/>
            <a:ext cx="79787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c) Lasketaan y:n arvo ajanhetkellä </a:t>
            </a:r>
            <a:r>
              <a:rPr lang="fi-FI" altLang="fi-FI" sz="2400" i="1">
                <a:solidFill>
                  <a:schemeClr val="tx1"/>
                </a:solidFill>
              </a:rPr>
              <a:t>t</a:t>
            </a:r>
            <a:r>
              <a:rPr lang="fi-FI" altLang="fi-FI" sz="2400" baseline="-25000">
                <a:solidFill>
                  <a:schemeClr val="tx1"/>
                </a:solidFill>
              </a:rPr>
              <a:t>n</a:t>
            </a:r>
            <a:r>
              <a:rPr lang="fi-FI" altLang="fi-FI" sz="2400">
                <a:solidFill>
                  <a:schemeClr val="tx1"/>
                </a:solidFill>
              </a:rPr>
              <a:t>, jolloin saadaan laki-</a:t>
            </a:r>
          </a:p>
          <a:p>
            <a:pPr eaLnBrk="1" hangingPunct="1">
              <a:spcBef>
                <a:spcPct val="0"/>
              </a:spcBef>
              <a:buClrTx/>
              <a:buFontTx/>
              <a:buNone/>
            </a:pPr>
            <a:r>
              <a:rPr lang="fi-FI" altLang="fi-FI" sz="2400">
                <a:solidFill>
                  <a:schemeClr val="tx1"/>
                </a:solidFill>
              </a:rPr>
              <a:t>korkeuden </a:t>
            </a:r>
            <a:r>
              <a:rPr lang="fi-FI" altLang="fi-FI" sz="2400" i="1">
                <a:solidFill>
                  <a:schemeClr val="tx1"/>
                </a:solidFill>
              </a:rPr>
              <a:t>Y</a:t>
            </a:r>
            <a:r>
              <a:rPr lang="fi-FI" altLang="fi-FI" sz="2400">
                <a:solidFill>
                  <a:schemeClr val="tx1"/>
                </a:solidFill>
              </a:rPr>
              <a:t> arvo:</a:t>
            </a:r>
            <a:endParaRPr lang="fi-FI" altLang="fi-FI" sz="2400" i="1">
              <a:solidFill>
                <a:schemeClr val="tx1"/>
              </a:solidFill>
            </a:endParaRPr>
          </a:p>
          <a:p>
            <a:pPr eaLnBrk="1" hangingPunct="1">
              <a:spcBef>
                <a:spcPct val="0"/>
              </a:spcBef>
              <a:buClrTx/>
              <a:buFontTx/>
              <a:buNone/>
            </a:pPr>
            <a:endParaRPr lang="fi-FI" altLang="fi-FI" sz="2400">
              <a:solidFill>
                <a:schemeClr val="tx1"/>
              </a:solidFill>
            </a:endParaRPr>
          </a:p>
        </p:txBody>
      </p:sp>
      <p:graphicFrame>
        <p:nvGraphicFramePr>
          <p:cNvPr id="238598" name="Object 5"/>
          <p:cNvGraphicFramePr>
            <a:graphicFrameLocks noChangeAspect="1"/>
          </p:cNvGraphicFramePr>
          <p:nvPr/>
        </p:nvGraphicFramePr>
        <p:xfrm>
          <a:off x="731838" y="4205288"/>
          <a:ext cx="7124700" cy="736600"/>
        </p:xfrm>
        <a:graphic>
          <a:graphicData uri="http://schemas.openxmlformats.org/presentationml/2006/ole">
            <mc:AlternateContent xmlns:mc="http://schemas.openxmlformats.org/markup-compatibility/2006">
              <mc:Choice xmlns:v="urn:schemas-microsoft-com:vml" Requires="v">
                <p:oleObj spid="_x0000_s238604" name="Equation" r:id="rId5" imgW="7124700" imgH="736600" progId="Equation.DSMT4">
                  <p:embed/>
                </p:oleObj>
              </mc:Choice>
              <mc:Fallback>
                <p:oleObj name="Equation" r:id="rId5" imgW="7124700" imgH="7366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1838" y="4205288"/>
                        <a:ext cx="71247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9735E103-2C57-4992-8E0A-371F1D3A4B21}" type="slidenum">
              <a:rPr lang="fi-FI" altLang="fi-FI" sz="1000" smtClean="0">
                <a:solidFill>
                  <a:schemeClr val="tx1"/>
                </a:solidFill>
                <a:latin typeface="Arial" panose="020B0604020202020204" pitchFamily="34" charset="0"/>
              </a:rPr>
              <a:pPr>
                <a:spcBef>
                  <a:spcPct val="0"/>
                </a:spcBef>
                <a:buClrTx/>
                <a:buFontTx/>
                <a:buNone/>
              </a:pPr>
              <a:t>227</a:t>
            </a:fld>
            <a:endParaRPr lang="fi-FI" altLang="fi-FI" sz="1000" smtClean="0">
              <a:solidFill>
                <a:schemeClr val="tx1"/>
              </a:solidFill>
              <a:latin typeface="Arial" panose="020B0604020202020204" pitchFamily="34" charset="0"/>
            </a:endParaRPr>
          </a:p>
        </p:txBody>
      </p:sp>
      <p:sp>
        <p:nvSpPr>
          <p:cNvPr id="239619" name="Text Box 2"/>
          <p:cNvSpPr txBox="1">
            <a:spLocks noChangeArrowheads="1"/>
          </p:cNvSpPr>
          <p:nvPr/>
        </p:nvSpPr>
        <p:spPr bwMode="auto">
          <a:xfrm>
            <a:off x="592138" y="488950"/>
            <a:ext cx="76819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Johdetaan kantaman ja lakikorkeuden lausekkeet lähtö-</a:t>
            </a:r>
          </a:p>
          <a:p>
            <a:pPr eaLnBrk="1" hangingPunct="1">
              <a:spcBef>
                <a:spcPct val="0"/>
              </a:spcBef>
              <a:buClrTx/>
              <a:buFontTx/>
              <a:buNone/>
            </a:pPr>
            <a:r>
              <a:rPr lang="fi-FI" altLang="fi-FI" sz="2400">
                <a:solidFill>
                  <a:schemeClr val="tx1"/>
                </a:solidFill>
              </a:rPr>
              <a:t>arvojen avulla ilman välituloksia.</a:t>
            </a:r>
          </a:p>
        </p:txBody>
      </p:sp>
      <p:graphicFrame>
        <p:nvGraphicFramePr>
          <p:cNvPr id="239620" name="Object 3"/>
          <p:cNvGraphicFramePr>
            <a:graphicFrameLocks noChangeAspect="1"/>
          </p:cNvGraphicFramePr>
          <p:nvPr/>
        </p:nvGraphicFramePr>
        <p:xfrm>
          <a:off x="709613" y="2636838"/>
          <a:ext cx="2984500" cy="1346200"/>
        </p:xfrm>
        <a:graphic>
          <a:graphicData uri="http://schemas.openxmlformats.org/presentationml/2006/ole">
            <mc:AlternateContent xmlns:mc="http://schemas.openxmlformats.org/markup-compatibility/2006">
              <mc:Choice xmlns:v="urn:schemas-microsoft-com:vml" Requires="v">
                <p:oleObj spid="_x0000_s239629" name="Equation" r:id="rId3" imgW="2984500" imgH="1346200" progId="Equation.DSMT4">
                  <p:embed/>
                </p:oleObj>
              </mc:Choice>
              <mc:Fallback>
                <p:oleObj name="Equation" r:id="rId3" imgW="2984500" imgH="13462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613" y="2636838"/>
                        <a:ext cx="2984500" cy="1346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9621" name="AutoShape 4"/>
          <p:cNvSpPr>
            <a:spLocks/>
          </p:cNvSpPr>
          <p:nvPr/>
        </p:nvSpPr>
        <p:spPr bwMode="auto">
          <a:xfrm>
            <a:off x="3851275" y="2636838"/>
            <a:ext cx="73025" cy="1439862"/>
          </a:xfrm>
          <a:prstGeom prst="rightBrace">
            <a:avLst>
              <a:gd name="adj1" fmla="val 16431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239622" name="AutoShape 5"/>
          <p:cNvSpPr>
            <a:spLocks noChangeArrowheads="1"/>
          </p:cNvSpPr>
          <p:nvPr/>
        </p:nvSpPr>
        <p:spPr bwMode="auto">
          <a:xfrm>
            <a:off x="4284663" y="3213100"/>
            <a:ext cx="1008062" cy="215900"/>
          </a:xfrm>
          <a:prstGeom prst="rightArrow">
            <a:avLst>
              <a:gd name="adj1" fmla="val 50000"/>
              <a:gd name="adj2" fmla="val 116728"/>
            </a:avLst>
          </a:prstGeom>
          <a:solidFill>
            <a:schemeClr val="hlink"/>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graphicFrame>
        <p:nvGraphicFramePr>
          <p:cNvPr id="239623" name="Object 6"/>
          <p:cNvGraphicFramePr>
            <a:graphicFrameLocks noChangeAspect="1"/>
          </p:cNvGraphicFramePr>
          <p:nvPr/>
        </p:nvGraphicFramePr>
        <p:xfrm>
          <a:off x="725488" y="4838700"/>
          <a:ext cx="5689600" cy="952500"/>
        </p:xfrm>
        <a:graphic>
          <a:graphicData uri="http://schemas.openxmlformats.org/presentationml/2006/ole">
            <mc:AlternateContent xmlns:mc="http://schemas.openxmlformats.org/markup-compatibility/2006">
              <mc:Choice xmlns:v="urn:schemas-microsoft-com:vml" Requires="v">
                <p:oleObj spid="_x0000_s239630" name="Equation" r:id="rId5" imgW="5689600" imgH="952500" progId="Equation.DSMT4">
                  <p:embed/>
                </p:oleObj>
              </mc:Choice>
              <mc:Fallback>
                <p:oleObj name="Equation" r:id="rId5" imgW="5689600" imgH="9525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5488" y="4838700"/>
                        <a:ext cx="5689600"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9624" name="Text Box 7"/>
          <p:cNvSpPr txBox="1">
            <a:spLocks noChangeArrowheads="1"/>
          </p:cNvSpPr>
          <p:nvPr/>
        </p:nvSpPr>
        <p:spPr bwMode="auto">
          <a:xfrm>
            <a:off x="592138" y="1641475"/>
            <a:ext cx="206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b="1">
                <a:solidFill>
                  <a:schemeClr val="tx1"/>
                </a:solidFill>
              </a:rPr>
              <a:t>Kantama </a:t>
            </a:r>
            <a:r>
              <a:rPr lang="fi-FI" altLang="fi-FI" sz="2400" b="1" i="1">
                <a:solidFill>
                  <a:schemeClr val="tx1"/>
                </a:solidFill>
              </a:rPr>
              <a:t>R </a:t>
            </a:r>
            <a:r>
              <a:rPr lang="fi-FI" altLang="fi-FI" sz="2400" b="1">
                <a:solidFill>
                  <a:schemeClr val="tx1"/>
                </a:solidFill>
              </a:rPr>
              <a:t>:</a:t>
            </a:r>
          </a:p>
        </p:txBody>
      </p:sp>
    </p:spTree>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383D456A-762E-43F7-8D25-05A0CB6EFE38}" type="slidenum">
              <a:rPr lang="fi-FI" altLang="fi-FI" sz="1000" smtClean="0">
                <a:solidFill>
                  <a:schemeClr val="tx1"/>
                </a:solidFill>
                <a:latin typeface="Arial" panose="020B0604020202020204" pitchFamily="34" charset="0"/>
              </a:rPr>
              <a:pPr>
                <a:spcBef>
                  <a:spcPct val="0"/>
                </a:spcBef>
                <a:buClrTx/>
                <a:buFontTx/>
                <a:buNone/>
              </a:pPr>
              <a:t>228</a:t>
            </a:fld>
            <a:endParaRPr lang="fi-FI" altLang="fi-FI" sz="1000" smtClean="0">
              <a:solidFill>
                <a:schemeClr val="tx1"/>
              </a:solidFill>
              <a:latin typeface="Arial" panose="020B0604020202020204" pitchFamily="34" charset="0"/>
            </a:endParaRPr>
          </a:p>
        </p:txBody>
      </p:sp>
      <p:sp>
        <p:nvSpPr>
          <p:cNvPr id="240643" name="Text Box 2"/>
          <p:cNvSpPr txBox="1">
            <a:spLocks noChangeArrowheads="1"/>
          </p:cNvSpPr>
          <p:nvPr/>
        </p:nvSpPr>
        <p:spPr bwMode="auto">
          <a:xfrm>
            <a:off x="519113" y="273050"/>
            <a:ext cx="2533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b="1">
                <a:solidFill>
                  <a:schemeClr val="tx1"/>
                </a:solidFill>
              </a:rPr>
              <a:t>Lakikorkeus </a:t>
            </a:r>
            <a:r>
              <a:rPr lang="fi-FI" altLang="fi-FI" sz="2400" b="1" i="1">
                <a:solidFill>
                  <a:schemeClr val="tx1"/>
                </a:solidFill>
              </a:rPr>
              <a:t>Y</a:t>
            </a:r>
            <a:r>
              <a:rPr lang="fi-FI" altLang="fi-FI" sz="2400" b="1">
                <a:solidFill>
                  <a:schemeClr val="tx1"/>
                </a:solidFill>
              </a:rPr>
              <a:t> :</a:t>
            </a:r>
          </a:p>
        </p:txBody>
      </p:sp>
      <p:graphicFrame>
        <p:nvGraphicFramePr>
          <p:cNvPr id="240644" name="Object 3"/>
          <p:cNvGraphicFramePr>
            <a:graphicFrameLocks noChangeAspect="1"/>
          </p:cNvGraphicFramePr>
          <p:nvPr/>
        </p:nvGraphicFramePr>
        <p:xfrm>
          <a:off x="674688" y="1211263"/>
          <a:ext cx="5499100" cy="3797300"/>
        </p:xfrm>
        <a:graphic>
          <a:graphicData uri="http://schemas.openxmlformats.org/presentationml/2006/ole">
            <mc:AlternateContent xmlns:mc="http://schemas.openxmlformats.org/markup-compatibility/2006">
              <mc:Choice xmlns:v="urn:schemas-microsoft-com:vml" Requires="v">
                <p:oleObj spid="_x0000_s240647" name="Equation" r:id="rId3" imgW="5499100" imgH="3797300" progId="Equation.DSMT4">
                  <p:embed/>
                </p:oleObj>
              </mc:Choice>
              <mc:Fallback>
                <p:oleObj name="Equation" r:id="rId3" imgW="5499100" imgH="37973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688" y="1211263"/>
                        <a:ext cx="5499100" cy="379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1666" name="Dian numeron paikkamerkki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spcBef>
                <a:spcPct val="0"/>
              </a:spcBef>
              <a:buClrTx/>
              <a:buFontTx/>
              <a:buNone/>
            </a:pPr>
            <a:fld id="{209EEACA-FFCD-4110-BD81-0B5D4503DA67}" type="slidenum">
              <a:rPr lang="fi-FI" altLang="fi-FI" sz="1000" smtClean="0">
                <a:solidFill>
                  <a:schemeClr val="bg1"/>
                </a:solidFill>
              </a:rPr>
              <a:pPr>
                <a:spcBef>
                  <a:spcPct val="0"/>
                </a:spcBef>
                <a:buClrTx/>
                <a:buFontTx/>
                <a:buNone/>
              </a:pPr>
              <a:t>229</a:t>
            </a:fld>
            <a:endParaRPr lang="fi-FI" altLang="fi-FI" sz="1000" smtClean="0">
              <a:solidFill>
                <a:schemeClr val="bg1"/>
              </a:solidFill>
            </a:endParaRPr>
          </a:p>
        </p:txBody>
      </p:sp>
      <p:sp>
        <p:nvSpPr>
          <p:cNvPr id="241667" name="Text Box 2"/>
          <p:cNvSpPr txBox="1">
            <a:spLocks noChangeArrowheads="1"/>
          </p:cNvSpPr>
          <p:nvPr/>
        </p:nvSpPr>
        <p:spPr bwMode="auto">
          <a:xfrm>
            <a:off x="2889250" y="3716338"/>
            <a:ext cx="33448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spcBef>
                <a:spcPct val="50000"/>
              </a:spcBef>
              <a:buClrTx/>
              <a:buFontTx/>
              <a:buNone/>
            </a:pPr>
            <a:r>
              <a:rPr lang="fi-FI" altLang="fi-FI" sz="3600" b="1">
                <a:solidFill>
                  <a:srgbClr val="5F5F5F"/>
                </a:solidFill>
                <a:latin typeface="Tahoma" panose="020B0604030504040204" pitchFamily="34" charset="0"/>
              </a:rPr>
              <a:t>Paluu tekstiin</a:t>
            </a:r>
          </a:p>
        </p:txBody>
      </p:sp>
      <p:sp>
        <p:nvSpPr>
          <p:cNvPr id="241668" name="AutoShape 3">
            <a:hlinkClick r:id="rId2" action="ppaction://hlinksldjump" highlightClick="1"/>
          </p:cNvPr>
          <p:cNvSpPr>
            <a:spLocks noChangeArrowheads="1"/>
          </p:cNvSpPr>
          <p:nvPr/>
        </p:nvSpPr>
        <p:spPr bwMode="auto">
          <a:xfrm>
            <a:off x="3205163" y="2994025"/>
            <a:ext cx="2713037" cy="720725"/>
          </a:xfrm>
          <a:prstGeom prst="actionButtonReturn">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lgn="ctr" eaLnBrk="1" hangingPunct="1">
              <a:spcBef>
                <a:spcPct val="50000"/>
              </a:spcBef>
              <a:buClrTx/>
              <a:buFontTx/>
              <a:buNone/>
            </a:pPr>
            <a:endParaRPr lang="fi-FI" altLang="fi-FI" sz="3600">
              <a:latin typeface="Tahoma" panose="020B0604030504040204"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966DB2B9-C8E9-4B91-82E1-0A96FA317C34}" type="slidenum">
              <a:rPr lang="fi-FI" altLang="fi-FI" sz="1000" smtClean="0">
                <a:solidFill>
                  <a:schemeClr val="tx1"/>
                </a:solidFill>
                <a:latin typeface="Arial" panose="020B0604020202020204" pitchFamily="34" charset="0"/>
              </a:rPr>
              <a:pPr>
                <a:spcBef>
                  <a:spcPct val="0"/>
                </a:spcBef>
                <a:buClrTx/>
                <a:buFontTx/>
                <a:buNone/>
              </a:pPr>
              <a:t>23</a:t>
            </a:fld>
            <a:endParaRPr lang="fi-FI" altLang="fi-FI" sz="1000" smtClean="0">
              <a:solidFill>
                <a:schemeClr val="tx1"/>
              </a:solidFill>
              <a:latin typeface="Arial" panose="020B0604020202020204" pitchFamily="34" charset="0"/>
            </a:endParaRPr>
          </a:p>
        </p:txBody>
      </p:sp>
      <p:sp>
        <p:nvSpPr>
          <p:cNvPr id="30723" name="Rectangle 2"/>
          <p:cNvSpPr>
            <a:spLocks noGrp="1" noRot="1" noChangeArrowheads="1"/>
          </p:cNvSpPr>
          <p:nvPr>
            <p:ph type="body" idx="1"/>
          </p:nvPr>
        </p:nvSpPr>
        <p:spPr>
          <a:xfrm>
            <a:off x="301625" y="404813"/>
            <a:ext cx="8540750" cy="5062537"/>
          </a:xfrm>
        </p:spPr>
        <p:txBody>
          <a:bodyPr/>
          <a:lstStyle/>
          <a:p>
            <a:pPr eaLnBrk="1" hangingPunct="1">
              <a:lnSpc>
                <a:spcPct val="80000"/>
              </a:lnSpc>
              <a:buFont typeface="Wingdings" panose="05000000000000000000" pitchFamily="2" charset="2"/>
              <a:buNone/>
            </a:pPr>
            <a:r>
              <a:rPr lang="fi-FI" altLang="fi-FI" sz="2800" smtClean="0"/>
              <a:t>	Millä tavalla palkin taipuma muuttuu, kun </a:t>
            </a:r>
          </a:p>
          <a:p>
            <a:pPr eaLnBrk="1" hangingPunct="1">
              <a:lnSpc>
                <a:spcPct val="80000"/>
              </a:lnSpc>
              <a:buFont typeface="Wingdings" panose="05000000000000000000" pitchFamily="2" charset="2"/>
              <a:buNone/>
            </a:pPr>
            <a:r>
              <a:rPr lang="fi-FI" altLang="fi-FI" sz="2800" smtClean="0"/>
              <a:t>	a) palkin poikkileikkauksen pystymitta </a:t>
            </a:r>
            <a:r>
              <a:rPr lang="fi-FI" altLang="fi-FI" sz="2800" i="1" smtClean="0"/>
              <a:t>h</a:t>
            </a:r>
            <a:r>
              <a:rPr lang="fi-FI" altLang="fi-FI" sz="2800" smtClean="0"/>
              <a:t>, </a:t>
            </a:r>
          </a:p>
          <a:p>
            <a:pPr eaLnBrk="1" hangingPunct="1">
              <a:lnSpc>
                <a:spcPct val="80000"/>
              </a:lnSpc>
              <a:buFont typeface="Wingdings" panose="05000000000000000000" pitchFamily="2" charset="2"/>
              <a:buNone/>
            </a:pPr>
            <a:r>
              <a:rPr lang="fi-FI" altLang="fi-FI" sz="2800" smtClean="0"/>
              <a:t>	b) poikkileikkauksen vaakamitta </a:t>
            </a:r>
            <a:r>
              <a:rPr lang="fi-FI" altLang="fi-FI" sz="2800" i="1" smtClean="0"/>
              <a:t>b</a:t>
            </a:r>
            <a:r>
              <a:rPr lang="fi-FI" altLang="fi-FI" sz="2800" smtClean="0"/>
              <a:t>, </a:t>
            </a:r>
          </a:p>
          <a:p>
            <a:pPr eaLnBrk="1" hangingPunct="1">
              <a:lnSpc>
                <a:spcPct val="80000"/>
              </a:lnSpc>
              <a:buFont typeface="Wingdings" panose="05000000000000000000" pitchFamily="2" charset="2"/>
              <a:buNone/>
            </a:pPr>
            <a:r>
              <a:rPr lang="fi-FI" altLang="fi-FI" sz="2800" smtClean="0"/>
              <a:t>	c) jänneväli </a:t>
            </a:r>
            <a:r>
              <a:rPr lang="fi-FI" altLang="fi-FI" sz="2800" i="1" smtClean="0"/>
              <a:t>l</a:t>
            </a:r>
            <a:r>
              <a:rPr lang="fi-FI" altLang="fi-FI" sz="2800" smtClean="0"/>
              <a:t>, </a:t>
            </a:r>
          </a:p>
          <a:p>
            <a:pPr eaLnBrk="1" hangingPunct="1">
              <a:lnSpc>
                <a:spcPct val="80000"/>
              </a:lnSpc>
              <a:buFont typeface="Wingdings" panose="05000000000000000000" pitchFamily="2" charset="2"/>
              <a:buNone/>
            </a:pPr>
            <a:r>
              <a:rPr lang="fi-FI" altLang="fi-FI" sz="2800" smtClean="0"/>
              <a:t>	d) voima </a:t>
            </a:r>
            <a:r>
              <a:rPr lang="fi-FI" altLang="fi-FI" sz="2800" i="1" smtClean="0"/>
              <a:t>F</a:t>
            </a:r>
            <a:r>
              <a:rPr lang="fi-FI" altLang="fi-FI" sz="2800" smtClean="0"/>
              <a:t> kaksinkertaistetaan?</a:t>
            </a:r>
          </a:p>
          <a:p>
            <a:pPr eaLnBrk="1" hangingPunct="1">
              <a:lnSpc>
                <a:spcPct val="80000"/>
              </a:lnSpc>
              <a:buFont typeface="Wingdings" panose="05000000000000000000" pitchFamily="2" charset="2"/>
              <a:buNone/>
            </a:pPr>
            <a:r>
              <a:rPr lang="fi-FI" altLang="fi-FI" sz="2800" smtClean="0"/>
              <a:t>		</a:t>
            </a:r>
          </a:p>
          <a:p>
            <a:pPr eaLnBrk="1" hangingPunct="1">
              <a:lnSpc>
                <a:spcPct val="80000"/>
              </a:lnSpc>
              <a:buFont typeface="Wingdings" panose="05000000000000000000" pitchFamily="2" charset="2"/>
              <a:buNone/>
            </a:pPr>
            <a:r>
              <a:rPr lang="fi-FI" altLang="fi-FI" sz="2800" smtClean="0"/>
              <a:t>		a) </a:t>
            </a:r>
            <a:r>
              <a:rPr lang="fi-FI" altLang="fi-FI" sz="2800" i="1" smtClean="0"/>
              <a:t>y </a:t>
            </a:r>
            <a:r>
              <a:rPr lang="fi-FI" altLang="fi-FI" sz="2800" smtClean="0"/>
              <a:t>= </a:t>
            </a:r>
            <a:r>
              <a:rPr lang="fi-FI" altLang="fi-FI" sz="2800" i="1" smtClean="0"/>
              <a:t>y </a:t>
            </a:r>
            <a:r>
              <a:rPr lang="fi-FI" altLang="fi-FI" sz="2800" smtClean="0"/>
              <a:t>(</a:t>
            </a:r>
            <a:r>
              <a:rPr lang="fi-FI" altLang="fi-FI" sz="2800" i="1" smtClean="0"/>
              <a:t>h </a:t>
            </a:r>
            <a:r>
              <a:rPr lang="fi-FI" altLang="fi-FI" sz="2800" smtClean="0"/>
              <a:t>)</a:t>
            </a:r>
          </a:p>
          <a:p>
            <a:pPr eaLnBrk="1" hangingPunct="1">
              <a:lnSpc>
                <a:spcPct val="80000"/>
              </a:lnSpc>
              <a:buFont typeface="Wingdings" panose="05000000000000000000" pitchFamily="2" charset="2"/>
              <a:buNone/>
            </a:pPr>
            <a:r>
              <a:rPr lang="fi-FI" altLang="fi-FI" sz="2800" i="1" smtClean="0"/>
              <a:t>		</a:t>
            </a:r>
            <a:r>
              <a:rPr lang="fi-FI" altLang="fi-FI" sz="2800" smtClean="0"/>
              <a:t>b) </a:t>
            </a:r>
            <a:r>
              <a:rPr lang="fi-FI" altLang="fi-FI" sz="2800" i="1" smtClean="0"/>
              <a:t>y</a:t>
            </a:r>
            <a:r>
              <a:rPr lang="fi-FI" altLang="fi-FI" sz="2800" smtClean="0"/>
              <a:t> = </a:t>
            </a:r>
            <a:r>
              <a:rPr lang="fi-FI" altLang="fi-FI" sz="2800" i="1" smtClean="0"/>
              <a:t>y </a:t>
            </a:r>
            <a:r>
              <a:rPr lang="fi-FI" altLang="fi-FI" sz="2800" smtClean="0"/>
              <a:t>(</a:t>
            </a:r>
            <a:r>
              <a:rPr lang="fi-FI" altLang="fi-FI" sz="2800" i="1" smtClean="0"/>
              <a:t>b </a:t>
            </a:r>
            <a:r>
              <a:rPr lang="fi-FI" altLang="fi-FI" sz="2800" smtClean="0"/>
              <a:t>)</a:t>
            </a:r>
          </a:p>
          <a:p>
            <a:pPr eaLnBrk="1" hangingPunct="1">
              <a:lnSpc>
                <a:spcPct val="80000"/>
              </a:lnSpc>
              <a:buFont typeface="Wingdings" panose="05000000000000000000" pitchFamily="2" charset="2"/>
              <a:buNone/>
            </a:pPr>
            <a:r>
              <a:rPr lang="fi-FI" altLang="fi-FI" sz="2800" smtClean="0"/>
              <a:t>		c) </a:t>
            </a:r>
            <a:r>
              <a:rPr lang="fi-FI" altLang="fi-FI" sz="2800" i="1" smtClean="0"/>
              <a:t>y</a:t>
            </a:r>
            <a:r>
              <a:rPr lang="fi-FI" altLang="fi-FI" sz="2800" smtClean="0"/>
              <a:t> = </a:t>
            </a:r>
            <a:r>
              <a:rPr lang="fi-FI" altLang="fi-FI" sz="2800" i="1" smtClean="0"/>
              <a:t>y </a:t>
            </a:r>
            <a:r>
              <a:rPr lang="fi-FI" altLang="fi-FI" sz="2800" smtClean="0"/>
              <a:t>(</a:t>
            </a:r>
            <a:r>
              <a:rPr lang="fi-FI" altLang="fi-FI" sz="2800" i="1" smtClean="0"/>
              <a:t>l </a:t>
            </a:r>
            <a:r>
              <a:rPr lang="fi-FI" altLang="fi-FI" sz="2800" smtClean="0"/>
              <a:t>)</a:t>
            </a:r>
          </a:p>
          <a:p>
            <a:pPr eaLnBrk="1" hangingPunct="1">
              <a:lnSpc>
                <a:spcPct val="80000"/>
              </a:lnSpc>
              <a:buFont typeface="Wingdings" panose="05000000000000000000" pitchFamily="2" charset="2"/>
              <a:buNone/>
            </a:pPr>
            <a:r>
              <a:rPr lang="fi-FI" altLang="fi-FI" sz="2800" smtClean="0"/>
              <a:t>		d) </a:t>
            </a:r>
            <a:r>
              <a:rPr lang="fi-FI" altLang="fi-FI" sz="2800" i="1" smtClean="0"/>
              <a:t>y</a:t>
            </a:r>
            <a:r>
              <a:rPr lang="fi-FI" altLang="fi-FI" sz="2800" smtClean="0"/>
              <a:t> = </a:t>
            </a:r>
            <a:r>
              <a:rPr lang="fi-FI" altLang="fi-FI" sz="2800" i="1" smtClean="0"/>
              <a:t>y </a:t>
            </a:r>
            <a:r>
              <a:rPr lang="fi-FI" altLang="fi-FI" sz="2800" smtClean="0"/>
              <a:t>(</a:t>
            </a:r>
            <a:r>
              <a:rPr lang="fi-FI" altLang="fi-FI" sz="2800" i="1" smtClean="0"/>
              <a:t>F </a:t>
            </a:r>
            <a:r>
              <a:rPr lang="fi-FI" altLang="fi-FI" sz="2800" smtClean="0"/>
              <a:t>)</a:t>
            </a:r>
          </a:p>
          <a:p>
            <a:pPr eaLnBrk="1" hangingPunct="1">
              <a:lnSpc>
                <a:spcPct val="80000"/>
              </a:lnSpc>
              <a:buFont typeface="Wingdings" panose="05000000000000000000" pitchFamily="2" charset="2"/>
              <a:buNone/>
            </a:pPr>
            <a:r>
              <a:rPr lang="fi-FI" altLang="fi-FI" sz="2800" smtClean="0"/>
              <a:t>	</a:t>
            </a:r>
            <a:endParaRPr lang="fi-FI" altLang="fi-FI" sz="2800" smtClean="0">
              <a:solidFill>
                <a:schemeClr val="bg2"/>
              </a:solidFill>
            </a:endParaRPr>
          </a:p>
        </p:txBody>
      </p:sp>
      <p:sp>
        <p:nvSpPr>
          <p:cNvPr id="30724" name="AutoShape 3">
            <a:hlinkClick r:id="rId2" action="ppaction://hlinksldjump" highlightClick="1"/>
          </p:cNvPr>
          <p:cNvSpPr>
            <a:spLocks noChangeArrowheads="1"/>
          </p:cNvSpPr>
          <p:nvPr/>
        </p:nvSpPr>
        <p:spPr bwMode="auto">
          <a:xfrm>
            <a:off x="742950" y="5713413"/>
            <a:ext cx="1416050" cy="441325"/>
          </a:xfrm>
          <a:prstGeom prst="actionButtonBlank">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000" b="1">
                <a:solidFill>
                  <a:schemeClr val="tx2"/>
                </a:solidFill>
              </a:rPr>
              <a:t>Ratkaisu</a:t>
            </a:r>
          </a:p>
        </p:txBody>
      </p:sp>
      <p:sp>
        <p:nvSpPr>
          <p:cNvPr id="30725" name="AutoShape 5">
            <a:hlinkClick r:id="rId3"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D8D348BD-2EF4-4704-A82B-0448028E6A6B}" type="slidenum">
              <a:rPr lang="fi-FI" altLang="fi-FI" sz="1000" smtClean="0">
                <a:solidFill>
                  <a:schemeClr val="tx1"/>
                </a:solidFill>
                <a:latin typeface="Arial" panose="020B0604020202020204" pitchFamily="34" charset="0"/>
              </a:rPr>
              <a:pPr>
                <a:spcBef>
                  <a:spcPct val="0"/>
                </a:spcBef>
                <a:buClrTx/>
                <a:buFontTx/>
                <a:buNone/>
              </a:pPr>
              <a:t>230</a:t>
            </a:fld>
            <a:endParaRPr lang="fi-FI" altLang="fi-FI" sz="1000" smtClean="0">
              <a:solidFill>
                <a:schemeClr val="tx1"/>
              </a:solidFill>
              <a:latin typeface="Arial" panose="020B0604020202020204" pitchFamily="34" charset="0"/>
            </a:endParaRPr>
          </a:p>
        </p:txBody>
      </p:sp>
      <p:sp>
        <p:nvSpPr>
          <p:cNvPr id="242691" name="Text Box 2"/>
          <p:cNvSpPr txBox="1">
            <a:spLocks noChangeArrowheads="1"/>
          </p:cNvSpPr>
          <p:nvPr/>
        </p:nvSpPr>
        <p:spPr bwMode="auto">
          <a:xfrm>
            <a:off x="627063" y="528638"/>
            <a:ext cx="40862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b="1">
                <a:solidFill>
                  <a:schemeClr val="tx2"/>
                </a:solidFill>
              </a:rPr>
              <a:t>Ratkaisu: Tehtävä 4.1</a:t>
            </a:r>
          </a:p>
        </p:txBody>
      </p:sp>
      <p:graphicFrame>
        <p:nvGraphicFramePr>
          <p:cNvPr id="242692" name="Object 3"/>
          <p:cNvGraphicFramePr>
            <a:graphicFrameLocks noChangeAspect="1"/>
          </p:cNvGraphicFramePr>
          <p:nvPr/>
        </p:nvGraphicFramePr>
        <p:xfrm>
          <a:off x="990600" y="1546225"/>
          <a:ext cx="3505200" cy="3073400"/>
        </p:xfrm>
        <a:graphic>
          <a:graphicData uri="http://schemas.openxmlformats.org/presentationml/2006/ole">
            <mc:AlternateContent xmlns:mc="http://schemas.openxmlformats.org/markup-compatibility/2006">
              <mc:Choice xmlns:v="urn:schemas-microsoft-com:vml" Requires="v">
                <p:oleObj spid="_x0000_s242695" name="Equation" r:id="rId3" imgW="3505200" imgH="3073400" progId="Equation.DSMT4">
                  <p:embed/>
                </p:oleObj>
              </mc:Choice>
              <mc:Fallback>
                <p:oleObj name="Equation" r:id="rId3" imgW="3505200" imgH="30734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546225"/>
                        <a:ext cx="3505200" cy="307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3714" name="Dian numeron paikkamerkki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spcBef>
                <a:spcPct val="0"/>
              </a:spcBef>
              <a:buClrTx/>
              <a:buFontTx/>
              <a:buNone/>
            </a:pPr>
            <a:fld id="{0A9E647D-932E-46AA-B5BF-36C4CB5BD42E}" type="slidenum">
              <a:rPr lang="fi-FI" altLang="fi-FI" sz="1000" smtClean="0">
                <a:solidFill>
                  <a:schemeClr val="bg1"/>
                </a:solidFill>
              </a:rPr>
              <a:pPr>
                <a:spcBef>
                  <a:spcPct val="0"/>
                </a:spcBef>
                <a:buClrTx/>
                <a:buFontTx/>
                <a:buNone/>
              </a:pPr>
              <a:t>231</a:t>
            </a:fld>
            <a:endParaRPr lang="fi-FI" altLang="fi-FI" sz="1000" smtClean="0">
              <a:solidFill>
                <a:schemeClr val="bg1"/>
              </a:solidFill>
            </a:endParaRPr>
          </a:p>
        </p:txBody>
      </p:sp>
      <p:sp>
        <p:nvSpPr>
          <p:cNvPr id="243715" name="Text Box 5"/>
          <p:cNvSpPr txBox="1">
            <a:spLocks noChangeArrowheads="1"/>
          </p:cNvSpPr>
          <p:nvPr/>
        </p:nvSpPr>
        <p:spPr bwMode="auto">
          <a:xfrm>
            <a:off x="2889250" y="3716338"/>
            <a:ext cx="33448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spcBef>
                <a:spcPct val="50000"/>
              </a:spcBef>
              <a:buClrTx/>
              <a:buFontTx/>
              <a:buNone/>
            </a:pPr>
            <a:r>
              <a:rPr lang="fi-FI" altLang="fi-FI" sz="3600" b="1">
                <a:solidFill>
                  <a:srgbClr val="5F5F5F"/>
                </a:solidFill>
                <a:latin typeface="Tahoma" panose="020B0604030504040204" pitchFamily="34" charset="0"/>
              </a:rPr>
              <a:t>Paluu tekstiin</a:t>
            </a:r>
          </a:p>
        </p:txBody>
      </p:sp>
      <p:sp>
        <p:nvSpPr>
          <p:cNvPr id="243716" name="AutoShape 6">
            <a:hlinkClick r:id="rId2" action="ppaction://hlinksldjump" highlightClick="1"/>
          </p:cNvPr>
          <p:cNvSpPr>
            <a:spLocks noChangeArrowheads="1"/>
          </p:cNvSpPr>
          <p:nvPr/>
        </p:nvSpPr>
        <p:spPr bwMode="auto">
          <a:xfrm>
            <a:off x="3205163" y="2994025"/>
            <a:ext cx="2713037" cy="720725"/>
          </a:xfrm>
          <a:prstGeom prst="actionButtonReturn">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lgn="ctr" eaLnBrk="1" hangingPunct="1">
              <a:spcBef>
                <a:spcPct val="50000"/>
              </a:spcBef>
              <a:buClrTx/>
              <a:buFontTx/>
              <a:buNone/>
            </a:pPr>
            <a:endParaRPr lang="fi-FI" altLang="fi-FI" sz="3600">
              <a:latin typeface="Tahoma" panose="020B0604030504040204" pitchFamily="34" charset="0"/>
            </a:endParaRPr>
          </a:p>
        </p:txBody>
      </p:sp>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3DA61FAE-3F9B-42BE-A6C4-13F408F8C034}" type="slidenum">
              <a:rPr lang="fi-FI" altLang="fi-FI" sz="1000" smtClean="0">
                <a:solidFill>
                  <a:schemeClr val="tx1"/>
                </a:solidFill>
                <a:latin typeface="Arial" panose="020B0604020202020204" pitchFamily="34" charset="0"/>
              </a:rPr>
              <a:pPr>
                <a:spcBef>
                  <a:spcPct val="0"/>
                </a:spcBef>
                <a:buClrTx/>
                <a:buFontTx/>
                <a:buNone/>
              </a:pPr>
              <a:t>232</a:t>
            </a:fld>
            <a:endParaRPr lang="fi-FI" altLang="fi-FI" sz="1000" smtClean="0">
              <a:solidFill>
                <a:schemeClr val="tx1"/>
              </a:solidFill>
              <a:latin typeface="Arial" panose="020B0604020202020204" pitchFamily="34" charset="0"/>
            </a:endParaRPr>
          </a:p>
        </p:txBody>
      </p:sp>
      <p:sp>
        <p:nvSpPr>
          <p:cNvPr id="244739" name="Text Box 2"/>
          <p:cNvSpPr txBox="1">
            <a:spLocks noChangeArrowheads="1"/>
          </p:cNvSpPr>
          <p:nvPr/>
        </p:nvSpPr>
        <p:spPr bwMode="auto">
          <a:xfrm>
            <a:off x="627063" y="528638"/>
            <a:ext cx="40862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b="1">
                <a:solidFill>
                  <a:schemeClr val="tx2"/>
                </a:solidFill>
              </a:rPr>
              <a:t>Ratkaisu: Tehtävä 4.2</a:t>
            </a:r>
          </a:p>
        </p:txBody>
      </p:sp>
      <p:sp>
        <p:nvSpPr>
          <p:cNvPr id="244740" name="Text Box 3"/>
          <p:cNvSpPr txBox="1">
            <a:spLocks noChangeArrowheads="1"/>
          </p:cNvSpPr>
          <p:nvPr/>
        </p:nvSpPr>
        <p:spPr bwMode="auto">
          <a:xfrm>
            <a:off x="534988" y="546100"/>
            <a:ext cx="52863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244741" name="Text Box 4"/>
          <p:cNvSpPr txBox="1">
            <a:spLocks noChangeArrowheads="1"/>
          </p:cNvSpPr>
          <p:nvPr/>
        </p:nvSpPr>
        <p:spPr bwMode="auto">
          <a:xfrm>
            <a:off x="627063" y="1187450"/>
            <a:ext cx="1700212"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i="1">
                <a:solidFill>
                  <a:schemeClr val="tx1"/>
                </a:solidFill>
              </a:rPr>
              <a:t>F</a:t>
            </a:r>
            <a:r>
              <a:rPr lang="fi-FI" altLang="fi-FI" sz="2400" baseline="-25000">
                <a:solidFill>
                  <a:schemeClr val="tx1"/>
                </a:solidFill>
              </a:rPr>
              <a:t>1 </a:t>
            </a:r>
            <a:r>
              <a:rPr lang="fi-FI" altLang="fi-FI" sz="2400">
                <a:solidFill>
                  <a:schemeClr val="tx1"/>
                </a:solidFill>
              </a:rPr>
              <a:t>= 120 N </a:t>
            </a:r>
            <a:r>
              <a:rPr lang="fi-FI" altLang="fi-FI" sz="2400" i="1">
                <a:solidFill>
                  <a:schemeClr val="tx1"/>
                </a:solidFill>
              </a:rPr>
              <a:t>F</a:t>
            </a:r>
            <a:r>
              <a:rPr lang="fi-FI" altLang="fi-FI" sz="2400" baseline="-25000">
                <a:solidFill>
                  <a:schemeClr val="tx1"/>
                </a:solidFill>
              </a:rPr>
              <a:t>2 </a:t>
            </a:r>
            <a:r>
              <a:rPr lang="fi-FI" altLang="fi-FI" sz="2400">
                <a:solidFill>
                  <a:schemeClr val="tx1"/>
                </a:solidFill>
              </a:rPr>
              <a:t>= 180N </a:t>
            </a:r>
            <a:r>
              <a:rPr lang="el-GR" altLang="fi-FI" sz="2400" i="1">
                <a:solidFill>
                  <a:schemeClr val="tx1"/>
                </a:solidFill>
                <a:latin typeface="Arial" panose="020B0604020202020204" pitchFamily="34" charset="0"/>
                <a:cs typeface="Arial" panose="020B0604020202020204" pitchFamily="34" charset="0"/>
              </a:rPr>
              <a:t>α</a:t>
            </a:r>
            <a:r>
              <a:rPr lang="fi-FI" altLang="fi-FI" sz="2400" i="1">
                <a:solidFill>
                  <a:schemeClr val="tx1"/>
                </a:solidFill>
                <a:latin typeface="Arial" panose="020B0604020202020204" pitchFamily="34" charset="0"/>
                <a:cs typeface="Arial" panose="020B0604020202020204" pitchFamily="34" charset="0"/>
              </a:rPr>
              <a:t> </a:t>
            </a:r>
            <a:r>
              <a:rPr lang="fi-FI" altLang="fi-FI" sz="2400">
                <a:solidFill>
                  <a:schemeClr val="tx1"/>
                </a:solidFill>
                <a:latin typeface="Arial" panose="020B0604020202020204" pitchFamily="34" charset="0"/>
                <a:cs typeface="Arial" panose="020B0604020202020204" pitchFamily="34" charset="0"/>
              </a:rPr>
              <a:t> = 35°</a:t>
            </a:r>
            <a:endParaRPr lang="el-GR" altLang="fi-FI" sz="2400">
              <a:solidFill>
                <a:schemeClr val="tx1"/>
              </a:solidFill>
              <a:latin typeface="Arial" panose="020B0604020202020204" pitchFamily="34" charset="0"/>
              <a:cs typeface="Arial" panose="020B0604020202020204" pitchFamily="34" charset="0"/>
            </a:endParaRPr>
          </a:p>
        </p:txBody>
      </p:sp>
      <p:sp>
        <p:nvSpPr>
          <p:cNvPr id="1031173" name="Oval 5"/>
          <p:cNvSpPr>
            <a:spLocks noChangeArrowheads="1"/>
          </p:cNvSpPr>
          <p:nvPr/>
        </p:nvSpPr>
        <p:spPr bwMode="auto">
          <a:xfrm>
            <a:off x="4279900" y="2178050"/>
            <a:ext cx="792163" cy="792163"/>
          </a:xfrm>
          <a:prstGeom prst="ellipse">
            <a:avLst/>
          </a:prstGeom>
          <a:solidFill>
            <a:srgbClr val="99CCFF"/>
          </a:solidFill>
          <a:ln w="9525" algn="ctr">
            <a:solidFill>
              <a:schemeClr val="tx1"/>
            </a:solidFill>
            <a:round/>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031174" name="Line 6"/>
          <p:cNvSpPr>
            <a:spLocks noChangeShapeType="1"/>
          </p:cNvSpPr>
          <p:nvPr/>
        </p:nvSpPr>
        <p:spPr bwMode="auto">
          <a:xfrm flipV="1">
            <a:off x="4638675" y="1530350"/>
            <a:ext cx="936625" cy="108108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sp>
        <p:nvSpPr>
          <p:cNvPr id="1031175" name="Line 7"/>
          <p:cNvSpPr>
            <a:spLocks noChangeShapeType="1"/>
          </p:cNvSpPr>
          <p:nvPr/>
        </p:nvSpPr>
        <p:spPr bwMode="auto">
          <a:xfrm flipV="1">
            <a:off x="4638675" y="2611438"/>
            <a:ext cx="230505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sp>
        <p:nvSpPr>
          <p:cNvPr id="1031176" name="Text Box 8"/>
          <p:cNvSpPr txBox="1">
            <a:spLocks noChangeArrowheads="1"/>
          </p:cNvSpPr>
          <p:nvPr/>
        </p:nvSpPr>
        <p:spPr bwMode="auto">
          <a:xfrm>
            <a:off x="4973638" y="1387475"/>
            <a:ext cx="501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000" b="1" i="1">
                <a:solidFill>
                  <a:schemeClr val="tx1"/>
                </a:solidFill>
              </a:rPr>
              <a:t>F</a:t>
            </a:r>
            <a:r>
              <a:rPr lang="fi-FI" altLang="fi-FI" sz="2000" baseline="-25000">
                <a:solidFill>
                  <a:schemeClr val="tx1"/>
                </a:solidFill>
              </a:rPr>
              <a:t>1</a:t>
            </a:r>
            <a:r>
              <a:rPr lang="fi-FI" altLang="fi-FI" sz="2000">
                <a:solidFill>
                  <a:schemeClr val="tx1"/>
                </a:solidFill>
              </a:rPr>
              <a:t> </a:t>
            </a:r>
          </a:p>
        </p:txBody>
      </p:sp>
      <p:sp>
        <p:nvSpPr>
          <p:cNvPr id="1031177" name="Text Box 9"/>
          <p:cNvSpPr txBox="1">
            <a:spLocks noChangeArrowheads="1"/>
          </p:cNvSpPr>
          <p:nvPr/>
        </p:nvSpPr>
        <p:spPr bwMode="auto">
          <a:xfrm>
            <a:off x="5940425" y="2611438"/>
            <a:ext cx="501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000" b="1" i="1">
                <a:solidFill>
                  <a:schemeClr val="tx1"/>
                </a:solidFill>
              </a:rPr>
              <a:t>F</a:t>
            </a:r>
            <a:r>
              <a:rPr lang="fi-FI" altLang="fi-FI" sz="2000" baseline="-25000">
                <a:solidFill>
                  <a:schemeClr val="tx1"/>
                </a:solidFill>
              </a:rPr>
              <a:t>2</a:t>
            </a:r>
            <a:r>
              <a:rPr lang="fi-FI" altLang="fi-FI" sz="2000">
                <a:solidFill>
                  <a:schemeClr val="tx1"/>
                </a:solidFill>
              </a:rPr>
              <a:t> </a:t>
            </a:r>
          </a:p>
        </p:txBody>
      </p:sp>
      <p:sp>
        <p:nvSpPr>
          <p:cNvPr id="1031178" name="Freeform 10"/>
          <p:cNvSpPr>
            <a:spLocks/>
          </p:cNvSpPr>
          <p:nvPr/>
        </p:nvSpPr>
        <p:spPr bwMode="auto">
          <a:xfrm>
            <a:off x="5070475" y="2106613"/>
            <a:ext cx="288925" cy="504825"/>
          </a:xfrm>
          <a:custGeom>
            <a:avLst/>
            <a:gdLst>
              <a:gd name="T0" fmla="*/ 0 w 182"/>
              <a:gd name="T1" fmla="*/ 0 h 318"/>
              <a:gd name="T2" fmla="*/ 2147483646 w 182"/>
              <a:gd name="T3" fmla="*/ 2147483646 h 318"/>
              <a:gd name="T4" fmla="*/ 2147483646 w 182"/>
              <a:gd name="T5" fmla="*/ 2147483646 h 318"/>
              <a:gd name="T6" fmla="*/ 0 60000 65536"/>
              <a:gd name="T7" fmla="*/ 0 60000 65536"/>
              <a:gd name="T8" fmla="*/ 0 60000 65536"/>
              <a:gd name="T9" fmla="*/ 0 w 182"/>
              <a:gd name="T10" fmla="*/ 0 h 318"/>
              <a:gd name="T11" fmla="*/ 182 w 182"/>
              <a:gd name="T12" fmla="*/ 318 h 318"/>
            </a:gdLst>
            <a:ahLst/>
            <a:cxnLst>
              <a:cxn ang="T6">
                <a:pos x="T0" y="T1"/>
              </a:cxn>
              <a:cxn ang="T7">
                <a:pos x="T2" y="T3"/>
              </a:cxn>
              <a:cxn ang="T8">
                <a:pos x="T4" y="T5"/>
              </a:cxn>
            </a:cxnLst>
            <a:rect l="T9" t="T10" r="T11" b="T12"/>
            <a:pathLst>
              <a:path w="182" h="318">
                <a:moveTo>
                  <a:pt x="0" y="0"/>
                </a:moveTo>
                <a:cubicBezTo>
                  <a:pt x="53" y="41"/>
                  <a:pt x="107" y="83"/>
                  <a:pt x="137" y="136"/>
                </a:cubicBezTo>
                <a:cubicBezTo>
                  <a:pt x="167" y="189"/>
                  <a:pt x="174" y="253"/>
                  <a:pt x="182" y="31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fi-FI"/>
          </a:p>
        </p:txBody>
      </p:sp>
      <p:sp>
        <p:nvSpPr>
          <p:cNvPr id="1031179" name="Text Box 11"/>
          <p:cNvSpPr txBox="1">
            <a:spLocks noChangeArrowheads="1"/>
          </p:cNvSpPr>
          <p:nvPr/>
        </p:nvSpPr>
        <p:spPr bwMode="auto">
          <a:xfrm>
            <a:off x="5143500" y="1936750"/>
            <a:ext cx="331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el-GR" altLang="fi-FI" sz="2000">
                <a:solidFill>
                  <a:schemeClr val="tx1"/>
                </a:solidFill>
                <a:latin typeface="Arial" panose="020B0604020202020204" pitchFamily="34" charset="0"/>
                <a:cs typeface="Arial" panose="020B0604020202020204" pitchFamily="34" charset="0"/>
              </a:rPr>
              <a:t>α</a:t>
            </a:r>
          </a:p>
        </p:txBody>
      </p:sp>
      <p:sp>
        <p:nvSpPr>
          <p:cNvPr id="1031180" name="Line 12"/>
          <p:cNvSpPr>
            <a:spLocks noChangeShapeType="1"/>
          </p:cNvSpPr>
          <p:nvPr/>
        </p:nvSpPr>
        <p:spPr bwMode="auto">
          <a:xfrm flipV="1">
            <a:off x="5570538" y="1544638"/>
            <a:ext cx="230505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1031181" name="Line 13"/>
          <p:cNvSpPr>
            <a:spLocks noChangeShapeType="1"/>
          </p:cNvSpPr>
          <p:nvPr/>
        </p:nvSpPr>
        <p:spPr bwMode="auto">
          <a:xfrm flipV="1">
            <a:off x="6943725" y="1530350"/>
            <a:ext cx="936625" cy="108108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sp>
        <p:nvSpPr>
          <p:cNvPr id="1031182" name="Line 14"/>
          <p:cNvSpPr>
            <a:spLocks noChangeShapeType="1"/>
          </p:cNvSpPr>
          <p:nvPr/>
        </p:nvSpPr>
        <p:spPr bwMode="auto">
          <a:xfrm flipV="1">
            <a:off x="4638675" y="1549400"/>
            <a:ext cx="3227388" cy="1062038"/>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1031183" name="Text Box 15"/>
          <p:cNvSpPr txBox="1">
            <a:spLocks noChangeArrowheads="1"/>
          </p:cNvSpPr>
          <p:nvPr/>
        </p:nvSpPr>
        <p:spPr bwMode="auto">
          <a:xfrm>
            <a:off x="5849938" y="1738313"/>
            <a:ext cx="592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000" b="1" i="1">
                <a:solidFill>
                  <a:schemeClr val="tx1"/>
                </a:solidFill>
              </a:rPr>
              <a:t>∑F</a:t>
            </a:r>
            <a:r>
              <a:rPr lang="fi-FI" altLang="fi-FI" sz="2000">
                <a:solidFill>
                  <a:schemeClr val="tx1"/>
                </a:solidFill>
              </a:rPr>
              <a:t> </a:t>
            </a:r>
          </a:p>
        </p:txBody>
      </p:sp>
      <p:sp>
        <p:nvSpPr>
          <p:cNvPr id="1031184" name="Line 16"/>
          <p:cNvSpPr>
            <a:spLocks noChangeShapeType="1"/>
          </p:cNvSpPr>
          <p:nvPr/>
        </p:nvSpPr>
        <p:spPr bwMode="auto">
          <a:xfrm>
            <a:off x="6943725" y="2611438"/>
            <a:ext cx="9366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1031185" name="Line 17"/>
          <p:cNvSpPr>
            <a:spLocks noChangeShapeType="1"/>
          </p:cNvSpPr>
          <p:nvPr/>
        </p:nvSpPr>
        <p:spPr bwMode="auto">
          <a:xfrm flipV="1">
            <a:off x="7880350" y="1585913"/>
            <a:ext cx="0" cy="1025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1031186" name="Text Box 18"/>
          <p:cNvSpPr txBox="1">
            <a:spLocks noChangeArrowheads="1"/>
          </p:cNvSpPr>
          <p:nvPr/>
        </p:nvSpPr>
        <p:spPr bwMode="auto">
          <a:xfrm>
            <a:off x="6907213" y="1836738"/>
            <a:ext cx="501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000" b="1" i="1">
                <a:solidFill>
                  <a:schemeClr val="tx1"/>
                </a:solidFill>
              </a:rPr>
              <a:t>F</a:t>
            </a:r>
            <a:r>
              <a:rPr lang="fi-FI" altLang="fi-FI" sz="2000" baseline="-25000">
                <a:solidFill>
                  <a:schemeClr val="tx1"/>
                </a:solidFill>
              </a:rPr>
              <a:t>1</a:t>
            </a:r>
            <a:r>
              <a:rPr lang="fi-FI" altLang="fi-FI" sz="2000">
                <a:solidFill>
                  <a:schemeClr val="tx1"/>
                </a:solidFill>
              </a:rPr>
              <a:t> </a:t>
            </a:r>
          </a:p>
        </p:txBody>
      </p:sp>
      <p:sp>
        <p:nvSpPr>
          <p:cNvPr id="1031187" name="Text Box 19"/>
          <p:cNvSpPr txBox="1">
            <a:spLocks noChangeArrowheads="1"/>
          </p:cNvSpPr>
          <p:nvPr/>
        </p:nvSpPr>
        <p:spPr bwMode="auto">
          <a:xfrm>
            <a:off x="7880350" y="1878013"/>
            <a:ext cx="1082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000" b="1" i="1">
                <a:solidFill>
                  <a:schemeClr val="tx1"/>
                </a:solidFill>
              </a:rPr>
              <a:t>F</a:t>
            </a:r>
            <a:r>
              <a:rPr lang="fi-FI" altLang="fi-FI" sz="2000" baseline="-25000">
                <a:solidFill>
                  <a:schemeClr val="tx1"/>
                </a:solidFill>
              </a:rPr>
              <a:t>1</a:t>
            </a:r>
            <a:r>
              <a:rPr lang="fi-FI" altLang="fi-FI" sz="2000">
                <a:solidFill>
                  <a:schemeClr val="tx1"/>
                </a:solidFill>
              </a:rPr>
              <a:t>sin</a:t>
            </a:r>
            <a:r>
              <a:rPr lang="el-GR" altLang="fi-FI" sz="2000">
                <a:solidFill>
                  <a:schemeClr val="tx1"/>
                </a:solidFill>
                <a:latin typeface="Arial" panose="020B0604020202020204" pitchFamily="34" charset="0"/>
                <a:cs typeface="Arial" panose="020B0604020202020204" pitchFamily="34" charset="0"/>
              </a:rPr>
              <a:t>α</a:t>
            </a:r>
          </a:p>
        </p:txBody>
      </p:sp>
      <p:sp>
        <p:nvSpPr>
          <p:cNvPr id="1031188" name="Text Box 20"/>
          <p:cNvSpPr txBox="1">
            <a:spLocks noChangeArrowheads="1"/>
          </p:cNvSpPr>
          <p:nvPr/>
        </p:nvSpPr>
        <p:spPr bwMode="auto">
          <a:xfrm>
            <a:off x="6943725" y="2611438"/>
            <a:ext cx="1082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000" b="1" i="1">
                <a:solidFill>
                  <a:schemeClr val="tx1"/>
                </a:solidFill>
              </a:rPr>
              <a:t>F</a:t>
            </a:r>
            <a:r>
              <a:rPr lang="fi-FI" altLang="fi-FI" sz="2000" baseline="-25000">
                <a:solidFill>
                  <a:schemeClr val="tx1"/>
                </a:solidFill>
              </a:rPr>
              <a:t>1</a:t>
            </a:r>
            <a:r>
              <a:rPr lang="fi-FI" altLang="fi-FI" sz="2000">
                <a:solidFill>
                  <a:schemeClr val="tx1"/>
                </a:solidFill>
              </a:rPr>
              <a:t>cos</a:t>
            </a:r>
            <a:r>
              <a:rPr lang="el-GR" altLang="fi-FI" sz="2000">
                <a:solidFill>
                  <a:schemeClr val="tx1"/>
                </a:solidFill>
                <a:latin typeface="Arial" panose="020B0604020202020204" pitchFamily="34" charset="0"/>
                <a:cs typeface="Arial" panose="020B0604020202020204" pitchFamily="34" charset="0"/>
              </a:rPr>
              <a:t>α</a:t>
            </a:r>
          </a:p>
        </p:txBody>
      </p:sp>
      <p:graphicFrame>
        <p:nvGraphicFramePr>
          <p:cNvPr id="1031189" name="Object 21"/>
          <p:cNvGraphicFramePr>
            <a:graphicFrameLocks noChangeAspect="1"/>
          </p:cNvGraphicFramePr>
          <p:nvPr/>
        </p:nvGraphicFramePr>
        <p:xfrm>
          <a:off x="465138" y="2879725"/>
          <a:ext cx="7207250" cy="3516313"/>
        </p:xfrm>
        <a:graphic>
          <a:graphicData uri="http://schemas.openxmlformats.org/presentationml/2006/ole">
            <mc:AlternateContent xmlns:mc="http://schemas.openxmlformats.org/markup-compatibility/2006">
              <mc:Choice xmlns:v="urn:schemas-microsoft-com:vml" Requires="v">
                <p:oleObj spid="_x0000_s244769" name="Equation" r:id="rId3" imgW="9486900" imgH="4140200" progId="Equation.DSMT4">
                  <p:embed/>
                </p:oleObj>
              </mc:Choice>
              <mc:Fallback>
                <p:oleObj name="Equation" r:id="rId3" imgW="9486900" imgH="4140200" progId="Equation.DSMT4">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138" y="2879725"/>
                        <a:ext cx="7207250" cy="3516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1190" name="AutoShape 22"/>
          <p:cNvSpPr>
            <a:spLocks/>
          </p:cNvSpPr>
          <p:nvPr/>
        </p:nvSpPr>
        <p:spPr bwMode="auto">
          <a:xfrm>
            <a:off x="4191000" y="3327400"/>
            <a:ext cx="88900" cy="944563"/>
          </a:xfrm>
          <a:prstGeom prst="rightBrace">
            <a:avLst>
              <a:gd name="adj1" fmla="val 88542"/>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031191" name="AutoShape 23"/>
          <p:cNvSpPr>
            <a:spLocks noChangeArrowheads="1"/>
          </p:cNvSpPr>
          <p:nvPr/>
        </p:nvSpPr>
        <p:spPr bwMode="auto">
          <a:xfrm>
            <a:off x="4365625" y="3721100"/>
            <a:ext cx="693738" cy="149225"/>
          </a:xfrm>
          <a:prstGeom prst="rightArrow">
            <a:avLst>
              <a:gd name="adj1" fmla="val 50000"/>
              <a:gd name="adj2" fmla="val 116223"/>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grpSp>
        <p:nvGrpSpPr>
          <p:cNvPr id="2" name="Group 24"/>
          <p:cNvGrpSpPr>
            <a:grpSpLocks/>
          </p:cNvGrpSpPr>
          <p:nvPr/>
        </p:nvGrpSpPr>
        <p:grpSpPr bwMode="auto">
          <a:xfrm>
            <a:off x="3402013" y="2135188"/>
            <a:ext cx="539750" cy="476250"/>
            <a:chOff x="2143" y="1345"/>
            <a:chExt cx="340" cy="300"/>
          </a:xfrm>
        </p:grpSpPr>
        <p:sp>
          <p:nvSpPr>
            <p:cNvPr id="244765" name="Line 25"/>
            <p:cNvSpPr>
              <a:spLocks noChangeShapeType="1"/>
            </p:cNvSpPr>
            <p:nvPr/>
          </p:nvSpPr>
          <p:spPr bwMode="auto">
            <a:xfrm flipV="1">
              <a:off x="2143" y="1345"/>
              <a:ext cx="0" cy="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244766" name="Line 26"/>
            <p:cNvSpPr>
              <a:spLocks noChangeShapeType="1"/>
            </p:cNvSpPr>
            <p:nvPr/>
          </p:nvSpPr>
          <p:spPr bwMode="auto">
            <a:xfrm>
              <a:off x="2143" y="1645"/>
              <a:ext cx="3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grpSp>
      <p:sp>
        <p:nvSpPr>
          <p:cNvPr id="1031195" name="Text Box 27"/>
          <p:cNvSpPr txBox="1">
            <a:spLocks noChangeArrowheads="1"/>
          </p:cNvSpPr>
          <p:nvPr/>
        </p:nvSpPr>
        <p:spPr bwMode="auto">
          <a:xfrm>
            <a:off x="3267075" y="181451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600">
                <a:solidFill>
                  <a:schemeClr val="tx1"/>
                </a:solidFill>
              </a:rPr>
              <a:t>y</a:t>
            </a:r>
          </a:p>
        </p:txBody>
      </p:sp>
      <p:sp>
        <p:nvSpPr>
          <p:cNvPr id="1031196" name="Text Box 28"/>
          <p:cNvSpPr txBox="1">
            <a:spLocks noChangeArrowheads="1"/>
          </p:cNvSpPr>
          <p:nvPr/>
        </p:nvSpPr>
        <p:spPr bwMode="auto">
          <a:xfrm>
            <a:off x="3884613" y="2428875"/>
            <a:ext cx="2841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600">
                <a:solidFill>
                  <a:schemeClr val="tx1"/>
                </a:solidFill>
              </a:rPr>
              <a:t>x</a:t>
            </a:r>
          </a:p>
        </p:txBody>
      </p:sp>
      <p:sp>
        <p:nvSpPr>
          <p:cNvPr id="244764" name="Text Box 29"/>
          <p:cNvSpPr txBox="1">
            <a:spLocks noChangeArrowheads="1"/>
          </p:cNvSpPr>
          <p:nvPr/>
        </p:nvSpPr>
        <p:spPr bwMode="auto">
          <a:xfrm>
            <a:off x="579438" y="2308225"/>
            <a:ext cx="461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a:solidFill>
                  <a:schemeClr val="tx1"/>
                </a:solidFill>
              </a:rPr>
              <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31173"/>
                                        </p:tgtEl>
                                        <p:attrNameLst>
                                          <p:attrName>style.visibility</p:attrName>
                                        </p:attrNameLst>
                                      </p:cBhvr>
                                      <p:to>
                                        <p:strVal val="visible"/>
                                      </p:to>
                                    </p:set>
                                    <p:animEffect transition="in" filter="box(in)">
                                      <p:cBhvr>
                                        <p:cTn id="7" dur="500"/>
                                        <p:tgtEl>
                                          <p:spTgt spid="1031173"/>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031195"/>
                                        </p:tgtEl>
                                        <p:attrNameLst>
                                          <p:attrName>style.visibility</p:attrName>
                                        </p:attrNameLst>
                                      </p:cBhvr>
                                      <p:to>
                                        <p:strVal val="visible"/>
                                      </p:to>
                                    </p:set>
                                    <p:animEffect transition="in" filter="box(in)">
                                      <p:cBhvr>
                                        <p:cTn id="10" dur="500"/>
                                        <p:tgtEl>
                                          <p:spTgt spid="1031195"/>
                                        </p:tgtEl>
                                      </p:cBhvr>
                                    </p:animEffect>
                                  </p:childTnLst>
                                </p:cTn>
                              </p:par>
                              <p:par>
                                <p:cTn id="11" presetID="4" presetClass="entr" presetSubtype="16"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ox(in)">
                                      <p:cBhvr>
                                        <p:cTn id="13" dur="500"/>
                                        <p:tgtEl>
                                          <p:spTgt spid="2"/>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031196"/>
                                        </p:tgtEl>
                                        <p:attrNameLst>
                                          <p:attrName>style.visibility</p:attrName>
                                        </p:attrNameLst>
                                      </p:cBhvr>
                                      <p:to>
                                        <p:strVal val="visible"/>
                                      </p:to>
                                    </p:set>
                                    <p:animEffect transition="in" filter="box(in)">
                                      <p:cBhvr>
                                        <p:cTn id="16" dur="500"/>
                                        <p:tgtEl>
                                          <p:spTgt spid="1031196"/>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031179"/>
                                        </p:tgtEl>
                                        <p:attrNameLst>
                                          <p:attrName>style.visibility</p:attrName>
                                        </p:attrNameLst>
                                      </p:cBhvr>
                                      <p:to>
                                        <p:strVal val="visible"/>
                                      </p:to>
                                    </p:set>
                                    <p:animEffect transition="in" filter="box(in)">
                                      <p:cBhvr>
                                        <p:cTn id="19" dur="500"/>
                                        <p:tgtEl>
                                          <p:spTgt spid="1031179"/>
                                        </p:tgtEl>
                                      </p:cBhvr>
                                    </p:animEffect>
                                  </p:childTnLst>
                                </p:cTn>
                              </p:par>
                              <p:par>
                                <p:cTn id="20" presetID="4" presetClass="entr" presetSubtype="16" fill="hold" nodeType="withEffect">
                                  <p:stCondLst>
                                    <p:cond delay="0"/>
                                  </p:stCondLst>
                                  <p:childTnLst>
                                    <p:set>
                                      <p:cBhvr>
                                        <p:cTn id="21" dur="1" fill="hold">
                                          <p:stCondLst>
                                            <p:cond delay="0"/>
                                          </p:stCondLst>
                                        </p:cTn>
                                        <p:tgtEl>
                                          <p:spTgt spid="1031178"/>
                                        </p:tgtEl>
                                        <p:attrNameLst>
                                          <p:attrName>style.visibility</p:attrName>
                                        </p:attrNameLst>
                                      </p:cBhvr>
                                      <p:to>
                                        <p:strVal val="visible"/>
                                      </p:to>
                                    </p:set>
                                    <p:animEffect transition="in" filter="box(in)">
                                      <p:cBhvr>
                                        <p:cTn id="22" dur="500"/>
                                        <p:tgtEl>
                                          <p:spTgt spid="1031178"/>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1031177"/>
                                        </p:tgtEl>
                                        <p:attrNameLst>
                                          <p:attrName>style.visibility</p:attrName>
                                        </p:attrNameLst>
                                      </p:cBhvr>
                                      <p:to>
                                        <p:strVal val="visible"/>
                                      </p:to>
                                    </p:set>
                                    <p:animEffect transition="in" filter="box(in)">
                                      <p:cBhvr>
                                        <p:cTn id="25" dur="500"/>
                                        <p:tgtEl>
                                          <p:spTgt spid="1031177"/>
                                        </p:tgtEl>
                                      </p:cBhvr>
                                    </p:animEffect>
                                  </p:childTnLst>
                                </p:cTn>
                              </p:par>
                              <p:par>
                                <p:cTn id="26" presetID="4" presetClass="entr" presetSubtype="16" fill="hold" nodeType="withEffect">
                                  <p:stCondLst>
                                    <p:cond delay="0"/>
                                  </p:stCondLst>
                                  <p:childTnLst>
                                    <p:set>
                                      <p:cBhvr>
                                        <p:cTn id="27" dur="1" fill="hold">
                                          <p:stCondLst>
                                            <p:cond delay="0"/>
                                          </p:stCondLst>
                                        </p:cTn>
                                        <p:tgtEl>
                                          <p:spTgt spid="1031175"/>
                                        </p:tgtEl>
                                        <p:attrNameLst>
                                          <p:attrName>style.visibility</p:attrName>
                                        </p:attrNameLst>
                                      </p:cBhvr>
                                      <p:to>
                                        <p:strVal val="visible"/>
                                      </p:to>
                                    </p:set>
                                    <p:animEffect transition="in" filter="box(in)">
                                      <p:cBhvr>
                                        <p:cTn id="28" dur="500"/>
                                        <p:tgtEl>
                                          <p:spTgt spid="1031175"/>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1031176"/>
                                        </p:tgtEl>
                                        <p:attrNameLst>
                                          <p:attrName>style.visibility</p:attrName>
                                        </p:attrNameLst>
                                      </p:cBhvr>
                                      <p:to>
                                        <p:strVal val="visible"/>
                                      </p:to>
                                    </p:set>
                                    <p:animEffect transition="in" filter="box(in)">
                                      <p:cBhvr>
                                        <p:cTn id="31" dur="500"/>
                                        <p:tgtEl>
                                          <p:spTgt spid="1031176"/>
                                        </p:tgtEl>
                                      </p:cBhvr>
                                    </p:animEffect>
                                  </p:childTnLst>
                                </p:cTn>
                              </p:par>
                              <p:par>
                                <p:cTn id="32" presetID="4" presetClass="entr" presetSubtype="16" fill="hold" nodeType="withEffect">
                                  <p:stCondLst>
                                    <p:cond delay="0"/>
                                  </p:stCondLst>
                                  <p:childTnLst>
                                    <p:set>
                                      <p:cBhvr>
                                        <p:cTn id="33" dur="1" fill="hold">
                                          <p:stCondLst>
                                            <p:cond delay="0"/>
                                          </p:stCondLst>
                                        </p:cTn>
                                        <p:tgtEl>
                                          <p:spTgt spid="1031174"/>
                                        </p:tgtEl>
                                        <p:attrNameLst>
                                          <p:attrName>style.visibility</p:attrName>
                                        </p:attrNameLst>
                                      </p:cBhvr>
                                      <p:to>
                                        <p:strVal val="visible"/>
                                      </p:to>
                                    </p:set>
                                    <p:animEffect transition="in" filter="box(in)">
                                      <p:cBhvr>
                                        <p:cTn id="34" dur="500"/>
                                        <p:tgtEl>
                                          <p:spTgt spid="103117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nodeType="clickEffect">
                                  <p:stCondLst>
                                    <p:cond delay="0"/>
                                  </p:stCondLst>
                                  <p:childTnLst>
                                    <p:set>
                                      <p:cBhvr>
                                        <p:cTn id="38" dur="1" fill="hold">
                                          <p:stCondLst>
                                            <p:cond delay="0"/>
                                          </p:stCondLst>
                                        </p:cTn>
                                        <p:tgtEl>
                                          <p:spTgt spid="1031181"/>
                                        </p:tgtEl>
                                        <p:attrNameLst>
                                          <p:attrName>style.visibility</p:attrName>
                                        </p:attrNameLst>
                                      </p:cBhvr>
                                      <p:to>
                                        <p:strVal val="visible"/>
                                      </p:to>
                                    </p:set>
                                    <p:animEffect transition="in" filter="box(in)">
                                      <p:cBhvr>
                                        <p:cTn id="39" dur="500"/>
                                        <p:tgtEl>
                                          <p:spTgt spid="1031181"/>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1031186"/>
                                        </p:tgtEl>
                                        <p:attrNameLst>
                                          <p:attrName>style.visibility</p:attrName>
                                        </p:attrNameLst>
                                      </p:cBhvr>
                                      <p:to>
                                        <p:strVal val="visible"/>
                                      </p:to>
                                    </p:set>
                                    <p:animEffect transition="in" filter="box(in)">
                                      <p:cBhvr>
                                        <p:cTn id="42" dur="500"/>
                                        <p:tgtEl>
                                          <p:spTgt spid="1031186"/>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1031183"/>
                                        </p:tgtEl>
                                        <p:attrNameLst>
                                          <p:attrName>style.visibility</p:attrName>
                                        </p:attrNameLst>
                                      </p:cBhvr>
                                      <p:to>
                                        <p:strVal val="visible"/>
                                      </p:to>
                                    </p:set>
                                    <p:animEffect transition="in" filter="box(in)">
                                      <p:cBhvr>
                                        <p:cTn id="45" dur="500"/>
                                        <p:tgtEl>
                                          <p:spTgt spid="1031183"/>
                                        </p:tgtEl>
                                      </p:cBhvr>
                                    </p:animEffect>
                                  </p:childTnLst>
                                </p:cTn>
                              </p:par>
                              <p:par>
                                <p:cTn id="46" presetID="4" presetClass="entr" presetSubtype="16" fill="hold" nodeType="withEffect">
                                  <p:stCondLst>
                                    <p:cond delay="0"/>
                                  </p:stCondLst>
                                  <p:childTnLst>
                                    <p:set>
                                      <p:cBhvr>
                                        <p:cTn id="47" dur="1" fill="hold">
                                          <p:stCondLst>
                                            <p:cond delay="0"/>
                                          </p:stCondLst>
                                        </p:cTn>
                                        <p:tgtEl>
                                          <p:spTgt spid="1031182"/>
                                        </p:tgtEl>
                                        <p:attrNameLst>
                                          <p:attrName>style.visibility</p:attrName>
                                        </p:attrNameLst>
                                      </p:cBhvr>
                                      <p:to>
                                        <p:strVal val="visible"/>
                                      </p:to>
                                    </p:set>
                                    <p:animEffect transition="in" filter="box(in)">
                                      <p:cBhvr>
                                        <p:cTn id="48" dur="500"/>
                                        <p:tgtEl>
                                          <p:spTgt spid="1031182"/>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4" presetClass="entr" presetSubtype="16" fill="hold" nodeType="clickEffect">
                                  <p:stCondLst>
                                    <p:cond delay="0"/>
                                  </p:stCondLst>
                                  <p:childTnLst>
                                    <p:set>
                                      <p:cBhvr>
                                        <p:cTn id="52" dur="1" fill="hold">
                                          <p:stCondLst>
                                            <p:cond delay="0"/>
                                          </p:stCondLst>
                                        </p:cTn>
                                        <p:tgtEl>
                                          <p:spTgt spid="1031180"/>
                                        </p:tgtEl>
                                        <p:attrNameLst>
                                          <p:attrName>style.visibility</p:attrName>
                                        </p:attrNameLst>
                                      </p:cBhvr>
                                      <p:to>
                                        <p:strVal val="visible"/>
                                      </p:to>
                                    </p:set>
                                    <p:animEffect transition="in" filter="box(in)">
                                      <p:cBhvr>
                                        <p:cTn id="53" dur="500"/>
                                        <p:tgtEl>
                                          <p:spTgt spid="1031180"/>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4" presetClass="entr" presetSubtype="16" fill="hold" nodeType="clickEffect">
                                  <p:stCondLst>
                                    <p:cond delay="0"/>
                                  </p:stCondLst>
                                  <p:childTnLst>
                                    <p:set>
                                      <p:cBhvr>
                                        <p:cTn id="57" dur="1" fill="hold">
                                          <p:stCondLst>
                                            <p:cond delay="0"/>
                                          </p:stCondLst>
                                        </p:cTn>
                                        <p:tgtEl>
                                          <p:spTgt spid="1031184"/>
                                        </p:tgtEl>
                                        <p:attrNameLst>
                                          <p:attrName>style.visibility</p:attrName>
                                        </p:attrNameLst>
                                      </p:cBhvr>
                                      <p:to>
                                        <p:strVal val="visible"/>
                                      </p:to>
                                    </p:set>
                                    <p:animEffect transition="in" filter="box(in)">
                                      <p:cBhvr>
                                        <p:cTn id="58" dur="500"/>
                                        <p:tgtEl>
                                          <p:spTgt spid="1031184"/>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1031188"/>
                                        </p:tgtEl>
                                        <p:attrNameLst>
                                          <p:attrName>style.visibility</p:attrName>
                                        </p:attrNameLst>
                                      </p:cBhvr>
                                      <p:to>
                                        <p:strVal val="visible"/>
                                      </p:to>
                                    </p:set>
                                    <p:animEffect transition="in" filter="box(in)">
                                      <p:cBhvr>
                                        <p:cTn id="61" dur="500"/>
                                        <p:tgtEl>
                                          <p:spTgt spid="1031188"/>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4" presetClass="entr" presetSubtype="16" fill="hold" grpId="0" nodeType="clickEffect">
                                  <p:stCondLst>
                                    <p:cond delay="0"/>
                                  </p:stCondLst>
                                  <p:childTnLst>
                                    <p:set>
                                      <p:cBhvr>
                                        <p:cTn id="65" dur="1" fill="hold">
                                          <p:stCondLst>
                                            <p:cond delay="0"/>
                                          </p:stCondLst>
                                        </p:cTn>
                                        <p:tgtEl>
                                          <p:spTgt spid="1031187"/>
                                        </p:tgtEl>
                                        <p:attrNameLst>
                                          <p:attrName>style.visibility</p:attrName>
                                        </p:attrNameLst>
                                      </p:cBhvr>
                                      <p:to>
                                        <p:strVal val="visible"/>
                                      </p:to>
                                    </p:set>
                                    <p:animEffect transition="in" filter="box(in)">
                                      <p:cBhvr>
                                        <p:cTn id="66" dur="500"/>
                                        <p:tgtEl>
                                          <p:spTgt spid="1031187"/>
                                        </p:tgtEl>
                                      </p:cBhvr>
                                    </p:animEffect>
                                  </p:childTnLst>
                                </p:cTn>
                              </p:par>
                              <p:par>
                                <p:cTn id="67" presetID="4" presetClass="entr" presetSubtype="16" fill="hold" nodeType="withEffect">
                                  <p:stCondLst>
                                    <p:cond delay="0"/>
                                  </p:stCondLst>
                                  <p:childTnLst>
                                    <p:set>
                                      <p:cBhvr>
                                        <p:cTn id="68" dur="1" fill="hold">
                                          <p:stCondLst>
                                            <p:cond delay="0"/>
                                          </p:stCondLst>
                                        </p:cTn>
                                        <p:tgtEl>
                                          <p:spTgt spid="1031185"/>
                                        </p:tgtEl>
                                        <p:attrNameLst>
                                          <p:attrName>style.visibility</p:attrName>
                                        </p:attrNameLst>
                                      </p:cBhvr>
                                      <p:to>
                                        <p:strVal val="visible"/>
                                      </p:to>
                                    </p:set>
                                    <p:animEffect transition="in" filter="box(in)">
                                      <p:cBhvr>
                                        <p:cTn id="69" dur="500"/>
                                        <p:tgtEl>
                                          <p:spTgt spid="1031185"/>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4" presetClass="entr" presetSubtype="16" fill="hold" nodeType="clickEffect">
                                  <p:stCondLst>
                                    <p:cond delay="0"/>
                                  </p:stCondLst>
                                  <p:childTnLst>
                                    <p:set>
                                      <p:cBhvr>
                                        <p:cTn id="73" dur="1" fill="hold">
                                          <p:stCondLst>
                                            <p:cond delay="0"/>
                                          </p:stCondLst>
                                        </p:cTn>
                                        <p:tgtEl>
                                          <p:spTgt spid="1031189"/>
                                        </p:tgtEl>
                                        <p:attrNameLst>
                                          <p:attrName>style.visibility</p:attrName>
                                        </p:attrNameLst>
                                      </p:cBhvr>
                                      <p:to>
                                        <p:strVal val="visible"/>
                                      </p:to>
                                    </p:set>
                                    <p:animEffect transition="in" filter="box(in)">
                                      <p:cBhvr>
                                        <p:cTn id="74" dur="500"/>
                                        <p:tgtEl>
                                          <p:spTgt spid="1031189"/>
                                        </p:tgtEl>
                                      </p:cBhvr>
                                    </p:animEffect>
                                  </p:childTnLst>
                                </p:cTn>
                              </p:par>
                              <p:par>
                                <p:cTn id="75" presetID="4" presetClass="entr" presetSubtype="16" fill="hold" nodeType="withEffect">
                                  <p:stCondLst>
                                    <p:cond delay="0"/>
                                  </p:stCondLst>
                                  <p:childTnLst>
                                    <p:set>
                                      <p:cBhvr>
                                        <p:cTn id="76" dur="1" fill="hold">
                                          <p:stCondLst>
                                            <p:cond delay="0"/>
                                          </p:stCondLst>
                                        </p:cTn>
                                        <p:tgtEl>
                                          <p:spTgt spid="1031189"/>
                                        </p:tgtEl>
                                        <p:attrNameLst>
                                          <p:attrName>style.visibility</p:attrName>
                                        </p:attrNameLst>
                                      </p:cBhvr>
                                      <p:to>
                                        <p:strVal val="visible"/>
                                      </p:to>
                                    </p:set>
                                    <p:animEffect transition="in" filter="box(in)">
                                      <p:cBhvr>
                                        <p:cTn id="77" dur="500"/>
                                        <p:tgtEl>
                                          <p:spTgt spid="1031189"/>
                                        </p:tgtEl>
                                      </p:cBhvr>
                                    </p:animEffect>
                                  </p:childTnLst>
                                </p:cTn>
                              </p:par>
                              <p:par>
                                <p:cTn id="78" presetID="4" presetClass="entr" presetSubtype="16" fill="hold" grpId="0" nodeType="withEffect">
                                  <p:stCondLst>
                                    <p:cond delay="0"/>
                                  </p:stCondLst>
                                  <p:childTnLst>
                                    <p:set>
                                      <p:cBhvr>
                                        <p:cTn id="79" dur="1" fill="hold">
                                          <p:stCondLst>
                                            <p:cond delay="0"/>
                                          </p:stCondLst>
                                        </p:cTn>
                                        <p:tgtEl>
                                          <p:spTgt spid="1031190"/>
                                        </p:tgtEl>
                                        <p:attrNameLst>
                                          <p:attrName>style.visibility</p:attrName>
                                        </p:attrNameLst>
                                      </p:cBhvr>
                                      <p:to>
                                        <p:strVal val="visible"/>
                                      </p:to>
                                    </p:set>
                                    <p:animEffect transition="in" filter="box(in)">
                                      <p:cBhvr>
                                        <p:cTn id="80" dur="500"/>
                                        <p:tgtEl>
                                          <p:spTgt spid="1031190"/>
                                        </p:tgtEl>
                                      </p:cBhvr>
                                    </p:animEffect>
                                  </p:childTnLst>
                                </p:cTn>
                              </p:par>
                              <p:par>
                                <p:cTn id="81" presetID="4" presetClass="entr" presetSubtype="16" fill="hold" grpId="0" nodeType="withEffect">
                                  <p:stCondLst>
                                    <p:cond delay="0"/>
                                  </p:stCondLst>
                                  <p:childTnLst>
                                    <p:set>
                                      <p:cBhvr>
                                        <p:cTn id="82" dur="1" fill="hold">
                                          <p:stCondLst>
                                            <p:cond delay="0"/>
                                          </p:stCondLst>
                                        </p:cTn>
                                        <p:tgtEl>
                                          <p:spTgt spid="1031191"/>
                                        </p:tgtEl>
                                        <p:attrNameLst>
                                          <p:attrName>style.visibility</p:attrName>
                                        </p:attrNameLst>
                                      </p:cBhvr>
                                      <p:to>
                                        <p:strVal val="visible"/>
                                      </p:to>
                                    </p:set>
                                    <p:animEffect transition="in" filter="box(in)">
                                      <p:cBhvr>
                                        <p:cTn id="83" dur="500"/>
                                        <p:tgtEl>
                                          <p:spTgt spid="1031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1173" grpId="0" animBg="1"/>
      <p:bldP spid="1031176" grpId="0"/>
      <p:bldP spid="1031177" grpId="0"/>
      <p:bldP spid="1031179" grpId="0"/>
      <p:bldP spid="1031183" grpId="0"/>
      <p:bldP spid="1031186" grpId="0"/>
      <p:bldP spid="1031187" grpId="0"/>
      <p:bldP spid="1031188" grpId="0"/>
      <p:bldP spid="1031190" grpId="0" animBg="1"/>
      <p:bldP spid="1031191" grpId="0" animBg="1"/>
      <p:bldP spid="1031195" grpId="0"/>
      <p:bldP spid="1031196" grpId="0"/>
    </p:bld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1256FAEA-89E3-48DD-B197-C4EABF9E5F11}" type="slidenum">
              <a:rPr lang="fi-FI" altLang="fi-FI" sz="1000" smtClean="0">
                <a:solidFill>
                  <a:schemeClr val="tx1"/>
                </a:solidFill>
                <a:latin typeface="Arial" panose="020B0604020202020204" pitchFamily="34" charset="0"/>
              </a:rPr>
              <a:pPr>
                <a:spcBef>
                  <a:spcPct val="0"/>
                </a:spcBef>
                <a:buClrTx/>
                <a:buFontTx/>
                <a:buNone/>
              </a:pPr>
              <a:t>233</a:t>
            </a:fld>
            <a:endParaRPr lang="fi-FI" altLang="fi-FI" sz="1000" smtClean="0">
              <a:solidFill>
                <a:schemeClr val="tx1"/>
              </a:solidFill>
              <a:latin typeface="Arial" panose="020B0604020202020204" pitchFamily="34" charset="0"/>
            </a:endParaRPr>
          </a:p>
        </p:txBody>
      </p:sp>
      <p:sp>
        <p:nvSpPr>
          <p:cNvPr id="245763" name="Text Box 2"/>
          <p:cNvSpPr txBox="1">
            <a:spLocks noChangeArrowheads="1"/>
          </p:cNvSpPr>
          <p:nvPr/>
        </p:nvSpPr>
        <p:spPr bwMode="auto">
          <a:xfrm>
            <a:off x="596900" y="608013"/>
            <a:ext cx="46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a:solidFill>
                  <a:schemeClr val="tx1"/>
                </a:solidFill>
              </a:rPr>
              <a:t>b)</a:t>
            </a:r>
          </a:p>
        </p:txBody>
      </p:sp>
      <p:sp>
        <p:nvSpPr>
          <p:cNvPr id="245764" name="Oval 3"/>
          <p:cNvSpPr>
            <a:spLocks noChangeArrowheads="1"/>
          </p:cNvSpPr>
          <p:nvPr/>
        </p:nvSpPr>
        <p:spPr bwMode="auto">
          <a:xfrm>
            <a:off x="4238625" y="2241550"/>
            <a:ext cx="792163" cy="792163"/>
          </a:xfrm>
          <a:prstGeom prst="ellipse">
            <a:avLst/>
          </a:prstGeom>
          <a:solidFill>
            <a:srgbClr val="99CCFF"/>
          </a:solidFill>
          <a:ln w="9525" algn="ctr">
            <a:solidFill>
              <a:schemeClr val="tx1"/>
            </a:solidFill>
            <a:round/>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245765" name="Line 4"/>
          <p:cNvSpPr>
            <a:spLocks noChangeShapeType="1"/>
          </p:cNvSpPr>
          <p:nvPr/>
        </p:nvSpPr>
        <p:spPr bwMode="auto">
          <a:xfrm flipV="1">
            <a:off x="4649788" y="1555750"/>
            <a:ext cx="936625" cy="108108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sp>
        <p:nvSpPr>
          <p:cNvPr id="245766" name="Line 5"/>
          <p:cNvSpPr>
            <a:spLocks noChangeShapeType="1"/>
          </p:cNvSpPr>
          <p:nvPr/>
        </p:nvSpPr>
        <p:spPr bwMode="auto">
          <a:xfrm flipV="1">
            <a:off x="4649788" y="2636838"/>
            <a:ext cx="230505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sp>
        <p:nvSpPr>
          <p:cNvPr id="245767" name="Text Box 6"/>
          <p:cNvSpPr txBox="1">
            <a:spLocks noChangeArrowheads="1"/>
          </p:cNvSpPr>
          <p:nvPr/>
        </p:nvSpPr>
        <p:spPr bwMode="auto">
          <a:xfrm>
            <a:off x="4941888" y="1412875"/>
            <a:ext cx="501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000" b="1" i="1">
                <a:solidFill>
                  <a:schemeClr val="tx1"/>
                </a:solidFill>
              </a:rPr>
              <a:t>F</a:t>
            </a:r>
            <a:r>
              <a:rPr lang="fi-FI" altLang="fi-FI" sz="2000" baseline="-25000">
                <a:solidFill>
                  <a:schemeClr val="tx1"/>
                </a:solidFill>
              </a:rPr>
              <a:t>1</a:t>
            </a:r>
            <a:r>
              <a:rPr lang="fi-FI" altLang="fi-FI" sz="2000">
                <a:solidFill>
                  <a:schemeClr val="tx1"/>
                </a:solidFill>
              </a:rPr>
              <a:t> </a:t>
            </a:r>
          </a:p>
        </p:txBody>
      </p:sp>
      <p:sp>
        <p:nvSpPr>
          <p:cNvPr id="245768" name="Text Box 7"/>
          <p:cNvSpPr txBox="1">
            <a:spLocks noChangeArrowheads="1"/>
          </p:cNvSpPr>
          <p:nvPr/>
        </p:nvSpPr>
        <p:spPr bwMode="auto">
          <a:xfrm>
            <a:off x="5951538" y="2636838"/>
            <a:ext cx="501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000" b="1" i="1">
                <a:solidFill>
                  <a:schemeClr val="tx1"/>
                </a:solidFill>
              </a:rPr>
              <a:t>F</a:t>
            </a:r>
            <a:r>
              <a:rPr lang="fi-FI" altLang="fi-FI" sz="2000" baseline="-25000">
                <a:solidFill>
                  <a:schemeClr val="tx1"/>
                </a:solidFill>
              </a:rPr>
              <a:t>2</a:t>
            </a:r>
            <a:r>
              <a:rPr lang="fi-FI" altLang="fi-FI" sz="2000">
                <a:solidFill>
                  <a:schemeClr val="tx1"/>
                </a:solidFill>
              </a:rPr>
              <a:t> </a:t>
            </a:r>
          </a:p>
        </p:txBody>
      </p:sp>
      <p:sp>
        <p:nvSpPr>
          <p:cNvPr id="245769" name="Freeform 8"/>
          <p:cNvSpPr>
            <a:spLocks/>
          </p:cNvSpPr>
          <p:nvPr/>
        </p:nvSpPr>
        <p:spPr bwMode="auto">
          <a:xfrm>
            <a:off x="5081588" y="2132013"/>
            <a:ext cx="288925" cy="504825"/>
          </a:xfrm>
          <a:custGeom>
            <a:avLst/>
            <a:gdLst>
              <a:gd name="T0" fmla="*/ 0 w 182"/>
              <a:gd name="T1" fmla="*/ 0 h 318"/>
              <a:gd name="T2" fmla="*/ 2147483646 w 182"/>
              <a:gd name="T3" fmla="*/ 2147483646 h 318"/>
              <a:gd name="T4" fmla="*/ 2147483646 w 182"/>
              <a:gd name="T5" fmla="*/ 2147483646 h 318"/>
              <a:gd name="T6" fmla="*/ 0 60000 65536"/>
              <a:gd name="T7" fmla="*/ 0 60000 65536"/>
              <a:gd name="T8" fmla="*/ 0 60000 65536"/>
              <a:gd name="T9" fmla="*/ 0 w 182"/>
              <a:gd name="T10" fmla="*/ 0 h 318"/>
              <a:gd name="T11" fmla="*/ 182 w 182"/>
              <a:gd name="T12" fmla="*/ 318 h 318"/>
            </a:gdLst>
            <a:ahLst/>
            <a:cxnLst>
              <a:cxn ang="T6">
                <a:pos x="T0" y="T1"/>
              </a:cxn>
              <a:cxn ang="T7">
                <a:pos x="T2" y="T3"/>
              </a:cxn>
              <a:cxn ang="T8">
                <a:pos x="T4" y="T5"/>
              </a:cxn>
            </a:cxnLst>
            <a:rect l="T9" t="T10" r="T11" b="T12"/>
            <a:pathLst>
              <a:path w="182" h="318">
                <a:moveTo>
                  <a:pt x="0" y="0"/>
                </a:moveTo>
                <a:cubicBezTo>
                  <a:pt x="53" y="41"/>
                  <a:pt x="107" y="83"/>
                  <a:pt x="137" y="136"/>
                </a:cubicBezTo>
                <a:cubicBezTo>
                  <a:pt x="167" y="189"/>
                  <a:pt x="174" y="253"/>
                  <a:pt x="182" y="31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fi-FI"/>
          </a:p>
        </p:txBody>
      </p:sp>
      <p:sp>
        <p:nvSpPr>
          <p:cNvPr id="245770" name="Text Box 9"/>
          <p:cNvSpPr txBox="1">
            <a:spLocks noChangeArrowheads="1"/>
          </p:cNvSpPr>
          <p:nvPr/>
        </p:nvSpPr>
        <p:spPr bwMode="auto">
          <a:xfrm>
            <a:off x="5154613" y="1962150"/>
            <a:ext cx="3317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el-GR" altLang="fi-FI" sz="2000">
                <a:solidFill>
                  <a:schemeClr val="tx1"/>
                </a:solidFill>
                <a:latin typeface="Arial" panose="020B0604020202020204" pitchFamily="34" charset="0"/>
                <a:cs typeface="Arial" panose="020B0604020202020204" pitchFamily="34" charset="0"/>
              </a:rPr>
              <a:t>α</a:t>
            </a:r>
          </a:p>
        </p:txBody>
      </p:sp>
      <p:sp>
        <p:nvSpPr>
          <p:cNvPr id="245771" name="Line 10"/>
          <p:cNvSpPr>
            <a:spLocks noChangeShapeType="1"/>
          </p:cNvSpPr>
          <p:nvPr/>
        </p:nvSpPr>
        <p:spPr bwMode="auto">
          <a:xfrm flipV="1">
            <a:off x="4649788" y="1574800"/>
            <a:ext cx="3227387" cy="106203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245772" name="Text Box 11"/>
          <p:cNvSpPr txBox="1">
            <a:spLocks noChangeArrowheads="1"/>
          </p:cNvSpPr>
          <p:nvPr/>
        </p:nvSpPr>
        <p:spPr bwMode="auto">
          <a:xfrm>
            <a:off x="5861050" y="1763713"/>
            <a:ext cx="592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000" b="1" i="1">
                <a:solidFill>
                  <a:schemeClr val="tx1"/>
                </a:solidFill>
              </a:rPr>
              <a:t>∑F</a:t>
            </a:r>
            <a:r>
              <a:rPr lang="fi-FI" altLang="fi-FI" sz="2000">
                <a:solidFill>
                  <a:schemeClr val="tx1"/>
                </a:solidFill>
              </a:rPr>
              <a:t> </a:t>
            </a:r>
          </a:p>
        </p:txBody>
      </p:sp>
      <p:sp>
        <p:nvSpPr>
          <p:cNvPr id="1032204" name="Line 12"/>
          <p:cNvSpPr>
            <a:spLocks noChangeShapeType="1"/>
          </p:cNvSpPr>
          <p:nvPr/>
        </p:nvSpPr>
        <p:spPr bwMode="auto">
          <a:xfrm flipV="1">
            <a:off x="2344738" y="2649538"/>
            <a:ext cx="2305050" cy="0"/>
          </a:xfrm>
          <a:prstGeom prst="line">
            <a:avLst/>
          </a:prstGeom>
          <a:noFill/>
          <a:ln w="25400">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wrap="none" anchor="ctr"/>
          <a:lstStyle/>
          <a:p>
            <a:endParaRPr lang="fi-FI"/>
          </a:p>
        </p:txBody>
      </p:sp>
      <p:sp>
        <p:nvSpPr>
          <p:cNvPr id="1032205" name="Line 13"/>
          <p:cNvSpPr>
            <a:spLocks noChangeShapeType="1"/>
          </p:cNvSpPr>
          <p:nvPr/>
        </p:nvSpPr>
        <p:spPr bwMode="auto">
          <a:xfrm flipV="1">
            <a:off x="3713163" y="2649538"/>
            <a:ext cx="936625" cy="1081087"/>
          </a:xfrm>
          <a:prstGeom prst="line">
            <a:avLst/>
          </a:prstGeom>
          <a:noFill/>
          <a:ln w="25400">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wrap="none" anchor="ctr"/>
          <a:lstStyle/>
          <a:p>
            <a:endParaRPr lang="fi-FI"/>
          </a:p>
        </p:txBody>
      </p:sp>
      <p:sp>
        <p:nvSpPr>
          <p:cNvPr id="1032206" name="Line 14"/>
          <p:cNvSpPr>
            <a:spLocks noChangeShapeType="1"/>
          </p:cNvSpPr>
          <p:nvPr/>
        </p:nvSpPr>
        <p:spPr bwMode="auto">
          <a:xfrm flipV="1">
            <a:off x="1422400" y="2636838"/>
            <a:ext cx="3227388" cy="1093787"/>
          </a:xfrm>
          <a:prstGeom prst="line">
            <a:avLst/>
          </a:prstGeom>
          <a:noFill/>
          <a:ln w="38100">
            <a:solidFill>
              <a:srgbClr val="0000FF"/>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fi-FI"/>
          </a:p>
        </p:txBody>
      </p:sp>
      <p:sp>
        <p:nvSpPr>
          <p:cNvPr id="1032207" name="Line 15"/>
          <p:cNvSpPr>
            <a:spLocks noChangeShapeType="1"/>
          </p:cNvSpPr>
          <p:nvPr/>
        </p:nvSpPr>
        <p:spPr bwMode="auto">
          <a:xfrm>
            <a:off x="1422400" y="3730625"/>
            <a:ext cx="2290763"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1032208" name="Line 16"/>
          <p:cNvSpPr>
            <a:spLocks noChangeShapeType="1"/>
          </p:cNvSpPr>
          <p:nvPr/>
        </p:nvSpPr>
        <p:spPr bwMode="auto">
          <a:xfrm flipH="1">
            <a:off x="1422400" y="2649538"/>
            <a:ext cx="922338" cy="10810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1032209" name="Text Box 17"/>
          <p:cNvSpPr txBox="1">
            <a:spLocks noChangeArrowheads="1"/>
          </p:cNvSpPr>
          <p:nvPr/>
        </p:nvSpPr>
        <p:spPr bwMode="auto">
          <a:xfrm>
            <a:off x="2136775" y="3033713"/>
            <a:ext cx="503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i="1">
                <a:solidFill>
                  <a:schemeClr val="tx1"/>
                </a:solidFill>
              </a:rPr>
              <a:t>F </a:t>
            </a:r>
            <a:r>
              <a:rPr lang="fi-FI" altLang="fi-FI" sz="2400">
                <a:solidFill>
                  <a:schemeClr val="tx1"/>
                </a:solidFill>
              </a:rPr>
              <a:t>’</a:t>
            </a:r>
          </a:p>
        </p:txBody>
      </p:sp>
      <p:sp>
        <p:nvSpPr>
          <p:cNvPr id="1032210" name="Text Box 18"/>
          <p:cNvSpPr txBox="1">
            <a:spLocks noChangeArrowheads="1"/>
          </p:cNvSpPr>
          <p:nvPr/>
        </p:nvSpPr>
        <p:spPr bwMode="auto">
          <a:xfrm>
            <a:off x="596900" y="4433888"/>
            <a:ext cx="760253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a:solidFill>
                  <a:schemeClr val="tx1"/>
                </a:solidFill>
              </a:rPr>
              <a:t>Kappale pysyy paikallaan, jos siihen lisätään voima </a:t>
            </a:r>
            <a:r>
              <a:rPr lang="fi-FI" altLang="fi-FI" sz="2400" i="1">
                <a:solidFill>
                  <a:schemeClr val="tx1"/>
                </a:solidFill>
              </a:rPr>
              <a:t>F</a:t>
            </a:r>
            <a:r>
              <a:rPr lang="fi-FI" altLang="fi-FI" sz="2400">
                <a:solidFill>
                  <a:schemeClr val="tx1"/>
                </a:solidFill>
              </a:rPr>
              <a:t> ’.  Voima </a:t>
            </a:r>
            <a:r>
              <a:rPr lang="fi-FI" altLang="fi-FI" sz="2400" i="1">
                <a:solidFill>
                  <a:schemeClr val="tx1"/>
                </a:solidFill>
              </a:rPr>
              <a:t>F</a:t>
            </a:r>
            <a:r>
              <a:rPr lang="fi-FI" altLang="fi-FI" sz="2400">
                <a:solidFill>
                  <a:schemeClr val="tx1"/>
                </a:solidFill>
              </a:rPr>
              <a:t> ’ kumoaa voimien </a:t>
            </a:r>
            <a:r>
              <a:rPr lang="fi-FI" altLang="fi-FI" sz="2400" i="1">
                <a:solidFill>
                  <a:schemeClr val="tx1"/>
                </a:solidFill>
              </a:rPr>
              <a:t>F</a:t>
            </a:r>
            <a:r>
              <a:rPr lang="fi-FI" altLang="fi-FI" sz="2400" baseline="-25000">
                <a:solidFill>
                  <a:schemeClr val="tx1"/>
                </a:solidFill>
              </a:rPr>
              <a:t>1</a:t>
            </a:r>
            <a:r>
              <a:rPr lang="fi-FI" altLang="fi-FI" sz="2400">
                <a:solidFill>
                  <a:schemeClr val="tx1"/>
                </a:solidFill>
              </a:rPr>
              <a:t> ja </a:t>
            </a:r>
            <a:r>
              <a:rPr lang="fi-FI" altLang="fi-FI" sz="2400" i="1">
                <a:solidFill>
                  <a:schemeClr val="tx1"/>
                </a:solidFill>
              </a:rPr>
              <a:t>F</a:t>
            </a:r>
            <a:r>
              <a:rPr lang="fi-FI" altLang="fi-FI" sz="2400" baseline="-25000">
                <a:solidFill>
                  <a:schemeClr val="tx1"/>
                </a:solidFill>
              </a:rPr>
              <a:t>2</a:t>
            </a:r>
            <a:r>
              <a:rPr lang="fi-FI" altLang="fi-FI" sz="2400">
                <a:solidFill>
                  <a:schemeClr val="tx1"/>
                </a:solidFill>
              </a:rPr>
              <a:t> aiheuttaman summavoiman.</a:t>
            </a:r>
          </a:p>
        </p:txBody>
      </p:sp>
      <p:sp>
        <p:nvSpPr>
          <p:cNvPr id="245780" name="Line 19"/>
          <p:cNvSpPr>
            <a:spLocks noChangeShapeType="1"/>
          </p:cNvSpPr>
          <p:nvPr/>
        </p:nvSpPr>
        <p:spPr bwMode="auto">
          <a:xfrm flipV="1">
            <a:off x="6954838" y="1555750"/>
            <a:ext cx="936625" cy="10810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245781" name="Line 20"/>
          <p:cNvSpPr>
            <a:spLocks noChangeShapeType="1"/>
          </p:cNvSpPr>
          <p:nvPr/>
        </p:nvSpPr>
        <p:spPr bwMode="auto">
          <a:xfrm flipV="1">
            <a:off x="5581650" y="1555750"/>
            <a:ext cx="230505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fi-FI"/>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32204"/>
                                        </p:tgtEl>
                                        <p:attrNameLst>
                                          <p:attrName>style.visibility</p:attrName>
                                        </p:attrNameLst>
                                      </p:cBhvr>
                                      <p:to>
                                        <p:strVal val="visible"/>
                                      </p:to>
                                    </p:set>
                                    <p:animEffect transition="in" filter="box(in)">
                                      <p:cBhvr>
                                        <p:cTn id="7" dur="500"/>
                                        <p:tgtEl>
                                          <p:spTgt spid="10322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32205"/>
                                        </p:tgtEl>
                                        <p:attrNameLst>
                                          <p:attrName>style.visibility</p:attrName>
                                        </p:attrNameLst>
                                      </p:cBhvr>
                                      <p:to>
                                        <p:strVal val="visible"/>
                                      </p:to>
                                    </p:set>
                                    <p:animEffect transition="in" filter="box(in)">
                                      <p:cBhvr>
                                        <p:cTn id="12" dur="500"/>
                                        <p:tgtEl>
                                          <p:spTgt spid="10322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032206"/>
                                        </p:tgtEl>
                                        <p:attrNameLst>
                                          <p:attrName>style.visibility</p:attrName>
                                        </p:attrNameLst>
                                      </p:cBhvr>
                                      <p:to>
                                        <p:strVal val="visible"/>
                                      </p:to>
                                    </p:set>
                                    <p:animEffect transition="in" filter="box(in)">
                                      <p:cBhvr>
                                        <p:cTn id="17" dur="500"/>
                                        <p:tgtEl>
                                          <p:spTgt spid="1032206"/>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1032209"/>
                                        </p:tgtEl>
                                        <p:attrNameLst>
                                          <p:attrName>style.visibility</p:attrName>
                                        </p:attrNameLst>
                                      </p:cBhvr>
                                      <p:to>
                                        <p:strVal val="visible"/>
                                      </p:to>
                                    </p:set>
                                    <p:animEffect transition="in" filter="box(in)">
                                      <p:cBhvr>
                                        <p:cTn id="20" dur="500"/>
                                        <p:tgtEl>
                                          <p:spTgt spid="1032209"/>
                                        </p:tgtEl>
                                      </p:cBhvr>
                                    </p:animEffect>
                                  </p:childTnLst>
                                </p:cTn>
                              </p:par>
                              <p:par>
                                <p:cTn id="21" presetID="4" presetClass="entr" presetSubtype="16" fill="hold" nodeType="withEffect">
                                  <p:stCondLst>
                                    <p:cond delay="0"/>
                                  </p:stCondLst>
                                  <p:childTnLst>
                                    <p:set>
                                      <p:cBhvr>
                                        <p:cTn id="22" dur="1" fill="hold">
                                          <p:stCondLst>
                                            <p:cond delay="0"/>
                                          </p:stCondLst>
                                        </p:cTn>
                                        <p:tgtEl>
                                          <p:spTgt spid="1032208"/>
                                        </p:tgtEl>
                                        <p:attrNameLst>
                                          <p:attrName>style.visibility</p:attrName>
                                        </p:attrNameLst>
                                      </p:cBhvr>
                                      <p:to>
                                        <p:strVal val="visible"/>
                                      </p:to>
                                    </p:set>
                                    <p:animEffect transition="in" filter="box(in)">
                                      <p:cBhvr>
                                        <p:cTn id="23" dur="500"/>
                                        <p:tgtEl>
                                          <p:spTgt spid="1032208"/>
                                        </p:tgtEl>
                                      </p:cBhvr>
                                    </p:animEffect>
                                  </p:childTnLst>
                                </p:cTn>
                              </p:par>
                              <p:par>
                                <p:cTn id="24" presetID="4" presetClass="entr" presetSubtype="16" fill="hold" nodeType="withEffect">
                                  <p:stCondLst>
                                    <p:cond delay="0"/>
                                  </p:stCondLst>
                                  <p:childTnLst>
                                    <p:set>
                                      <p:cBhvr>
                                        <p:cTn id="25" dur="1" fill="hold">
                                          <p:stCondLst>
                                            <p:cond delay="0"/>
                                          </p:stCondLst>
                                        </p:cTn>
                                        <p:tgtEl>
                                          <p:spTgt spid="1032207"/>
                                        </p:tgtEl>
                                        <p:attrNameLst>
                                          <p:attrName>style.visibility</p:attrName>
                                        </p:attrNameLst>
                                      </p:cBhvr>
                                      <p:to>
                                        <p:strVal val="visible"/>
                                      </p:to>
                                    </p:set>
                                    <p:animEffect transition="in" filter="box(in)">
                                      <p:cBhvr>
                                        <p:cTn id="26" dur="500"/>
                                        <p:tgtEl>
                                          <p:spTgt spid="103220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1032210"/>
                                        </p:tgtEl>
                                        <p:attrNameLst>
                                          <p:attrName>style.visibility</p:attrName>
                                        </p:attrNameLst>
                                      </p:cBhvr>
                                      <p:to>
                                        <p:strVal val="visible"/>
                                      </p:to>
                                    </p:set>
                                    <p:animEffect transition="in" filter="box(in)">
                                      <p:cBhvr>
                                        <p:cTn id="31" dur="500"/>
                                        <p:tgtEl>
                                          <p:spTgt spid="1032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2209" grpId="0"/>
      <p:bldP spid="1032210" grpId="0"/>
    </p:bldLst>
  </p:timing>
</p:sld>
</file>

<file path=ppt/slides/slide2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6786" name="Dian numeron paikkamerkki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spcBef>
                <a:spcPct val="0"/>
              </a:spcBef>
              <a:buClrTx/>
              <a:buFontTx/>
              <a:buNone/>
            </a:pPr>
            <a:fld id="{6B9118E2-AD18-4F5A-AE05-DE3BFDAE5004}" type="slidenum">
              <a:rPr lang="fi-FI" altLang="fi-FI" sz="1000" smtClean="0">
                <a:solidFill>
                  <a:schemeClr val="bg1"/>
                </a:solidFill>
              </a:rPr>
              <a:pPr>
                <a:spcBef>
                  <a:spcPct val="0"/>
                </a:spcBef>
                <a:buClrTx/>
                <a:buFontTx/>
                <a:buNone/>
              </a:pPr>
              <a:t>234</a:t>
            </a:fld>
            <a:endParaRPr lang="fi-FI" altLang="fi-FI" sz="1000" smtClean="0">
              <a:solidFill>
                <a:schemeClr val="bg1"/>
              </a:solidFill>
            </a:endParaRPr>
          </a:p>
        </p:txBody>
      </p:sp>
      <p:sp>
        <p:nvSpPr>
          <p:cNvPr id="246787" name="Text Box 3"/>
          <p:cNvSpPr txBox="1">
            <a:spLocks noChangeArrowheads="1"/>
          </p:cNvSpPr>
          <p:nvPr/>
        </p:nvSpPr>
        <p:spPr bwMode="auto">
          <a:xfrm>
            <a:off x="2889250" y="3716338"/>
            <a:ext cx="33448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spcBef>
                <a:spcPct val="50000"/>
              </a:spcBef>
              <a:buClrTx/>
              <a:buFontTx/>
              <a:buNone/>
            </a:pPr>
            <a:r>
              <a:rPr lang="fi-FI" altLang="fi-FI" sz="3600" b="1">
                <a:solidFill>
                  <a:srgbClr val="5F5F5F"/>
                </a:solidFill>
                <a:latin typeface="Tahoma" panose="020B0604030504040204" pitchFamily="34" charset="0"/>
              </a:rPr>
              <a:t>Paluu tekstiin</a:t>
            </a:r>
          </a:p>
        </p:txBody>
      </p:sp>
      <p:sp>
        <p:nvSpPr>
          <p:cNvPr id="246788" name="AutoShape 4">
            <a:hlinkClick r:id="rId2" action="ppaction://hlinksldjump" highlightClick="1"/>
          </p:cNvPr>
          <p:cNvSpPr>
            <a:spLocks noChangeArrowheads="1"/>
          </p:cNvSpPr>
          <p:nvPr/>
        </p:nvSpPr>
        <p:spPr bwMode="auto">
          <a:xfrm>
            <a:off x="3205163" y="2994025"/>
            <a:ext cx="2713037" cy="720725"/>
          </a:xfrm>
          <a:prstGeom prst="actionButtonReturn">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lgn="ctr" eaLnBrk="1" hangingPunct="1">
              <a:spcBef>
                <a:spcPct val="50000"/>
              </a:spcBef>
              <a:buClrTx/>
              <a:buFontTx/>
              <a:buNone/>
            </a:pPr>
            <a:endParaRPr lang="fi-FI" altLang="fi-FI" sz="3600">
              <a:latin typeface="Tahoma" panose="020B0604030504040204" pitchFamily="34" charset="0"/>
            </a:endParaRPr>
          </a:p>
        </p:txBody>
      </p:sp>
    </p:spTree>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C9A07F18-0693-4EC6-8275-073D1535A44E}" type="slidenum">
              <a:rPr lang="fi-FI" altLang="fi-FI" sz="1000" smtClean="0">
                <a:solidFill>
                  <a:schemeClr val="tx1"/>
                </a:solidFill>
                <a:latin typeface="Arial" panose="020B0604020202020204" pitchFamily="34" charset="0"/>
              </a:rPr>
              <a:pPr>
                <a:spcBef>
                  <a:spcPct val="0"/>
                </a:spcBef>
                <a:buClrTx/>
                <a:buFontTx/>
                <a:buNone/>
              </a:pPr>
              <a:t>235</a:t>
            </a:fld>
            <a:endParaRPr lang="fi-FI" altLang="fi-FI" sz="1000" smtClean="0">
              <a:solidFill>
                <a:schemeClr val="tx1"/>
              </a:solidFill>
              <a:latin typeface="Arial" panose="020B0604020202020204" pitchFamily="34" charset="0"/>
            </a:endParaRPr>
          </a:p>
        </p:txBody>
      </p:sp>
      <p:sp>
        <p:nvSpPr>
          <p:cNvPr id="247811" name="Text Box 2"/>
          <p:cNvSpPr txBox="1">
            <a:spLocks noChangeArrowheads="1"/>
          </p:cNvSpPr>
          <p:nvPr/>
        </p:nvSpPr>
        <p:spPr bwMode="auto">
          <a:xfrm>
            <a:off x="374650" y="268288"/>
            <a:ext cx="40862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b="1">
                <a:solidFill>
                  <a:schemeClr val="tx2"/>
                </a:solidFill>
              </a:rPr>
              <a:t>Ratkaisu: Tehtävä 4.3</a:t>
            </a:r>
          </a:p>
        </p:txBody>
      </p:sp>
      <p:sp>
        <p:nvSpPr>
          <p:cNvPr id="247812" name="Text Box 3"/>
          <p:cNvSpPr txBox="1">
            <a:spLocks noChangeArrowheads="1"/>
          </p:cNvSpPr>
          <p:nvPr/>
        </p:nvSpPr>
        <p:spPr bwMode="auto">
          <a:xfrm>
            <a:off x="387350" y="958850"/>
            <a:ext cx="20859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i="1">
                <a:solidFill>
                  <a:schemeClr val="tx1"/>
                </a:solidFill>
              </a:rPr>
              <a:t>m</a:t>
            </a:r>
            <a:r>
              <a:rPr lang="fi-FI" altLang="fi-FI" sz="2400" baseline="-25000">
                <a:solidFill>
                  <a:schemeClr val="tx1"/>
                </a:solidFill>
              </a:rPr>
              <a:t>1</a:t>
            </a:r>
            <a:r>
              <a:rPr lang="fi-FI" altLang="fi-FI" sz="2400">
                <a:solidFill>
                  <a:schemeClr val="tx1"/>
                </a:solidFill>
              </a:rPr>
              <a:t> = 440 kg </a:t>
            </a:r>
            <a:r>
              <a:rPr lang="fi-FI" altLang="fi-FI" sz="2400" i="1">
                <a:solidFill>
                  <a:schemeClr val="tx1"/>
                </a:solidFill>
              </a:rPr>
              <a:t>m</a:t>
            </a:r>
            <a:r>
              <a:rPr lang="fi-FI" altLang="fi-FI" sz="2400" baseline="-25000">
                <a:solidFill>
                  <a:schemeClr val="tx1"/>
                </a:solidFill>
              </a:rPr>
              <a:t>2</a:t>
            </a:r>
            <a:r>
              <a:rPr lang="fi-FI" altLang="fi-FI" sz="2400">
                <a:solidFill>
                  <a:schemeClr val="tx1"/>
                </a:solidFill>
              </a:rPr>
              <a:t> = 520 kg </a:t>
            </a:r>
            <a:r>
              <a:rPr lang="fi-FI" altLang="fi-FI" sz="2400" i="1">
                <a:solidFill>
                  <a:schemeClr val="tx1"/>
                </a:solidFill>
              </a:rPr>
              <a:t>F</a:t>
            </a:r>
            <a:r>
              <a:rPr lang="fi-FI" altLang="fi-FI" sz="2400">
                <a:solidFill>
                  <a:schemeClr val="tx1"/>
                </a:solidFill>
              </a:rPr>
              <a:t>   = 2250 N</a:t>
            </a:r>
          </a:p>
        </p:txBody>
      </p:sp>
      <p:grpSp>
        <p:nvGrpSpPr>
          <p:cNvPr id="247813" name="Group 26"/>
          <p:cNvGrpSpPr>
            <a:grpSpLocks/>
          </p:cNvGrpSpPr>
          <p:nvPr/>
        </p:nvGrpSpPr>
        <p:grpSpPr bwMode="auto">
          <a:xfrm>
            <a:off x="2955925" y="669925"/>
            <a:ext cx="5422900" cy="1447800"/>
            <a:chOff x="1790" y="440"/>
            <a:chExt cx="3416" cy="912"/>
          </a:xfrm>
        </p:grpSpPr>
        <p:sp>
          <p:nvSpPr>
            <p:cNvPr id="247818" name="Text Box 6"/>
            <p:cNvSpPr txBox="1">
              <a:spLocks noChangeArrowheads="1"/>
            </p:cNvSpPr>
            <p:nvPr/>
          </p:nvSpPr>
          <p:spPr bwMode="auto">
            <a:xfrm>
              <a:off x="4656" y="761"/>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000" b="1" i="1">
                  <a:solidFill>
                    <a:schemeClr val="tx1"/>
                  </a:solidFill>
                </a:rPr>
                <a:t>F</a:t>
              </a:r>
              <a:endParaRPr lang="fi-FI" altLang="fi-FI" sz="2000">
                <a:solidFill>
                  <a:schemeClr val="tx1"/>
                </a:solidFill>
              </a:endParaRPr>
            </a:p>
          </p:txBody>
        </p:sp>
        <p:sp>
          <p:nvSpPr>
            <p:cNvPr id="247819" name="Rectangle 7"/>
            <p:cNvSpPr>
              <a:spLocks noChangeArrowheads="1"/>
            </p:cNvSpPr>
            <p:nvPr/>
          </p:nvSpPr>
          <p:spPr bwMode="auto">
            <a:xfrm>
              <a:off x="2337" y="826"/>
              <a:ext cx="717" cy="358"/>
            </a:xfrm>
            <a:prstGeom prst="rect">
              <a:avLst/>
            </a:prstGeom>
            <a:solidFill>
              <a:srgbClr val="339966"/>
            </a:solidFill>
            <a:ln w="9525" algn="ctr">
              <a:solidFill>
                <a:schemeClr val="tx1"/>
              </a:solidFill>
              <a:miter lim="800000"/>
              <a:headEnd/>
              <a:tailEnd/>
            </a:ln>
          </p:spPr>
          <p:txBody>
            <a:bodyPr wrap="none" anchor="ct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400" i="1">
                  <a:solidFill>
                    <a:schemeClr val="tx1"/>
                  </a:solidFill>
                </a:rPr>
                <a:t>m</a:t>
              </a:r>
              <a:r>
                <a:rPr lang="fi-FI" altLang="fi-FI" sz="2400" baseline="-25000">
                  <a:solidFill>
                    <a:schemeClr val="tx1"/>
                  </a:solidFill>
                </a:rPr>
                <a:t>1</a:t>
              </a:r>
            </a:p>
          </p:txBody>
        </p:sp>
        <p:sp>
          <p:nvSpPr>
            <p:cNvPr id="247820" name="Rectangle 8"/>
            <p:cNvSpPr>
              <a:spLocks noChangeArrowheads="1"/>
            </p:cNvSpPr>
            <p:nvPr/>
          </p:nvSpPr>
          <p:spPr bwMode="auto">
            <a:xfrm>
              <a:off x="3635" y="826"/>
              <a:ext cx="717" cy="358"/>
            </a:xfrm>
            <a:prstGeom prst="rect">
              <a:avLst/>
            </a:prstGeom>
            <a:solidFill>
              <a:srgbClr val="339966"/>
            </a:solidFill>
            <a:ln w="9525" algn="ctr">
              <a:solidFill>
                <a:schemeClr val="tx1"/>
              </a:solidFill>
              <a:miter lim="800000"/>
              <a:headEnd/>
              <a:tailEnd/>
            </a:ln>
          </p:spPr>
          <p:txBody>
            <a:bodyPr wrap="none" anchor="ct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400" i="1">
                  <a:solidFill>
                    <a:schemeClr val="tx1"/>
                  </a:solidFill>
                </a:rPr>
                <a:t>m</a:t>
              </a:r>
              <a:r>
                <a:rPr lang="fi-FI" altLang="fi-FI" sz="2400" baseline="-25000">
                  <a:solidFill>
                    <a:schemeClr val="tx1"/>
                  </a:solidFill>
                </a:rPr>
                <a:t>2</a:t>
              </a:r>
            </a:p>
          </p:txBody>
        </p:sp>
        <p:sp>
          <p:nvSpPr>
            <p:cNvPr id="247821" name="Oval 9"/>
            <p:cNvSpPr>
              <a:spLocks noChangeArrowheads="1"/>
            </p:cNvSpPr>
            <p:nvPr/>
          </p:nvSpPr>
          <p:spPr bwMode="auto">
            <a:xfrm>
              <a:off x="2439" y="1184"/>
              <a:ext cx="171" cy="150"/>
            </a:xfrm>
            <a:prstGeom prst="ellipse">
              <a:avLst/>
            </a:prstGeom>
            <a:solidFill>
              <a:srgbClr val="993300"/>
            </a:solidFill>
            <a:ln w="9525" algn="ctr">
              <a:solidFill>
                <a:schemeClr val="tx1"/>
              </a:solidFill>
              <a:round/>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247822" name="Oval 10"/>
            <p:cNvSpPr>
              <a:spLocks noChangeArrowheads="1"/>
            </p:cNvSpPr>
            <p:nvPr/>
          </p:nvSpPr>
          <p:spPr bwMode="auto">
            <a:xfrm>
              <a:off x="2781" y="1184"/>
              <a:ext cx="171" cy="150"/>
            </a:xfrm>
            <a:prstGeom prst="ellipse">
              <a:avLst/>
            </a:prstGeom>
            <a:solidFill>
              <a:srgbClr val="993300"/>
            </a:solidFill>
            <a:ln w="9525" algn="ctr">
              <a:solidFill>
                <a:schemeClr val="tx1"/>
              </a:solidFill>
              <a:round/>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247823" name="Oval 11"/>
            <p:cNvSpPr>
              <a:spLocks noChangeArrowheads="1"/>
            </p:cNvSpPr>
            <p:nvPr/>
          </p:nvSpPr>
          <p:spPr bwMode="auto">
            <a:xfrm>
              <a:off x="4113" y="1184"/>
              <a:ext cx="171" cy="150"/>
            </a:xfrm>
            <a:prstGeom prst="ellipse">
              <a:avLst/>
            </a:prstGeom>
            <a:solidFill>
              <a:srgbClr val="993300"/>
            </a:solidFill>
            <a:ln w="9525" algn="ctr">
              <a:solidFill>
                <a:schemeClr val="tx1"/>
              </a:solidFill>
              <a:round/>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247824" name="Oval 12"/>
            <p:cNvSpPr>
              <a:spLocks noChangeArrowheads="1"/>
            </p:cNvSpPr>
            <p:nvPr/>
          </p:nvSpPr>
          <p:spPr bwMode="auto">
            <a:xfrm>
              <a:off x="3737" y="1184"/>
              <a:ext cx="171" cy="150"/>
            </a:xfrm>
            <a:prstGeom prst="ellipse">
              <a:avLst/>
            </a:prstGeom>
            <a:solidFill>
              <a:srgbClr val="993300"/>
            </a:solidFill>
            <a:ln w="9525" algn="ctr">
              <a:solidFill>
                <a:schemeClr val="tx1"/>
              </a:solidFill>
              <a:round/>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247825" name="Line 13"/>
            <p:cNvSpPr>
              <a:spLocks noChangeShapeType="1"/>
            </p:cNvSpPr>
            <p:nvPr/>
          </p:nvSpPr>
          <p:spPr bwMode="auto">
            <a:xfrm>
              <a:off x="1790" y="1352"/>
              <a:ext cx="3416" cy="0"/>
            </a:xfrm>
            <a:prstGeom prst="line">
              <a:avLst/>
            </a:prstGeom>
            <a:noFill/>
            <a:ln w="730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247826" name="Line 14"/>
            <p:cNvSpPr>
              <a:spLocks noChangeShapeType="1"/>
            </p:cNvSpPr>
            <p:nvPr/>
          </p:nvSpPr>
          <p:spPr bwMode="auto">
            <a:xfrm>
              <a:off x="3054" y="1005"/>
              <a:ext cx="581"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247827" name="Line 15"/>
            <p:cNvSpPr>
              <a:spLocks noChangeShapeType="1"/>
            </p:cNvSpPr>
            <p:nvPr/>
          </p:nvSpPr>
          <p:spPr bwMode="auto">
            <a:xfrm>
              <a:off x="4352" y="1005"/>
              <a:ext cx="82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sp>
          <p:nvSpPr>
            <p:cNvPr id="247828" name="Line 16"/>
            <p:cNvSpPr>
              <a:spLocks noChangeShapeType="1"/>
            </p:cNvSpPr>
            <p:nvPr/>
          </p:nvSpPr>
          <p:spPr bwMode="auto">
            <a:xfrm>
              <a:off x="3054" y="1005"/>
              <a:ext cx="22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sp>
          <p:nvSpPr>
            <p:cNvPr id="247829" name="Line 17"/>
            <p:cNvSpPr>
              <a:spLocks noChangeShapeType="1"/>
            </p:cNvSpPr>
            <p:nvPr/>
          </p:nvSpPr>
          <p:spPr bwMode="auto">
            <a:xfrm>
              <a:off x="3386" y="1005"/>
              <a:ext cx="224"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i-FI"/>
            </a:p>
          </p:txBody>
        </p:sp>
        <p:sp>
          <p:nvSpPr>
            <p:cNvPr id="247830" name="Text Box 18"/>
            <p:cNvSpPr txBox="1">
              <a:spLocks noChangeArrowheads="1"/>
            </p:cNvSpPr>
            <p:nvPr/>
          </p:nvSpPr>
          <p:spPr bwMode="auto">
            <a:xfrm>
              <a:off x="3038" y="731"/>
              <a:ext cx="2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000" b="1" i="1">
                  <a:solidFill>
                    <a:schemeClr val="tx1"/>
                  </a:solidFill>
                </a:rPr>
                <a:t>T</a:t>
              </a:r>
              <a:endParaRPr lang="fi-FI" altLang="fi-FI" sz="2000">
                <a:solidFill>
                  <a:schemeClr val="tx1"/>
                </a:solidFill>
              </a:endParaRPr>
            </a:p>
          </p:txBody>
        </p:sp>
        <p:sp>
          <p:nvSpPr>
            <p:cNvPr id="247831" name="Text Box 19"/>
            <p:cNvSpPr txBox="1">
              <a:spLocks noChangeArrowheads="1"/>
            </p:cNvSpPr>
            <p:nvPr/>
          </p:nvSpPr>
          <p:spPr bwMode="auto">
            <a:xfrm>
              <a:off x="3381" y="726"/>
              <a:ext cx="20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000" b="1" i="1">
                  <a:solidFill>
                    <a:schemeClr val="tx1"/>
                  </a:solidFill>
                </a:rPr>
                <a:t>T</a:t>
              </a:r>
              <a:endParaRPr lang="fi-FI" altLang="fi-FI" sz="2000">
                <a:solidFill>
                  <a:schemeClr val="tx1"/>
                </a:solidFill>
              </a:endParaRPr>
            </a:p>
          </p:txBody>
        </p:sp>
        <p:sp>
          <p:nvSpPr>
            <p:cNvPr id="247832" name="Line 20"/>
            <p:cNvSpPr>
              <a:spLocks noChangeShapeType="1"/>
            </p:cNvSpPr>
            <p:nvPr/>
          </p:nvSpPr>
          <p:spPr bwMode="auto">
            <a:xfrm>
              <a:off x="3737" y="667"/>
              <a:ext cx="54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247833" name="Text Box 21"/>
            <p:cNvSpPr txBox="1">
              <a:spLocks noChangeArrowheads="1"/>
            </p:cNvSpPr>
            <p:nvPr/>
          </p:nvSpPr>
          <p:spPr bwMode="auto">
            <a:xfrm>
              <a:off x="3847" y="440"/>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b="1" i="1">
                  <a:solidFill>
                    <a:schemeClr val="tx1"/>
                  </a:solidFill>
                </a:rPr>
                <a:t>a</a:t>
              </a:r>
            </a:p>
          </p:txBody>
        </p:sp>
      </p:grpSp>
      <p:graphicFrame>
        <p:nvGraphicFramePr>
          <p:cNvPr id="247814" name="Object 22"/>
          <p:cNvGraphicFramePr>
            <a:graphicFrameLocks noChangeAspect="1"/>
          </p:cNvGraphicFramePr>
          <p:nvPr/>
        </p:nvGraphicFramePr>
        <p:xfrm>
          <a:off x="449263" y="3067050"/>
          <a:ext cx="8331200" cy="1879600"/>
        </p:xfrm>
        <a:graphic>
          <a:graphicData uri="http://schemas.openxmlformats.org/presentationml/2006/ole">
            <mc:AlternateContent xmlns:mc="http://schemas.openxmlformats.org/markup-compatibility/2006">
              <mc:Choice xmlns:v="urn:schemas-microsoft-com:vml" Requires="v">
                <p:oleObj spid="_x0000_s247836" name="Equation" r:id="rId3" imgW="8331200" imgH="1879600" progId="Equation.DSMT4">
                  <p:embed/>
                </p:oleObj>
              </mc:Choice>
              <mc:Fallback>
                <p:oleObj name="Equation" r:id="rId3" imgW="8331200" imgH="1879600" progId="Equation.DSMT4">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263" y="3067050"/>
                        <a:ext cx="8331200" cy="187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7815" name="Text Box 23"/>
          <p:cNvSpPr txBox="1">
            <a:spLocks noChangeArrowheads="1"/>
          </p:cNvSpPr>
          <p:nvPr/>
        </p:nvSpPr>
        <p:spPr bwMode="auto">
          <a:xfrm>
            <a:off x="387350" y="2427288"/>
            <a:ext cx="5421313"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a:solidFill>
                  <a:schemeClr val="tx1"/>
                </a:solidFill>
              </a:rPr>
              <a:t>Määritetään ensin vaunujen kiihtyvyys:</a:t>
            </a:r>
          </a:p>
          <a:p>
            <a:pPr eaLnBrk="1" hangingPunct="1">
              <a:spcBef>
                <a:spcPct val="50000"/>
              </a:spcBef>
              <a:buClrTx/>
              <a:buFontTx/>
              <a:buNone/>
            </a:pPr>
            <a:r>
              <a:rPr lang="fi-FI" altLang="fi-FI" sz="2400">
                <a:solidFill>
                  <a:schemeClr val="tx1"/>
                </a:solidFill>
              </a:rPr>
              <a:t>	</a:t>
            </a:r>
          </a:p>
        </p:txBody>
      </p:sp>
      <p:sp>
        <p:nvSpPr>
          <p:cNvPr id="247816" name="Text Box 24"/>
          <p:cNvSpPr txBox="1">
            <a:spLocks noChangeArrowheads="1"/>
          </p:cNvSpPr>
          <p:nvPr/>
        </p:nvSpPr>
        <p:spPr bwMode="auto">
          <a:xfrm>
            <a:off x="2171700" y="3381375"/>
            <a:ext cx="184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247817" name="Text Box 25"/>
          <p:cNvSpPr txBox="1">
            <a:spLocks noChangeArrowheads="1"/>
          </p:cNvSpPr>
          <p:nvPr/>
        </p:nvSpPr>
        <p:spPr bwMode="auto">
          <a:xfrm>
            <a:off x="387350" y="5503863"/>
            <a:ext cx="77422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b="1">
                <a:solidFill>
                  <a:srgbClr val="FF3300"/>
                </a:solidFill>
              </a:rPr>
              <a:t>Voimien positiivinen suunta on aina sama kuin kuvaan merkityn kiihtyvyyden suunta. </a:t>
            </a:r>
          </a:p>
        </p:txBody>
      </p:sp>
    </p:spTree>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482ACE78-686A-47D9-A912-245562BBD27A}" type="slidenum">
              <a:rPr lang="fi-FI" altLang="fi-FI" sz="1000" smtClean="0">
                <a:solidFill>
                  <a:schemeClr val="tx1"/>
                </a:solidFill>
                <a:latin typeface="Arial" panose="020B0604020202020204" pitchFamily="34" charset="0"/>
              </a:rPr>
              <a:pPr>
                <a:spcBef>
                  <a:spcPct val="0"/>
                </a:spcBef>
                <a:buClrTx/>
                <a:buFontTx/>
                <a:buNone/>
              </a:pPr>
              <a:t>236</a:t>
            </a:fld>
            <a:endParaRPr lang="fi-FI" altLang="fi-FI" sz="1000" smtClean="0">
              <a:solidFill>
                <a:schemeClr val="tx1"/>
              </a:solidFill>
              <a:latin typeface="Arial" panose="020B0604020202020204" pitchFamily="34" charset="0"/>
            </a:endParaRPr>
          </a:p>
        </p:txBody>
      </p:sp>
      <p:grpSp>
        <p:nvGrpSpPr>
          <p:cNvPr id="248835" name="Group 2"/>
          <p:cNvGrpSpPr>
            <a:grpSpLocks/>
          </p:cNvGrpSpPr>
          <p:nvPr/>
        </p:nvGrpSpPr>
        <p:grpSpPr bwMode="auto">
          <a:xfrm>
            <a:off x="2709863" y="6000750"/>
            <a:ext cx="3136900" cy="395288"/>
            <a:chOff x="1707" y="3780"/>
            <a:chExt cx="1976" cy="249"/>
          </a:xfrm>
        </p:grpSpPr>
        <p:sp>
          <p:nvSpPr>
            <p:cNvPr id="248854" name="Rectangle 3"/>
            <p:cNvSpPr>
              <a:spLocks noChangeArrowheads="1"/>
            </p:cNvSpPr>
            <p:nvPr/>
          </p:nvSpPr>
          <p:spPr bwMode="auto">
            <a:xfrm>
              <a:off x="1707" y="3789"/>
              <a:ext cx="11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endParaRPr lang="fi-FI" altLang="fi-FI" sz="2800" baseline="-25000">
                <a:solidFill>
                  <a:schemeClr val="tx1"/>
                </a:solidFill>
              </a:endParaRPr>
            </a:p>
          </p:txBody>
        </p:sp>
        <p:sp>
          <p:nvSpPr>
            <p:cNvPr id="248855" name="Rectangle 4"/>
            <p:cNvSpPr>
              <a:spLocks noChangeArrowheads="1"/>
            </p:cNvSpPr>
            <p:nvPr/>
          </p:nvSpPr>
          <p:spPr bwMode="auto">
            <a:xfrm>
              <a:off x="3567" y="3780"/>
              <a:ext cx="11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endParaRPr lang="fi-FI" altLang="fi-FI" sz="2800" baseline="-25000">
                <a:solidFill>
                  <a:schemeClr val="tx1"/>
                </a:solidFill>
              </a:endParaRPr>
            </a:p>
          </p:txBody>
        </p:sp>
      </p:grpSp>
      <p:sp>
        <p:nvSpPr>
          <p:cNvPr id="248836" name="Text Box 5"/>
          <p:cNvSpPr txBox="1">
            <a:spLocks noChangeArrowheads="1"/>
          </p:cNvSpPr>
          <p:nvPr/>
        </p:nvSpPr>
        <p:spPr bwMode="auto">
          <a:xfrm>
            <a:off x="612775" y="417513"/>
            <a:ext cx="81883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a:solidFill>
                  <a:schemeClr val="tx1"/>
                </a:solidFill>
              </a:rPr>
              <a:t>Vaunujen välissä olevan vaijerin jännitysvoiman </a:t>
            </a:r>
            <a:r>
              <a:rPr lang="fi-FI" altLang="fi-FI" sz="2400" i="1">
                <a:solidFill>
                  <a:schemeClr val="tx1"/>
                </a:solidFill>
              </a:rPr>
              <a:t>T</a:t>
            </a:r>
            <a:r>
              <a:rPr lang="fi-FI" altLang="fi-FI" sz="2400">
                <a:solidFill>
                  <a:schemeClr val="tx1"/>
                </a:solidFill>
              </a:rPr>
              <a:t>  suuruus voidaan määrittää joko vaunun 1 tai vaunun 2 vapaakap-palekuvion avulla.</a:t>
            </a:r>
          </a:p>
        </p:txBody>
      </p:sp>
      <p:sp>
        <p:nvSpPr>
          <p:cNvPr id="248837" name="Text Box 6"/>
          <p:cNvSpPr txBox="1">
            <a:spLocks noChangeArrowheads="1"/>
          </p:cNvSpPr>
          <p:nvPr/>
        </p:nvSpPr>
        <p:spPr bwMode="auto">
          <a:xfrm>
            <a:off x="612775" y="2616200"/>
            <a:ext cx="33289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b="1">
                <a:solidFill>
                  <a:srgbClr val="FF3300"/>
                </a:solidFill>
              </a:rPr>
              <a:t>Vaunun 1 vapaakappalekuvio:</a:t>
            </a:r>
          </a:p>
        </p:txBody>
      </p:sp>
      <p:graphicFrame>
        <p:nvGraphicFramePr>
          <p:cNvPr id="248838" name="Object 7"/>
          <p:cNvGraphicFramePr>
            <a:graphicFrameLocks noChangeAspect="1"/>
          </p:cNvGraphicFramePr>
          <p:nvPr/>
        </p:nvGraphicFramePr>
        <p:xfrm>
          <a:off x="511175" y="4743450"/>
          <a:ext cx="7823200" cy="1041400"/>
        </p:xfrm>
        <a:graphic>
          <a:graphicData uri="http://schemas.openxmlformats.org/presentationml/2006/ole">
            <mc:AlternateContent xmlns:mc="http://schemas.openxmlformats.org/markup-compatibility/2006">
              <mc:Choice xmlns:v="urn:schemas-microsoft-com:vml" Requires="v">
                <p:oleObj spid="_x0000_s248858" name="Equation" r:id="rId3" imgW="7823200" imgH="1041400" progId="Equation.DSMT4">
                  <p:embed/>
                </p:oleObj>
              </mc:Choice>
              <mc:Fallback>
                <p:oleObj name="Equation" r:id="rId3" imgW="7823200" imgH="10414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175" y="4743450"/>
                        <a:ext cx="78232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48839" name="Group 8"/>
          <p:cNvGrpSpPr>
            <a:grpSpLocks/>
          </p:cNvGrpSpPr>
          <p:nvPr/>
        </p:nvGrpSpPr>
        <p:grpSpPr bwMode="auto">
          <a:xfrm>
            <a:off x="4618038" y="1892300"/>
            <a:ext cx="2652712" cy="2678113"/>
            <a:chOff x="2909" y="1192"/>
            <a:chExt cx="1671" cy="1687"/>
          </a:xfrm>
        </p:grpSpPr>
        <p:sp>
          <p:nvSpPr>
            <p:cNvPr id="248840" name="Text Box 9"/>
            <p:cNvSpPr txBox="1">
              <a:spLocks noChangeArrowheads="1"/>
            </p:cNvSpPr>
            <p:nvPr/>
          </p:nvSpPr>
          <p:spPr bwMode="auto">
            <a:xfrm>
              <a:off x="3279" y="1192"/>
              <a:ext cx="2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400" b="1" i="1">
                  <a:solidFill>
                    <a:schemeClr val="tx1"/>
                  </a:solidFill>
                </a:rPr>
                <a:t>a</a:t>
              </a:r>
              <a:endParaRPr lang="fi-FI" altLang="fi-FI" sz="2400">
                <a:solidFill>
                  <a:schemeClr val="tx1"/>
                </a:solidFill>
              </a:endParaRPr>
            </a:p>
          </p:txBody>
        </p:sp>
        <p:grpSp>
          <p:nvGrpSpPr>
            <p:cNvPr id="248841" name="Group 10"/>
            <p:cNvGrpSpPr>
              <a:grpSpLocks/>
            </p:cNvGrpSpPr>
            <p:nvPr/>
          </p:nvGrpSpPr>
          <p:grpSpPr bwMode="auto">
            <a:xfrm>
              <a:off x="3051" y="1613"/>
              <a:ext cx="952" cy="771"/>
              <a:chOff x="1389" y="2674"/>
              <a:chExt cx="952" cy="771"/>
            </a:xfrm>
          </p:grpSpPr>
          <p:sp>
            <p:nvSpPr>
              <p:cNvPr id="248851" name="Rectangle 11"/>
              <p:cNvSpPr>
                <a:spLocks noChangeArrowheads="1"/>
              </p:cNvSpPr>
              <p:nvPr/>
            </p:nvSpPr>
            <p:spPr bwMode="auto">
              <a:xfrm>
                <a:off x="1389" y="2674"/>
                <a:ext cx="952" cy="544"/>
              </a:xfrm>
              <a:prstGeom prst="rect">
                <a:avLst/>
              </a:prstGeom>
              <a:solidFill>
                <a:srgbClr val="339966"/>
              </a:solidFill>
              <a:ln w="9525" algn="ctr">
                <a:solidFill>
                  <a:schemeClr val="tx1"/>
                </a:solidFill>
                <a:miter lim="800000"/>
                <a:headEnd/>
                <a:tailEnd/>
              </a:ln>
            </p:spPr>
            <p:txBody>
              <a:bodyPr wrap="none" anchor="ct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800" i="1">
                    <a:solidFill>
                      <a:schemeClr val="tx1"/>
                    </a:solidFill>
                  </a:rPr>
                  <a:t>m</a:t>
                </a:r>
                <a:r>
                  <a:rPr lang="fi-FI" altLang="fi-FI" sz="2800" baseline="-25000">
                    <a:solidFill>
                      <a:schemeClr val="tx1"/>
                    </a:solidFill>
                  </a:rPr>
                  <a:t>1</a:t>
                </a:r>
              </a:p>
            </p:txBody>
          </p:sp>
          <p:sp>
            <p:nvSpPr>
              <p:cNvPr id="248852" name="Oval 12"/>
              <p:cNvSpPr>
                <a:spLocks noChangeArrowheads="1"/>
              </p:cNvSpPr>
              <p:nvPr/>
            </p:nvSpPr>
            <p:spPr bwMode="auto">
              <a:xfrm>
                <a:off x="1525" y="3218"/>
                <a:ext cx="227" cy="227"/>
              </a:xfrm>
              <a:prstGeom prst="ellipse">
                <a:avLst/>
              </a:prstGeom>
              <a:solidFill>
                <a:srgbClr val="993300"/>
              </a:solidFill>
              <a:ln w="9525" algn="ctr">
                <a:solidFill>
                  <a:schemeClr val="tx1"/>
                </a:solidFill>
                <a:round/>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248853" name="Oval 13"/>
              <p:cNvSpPr>
                <a:spLocks noChangeArrowheads="1"/>
              </p:cNvSpPr>
              <p:nvPr/>
            </p:nvSpPr>
            <p:spPr bwMode="auto">
              <a:xfrm>
                <a:off x="1979" y="3218"/>
                <a:ext cx="227" cy="227"/>
              </a:xfrm>
              <a:prstGeom prst="ellipse">
                <a:avLst/>
              </a:prstGeom>
              <a:solidFill>
                <a:srgbClr val="993300"/>
              </a:solidFill>
              <a:ln w="9525" algn="ctr">
                <a:solidFill>
                  <a:schemeClr val="tx1"/>
                </a:solidFill>
                <a:round/>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grpSp>
        <p:sp>
          <p:nvSpPr>
            <p:cNvPr id="248842" name="Line 14"/>
            <p:cNvSpPr>
              <a:spLocks noChangeShapeType="1"/>
            </p:cNvSpPr>
            <p:nvPr/>
          </p:nvSpPr>
          <p:spPr bwMode="auto">
            <a:xfrm>
              <a:off x="4001" y="1913"/>
              <a:ext cx="297"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sp>
          <p:nvSpPr>
            <p:cNvPr id="248843" name="Text Box 15"/>
            <p:cNvSpPr txBox="1">
              <a:spLocks noChangeArrowheads="1"/>
            </p:cNvSpPr>
            <p:nvPr/>
          </p:nvSpPr>
          <p:spPr bwMode="auto">
            <a:xfrm>
              <a:off x="4181" y="1769"/>
              <a:ext cx="39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400" b="1" i="1">
                  <a:solidFill>
                    <a:schemeClr val="tx1"/>
                  </a:solidFill>
                </a:rPr>
                <a:t>T</a:t>
              </a:r>
            </a:p>
          </p:txBody>
        </p:sp>
        <p:sp>
          <p:nvSpPr>
            <p:cNvPr id="248844" name="Line 16"/>
            <p:cNvSpPr>
              <a:spLocks noChangeShapeType="1"/>
            </p:cNvSpPr>
            <p:nvPr/>
          </p:nvSpPr>
          <p:spPr bwMode="auto">
            <a:xfrm>
              <a:off x="3187" y="1480"/>
              <a:ext cx="681" cy="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248845" name="Line 17"/>
            <p:cNvSpPr>
              <a:spLocks noChangeShapeType="1"/>
            </p:cNvSpPr>
            <p:nvPr/>
          </p:nvSpPr>
          <p:spPr bwMode="auto">
            <a:xfrm>
              <a:off x="3531" y="2048"/>
              <a:ext cx="0" cy="54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248846" name="Line 18"/>
            <p:cNvSpPr>
              <a:spLocks noChangeShapeType="1"/>
            </p:cNvSpPr>
            <p:nvPr/>
          </p:nvSpPr>
          <p:spPr bwMode="auto">
            <a:xfrm flipV="1">
              <a:off x="3284" y="2375"/>
              <a:ext cx="0" cy="21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248847" name="Line 19"/>
            <p:cNvSpPr>
              <a:spLocks noChangeShapeType="1"/>
            </p:cNvSpPr>
            <p:nvPr/>
          </p:nvSpPr>
          <p:spPr bwMode="auto">
            <a:xfrm flipV="1">
              <a:off x="3753" y="2377"/>
              <a:ext cx="0" cy="21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248848" name="Text Box 20"/>
            <p:cNvSpPr txBox="1">
              <a:spLocks noChangeArrowheads="1"/>
            </p:cNvSpPr>
            <p:nvPr/>
          </p:nvSpPr>
          <p:spPr bwMode="auto">
            <a:xfrm>
              <a:off x="3299" y="2629"/>
              <a:ext cx="4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m</a:t>
              </a:r>
              <a:r>
                <a:rPr lang="fi-FI" altLang="fi-FI" sz="2000" i="1" baseline="-25000">
                  <a:solidFill>
                    <a:schemeClr val="tx1"/>
                  </a:solidFill>
                </a:rPr>
                <a:t>1</a:t>
              </a:r>
              <a:r>
                <a:rPr lang="fi-FI" altLang="fi-FI" sz="2000" b="1" i="1">
                  <a:solidFill>
                    <a:schemeClr val="tx1"/>
                  </a:solidFill>
                </a:rPr>
                <a:t>g</a:t>
              </a:r>
            </a:p>
          </p:txBody>
        </p:sp>
        <p:sp>
          <p:nvSpPr>
            <p:cNvPr id="248849" name="Text Box 21"/>
            <p:cNvSpPr txBox="1">
              <a:spLocks noChangeArrowheads="1"/>
            </p:cNvSpPr>
            <p:nvPr/>
          </p:nvSpPr>
          <p:spPr bwMode="auto">
            <a:xfrm>
              <a:off x="2909" y="2384"/>
              <a:ext cx="4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b="1" i="1">
                  <a:solidFill>
                    <a:schemeClr val="tx1"/>
                  </a:solidFill>
                </a:rPr>
                <a:t>N </a:t>
              </a:r>
              <a:r>
                <a:rPr lang="fi-FI" altLang="fi-FI" sz="2000" baseline="-25000">
                  <a:solidFill>
                    <a:schemeClr val="tx1"/>
                  </a:solidFill>
                </a:rPr>
                <a:t>1T</a:t>
              </a:r>
              <a:endParaRPr lang="fi-FI" altLang="fi-FI" sz="2000" b="1" i="1">
                <a:solidFill>
                  <a:schemeClr val="tx1"/>
                </a:solidFill>
              </a:endParaRPr>
            </a:p>
          </p:txBody>
        </p:sp>
        <p:sp>
          <p:nvSpPr>
            <p:cNvPr id="248850" name="Text Box 22"/>
            <p:cNvSpPr txBox="1">
              <a:spLocks noChangeArrowheads="1"/>
            </p:cNvSpPr>
            <p:nvPr/>
          </p:nvSpPr>
          <p:spPr bwMode="auto">
            <a:xfrm>
              <a:off x="3735" y="2366"/>
              <a:ext cx="4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b="1" i="1">
                  <a:solidFill>
                    <a:schemeClr val="tx1"/>
                  </a:solidFill>
                </a:rPr>
                <a:t>N </a:t>
              </a:r>
              <a:r>
                <a:rPr lang="fi-FI" altLang="fi-FI" sz="2000" baseline="-25000">
                  <a:solidFill>
                    <a:schemeClr val="tx1"/>
                  </a:solidFill>
                </a:rPr>
                <a:t>1E</a:t>
              </a:r>
              <a:endParaRPr lang="fi-FI" altLang="fi-FI" sz="2000" b="1" i="1">
                <a:solidFill>
                  <a:schemeClr val="tx1"/>
                </a:solidFill>
              </a:endParaRPr>
            </a:p>
          </p:txBody>
        </p:sp>
      </p:grpSp>
    </p:spTree>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F2F8AB93-8B7F-44B1-A803-D71060F1B1CD}" type="slidenum">
              <a:rPr lang="fi-FI" altLang="fi-FI" sz="1000" smtClean="0">
                <a:solidFill>
                  <a:schemeClr val="tx1"/>
                </a:solidFill>
                <a:latin typeface="Arial" panose="020B0604020202020204" pitchFamily="34" charset="0"/>
              </a:rPr>
              <a:pPr>
                <a:spcBef>
                  <a:spcPct val="0"/>
                </a:spcBef>
                <a:buClrTx/>
                <a:buFontTx/>
                <a:buNone/>
              </a:pPr>
              <a:t>237</a:t>
            </a:fld>
            <a:endParaRPr lang="fi-FI" altLang="fi-FI" sz="1000" smtClean="0">
              <a:solidFill>
                <a:schemeClr val="tx1"/>
              </a:solidFill>
              <a:latin typeface="Arial" panose="020B0604020202020204" pitchFamily="34" charset="0"/>
            </a:endParaRPr>
          </a:p>
        </p:txBody>
      </p:sp>
      <p:sp>
        <p:nvSpPr>
          <p:cNvPr id="249859" name="Text Box 2"/>
          <p:cNvSpPr txBox="1">
            <a:spLocks noChangeArrowheads="1"/>
          </p:cNvSpPr>
          <p:nvPr/>
        </p:nvSpPr>
        <p:spPr bwMode="auto">
          <a:xfrm>
            <a:off x="7742238" y="1425575"/>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400" b="1" i="1">
                <a:solidFill>
                  <a:schemeClr val="tx1"/>
                </a:solidFill>
              </a:rPr>
              <a:t>F</a:t>
            </a:r>
            <a:endParaRPr lang="fi-FI" altLang="fi-FI" sz="2400">
              <a:solidFill>
                <a:schemeClr val="tx1"/>
              </a:solidFill>
            </a:endParaRPr>
          </a:p>
        </p:txBody>
      </p:sp>
      <p:sp>
        <p:nvSpPr>
          <p:cNvPr id="249860" name="Line 3"/>
          <p:cNvSpPr>
            <a:spLocks noChangeShapeType="1"/>
          </p:cNvSpPr>
          <p:nvPr/>
        </p:nvSpPr>
        <p:spPr bwMode="auto">
          <a:xfrm>
            <a:off x="6046788" y="1654175"/>
            <a:ext cx="1728787"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sp>
        <p:nvSpPr>
          <p:cNvPr id="249861" name="Text Box 4"/>
          <p:cNvSpPr txBox="1">
            <a:spLocks noChangeArrowheads="1"/>
          </p:cNvSpPr>
          <p:nvPr/>
        </p:nvSpPr>
        <p:spPr bwMode="auto">
          <a:xfrm>
            <a:off x="473075" y="660400"/>
            <a:ext cx="35242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b="1">
                <a:solidFill>
                  <a:srgbClr val="FF3300"/>
                </a:solidFill>
              </a:rPr>
              <a:t>Vaunun 2 vapaakappalekuvio:</a:t>
            </a:r>
          </a:p>
        </p:txBody>
      </p:sp>
      <p:sp>
        <p:nvSpPr>
          <p:cNvPr id="249862" name="Text Box 5"/>
          <p:cNvSpPr txBox="1">
            <a:spLocks noChangeArrowheads="1"/>
          </p:cNvSpPr>
          <p:nvPr/>
        </p:nvSpPr>
        <p:spPr bwMode="auto">
          <a:xfrm>
            <a:off x="4940300" y="509588"/>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400" b="1" i="1">
                <a:solidFill>
                  <a:schemeClr val="tx1"/>
                </a:solidFill>
              </a:rPr>
              <a:t>a</a:t>
            </a:r>
            <a:endParaRPr lang="fi-FI" altLang="fi-FI" sz="2400">
              <a:solidFill>
                <a:schemeClr val="tx1"/>
              </a:solidFill>
            </a:endParaRPr>
          </a:p>
        </p:txBody>
      </p:sp>
      <p:grpSp>
        <p:nvGrpSpPr>
          <p:cNvPr id="249863" name="Group 6"/>
          <p:cNvGrpSpPr>
            <a:grpSpLocks/>
          </p:cNvGrpSpPr>
          <p:nvPr/>
        </p:nvGrpSpPr>
        <p:grpSpPr bwMode="auto">
          <a:xfrm>
            <a:off x="4535488" y="1177925"/>
            <a:ext cx="1511300" cy="1223963"/>
            <a:chOff x="1389" y="2674"/>
            <a:chExt cx="952" cy="771"/>
          </a:xfrm>
        </p:grpSpPr>
        <p:sp>
          <p:nvSpPr>
            <p:cNvPr id="249875" name="Rectangle 7"/>
            <p:cNvSpPr>
              <a:spLocks noChangeArrowheads="1"/>
            </p:cNvSpPr>
            <p:nvPr/>
          </p:nvSpPr>
          <p:spPr bwMode="auto">
            <a:xfrm>
              <a:off x="1389" y="2674"/>
              <a:ext cx="952" cy="544"/>
            </a:xfrm>
            <a:prstGeom prst="rect">
              <a:avLst/>
            </a:prstGeom>
            <a:solidFill>
              <a:srgbClr val="339966"/>
            </a:solidFill>
            <a:ln w="9525" algn="ctr">
              <a:solidFill>
                <a:schemeClr val="tx1"/>
              </a:solidFill>
              <a:miter lim="800000"/>
              <a:headEnd/>
              <a:tailEnd/>
            </a:ln>
          </p:spPr>
          <p:txBody>
            <a:bodyPr wrap="none" anchor="ct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800" i="1">
                  <a:solidFill>
                    <a:schemeClr val="tx1"/>
                  </a:solidFill>
                </a:rPr>
                <a:t>m</a:t>
              </a:r>
              <a:r>
                <a:rPr lang="fi-FI" altLang="fi-FI" sz="2800" i="1" baseline="-25000">
                  <a:solidFill>
                    <a:schemeClr val="tx1"/>
                  </a:solidFill>
                </a:rPr>
                <a:t>2</a:t>
              </a:r>
              <a:endParaRPr lang="fi-FI" altLang="fi-FI" sz="2800" baseline="-25000">
                <a:solidFill>
                  <a:schemeClr val="tx1"/>
                </a:solidFill>
              </a:endParaRPr>
            </a:p>
          </p:txBody>
        </p:sp>
        <p:sp>
          <p:nvSpPr>
            <p:cNvPr id="249876" name="Oval 8"/>
            <p:cNvSpPr>
              <a:spLocks noChangeArrowheads="1"/>
            </p:cNvSpPr>
            <p:nvPr/>
          </p:nvSpPr>
          <p:spPr bwMode="auto">
            <a:xfrm>
              <a:off x="1525" y="3218"/>
              <a:ext cx="227" cy="227"/>
            </a:xfrm>
            <a:prstGeom prst="ellipse">
              <a:avLst/>
            </a:prstGeom>
            <a:solidFill>
              <a:srgbClr val="993300"/>
            </a:solidFill>
            <a:ln w="9525" algn="ctr">
              <a:solidFill>
                <a:schemeClr val="tx1"/>
              </a:solidFill>
              <a:round/>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249877" name="Oval 9"/>
            <p:cNvSpPr>
              <a:spLocks noChangeArrowheads="1"/>
            </p:cNvSpPr>
            <p:nvPr/>
          </p:nvSpPr>
          <p:spPr bwMode="auto">
            <a:xfrm>
              <a:off x="1979" y="3218"/>
              <a:ext cx="227" cy="227"/>
            </a:xfrm>
            <a:prstGeom prst="ellipse">
              <a:avLst/>
            </a:prstGeom>
            <a:solidFill>
              <a:srgbClr val="993300"/>
            </a:solidFill>
            <a:ln w="9525" algn="ctr">
              <a:solidFill>
                <a:schemeClr val="tx1"/>
              </a:solidFill>
              <a:round/>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grpSp>
      <p:sp>
        <p:nvSpPr>
          <p:cNvPr id="249864" name="Line 10"/>
          <p:cNvSpPr>
            <a:spLocks noChangeShapeType="1"/>
          </p:cNvSpPr>
          <p:nvPr/>
        </p:nvSpPr>
        <p:spPr bwMode="auto">
          <a:xfrm>
            <a:off x="4054475" y="1654175"/>
            <a:ext cx="471488"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i-FI"/>
          </a:p>
        </p:txBody>
      </p:sp>
      <p:sp>
        <p:nvSpPr>
          <p:cNvPr id="249865" name="Text Box 11"/>
          <p:cNvSpPr txBox="1">
            <a:spLocks noChangeArrowheads="1"/>
          </p:cNvSpPr>
          <p:nvPr/>
        </p:nvSpPr>
        <p:spPr bwMode="auto">
          <a:xfrm>
            <a:off x="3503613" y="1382713"/>
            <a:ext cx="633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400" b="1" i="1">
                <a:solidFill>
                  <a:schemeClr val="tx1"/>
                </a:solidFill>
              </a:rPr>
              <a:t>T</a:t>
            </a:r>
          </a:p>
        </p:txBody>
      </p:sp>
      <p:sp>
        <p:nvSpPr>
          <p:cNvPr id="249866" name="Line 12"/>
          <p:cNvSpPr>
            <a:spLocks noChangeShapeType="1"/>
          </p:cNvSpPr>
          <p:nvPr/>
        </p:nvSpPr>
        <p:spPr bwMode="auto">
          <a:xfrm>
            <a:off x="4751388" y="966788"/>
            <a:ext cx="1081087" cy="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sp>
        <p:nvSpPr>
          <p:cNvPr id="249867" name="Line 13"/>
          <p:cNvSpPr>
            <a:spLocks noChangeShapeType="1"/>
          </p:cNvSpPr>
          <p:nvPr/>
        </p:nvSpPr>
        <p:spPr bwMode="auto">
          <a:xfrm>
            <a:off x="5297488" y="1868488"/>
            <a:ext cx="0" cy="8604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249868" name="Line 14"/>
          <p:cNvSpPr>
            <a:spLocks noChangeShapeType="1"/>
          </p:cNvSpPr>
          <p:nvPr/>
        </p:nvSpPr>
        <p:spPr bwMode="auto">
          <a:xfrm flipV="1">
            <a:off x="4905375" y="2387600"/>
            <a:ext cx="0" cy="3413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249869" name="Line 15"/>
          <p:cNvSpPr>
            <a:spLocks noChangeShapeType="1"/>
          </p:cNvSpPr>
          <p:nvPr/>
        </p:nvSpPr>
        <p:spPr bwMode="auto">
          <a:xfrm flipV="1">
            <a:off x="5649913" y="2390775"/>
            <a:ext cx="0" cy="3413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249870" name="Text Box 16"/>
          <p:cNvSpPr txBox="1">
            <a:spLocks noChangeArrowheads="1"/>
          </p:cNvSpPr>
          <p:nvPr/>
        </p:nvSpPr>
        <p:spPr bwMode="auto">
          <a:xfrm>
            <a:off x="4929188" y="2676525"/>
            <a:ext cx="73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m</a:t>
            </a:r>
            <a:r>
              <a:rPr lang="fi-FI" altLang="fi-FI" sz="2000" i="1" baseline="-25000">
                <a:solidFill>
                  <a:schemeClr val="tx1"/>
                </a:solidFill>
              </a:rPr>
              <a:t>2</a:t>
            </a:r>
            <a:r>
              <a:rPr lang="fi-FI" altLang="fi-FI" sz="2000" b="1" i="1">
                <a:solidFill>
                  <a:schemeClr val="tx1"/>
                </a:solidFill>
              </a:rPr>
              <a:t>g</a:t>
            </a:r>
          </a:p>
        </p:txBody>
      </p:sp>
      <p:sp>
        <p:nvSpPr>
          <p:cNvPr id="249871" name="Text Box 17"/>
          <p:cNvSpPr txBox="1">
            <a:spLocks noChangeArrowheads="1"/>
          </p:cNvSpPr>
          <p:nvPr/>
        </p:nvSpPr>
        <p:spPr bwMode="auto">
          <a:xfrm>
            <a:off x="4310063" y="2401888"/>
            <a:ext cx="73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b="1" i="1">
                <a:solidFill>
                  <a:schemeClr val="tx1"/>
                </a:solidFill>
              </a:rPr>
              <a:t>N </a:t>
            </a:r>
            <a:r>
              <a:rPr lang="fi-FI" altLang="fi-FI" sz="2000" baseline="-25000">
                <a:solidFill>
                  <a:schemeClr val="tx1"/>
                </a:solidFill>
              </a:rPr>
              <a:t>2T</a:t>
            </a:r>
            <a:endParaRPr lang="fi-FI" altLang="fi-FI" sz="2000" b="1" i="1">
              <a:solidFill>
                <a:schemeClr val="tx1"/>
              </a:solidFill>
            </a:endParaRPr>
          </a:p>
        </p:txBody>
      </p:sp>
      <p:sp>
        <p:nvSpPr>
          <p:cNvPr id="249872" name="Text Box 18"/>
          <p:cNvSpPr txBox="1">
            <a:spLocks noChangeArrowheads="1"/>
          </p:cNvSpPr>
          <p:nvPr/>
        </p:nvSpPr>
        <p:spPr bwMode="auto">
          <a:xfrm>
            <a:off x="5621338" y="2373313"/>
            <a:ext cx="73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b="1" i="1">
                <a:solidFill>
                  <a:schemeClr val="tx1"/>
                </a:solidFill>
              </a:rPr>
              <a:t>N </a:t>
            </a:r>
            <a:r>
              <a:rPr lang="fi-FI" altLang="fi-FI" sz="2000" baseline="-25000">
                <a:solidFill>
                  <a:schemeClr val="tx1"/>
                </a:solidFill>
              </a:rPr>
              <a:t>2E</a:t>
            </a:r>
            <a:endParaRPr lang="fi-FI" altLang="fi-FI" sz="2000" b="1" i="1">
              <a:solidFill>
                <a:schemeClr val="tx1"/>
              </a:solidFill>
            </a:endParaRPr>
          </a:p>
        </p:txBody>
      </p:sp>
      <p:graphicFrame>
        <p:nvGraphicFramePr>
          <p:cNvPr id="249873" name="Object 19"/>
          <p:cNvGraphicFramePr>
            <a:graphicFrameLocks noChangeAspect="1"/>
          </p:cNvGraphicFramePr>
          <p:nvPr/>
        </p:nvGraphicFramePr>
        <p:xfrm>
          <a:off x="587375" y="3065463"/>
          <a:ext cx="6705600" cy="2006600"/>
        </p:xfrm>
        <a:graphic>
          <a:graphicData uri="http://schemas.openxmlformats.org/presentationml/2006/ole">
            <mc:AlternateContent xmlns:mc="http://schemas.openxmlformats.org/markup-compatibility/2006">
              <mc:Choice xmlns:v="urn:schemas-microsoft-com:vml" Requires="v">
                <p:oleObj spid="_x0000_s249880" name="Equation" r:id="rId3" imgW="6705600" imgH="2006600" progId="Equation.DSMT4">
                  <p:embed/>
                </p:oleObj>
              </mc:Choice>
              <mc:Fallback>
                <p:oleObj name="Equation" r:id="rId3" imgW="6705600" imgH="2006600" progId="Equation.DSMT4">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375" y="3065463"/>
                        <a:ext cx="6705600" cy="200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9874" name="Text Box 20"/>
          <p:cNvSpPr txBox="1">
            <a:spLocks noChangeArrowheads="1"/>
          </p:cNvSpPr>
          <p:nvPr/>
        </p:nvSpPr>
        <p:spPr bwMode="auto">
          <a:xfrm>
            <a:off x="465138" y="5303838"/>
            <a:ext cx="78454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a:solidFill>
                  <a:schemeClr val="tx1"/>
                </a:solidFill>
              </a:rPr>
              <a:t>Pieni ero voiman </a:t>
            </a:r>
            <a:r>
              <a:rPr lang="fi-FI" altLang="fi-FI" sz="2400" i="1">
                <a:solidFill>
                  <a:schemeClr val="tx1"/>
                </a:solidFill>
              </a:rPr>
              <a:t>T</a:t>
            </a:r>
            <a:r>
              <a:rPr lang="fi-FI" altLang="fi-FI" sz="2400">
                <a:solidFill>
                  <a:schemeClr val="tx1"/>
                </a:solidFill>
              </a:rPr>
              <a:t>  arvossa tapauksissa 1 ja 2 johtuu kiihtyvyyden arvossa tehdystä pyöristyksestä.  </a:t>
            </a:r>
          </a:p>
        </p:txBody>
      </p:sp>
    </p:spTree>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0882" name="Dian numeron paikkamerkki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spcBef>
                <a:spcPct val="0"/>
              </a:spcBef>
              <a:buClrTx/>
              <a:buFontTx/>
              <a:buNone/>
            </a:pPr>
            <a:fld id="{E2ED4C00-0070-42D3-8D9F-C614522BE8A9}" type="slidenum">
              <a:rPr lang="fi-FI" altLang="fi-FI" sz="1000" smtClean="0">
                <a:solidFill>
                  <a:schemeClr val="bg1"/>
                </a:solidFill>
              </a:rPr>
              <a:pPr>
                <a:spcBef>
                  <a:spcPct val="0"/>
                </a:spcBef>
                <a:buClrTx/>
                <a:buFontTx/>
                <a:buNone/>
              </a:pPr>
              <a:t>238</a:t>
            </a:fld>
            <a:endParaRPr lang="fi-FI" altLang="fi-FI" sz="1000" smtClean="0">
              <a:solidFill>
                <a:schemeClr val="bg1"/>
              </a:solidFill>
            </a:endParaRPr>
          </a:p>
        </p:txBody>
      </p:sp>
      <p:sp>
        <p:nvSpPr>
          <p:cNvPr id="250883" name="Text Box 3"/>
          <p:cNvSpPr txBox="1">
            <a:spLocks noChangeArrowheads="1"/>
          </p:cNvSpPr>
          <p:nvPr/>
        </p:nvSpPr>
        <p:spPr bwMode="auto">
          <a:xfrm>
            <a:off x="2889250" y="3716338"/>
            <a:ext cx="33448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spcBef>
                <a:spcPct val="50000"/>
              </a:spcBef>
              <a:buClrTx/>
              <a:buFontTx/>
              <a:buNone/>
            </a:pPr>
            <a:r>
              <a:rPr lang="fi-FI" altLang="fi-FI" sz="3600" b="1">
                <a:solidFill>
                  <a:srgbClr val="5F5F5F"/>
                </a:solidFill>
                <a:latin typeface="Tahoma" panose="020B0604030504040204" pitchFamily="34" charset="0"/>
              </a:rPr>
              <a:t>Paluu tekstiin</a:t>
            </a:r>
          </a:p>
        </p:txBody>
      </p:sp>
      <p:sp>
        <p:nvSpPr>
          <p:cNvPr id="250884" name="AutoShape 4">
            <a:hlinkClick r:id="rId2" action="ppaction://hlinksldjump" highlightClick="1"/>
          </p:cNvPr>
          <p:cNvSpPr>
            <a:spLocks noChangeArrowheads="1"/>
          </p:cNvSpPr>
          <p:nvPr/>
        </p:nvSpPr>
        <p:spPr bwMode="auto">
          <a:xfrm>
            <a:off x="3205163" y="2994025"/>
            <a:ext cx="2713037" cy="720725"/>
          </a:xfrm>
          <a:prstGeom prst="actionButtonReturn">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lgn="ctr" eaLnBrk="1" hangingPunct="1">
              <a:spcBef>
                <a:spcPct val="50000"/>
              </a:spcBef>
              <a:buClrTx/>
              <a:buFontTx/>
              <a:buNone/>
            </a:pPr>
            <a:endParaRPr lang="fi-FI" altLang="fi-FI" sz="3600">
              <a:latin typeface="Tahoma" panose="020B0604030504040204" pitchFamily="34" charset="0"/>
            </a:endParaRPr>
          </a:p>
        </p:txBody>
      </p:sp>
    </p:spTree>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8C7F744F-372A-4650-90F5-B050D184E01D}" type="slidenum">
              <a:rPr lang="fi-FI" altLang="fi-FI" sz="1000" smtClean="0">
                <a:solidFill>
                  <a:schemeClr val="tx1"/>
                </a:solidFill>
                <a:latin typeface="Arial" panose="020B0604020202020204" pitchFamily="34" charset="0"/>
              </a:rPr>
              <a:pPr>
                <a:spcBef>
                  <a:spcPct val="0"/>
                </a:spcBef>
                <a:buClrTx/>
                <a:buFontTx/>
                <a:buNone/>
              </a:pPr>
              <a:t>239</a:t>
            </a:fld>
            <a:endParaRPr lang="fi-FI" altLang="fi-FI" sz="1000" smtClean="0">
              <a:solidFill>
                <a:schemeClr val="tx1"/>
              </a:solidFill>
              <a:latin typeface="Arial" panose="020B0604020202020204" pitchFamily="34" charset="0"/>
            </a:endParaRPr>
          </a:p>
        </p:txBody>
      </p:sp>
      <p:sp>
        <p:nvSpPr>
          <p:cNvPr id="251907" name="Text Box 2"/>
          <p:cNvSpPr txBox="1">
            <a:spLocks noChangeArrowheads="1"/>
          </p:cNvSpPr>
          <p:nvPr/>
        </p:nvSpPr>
        <p:spPr bwMode="auto">
          <a:xfrm>
            <a:off x="354013" y="268288"/>
            <a:ext cx="40862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b="1">
                <a:solidFill>
                  <a:schemeClr val="tx2"/>
                </a:solidFill>
              </a:rPr>
              <a:t>Ratkaisu: Tehtävä 4.4</a:t>
            </a:r>
          </a:p>
        </p:txBody>
      </p:sp>
      <p:grpSp>
        <p:nvGrpSpPr>
          <p:cNvPr id="251908" name="Group 3"/>
          <p:cNvGrpSpPr>
            <a:grpSpLocks/>
          </p:cNvGrpSpPr>
          <p:nvPr/>
        </p:nvGrpSpPr>
        <p:grpSpPr bwMode="auto">
          <a:xfrm>
            <a:off x="354013" y="844550"/>
            <a:ext cx="1712912" cy="914400"/>
            <a:chOff x="371" y="496"/>
            <a:chExt cx="1079" cy="576"/>
          </a:xfrm>
        </p:grpSpPr>
        <p:sp>
          <p:nvSpPr>
            <p:cNvPr id="251934" name="Rectangle 4"/>
            <p:cNvSpPr>
              <a:spLocks noChangeArrowheads="1"/>
            </p:cNvSpPr>
            <p:nvPr/>
          </p:nvSpPr>
          <p:spPr bwMode="auto">
            <a:xfrm>
              <a:off x="371" y="496"/>
              <a:ext cx="10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400" i="1">
                  <a:solidFill>
                    <a:schemeClr val="tx1"/>
                  </a:solidFill>
                </a:rPr>
                <a:t>m</a:t>
              </a:r>
              <a:r>
                <a:rPr lang="fi-FI" altLang="fi-FI" sz="2400" baseline="-25000">
                  <a:solidFill>
                    <a:schemeClr val="tx1"/>
                  </a:solidFill>
                </a:rPr>
                <a:t>1</a:t>
              </a:r>
              <a:r>
                <a:rPr lang="fi-FI" altLang="fi-FI" sz="2400">
                  <a:solidFill>
                    <a:schemeClr val="tx1"/>
                  </a:solidFill>
                </a:rPr>
                <a:t> = 60 kg</a:t>
              </a:r>
              <a:endParaRPr lang="fi-FI" altLang="fi-FI" sz="2400" baseline="-25000">
                <a:solidFill>
                  <a:schemeClr val="tx1"/>
                </a:solidFill>
              </a:endParaRPr>
            </a:p>
          </p:txBody>
        </p:sp>
        <p:sp>
          <p:nvSpPr>
            <p:cNvPr id="251935" name="Rectangle 5"/>
            <p:cNvSpPr>
              <a:spLocks noChangeArrowheads="1"/>
            </p:cNvSpPr>
            <p:nvPr/>
          </p:nvSpPr>
          <p:spPr bwMode="auto">
            <a:xfrm>
              <a:off x="371" y="784"/>
              <a:ext cx="10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400" i="1">
                  <a:solidFill>
                    <a:schemeClr val="tx1"/>
                  </a:solidFill>
                </a:rPr>
                <a:t>m</a:t>
              </a:r>
              <a:r>
                <a:rPr lang="fi-FI" altLang="fi-FI" sz="2400" baseline="-25000">
                  <a:solidFill>
                    <a:schemeClr val="tx1"/>
                  </a:solidFill>
                </a:rPr>
                <a:t>2</a:t>
              </a:r>
              <a:r>
                <a:rPr lang="fi-FI" altLang="fi-FI" sz="2400">
                  <a:solidFill>
                    <a:schemeClr val="tx1"/>
                  </a:solidFill>
                </a:rPr>
                <a:t> = 80 kg</a:t>
              </a:r>
              <a:endParaRPr lang="fi-FI" altLang="fi-FI" sz="2400" baseline="-25000">
                <a:solidFill>
                  <a:schemeClr val="tx1"/>
                </a:solidFill>
              </a:endParaRPr>
            </a:p>
          </p:txBody>
        </p:sp>
      </p:grpSp>
      <p:sp>
        <p:nvSpPr>
          <p:cNvPr id="251909" name="Text Box 6"/>
          <p:cNvSpPr txBox="1">
            <a:spLocks noChangeArrowheads="1"/>
          </p:cNvSpPr>
          <p:nvPr/>
        </p:nvSpPr>
        <p:spPr bwMode="auto">
          <a:xfrm>
            <a:off x="347663" y="2311400"/>
            <a:ext cx="5165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a:solidFill>
                  <a:schemeClr val="tx1"/>
                </a:solidFill>
              </a:rPr>
              <a:t>Ratkaistaan systeemin kiihtyvyys </a:t>
            </a:r>
            <a:r>
              <a:rPr lang="fi-FI" altLang="fi-FI" sz="2400" b="1" i="1">
                <a:solidFill>
                  <a:schemeClr val="tx1"/>
                </a:solidFill>
              </a:rPr>
              <a:t>a</a:t>
            </a:r>
            <a:r>
              <a:rPr lang="fi-FI" altLang="fi-FI" sz="2400">
                <a:solidFill>
                  <a:schemeClr val="tx1"/>
                </a:solidFill>
              </a:rPr>
              <a:t>:</a:t>
            </a:r>
          </a:p>
        </p:txBody>
      </p:sp>
      <p:grpSp>
        <p:nvGrpSpPr>
          <p:cNvPr id="251910" name="Group 7"/>
          <p:cNvGrpSpPr>
            <a:grpSpLocks/>
          </p:cNvGrpSpPr>
          <p:nvPr/>
        </p:nvGrpSpPr>
        <p:grpSpPr bwMode="auto">
          <a:xfrm>
            <a:off x="5194300" y="915988"/>
            <a:ext cx="3600450" cy="3808412"/>
            <a:chOff x="2362" y="532"/>
            <a:chExt cx="2268" cy="2399"/>
          </a:xfrm>
        </p:grpSpPr>
        <p:grpSp>
          <p:nvGrpSpPr>
            <p:cNvPr id="251912" name="Group 8"/>
            <p:cNvGrpSpPr>
              <a:grpSpLocks/>
            </p:cNvGrpSpPr>
            <p:nvPr/>
          </p:nvGrpSpPr>
          <p:grpSpPr bwMode="auto">
            <a:xfrm>
              <a:off x="2362" y="806"/>
              <a:ext cx="2268" cy="2125"/>
              <a:chOff x="2342" y="806"/>
              <a:chExt cx="2268" cy="2125"/>
            </a:xfrm>
          </p:grpSpPr>
          <p:sp>
            <p:nvSpPr>
              <p:cNvPr id="251916" name="Line 9"/>
              <p:cNvSpPr>
                <a:spLocks noChangeShapeType="1"/>
              </p:cNvSpPr>
              <p:nvPr/>
            </p:nvSpPr>
            <p:spPr bwMode="auto">
              <a:xfrm>
                <a:off x="4018" y="2254"/>
                <a:ext cx="0" cy="399"/>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251917" name="Text Box 10"/>
              <p:cNvSpPr txBox="1">
                <a:spLocks noChangeArrowheads="1"/>
              </p:cNvSpPr>
              <p:nvPr/>
            </p:nvSpPr>
            <p:spPr bwMode="auto">
              <a:xfrm>
                <a:off x="3660" y="2643"/>
                <a:ext cx="9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400" b="1" i="1">
                    <a:solidFill>
                      <a:schemeClr val="tx1"/>
                    </a:solidFill>
                  </a:rPr>
                  <a:t>G</a:t>
                </a:r>
                <a:r>
                  <a:rPr lang="fi-FI" altLang="fi-FI" sz="2400" baseline="-25000">
                    <a:solidFill>
                      <a:schemeClr val="tx1"/>
                    </a:solidFill>
                  </a:rPr>
                  <a:t>2</a:t>
                </a:r>
                <a:r>
                  <a:rPr lang="fi-FI" altLang="fi-FI" sz="2400">
                    <a:solidFill>
                      <a:schemeClr val="tx1"/>
                    </a:solidFill>
                  </a:rPr>
                  <a:t>=m</a:t>
                </a:r>
                <a:r>
                  <a:rPr lang="fi-FI" altLang="fi-FI" sz="2400" baseline="-25000">
                    <a:solidFill>
                      <a:schemeClr val="tx1"/>
                    </a:solidFill>
                  </a:rPr>
                  <a:t>2</a:t>
                </a:r>
                <a:r>
                  <a:rPr lang="fi-FI" altLang="fi-FI" sz="2400">
                    <a:solidFill>
                      <a:schemeClr val="tx1"/>
                    </a:solidFill>
                  </a:rPr>
                  <a:t>g</a:t>
                </a:r>
                <a:endParaRPr lang="fi-FI" altLang="fi-FI" sz="2400" baseline="-25000">
                  <a:solidFill>
                    <a:schemeClr val="tx1"/>
                  </a:solidFill>
                </a:endParaRPr>
              </a:p>
            </p:txBody>
          </p:sp>
          <p:sp>
            <p:nvSpPr>
              <p:cNvPr id="251918" name="Line 11"/>
              <p:cNvSpPr>
                <a:spLocks noChangeShapeType="1"/>
              </p:cNvSpPr>
              <p:nvPr/>
            </p:nvSpPr>
            <p:spPr bwMode="auto">
              <a:xfrm>
                <a:off x="3700" y="1239"/>
                <a:ext cx="0" cy="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251919" name="Oval 12"/>
              <p:cNvSpPr>
                <a:spLocks noChangeArrowheads="1"/>
              </p:cNvSpPr>
              <p:nvPr/>
            </p:nvSpPr>
            <p:spPr bwMode="auto">
              <a:xfrm>
                <a:off x="3809" y="1837"/>
                <a:ext cx="408" cy="408"/>
              </a:xfrm>
              <a:prstGeom prst="ellipse">
                <a:avLst/>
              </a:prstGeom>
              <a:solidFill>
                <a:srgbClr val="99CCFF"/>
              </a:solidFill>
              <a:ln w="9525" algn="ctr">
                <a:solidFill>
                  <a:schemeClr val="tx1"/>
                </a:solidFill>
                <a:round/>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251920" name="Line 13"/>
              <p:cNvSpPr>
                <a:spLocks noChangeShapeType="1"/>
              </p:cNvSpPr>
              <p:nvPr/>
            </p:nvSpPr>
            <p:spPr bwMode="auto">
              <a:xfrm flipV="1">
                <a:off x="4018" y="1148"/>
                <a:ext cx="0" cy="68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251921" name="Text Box 14"/>
              <p:cNvSpPr txBox="1">
                <a:spLocks noChangeArrowheads="1"/>
              </p:cNvSpPr>
              <p:nvPr/>
            </p:nvSpPr>
            <p:spPr bwMode="auto">
              <a:xfrm>
                <a:off x="3923" y="1567"/>
                <a:ext cx="3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400" b="1" i="1">
                    <a:solidFill>
                      <a:schemeClr val="tx1"/>
                    </a:solidFill>
                  </a:rPr>
                  <a:t>T</a:t>
                </a:r>
                <a:endParaRPr lang="fi-FI" altLang="fi-FI" sz="2400" b="1" baseline="-25000">
                  <a:solidFill>
                    <a:schemeClr val="tx1"/>
                  </a:solidFill>
                </a:endParaRPr>
              </a:p>
            </p:txBody>
          </p:sp>
          <p:sp>
            <p:nvSpPr>
              <p:cNvPr id="251922" name="Line 15"/>
              <p:cNvSpPr>
                <a:spLocks noChangeShapeType="1"/>
              </p:cNvSpPr>
              <p:nvPr/>
            </p:nvSpPr>
            <p:spPr bwMode="auto">
              <a:xfrm>
                <a:off x="4334" y="1861"/>
                <a:ext cx="0" cy="384"/>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grpSp>
            <p:nvGrpSpPr>
              <p:cNvPr id="251923" name="Group 16"/>
              <p:cNvGrpSpPr>
                <a:grpSpLocks/>
              </p:cNvGrpSpPr>
              <p:nvPr/>
            </p:nvGrpSpPr>
            <p:grpSpPr bwMode="auto">
              <a:xfrm>
                <a:off x="2342" y="806"/>
                <a:ext cx="1676" cy="478"/>
                <a:chOff x="2342" y="806"/>
                <a:chExt cx="1676" cy="478"/>
              </a:xfrm>
            </p:grpSpPr>
            <p:sp>
              <p:nvSpPr>
                <p:cNvPr id="251925" name="Line 17"/>
                <p:cNvSpPr>
                  <a:spLocks noChangeShapeType="1"/>
                </p:cNvSpPr>
                <p:nvPr/>
              </p:nvSpPr>
              <p:spPr bwMode="auto">
                <a:xfrm>
                  <a:off x="2566" y="1239"/>
                  <a:ext cx="113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251926" name="Rectangle 18"/>
                <p:cNvSpPr>
                  <a:spLocks noChangeArrowheads="1"/>
                </p:cNvSpPr>
                <p:nvPr/>
              </p:nvSpPr>
              <p:spPr bwMode="auto">
                <a:xfrm>
                  <a:off x="2702" y="876"/>
                  <a:ext cx="545" cy="363"/>
                </a:xfrm>
                <a:prstGeom prst="rect">
                  <a:avLst/>
                </a:prstGeom>
                <a:solidFill>
                  <a:srgbClr val="993300"/>
                </a:solidFill>
                <a:ln w="9525" algn="ctr">
                  <a:solidFill>
                    <a:schemeClr val="tx1"/>
                  </a:solidFill>
                  <a:miter lim="800000"/>
                  <a:headEnd/>
                  <a:tailEnd/>
                </a:ln>
              </p:spPr>
              <p:txBody>
                <a:bodyPr wrap="none" anchor="ct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endParaRPr lang="fi-FI" altLang="fi-FI">
                    <a:solidFill>
                      <a:schemeClr val="tx1"/>
                    </a:solidFill>
                  </a:endParaRPr>
                </a:p>
              </p:txBody>
            </p:sp>
            <p:sp>
              <p:nvSpPr>
                <p:cNvPr id="251927" name="Oval 19"/>
                <p:cNvSpPr>
                  <a:spLocks noChangeArrowheads="1"/>
                </p:cNvSpPr>
                <p:nvPr/>
              </p:nvSpPr>
              <p:spPr bwMode="auto">
                <a:xfrm>
                  <a:off x="3791" y="1057"/>
                  <a:ext cx="227" cy="227"/>
                </a:xfrm>
                <a:prstGeom prst="ellipse">
                  <a:avLst/>
                </a:prstGeom>
                <a:solidFill>
                  <a:srgbClr val="FF9900"/>
                </a:solidFill>
                <a:ln w="22225" algn="ctr">
                  <a:solidFill>
                    <a:schemeClr val="tx1"/>
                  </a:solidFill>
                  <a:round/>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251928" name="Line 20"/>
                <p:cNvSpPr>
                  <a:spLocks noChangeShapeType="1"/>
                </p:cNvSpPr>
                <p:nvPr/>
              </p:nvSpPr>
              <p:spPr bwMode="auto">
                <a:xfrm flipH="1">
                  <a:off x="3247" y="1057"/>
                  <a:ext cx="68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251929" name="Line 21"/>
                <p:cNvSpPr>
                  <a:spLocks noChangeShapeType="1"/>
                </p:cNvSpPr>
                <p:nvPr/>
              </p:nvSpPr>
              <p:spPr bwMode="auto">
                <a:xfrm flipH="1">
                  <a:off x="3700" y="1175"/>
                  <a:ext cx="200" cy="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251930" name="Line 22"/>
                <p:cNvSpPr>
                  <a:spLocks noChangeShapeType="1"/>
                </p:cNvSpPr>
                <p:nvPr/>
              </p:nvSpPr>
              <p:spPr bwMode="auto">
                <a:xfrm flipV="1">
                  <a:off x="3247" y="1057"/>
                  <a:ext cx="315" cy="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251931" name="Text Box 23"/>
                <p:cNvSpPr txBox="1">
                  <a:spLocks noChangeArrowheads="1"/>
                </p:cNvSpPr>
                <p:nvPr/>
              </p:nvSpPr>
              <p:spPr bwMode="auto">
                <a:xfrm>
                  <a:off x="3193" y="811"/>
                  <a:ext cx="3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400" b="1" i="1">
                      <a:solidFill>
                        <a:schemeClr val="tx1"/>
                      </a:solidFill>
                    </a:rPr>
                    <a:t>T</a:t>
                  </a:r>
                  <a:endParaRPr lang="fi-FI" altLang="fi-FI" sz="2400" b="1" baseline="-25000">
                    <a:solidFill>
                      <a:schemeClr val="tx1"/>
                    </a:solidFill>
                  </a:endParaRPr>
                </a:p>
              </p:txBody>
            </p:sp>
            <p:sp>
              <p:nvSpPr>
                <p:cNvPr id="251932" name="Text Box 24"/>
                <p:cNvSpPr txBox="1">
                  <a:spLocks noChangeArrowheads="1"/>
                </p:cNvSpPr>
                <p:nvPr/>
              </p:nvSpPr>
              <p:spPr bwMode="auto">
                <a:xfrm>
                  <a:off x="2342" y="874"/>
                  <a:ext cx="3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400" i="1">
                      <a:solidFill>
                        <a:schemeClr val="tx1"/>
                      </a:solidFill>
                    </a:rPr>
                    <a:t>m</a:t>
                  </a:r>
                  <a:r>
                    <a:rPr lang="fi-FI" altLang="fi-FI" sz="2400" baseline="-25000">
                      <a:solidFill>
                        <a:schemeClr val="tx1"/>
                      </a:solidFill>
                    </a:rPr>
                    <a:t>1</a:t>
                  </a:r>
                </a:p>
              </p:txBody>
            </p:sp>
            <p:sp>
              <p:nvSpPr>
                <p:cNvPr id="251933" name="Line 25"/>
                <p:cNvSpPr>
                  <a:spLocks noChangeShapeType="1"/>
                </p:cNvSpPr>
                <p:nvPr/>
              </p:nvSpPr>
              <p:spPr bwMode="auto">
                <a:xfrm>
                  <a:off x="2827" y="806"/>
                  <a:ext cx="384" cy="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grpSp>
          <p:sp>
            <p:nvSpPr>
              <p:cNvPr id="251924" name="Text Box 26"/>
              <p:cNvSpPr txBox="1">
                <a:spLocks noChangeArrowheads="1"/>
              </p:cNvSpPr>
              <p:nvPr/>
            </p:nvSpPr>
            <p:spPr bwMode="auto">
              <a:xfrm>
                <a:off x="4253" y="1879"/>
                <a:ext cx="3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400" b="1" i="1">
                    <a:solidFill>
                      <a:schemeClr val="tx1"/>
                    </a:solidFill>
                  </a:rPr>
                  <a:t>a</a:t>
                </a:r>
                <a:endParaRPr lang="fi-FI" altLang="fi-FI" sz="2400" b="1" baseline="-25000">
                  <a:solidFill>
                    <a:schemeClr val="tx1"/>
                  </a:solidFill>
                </a:endParaRPr>
              </a:p>
            </p:txBody>
          </p:sp>
        </p:grpSp>
        <p:sp>
          <p:nvSpPr>
            <p:cNvPr id="251913" name="Text Box 27"/>
            <p:cNvSpPr txBox="1">
              <a:spLocks noChangeArrowheads="1"/>
            </p:cNvSpPr>
            <p:nvPr/>
          </p:nvSpPr>
          <p:spPr bwMode="auto">
            <a:xfrm>
              <a:off x="3864" y="1861"/>
              <a:ext cx="3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400" i="1">
                  <a:solidFill>
                    <a:schemeClr val="tx1"/>
                  </a:solidFill>
                </a:rPr>
                <a:t>m</a:t>
              </a:r>
              <a:r>
                <a:rPr lang="fi-FI" altLang="fi-FI" sz="2400" baseline="-25000">
                  <a:solidFill>
                    <a:schemeClr val="tx1"/>
                  </a:solidFill>
                </a:rPr>
                <a:t>2</a:t>
              </a:r>
            </a:p>
          </p:txBody>
        </p:sp>
        <p:sp>
          <p:nvSpPr>
            <p:cNvPr id="251914" name="Line 28"/>
            <p:cNvSpPr>
              <a:spLocks noChangeShapeType="1"/>
            </p:cNvSpPr>
            <p:nvPr/>
          </p:nvSpPr>
          <p:spPr bwMode="auto">
            <a:xfrm flipV="1">
              <a:off x="4038" y="1600"/>
              <a:ext cx="0" cy="237"/>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251915" name="Text Box 29"/>
            <p:cNvSpPr txBox="1">
              <a:spLocks noChangeArrowheads="1"/>
            </p:cNvSpPr>
            <p:nvPr/>
          </p:nvSpPr>
          <p:spPr bwMode="auto">
            <a:xfrm>
              <a:off x="2831" y="532"/>
              <a:ext cx="3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400" b="1" i="1">
                  <a:solidFill>
                    <a:schemeClr val="tx1"/>
                  </a:solidFill>
                </a:rPr>
                <a:t>a</a:t>
              </a:r>
              <a:endParaRPr lang="fi-FI" altLang="fi-FI" sz="2400" b="1" baseline="-25000">
                <a:solidFill>
                  <a:schemeClr val="tx1"/>
                </a:solidFill>
              </a:endParaRPr>
            </a:p>
          </p:txBody>
        </p:sp>
      </p:grpSp>
      <p:graphicFrame>
        <p:nvGraphicFramePr>
          <p:cNvPr id="251911" name="Object 30"/>
          <p:cNvGraphicFramePr>
            <a:graphicFrameLocks noChangeAspect="1"/>
          </p:cNvGraphicFramePr>
          <p:nvPr/>
        </p:nvGraphicFramePr>
        <p:xfrm>
          <a:off x="477838" y="3616325"/>
          <a:ext cx="6908800" cy="2336800"/>
        </p:xfrm>
        <a:graphic>
          <a:graphicData uri="http://schemas.openxmlformats.org/presentationml/2006/ole">
            <mc:AlternateContent xmlns:mc="http://schemas.openxmlformats.org/markup-compatibility/2006">
              <mc:Choice xmlns:v="urn:schemas-microsoft-com:vml" Requires="v">
                <p:oleObj spid="_x0000_s251938" name="Equation" r:id="rId3" imgW="6908800" imgH="2336800" progId="Equation.DSMT4">
                  <p:embed/>
                </p:oleObj>
              </mc:Choice>
              <mc:Fallback>
                <p:oleObj name="Equation" r:id="rId3" imgW="6908800" imgH="2336800" progId="Equation.DSMT4">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838" y="3616325"/>
                        <a:ext cx="6908800" cy="233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175607DC-65B9-4F86-B269-426F22E55193}" type="slidenum">
              <a:rPr lang="fi-FI" altLang="fi-FI" sz="1000" smtClean="0">
                <a:solidFill>
                  <a:schemeClr val="tx1"/>
                </a:solidFill>
                <a:latin typeface="Arial" panose="020B0604020202020204" pitchFamily="34" charset="0"/>
              </a:rPr>
              <a:pPr>
                <a:spcBef>
                  <a:spcPct val="0"/>
                </a:spcBef>
                <a:buClrTx/>
                <a:buFontTx/>
                <a:buNone/>
              </a:pPr>
              <a:t>24</a:t>
            </a:fld>
            <a:endParaRPr lang="fi-FI" altLang="fi-FI" sz="1000" smtClean="0">
              <a:solidFill>
                <a:schemeClr val="tx1"/>
              </a:solidFill>
              <a:latin typeface="Arial" panose="020B0604020202020204" pitchFamily="34" charset="0"/>
            </a:endParaRPr>
          </a:p>
        </p:txBody>
      </p:sp>
      <p:sp>
        <p:nvSpPr>
          <p:cNvPr id="31747" name="Rectangle 2"/>
          <p:cNvSpPr>
            <a:spLocks noGrp="1" noRot="1" noChangeArrowheads="1"/>
          </p:cNvSpPr>
          <p:nvPr>
            <p:ph type="title"/>
          </p:nvPr>
        </p:nvSpPr>
        <p:spPr>
          <a:xfrm>
            <a:off x="363538" y="228600"/>
            <a:ext cx="8478837" cy="1143000"/>
          </a:xfrm>
        </p:spPr>
        <p:txBody>
          <a:bodyPr/>
          <a:lstStyle/>
          <a:p>
            <a:pPr algn="l" eaLnBrk="1" hangingPunct="1"/>
            <a:r>
              <a:rPr lang="fi-FI" altLang="fi-FI" sz="3600" smtClean="0"/>
              <a:t>1.4. Käytännön ohjeita</a:t>
            </a:r>
          </a:p>
        </p:txBody>
      </p:sp>
      <p:sp>
        <p:nvSpPr>
          <p:cNvPr id="31748" name="Rectangle 3"/>
          <p:cNvSpPr>
            <a:spLocks noGrp="1" noRot="1" noChangeArrowheads="1"/>
          </p:cNvSpPr>
          <p:nvPr>
            <p:ph type="body" idx="1"/>
          </p:nvPr>
        </p:nvSpPr>
        <p:spPr/>
        <p:txBody>
          <a:bodyPr/>
          <a:lstStyle/>
          <a:p>
            <a:pPr eaLnBrk="1" hangingPunct="1"/>
            <a:r>
              <a:rPr lang="fi-FI" altLang="fi-FI" smtClean="0"/>
              <a:t>Koordinaattiakselit pitää aina nimetä:</a:t>
            </a:r>
          </a:p>
          <a:p>
            <a:pPr lvl="1" eaLnBrk="1" hangingPunct="1"/>
            <a:r>
              <a:rPr lang="fi-FI" altLang="fi-FI" smtClean="0"/>
              <a:t>suureen symboli ja yksikkö näkyviin</a:t>
            </a:r>
          </a:p>
          <a:p>
            <a:pPr eaLnBrk="1" hangingPunct="1"/>
            <a:r>
              <a:rPr lang="fi-FI" altLang="fi-FI" smtClean="0"/>
              <a:t>Kun havaintojoukkoon sovitetaan kuvaaja, käytetään graafista tasoitusta.  Pisteitä ei saa yhdistää suoranpätkillä.  </a:t>
            </a:r>
          </a:p>
          <a:p>
            <a:pPr eaLnBrk="1" hangingPunct="1"/>
            <a:r>
              <a:rPr lang="fi-FI" altLang="fi-FI" smtClean="0"/>
              <a:t>Tasoituksessa voidaan käyttää pienimmän neliösumman menetelmää.  </a:t>
            </a:r>
          </a:p>
          <a:p>
            <a:pPr eaLnBrk="1" hangingPunct="1">
              <a:buFont typeface="Wingdings" panose="05000000000000000000" pitchFamily="2" charset="2"/>
              <a:buNone/>
            </a:pPr>
            <a:endParaRPr lang="fi-FI" altLang="fi-FI" smtClean="0"/>
          </a:p>
        </p:txBody>
      </p:sp>
      <p:sp>
        <p:nvSpPr>
          <p:cNvPr id="31749" name="AutoShape 5">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32574F84-E6EC-4E78-AB90-ED2478C0A316}" type="slidenum">
              <a:rPr lang="fi-FI" altLang="fi-FI" sz="1000" smtClean="0">
                <a:solidFill>
                  <a:schemeClr val="tx1"/>
                </a:solidFill>
                <a:latin typeface="Arial" panose="020B0604020202020204" pitchFamily="34" charset="0"/>
              </a:rPr>
              <a:pPr>
                <a:spcBef>
                  <a:spcPct val="0"/>
                </a:spcBef>
                <a:buClrTx/>
                <a:buFontTx/>
                <a:buNone/>
              </a:pPr>
              <a:t>240</a:t>
            </a:fld>
            <a:endParaRPr lang="fi-FI" altLang="fi-FI" sz="1000" smtClean="0">
              <a:solidFill>
                <a:schemeClr val="tx1"/>
              </a:solidFill>
              <a:latin typeface="Arial" panose="020B0604020202020204" pitchFamily="34" charset="0"/>
            </a:endParaRPr>
          </a:p>
        </p:txBody>
      </p:sp>
      <p:sp>
        <p:nvSpPr>
          <p:cNvPr id="252931" name="Text Box 2"/>
          <p:cNvSpPr txBox="1">
            <a:spLocks noChangeArrowheads="1"/>
          </p:cNvSpPr>
          <p:nvPr/>
        </p:nvSpPr>
        <p:spPr bwMode="auto">
          <a:xfrm>
            <a:off x="476250" y="492125"/>
            <a:ext cx="82756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a:solidFill>
                  <a:schemeClr val="tx1"/>
                </a:solidFill>
              </a:rPr>
              <a:t>Ratkaistaan köyden jännitysvoima kappaleen 2 vapaa-kappalekuvion avulla:</a:t>
            </a:r>
          </a:p>
        </p:txBody>
      </p:sp>
      <p:grpSp>
        <p:nvGrpSpPr>
          <p:cNvPr id="252932" name="Group 3"/>
          <p:cNvGrpSpPr>
            <a:grpSpLocks/>
          </p:cNvGrpSpPr>
          <p:nvPr/>
        </p:nvGrpSpPr>
        <p:grpSpPr bwMode="auto">
          <a:xfrm>
            <a:off x="2416175" y="1530350"/>
            <a:ext cx="1549400" cy="2251075"/>
            <a:chOff x="3624" y="1306"/>
            <a:chExt cx="976" cy="1418"/>
          </a:xfrm>
        </p:grpSpPr>
        <p:sp>
          <p:nvSpPr>
            <p:cNvPr id="252935" name="Line 4"/>
            <p:cNvSpPr>
              <a:spLocks noChangeShapeType="1"/>
            </p:cNvSpPr>
            <p:nvPr/>
          </p:nvSpPr>
          <p:spPr bwMode="auto">
            <a:xfrm>
              <a:off x="4008" y="1993"/>
              <a:ext cx="0" cy="399"/>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252936" name="Oval 5"/>
            <p:cNvSpPr>
              <a:spLocks noChangeArrowheads="1"/>
            </p:cNvSpPr>
            <p:nvPr/>
          </p:nvSpPr>
          <p:spPr bwMode="auto">
            <a:xfrm>
              <a:off x="3799" y="1576"/>
              <a:ext cx="408" cy="408"/>
            </a:xfrm>
            <a:prstGeom prst="ellipse">
              <a:avLst/>
            </a:prstGeom>
            <a:solidFill>
              <a:srgbClr val="99CCFF"/>
            </a:solidFill>
            <a:ln w="9525" algn="ctr">
              <a:solidFill>
                <a:schemeClr val="tx1"/>
              </a:solidFill>
              <a:round/>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252937" name="Text Box 6"/>
            <p:cNvSpPr txBox="1">
              <a:spLocks noChangeArrowheads="1"/>
            </p:cNvSpPr>
            <p:nvPr/>
          </p:nvSpPr>
          <p:spPr bwMode="auto">
            <a:xfrm>
              <a:off x="3834" y="1607"/>
              <a:ext cx="3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400" i="1">
                  <a:solidFill>
                    <a:schemeClr val="tx1"/>
                  </a:solidFill>
                </a:rPr>
                <a:t>m</a:t>
              </a:r>
              <a:r>
                <a:rPr lang="fi-FI" altLang="fi-FI" sz="2400" baseline="-25000">
                  <a:solidFill>
                    <a:schemeClr val="tx1"/>
                  </a:solidFill>
                </a:rPr>
                <a:t>2</a:t>
              </a:r>
            </a:p>
          </p:txBody>
        </p:sp>
        <p:sp>
          <p:nvSpPr>
            <p:cNvPr id="252938" name="Line 7"/>
            <p:cNvSpPr>
              <a:spLocks noChangeShapeType="1"/>
            </p:cNvSpPr>
            <p:nvPr/>
          </p:nvSpPr>
          <p:spPr bwMode="auto">
            <a:xfrm flipV="1">
              <a:off x="4008" y="1348"/>
              <a:ext cx="0" cy="237"/>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252939" name="Text Box 8"/>
            <p:cNvSpPr txBox="1">
              <a:spLocks noChangeArrowheads="1"/>
            </p:cNvSpPr>
            <p:nvPr/>
          </p:nvSpPr>
          <p:spPr bwMode="auto">
            <a:xfrm>
              <a:off x="3913" y="1306"/>
              <a:ext cx="3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400" b="1" i="1">
                  <a:solidFill>
                    <a:schemeClr val="tx1"/>
                  </a:solidFill>
                </a:rPr>
                <a:t>T</a:t>
              </a:r>
              <a:endParaRPr lang="fi-FI" altLang="fi-FI" sz="2400" b="1" baseline="-25000">
                <a:solidFill>
                  <a:schemeClr val="tx1"/>
                </a:solidFill>
              </a:endParaRPr>
            </a:p>
          </p:txBody>
        </p:sp>
        <p:sp>
          <p:nvSpPr>
            <p:cNvPr id="252940" name="Line 9"/>
            <p:cNvSpPr>
              <a:spLocks noChangeShapeType="1"/>
            </p:cNvSpPr>
            <p:nvPr/>
          </p:nvSpPr>
          <p:spPr bwMode="auto">
            <a:xfrm>
              <a:off x="4324" y="1600"/>
              <a:ext cx="0" cy="384"/>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252941" name="Text Box 10"/>
            <p:cNvSpPr txBox="1">
              <a:spLocks noChangeArrowheads="1"/>
            </p:cNvSpPr>
            <p:nvPr/>
          </p:nvSpPr>
          <p:spPr bwMode="auto">
            <a:xfrm>
              <a:off x="4243" y="1618"/>
              <a:ext cx="3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400" b="1" i="1">
                  <a:solidFill>
                    <a:schemeClr val="tx1"/>
                  </a:solidFill>
                </a:rPr>
                <a:t>a</a:t>
              </a:r>
              <a:endParaRPr lang="fi-FI" altLang="fi-FI" sz="2400" b="1" baseline="-25000">
                <a:solidFill>
                  <a:schemeClr val="tx1"/>
                </a:solidFill>
              </a:endParaRPr>
            </a:p>
          </p:txBody>
        </p:sp>
        <p:sp>
          <p:nvSpPr>
            <p:cNvPr id="252942" name="Text Box 11"/>
            <p:cNvSpPr txBox="1">
              <a:spLocks noChangeArrowheads="1"/>
            </p:cNvSpPr>
            <p:nvPr/>
          </p:nvSpPr>
          <p:spPr bwMode="auto">
            <a:xfrm>
              <a:off x="3624" y="2436"/>
              <a:ext cx="9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400" b="1" i="1">
                  <a:solidFill>
                    <a:schemeClr val="tx1"/>
                  </a:solidFill>
                </a:rPr>
                <a:t>G</a:t>
              </a:r>
              <a:r>
                <a:rPr lang="fi-FI" altLang="fi-FI" sz="2400" baseline="-25000">
                  <a:solidFill>
                    <a:schemeClr val="tx1"/>
                  </a:solidFill>
                </a:rPr>
                <a:t>2</a:t>
              </a:r>
              <a:r>
                <a:rPr lang="fi-FI" altLang="fi-FI" sz="2400">
                  <a:solidFill>
                    <a:schemeClr val="tx1"/>
                  </a:solidFill>
                </a:rPr>
                <a:t>=m</a:t>
              </a:r>
              <a:r>
                <a:rPr lang="fi-FI" altLang="fi-FI" sz="2400" baseline="-25000">
                  <a:solidFill>
                    <a:schemeClr val="tx1"/>
                  </a:solidFill>
                </a:rPr>
                <a:t>2</a:t>
              </a:r>
              <a:r>
                <a:rPr lang="fi-FI" altLang="fi-FI" sz="2400">
                  <a:solidFill>
                    <a:schemeClr val="tx1"/>
                  </a:solidFill>
                </a:rPr>
                <a:t>g</a:t>
              </a:r>
              <a:endParaRPr lang="fi-FI" altLang="fi-FI" sz="2400" baseline="-25000">
                <a:solidFill>
                  <a:schemeClr val="tx1"/>
                </a:solidFill>
              </a:endParaRPr>
            </a:p>
          </p:txBody>
        </p:sp>
      </p:grpSp>
      <p:graphicFrame>
        <p:nvGraphicFramePr>
          <p:cNvPr id="252933" name="Object 12"/>
          <p:cNvGraphicFramePr>
            <a:graphicFrameLocks noChangeAspect="1"/>
          </p:cNvGraphicFramePr>
          <p:nvPr/>
        </p:nvGraphicFramePr>
        <p:xfrm>
          <a:off x="4483100" y="3276600"/>
          <a:ext cx="177800" cy="304800"/>
        </p:xfrm>
        <a:graphic>
          <a:graphicData uri="http://schemas.openxmlformats.org/presentationml/2006/ole">
            <mc:AlternateContent xmlns:mc="http://schemas.openxmlformats.org/markup-compatibility/2006">
              <mc:Choice xmlns:v="urn:schemas-microsoft-com:vml" Requires="v">
                <p:oleObj spid="_x0000_s252947" name="Equation" r:id="rId3" imgW="177569" imgH="304404" progId="Equation.DSMT4">
                  <p:embed/>
                </p:oleObj>
              </mc:Choice>
              <mc:Fallback>
                <p:oleObj name="Equation" r:id="rId3" imgW="177569" imgH="304404"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3100" y="3276600"/>
                        <a:ext cx="177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2934" name="Object 13"/>
          <p:cNvGraphicFramePr>
            <a:graphicFrameLocks noChangeAspect="1"/>
          </p:cNvGraphicFramePr>
          <p:nvPr/>
        </p:nvGraphicFramePr>
        <p:xfrm>
          <a:off x="593725" y="4141788"/>
          <a:ext cx="6451600" cy="1498600"/>
        </p:xfrm>
        <a:graphic>
          <a:graphicData uri="http://schemas.openxmlformats.org/presentationml/2006/ole">
            <mc:AlternateContent xmlns:mc="http://schemas.openxmlformats.org/markup-compatibility/2006">
              <mc:Choice xmlns:v="urn:schemas-microsoft-com:vml" Requires="v">
                <p:oleObj spid="_x0000_s252948" name="Equation" r:id="rId5" imgW="6451600" imgH="1498600" progId="Equation.DSMT4">
                  <p:embed/>
                </p:oleObj>
              </mc:Choice>
              <mc:Fallback>
                <p:oleObj name="Equation" r:id="rId5" imgW="6451600" imgH="1498600"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725" y="4141788"/>
                        <a:ext cx="6451600" cy="149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3954" name="Dian numeron paikkamerkki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spcBef>
                <a:spcPct val="0"/>
              </a:spcBef>
              <a:buClrTx/>
              <a:buFontTx/>
              <a:buNone/>
            </a:pPr>
            <a:fld id="{D0E185BF-737E-4E73-B7B6-FCB6622B7C69}" type="slidenum">
              <a:rPr lang="fi-FI" altLang="fi-FI" sz="1000" smtClean="0">
                <a:solidFill>
                  <a:schemeClr val="bg1"/>
                </a:solidFill>
              </a:rPr>
              <a:pPr>
                <a:spcBef>
                  <a:spcPct val="0"/>
                </a:spcBef>
                <a:buClrTx/>
                <a:buFontTx/>
                <a:buNone/>
              </a:pPr>
              <a:t>241</a:t>
            </a:fld>
            <a:endParaRPr lang="fi-FI" altLang="fi-FI" sz="1000" smtClean="0">
              <a:solidFill>
                <a:schemeClr val="bg1"/>
              </a:solidFill>
            </a:endParaRPr>
          </a:p>
        </p:txBody>
      </p:sp>
      <p:sp>
        <p:nvSpPr>
          <p:cNvPr id="253955" name="Text Box 3"/>
          <p:cNvSpPr txBox="1">
            <a:spLocks noChangeArrowheads="1"/>
          </p:cNvSpPr>
          <p:nvPr/>
        </p:nvSpPr>
        <p:spPr bwMode="auto">
          <a:xfrm>
            <a:off x="2889250" y="3716338"/>
            <a:ext cx="33448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spcBef>
                <a:spcPct val="50000"/>
              </a:spcBef>
              <a:buClrTx/>
              <a:buFontTx/>
              <a:buNone/>
            </a:pPr>
            <a:r>
              <a:rPr lang="fi-FI" altLang="fi-FI" sz="3600" b="1">
                <a:solidFill>
                  <a:srgbClr val="5F5F5F"/>
                </a:solidFill>
                <a:latin typeface="Tahoma" panose="020B0604030504040204" pitchFamily="34" charset="0"/>
              </a:rPr>
              <a:t>Paluu tekstiin</a:t>
            </a:r>
          </a:p>
        </p:txBody>
      </p:sp>
      <p:sp>
        <p:nvSpPr>
          <p:cNvPr id="253956" name="AutoShape 4">
            <a:hlinkClick r:id="rId2" action="ppaction://hlinksldjump" highlightClick="1"/>
          </p:cNvPr>
          <p:cNvSpPr>
            <a:spLocks noChangeArrowheads="1"/>
          </p:cNvSpPr>
          <p:nvPr/>
        </p:nvSpPr>
        <p:spPr bwMode="auto">
          <a:xfrm>
            <a:off x="3205163" y="2994025"/>
            <a:ext cx="2713037" cy="720725"/>
          </a:xfrm>
          <a:prstGeom prst="actionButtonReturn">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lgn="ctr" eaLnBrk="1" hangingPunct="1">
              <a:spcBef>
                <a:spcPct val="50000"/>
              </a:spcBef>
              <a:buClrTx/>
              <a:buFontTx/>
              <a:buNone/>
            </a:pPr>
            <a:endParaRPr lang="fi-FI" altLang="fi-FI" sz="3600">
              <a:latin typeface="Tahoma" panose="020B0604030504040204" pitchFamily="34" charset="0"/>
            </a:endParaRPr>
          </a:p>
        </p:txBody>
      </p:sp>
    </p:spTree>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625A3D2E-A2FA-4663-AF89-6FD7DE0BAEDC}" type="slidenum">
              <a:rPr lang="fi-FI" altLang="fi-FI" sz="1000" smtClean="0">
                <a:solidFill>
                  <a:schemeClr val="tx1"/>
                </a:solidFill>
                <a:latin typeface="Arial" panose="020B0604020202020204" pitchFamily="34" charset="0"/>
              </a:rPr>
              <a:pPr>
                <a:spcBef>
                  <a:spcPct val="0"/>
                </a:spcBef>
                <a:buClrTx/>
                <a:buFontTx/>
                <a:buNone/>
              </a:pPr>
              <a:t>242</a:t>
            </a:fld>
            <a:endParaRPr lang="fi-FI" altLang="fi-FI" sz="1000" smtClean="0">
              <a:solidFill>
                <a:schemeClr val="tx1"/>
              </a:solidFill>
              <a:latin typeface="Arial" panose="020B0604020202020204" pitchFamily="34" charset="0"/>
            </a:endParaRPr>
          </a:p>
        </p:txBody>
      </p:sp>
      <p:sp>
        <p:nvSpPr>
          <p:cNvPr id="254979" name="Line 2"/>
          <p:cNvSpPr>
            <a:spLocks noChangeShapeType="1"/>
          </p:cNvSpPr>
          <p:nvPr/>
        </p:nvSpPr>
        <p:spPr bwMode="auto">
          <a:xfrm flipV="1">
            <a:off x="1500188" y="2711450"/>
            <a:ext cx="2379662" cy="23701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254980" name="Line 3"/>
          <p:cNvSpPr>
            <a:spLocks noChangeShapeType="1"/>
          </p:cNvSpPr>
          <p:nvPr/>
        </p:nvSpPr>
        <p:spPr bwMode="auto">
          <a:xfrm>
            <a:off x="3875088" y="2720975"/>
            <a:ext cx="3797300" cy="23701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254981" name="Line 4"/>
          <p:cNvSpPr>
            <a:spLocks noChangeShapeType="1"/>
          </p:cNvSpPr>
          <p:nvPr/>
        </p:nvSpPr>
        <p:spPr bwMode="auto">
          <a:xfrm flipV="1">
            <a:off x="1484313" y="5091113"/>
            <a:ext cx="6197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254982" name="Arc 5"/>
          <p:cNvSpPr>
            <a:spLocks/>
          </p:cNvSpPr>
          <p:nvPr/>
        </p:nvSpPr>
        <p:spPr bwMode="auto">
          <a:xfrm rot="2760839">
            <a:off x="1712912" y="4719638"/>
            <a:ext cx="422275" cy="508000"/>
          </a:xfrm>
          <a:custGeom>
            <a:avLst/>
            <a:gdLst>
              <a:gd name="T0" fmla="*/ 0 w 16554"/>
              <a:gd name="T1" fmla="*/ 0 h 21600"/>
              <a:gd name="T2" fmla="*/ 2147483646 w 16554"/>
              <a:gd name="T3" fmla="*/ 2147483646 h 21600"/>
              <a:gd name="T4" fmla="*/ 0 w 16554"/>
              <a:gd name="T5" fmla="*/ 2147483646 h 21600"/>
              <a:gd name="T6" fmla="*/ 0 60000 65536"/>
              <a:gd name="T7" fmla="*/ 0 60000 65536"/>
              <a:gd name="T8" fmla="*/ 0 60000 65536"/>
              <a:gd name="T9" fmla="*/ 0 w 16554"/>
              <a:gd name="T10" fmla="*/ 0 h 21600"/>
              <a:gd name="T11" fmla="*/ 16554 w 16554"/>
              <a:gd name="T12" fmla="*/ 21600 h 21600"/>
            </a:gdLst>
            <a:ahLst/>
            <a:cxnLst>
              <a:cxn ang="T6">
                <a:pos x="T0" y="T1"/>
              </a:cxn>
              <a:cxn ang="T7">
                <a:pos x="T2" y="T3"/>
              </a:cxn>
              <a:cxn ang="T8">
                <a:pos x="T4" y="T5"/>
              </a:cxn>
            </a:cxnLst>
            <a:rect l="T9" t="T10" r="T11" b="T12"/>
            <a:pathLst>
              <a:path w="16554" h="21600" fill="none" extrusionOk="0">
                <a:moveTo>
                  <a:pt x="-1" y="0"/>
                </a:moveTo>
                <a:cubicBezTo>
                  <a:pt x="6388" y="0"/>
                  <a:pt x="12450" y="2828"/>
                  <a:pt x="16554" y="7724"/>
                </a:cubicBezTo>
              </a:path>
              <a:path w="16554" h="21600" stroke="0" extrusionOk="0">
                <a:moveTo>
                  <a:pt x="-1" y="0"/>
                </a:moveTo>
                <a:cubicBezTo>
                  <a:pt x="6388" y="0"/>
                  <a:pt x="12450" y="2828"/>
                  <a:pt x="16554" y="7724"/>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fi-FI"/>
          </a:p>
        </p:txBody>
      </p:sp>
      <p:sp>
        <p:nvSpPr>
          <p:cNvPr id="254983" name="Arc 6"/>
          <p:cNvSpPr>
            <a:spLocks/>
          </p:cNvSpPr>
          <p:nvPr/>
        </p:nvSpPr>
        <p:spPr bwMode="auto">
          <a:xfrm rot="-6111432">
            <a:off x="6838156" y="4306094"/>
            <a:ext cx="422275" cy="935038"/>
          </a:xfrm>
          <a:custGeom>
            <a:avLst/>
            <a:gdLst>
              <a:gd name="T0" fmla="*/ 0 w 16554"/>
              <a:gd name="T1" fmla="*/ 0 h 21600"/>
              <a:gd name="T2" fmla="*/ 2147483646 w 16554"/>
              <a:gd name="T3" fmla="*/ 2147483646 h 21600"/>
              <a:gd name="T4" fmla="*/ 0 w 16554"/>
              <a:gd name="T5" fmla="*/ 2147483646 h 21600"/>
              <a:gd name="T6" fmla="*/ 0 60000 65536"/>
              <a:gd name="T7" fmla="*/ 0 60000 65536"/>
              <a:gd name="T8" fmla="*/ 0 60000 65536"/>
              <a:gd name="T9" fmla="*/ 0 w 16554"/>
              <a:gd name="T10" fmla="*/ 0 h 21600"/>
              <a:gd name="T11" fmla="*/ 16554 w 16554"/>
              <a:gd name="T12" fmla="*/ 21600 h 21600"/>
            </a:gdLst>
            <a:ahLst/>
            <a:cxnLst>
              <a:cxn ang="T6">
                <a:pos x="T0" y="T1"/>
              </a:cxn>
              <a:cxn ang="T7">
                <a:pos x="T2" y="T3"/>
              </a:cxn>
              <a:cxn ang="T8">
                <a:pos x="T4" y="T5"/>
              </a:cxn>
            </a:cxnLst>
            <a:rect l="T9" t="T10" r="T11" b="T12"/>
            <a:pathLst>
              <a:path w="16554" h="21600" fill="none" extrusionOk="0">
                <a:moveTo>
                  <a:pt x="-1" y="0"/>
                </a:moveTo>
                <a:cubicBezTo>
                  <a:pt x="6388" y="0"/>
                  <a:pt x="12450" y="2828"/>
                  <a:pt x="16554" y="7724"/>
                </a:cubicBezTo>
              </a:path>
              <a:path w="16554" h="21600" stroke="0" extrusionOk="0">
                <a:moveTo>
                  <a:pt x="-1" y="0"/>
                </a:moveTo>
                <a:cubicBezTo>
                  <a:pt x="6388" y="0"/>
                  <a:pt x="12450" y="2828"/>
                  <a:pt x="16554" y="7724"/>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fi-FI"/>
          </a:p>
        </p:txBody>
      </p:sp>
      <p:sp>
        <p:nvSpPr>
          <p:cNvPr id="254984" name="Text Box 7"/>
          <p:cNvSpPr txBox="1">
            <a:spLocks noChangeArrowheads="1"/>
          </p:cNvSpPr>
          <p:nvPr/>
        </p:nvSpPr>
        <p:spPr bwMode="auto">
          <a:xfrm>
            <a:off x="1735138" y="4689475"/>
            <a:ext cx="358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el-GR" altLang="fi-FI" sz="2400" i="1">
                <a:solidFill>
                  <a:schemeClr val="tx1"/>
                </a:solidFill>
                <a:latin typeface="Arial" panose="020B0604020202020204" pitchFamily="34" charset="0"/>
                <a:cs typeface="Arial" panose="020B0604020202020204" pitchFamily="34" charset="0"/>
              </a:rPr>
              <a:t>α</a:t>
            </a:r>
            <a:endParaRPr lang="el-GR" altLang="fi-FI" sz="2400">
              <a:solidFill>
                <a:schemeClr val="tx1"/>
              </a:solidFill>
              <a:latin typeface="Arial" panose="020B0604020202020204" pitchFamily="34" charset="0"/>
              <a:cs typeface="Arial" panose="020B0604020202020204" pitchFamily="34" charset="0"/>
            </a:endParaRPr>
          </a:p>
        </p:txBody>
      </p:sp>
      <p:sp>
        <p:nvSpPr>
          <p:cNvPr id="254985" name="Text Box 8"/>
          <p:cNvSpPr txBox="1">
            <a:spLocks noChangeArrowheads="1"/>
          </p:cNvSpPr>
          <p:nvPr/>
        </p:nvSpPr>
        <p:spPr bwMode="auto">
          <a:xfrm>
            <a:off x="2698750" y="1493838"/>
            <a:ext cx="1166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el-GR" altLang="fi-FI" sz="2400" i="1">
                <a:solidFill>
                  <a:schemeClr val="tx1"/>
                </a:solidFill>
                <a:latin typeface="Arial" panose="020B0604020202020204" pitchFamily="34" charset="0"/>
                <a:cs typeface="Arial" panose="020B0604020202020204" pitchFamily="34" charset="0"/>
              </a:rPr>
              <a:t>β</a:t>
            </a:r>
            <a:r>
              <a:rPr lang="fi-FI" altLang="fi-FI" sz="2400">
                <a:solidFill>
                  <a:schemeClr val="tx1"/>
                </a:solidFill>
                <a:latin typeface="Arial" panose="020B0604020202020204" pitchFamily="34" charset="0"/>
                <a:cs typeface="Arial" panose="020B0604020202020204" pitchFamily="34" charset="0"/>
              </a:rPr>
              <a:t> = 30°</a:t>
            </a:r>
            <a:endParaRPr lang="el-GR" altLang="fi-FI" sz="2400">
              <a:solidFill>
                <a:schemeClr val="tx1"/>
              </a:solidFill>
              <a:latin typeface="Arial" panose="020B0604020202020204" pitchFamily="34" charset="0"/>
              <a:cs typeface="Arial" panose="020B0604020202020204" pitchFamily="34" charset="0"/>
            </a:endParaRPr>
          </a:p>
        </p:txBody>
      </p:sp>
      <p:sp>
        <p:nvSpPr>
          <p:cNvPr id="254986" name="Rectangle 9"/>
          <p:cNvSpPr>
            <a:spLocks noChangeArrowheads="1"/>
          </p:cNvSpPr>
          <p:nvPr/>
        </p:nvSpPr>
        <p:spPr bwMode="auto">
          <a:xfrm rot="-2658391">
            <a:off x="2051050" y="3406775"/>
            <a:ext cx="971550" cy="523875"/>
          </a:xfrm>
          <a:prstGeom prst="rect">
            <a:avLst/>
          </a:prstGeom>
          <a:solidFill>
            <a:srgbClr val="339966"/>
          </a:solidFill>
          <a:ln w="9525" algn="ctr">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254987" name="Rectangle 10"/>
          <p:cNvSpPr>
            <a:spLocks noChangeArrowheads="1"/>
          </p:cNvSpPr>
          <p:nvPr/>
        </p:nvSpPr>
        <p:spPr bwMode="auto">
          <a:xfrm rot="1925969">
            <a:off x="4932363" y="3105150"/>
            <a:ext cx="971550" cy="523875"/>
          </a:xfrm>
          <a:prstGeom prst="rect">
            <a:avLst/>
          </a:prstGeom>
          <a:solidFill>
            <a:srgbClr val="993300"/>
          </a:solidFill>
          <a:ln w="9525" algn="ctr">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254988" name="Oval 11"/>
          <p:cNvSpPr>
            <a:spLocks noChangeArrowheads="1"/>
          </p:cNvSpPr>
          <p:nvPr/>
        </p:nvSpPr>
        <p:spPr bwMode="auto">
          <a:xfrm>
            <a:off x="3735388" y="2373313"/>
            <a:ext cx="274637" cy="269875"/>
          </a:xfrm>
          <a:prstGeom prst="ellipse">
            <a:avLst/>
          </a:prstGeom>
          <a:solidFill>
            <a:srgbClr val="C0C0C0"/>
          </a:solidFill>
          <a:ln w="25400" algn="ctr">
            <a:solidFill>
              <a:schemeClr val="tx1"/>
            </a:solidFill>
            <a:round/>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254989" name="Line 12"/>
          <p:cNvSpPr>
            <a:spLocks noChangeShapeType="1"/>
          </p:cNvSpPr>
          <p:nvPr/>
        </p:nvSpPr>
        <p:spPr bwMode="auto">
          <a:xfrm flipH="1">
            <a:off x="2873375" y="2425700"/>
            <a:ext cx="890588" cy="890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254990" name="Line 13"/>
          <p:cNvSpPr>
            <a:spLocks noChangeShapeType="1"/>
          </p:cNvSpPr>
          <p:nvPr/>
        </p:nvSpPr>
        <p:spPr bwMode="auto">
          <a:xfrm>
            <a:off x="3960813" y="2406650"/>
            <a:ext cx="1055687" cy="6873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254991" name="Line 14"/>
          <p:cNvSpPr>
            <a:spLocks noChangeShapeType="1"/>
          </p:cNvSpPr>
          <p:nvPr/>
        </p:nvSpPr>
        <p:spPr bwMode="auto">
          <a:xfrm>
            <a:off x="3875088" y="2522538"/>
            <a:ext cx="4762" cy="2174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254992" name="Rectangle 15"/>
          <p:cNvSpPr>
            <a:spLocks noChangeArrowheads="1"/>
          </p:cNvSpPr>
          <p:nvPr/>
        </p:nvSpPr>
        <p:spPr bwMode="auto">
          <a:xfrm>
            <a:off x="515938" y="977900"/>
            <a:ext cx="1712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400" i="1">
                <a:solidFill>
                  <a:schemeClr val="tx1"/>
                </a:solidFill>
              </a:rPr>
              <a:t>m</a:t>
            </a:r>
            <a:r>
              <a:rPr lang="fi-FI" altLang="fi-FI" sz="2400" baseline="-25000">
                <a:solidFill>
                  <a:schemeClr val="tx1"/>
                </a:solidFill>
              </a:rPr>
              <a:t>1</a:t>
            </a:r>
            <a:r>
              <a:rPr lang="fi-FI" altLang="fi-FI" sz="2400">
                <a:solidFill>
                  <a:schemeClr val="tx1"/>
                </a:solidFill>
              </a:rPr>
              <a:t> = 60 kg</a:t>
            </a:r>
            <a:endParaRPr lang="fi-FI" altLang="fi-FI" sz="2400" baseline="-25000">
              <a:solidFill>
                <a:schemeClr val="tx1"/>
              </a:solidFill>
            </a:endParaRPr>
          </a:p>
        </p:txBody>
      </p:sp>
      <p:sp>
        <p:nvSpPr>
          <p:cNvPr id="254993" name="Rectangle 16"/>
          <p:cNvSpPr>
            <a:spLocks noChangeArrowheads="1"/>
          </p:cNvSpPr>
          <p:nvPr/>
        </p:nvSpPr>
        <p:spPr bwMode="auto">
          <a:xfrm>
            <a:off x="514350" y="1431925"/>
            <a:ext cx="1712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400" i="1">
                <a:solidFill>
                  <a:schemeClr val="tx1"/>
                </a:solidFill>
              </a:rPr>
              <a:t>m</a:t>
            </a:r>
            <a:r>
              <a:rPr lang="fi-FI" altLang="fi-FI" sz="2400" baseline="-25000">
                <a:solidFill>
                  <a:schemeClr val="tx1"/>
                </a:solidFill>
              </a:rPr>
              <a:t>2</a:t>
            </a:r>
            <a:r>
              <a:rPr lang="fi-FI" altLang="fi-FI" sz="2400">
                <a:solidFill>
                  <a:schemeClr val="tx1"/>
                </a:solidFill>
              </a:rPr>
              <a:t> = 80 kg</a:t>
            </a:r>
            <a:endParaRPr lang="fi-FI" altLang="fi-FI" sz="2400" baseline="-25000">
              <a:solidFill>
                <a:schemeClr val="tx1"/>
              </a:solidFill>
            </a:endParaRPr>
          </a:p>
        </p:txBody>
      </p:sp>
      <p:sp>
        <p:nvSpPr>
          <p:cNvPr id="254994" name="Text Box 17"/>
          <p:cNvSpPr txBox="1">
            <a:spLocks noChangeArrowheads="1"/>
          </p:cNvSpPr>
          <p:nvPr/>
        </p:nvSpPr>
        <p:spPr bwMode="auto">
          <a:xfrm>
            <a:off x="1874838" y="3044825"/>
            <a:ext cx="550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400" i="1">
                <a:solidFill>
                  <a:schemeClr val="tx1"/>
                </a:solidFill>
              </a:rPr>
              <a:t>m</a:t>
            </a:r>
            <a:r>
              <a:rPr lang="fi-FI" altLang="fi-FI" sz="2400" baseline="-25000">
                <a:solidFill>
                  <a:schemeClr val="tx1"/>
                </a:solidFill>
              </a:rPr>
              <a:t>1</a:t>
            </a:r>
          </a:p>
        </p:txBody>
      </p:sp>
      <p:sp>
        <p:nvSpPr>
          <p:cNvPr id="254995" name="Text Box 18"/>
          <p:cNvSpPr txBox="1">
            <a:spLocks noChangeArrowheads="1"/>
          </p:cNvSpPr>
          <p:nvPr/>
        </p:nvSpPr>
        <p:spPr bwMode="auto">
          <a:xfrm>
            <a:off x="5413375" y="2678113"/>
            <a:ext cx="550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400" i="1">
                <a:solidFill>
                  <a:schemeClr val="tx1"/>
                </a:solidFill>
              </a:rPr>
              <a:t>m</a:t>
            </a:r>
            <a:r>
              <a:rPr lang="fi-FI" altLang="fi-FI" sz="2400" baseline="-25000">
                <a:solidFill>
                  <a:schemeClr val="tx1"/>
                </a:solidFill>
              </a:rPr>
              <a:t>2</a:t>
            </a:r>
          </a:p>
        </p:txBody>
      </p:sp>
      <p:sp>
        <p:nvSpPr>
          <p:cNvPr id="254996" name="Line 19"/>
          <p:cNvSpPr>
            <a:spLocks noChangeShapeType="1"/>
          </p:cNvSpPr>
          <p:nvPr/>
        </p:nvSpPr>
        <p:spPr bwMode="auto">
          <a:xfrm flipH="1">
            <a:off x="5356225" y="3349625"/>
            <a:ext cx="14288" cy="1601788"/>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254997" name="Line 20"/>
          <p:cNvSpPr>
            <a:spLocks noChangeShapeType="1"/>
          </p:cNvSpPr>
          <p:nvPr/>
        </p:nvSpPr>
        <p:spPr bwMode="auto">
          <a:xfrm flipH="1">
            <a:off x="4660900" y="3348038"/>
            <a:ext cx="712788" cy="1138237"/>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254998" name="Line 21"/>
          <p:cNvSpPr>
            <a:spLocks noChangeShapeType="1"/>
          </p:cNvSpPr>
          <p:nvPr/>
        </p:nvSpPr>
        <p:spPr bwMode="auto">
          <a:xfrm>
            <a:off x="5365750" y="3359150"/>
            <a:ext cx="706438" cy="439738"/>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254999" name="Line 22"/>
          <p:cNvSpPr>
            <a:spLocks noChangeShapeType="1"/>
          </p:cNvSpPr>
          <p:nvPr/>
        </p:nvSpPr>
        <p:spPr bwMode="auto">
          <a:xfrm>
            <a:off x="4662488" y="4491038"/>
            <a:ext cx="652462" cy="40957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255000" name="Line 23"/>
          <p:cNvSpPr>
            <a:spLocks noChangeShapeType="1"/>
          </p:cNvSpPr>
          <p:nvPr/>
        </p:nvSpPr>
        <p:spPr bwMode="auto">
          <a:xfrm flipH="1">
            <a:off x="5376863" y="3795713"/>
            <a:ext cx="695325" cy="11239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255001" name="Line 24"/>
          <p:cNvSpPr>
            <a:spLocks noChangeShapeType="1"/>
          </p:cNvSpPr>
          <p:nvPr/>
        </p:nvSpPr>
        <p:spPr bwMode="auto">
          <a:xfrm flipH="1">
            <a:off x="4381500" y="3470275"/>
            <a:ext cx="688975" cy="1100138"/>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fi-FI"/>
          </a:p>
        </p:txBody>
      </p:sp>
      <p:sp>
        <p:nvSpPr>
          <p:cNvPr id="255002" name="Line 25"/>
          <p:cNvSpPr>
            <a:spLocks noChangeShapeType="1"/>
          </p:cNvSpPr>
          <p:nvPr/>
        </p:nvSpPr>
        <p:spPr bwMode="auto">
          <a:xfrm>
            <a:off x="2527300" y="3667125"/>
            <a:ext cx="14288" cy="128905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255003" name="Text Box 26"/>
          <p:cNvSpPr txBox="1">
            <a:spLocks noChangeArrowheads="1"/>
          </p:cNvSpPr>
          <p:nvPr/>
        </p:nvSpPr>
        <p:spPr bwMode="auto">
          <a:xfrm>
            <a:off x="6286500" y="4525963"/>
            <a:ext cx="358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el-GR" altLang="fi-FI" sz="2400" i="1">
                <a:solidFill>
                  <a:schemeClr val="tx1"/>
                </a:solidFill>
                <a:latin typeface="Arial" panose="020B0604020202020204" pitchFamily="34" charset="0"/>
                <a:cs typeface="Arial" panose="020B0604020202020204" pitchFamily="34" charset="0"/>
              </a:rPr>
              <a:t>β</a:t>
            </a:r>
            <a:endParaRPr lang="el-GR" altLang="fi-FI" sz="2400">
              <a:solidFill>
                <a:schemeClr val="tx1"/>
              </a:solidFill>
              <a:latin typeface="Arial" panose="020B0604020202020204" pitchFamily="34" charset="0"/>
              <a:cs typeface="Arial" panose="020B0604020202020204" pitchFamily="34" charset="0"/>
            </a:endParaRPr>
          </a:p>
        </p:txBody>
      </p:sp>
      <p:sp>
        <p:nvSpPr>
          <p:cNvPr id="255004" name="Text Box 27"/>
          <p:cNvSpPr txBox="1">
            <a:spLocks noChangeArrowheads="1"/>
          </p:cNvSpPr>
          <p:nvPr/>
        </p:nvSpPr>
        <p:spPr bwMode="auto">
          <a:xfrm>
            <a:off x="2692400" y="1017588"/>
            <a:ext cx="116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el-GR" altLang="fi-FI" sz="2400">
                <a:solidFill>
                  <a:schemeClr val="tx1"/>
                </a:solidFill>
                <a:latin typeface="Arial" panose="020B0604020202020204" pitchFamily="34" charset="0"/>
                <a:cs typeface="Arial" panose="020B0604020202020204" pitchFamily="34" charset="0"/>
              </a:rPr>
              <a:t>α</a:t>
            </a:r>
            <a:r>
              <a:rPr lang="fi-FI" altLang="fi-FI" sz="2400">
                <a:solidFill>
                  <a:schemeClr val="tx1"/>
                </a:solidFill>
                <a:latin typeface="Arial" panose="020B0604020202020204" pitchFamily="34" charset="0"/>
                <a:cs typeface="Arial" panose="020B0604020202020204" pitchFamily="34" charset="0"/>
              </a:rPr>
              <a:t> = 40°</a:t>
            </a:r>
            <a:endParaRPr lang="el-GR" altLang="fi-FI" sz="2400">
              <a:solidFill>
                <a:schemeClr val="tx1"/>
              </a:solidFill>
              <a:latin typeface="Arial" panose="020B0604020202020204" pitchFamily="34" charset="0"/>
              <a:cs typeface="Arial" panose="020B0604020202020204" pitchFamily="34" charset="0"/>
            </a:endParaRPr>
          </a:p>
        </p:txBody>
      </p:sp>
      <p:sp>
        <p:nvSpPr>
          <p:cNvPr id="255005" name="Line 28"/>
          <p:cNvSpPr>
            <a:spLocks noChangeShapeType="1"/>
          </p:cNvSpPr>
          <p:nvPr/>
        </p:nvSpPr>
        <p:spPr bwMode="auto">
          <a:xfrm flipH="1">
            <a:off x="1900238" y="3673475"/>
            <a:ext cx="631825" cy="623888"/>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255006" name="Line 29"/>
          <p:cNvSpPr>
            <a:spLocks noChangeShapeType="1"/>
          </p:cNvSpPr>
          <p:nvPr/>
        </p:nvSpPr>
        <p:spPr bwMode="auto">
          <a:xfrm>
            <a:off x="2519363" y="3660775"/>
            <a:ext cx="658812" cy="671513"/>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255007" name="Line 30"/>
          <p:cNvSpPr>
            <a:spLocks noChangeShapeType="1"/>
          </p:cNvSpPr>
          <p:nvPr/>
        </p:nvSpPr>
        <p:spPr bwMode="auto">
          <a:xfrm>
            <a:off x="1909763" y="4291013"/>
            <a:ext cx="642937" cy="67151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255008" name="Line 31"/>
          <p:cNvSpPr>
            <a:spLocks noChangeShapeType="1"/>
          </p:cNvSpPr>
          <p:nvPr/>
        </p:nvSpPr>
        <p:spPr bwMode="auto">
          <a:xfrm flipH="1">
            <a:off x="2543175" y="4330700"/>
            <a:ext cx="636588" cy="6238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255009" name="Line 32"/>
          <p:cNvSpPr>
            <a:spLocks noChangeShapeType="1"/>
          </p:cNvSpPr>
          <p:nvPr/>
        </p:nvSpPr>
        <p:spPr bwMode="auto">
          <a:xfrm>
            <a:off x="2835275" y="3752850"/>
            <a:ext cx="658813" cy="671513"/>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fi-FI"/>
          </a:p>
        </p:txBody>
      </p:sp>
      <p:sp>
        <p:nvSpPr>
          <p:cNvPr id="255010" name="Text Box 33"/>
          <p:cNvSpPr txBox="1">
            <a:spLocks noChangeArrowheads="1"/>
          </p:cNvSpPr>
          <p:nvPr/>
        </p:nvSpPr>
        <p:spPr bwMode="auto">
          <a:xfrm>
            <a:off x="354013" y="268288"/>
            <a:ext cx="40862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b="1">
                <a:solidFill>
                  <a:schemeClr val="tx2"/>
                </a:solidFill>
              </a:rPr>
              <a:t>Ratkaisu: Tehtävä 4.5</a:t>
            </a:r>
          </a:p>
        </p:txBody>
      </p:sp>
      <p:sp>
        <p:nvSpPr>
          <p:cNvPr id="255011" name="Text Box 34"/>
          <p:cNvSpPr txBox="1">
            <a:spLocks noChangeArrowheads="1"/>
          </p:cNvSpPr>
          <p:nvPr/>
        </p:nvSpPr>
        <p:spPr bwMode="auto">
          <a:xfrm>
            <a:off x="4973638" y="5091113"/>
            <a:ext cx="74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i="1">
                <a:solidFill>
                  <a:schemeClr val="tx1"/>
                </a:solidFill>
              </a:rPr>
              <a:t>m</a:t>
            </a:r>
            <a:r>
              <a:rPr lang="fi-FI" altLang="fi-FI" sz="2400" baseline="-25000">
                <a:solidFill>
                  <a:schemeClr val="tx1"/>
                </a:solidFill>
              </a:rPr>
              <a:t>2</a:t>
            </a:r>
            <a:r>
              <a:rPr lang="fi-FI" altLang="fi-FI" sz="2400" b="1" i="1">
                <a:solidFill>
                  <a:schemeClr val="tx1"/>
                </a:solidFill>
              </a:rPr>
              <a:t>g</a:t>
            </a:r>
          </a:p>
        </p:txBody>
      </p:sp>
      <p:sp>
        <p:nvSpPr>
          <p:cNvPr id="255012" name="Text Box 35"/>
          <p:cNvSpPr txBox="1">
            <a:spLocks noChangeArrowheads="1"/>
          </p:cNvSpPr>
          <p:nvPr/>
        </p:nvSpPr>
        <p:spPr bwMode="auto">
          <a:xfrm>
            <a:off x="2236788" y="5097463"/>
            <a:ext cx="74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i="1">
                <a:solidFill>
                  <a:schemeClr val="tx1"/>
                </a:solidFill>
              </a:rPr>
              <a:t>m</a:t>
            </a:r>
            <a:r>
              <a:rPr lang="fi-FI" altLang="fi-FI" sz="2400" baseline="-25000">
                <a:solidFill>
                  <a:schemeClr val="tx1"/>
                </a:solidFill>
              </a:rPr>
              <a:t>1</a:t>
            </a:r>
            <a:r>
              <a:rPr lang="fi-FI" altLang="fi-FI" sz="2400" b="1" i="1">
                <a:solidFill>
                  <a:schemeClr val="tx1"/>
                </a:solidFill>
              </a:rPr>
              <a:t>g</a:t>
            </a:r>
          </a:p>
        </p:txBody>
      </p:sp>
      <p:sp>
        <p:nvSpPr>
          <p:cNvPr id="255013" name="Text Box 36"/>
          <p:cNvSpPr txBox="1">
            <a:spLocks noChangeArrowheads="1"/>
          </p:cNvSpPr>
          <p:nvPr/>
        </p:nvSpPr>
        <p:spPr bwMode="auto">
          <a:xfrm>
            <a:off x="5886450" y="3303588"/>
            <a:ext cx="1382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i="1">
                <a:solidFill>
                  <a:schemeClr val="tx1"/>
                </a:solidFill>
              </a:rPr>
              <a:t>m</a:t>
            </a:r>
            <a:r>
              <a:rPr lang="fi-FI" altLang="fi-FI" sz="2400" baseline="-25000">
                <a:solidFill>
                  <a:schemeClr val="tx1"/>
                </a:solidFill>
              </a:rPr>
              <a:t>2</a:t>
            </a:r>
            <a:r>
              <a:rPr lang="fi-FI" altLang="fi-FI" sz="2400" b="1" i="1">
                <a:solidFill>
                  <a:schemeClr val="tx1"/>
                </a:solidFill>
              </a:rPr>
              <a:t>g </a:t>
            </a:r>
            <a:r>
              <a:rPr lang="fi-FI" altLang="fi-FI" sz="2400">
                <a:solidFill>
                  <a:schemeClr val="tx1"/>
                </a:solidFill>
              </a:rPr>
              <a:t>sin</a:t>
            </a:r>
            <a:r>
              <a:rPr lang="el-GR" altLang="fi-FI" sz="2400">
                <a:solidFill>
                  <a:schemeClr val="tx1"/>
                </a:solidFill>
                <a:latin typeface="Arial" panose="020B0604020202020204" pitchFamily="34" charset="0"/>
                <a:cs typeface="Arial" panose="020B0604020202020204" pitchFamily="34" charset="0"/>
              </a:rPr>
              <a:t>β</a:t>
            </a:r>
            <a:endParaRPr lang="el-GR" altLang="fi-FI" sz="2400" b="1" i="1">
              <a:solidFill>
                <a:schemeClr val="tx1"/>
              </a:solidFill>
              <a:latin typeface="Arial" panose="020B0604020202020204" pitchFamily="34" charset="0"/>
              <a:cs typeface="Arial" panose="020B0604020202020204" pitchFamily="34" charset="0"/>
            </a:endParaRPr>
          </a:p>
        </p:txBody>
      </p:sp>
      <p:sp>
        <p:nvSpPr>
          <p:cNvPr id="255014" name="Text Box 37"/>
          <p:cNvSpPr txBox="1">
            <a:spLocks noChangeArrowheads="1"/>
          </p:cNvSpPr>
          <p:nvPr/>
        </p:nvSpPr>
        <p:spPr bwMode="auto">
          <a:xfrm>
            <a:off x="654050" y="3738563"/>
            <a:ext cx="1384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i="1">
                <a:solidFill>
                  <a:schemeClr val="tx1"/>
                </a:solidFill>
              </a:rPr>
              <a:t>m</a:t>
            </a:r>
            <a:r>
              <a:rPr lang="fi-FI" altLang="fi-FI" sz="2400" baseline="-25000">
                <a:solidFill>
                  <a:schemeClr val="tx1"/>
                </a:solidFill>
              </a:rPr>
              <a:t>1</a:t>
            </a:r>
            <a:r>
              <a:rPr lang="fi-FI" altLang="fi-FI" sz="2400" b="1" i="1">
                <a:solidFill>
                  <a:schemeClr val="tx1"/>
                </a:solidFill>
              </a:rPr>
              <a:t>g </a:t>
            </a:r>
            <a:r>
              <a:rPr lang="fi-FI" altLang="fi-FI" sz="2400">
                <a:solidFill>
                  <a:schemeClr val="tx1"/>
                </a:solidFill>
              </a:rPr>
              <a:t>sin</a:t>
            </a:r>
            <a:r>
              <a:rPr lang="el-GR" altLang="fi-FI" sz="2400">
                <a:solidFill>
                  <a:schemeClr val="tx1"/>
                </a:solidFill>
                <a:latin typeface="Arial" panose="020B0604020202020204" pitchFamily="34" charset="0"/>
                <a:cs typeface="Arial" panose="020B0604020202020204" pitchFamily="34" charset="0"/>
              </a:rPr>
              <a:t>α</a:t>
            </a:r>
            <a:endParaRPr lang="el-GR" altLang="fi-FI" sz="2400" b="1" i="1">
              <a:solidFill>
                <a:schemeClr val="tx1"/>
              </a:solidFill>
              <a:latin typeface="Arial" panose="020B0604020202020204" pitchFamily="34" charset="0"/>
              <a:cs typeface="Arial" panose="020B0604020202020204" pitchFamily="34" charset="0"/>
            </a:endParaRPr>
          </a:p>
        </p:txBody>
      </p:sp>
      <p:sp>
        <p:nvSpPr>
          <p:cNvPr id="255015" name="Text Box 38"/>
          <p:cNvSpPr txBox="1">
            <a:spLocks noChangeArrowheads="1"/>
          </p:cNvSpPr>
          <p:nvPr/>
        </p:nvSpPr>
        <p:spPr bwMode="auto">
          <a:xfrm>
            <a:off x="2233613" y="4384675"/>
            <a:ext cx="3317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el-GR" altLang="fi-FI" sz="2000">
                <a:solidFill>
                  <a:schemeClr val="tx1"/>
                </a:solidFill>
                <a:latin typeface="Arial" panose="020B0604020202020204" pitchFamily="34" charset="0"/>
                <a:cs typeface="Arial" panose="020B0604020202020204" pitchFamily="34" charset="0"/>
              </a:rPr>
              <a:t>α</a:t>
            </a:r>
          </a:p>
        </p:txBody>
      </p:sp>
      <p:sp>
        <p:nvSpPr>
          <p:cNvPr id="255016" name="Text Box 39"/>
          <p:cNvSpPr txBox="1">
            <a:spLocks noChangeArrowheads="1"/>
          </p:cNvSpPr>
          <p:nvPr/>
        </p:nvSpPr>
        <p:spPr bwMode="auto">
          <a:xfrm>
            <a:off x="5348288" y="4219575"/>
            <a:ext cx="33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el-GR" altLang="fi-FI" sz="2000">
                <a:solidFill>
                  <a:schemeClr val="tx1"/>
                </a:solidFill>
                <a:latin typeface="Arial" panose="020B0604020202020204" pitchFamily="34" charset="0"/>
                <a:cs typeface="Arial" panose="020B0604020202020204" pitchFamily="34" charset="0"/>
              </a:rPr>
              <a:t>β</a:t>
            </a:r>
          </a:p>
        </p:txBody>
      </p:sp>
      <p:sp>
        <p:nvSpPr>
          <p:cNvPr id="255017" name="Arc 40"/>
          <p:cNvSpPr>
            <a:spLocks/>
          </p:cNvSpPr>
          <p:nvPr/>
        </p:nvSpPr>
        <p:spPr bwMode="auto">
          <a:xfrm>
            <a:off x="5376863" y="4587875"/>
            <a:ext cx="146050" cy="193675"/>
          </a:xfrm>
          <a:custGeom>
            <a:avLst/>
            <a:gdLst>
              <a:gd name="T0" fmla="*/ 0 w 17010"/>
              <a:gd name="T1" fmla="*/ 0 h 21600"/>
              <a:gd name="T2" fmla="*/ 2147483646 w 17010"/>
              <a:gd name="T3" fmla="*/ 2147483646 h 21600"/>
              <a:gd name="T4" fmla="*/ 0 w 17010"/>
              <a:gd name="T5" fmla="*/ 2147483646 h 21600"/>
              <a:gd name="T6" fmla="*/ 0 60000 65536"/>
              <a:gd name="T7" fmla="*/ 0 60000 65536"/>
              <a:gd name="T8" fmla="*/ 0 60000 65536"/>
              <a:gd name="T9" fmla="*/ 0 w 17010"/>
              <a:gd name="T10" fmla="*/ 0 h 21600"/>
              <a:gd name="T11" fmla="*/ 17010 w 17010"/>
              <a:gd name="T12" fmla="*/ 21600 h 21600"/>
            </a:gdLst>
            <a:ahLst/>
            <a:cxnLst>
              <a:cxn ang="T6">
                <a:pos x="T0" y="T1"/>
              </a:cxn>
              <a:cxn ang="T7">
                <a:pos x="T2" y="T3"/>
              </a:cxn>
              <a:cxn ang="T8">
                <a:pos x="T4" y="T5"/>
              </a:cxn>
            </a:cxnLst>
            <a:rect l="T9" t="T10" r="T11" b="T12"/>
            <a:pathLst>
              <a:path w="17010" h="21600" fill="none" extrusionOk="0">
                <a:moveTo>
                  <a:pt x="-1" y="0"/>
                </a:moveTo>
                <a:cubicBezTo>
                  <a:pt x="6642" y="0"/>
                  <a:pt x="12916" y="3056"/>
                  <a:pt x="17010" y="8287"/>
                </a:cubicBezTo>
              </a:path>
              <a:path w="17010" h="21600" stroke="0" extrusionOk="0">
                <a:moveTo>
                  <a:pt x="-1" y="0"/>
                </a:moveTo>
                <a:cubicBezTo>
                  <a:pt x="6642" y="0"/>
                  <a:pt x="12916" y="3056"/>
                  <a:pt x="17010" y="8287"/>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fi-FI"/>
          </a:p>
        </p:txBody>
      </p:sp>
      <p:sp>
        <p:nvSpPr>
          <p:cNvPr id="255018" name="Arc 41"/>
          <p:cNvSpPr>
            <a:spLocks/>
          </p:cNvSpPr>
          <p:nvPr/>
        </p:nvSpPr>
        <p:spPr bwMode="auto">
          <a:xfrm rot="-3122458">
            <a:off x="2420938" y="4684712"/>
            <a:ext cx="146050" cy="193675"/>
          </a:xfrm>
          <a:custGeom>
            <a:avLst/>
            <a:gdLst>
              <a:gd name="T0" fmla="*/ 0 w 17010"/>
              <a:gd name="T1" fmla="*/ 0 h 21600"/>
              <a:gd name="T2" fmla="*/ 2147483646 w 17010"/>
              <a:gd name="T3" fmla="*/ 2147483646 h 21600"/>
              <a:gd name="T4" fmla="*/ 0 w 17010"/>
              <a:gd name="T5" fmla="*/ 2147483646 h 21600"/>
              <a:gd name="T6" fmla="*/ 0 60000 65536"/>
              <a:gd name="T7" fmla="*/ 0 60000 65536"/>
              <a:gd name="T8" fmla="*/ 0 60000 65536"/>
              <a:gd name="T9" fmla="*/ 0 w 17010"/>
              <a:gd name="T10" fmla="*/ 0 h 21600"/>
              <a:gd name="T11" fmla="*/ 17010 w 17010"/>
              <a:gd name="T12" fmla="*/ 21600 h 21600"/>
            </a:gdLst>
            <a:ahLst/>
            <a:cxnLst>
              <a:cxn ang="T6">
                <a:pos x="T0" y="T1"/>
              </a:cxn>
              <a:cxn ang="T7">
                <a:pos x="T2" y="T3"/>
              </a:cxn>
              <a:cxn ang="T8">
                <a:pos x="T4" y="T5"/>
              </a:cxn>
            </a:cxnLst>
            <a:rect l="T9" t="T10" r="T11" b="T12"/>
            <a:pathLst>
              <a:path w="17010" h="21600" fill="none" extrusionOk="0">
                <a:moveTo>
                  <a:pt x="-1" y="0"/>
                </a:moveTo>
                <a:cubicBezTo>
                  <a:pt x="6642" y="0"/>
                  <a:pt x="12916" y="3056"/>
                  <a:pt x="17010" y="8287"/>
                </a:cubicBezTo>
              </a:path>
              <a:path w="17010" h="21600" stroke="0" extrusionOk="0">
                <a:moveTo>
                  <a:pt x="-1" y="0"/>
                </a:moveTo>
                <a:cubicBezTo>
                  <a:pt x="6642" y="0"/>
                  <a:pt x="12916" y="3056"/>
                  <a:pt x="17010" y="8287"/>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fi-FI"/>
          </a:p>
        </p:txBody>
      </p:sp>
      <p:sp>
        <p:nvSpPr>
          <p:cNvPr id="255019" name="Line 42"/>
          <p:cNvSpPr>
            <a:spLocks noChangeShapeType="1"/>
          </p:cNvSpPr>
          <p:nvPr/>
        </p:nvSpPr>
        <p:spPr bwMode="auto">
          <a:xfrm>
            <a:off x="5381625" y="2428875"/>
            <a:ext cx="944563" cy="600075"/>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255020" name="Line 43"/>
          <p:cNvSpPr>
            <a:spLocks noChangeShapeType="1"/>
          </p:cNvSpPr>
          <p:nvPr/>
        </p:nvSpPr>
        <p:spPr bwMode="auto">
          <a:xfrm flipV="1">
            <a:off x="1524000" y="2724150"/>
            <a:ext cx="795338" cy="808038"/>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255021" name="Text Box 44"/>
          <p:cNvSpPr txBox="1">
            <a:spLocks noChangeArrowheads="1"/>
          </p:cNvSpPr>
          <p:nvPr/>
        </p:nvSpPr>
        <p:spPr bwMode="auto">
          <a:xfrm>
            <a:off x="5759450" y="2305050"/>
            <a:ext cx="349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b="1" i="1">
                <a:solidFill>
                  <a:schemeClr val="tx1"/>
                </a:solidFill>
              </a:rPr>
              <a:t>a</a:t>
            </a:r>
          </a:p>
        </p:txBody>
      </p:sp>
      <p:sp>
        <p:nvSpPr>
          <p:cNvPr id="255022" name="Text Box 45"/>
          <p:cNvSpPr txBox="1">
            <a:spLocks noChangeArrowheads="1"/>
          </p:cNvSpPr>
          <p:nvPr/>
        </p:nvSpPr>
        <p:spPr bwMode="auto">
          <a:xfrm>
            <a:off x="1628775" y="2749550"/>
            <a:ext cx="349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b="1" i="1">
                <a:solidFill>
                  <a:schemeClr val="tx1"/>
                </a:solidFill>
              </a:rPr>
              <a:t>a</a:t>
            </a:r>
          </a:p>
        </p:txBody>
      </p:sp>
      <p:sp>
        <p:nvSpPr>
          <p:cNvPr id="255023" name="Line 46"/>
          <p:cNvSpPr>
            <a:spLocks noChangeShapeType="1"/>
          </p:cNvSpPr>
          <p:nvPr/>
        </p:nvSpPr>
        <p:spPr bwMode="auto">
          <a:xfrm>
            <a:off x="4587875" y="2816225"/>
            <a:ext cx="390525" cy="250825"/>
          </a:xfrm>
          <a:prstGeom prst="line">
            <a:avLst/>
          </a:prstGeom>
          <a:noFill/>
          <a:ln w="25400">
            <a:solidFill>
              <a:srgbClr val="FF66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i-FI"/>
          </a:p>
        </p:txBody>
      </p:sp>
      <p:sp>
        <p:nvSpPr>
          <p:cNvPr id="255024" name="Line 47"/>
          <p:cNvSpPr>
            <a:spLocks noChangeShapeType="1"/>
          </p:cNvSpPr>
          <p:nvPr/>
        </p:nvSpPr>
        <p:spPr bwMode="auto">
          <a:xfrm flipH="1">
            <a:off x="2878138" y="2994025"/>
            <a:ext cx="319087" cy="317500"/>
          </a:xfrm>
          <a:prstGeom prst="line">
            <a:avLst/>
          </a:prstGeom>
          <a:noFill/>
          <a:ln w="25400">
            <a:solidFill>
              <a:srgbClr val="FF66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i-FI"/>
          </a:p>
        </p:txBody>
      </p:sp>
      <p:sp>
        <p:nvSpPr>
          <p:cNvPr id="255025" name="Text Box 48"/>
          <p:cNvSpPr txBox="1">
            <a:spLocks noChangeArrowheads="1"/>
          </p:cNvSpPr>
          <p:nvPr/>
        </p:nvSpPr>
        <p:spPr bwMode="auto">
          <a:xfrm>
            <a:off x="2714625" y="2782888"/>
            <a:ext cx="439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b="1" i="1">
                <a:solidFill>
                  <a:schemeClr val="tx1"/>
                </a:solidFill>
              </a:rPr>
              <a:t>T</a:t>
            </a:r>
          </a:p>
        </p:txBody>
      </p:sp>
      <p:sp>
        <p:nvSpPr>
          <p:cNvPr id="255026" name="Text Box 49"/>
          <p:cNvSpPr txBox="1">
            <a:spLocks noChangeArrowheads="1"/>
          </p:cNvSpPr>
          <p:nvPr/>
        </p:nvSpPr>
        <p:spPr bwMode="auto">
          <a:xfrm>
            <a:off x="4635500" y="2541588"/>
            <a:ext cx="439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b="1" i="1">
                <a:solidFill>
                  <a:schemeClr val="tx1"/>
                </a:solidFill>
              </a:rPr>
              <a:t>T</a:t>
            </a:r>
          </a:p>
        </p:txBody>
      </p:sp>
    </p:spTree>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BBB07B69-2AD6-4A62-B200-7AAE5FFD2913}" type="slidenum">
              <a:rPr lang="fi-FI" altLang="fi-FI" sz="1000" smtClean="0">
                <a:solidFill>
                  <a:schemeClr val="tx1"/>
                </a:solidFill>
                <a:latin typeface="Arial" panose="020B0604020202020204" pitchFamily="34" charset="0"/>
              </a:rPr>
              <a:pPr>
                <a:spcBef>
                  <a:spcPct val="0"/>
                </a:spcBef>
                <a:buClrTx/>
                <a:buFontTx/>
                <a:buNone/>
              </a:pPr>
              <a:t>243</a:t>
            </a:fld>
            <a:endParaRPr lang="fi-FI" altLang="fi-FI" sz="1000" smtClean="0">
              <a:solidFill>
                <a:schemeClr val="tx1"/>
              </a:solidFill>
              <a:latin typeface="Arial" panose="020B0604020202020204" pitchFamily="34" charset="0"/>
            </a:endParaRPr>
          </a:p>
        </p:txBody>
      </p:sp>
      <p:sp>
        <p:nvSpPr>
          <p:cNvPr id="256003" name="Text Box 2"/>
          <p:cNvSpPr txBox="1">
            <a:spLocks noChangeArrowheads="1"/>
          </p:cNvSpPr>
          <p:nvPr/>
        </p:nvSpPr>
        <p:spPr bwMode="auto">
          <a:xfrm>
            <a:off x="461963" y="384175"/>
            <a:ext cx="4697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a:solidFill>
                  <a:schemeClr val="tx1"/>
                </a:solidFill>
              </a:rPr>
              <a:t>Ratkaistaan systeemin kiihtyvyys:</a:t>
            </a:r>
          </a:p>
        </p:txBody>
      </p:sp>
      <p:graphicFrame>
        <p:nvGraphicFramePr>
          <p:cNvPr id="256004" name="Object 3"/>
          <p:cNvGraphicFramePr>
            <a:graphicFrameLocks noChangeAspect="1"/>
          </p:cNvGraphicFramePr>
          <p:nvPr/>
        </p:nvGraphicFramePr>
        <p:xfrm>
          <a:off x="574675" y="1135063"/>
          <a:ext cx="5499100" cy="4292600"/>
        </p:xfrm>
        <a:graphic>
          <a:graphicData uri="http://schemas.openxmlformats.org/presentationml/2006/ole">
            <mc:AlternateContent xmlns:mc="http://schemas.openxmlformats.org/markup-compatibility/2006">
              <mc:Choice xmlns:v="urn:schemas-microsoft-com:vml" Requires="v">
                <p:oleObj spid="_x0000_s256007" name="Equation" r:id="rId3" imgW="5499100" imgH="4292600" progId="Equation.DSMT4">
                  <p:embed/>
                </p:oleObj>
              </mc:Choice>
              <mc:Fallback>
                <p:oleObj name="Equation" r:id="rId3" imgW="5499100" imgH="42926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675" y="1135063"/>
                        <a:ext cx="5499100" cy="429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19357767-904E-49CC-B239-8EA88EB56C35}" type="slidenum">
              <a:rPr lang="fi-FI" altLang="fi-FI" sz="1000" smtClean="0">
                <a:solidFill>
                  <a:schemeClr val="tx1"/>
                </a:solidFill>
                <a:latin typeface="Arial" panose="020B0604020202020204" pitchFamily="34" charset="0"/>
              </a:rPr>
              <a:pPr>
                <a:spcBef>
                  <a:spcPct val="0"/>
                </a:spcBef>
                <a:buClrTx/>
                <a:buFontTx/>
                <a:buNone/>
              </a:pPr>
              <a:t>244</a:t>
            </a:fld>
            <a:endParaRPr lang="fi-FI" altLang="fi-FI" sz="1000" smtClean="0">
              <a:solidFill>
                <a:schemeClr val="tx1"/>
              </a:solidFill>
              <a:latin typeface="Arial" panose="020B0604020202020204" pitchFamily="34" charset="0"/>
            </a:endParaRPr>
          </a:p>
        </p:txBody>
      </p:sp>
      <p:grpSp>
        <p:nvGrpSpPr>
          <p:cNvPr id="257027" name="Group 2"/>
          <p:cNvGrpSpPr>
            <a:grpSpLocks/>
          </p:cNvGrpSpPr>
          <p:nvPr/>
        </p:nvGrpSpPr>
        <p:grpSpPr bwMode="auto">
          <a:xfrm>
            <a:off x="2740025" y="1295400"/>
            <a:ext cx="2882900" cy="2646363"/>
            <a:chOff x="1726" y="816"/>
            <a:chExt cx="1816" cy="1667"/>
          </a:xfrm>
        </p:grpSpPr>
        <p:sp>
          <p:nvSpPr>
            <p:cNvPr id="257030" name="Rectangle 3"/>
            <p:cNvSpPr>
              <a:spLocks noChangeArrowheads="1"/>
            </p:cNvSpPr>
            <p:nvPr/>
          </p:nvSpPr>
          <p:spPr bwMode="auto">
            <a:xfrm rot="1925969">
              <a:off x="2070" y="1320"/>
              <a:ext cx="612" cy="330"/>
            </a:xfrm>
            <a:prstGeom prst="rect">
              <a:avLst/>
            </a:prstGeom>
            <a:solidFill>
              <a:srgbClr val="993300"/>
            </a:solidFill>
            <a:ln w="9525" algn="ctr">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257031" name="Text Box 4"/>
            <p:cNvSpPr txBox="1">
              <a:spLocks noChangeArrowheads="1"/>
            </p:cNvSpPr>
            <p:nvPr/>
          </p:nvSpPr>
          <p:spPr bwMode="auto">
            <a:xfrm>
              <a:off x="2373" y="1051"/>
              <a:ext cx="3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400" i="1">
                  <a:solidFill>
                    <a:schemeClr val="tx1"/>
                  </a:solidFill>
                </a:rPr>
                <a:t>m</a:t>
              </a:r>
              <a:r>
                <a:rPr lang="fi-FI" altLang="fi-FI" sz="2400" baseline="-25000">
                  <a:solidFill>
                    <a:schemeClr val="tx1"/>
                  </a:solidFill>
                </a:rPr>
                <a:t>2</a:t>
              </a:r>
            </a:p>
          </p:txBody>
        </p:sp>
        <p:sp>
          <p:nvSpPr>
            <p:cNvPr id="257032" name="Line 5"/>
            <p:cNvSpPr>
              <a:spLocks noChangeShapeType="1"/>
            </p:cNvSpPr>
            <p:nvPr/>
          </p:nvSpPr>
          <p:spPr bwMode="auto">
            <a:xfrm flipH="1">
              <a:off x="2337" y="1474"/>
              <a:ext cx="9" cy="1009"/>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257033" name="Line 6"/>
            <p:cNvSpPr>
              <a:spLocks noChangeShapeType="1"/>
            </p:cNvSpPr>
            <p:nvPr/>
          </p:nvSpPr>
          <p:spPr bwMode="auto">
            <a:xfrm flipH="1">
              <a:off x="1899" y="1468"/>
              <a:ext cx="454" cy="722"/>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257034" name="Line 7"/>
            <p:cNvSpPr>
              <a:spLocks noChangeShapeType="1"/>
            </p:cNvSpPr>
            <p:nvPr/>
          </p:nvSpPr>
          <p:spPr bwMode="auto">
            <a:xfrm>
              <a:off x="2337" y="1473"/>
              <a:ext cx="451" cy="284"/>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257035" name="Line 8"/>
            <p:cNvSpPr>
              <a:spLocks noChangeShapeType="1"/>
            </p:cNvSpPr>
            <p:nvPr/>
          </p:nvSpPr>
          <p:spPr bwMode="auto">
            <a:xfrm>
              <a:off x="1900" y="2193"/>
              <a:ext cx="430" cy="28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257036" name="Line 9"/>
            <p:cNvSpPr>
              <a:spLocks noChangeShapeType="1"/>
            </p:cNvSpPr>
            <p:nvPr/>
          </p:nvSpPr>
          <p:spPr bwMode="auto">
            <a:xfrm flipH="1">
              <a:off x="2339" y="1758"/>
              <a:ext cx="449" cy="72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257037" name="Line 10"/>
            <p:cNvSpPr>
              <a:spLocks noChangeShapeType="1"/>
            </p:cNvSpPr>
            <p:nvPr/>
          </p:nvSpPr>
          <p:spPr bwMode="auto">
            <a:xfrm flipH="1">
              <a:off x="1726" y="1547"/>
              <a:ext cx="434" cy="693"/>
            </a:xfrm>
            <a:prstGeom prst="line">
              <a:avLst/>
            </a:prstGeom>
            <a:noFill/>
            <a:ln w="38100">
              <a:solidFill>
                <a:srgbClr val="FF6600"/>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fi-FI"/>
            </a:p>
          </p:txBody>
        </p:sp>
        <p:sp>
          <p:nvSpPr>
            <p:cNvPr id="257038" name="Text Box 11"/>
            <p:cNvSpPr txBox="1">
              <a:spLocks noChangeArrowheads="1"/>
            </p:cNvSpPr>
            <p:nvPr/>
          </p:nvSpPr>
          <p:spPr bwMode="auto">
            <a:xfrm>
              <a:off x="2671" y="1445"/>
              <a:ext cx="87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i="1">
                  <a:solidFill>
                    <a:schemeClr val="tx1"/>
                  </a:solidFill>
                </a:rPr>
                <a:t>m</a:t>
              </a:r>
              <a:r>
                <a:rPr lang="fi-FI" altLang="fi-FI" sz="2400" baseline="-25000">
                  <a:solidFill>
                    <a:schemeClr val="tx1"/>
                  </a:solidFill>
                </a:rPr>
                <a:t>2</a:t>
              </a:r>
              <a:r>
                <a:rPr lang="fi-FI" altLang="fi-FI" sz="2400" b="1" i="1">
                  <a:solidFill>
                    <a:schemeClr val="tx1"/>
                  </a:solidFill>
                </a:rPr>
                <a:t>g </a:t>
              </a:r>
              <a:r>
                <a:rPr lang="fi-FI" altLang="fi-FI" sz="2400">
                  <a:solidFill>
                    <a:schemeClr val="tx1"/>
                  </a:solidFill>
                </a:rPr>
                <a:t>sin</a:t>
              </a:r>
              <a:r>
                <a:rPr lang="el-GR" altLang="fi-FI" sz="2400">
                  <a:solidFill>
                    <a:schemeClr val="tx1"/>
                  </a:solidFill>
                  <a:latin typeface="Arial" panose="020B0604020202020204" pitchFamily="34" charset="0"/>
                  <a:cs typeface="Arial" panose="020B0604020202020204" pitchFamily="34" charset="0"/>
                </a:rPr>
                <a:t>β</a:t>
              </a:r>
              <a:endParaRPr lang="el-GR" altLang="fi-FI" sz="2400" b="1" i="1">
                <a:solidFill>
                  <a:schemeClr val="tx1"/>
                </a:solidFill>
                <a:latin typeface="Arial" panose="020B0604020202020204" pitchFamily="34" charset="0"/>
                <a:cs typeface="Arial" panose="020B0604020202020204" pitchFamily="34" charset="0"/>
              </a:endParaRPr>
            </a:p>
          </p:txBody>
        </p:sp>
        <p:sp>
          <p:nvSpPr>
            <p:cNvPr id="257039" name="Text Box 12"/>
            <p:cNvSpPr txBox="1">
              <a:spLocks noChangeArrowheads="1"/>
            </p:cNvSpPr>
            <p:nvPr/>
          </p:nvSpPr>
          <p:spPr bwMode="auto">
            <a:xfrm>
              <a:off x="2332" y="2022"/>
              <a:ext cx="2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el-GR" altLang="fi-FI" sz="2000">
                  <a:solidFill>
                    <a:schemeClr val="tx1"/>
                  </a:solidFill>
                  <a:latin typeface="Arial" panose="020B0604020202020204" pitchFamily="34" charset="0"/>
                  <a:cs typeface="Arial" panose="020B0604020202020204" pitchFamily="34" charset="0"/>
                </a:rPr>
                <a:t>β</a:t>
              </a:r>
            </a:p>
          </p:txBody>
        </p:sp>
        <p:sp>
          <p:nvSpPr>
            <p:cNvPr id="257040" name="Arc 13"/>
            <p:cNvSpPr>
              <a:spLocks/>
            </p:cNvSpPr>
            <p:nvPr/>
          </p:nvSpPr>
          <p:spPr bwMode="auto">
            <a:xfrm>
              <a:off x="2350" y="2254"/>
              <a:ext cx="92" cy="122"/>
            </a:xfrm>
            <a:custGeom>
              <a:avLst/>
              <a:gdLst>
                <a:gd name="T0" fmla="*/ 0 w 17010"/>
                <a:gd name="T1" fmla="*/ 0 h 21600"/>
                <a:gd name="T2" fmla="*/ 0 w 17010"/>
                <a:gd name="T3" fmla="*/ 0 h 21600"/>
                <a:gd name="T4" fmla="*/ 0 w 17010"/>
                <a:gd name="T5" fmla="*/ 0 h 21600"/>
                <a:gd name="T6" fmla="*/ 0 60000 65536"/>
                <a:gd name="T7" fmla="*/ 0 60000 65536"/>
                <a:gd name="T8" fmla="*/ 0 60000 65536"/>
                <a:gd name="T9" fmla="*/ 0 w 17010"/>
                <a:gd name="T10" fmla="*/ 0 h 21600"/>
                <a:gd name="T11" fmla="*/ 17010 w 17010"/>
                <a:gd name="T12" fmla="*/ 21600 h 21600"/>
              </a:gdLst>
              <a:ahLst/>
              <a:cxnLst>
                <a:cxn ang="T6">
                  <a:pos x="T0" y="T1"/>
                </a:cxn>
                <a:cxn ang="T7">
                  <a:pos x="T2" y="T3"/>
                </a:cxn>
                <a:cxn ang="T8">
                  <a:pos x="T4" y="T5"/>
                </a:cxn>
              </a:cxnLst>
              <a:rect l="T9" t="T10" r="T11" b="T12"/>
              <a:pathLst>
                <a:path w="17010" h="21600" fill="none" extrusionOk="0">
                  <a:moveTo>
                    <a:pt x="-1" y="0"/>
                  </a:moveTo>
                  <a:cubicBezTo>
                    <a:pt x="6642" y="0"/>
                    <a:pt x="12916" y="3056"/>
                    <a:pt x="17010" y="8287"/>
                  </a:cubicBezTo>
                </a:path>
                <a:path w="17010" h="21600" stroke="0" extrusionOk="0">
                  <a:moveTo>
                    <a:pt x="-1" y="0"/>
                  </a:moveTo>
                  <a:cubicBezTo>
                    <a:pt x="6642" y="0"/>
                    <a:pt x="12916" y="3056"/>
                    <a:pt x="17010" y="8287"/>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fi-FI"/>
            </a:p>
          </p:txBody>
        </p:sp>
        <p:sp>
          <p:nvSpPr>
            <p:cNvPr id="257041" name="Line 14"/>
            <p:cNvSpPr>
              <a:spLocks noChangeShapeType="1"/>
            </p:cNvSpPr>
            <p:nvPr/>
          </p:nvSpPr>
          <p:spPr bwMode="auto">
            <a:xfrm>
              <a:off x="2353" y="894"/>
              <a:ext cx="595" cy="378"/>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257042" name="Text Box 15"/>
            <p:cNvSpPr txBox="1">
              <a:spLocks noChangeArrowheads="1"/>
            </p:cNvSpPr>
            <p:nvPr/>
          </p:nvSpPr>
          <p:spPr bwMode="auto">
            <a:xfrm>
              <a:off x="2591" y="816"/>
              <a:ext cx="2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b="1" i="1">
                  <a:solidFill>
                    <a:schemeClr val="tx1"/>
                  </a:solidFill>
                </a:rPr>
                <a:t>a</a:t>
              </a:r>
            </a:p>
          </p:txBody>
        </p:sp>
        <p:sp>
          <p:nvSpPr>
            <p:cNvPr id="257043" name="Line 16"/>
            <p:cNvSpPr>
              <a:spLocks noChangeShapeType="1"/>
            </p:cNvSpPr>
            <p:nvPr/>
          </p:nvSpPr>
          <p:spPr bwMode="auto">
            <a:xfrm>
              <a:off x="1873" y="1158"/>
              <a:ext cx="246" cy="158"/>
            </a:xfrm>
            <a:prstGeom prst="line">
              <a:avLst/>
            </a:prstGeom>
            <a:noFill/>
            <a:ln w="38100">
              <a:solidFill>
                <a:srgbClr val="FF66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i-FI"/>
            </a:p>
          </p:txBody>
        </p:sp>
        <p:sp>
          <p:nvSpPr>
            <p:cNvPr id="257044" name="Text Box 17"/>
            <p:cNvSpPr txBox="1">
              <a:spLocks noChangeArrowheads="1"/>
            </p:cNvSpPr>
            <p:nvPr/>
          </p:nvSpPr>
          <p:spPr bwMode="auto">
            <a:xfrm>
              <a:off x="1883" y="965"/>
              <a:ext cx="27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b="1" i="1">
                  <a:solidFill>
                    <a:schemeClr val="tx1"/>
                  </a:solidFill>
                </a:rPr>
                <a:t>T</a:t>
              </a:r>
            </a:p>
          </p:txBody>
        </p:sp>
      </p:grpSp>
      <p:sp>
        <p:nvSpPr>
          <p:cNvPr id="257028" name="Text Box 18"/>
          <p:cNvSpPr txBox="1">
            <a:spLocks noChangeArrowheads="1"/>
          </p:cNvSpPr>
          <p:nvPr/>
        </p:nvSpPr>
        <p:spPr bwMode="auto">
          <a:xfrm>
            <a:off x="388938" y="628650"/>
            <a:ext cx="8145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a:solidFill>
                  <a:schemeClr val="tx1"/>
                </a:solidFill>
              </a:rPr>
              <a:t>Ratkaistaan </a:t>
            </a:r>
            <a:r>
              <a:rPr lang="fi-FI" altLang="fi-FI" sz="2400" b="1" i="1">
                <a:solidFill>
                  <a:schemeClr val="tx1"/>
                </a:solidFill>
              </a:rPr>
              <a:t>T  </a:t>
            </a:r>
            <a:r>
              <a:rPr lang="fi-FI" altLang="fi-FI" sz="2400">
                <a:solidFill>
                  <a:schemeClr val="tx1"/>
                </a:solidFill>
              </a:rPr>
              <a:t>kappaleen kaksi vapaakappalekuvion avulla:</a:t>
            </a:r>
          </a:p>
        </p:txBody>
      </p:sp>
      <p:graphicFrame>
        <p:nvGraphicFramePr>
          <p:cNvPr id="257029" name="Object 19"/>
          <p:cNvGraphicFramePr>
            <a:graphicFrameLocks noChangeAspect="1"/>
          </p:cNvGraphicFramePr>
          <p:nvPr/>
        </p:nvGraphicFramePr>
        <p:xfrm>
          <a:off x="503238" y="4175125"/>
          <a:ext cx="6426200" cy="2108200"/>
        </p:xfrm>
        <a:graphic>
          <a:graphicData uri="http://schemas.openxmlformats.org/presentationml/2006/ole">
            <mc:AlternateContent xmlns:mc="http://schemas.openxmlformats.org/markup-compatibility/2006">
              <mc:Choice xmlns:v="urn:schemas-microsoft-com:vml" Requires="v">
                <p:oleObj spid="_x0000_s257047" name="Equation" r:id="rId3" imgW="6426200" imgH="2108200" progId="Equation.DSMT4">
                  <p:embed/>
                </p:oleObj>
              </mc:Choice>
              <mc:Fallback>
                <p:oleObj name="Equation" r:id="rId3" imgW="6426200" imgH="2108200" progId="Equation.DSMT4">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238" y="4175125"/>
                        <a:ext cx="6426200" cy="210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8050" name="Dian numeron paikkamerkki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spcBef>
                <a:spcPct val="0"/>
              </a:spcBef>
              <a:buClrTx/>
              <a:buFontTx/>
              <a:buNone/>
            </a:pPr>
            <a:fld id="{978AC957-6AFC-4311-AB0E-8D8B3E06449B}" type="slidenum">
              <a:rPr lang="fi-FI" altLang="fi-FI" sz="1000" smtClean="0">
                <a:solidFill>
                  <a:schemeClr val="bg1"/>
                </a:solidFill>
              </a:rPr>
              <a:pPr>
                <a:spcBef>
                  <a:spcPct val="0"/>
                </a:spcBef>
                <a:buClrTx/>
                <a:buFontTx/>
                <a:buNone/>
              </a:pPr>
              <a:t>245</a:t>
            </a:fld>
            <a:endParaRPr lang="fi-FI" altLang="fi-FI" sz="1000" smtClean="0">
              <a:solidFill>
                <a:schemeClr val="bg1"/>
              </a:solidFill>
            </a:endParaRPr>
          </a:p>
        </p:txBody>
      </p:sp>
      <p:sp>
        <p:nvSpPr>
          <p:cNvPr id="258051" name="Text Box 3"/>
          <p:cNvSpPr txBox="1">
            <a:spLocks noChangeArrowheads="1"/>
          </p:cNvSpPr>
          <p:nvPr/>
        </p:nvSpPr>
        <p:spPr bwMode="auto">
          <a:xfrm>
            <a:off x="2889250" y="3716338"/>
            <a:ext cx="33448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spcBef>
                <a:spcPct val="50000"/>
              </a:spcBef>
              <a:buClrTx/>
              <a:buFontTx/>
              <a:buNone/>
            </a:pPr>
            <a:r>
              <a:rPr lang="fi-FI" altLang="fi-FI" sz="3600" b="1">
                <a:solidFill>
                  <a:srgbClr val="5F5F5F"/>
                </a:solidFill>
                <a:latin typeface="Tahoma" panose="020B0604030504040204" pitchFamily="34" charset="0"/>
              </a:rPr>
              <a:t>Paluu tekstiin</a:t>
            </a:r>
          </a:p>
        </p:txBody>
      </p:sp>
      <p:sp>
        <p:nvSpPr>
          <p:cNvPr id="258052" name="AutoShape 4">
            <a:hlinkClick r:id="rId2" action="ppaction://hlinksldjump" highlightClick="1"/>
          </p:cNvPr>
          <p:cNvSpPr>
            <a:spLocks noChangeArrowheads="1"/>
          </p:cNvSpPr>
          <p:nvPr/>
        </p:nvSpPr>
        <p:spPr bwMode="auto">
          <a:xfrm>
            <a:off x="3205163" y="2994025"/>
            <a:ext cx="2713037" cy="720725"/>
          </a:xfrm>
          <a:prstGeom prst="actionButtonReturn">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lgn="ctr" eaLnBrk="1" hangingPunct="1">
              <a:spcBef>
                <a:spcPct val="50000"/>
              </a:spcBef>
              <a:buClrTx/>
              <a:buFontTx/>
              <a:buNone/>
            </a:pPr>
            <a:endParaRPr lang="fi-FI" altLang="fi-FI" sz="3600">
              <a:latin typeface="Tahoma" panose="020B0604030504040204" pitchFamily="34" charset="0"/>
            </a:endParaRPr>
          </a:p>
        </p:txBody>
      </p:sp>
    </p:spTree>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31A6D06C-AB1F-48B6-BD58-49F05EE50C30}" type="slidenum">
              <a:rPr lang="fi-FI" altLang="fi-FI" sz="1000" smtClean="0">
                <a:solidFill>
                  <a:schemeClr val="tx1"/>
                </a:solidFill>
                <a:latin typeface="Arial" panose="020B0604020202020204" pitchFamily="34" charset="0"/>
              </a:rPr>
              <a:pPr>
                <a:spcBef>
                  <a:spcPct val="0"/>
                </a:spcBef>
                <a:buClrTx/>
                <a:buFontTx/>
                <a:buNone/>
              </a:pPr>
              <a:t>246</a:t>
            </a:fld>
            <a:endParaRPr lang="fi-FI" altLang="fi-FI" sz="1000" smtClean="0">
              <a:solidFill>
                <a:schemeClr val="tx1"/>
              </a:solidFill>
              <a:latin typeface="Arial" panose="020B0604020202020204" pitchFamily="34" charset="0"/>
            </a:endParaRPr>
          </a:p>
        </p:txBody>
      </p:sp>
      <p:sp>
        <p:nvSpPr>
          <p:cNvPr id="259075" name="Text Box 2"/>
          <p:cNvSpPr txBox="1">
            <a:spLocks noChangeArrowheads="1"/>
          </p:cNvSpPr>
          <p:nvPr/>
        </p:nvSpPr>
        <p:spPr bwMode="auto">
          <a:xfrm>
            <a:off x="354013" y="268288"/>
            <a:ext cx="40862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b="1">
                <a:solidFill>
                  <a:schemeClr val="tx2"/>
                </a:solidFill>
              </a:rPr>
              <a:t>Ratkaisu: Tehtävä 4.6</a:t>
            </a:r>
          </a:p>
        </p:txBody>
      </p:sp>
      <p:grpSp>
        <p:nvGrpSpPr>
          <p:cNvPr id="259076" name="Group 3"/>
          <p:cNvGrpSpPr>
            <a:grpSpLocks/>
          </p:cNvGrpSpPr>
          <p:nvPr/>
        </p:nvGrpSpPr>
        <p:grpSpPr bwMode="auto">
          <a:xfrm>
            <a:off x="379413" y="854075"/>
            <a:ext cx="6091237" cy="1247775"/>
            <a:chOff x="269" y="558"/>
            <a:chExt cx="3837" cy="786"/>
          </a:xfrm>
        </p:grpSpPr>
        <p:sp>
          <p:nvSpPr>
            <p:cNvPr id="259090" name="Text Box 4"/>
            <p:cNvSpPr txBox="1">
              <a:spLocks noChangeArrowheads="1"/>
            </p:cNvSpPr>
            <p:nvPr/>
          </p:nvSpPr>
          <p:spPr bwMode="auto">
            <a:xfrm>
              <a:off x="269" y="558"/>
              <a:ext cx="1282"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i="1">
                  <a:solidFill>
                    <a:schemeClr val="tx1"/>
                  </a:solidFill>
                </a:rPr>
                <a:t>a </a:t>
              </a:r>
              <a:r>
                <a:rPr lang="fi-FI" altLang="fi-FI" sz="2400">
                  <a:solidFill>
                    <a:schemeClr val="tx1"/>
                  </a:solidFill>
                </a:rPr>
                <a:t>= 2,0 m/s</a:t>
              </a:r>
              <a:r>
                <a:rPr lang="fi-FI" altLang="fi-FI" sz="2400" baseline="30000">
                  <a:solidFill>
                    <a:schemeClr val="tx1"/>
                  </a:solidFill>
                </a:rPr>
                <a:t>2</a:t>
              </a:r>
              <a:r>
                <a:rPr lang="fi-FI" altLang="fi-FI" sz="2400">
                  <a:solidFill>
                    <a:schemeClr val="tx1"/>
                  </a:solidFill>
                </a:rPr>
                <a:t> </a:t>
              </a:r>
              <a:r>
                <a:rPr lang="fi-FI" altLang="fi-FI" sz="2400" i="1">
                  <a:solidFill>
                    <a:schemeClr val="tx1"/>
                  </a:solidFill>
                </a:rPr>
                <a:t>m </a:t>
              </a:r>
              <a:r>
                <a:rPr lang="fi-FI" altLang="fi-FI" sz="2400" baseline="-25000">
                  <a:solidFill>
                    <a:schemeClr val="tx1"/>
                  </a:solidFill>
                </a:rPr>
                <a:t>h</a:t>
              </a:r>
              <a:r>
                <a:rPr lang="fi-FI" altLang="fi-FI" sz="2400">
                  <a:solidFill>
                    <a:schemeClr val="tx1"/>
                  </a:solidFill>
                </a:rPr>
                <a:t>= 600 kg </a:t>
              </a:r>
              <a:r>
                <a:rPr lang="fi-FI" altLang="fi-FI" sz="2400" i="1">
                  <a:solidFill>
                    <a:schemeClr val="tx1"/>
                  </a:solidFill>
                </a:rPr>
                <a:t>m </a:t>
              </a:r>
              <a:r>
                <a:rPr lang="fi-FI" altLang="fi-FI" sz="2400" baseline="-25000">
                  <a:solidFill>
                    <a:schemeClr val="tx1"/>
                  </a:solidFill>
                </a:rPr>
                <a:t>kpl </a:t>
              </a:r>
              <a:r>
                <a:rPr lang="fi-FI" altLang="fi-FI" sz="2400">
                  <a:solidFill>
                    <a:schemeClr val="tx1"/>
                  </a:solidFill>
                </a:rPr>
                <a:t>= 80 kg</a:t>
              </a:r>
            </a:p>
          </p:txBody>
        </p:sp>
        <p:grpSp>
          <p:nvGrpSpPr>
            <p:cNvPr id="259091" name="Group 5"/>
            <p:cNvGrpSpPr>
              <a:grpSpLocks/>
            </p:cNvGrpSpPr>
            <p:nvPr/>
          </p:nvGrpSpPr>
          <p:grpSpPr bwMode="auto">
            <a:xfrm>
              <a:off x="1469" y="874"/>
              <a:ext cx="2637" cy="470"/>
              <a:chOff x="1469" y="874"/>
              <a:chExt cx="2637" cy="470"/>
            </a:xfrm>
          </p:grpSpPr>
          <p:sp>
            <p:nvSpPr>
              <p:cNvPr id="259092" name="AutoShape 6"/>
              <p:cNvSpPr>
                <a:spLocks/>
              </p:cNvSpPr>
              <p:nvPr/>
            </p:nvSpPr>
            <p:spPr bwMode="auto">
              <a:xfrm>
                <a:off x="1469" y="874"/>
                <a:ext cx="56" cy="470"/>
              </a:xfrm>
              <a:prstGeom prst="rightBrace">
                <a:avLst>
                  <a:gd name="adj1" fmla="val 6994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259093" name="Text Box 7"/>
              <p:cNvSpPr txBox="1">
                <a:spLocks noChangeArrowheads="1"/>
              </p:cNvSpPr>
              <p:nvPr/>
            </p:nvSpPr>
            <p:spPr bwMode="auto">
              <a:xfrm>
                <a:off x="1920" y="933"/>
                <a:ext cx="21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i="1">
                    <a:solidFill>
                      <a:schemeClr val="tx1"/>
                    </a:solidFill>
                  </a:rPr>
                  <a:t>m </a:t>
                </a:r>
                <a:r>
                  <a:rPr lang="fi-FI" altLang="fi-FI" sz="2400">
                    <a:solidFill>
                      <a:schemeClr val="tx1"/>
                    </a:solidFill>
                  </a:rPr>
                  <a:t>= </a:t>
                </a:r>
                <a:r>
                  <a:rPr lang="fi-FI" altLang="fi-FI" sz="2400" i="1">
                    <a:solidFill>
                      <a:schemeClr val="tx1"/>
                    </a:solidFill>
                  </a:rPr>
                  <a:t>m </a:t>
                </a:r>
                <a:r>
                  <a:rPr lang="fi-FI" altLang="fi-FI" sz="2400" baseline="-25000">
                    <a:solidFill>
                      <a:schemeClr val="tx1"/>
                    </a:solidFill>
                  </a:rPr>
                  <a:t>h</a:t>
                </a:r>
                <a:r>
                  <a:rPr lang="fi-FI" altLang="fi-FI" sz="2400">
                    <a:solidFill>
                      <a:schemeClr val="tx1"/>
                    </a:solidFill>
                  </a:rPr>
                  <a:t>+</a:t>
                </a:r>
                <a:r>
                  <a:rPr lang="fi-FI" altLang="fi-FI" sz="2400" i="1">
                    <a:solidFill>
                      <a:schemeClr val="tx1"/>
                    </a:solidFill>
                  </a:rPr>
                  <a:t>m </a:t>
                </a:r>
                <a:r>
                  <a:rPr lang="fi-FI" altLang="fi-FI" sz="2400" baseline="-25000">
                    <a:solidFill>
                      <a:schemeClr val="tx1"/>
                    </a:solidFill>
                  </a:rPr>
                  <a:t>kpl </a:t>
                </a:r>
                <a:r>
                  <a:rPr lang="fi-FI" altLang="fi-FI" sz="2400">
                    <a:solidFill>
                      <a:schemeClr val="tx1"/>
                    </a:solidFill>
                  </a:rPr>
                  <a:t>= 680 kg</a:t>
                </a:r>
                <a:endParaRPr lang="fi-FI" altLang="fi-FI" sz="2400" baseline="-25000">
                  <a:solidFill>
                    <a:schemeClr val="tx1"/>
                  </a:solidFill>
                </a:endParaRPr>
              </a:p>
            </p:txBody>
          </p:sp>
          <p:sp>
            <p:nvSpPr>
              <p:cNvPr id="259094" name="AutoShape 8"/>
              <p:cNvSpPr>
                <a:spLocks noChangeArrowheads="1"/>
              </p:cNvSpPr>
              <p:nvPr/>
            </p:nvSpPr>
            <p:spPr bwMode="auto">
              <a:xfrm>
                <a:off x="1603" y="1064"/>
                <a:ext cx="269" cy="56"/>
              </a:xfrm>
              <a:prstGeom prst="rightArrow">
                <a:avLst>
                  <a:gd name="adj1" fmla="val 50000"/>
                  <a:gd name="adj2" fmla="val 120089"/>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grpSp>
      </p:grpSp>
      <p:sp>
        <p:nvSpPr>
          <p:cNvPr id="259077" name="Text Box 9"/>
          <p:cNvSpPr txBox="1">
            <a:spLocks noChangeArrowheads="1"/>
          </p:cNvSpPr>
          <p:nvPr/>
        </p:nvSpPr>
        <p:spPr bwMode="auto">
          <a:xfrm>
            <a:off x="381000" y="2425700"/>
            <a:ext cx="461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a:solidFill>
                  <a:schemeClr val="tx1"/>
                </a:solidFill>
              </a:rPr>
              <a:t>a)</a:t>
            </a:r>
          </a:p>
        </p:txBody>
      </p:sp>
      <p:grpSp>
        <p:nvGrpSpPr>
          <p:cNvPr id="259078" name="Group 10"/>
          <p:cNvGrpSpPr>
            <a:grpSpLocks/>
          </p:cNvGrpSpPr>
          <p:nvPr/>
        </p:nvGrpSpPr>
        <p:grpSpPr bwMode="auto">
          <a:xfrm>
            <a:off x="838200" y="2468563"/>
            <a:ext cx="2695575" cy="4176712"/>
            <a:chOff x="688" y="1555"/>
            <a:chExt cx="1698" cy="2631"/>
          </a:xfrm>
        </p:grpSpPr>
        <p:sp>
          <p:nvSpPr>
            <p:cNvPr id="259080" name="Rectangle 11"/>
            <p:cNvSpPr>
              <a:spLocks noChangeArrowheads="1"/>
            </p:cNvSpPr>
            <p:nvPr/>
          </p:nvSpPr>
          <p:spPr bwMode="auto">
            <a:xfrm>
              <a:off x="688" y="2044"/>
              <a:ext cx="1238" cy="1662"/>
            </a:xfrm>
            <a:prstGeom prst="rect">
              <a:avLst/>
            </a:prstGeom>
            <a:solidFill>
              <a:srgbClr val="FFCC99"/>
            </a:solidFill>
            <a:ln w="9525" algn="ctr">
              <a:solidFill>
                <a:schemeClr val="tx1"/>
              </a:solidFill>
              <a:miter lim="800000"/>
              <a:headEnd/>
              <a:tailEnd/>
            </a:ln>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259081" name="Rectangle 12"/>
            <p:cNvSpPr>
              <a:spLocks noChangeArrowheads="1"/>
            </p:cNvSpPr>
            <p:nvPr/>
          </p:nvSpPr>
          <p:spPr bwMode="auto">
            <a:xfrm>
              <a:off x="1075" y="3063"/>
              <a:ext cx="432" cy="643"/>
            </a:xfrm>
            <a:prstGeom prst="rect">
              <a:avLst/>
            </a:prstGeom>
            <a:solidFill>
              <a:srgbClr val="C0C0C0"/>
            </a:solidFill>
            <a:ln w="9525" algn="ctr">
              <a:solidFill>
                <a:schemeClr val="tx1"/>
              </a:solidFill>
              <a:miter lim="800000"/>
              <a:headEnd/>
              <a:tailEnd/>
            </a:ln>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259082" name="Line 13"/>
            <p:cNvSpPr>
              <a:spLocks noChangeShapeType="1"/>
            </p:cNvSpPr>
            <p:nvPr/>
          </p:nvSpPr>
          <p:spPr bwMode="auto">
            <a:xfrm flipV="1">
              <a:off x="1258" y="1555"/>
              <a:ext cx="10" cy="49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259083" name="Text Box 14"/>
            <p:cNvSpPr txBox="1">
              <a:spLocks noChangeArrowheads="1"/>
            </p:cNvSpPr>
            <p:nvPr/>
          </p:nvSpPr>
          <p:spPr bwMode="auto">
            <a:xfrm>
              <a:off x="1075" y="2280"/>
              <a:ext cx="50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i="1">
                  <a:solidFill>
                    <a:schemeClr val="tx1"/>
                  </a:solidFill>
                </a:rPr>
                <a:t>m </a:t>
              </a:r>
              <a:r>
                <a:rPr lang="fi-FI" altLang="fi-FI" baseline="-25000">
                  <a:solidFill>
                    <a:schemeClr val="tx1"/>
                  </a:solidFill>
                </a:rPr>
                <a:t>h</a:t>
              </a:r>
            </a:p>
          </p:txBody>
        </p:sp>
        <p:sp>
          <p:nvSpPr>
            <p:cNvPr id="259084" name="Text Box 15"/>
            <p:cNvSpPr txBox="1">
              <a:spLocks noChangeArrowheads="1"/>
            </p:cNvSpPr>
            <p:nvPr/>
          </p:nvSpPr>
          <p:spPr bwMode="auto">
            <a:xfrm>
              <a:off x="1077" y="3261"/>
              <a:ext cx="43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m </a:t>
              </a:r>
              <a:r>
                <a:rPr lang="fi-FI" altLang="fi-FI" sz="2000" baseline="-25000">
                  <a:solidFill>
                    <a:schemeClr val="tx1"/>
                  </a:solidFill>
                </a:rPr>
                <a:t>kpl</a:t>
              </a:r>
            </a:p>
          </p:txBody>
        </p:sp>
        <p:sp>
          <p:nvSpPr>
            <p:cNvPr id="259085" name="Text Box 16"/>
            <p:cNvSpPr txBox="1">
              <a:spLocks noChangeArrowheads="1"/>
            </p:cNvSpPr>
            <p:nvPr/>
          </p:nvSpPr>
          <p:spPr bwMode="auto">
            <a:xfrm>
              <a:off x="1247" y="1634"/>
              <a:ext cx="3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b="1" i="1">
                  <a:solidFill>
                    <a:schemeClr val="tx1"/>
                  </a:solidFill>
                </a:rPr>
                <a:t>T</a:t>
              </a:r>
            </a:p>
          </p:txBody>
        </p:sp>
        <p:sp>
          <p:nvSpPr>
            <p:cNvPr id="259086" name="Line 17"/>
            <p:cNvSpPr>
              <a:spLocks noChangeShapeType="1"/>
            </p:cNvSpPr>
            <p:nvPr/>
          </p:nvSpPr>
          <p:spPr bwMode="auto">
            <a:xfrm flipV="1">
              <a:off x="2016" y="2438"/>
              <a:ext cx="0" cy="826"/>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259087" name="Text Box 18"/>
            <p:cNvSpPr txBox="1">
              <a:spLocks noChangeArrowheads="1"/>
            </p:cNvSpPr>
            <p:nvPr/>
          </p:nvSpPr>
          <p:spPr bwMode="auto">
            <a:xfrm>
              <a:off x="2018" y="2710"/>
              <a:ext cx="3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b="1" i="1">
                  <a:solidFill>
                    <a:schemeClr val="tx1"/>
                  </a:solidFill>
                </a:rPr>
                <a:t>a</a:t>
              </a:r>
            </a:p>
          </p:txBody>
        </p:sp>
        <p:sp>
          <p:nvSpPr>
            <p:cNvPr id="259088" name="Line 19"/>
            <p:cNvSpPr>
              <a:spLocks noChangeShapeType="1"/>
            </p:cNvSpPr>
            <p:nvPr/>
          </p:nvSpPr>
          <p:spPr bwMode="auto">
            <a:xfrm>
              <a:off x="1248" y="3706"/>
              <a:ext cx="0" cy="48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259089" name="Text Box 20"/>
            <p:cNvSpPr txBox="1">
              <a:spLocks noChangeArrowheads="1"/>
            </p:cNvSpPr>
            <p:nvPr/>
          </p:nvSpPr>
          <p:spPr bwMode="auto">
            <a:xfrm>
              <a:off x="1229" y="3766"/>
              <a:ext cx="3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i="1">
                  <a:solidFill>
                    <a:schemeClr val="tx1"/>
                  </a:solidFill>
                </a:rPr>
                <a:t>m</a:t>
              </a:r>
              <a:r>
                <a:rPr lang="fi-FI" altLang="fi-FI" sz="2400" b="1" i="1">
                  <a:solidFill>
                    <a:schemeClr val="tx1"/>
                  </a:solidFill>
                </a:rPr>
                <a:t>g</a:t>
              </a:r>
            </a:p>
          </p:txBody>
        </p:sp>
      </p:grpSp>
      <p:graphicFrame>
        <p:nvGraphicFramePr>
          <p:cNvPr id="259079" name="Object 21"/>
          <p:cNvGraphicFramePr>
            <a:graphicFrameLocks noChangeAspect="1"/>
          </p:cNvGraphicFramePr>
          <p:nvPr/>
        </p:nvGraphicFramePr>
        <p:xfrm>
          <a:off x="3506788" y="3189288"/>
          <a:ext cx="5245100" cy="2057400"/>
        </p:xfrm>
        <a:graphic>
          <a:graphicData uri="http://schemas.openxmlformats.org/presentationml/2006/ole">
            <mc:AlternateContent xmlns:mc="http://schemas.openxmlformats.org/markup-compatibility/2006">
              <mc:Choice xmlns:v="urn:schemas-microsoft-com:vml" Requires="v">
                <p:oleObj spid="_x0000_s259097" name="Equation" r:id="rId3" imgW="5245100" imgH="2057400" progId="Equation.DSMT4">
                  <p:embed/>
                </p:oleObj>
              </mc:Choice>
              <mc:Fallback>
                <p:oleObj name="Equation" r:id="rId3" imgW="5245100" imgH="2057400" progId="Equation.DSMT4">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6788" y="3189288"/>
                        <a:ext cx="5245100" cy="205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86E57D6E-005C-40AB-ABF8-74D17856E850}" type="slidenum">
              <a:rPr lang="fi-FI" altLang="fi-FI" sz="1000" smtClean="0">
                <a:solidFill>
                  <a:schemeClr val="tx1"/>
                </a:solidFill>
                <a:latin typeface="Arial" panose="020B0604020202020204" pitchFamily="34" charset="0"/>
              </a:rPr>
              <a:pPr>
                <a:spcBef>
                  <a:spcPct val="0"/>
                </a:spcBef>
                <a:buClrTx/>
                <a:buFontTx/>
                <a:buNone/>
              </a:pPr>
              <a:t>247</a:t>
            </a:fld>
            <a:endParaRPr lang="fi-FI" altLang="fi-FI" sz="1000" smtClean="0">
              <a:solidFill>
                <a:schemeClr val="tx1"/>
              </a:solidFill>
              <a:latin typeface="Arial" panose="020B0604020202020204" pitchFamily="34" charset="0"/>
            </a:endParaRPr>
          </a:p>
        </p:txBody>
      </p:sp>
      <p:sp>
        <p:nvSpPr>
          <p:cNvPr id="260099" name="Text Box 2"/>
          <p:cNvSpPr txBox="1">
            <a:spLocks noChangeArrowheads="1"/>
          </p:cNvSpPr>
          <p:nvPr/>
        </p:nvSpPr>
        <p:spPr bwMode="auto">
          <a:xfrm>
            <a:off x="360363" y="385763"/>
            <a:ext cx="82232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a:solidFill>
                  <a:schemeClr val="tx1"/>
                </a:solidFill>
              </a:rPr>
              <a:t>b)  Tarkastellaan hississä olevaa kappaletta. Lattia kohdis-taa kappaleeseen  tukivoiman </a:t>
            </a:r>
            <a:r>
              <a:rPr lang="fi-FI" altLang="fi-FI" sz="2400" b="1" i="1">
                <a:solidFill>
                  <a:schemeClr val="tx1"/>
                </a:solidFill>
              </a:rPr>
              <a:t>N</a:t>
            </a:r>
            <a:r>
              <a:rPr lang="fi-FI" altLang="fi-FI" sz="2400">
                <a:solidFill>
                  <a:schemeClr val="tx1"/>
                </a:solidFill>
              </a:rPr>
              <a:t>.  </a:t>
            </a:r>
          </a:p>
        </p:txBody>
      </p:sp>
      <p:sp>
        <p:nvSpPr>
          <p:cNvPr id="260100" name="Rectangle 4"/>
          <p:cNvSpPr>
            <a:spLocks noChangeArrowheads="1"/>
          </p:cNvSpPr>
          <p:nvPr/>
        </p:nvSpPr>
        <p:spPr bwMode="auto">
          <a:xfrm>
            <a:off x="2792413" y="1719263"/>
            <a:ext cx="1371600" cy="1219200"/>
          </a:xfrm>
          <a:prstGeom prst="rect">
            <a:avLst/>
          </a:prstGeom>
          <a:solidFill>
            <a:srgbClr val="C0C0C0"/>
          </a:solidFill>
          <a:ln w="9525" algn="ctr">
            <a:solidFill>
              <a:schemeClr val="tx1"/>
            </a:solidFill>
            <a:miter lim="800000"/>
            <a:headEnd/>
            <a:tailEnd/>
          </a:ln>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260101" name="Line 5"/>
          <p:cNvSpPr>
            <a:spLocks noChangeShapeType="1"/>
          </p:cNvSpPr>
          <p:nvPr/>
        </p:nvSpPr>
        <p:spPr bwMode="auto">
          <a:xfrm>
            <a:off x="3462338" y="2284413"/>
            <a:ext cx="14287" cy="944562"/>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i-FI"/>
          </a:p>
        </p:txBody>
      </p:sp>
      <p:sp>
        <p:nvSpPr>
          <p:cNvPr id="260102" name="Line 6"/>
          <p:cNvSpPr>
            <a:spLocks noChangeShapeType="1"/>
          </p:cNvSpPr>
          <p:nvPr/>
        </p:nvSpPr>
        <p:spPr bwMode="auto">
          <a:xfrm flipV="1">
            <a:off x="3268663" y="2908300"/>
            <a:ext cx="14287" cy="960438"/>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fi-FI"/>
          </a:p>
        </p:txBody>
      </p:sp>
      <p:sp>
        <p:nvSpPr>
          <p:cNvPr id="260103" name="Text Box 7"/>
          <p:cNvSpPr txBox="1">
            <a:spLocks noChangeArrowheads="1"/>
          </p:cNvSpPr>
          <p:nvPr/>
        </p:nvSpPr>
        <p:spPr bwMode="auto">
          <a:xfrm>
            <a:off x="2828925" y="3371850"/>
            <a:ext cx="419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400" b="1" i="1">
                <a:solidFill>
                  <a:schemeClr val="tx1"/>
                </a:solidFill>
              </a:rPr>
              <a:t>N</a:t>
            </a:r>
          </a:p>
        </p:txBody>
      </p:sp>
      <p:sp>
        <p:nvSpPr>
          <p:cNvPr id="260104" name="Text Box 8"/>
          <p:cNvSpPr txBox="1">
            <a:spLocks noChangeArrowheads="1"/>
          </p:cNvSpPr>
          <p:nvPr/>
        </p:nvSpPr>
        <p:spPr bwMode="auto">
          <a:xfrm>
            <a:off x="3433763" y="2949575"/>
            <a:ext cx="955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400" i="1">
                <a:solidFill>
                  <a:schemeClr val="tx1"/>
                </a:solidFill>
              </a:rPr>
              <a:t>m</a:t>
            </a:r>
            <a:r>
              <a:rPr lang="fi-FI" altLang="fi-FI" sz="2400" i="1" baseline="-25000">
                <a:solidFill>
                  <a:schemeClr val="tx1"/>
                </a:solidFill>
              </a:rPr>
              <a:t>kpl </a:t>
            </a:r>
            <a:r>
              <a:rPr lang="fi-FI" altLang="fi-FI" sz="2400" b="1" i="1">
                <a:solidFill>
                  <a:schemeClr val="tx1"/>
                </a:solidFill>
              </a:rPr>
              <a:t>g</a:t>
            </a:r>
          </a:p>
        </p:txBody>
      </p:sp>
      <p:sp>
        <p:nvSpPr>
          <p:cNvPr id="260105" name="Line 9"/>
          <p:cNvSpPr>
            <a:spLocks noChangeShapeType="1"/>
          </p:cNvSpPr>
          <p:nvPr/>
        </p:nvSpPr>
        <p:spPr bwMode="auto">
          <a:xfrm>
            <a:off x="4575175" y="1795463"/>
            <a:ext cx="0" cy="1006475"/>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spAutoFit/>
          </a:bodyPr>
          <a:lstStyle/>
          <a:p>
            <a:endParaRPr lang="fi-FI"/>
          </a:p>
        </p:txBody>
      </p:sp>
      <p:sp>
        <p:nvSpPr>
          <p:cNvPr id="260106" name="Text Box 10"/>
          <p:cNvSpPr txBox="1">
            <a:spLocks noChangeArrowheads="1"/>
          </p:cNvSpPr>
          <p:nvPr/>
        </p:nvSpPr>
        <p:spPr bwMode="auto">
          <a:xfrm>
            <a:off x="4594225" y="2046288"/>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400" b="1" i="1">
                <a:solidFill>
                  <a:schemeClr val="tx1"/>
                </a:solidFill>
              </a:rPr>
              <a:t>a</a:t>
            </a:r>
          </a:p>
        </p:txBody>
      </p:sp>
      <p:graphicFrame>
        <p:nvGraphicFramePr>
          <p:cNvPr id="260107" name="Object 11"/>
          <p:cNvGraphicFramePr>
            <a:graphicFrameLocks noChangeAspect="1"/>
          </p:cNvGraphicFramePr>
          <p:nvPr/>
        </p:nvGraphicFramePr>
        <p:xfrm>
          <a:off x="1385888" y="4122738"/>
          <a:ext cx="5080000" cy="2159000"/>
        </p:xfrm>
        <a:graphic>
          <a:graphicData uri="http://schemas.openxmlformats.org/presentationml/2006/ole">
            <mc:AlternateContent xmlns:mc="http://schemas.openxmlformats.org/markup-compatibility/2006">
              <mc:Choice xmlns:v="urn:schemas-microsoft-com:vml" Requires="v">
                <p:oleObj spid="_x0000_s260110" name="Equation" r:id="rId3" imgW="5080000" imgH="2159000" progId="Equation.DSMT4">
                  <p:embed/>
                </p:oleObj>
              </mc:Choice>
              <mc:Fallback>
                <p:oleObj name="Equation" r:id="rId3" imgW="5080000" imgH="215900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5888" y="4122738"/>
                        <a:ext cx="5080000" cy="215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7C44B683-D143-4C8B-B53B-727A83901773}" type="slidenum">
              <a:rPr lang="fi-FI" altLang="fi-FI" sz="1000" smtClean="0">
                <a:solidFill>
                  <a:schemeClr val="tx1"/>
                </a:solidFill>
                <a:latin typeface="Arial" panose="020B0604020202020204" pitchFamily="34" charset="0"/>
              </a:rPr>
              <a:pPr>
                <a:spcBef>
                  <a:spcPct val="0"/>
                </a:spcBef>
                <a:buClrTx/>
                <a:buFontTx/>
                <a:buNone/>
              </a:pPr>
              <a:t>248</a:t>
            </a:fld>
            <a:endParaRPr lang="fi-FI" altLang="fi-FI" sz="1000" smtClean="0">
              <a:solidFill>
                <a:schemeClr val="tx1"/>
              </a:solidFill>
              <a:latin typeface="Arial" panose="020B0604020202020204" pitchFamily="34" charset="0"/>
            </a:endParaRPr>
          </a:p>
        </p:txBody>
      </p:sp>
      <p:sp>
        <p:nvSpPr>
          <p:cNvPr id="261123" name="Text Box 2"/>
          <p:cNvSpPr txBox="1">
            <a:spLocks noChangeArrowheads="1"/>
          </p:cNvSpPr>
          <p:nvPr/>
        </p:nvSpPr>
        <p:spPr bwMode="auto">
          <a:xfrm>
            <a:off x="487363" y="354013"/>
            <a:ext cx="8332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a:solidFill>
                  <a:schemeClr val="tx1"/>
                </a:solidFill>
              </a:rPr>
              <a:t>c) Tarkastellaan tilannetta, kun hissin kiihtyvyys on alaspäin.</a:t>
            </a:r>
          </a:p>
        </p:txBody>
      </p:sp>
      <p:grpSp>
        <p:nvGrpSpPr>
          <p:cNvPr id="261124" name="Group 3"/>
          <p:cNvGrpSpPr>
            <a:grpSpLocks/>
          </p:cNvGrpSpPr>
          <p:nvPr/>
        </p:nvGrpSpPr>
        <p:grpSpPr bwMode="auto">
          <a:xfrm>
            <a:off x="701675" y="1349375"/>
            <a:ext cx="2695575" cy="4176713"/>
            <a:chOff x="442" y="700"/>
            <a:chExt cx="1698" cy="2631"/>
          </a:xfrm>
        </p:grpSpPr>
        <p:sp>
          <p:nvSpPr>
            <p:cNvPr id="261126" name="Rectangle 4"/>
            <p:cNvSpPr>
              <a:spLocks noChangeArrowheads="1"/>
            </p:cNvSpPr>
            <p:nvPr/>
          </p:nvSpPr>
          <p:spPr bwMode="auto">
            <a:xfrm>
              <a:off x="442" y="1189"/>
              <a:ext cx="1238" cy="1662"/>
            </a:xfrm>
            <a:prstGeom prst="rect">
              <a:avLst/>
            </a:prstGeom>
            <a:solidFill>
              <a:srgbClr val="FFCC99"/>
            </a:solidFill>
            <a:ln w="9525" algn="ctr">
              <a:solidFill>
                <a:schemeClr val="tx1"/>
              </a:solidFill>
              <a:miter lim="800000"/>
              <a:headEnd/>
              <a:tailEnd/>
            </a:ln>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261127" name="Rectangle 5"/>
            <p:cNvSpPr>
              <a:spLocks noChangeArrowheads="1"/>
            </p:cNvSpPr>
            <p:nvPr/>
          </p:nvSpPr>
          <p:spPr bwMode="auto">
            <a:xfrm>
              <a:off x="829" y="2208"/>
              <a:ext cx="432" cy="643"/>
            </a:xfrm>
            <a:prstGeom prst="rect">
              <a:avLst/>
            </a:prstGeom>
            <a:solidFill>
              <a:srgbClr val="C0C0C0"/>
            </a:solidFill>
            <a:ln w="9525" algn="ctr">
              <a:solidFill>
                <a:schemeClr val="tx1"/>
              </a:solidFill>
              <a:miter lim="800000"/>
              <a:headEnd/>
              <a:tailEnd/>
            </a:ln>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261128" name="Line 6"/>
            <p:cNvSpPr>
              <a:spLocks noChangeShapeType="1"/>
            </p:cNvSpPr>
            <p:nvPr/>
          </p:nvSpPr>
          <p:spPr bwMode="auto">
            <a:xfrm flipV="1">
              <a:off x="1012" y="700"/>
              <a:ext cx="10" cy="49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261129" name="Text Box 7"/>
            <p:cNvSpPr txBox="1">
              <a:spLocks noChangeArrowheads="1"/>
            </p:cNvSpPr>
            <p:nvPr/>
          </p:nvSpPr>
          <p:spPr bwMode="auto">
            <a:xfrm>
              <a:off x="829" y="1425"/>
              <a:ext cx="50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i="1">
                  <a:solidFill>
                    <a:schemeClr val="tx1"/>
                  </a:solidFill>
                </a:rPr>
                <a:t>m </a:t>
              </a:r>
              <a:r>
                <a:rPr lang="fi-FI" altLang="fi-FI" baseline="-25000">
                  <a:solidFill>
                    <a:schemeClr val="tx1"/>
                  </a:solidFill>
                </a:rPr>
                <a:t>h</a:t>
              </a:r>
            </a:p>
          </p:txBody>
        </p:sp>
        <p:sp>
          <p:nvSpPr>
            <p:cNvPr id="261130" name="Text Box 8"/>
            <p:cNvSpPr txBox="1">
              <a:spLocks noChangeArrowheads="1"/>
            </p:cNvSpPr>
            <p:nvPr/>
          </p:nvSpPr>
          <p:spPr bwMode="auto">
            <a:xfrm>
              <a:off x="831" y="2406"/>
              <a:ext cx="43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m </a:t>
              </a:r>
              <a:r>
                <a:rPr lang="fi-FI" altLang="fi-FI" sz="2000" baseline="-25000">
                  <a:solidFill>
                    <a:schemeClr val="tx1"/>
                  </a:solidFill>
                </a:rPr>
                <a:t>kpl</a:t>
              </a:r>
            </a:p>
          </p:txBody>
        </p:sp>
        <p:sp>
          <p:nvSpPr>
            <p:cNvPr id="261131" name="Text Box 9"/>
            <p:cNvSpPr txBox="1">
              <a:spLocks noChangeArrowheads="1"/>
            </p:cNvSpPr>
            <p:nvPr/>
          </p:nvSpPr>
          <p:spPr bwMode="auto">
            <a:xfrm>
              <a:off x="1001" y="779"/>
              <a:ext cx="3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b="1" i="1">
                  <a:solidFill>
                    <a:schemeClr val="tx1"/>
                  </a:solidFill>
                </a:rPr>
                <a:t>T</a:t>
              </a:r>
            </a:p>
          </p:txBody>
        </p:sp>
        <p:sp>
          <p:nvSpPr>
            <p:cNvPr id="261132" name="Line 10"/>
            <p:cNvSpPr>
              <a:spLocks noChangeShapeType="1"/>
            </p:cNvSpPr>
            <p:nvPr/>
          </p:nvSpPr>
          <p:spPr bwMode="auto">
            <a:xfrm flipV="1">
              <a:off x="1770" y="1583"/>
              <a:ext cx="0" cy="826"/>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fi-FI"/>
            </a:p>
          </p:txBody>
        </p:sp>
        <p:sp>
          <p:nvSpPr>
            <p:cNvPr id="261133" name="Text Box 11"/>
            <p:cNvSpPr txBox="1">
              <a:spLocks noChangeArrowheads="1"/>
            </p:cNvSpPr>
            <p:nvPr/>
          </p:nvSpPr>
          <p:spPr bwMode="auto">
            <a:xfrm>
              <a:off x="1772" y="1855"/>
              <a:ext cx="3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b="1" i="1">
                  <a:solidFill>
                    <a:schemeClr val="tx1"/>
                  </a:solidFill>
                </a:rPr>
                <a:t>a</a:t>
              </a:r>
            </a:p>
          </p:txBody>
        </p:sp>
        <p:sp>
          <p:nvSpPr>
            <p:cNvPr id="261134" name="Line 12"/>
            <p:cNvSpPr>
              <a:spLocks noChangeShapeType="1"/>
            </p:cNvSpPr>
            <p:nvPr/>
          </p:nvSpPr>
          <p:spPr bwMode="auto">
            <a:xfrm>
              <a:off x="1002" y="2851"/>
              <a:ext cx="0" cy="48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261135" name="Text Box 13"/>
            <p:cNvSpPr txBox="1">
              <a:spLocks noChangeArrowheads="1"/>
            </p:cNvSpPr>
            <p:nvPr/>
          </p:nvSpPr>
          <p:spPr bwMode="auto">
            <a:xfrm>
              <a:off x="983" y="2911"/>
              <a:ext cx="3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i="1">
                  <a:solidFill>
                    <a:schemeClr val="tx1"/>
                  </a:solidFill>
                </a:rPr>
                <a:t>m</a:t>
              </a:r>
              <a:r>
                <a:rPr lang="fi-FI" altLang="fi-FI" sz="2400" b="1" i="1">
                  <a:solidFill>
                    <a:schemeClr val="tx1"/>
                  </a:solidFill>
                </a:rPr>
                <a:t>g</a:t>
              </a:r>
            </a:p>
          </p:txBody>
        </p:sp>
      </p:grpSp>
      <p:graphicFrame>
        <p:nvGraphicFramePr>
          <p:cNvPr id="261125" name="Object 14"/>
          <p:cNvGraphicFramePr>
            <a:graphicFrameLocks noChangeAspect="1"/>
          </p:cNvGraphicFramePr>
          <p:nvPr/>
        </p:nvGraphicFramePr>
        <p:xfrm>
          <a:off x="3346450" y="2576513"/>
          <a:ext cx="5232400" cy="2057400"/>
        </p:xfrm>
        <a:graphic>
          <a:graphicData uri="http://schemas.openxmlformats.org/presentationml/2006/ole">
            <mc:AlternateContent xmlns:mc="http://schemas.openxmlformats.org/markup-compatibility/2006">
              <mc:Choice xmlns:v="urn:schemas-microsoft-com:vml" Requires="v">
                <p:oleObj spid="_x0000_s261138" name="Equation" r:id="rId3" imgW="5232400" imgH="2057400" progId="Equation.DSMT4">
                  <p:embed/>
                </p:oleObj>
              </mc:Choice>
              <mc:Fallback>
                <p:oleObj name="Equation" r:id="rId3" imgW="5232400" imgH="2057400" progId="Equation.DSMT4">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6450" y="2576513"/>
                        <a:ext cx="5232400" cy="205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FB76B519-A3B0-4CEE-A68F-904B65AF0B02}" type="slidenum">
              <a:rPr lang="fi-FI" altLang="fi-FI" sz="1000" smtClean="0">
                <a:solidFill>
                  <a:schemeClr val="tx1"/>
                </a:solidFill>
                <a:latin typeface="Arial" panose="020B0604020202020204" pitchFamily="34" charset="0"/>
              </a:rPr>
              <a:pPr>
                <a:spcBef>
                  <a:spcPct val="0"/>
                </a:spcBef>
                <a:buClrTx/>
                <a:buFontTx/>
                <a:buNone/>
              </a:pPr>
              <a:t>249</a:t>
            </a:fld>
            <a:endParaRPr lang="fi-FI" altLang="fi-FI" sz="1000" smtClean="0">
              <a:solidFill>
                <a:schemeClr val="tx1"/>
              </a:solidFill>
              <a:latin typeface="Arial" panose="020B0604020202020204" pitchFamily="34" charset="0"/>
            </a:endParaRPr>
          </a:p>
        </p:txBody>
      </p:sp>
      <p:grpSp>
        <p:nvGrpSpPr>
          <p:cNvPr id="262147" name="Group 2"/>
          <p:cNvGrpSpPr>
            <a:grpSpLocks/>
          </p:cNvGrpSpPr>
          <p:nvPr/>
        </p:nvGrpSpPr>
        <p:grpSpPr bwMode="auto">
          <a:xfrm>
            <a:off x="3003550" y="698500"/>
            <a:ext cx="2168525" cy="2149475"/>
            <a:chOff x="711" y="950"/>
            <a:chExt cx="1366" cy="1354"/>
          </a:xfrm>
        </p:grpSpPr>
        <p:sp>
          <p:nvSpPr>
            <p:cNvPr id="262149" name="Rectangle 3"/>
            <p:cNvSpPr>
              <a:spLocks noChangeArrowheads="1"/>
            </p:cNvSpPr>
            <p:nvPr/>
          </p:nvSpPr>
          <p:spPr bwMode="auto">
            <a:xfrm>
              <a:off x="711" y="950"/>
              <a:ext cx="864" cy="768"/>
            </a:xfrm>
            <a:prstGeom prst="rect">
              <a:avLst/>
            </a:prstGeom>
            <a:solidFill>
              <a:srgbClr val="C0C0C0"/>
            </a:solidFill>
            <a:ln w="9525" algn="ctr">
              <a:solidFill>
                <a:schemeClr val="tx1"/>
              </a:solidFill>
              <a:miter lim="800000"/>
              <a:headEnd/>
              <a:tailEnd/>
            </a:ln>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262150" name="Line 4"/>
            <p:cNvSpPr>
              <a:spLocks noChangeShapeType="1"/>
            </p:cNvSpPr>
            <p:nvPr/>
          </p:nvSpPr>
          <p:spPr bwMode="auto">
            <a:xfrm>
              <a:off x="1133" y="1306"/>
              <a:ext cx="9" cy="59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i-FI"/>
            </a:p>
          </p:txBody>
        </p:sp>
        <p:sp>
          <p:nvSpPr>
            <p:cNvPr id="262151" name="Line 5"/>
            <p:cNvSpPr>
              <a:spLocks noChangeShapeType="1"/>
            </p:cNvSpPr>
            <p:nvPr/>
          </p:nvSpPr>
          <p:spPr bwMode="auto">
            <a:xfrm flipV="1">
              <a:off x="1011" y="1699"/>
              <a:ext cx="9" cy="60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fi-FI"/>
            </a:p>
          </p:txBody>
        </p:sp>
        <p:sp>
          <p:nvSpPr>
            <p:cNvPr id="262152" name="Text Box 6"/>
            <p:cNvSpPr txBox="1">
              <a:spLocks noChangeArrowheads="1"/>
            </p:cNvSpPr>
            <p:nvPr/>
          </p:nvSpPr>
          <p:spPr bwMode="auto">
            <a:xfrm>
              <a:off x="734" y="1991"/>
              <a:ext cx="2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400" b="1" i="1">
                  <a:solidFill>
                    <a:schemeClr val="tx1"/>
                  </a:solidFill>
                </a:rPr>
                <a:t>N</a:t>
              </a:r>
            </a:p>
          </p:txBody>
        </p:sp>
        <p:sp>
          <p:nvSpPr>
            <p:cNvPr id="262153" name="Text Box 7"/>
            <p:cNvSpPr txBox="1">
              <a:spLocks noChangeArrowheads="1"/>
            </p:cNvSpPr>
            <p:nvPr/>
          </p:nvSpPr>
          <p:spPr bwMode="auto">
            <a:xfrm>
              <a:off x="1115" y="1725"/>
              <a:ext cx="6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400" i="1">
                  <a:solidFill>
                    <a:schemeClr val="tx1"/>
                  </a:solidFill>
                </a:rPr>
                <a:t>m</a:t>
              </a:r>
              <a:r>
                <a:rPr lang="fi-FI" altLang="fi-FI" sz="2400" i="1" baseline="-25000">
                  <a:solidFill>
                    <a:schemeClr val="tx1"/>
                  </a:solidFill>
                </a:rPr>
                <a:t>kpl </a:t>
              </a:r>
              <a:r>
                <a:rPr lang="fi-FI" altLang="fi-FI" sz="2400" b="1" i="1">
                  <a:solidFill>
                    <a:schemeClr val="tx1"/>
                  </a:solidFill>
                </a:rPr>
                <a:t>g</a:t>
              </a:r>
            </a:p>
          </p:txBody>
        </p:sp>
        <p:sp>
          <p:nvSpPr>
            <p:cNvPr id="262154" name="Line 8"/>
            <p:cNvSpPr>
              <a:spLocks noChangeShapeType="1"/>
            </p:cNvSpPr>
            <p:nvPr/>
          </p:nvSpPr>
          <p:spPr bwMode="auto">
            <a:xfrm>
              <a:off x="1834" y="998"/>
              <a:ext cx="0" cy="634"/>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i-FI"/>
            </a:p>
          </p:txBody>
        </p:sp>
        <p:sp>
          <p:nvSpPr>
            <p:cNvPr id="262155" name="Text Box 9"/>
            <p:cNvSpPr txBox="1">
              <a:spLocks noChangeArrowheads="1"/>
            </p:cNvSpPr>
            <p:nvPr/>
          </p:nvSpPr>
          <p:spPr bwMode="auto">
            <a:xfrm>
              <a:off x="1846" y="1156"/>
              <a:ext cx="2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400" b="1" i="1">
                  <a:solidFill>
                    <a:schemeClr val="tx1"/>
                  </a:solidFill>
                </a:rPr>
                <a:t>a</a:t>
              </a:r>
            </a:p>
          </p:txBody>
        </p:sp>
      </p:grpSp>
      <p:graphicFrame>
        <p:nvGraphicFramePr>
          <p:cNvPr id="262148" name="Object 10"/>
          <p:cNvGraphicFramePr>
            <a:graphicFrameLocks noChangeAspect="1"/>
          </p:cNvGraphicFramePr>
          <p:nvPr/>
        </p:nvGraphicFramePr>
        <p:xfrm>
          <a:off x="1225550" y="3300413"/>
          <a:ext cx="5067300" cy="2159000"/>
        </p:xfrm>
        <a:graphic>
          <a:graphicData uri="http://schemas.openxmlformats.org/presentationml/2006/ole">
            <mc:AlternateContent xmlns:mc="http://schemas.openxmlformats.org/markup-compatibility/2006">
              <mc:Choice xmlns:v="urn:schemas-microsoft-com:vml" Requires="v">
                <p:oleObj spid="_x0000_s262158" name="Equation" r:id="rId3" imgW="5067300" imgH="2159000" progId="Equation.DSMT4">
                  <p:embed/>
                </p:oleObj>
              </mc:Choice>
              <mc:Fallback>
                <p:oleObj name="Equation" r:id="rId3" imgW="5067300" imgH="215900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5550" y="3300413"/>
                        <a:ext cx="5067300" cy="215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80D7F57B-977F-48EC-9F2D-B04E9AF30182}" type="slidenum">
              <a:rPr lang="fi-FI" altLang="fi-FI" sz="1000" smtClean="0">
                <a:solidFill>
                  <a:schemeClr val="tx1"/>
                </a:solidFill>
                <a:latin typeface="Arial" panose="020B0604020202020204" pitchFamily="34" charset="0"/>
              </a:rPr>
              <a:pPr>
                <a:spcBef>
                  <a:spcPct val="0"/>
                </a:spcBef>
                <a:buClrTx/>
                <a:buFontTx/>
                <a:buNone/>
              </a:pPr>
              <a:t>25</a:t>
            </a:fld>
            <a:endParaRPr lang="fi-FI" altLang="fi-FI" sz="1000" smtClean="0">
              <a:solidFill>
                <a:schemeClr val="tx1"/>
              </a:solidFill>
              <a:latin typeface="Arial" panose="020B0604020202020204" pitchFamily="34" charset="0"/>
            </a:endParaRPr>
          </a:p>
        </p:txBody>
      </p:sp>
      <p:sp>
        <p:nvSpPr>
          <p:cNvPr id="32771" name="Rectangle 2"/>
          <p:cNvSpPr>
            <a:spLocks noGrp="1" noRot="1" noChangeArrowheads="1"/>
          </p:cNvSpPr>
          <p:nvPr>
            <p:ph type="body" idx="1"/>
          </p:nvPr>
        </p:nvSpPr>
        <p:spPr>
          <a:xfrm>
            <a:off x="301625" y="476250"/>
            <a:ext cx="8540750" cy="5622925"/>
          </a:xfrm>
        </p:spPr>
        <p:txBody>
          <a:bodyPr/>
          <a:lstStyle/>
          <a:p>
            <a:pPr eaLnBrk="1" hangingPunct="1"/>
            <a:r>
              <a:rPr lang="fi-FI" altLang="fi-FI" smtClean="0"/>
              <a:t>Interpolointi:</a:t>
            </a:r>
          </a:p>
          <a:p>
            <a:pPr lvl="1" eaLnBrk="1" hangingPunct="1"/>
            <a:r>
              <a:rPr lang="fi-FI" altLang="fi-FI" smtClean="0"/>
              <a:t>Piirretyltä kuvaajalta luetaan suureiden arvoja myös mittauspisteiden väliltä.  </a:t>
            </a:r>
          </a:p>
          <a:p>
            <a:pPr eaLnBrk="1" hangingPunct="1"/>
            <a:r>
              <a:rPr lang="fi-FI" altLang="fi-FI" smtClean="0"/>
              <a:t>Ekstrapolointi:</a:t>
            </a:r>
          </a:p>
          <a:p>
            <a:pPr lvl="1" eaLnBrk="1" hangingPunct="1"/>
            <a:r>
              <a:rPr lang="fi-FI" altLang="fi-FI" smtClean="0"/>
              <a:t>Suureiden arvojen lukeminen mittauspisteiden ulkopuolelta eli kuvaajan jatkeelta.</a:t>
            </a:r>
          </a:p>
          <a:p>
            <a:pPr lvl="1" eaLnBrk="1" hangingPunct="1"/>
            <a:r>
              <a:rPr lang="fi-FI" altLang="fi-FI" smtClean="0"/>
              <a:t>Ekstrapolointi on suoritettava harkiten, jotta voidaan olla varmoja, että kyseinen lainalaisuus on voimassa myös mittausalueen ulkopuolella.  </a:t>
            </a:r>
          </a:p>
        </p:txBody>
      </p:sp>
      <p:sp>
        <p:nvSpPr>
          <p:cNvPr id="32772" name="AutoShape 4">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3170" name="Dian numeron paikkamerkki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spcBef>
                <a:spcPct val="0"/>
              </a:spcBef>
              <a:buClrTx/>
              <a:buFontTx/>
              <a:buNone/>
            </a:pPr>
            <a:fld id="{47B05247-B809-4324-86F4-4BB54D5E0DD2}" type="slidenum">
              <a:rPr lang="fi-FI" altLang="fi-FI" sz="1000" smtClean="0">
                <a:solidFill>
                  <a:schemeClr val="bg1"/>
                </a:solidFill>
              </a:rPr>
              <a:pPr>
                <a:spcBef>
                  <a:spcPct val="0"/>
                </a:spcBef>
                <a:buClrTx/>
                <a:buFontTx/>
                <a:buNone/>
              </a:pPr>
              <a:t>250</a:t>
            </a:fld>
            <a:endParaRPr lang="fi-FI" altLang="fi-FI" sz="1000" smtClean="0">
              <a:solidFill>
                <a:schemeClr val="bg1"/>
              </a:solidFill>
            </a:endParaRPr>
          </a:p>
        </p:txBody>
      </p:sp>
      <p:sp>
        <p:nvSpPr>
          <p:cNvPr id="263171" name="Text Box 3"/>
          <p:cNvSpPr txBox="1">
            <a:spLocks noChangeArrowheads="1"/>
          </p:cNvSpPr>
          <p:nvPr/>
        </p:nvSpPr>
        <p:spPr bwMode="auto">
          <a:xfrm>
            <a:off x="2889250" y="3716338"/>
            <a:ext cx="33448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spcBef>
                <a:spcPct val="50000"/>
              </a:spcBef>
              <a:buClrTx/>
              <a:buFontTx/>
              <a:buNone/>
            </a:pPr>
            <a:r>
              <a:rPr lang="fi-FI" altLang="fi-FI" sz="3600" b="1">
                <a:solidFill>
                  <a:srgbClr val="5F5F5F"/>
                </a:solidFill>
                <a:latin typeface="Tahoma" panose="020B0604030504040204" pitchFamily="34" charset="0"/>
              </a:rPr>
              <a:t>Paluu tekstiin</a:t>
            </a:r>
          </a:p>
        </p:txBody>
      </p:sp>
      <p:sp>
        <p:nvSpPr>
          <p:cNvPr id="263172" name="AutoShape 4">
            <a:hlinkClick r:id="rId2" action="ppaction://hlinksldjump" highlightClick="1"/>
          </p:cNvPr>
          <p:cNvSpPr>
            <a:spLocks noChangeArrowheads="1"/>
          </p:cNvSpPr>
          <p:nvPr/>
        </p:nvSpPr>
        <p:spPr bwMode="auto">
          <a:xfrm>
            <a:off x="3205163" y="2994025"/>
            <a:ext cx="2713037" cy="720725"/>
          </a:xfrm>
          <a:prstGeom prst="actionButtonReturn">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lgn="ctr" eaLnBrk="1" hangingPunct="1">
              <a:spcBef>
                <a:spcPct val="50000"/>
              </a:spcBef>
              <a:buClrTx/>
              <a:buFontTx/>
              <a:buNone/>
            </a:pPr>
            <a:endParaRPr lang="fi-FI" altLang="fi-FI" sz="3600">
              <a:latin typeface="Tahoma" panose="020B0604030504040204" pitchFamily="34" charset="0"/>
            </a:endParaRPr>
          </a:p>
        </p:txBody>
      </p:sp>
    </p:spTree>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AA39F151-289E-44B8-9AB9-7465D64C179A}" type="slidenum">
              <a:rPr lang="fi-FI" altLang="fi-FI" sz="1000" smtClean="0">
                <a:solidFill>
                  <a:schemeClr val="tx1"/>
                </a:solidFill>
                <a:latin typeface="Arial" panose="020B0604020202020204" pitchFamily="34" charset="0"/>
              </a:rPr>
              <a:pPr>
                <a:spcBef>
                  <a:spcPct val="0"/>
                </a:spcBef>
                <a:buClrTx/>
                <a:buFontTx/>
                <a:buNone/>
              </a:pPr>
              <a:t>251</a:t>
            </a:fld>
            <a:endParaRPr lang="fi-FI" altLang="fi-FI" sz="1000" smtClean="0">
              <a:solidFill>
                <a:schemeClr val="tx1"/>
              </a:solidFill>
              <a:latin typeface="Arial" panose="020B0604020202020204" pitchFamily="34" charset="0"/>
            </a:endParaRPr>
          </a:p>
        </p:txBody>
      </p:sp>
      <p:sp>
        <p:nvSpPr>
          <p:cNvPr id="264195" name="Text Box 2"/>
          <p:cNvSpPr txBox="1">
            <a:spLocks noChangeArrowheads="1"/>
          </p:cNvSpPr>
          <p:nvPr/>
        </p:nvSpPr>
        <p:spPr bwMode="auto">
          <a:xfrm>
            <a:off x="354013" y="268288"/>
            <a:ext cx="40862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b="1">
                <a:solidFill>
                  <a:schemeClr val="tx2"/>
                </a:solidFill>
              </a:rPr>
              <a:t>Ratkaisu: Tehtävä 4.7</a:t>
            </a:r>
          </a:p>
        </p:txBody>
      </p:sp>
      <p:sp>
        <p:nvSpPr>
          <p:cNvPr id="264196" name="Text Box 3"/>
          <p:cNvSpPr txBox="1">
            <a:spLocks noChangeArrowheads="1"/>
          </p:cNvSpPr>
          <p:nvPr/>
        </p:nvSpPr>
        <p:spPr bwMode="auto">
          <a:xfrm>
            <a:off x="423863" y="879475"/>
            <a:ext cx="61610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i="1">
                <a:solidFill>
                  <a:schemeClr val="tx1"/>
                </a:solidFill>
              </a:rPr>
              <a:t>m</a:t>
            </a:r>
            <a:r>
              <a:rPr lang="fi-FI" altLang="fi-FI" sz="2800" baseline="-25000">
                <a:solidFill>
                  <a:schemeClr val="tx1"/>
                </a:solidFill>
              </a:rPr>
              <a:t>A</a:t>
            </a:r>
            <a:r>
              <a:rPr lang="fi-FI" altLang="fi-FI" sz="2800">
                <a:solidFill>
                  <a:schemeClr val="tx1"/>
                </a:solidFill>
              </a:rPr>
              <a:t> = 70 kg	   </a:t>
            </a:r>
            <a:r>
              <a:rPr lang="fi-FI" altLang="fi-FI" sz="2800" i="1">
                <a:solidFill>
                  <a:schemeClr val="tx1"/>
                </a:solidFill>
              </a:rPr>
              <a:t>m</a:t>
            </a:r>
            <a:r>
              <a:rPr lang="fi-FI" altLang="fi-FI" sz="2800" baseline="-25000">
                <a:solidFill>
                  <a:schemeClr val="tx1"/>
                </a:solidFill>
              </a:rPr>
              <a:t>B</a:t>
            </a:r>
            <a:r>
              <a:rPr lang="fi-FI" altLang="fi-FI" sz="2800">
                <a:solidFill>
                  <a:schemeClr val="tx1"/>
                </a:solidFill>
              </a:rPr>
              <a:t> = 35 kg  </a:t>
            </a:r>
            <a:r>
              <a:rPr lang="fi-FI" altLang="fi-FI" sz="2800" i="1">
                <a:solidFill>
                  <a:schemeClr val="tx1"/>
                </a:solidFill>
              </a:rPr>
              <a:t>m</a:t>
            </a:r>
            <a:r>
              <a:rPr lang="fi-FI" altLang="fi-FI" sz="2800" baseline="-25000">
                <a:solidFill>
                  <a:schemeClr val="tx1"/>
                </a:solidFill>
              </a:rPr>
              <a:t>C</a:t>
            </a:r>
            <a:r>
              <a:rPr lang="fi-FI" altLang="fi-FI" sz="2800">
                <a:solidFill>
                  <a:schemeClr val="tx1"/>
                </a:solidFill>
              </a:rPr>
              <a:t> = 85 kg</a:t>
            </a:r>
          </a:p>
        </p:txBody>
      </p:sp>
      <p:grpSp>
        <p:nvGrpSpPr>
          <p:cNvPr id="264197" name="Group 4"/>
          <p:cNvGrpSpPr>
            <a:grpSpLocks/>
          </p:cNvGrpSpPr>
          <p:nvPr/>
        </p:nvGrpSpPr>
        <p:grpSpPr bwMode="auto">
          <a:xfrm>
            <a:off x="50800" y="1681163"/>
            <a:ext cx="3165475" cy="4857750"/>
            <a:chOff x="194" y="1041"/>
            <a:chExt cx="1994" cy="3060"/>
          </a:xfrm>
        </p:grpSpPr>
        <p:grpSp>
          <p:nvGrpSpPr>
            <p:cNvPr id="264199" name="Group 5"/>
            <p:cNvGrpSpPr>
              <a:grpSpLocks/>
            </p:cNvGrpSpPr>
            <p:nvPr/>
          </p:nvGrpSpPr>
          <p:grpSpPr bwMode="auto">
            <a:xfrm>
              <a:off x="194" y="1041"/>
              <a:ext cx="1994" cy="2591"/>
              <a:chOff x="194" y="1041"/>
              <a:chExt cx="1994" cy="2591"/>
            </a:xfrm>
          </p:grpSpPr>
          <p:grpSp>
            <p:nvGrpSpPr>
              <p:cNvPr id="264204" name="Group 6"/>
              <p:cNvGrpSpPr>
                <a:grpSpLocks/>
              </p:cNvGrpSpPr>
              <p:nvPr/>
            </p:nvGrpSpPr>
            <p:grpSpPr bwMode="auto">
              <a:xfrm>
                <a:off x="423" y="1041"/>
                <a:ext cx="1481" cy="2591"/>
                <a:chOff x="3908" y="884"/>
                <a:chExt cx="1481" cy="2591"/>
              </a:xfrm>
            </p:grpSpPr>
            <p:sp>
              <p:nvSpPr>
                <p:cNvPr id="264210" name="Oval 7"/>
                <p:cNvSpPr>
                  <a:spLocks noChangeArrowheads="1"/>
                </p:cNvSpPr>
                <p:nvPr/>
              </p:nvSpPr>
              <p:spPr bwMode="auto">
                <a:xfrm>
                  <a:off x="4401" y="1093"/>
                  <a:ext cx="594" cy="594"/>
                </a:xfrm>
                <a:prstGeom prst="ellipse">
                  <a:avLst/>
                </a:prstGeom>
                <a:solidFill>
                  <a:srgbClr val="C0C0C0"/>
                </a:solidFill>
                <a:ln w="25400" algn="ctr">
                  <a:solidFill>
                    <a:schemeClr val="tx1"/>
                  </a:solidFill>
                  <a:round/>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264211" name="Line 8"/>
                <p:cNvSpPr>
                  <a:spLocks noChangeShapeType="1"/>
                </p:cNvSpPr>
                <p:nvPr/>
              </p:nvSpPr>
              <p:spPr bwMode="auto">
                <a:xfrm>
                  <a:off x="4403" y="1362"/>
                  <a:ext cx="0" cy="8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264212" name="Line 9"/>
                <p:cNvSpPr>
                  <a:spLocks noChangeShapeType="1"/>
                </p:cNvSpPr>
                <p:nvPr/>
              </p:nvSpPr>
              <p:spPr bwMode="auto">
                <a:xfrm>
                  <a:off x="4695" y="940"/>
                  <a:ext cx="0" cy="45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264213" name="Oval 10"/>
                <p:cNvSpPr>
                  <a:spLocks noChangeArrowheads="1"/>
                </p:cNvSpPr>
                <p:nvPr/>
              </p:nvSpPr>
              <p:spPr bwMode="auto">
                <a:xfrm>
                  <a:off x="4670" y="1362"/>
                  <a:ext cx="56" cy="56"/>
                </a:xfrm>
                <a:prstGeom prst="ellipse">
                  <a:avLst/>
                </a:prstGeom>
                <a:solidFill>
                  <a:srgbClr val="000000"/>
                </a:solidFill>
                <a:ln w="9525" algn="ctr">
                  <a:solidFill>
                    <a:schemeClr val="tx1"/>
                  </a:solidFill>
                  <a:round/>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264214" name="Line 11"/>
                <p:cNvSpPr>
                  <a:spLocks noChangeShapeType="1"/>
                </p:cNvSpPr>
                <p:nvPr/>
              </p:nvSpPr>
              <p:spPr bwMode="auto">
                <a:xfrm>
                  <a:off x="4996" y="1370"/>
                  <a:ext cx="0" cy="96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264215" name="Text Box 12"/>
                <p:cNvSpPr txBox="1">
                  <a:spLocks noChangeArrowheads="1"/>
                </p:cNvSpPr>
                <p:nvPr/>
              </p:nvSpPr>
              <p:spPr bwMode="auto">
                <a:xfrm>
                  <a:off x="3908" y="3187"/>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
                      <a:schemeClr val="hlink"/>
                    </a:buClr>
                    <a:buSzPct val="80000"/>
                    <a:buFont typeface="Arial" panose="020B0604020202020204" pitchFamily="34" charset="0"/>
                    <a:buNone/>
                  </a:pPr>
                  <a:r>
                    <a:rPr lang="fi-FI" altLang="fi-FI" sz="2400">
                      <a:solidFill>
                        <a:schemeClr val="tx1"/>
                      </a:solidFill>
                    </a:rPr>
                    <a:t>A</a:t>
                  </a:r>
                </a:p>
              </p:txBody>
            </p:sp>
            <p:sp>
              <p:nvSpPr>
                <p:cNvPr id="264216" name="Text Box 13"/>
                <p:cNvSpPr txBox="1">
                  <a:spLocks noChangeArrowheads="1"/>
                </p:cNvSpPr>
                <p:nvPr/>
              </p:nvSpPr>
              <p:spPr bwMode="auto">
                <a:xfrm>
                  <a:off x="3980" y="2341"/>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
                      <a:schemeClr val="hlink"/>
                    </a:buClr>
                    <a:buSzPct val="80000"/>
                    <a:buFont typeface="Arial" panose="020B0604020202020204" pitchFamily="34" charset="0"/>
                    <a:buNone/>
                  </a:pPr>
                  <a:r>
                    <a:rPr lang="fi-FI" altLang="fi-FI" sz="2400">
                      <a:solidFill>
                        <a:schemeClr val="tx1"/>
                      </a:solidFill>
                    </a:rPr>
                    <a:t>B</a:t>
                  </a:r>
                </a:p>
              </p:txBody>
            </p:sp>
            <p:sp>
              <p:nvSpPr>
                <p:cNvPr id="264217" name="Text Box 14"/>
                <p:cNvSpPr txBox="1">
                  <a:spLocks noChangeArrowheads="1"/>
                </p:cNvSpPr>
                <p:nvPr/>
              </p:nvSpPr>
              <p:spPr bwMode="auto">
                <a:xfrm>
                  <a:off x="5161" y="2485"/>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
                      <a:schemeClr val="hlink"/>
                    </a:buClr>
                    <a:buSzPct val="80000"/>
                    <a:buFont typeface="Arial" panose="020B0604020202020204" pitchFamily="34" charset="0"/>
                    <a:buNone/>
                  </a:pPr>
                  <a:r>
                    <a:rPr lang="fi-FI" altLang="fi-FI" sz="2400">
                      <a:solidFill>
                        <a:schemeClr val="tx1"/>
                      </a:solidFill>
                    </a:rPr>
                    <a:t>C</a:t>
                  </a:r>
                </a:p>
              </p:txBody>
            </p:sp>
            <p:sp>
              <p:nvSpPr>
                <p:cNvPr id="264218" name="Text Box 15"/>
                <p:cNvSpPr txBox="1">
                  <a:spLocks noChangeArrowheads="1"/>
                </p:cNvSpPr>
                <p:nvPr/>
              </p:nvSpPr>
              <p:spPr bwMode="auto">
                <a:xfrm>
                  <a:off x="4173" y="2773"/>
                  <a:ext cx="2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
                      <a:schemeClr val="hlink"/>
                    </a:buClr>
                    <a:buSzPct val="80000"/>
                    <a:buFont typeface="Arial" panose="020B0604020202020204" pitchFamily="34" charset="0"/>
                    <a:buNone/>
                  </a:pPr>
                  <a:r>
                    <a:rPr lang="fi-FI" altLang="fi-FI" sz="2000">
                      <a:solidFill>
                        <a:schemeClr val="tx1"/>
                      </a:solidFill>
                    </a:rPr>
                    <a:t>1</a:t>
                  </a:r>
                </a:p>
              </p:txBody>
            </p:sp>
            <p:sp>
              <p:nvSpPr>
                <p:cNvPr id="264219" name="Line 16"/>
                <p:cNvSpPr>
                  <a:spLocks noChangeShapeType="1"/>
                </p:cNvSpPr>
                <p:nvPr/>
              </p:nvSpPr>
              <p:spPr bwMode="auto">
                <a:xfrm>
                  <a:off x="4401" y="2745"/>
                  <a:ext cx="1" cy="34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264220" name="Rectangle 17"/>
                <p:cNvSpPr>
                  <a:spLocks noChangeArrowheads="1"/>
                </p:cNvSpPr>
                <p:nvPr/>
              </p:nvSpPr>
              <p:spPr bwMode="auto">
                <a:xfrm>
                  <a:off x="4136" y="3086"/>
                  <a:ext cx="521" cy="389"/>
                </a:xfrm>
                <a:prstGeom prst="rect">
                  <a:avLst/>
                </a:prstGeom>
                <a:solidFill>
                  <a:schemeClr val="accent2"/>
                </a:solidFill>
                <a:ln w="9525" algn="ctr">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264221" name="Rectangle 18"/>
                <p:cNvSpPr>
                  <a:spLocks noChangeArrowheads="1"/>
                </p:cNvSpPr>
                <p:nvPr/>
              </p:nvSpPr>
              <p:spPr bwMode="auto">
                <a:xfrm>
                  <a:off x="4210" y="2246"/>
                  <a:ext cx="384" cy="499"/>
                </a:xfrm>
                <a:prstGeom prst="rect">
                  <a:avLst/>
                </a:prstGeom>
                <a:solidFill>
                  <a:schemeClr val="hlink"/>
                </a:solidFill>
                <a:ln w="9525" algn="ctr">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264222" name="Rectangle 19"/>
                <p:cNvSpPr>
                  <a:spLocks noChangeArrowheads="1"/>
                </p:cNvSpPr>
                <p:nvPr/>
              </p:nvSpPr>
              <p:spPr bwMode="auto">
                <a:xfrm>
                  <a:off x="4833" y="2330"/>
                  <a:ext cx="328" cy="756"/>
                </a:xfrm>
                <a:prstGeom prst="rect">
                  <a:avLst/>
                </a:prstGeom>
                <a:solidFill>
                  <a:schemeClr val="tx1"/>
                </a:solidFill>
                <a:ln w="9525" algn="ctr">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264223" name="Text Box 20"/>
                <p:cNvSpPr txBox="1">
                  <a:spLocks noChangeArrowheads="1"/>
                </p:cNvSpPr>
                <p:nvPr/>
              </p:nvSpPr>
              <p:spPr bwMode="auto">
                <a:xfrm>
                  <a:off x="4183" y="1767"/>
                  <a:ext cx="2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
                      <a:schemeClr val="hlink"/>
                    </a:buClr>
                    <a:buSzPct val="80000"/>
                    <a:buFont typeface="Arial" panose="020B0604020202020204" pitchFamily="34" charset="0"/>
                    <a:buNone/>
                  </a:pPr>
                  <a:r>
                    <a:rPr lang="fi-FI" altLang="fi-FI" sz="2000">
                      <a:solidFill>
                        <a:schemeClr val="tx1"/>
                      </a:solidFill>
                    </a:rPr>
                    <a:t>2</a:t>
                  </a:r>
                </a:p>
              </p:txBody>
            </p:sp>
            <p:sp>
              <p:nvSpPr>
                <p:cNvPr id="264224" name="Text Box 21"/>
                <p:cNvSpPr txBox="1">
                  <a:spLocks noChangeArrowheads="1"/>
                </p:cNvSpPr>
                <p:nvPr/>
              </p:nvSpPr>
              <p:spPr bwMode="auto">
                <a:xfrm>
                  <a:off x="5005" y="1776"/>
                  <a:ext cx="2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
                      <a:schemeClr val="hlink"/>
                    </a:buClr>
                    <a:buSzPct val="80000"/>
                    <a:buFont typeface="Arial" panose="020B0604020202020204" pitchFamily="34" charset="0"/>
                    <a:buNone/>
                  </a:pPr>
                  <a:r>
                    <a:rPr lang="fi-FI" altLang="fi-FI" sz="2000">
                      <a:solidFill>
                        <a:schemeClr val="tx1"/>
                      </a:solidFill>
                    </a:rPr>
                    <a:t>2</a:t>
                  </a:r>
                </a:p>
              </p:txBody>
            </p:sp>
            <p:sp>
              <p:nvSpPr>
                <p:cNvPr id="264225" name="Rectangle 22"/>
                <p:cNvSpPr>
                  <a:spLocks noChangeArrowheads="1"/>
                </p:cNvSpPr>
                <p:nvPr/>
              </p:nvSpPr>
              <p:spPr bwMode="auto">
                <a:xfrm>
                  <a:off x="4436" y="884"/>
                  <a:ext cx="559" cy="56"/>
                </a:xfrm>
                <a:prstGeom prst="rect">
                  <a:avLst/>
                </a:prstGeom>
                <a:solidFill>
                  <a:srgbClr val="000000"/>
                </a:solidFill>
                <a:ln w="9525" algn="ctr">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grpSp>
          <p:grpSp>
            <p:nvGrpSpPr>
              <p:cNvPr id="264205" name="Group 23"/>
              <p:cNvGrpSpPr>
                <a:grpSpLocks/>
              </p:cNvGrpSpPr>
              <p:nvPr/>
            </p:nvGrpSpPr>
            <p:grpSpPr bwMode="auto">
              <a:xfrm>
                <a:off x="194" y="2499"/>
                <a:ext cx="1994" cy="709"/>
                <a:chOff x="194" y="2499"/>
                <a:chExt cx="1994" cy="709"/>
              </a:xfrm>
            </p:grpSpPr>
            <p:sp>
              <p:nvSpPr>
                <p:cNvPr id="264206" name="Line 24"/>
                <p:cNvSpPr>
                  <a:spLocks noChangeShapeType="1"/>
                </p:cNvSpPr>
                <p:nvPr/>
              </p:nvSpPr>
              <p:spPr bwMode="auto">
                <a:xfrm flipH="1" flipV="1">
                  <a:off x="1967" y="2499"/>
                  <a:ext cx="9" cy="576"/>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i-FI"/>
                </a:p>
              </p:txBody>
            </p:sp>
            <p:sp>
              <p:nvSpPr>
                <p:cNvPr id="264207" name="Line 25"/>
                <p:cNvSpPr>
                  <a:spLocks noChangeShapeType="1"/>
                </p:cNvSpPr>
                <p:nvPr/>
              </p:nvSpPr>
              <p:spPr bwMode="auto">
                <a:xfrm flipH="1" flipV="1">
                  <a:off x="444" y="2632"/>
                  <a:ext cx="9" cy="576"/>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spAutoFit/>
                </a:bodyPr>
                <a:lstStyle/>
                <a:p>
                  <a:endParaRPr lang="fi-FI"/>
                </a:p>
              </p:txBody>
            </p:sp>
            <p:sp>
              <p:nvSpPr>
                <p:cNvPr id="264208" name="Text Box 26"/>
                <p:cNvSpPr txBox="1">
                  <a:spLocks noChangeArrowheads="1"/>
                </p:cNvSpPr>
                <p:nvPr/>
              </p:nvSpPr>
              <p:spPr bwMode="auto">
                <a:xfrm>
                  <a:off x="1957" y="2624"/>
                  <a:ext cx="2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400" b="1" i="1">
                      <a:solidFill>
                        <a:schemeClr val="tx1"/>
                      </a:solidFill>
                    </a:rPr>
                    <a:t>a</a:t>
                  </a:r>
                </a:p>
              </p:txBody>
            </p:sp>
            <p:sp>
              <p:nvSpPr>
                <p:cNvPr id="264209" name="Text Box 27"/>
                <p:cNvSpPr txBox="1">
                  <a:spLocks noChangeArrowheads="1"/>
                </p:cNvSpPr>
                <p:nvPr/>
              </p:nvSpPr>
              <p:spPr bwMode="auto">
                <a:xfrm>
                  <a:off x="194" y="2764"/>
                  <a:ext cx="2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400" b="1" i="1">
                      <a:solidFill>
                        <a:schemeClr val="tx1"/>
                      </a:solidFill>
                    </a:rPr>
                    <a:t>a</a:t>
                  </a:r>
                </a:p>
              </p:txBody>
            </p:sp>
          </p:grpSp>
        </p:grpSp>
        <p:sp>
          <p:nvSpPr>
            <p:cNvPr id="264200" name="Line 28"/>
            <p:cNvSpPr>
              <a:spLocks noChangeShapeType="1"/>
            </p:cNvSpPr>
            <p:nvPr/>
          </p:nvSpPr>
          <p:spPr bwMode="auto">
            <a:xfrm>
              <a:off x="1498" y="3245"/>
              <a:ext cx="2" cy="44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fi-FI"/>
            </a:p>
          </p:txBody>
        </p:sp>
        <p:sp>
          <p:nvSpPr>
            <p:cNvPr id="264201" name="Line 29"/>
            <p:cNvSpPr>
              <a:spLocks noChangeShapeType="1"/>
            </p:cNvSpPr>
            <p:nvPr/>
          </p:nvSpPr>
          <p:spPr bwMode="auto">
            <a:xfrm>
              <a:off x="913" y="3629"/>
              <a:ext cx="0" cy="40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fi-FI"/>
            </a:p>
          </p:txBody>
        </p:sp>
        <p:sp>
          <p:nvSpPr>
            <p:cNvPr id="264202" name="Text Box 30"/>
            <p:cNvSpPr txBox="1">
              <a:spLocks noChangeArrowheads="1"/>
            </p:cNvSpPr>
            <p:nvPr/>
          </p:nvSpPr>
          <p:spPr bwMode="auto">
            <a:xfrm>
              <a:off x="1509" y="3391"/>
              <a:ext cx="4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400" i="1">
                  <a:solidFill>
                    <a:schemeClr val="tx1"/>
                  </a:solidFill>
                </a:rPr>
                <a:t>m</a:t>
              </a:r>
              <a:r>
                <a:rPr lang="fi-FI" altLang="fi-FI" sz="2400" baseline="-25000">
                  <a:solidFill>
                    <a:schemeClr val="tx1"/>
                  </a:solidFill>
                </a:rPr>
                <a:t>c</a:t>
              </a:r>
              <a:r>
                <a:rPr lang="fi-FI" altLang="fi-FI" sz="2400" b="1" i="1">
                  <a:solidFill>
                    <a:schemeClr val="tx1"/>
                  </a:solidFill>
                </a:rPr>
                <a:t>g</a:t>
              </a:r>
            </a:p>
          </p:txBody>
        </p:sp>
        <p:sp>
          <p:nvSpPr>
            <p:cNvPr id="264203" name="Text Box 31"/>
            <p:cNvSpPr txBox="1">
              <a:spLocks noChangeArrowheads="1"/>
            </p:cNvSpPr>
            <p:nvPr/>
          </p:nvSpPr>
          <p:spPr bwMode="auto">
            <a:xfrm>
              <a:off x="883" y="3813"/>
              <a:ext cx="99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400">
                  <a:solidFill>
                    <a:schemeClr val="tx1"/>
                  </a:solidFill>
                </a:rPr>
                <a:t>(</a:t>
              </a:r>
              <a:r>
                <a:rPr lang="fi-FI" altLang="fi-FI" sz="2400" i="1">
                  <a:solidFill>
                    <a:schemeClr val="tx1"/>
                  </a:solidFill>
                </a:rPr>
                <a:t>m</a:t>
              </a:r>
              <a:r>
                <a:rPr lang="fi-FI" altLang="fi-FI" sz="2400" baseline="-25000">
                  <a:solidFill>
                    <a:schemeClr val="tx1"/>
                  </a:solidFill>
                </a:rPr>
                <a:t>A</a:t>
              </a:r>
              <a:r>
                <a:rPr lang="fi-FI" altLang="fi-FI" sz="2400">
                  <a:solidFill>
                    <a:schemeClr val="tx1"/>
                  </a:solidFill>
                </a:rPr>
                <a:t>+</a:t>
              </a:r>
              <a:r>
                <a:rPr lang="fi-FI" altLang="fi-FI" sz="2400" i="1">
                  <a:solidFill>
                    <a:schemeClr val="tx1"/>
                  </a:solidFill>
                </a:rPr>
                <a:t>m</a:t>
              </a:r>
              <a:r>
                <a:rPr lang="fi-FI" altLang="fi-FI" sz="2400" baseline="-25000">
                  <a:solidFill>
                    <a:schemeClr val="tx1"/>
                  </a:solidFill>
                </a:rPr>
                <a:t>B</a:t>
              </a:r>
              <a:r>
                <a:rPr lang="fi-FI" altLang="fi-FI" sz="2400">
                  <a:solidFill>
                    <a:schemeClr val="tx1"/>
                  </a:solidFill>
                </a:rPr>
                <a:t>)</a:t>
              </a:r>
              <a:r>
                <a:rPr lang="fi-FI" altLang="fi-FI" sz="2400" b="1" i="1">
                  <a:solidFill>
                    <a:schemeClr val="tx1"/>
                  </a:solidFill>
                </a:rPr>
                <a:t>g</a:t>
              </a:r>
            </a:p>
          </p:txBody>
        </p:sp>
      </p:grpSp>
      <p:graphicFrame>
        <p:nvGraphicFramePr>
          <p:cNvPr id="264198" name="Object 32"/>
          <p:cNvGraphicFramePr>
            <a:graphicFrameLocks noChangeAspect="1"/>
          </p:cNvGraphicFramePr>
          <p:nvPr/>
        </p:nvGraphicFramePr>
        <p:xfrm>
          <a:off x="3476625" y="2516188"/>
          <a:ext cx="5359400" cy="2286000"/>
        </p:xfrm>
        <a:graphic>
          <a:graphicData uri="http://schemas.openxmlformats.org/presentationml/2006/ole">
            <mc:AlternateContent xmlns:mc="http://schemas.openxmlformats.org/markup-compatibility/2006">
              <mc:Choice xmlns:v="urn:schemas-microsoft-com:vml" Requires="v">
                <p:oleObj spid="_x0000_s264228" name="Equation" r:id="rId3" imgW="5956300" imgH="2540000" progId="Equation.DSMT4">
                  <p:embed/>
                </p:oleObj>
              </mc:Choice>
              <mc:Fallback>
                <p:oleObj name="Equation" r:id="rId3" imgW="5956300" imgH="2540000" progId="Equation.DSMT4">
                  <p:embed/>
                  <p:pic>
                    <p:nvPicPr>
                      <p:cNvPr id="0"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6625" y="2516188"/>
                        <a:ext cx="5359400" cy="228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27EB14F3-1629-4C87-9162-0E2FBA6010E0}" type="slidenum">
              <a:rPr lang="fi-FI" altLang="fi-FI" sz="1000" smtClean="0">
                <a:solidFill>
                  <a:schemeClr val="tx1"/>
                </a:solidFill>
                <a:latin typeface="Arial" panose="020B0604020202020204" pitchFamily="34" charset="0"/>
              </a:rPr>
              <a:pPr>
                <a:spcBef>
                  <a:spcPct val="0"/>
                </a:spcBef>
                <a:buClrTx/>
                <a:buFontTx/>
                <a:buNone/>
              </a:pPr>
              <a:t>252</a:t>
            </a:fld>
            <a:endParaRPr lang="fi-FI" altLang="fi-FI" sz="1000" smtClean="0">
              <a:solidFill>
                <a:schemeClr val="tx1"/>
              </a:solidFill>
              <a:latin typeface="Arial" panose="020B0604020202020204" pitchFamily="34" charset="0"/>
            </a:endParaRPr>
          </a:p>
        </p:txBody>
      </p:sp>
      <p:sp>
        <p:nvSpPr>
          <p:cNvPr id="265219" name="Text Box 2"/>
          <p:cNvSpPr txBox="1">
            <a:spLocks noChangeArrowheads="1"/>
          </p:cNvSpPr>
          <p:nvPr/>
        </p:nvSpPr>
        <p:spPr bwMode="auto">
          <a:xfrm>
            <a:off x="473075" y="444500"/>
            <a:ext cx="74787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a:solidFill>
                  <a:schemeClr val="tx1"/>
                </a:solidFill>
              </a:rPr>
              <a:t>Ratkaistaan köyden 1 jännitysvoima </a:t>
            </a:r>
            <a:r>
              <a:rPr lang="fi-FI" altLang="fi-FI" sz="2400" b="1" i="1">
                <a:solidFill>
                  <a:schemeClr val="tx1"/>
                </a:solidFill>
              </a:rPr>
              <a:t>T</a:t>
            </a:r>
            <a:r>
              <a:rPr lang="fi-FI" altLang="fi-FI" sz="2400" baseline="-25000">
                <a:solidFill>
                  <a:schemeClr val="tx1"/>
                </a:solidFill>
              </a:rPr>
              <a:t>1</a:t>
            </a:r>
            <a:r>
              <a:rPr lang="fi-FI" altLang="fi-FI" sz="2400">
                <a:solidFill>
                  <a:schemeClr val="tx1"/>
                </a:solidFill>
              </a:rPr>
              <a:t> kappaleen A vapaakappalekuvion avulla.</a:t>
            </a:r>
          </a:p>
        </p:txBody>
      </p:sp>
      <p:grpSp>
        <p:nvGrpSpPr>
          <p:cNvPr id="265220" name="Group 3"/>
          <p:cNvGrpSpPr>
            <a:grpSpLocks/>
          </p:cNvGrpSpPr>
          <p:nvPr/>
        </p:nvGrpSpPr>
        <p:grpSpPr bwMode="auto">
          <a:xfrm>
            <a:off x="717550" y="2560638"/>
            <a:ext cx="1709738" cy="2314575"/>
            <a:chOff x="452" y="1593"/>
            <a:chExt cx="1077" cy="1458"/>
          </a:xfrm>
        </p:grpSpPr>
        <p:sp>
          <p:nvSpPr>
            <p:cNvPr id="265222" name="Text Box 4"/>
            <p:cNvSpPr txBox="1">
              <a:spLocks noChangeArrowheads="1"/>
            </p:cNvSpPr>
            <p:nvPr/>
          </p:nvSpPr>
          <p:spPr bwMode="auto">
            <a:xfrm>
              <a:off x="452" y="2104"/>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
                  <a:schemeClr val="hlink"/>
                </a:buClr>
                <a:buSzPct val="80000"/>
                <a:buFont typeface="Arial" panose="020B0604020202020204" pitchFamily="34" charset="0"/>
                <a:buNone/>
              </a:pPr>
              <a:r>
                <a:rPr lang="fi-FI" altLang="fi-FI" sz="2400">
                  <a:solidFill>
                    <a:schemeClr val="tx1"/>
                  </a:solidFill>
                </a:rPr>
                <a:t>A</a:t>
              </a:r>
            </a:p>
          </p:txBody>
        </p:sp>
        <p:sp>
          <p:nvSpPr>
            <p:cNvPr id="265223" name="Rectangle 5"/>
            <p:cNvSpPr>
              <a:spLocks noChangeArrowheads="1"/>
            </p:cNvSpPr>
            <p:nvPr/>
          </p:nvSpPr>
          <p:spPr bwMode="auto">
            <a:xfrm>
              <a:off x="680" y="2003"/>
              <a:ext cx="521" cy="389"/>
            </a:xfrm>
            <a:prstGeom prst="rect">
              <a:avLst/>
            </a:prstGeom>
            <a:solidFill>
              <a:schemeClr val="accent2"/>
            </a:solidFill>
            <a:ln w="9525" algn="ctr">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265224" name="Line 6"/>
            <p:cNvSpPr>
              <a:spLocks noChangeShapeType="1"/>
            </p:cNvSpPr>
            <p:nvPr/>
          </p:nvSpPr>
          <p:spPr bwMode="auto">
            <a:xfrm flipH="1" flipV="1">
              <a:off x="1308" y="1925"/>
              <a:ext cx="9" cy="576"/>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spAutoFit/>
            </a:bodyPr>
            <a:lstStyle/>
            <a:p>
              <a:endParaRPr lang="fi-FI"/>
            </a:p>
          </p:txBody>
        </p:sp>
        <p:sp>
          <p:nvSpPr>
            <p:cNvPr id="265225" name="Text Box 7"/>
            <p:cNvSpPr txBox="1">
              <a:spLocks noChangeArrowheads="1"/>
            </p:cNvSpPr>
            <p:nvPr/>
          </p:nvSpPr>
          <p:spPr bwMode="auto">
            <a:xfrm>
              <a:off x="1298" y="2057"/>
              <a:ext cx="2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400" b="1" i="1">
                  <a:solidFill>
                    <a:schemeClr val="tx1"/>
                  </a:solidFill>
                </a:rPr>
                <a:t>a</a:t>
              </a:r>
            </a:p>
          </p:txBody>
        </p:sp>
        <p:sp>
          <p:nvSpPr>
            <p:cNvPr id="265226" name="Line 8"/>
            <p:cNvSpPr>
              <a:spLocks noChangeShapeType="1"/>
            </p:cNvSpPr>
            <p:nvPr/>
          </p:nvSpPr>
          <p:spPr bwMode="auto">
            <a:xfrm>
              <a:off x="942" y="2389"/>
              <a:ext cx="0" cy="40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fi-FI"/>
            </a:p>
          </p:txBody>
        </p:sp>
        <p:sp>
          <p:nvSpPr>
            <p:cNvPr id="265227" name="Text Box 9"/>
            <p:cNvSpPr txBox="1">
              <a:spLocks noChangeArrowheads="1"/>
            </p:cNvSpPr>
            <p:nvPr/>
          </p:nvSpPr>
          <p:spPr bwMode="auto">
            <a:xfrm>
              <a:off x="763" y="2763"/>
              <a:ext cx="4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400" i="1">
                  <a:solidFill>
                    <a:schemeClr val="tx1"/>
                  </a:solidFill>
                </a:rPr>
                <a:t>m</a:t>
              </a:r>
              <a:r>
                <a:rPr lang="fi-FI" altLang="fi-FI" sz="2400" baseline="-25000">
                  <a:solidFill>
                    <a:schemeClr val="tx1"/>
                  </a:solidFill>
                </a:rPr>
                <a:t>A</a:t>
              </a:r>
              <a:r>
                <a:rPr lang="fi-FI" altLang="fi-FI" sz="2400" b="1" i="1">
                  <a:solidFill>
                    <a:schemeClr val="tx1"/>
                  </a:solidFill>
                </a:rPr>
                <a:t>g</a:t>
              </a:r>
            </a:p>
          </p:txBody>
        </p:sp>
        <p:sp>
          <p:nvSpPr>
            <p:cNvPr id="265228" name="Line 10"/>
            <p:cNvSpPr>
              <a:spLocks noChangeShapeType="1"/>
            </p:cNvSpPr>
            <p:nvPr/>
          </p:nvSpPr>
          <p:spPr bwMode="auto">
            <a:xfrm>
              <a:off x="934" y="1593"/>
              <a:ext cx="0" cy="406"/>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anchor="ctr">
              <a:spAutoFit/>
            </a:bodyPr>
            <a:lstStyle/>
            <a:p>
              <a:endParaRPr lang="fi-FI"/>
            </a:p>
          </p:txBody>
        </p:sp>
        <p:sp>
          <p:nvSpPr>
            <p:cNvPr id="265229" name="Text Box 11"/>
            <p:cNvSpPr txBox="1">
              <a:spLocks noChangeArrowheads="1"/>
            </p:cNvSpPr>
            <p:nvPr/>
          </p:nvSpPr>
          <p:spPr bwMode="auto">
            <a:xfrm>
              <a:off x="895" y="1616"/>
              <a:ext cx="3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400" b="1" i="1">
                  <a:solidFill>
                    <a:schemeClr val="tx1"/>
                  </a:solidFill>
                </a:rPr>
                <a:t>T</a:t>
              </a:r>
              <a:r>
                <a:rPr lang="fi-FI" altLang="fi-FI" sz="2400" baseline="-25000">
                  <a:solidFill>
                    <a:schemeClr val="tx1"/>
                  </a:solidFill>
                </a:rPr>
                <a:t>1</a:t>
              </a:r>
              <a:endParaRPr lang="fi-FI" altLang="fi-FI" sz="2400" b="1" i="1" baseline="-25000">
                <a:solidFill>
                  <a:schemeClr val="tx1"/>
                </a:solidFill>
              </a:endParaRPr>
            </a:p>
          </p:txBody>
        </p:sp>
      </p:grpSp>
      <p:graphicFrame>
        <p:nvGraphicFramePr>
          <p:cNvPr id="265221" name="Object 12"/>
          <p:cNvGraphicFramePr>
            <a:graphicFrameLocks noChangeAspect="1"/>
          </p:cNvGraphicFramePr>
          <p:nvPr/>
        </p:nvGraphicFramePr>
        <p:xfrm>
          <a:off x="3008313" y="2430463"/>
          <a:ext cx="4470400" cy="2476500"/>
        </p:xfrm>
        <a:graphic>
          <a:graphicData uri="http://schemas.openxmlformats.org/presentationml/2006/ole">
            <mc:AlternateContent xmlns:mc="http://schemas.openxmlformats.org/markup-compatibility/2006">
              <mc:Choice xmlns:v="urn:schemas-microsoft-com:vml" Requires="v">
                <p:oleObj spid="_x0000_s265232" name="Equation" r:id="rId3" imgW="4470400" imgH="2476500" progId="Equation.DSMT4">
                  <p:embed/>
                </p:oleObj>
              </mc:Choice>
              <mc:Fallback>
                <p:oleObj name="Equation" r:id="rId3" imgW="4470400" imgH="2476500"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8313" y="2430463"/>
                        <a:ext cx="4470400" cy="247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82CE26EF-EAD1-4C65-ADEF-D5BC0633A3DF}" type="slidenum">
              <a:rPr lang="fi-FI" altLang="fi-FI" sz="1000" smtClean="0">
                <a:solidFill>
                  <a:schemeClr val="tx1"/>
                </a:solidFill>
                <a:latin typeface="Arial" panose="020B0604020202020204" pitchFamily="34" charset="0"/>
              </a:rPr>
              <a:pPr>
                <a:spcBef>
                  <a:spcPct val="0"/>
                </a:spcBef>
                <a:buClrTx/>
                <a:buFontTx/>
                <a:buNone/>
              </a:pPr>
              <a:t>253</a:t>
            </a:fld>
            <a:endParaRPr lang="fi-FI" altLang="fi-FI" sz="1000" smtClean="0">
              <a:solidFill>
                <a:schemeClr val="tx1"/>
              </a:solidFill>
              <a:latin typeface="Arial" panose="020B0604020202020204" pitchFamily="34" charset="0"/>
            </a:endParaRPr>
          </a:p>
        </p:txBody>
      </p:sp>
      <p:sp>
        <p:nvSpPr>
          <p:cNvPr id="266243" name="Text Box 2"/>
          <p:cNvSpPr txBox="1">
            <a:spLocks noChangeArrowheads="1"/>
          </p:cNvSpPr>
          <p:nvPr/>
        </p:nvSpPr>
        <p:spPr bwMode="auto">
          <a:xfrm>
            <a:off x="473075" y="444500"/>
            <a:ext cx="74787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a:solidFill>
                  <a:schemeClr val="tx1"/>
                </a:solidFill>
              </a:rPr>
              <a:t>Ratkaistaan köyden 2 jännitysvoima </a:t>
            </a:r>
            <a:r>
              <a:rPr lang="fi-FI" altLang="fi-FI" sz="2400" b="1" i="1">
                <a:solidFill>
                  <a:schemeClr val="tx1"/>
                </a:solidFill>
              </a:rPr>
              <a:t>T</a:t>
            </a:r>
            <a:r>
              <a:rPr lang="fi-FI" altLang="fi-FI" sz="2400" baseline="-25000">
                <a:solidFill>
                  <a:schemeClr val="tx1"/>
                </a:solidFill>
              </a:rPr>
              <a:t>2</a:t>
            </a:r>
            <a:r>
              <a:rPr lang="fi-FI" altLang="fi-FI" sz="2400">
                <a:solidFill>
                  <a:schemeClr val="tx1"/>
                </a:solidFill>
              </a:rPr>
              <a:t> kappaleen B vapaakappalekuvion avulla.</a:t>
            </a:r>
          </a:p>
        </p:txBody>
      </p:sp>
      <p:grpSp>
        <p:nvGrpSpPr>
          <p:cNvPr id="266244" name="Group 3"/>
          <p:cNvGrpSpPr>
            <a:grpSpLocks/>
          </p:cNvGrpSpPr>
          <p:nvPr/>
        </p:nvGrpSpPr>
        <p:grpSpPr bwMode="auto">
          <a:xfrm>
            <a:off x="685800" y="2265363"/>
            <a:ext cx="1557338" cy="2779712"/>
            <a:chOff x="432" y="1827"/>
            <a:chExt cx="981" cy="1751"/>
          </a:xfrm>
        </p:grpSpPr>
        <p:sp>
          <p:nvSpPr>
            <p:cNvPr id="266246" name="Line 4"/>
            <p:cNvSpPr>
              <a:spLocks noChangeShapeType="1"/>
            </p:cNvSpPr>
            <p:nvPr/>
          </p:nvSpPr>
          <p:spPr bwMode="auto">
            <a:xfrm flipH="1">
              <a:off x="855" y="1827"/>
              <a:ext cx="8" cy="548"/>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i-FI"/>
            </a:p>
          </p:txBody>
        </p:sp>
        <p:sp>
          <p:nvSpPr>
            <p:cNvPr id="266247" name="Text Box 5"/>
            <p:cNvSpPr txBox="1">
              <a:spLocks noChangeArrowheads="1"/>
            </p:cNvSpPr>
            <p:nvPr/>
          </p:nvSpPr>
          <p:spPr bwMode="auto">
            <a:xfrm>
              <a:off x="432" y="2470"/>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
                  <a:schemeClr val="hlink"/>
                </a:buClr>
                <a:buSzPct val="80000"/>
                <a:buFont typeface="Arial" panose="020B0604020202020204" pitchFamily="34" charset="0"/>
                <a:buNone/>
              </a:pPr>
              <a:r>
                <a:rPr lang="fi-FI" altLang="fi-FI" sz="2400">
                  <a:solidFill>
                    <a:schemeClr val="tx1"/>
                  </a:solidFill>
                </a:rPr>
                <a:t>B</a:t>
              </a:r>
            </a:p>
          </p:txBody>
        </p:sp>
        <p:sp>
          <p:nvSpPr>
            <p:cNvPr id="266248" name="Line 6"/>
            <p:cNvSpPr>
              <a:spLocks noChangeShapeType="1"/>
            </p:cNvSpPr>
            <p:nvPr/>
          </p:nvSpPr>
          <p:spPr bwMode="auto">
            <a:xfrm>
              <a:off x="853" y="2874"/>
              <a:ext cx="1" cy="34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sp>
          <p:nvSpPr>
            <p:cNvPr id="266249" name="Rectangle 7"/>
            <p:cNvSpPr>
              <a:spLocks noChangeArrowheads="1"/>
            </p:cNvSpPr>
            <p:nvPr/>
          </p:nvSpPr>
          <p:spPr bwMode="auto">
            <a:xfrm>
              <a:off x="662" y="2375"/>
              <a:ext cx="384" cy="499"/>
            </a:xfrm>
            <a:prstGeom prst="rect">
              <a:avLst/>
            </a:prstGeom>
            <a:solidFill>
              <a:schemeClr val="hlink"/>
            </a:solidFill>
            <a:ln w="9525" algn="ctr">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266250" name="Line 8"/>
            <p:cNvSpPr>
              <a:spLocks noChangeShapeType="1"/>
            </p:cNvSpPr>
            <p:nvPr/>
          </p:nvSpPr>
          <p:spPr bwMode="auto">
            <a:xfrm flipH="1" flipV="1">
              <a:off x="1202" y="2411"/>
              <a:ext cx="9" cy="576"/>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spAutoFit/>
            </a:bodyPr>
            <a:lstStyle/>
            <a:p>
              <a:endParaRPr lang="fi-FI"/>
            </a:p>
          </p:txBody>
        </p:sp>
        <p:sp>
          <p:nvSpPr>
            <p:cNvPr id="266251" name="Text Box 9"/>
            <p:cNvSpPr txBox="1">
              <a:spLocks noChangeArrowheads="1"/>
            </p:cNvSpPr>
            <p:nvPr/>
          </p:nvSpPr>
          <p:spPr bwMode="auto">
            <a:xfrm>
              <a:off x="1182" y="2543"/>
              <a:ext cx="2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400" b="1" i="1">
                  <a:solidFill>
                    <a:schemeClr val="tx1"/>
                  </a:solidFill>
                </a:rPr>
                <a:t>a</a:t>
              </a:r>
            </a:p>
          </p:txBody>
        </p:sp>
        <p:sp>
          <p:nvSpPr>
            <p:cNvPr id="266252" name="Line 10"/>
            <p:cNvSpPr>
              <a:spLocks noChangeShapeType="1"/>
            </p:cNvSpPr>
            <p:nvPr/>
          </p:nvSpPr>
          <p:spPr bwMode="auto">
            <a:xfrm>
              <a:off x="778" y="2875"/>
              <a:ext cx="1" cy="50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sp>
          <p:nvSpPr>
            <p:cNvPr id="266253" name="Text Box 11"/>
            <p:cNvSpPr txBox="1">
              <a:spLocks noChangeArrowheads="1"/>
            </p:cNvSpPr>
            <p:nvPr/>
          </p:nvSpPr>
          <p:spPr bwMode="auto">
            <a:xfrm>
              <a:off x="819" y="2956"/>
              <a:ext cx="3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400" b="1" i="1">
                  <a:solidFill>
                    <a:schemeClr val="tx1"/>
                  </a:solidFill>
                </a:rPr>
                <a:t>T</a:t>
              </a:r>
              <a:r>
                <a:rPr lang="fi-FI" altLang="fi-FI" sz="2400" baseline="-25000">
                  <a:solidFill>
                    <a:schemeClr val="tx1"/>
                  </a:solidFill>
                </a:rPr>
                <a:t>1</a:t>
              </a:r>
            </a:p>
          </p:txBody>
        </p:sp>
        <p:sp>
          <p:nvSpPr>
            <p:cNvPr id="266254" name="Text Box 12"/>
            <p:cNvSpPr txBox="1">
              <a:spLocks noChangeArrowheads="1"/>
            </p:cNvSpPr>
            <p:nvPr/>
          </p:nvSpPr>
          <p:spPr bwMode="auto">
            <a:xfrm>
              <a:off x="856" y="1960"/>
              <a:ext cx="3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400" b="1" i="1">
                  <a:solidFill>
                    <a:schemeClr val="tx1"/>
                  </a:solidFill>
                </a:rPr>
                <a:t>T</a:t>
              </a:r>
              <a:r>
                <a:rPr lang="fi-FI" altLang="fi-FI" sz="2400" baseline="-25000">
                  <a:solidFill>
                    <a:schemeClr val="tx1"/>
                  </a:solidFill>
                </a:rPr>
                <a:t>2</a:t>
              </a:r>
            </a:p>
          </p:txBody>
        </p:sp>
        <p:sp>
          <p:nvSpPr>
            <p:cNvPr id="266255" name="Text Box 13"/>
            <p:cNvSpPr txBox="1">
              <a:spLocks noChangeArrowheads="1"/>
            </p:cNvSpPr>
            <p:nvPr/>
          </p:nvSpPr>
          <p:spPr bwMode="auto">
            <a:xfrm>
              <a:off x="533" y="3290"/>
              <a:ext cx="47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400">
                  <a:solidFill>
                    <a:schemeClr val="tx1"/>
                  </a:solidFill>
                </a:rPr>
                <a:t>m</a:t>
              </a:r>
              <a:r>
                <a:rPr lang="fi-FI" altLang="fi-FI" sz="2400" baseline="-25000">
                  <a:solidFill>
                    <a:schemeClr val="tx1"/>
                  </a:solidFill>
                </a:rPr>
                <a:t>B</a:t>
              </a:r>
              <a:r>
                <a:rPr lang="fi-FI" altLang="fi-FI" sz="2400" b="1" i="1">
                  <a:solidFill>
                    <a:schemeClr val="tx1"/>
                  </a:solidFill>
                </a:rPr>
                <a:t>g</a:t>
              </a:r>
            </a:p>
          </p:txBody>
        </p:sp>
      </p:grpSp>
      <p:graphicFrame>
        <p:nvGraphicFramePr>
          <p:cNvPr id="266245" name="Object 14"/>
          <p:cNvGraphicFramePr>
            <a:graphicFrameLocks noChangeAspect="1"/>
          </p:cNvGraphicFramePr>
          <p:nvPr/>
        </p:nvGraphicFramePr>
        <p:xfrm>
          <a:off x="2894013" y="2574925"/>
          <a:ext cx="3263900" cy="1435100"/>
        </p:xfrm>
        <a:graphic>
          <a:graphicData uri="http://schemas.openxmlformats.org/presentationml/2006/ole">
            <mc:AlternateContent xmlns:mc="http://schemas.openxmlformats.org/markup-compatibility/2006">
              <mc:Choice xmlns:v="urn:schemas-microsoft-com:vml" Requires="v">
                <p:oleObj spid="_x0000_s266258" name="Equation" r:id="rId3" imgW="3263900" imgH="1435100" progId="Equation.DSMT4">
                  <p:embed/>
                </p:oleObj>
              </mc:Choice>
              <mc:Fallback>
                <p:oleObj name="Equation" r:id="rId3" imgW="3263900" imgH="1435100" progId="Equation.DSMT4">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4013" y="2574925"/>
                        <a:ext cx="3263900" cy="143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ACA70FC5-C6A6-44FC-A836-AC2DC33B6CFB}" type="slidenum">
              <a:rPr lang="fi-FI" altLang="fi-FI" sz="1000" smtClean="0">
                <a:solidFill>
                  <a:schemeClr val="tx1"/>
                </a:solidFill>
                <a:latin typeface="Arial" panose="020B0604020202020204" pitchFamily="34" charset="0"/>
              </a:rPr>
              <a:pPr>
                <a:spcBef>
                  <a:spcPct val="0"/>
                </a:spcBef>
                <a:buClrTx/>
                <a:buFontTx/>
                <a:buNone/>
              </a:pPr>
              <a:t>254</a:t>
            </a:fld>
            <a:endParaRPr lang="fi-FI" altLang="fi-FI" sz="1000" smtClean="0">
              <a:solidFill>
                <a:schemeClr val="tx1"/>
              </a:solidFill>
              <a:latin typeface="Arial" panose="020B0604020202020204" pitchFamily="34" charset="0"/>
            </a:endParaRPr>
          </a:p>
        </p:txBody>
      </p:sp>
      <p:sp>
        <p:nvSpPr>
          <p:cNvPr id="267267" name="Text Box 2"/>
          <p:cNvSpPr txBox="1">
            <a:spLocks noChangeArrowheads="1"/>
          </p:cNvSpPr>
          <p:nvPr/>
        </p:nvSpPr>
        <p:spPr bwMode="auto">
          <a:xfrm>
            <a:off x="473075" y="444500"/>
            <a:ext cx="74787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a:solidFill>
                  <a:schemeClr val="tx1"/>
                </a:solidFill>
              </a:rPr>
              <a:t>Jännitysvoima </a:t>
            </a:r>
            <a:r>
              <a:rPr lang="fi-FI" altLang="fi-FI" sz="2400" b="1" i="1">
                <a:solidFill>
                  <a:schemeClr val="tx1"/>
                </a:solidFill>
              </a:rPr>
              <a:t>T</a:t>
            </a:r>
            <a:r>
              <a:rPr lang="fi-FI" altLang="fi-FI" sz="2400" baseline="-25000">
                <a:solidFill>
                  <a:schemeClr val="tx1"/>
                </a:solidFill>
              </a:rPr>
              <a:t>2</a:t>
            </a:r>
            <a:r>
              <a:rPr lang="fi-FI" altLang="fi-FI" sz="2400">
                <a:solidFill>
                  <a:schemeClr val="tx1"/>
                </a:solidFill>
              </a:rPr>
              <a:t> voidaan ratkaista myös kappaleen C vapaakappalekuvion avulla.  </a:t>
            </a:r>
          </a:p>
        </p:txBody>
      </p:sp>
      <p:grpSp>
        <p:nvGrpSpPr>
          <p:cNvPr id="267268" name="Group 3"/>
          <p:cNvGrpSpPr>
            <a:grpSpLocks/>
          </p:cNvGrpSpPr>
          <p:nvPr/>
        </p:nvGrpSpPr>
        <p:grpSpPr bwMode="auto">
          <a:xfrm>
            <a:off x="504825" y="2425700"/>
            <a:ext cx="1450975" cy="2598738"/>
            <a:chOff x="288" y="1778"/>
            <a:chExt cx="914" cy="1637"/>
          </a:xfrm>
        </p:grpSpPr>
        <p:sp>
          <p:nvSpPr>
            <p:cNvPr id="267270" name="Line 4"/>
            <p:cNvSpPr>
              <a:spLocks noChangeShapeType="1"/>
            </p:cNvSpPr>
            <p:nvPr/>
          </p:nvSpPr>
          <p:spPr bwMode="auto">
            <a:xfrm flipH="1">
              <a:off x="680" y="1778"/>
              <a:ext cx="9" cy="432"/>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i-FI"/>
            </a:p>
          </p:txBody>
        </p:sp>
        <p:sp>
          <p:nvSpPr>
            <p:cNvPr id="267271" name="Text Box 5"/>
            <p:cNvSpPr txBox="1">
              <a:spLocks noChangeArrowheads="1"/>
            </p:cNvSpPr>
            <p:nvPr/>
          </p:nvSpPr>
          <p:spPr bwMode="auto">
            <a:xfrm>
              <a:off x="288" y="2403"/>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
                  <a:schemeClr val="hlink"/>
                </a:buClr>
                <a:buSzPct val="80000"/>
                <a:buFont typeface="Arial" panose="020B0604020202020204" pitchFamily="34" charset="0"/>
                <a:buNone/>
              </a:pPr>
              <a:r>
                <a:rPr lang="fi-FI" altLang="fi-FI" sz="2400">
                  <a:solidFill>
                    <a:schemeClr val="tx1"/>
                  </a:solidFill>
                </a:rPr>
                <a:t>C</a:t>
              </a:r>
            </a:p>
          </p:txBody>
        </p:sp>
        <p:sp>
          <p:nvSpPr>
            <p:cNvPr id="267272" name="Rectangle 6"/>
            <p:cNvSpPr>
              <a:spLocks noChangeArrowheads="1"/>
            </p:cNvSpPr>
            <p:nvPr/>
          </p:nvSpPr>
          <p:spPr bwMode="auto">
            <a:xfrm>
              <a:off x="517" y="2210"/>
              <a:ext cx="328" cy="756"/>
            </a:xfrm>
            <a:prstGeom prst="rect">
              <a:avLst/>
            </a:prstGeom>
            <a:solidFill>
              <a:schemeClr val="tx1"/>
            </a:solidFill>
            <a:ln w="9525" algn="ctr">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267273" name="Line 7"/>
            <p:cNvSpPr>
              <a:spLocks noChangeShapeType="1"/>
            </p:cNvSpPr>
            <p:nvPr/>
          </p:nvSpPr>
          <p:spPr bwMode="auto">
            <a:xfrm flipH="1" flipV="1">
              <a:off x="962" y="2292"/>
              <a:ext cx="9" cy="576"/>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i-FI"/>
            </a:p>
          </p:txBody>
        </p:sp>
        <p:sp>
          <p:nvSpPr>
            <p:cNvPr id="267274" name="Text Box 8"/>
            <p:cNvSpPr txBox="1">
              <a:spLocks noChangeArrowheads="1"/>
            </p:cNvSpPr>
            <p:nvPr/>
          </p:nvSpPr>
          <p:spPr bwMode="auto">
            <a:xfrm>
              <a:off x="971" y="2484"/>
              <a:ext cx="2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400" b="1" i="1">
                  <a:solidFill>
                    <a:schemeClr val="tx1"/>
                  </a:solidFill>
                </a:rPr>
                <a:t>a</a:t>
              </a:r>
            </a:p>
          </p:txBody>
        </p:sp>
        <p:sp>
          <p:nvSpPr>
            <p:cNvPr id="267275" name="Line 9"/>
            <p:cNvSpPr>
              <a:spLocks noChangeShapeType="1"/>
            </p:cNvSpPr>
            <p:nvPr/>
          </p:nvSpPr>
          <p:spPr bwMode="auto">
            <a:xfrm>
              <a:off x="667" y="2968"/>
              <a:ext cx="2" cy="44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fi-FI"/>
            </a:p>
          </p:txBody>
        </p:sp>
        <p:sp>
          <p:nvSpPr>
            <p:cNvPr id="267276" name="Text Box 10"/>
            <p:cNvSpPr txBox="1">
              <a:spLocks noChangeArrowheads="1"/>
            </p:cNvSpPr>
            <p:nvPr/>
          </p:nvSpPr>
          <p:spPr bwMode="auto">
            <a:xfrm>
              <a:off x="678" y="3114"/>
              <a:ext cx="4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400" i="1">
                  <a:solidFill>
                    <a:schemeClr val="tx1"/>
                  </a:solidFill>
                </a:rPr>
                <a:t>m</a:t>
              </a:r>
              <a:r>
                <a:rPr lang="fi-FI" altLang="fi-FI" sz="2400" baseline="-25000">
                  <a:solidFill>
                    <a:schemeClr val="tx1"/>
                  </a:solidFill>
                </a:rPr>
                <a:t>c</a:t>
              </a:r>
              <a:r>
                <a:rPr lang="fi-FI" altLang="fi-FI" sz="2400" b="1" i="1">
                  <a:solidFill>
                    <a:schemeClr val="tx1"/>
                  </a:solidFill>
                </a:rPr>
                <a:t>g</a:t>
              </a:r>
            </a:p>
          </p:txBody>
        </p:sp>
        <p:sp>
          <p:nvSpPr>
            <p:cNvPr id="267277" name="Text Box 11"/>
            <p:cNvSpPr txBox="1">
              <a:spLocks noChangeArrowheads="1"/>
            </p:cNvSpPr>
            <p:nvPr/>
          </p:nvSpPr>
          <p:spPr bwMode="auto">
            <a:xfrm>
              <a:off x="671" y="1794"/>
              <a:ext cx="3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400" b="1" i="1">
                  <a:solidFill>
                    <a:schemeClr val="tx1"/>
                  </a:solidFill>
                </a:rPr>
                <a:t>T</a:t>
              </a:r>
              <a:r>
                <a:rPr lang="fi-FI" altLang="fi-FI" sz="2400" baseline="-25000">
                  <a:solidFill>
                    <a:schemeClr val="tx1"/>
                  </a:solidFill>
                </a:rPr>
                <a:t>2</a:t>
              </a:r>
            </a:p>
          </p:txBody>
        </p:sp>
      </p:grpSp>
      <p:graphicFrame>
        <p:nvGraphicFramePr>
          <p:cNvPr id="267269" name="Object 12"/>
          <p:cNvGraphicFramePr>
            <a:graphicFrameLocks noChangeAspect="1"/>
          </p:cNvGraphicFramePr>
          <p:nvPr/>
        </p:nvGraphicFramePr>
        <p:xfrm>
          <a:off x="2836863" y="2686050"/>
          <a:ext cx="4508500" cy="1485900"/>
        </p:xfrm>
        <a:graphic>
          <a:graphicData uri="http://schemas.openxmlformats.org/presentationml/2006/ole">
            <mc:AlternateContent xmlns:mc="http://schemas.openxmlformats.org/markup-compatibility/2006">
              <mc:Choice xmlns:v="urn:schemas-microsoft-com:vml" Requires="v">
                <p:oleObj spid="_x0000_s267280" name="Equation" r:id="rId3" imgW="4508500" imgH="1485900" progId="Equation.DSMT4">
                  <p:embed/>
                </p:oleObj>
              </mc:Choice>
              <mc:Fallback>
                <p:oleObj name="Equation" r:id="rId3" imgW="4508500" imgH="1485900"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6863" y="2686050"/>
                        <a:ext cx="4508500" cy="148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8290" name="Dian numeron paikkamerkki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spcBef>
                <a:spcPct val="0"/>
              </a:spcBef>
              <a:buClrTx/>
              <a:buFontTx/>
              <a:buNone/>
            </a:pPr>
            <a:fld id="{0A1A84AE-A94A-4E69-8F39-35ADE416A2BE}" type="slidenum">
              <a:rPr lang="fi-FI" altLang="fi-FI" sz="1000" smtClean="0">
                <a:solidFill>
                  <a:schemeClr val="bg1"/>
                </a:solidFill>
              </a:rPr>
              <a:pPr>
                <a:spcBef>
                  <a:spcPct val="0"/>
                </a:spcBef>
                <a:buClrTx/>
                <a:buFontTx/>
                <a:buNone/>
              </a:pPr>
              <a:t>255</a:t>
            </a:fld>
            <a:endParaRPr lang="fi-FI" altLang="fi-FI" sz="1000" smtClean="0">
              <a:solidFill>
                <a:schemeClr val="bg1"/>
              </a:solidFill>
            </a:endParaRPr>
          </a:p>
        </p:txBody>
      </p:sp>
      <p:sp>
        <p:nvSpPr>
          <p:cNvPr id="268291" name="Text Box 3"/>
          <p:cNvSpPr txBox="1">
            <a:spLocks noChangeArrowheads="1"/>
          </p:cNvSpPr>
          <p:nvPr/>
        </p:nvSpPr>
        <p:spPr bwMode="auto">
          <a:xfrm>
            <a:off x="2889250" y="3716338"/>
            <a:ext cx="33448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spcBef>
                <a:spcPct val="50000"/>
              </a:spcBef>
              <a:buClrTx/>
              <a:buFontTx/>
              <a:buNone/>
            </a:pPr>
            <a:r>
              <a:rPr lang="fi-FI" altLang="fi-FI" sz="3600" b="1">
                <a:solidFill>
                  <a:srgbClr val="5F5F5F"/>
                </a:solidFill>
                <a:latin typeface="Tahoma" panose="020B0604030504040204" pitchFamily="34" charset="0"/>
              </a:rPr>
              <a:t>Paluu tekstiin</a:t>
            </a:r>
          </a:p>
        </p:txBody>
      </p:sp>
      <p:sp>
        <p:nvSpPr>
          <p:cNvPr id="268292" name="AutoShape 4">
            <a:hlinkClick r:id="rId2" action="ppaction://hlinksldjump" highlightClick="1"/>
          </p:cNvPr>
          <p:cNvSpPr>
            <a:spLocks noChangeArrowheads="1"/>
          </p:cNvSpPr>
          <p:nvPr/>
        </p:nvSpPr>
        <p:spPr bwMode="auto">
          <a:xfrm>
            <a:off x="3205163" y="2994025"/>
            <a:ext cx="2713037" cy="720725"/>
          </a:xfrm>
          <a:prstGeom prst="actionButtonReturn">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lgn="ctr" eaLnBrk="1" hangingPunct="1">
              <a:spcBef>
                <a:spcPct val="50000"/>
              </a:spcBef>
              <a:buClrTx/>
              <a:buFontTx/>
              <a:buNone/>
            </a:pPr>
            <a:endParaRPr lang="fi-FI" altLang="fi-FI" sz="3600">
              <a:latin typeface="Tahoma" panose="020B0604030504040204" pitchFamily="34" charset="0"/>
            </a:endParaRPr>
          </a:p>
        </p:txBody>
      </p:sp>
    </p:spTree>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42761365-C482-4B74-97FB-D0FBEF2BEBE7}" type="slidenum">
              <a:rPr lang="fi-FI" altLang="fi-FI" sz="1000" smtClean="0">
                <a:solidFill>
                  <a:schemeClr val="tx1"/>
                </a:solidFill>
                <a:latin typeface="Arial" panose="020B0604020202020204" pitchFamily="34" charset="0"/>
              </a:rPr>
              <a:pPr>
                <a:spcBef>
                  <a:spcPct val="0"/>
                </a:spcBef>
                <a:buClrTx/>
                <a:buFontTx/>
                <a:buNone/>
              </a:pPr>
              <a:t>256</a:t>
            </a:fld>
            <a:endParaRPr lang="fi-FI" altLang="fi-FI" sz="1000" smtClean="0">
              <a:solidFill>
                <a:schemeClr val="tx1"/>
              </a:solidFill>
              <a:latin typeface="Arial" panose="020B0604020202020204" pitchFamily="34" charset="0"/>
            </a:endParaRPr>
          </a:p>
        </p:txBody>
      </p:sp>
      <p:sp>
        <p:nvSpPr>
          <p:cNvPr id="269315" name="Text Box 2"/>
          <p:cNvSpPr txBox="1">
            <a:spLocks noChangeArrowheads="1"/>
          </p:cNvSpPr>
          <p:nvPr/>
        </p:nvSpPr>
        <p:spPr bwMode="auto">
          <a:xfrm>
            <a:off x="488950" y="342900"/>
            <a:ext cx="40862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b="1">
                <a:solidFill>
                  <a:schemeClr val="tx2"/>
                </a:solidFill>
              </a:rPr>
              <a:t>Ratkaisu: Tehtävä 4.8</a:t>
            </a:r>
          </a:p>
        </p:txBody>
      </p:sp>
      <p:sp>
        <p:nvSpPr>
          <p:cNvPr id="269316" name="Text Box 3"/>
          <p:cNvSpPr txBox="1">
            <a:spLocks noChangeArrowheads="1"/>
          </p:cNvSpPr>
          <p:nvPr/>
        </p:nvSpPr>
        <p:spPr bwMode="auto">
          <a:xfrm>
            <a:off x="495300" y="1084263"/>
            <a:ext cx="790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a:solidFill>
                  <a:schemeClr val="tx1"/>
                </a:solidFill>
              </a:rPr>
              <a:t>a) </a:t>
            </a:r>
            <a:r>
              <a:rPr lang="el-GR" altLang="fi-FI" sz="2400" i="1">
                <a:solidFill>
                  <a:schemeClr val="tx1"/>
                </a:solidFill>
              </a:rPr>
              <a:t>μ</a:t>
            </a:r>
            <a:r>
              <a:rPr lang="fi-FI" altLang="fi-FI" sz="2400" baseline="-25000">
                <a:solidFill>
                  <a:schemeClr val="tx1"/>
                </a:solidFill>
              </a:rPr>
              <a:t>s</a:t>
            </a:r>
            <a:r>
              <a:rPr lang="fi-FI" altLang="fi-FI" sz="2400">
                <a:solidFill>
                  <a:schemeClr val="tx1"/>
                </a:solidFill>
              </a:rPr>
              <a:t> = 0,47   </a:t>
            </a:r>
            <a:r>
              <a:rPr lang="el-GR" altLang="fi-FI" sz="2400" i="1">
                <a:solidFill>
                  <a:schemeClr val="tx1"/>
                </a:solidFill>
              </a:rPr>
              <a:t>μ</a:t>
            </a:r>
            <a:r>
              <a:rPr lang="fi-FI" altLang="fi-FI" sz="2400" baseline="-25000">
                <a:solidFill>
                  <a:schemeClr val="tx1"/>
                </a:solidFill>
              </a:rPr>
              <a:t>k</a:t>
            </a:r>
            <a:r>
              <a:rPr lang="fi-FI" altLang="fi-FI" sz="2400">
                <a:solidFill>
                  <a:schemeClr val="tx1"/>
                </a:solidFill>
              </a:rPr>
              <a:t> = 0,25   </a:t>
            </a:r>
            <a:r>
              <a:rPr lang="fi-FI" altLang="fi-FI" sz="2400" i="1">
                <a:solidFill>
                  <a:schemeClr val="tx1"/>
                </a:solidFill>
              </a:rPr>
              <a:t>m</a:t>
            </a:r>
            <a:r>
              <a:rPr lang="fi-FI" altLang="fi-FI" sz="2400">
                <a:solidFill>
                  <a:schemeClr val="tx1"/>
                </a:solidFill>
              </a:rPr>
              <a:t> = 60 kg   </a:t>
            </a:r>
            <a:r>
              <a:rPr lang="fi-FI" altLang="fi-FI" sz="2400" i="1">
                <a:solidFill>
                  <a:schemeClr val="tx1"/>
                </a:solidFill>
              </a:rPr>
              <a:t>F </a:t>
            </a:r>
            <a:r>
              <a:rPr lang="fi-FI" altLang="fi-FI" sz="2400">
                <a:solidFill>
                  <a:schemeClr val="tx1"/>
                </a:solidFill>
              </a:rPr>
              <a:t>= 350 N</a:t>
            </a:r>
            <a:endParaRPr lang="el-GR" altLang="fi-FI" sz="2400">
              <a:solidFill>
                <a:schemeClr val="tx1"/>
              </a:solidFill>
            </a:endParaRPr>
          </a:p>
        </p:txBody>
      </p:sp>
      <p:grpSp>
        <p:nvGrpSpPr>
          <p:cNvPr id="269317" name="Group 4"/>
          <p:cNvGrpSpPr>
            <a:grpSpLocks/>
          </p:cNvGrpSpPr>
          <p:nvPr/>
        </p:nvGrpSpPr>
        <p:grpSpPr bwMode="auto">
          <a:xfrm>
            <a:off x="1800225" y="1884363"/>
            <a:ext cx="4810125" cy="2182812"/>
            <a:chOff x="2023" y="511"/>
            <a:chExt cx="3438" cy="1643"/>
          </a:xfrm>
        </p:grpSpPr>
        <p:sp>
          <p:nvSpPr>
            <p:cNvPr id="269319" name="Rectangle 5"/>
            <p:cNvSpPr>
              <a:spLocks noChangeArrowheads="1"/>
            </p:cNvSpPr>
            <p:nvPr/>
          </p:nvSpPr>
          <p:spPr bwMode="auto">
            <a:xfrm>
              <a:off x="2883" y="918"/>
              <a:ext cx="1298" cy="631"/>
            </a:xfrm>
            <a:prstGeom prst="rect">
              <a:avLst/>
            </a:prstGeom>
            <a:solidFill>
              <a:srgbClr val="00CCFF"/>
            </a:solidFill>
            <a:ln w="9525" algn="ctr">
              <a:solidFill>
                <a:schemeClr val="tx1"/>
              </a:solidFill>
              <a:miter lim="800000"/>
              <a:headEnd/>
              <a:tailEnd/>
            </a:ln>
          </p:spPr>
          <p:txBody>
            <a:bodyPr wrap="none" anchor="ct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400" i="1">
                  <a:solidFill>
                    <a:schemeClr val="tx1"/>
                  </a:solidFill>
                </a:rPr>
                <a:t>m </a:t>
              </a:r>
              <a:endParaRPr lang="fi-FI" altLang="fi-FI" sz="2400">
                <a:solidFill>
                  <a:schemeClr val="tx1"/>
                </a:solidFill>
              </a:endParaRPr>
            </a:p>
          </p:txBody>
        </p:sp>
        <p:sp>
          <p:nvSpPr>
            <p:cNvPr id="269320" name="Line 6"/>
            <p:cNvSpPr>
              <a:spLocks noChangeShapeType="1"/>
            </p:cNvSpPr>
            <p:nvPr/>
          </p:nvSpPr>
          <p:spPr bwMode="auto">
            <a:xfrm>
              <a:off x="2023" y="1550"/>
              <a:ext cx="3438" cy="0"/>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269321" name="Line 7"/>
            <p:cNvSpPr>
              <a:spLocks noChangeShapeType="1"/>
            </p:cNvSpPr>
            <p:nvPr/>
          </p:nvSpPr>
          <p:spPr bwMode="auto">
            <a:xfrm>
              <a:off x="4181" y="1220"/>
              <a:ext cx="978" cy="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sp>
          <p:nvSpPr>
            <p:cNvPr id="269322" name="Text Box 8"/>
            <p:cNvSpPr txBox="1">
              <a:spLocks noChangeArrowheads="1"/>
            </p:cNvSpPr>
            <p:nvPr/>
          </p:nvSpPr>
          <p:spPr bwMode="auto">
            <a:xfrm>
              <a:off x="4992" y="849"/>
              <a:ext cx="132"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buClr>
                  <a:schemeClr val="hlink"/>
                </a:buClr>
                <a:buSzPct val="80000"/>
                <a:buFont typeface="Arial" panose="020B0604020202020204" pitchFamily="34" charset="0"/>
                <a:buNone/>
              </a:pPr>
              <a:endParaRPr lang="fi-FI" altLang="fi-FI" sz="2800" b="1" i="1">
                <a:solidFill>
                  <a:schemeClr val="tx1"/>
                </a:solidFill>
              </a:endParaRPr>
            </a:p>
          </p:txBody>
        </p:sp>
        <p:sp>
          <p:nvSpPr>
            <p:cNvPr id="269323" name="Line 9"/>
            <p:cNvSpPr>
              <a:spLocks noChangeShapeType="1"/>
            </p:cNvSpPr>
            <p:nvPr/>
          </p:nvSpPr>
          <p:spPr bwMode="auto">
            <a:xfrm flipH="1">
              <a:off x="2278" y="1488"/>
              <a:ext cx="603" cy="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graphicFrame>
          <p:nvGraphicFramePr>
            <p:cNvPr id="269324" name="Object 10"/>
            <p:cNvGraphicFramePr>
              <a:graphicFrameLocks noChangeAspect="1"/>
            </p:cNvGraphicFramePr>
            <p:nvPr/>
          </p:nvGraphicFramePr>
          <p:xfrm>
            <a:off x="2148" y="1206"/>
            <a:ext cx="240" cy="256"/>
          </p:xfrm>
          <a:graphic>
            <a:graphicData uri="http://schemas.openxmlformats.org/presentationml/2006/ole">
              <mc:AlternateContent xmlns:mc="http://schemas.openxmlformats.org/markup-compatibility/2006">
                <mc:Choice xmlns:v="urn:schemas-microsoft-com:vml" Requires="v">
                  <p:oleObj spid="_x0000_s269344" name="Equation" r:id="rId3" imgW="380835" imgH="406224" progId="Equation.DSMT4">
                    <p:embed/>
                  </p:oleObj>
                </mc:Choice>
                <mc:Fallback>
                  <p:oleObj name="Equation" r:id="rId3" imgW="380835" imgH="406224"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8" y="1206"/>
                          <a:ext cx="240"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9325" name="Object 11"/>
            <p:cNvGraphicFramePr>
              <a:graphicFrameLocks noChangeAspect="1"/>
            </p:cNvGraphicFramePr>
            <p:nvPr/>
          </p:nvGraphicFramePr>
          <p:xfrm>
            <a:off x="5222" y="1097"/>
            <a:ext cx="160" cy="224"/>
          </p:xfrm>
          <a:graphic>
            <a:graphicData uri="http://schemas.openxmlformats.org/presentationml/2006/ole">
              <mc:AlternateContent xmlns:mc="http://schemas.openxmlformats.org/markup-compatibility/2006">
                <mc:Choice xmlns:v="urn:schemas-microsoft-com:vml" Requires="v">
                  <p:oleObj spid="_x0000_s269345" name="Equation" r:id="rId5" imgW="253780" imgH="355292" progId="Equation.DSMT4">
                    <p:embed/>
                  </p:oleObj>
                </mc:Choice>
                <mc:Fallback>
                  <p:oleObj name="Equation" r:id="rId5" imgW="253780" imgH="355292"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2" y="1097"/>
                          <a:ext cx="160"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9326" name="Line 12"/>
            <p:cNvSpPr>
              <a:spLocks noChangeShapeType="1"/>
            </p:cNvSpPr>
            <p:nvPr/>
          </p:nvSpPr>
          <p:spPr bwMode="auto">
            <a:xfrm>
              <a:off x="3484" y="1339"/>
              <a:ext cx="0" cy="575"/>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sp>
          <p:nvSpPr>
            <p:cNvPr id="269327" name="Line 13"/>
            <p:cNvSpPr>
              <a:spLocks noChangeShapeType="1"/>
            </p:cNvSpPr>
            <p:nvPr/>
          </p:nvSpPr>
          <p:spPr bwMode="auto">
            <a:xfrm>
              <a:off x="3620" y="1547"/>
              <a:ext cx="0" cy="575"/>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i-FI"/>
            </a:p>
          </p:txBody>
        </p:sp>
        <p:graphicFrame>
          <p:nvGraphicFramePr>
            <p:cNvPr id="269328" name="Object 14"/>
            <p:cNvGraphicFramePr>
              <a:graphicFrameLocks noChangeAspect="1"/>
            </p:cNvGraphicFramePr>
            <p:nvPr/>
          </p:nvGraphicFramePr>
          <p:xfrm>
            <a:off x="3668" y="1930"/>
            <a:ext cx="176" cy="224"/>
          </p:xfrm>
          <a:graphic>
            <a:graphicData uri="http://schemas.openxmlformats.org/presentationml/2006/ole">
              <mc:AlternateContent xmlns:mc="http://schemas.openxmlformats.org/markup-compatibility/2006">
                <mc:Choice xmlns:v="urn:schemas-microsoft-com:vml" Requires="v">
                  <p:oleObj spid="_x0000_s269346" name="Equation" r:id="rId7" imgW="279279" imgH="355446" progId="Equation.DSMT4">
                    <p:embed/>
                  </p:oleObj>
                </mc:Choice>
                <mc:Fallback>
                  <p:oleObj name="Equation" r:id="rId7" imgW="279279" imgH="355446" progId="Equation.DSMT4">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68" y="1930"/>
                          <a:ext cx="176"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9329" name="Object 15"/>
            <p:cNvGraphicFramePr>
              <a:graphicFrameLocks noChangeAspect="1"/>
            </p:cNvGraphicFramePr>
            <p:nvPr/>
          </p:nvGraphicFramePr>
          <p:xfrm>
            <a:off x="3077" y="1752"/>
            <a:ext cx="336" cy="264"/>
          </p:xfrm>
          <a:graphic>
            <a:graphicData uri="http://schemas.openxmlformats.org/presentationml/2006/ole">
              <mc:AlternateContent xmlns:mc="http://schemas.openxmlformats.org/markup-compatibility/2006">
                <mc:Choice xmlns:v="urn:schemas-microsoft-com:vml" Requires="v">
                  <p:oleObj spid="_x0000_s269347" name="Equation" r:id="rId9" imgW="533169" imgH="418918" progId="Equation.DSMT4">
                    <p:embed/>
                  </p:oleObj>
                </mc:Choice>
                <mc:Fallback>
                  <p:oleObj name="Equation" r:id="rId9" imgW="533169" imgH="418918" progId="Equation.DSMT4">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77" y="1752"/>
                          <a:ext cx="336"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9330" name="Line 16"/>
            <p:cNvSpPr>
              <a:spLocks noChangeShapeType="1"/>
            </p:cNvSpPr>
            <p:nvPr/>
          </p:nvSpPr>
          <p:spPr bwMode="auto">
            <a:xfrm>
              <a:off x="3382" y="771"/>
              <a:ext cx="52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graphicFrame>
          <p:nvGraphicFramePr>
            <p:cNvPr id="269331" name="Object 17"/>
            <p:cNvGraphicFramePr>
              <a:graphicFrameLocks noChangeAspect="1"/>
            </p:cNvGraphicFramePr>
            <p:nvPr/>
          </p:nvGraphicFramePr>
          <p:xfrm>
            <a:off x="3564" y="511"/>
            <a:ext cx="136" cy="232"/>
          </p:xfrm>
          <a:graphic>
            <a:graphicData uri="http://schemas.openxmlformats.org/presentationml/2006/ole">
              <mc:AlternateContent xmlns:mc="http://schemas.openxmlformats.org/markup-compatibility/2006">
                <mc:Choice xmlns:v="urn:schemas-microsoft-com:vml" Requires="v">
                  <p:oleObj spid="_x0000_s269348" name="Equation" r:id="rId11" imgW="215806" imgH="368140" progId="Equation.DSMT4">
                    <p:embed/>
                  </p:oleObj>
                </mc:Choice>
                <mc:Fallback>
                  <p:oleObj name="Equation" r:id="rId11" imgW="215806" imgH="368140" progId="Equation.DSMT4">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64" y="511"/>
                          <a:ext cx="136"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69318" name="Object 18"/>
          <p:cNvGraphicFramePr>
            <a:graphicFrameLocks noChangeAspect="1"/>
          </p:cNvGraphicFramePr>
          <p:nvPr/>
        </p:nvGraphicFramePr>
        <p:xfrm>
          <a:off x="958850" y="4514850"/>
          <a:ext cx="5613400" cy="1397000"/>
        </p:xfrm>
        <a:graphic>
          <a:graphicData uri="http://schemas.openxmlformats.org/presentationml/2006/ole">
            <mc:AlternateContent xmlns:mc="http://schemas.openxmlformats.org/markup-compatibility/2006">
              <mc:Choice xmlns:v="urn:schemas-microsoft-com:vml" Requires="v">
                <p:oleObj spid="_x0000_s269349" name="Equation" r:id="rId13" imgW="5613400" imgH="1397000" progId="Equation.DSMT4">
                  <p:embed/>
                </p:oleObj>
              </mc:Choice>
              <mc:Fallback>
                <p:oleObj name="Equation" r:id="rId13" imgW="5613400" imgH="1397000" progId="Equation.DSMT4">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58850" y="4514850"/>
                        <a:ext cx="5613400" cy="139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6BF05535-1099-46F2-BB7C-83F2990F086C}" type="slidenum">
              <a:rPr lang="fi-FI" altLang="fi-FI" sz="1000" smtClean="0">
                <a:solidFill>
                  <a:schemeClr val="tx1"/>
                </a:solidFill>
                <a:latin typeface="Arial" panose="020B0604020202020204" pitchFamily="34" charset="0"/>
              </a:rPr>
              <a:pPr>
                <a:spcBef>
                  <a:spcPct val="0"/>
                </a:spcBef>
                <a:buClrTx/>
                <a:buFontTx/>
                <a:buNone/>
              </a:pPr>
              <a:t>257</a:t>
            </a:fld>
            <a:endParaRPr lang="fi-FI" altLang="fi-FI" sz="1000" smtClean="0">
              <a:solidFill>
                <a:schemeClr val="tx1"/>
              </a:solidFill>
              <a:latin typeface="Arial" panose="020B0604020202020204" pitchFamily="34" charset="0"/>
            </a:endParaRPr>
          </a:p>
        </p:txBody>
      </p:sp>
      <p:sp>
        <p:nvSpPr>
          <p:cNvPr id="270339" name="Text Box 2"/>
          <p:cNvSpPr txBox="1">
            <a:spLocks noChangeArrowheads="1"/>
          </p:cNvSpPr>
          <p:nvPr/>
        </p:nvSpPr>
        <p:spPr bwMode="auto">
          <a:xfrm>
            <a:off x="571500" y="538163"/>
            <a:ext cx="75961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latin typeface="Arial" panose="020B0604020202020204" pitchFamily="34" charset="0"/>
              </a:rPr>
              <a:t>Ratkaistaan kappaleen kiihtyvyys Newtonin toisen lain avulla: </a:t>
            </a:r>
          </a:p>
        </p:txBody>
      </p:sp>
      <p:graphicFrame>
        <p:nvGraphicFramePr>
          <p:cNvPr id="270340" name="Object 3"/>
          <p:cNvGraphicFramePr>
            <a:graphicFrameLocks noChangeAspect="1"/>
          </p:cNvGraphicFramePr>
          <p:nvPr/>
        </p:nvGraphicFramePr>
        <p:xfrm>
          <a:off x="752475" y="2057400"/>
          <a:ext cx="7200900" cy="3238500"/>
        </p:xfrm>
        <a:graphic>
          <a:graphicData uri="http://schemas.openxmlformats.org/presentationml/2006/ole">
            <mc:AlternateContent xmlns:mc="http://schemas.openxmlformats.org/markup-compatibility/2006">
              <mc:Choice xmlns:v="urn:schemas-microsoft-com:vml" Requires="v">
                <p:oleObj spid="_x0000_s270343" name="Equation" r:id="rId3" imgW="7200900" imgH="3238500" progId="Equation.DSMT4">
                  <p:embed/>
                </p:oleObj>
              </mc:Choice>
              <mc:Fallback>
                <p:oleObj name="Equation" r:id="rId3" imgW="7200900" imgH="32385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75" y="2057400"/>
                        <a:ext cx="7200900" cy="323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81DC8AFF-1A1C-4E31-880F-C32C89715B98}" type="slidenum">
              <a:rPr lang="fi-FI" altLang="fi-FI" sz="1000" smtClean="0">
                <a:solidFill>
                  <a:schemeClr val="tx1"/>
                </a:solidFill>
                <a:latin typeface="Arial" panose="020B0604020202020204" pitchFamily="34" charset="0"/>
              </a:rPr>
              <a:pPr>
                <a:spcBef>
                  <a:spcPct val="0"/>
                </a:spcBef>
                <a:buClrTx/>
                <a:buFontTx/>
                <a:buNone/>
              </a:pPr>
              <a:t>258</a:t>
            </a:fld>
            <a:endParaRPr lang="fi-FI" altLang="fi-FI" sz="1000" smtClean="0">
              <a:solidFill>
                <a:schemeClr val="tx1"/>
              </a:solidFill>
              <a:latin typeface="Arial" panose="020B0604020202020204" pitchFamily="34" charset="0"/>
            </a:endParaRPr>
          </a:p>
        </p:txBody>
      </p:sp>
      <p:sp>
        <p:nvSpPr>
          <p:cNvPr id="271363" name="Text Box 2"/>
          <p:cNvSpPr txBox="1">
            <a:spLocks noChangeArrowheads="1"/>
          </p:cNvSpPr>
          <p:nvPr/>
        </p:nvSpPr>
        <p:spPr bwMode="auto">
          <a:xfrm>
            <a:off x="406400" y="493713"/>
            <a:ext cx="8466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a:solidFill>
                  <a:schemeClr val="tx1"/>
                </a:solidFill>
                <a:latin typeface="Arial" panose="020B0604020202020204" pitchFamily="34" charset="0"/>
              </a:rPr>
              <a:t>b) </a:t>
            </a:r>
            <a:r>
              <a:rPr lang="el-GR" altLang="fi-FI" sz="2400" i="1">
                <a:solidFill>
                  <a:schemeClr val="tx1"/>
                </a:solidFill>
                <a:latin typeface="Arial" panose="020B0604020202020204" pitchFamily="34" charset="0"/>
              </a:rPr>
              <a:t>μ</a:t>
            </a:r>
            <a:r>
              <a:rPr lang="fi-FI" altLang="fi-FI" sz="2400" baseline="-25000">
                <a:solidFill>
                  <a:schemeClr val="tx1"/>
                </a:solidFill>
                <a:latin typeface="Arial" panose="020B0604020202020204" pitchFamily="34" charset="0"/>
              </a:rPr>
              <a:t>s</a:t>
            </a:r>
            <a:r>
              <a:rPr lang="fi-FI" altLang="fi-FI" sz="2400">
                <a:solidFill>
                  <a:schemeClr val="tx1"/>
                </a:solidFill>
                <a:latin typeface="Arial" panose="020B0604020202020204" pitchFamily="34" charset="0"/>
              </a:rPr>
              <a:t> = 0,47   </a:t>
            </a:r>
            <a:r>
              <a:rPr lang="el-GR" altLang="fi-FI" sz="2400" i="1">
                <a:solidFill>
                  <a:schemeClr val="tx1"/>
                </a:solidFill>
                <a:latin typeface="Arial" panose="020B0604020202020204" pitchFamily="34" charset="0"/>
              </a:rPr>
              <a:t>μ</a:t>
            </a:r>
            <a:r>
              <a:rPr lang="fi-FI" altLang="fi-FI" sz="2400" baseline="-25000">
                <a:solidFill>
                  <a:schemeClr val="tx1"/>
                </a:solidFill>
                <a:latin typeface="Arial" panose="020B0604020202020204" pitchFamily="34" charset="0"/>
              </a:rPr>
              <a:t>k</a:t>
            </a:r>
            <a:r>
              <a:rPr lang="fi-FI" altLang="fi-FI" sz="2400">
                <a:solidFill>
                  <a:schemeClr val="tx1"/>
                </a:solidFill>
                <a:latin typeface="Arial" panose="020B0604020202020204" pitchFamily="34" charset="0"/>
              </a:rPr>
              <a:t> = 0,25   </a:t>
            </a:r>
            <a:r>
              <a:rPr lang="fi-FI" altLang="fi-FI" sz="2400" i="1">
                <a:solidFill>
                  <a:schemeClr val="tx1"/>
                </a:solidFill>
                <a:latin typeface="Arial" panose="020B0604020202020204" pitchFamily="34" charset="0"/>
              </a:rPr>
              <a:t>m</a:t>
            </a:r>
            <a:r>
              <a:rPr lang="fi-FI" altLang="fi-FI" sz="2400">
                <a:solidFill>
                  <a:schemeClr val="tx1"/>
                </a:solidFill>
                <a:latin typeface="Arial" panose="020B0604020202020204" pitchFamily="34" charset="0"/>
              </a:rPr>
              <a:t> = 60 kg   </a:t>
            </a:r>
            <a:r>
              <a:rPr lang="fi-FI" altLang="fi-FI" sz="2400" i="1">
                <a:solidFill>
                  <a:schemeClr val="tx1"/>
                </a:solidFill>
                <a:latin typeface="Arial" panose="020B0604020202020204" pitchFamily="34" charset="0"/>
              </a:rPr>
              <a:t>F </a:t>
            </a:r>
            <a:r>
              <a:rPr lang="fi-FI" altLang="fi-FI" sz="2400">
                <a:solidFill>
                  <a:schemeClr val="tx1"/>
                </a:solidFill>
                <a:latin typeface="Arial" panose="020B0604020202020204" pitchFamily="34" charset="0"/>
              </a:rPr>
              <a:t>= 350 N   </a:t>
            </a:r>
            <a:r>
              <a:rPr lang="el-GR" altLang="fi-FI" sz="2400" i="1">
                <a:solidFill>
                  <a:schemeClr val="tx1"/>
                </a:solidFill>
                <a:latin typeface="Arial" panose="020B0604020202020204" pitchFamily="34" charset="0"/>
                <a:cs typeface="Arial" panose="020B0604020202020204" pitchFamily="34" charset="0"/>
              </a:rPr>
              <a:t>α</a:t>
            </a:r>
            <a:r>
              <a:rPr lang="fi-FI" altLang="fi-FI" sz="2400" i="1">
                <a:solidFill>
                  <a:schemeClr val="tx1"/>
                </a:solidFill>
                <a:latin typeface="Arial" panose="020B0604020202020204" pitchFamily="34" charset="0"/>
              </a:rPr>
              <a:t> </a:t>
            </a:r>
            <a:r>
              <a:rPr lang="fi-FI" altLang="fi-FI" sz="2400">
                <a:solidFill>
                  <a:schemeClr val="tx1"/>
                </a:solidFill>
                <a:latin typeface="Arial" panose="020B0604020202020204" pitchFamily="34" charset="0"/>
              </a:rPr>
              <a:t>=25°</a:t>
            </a:r>
            <a:endParaRPr lang="el-GR" altLang="fi-FI" sz="2400">
              <a:solidFill>
                <a:schemeClr val="tx1"/>
              </a:solidFill>
              <a:latin typeface="Arial" panose="020B0604020202020204" pitchFamily="34" charset="0"/>
            </a:endParaRPr>
          </a:p>
        </p:txBody>
      </p:sp>
      <p:grpSp>
        <p:nvGrpSpPr>
          <p:cNvPr id="271364" name="Group 3"/>
          <p:cNvGrpSpPr>
            <a:grpSpLocks/>
          </p:cNvGrpSpPr>
          <p:nvPr/>
        </p:nvGrpSpPr>
        <p:grpSpPr bwMode="auto">
          <a:xfrm>
            <a:off x="1341438" y="1463675"/>
            <a:ext cx="6165850" cy="3289300"/>
            <a:chOff x="845" y="922"/>
            <a:chExt cx="3884" cy="2072"/>
          </a:xfrm>
        </p:grpSpPr>
        <p:grpSp>
          <p:nvGrpSpPr>
            <p:cNvPr id="271366" name="Group 4"/>
            <p:cNvGrpSpPr>
              <a:grpSpLocks/>
            </p:cNvGrpSpPr>
            <p:nvPr/>
          </p:nvGrpSpPr>
          <p:grpSpPr bwMode="auto">
            <a:xfrm>
              <a:off x="1210" y="1250"/>
              <a:ext cx="3519" cy="1126"/>
              <a:chOff x="699" y="1185"/>
              <a:chExt cx="3519" cy="1126"/>
            </a:xfrm>
          </p:grpSpPr>
          <p:sp>
            <p:nvSpPr>
              <p:cNvPr id="271391" name="Rectangle 5"/>
              <p:cNvSpPr>
                <a:spLocks noChangeArrowheads="1"/>
              </p:cNvSpPr>
              <p:nvPr/>
            </p:nvSpPr>
            <p:spPr bwMode="auto">
              <a:xfrm rot="-1092373">
                <a:off x="1471" y="1202"/>
                <a:ext cx="1298" cy="631"/>
              </a:xfrm>
              <a:prstGeom prst="rect">
                <a:avLst/>
              </a:prstGeom>
              <a:solidFill>
                <a:srgbClr val="00CCFF"/>
              </a:solidFill>
              <a:ln w="9525" algn="ctr">
                <a:solidFill>
                  <a:schemeClr val="tx1"/>
                </a:solidFill>
                <a:miter lim="800000"/>
                <a:headEnd/>
                <a:tailEnd/>
              </a:ln>
            </p:spPr>
            <p:txBody>
              <a:bodyPr wrap="none" anchor="ct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endParaRPr lang="fi-FI" altLang="fi-FI" sz="2400">
                  <a:solidFill>
                    <a:schemeClr val="tx1"/>
                  </a:solidFill>
                </a:endParaRPr>
              </a:p>
            </p:txBody>
          </p:sp>
          <p:sp>
            <p:nvSpPr>
              <p:cNvPr id="271392" name="Line 6"/>
              <p:cNvSpPr>
                <a:spLocks noChangeShapeType="1"/>
              </p:cNvSpPr>
              <p:nvPr/>
            </p:nvSpPr>
            <p:spPr bwMode="auto">
              <a:xfrm rot="-1092373">
                <a:off x="699" y="1753"/>
                <a:ext cx="3438" cy="0"/>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271393" name="Line 7"/>
              <p:cNvSpPr>
                <a:spLocks noChangeShapeType="1"/>
              </p:cNvSpPr>
              <p:nvPr/>
            </p:nvSpPr>
            <p:spPr bwMode="auto">
              <a:xfrm rot="-1092373">
                <a:off x="2715" y="1185"/>
                <a:ext cx="743" cy="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sp>
            <p:nvSpPr>
              <p:cNvPr id="271394" name="Line 8"/>
              <p:cNvSpPr>
                <a:spLocks noChangeShapeType="1"/>
              </p:cNvSpPr>
              <p:nvPr/>
            </p:nvSpPr>
            <p:spPr bwMode="auto">
              <a:xfrm>
                <a:off x="780" y="2292"/>
                <a:ext cx="3438" cy="0"/>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271395" name="Arc 9"/>
              <p:cNvSpPr>
                <a:spLocks/>
              </p:cNvSpPr>
              <p:nvPr/>
            </p:nvSpPr>
            <p:spPr bwMode="auto">
              <a:xfrm rot="1826887">
                <a:off x="1543" y="2070"/>
                <a:ext cx="189" cy="1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fi-FI"/>
              </a:p>
            </p:txBody>
          </p:sp>
          <p:sp>
            <p:nvSpPr>
              <p:cNvPr id="271396" name="Text Box 10"/>
              <p:cNvSpPr txBox="1">
                <a:spLocks noChangeArrowheads="1"/>
              </p:cNvSpPr>
              <p:nvPr/>
            </p:nvSpPr>
            <p:spPr bwMode="auto">
              <a:xfrm>
                <a:off x="1404" y="1984"/>
                <a:ext cx="24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el-GR" altLang="fi-FI" sz="2800" i="1">
                    <a:solidFill>
                      <a:schemeClr val="tx1"/>
                    </a:solidFill>
                    <a:latin typeface="Arial" panose="020B0604020202020204" pitchFamily="34" charset="0"/>
                    <a:cs typeface="Arial" panose="020B0604020202020204" pitchFamily="34" charset="0"/>
                  </a:rPr>
                  <a:t>α</a:t>
                </a:r>
              </a:p>
            </p:txBody>
          </p:sp>
        </p:grpSp>
        <p:sp>
          <p:nvSpPr>
            <p:cNvPr id="271367" name="Line 11"/>
            <p:cNvSpPr>
              <a:spLocks noChangeShapeType="1"/>
            </p:cNvSpPr>
            <p:nvPr/>
          </p:nvSpPr>
          <p:spPr bwMode="auto">
            <a:xfrm rot="20507627" flipV="1">
              <a:off x="1534" y="2111"/>
              <a:ext cx="569" cy="7"/>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i-FI"/>
            </a:p>
          </p:txBody>
        </p:sp>
        <p:sp>
          <p:nvSpPr>
            <p:cNvPr id="271368" name="Line 12"/>
            <p:cNvSpPr>
              <a:spLocks noChangeShapeType="1"/>
            </p:cNvSpPr>
            <p:nvPr/>
          </p:nvSpPr>
          <p:spPr bwMode="auto">
            <a:xfrm>
              <a:off x="2638" y="1616"/>
              <a:ext cx="0" cy="1069"/>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271369" name="Line 13"/>
            <p:cNvSpPr>
              <a:spLocks noChangeShapeType="1"/>
            </p:cNvSpPr>
            <p:nvPr/>
          </p:nvSpPr>
          <p:spPr bwMode="auto">
            <a:xfrm>
              <a:off x="2641" y="1614"/>
              <a:ext cx="322" cy="963"/>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271370" name="Line 14"/>
            <p:cNvSpPr>
              <a:spLocks noChangeShapeType="1"/>
            </p:cNvSpPr>
            <p:nvPr/>
          </p:nvSpPr>
          <p:spPr bwMode="auto">
            <a:xfrm rot="-1092373">
              <a:off x="2642" y="2627"/>
              <a:ext cx="329"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271371" name="Line 15"/>
            <p:cNvSpPr>
              <a:spLocks noChangeShapeType="1"/>
            </p:cNvSpPr>
            <p:nvPr/>
          </p:nvSpPr>
          <p:spPr bwMode="auto">
            <a:xfrm rot="-1092373">
              <a:off x="2299" y="1661"/>
              <a:ext cx="355" cy="5"/>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i-FI"/>
            </a:p>
          </p:txBody>
        </p:sp>
        <p:sp>
          <p:nvSpPr>
            <p:cNvPr id="271372" name="Line 16"/>
            <p:cNvSpPr>
              <a:spLocks noChangeShapeType="1"/>
            </p:cNvSpPr>
            <p:nvPr/>
          </p:nvSpPr>
          <p:spPr bwMode="auto">
            <a:xfrm>
              <a:off x="2309" y="1726"/>
              <a:ext cx="322" cy="963"/>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271373" name="Line 17"/>
            <p:cNvSpPr>
              <a:spLocks noChangeShapeType="1"/>
            </p:cNvSpPr>
            <p:nvPr/>
          </p:nvSpPr>
          <p:spPr bwMode="auto">
            <a:xfrm>
              <a:off x="2837" y="1858"/>
              <a:ext cx="322" cy="963"/>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fi-FI"/>
            </a:p>
          </p:txBody>
        </p:sp>
        <p:sp>
          <p:nvSpPr>
            <p:cNvPr id="271374" name="Line 18"/>
            <p:cNvSpPr>
              <a:spLocks noChangeShapeType="1"/>
            </p:cNvSpPr>
            <p:nvPr/>
          </p:nvSpPr>
          <p:spPr bwMode="auto">
            <a:xfrm rot="-1092373">
              <a:off x="2052" y="1182"/>
              <a:ext cx="743"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graphicFrame>
          <p:nvGraphicFramePr>
            <p:cNvPr id="271375" name="Object 19"/>
            <p:cNvGraphicFramePr>
              <a:graphicFrameLocks noChangeAspect="1"/>
            </p:cNvGraphicFramePr>
            <p:nvPr/>
          </p:nvGraphicFramePr>
          <p:xfrm>
            <a:off x="3219" y="2643"/>
            <a:ext cx="176" cy="224"/>
          </p:xfrm>
          <a:graphic>
            <a:graphicData uri="http://schemas.openxmlformats.org/presentationml/2006/ole">
              <mc:AlternateContent xmlns:mc="http://schemas.openxmlformats.org/markup-compatibility/2006">
                <mc:Choice xmlns:v="urn:schemas-microsoft-com:vml" Requires="v">
                  <p:oleObj spid="_x0000_s271419" name="Equation" r:id="rId3" imgW="279279" imgH="355446" progId="Equation.DSMT4">
                    <p:embed/>
                  </p:oleObj>
                </mc:Choice>
                <mc:Fallback>
                  <p:oleObj name="Equation" r:id="rId3" imgW="279279" imgH="355446" progId="Equation.DSMT4">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9" y="2643"/>
                          <a:ext cx="176"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1376" name="Object 20"/>
            <p:cNvGraphicFramePr>
              <a:graphicFrameLocks noChangeAspect="1"/>
            </p:cNvGraphicFramePr>
            <p:nvPr/>
          </p:nvGraphicFramePr>
          <p:xfrm>
            <a:off x="2467" y="2730"/>
            <a:ext cx="336" cy="264"/>
          </p:xfrm>
          <a:graphic>
            <a:graphicData uri="http://schemas.openxmlformats.org/presentationml/2006/ole">
              <mc:AlternateContent xmlns:mc="http://schemas.openxmlformats.org/markup-compatibility/2006">
                <mc:Choice xmlns:v="urn:schemas-microsoft-com:vml" Requires="v">
                  <p:oleObj spid="_x0000_s271420" name="Equation" r:id="rId5" imgW="533169" imgH="418918" progId="Equation.DSMT4">
                    <p:embed/>
                  </p:oleObj>
                </mc:Choice>
                <mc:Fallback>
                  <p:oleObj name="Equation" r:id="rId5" imgW="533169" imgH="418918" progId="Equation.DSMT4">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67" y="2730"/>
                          <a:ext cx="336"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1377" name="Object 21"/>
            <p:cNvGraphicFramePr>
              <a:graphicFrameLocks noChangeAspect="1"/>
            </p:cNvGraphicFramePr>
            <p:nvPr/>
          </p:nvGraphicFramePr>
          <p:xfrm>
            <a:off x="3995" y="1004"/>
            <a:ext cx="160" cy="224"/>
          </p:xfrm>
          <a:graphic>
            <a:graphicData uri="http://schemas.openxmlformats.org/presentationml/2006/ole">
              <mc:AlternateContent xmlns:mc="http://schemas.openxmlformats.org/markup-compatibility/2006">
                <mc:Choice xmlns:v="urn:schemas-microsoft-com:vml" Requires="v">
                  <p:oleObj spid="_x0000_s271421" name="Equation" r:id="rId7" imgW="253780" imgH="355292" progId="Equation.DSMT4">
                    <p:embed/>
                  </p:oleObj>
                </mc:Choice>
                <mc:Fallback>
                  <p:oleObj name="Equation" r:id="rId7" imgW="253780" imgH="355292" progId="Equation.DSMT4">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5" y="1004"/>
                          <a:ext cx="160"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1378" name="Object 22"/>
            <p:cNvGraphicFramePr>
              <a:graphicFrameLocks noChangeAspect="1"/>
            </p:cNvGraphicFramePr>
            <p:nvPr/>
          </p:nvGraphicFramePr>
          <p:xfrm>
            <a:off x="1317" y="1901"/>
            <a:ext cx="272" cy="264"/>
          </p:xfrm>
          <a:graphic>
            <a:graphicData uri="http://schemas.openxmlformats.org/presentationml/2006/ole">
              <mc:AlternateContent xmlns:mc="http://schemas.openxmlformats.org/markup-compatibility/2006">
                <mc:Choice xmlns:v="urn:schemas-microsoft-com:vml" Requires="v">
                  <p:oleObj spid="_x0000_s271422" name="Equation" r:id="rId9" imgW="431613" imgH="418918" progId="Equation.DSMT4">
                    <p:embed/>
                  </p:oleObj>
                </mc:Choice>
                <mc:Fallback>
                  <p:oleObj name="Equation" r:id="rId9" imgW="431613" imgH="418918" progId="Equation.DSMT4">
                    <p:embed/>
                    <p:pic>
                      <p:nvPicPr>
                        <p:cNvPr id="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17" y="1901"/>
                          <a:ext cx="272"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1379" name="Object 23"/>
            <p:cNvGraphicFramePr>
              <a:graphicFrameLocks noChangeAspect="1"/>
            </p:cNvGraphicFramePr>
            <p:nvPr/>
          </p:nvGraphicFramePr>
          <p:xfrm>
            <a:off x="2293" y="922"/>
            <a:ext cx="136" cy="232"/>
          </p:xfrm>
          <a:graphic>
            <a:graphicData uri="http://schemas.openxmlformats.org/presentationml/2006/ole">
              <mc:AlternateContent xmlns:mc="http://schemas.openxmlformats.org/markup-compatibility/2006">
                <mc:Choice xmlns:v="urn:schemas-microsoft-com:vml" Requires="v">
                  <p:oleObj spid="_x0000_s271423" name="Equation" r:id="rId11" imgW="215806" imgH="368140" progId="Equation.DSMT4">
                    <p:embed/>
                  </p:oleObj>
                </mc:Choice>
                <mc:Fallback>
                  <p:oleObj name="Equation" r:id="rId11" imgW="215806" imgH="368140" progId="Equation.DSMT4">
                    <p:embed/>
                    <p:pic>
                      <p:nvPicPr>
                        <p:cNvPr id="0"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93" y="922"/>
                          <a:ext cx="136"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1380" name="Object 24"/>
            <p:cNvGraphicFramePr>
              <a:graphicFrameLocks noChangeAspect="1"/>
            </p:cNvGraphicFramePr>
            <p:nvPr/>
          </p:nvGraphicFramePr>
          <p:xfrm>
            <a:off x="1046" y="1211"/>
            <a:ext cx="792" cy="264"/>
          </p:xfrm>
          <a:graphic>
            <a:graphicData uri="http://schemas.openxmlformats.org/presentationml/2006/ole">
              <mc:AlternateContent xmlns:mc="http://schemas.openxmlformats.org/markup-compatibility/2006">
                <mc:Choice xmlns:v="urn:schemas-microsoft-com:vml" Requires="v">
                  <p:oleObj spid="_x0000_s271424" name="Equation" r:id="rId13" imgW="1257300" imgH="419100" progId="Equation.DSMT4">
                    <p:embed/>
                  </p:oleObj>
                </mc:Choice>
                <mc:Fallback>
                  <p:oleObj name="Equation" r:id="rId13" imgW="1257300" imgH="419100" progId="Equation.DSMT4">
                    <p:embed/>
                    <p:pic>
                      <p:nvPicPr>
                        <p:cNvPr id="0" name="Object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46" y="1211"/>
                          <a:ext cx="792"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1381" name="Object 25"/>
            <p:cNvGraphicFramePr>
              <a:graphicFrameLocks noChangeAspect="1"/>
            </p:cNvGraphicFramePr>
            <p:nvPr/>
          </p:nvGraphicFramePr>
          <p:xfrm>
            <a:off x="3145" y="1849"/>
            <a:ext cx="840" cy="264"/>
          </p:xfrm>
          <a:graphic>
            <a:graphicData uri="http://schemas.openxmlformats.org/presentationml/2006/ole">
              <mc:AlternateContent xmlns:mc="http://schemas.openxmlformats.org/markup-compatibility/2006">
                <mc:Choice xmlns:v="urn:schemas-microsoft-com:vml" Requires="v">
                  <p:oleObj spid="_x0000_s271425" name="Equation" r:id="rId15" imgW="1333500" imgH="419100" progId="Equation.DSMT4">
                    <p:embed/>
                  </p:oleObj>
                </mc:Choice>
                <mc:Fallback>
                  <p:oleObj name="Equation" r:id="rId15" imgW="1333500" imgH="419100" progId="Equation.DSMT4">
                    <p:embed/>
                    <p:pic>
                      <p:nvPicPr>
                        <p:cNvPr id="0" name="Object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45" y="1849"/>
                          <a:ext cx="840"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1382" name="Line 26"/>
            <p:cNvSpPr>
              <a:spLocks noChangeShapeType="1"/>
            </p:cNvSpPr>
            <p:nvPr/>
          </p:nvSpPr>
          <p:spPr bwMode="auto">
            <a:xfrm flipH="1">
              <a:off x="2815" y="1988"/>
              <a:ext cx="279" cy="1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271383" name="Line 27"/>
            <p:cNvSpPr>
              <a:spLocks noChangeShapeType="1"/>
            </p:cNvSpPr>
            <p:nvPr/>
          </p:nvSpPr>
          <p:spPr bwMode="auto">
            <a:xfrm>
              <a:off x="1886" y="1431"/>
              <a:ext cx="548" cy="20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271384" name="Arc 28"/>
            <p:cNvSpPr>
              <a:spLocks/>
            </p:cNvSpPr>
            <p:nvPr/>
          </p:nvSpPr>
          <p:spPr bwMode="auto">
            <a:xfrm rot="7650266">
              <a:off x="2660" y="2133"/>
              <a:ext cx="188" cy="162"/>
            </a:xfrm>
            <a:custGeom>
              <a:avLst/>
              <a:gdLst>
                <a:gd name="T0" fmla="*/ 0 w 21462"/>
                <a:gd name="T1" fmla="*/ 0 h 20304"/>
                <a:gd name="T2" fmla="*/ 0 w 21462"/>
                <a:gd name="T3" fmla="*/ 0 h 20304"/>
                <a:gd name="T4" fmla="*/ 0 w 21462"/>
                <a:gd name="T5" fmla="*/ 0 h 20304"/>
                <a:gd name="T6" fmla="*/ 0 60000 65536"/>
                <a:gd name="T7" fmla="*/ 0 60000 65536"/>
                <a:gd name="T8" fmla="*/ 0 60000 65536"/>
                <a:gd name="T9" fmla="*/ 0 w 21462"/>
                <a:gd name="T10" fmla="*/ 0 h 20304"/>
                <a:gd name="T11" fmla="*/ 21462 w 21462"/>
                <a:gd name="T12" fmla="*/ 20304 h 20304"/>
              </a:gdLst>
              <a:ahLst/>
              <a:cxnLst>
                <a:cxn ang="T6">
                  <a:pos x="T0" y="T1"/>
                </a:cxn>
                <a:cxn ang="T7">
                  <a:pos x="T2" y="T3"/>
                </a:cxn>
                <a:cxn ang="T8">
                  <a:pos x="T4" y="T5"/>
                </a:cxn>
              </a:cxnLst>
              <a:rect l="T9" t="T10" r="T11" b="T12"/>
              <a:pathLst>
                <a:path w="21462" h="20304" fill="none" extrusionOk="0">
                  <a:moveTo>
                    <a:pt x="7369" y="0"/>
                  </a:moveTo>
                  <a:cubicBezTo>
                    <a:pt x="15078" y="2798"/>
                    <a:pt x="20537" y="9719"/>
                    <a:pt x="21462" y="17867"/>
                  </a:cubicBezTo>
                </a:path>
                <a:path w="21462" h="20304" stroke="0" extrusionOk="0">
                  <a:moveTo>
                    <a:pt x="7369" y="0"/>
                  </a:moveTo>
                  <a:cubicBezTo>
                    <a:pt x="15078" y="2798"/>
                    <a:pt x="20537" y="9719"/>
                    <a:pt x="21462" y="17867"/>
                  </a:cubicBezTo>
                  <a:lnTo>
                    <a:pt x="0" y="20304"/>
                  </a:lnTo>
                  <a:lnTo>
                    <a:pt x="7369"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fi-FI"/>
            </a:p>
          </p:txBody>
        </p:sp>
        <p:graphicFrame>
          <p:nvGraphicFramePr>
            <p:cNvPr id="271385" name="Object 29"/>
            <p:cNvGraphicFramePr>
              <a:graphicFrameLocks noChangeAspect="1"/>
            </p:cNvGraphicFramePr>
            <p:nvPr/>
          </p:nvGraphicFramePr>
          <p:xfrm>
            <a:off x="2652" y="2119"/>
            <a:ext cx="152" cy="136"/>
          </p:xfrm>
          <a:graphic>
            <a:graphicData uri="http://schemas.openxmlformats.org/presentationml/2006/ole">
              <mc:AlternateContent xmlns:mc="http://schemas.openxmlformats.org/markup-compatibility/2006">
                <mc:Choice xmlns:v="urn:schemas-microsoft-com:vml" Requires="v">
                  <p:oleObj spid="_x0000_s271426" name="Equation" r:id="rId17" imgW="241091" imgH="215713" progId="Equation.DSMT4">
                    <p:embed/>
                  </p:oleObj>
                </mc:Choice>
                <mc:Fallback>
                  <p:oleObj name="Equation" r:id="rId17" imgW="241091" imgH="215713" progId="Equation.DSMT4">
                    <p:embed/>
                    <p:pic>
                      <p:nvPicPr>
                        <p:cNvPr id="0" name="Object 2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52" y="2119"/>
                          <a:ext cx="15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71386" name="Group 30"/>
            <p:cNvGrpSpPr>
              <a:grpSpLocks/>
            </p:cNvGrpSpPr>
            <p:nvPr/>
          </p:nvGrpSpPr>
          <p:grpSpPr bwMode="auto">
            <a:xfrm>
              <a:off x="954" y="2274"/>
              <a:ext cx="279" cy="195"/>
              <a:chOff x="276" y="2256"/>
              <a:chExt cx="279" cy="195"/>
            </a:xfrm>
          </p:grpSpPr>
          <p:sp>
            <p:nvSpPr>
              <p:cNvPr id="271389" name="Line 31"/>
              <p:cNvSpPr>
                <a:spLocks noChangeShapeType="1"/>
              </p:cNvSpPr>
              <p:nvPr/>
            </p:nvSpPr>
            <p:spPr bwMode="auto">
              <a:xfrm flipV="1">
                <a:off x="351" y="2379"/>
                <a:ext cx="204" cy="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271390" name="Line 32"/>
              <p:cNvSpPr>
                <a:spLocks noChangeShapeType="1"/>
              </p:cNvSpPr>
              <p:nvPr/>
            </p:nvSpPr>
            <p:spPr bwMode="auto">
              <a:xfrm flipH="1" flipV="1">
                <a:off x="276" y="2256"/>
                <a:ext cx="72" cy="19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grpSp>
        <p:graphicFrame>
          <p:nvGraphicFramePr>
            <p:cNvPr id="271387" name="Object 33"/>
            <p:cNvGraphicFramePr>
              <a:graphicFrameLocks noChangeAspect="1"/>
            </p:cNvGraphicFramePr>
            <p:nvPr/>
          </p:nvGraphicFramePr>
          <p:xfrm>
            <a:off x="1165" y="2457"/>
            <a:ext cx="152" cy="144"/>
          </p:xfrm>
          <a:graphic>
            <a:graphicData uri="http://schemas.openxmlformats.org/presentationml/2006/ole">
              <mc:AlternateContent xmlns:mc="http://schemas.openxmlformats.org/markup-compatibility/2006">
                <mc:Choice xmlns:v="urn:schemas-microsoft-com:vml" Requires="v">
                  <p:oleObj spid="_x0000_s271427" name="Equation" r:id="rId19" imgW="241300" imgH="228600" progId="Equation.DSMT4">
                    <p:embed/>
                  </p:oleObj>
                </mc:Choice>
                <mc:Fallback>
                  <p:oleObj name="Equation" r:id="rId19" imgW="241300" imgH="228600" progId="Equation.DSMT4">
                    <p:embed/>
                    <p:pic>
                      <p:nvPicPr>
                        <p:cNvPr id="0" name="Object 3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65" y="2457"/>
                          <a:ext cx="152"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1388" name="Object 34"/>
            <p:cNvGraphicFramePr>
              <a:graphicFrameLocks noChangeAspect="1"/>
            </p:cNvGraphicFramePr>
            <p:nvPr/>
          </p:nvGraphicFramePr>
          <p:xfrm>
            <a:off x="845" y="2080"/>
            <a:ext cx="152" cy="184"/>
          </p:xfrm>
          <a:graphic>
            <a:graphicData uri="http://schemas.openxmlformats.org/presentationml/2006/ole">
              <mc:AlternateContent xmlns:mc="http://schemas.openxmlformats.org/markup-compatibility/2006">
                <mc:Choice xmlns:v="urn:schemas-microsoft-com:vml" Requires="v">
                  <p:oleObj spid="_x0000_s271428" name="Equation" r:id="rId21" imgW="241195" imgH="291973" progId="Equation.DSMT4">
                    <p:embed/>
                  </p:oleObj>
                </mc:Choice>
                <mc:Fallback>
                  <p:oleObj name="Equation" r:id="rId21" imgW="241195" imgH="291973" progId="Equation.DSMT4">
                    <p:embed/>
                    <p:pic>
                      <p:nvPicPr>
                        <p:cNvPr id="0" name="Object 3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45" y="2080"/>
                          <a:ext cx="152"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71365" name="Object 35"/>
          <p:cNvGraphicFramePr>
            <a:graphicFrameLocks noChangeAspect="1"/>
          </p:cNvGraphicFramePr>
          <p:nvPr/>
        </p:nvGraphicFramePr>
        <p:xfrm>
          <a:off x="812800" y="5292725"/>
          <a:ext cx="6426200" cy="812800"/>
        </p:xfrm>
        <a:graphic>
          <a:graphicData uri="http://schemas.openxmlformats.org/presentationml/2006/ole">
            <mc:AlternateContent xmlns:mc="http://schemas.openxmlformats.org/markup-compatibility/2006">
              <mc:Choice xmlns:v="urn:schemas-microsoft-com:vml" Requires="v">
                <p:oleObj spid="_x0000_s271429" name="Equation" r:id="rId23" imgW="6426200" imgH="812800" progId="Equation.DSMT4">
                  <p:embed/>
                </p:oleObj>
              </mc:Choice>
              <mc:Fallback>
                <p:oleObj name="Equation" r:id="rId23" imgW="6426200" imgH="812800" progId="Equation.DSMT4">
                  <p:embed/>
                  <p:pic>
                    <p:nvPicPr>
                      <p:cNvPr id="0" name="Object 3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12800" y="5292725"/>
                        <a:ext cx="6426200"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CAB790E0-303F-4374-A583-9BBA12562895}" type="slidenum">
              <a:rPr lang="fi-FI" altLang="fi-FI" sz="1000" smtClean="0">
                <a:solidFill>
                  <a:schemeClr val="tx1"/>
                </a:solidFill>
                <a:latin typeface="Arial" panose="020B0604020202020204" pitchFamily="34" charset="0"/>
              </a:rPr>
              <a:pPr>
                <a:spcBef>
                  <a:spcPct val="0"/>
                </a:spcBef>
                <a:buClrTx/>
                <a:buFontTx/>
                <a:buNone/>
              </a:pPr>
              <a:t>259</a:t>
            </a:fld>
            <a:endParaRPr lang="fi-FI" altLang="fi-FI" sz="1000" smtClean="0">
              <a:solidFill>
                <a:schemeClr val="tx1"/>
              </a:solidFill>
              <a:latin typeface="Arial" panose="020B0604020202020204" pitchFamily="34" charset="0"/>
            </a:endParaRPr>
          </a:p>
        </p:txBody>
      </p:sp>
      <p:sp>
        <p:nvSpPr>
          <p:cNvPr id="272387" name="Text Box 2"/>
          <p:cNvSpPr txBox="1">
            <a:spLocks noChangeArrowheads="1"/>
          </p:cNvSpPr>
          <p:nvPr/>
        </p:nvSpPr>
        <p:spPr bwMode="auto">
          <a:xfrm>
            <a:off x="557213" y="447675"/>
            <a:ext cx="655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Tarkastellaan lähteekö kpl liikkeelle ylämäkeen.</a:t>
            </a:r>
          </a:p>
        </p:txBody>
      </p:sp>
      <p:graphicFrame>
        <p:nvGraphicFramePr>
          <p:cNvPr id="272388" name="Object 3"/>
          <p:cNvGraphicFramePr>
            <a:graphicFrameLocks noChangeAspect="1"/>
          </p:cNvGraphicFramePr>
          <p:nvPr/>
        </p:nvGraphicFramePr>
        <p:xfrm>
          <a:off x="663575" y="1212850"/>
          <a:ext cx="5308600" cy="1778000"/>
        </p:xfrm>
        <a:graphic>
          <a:graphicData uri="http://schemas.openxmlformats.org/presentationml/2006/ole">
            <mc:AlternateContent xmlns:mc="http://schemas.openxmlformats.org/markup-compatibility/2006">
              <mc:Choice xmlns:v="urn:schemas-microsoft-com:vml" Requires="v">
                <p:oleObj spid="_x0000_s272392" name="Equation" r:id="rId3" imgW="5308600" imgH="1778000" progId="Equation.DSMT4">
                  <p:embed/>
                </p:oleObj>
              </mc:Choice>
              <mc:Fallback>
                <p:oleObj name="Equation" r:id="rId3" imgW="5308600" imgH="17780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575" y="1212850"/>
                        <a:ext cx="5308600" cy="177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2389" name="Text Box 4"/>
          <p:cNvSpPr txBox="1">
            <a:spLocks noChangeArrowheads="1"/>
          </p:cNvSpPr>
          <p:nvPr/>
        </p:nvSpPr>
        <p:spPr bwMode="auto">
          <a:xfrm>
            <a:off x="585788" y="3265488"/>
            <a:ext cx="8021637"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x-suunnassa ylöspäin vetävää voimaa on 101,2 N ja lepo-kitkan voittamiseksi vaaditaan 250,7 N.  Kappale ei lähde liikkeelle voiman </a:t>
            </a:r>
            <a:r>
              <a:rPr lang="fi-FI" altLang="fi-FI" sz="2400" i="1">
                <a:solidFill>
                  <a:schemeClr val="tx1"/>
                </a:solidFill>
              </a:rPr>
              <a:t>F</a:t>
            </a:r>
            <a:r>
              <a:rPr lang="fi-FI" altLang="fi-FI" sz="2400">
                <a:solidFill>
                  <a:schemeClr val="tx1"/>
                </a:solidFill>
              </a:rPr>
              <a:t> vaikutuksesta vaan pysyy paikallaan.  </a:t>
            </a:r>
          </a:p>
          <a:p>
            <a:pPr eaLnBrk="1" hangingPunct="1">
              <a:spcBef>
                <a:spcPct val="0"/>
              </a:spcBef>
              <a:buClrTx/>
              <a:buFontTx/>
              <a:buNone/>
            </a:pPr>
            <a:endParaRPr lang="fi-FI" altLang="fi-FI" sz="2400">
              <a:solidFill>
                <a:schemeClr val="tx1"/>
              </a:solidFill>
            </a:endParaRPr>
          </a:p>
          <a:p>
            <a:pPr eaLnBrk="1" hangingPunct="1">
              <a:spcBef>
                <a:spcPct val="0"/>
              </a:spcBef>
              <a:buClrTx/>
              <a:buFontTx/>
              <a:buNone/>
            </a:pPr>
            <a:r>
              <a:rPr lang="fi-FI" altLang="fi-FI" sz="2400">
                <a:solidFill>
                  <a:schemeClr val="tx1"/>
                </a:solidFill>
              </a:rPr>
              <a:t>Painovoiman alustan suuntainen komponentti alaspäin on </a:t>
            </a:r>
            <a:r>
              <a:rPr lang="fi-FI" altLang="fi-FI" sz="2400" i="1">
                <a:solidFill>
                  <a:schemeClr val="tx1"/>
                </a:solidFill>
              </a:rPr>
              <a:t>mg </a:t>
            </a:r>
            <a:r>
              <a:rPr lang="fi-FI" altLang="fi-FI" sz="2400">
                <a:solidFill>
                  <a:schemeClr val="tx1"/>
                </a:solidFill>
              </a:rPr>
              <a:t>sin</a:t>
            </a:r>
            <a:r>
              <a:rPr lang="el-GR" altLang="fi-FI" sz="2400" i="1">
                <a:solidFill>
                  <a:schemeClr val="tx1"/>
                </a:solidFill>
                <a:cs typeface="Arial" panose="020B0604020202020204" pitchFamily="34" charset="0"/>
              </a:rPr>
              <a:t>α</a:t>
            </a:r>
            <a:r>
              <a:rPr lang="fi-FI" altLang="fi-FI" sz="2400">
                <a:solidFill>
                  <a:schemeClr val="tx1"/>
                </a:solidFill>
                <a:cs typeface="Arial" panose="020B0604020202020204" pitchFamily="34" charset="0"/>
              </a:rPr>
              <a:t> =249 N &lt; 350 N, joten ei ole mahdollista, että kpl lähtisi liukumaan alaspäin.  </a:t>
            </a:r>
            <a:endParaRPr lang="el-GR" altLang="fi-FI" sz="2400">
              <a:solidFill>
                <a:schemeClr val="tx1"/>
              </a:solidFill>
              <a:cs typeface="Arial" panose="020B0604020202020204"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ian numeron paikkamerkki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86ED5542-C09C-48DE-8AAF-B788AD20F3E3}" type="slidenum">
              <a:rPr lang="fi-FI" altLang="fi-FI" sz="1000" smtClean="0">
                <a:solidFill>
                  <a:schemeClr val="tx1"/>
                </a:solidFill>
                <a:latin typeface="Arial" panose="020B0604020202020204" pitchFamily="34" charset="0"/>
              </a:rPr>
              <a:pPr>
                <a:spcBef>
                  <a:spcPct val="0"/>
                </a:spcBef>
                <a:buClrTx/>
                <a:buFontTx/>
                <a:buNone/>
              </a:pPr>
              <a:t>26</a:t>
            </a:fld>
            <a:endParaRPr lang="fi-FI" altLang="fi-FI" sz="1000" smtClean="0">
              <a:solidFill>
                <a:schemeClr val="tx1"/>
              </a:solidFill>
              <a:latin typeface="Arial" panose="020B0604020202020204" pitchFamily="34" charset="0"/>
            </a:endParaRPr>
          </a:p>
        </p:txBody>
      </p:sp>
      <p:sp>
        <p:nvSpPr>
          <p:cNvPr id="33795" name="Rectangle 2"/>
          <p:cNvSpPr>
            <a:spLocks noGrp="1" noRot="1" noChangeArrowheads="1"/>
          </p:cNvSpPr>
          <p:nvPr>
            <p:ph type="title"/>
          </p:nvPr>
        </p:nvSpPr>
        <p:spPr>
          <a:xfrm>
            <a:off x="404813" y="228600"/>
            <a:ext cx="8437562" cy="823913"/>
          </a:xfrm>
        </p:spPr>
        <p:txBody>
          <a:bodyPr/>
          <a:lstStyle/>
          <a:p>
            <a:pPr algn="l" eaLnBrk="1" hangingPunct="1"/>
            <a:r>
              <a:rPr lang="fi-FI" altLang="fi-FI" sz="2800" smtClean="0"/>
              <a:t>Tehtävä 1.2</a:t>
            </a:r>
          </a:p>
        </p:txBody>
      </p:sp>
      <p:sp>
        <p:nvSpPr>
          <p:cNvPr id="33796" name="Rectangle 3"/>
          <p:cNvSpPr>
            <a:spLocks noGrp="1" noRot="1" noChangeArrowheads="1"/>
          </p:cNvSpPr>
          <p:nvPr>
            <p:ph type="body" sz="half" idx="4294967295"/>
          </p:nvPr>
        </p:nvSpPr>
        <p:spPr>
          <a:xfrm>
            <a:off x="250825" y="1196975"/>
            <a:ext cx="8893175" cy="5478463"/>
          </a:xfrm>
        </p:spPr>
        <p:txBody>
          <a:bodyPr/>
          <a:lstStyle/>
          <a:p>
            <a:pPr eaLnBrk="1" hangingPunct="1">
              <a:buFont typeface="Wingdings" panose="05000000000000000000" pitchFamily="2" charset="2"/>
              <a:buNone/>
            </a:pPr>
            <a:r>
              <a:rPr lang="fi-FI" altLang="fi-FI" sz="2800" smtClean="0"/>
              <a:t>	Vesiastiaa, jossa oli 300 g vettä, kuumennettiin vakioteholla.  Vettä kuumennettiin ensin 50 sekuntia.  Sen jälkeen veden lämpötila mitattiin 30 s:n välein.  Oheisessa taulukossa on esitetty mittaustulokset.</a:t>
            </a:r>
          </a:p>
        </p:txBody>
      </p:sp>
      <p:graphicFrame>
        <p:nvGraphicFramePr>
          <p:cNvPr id="804868" name="Group 4"/>
          <p:cNvGraphicFramePr>
            <a:graphicFrameLocks noGrp="1"/>
          </p:cNvGraphicFramePr>
          <p:nvPr>
            <p:ph sz="half" idx="4294967295"/>
          </p:nvPr>
        </p:nvGraphicFramePr>
        <p:xfrm>
          <a:off x="611188" y="3860800"/>
          <a:ext cx="7848600" cy="1584325"/>
        </p:xfrm>
        <a:graphic>
          <a:graphicData uri="http://schemas.openxmlformats.org/drawingml/2006/table">
            <a:tbl>
              <a:tblPr/>
              <a:tblGrid>
                <a:gridCol w="2081212">
                  <a:extLst>
                    <a:ext uri="{9D8B030D-6E8A-4147-A177-3AD203B41FA5}">
                      <a16:colId xmlns:a16="http://schemas.microsoft.com/office/drawing/2014/main" val="20000"/>
                    </a:ext>
                  </a:extLst>
                </a:gridCol>
                <a:gridCol w="960438">
                  <a:extLst>
                    <a:ext uri="{9D8B030D-6E8A-4147-A177-3AD203B41FA5}">
                      <a16:colId xmlns:a16="http://schemas.microsoft.com/office/drawing/2014/main" val="20001"/>
                    </a:ext>
                  </a:extLst>
                </a:gridCol>
                <a:gridCol w="962025">
                  <a:extLst>
                    <a:ext uri="{9D8B030D-6E8A-4147-A177-3AD203B41FA5}">
                      <a16:colId xmlns:a16="http://schemas.microsoft.com/office/drawing/2014/main" val="20002"/>
                    </a:ext>
                  </a:extLst>
                </a:gridCol>
                <a:gridCol w="962025">
                  <a:extLst>
                    <a:ext uri="{9D8B030D-6E8A-4147-A177-3AD203B41FA5}">
                      <a16:colId xmlns:a16="http://schemas.microsoft.com/office/drawing/2014/main" val="20003"/>
                    </a:ext>
                  </a:extLst>
                </a:gridCol>
                <a:gridCol w="960437">
                  <a:extLst>
                    <a:ext uri="{9D8B030D-6E8A-4147-A177-3AD203B41FA5}">
                      <a16:colId xmlns:a16="http://schemas.microsoft.com/office/drawing/2014/main" val="20004"/>
                    </a:ext>
                  </a:extLst>
                </a:gridCol>
                <a:gridCol w="962025">
                  <a:extLst>
                    <a:ext uri="{9D8B030D-6E8A-4147-A177-3AD203B41FA5}">
                      <a16:colId xmlns:a16="http://schemas.microsoft.com/office/drawing/2014/main" val="20005"/>
                    </a:ext>
                  </a:extLst>
                </a:gridCol>
                <a:gridCol w="960438">
                  <a:extLst>
                    <a:ext uri="{9D8B030D-6E8A-4147-A177-3AD203B41FA5}">
                      <a16:colId xmlns:a16="http://schemas.microsoft.com/office/drawing/2014/main" val="20006"/>
                    </a:ext>
                  </a:extLst>
                </a:gridCol>
              </a:tblGrid>
              <a:tr h="795337">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fi-FI" sz="2400" b="0" i="0" u="none" strike="noStrike" cap="none" normalizeH="0" baseline="0" dirty="0" smtClean="0">
                          <a:ln>
                            <a:noFill/>
                          </a:ln>
                          <a:solidFill>
                            <a:srgbClr val="000000"/>
                          </a:solidFill>
                          <a:effectLst/>
                          <a:latin typeface="Tahoma" pitchFamily="34" charset="0"/>
                        </a:rPr>
                        <a:t>Aika (s)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fi-FI" sz="2800" b="0" i="0" u="none" strike="noStrike" cap="none" normalizeH="0" baseline="0" dirty="0" smtClean="0">
                          <a:ln>
                            <a:noFill/>
                          </a:ln>
                          <a:solidFill>
                            <a:srgbClr val="000000"/>
                          </a:solidFill>
                          <a:effectLst/>
                          <a:latin typeface="Tahoma" pitchFamily="34"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fi-FI" sz="2800" b="0" i="0" u="none" strike="noStrike" cap="none" normalizeH="0" baseline="0" dirty="0" smtClean="0">
                          <a:ln>
                            <a:noFill/>
                          </a:ln>
                          <a:solidFill>
                            <a:srgbClr val="000000"/>
                          </a:solidFill>
                          <a:effectLst/>
                          <a:latin typeface="Tahoma" pitchFamily="34" charset="0"/>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fi-FI" sz="2800" b="0" i="0" u="none" strike="noStrike" cap="none" normalizeH="0" baseline="0" dirty="0" smtClean="0">
                          <a:ln>
                            <a:noFill/>
                          </a:ln>
                          <a:solidFill>
                            <a:srgbClr val="000000"/>
                          </a:solidFill>
                          <a:effectLst/>
                          <a:latin typeface="Tahoma" pitchFamily="34" charset="0"/>
                        </a:rPr>
                        <a:t>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fi-FI" sz="2800" b="0" i="0" u="none" strike="noStrike" cap="none" normalizeH="0" baseline="0" dirty="0" smtClean="0">
                          <a:ln>
                            <a:noFill/>
                          </a:ln>
                          <a:solidFill>
                            <a:srgbClr val="000000"/>
                          </a:solidFill>
                          <a:effectLst/>
                          <a:latin typeface="Tahoma" pitchFamily="34" charset="0"/>
                        </a:rPr>
                        <a:t>140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fi-FI" sz="2800" b="0" i="0" u="none" strike="noStrike" cap="none" normalizeH="0" baseline="0" dirty="0" smtClean="0">
                          <a:ln>
                            <a:noFill/>
                          </a:ln>
                          <a:solidFill>
                            <a:srgbClr val="000000"/>
                          </a:solidFill>
                          <a:effectLst/>
                          <a:latin typeface="Tahoma" pitchFamily="34" charset="0"/>
                        </a:rPr>
                        <a:t>170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fi-FI" sz="2800" b="0" i="0" u="none" strike="noStrike" cap="none" normalizeH="0" baseline="0" dirty="0" smtClean="0">
                          <a:ln>
                            <a:noFill/>
                          </a:ln>
                          <a:solidFill>
                            <a:srgbClr val="000000"/>
                          </a:solidFill>
                          <a:effectLst/>
                          <a:latin typeface="Tahoma" pitchFamily="34" charset="0"/>
                        </a:rPr>
                        <a:t>200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88988">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fi-FI" sz="2400" b="0" i="0" u="none" strike="noStrike" cap="none" normalizeH="0" baseline="0" dirty="0" smtClean="0">
                          <a:ln>
                            <a:noFill/>
                          </a:ln>
                          <a:solidFill>
                            <a:srgbClr val="000000"/>
                          </a:solidFill>
                          <a:effectLst/>
                          <a:latin typeface="Tahoma" pitchFamily="34" charset="0"/>
                        </a:rPr>
                        <a:t>Lämpötila(°C)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fi-FI" sz="2800" b="0" i="0" u="none" strike="noStrike" cap="none" normalizeH="0" baseline="0" dirty="0" smtClean="0">
                          <a:ln>
                            <a:noFill/>
                          </a:ln>
                          <a:solidFill>
                            <a:srgbClr val="000000"/>
                          </a:solidFill>
                          <a:effectLst/>
                          <a:latin typeface="Tahoma" pitchFamily="34" charset="0"/>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fi-FI" sz="2800" b="0" i="0" u="none" strike="noStrike" cap="none" normalizeH="0" baseline="0" dirty="0" smtClean="0">
                          <a:ln>
                            <a:noFill/>
                          </a:ln>
                          <a:solidFill>
                            <a:srgbClr val="000000"/>
                          </a:solidFill>
                          <a:effectLst/>
                          <a:latin typeface="Tahoma" pitchFamily="34"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fi-FI" sz="2800" b="0" i="0" u="none" strike="noStrike" cap="none" normalizeH="0" baseline="0" dirty="0" smtClean="0">
                          <a:ln>
                            <a:noFill/>
                          </a:ln>
                          <a:solidFill>
                            <a:srgbClr val="000000"/>
                          </a:solidFill>
                          <a:effectLst/>
                          <a:latin typeface="Tahoma" pitchFamily="34" charset="0"/>
                        </a:rPr>
                        <a:t>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fi-FI" sz="2800" b="0" i="0" u="none" strike="noStrike" cap="none" normalizeH="0" baseline="0" dirty="0" smtClean="0">
                          <a:ln>
                            <a:noFill/>
                          </a:ln>
                          <a:solidFill>
                            <a:srgbClr val="000000"/>
                          </a:solidFill>
                          <a:effectLst/>
                          <a:latin typeface="Tahoma" pitchFamily="34" charset="0"/>
                        </a:rPr>
                        <a:t>73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fi-FI" sz="2800" b="0" i="0" u="none" strike="noStrike" cap="none" normalizeH="0" baseline="0" dirty="0" smtClean="0">
                          <a:ln>
                            <a:noFill/>
                          </a:ln>
                          <a:solidFill>
                            <a:srgbClr val="000000"/>
                          </a:solidFill>
                          <a:effectLst/>
                          <a:latin typeface="Tahoma" pitchFamily="34" charset="0"/>
                        </a:rPr>
                        <a:t>84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fi-FI" sz="2800" b="0" i="0" u="none" strike="noStrike" cap="none" normalizeH="0" baseline="0" dirty="0" smtClean="0">
                          <a:ln>
                            <a:noFill/>
                          </a:ln>
                          <a:solidFill>
                            <a:srgbClr val="000000"/>
                          </a:solidFill>
                          <a:effectLst/>
                          <a:latin typeface="Tahoma" pitchFamily="34" charset="0"/>
                        </a:rPr>
                        <a:t>92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3823" name="AutoShape 31">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3410" name="Dian numeron paikkamerkki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spcBef>
                <a:spcPct val="0"/>
              </a:spcBef>
              <a:buClrTx/>
              <a:buFontTx/>
              <a:buNone/>
            </a:pPr>
            <a:fld id="{FD407555-4114-4DA9-9867-74D3D9D18139}" type="slidenum">
              <a:rPr lang="fi-FI" altLang="fi-FI" sz="1000" smtClean="0">
                <a:solidFill>
                  <a:schemeClr val="bg1"/>
                </a:solidFill>
              </a:rPr>
              <a:pPr>
                <a:spcBef>
                  <a:spcPct val="0"/>
                </a:spcBef>
                <a:buClrTx/>
                <a:buFontTx/>
                <a:buNone/>
              </a:pPr>
              <a:t>260</a:t>
            </a:fld>
            <a:endParaRPr lang="fi-FI" altLang="fi-FI" sz="1000" smtClean="0">
              <a:solidFill>
                <a:schemeClr val="bg1"/>
              </a:solidFill>
            </a:endParaRPr>
          </a:p>
        </p:txBody>
      </p:sp>
      <p:sp>
        <p:nvSpPr>
          <p:cNvPr id="273411" name="Text Box 2"/>
          <p:cNvSpPr txBox="1">
            <a:spLocks noChangeArrowheads="1"/>
          </p:cNvSpPr>
          <p:nvPr/>
        </p:nvSpPr>
        <p:spPr bwMode="auto">
          <a:xfrm>
            <a:off x="2889250" y="3716338"/>
            <a:ext cx="33448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spcBef>
                <a:spcPct val="50000"/>
              </a:spcBef>
              <a:buClrTx/>
              <a:buFontTx/>
              <a:buNone/>
            </a:pPr>
            <a:r>
              <a:rPr lang="fi-FI" altLang="fi-FI" sz="3600" b="1">
                <a:solidFill>
                  <a:srgbClr val="5F5F5F"/>
                </a:solidFill>
                <a:latin typeface="Tahoma" panose="020B0604030504040204" pitchFamily="34" charset="0"/>
              </a:rPr>
              <a:t>Paluu tekstiin</a:t>
            </a:r>
          </a:p>
        </p:txBody>
      </p:sp>
      <p:sp>
        <p:nvSpPr>
          <p:cNvPr id="273412" name="AutoShape 3">
            <a:hlinkClick r:id="rId2" action="ppaction://hlinksldjump" highlightClick="1"/>
          </p:cNvPr>
          <p:cNvSpPr>
            <a:spLocks noChangeArrowheads="1"/>
          </p:cNvSpPr>
          <p:nvPr/>
        </p:nvSpPr>
        <p:spPr bwMode="auto">
          <a:xfrm>
            <a:off x="3205163" y="2994025"/>
            <a:ext cx="2713037" cy="720725"/>
          </a:xfrm>
          <a:prstGeom prst="actionButtonReturn">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lgn="ctr" eaLnBrk="1" hangingPunct="1">
              <a:spcBef>
                <a:spcPct val="50000"/>
              </a:spcBef>
              <a:buClrTx/>
              <a:buFontTx/>
              <a:buNone/>
            </a:pPr>
            <a:endParaRPr lang="fi-FI" altLang="fi-FI" sz="3600">
              <a:latin typeface="Tahoma" panose="020B0604030504040204" pitchFamily="34" charset="0"/>
            </a:endParaRPr>
          </a:p>
        </p:txBody>
      </p:sp>
    </p:spTree>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F860F920-DDB6-4E9B-80F8-3FA3FE4DE6D9}" type="slidenum">
              <a:rPr lang="fi-FI" altLang="fi-FI" sz="1000" smtClean="0">
                <a:solidFill>
                  <a:schemeClr val="tx1"/>
                </a:solidFill>
                <a:latin typeface="Arial" panose="020B0604020202020204" pitchFamily="34" charset="0"/>
              </a:rPr>
              <a:pPr>
                <a:spcBef>
                  <a:spcPct val="0"/>
                </a:spcBef>
                <a:buClrTx/>
                <a:buFontTx/>
                <a:buNone/>
              </a:pPr>
              <a:t>261</a:t>
            </a:fld>
            <a:endParaRPr lang="fi-FI" altLang="fi-FI" sz="1000" smtClean="0">
              <a:solidFill>
                <a:schemeClr val="tx1"/>
              </a:solidFill>
              <a:latin typeface="Arial" panose="020B0604020202020204" pitchFamily="34" charset="0"/>
            </a:endParaRPr>
          </a:p>
        </p:txBody>
      </p:sp>
      <p:sp>
        <p:nvSpPr>
          <p:cNvPr id="274435" name="Text Box 2"/>
          <p:cNvSpPr txBox="1">
            <a:spLocks noChangeArrowheads="1"/>
          </p:cNvSpPr>
          <p:nvPr/>
        </p:nvSpPr>
        <p:spPr bwMode="auto">
          <a:xfrm>
            <a:off x="488950" y="342900"/>
            <a:ext cx="40862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b="1">
                <a:solidFill>
                  <a:schemeClr val="tx2"/>
                </a:solidFill>
              </a:rPr>
              <a:t>Ratkaisu: Tehtävä 4.9</a:t>
            </a:r>
          </a:p>
        </p:txBody>
      </p:sp>
      <p:sp>
        <p:nvSpPr>
          <p:cNvPr id="274436" name="Text Box 3"/>
          <p:cNvSpPr txBox="1">
            <a:spLocks noChangeArrowheads="1"/>
          </p:cNvSpPr>
          <p:nvPr/>
        </p:nvSpPr>
        <p:spPr bwMode="auto">
          <a:xfrm>
            <a:off x="7459663" y="1576388"/>
            <a:ext cx="11668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el-GR" altLang="fi-FI" sz="2400" i="1">
                <a:solidFill>
                  <a:schemeClr val="tx1"/>
                </a:solidFill>
                <a:latin typeface="Arial" panose="020B0604020202020204" pitchFamily="34" charset="0"/>
                <a:cs typeface="Arial" panose="020B0604020202020204" pitchFamily="34" charset="0"/>
              </a:rPr>
              <a:t>α</a:t>
            </a:r>
            <a:r>
              <a:rPr lang="fi-FI" altLang="fi-FI" sz="2400" i="1">
                <a:solidFill>
                  <a:schemeClr val="tx1"/>
                </a:solidFill>
                <a:latin typeface="Arial" panose="020B0604020202020204" pitchFamily="34" charset="0"/>
                <a:cs typeface="Arial" panose="020B0604020202020204" pitchFamily="34" charset="0"/>
              </a:rPr>
              <a:t> </a:t>
            </a:r>
            <a:r>
              <a:rPr lang="fi-FI" altLang="fi-FI" sz="2400">
                <a:solidFill>
                  <a:schemeClr val="tx1"/>
                </a:solidFill>
                <a:latin typeface="Arial" panose="020B0604020202020204" pitchFamily="34" charset="0"/>
                <a:cs typeface="Arial" panose="020B0604020202020204" pitchFamily="34" charset="0"/>
              </a:rPr>
              <a:t>= 35°</a:t>
            </a:r>
          </a:p>
          <a:p>
            <a:pPr eaLnBrk="1" hangingPunct="1">
              <a:spcBef>
                <a:spcPct val="0"/>
              </a:spcBef>
              <a:buClrTx/>
              <a:buFontTx/>
              <a:buNone/>
            </a:pPr>
            <a:r>
              <a:rPr lang="el-GR" altLang="fi-FI" sz="2400" i="1">
                <a:solidFill>
                  <a:schemeClr val="tx1"/>
                </a:solidFill>
                <a:latin typeface="Arial" panose="020B0604020202020204" pitchFamily="34" charset="0"/>
                <a:cs typeface="Arial" panose="020B0604020202020204" pitchFamily="34" charset="0"/>
              </a:rPr>
              <a:t>μ</a:t>
            </a:r>
            <a:r>
              <a:rPr lang="el-GR" altLang="fi-FI" sz="2400" baseline="-25000">
                <a:solidFill>
                  <a:schemeClr val="tx1"/>
                </a:solidFill>
                <a:latin typeface="Arial" panose="020B0604020202020204" pitchFamily="34" charset="0"/>
                <a:cs typeface="Arial" panose="020B0604020202020204" pitchFamily="34" charset="0"/>
              </a:rPr>
              <a:t>k</a:t>
            </a:r>
            <a:r>
              <a:rPr lang="fi-FI" altLang="fi-FI" sz="2400">
                <a:solidFill>
                  <a:schemeClr val="tx1"/>
                </a:solidFill>
                <a:latin typeface="Arial" panose="020B0604020202020204" pitchFamily="34" charset="0"/>
                <a:cs typeface="Arial" panose="020B0604020202020204" pitchFamily="34" charset="0"/>
              </a:rPr>
              <a:t>= 0,2</a:t>
            </a:r>
            <a:endParaRPr lang="el-GR" altLang="fi-FI" sz="2400">
              <a:solidFill>
                <a:schemeClr val="tx1"/>
              </a:solidFill>
              <a:latin typeface="Arial" panose="020B0604020202020204" pitchFamily="34" charset="0"/>
              <a:cs typeface="Arial" panose="020B0604020202020204" pitchFamily="34" charset="0"/>
            </a:endParaRPr>
          </a:p>
        </p:txBody>
      </p:sp>
      <p:graphicFrame>
        <p:nvGraphicFramePr>
          <p:cNvPr id="274437" name="Object 4"/>
          <p:cNvGraphicFramePr>
            <a:graphicFrameLocks noChangeAspect="1"/>
          </p:cNvGraphicFramePr>
          <p:nvPr/>
        </p:nvGraphicFramePr>
        <p:xfrm>
          <a:off x="319088" y="4811713"/>
          <a:ext cx="7772400" cy="1270000"/>
        </p:xfrm>
        <a:graphic>
          <a:graphicData uri="http://schemas.openxmlformats.org/presentationml/2006/ole">
            <mc:AlternateContent xmlns:mc="http://schemas.openxmlformats.org/markup-compatibility/2006">
              <mc:Choice xmlns:v="urn:schemas-microsoft-com:vml" Requires="v">
                <p:oleObj spid="_x0000_s274491" name="Equation" r:id="rId3" imgW="7772400" imgH="1270000" progId="Equation.DSMT4">
                  <p:embed/>
                </p:oleObj>
              </mc:Choice>
              <mc:Fallback>
                <p:oleObj name="Equation" r:id="rId3" imgW="7772400" imgH="1270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088" y="4811713"/>
                        <a:ext cx="7772400" cy="127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74438" name="Group 5"/>
          <p:cNvGrpSpPr>
            <a:grpSpLocks/>
          </p:cNvGrpSpPr>
          <p:nvPr/>
        </p:nvGrpSpPr>
        <p:grpSpPr bwMode="auto">
          <a:xfrm>
            <a:off x="577850" y="1023938"/>
            <a:ext cx="6499225" cy="3289300"/>
            <a:chOff x="373" y="645"/>
            <a:chExt cx="4094" cy="2072"/>
          </a:xfrm>
        </p:grpSpPr>
        <p:sp>
          <p:nvSpPr>
            <p:cNvPr id="274439" name="Rectangle 6"/>
            <p:cNvSpPr>
              <a:spLocks noChangeArrowheads="1"/>
            </p:cNvSpPr>
            <p:nvPr/>
          </p:nvSpPr>
          <p:spPr bwMode="auto">
            <a:xfrm rot="-1092373">
              <a:off x="1720" y="981"/>
              <a:ext cx="1298" cy="631"/>
            </a:xfrm>
            <a:prstGeom prst="rect">
              <a:avLst/>
            </a:prstGeom>
            <a:solidFill>
              <a:srgbClr val="C0C0C0"/>
            </a:solidFill>
            <a:ln w="9525" algn="ctr">
              <a:solidFill>
                <a:schemeClr val="tx1"/>
              </a:solidFill>
              <a:miter lim="800000"/>
              <a:headEnd/>
              <a:tailEnd/>
            </a:ln>
          </p:spPr>
          <p:txBody>
            <a:bodyPr wrap="none" anchor="ct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endParaRPr lang="fi-FI" altLang="fi-FI" sz="2400">
                <a:solidFill>
                  <a:schemeClr val="tx1"/>
                </a:solidFill>
              </a:endParaRPr>
            </a:p>
          </p:txBody>
        </p:sp>
        <p:sp>
          <p:nvSpPr>
            <p:cNvPr id="274440" name="Line 7"/>
            <p:cNvSpPr>
              <a:spLocks noChangeShapeType="1"/>
            </p:cNvSpPr>
            <p:nvPr/>
          </p:nvSpPr>
          <p:spPr bwMode="auto">
            <a:xfrm rot="-1092373">
              <a:off x="948" y="1541"/>
              <a:ext cx="3438" cy="0"/>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274441" name="Line 8"/>
            <p:cNvSpPr>
              <a:spLocks noChangeShapeType="1"/>
            </p:cNvSpPr>
            <p:nvPr/>
          </p:nvSpPr>
          <p:spPr bwMode="auto">
            <a:xfrm>
              <a:off x="1029" y="2080"/>
              <a:ext cx="3438" cy="0"/>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274442" name="Arc 9"/>
            <p:cNvSpPr>
              <a:spLocks/>
            </p:cNvSpPr>
            <p:nvPr/>
          </p:nvSpPr>
          <p:spPr bwMode="auto">
            <a:xfrm rot="1826887">
              <a:off x="1792" y="1858"/>
              <a:ext cx="189" cy="1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fi-FI"/>
            </a:p>
          </p:txBody>
        </p:sp>
        <p:sp>
          <p:nvSpPr>
            <p:cNvPr id="274443" name="Line 10"/>
            <p:cNvSpPr>
              <a:spLocks noChangeShapeType="1"/>
            </p:cNvSpPr>
            <p:nvPr/>
          </p:nvSpPr>
          <p:spPr bwMode="auto">
            <a:xfrm rot="20507627" flipV="1">
              <a:off x="3065" y="1240"/>
              <a:ext cx="569" cy="7"/>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sp>
          <p:nvSpPr>
            <p:cNvPr id="274444" name="Line 11"/>
            <p:cNvSpPr>
              <a:spLocks noChangeShapeType="1"/>
            </p:cNvSpPr>
            <p:nvPr/>
          </p:nvSpPr>
          <p:spPr bwMode="auto">
            <a:xfrm>
              <a:off x="2376" y="1339"/>
              <a:ext cx="0" cy="1069"/>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274445" name="Line 12"/>
            <p:cNvSpPr>
              <a:spLocks noChangeShapeType="1"/>
            </p:cNvSpPr>
            <p:nvPr/>
          </p:nvSpPr>
          <p:spPr bwMode="auto">
            <a:xfrm>
              <a:off x="2379" y="1337"/>
              <a:ext cx="322" cy="963"/>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274446" name="Line 13"/>
            <p:cNvSpPr>
              <a:spLocks noChangeShapeType="1"/>
            </p:cNvSpPr>
            <p:nvPr/>
          </p:nvSpPr>
          <p:spPr bwMode="auto">
            <a:xfrm rot="-1092373">
              <a:off x="2380" y="2350"/>
              <a:ext cx="329"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274447" name="Line 14"/>
            <p:cNvSpPr>
              <a:spLocks noChangeShapeType="1"/>
            </p:cNvSpPr>
            <p:nvPr/>
          </p:nvSpPr>
          <p:spPr bwMode="auto">
            <a:xfrm rot="-1092373">
              <a:off x="2037" y="1384"/>
              <a:ext cx="355" cy="5"/>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i-FI"/>
            </a:p>
          </p:txBody>
        </p:sp>
        <p:sp>
          <p:nvSpPr>
            <p:cNvPr id="274448" name="Line 15"/>
            <p:cNvSpPr>
              <a:spLocks noChangeShapeType="1"/>
            </p:cNvSpPr>
            <p:nvPr/>
          </p:nvSpPr>
          <p:spPr bwMode="auto">
            <a:xfrm>
              <a:off x="2047" y="1449"/>
              <a:ext cx="322" cy="963"/>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274449" name="Line 16"/>
            <p:cNvSpPr>
              <a:spLocks noChangeShapeType="1"/>
            </p:cNvSpPr>
            <p:nvPr/>
          </p:nvSpPr>
          <p:spPr bwMode="auto">
            <a:xfrm>
              <a:off x="2575" y="1581"/>
              <a:ext cx="322" cy="963"/>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fi-FI"/>
            </a:p>
          </p:txBody>
        </p:sp>
        <p:sp>
          <p:nvSpPr>
            <p:cNvPr id="274450" name="Line 17"/>
            <p:cNvSpPr>
              <a:spLocks noChangeShapeType="1"/>
            </p:cNvSpPr>
            <p:nvPr/>
          </p:nvSpPr>
          <p:spPr bwMode="auto">
            <a:xfrm rot="-1092373">
              <a:off x="1790" y="905"/>
              <a:ext cx="743"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i-FI"/>
            </a:p>
          </p:txBody>
        </p:sp>
        <p:graphicFrame>
          <p:nvGraphicFramePr>
            <p:cNvPr id="274451" name="Object 18"/>
            <p:cNvGraphicFramePr>
              <a:graphicFrameLocks noChangeAspect="1"/>
            </p:cNvGraphicFramePr>
            <p:nvPr/>
          </p:nvGraphicFramePr>
          <p:xfrm>
            <a:off x="2957" y="2366"/>
            <a:ext cx="176" cy="224"/>
          </p:xfrm>
          <a:graphic>
            <a:graphicData uri="http://schemas.openxmlformats.org/presentationml/2006/ole">
              <mc:AlternateContent xmlns:mc="http://schemas.openxmlformats.org/markup-compatibility/2006">
                <mc:Choice xmlns:v="urn:schemas-microsoft-com:vml" Requires="v">
                  <p:oleObj spid="_x0000_s274492" name="Equation" r:id="rId5" imgW="279279" imgH="355446" progId="Equation.DSMT4">
                    <p:embed/>
                  </p:oleObj>
                </mc:Choice>
                <mc:Fallback>
                  <p:oleObj name="Equation" r:id="rId5" imgW="279279" imgH="355446" progId="Equation.DSMT4">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7" y="2366"/>
                          <a:ext cx="176"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4452" name="Object 19"/>
            <p:cNvGraphicFramePr>
              <a:graphicFrameLocks noChangeAspect="1"/>
            </p:cNvGraphicFramePr>
            <p:nvPr/>
          </p:nvGraphicFramePr>
          <p:xfrm>
            <a:off x="2205" y="2453"/>
            <a:ext cx="336" cy="264"/>
          </p:xfrm>
          <a:graphic>
            <a:graphicData uri="http://schemas.openxmlformats.org/presentationml/2006/ole">
              <mc:AlternateContent xmlns:mc="http://schemas.openxmlformats.org/markup-compatibility/2006">
                <mc:Choice xmlns:v="urn:schemas-microsoft-com:vml" Requires="v">
                  <p:oleObj spid="_x0000_s274493" name="Equation" r:id="rId7" imgW="533169" imgH="418918" progId="Equation.DSMT4">
                    <p:embed/>
                  </p:oleObj>
                </mc:Choice>
                <mc:Fallback>
                  <p:oleObj name="Equation" r:id="rId7" imgW="533169" imgH="418918" progId="Equation.DSMT4">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5" y="2453"/>
                          <a:ext cx="336"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4453" name="Object 20"/>
            <p:cNvGraphicFramePr>
              <a:graphicFrameLocks noChangeAspect="1"/>
            </p:cNvGraphicFramePr>
            <p:nvPr/>
          </p:nvGraphicFramePr>
          <p:xfrm>
            <a:off x="3628" y="825"/>
            <a:ext cx="272" cy="264"/>
          </p:xfrm>
          <a:graphic>
            <a:graphicData uri="http://schemas.openxmlformats.org/presentationml/2006/ole">
              <mc:AlternateContent xmlns:mc="http://schemas.openxmlformats.org/markup-compatibility/2006">
                <mc:Choice xmlns:v="urn:schemas-microsoft-com:vml" Requires="v">
                  <p:oleObj spid="_x0000_s274494" name="Equation" r:id="rId9" imgW="431613" imgH="418918" progId="Equation.DSMT4">
                    <p:embed/>
                  </p:oleObj>
                </mc:Choice>
                <mc:Fallback>
                  <p:oleObj name="Equation" r:id="rId9" imgW="431613" imgH="418918" progId="Equation.DSMT4">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28" y="825"/>
                          <a:ext cx="272"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4454" name="Object 21"/>
            <p:cNvGraphicFramePr>
              <a:graphicFrameLocks noChangeAspect="1"/>
            </p:cNvGraphicFramePr>
            <p:nvPr/>
          </p:nvGraphicFramePr>
          <p:xfrm>
            <a:off x="2031" y="645"/>
            <a:ext cx="136" cy="232"/>
          </p:xfrm>
          <a:graphic>
            <a:graphicData uri="http://schemas.openxmlformats.org/presentationml/2006/ole">
              <mc:AlternateContent xmlns:mc="http://schemas.openxmlformats.org/markup-compatibility/2006">
                <mc:Choice xmlns:v="urn:schemas-microsoft-com:vml" Requires="v">
                  <p:oleObj spid="_x0000_s274495" name="Equation" r:id="rId11" imgW="215806" imgH="368140" progId="Equation.DSMT4">
                    <p:embed/>
                  </p:oleObj>
                </mc:Choice>
                <mc:Fallback>
                  <p:oleObj name="Equation" r:id="rId11" imgW="215806" imgH="368140" progId="Equation.DSMT4">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31" y="645"/>
                          <a:ext cx="136"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4455" name="Object 22"/>
            <p:cNvGraphicFramePr>
              <a:graphicFrameLocks noChangeAspect="1"/>
            </p:cNvGraphicFramePr>
            <p:nvPr/>
          </p:nvGraphicFramePr>
          <p:xfrm>
            <a:off x="784" y="934"/>
            <a:ext cx="792" cy="264"/>
          </p:xfrm>
          <a:graphic>
            <a:graphicData uri="http://schemas.openxmlformats.org/presentationml/2006/ole">
              <mc:AlternateContent xmlns:mc="http://schemas.openxmlformats.org/markup-compatibility/2006">
                <mc:Choice xmlns:v="urn:schemas-microsoft-com:vml" Requires="v">
                  <p:oleObj spid="_x0000_s274496" name="Equation" r:id="rId13" imgW="1257300" imgH="419100" progId="Equation.DSMT4">
                    <p:embed/>
                  </p:oleObj>
                </mc:Choice>
                <mc:Fallback>
                  <p:oleObj name="Equation" r:id="rId13" imgW="1257300" imgH="419100" progId="Equation.DSMT4">
                    <p:embed/>
                    <p:pic>
                      <p:nvPicPr>
                        <p:cNvPr id="0"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84" y="934"/>
                          <a:ext cx="792"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4456" name="Object 23"/>
            <p:cNvGraphicFramePr>
              <a:graphicFrameLocks noChangeAspect="1"/>
            </p:cNvGraphicFramePr>
            <p:nvPr/>
          </p:nvGraphicFramePr>
          <p:xfrm>
            <a:off x="2883" y="1572"/>
            <a:ext cx="840" cy="264"/>
          </p:xfrm>
          <a:graphic>
            <a:graphicData uri="http://schemas.openxmlformats.org/presentationml/2006/ole">
              <mc:AlternateContent xmlns:mc="http://schemas.openxmlformats.org/markup-compatibility/2006">
                <mc:Choice xmlns:v="urn:schemas-microsoft-com:vml" Requires="v">
                  <p:oleObj spid="_x0000_s274497" name="Equation" r:id="rId15" imgW="1333500" imgH="419100" progId="Equation.DSMT4">
                    <p:embed/>
                  </p:oleObj>
                </mc:Choice>
                <mc:Fallback>
                  <p:oleObj name="Equation" r:id="rId15" imgW="1333500" imgH="419100" progId="Equation.DSMT4">
                    <p:embed/>
                    <p:pic>
                      <p:nvPicPr>
                        <p:cNvPr id="0" name="Object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83" y="1572"/>
                          <a:ext cx="840"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4457" name="Line 24"/>
            <p:cNvSpPr>
              <a:spLocks noChangeShapeType="1"/>
            </p:cNvSpPr>
            <p:nvPr/>
          </p:nvSpPr>
          <p:spPr bwMode="auto">
            <a:xfrm flipH="1">
              <a:off x="2553" y="1711"/>
              <a:ext cx="279" cy="1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274458" name="Line 25"/>
            <p:cNvSpPr>
              <a:spLocks noChangeShapeType="1"/>
            </p:cNvSpPr>
            <p:nvPr/>
          </p:nvSpPr>
          <p:spPr bwMode="auto">
            <a:xfrm>
              <a:off x="1624" y="1154"/>
              <a:ext cx="548" cy="20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274459" name="Arc 26"/>
            <p:cNvSpPr>
              <a:spLocks/>
            </p:cNvSpPr>
            <p:nvPr/>
          </p:nvSpPr>
          <p:spPr bwMode="auto">
            <a:xfrm rot="7650266">
              <a:off x="2398" y="1856"/>
              <a:ext cx="188" cy="162"/>
            </a:xfrm>
            <a:custGeom>
              <a:avLst/>
              <a:gdLst>
                <a:gd name="T0" fmla="*/ 0 w 21462"/>
                <a:gd name="T1" fmla="*/ 0 h 20304"/>
                <a:gd name="T2" fmla="*/ 0 w 21462"/>
                <a:gd name="T3" fmla="*/ 0 h 20304"/>
                <a:gd name="T4" fmla="*/ 0 w 21462"/>
                <a:gd name="T5" fmla="*/ 0 h 20304"/>
                <a:gd name="T6" fmla="*/ 0 60000 65536"/>
                <a:gd name="T7" fmla="*/ 0 60000 65536"/>
                <a:gd name="T8" fmla="*/ 0 60000 65536"/>
                <a:gd name="T9" fmla="*/ 0 w 21462"/>
                <a:gd name="T10" fmla="*/ 0 h 20304"/>
                <a:gd name="T11" fmla="*/ 21462 w 21462"/>
                <a:gd name="T12" fmla="*/ 20304 h 20304"/>
              </a:gdLst>
              <a:ahLst/>
              <a:cxnLst>
                <a:cxn ang="T6">
                  <a:pos x="T0" y="T1"/>
                </a:cxn>
                <a:cxn ang="T7">
                  <a:pos x="T2" y="T3"/>
                </a:cxn>
                <a:cxn ang="T8">
                  <a:pos x="T4" y="T5"/>
                </a:cxn>
              </a:cxnLst>
              <a:rect l="T9" t="T10" r="T11" b="T12"/>
              <a:pathLst>
                <a:path w="21462" h="20304" fill="none" extrusionOk="0">
                  <a:moveTo>
                    <a:pt x="7369" y="0"/>
                  </a:moveTo>
                  <a:cubicBezTo>
                    <a:pt x="15078" y="2798"/>
                    <a:pt x="20537" y="9719"/>
                    <a:pt x="21462" y="17867"/>
                  </a:cubicBezTo>
                </a:path>
                <a:path w="21462" h="20304" stroke="0" extrusionOk="0">
                  <a:moveTo>
                    <a:pt x="7369" y="0"/>
                  </a:moveTo>
                  <a:cubicBezTo>
                    <a:pt x="15078" y="2798"/>
                    <a:pt x="20537" y="9719"/>
                    <a:pt x="21462" y="17867"/>
                  </a:cubicBezTo>
                  <a:lnTo>
                    <a:pt x="0" y="20304"/>
                  </a:lnTo>
                  <a:lnTo>
                    <a:pt x="7369"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fi-FI"/>
            </a:p>
          </p:txBody>
        </p:sp>
        <p:graphicFrame>
          <p:nvGraphicFramePr>
            <p:cNvPr id="274460" name="Object 27"/>
            <p:cNvGraphicFramePr>
              <a:graphicFrameLocks noChangeAspect="1"/>
            </p:cNvGraphicFramePr>
            <p:nvPr/>
          </p:nvGraphicFramePr>
          <p:xfrm>
            <a:off x="2390" y="1842"/>
            <a:ext cx="152" cy="136"/>
          </p:xfrm>
          <a:graphic>
            <a:graphicData uri="http://schemas.openxmlformats.org/presentationml/2006/ole">
              <mc:AlternateContent xmlns:mc="http://schemas.openxmlformats.org/markup-compatibility/2006">
                <mc:Choice xmlns:v="urn:schemas-microsoft-com:vml" Requires="v">
                  <p:oleObj spid="_x0000_s274498" name="Equation" r:id="rId17" imgW="241091" imgH="215713" progId="Equation.DSMT4">
                    <p:embed/>
                  </p:oleObj>
                </mc:Choice>
                <mc:Fallback>
                  <p:oleObj name="Equation" r:id="rId17" imgW="241091" imgH="215713" progId="Equation.DSMT4">
                    <p:embed/>
                    <p:pic>
                      <p:nvPicPr>
                        <p:cNvPr id="0" name="Object 2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390" y="1842"/>
                          <a:ext cx="15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4461" name="Line 28"/>
            <p:cNvSpPr>
              <a:spLocks noChangeShapeType="1"/>
            </p:cNvSpPr>
            <p:nvPr/>
          </p:nvSpPr>
          <p:spPr bwMode="auto">
            <a:xfrm flipV="1">
              <a:off x="551" y="2201"/>
              <a:ext cx="204" cy="72"/>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fi-FI"/>
            </a:p>
          </p:txBody>
        </p:sp>
        <p:sp>
          <p:nvSpPr>
            <p:cNvPr id="274462" name="Line 29"/>
            <p:cNvSpPr>
              <a:spLocks noChangeShapeType="1"/>
            </p:cNvSpPr>
            <p:nvPr/>
          </p:nvSpPr>
          <p:spPr bwMode="auto">
            <a:xfrm flipH="1" flipV="1">
              <a:off x="692" y="1997"/>
              <a:ext cx="72" cy="19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graphicFrame>
          <p:nvGraphicFramePr>
            <p:cNvPr id="274463" name="Object 30"/>
            <p:cNvGraphicFramePr>
              <a:graphicFrameLocks noChangeAspect="1"/>
            </p:cNvGraphicFramePr>
            <p:nvPr/>
          </p:nvGraphicFramePr>
          <p:xfrm>
            <a:off x="373" y="2207"/>
            <a:ext cx="152" cy="144"/>
          </p:xfrm>
          <a:graphic>
            <a:graphicData uri="http://schemas.openxmlformats.org/presentationml/2006/ole">
              <mc:AlternateContent xmlns:mc="http://schemas.openxmlformats.org/markup-compatibility/2006">
                <mc:Choice xmlns:v="urn:schemas-microsoft-com:vml" Requires="v">
                  <p:oleObj spid="_x0000_s274499" name="Equation" r:id="rId19" imgW="241300" imgH="228600" progId="Equation.DSMT4">
                    <p:embed/>
                  </p:oleObj>
                </mc:Choice>
                <mc:Fallback>
                  <p:oleObj name="Equation" r:id="rId19" imgW="241300" imgH="228600" progId="Equation.DSMT4">
                    <p:embed/>
                    <p:pic>
                      <p:nvPicPr>
                        <p:cNvPr id="0" name="Object 3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3" y="2207"/>
                          <a:ext cx="152"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4464" name="Object 31"/>
            <p:cNvGraphicFramePr>
              <a:graphicFrameLocks noChangeAspect="1"/>
            </p:cNvGraphicFramePr>
            <p:nvPr/>
          </p:nvGraphicFramePr>
          <p:xfrm>
            <a:off x="583" y="1803"/>
            <a:ext cx="152" cy="184"/>
          </p:xfrm>
          <a:graphic>
            <a:graphicData uri="http://schemas.openxmlformats.org/presentationml/2006/ole">
              <mc:AlternateContent xmlns:mc="http://schemas.openxmlformats.org/markup-compatibility/2006">
                <mc:Choice xmlns:v="urn:schemas-microsoft-com:vml" Requires="v">
                  <p:oleObj spid="_x0000_s274500" name="Equation" r:id="rId21" imgW="241195" imgH="291973" progId="Equation.DSMT4">
                    <p:embed/>
                  </p:oleObj>
                </mc:Choice>
                <mc:Fallback>
                  <p:oleObj name="Equation" r:id="rId21" imgW="241195" imgH="291973" progId="Equation.DSMT4">
                    <p:embed/>
                    <p:pic>
                      <p:nvPicPr>
                        <p:cNvPr id="0" name="Object 3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83" y="1803"/>
                          <a:ext cx="152"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4465" name="Object 32"/>
            <p:cNvGraphicFramePr>
              <a:graphicFrameLocks noChangeAspect="1"/>
            </p:cNvGraphicFramePr>
            <p:nvPr/>
          </p:nvGraphicFramePr>
          <p:xfrm>
            <a:off x="2474" y="1070"/>
            <a:ext cx="200" cy="144"/>
          </p:xfrm>
          <a:graphic>
            <a:graphicData uri="http://schemas.openxmlformats.org/presentationml/2006/ole">
              <mc:AlternateContent xmlns:mc="http://schemas.openxmlformats.org/markup-compatibility/2006">
                <mc:Choice xmlns:v="urn:schemas-microsoft-com:vml" Requires="v">
                  <p:oleObj spid="_x0000_s274501" name="Equation" r:id="rId23" imgW="317362" imgH="228501" progId="Equation.DSMT4">
                    <p:embed/>
                  </p:oleObj>
                </mc:Choice>
                <mc:Fallback>
                  <p:oleObj name="Equation" r:id="rId23" imgW="317362" imgH="228501" progId="Equation.DSMT4">
                    <p:embed/>
                    <p:pic>
                      <p:nvPicPr>
                        <p:cNvPr id="0" name="Object 3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474" y="1070"/>
                          <a:ext cx="200"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4466" name="Object 33"/>
            <p:cNvGraphicFramePr>
              <a:graphicFrameLocks noChangeAspect="1"/>
            </p:cNvGraphicFramePr>
            <p:nvPr/>
          </p:nvGraphicFramePr>
          <p:xfrm>
            <a:off x="1728" y="1908"/>
            <a:ext cx="152" cy="136"/>
          </p:xfrm>
          <a:graphic>
            <a:graphicData uri="http://schemas.openxmlformats.org/presentationml/2006/ole">
              <mc:AlternateContent xmlns:mc="http://schemas.openxmlformats.org/markup-compatibility/2006">
                <mc:Choice xmlns:v="urn:schemas-microsoft-com:vml" Requires="v">
                  <p:oleObj spid="_x0000_s274502" name="Equation" r:id="rId25" imgW="241091" imgH="215713" progId="Equation.DSMT4">
                    <p:embed/>
                  </p:oleObj>
                </mc:Choice>
                <mc:Fallback>
                  <p:oleObj name="Equation" r:id="rId25" imgW="241091" imgH="215713" progId="Equation.DSMT4">
                    <p:embed/>
                    <p:pic>
                      <p:nvPicPr>
                        <p:cNvPr id="0" name="Object 3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28" y="1908"/>
                          <a:ext cx="15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659E9761-A455-4DDC-9E27-28E0A5805251}" type="slidenum">
              <a:rPr lang="fi-FI" altLang="fi-FI" sz="1000" smtClean="0">
                <a:solidFill>
                  <a:schemeClr val="tx1"/>
                </a:solidFill>
                <a:latin typeface="Arial" panose="020B0604020202020204" pitchFamily="34" charset="0"/>
              </a:rPr>
              <a:pPr>
                <a:spcBef>
                  <a:spcPct val="0"/>
                </a:spcBef>
                <a:buClrTx/>
                <a:buFontTx/>
                <a:buNone/>
              </a:pPr>
              <a:t>262</a:t>
            </a:fld>
            <a:endParaRPr lang="fi-FI" altLang="fi-FI" sz="1000" smtClean="0">
              <a:solidFill>
                <a:schemeClr val="tx1"/>
              </a:solidFill>
              <a:latin typeface="Arial" panose="020B0604020202020204" pitchFamily="34" charset="0"/>
            </a:endParaRPr>
          </a:p>
        </p:txBody>
      </p:sp>
      <p:graphicFrame>
        <p:nvGraphicFramePr>
          <p:cNvPr id="275459" name="Object 2"/>
          <p:cNvGraphicFramePr>
            <a:graphicFrameLocks noChangeAspect="1"/>
          </p:cNvGraphicFramePr>
          <p:nvPr/>
        </p:nvGraphicFramePr>
        <p:xfrm>
          <a:off x="677863" y="460375"/>
          <a:ext cx="5994400" cy="3797300"/>
        </p:xfrm>
        <a:graphic>
          <a:graphicData uri="http://schemas.openxmlformats.org/presentationml/2006/ole">
            <mc:AlternateContent xmlns:mc="http://schemas.openxmlformats.org/markup-compatibility/2006">
              <mc:Choice xmlns:v="urn:schemas-microsoft-com:vml" Requires="v">
                <p:oleObj spid="_x0000_s275463" name="Equation" r:id="rId3" imgW="5994400" imgH="3797300" progId="Equation.DSMT4">
                  <p:embed/>
                </p:oleObj>
              </mc:Choice>
              <mc:Fallback>
                <p:oleObj name="Equation" r:id="rId3" imgW="5994400" imgH="37973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863" y="460375"/>
                        <a:ext cx="5994400" cy="379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5460" name="Text Box 3"/>
          <p:cNvSpPr txBox="1">
            <a:spLocks noChangeArrowheads="1"/>
          </p:cNvSpPr>
          <p:nvPr/>
        </p:nvSpPr>
        <p:spPr bwMode="auto">
          <a:xfrm>
            <a:off x="630238" y="4622800"/>
            <a:ext cx="79629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Huomaa, että kappaleen massa ei vaikuta kiihtyvyyden arvoon.  Miksi kuitenkin esimerkiksi pulkkamäessä paina-vampi laskija saa suuremman nopeuden kuin kevyempi, jos molemmat laskevat mäkeä samanlaisilla pulkilla.  </a:t>
            </a:r>
          </a:p>
        </p:txBody>
      </p:sp>
    </p:spTree>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5B010FD9-662A-4B7D-BB60-E4EF55A42E9C}" type="slidenum">
              <a:rPr lang="fi-FI" altLang="fi-FI" sz="1000" smtClean="0">
                <a:solidFill>
                  <a:schemeClr val="tx1"/>
                </a:solidFill>
                <a:latin typeface="Arial" panose="020B0604020202020204" pitchFamily="34" charset="0"/>
              </a:rPr>
              <a:pPr>
                <a:spcBef>
                  <a:spcPct val="0"/>
                </a:spcBef>
                <a:buClrTx/>
                <a:buFontTx/>
                <a:buNone/>
              </a:pPr>
              <a:t>263</a:t>
            </a:fld>
            <a:endParaRPr lang="fi-FI" altLang="fi-FI" sz="1000" smtClean="0">
              <a:solidFill>
                <a:schemeClr val="tx1"/>
              </a:solidFill>
              <a:latin typeface="Arial" panose="020B0604020202020204" pitchFamily="34" charset="0"/>
            </a:endParaRPr>
          </a:p>
        </p:txBody>
      </p:sp>
      <p:sp>
        <p:nvSpPr>
          <p:cNvPr id="276483" name="Text Box 2"/>
          <p:cNvSpPr txBox="1">
            <a:spLocks noChangeArrowheads="1"/>
          </p:cNvSpPr>
          <p:nvPr/>
        </p:nvSpPr>
        <p:spPr bwMode="auto">
          <a:xfrm>
            <a:off x="454025" y="419100"/>
            <a:ext cx="79994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b) Jos kappale liukuu tasaisella nopeudella (</a:t>
            </a:r>
            <a:r>
              <a:rPr lang="fi-FI" altLang="fi-FI" sz="2400" i="1">
                <a:solidFill>
                  <a:schemeClr val="tx1"/>
                </a:solidFill>
              </a:rPr>
              <a:t>v </a:t>
            </a:r>
            <a:r>
              <a:rPr lang="fi-FI" altLang="fi-FI" sz="2400">
                <a:solidFill>
                  <a:schemeClr val="tx1"/>
                </a:solidFill>
              </a:rPr>
              <a:t>= vakio) on sen kiihtyvyys nolla. a-kohdan perusteella saadaan:</a:t>
            </a:r>
          </a:p>
        </p:txBody>
      </p:sp>
      <p:graphicFrame>
        <p:nvGraphicFramePr>
          <p:cNvPr id="276484" name="Object 3"/>
          <p:cNvGraphicFramePr>
            <a:graphicFrameLocks noChangeAspect="1"/>
          </p:cNvGraphicFramePr>
          <p:nvPr/>
        </p:nvGraphicFramePr>
        <p:xfrm>
          <a:off x="679450" y="1924050"/>
          <a:ext cx="4546600" cy="2857500"/>
        </p:xfrm>
        <a:graphic>
          <a:graphicData uri="http://schemas.openxmlformats.org/presentationml/2006/ole">
            <mc:AlternateContent xmlns:mc="http://schemas.openxmlformats.org/markup-compatibility/2006">
              <mc:Choice xmlns:v="urn:schemas-microsoft-com:vml" Requires="v">
                <p:oleObj spid="_x0000_s276487" name="Equation" r:id="rId3" imgW="4546600" imgH="2857500" progId="Equation.DSMT4">
                  <p:embed/>
                </p:oleObj>
              </mc:Choice>
              <mc:Fallback>
                <p:oleObj name="Equation" r:id="rId3" imgW="4546600" imgH="28575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450" y="1924050"/>
                        <a:ext cx="4546600" cy="285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DEFFFE9B-E4E3-4E2D-9ADB-9577D69A4EA8}" type="slidenum">
              <a:rPr lang="fi-FI" altLang="fi-FI" sz="1000" smtClean="0">
                <a:solidFill>
                  <a:schemeClr val="tx1"/>
                </a:solidFill>
                <a:latin typeface="Arial" panose="020B0604020202020204" pitchFamily="34" charset="0"/>
              </a:rPr>
              <a:pPr>
                <a:spcBef>
                  <a:spcPct val="0"/>
                </a:spcBef>
                <a:buClrTx/>
                <a:buFontTx/>
                <a:buNone/>
              </a:pPr>
              <a:t>264</a:t>
            </a:fld>
            <a:endParaRPr lang="fi-FI" altLang="fi-FI" sz="1000" smtClean="0">
              <a:solidFill>
                <a:schemeClr val="tx1"/>
              </a:solidFill>
              <a:latin typeface="Arial" panose="020B0604020202020204" pitchFamily="34" charset="0"/>
            </a:endParaRPr>
          </a:p>
        </p:txBody>
      </p:sp>
      <p:sp>
        <p:nvSpPr>
          <p:cNvPr id="277507" name="Text Box 2"/>
          <p:cNvSpPr txBox="1">
            <a:spLocks noChangeArrowheads="1"/>
          </p:cNvSpPr>
          <p:nvPr/>
        </p:nvSpPr>
        <p:spPr bwMode="auto">
          <a:xfrm>
            <a:off x="598488" y="419100"/>
            <a:ext cx="7999412"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c) Jos kappale on levossa, on sen nopeus ja kiihtyvyys nolla.  Tilanne vastaa b-kohdan tapausta, mutta nyt kit-kakertoimena käytetään lepokitkakerrointa.  </a:t>
            </a:r>
          </a:p>
        </p:txBody>
      </p:sp>
      <p:graphicFrame>
        <p:nvGraphicFramePr>
          <p:cNvPr id="277508" name="Object 3"/>
          <p:cNvGraphicFramePr>
            <a:graphicFrameLocks noChangeAspect="1"/>
          </p:cNvGraphicFramePr>
          <p:nvPr/>
        </p:nvGraphicFramePr>
        <p:xfrm>
          <a:off x="744538" y="2054225"/>
          <a:ext cx="4686300" cy="2857500"/>
        </p:xfrm>
        <a:graphic>
          <a:graphicData uri="http://schemas.openxmlformats.org/presentationml/2006/ole">
            <mc:AlternateContent xmlns:mc="http://schemas.openxmlformats.org/markup-compatibility/2006">
              <mc:Choice xmlns:v="urn:schemas-microsoft-com:vml" Requires="v">
                <p:oleObj spid="_x0000_s277511" name="Equation" r:id="rId3" imgW="4686300" imgH="2857500" progId="Equation.DSMT4">
                  <p:embed/>
                </p:oleObj>
              </mc:Choice>
              <mc:Fallback>
                <p:oleObj name="Equation" r:id="rId3" imgW="4686300" imgH="28575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538" y="2054225"/>
                        <a:ext cx="4686300" cy="285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8530" name="Dian numeron paikkamerkki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spcBef>
                <a:spcPct val="0"/>
              </a:spcBef>
              <a:buClrTx/>
              <a:buFontTx/>
              <a:buNone/>
            </a:pPr>
            <a:fld id="{40F63489-DD51-4DAA-A55E-6F9E3EC33031}" type="slidenum">
              <a:rPr lang="fi-FI" altLang="fi-FI" sz="1000" smtClean="0">
                <a:solidFill>
                  <a:schemeClr val="bg1"/>
                </a:solidFill>
              </a:rPr>
              <a:pPr>
                <a:spcBef>
                  <a:spcPct val="0"/>
                </a:spcBef>
                <a:buClrTx/>
                <a:buFontTx/>
                <a:buNone/>
              </a:pPr>
              <a:t>265</a:t>
            </a:fld>
            <a:endParaRPr lang="fi-FI" altLang="fi-FI" sz="1000" smtClean="0">
              <a:solidFill>
                <a:schemeClr val="bg1"/>
              </a:solidFill>
            </a:endParaRPr>
          </a:p>
        </p:txBody>
      </p:sp>
      <p:sp>
        <p:nvSpPr>
          <p:cNvPr id="278531" name="Text Box 2"/>
          <p:cNvSpPr txBox="1">
            <a:spLocks noChangeArrowheads="1"/>
          </p:cNvSpPr>
          <p:nvPr/>
        </p:nvSpPr>
        <p:spPr bwMode="auto">
          <a:xfrm>
            <a:off x="2889250" y="3716338"/>
            <a:ext cx="33448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spcBef>
                <a:spcPct val="50000"/>
              </a:spcBef>
              <a:buClrTx/>
              <a:buFontTx/>
              <a:buNone/>
            </a:pPr>
            <a:r>
              <a:rPr lang="fi-FI" altLang="fi-FI" sz="3600" b="1">
                <a:solidFill>
                  <a:srgbClr val="5F5F5F"/>
                </a:solidFill>
                <a:latin typeface="Tahoma" panose="020B0604030504040204" pitchFamily="34" charset="0"/>
              </a:rPr>
              <a:t>Paluu tekstiin</a:t>
            </a:r>
          </a:p>
        </p:txBody>
      </p:sp>
      <p:sp>
        <p:nvSpPr>
          <p:cNvPr id="278532" name="AutoShape 3">
            <a:hlinkClick r:id="rId2" action="ppaction://hlinksldjump" highlightClick="1"/>
          </p:cNvPr>
          <p:cNvSpPr>
            <a:spLocks noChangeArrowheads="1"/>
          </p:cNvSpPr>
          <p:nvPr/>
        </p:nvSpPr>
        <p:spPr bwMode="auto">
          <a:xfrm>
            <a:off x="3205163" y="2994025"/>
            <a:ext cx="2713037" cy="720725"/>
          </a:xfrm>
          <a:prstGeom prst="actionButtonReturn">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lgn="ctr" eaLnBrk="1" hangingPunct="1">
              <a:spcBef>
                <a:spcPct val="50000"/>
              </a:spcBef>
              <a:buClrTx/>
              <a:buFontTx/>
              <a:buNone/>
            </a:pPr>
            <a:endParaRPr lang="fi-FI" altLang="fi-FI" sz="3600">
              <a:latin typeface="Tahoma" panose="020B0604030504040204" pitchFamily="34" charset="0"/>
            </a:endParaRPr>
          </a:p>
        </p:txBody>
      </p:sp>
    </p:spTree>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C6E706DB-9F5C-4D0F-829C-41EC6D34A1AD}" type="slidenum">
              <a:rPr lang="fi-FI" altLang="fi-FI" sz="1000" smtClean="0">
                <a:solidFill>
                  <a:schemeClr val="tx1"/>
                </a:solidFill>
                <a:latin typeface="Arial" panose="020B0604020202020204" pitchFamily="34" charset="0"/>
              </a:rPr>
              <a:pPr>
                <a:spcBef>
                  <a:spcPct val="0"/>
                </a:spcBef>
                <a:buClrTx/>
                <a:buFontTx/>
                <a:buNone/>
              </a:pPr>
              <a:t>266</a:t>
            </a:fld>
            <a:endParaRPr lang="fi-FI" altLang="fi-FI" sz="1000" smtClean="0">
              <a:solidFill>
                <a:schemeClr val="tx1"/>
              </a:solidFill>
              <a:latin typeface="Arial" panose="020B0604020202020204" pitchFamily="34" charset="0"/>
            </a:endParaRPr>
          </a:p>
        </p:txBody>
      </p:sp>
      <p:sp>
        <p:nvSpPr>
          <p:cNvPr id="279555" name="Text Box 2"/>
          <p:cNvSpPr txBox="1">
            <a:spLocks noChangeArrowheads="1"/>
          </p:cNvSpPr>
          <p:nvPr/>
        </p:nvSpPr>
        <p:spPr bwMode="auto">
          <a:xfrm>
            <a:off x="488950" y="342900"/>
            <a:ext cx="40862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b="1">
                <a:solidFill>
                  <a:schemeClr val="tx2"/>
                </a:solidFill>
              </a:rPr>
              <a:t>Ratkaisu: Tehtävä 5.1</a:t>
            </a:r>
          </a:p>
        </p:txBody>
      </p:sp>
      <p:sp>
        <p:nvSpPr>
          <p:cNvPr id="279556" name="Text Box 3"/>
          <p:cNvSpPr txBox="1">
            <a:spLocks noChangeArrowheads="1"/>
          </p:cNvSpPr>
          <p:nvPr/>
        </p:nvSpPr>
        <p:spPr bwMode="auto">
          <a:xfrm>
            <a:off x="542925" y="995363"/>
            <a:ext cx="44386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Lähtöarvot: </a:t>
            </a:r>
            <a:r>
              <a:rPr lang="fi-FI" altLang="fi-FI" sz="2400" i="1">
                <a:solidFill>
                  <a:schemeClr val="tx1"/>
                </a:solidFill>
              </a:rPr>
              <a:t>k</a:t>
            </a:r>
            <a:r>
              <a:rPr lang="fi-FI" altLang="fi-FI" sz="2400">
                <a:solidFill>
                  <a:schemeClr val="tx1"/>
                </a:solidFill>
              </a:rPr>
              <a:t> = 310 N/m</a:t>
            </a:r>
          </a:p>
          <a:p>
            <a:pPr eaLnBrk="1" hangingPunct="1">
              <a:spcBef>
                <a:spcPct val="0"/>
              </a:spcBef>
              <a:buClrTx/>
              <a:buFontTx/>
              <a:buNone/>
            </a:pPr>
            <a:r>
              <a:rPr lang="fi-FI" altLang="fi-FI" sz="2400">
                <a:solidFill>
                  <a:schemeClr val="tx1"/>
                </a:solidFill>
              </a:rPr>
              <a:t>	       </a:t>
            </a:r>
            <a:r>
              <a:rPr lang="fi-FI" altLang="fi-FI" sz="2400" i="1">
                <a:solidFill>
                  <a:schemeClr val="tx1"/>
                </a:solidFill>
              </a:rPr>
              <a:t> x</a:t>
            </a:r>
            <a:r>
              <a:rPr lang="fi-FI" altLang="fi-FI" sz="2400">
                <a:solidFill>
                  <a:schemeClr val="tx1"/>
                </a:solidFill>
              </a:rPr>
              <a:t> = 20 cm = 0,2 m</a:t>
            </a:r>
          </a:p>
        </p:txBody>
      </p:sp>
      <p:sp>
        <p:nvSpPr>
          <p:cNvPr id="279557" name="Text Box 4"/>
          <p:cNvSpPr txBox="1">
            <a:spLocks noChangeArrowheads="1"/>
          </p:cNvSpPr>
          <p:nvPr/>
        </p:nvSpPr>
        <p:spPr bwMode="auto">
          <a:xfrm>
            <a:off x="630238" y="2041525"/>
            <a:ext cx="461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a)</a:t>
            </a:r>
          </a:p>
        </p:txBody>
      </p:sp>
      <p:grpSp>
        <p:nvGrpSpPr>
          <p:cNvPr id="279558" name="Group 5"/>
          <p:cNvGrpSpPr>
            <a:grpSpLocks/>
          </p:cNvGrpSpPr>
          <p:nvPr/>
        </p:nvGrpSpPr>
        <p:grpSpPr bwMode="auto">
          <a:xfrm>
            <a:off x="1069975" y="2049463"/>
            <a:ext cx="3414713" cy="2227262"/>
            <a:chOff x="980" y="1273"/>
            <a:chExt cx="2151" cy="1403"/>
          </a:xfrm>
        </p:grpSpPr>
        <p:sp>
          <p:nvSpPr>
            <p:cNvPr id="279562" name="Freeform 6"/>
            <p:cNvSpPr>
              <a:spLocks/>
            </p:cNvSpPr>
            <p:nvPr/>
          </p:nvSpPr>
          <p:spPr bwMode="auto">
            <a:xfrm>
              <a:off x="1387" y="1400"/>
              <a:ext cx="1702" cy="300"/>
            </a:xfrm>
            <a:custGeom>
              <a:avLst/>
              <a:gdLst>
                <a:gd name="T0" fmla="*/ 0 w 1488"/>
                <a:gd name="T1" fmla="*/ 156 h 300"/>
                <a:gd name="T2" fmla="*/ 1249 w 1488"/>
                <a:gd name="T3" fmla="*/ 156 h 300"/>
                <a:gd name="T4" fmla="*/ 2428 w 1488"/>
                <a:gd name="T5" fmla="*/ 3 h 300"/>
                <a:gd name="T6" fmla="*/ 4204 w 1488"/>
                <a:gd name="T7" fmla="*/ 288 h 300"/>
                <a:gd name="T8" fmla="*/ 6339 w 1488"/>
                <a:gd name="T9" fmla="*/ 0 h 300"/>
                <a:gd name="T10" fmla="*/ 8255 w 1488"/>
                <a:gd name="T11" fmla="*/ 294 h 300"/>
                <a:gd name="T12" fmla="*/ 10188 w 1488"/>
                <a:gd name="T13" fmla="*/ 3 h 300"/>
                <a:gd name="T14" fmla="*/ 12127 w 1488"/>
                <a:gd name="T15" fmla="*/ 294 h 300"/>
                <a:gd name="T16" fmla="*/ 14266 w 1488"/>
                <a:gd name="T17" fmla="*/ 0 h 300"/>
                <a:gd name="T18" fmla="*/ 16089 w 1488"/>
                <a:gd name="T19" fmla="*/ 300 h 300"/>
                <a:gd name="T20" fmla="*/ 18039 w 1488"/>
                <a:gd name="T21" fmla="*/ 3 h 300"/>
                <a:gd name="T22" fmla="*/ 19944 w 1488"/>
                <a:gd name="T23" fmla="*/ 288 h 300"/>
                <a:gd name="T24" fmla="*/ 22043 w 1488"/>
                <a:gd name="T25" fmla="*/ 9 h 300"/>
                <a:gd name="T26" fmla="*/ 23923 w 1488"/>
                <a:gd name="T27" fmla="*/ 291 h 300"/>
                <a:gd name="T28" fmla="*/ 25953 w 1488"/>
                <a:gd name="T29" fmla="*/ 12 h 300"/>
                <a:gd name="T30" fmla="*/ 26606 w 1488"/>
                <a:gd name="T31" fmla="*/ 162 h 300"/>
                <a:gd name="T32" fmla="*/ 28601 w 1488"/>
                <a:gd name="T33" fmla="*/ 162 h 3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88"/>
                <a:gd name="T52" fmla="*/ 0 h 300"/>
                <a:gd name="T53" fmla="*/ 1488 w 1488"/>
                <a:gd name="T54" fmla="*/ 300 h 30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88" h="300">
                  <a:moveTo>
                    <a:pt x="0" y="156"/>
                  </a:moveTo>
                  <a:lnTo>
                    <a:pt x="66" y="156"/>
                  </a:lnTo>
                  <a:lnTo>
                    <a:pt x="126" y="3"/>
                  </a:lnTo>
                  <a:lnTo>
                    <a:pt x="219" y="288"/>
                  </a:lnTo>
                  <a:lnTo>
                    <a:pt x="330" y="0"/>
                  </a:lnTo>
                  <a:lnTo>
                    <a:pt x="429" y="294"/>
                  </a:lnTo>
                  <a:lnTo>
                    <a:pt x="531" y="3"/>
                  </a:lnTo>
                  <a:lnTo>
                    <a:pt x="630" y="294"/>
                  </a:lnTo>
                  <a:lnTo>
                    <a:pt x="741" y="0"/>
                  </a:lnTo>
                  <a:lnTo>
                    <a:pt x="837" y="300"/>
                  </a:lnTo>
                  <a:lnTo>
                    <a:pt x="939" y="3"/>
                  </a:lnTo>
                  <a:lnTo>
                    <a:pt x="1038" y="288"/>
                  </a:lnTo>
                  <a:lnTo>
                    <a:pt x="1146" y="9"/>
                  </a:lnTo>
                  <a:lnTo>
                    <a:pt x="1245" y="291"/>
                  </a:lnTo>
                  <a:lnTo>
                    <a:pt x="1350" y="12"/>
                  </a:lnTo>
                  <a:lnTo>
                    <a:pt x="1383" y="162"/>
                  </a:lnTo>
                  <a:lnTo>
                    <a:pt x="1488" y="162"/>
                  </a:lnTo>
                </a:path>
              </a:pathLst>
            </a:custGeom>
            <a:noFill/>
            <a:ln w="34925">
              <a:solidFill>
                <a:srgbClr val="545454"/>
              </a:solidFill>
              <a:round/>
              <a:headEnd/>
              <a:tailEnd/>
            </a:ln>
            <a:extLst>
              <a:ext uri="{909E8E84-426E-40DD-AFC4-6F175D3DCCD1}">
                <a14:hiddenFill xmlns:a14="http://schemas.microsoft.com/office/drawing/2010/main">
                  <a:solidFill>
                    <a:srgbClr val="FFFFFF"/>
                  </a:solidFill>
                </a14:hiddenFill>
              </a:ext>
            </a:extLst>
          </p:spPr>
          <p:txBody>
            <a:bodyPr/>
            <a:lstStyle/>
            <a:p>
              <a:endParaRPr lang="fi-FI"/>
            </a:p>
          </p:txBody>
        </p:sp>
        <p:sp>
          <p:nvSpPr>
            <p:cNvPr id="279563" name="Rectangle 7"/>
            <p:cNvSpPr>
              <a:spLocks noChangeArrowheads="1"/>
            </p:cNvSpPr>
            <p:nvPr/>
          </p:nvSpPr>
          <p:spPr bwMode="auto">
            <a:xfrm>
              <a:off x="3075" y="1273"/>
              <a:ext cx="56" cy="613"/>
            </a:xfrm>
            <a:prstGeom prst="rect">
              <a:avLst/>
            </a:prstGeom>
            <a:solidFill>
              <a:schemeClr val="tx1"/>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279564" name="Freeform 8"/>
            <p:cNvSpPr>
              <a:spLocks/>
            </p:cNvSpPr>
            <p:nvPr/>
          </p:nvSpPr>
          <p:spPr bwMode="auto">
            <a:xfrm>
              <a:off x="1784" y="2122"/>
              <a:ext cx="1302" cy="300"/>
            </a:xfrm>
            <a:custGeom>
              <a:avLst/>
              <a:gdLst>
                <a:gd name="T0" fmla="*/ 0 w 1488"/>
                <a:gd name="T1" fmla="*/ 156 h 300"/>
                <a:gd name="T2" fmla="*/ 4 w 1488"/>
                <a:gd name="T3" fmla="*/ 156 h 300"/>
                <a:gd name="T4" fmla="*/ 8 w 1488"/>
                <a:gd name="T5" fmla="*/ 3 h 300"/>
                <a:gd name="T6" fmla="*/ 12 w 1488"/>
                <a:gd name="T7" fmla="*/ 288 h 300"/>
                <a:gd name="T8" fmla="*/ 18 w 1488"/>
                <a:gd name="T9" fmla="*/ 0 h 300"/>
                <a:gd name="T10" fmla="*/ 24 w 1488"/>
                <a:gd name="T11" fmla="*/ 294 h 300"/>
                <a:gd name="T12" fmla="*/ 28 w 1488"/>
                <a:gd name="T13" fmla="*/ 3 h 300"/>
                <a:gd name="T14" fmla="*/ 34 w 1488"/>
                <a:gd name="T15" fmla="*/ 294 h 300"/>
                <a:gd name="T16" fmla="*/ 40 w 1488"/>
                <a:gd name="T17" fmla="*/ 0 h 300"/>
                <a:gd name="T18" fmla="*/ 46 w 1488"/>
                <a:gd name="T19" fmla="*/ 300 h 300"/>
                <a:gd name="T20" fmla="*/ 50 w 1488"/>
                <a:gd name="T21" fmla="*/ 3 h 300"/>
                <a:gd name="T22" fmla="*/ 56 w 1488"/>
                <a:gd name="T23" fmla="*/ 288 h 300"/>
                <a:gd name="T24" fmla="*/ 62 w 1488"/>
                <a:gd name="T25" fmla="*/ 9 h 300"/>
                <a:gd name="T26" fmla="*/ 67 w 1488"/>
                <a:gd name="T27" fmla="*/ 291 h 300"/>
                <a:gd name="T28" fmla="*/ 72 w 1488"/>
                <a:gd name="T29" fmla="*/ 12 h 300"/>
                <a:gd name="T30" fmla="*/ 73 w 1488"/>
                <a:gd name="T31" fmla="*/ 162 h 300"/>
                <a:gd name="T32" fmla="*/ 79 w 1488"/>
                <a:gd name="T33" fmla="*/ 162 h 3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88"/>
                <a:gd name="T52" fmla="*/ 0 h 300"/>
                <a:gd name="T53" fmla="*/ 1488 w 1488"/>
                <a:gd name="T54" fmla="*/ 300 h 30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88" h="300">
                  <a:moveTo>
                    <a:pt x="0" y="156"/>
                  </a:moveTo>
                  <a:lnTo>
                    <a:pt x="66" y="156"/>
                  </a:lnTo>
                  <a:lnTo>
                    <a:pt x="126" y="3"/>
                  </a:lnTo>
                  <a:lnTo>
                    <a:pt x="219" y="288"/>
                  </a:lnTo>
                  <a:lnTo>
                    <a:pt x="330" y="0"/>
                  </a:lnTo>
                  <a:lnTo>
                    <a:pt x="429" y="294"/>
                  </a:lnTo>
                  <a:lnTo>
                    <a:pt x="531" y="3"/>
                  </a:lnTo>
                  <a:lnTo>
                    <a:pt x="630" y="294"/>
                  </a:lnTo>
                  <a:lnTo>
                    <a:pt x="741" y="0"/>
                  </a:lnTo>
                  <a:lnTo>
                    <a:pt x="837" y="300"/>
                  </a:lnTo>
                  <a:lnTo>
                    <a:pt x="939" y="3"/>
                  </a:lnTo>
                  <a:lnTo>
                    <a:pt x="1038" y="288"/>
                  </a:lnTo>
                  <a:lnTo>
                    <a:pt x="1146" y="9"/>
                  </a:lnTo>
                  <a:lnTo>
                    <a:pt x="1245" y="291"/>
                  </a:lnTo>
                  <a:lnTo>
                    <a:pt x="1350" y="12"/>
                  </a:lnTo>
                  <a:lnTo>
                    <a:pt x="1383" y="162"/>
                  </a:lnTo>
                  <a:lnTo>
                    <a:pt x="1488" y="162"/>
                  </a:lnTo>
                </a:path>
              </a:pathLst>
            </a:custGeom>
            <a:noFill/>
            <a:ln w="34925">
              <a:solidFill>
                <a:srgbClr val="545454"/>
              </a:solidFill>
              <a:round/>
              <a:headEnd/>
              <a:tailEnd/>
            </a:ln>
            <a:extLst>
              <a:ext uri="{909E8E84-426E-40DD-AFC4-6F175D3DCCD1}">
                <a14:hiddenFill xmlns:a14="http://schemas.microsoft.com/office/drawing/2010/main">
                  <a:solidFill>
                    <a:srgbClr val="FFFFFF"/>
                  </a:solidFill>
                </a14:hiddenFill>
              </a:ext>
            </a:extLst>
          </p:spPr>
          <p:txBody>
            <a:bodyPr/>
            <a:lstStyle/>
            <a:p>
              <a:endParaRPr lang="fi-FI"/>
            </a:p>
          </p:txBody>
        </p:sp>
        <p:sp>
          <p:nvSpPr>
            <p:cNvPr id="279565" name="Rectangle 9"/>
            <p:cNvSpPr>
              <a:spLocks noChangeArrowheads="1"/>
            </p:cNvSpPr>
            <p:nvPr/>
          </p:nvSpPr>
          <p:spPr bwMode="auto">
            <a:xfrm>
              <a:off x="3072" y="1995"/>
              <a:ext cx="56" cy="613"/>
            </a:xfrm>
            <a:prstGeom prst="rect">
              <a:avLst/>
            </a:prstGeom>
            <a:solidFill>
              <a:schemeClr val="tx1"/>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279566" name="Line 10"/>
            <p:cNvSpPr>
              <a:spLocks noChangeShapeType="1"/>
            </p:cNvSpPr>
            <p:nvPr/>
          </p:nvSpPr>
          <p:spPr bwMode="auto">
            <a:xfrm>
              <a:off x="1292" y="2278"/>
              <a:ext cx="499"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graphicFrame>
          <p:nvGraphicFramePr>
            <p:cNvPr id="279567" name="Object 11"/>
            <p:cNvGraphicFramePr>
              <a:graphicFrameLocks noChangeAspect="1"/>
            </p:cNvGraphicFramePr>
            <p:nvPr/>
          </p:nvGraphicFramePr>
          <p:xfrm>
            <a:off x="980" y="2115"/>
            <a:ext cx="232" cy="240"/>
          </p:xfrm>
          <a:graphic>
            <a:graphicData uri="http://schemas.openxmlformats.org/presentationml/2006/ole">
              <mc:AlternateContent xmlns:mc="http://schemas.openxmlformats.org/markup-compatibility/2006">
                <mc:Choice xmlns:v="urn:schemas-microsoft-com:vml" Requires="v">
                  <p:oleObj spid="_x0000_s279587" name="Equation" r:id="rId3" imgW="368300" imgH="381000" progId="Equation.DSMT4">
                    <p:embed/>
                  </p:oleObj>
                </mc:Choice>
                <mc:Fallback>
                  <p:oleObj name="Equation" r:id="rId3" imgW="368300" imgH="38100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 y="2115"/>
                          <a:ext cx="23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9568" name="Line 12"/>
            <p:cNvSpPr>
              <a:spLocks noChangeShapeType="1"/>
            </p:cNvSpPr>
            <p:nvPr/>
          </p:nvSpPr>
          <p:spPr bwMode="auto">
            <a:xfrm>
              <a:off x="1366" y="1477"/>
              <a:ext cx="0" cy="6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279569" name="Line 13"/>
            <p:cNvSpPr>
              <a:spLocks noChangeShapeType="1"/>
            </p:cNvSpPr>
            <p:nvPr/>
          </p:nvSpPr>
          <p:spPr bwMode="auto">
            <a:xfrm>
              <a:off x="1785" y="1750"/>
              <a:ext cx="0" cy="3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279570" name="Line 14"/>
            <p:cNvSpPr>
              <a:spLocks noChangeShapeType="1"/>
            </p:cNvSpPr>
            <p:nvPr/>
          </p:nvSpPr>
          <p:spPr bwMode="auto">
            <a:xfrm>
              <a:off x="1368" y="2018"/>
              <a:ext cx="415"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fi-FI"/>
            </a:p>
          </p:txBody>
        </p:sp>
        <p:graphicFrame>
          <p:nvGraphicFramePr>
            <p:cNvPr id="279571" name="Object 15"/>
            <p:cNvGraphicFramePr>
              <a:graphicFrameLocks noChangeAspect="1"/>
            </p:cNvGraphicFramePr>
            <p:nvPr/>
          </p:nvGraphicFramePr>
          <p:xfrm>
            <a:off x="1500" y="1871"/>
            <a:ext cx="152" cy="144"/>
          </p:xfrm>
          <a:graphic>
            <a:graphicData uri="http://schemas.openxmlformats.org/presentationml/2006/ole">
              <mc:AlternateContent xmlns:mc="http://schemas.openxmlformats.org/markup-compatibility/2006">
                <mc:Choice xmlns:v="urn:schemas-microsoft-com:vml" Requires="v">
                  <p:oleObj spid="_x0000_s279588" name="Equation" r:id="rId5" imgW="241300" imgH="228600" progId="Equation.DSMT4">
                    <p:embed/>
                  </p:oleObj>
                </mc:Choice>
                <mc:Fallback>
                  <p:oleObj name="Equation" r:id="rId5" imgW="241300" imgH="228600" progId="Equation.DSMT4">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0" y="1871"/>
                          <a:ext cx="152"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9572" name="Object 16"/>
            <p:cNvGraphicFramePr>
              <a:graphicFrameLocks noChangeAspect="1"/>
            </p:cNvGraphicFramePr>
            <p:nvPr/>
          </p:nvGraphicFramePr>
          <p:xfrm>
            <a:off x="2318" y="1851"/>
            <a:ext cx="152" cy="184"/>
          </p:xfrm>
          <a:graphic>
            <a:graphicData uri="http://schemas.openxmlformats.org/presentationml/2006/ole">
              <mc:AlternateContent xmlns:mc="http://schemas.openxmlformats.org/markup-compatibility/2006">
                <mc:Choice xmlns:v="urn:schemas-microsoft-com:vml" Requires="v">
                  <p:oleObj spid="_x0000_s279589" name="Equation" r:id="rId7" imgW="241195" imgH="291973" progId="Equation.DSMT4">
                    <p:embed/>
                  </p:oleObj>
                </mc:Choice>
                <mc:Fallback>
                  <p:oleObj name="Equation" r:id="rId7" imgW="241195" imgH="291973" progId="Equation.DSMT4">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18" y="1851"/>
                          <a:ext cx="152"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9573" name="Line 17"/>
            <p:cNvSpPr>
              <a:spLocks noChangeShapeType="1"/>
            </p:cNvSpPr>
            <p:nvPr/>
          </p:nvSpPr>
          <p:spPr bwMode="auto">
            <a:xfrm>
              <a:off x="1856" y="2276"/>
              <a:ext cx="499" cy="0"/>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fi-FI"/>
            </a:p>
          </p:txBody>
        </p:sp>
        <p:graphicFrame>
          <p:nvGraphicFramePr>
            <p:cNvPr id="279574" name="Object 18"/>
            <p:cNvGraphicFramePr>
              <a:graphicFrameLocks noChangeAspect="1"/>
            </p:cNvGraphicFramePr>
            <p:nvPr/>
          </p:nvGraphicFramePr>
          <p:xfrm>
            <a:off x="2017" y="2420"/>
            <a:ext cx="232" cy="256"/>
          </p:xfrm>
          <a:graphic>
            <a:graphicData uri="http://schemas.openxmlformats.org/presentationml/2006/ole">
              <mc:AlternateContent xmlns:mc="http://schemas.openxmlformats.org/markup-compatibility/2006">
                <mc:Choice xmlns:v="urn:schemas-microsoft-com:vml" Requires="v">
                  <p:oleObj spid="_x0000_s279590" name="Equation" r:id="rId9" imgW="368140" imgH="406224" progId="Equation.DSMT4">
                    <p:embed/>
                  </p:oleObj>
                </mc:Choice>
                <mc:Fallback>
                  <p:oleObj name="Equation" r:id="rId9" imgW="368140" imgH="406224" progId="Equation.DSMT4">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17" y="2420"/>
                          <a:ext cx="232"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79559" name="Object 19"/>
          <p:cNvGraphicFramePr>
            <a:graphicFrameLocks noChangeAspect="1"/>
          </p:cNvGraphicFramePr>
          <p:nvPr/>
        </p:nvGraphicFramePr>
        <p:xfrm>
          <a:off x="4822825" y="2430463"/>
          <a:ext cx="3606800" cy="1295400"/>
        </p:xfrm>
        <a:graphic>
          <a:graphicData uri="http://schemas.openxmlformats.org/presentationml/2006/ole">
            <mc:AlternateContent xmlns:mc="http://schemas.openxmlformats.org/markup-compatibility/2006">
              <mc:Choice xmlns:v="urn:schemas-microsoft-com:vml" Requires="v">
                <p:oleObj spid="_x0000_s279591" name="Equation" r:id="rId11" imgW="3606800" imgH="1295400" progId="Equation.DSMT4">
                  <p:embed/>
                </p:oleObj>
              </mc:Choice>
              <mc:Fallback>
                <p:oleObj name="Equation" r:id="rId11" imgW="3606800" imgH="1295400" progId="Equation.DSMT4">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22825" y="2430463"/>
                        <a:ext cx="3606800"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9560" name="Text Box 20"/>
          <p:cNvSpPr txBox="1">
            <a:spLocks noChangeArrowheads="1"/>
          </p:cNvSpPr>
          <p:nvPr/>
        </p:nvSpPr>
        <p:spPr bwMode="auto">
          <a:xfrm>
            <a:off x="541338" y="4902200"/>
            <a:ext cx="46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b)</a:t>
            </a:r>
          </a:p>
        </p:txBody>
      </p:sp>
      <p:graphicFrame>
        <p:nvGraphicFramePr>
          <p:cNvPr id="279561" name="Object 21"/>
          <p:cNvGraphicFramePr>
            <a:graphicFrameLocks noChangeAspect="1"/>
          </p:cNvGraphicFramePr>
          <p:nvPr/>
        </p:nvGraphicFramePr>
        <p:xfrm>
          <a:off x="1154113" y="4933950"/>
          <a:ext cx="6451600" cy="736600"/>
        </p:xfrm>
        <a:graphic>
          <a:graphicData uri="http://schemas.openxmlformats.org/presentationml/2006/ole">
            <mc:AlternateContent xmlns:mc="http://schemas.openxmlformats.org/markup-compatibility/2006">
              <mc:Choice xmlns:v="urn:schemas-microsoft-com:vml" Requires="v">
                <p:oleObj spid="_x0000_s279592" name="Equation" r:id="rId13" imgW="6451600" imgH="736600" progId="Equation.DSMT4">
                  <p:embed/>
                </p:oleObj>
              </mc:Choice>
              <mc:Fallback>
                <p:oleObj name="Equation" r:id="rId13" imgW="6451600" imgH="736600" progId="Equation.DSMT4">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54113" y="4933950"/>
                        <a:ext cx="64516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0578" name="Dian numeron paikkamerkki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spcBef>
                <a:spcPct val="0"/>
              </a:spcBef>
              <a:buClrTx/>
              <a:buFontTx/>
              <a:buNone/>
            </a:pPr>
            <a:fld id="{34E9DF6E-8EDA-46AE-A3E2-DBFC9ACA153A}" type="slidenum">
              <a:rPr lang="fi-FI" altLang="fi-FI" sz="1000" smtClean="0">
                <a:solidFill>
                  <a:schemeClr val="bg1"/>
                </a:solidFill>
              </a:rPr>
              <a:pPr>
                <a:spcBef>
                  <a:spcPct val="0"/>
                </a:spcBef>
                <a:buClrTx/>
                <a:buFontTx/>
                <a:buNone/>
              </a:pPr>
              <a:t>267</a:t>
            </a:fld>
            <a:endParaRPr lang="fi-FI" altLang="fi-FI" sz="1000" smtClean="0">
              <a:solidFill>
                <a:schemeClr val="bg1"/>
              </a:solidFill>
            </a:endParaRPr>
          </a:p>
        </p:txBody>
      </p:sp>
      <p:sp>
        <p:nvSpPr>
          <p:cNvPr id="280579" name="Text Box 2"/>
          <p:cNvSpPr txBox="1">
            <a:spLocks noChangeArrowheads="1"/>
          </p:cNvSpPr>
          <p:nvPr/>
        </p:nvSpPr>
        <p:spPr bwMode="auto">
          <a:xfrm>
            <a:off x="2889250" y="3716338"/>
            <a:ext cx="33448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spcBef>
                <a:spcPct val="50000"/>
              </a:spcBef>
              <a:buClrTx/>
              <a:buFontTx/>
              <a:buNone/>
            </a:pPr>
            <a:r>
              <a:rPr lang="fi-FI" altLang="fi-FI" sz="3600" b="1">
                <a:solidFill>
                  <a:srgbClr val="5F5F5F"/>
                </a:solidFill>
                <a:latin typeface="Tahoma" panose="020B0604030504040204" pitchFamily="34" charset="0"/>
              </a:rPr>
              <a:t>Paluu tekstiin</a:t>
            </a:r>
          </a:p>
        </p:txBody>
      </p:sp>
      <p:sp>
        <p:nvSpPr>
          <p:cNvPr id="280580" name="AutoShape 3">
            <a:hlinkClick r:id="rId2" action="ppaction://hlinksldjump" highlightClick="1"/>
          </p:cNvPr>
          <p:cNvSpPr>
            <a:spLocks noChangeArrowheads="1"/>
          </p:cNvSpPr>
          <p:nvPr/>
        </p:nvSpPr>
        <p:spPr bwMode="auto">
          <a:xfrm>
            <a:off x="3205163" y="2994025"/>
            <a:ext cx="2713037" cy="720725"/>
          </a:xfrm>
          <a:prstGeom prst="actionButtonReturn">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lgn="ctr" eaLnBrk="1" hangingPunct="1">
              <a:spcBef>
                <a:spcPct val="50000"/>
              </a:spcBef>
              <a:buClrTx/>
              <a:buFontTx/>
              <a:buNone/>
            </a:pPr>
            <a:endParaRPr lang="fi-FI" altLang="fi-FI" sz="3600">
              <a:latin typeface="Tahoma" panose="020B0604030504040204" pitchFamily="34" charset="0"/>
            </a:endParaRPr>
          </a:p>
        </p:txBody>
      </p:sp>
    </p:spTree>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8714F678-45EB-4543-8146-BB42EE6B8BC3}" type="slidenum">
              <a:rPr lang="fi-FI" altLang="fi-FI" sz="1000" smtClean="0">
                <a:solidFill>
                  <a:schemeClr val="tx1"/>
                </a:solidFill>
                <a:latin typeface="Arial" panose="020B0604020202020204" pitchFamily="34" charset="0"/>
              </a:rPr>
              <a:pPr>
                <a:spcBef>
                  <a:spcPct val="0"/>
                </a:spcBef>
                <a:buClrTx/>
                <a:buFontTx/>
                <a:buNone/>
              </a:pPr>
              <a:t>268</a:t>
            </a:fld>
            <a:endParaRPr lang="fi-FI" altLang="fi-FI" sz="1000" smtClean="0">
              <a:solidFill>
                <a:schemeClr val="tx1"/>
              </a:solidFill>
              <a:latin typeface="Arial" panose="020B0604020202020204" pitchFamily="34" charset="0"/>
            </a:endParaRPr>
          </a:p>
        </p:txBody>
      </p:sp>
      <p:sp>
        <p:nvSpPr>
          <p:cNvPr id="281603" name="Text Box 2"/>
          <p:cNvSpPr txBox="1">
            <a:spLocks noChangeArrowheads="1"/>
          </p:cNvSpPr>
          <p:nvPr/>
        </p:nvSpPr>
        <p:spPr bwMode="auto">
          <a:xfrm>
            <a:off x="488950" y="342900"/>
            <a:ext cx="40862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b="1">
                <a:solidFill>
                  <a:schemeClr val="tx2"/>
                </a:solidFill>
              </a:rPr>
              <a:t>Ratkaisu: Tehtävä 5.2</a:t>
            </a:r>
          </a:p>
        </p:txBody>
      </p:sp>
      <p:graphicFrame>
        <p:nvGraphicFramePr>
          <p:cNvPr id="281604" name="Object 3"/>
          <p:cNvGraphicFramePr>
            <a:graphicFrameLocks noChangeAspect="1"/>
          </p:cNvGraphicFramePr>
          <p:nvPr/>
        </p:nvGraphicFramePr>
        <p:xfrm>
          <a:off x="752475" y="4419600"/>
          <a:ext cx="6489700" cy="1168400"/>
        </p:xfrm>
        <a:graphic>
          <a:graphicData uri="http://schemas.openxmlformats.org/presentationml/2006/ole">
            <mc:AlternateContent xmlns:mc="http://schemas.openxmlformats.org/markup-compatibility/2006">
              <mc:Choice xmlns:v="urn:schemas-microsoft-com:vml" Requires="v">
                <p:oleObj spid="_x0000_s281624" name="Equation" r:id="rId3" imgW="6489700" imgH="1168400" progId="Equation.DSMT4">
                  <p:embed/>
                </p:oleObj>
              </mc:Choice>
              <mc:Fallback>
                <p:oleObj name="Equation" r:id="rId3" imgW="6489700" imgH="11684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75" y="4419600"/>
                        <a:ext cx="6489700" cy="116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81605" name="Group 4"/>
          <p:cNvGrpSpPr>
            <a:grpSpLocks/>
          </p:cNvGrpSpPr>
          <p:nvPr/>
        </p:nvGrpSpPr>
        <p:grpSpPr bwMode="auto">
          <a:xfrm>
            <a:off x="2590800" y="1200150"/>
            <a:ext cx="2762250" cy="2576513"/>
            <a:chOff x="1632" y="756"/>
            <a:chExt cx="1740" cy="1623"/>
          </a:xfrm>
        </p:grpSpPr>
        <p:sp>
          <p:nvSpPr>
            <p:cNvPr id="281606" name="Oval 5"/>
            <p:cNvSpPr>
              <a:spLocks noChangeArrowheads="1"/>
            </p:cNvSpPr>
            <p:nvPr/>
          </p:nvSpPr>
          <p:spPr bwMode="auto">
            <a:xfrm>
              <a:off x="1775" y="1314"/>
              <a:ext cx="502" cy="502"/>
            </a:xfrm>
            <a:prstGeom prst="ellipse">
              <a:avLst/>
            </a:prstGeom>
            <a:solidFill>
              <a:srgbClr val="808080"/>
            </a:solidFill>
            <a:ln w="9525" algn="ctr">
              <a:solidFill>
                <a:schemeClr val="tx1"/>
              </a:solidFill>
              <a:round/>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0"/>
                </a:spcBef>
                <a:buClrTx/>
                <a:buFontTx/>
                <a:buNone/>
              </a:pPr>
              <a:endParaRPr lang="fi-FI" altLang="fi-FI" sz="2400" i="1">
                <a:solidFill>
                  <a:schemeClr val="tx1"/>
                </a:solidFill>
              </a:endParaRPr>
            </a:p>
          </p:txBody>
        </p:sp>
        <p:sp>
          <p:nvSpPr>
            <p:cNvPr id="281607" name="Line 6"/>
            <p:cNvSpPr>
              <a:spLocks noChangeShapeType="1"/>
            </p:cNvSpPr>
            <p:nvPr/>
          </p:nvSpPr>
          <p:spPr bwMode="auto">
            <a:xfrm flipV="1">
              <a:off x="2033" y="756"/>
              <a:ext cx="0" cy="55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sp>
          <p:nvSpPr>
            <p:cNvPr id="281608" name="Line 7"/>
            <p:cNvSpPr>
              <a:spLocks noChangeShapeType="1"/>
            </p:cNvSpPr>
            <p:nvPr/>
          </p:nvSpPr>
          <p:spPr bwMode="auto">
            <a:xfrm flipV="1">
              <a:off x="2030" y="1821"/>
              <a:ext cx="0" cy="558"/>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i-FI"/>
            </a:p>
          </p:txBody>
        </p:sp>
        <p:sp>
          <p:nvSpPr>
            <p:cNvPr id="281609" name="Line 8"/>
            <p:cNvSpPr>
              <a:spLocks noChangeShapeType="1"/>
            </p:cNvSpPr>
            <p:nvPr/>
          </p:nvSpPr>
          <p:spPr bwMode="auto">
            <a:xfrm>
              <a:off x="2406" y="1342"/>
              <a:ext cx="9" cy="530"/>
            </a:xfrm>
            <a:prstGeom prst="line">
              <a:avLst/>
            </a:prstGeom>
            <a:noFill/>
            <a:ln w="38100">
              <a:solidFill>
                <a:srgbClr val="00008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i-FI"/>
            </a:p>
          </p:txBody>
        </p:sp>
        <p:graphicFrame>
          <p:nvGraphicFramePr>
            <p:cNvPr id="281610" name="Object 9"/>
            <p:cNvGraphicFramePr>
              <a:graphicFrameLocks noChangeAspect="1"/>
            </p:cNvGraphicFramePr>
            <p:nvPr/>
          </p:nvGraphicFramePr>
          <p:xfrm>
            <a:off x="1768" y="780"/>
            <a:ext cx="160" cy="224"/>
          </p:xfrm>
          <a:graphic>
            <a:graphicData uri="http://schemas.openxmlformats.org/presentationml/2006/ole">
              <mc:AlternateContent xmlns:mc="http://schemas.openxmlformats.org/markup-compatibility/2006">
                <mc:Choice xmlns:v="urn:schemas-microsoft-com:vml" Requires="v">
                  <p:oleObj spid="_x0000_s281625" name="Equation" r:id="rId5" imgW="253780" imgH="355292" progId="Equation.DSMT4">
                    <p:embed/>
                  </p:oleObj>
                </mc:Choice>
                <mc:Fallback>
                  <p:oleObj name="Equation" r:id="rId5" imgW="253780" imgH="355292"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8" y="780"/>
                          <a:ext cx="160"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1611" name="Object 10"/>
            <p:cNvGraphicFramePr>
              <a:graphicFrameLocks noChangeAspect="1"/>
            </p:cNvGraphicFramePr>
            <p:nvPr/>
          </p:nvGraphicFramePr>
          <p:xfrm>
            <a:off x="1632" y="2103"/>
            <a:ext cx="336" cy="264"/>
          </p:xfrm>
          <a:graphic>
            <a:graphicData uri="http://schemas.openxmlformats.org/presentationml/2006/ole">
              <mc:AlternateContent xmlns:mc="http://schemas.openxmlformats.org/markup-compatibility/2006">
                <mc:Choice xmlns:v="urn:schemas-microsoft-com:vml" Requires="v">
                  <p:oleObj spid="_x0000_s281626" name="Equation" r:id="rId7" imgW="533169" imgH="418918" progId="Equation.DSMT4">
                    <p:embed/>
                  </p:oleObj>
                </mc:Choice>
                <mc:Fallback>
                  <p:oleObj name="Equation" r:id="rId7" imgW="533169" imgH="418918"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32" y="2103"/>
                          <a:ext cx="336"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1612" name="Object 11"/>
            <p:cNvGraphicFramePr>
              <a:graphicFrameLocks noChangeAspect="1"/>
            </p:cNvGraphicFramePr>
            <p:nvPr/>
          </p:nvGraphicFramePr>
          <p:xfrm>
            <a:off x="2500" y="1463"/>
            <a:ext cx="872" cy="232"/>
          </p:xfrm>
          <a:graphic>
            <a:graphicData uri="http://schemas.openxmlformats.org/presentationml/2006/ole">
              <mc:AlternateContent xmlns:mc="http://schemas.openxmlformats.org/markup-compatibility/2006">
                <mc:Choice xmlns:v="urn:schemas-microsoft-com:vml" Requires="v">
                  <p:oleObj spid="_x0000_s281627" name="Equation" r:id="rId9" imgW="1384300" imgH="368300" progId="Equation.DSMT4">
                    <p:embed/>
                  </p:oleObj>
                </mc:Choice>
                <mc:Fallback>
                  <p:oleObj name="Equation" r:id="rId9" imgW="1384300" imgH="3683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00" y="1463"/>
                          <a:ext cx="872"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1613" name="Object 12"/>
            <p:cNvGraphicFramePr>
              <a:graphicFrameLocks noChangeAspect="1"/>
            </p:cNvGraphicFramePr>
            <p:nvPr/>
          </p:nvGraphicFramePr>
          <p:xfrm>
            <a:off x="1926" y="1493"/>
            <a:ext cx="200" cy="144"/>
          </p:xfrm>
          <a:graphic>
            <a:graphicData uri="http://schemas.openxmlformats.org/presentationml/2006/ole">
              <mc:AlternateContent xmlns:mc="http://schemas.openxmlformats.org/markup-compatibility/2006">
                <mc:Choice xmlns:v="urn:schemas-microsoft-com:vml" Requires="v">
                  <p:oleObj spid="_x0000_s281628" name="Equation" r:id="rId11" imgW="317362" imgH="228501" progId="Equation.DSMT4">
                    <p:embed/>
                  </p:oleObj>
                </mc:Choice>
                <mc:Fallback>
                  <p:oleObj name="Equation" r:id="rId11" imgW="317362" imgH="228501"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26" y="1493"/>
                          <a:ext cx="200"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2626" name="Dian numeron paikkamerkki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spcBef>
                <a:spcPct val="0"/>
              </a:spcBef>
              <a:buClrTx/>
              <a:buFontTx/>
              <a:buNone/>
            </a:pPr>
            <a:fld id="{6381900D-37B3-4A52-A75C-31C3F7EA2738}" type="slidenum">
              <a:rPr lang="fi-FI" altLang="fi-FI" sz="1000" smtClean="0">
                <a:solidFill>
                  <a:schemeClr val="bg1"/>
                </a:solidFill>
              </a:rPr>
              <a:pPr>
                <a:spcBef>
                  <a:spcPct val="0"/>
                </a:spcBef>
                <a:buClrTx/>
                <a:buFontTx/>
                <a:buNone/>
              </a:pPr>
              <a:t>269</a:t>
            </a:fld>
            <a:endParaRPr lang="fi-FI" altLang="fi-FI" sz="1000" smtClean="0">
              <a:solidFill>
                <a:schemeClr val="bg1"/>
              </a:solidFill>
            </a:endParaRPr>
          </a:p>
        </p:txBody>
      </p:sp>
      <p:sp>
        <p:nvSpPr>
          <p:cNvPr id="282627" name="Text Box 2"/>
          <p:cNvSpPr txBox="1">
            <a:spLocks noChangeArrowheads="1"/>
          </p:cNvSpPr>
          <p:nvPr/>
        </p:nvSpPr>
        <p:spPr bwMode="auto">
          <a:xfrm>
            <a:off x="2889250" y="3716338"/>
            <a:ext cx="33448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spcBef>
                <a:spcPct val="50000"/>
              </a:spcBef>
              <a:buClrTx/>
              <a:buFontTx/>
              <a:buNone/>
            </a:pPr>
            <a:r>
              <a:rPr lang="fi-FI" altLang="fi-FI" sz="3600" b="1">
                <a:solidFill>
                  <a:srgbClr val="5F5F5F"/>
                </a:solidFill>
                <a:latin typeface="Tahoma" panose="020B0604030504040204" pitchFamily="34" charset="0"/>
              </a:rPr>
              <a:t>Paluu tekstiin</a:t>
            </a:r>
          </a:p>
        </p:txBody>
      </p:sp>
      <p:sp>
        <p:nvSpPr>
          <p:cNvPr id="282628" name="AutoShape 3">
            <a:hlinkClick r:id="rId2" action="ppaction://hlinksldjump" highlightClick="1"/>
          </p:cNvPr>
          <p:cNvSpPr>
            <a:spLocks noChangeArrowheads="1"/>
          </p:cNvSpPr>
          <p:nvPr/>
        </p:nvSpPr>
        <p:spPr bwMode="auto">
          <a:xfrm>
            <a:off x="3205163" y="2994025"/>
            <a:ext cx="2713037" cy="720725"/>
          </a:xfrm>
          <a:prstGeom prst="actionButtonReturn">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lgn="ctr" eaLnBrk="1" hangingPunct="1">
              <a:spcBef>
                <a:spcPct val="50000"/>
              </a:spcBef>
              <a:buClrTx/>
              <a:buFontTx/>
              <a:buNone/>
            </a:pPr>
            <a:endParaRPr lang="fi-FI" altLang="fi-FI" sz="3600">
              <a:latin typeface="Tahoma" panose="020B0604030504040204"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987EF4C5-979B-4514-AA7A-881653DB610E}" type="slidenum">
              <a:rPr lang="fi-FI" altLang="fi-FI" sz="1000" smtClean="0">
                <a:solidFill>
                  <a:schemeClr val="tx1"/>
                </a:solidFill>
                <a:latin typeface="Arial" panose="020B0604020202020204" pitchFamily="34" charset="0"/>
              </a:rPr>
              <a:pPr>
                <a:spcBef>
                  <a:spcPct val="0"/>
                </a:spcBef>
                <a:buClrTx/>
                <a:buFontTx/>
                <a:buNone/>
              </a:pPr>
              <a:t>27</a:t>
            </a:fld>
            <a:endParaRPr lang="fi-FI" altLang="fi-FI" sz="1000" smtClean="0">
              <a:solidFill>
                <a:schemeClr val="tx1"/>
              </a:solidFill>
              <a:latin typeface="Arial" panose="020B0604020202020204" pitchFamily="34" charset="0"/>
            </a:endParaRPr>
          </a:p>
        </p:txBody>
      </p:sp>
      <p:sp>
        <p:nvSpPr>
          <p:cNvPr id="34819" name="Rectangle 2"/>
          <p:cNvSpPr>
            <a:spLocks noGrp="1" noRot="1" noChangeArrowheads="1"/>
          </p:cNvSpPr>
          <p:nvPr>
            <p:ph type="body" idx="1"/>
          </p:nvPr>
        </p:nvSpPr>
        <p:spPr>
          <a:xfrm>
            <a:off x="301625" y="476250"/>
            <a:ext cx="8540750" cy="4465638"/>
          </a:xfrm>
        </p:spPr>
        <p:txBody>
          <a:bodyPr/>
          <a:lstStyle/>
          <a:p>
            <a:pPr eaLnBrk="1" hangingPunct="1">
              <a:buFont typeface="Wingdings" panose="05000000000000000000" pitchFamily="2" charset="2"/>
              <a:buNone/>
            </a:pPr>
            <a:r>
              <a:rPr lang="fi-FI" altLang="fi-FI" smtClean="0"/>
              <a:t>	a) Piirrä mittaustulosten avulla kuvaaja, joka esittää lämpötilan riippuvuuden kuumennus-ajasta.  Voidaanko kuvaajaa ekstrapoloida?</a:t>
            </a:r>
          </a:p>
          <a:p>
            <a:pPr eaLnBrk="1" hangingPunct="1">
              <a:buFont typeface="Wingdings" panose="05000000000000000000" pitchFamily="2" charset="2"/>
              <a:buNone/>
            </a:pPr>
            <a:r>
              <a:rPr lang="fi-FI" altLang="fi-FI" smtClean="0"/>
              <a:t>	b) Mikä oli veden lämpötila lämmityksen al-kuhetkellä? Milloin veden lämpötila saavutti kiehumispisteen?</a:t>
            </a:r>
          </a:p>
          <a:p>
            <a:pPr eaLnBrk="1" hangingPunct="1">
              <a:buFont typeface="Wingdings" panose="05000000000000000000" pitchFamily="2" charset="2"/>
              <a:buNone/>
            </a:pPr>
            <a:r>
              <a:rPr lang="fi-FI" altLang="fi-FI" smtClean="0"/>
              <a:t>	c) Arvioi, mikä oli veden lämpötila, kun läm-</a:t>
            </a:r>
          </a:p>
          <a:p>
            <a:pPr eaLnBrk="1" hangingPunct="1">
              <a:buFont typeface="Wingdings" panose="05000000000000000000" pitchFamily="2" charset="2"/>
              <a:buNone/>
            </a:pPr>
            <a:r>
              <a:rPr lang="fi-FI" altLang="fi-FI" smtClean="0"/>
              <a:t>	mityksen alkuhetkestä oli kulunut 300 s.  </a:t>
            </a:r>
          </a:p>
        </p:txBody>
      </p:sp>
      <p:sp>
        <p:nvSpPr>
          <p:cNvPr id="34820" name="AutoShape 3">
            <a:hlinkClick r:id="rId2" action="ppaction://hlinksldjump" highlightClick="1"/>
          </p:cNvPr>
          <p:cNvSpPr>
            <a:spLocks noChangeArrowheads="1"/>
          </p:cNvSpPr>
          <p:nvPr/>
        </p:nvSpPr>
        <p:spPr bwMode="auto">
          <a:xfrm>
            <a:off x="684213" y="5373688"/>
            <a:ext cx="1512887" cy="441325"/>
          </a:xfrm>
          <a:prstGeom prst="actionButtonBlank">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000" b="1">
                <a:solidFill>
                  <a:schemeClr val="tx2"/>
                </a:solidFill>
              </a:rPr>
              <a:t>Ratkaisu</a:t>
            </a:r>
          </a:p>
        </p:txBody>
      </p:sp>
      <p:sp>
        <p:nvSpPr>
          <p:cNvPr id="34821" name="AutoShape 5">
            <a:hlinkClick r:id="rId3"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77597BEE-8734-4DB6-8C55-8C0E8F68DC23}" type="slidenum">
              <a:rPr lang="fi-FI" altLang="fi-FI" sz="1000" smtClean="0">
                <a:solidFill>
                  <a:schemeClr val="tx1"/>
                </a:solidFill>
                <a:latin typeface="Arial" panose="020B0604020202020204" pitchFamily="34" charset="0"/>
              </a:rPr>
              <a:pPr>
                <a:spcBef>
                  <a:spcPct val="0"/>
                </a:spcBef>
                <a:buClrTx/>
                <a:buFontTx/>
                <a:buNone/>
              </a:pPr>
              <a:t>270</a:t>
            </a:fld>
            <a:endParaRPr lang="fi-FI" altLang="fi-FI" sz="1000" smtClean="0">
              <a:solidFill>
                <a:schemeClr val="tx1"/>
              </a:solidFill>
              <a:latin typeface="Arial" panose="020B0604020202020204" pitchFamily="34" charset="0"/>
            </a:endParaRPr>
          </a:p>
        </p:txBody>
      </p:sp>
      <p:sp>
        <p:nvSpPr>
          <p:cNvPr id="283651" name="Text Box 2"/>
          <p:cNvSpPr txBox="1">
            <a:spLocks noChangeArrowheads="1"/>
          </p:cNvSpPr>
          <p:nvPr/>
        </p:nvSpPr>
        <p:spPr bwMode="auto">
          <a:xfrm>
            <a:off x="488950" y="342900"/>
            <a:ext cx="40862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b="1">
                <a:solidFill>
                  <a:schemeClr val="tx2"/>
                </a:solidFill>
              </a:rPr>
              <a:t>Ratkaisu: Tehtävä 5.3</a:t>
            </a:r>
          </a:p>
        </p:txBody>
      </p:sp>
      <p:sp>
        <p:nvSpPr>
          <p:cNvPr id="283652" name="Text Box 3"/>
          <p:cNvSpPr txBox="1">
            <a:spLocks noChangeArrowheads="1"/>
          </p:cNvSpPr>
          <p:nvPr/>
        </p:nvSpPr>
        <p:spPr bwMode="auto">
          <a:xfrm>
            <a:off x="546100" y="906463"/>
            <a:ext cx="7432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Lähtöarvot: </a:t>
            </a:r>
            <a:r>
              <a:rPr lang="fi-FI" altLang="fi-FI" sz="2400" i="1">
                <a:solidFill>
                  <a:schemeClr val="tx1"/>
                </a:solidFill>
              </a:rPr>
              <a:t>m</a:t>
            </a:r>
            <a:r>
              <a:rPr lang="fi-FI" altLang="fi-FI" sz="2400">
                <a:solidFill>
                  <a:schemeClr val="tx1"/>
                </a:solidFill>
              </a:rPr>
              <a:t> = 150 kg, </a:t>
            </a:r>
            <a:r>
              <a:rPr lang="fi-FI" altLang="fi-FI" sz="2400" i="1">
                <a:solidFill>
                  <a:schemeClr val="tx1"/>
                </a:solidFill>
              </a:rPr>
              <a:t>v</a:t>
            </a:r>
            <a:r>
              <a:rPr lang="fi-FI" altLang="fi-FI" sz="2400">
                <a:solidFill>
                  <a:schemeClr val="tx1"/>
                </a:solidFill>
              </a:rPr>
              <a:t> = 3,5 m/s, </a:t>
            </a:r>
            <a:r>
              <a:rPr lang="el-GR" altLang="fi-FI" sz="2400" i="1">
                <a:solidFill>
                  <a:schemeClr val="tx1"/>
                </a:solidFill>
              </a:rPr>
              <a:t>μ</a:t>
            </a:r>
            <a:r>
              <a:rPr lang="fi-FI" altLang="fi-FI" sz="2400" baseline="-25000">
                <a:solidFill>
                  <a:schemeClr val="tx1"/>
                </a:solidFill>
              </a:rPr>
              <a:t>k</a:t>
            </a:r>
            <a:r>
              <a:rPr lang="fi-FI" altLang="fi-FI" sz="2400">
                <a:solidFill>
                  <a:schemeClr val="tx1"/>
                </a:solidFill>
              </a:rPr>
              <a:t> = 0,2</a:t>
            </a:r>
            <a:endParaRPr lang="el-GR" altLang="fi-FI" sz="2400">
              <a:solidFill>
                <a:schemeClr val="tx1"/>
              </a:solidFill>
            </a:endParaRPr>
          </a:p>
        </p:txBody>
      </p:sp>
      <p:sp>
        <p:nvSpPr>
          <p:cNvPr id="283653" name="Text Box 4"/>
          <p:cNvSpPr txBox="1">
            <a:spLocks noChangeArrowheads="1"/>
          </p:cNvSpPr>
          <p:nvPr/>
        </p:nvSpPr>
        <p:spPr bwMode="auto">
          <a:xfrm>
            <a:off x="555625" y="1512888"/>
            <a:ext cx="461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a)</a:t>
            </a:r>
          </a:p>
        </p:txBody>
      </p:sp>
      <p:sp>
        <p:nvSpPr>
          <p:cNvPr id="283654" name="Rectangle 5"/>
          <p:cNvSpPr>
            <a:spLocks noChangeArrowheads="1"/>
          </p:cNvSpPr>
          <p:nvPr/>
        </p:nvSpPr>
        <p:spPr bwMode="auto">
          <a:xfrm>
            <a:off x="2439988" y="1968500"/>
            <a:ext cx="1816100" cy="838200"/>
          </a:xfrm>
          <a:prstGeom prst="rect">
            <a:avLst/>
          </a:prstGeom>
          <a:solidFill>
            <a:schemeClr val="folHlink"/>
          </a:solidFill>
          <a:ln w="9525" algn="ctr">
            <a:solidFill>
              <a:schemeClr val="tx1"/>
            </a:solidFill>
            <a:miter lim="800000"/>
            <a:headEnd/>
            <a:tailEnd/>
          </a:ln>
        </p:spPr>
        <p:txBody>
          <a:bodyPr wrap="none" anchor="ct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400" i="1">
                <a:solidFill>
                  <a:schemeClr val="tx1"/>
                </a:solidFill>
              </a:rPr>
              <a:t>m </a:t>
            </a:r>
            <a:endParaRPr lang="fi-FI" altLang="fi-FI" sz="2400">
              <a:solidFill>
                <a:schemeClr val="tx1"/>
              </a:solidFill>
            </a:endParaRPr>
          </a:p>
        </p:txBody>
      </p:sp>
      <p:sp>
        <p:nvSpPr>
          <p:cNvPr id="283655" name="Line 6"/>
          <p:cNvSpPr>
            <a:spLocks noChangeShapeType="1"/>
          </p:cNvSpPr>
          <p:nvPr/>
        </p:nvSpPr>
        <p:spPr bwMode="auto">
          <a:xfrm>
            <a:off x="1236663" y="2819400"/>
            <a:ext cx="4810125" cy="0"/>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283656" name="Text Box 7"/>
          <p:cNvSpPr txBox="1">
            <a:spLocks noChangeArrowheads="1"/>
          </p:cNvSpPr>
          <p:nvPr/>
        </p:nvSpPr>
        <p:spPr bwMode="auto">
          <a:xfrm>
            <a:off x="5391150" y="1887538"/>
            <a:ext cx="184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buClr>
                <a:schemeClr val="hlink"/>
              </a:buClr>
              <a:buSzPct val="80000"/>
              <a:buFont typeface="Arial" panose="020B0604020202020204" pitchFamily="34" charset="0"/>
              <a:buNone/>
            </a:pPr>
            <a:endParaRPr lang="fi-FI" altLang="fi-FI" sz="2800" b="1" i="1">
              <a:solidFill>
                <a:schemeClr val="tx1"/>
              </a:solidFill>
            </a:endParaRPr>
          </a:p>
        </p:txBody>
      </p:sp>
      <p:sp>
        <p:nvSpPr>
          <p:cNvPr id="283657" name="Line 8"/>
          <p:cNvSpPr>
            <a:spLocks noChangeShapeType="1"/>
          </p:cNvSpPr>
          <p:nvPr/>
        </p:nvSpPr>
        <p:spPr bwMode="auto">
          <a:xfrm flipH="1">
            <a:off x="1593850" y="2736850"/>
            <a:ext cx="842963" cy="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graphicFrame>
        <p:nvGraphicFramePr>
          <p:cNvPr id="283658" name="Object 9"/>
          <p:cNvGraphicFramePr>
            <a:graphicFrameLocks noChangeAspect="1"/>
          </p:cNvGraphicFramePr>
          <p:nvPr/>
        </p:nvGraphicFramePr>
        <p:xfrm>
          <a:off x="1411288" y="2343150"/>
          <a:ext cx="360362" cy="363538"/>
        </p:xfrm>
        <a:graphic>
          <a:graphicData uri="http://schemas.openxmlformats.org/presentationml/2006/ole">
            <mc:AlternateContent xmlns:mc="http://schemas.openxmlformats.org/markup-compatibility/2006">
              <mc:Choice xmlns:v="urn:schemas-microsoft-com:vml" Requires="v">
                <p:oleObj spid="_x0000_s283681" name="Equation" r:id="rId3" imgW="380835" imgH="406224" progId="Equation.DSMT4">
                  <p:embed/>
                </p:oleObj>
              </mc:Choice>
              <mc:Fallback>
                <p:oleObj name="Equation" r:id="rId3" imgW="380835" imgH="406224"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1288" y="2343150"/>
                        <a:ext cx="360362"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3659" name="Object 10"/>
          <p:cNvGraphicFramePr>
            <a:graphicFrameLocks noChangeAspect="1"/>
          </p:cNvGraphicFramePr>
          <p:nvPr/>
        </p:nvGraphicFramePr>
        <p:xfrm>
          <a:off x="5168900" y="2216150"/>
          <a:ext cx="241300" cy="320675"/>
        </p:xfrm>
        <a:graphic>
          <a:graphicData uri="http://schemas.openxmlformats.org/presentationml/2006/ole">
            <mc:AlternateContent xmlns:mc="http://schemas.openxmlformats.org/markup-compatibility/2006">
              <mc:Choice xmlns:v="urn:schemas-microsoft-com:vml" Requires="v">
                <p:oleObj spid="_x0000_s283682" name="Equation" r:id="rId5" imgW="253780" imgH="355292" progId="Equation.DSMT4">
                  <p:embed/>
                </p:oleObj>
              </mc:Choice>
              <mc:Fallback>
                <p:oleObj name="Equation" r:id="rId5" imgW="253780" imgH="355292"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8900" y="2216150"/>
                        <a:ext cx="2413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3660" name="Line 11"/>
          <p:cNvSpPr>
            <a:spLocks noChangeShapeType="1"/>
          </p:cNvSpPr>
          <p:nvPr/>
        </p:nvSpPr>
        <p:spPr bwMode="auto">
          <a:xfrm>
            <a:off x="3281363" y="2560638"/>
            <a:ext cx="0" cy="763587"/>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sp>
        <p:nvSpPr>
          <p:cNvPr id="283661" name="Line 12"/>
          <p:cNvSpPr>
            <a:spLocks noChangeShapeType="1"/>
          </p:cNvSpPr>
          <p:nvPr/>
        </p:nvSpPr>
        <p:spPr bwMode="auto">
          <a:xfrm>
            <a:off x="3470275" y="2835275"/>
            <a:ext cx="0" cy="763588"/>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i-FI"/>
          </a:p>
        </p:txBody>
      </p:sp>
      <p:graphicFrame>
        <p:nvGraphicFramePr>
          <p:cNvPr id="283662" name="Object 13"/>
          <p:cNvGraphicFramePr>
            <a:graphicFrameLocks noChangeAspect="1"/>
          </p:cNvGraphicFramePr>
          <p:nvPr/>
        </p:nvGraphicFramePr>
        <p:xfrm>
          <a:off x="3538538" y="3324225"/>
          <a:ext cx="261937" cy="315913"/>
        </p:xfrm>
        <a:graphic>
          <a:graphicData uri="http://schemas.openxmlformats.org/presentationml/2006/ole">
            <mc:AlternateContent xmlns:mc="http://schemas.openxmlformats.org/markup-compatibility/2006">
              <mc:Choice xmlns:v="urn:schemas-microsoft-com:vml" Requires="v">
                <p:oleObj spid="_x0000_s283683" name="Equation" r:id="rId7" imgW="279279" imgH="355446" progId="Equation.DSMT4">
                  <p:embed/>
                </p:oleObj>
              </mc:Choice>
              <mc:Fallback>
                <p:oleObj name="Equation" r:id="rId7" imgW="279279" imgH="355446"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8538" y="3324225"/>
                        <a:ext cx="261937"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3663" name="Object 14"/>
          <p:cNvGraphicFramePr>
            <a:graphicFrameLocks noChangeAspect="1"/>
          </p:cNvGraphicFramePr>
          <p:nvPr/>
        </p:nvGraphicFramePr>
        <p:xfrm>
          <a:off x="2711450" y="3087688"/>
          <a:ext cx="508000" cy="379412"/>
        </p:xfrm>
        <a:graphic>
          <a:graphicData uri="http://schemas.openxmlformats.org/presentationml/2006/ole">
            <mc:AlternateContent xmlns:mc="http://schemas.openxmlformats.org/markup-compatibility/2006">
              <mc:Choice xmlns:v="urn:schemas-microsoft-com:vml" Requires="v">
                <p:oleObj spid="_x0000_s283684" name="Equation" r:id="rId9" imgW="533169" imgH="418918" progId="Equation.DSMT4">
                  <p:embed/>
                </p:oleObj>
              </mc:Choice>
              <mc:Fallback>
                <p:oleObj name="Equation" r:id="rId9" imgW="533169" imgH="418918"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1450" y="3087688"/>
                        <a:ext cx="508000" cy="379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3664" name="Object 15"/>
          <p:cNvGraphicFramePr>
            <a:graphicFrameLocks noChangeAspect="1"/>
          </p:cNvGraphicFramePr>
          <p:nvPr/>
        </p:nvGraphicFramePr>
        <p:xfrm>
          <a:off x="3392488" y="1443038"/>
          <a:ext cx="204787" cy="319087"/>
        </p:xfrm>
        <a:graphic>
          <a:graphicData uri="http://schemas.openxmlformats.org/presentationml/2006/ole">
            <mc:AlternateContent xmlns:mc="http://schemas.openxmlformats.org/markup-compatibility/2006">
              <mc:Choice xmlns:v="urn:schemas-microsoft-com:vml" Requires="v">
                <p:oleObj spid="_x0000_s283685" name="Equation" r:id="rId11" imgW="215713" imgH="355292" progId="Equation.DSMT4">
                  <p:embed/>
                </p:oleObj>
              </mc:Choice>
              <mc:Fallback>
                <p:oleObj name="Equation" r:id="rId11" imgW="215713" imgH="355292" progId="Equation.DSMT4">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92488" y="1443038"/>
                        <a:ext cx="204787" cy="319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3665" name="Line 16"/>
          <p:cNvSpPr>
            <a:spLocks noChangeShapeType="1"/>
          </p:cNvSpPr>
          <p:nvPr/>
        </p:nvSpPr>
        <p:spPr bwMode="auto">
          <a:xfrm flipH="1">
            <a:off x="4257675" y="2400300"/>
            <a:ext cx="842963" cy="0"/>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i-FI"/>
          </a:p>
        </p:txBody>
      </p:sp>
      <p:sp>
        <p:nvSpPr>
          <p:cNvPr id="283666" name="Text Box 17"/>
          <p:cNvSpPr txBox="1">
            <a:spLocks noChangeArrowheads="1"/>
          </p:cNvSpPr>
          <p:nvPr/>
        </p:nvSpPr>
        <p:spPr bwMode="auto">
          <a:xfrm>
            <a:off x="563563" y="3905250"/>
            <a:ext cx="67500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Koska kappale liikkuu vakionopeudella, on voima</a:t>
            </a:r>
          </a:p>
          <a:p>
            <a:pPr eaLnBrk="1" hangingPunct="1">
              <a:spcBef>
                <a:spcPct val="0"/>
              </a:spcBef>
              <a:buClrTx/>
              <a:buFontTx/>
              <a:buNone/>
            </a:pPr>
            <a:r>
              <a:rPr lang="fi-FI" altLang="fi-FI" sz="2400" i="1">
                <a:solidFill>
                  <a:schemeClr val="tx1"/>
                </a:solidFill>
              </a:rPr>
              <a:t>F </a:t>
            </a:r>
            <a:r>
              <a:rPr lang="fi-FI" altLang="fi-FI" sz="2400">
                <a:solidFill>
                  <a:schemeClr val="tx1"/>
                </a:solidFill>
              </a:rPr>
              <a:t>= </a:t>
            </a:r>
            <a:r>
              <a:rPr lang="fi-FI" altLang="fi-FI" sz="2400" i="1">
                <a:solidFill>
                  <a:schemeClr val="tx1"/>
                </a:solidFill>
              </a:rPr>
              <a:t>F</a:t>
            </a:r>
            <a:r>
              <a:rPr lang="el-GR" altLang="fi-FI" sz="2400" baseline="-25000">
                <a:solidFill>
                  <a:schemeClr val="tx1"/>
                </a:solidFill>
              </a:rPr>
              <a:t>μ</a:t>
            </a:r>
            <a:r>
              <a:rPr lang="fi-FI" altLang="fi-FI" sz="2400" baseline="-25000">
                <a:solidFill>
                  <a:schemeClr val="tx1"/>
                </a:solidFill>
              </a:rPr>
              <a:t>k </a:t>
            </a:r>
            <a:r>
              <a:rPr lang="fi-FI" altLang="fi-FI" sz="2400">
                <a:solidFill>
                  <a:schemeClr val="tx1"/>
                </a:solidFill>
              </a:rPr>
              <a:t>= </a:t>
            </a:r>
            <a:r>
              <a:rPr lang="el-GR" altLang="fi-FI" sz="2400" i="1">
                <a:solidFill>
                  <a:schemeClr val="tx1"/>
                </a:solidFill>
              </a:rPr>
              <a:t>μ</a:t>
            </a:r>
            <a:r>
              <a:rPr lang="fi-FI" altLang="fi-FI" sz="2400" baseline="-25000">
                <a:solidFill>
                  <a:schemeClr val="tx1"/>
                </a:solidFill>
              </a:rPr>
              <a:t>k</a:t>
            </a:r>
            <a:r>
              <a:rPr lang="fi-FI" altLang="fi-FI" sz="2400" i="1">
                <a:solidFill>
                  <a:schemeClr val="tx1"/>
                </a:solidFill>
              </a:rPr>
              <a:t>N = </a:t>
            </a:r>
            <a:r>
              <a:rPr lang="el-GR" altLang="fi-FI" sz="2400" i="1">
                <a:solidFill>
                  <a:schemeClr val="tx1"/>
                </a:solidFill>
              </a:rPr>
              <a:t>μ</a:t>
            </a:r>
            <a:r>
              <a:rPr lang="fi-FI" altLang="fi-FI" sz="2400" baseline="-25000">
                <a:solidFill>
                  <a:schemeClr val="tx1"/>
                </a:solidFill>
              </a:rPr>
              <a:t>k</a:t>
            </a:r>
            <a:r>
              <a:rPr lang="fi-FI" altLang="fi-FI" sz="2400" i="1">
                <a:solidFill>
                  <a:schemeClr val="tx1"/>
                </a:solidFill>
              </a:rPr>
              <a:t>mg</a:t>
            </a:r>
            <a:endParaRPr lang="el-GR" altLang="fi-FI" sz="1800" baseline="-25000">
              <a:solidFill>
                <a:schemeClr val="tx1"/>
              </a:solidFill>
            </a:endParaRPr>
          </a:p>
        </p:txBody>
      </p:sp>
      <p:graphicFrame>
        <p:nvGraphicFramePr>
          <p:cNvPr id="283667" name="Object 18"/>
          <p:cNvGraphicFramePr>
            <a:graphicFrameLocks noChangeAspect="1"/>
          </p:cNvGraphicFramePr>
          <p:nvPr/>
        </p:nvGraphicFramePr>
        <p:xfrm>
          <a:off x="641350" y="4962525"/>
          <a:ext cx="7327900" cy="965200"/>
        </p:xfrm>
        <a:graphic>
          <a:graphicData uri="http://schemas.openxmlformats.org/presentationml/2006/ole">
            <mc:AlternateContent xmlns:mc="http://schemas.openxmlformats.org/markup-compatibility/2006">
              <mc:Choice xmlns:v="urn:schemas-microsoft-com:vml" Requires="v">
                <p:oleObj spid="_x0000_s283686" name="Equation" r:id="rId13" imgW="7327900" imgH="965200" progId="Equation.DSMT4">
                  <p:embed/>
                </p:oleObj>
              </mc:Choice>
              <mc:Fallback>
                <p:oleObj name="Equation" r:id="rId13" imgW="7327900" imgH="965200" progId="Equation.DSMT4">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1350" y="4962525"/>
                        <a:ext cx="73279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3668" name="Line 19"/>
          <p:cNvSpPr>
            <a:spLocks noChangeShapeType="1"/>
          </p:cNvSpPr>
          <p:nvPr/>
        </p:nvSpPr>
        <p:spPr bwMode="auto">
          <a:xfrm>
            <a:off x="3132138" y="1844675"/>
            <a:ext cx="719137" cy="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Tree>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9C39EADC-9AB1-4058-B4C9-4A0230217979}" type="slidenum">
              <a:rPr lang="fi-FI" altLang="fi-FI" sz="1000" smtClean="0">
                <a:solidFill>
                  <a:schemeClr val="tx1"/>
                </a:solidFill>
                <a:latin typeface="Arial" panose="020B0604020202020204" pitchFamily="34" charset="0"/>
              </a:rPr>
              <a:pPr>
                <a:spcBef>
                  <a:spcPct val="0"/>
                </a:spcBef>
                <a:buClrTx/>
                <a:buFontTx/>
                <a:buNone/>
              </a:pPr>
              <a:t>271</a:t>
            </a:fld>
            <a:endParaRPr lang="fi-FI" altLang="fi-FI" sz="1000" smtClean="0">
              <a:solidFill>
                <a:schemeClr val="tx1"/>
              </a:solidFill>
              <a:latin typeface="Arial" panose="020B0604020202020204" pitchFamily="34" charset="0"/>
            </a:endParaRPr>
          </a:p>
        </p:txBody>
      </p:sp>
      <p:sp>
        <p:nvSpPr>
          <p:cNvPr id="284675" name="Rectangle 2"/>
          <p:cNvSpPr>
            <a:spLocks noChangeArrowheads="1"/>
          </p:cNvSpPr>
          <p:nvPr/>
        </p:nvSpPr>
        <p:spPr bwMode="auto">
          <a:xfrm>
            <a:off x="2843213" y="917575"/>
            <a:ext cx="1816100" cy="838200"/>
          </a:xfrm>
          <a:prstGeom prst="rect">
            <a:avLst/>
          </a:prstGeom>
          <a:solidFill>
            <a:schemeClr val="folHlink"/>
          </a:solidFill>
          <a:ln w="9525" algn="ctr">
            <a:solidFill>
              <a:schemeClr val="tx1"/>
            </a:solidFill>
            <a:miter lim="800000"/>
            <a:headEnd/>
            <a:tailEnd/>
          </a:ln>
        </p:spPr>
        <p:txBody>
          <a:bodyPr wrap="none" anchor="ct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400" i="1">
                <a:solidFill>
                  <a:schemeClr val="tx1"/>
                </a:solidFill>
              </a:rPr>
              <a:t>m </a:t>
            </a:r>
            <a:endParaRPr lang="fi-FI" altLang="fi-FI" sz="2400">
              <a:solidFill>
                <a:schemeClr val="tx1"/>
              </a:solidFill>
            </a:endParaRPr>
          </a:p>
        </p:txBody>
      </p:sp>
      <p:sp>
        <p:nvSpPr>
          <p:cNvPr id="284676" name="Line 3"/>
          <p:cNvSpPr>
            <a:spLocks noChangeShapeType="1"/>
          </p:cNvSpPr>
          <p:nvPr/>
        </p:nvSpPr>
        <p:spPr bwMode="auto">
          <a:xfrm>
            <a:off x="1639888" y="1768475"/>
            <a:ext cx="4810125" cy="0"/>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284677" name="Text Box 4"/>
          <p:cNvSpPr txBox="1">
            <a:spLocks noChangeArrowheads="1"/>
          </p:cNvSpPr>
          <p:nvPr/>
        </p:nvSpPr>
        <p:spPr bwMode="auto">
          <a:xfrm>
            <a:off x="5794375" y="836613"/>
            <a:ext cx="184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buClr>
                <a:schemeClr val="hlink"/>
              </a:buClr>
              <a:buSzPct val="80000"/>
              <a:buFont typeface="Arial" panose="020B0604020202020204" pitchFamily="34" charset="0"/>
              <a:buNone/>
            </a:pPr>
            <a:endParaRPr lang="fi-FI" altLang="fi-FI" sz="2800" b="1" i="1">
              <a:solidFill>
                <a:schemeClr val="tx1"/>
              </a:solidFill>
            </a:endParaRPr>
          </a:p>
        </p:txBody>
      </p:sp>
      <p:sp>
        <p:nvSpPr>
          <p:cNvPr id="284678" name="Line 5"/>
          <p:cNvSpPr>
            <a:spLocks noChangeShapeType="1"/>
          </p:cNvSpPr>
          <p:nvPr/>
        </p:nvSpPr>
        <p:spPr bwMode="auto">
          <a:xfrm flipH="1">
            <a:off x="1997075" y="1685925"/>
            <a:ext cx="842963" cy="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graphicFrame>
        <p:nvGraphicFramePr>
          <p:cNvPr id="284679" name="Object 6"/>
          <p:cNvGraphicFramePr>
            <a:graphicFrameLocks noChangeAspect="1"/>
          </p:cNvGraphicFramePr>
          <p:nvPr/>
        </p:nvGraphicFramePr>
        <p:xfrm>
          <a:off x="1814513" y="1292225"/>
          <a:ext cx="360362" cy="363538"/>
        </p:xfrm>
        <a:graphic>
          <a:graphicData uri="http://schemas.openxmlformats.org/presentationml/2006/ole">
            <mc:AlternateContent xmlns:mc="http://schemas.openxmlformats.org/markup-compatibility/2006">
              <mc:Choice xmlns:v="urn:schemas-microsoft-com:vml" Requires="v">
                <p:oleObj spid="_x0000_s284717" name="Equation" r:id="rId3" imgW="380835" imgH="406224" progId="Equation.DSMT4">
                  <p:embed/>
                </p:oleObj>
              </mc:Choice>
              <mc:Fallback>
                <p:oleObj name="Equation" r:id="rId3" imgW="380835" imgH="406224"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4513" y="1292225"/>
                        <a:ext cx="360362"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4680" name="Object 7"/>
          <p:cNvGraphicFramePr>
            <a:graphicFrameLocks noChangeAspect="1"/>
          </p:cNvGraphicFramePr>
          <p:nvPr/>
        </p:nvGraphicFramePr>
        <p:xfrm>
          <a:off x="5133975" y="568325"/>
          <a:ext cx="241300" cy="320675"/>
        </p:xfrm>
        <a:graphic>
          <a:graphicData uri="http://schemas.openxmlformats.org/presentationml/2006/ole">
            <mc:AlternateContent xmlns:mc="http://schemas.openxmlformats.org/markup-compatibility/2006">
              <mc:Choice xmlns:v="urn:schemas-microsoft-com:vml" Requires="v">
                <p:oleObj spid="_x0000_s284718" name="Equation" r:id="rId5" imgW="253780" imgH="355292" progId="Equation.DSMT4">
                  <p:embed/>
                </p:oleObj>
              </mc:Choice>
              <mc:Fallback>
                <p:oleObj name="Equation" r:id="rId5" imgW="253780" imgH="355292"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33975" y="568325"/>
                        <a:ext cx="2413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4681" name="Line 8"/>
          <p:cNvSpPr>
            <a:spLocks noChangeShapeType="1"/>
          </p:cNvSpPr>
          <p:nvPr/>
        </p:nvSpPr>
        <p:spPr bwMode="auto">
          <a:xfrm>
            <a:off x="3684588" y="1509713"/>
            <a:ext cx="0" cy="763587"/>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sp>
        <p:nvSpPr>
          <p:cNvPr id="284682" name="Line 9"/>
          <p:cNvSpPr>
            <a:spLocks noChangeShapeType="1"/>
          </p:cNvSpPr>
          <p:nvPr/>
        </p:nvSpPr>
        <p:spPr bwMode="auto">
          <a:xfrm>
            <a:off x="3873500" y="1784350"/>
            <a:ext cx="0" cy="763588"/>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i-FI"/>
          </a:p>
        </p:txBody>
      </p:sp>
      <p:graphicFrame>
        <p:nvGraphicFramePr>
          <p:cNvPr id="284683" name="Object 10"/>
          <p:cNvGraphicFramePr>
            <a:graphicFrameLocks noChangeAspect="1"/>
          </p:cNvGraphicFramePr>
          <p:nvPr/>
        </p:nvGraphicFramePr>
        <p:xfrm>
          <a:off x="3941763" y="2273300"/>
          <a:ext cx="261937" cy="315913"/>
        </p:xfrm>
        <a:graphic>
          <a:graphicData uri="http://schemas.openxmlformats.org/presentationml/2006/ole">
            <mc:AlternateContent xmlns:mc="http://schemas.openxmlformats.org/markup-compatibility/2006">
              <mc:Choice xmlns:v="urn:schemas-microsoft-com:vml" Requires="v">
                <p:oleObj spid="_x0000_s284719" name="Equation" r:id="rId7" imgW="279279" imgH="355446" progId="Equation.DSMT4">
                  <p:embed/>
                </p:oleObj>
              </mc:Choice>
              <mc:Fallback>
                <p:oleObj name="Equation" r:id="rId7" imgW="279279" imgH="355446"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41763" y="2273300"/>
                        <a:ext cx="261937"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4684" name="Object 11"/>
          <p:cNvGraphicFramePr>
            <a:graphicFrameLocks noChangeAspect="1"/>
          </p:cNvGraphicFramePr>
          <p:nvPr/>
        </p:nvGraphicFramePr>
        <p:xfrm>
          <a:off x="3114675" y="2036763"/>
          <a:ext cx="508000" cy="379412"/>
        </p:xfrm>
        <a:graphic>
          <a:graphicData uri="http://schemas.openxmlformats.org/presentationml/2006/ole">
            <mc:AlternateContent xmlns:mc="http://schemas.openxmlformats.org/markup-compatibility/2006">
              <mc:Choice xmlns:v="urn:schemas-microsoft-com:vml" Requires="v">
                <p:oleObj spid="_x0000_s284720" name="Equation" r:id="rId9" imgW="533169" imgH="418918" progId="Equation.DSMT4">
                  <p:embed/>
                </p:oleObj>
              </mc:Choice>
              <mc:Fallback>
                <p:oleObj name="Equation" r:id="rId9" imgW="533169" imgH="418918"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14675" y="2036763"/>
                        <a:ext cx="508000" cy="379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4685" name="Line 12"/>
          <p:cNvSpPr>
            <a:spLocks noChangeShapeType="1"/>
          </p:cNvSpPr>
          <p:nvPr/>
        </p:nvSpPr>
        <p:spPr bwMode="auto">
          <a:xfrm>
            <a:off x="3541713" y="733425"/>
            <a:ext cx="739775" cy="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graphicFrame>
        <p:nvGraphicFramePr>
          <p:cNvPr id="284686" name="Object 13"/>
          <p:cNvGraphicFramePr>
            <a:graphicFrameLocks noChangeAspect="1"/>
          </p:cNvGraphicFramePr>
          <p:nvPr/>
        </p:nvGraphicFramePr>
        <p:xfrm>
          <a:off x="3795713" y="392113"/>
          <a:ext cx="204787" cy="319087"/>
        </p:xfrm>
        <a:graphic>
          <a:graphicData uri="http://schemas.openxmlformats.org/presentationml/2006/ole">
            <mc:AlternateContent xmlns:mc="http://schemas.openxmlformats.org/markup-compatibility/2006">
              <mc:Choice xmlns:v="urn:schemas-microsoft-com:vml" Requires="v">
                <p:oleObj spid="_x0000_s284721" name="Equation" r:id="rId11" imgW="215713" imgH="355292" progId="Equation.DSMT4">
                  <p:embed/>
                </p:oleObj>
              </mc:Choice>
              <mc:Fallback>
                <p:oleObj name="Equation" r:id="rId11" imgW="215713" imgH="355292"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95713" y="392113"/>
                        <a:ext cx="204787" cy="319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4687" name="Line 14"/>
          <p:cNvSpPr>
            <a:spLocks noChangeShapeType="1"/>
          </p:cNvSpPr>
          <p:nvPr/>
        </p:nvSpPr>
        <p:spPr bwMode="auto">
          <a:xfrm flipH="1">
            <a:off x="4660900" y="795338"/>
            <a:ext cx="906463" cy="554037"/>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i-FI"/>
          </a:p>
        </p:txBody>
      </p:sp>
      <p:sp>
        <p:nvSpPr>
          <p:cNvPr id="284688" name="Arc 15"/>
          <p:cNvSpPr>
            <a:spLocks/>
          </p:cNvSpPr>
          <p:nvPr/>
        </p:nvSpPr>
        <p:spPr bwMode="auto">
          <a:xfrm rot="1568101">
            <a:off x="5113338" y="1065213"/>
            <a:ext cx="246062" cy="404812"/>
          </a:xfrm>
          <a:custGeom>
            <a:avLst/>
            <a:gdLst>
              <a:gd name="T0" fmla="*/ 0 w 19918"/>
              <a:gd name="T1" fmla="*/ 0 h 21600"/>
              <a:gd name="T2" fmla="*/ 2147483646 w 19918"/>
              <a:gd name="T3" fmla="*/ 2147483646 h 21600"/>
              <a:gd name="T4" fmla="*/ 0 w 19918"/>
              <a:gd name="T5" fmla="*/ 2147483646 h 21600"/>
              <a:gd name="T6" fmla="*/ 0 60000 65536"/>
              <a:gd name="T7" fmla="*/ 0 60000 65536"/>
              <a:gd name="T8" fmla="*/ 0 60000 65536"/>
              <a:gd name="T9" fmla="*/ 0 w 19918"/>
              <a:gd name="T10" fmla="*/ 0 h 21600"/>
              <a:gd name="T11" fmla="*/ 19918 w 19918"/>
              <a:gd name="T12" fmla="*/ 21600 h 21600"/>
            </a:gdLst>
            <a:ahLst/>
            <a:cxnLst>
              <a:cxn ang="T6">
                <a:pos x="T0" y="T1"/>
              </a:cxn>
              <a:cxn ang="T7">
                <a:pos x="T2" y="T3"/>
              </a:cxn>
              <a:cxn ang="T8">
                <a:pos x="T4" y="T5"/>
              </a:cxn>
            </a:cxnLst>
            <a:rect l="T9" t="T10" r="T11" b="T12"/>
            <a:pathLst>
              <a:path w="19918" h="21600" fill="none" extrusionOk="0">
                <a:moveTo>
                  <a:pt x="-1" y="0"/>
                </a:moveTo>
                <a:cubicBezTo>
                  <a:pt x="8700" y="0"/>
                  <a:pt x="16552" y="5220"/>
                  <a:pt x="19918" y="13243"/>
                </a:cubicBezTo>
              </a:path>
              <a:path w="19918" h="21600" stroke="0" extrusionOk="0">
                <a:moveTo>
                  <a:pt x="-1" y="0"/>
                </a:moveTo>
                <a:cubicBezTo>
                  <a:pt x="8700" y="0"/>
                  <a:pt x="16552" y="5220"/>
                  <a:pt x="19918" y="13243"/>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fi-FI"/>
          </a:p>
        </p:txBody>
      </p:sp>
      <p:graphicFrame>
        <p:nvGraphicFramePr>
          <p:cNvPr id="284689" name="Object 16"/>
          <p:cNvGraphicFramePr>
            <a:graphicFrameLocks noChangeAspect="1"/>
          </p:cNvGraphicFramePr>
          <p:nvPr/>
        </p:nvGraphicFramePr>
        <p:xfrm>
          <a:off x="5045075" y="1098550"/>
          <a:ext cx="241300" cy="215900"/>
        </p:xfrm>
        <a:graphic>
          <a:graphicData uri="http://schemas.openxmlformats.org/presentationml/2006/ole">
            <mc:AlternateContent xmlns:mc="http://schemas.openxmlformats.org/markup-compatibility/2006">
              <mc:Choice xmlns:v="urn:schemas-microsoft-com:vml" Requires="v">
                <p:oleObj spid="_x0000_s284722" name="Equation" r:id="rId13" imgW="241091" imgH="215713" progId="Equation.DSMT4">
                  <p:embed/>
                </p:oleObj>
              </mc:Choice>
              <mc:Fallback>
                <p:oleObj name="Equation" r:id="rId13" imgW="241091" imgH="215713" progId="Equation.DSMT4">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45075" y="1098550"/>
                        <a:ext cx="241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4690" name="Text Box 17"/>
          <p:cNvSpPr txBox="1">
            <a:spLocks noChangeArrowheads="1"/>
          </p:cNvSpPr>
          <p:nvPr/>
        </p:nvSpPr>
        <p:spPr bwMode="auto">
          <a:xfrm>
            <a:off x="652463" y="247650"/>
            <a:ext cx="46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b)</a:t>
            </a:r>
          </a:p>
        </p:txBody>
      </p:sp>
      <p:graphicFrame>
        <p:nvGraphicFramePr>
          <p:cNvPr id="284691" name="Object 18"/>
          <p:cNvGraphicFramePr>
            <a:graphicFrameLocks noChangeAspect="1"/>
          </p:cNvGraphicFramePr>
          <p:nvPr/>
        </p:nvGraphicFramePr>
        <p:xfrm>
          <a:off x="900113" y="2846388"/>
          <a:ext cx="5702300" cy="3200400"/>
        </p:xfrm>
        <a:graphic>
          <a:graphicData uri="http://schemas.openxmlformats.org/presentationml/2006/ole">
            <mc:AlternateContent xmlns:mc="http://schemas.openxmlformats.org/markup-compatibility/2006">
              <mc:Choice xmlns:v="urn:schemas-microsoft-com:vml" Requires="v">
                <p:oleObj spid="_x0000_s284723" name="Equation" r:id="rId15" imgW="5702300" imgH="3200400" progId="Equation.DSMT4">
                  <p:embed/>
                </p:oleObj>
              </mc:Choice>
              <mc:Fallback>
                <p:oleObj name="Equation" r:id="rId15" imgW="5702300" imgH="3200400" progId="Equation.DSMT4">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00113" y="2846388"/>
                        <a:ext cx="5702300" cy="320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4692" name="Object 19"/>
          <p:cNvGraphicFramePr>
            <a:graphicFrameLocks noChangeAspect="1"/>
          </p:cNvGraphicFramePr>
          <p:nvPr/>
        </p:nvGraphicFramePr>
        <p:xfrm>
          <a:off x="6972300" y="949325"/>
          <a:ext cx="1028700" cy="292100"/>
        </p:xfrm>
        <a:graphic>
          <a:graphicData uri="http://schemas.openxmlformats.org/presentationml/2006/ole">
            <mc:AlternateContent xmlns:mc="http://schemas.openxmlformats.org/markup-compatibility/2006">
              <mc:Choice xmlns:v="urn:schemas-microsoft-com:vml" Requires="v">
                <p:oleObj spid="_x0000_s284724" name="Equation" r:id="rId17" imgW="1028254" imgH="291973" progId="Equation.DSMT4">
                  <p:embed/>
                </p:oleObj>
              </mc:Choice>
              <mc:Fallback>
                <p:oleObj name="Equation" r:id="rId17" imgW="1028254" imgH="291973" progId="Equation.DSMT4">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972300" y="949325"/>
                        <a:ext cx="1028700"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4693" name="Line 20"/>
          <p:cNvSpPr>
            <a:spLocks noChangeShapeType="1"/>
          </p:cNvSpPr>
          <p:nvPr/>
        </p:nvSpPr>
        <p:spPr bwMode="auto">
          <a:xfrm>
            <a:off x="4667250" y="1371600"/>
            <a:ext cx="890588" cy="0"/>
          </a:xfrm>
          <a:prstGeom prst="line">
            <a:avLst/>
          </a:prstGeom>
          <a:noFill/>
          <a:ln w="25400">
            <a:solidFill>
              <a:srgbClr val="FF0000">
                <a:alpha val="50195"/>
              </a:srgbClr>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sp>
        <p:nvSpPr>
          <p:cNvPr id="284694" name="Line 21"/>
          <p:cNvSpPr>
            <a:spLocks noChangeShapeType="1"/>
          </p:cNvSpPr>
          <p:nvPr/>
        </p:nvSpPr>
        <p:spPr bwMode="auto">
          <a:xfrm flipV="1">
            <a:off x="5561013" y="809625"/>
            <a:ext cx="0" cy="571500"/>
          </a:xfrm>
          <a:prstGeom prst="line">
            <a:avLst/>
          </a:prstGeom>
          <a:noFill/>
          <a:ln w="25400">
            <a:solidFill>
              <a:srgbClr val="FF0000">
                <a:alpha val="50195"/>
              </a:srgbClr>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graphicFrame>
        <p:nvGraphicFramePr>
          <p:cNvPr id="284695" name="Object 22"/>
          <p:cNvGraphicFramePr>
            <a:graphicFrameLocks noChangeAspect="1"/>
          </p:cNvGraphicFramePr>
          <p:nvPr/>
        </p:nvGraphicFramePr>
        <p:xfrm>
          <a:off x="4821238" y="1427163"/>
          <a:ext cx="1012825" cy="263525"/>
        </p:xfrm>
        <a:graphic>
          <a:graphicData uri="http://schemas.openxmlformats.org/presentationml/2006/ole">
            <mc:AlternateContent xmlns:mc="http://schemas.openxmlformats.org/markup-compatibility/2006">
              <mc:Choice xmlns:v="urn:schemas-microsoft-com:vml" Requires="v">
                <p:oleObj spid="_x0000_s284725" name="Equation" r:id="rId19" imgW="1066800" imgH="292100" progId="Equation.DSMT4">
                  <p:embed/>
                </p:oleObj>
              </mc:Choice>
              <mc:Fallback>
                <p:oleObj name="Equation" r:id="rId19" imgW="1066800" imgH="292100" progId="Equation.DSMT4">
                  <p:embed/>
                  <p:pic>
                    <p:nvPicPr>
                      <p:cNvPr id="0" name="Object 2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21238" y="1427163"/>
                        <a:ext cx="1012825" cy="263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4696" name="Object 23"/>
          <p:cNvGraphicFramePr>
            <a:graphicFrameLocks noChangeAspect="1"/>
          </p:cNvGraphicFramePr>
          <p:nvPr/>
        </p:nvGraphicFramePr>
        <p:xfrm>
          <a:off x="5646738" y="976313"/>
          <a:ext cx="941387" cy="263525"/>
        </p:xfrm>
        <a:graphic>
          <a:graphicData uri="http://schemas.openxmlformats.org/presentationml/2006/ole">
            <mc:AlternateContent xmlns:mc="http://schemas.openxmlformats.org/markup-compatibility/2006">
              <mc:Choice xmlns:v="urn:schemas-microsoft-com:vml" Requires="v">
                <p:oleObj spid="_x0000_s284726" name="Equation" r:id="rId21" imgW="990170" imgH="291973" progId="Equation.DSMT4">
                  <p:embed/>
                </p:oleObj>
              </mc:Choice>
              <mc:Fallback>
                <p:oleObj name="Equation" r:id="rId21" imgW="990170" imgH="291973" progId="Equation.DSMT4">
                  <p:embed/>
                  <p:pic>
                    <p:nvPicPr>
                      <p:cNvPr id="0" name="Object 2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646738" y="976313"/>
                        <a:ext cx="941387" cy="263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7D509D60-5FEB-49F3-9C89-787E0981BD89}" type="slidenum">
              <a:rPr lang="fi-FI" altLang="fi-FI" sz="1000" smtClean="0">
                <a:solidFill>
                  <a:schemeClr val="tx1"/>
                </a:solidFill>
                <a:latin typeface="Arial" panose="020B0604020202020204" pitchFamily="34" charset="0"/>
              </a:rPr>
              <a:pPr>
                <a:spcBef>
                  <a:spcPct val="0"/>
                </a:spcBef>
                <a:buClrTx/>
                <a:buFontTx/>
                <a:buNone/>
              </a:pPr>
              <a:t>272</a:t>
            </a:fld>
            <a:endParaRPr lang="fi-FI" altLang="fi-FI" sz="1000" smtClean="0">
              <a:solidFill>
                <a:schemeClr val="tx1"/>
              </a:solidFill>
              <a:latin typeface="Arial" panose="020B0604020202020204" pitchFamily="34" charset="0"/>
            </a:endParaRPr>
          </a:p>
        </p:txBody>
      </p:sp>
      <p:graphicFrame>
        <p:nvGraphicFramePr>
          <p:cNvPr id="285699" name="Object 2"/>
          <p:cNvGraphicFramePr>
            <a:graphicFrameLocks noChangeAspect="1"/>
          </p:cNvGraphicFramePr>
          <p:nvPr/>
        </p:nvGraphicFramePr>
        <p:xfrm>
          <a:off x="782638" y="585788"/>
          <a:ext cx="6273800" cy="4127500"/>
        </p:xfrm>
        <a:graphic>
          <a:graphicData uri="http://schemas.openxmlformats.org/presentationml/2006/ole">
            <mc:AlternateContent xmlns:mc="http://schemas.openxmlformats.org/markup-compatibility/2006">
              <mc:Choice xmlns:v="urn:schemas-microsoft-com:vml" Requires="v">
                <p:oleObj spid="_x0000_s285702" name="Equation" r:id="rId3" imgW="6273800" imgH="4127500" progId="Equation.DSMT4">
                  <p:embed/>
                </p:oleObj>
              </mc:Choice>
              <mc:Fallback>
                <p:oleObj name="Equation" r:id="rId3" imgW="6273800" imgH="41275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638" y="585788"/>
                        <a:ext cx="6273800" cy="412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22" name="Dian numeron paikkamerkki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spcBef>
                <a:spcPct val="0"/>
              </a:spcBef>
              <a:buClrTx/>
              <a:buFontTx/>
              <a:buNone/>
            </a:pPr>
            <a:fld id="{C5422935-52CC-4ABC-99D6-C6A234DE9B42}" type="slidenum">
              <a:rPr lang="fi-FI" altLang="fi-FI" sz="1000" smtClean="0">
                <a:solidFill>
                  <a:schemeClr val="bg1"/>
                </a:solidFill>
              </a:rPr>
              <a:pPr>
                <a:spcBef>
                  <a:spcPct val="0"/>
                </a:spcBef>
                <a:buClrTx/>
                <a:buFontTx/>
                <a:buNone/>
              </a:pPr>
              <a:t>273</a:t>
            </a:fld>
            <a:endParaRPr lang="fi-FI" altLang="fi-FI" sz="1000" smtClean="0">
              <a:solidFill>
                <a:schemeClr val="bg1"/>
              </a:solidFill>
            </a:endParaRPr>
          </a:p>
        </p:txBody>
      </p:sp>
      <p:sp>
        <p:nvSpPr>
          <p:cNvPr id="286723" name="Text Box 2"/>
          <p:cNvSpPr txBox="1">
            <a:spLocks noChangeArrowheads="1"/>
          </p:cNvSpPr>
          <p:nvPr/>
        </p:nvSpPr>
        <p:spPr bwMode="auto">
          <a:xfrm>
            <a:off x="2889250" y="3716338"/>
            <a:ext cx="33448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spcBef>
                <a:spcPct val="50000"/>
              </a:spcBef>
              <a:buClrTx/>
              <a:buFontTx/>
              <a:buNone/>
            </a:pPr>
            <a:r>
              <a:rPr lang="fi-FI" altLang="fi-FI" sz="3600" b="1">
                <a:solidFill>
                  <a:srgbClr val="5F5F5F"/>
                </a:solidFill>
                <a:latin typeface="Tahoma" panose="020B0604030504040204" pitchFamily="34" charset="0"/>
              </a:rPr>
              <a:t>Paluu tekstiin</a:t>
            </a:r>
          </a:p>
        </p:txBody>
      </p:sp>
      <p:sp>
        <p:nvSpPr>
          <p:cNvPr id="286724" name="AutoShape 3">
            <a:hlinkClick r:id="rId2" action="ppaction://hlinksldjump" highlightClick="1"/>
          </p:cNvPr>
          <p:cNvSpPr>
            <a:spLocks noChangeArrowheads="1"/>
          </p:cNvSpPr>
          <p:nvPr/>
        </p:nvSpPr>
        <p:spPr bwMode="auto">
          <a:xfrm>
            <a:off x="3205163" y="2994025"/>
            <a:ext cx="2713037" cy="720725"/>
          </a:xfrm>
          <a:prstGeom prst="actionButtonReturn">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lgn="ctr" eaLnBrk="1" hangingPunct="1">
              <a:spcBef>
                <a:spcPct val="50000"/>
              </a:spcBef>
              <a:buClrTx/>
              <a:buFontTx/>
              <a:buNone/>
            </a:pPr>
            <a:endParaRPr lang="fi-FI" altLang="fi-FI" sz="3600">
              <a:latin typeface="Tahoma" panose="020B0604030504040204" pitchFamily="34" charset="0"/>
            </a:endParaRPr>
          </a:p>
        </p:txBody>
      </p:sp>
    </p:spTree>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280D4AFB-D90B-4D0B-B2E2-3B942CC1359D}" type="slidenum">
              <a:rPr lang="fi-FI" altLang="fi-FI" sz="1000" smtClean="0">
                <a:solidFill>
                  <a:schemeClr val="tx1"/>
                </a:solidFill>
                <a:latin typeface="Arial" panose="020B0604020202020204" pitchFamily="34" charset="0"/>
              </a:rPr>
              <a:pPr>
                <a:spcBef>
                  <a:spcPct val="0"/>
                </a:spcBef>
                <a:buClrTx/>
                <a:buFontTx/>
                <a:buNone/>
              </a:pPr>
              <a:t>274</a:t>
            </a:fld>
            <a:endParaRPr lang="fi-FI" altLang="fi-FI" sz="1000" smtClean="0">
              <a:solidFill>
                <a:schemeClr val="tx1"/>
              </a:solidFill>
              <a:latin typeface="Arial" panose="020B0604020202020204" pitchFamily="34" charset="0"/>
            </a:endParaRPr>
          </a:p>
        </p:txBody>
      </p:sp>
      <p:sp>
        <p:nvSpPr>
          <p:cNvPr id="287747" name="Text Box 2"/>
          <p:cNvSpPr txBox="1">
            <a:spLocks noChangeArrowheads="1"/>
          </p:cNvSpPr>
          <p:nvPr/>
        </p:nvSpPr>
        <p:spPr bwMode="auto">
          <a:xfrm>
            <a:off x="488950" y="342900"/>
            <a:ext cx="40862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b="1">
                <a:solidFill>
                  <a:schemeClr val="tx2"/>
                </a:solidFill>
              </a:rPr>
              <a:t>Ratkaisu: Tehtävä 5.4</a:t>
            </a:r>
          </a:p>
        </p:txBody>
      </p:sp>
      <p:graphicFrame>
        <p:nvGraphicFramePr>
          <p:cNvPr id="287748" name="Object 3"/>
          <p:cNvGraphicFramePr>
            <a:graphicFrameLocks noChangeAspect="1"/>
          </p:cNvGraphicFramePr>
          <p:nvPr/>
        </p:nvGraphicFramePr>
        <p:xfrm>
          <a:off x="5461000" y="1258888"/>
          <a:ext cx="3135313" cy="1058862"/>
        </p:xfrm>
        <a:graphic>
          <a:graphicData uri="http://schemas.openxmlformats.org/presentationml/2006/ole">
            <mc:AlternateContent xmlns:mc="http://schemas.openxmlformats.org/markup-compatibility/2006">
              <mc:Choice xmlns:v="urn:schemas-microsoft-com:vml" Requires="v">
                <p:oleObj spid="_x0000_s287786" name="Equation" r:id="rId3" imgW="3911600" imgH="1320800" progId="Equation.DSMT4">
                  <p:embed/>
                </p:oleObj>
              </mc:Choice>
              <mc:Fallback>
                <p:oleObj name="Equation" r:id="rId3" imgW="3911600" imgH="1320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1000" y="1258888"/>
                        <a:ext cx="3135313" cy="1058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749" name="Object 4"/>
          <p:cNvGraphicFramePr>
            <a:graphicFrameLocks noChangeAspect="1"/>
          </p:cNvGraphicFramePr>
          <p:nvPr/>
        </p:nvGraphicFramePr>
        <p:xfrm>
          <a:off x="815975" y="3227388"/>
          <a:ext cx="6858000" cy="2717800"/>
        </p:xfrm>
        <a:graphic>
          <a:graphicData uri="http://schemas.openxmlformats.org/presentationml/2006/ole">
            <mc:AlternateContent xmlns:mc="http://schemas.openxmlformats.org/markup-compatibility/2006">
              <mc:Choice xmlns:v="urn:schemas-microsoft-com:vml" Requires="v">
                <p:oleObj spid="_x0000_s287787" name="Equation" r:id="rId5" imgW="6858000" imgH="2717800" progId="Equation.DSMT4">
                  <p:embed/>
                </p:oleObj>
              </mc:Choice>
              <mc:Fallback>
                <p:oleObj name="Equation" r:id="rId5" imgW="6858000" imgH="27178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5975" y="3227388"/>
                        <a:ext cx="6858000" cy="271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87750" name="Group 5"/>
          <p:cNvGrpSpPr>
            <a:grpSpLocks/>
          </p:cNvGrpSpPr>
          <p:nvPr/>
        </p:nvGrpSpPr>
        <p:grpSpPr bwMode="auto">
          <a:xfrm>
            <a:off x="477838" y="920750"/>
            <a:ext cx="4652962" cy="2081213"/>
            <a:chOff x="301" y="580"/>
            <a:chExt cx="2931" cy="1311"/>
          </a:xfrm>
        </p:grpSpPr>
        <p:sp>
          <p:nvSpPr>
            <p:cNvPr id="287751" name="Text Box 6"/>
            <p:cNvSpPr txBox="1">
              <a:spLocks noChangeArrowheads="1"/>
            </p:cNvSpPr>
            <p:nvPr/>
          </p:nvSpPr>
          <p:spPr bwMode="auto">
            <a:xfrm>
              <a:off x="327" y="580"/>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endParaRPr lang="fi-FI" altLang="fi-FI" sz="2400">
                <a:solidFill>
                  <a:schemeClr val="tx1"/>
                </a:solidFill>
              </a:endParaRPr>
            </a:p>
          </p:txBody>
        </p:sp>
        <p:sp>
          <p:nvSpPr>
            <p:cNvPr id="287752" name="Rectangle 7"/>
            <p:cNvSpPr>
              <a:spLocks noChangeArrowheads="1"/>
            </p:cNvSpPr>
            <p:nvPr/>
          </p:nvSpPr>
          <p:spPr bwMode="auto">
            <a:xfrm>
              <a:off x="2146" y="844"/>
              <a:ext cx="831" cy="623"/>
            </a:xfrm>
            <a:prstGeom prst="rect">
              <a:avLst/>
            </a:prstGeom>
            <a:solidFill>
              <a:srgbClr val="008000"/>
            </a:solidFill>
            <a:ln w="12700" algn="ctr">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287753" name="Line 8"/>
            <p:cNvSpPr>
              <a:spLocks noChangeShapeType="1"/>
            </p:cNvSpPr>
            <p:nvPr/>
          </p:nvSpPr>
          <p:spPr bwMode="auto">
            <a:xfrm>
              <a:off x="510" y="1473"/>
              <a:ext cx="2722" cy="0"/>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287754" name="Rectangle 9"/>
            <p:cNvSpPr>
              <a:spLocks noChangeArrowheads="1"/>
            </p:cNvSpPr>
            <p:nvPr/>
          </p:nvSpPr>
          <p:spPr bwMode="auto">
            <a:xfrm>
              <a:off x="782" y="1056"/>
              <a:ext cx="635" cy="409"/>
            </a:xfrm>
            <a:prstGeom prst="rect">
              <a:avLst/>
            </a:prstGeom>
            <a:solidFill>
              <a:srgbClr val="808080"/>
            </a:solidFill>
            <a:ln w="12700" algn="ctr">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287755" name="Line 10"/>
            <p:cNvSpPr>
              <a:spLocks noChangeShapeType="1"/>
            </p:cNvSpPr>
            <p:nvPr/>
          </p:nvSpPr>
          <p:spPr bwMode="auto">
            <a:xfrm>
              <a:off x="1417" y="1291"/>
              <a:ext cx="99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287756" name="Oval 11"/>
            <p:cNvSpPr>
              <a:spLocks noChangeArrowheads="1"/>
            </p:cNvSpPr>
            <p:nvPr/>
          </p:nvSpPr>
          <p:spPr bwMode="auto">
            <a:xfrm>
              <a:off x="2234" y="928"/>
              <a:ext cx="363" cy="363"/>
            </a:xfrm>
            <a:prstGeom prst="ellipse">
              <a:avLst/>
            </a:prstGeom>
            <a:solidFill>
              <a:srgbClr val="993300"/>
            </a:solidFill>
            <a:ln w="25400" algn="ctr">
              <a:solidFill>
                <a:schemeClr val="tx1"/>
              </a:solidFill>
              <a:round/>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287757" name="Oval 12"/>
            <p:cNvSpPr>
              <a:spLocks noChangeArrowheads="1"/>
            </p:cNvSpPr>
            <p:nvPr/>
          </p:nvSpPr>
          <p:spPr bwMode="auto">
            <a:xfrm>
              <a:off x="2387" y="1081"/>
              <a:ext cx="56" cy="56"/>
            </a:xfrm>
            <a:prstGeom prst="ellipse">
              <a:avLst/>
            </a:prstGeom>
            <a:solidFill>
              <a:schemeClr val="tx1"/>
            </a:solidFill>
            <a:ln w="12700" algn="ctr">
              <a:solidFill>
                <a:schemeClr val="tx1"/>
              </a:solidFill>
              <a:round/>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287758" name="Line 13"/>
            <p:cNvSpPr>
              <a:spLocks noChangeShapeType="1"/>
            </p:cNvSpPr>
            <p:nvPr/>
          </p:nvSpPr>
          <p:spPr bwMode="auto">
            <a:xfrm>
              <a:off x="1422" y="1291"/>
              <a:ext cx="315"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sp>
          <p:nvSpPr>
            <p:cNvPr id="287759" name="Line 14"/>
            <p:cNvSpPr>
              <a:spLocks noChangeShapeType="1"/>
            </p:cNvSpPr>
            <p:nvPr/>
          </p:nvSpPr>
          <p:spPr bwMode="auto">
            <a:xfrm flipH="1" flipV="1">
              <a:off x="384" y="1434"/>
              <a:ext cx="396" cy="1"/>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sp>
          <p:nvSpPr>
            <p:cNvPr id="287760" name="Line 15"/>
            <p:cNvSpPr>
              <a:spLocks noChangeShapeType="1"/>
            </p:cNvSpPr>
            <p:nvPr/>
          </p:nvSpPr>
          <p:spPr bwMode="auto">
            <a:xfrm flipH="1">
              <a:off x="1104" y="1245"/>
              <a:ext cx="6" cy="402"/>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sp>
          <p:nvSpPr>
            <p:cNvPr id="287761" name="Line 16"/>
            <p:cNvSpPr>
              <a:spLocks noChangeShapeType="1"/>
            </p:cNvSpPr>
            <p:nvPr/>
          </p:nvSpPr>
          <p:spPr bwMode="auto">
            <a:xfrm flipH="1">
              <a:off x="1200" y="1482"/>
              <a:ext cx="6" cy="402"/>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i-FI"/>
            </a:p>
          </p:txBody>
        </p:sp>
        <p:sp>
          <p:nvSpPr>
            <p:cNvPr id="287762" name="Line 17"/>
            <p:cNvSpPr>
              <a:spLocks noChangeShapeType="1"/>
            </p:cNvSpPr>
            <p:nvPr/>
          </p:nvSpPr>
          <p:spPr bwMode="auto">
            <a:xfrm>
              <a:off x="854" y="947"/>
              <a:ext cx="482" cy="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graphicFrame>
          <p:nvGraphicFramePr>
            <p:cNvPr id="287763" name="Object 18"/>
            <p:cNvGraphicFramePr>
              <a:graphicFrameLocks noChangeAspect="1"/>
            </p:cNvGraphicFramePr>
            <p:nvPr/>
          </p:nvGraphicFramePr>
          <p:xfrm>
            <a:off x="1058" y="701"/>
            <a:ext cx="128" cy="224"/>
          </p:xfrm>
          <a:graphic>
            <a:graphicData uri="http://schemas.openxmlformats.org/presentationml/2006/ole">
              <mc:AlternateContent xmlns:mc="http://schemas.openxmlformats.org/markup-compatibility/2006">
                <mc:Choice xmlns:v="urn:schemas-microsoft-com:vml" Requires="v">
                  <p:oleObj spid="_x0000_s287788" name="Equation" r:id="rId7" imgW="203024" imgH="355292" progId="Equation.DSMT4">
                    <p:embed/>
                  </p:oleObj>
                </mc:Choice>
                <mc:Fallback>
                  <p:oleObj name="Equation" r:id="rId7" imgW="203024" imgH="355292" progId="Equation.DSMT4">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8" y="701"/>
                          <a:ext cx="128"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764" name="Object 19"/>
            <p:cNvGraphicFramePr>
              <a:graphicFrameLocks noChangeAspect="1"/>
            </p:cNvGraphicFramePr>
            <p:nvPr/>
          </p:nvGraphicFramePr>
          <p:xfrm>
            <a:off x="1005" y="1084"/>
            <a:ext cx="200" cy="144"/>
          </p:xfrm>
          <a:graphic>
            <a:graphicData uri="http://schemas.openxmlformats.org/presentationml/2006/ole">
              <mc:AlternateContent xmlns:mc="http://schemas.openxmlformats.org/markup-compatibility/2006">
                <mc:Choice xmlns:v="urn:schemas-microsoft-com:vml" Requires="v">
                  <p:oleObj spid="_x0000_s287789" name="Equation" r:id="rId9" imgW="317362" imgH="228501" progId="Equation.DSMT4">
                    <p:embed/>
                  </p:oleObj>
                </mc:Choice>
                <mc:Fallback>
                  <p:oleObj name="Equation" r:id="rId9" imgW="317362" imgH="228501" progId="Equation.DSMT4">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5" y="1084"/>
                          <a:ext cx="200"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765" name="Object 20"/>
            <p:cNvGraphicFramePr>
              <a:graphicFrameLocks noChangeAspect="1"/>
            </p:cNvGraphicFramePr>
            <p:nvPr/>
          </p:nvGraphicFramePr>
          <p:xfrm>
            <a:off x="1489" y="1018"/>
            <a:ext cx="168" cy="224"/>
          </p:xfrm>
          <a:graphic>
            <a:graphicData uri="http://schemas.openxmlformats.org/presentationml/2006/ole">
              <mc:AlternateContent xmlns:mc="http://schemas.openxmlformats.org/markup-compatibility/2006">
                <mc:Choice xmlns:v="urn:schemas-microsoft-com:vml" Requires="v">
                  <p:oleObj spid="_x0000_s287790" name="Equation" r:id="rId11" imgW="266469" imgH="355292" progId="Equation.DSMT4">
                    <p:embed/>
                  </p:oleObj>
                </mc:Choice>
                <mc:Fallback>
                  <p:oleObj name="Equation" r:id="rId11" imgW="266469" imgH="355292" progId="Equation.DSMT4">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89" y="1018"/>
                          <a:ext cx="168"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766" name="Object 21"/>
            <p:cNvGraphicFramePr>
              <a:graphicFrameLocks noChangeAspect="1"/>
            </p:cNvGraphicFramePr>
            <p:nvPr/>
          </p:nvGraphicFramePr>
          <p:xfrm>
            <a:off x="301" y="1130"/>
            <a:ext cx="320" cy="256"/>
          </p:xfrm>
          <a:graphic>
            <a:graphicData uri="http://schemas.openxmlformats.org/presentationml/2006/ole">
              <mc:AlternateContent xmlns:mc="http://schemas.openxmlformats.org/markup-compatibility/2006">
                <mc:Choice xmlns:v="urn:schemas-microsoft-com:vml" Requires="v">
                  <p:oleObj spid="_x0000_s287791" name="Equation" r:id="rId13" imgW="507780" imgH="406224" progId="Equation.DSMT4">
                    <p:embed/>
                  </p:oleObj>
                </mc:Choice>
                <mc:Fallback>
                  <p:oleObj name="Equation" r:id="rId13" imgW="507780" imgH="406224" progId="Equation.DSMT4">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1" y="1130"/>
                          <a:ext cx="320"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767" name="Object 22"/>
            <p:cNvGraphicFramePr>
              <a:graphicFrameLocks noChangeAspect="1"/>
            </p:cNvGraphicFramePr>
            <p:nvPr/>
          </p:nvGraphicFramePr>
          <p:xfrm>
            <a:off x="1220" y="1667"/>
            <a:ext cx="184" cy="224"/>
          </p:xfrm>
          <a:graphic>
            <a:graphicData uri="http://schemas.openxmlformats.org/presentationml/2006/ole">
              <mc:AlternateContent xmlns:mc="http://schemas.openxmlformats.org/markup-compatibility/2006">
                <mc:Choice xmlns:v="urn:schemas-microsoft-com:vml" Requires="v">
                  <p:oleObj spid="_x0000_s287792" name="Equation" r:id="rId15" imgW="291973" imgH="355446" progId="Equation.DSMT4">
                    <p:embed/>
                  </p:oleObj>
                </mc:Choice>
                <mc:Fallback>
                  <p:oleObj name="Equation" r:id="rId15" imgW="291973" imgH="355446" progId="Equation.DSMT4">
                    <p:embed/>
                    <p:pic>
                      <p:nvPicPr>
                        <p:cNvPr id="0" name="Object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20" y="1667"/>
                          <a:ext cx="184"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768" name="Object 23"/>
            <p:cNvGraphicFramePr>
              <a:graphicFrameLocks noChangeAspect="1"/>
            </p:cNvGraphicFramePr>
            <p:nvPr/>
          </p:nvGraphicFramePr>
          <p:xfrm>
            <a:off x="725" y="1554"/>
            <a:ext cx="344" cy="264"/>
          </p:xfrm>
          <a:graphic>
            <a:graphicData uri="http://schemas.openxmlformats.org/presentationml/2006/ole">
              <mc:AlternateContent xmlns:mc="http://schemas.openxmlformats.org/markup-compatibility/2006">
                <mc:Choice xmlns:v="urn:schemas-microsoft-com:vml" Requires="v">
                  <p:oleObj spid="_x0000_s287793" name="Equation" r:id="rId17" imgW="545863" imgH="418918" progId="Equation.DSMT4">
                    <p:embed/>
                  </p:oleObj>
                </mc:Choice>
                <mc:Fallback>
                  <p:oleObj name="Equation" r:id="rId17" imgW="545863" imgH="418918" progId="Equation.DSMT4">
                    <p:embed/>
                    <p:pic>
                      <p:nvPicPr>
                        <p:cNvPr id="0" name="Object 2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25" y="1554"/>
                          <a:ext cx="344"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7769" name="AutoShape 24"/>
            <p:cNvSpPr>
              <a:spLocks noChangeArrowheads="1"/>
            </p:cNvSpPr>
            <p:nvPr/>
          </p:nvSpPr>
          <p:spPr bwMode="auto">
            <a:xfrm rot="16678781" flipV="1">
              <a:off x="2369" y="1054"/>
              <a:ext cx="138" cy="11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30 w 21600"/>
                <a:gd name="T19" fmla="*/ 3221 h 21600"/>
                <a:gd name="T20" fmla="*/ 18470 w 21600"/>
                <a:gd name="T21" fmla="*/ 18379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722" y="10742"/>
                  </a:moveTo>
                  <a:cubicBezTo>
                    <a:pt x="19690" y="5836"/>
                    <a:pt x="15705" y="1877"/>
                    <a:pt x="10800" y="1877"/>
                  </a:cubicBezTo>
                  <a:cubicBezTo>
                    <a:pt x="5871" y="1877"/>
                    <a:pt x="1877" y="5871"/>
                    <a:pt x="1877" y="10800"/>
                  </a:cubicBezTo>
                  <a:cubicBezTo>
                    <a:pt x="1876" y="11362"/>
                    <a:pt x="1930" y="11923"/>
                    <a:pt x="2035" y="12476"/>
                  </a:cubicBezTo>
                  <a:lnTo>
                    <a:pt x="192" y="12828"/>
                  </a:lnTo>
                  <a:cubicBezTo>
                    <a:pt x="64" y="12160"/>
                    <a:pt x="0" y="11480"/>
                    <a:pt x="0" y="10800"/>
                  </a:cubicBezTo>
                  <a:cubicBezTo>
                    <a:pt x="0" y="4835"/>
                    <a:pt x="4835" y="0"/>
                    <a:pt x="10800" y="0"/>
                  </a:cubicBezTo>
                  <a:cubicBezTo>
                    <a:pt x="16737" y="-1"/>
                    <a:pt x="21561" y="4792"/>
                    <a:pt x="21599" y="10729"/>
                  </a:cubicBezTo>
                  <a:lnTo>
                    <a:pt x="24299" y="10712"/>
                  </a:lnTo>
                  <a:lnTo>
                    <a:pt x="20685" y="14374"/>
                  </a:lnTo>
                  <a:lnTo>
                    <a:pt x="17022" y="10759"/>
                  </a:lnTo>
                  <a:lnTo>
                    <a:pt x="19722" y="10742"/>
                  </a:lnTo>
                  <a:close/>
                </a:path>
              </a:pathLst>
            </a:custGeom>
            <a:solidFill>
              <a:srgbClr val="000000"/>
            </a:solidFill>
            <a:ln w="12700" algn="ctr">
              <a:solidFill>
                <a:schemeClr val="tx1"/>
              </a:solidFill>
              <a:miter lim="800000"/>
              <a:headEnd/>
              <a:tailEnd/>
            </a:ln>
          </p:spPr>
          <p:txBody>
            <a:bodyPr wrap="none" anchor="ctr"/>
            <a:lstStyle/>
            <a:p>
              <a:endParaRPr lang="fi-FI"/>
            </a:p>
          </p:txBody>
        </p:sp>
      </p:grpSp>
    </p:spTree>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8770" name="Dian numeron paikkamerkki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spcBef>
                <a:spcPct val="0"/>
              </a:spcBef>
              <a:buClrTx/>
              <a:buFontTx/>
              <a:buNone/>
            </a:pPr>
            <a:fld id="{14EC3A5A-62EA-4B57-A79F-7102689BC799}" type="slidenum">
              <a:rPr lang="fi-FI" altLang="fi-FI" sz="1000" smtClean="0">
                <a:solidFill>
                  <a:schemeClr val="bg1"/>
                </a:solidFill>
              </a:rPr>
              <a:pPr>
                <a:spcBef>
                  <a:spcPct val="0"/>
                </a:spcBef>
                <a:buClrTx/>
                <a:buFontTx/>
                <a:buNone/>
              </a:pPr>
              <a:t>275</a:t>
            </a:fld>
            <a:endParaRPr lang="fi-FI" altLang="fi-FI" sz="1000" smtClean="0">
              <a:solidFill>
                <a:schemeClr val="bg1"/>
              </a:solidFill>
            </a:endParaRPr>
          </a:p>
        </p:txBody>
      </p:sp>
      <p:sp>
        <p:nvSpPr>
          <p:cNvPr id="288771" name="Text Box 2"/>
          <p:cNvSpPr txBox="1">
            <a:spLocks noChangeArrowheads="1"/>
          </p:cNvSpPr>
          <p:nvPr/>
        </p:nvSpPr>
        <p:spPr bwMode="auto">
          <a:xfrm>
            <a:off x="2889250" y="3716338"/>
            <a:ext cx="33448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spcBef>
                <a:spcPct val="50000"/>
              </a:spcBef>
              <a:buClrTx/>
              <a:buFontTx/>
              <a:buNone/>
            </a:pPr>
            <a:r>
              <a:rPr lang="fi-FI" altLang="fi-FI" sz="3600" b="1">
                <a:solidFill>
                  <a:srgbClr val="5F5F5F"/>
                </a:solidFill>
                <a:latin typeface="Tahoma" panose="020B0604030504040204" pitchFamily="34" charset="0"/>
              </a:rPr>
              <a:t>Paluu tekstiin</a:t>
            </a:r>
          </a:p>
        </p:txBody>
      </p:sp>
      <p:sp>
        <p:nvSpPr>
          <p:cNvPr id="288772" name="AutoShape 3">
            <a:hlinkClick r:id="rId2" action="ppaction://hlinksldjump" highlightClick="1"/>
          </p:cNvPr>
          <p:cNvSpPr>
            <a:spLocks noChangeArrowheads="1"/>
          </p:cNvSpPr>
          <p:nvPr/>
        </p:nvSpPr>
        <p:spPr bwMode="auto">
          <a:xfrm>
            <a:off x="3205163" y="2994025"/>
            <a:ext cx="2713037" cy="720725"/>
          </a:xfrm>
          <a:prstGeom prst="actionButtonReturn">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lgn="ctr" eaLnBrk="1" hangingPunct="1">
              <a:spcBef>
                <a:spcPct val="50000"/>
              </a:spcBef>
              <a:buClrTx/>
              <a:buFontTx/>
              <a:buNone/>
            </a:pPr>
            <a:endParaRPr lang="fi-FI" altLang="fi-FI" sz="3600">
              <a:latin typeface="Tahoma" panose="020B0604030504040204" pitchFamily="34" charset="0"/>
            </a:endParaRPr>
          </a:p>
        </p:txBody>
      </p:sp>
    </p:spTree>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774B7BC3-7E5A-481D-9A77-A819FC7C4F52}" type="slidenum">
              <a:rPr lang="fi-FI" altLang="fi-FI" sz="1000" smtClean="0">
                <a:solidFill>
                  <a:schemeClr val="tx1"/>
                </a:solidFill>
                <a:latin typeface="Arial" panose="020B0604020202020204" pitchFamily="34" charset="0"/>
              </a:rPr>
              <a:pPr>
                <a:spcBef>
                  <a:spcPct val="0"/>
                </a:spcBef>
                <a:buClrTx/>
                <a:buFontTx/>
                <a:buNone/>
              </a:pPr>
              <a:t>276</a:t>
            </a:fld>
            <a:endParaRPr lang="fi-FI" altLang="fi-FI" sz="1000" smtClean="0">
              <a:solidFill>
                <a:schemeClr val="tx1"/>
              </a:solidFill>
              <a:latin typeface="Arial" panose="020B0604020202020204" pitchFamily="34" charset="0"/>
            </a:endParaRPr>
          </a:p>
        </p:txBody>
      </p:sp>
      <p:sp>
        <p:nvSpPr>
          <p:cNvPr id="289795" name="Text Box 2"/>
          <p:cNvSpPr txBox="1">
            <a:spLocks noChangeArrowheads="1"/>
          </p:cNvSpPr>
          <p:nvPr/>
        </p:nvSpPr>
        <p:spPr bwMode="auto">
          <a:xfrm>
            <a:off x="488950" y="342900"/>
            <a:ext cx="40862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b="1">
                <a:solidFill>
                  <a:schemeClr val="tx2"/>
                </a:solidFill>
              </a:rPr>
              <a:t>Ratkaisu: Tehtävä 5.5</a:t>
            </a:r>
          </a:p>
        </p:txBody>
      </p:sp>
      <p:sp>
        <p:nvSpPr>
          <p:cNvPr id="289796" name="Rectangle 3"/>
          <p:cNvSpPr>
            <a:spLocks noChangeArrowheads="1"/>
          </p:cNvSpPr>
          <p:nvPr/>
        </p:nvSpPr>
        <p:spPr bwMode="auto">
          <a:xfrm rot="-1092373">
            <a:off x="2747963" y="1452563"/>
            <a:ext cx="2060575" cy="1001712"/>
          </a:xfrm>
          <a:prstGeom prst="rect">
            <a:avLst/>
          </a:prstGeom>
          <a:solidFill>
            <a:srgbClr val="C0C0C0"/>
          </a:solidFill>
          <a:ln w="9525" algn="ctr">
            <a:solidFill>
              <a:schemeClr val="tx1"/>
            </a:solidFill>
            <a:miter lim="800000"/>
            <a:headEnd/>
            <a:tailEnd/>
          </a:ln>
        </p:spPr>
        <p:txBody>
          <a:bodyPr wrap="none" anchor="ct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endParaRPr lang="fi-FI" altLang="fi-FI" sz="2400">
              <a:solidFill>
                <a:schemeClr val="tx1"/>
              </a:solidFill>
            </a:endParaRPr>
          </a:p>
        </p:txBody>
      </p:sp>
      <p:sp>
        <p:nvSpPr>
          <p:cNvPr id="289797" name="Line 4"/>
          <p:cNvSpPr>
            <a:spLocks noChangeShapeType="1"/>
          </p:cNvSpPr>
          <p:nvPr/>
        </p:nvSpPr>
        <p:spPr bwMode="auto">
          <a:xfrm rot="-1092373">
            <a:off x="1522413" y="2341563"/>
            <a:ext cx="5457825" cy="0"/>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289798" name="Line 5"/>
          <p:cNvSpPr>
            <a:spLocks noChangeShapeType="1"/>
          </p:cNvSpPr>
          <p:nvPr/>
        </p:nvSpPr>
        <p:spPr bwMode="auto">
          <a:xfrm>
            <a:off x="1651000" y="3197225"/>
            <a:ext cx="5457825" cy="0"/>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289799" name="Arc 6"/>
          <p:cNvSpPr>
            <a:spLocks/>
          </p:cNvSpPr>
          <p:nvPr/>
        </p:nvSpPr>
        <p:spPr bwMode="auto">
          <a:xfrm rot="1826887">
            <a:off x="2862263" y="2844800"/>
            <a:ext cx="300037" cy="27305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fi-FI"/>
          </a:p>
        </p:txBody>
      </p:sp>
      <p:sp>
        <p:nvSpPr>
          <p:cNvPr id="289800" name="Line 7"/>
          <p:cNvSpPr>
            <a:spLocks noChangeShapeType="1"/>
          </p:cNvSpPr>
          <p:nvPr/>
        </p:nvSpPr>
        <p:spPr bwMode="auto">
          <a:xfrm rot="20507627" flipV="1">
            <a:off x="2046288" y="2800350"/>
            <a:ext cx="903287" cy="11113"/>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i-FI"/>
          </a:p>
        </p:txBody>
      </p:sp>
      <p:sp>
        <p:nvSpPr>
          <p:cNvPr id="289801" name="Line 8"/>
          <p:cNvSpPr>
            <a:spLocks noChangeShapeType="1"/>
          </p:cNvSpPr>
          <p:nvPr/>
        </p:nvSpPr>
        <p:spPr bwMode="auto">
          <a:xfrm>
            <a:off x="3789363" y="2020888"/>
            <a:ext cx="0" cy="1697037"/>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289802" name="Line 9"/>
          <p:cNvSpPr>
            <a:spLocks noChangeShapeType="1"/>
          </p:cNvSpPr>
          <p:nvPr/>
        </p:nvSpPr>
        <p:spPr bwMode="auto">
          <a:xfrm>
            <a:off x="3794125" y="2017713"/>
            <a:ext cx="511175" cy="1528762"/>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289803" name="Line 10"/>
          <p:cNvSpPr>
            <a:spLocks noChangeShapeType="1"/>
          </p:cNvSpPr>
          <p:nvPr/>
        </p:nvSpPr>
        <p:spPr bwMode="auto">
          <a:xfrm rot="-1092373">
            <a:off x="3795713" y="3625850"/>
            <a:ext cx="522287"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289804" name="Line 11"/>
          <p:cNvSpPr>
            <a:spLocks noChangeShapeType="1"/>
          </p:cNvSpPr>
          <p:nvPr/>
        </p:nvSpPr>
        <p:spPr bwMode="auto">
          <a:xfrm rot="-1092373">
            <a:off x="3251200" y="2092325"/>
            <a:ext cx="563563" cy="7938"/>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i-FI"/>
          </a:p>
        </p:txBody>
      </p:sp>
      <p:sp>
        <p:nvSpPr>
          <p:cNvPr id="289805" name="Line 12"/>
          <p:cNvSpPr>
            <a:spLocks noChangeShapeType="1"/>
          </p:cNvSpPr>
          <p:nvPr/>
        </p:nvSpPr>
        <p:spPr bwMode="auto">
          <a:xfrm>
            <a:off x="3267075" y="2195513"/>
            <a:ext cx="511175" cy="152876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289806" name="Line 13"/>
          <p:cNvSpPr>
            <a:spLocks noChangeShapeType="1"/>
          </p:cNvSpPr>
          <p:nvPr/>
        </p:nvSpPr>
        <p:spPr bwMode="auto">
          <a:xfrm>
            <a:off x="4105275" y="2405063"/>
            <a:ext cx="511175" cy="1528762"/>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fi-FI"/>
          </a:p>
        </p:txBody>
      </p:sp>
      <p:sp>
        <p:nvSpPr>
          <p:cNvPr id="289807" name="Line 14"/>
          <p:cNvSpPr>
            <a:spLocks noChangeShapeType="1"/>
          </p:cNvSpPr>
          <p:nvPr/>
        </p:nvSpPr>
        <p:spPr bwMode="auto">
          <a:xfrm rot="-1092373">
            <a:off x="2859088" y="1331913"/>
            <a:ext cx="117951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graphicFrame>
        <p:nvGraphicFramePr>
          <p:cNvPr id="289808" name="Object 15"/>
          <p:cNvGraphicFramePr>
            <a:graphicFrameLocks noChangeAspect="1"/>
          </p:cNvGraphicFramePr>
          <p:nvPr/>
        </p:nvGraphicFramePr>
        <p:xfrm>
          <a:off x="4711700" y="3651250"/>
          <a:ext cx="279400" cy="355600"/>
        </p:xfrm>
        <a:graphic>
          <a:graphicData uri="http://schemas.openxmlformats.org/presentationml/2006/ole">
            <mc:AlternateContent xmlns:mc="http://schemas.openxmlformats.org/markup-compatibility/2006">
              <mc:Choice xmlns:v="urn:schemas-microsoft-com:vml" Requires="v">
                <p:oleObj spid="_x0000_s289857" name="Equation" r:id="rId3" imgW="279279" imgH="355446" progId="Equation.DSMT4">
                  <p:embed/>
                </p:oleObj>
              </mc:Choice>
              <mc:Fallback>
                <p:oleObj name="Equation" r:id="rId3" imgW="279279" imgH="355446" progId="Equation.DSMT4">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1700" y="3651250"/>
                        <a:ext cx="2794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9809" name="Object 16"/>
          <p:cNvGraphicFramePr>
            <a:graphicFrameLocks noChangeAspect="1"/>
          </p:cNvGraphicFramePr>
          <p:nvPr/>
        </p:nvGraphicFramePr>
        <p:xfrm>
          <a:off x="3517900" y="3789363"/>
          <a:ext cx="533400" cy="419100"/>
        </p:xfrm>
        <a:graphic>
          <a:graphicData uri="http://schemas.openxmlformats.org/presentationml/2006/ole">
            <mc:AlternateContent xmlns:mc="http://schemas.openxmlformats.org/markup-compatibility/2006">
              <mc:Choice xmlns:v="urn:schemas-microsoft-com:vml" Requires="v">
                <p:oleObj spid="_x0000_s289858" name="Equation" r:id="rId5" imgW="533169" imgH="418918" progId="Equation.DSMT4">
                  <p:embed/>
                </p:oleObj>
              </mc:Choice>
              <mc:Fallback>
                <p:oleObj name="Equation" r:id="rId5" imgW="533169" imgH="418918" progId="Equation.DSMT4">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17900" y="3789363"/>
                        <a:ext cx="5334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9810" name="Object 17"/>
          <p:cNvGraphicFramePr>
            <a:graphicFrameLocks noChangeAspect="1"/>
          </p:cNvGraphicFramePr>
          <p:nvPr/>
        </p:nvGraphicFramePr>
        <p:xfrm>
          <a:off x="1598613" y="2492375"/>
          <a:ext cx="431800" cy="419100"/>
        </p:xfrm>
        <a:graphic>
          <a:graphicData uri="http://schemas.openxmlformats.org/presentationml/2006/ole">
            <mc:AlternateContent xmlns:mc="http://schemas.openxmlformats.org/markup-compatibility/2006">
              <mc:Choice xmlns:v="urn:schemas-microsoft-com:vml" Requires="v">
                <p:oleObj spid="_x0000_s289859" name="Equation" r:id="rId7" imgW="431613" imgH="418918" progId="Equation.DSMT4">
                  <p:embed/>
                </p:oleObj>
              </mc:Choice>
              <mc:Fallback>
                <p:oleObj name="Equation" r:id="rId7" imgW="431613" imgH="418918" progId="Equation.DSMT4">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98613" y="2492375"/>
                        <a:ext cx="4318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9811" name="Object 18"/>
          <p:cNvGraphicFramePr>
            <a:graphicFrameLocks noChangeAspect="1"/>
          </p:cNvGraphicFramePr>
          <p:nvPr/>
        </p:nvGraphicFramePr>
        <p:xfrm>
          <a:off x="1262063" y="1377950"/>
          <a:ext cx="1257300" cy="419100"/>
        </p:xfrm>
        <a:graphic>
          <a:graphicData uri="http://schemas.openxmlformats.org/presentationml/2006/ole">
            <mc:AlternateContent xmlns:mc="http://schemas.openxmlformats.org/markup-compatibility/2006">
              <mc:Choice xmlns:v="urn:schemas-microsoft-com:vml" Requires="v">
                <p:oleObj spid="_x0000_s289860" name="Equation" r:id="rId9" imgW="1257300" imgH="419100" progId="Equation.DSMT4">
                  <p:embed/>
                </p:oleObj>
              </mc:Choice>
              <mc:Fallback>
                <p:oleObj name="Equation" r:id="rId9" imgW="1257300" imgH="419100" progId="Equation.DSMT4">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62063" y="1377950"/>
                        <a:ext cx="12573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9812" name="Object 19"/>
          <p:cNvGraphicFramePr>
            <a:graphicFrameLocks noChangeAspect="1"/>
          </p:cNvGraphicFramePr>
          <p:nvPr/>
        </p:nvGraphicFramePr>
        <p:xfrm>
          <a:off x="4594225" y="2390775"/>
          <a:ext cx="1333500" cy="419100"/>
        </p:xfrm>
        <a:graphic>
          <a:graphicData uri="http://schemas.openxmlformats.org/presentationml/2006/ole">
            <mc:AlternateContent xmlns:mc="http://schemas.openxmlformats.org/markup-compatibility/2006">
              <mc:Choice xmlns:v="urn:schemas-microsoft-com:vml" Requires="v">
                <p:oleObj spid="_x0000_s289861" name="Equation" r:id="rId11" imgW="1333500" imgH="419100" progId="Equation.DSMT4">
                  <p:embed/>
                </p:oleObj>
              </mc:Choice>
              <mc:Fallback>
                <p:oleObj name="Equation" r:id="rId11" imgW="1333500" imgH="419100" progId="Equation.DSMT4">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94225" y="2390775"/>
                        <a:ext cx="13335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9813" name="Line 20"/>
          <p:cNvSpPr>
            <a:spLocks noChangeShapeType="1"/>
          </p:cNvSpPr>
          <p:nvPr/>
        </p:nvSpPr>
        <p:spPr bwMode="auto">
          <a:xfrm flipH="1">
            <a:off x="4070350" y="2611438"/>
            <a:ext cx="442913" cy="161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289814" name="Line 21"/>
          <p:cNvSpPr>
            <a:spLocks noChangeShapeType="1"/>
          </p:cNvSpPr>
          <p:nvPr/>
        </p:nvSpPr>
        <p:spPr bwMode="auto">
          <a:xfrm>
            <a:off x="2595563" y="1727200"/>
            <a:ext cx="869950" cy="3238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289815" name="Arc 22"/>
          <p:cNvSpPr>
            <a:spLocks/>
          </p:cNvSpPr>
          <p:nvPr/>
        </p:nvSpPr>
        <p:spPr bwMode="auto">
          <a:xfrm rot="7650266">
            <a:off x="3824288" y="2841625"/>
            <a:ext cx="298450" cy="257175"/>
          </a:xfrm>
          <a:custGeom>
            <a:avLst/>
            <a:gdLst>
              <a:gd name="T0" fmla="*/ 2147483646 w 21462"/>
              <a:gd name="T1" fmla="*/ 0 h 20304"/>
              <a:gd name="T2" fmla="*/ 2147483646 w 21462"/>
              <a:gd name="T3" fmla="*/ 2147483646 h 20304"/>
              <a:gd name="T4" fmla="*/ 0 w 21462"/>
              <a:gd name="T5" fmla="*/ 2147483646 h 20304"/>
              <a:gd name="T6" fmla="*/ 0 60000 65536"/>
              <a:gd name="T7" fmla="*/ 0 60000 65536"/>
              <a:gd name="T8" fmla="*/ 0 60000 65536"/>
              <a:gd name="T9" fmla="*/ 0 w 21462"/>
              <a:gd name="T10" fmla="*/ 0 h 20304"/>
              <a:gd name="T11" fmla="*/ 21462 w 21462"/>
              <a:gd name="T12" fmla="*/ 20304 h 20304"/>
            </a:gdLst>
            <a:ahLst/>
            <a:cxnLst>
              <a:cxn ang="T6">
                <a:pos x="T0" y="T1"/>
              </a:cxn>
              <a:cxn ang="T7">
                <a:pos x="T2" y="T3"/>
              </a:cxn>
              <a:cxn ang="T8">
                <a:pos x="T4" y="T5"/>
              </a:cxn>
            </a:cxnLst>
            <a:rect l="T9" t="T10" r="T11" b="T12"/>
            <a:pathLst>
              <a:path w="21462" h="20304" fill="none" extrusionOk="0">
                <a:moveTo>
                  <a:pt x="7369" y="0"/>
                </a:moveTo>
                <a:cubicBezTo>
                  <a:pt x="15078" y="2798"/>
                  <a:pt x="20537" y="9719"/>
                  <a:pt x="21462" y="17867"/>
                </a:cubicBezTo>
              </a:path>
              <a:path w="21462" h="20304" stroke="0" extrusionOk="0">
                <a:moveTo>
                  <a:pt x="7369" y="0"/>
                </a:moveTo>
                <a:cubicBezTo>
                  <a:pt x="15078" y="2798"/>
                  <a:pt x="20537" y="9719"/>
                  <a:pt x="21462" y="17867"/>
                </a:cubicBezTo>
                <a:lnTo>
                  <a:pt x="0" y="20304"/>
                </a:lnTo>
                <a:lnTo>
                  <a:pt x="7369"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fi-FI"/>
          </a:p>
        </p:txBody>
      </p:sp>
      <p:graphicFrame>
        <p:nvGraphicFramePr>
          <p:cNvPr id="289816" name="Object 23"/>
          <p:cNvGraphicFramePr>
            <a:graphicFrameLocks noChangeAspect="1"/>
          </p:cNvGraphicFramePr>
          <p:nvPr/>
        </p:nvGraphicFramePr>
        <p:xfrm>
          <a:off x="3811588" y="2819400"/>
          <a:ext cx="241300" cy="215900"/>
        </p:xfrm>
        <a:graphic>
          <a:graphicData uri="http://schemas.openxmlformats.org/presentationml/2006/ole">
            <mc:AlternateContent xmlns:mc="http://schemas.openxmlformats.org/markup-compatibility/2006">
              <mc:Choice xmlns:v="urn:schemas-microsoft-com:vml" Requires="v">
                <p:oleObj spid="_x0000_s289862" name="Equation" r:id="rId13" imgW="241091" imgH="215713" progId="Equation.DSMT4">
                  <p:embed/>
                </p:oleObj>
              </mc:Choice>
              <mc:Fallback>
                <p:oleObj name="Equation" r:id="rId13" imgW="241091" imgH="215713" progId="Equation.DSMT4">
                  <p:embed/>
                  <p:pic>
                    <p:nvPicPr>
                      <p:cNvPr id="0"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11588" y="2819400"/>
                        <a:ext cx="241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89817" name="Group 24"/>
          <p:cNvGrpSpPr>
            <a:grpSpLocks/>
          </p:cNvGrpSpPr>
          <p:nvPr/>
        </p:nvGrpSpPr>
        <p:grpSpPr bwMode="auto">
          <a:xfrm>
            <a:off x="676275" y="2668588"/>
            <a:ext cx="620713" cy="869950"/>
            <a:chOff x="384" y="1737"/>
            <a:chExt cx="391" cy="548"/>
          </a:xfrm>
        </p:grpSpPr>
        <p:sp>
          <p:nvSpPr>
            <p:cNvPr id="289827" name="Line 25"/>
            <p:cNvSpPr>
              <a:spLocks noChangeShapeType="1"/>
            </p:cNvSpPr>
            <p:nvPr/>
          </p:nvSpPr>
          <p:spPr bwMode="auto">
            <a:xfrm flipV="1">
              <a:off x="569" y="2128"/>
              <a:ext cx="204" cy="72"/>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fi-FI"/>
            </a:p>
          </p:txBody>
        </p:sp>
        <p:sp>
          <p:nvSpPr>
            <p:cNvPr id="289828" name="Line 26"/>
            <p:cNvSpPr>
              <a:spLocks noChangeShapeType="1"/>
            </p:cNvSpPr>
            <p:nvPr/>
          </p:nvSpPr>
          <p:spPr bwMode="auto">
            <a:xfrm flipH="1" flipV="1">
              <a:off x="703" y="1931"/>
              <a:ext cx="72" cy="19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graphicFrame>
          <p:nvGraphicFramePr>
            <p:cNvPr id="289829" name="Object 27"/>
            <p:cNvGraphicFramePr>
              <a:graphicFrameLocks noChangeAspect="1"/>
            </p:cNvGraphicFramePr>
            <p:nvPr/>
          </p:nvGraphicFramePr>
          <p:xfrm>
            <a:off x="384" y="2141"/>
            <a:ext cx="152" cy="144"/>
          </p:xfrm>
          <a:graphic>
            <a:graphicData uri="http://schemas.openxmlformats.org/presentationml/2006/ole">
              <mc:AlternateContent xmlns:mc="http://schemas.openxmlformats.org/markup-compatibility/2006">
                <mc:Choice xmlns:v="urn:schemas-microsoft-com:vml" Requires="v">
                  <p:oleObj spid="_x0000_s289863" name="Equation" r:id="rId15" imgW="241300" imgH="228600" progId="Equation.DSMT4">
                    <p:embed/>
                  </p:oleObj>
                </mc:Choice>
                <mc:Fallback>
                  <p:oleObj name="Equation" r:id="rId15" imgW="241300" imgH="228600" progId="Equation.DSMT4">
                    <p:embed/>
                    <p:pic>
                      <p:nvPicPr>
                        <p:cNvPr id="0" name="Object 2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4" y="2141"/>
                          <a:ext cx="152"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9830" name="Object 28"/>
            <p:cNvGraphicFramePr>
              <a:graphicFrameLocks noChangeAspect="1"/>
            </p:cNvGraphicFramePr>
            <p:nvPr/>
          </p:nvGraphicFramePr>
          <p:xfrm>
            <a:off x="594" y="1737"/>
            <a:ext cx="152" cy="184"/>
          </p:xfrm>
          <a:graphic>
            <a:graphicData uri="http://schemas.openxmlformats.org/presentationml/2006/ole">
              <mc:AlternateContent xmlns:mc="http://schemas.openxmlformats.org/markup-compatibility/2006">
                <mc:Choice xmlns:v="urn:schemas-microsoft-com:vml" Requires="v">
                  <p:oleObj spid="_x0000_s289864" name="Equation" r:id="rId17" imgW="241195" imgH="291973" progId="Equation.DSMT4">
                    <p:embed/>
                  </p:oleObj>
                </mc:Choice>
                <mc:Fallback>
                  <p:oleObj name="Equation" r:id="rId17" imgW="241195" imgH="291973" progId="Equation.DSMT4">
                    <p:embed/>
                    <p:pic>
                      <p:nvPicPr>
                        <p:cNvPr id="0" name="Object 2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94" y="1737"/>
                          <a:ext cx="152"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89818" name="Object 29"/>
          <p:cNvGraphicFramePr>
            <a:graphicFrameLocks noChangeAspect="1"/>
          </p:cNvGraphicFramePr>
          <p:nvPr/>
        </p:nvGraphicFramePr>
        <p:xfrm>
          <a:off x="3551238" y="1647825"/>
          <a:ext cx="317500" cy="228600"/>
        </p:xfrm>
        <a:graphic>
          <a:graphicData uri="http://schemas.openxmlformats.org/presentationml/2006/ole">
            <mc:AlternateContent xmlns:mc="http://schemas.openxmlformats.org/markup-compatibility/2006">
              <mc:Choice xmlns:v="urn:schemas-microsoft-com:vml" Requires="v">
                <p:oleObj spid="_x0000_s289865" name="Equation" r:id="rId19" imgW="317362" imgH="228501" progId="Equation.DSMT4">
                  <p:embed/>
                </p:oleObj>
              </mc:Choice>
              <mc:Fallback>
                <p:oleObj name="Equation" r:id="rId19" imgW="317362" imgH="228501" progId="Equation.DSMT4">
                  <p:embed/>
                  <p:pic>
                    <p:nvPicPr>
                      <p:cNvPr id="0" name="Object 2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551238" y="1647825"/>
                        <a:ext cx="3175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9819" name="Object 30"/>
          <p:cNvGraphicFramePr>
            <a:graphicFrameLocks noChangeAspect="1"/>
          </p:cNvGraphicFramePr>
          <p:nvPr/>
        </p:nvGraphicFramePr>
        <p:xfrm>
          <a:off x="2760663" y="2924175"/>
          <a:ext cx="241300" cy="215900"/>
        </p:xfrm>
        <a:graphic>
          <a:graphicData uri="http://schemas.openxmlformats.org/presentationml/2006/ole">
            <mc:AlternateContent xmlns:mc="http://schemas.openxmlformats.org/markup-compatibility/2006">
              <mc:Choice xmlns:v="urn:schemas-microsoft-com:vml" Requires="v">
                <p:oleObj spid="_x0000_s289866" name="Equation" r:id="rId21" imgW="241091" imgH="215713" progId="Equation.DSMT4">
                  <p:embed/>
                </p:oleObj>
              </mc:Choice>
              <mc:Fallback>
                <p:oleObj name="Equation" r:id="rId21" imgW="241091" imgH="215713" progId="Equation.DSMT4">
                  <p:embed/>
                  <p:pic>
                    <p:nvPicPr>
                      <p:cNvPr id="0" name="Object 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60663" y="2924175"/>
                        <a:ext cx="241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9820" name="Line 31"/>
          <p:cNvSpPr>
            <a:spLocks noChangeShapeType="1"/>
          </p:cNvSpPr>
          <p:nvPr/>
        </p:nvSpPr>
        <p:spPr bwMode="auto">
          <a:xfrm rot="20507627" flipV="1">
            <a:off x="4722813" y="1358900"/>
            <a:ext cx="1477962" cy="254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sp>
        <p:nvSpPr>
          <p:cNvPr id="289821" name="Line 32"/>
          <p:cNvSpPr>
            <a:spLocks noChangeShapeType="1"/>
          </p:cNvSpPr>
          <p:nvPr/>
        </p:nvSpPr>
        <p:spPr bwMode="auto">
          <a:xfrm>
            <a:off x="6443663" y="1604963"/>
            <a:ext cx="0" cy="1585912"/>
          </a:xfrm>
          <a:prstGeom prst="line">
            <a:avLst/>
          </a:prstGeom>
          <a:noFill/>
          <a:ln w="25400">
            <a:solidFill>
              <a:schemeClr val="tx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graphicFrame>
        <p:nvGraphicFramePr>
          <p:cNvPr id="289822" name="Object 33"/>
          <p:cNvGraphicFramePr>
            <a:graphicFrameLocks noChangeAspect="1"/>
          </p:cNvGraphicFramePr>
          <p:nvPr/>
        </p:nvGraphicFramePr>
        <p:xfrm>
          <a:off x="6556375" y="2244725"/>
          <a:ext cx="1676400" cy="304800"/>
        </p:xfrm>
        <a:graphic>
          <a:graphicData uri="http://schemas.openxmlformats.org/presentationml/2006/ole">
            <mc:AlternateContent xmlns:mc="http://schemas.openxmlformats.org/markup-compatibility/2006">
              <mc:Choice xmlns:v="urn:schemas-microsoft-com:vml" Requires="v">
                <p:oleObj spid="_x0000_s289867" name="Equation" r:id="rId22" imgW="1675673" imgH="304668" progId="Equation.DSMT4">
                  <p:embed/>
                </p:oleObj>
              </mc:Choice>
              <mc:Fallback>
                <p:oleObj name="Equation" r:id="rId22" imgW="1675673" imgH="304668" progId="Equation.DSMT4">
                  <p:embed/>
                  <p:pic>
                    <p:nvPicPr>
                      <p:cNvPr id="0" name="Object 3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556375" y="2244725"/>
                        <a:ext cx="16764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9823" name="Text Box 34"/>
          <p:cNvSpPr txBox="1">
            <a:spLocks noChangeArrowheads="1"/>
          </p:cNvSpPr>
          <p:nvPr/>
        </p:nvSpPr>
        <p:spPr bwMode="auto">
          <a:xfrm>
            <a:off x="492125" y="4437063"/>
            <a:ext cx="79502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Määritetään työ (</a:t>
            </a:r>
            <a:r>
              <a:rPr lang="fi-FI" altLang="fi-FI" sz="2400" i="1">
                <a:solidFill>
                  <a:schemeClr val="tx1"/>
                </a:solidFill>
              </a:rPr>
              <a:t>W</a:t>
            </a:r>
            <a:r>
              <a:rPr lang="fi-FI" altLang="fi-FI" sz="2400" baseline="-25000">
                <a:solidFill>
                  <a:schemeClr val="tx1"/>
                </a:solidFill>
              </a:rPr>
              <a:t>otto</a:t>
            </a:r>
            <a:r>
              <a:rPr lang="fi-FI" altLang="fi-FI" sz="2400">
                <a:solidFill>
                  <a:schemeClr val="tx1"/>
                </a:solidFill>
              </a:rPr>
              <a:t>), kun voima </a:t>
            </a:r>
            <a:r>
              <a:rPr lang="fi-FI" altLang="fi-FI" sz="2400" b="1" i="1">
                <a:solidFill>
                  <a:schemeClr val="tx1"/>
                </a:solidFill>
              </a:rPr>
              <a:t>F</a:t>
            </a:r>
            <a:r>
              <a:rPr lang="fi-FI" altLang="fi-FI" sz="2400">
                <a:solidFill>
                  <a:schemeClr val="tx1"/>
                </a:solidFill>
              </a:rPr>
              <a:t> vetää kappaletta pitkin kaltevaa tasoa matkan </a:t>
            </a:r>
            <a:r>
              <a:rPr lang="fi-FI" altLang="fi-FI" sz="2400" i="1">
                <a:solidFill>
                  <a:schemeClr val="tx1"/>
                </a:solidFill>
              </a:rPr>
              <a:t>s</a:t>
            </a:r>
            <a:r>
              <a:rPr lang="fi-FI" altLang="fi-FI" sz="2400">
                <a:solidFill>
                  <a:schemeClr val="tx1"/>
                </a:solidFill>
              </a:rPr>
              <a:t>.  Matkan </a:t>
            </a:r>
            <a:r>
              <a:rPr lang="fi-FI" altLang="fi-FI" sz="2400" i="1">
                <a:solidFill>
                  <a:schemeClr val="tx1"/>
                </a:solidFill>
              </a:rPr>
              <a:t>s</a:t>
            </a:r>
            <a:r>
              <a:rPr lang="fi-FI" altLang="fi-FI" sz="2400">
                <a:solidFill>
                  <a:schemeClr val="tx1"/>
                </a:solidFill>
              </a:rPr>
              <a:t> jälkeen kap-pale on korkeudella </a:t>
            </a:r>
            <a:r>
              <a:rPr lang="fi-FI" altLang="fi-FI" sz="2400" i="1">
                <a:solidFill>
                  <a:schemeClr val="tx1"/>
                </a:solidFill>
              </a:rPr>
              <a:t>h</a:t>
            </a:r>
            <a:r>
              <a:rPr lang="fi-FI" altLang="fi-FI" sz="2400">
                <a:solidFill>
                  <a:schemeClr val="tx1"/>
                </a:solidFill>
              </a:rPr>
              <a:t>, jolloin sille on kertynyt potenti-aalienergiaa määrä </a:t>
            </a:r>
            <a:r>
              <a:rPr lang="fi-FI" altLang="fi-FI" sz="2400" i="1">
                <a:solidFill>
                  <a:schemeClr val="tx1"/>
                </a:solidFill>
              </a:rPr>
              <a:t>mgh</a:t>
            </a:r>
            <a:r>
              <a:rPr lang="fi-FI" altLang="fi-FI" sz="2400">
                <a:solidFill>
                  <a:schemeClr val="tx1"/>
                </a:solidFill>
              </a:rPr>
              <a:t> (</a:t>
            </a:r>
            <a:r>
              <a:rPr lang="fi-FI" altLang="fi-FI" sz="2400" i="1">
                <a:solidFill>
                  <a:schemeClr val="tx1"/>
                </a:solidFill>
              </a:rPr>
              <a:t>W</a:t>
            </a:r>
            <a:r>
              <a:rPr lang="fi-FI" altLang="fi-FI" sz="2400" baseline="-25000">
                <a:solidFill>
                  <a:schemeClr val="tx1"/>
                </a:solidFill>
              </a:rPr>
              <a:t>anto</a:t>
            </a:r>
            <a:r>
              <a:rPr lang="fi-FI" altLang="fi-FI" sz="2400">
                <a:solidFill>
                  <a:schemeClr val="tx1"/>
                </a:solidFill>
              </a:rPr>
              <a:t>).</a:t>
            </a:r>
          </a:p>
        </p:txBody>
      </p:sp>
      <p:sp>
        <p:nvSpPr>
          <p:cNvPr id="289824" name="Line 35"/>
          <p:cNvSpPr>
            <a:spLocks noChangeShapeType="1"/>
          </p:cNvSpPr>
          <p:nvPr/>
        </p:nvSpPr>
        <p:spPr bwMode="auto">
          <a:xfrm rot="-1092373">
            <a:off x="1557338" y="2406650"/>
            <a:ext cx="4984750" cy="1588"/>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graphicFrame>
        <p:nvGraphicFramePr>
          <p:cNvPr id="289825" name="Object 36"/>
          <p:cNvGraphicFramePr>
            <a:graphicFrameLocks noChangeAspect="1"/>
          </p:cNvGraphicFramePr>
          <p:nvPr/>
        </p:nvGraphicFramePr>
        <p:xfrm>
          <a:off x="5519738" y="1970088"/>
          <a:ext cx="203200" cy="241300"/>
        </p:xfrm>
        <a:graphic>
          <a:graphicData uri="http://schemas.openxmlformats.org/presentationml/2006/ole">
            <mc:AlternateContent xmlns:mc="http://schemas.openxmlformats.org/markup-compatibility/2006">
              <mc:Choice xmlns:v="urn:schemas-microsoft-com:vml" Requires="v">
                <p:oleObj spid="_x0000_s289868" name="Equation" r:id="rId24" imgW="203112" imgH="241195" progId="Equation.DSMT4">
                  <p:embed/>
                </p:oleObj>
              </mc:Choice>
              <mc:Fallback>
                <p:oleObj name="Equation" r:id="rId24" imgW="203112" imgH="241195" progId="Equation.DSMT4">
                  <p:embed/>
                  <p:pic>
                    <p:nvPicPr>
                      <p:cNvPr id="0" name="Object 3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519738" y="1970088"/>
                        <a:ext cx="2032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9826" name="Object 37"/>
          <p:cNvGraphicFramePr>
            <a:graphicFrameLocks noChangeAspect="1"/>
          </p:cNvGraphicFramePr>
          <p:nvPr/>
        </p:nvGraphicFramePr>
        <p:xfrm>
          <a:off x="5688013" y="871538"/>
          <a:ext cx="254000" cy="355600"/>
        </p:xfrm>
        <a:graphic>
          <a:graphicData uri="http://schemas.openxmlformats.org/presentationml/2006/ole">
            <mc:AlternateContent xmlns:mc="http://schemas.openxmlformats.org/markup-compatibility/2006">
              <mc:Choice xmlns:v="urn:schemas-microsoft-com:vml" Requires="v">
                <p:oleObj spid="_x0000_s289869" name="Equation" r:id="rId26" imgW="253780" imgH="355292" progId="Equation.DSMT4">
                  <p:embed/>
                </p:oleObj>
              </mc:Choice>
              <mc:Fallback>
                <p:oleObj name="Equation" r:id="rId26" imgW="253780" imgH="355292" progId="Equation.DSMT4">
                  <p:embed/>
                  <p:pic>
                    <p:nvPicPr>
                      <p:cNvPr id="0" name="Object 37"/>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688013" y="871538"/>
                        <a:ext cx="2540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1E2AB97D-EE70-4333-ABAD-DC6CEED693EF}" type="slidenum">
              <a:rPr lang="fi-FI" altLang="fi-FI" sz="1000" smtClean="0">
                <a:solidFill>
                  <a:schemeClr val="tx1"/>
                </a:solidFill>
                <a:latin typeface="Arial" panose="020B0604020202020204" pitchFamily="34" charset="0"/>
              </a:rPr>
              <a:pPr>
                <a:spcBef>
                  <a:spcPct val="0"/>
                </a:spcBef>
                <a:buClrTx/>
                <a:buFontTx/>
                <a:buNone/>
              </a:pPr>
              <a:t>277</a:t>
            </a:fld>
            <a:endParaRPr lang="fi-FI" altLang="fi-FI" sz="1000" smtClean="0">
              <a:solidFill>
                <a:schemeClr val="tx1"/>
              </a:solidFill>
              <a:latin typeface="Arial" panose="020B0604020202020204" pitchFamily="34" charset="0"/>
            </a:endParaRPr>
          </a:p>
        </p:txBody>
      </p:sp>
      <p:grpSp>
        <p:nvGrpSpPr>
          <p:cNvPr id="290819" name="Group 2"/>
          <p:cNvGrpSpPr>
            <a:grpSpLocks/>
          </p:cNvGrpSpPr>
          <p:nvPr/>
        </p:nvGrpSpPr>
        <p:grpSpPr bwMode="auto">
          <a:xfrm>
            <a:off x="457200" y="779463"/>
            <a:ext cx="7886700" cy="5167312"/>
            <a:chOff x="288" y="491"/>
            <a:chExt cx="4968" cy="3255"/>
          </a:xfrm>
        </p:grpSpPr>
        <p:grpSp>
          <p:nvGrpSpPr>
            <p:cNvPr id="290820" name="Group 3"/>
            <p:cNvGrpSpPr>
              <a:grpSpLocks/>
            </p:cNvGrpSpPr>
            <p:nvPr/>
          </p:nvGrpSpPr>
          <p:grpSpPr bwMode="auto">
            <a:xfrm>
              <a:off x="288" y="491"/>
              <a:ext cx="3764" cy="3184"/>
              <a:chOff x="275" y="566"/>
              <a:chExt cx="3764" cy="3184"/>
            </a:xfrm>
          </p:grpSpPr>
          <p:graphicFrame>
            <p:nvGraphicFramePr>
              <p:cNvPr id="290822" name="Object 4"/>
              <p:cNvGraphicFramePr>
                <a:graphicFrameLocks noChangeAspect="1"/>
              </p:cNvGraphicFramePr>
              <p:nvPr/>
            </p:nvGraphicFramePr>
            <p:xfrm>
              <a:off x="275" y="566"/>
              <a:ext cx="3416" cy="3184"/>
            </p:xfrm>
            <a:graphic>
              <a:graphicData uri="http://schemas.openxmlformats.org/presentationml/2006/ole">
                <mc:AlternateContent xmlns:mc="http://schemas.openxmlformats.org/markup-compatibility/2006">
                  <mc:Choice xmlns:v="urn:schemas-microsoft-com:vml" Requires="v">
                    <p:oleObj spid="_x0000_s290827" name="Equation" r:id="rId3" imgW="5422900" imgH="5054600" progId="Equation.DSMT4">
                      <p:embed/>
                    </p:oleObj>
                  </mc:Choice>
                  <mc:Fallback>
                    <p:oleObj name="Equation" r:id="rId3" imgW="5422900" imgH="5054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 y="566"/>
                            <a:ext cx="3416" cy="3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0823" name="AutoShape 5"/>
              <p:cNvSpPr>
                <a:spLocks/>
              </p:cNvSpPr>
              <p:nvPr/>
            </p:nvSpPr>
            <p:spPr bwMode="auto">
              <a:xfrm>
                <a:off x="3114" y="743"/>
                <a:ext cx="181" cy="1293"/>
              </a:xfrm>
              <a:prstGeom prst="rightBrace">
                <a:avLst>
                  <a:gd name="adj1" fmla="val 59530"/>
                  <a:gd name="adj2" fmla="val 50000"/>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290824" name="AutoShape 6"/>
              <p:cNvSpPr>
                <a:spLocks noChangeArrowheads="1"/>
              </p:cNvSpPr>
              <p:nvPr/>
            </p:nvSpPr>
            <p:spPr bwMode="auto">
              <a:xfrm>
                <a:off x="3443" y="1300"/>
                <a:ext cx="596" cy="180"/>
              </a:xfrm>
              <a:prstGeom prst="rightArrow">
                <a:avLst>
                  <a:gd name="adj1" fmla="val 50000"/>
                  <a:gd name="adj2" fmla="val 82778"/>
                </a:avLst>
              </a:prstGeom>
              <a:solidFill>
                <a:srgbClr val="FF0000"/>
              </a:solidFill>
              <a:ln w="12700" algn="ctr">
                <a:solidFill>
                  <a:schemeClr val="tx1"/>
                </a:solidFill>
                <a:miter lim="800000"/>
                <a:headEnd/>
                <a:tailEnd/>
              </a:ln>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grpSp>
        <p:sp>
          <p:nvSpPr>
            <p:cNvPr id="290821" name="AutoShape 7"/>
            <p:cNvSpPr>
              <a:spLocks noChangeArrowheads="1"/>
            </p:cNvSpPr>
            <p:nvPr/>
          </p:nvSpPr>
          <p:spPr bwMode="auto">
            <a:xfrm>
              <a:off x="3008" y="3028"/>
              <a:ext cx="2248" cy="718"/>
            </a:xfrm>
            <a:prstGeom prst="cloudCallout">
              <a:avLst>
                <a:gd name="adj1" fmla="val -90037"/>
                <a:gd name="adj2" fmla="val 21449"/>
              </a:avLst>
            </a:prstGeom>
            <a:solidFill>
              <a:srgbClr val="C0C0C0"/>
            </a:solidFill>
            <a:ln w="25400">
              <a:solidFill>
                <a:srgbClr val="333333"/>
              </a:solidFill>
              <a:round/>
              <a:headEnd/>
              <a:tailEnd/>
            </a:ln>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000">
                  <a:solidFill>
                    <a:schemeClr val="tx1"/>
                  </a:solidFill>
                  <a:latin typeface="Arial" panose="020B0604020202020204" pitchFamily="34" charset="0"/>
                </a:rPr>
                <a:t>Jos </a:t>
              </a:r>
              <a:r>
                <a:rPr lang="el-GR" altLang="fi-FI" sz="2000" i="1">
                  <a:solidFill>
                    <a:schemeClr val="tx1"/>
                  </a:solidFill>
                  <a:latin typeface="Arial" panose="020B0604020202020204" pitchFamily="34" charset="0"/>
                  <a:cs typeface="Arial" panose="020B0604020202020204" pitchFamily="34" charset="0"/>
                </a:rPr>
                <a:t>α</a:t>
              </a:r>
              <a:r>
                <a:rPr lang="fi-FI" altLang="fi-FI" sz="2000" i="1">
                  <a:solidFill>
                    <a:schemeClr val="tx1"/>
                  </a:solidFill>
                  <a:latin typeface="Arial" panose="020B0604020202020204" pitchFamily="34" charset="0"/>
                  <a:cs typeface="Arial" panose="020B0604020202020204" pitchFamily="34" charset="0"/>
                </a:rPr>
                <a:t> </a:t>
              </a:r>
              <a:r>
                <a:rPr lang="fi-FI" altLang="fi-FI" sz="2000">
                  <a:solidFill>
                    <a:schemeClr val="tx1"/>
                  </a:solidFill>
                  <a:latin typeface="Arial" panose="020B0604020202020204" pitchFamily="34" charset="0"/>
                  <a:cs typeface="Arial" panose="020B0604020202020204" pitchFamily="34" charset="0"/>
                </a:rPr>
                <a:t>= 90</a:t>
              </a:r>
              <a:r>
                <a:rPr lang="en-US" altLang="fi-FI" sz="2000">
                  <a:solidFill>
                    <a:schemeClr val="tx1"/>
                  </a:solidFill>
                  <a:latin typeface="Arial" panose="020B0604020202020204" pitchFamily="34" charset="0"/>
                  <a:cs typeface="Arial" panose="020B0604020202020204" pitchFamily="34" charset="0"/>
                </a:rPr>
                <a:t>°→ </a:t>
              </a:r>
              <a:r>
                <a:rPr lang="el-GR" altLang="fi-FI" sz="2000" i="1">
                  <a:solidFill>
                    <a:schemeClr val="tx1"/>
                  </a:solidFill>
                  <a:latin typeface="Arial" panose="020B0604020202020204" pitchFamily="34" charset="0"/>
                  <a:cs typeface="Arial" panose="020B0604020202020204" pitchFamily="34" charset="0"/>
                </a:rPr>
                <a:t>η</a:t>
              </a:r>
              <a:r>
                <a:rPr lang="fi-FI" altLang="fi-FI" sz="2000" i="1">
                  <a:solidFill>
                    <a:schemeClr val="tx1"/>
                  </a:solidFill>
                  <a:latin typeface="Arial" panose="020B0604020202020204" pitchFamily="34" charset="0"/>
                  <a:cs typeface="Arial" panose="020B0604020202020204" pitchFamily="34" charset="0"/>
                </a:rPr>
                <a:t> </a:t>
              </a:r>
              <a:r>
                <a:rPr lang="fi-FI" altLang="fi-FI" sz="2000">
                  <a:solidFill>
                    <a:schemeClr val="tx1"/>
                  </a:solidFill>
                  <a:latin typeface="Arial" panose="020B0604020202020204" pitchFamily="34" charset="0"/>
                  <a:cs typeface="Arial" panose="020B0604020202020204" pitchFamily="34" charset="0"/>
                </a:rPr>
                <a:t>=1</a:t>
              </a:r>
            </a:p>
            <a:p>
              <a:pPr eaLnBrk="1" hangingPunct="1">
                <a:spcBef>
                  <a:spcPct val="0"/>
                </a:spcBef>
                <a:buClrTx/>
                <a:buFontTx/>
                <a:buNone/>
              </a:pPr>
              <a:r>
                <a:rPr lang="fi-FI" altLang="fi-FI" sz="2000">
                  <a:solidFill>
                    <a:schemeClr val="tx1"/>
                  </a:solidFill>
                  <a:latin typeface="Arial" panose="020B0604020202020204" pitchFamily="34" charset="0"/>
                  <a:cs typeface="Arial" panose="020B0604020202020204" pitchFamily="34" charset="0"/>
                </a:rPr>
                <a:t>Jos </a:t>
              </a:r>
              <a:r>
                <a:rPr lang="el-GR" altLang="fi-FI" sz="2000" i="1">
                  <a:solidFill>
                    <a:schemeClr val="tx1"/>
                  </a:solidFill>
                  <a:latin typeface="Arial" panose="020B0604020202020204" pitchFamily="34" charset="0"/>
                  <a:cs typeface="Arial" panose="020B0604020202020204" pitchFamily="34" charset="0"/>
                </a:rPr>
                <a:t>μ</a:t>
              </a:r>
              <a:r>
                <a:rPr lang="fi-FI" altLang="fi-FI" sz="2000">
                  <a:solidFill>
                    <a:schemeClr val="tx1"/>
                  </a:solidFill>
                  <a:latin typeface="Arial" panose="020B0604020202020204" pitchFamily="34" charset="0"/>
                  <a:cs typeface="Arial" panose="020B0604020202020204" pitchFamily="34" charset="0"/>
                </a:rPr>
                <a:t> = 0   →  </a:t>
              </a:r>
              <a:r>
                <a:rPr lang="el-GR" altLang="fi-FI" sz="2000" i="1">
                  <a:solidFill>
                    <a:schemeClr val="tx1"/>
                  </a:solidFill>
                  <a:latin typeface="Arial" panose="020B0604020202020204" pitchFamily="34" charset="0"/>
                  <a:cs typeface="Arial" panose="020B0604020202020204" pitchFamily="34" charset="0"/>
                </a:rPr>
                <a:t>η</a:t>
              </a:r>
              <a:r>
                <a:rPr lang="fi-FI" altLang="fi-FI" sz="2000" i="1">
                  <a:solidFill>
                    <a:schemeClr val="tx1"/>
                  </a:solidFill>
                  <a:latin typeface="Arial" panose="020B0604020202020204" pitchFamily="34" charset="0"/>
                  <a:cs typeface="Arial" panose="020B0604020202020204" pitchFamily="34" charset="0"/>
                </a:rPr>
                <a:t> </a:t>
              </a:r>
              <a:r>
                <a:rPr lang="fi-FI" altLang="fi-FI" sz="2000">
                  <a:solidFill>
                    <a:schemeClr val="tx1"/>
                  </a:solidFill>
                  <a:latin typeface="Arial" panose="020B0604020202020204" pitchFamily="34" charset="0"/>
                  <a:cs typeface="Arial" panose="020B0604020202020204" pitchFamily="34" charset="0"/>
                </a:rPr>
                <a:t>=1</a:t>
              </a:r>
              <a:endParaRPr lang="el-GR" altLang="fi-FI" sz="2000">
                <a:solidFill>
                  <a:schemeClr val="tx1"/>
                </a:solidFill>
                <a:latin typeface="Arial" panose="020B0604020202020204" pitchFamily="34" charset="0"/>
                <a:cs typeface="Arial" panose="020B0604020202020204" pitchFamily="34" charset="0"/>
              </a:endParaRPr>
            </a:p>
          </p:txBody>
        </p:sp>
      </p:grpSp>
    </p:spTree>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1842" name="Dian numeron paikkamerkki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spcBef>
                <a:spcPct val="0"/>
              </a:spcBef>
              <a:buClrTx/>
              <a:buFontTx/>
              <a:buNone/>
            </a:pPr>
            <a:fld id="{F6BCCF5F-6D04-41E3-B8B4-A482636C0304}" type="slidenum">
              <a:rPr lang="fi-FI" altLang="fi-FI" sz="1000" smtClean="0">
                <a:solidFill>
                  <a:schemeClr val="bg1"/>
                </a:solidFill>
              </a:rPr>
              <a:pPr>
                <a:spcBef>
                  <a:spcPct val="0"/>
                </a:spcBef>
                <a:buClrTx/>
                <a:buFontTx/>
                <a:buNone/>
              </a:pPr>
              <a:t>278</a:t>
            </a:fld>
            <a:endParaRPr lang="fi-FI" altLang="fi-FI" sz="1000" smtClean="0">
              <a:solidFill>
                <a:schemeClr val="bg1"/>
              </a:solidFill>
            </a:endParaRPr>
          </a:p>
        </p:txBody>
      </p:sp>
      <p:sp>
        <p:nvSpPr>
          <p:cNvPr id="291843" name="Text Box 2"/>
          <p:cNvSpPr txBox="1">
            <a:spLocks noChangeArrowheads="1"/>
          </p:cNvSpPr>
          <p:nvPr/>
        </p:nvSpPr>
        <p:spPr bwMode="auto">
          <a:xfrm>
            <a:off x="2889250" y="3716338"/>
            <a:ext cx="33448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spcBef>
                <a:spcPct val="50000"/>
              </a:spcBef>
              <a:buClrTx/>
              <a:buFontTx/>
              <a:buNone/>
            </a:pPr>
            <a:r>
              <a:rPr lang="fi-FI" altLang="fi-FI" sz="3600" b="1">
                <a:solidFill>
                  <a:srgbClr val="5F5F5F"/>
                </a:solidFill>
                <a:latin typeface="Tahoma" panose="020B0604030504040204" pitchFamily="34" charset="0"/>
              </a:rPr>
              <a:t>Paluu tekstiin</a:t>
            </a:r>
          </a:p>
        </p:txBody>
      </p:sp>
      <p:sp>
        <p:nvSpPr>
          <p:cNvPr id="291844" name="AutoShape 3">
            <a:hlinkClick r:id="rId2" action="ppaction://hlinksldjump" highlightClick="1"/>
          </p:cNvPr>
          <p:cNvSpPr>
            <a:spLocks noChangeArrowheads="1"/>
          </p:cNvSpPr>
          <p:nvPr/>
        </p:nvSpPr>
        <p:spPr bwMode="auto">
          <a:xfrm>
            <a:off x="3205163" y="2994025"/>
            <a:ext cx="2713037" cy="720725"/>
          </a:xfrm>
          <a:prstGeom prst="actionButtonReturn">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lgn="ctr" eaLnBrk="1" hangingPunct="1">
              <a:spcBef>
                <a:spcPct val="50000"/>
              </a:spcBef>
              <a:buClrTx/>
              <a:buFontTx/>
              <a:buNone/>
            </a:pPr>
            <a:endParaRPr lang="fi-FI" altLang="fi-FI" sz="3600">
              <a:latin typeface="Tahoma" panose="020B0604030504040204" pitchFamily="34" charset="0"/>
            </a:endParaRPr>
          </a:p>
        </p:txBody>
      </p:sp>
    </p:spTree>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7196B403-B288-48F3-85A8-577B3387B382}" type="slidenum">
              <a:rPr lang="fi-FI" altLang="fi-FI" sz="1000" smtClean="0">
                <a:solidFill>
                  <a:schemeClr val="tx1"/>
                </a:solidFill>
                <a:latin typeface="Arial" panose="020B0604020202020204" pitchFamily="34" charset="0"/>
              </a:rPr>
              <a:pPr>
                <a:spcBef>
                  <a:spcPct val="0"/>
                </a:spcBef>
                <a:buClrTx/>
                <a:buFontTx/>
                <a:buNone/>
              </a:pPr>
              <a:t>279</a:t>
            </a:fld>
            <a:endParaRPr lang="fi-FI" altLang="fi-FI" sz="1000" smtClean="0">
              <a:solidFill>
                <a:schemeClr val="tx1"/>
              </a:solidFill>
              <a:latin typeface="Arial" panose="020B0604020202020204" pitchFamily="34" charset="0"/>
            </a:endParaRPr>
          </a:p>
        </p:txBody>
      </p:sp>
      <p:sp>
        <p:nvSpPr>
          <p:cNvPr id="292867" name="Text Box 2"/>
          <p:cNvSpPr txBox="1">
            <a:spLocks noChangeArrowheads="1"/>
          </p:cNvSpPr>
          <p:nvPr/>
        </p:nvSpPr>
        <p:spPr bwMode="auto">
          <a:xfrm>
            <a:off x="488950" y="342900"/>
            <a:ext cx="40862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b="1">
                <a:solidFill>
                  <a:schemeClr val="tx2"/>
                </a:solidFill>
              </a:rPr>
              <a:t>Ratkaisu: Tehtävä 5.6</a:t>
            </a:r>
          </a:p>
        </p:txBody>
      </p:sp>
      <p:graphicFrame>
        <p:nvGraphicFramePr>
          <p:cNvPr id="292868" name="Object 3"/>
          <p:cNvGraphicFramePr>
            <a:graphicFrameLocks noChangeAspect="1"/>
          </p:cNvGraphicFramePr>
          <p:nvPr/>
        </p:nvGraphicFramePr>
        <p:xfrm>
          <a:off x="595313" y="1035050"/>
          <a:ext cx="5067300" cy="393700"/>
        </p:xfrm>
        <a:graphic>
          <a:graphicData uri="http://schemas.openxmlformats.org/presentationml/2006/ole">
            <mc:AlternateContent xmlns:mc="http://schemas.openxmlformats.org/markup-compatibility/2006">
              <mc:Choice xmlns:v="urn:schemas-microsoft-com:vml" Requires="v">
                <p:oleObj spid="_x0000_s292933" name="Equation" r:id="rId3" imgW="5067300" imgH="393700" progId="Equation.DSMT4">
                  <p:embed/>
                </p:oleObj>
              </mc:Choice>
              <mc:Fallback>
                <p:oleObj name="Equation" r:id="rId3" imgW="5067300" imgH="3937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313" y="1035050"/>
                        <a:ext cx="50673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2869" name="Text Box 4"/>
          <p:cNvSpPr txBox="1">
            <a:spLocks noChangeArrowheads="1"/>
          </p:cNvSpPr>
          <p:nvPr/>
        </p:nvSpPr>
        <p:spPr bwMode="auto">
          <a:xfrm>
            <a:off x="454025" y="1643063"/>
            <a:ext cx="7961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a) Voiman </a:t>
            </a:r>
            <a:r>
              <a:rPr lang="fi-FI" altLang="fi-FI" sz="2400" b="1" i="1">
                <a:solidFill>
                  <a:schemeClr val="tx1"/>
                </a:solidFill>
              </a:rPr>
              <a:t>F</a:t>
            </a:r>
            <a:r>
              <a:rPr lang="fi-FI" altLang="fi-FI" sz="2400">
                <a:solidFill>
                  <a:schemeClr val="tx1"/>
                </a:solidFill>
              </a:rPr>
              <a:t>  tekemä työ saadaan kuviosta pinta-alana.</a:t>
            </a:r>
          </a:p>
        </p:txBody>
      </p:sp>
      <p:grpSp>
        <p:nvGrpSpPr>
          <p:cNvPr id="292870" name="Group 5"/>
          <p:cNvGrpSpPr>
            <a:grpSpLocks/>
          </p:cNvGrpSpPr>
          <p:nvPr/>
        </p:nvGrpSpPr>
        <p:grpSpPr bwMode="auto">
          <a:xfrm>
            <a:off x="661988" y="2281238"/>
            <a:ext cx="5043487" cy="2941637"/>
            <a:chOff x="417" y="1437"/>
            <a:chExt cx="3177" cy="1853"/>
          </a:xfrm>
        </p:grpSpPr>
        <p:sp>
          <p:nvSpPr>
            <p:cNvPr id="292875" name="Line 6"/>
            <p:cNvSpPr>
              <a:spLocks noChangeShapeType="1"/>
            </p:cNvSpPr>
            <p:nvPr/>
          </p:nvSpPr>
          <p:spPr bwMode="auto">
            <a:xfrm>
              <a:off x="689" y="1657"/>
              <a:ext cx="0" cy="1386"/>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fi-FI"/>
            </a:p>
          </p:txBody>
        </p:sp>
        <p:sp>
          <p:nvSpPr>
            <p:cNvPr id="292876" name="Line 7"/>
            <p:cNvSpPr>
              <a:spLocks noChangeShapeType="1"/>
            </p:cNvSpPr>
            <p:nvPr/>
          </p:nvSpPr>
          <p:spPr bwMode="auto">
            <a:xfrm>
              <a:off x="689" y="3043"/>
              <a:ext cx="2423"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292877" name="Line 8"/>
            <p:cNvSpPr>
              <a:spLocks noChangeShapeType="1"/>
            </p:cNvSpPr>
            <p:nvPr/>
          </p:nvSpPr>
          <p:spPr bwMode="auto">
            <a:xfrm>
              <a:off x="689" y="2831"/>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292878" name="Line 9"/>
            <p:cNvSpPr>
              <a:spLocks noChangeShapeType="1"/>
            </p:cNvSpPr>
            <p:nvPr/>
          </p:nvSpPr>
          <p:spPr bwMode="auto">
            <a:xfrm>
              <a:off x="689" y="2831"/>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292879" name="Rectangle 10"/>
            <p:cNvSpPr>
              <a:spLocks noChangeArrowheads="1"/>
            </p:cNvSpPr>
            <p:nvPr/>
          </p:nvSpPr>
          <p:spPr bwMode="auto">
            <a:xfrm>
              <a:off x="689" y="2831"/>
              <a:ext cx="2150" cy="21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292880" name="Rectangle 11"/>
            <p:cNvSpPr>
              <a:spLocks noChangeArrowheads="1"/>
            </p:cNvSpPr>
            <p:nvPr/>
          </p:nvSpPr>
          <p:spPr bwMode="auto">
            <a:xfrm>
              <a:off x="689" y="1984"/>
              <a:ext cx="215" cy="1059"/>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292881" name="Rectangle 12"/>
            <p:cNvSpPr>
              <a:spLocks noChangeArrowheads="1"/>
            </p:cNvSpPr>
            <p:nvPr/>
          </p:nvSpPr>
          <p:spPr bwMode="auto">
            <a:xfrm>
              <a:off x="691" y="2616"/>
              <a:ext cx="2148" cy="21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292882" name="Rectangle 13"/>
            <p:cNvSpPr>
              <a:spLocks noChangeArrowheads="1"/>
            </p:cNvSpPr>
            <p:nvPr/>
          </p:nvSpPr>
          <p:spPr bwMode="auto">
            <a:xfrm>
              <a:off x="689" y="2196"/>
              <a:ext cx="2150" cy="211"/>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292883" name="Rectangle 14"/>
            <p:cNvSpPr>
              <a:spLocks noChangeArrowheads="1"/>
            </p:cNvSpPr>
            <p:nvPr/>
          </p:nvSpPr>
          <p:spPr bwMode="auto">
            <a:xfrm>
              <a:off x="904" y="1984"/>
              <a:ext cx="215" cy="1059"/>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292884" name="Rectangle 15"/>
            <p:cNvSpPr>
              <a:spLocks noChangeArrowheads="1"/>
            </p:cNvSpPr>
            <p:nvPr/>
          </p:nvSpPr>
          <p:spPr bwMode="auto">
            <a:xfrm>
              <a:off x="1119" y="1984"/>
              <a:ext cx="215" cy="1059"/>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292885" name="Rectangle 16"/>
            <p:cNvSpPr>
              <a:spLocks noChangeArrowheads="1"/>
            </p:cNvSpPr>
            <p:nvPr/>
          </p:nvSpPr>
          <p:spPr bwMode="auto">
            <a:xfrm>
              <a:off x="1334" y="1984"/>
              <a:ext cx="215" cy="1059"/>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292886" name="Rectangle 17"/>
            <p:cNvSpPr>
              <a:spLocks noChangeArrowheads="1"/>
            </p:cNvSpPr>
            <p:nvPr/>
          </p:nvSpPr>
          <p:spPr bwMode="auto">
            <a:xfrm>
              <a:off x="1549" y="1984"/>
              <a:ext cx="215" cy="1059"/>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292887" name="Rectangle 18"/>
            <p:cNvSpPr>
              <a:spLocks noChangeArrowheads="1"/>
            </p:cNvSpPr>
            <p:nvPr/>
          </p:nvSpPr>
          <p:spPr bwMode="auto">
            <a:xfrm>
              <a:off x="1764" y="1984"/>
              <a:ext cx="215" cy="1059"/>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292888" name="Rectangle 19"/>
            <p:cNvSpPr>
              <a:spLocks noChangeArrowheads="1"/>
            </p:cNvSpPr>
            <p:nvPr/>
          </p:nvSpPr>
          <p:spPr bwMode="auto">
            <a:xfrm>
              <a:off x="1979" y="1984"/>
              <a:ext cx="215" cy="1059"/>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292889" name="Rectangle 20"/>
            <p:cNvSpPr>
              <a:spLocks noChangeArrowheads="1"/>
            </p:cNvSpPr>
            <p:nvPr/>
          </p:nvSpPr>
          <p:spPr bwMode="auto">
            <a:xfrm>
              <a:off x="2194" y="1984"/>
              <a:ext cx="215" cy="1059"/>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292890" name="Rectangle 21"/>
            <p:cNvSpPr>
              <a:spLocks noChangeArrowheads="1"/>
            </p:cNvSpPr>
            <p:nvPr/>
          </p:nvSpPr>
          <p:spPr bwMode="auto">
            <a:xfrm>
              <a:off x="2409" y="1984"/>
              <a:ext cx="215" cy="1059"/>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292891" name="Rectangle 22"/>
            <p:cNvSpPr>
              <a:spLocks noChangeArrowheads="1"/>
            </p:cNvSpPr>
            <p:nvPr/>
          </p:nvSpPr>
          <p:spPr bwMode="auto">
            <a:xfrm>
              <a:off x="2624" y="1984"/>
              <a:ext cx="215" cy="1059"/>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292892" name="Text Box 23"/>
            <p:cNvSpPr txBox="1">
              <a:spLocks noChangeArrowheads="1"/>
            </p:cNvSpPr>
            <p:nvPr/>
          </p:nvSpPr>
          <p:spPr bwMode="auto">
            <a:xfrm>
              <a:off x="486" y="2722"/>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a:solidFill>
                    <a:schemeClr val="tx1"/>
                  </a:solidFill>
                </a:rPr>
                <a:t>2</a:t>
              </a:r>
            </a:p>
          </p:txBody>
        </p:sp>
        <p:sp>
          <p:nvSpPr>
            <p:cNvPr id="292893" name="Text Box 24"/>
            <p:cNvSpPr txBox="1">
              <a:spLocks noChangeArrowheads="1"/>
            </p:cNvSpPr>
            <p:nvPr/>
          </p:nvSpPr>
          <p:spPr bwMode="auto">
            <a:xfrm>
              <a:off x="486" y="2087"/>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a:solidFill>
                    <a:schemeClr val="tx1"/>
                  </a:solidFill>
                </a:rPr>
                <a:t>8</a:t>
              </a:r>
            </a:p>
          </p:txBody>
        </p:sp>
        <p:sp>
          <p:nvSpPr>
            <p:cNvPr id="292894" name="Text Box 25"/>
            <p:cNvSpPr txBox="1">
              <a:spLocks noChangeArrowheads="1"/>
            </p:cNvSpPr>
            <p:nvPr/>
          </p:nvSpPr>
          <p:spPr bwMode="auto">
            <a:xfrm>
              <a:off x="486" y="2298"/>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a:solidFill>
                    <a:schemeClr val="tx1"/>
                  </a:solidFill>
                </a:rPr>
                <a:t>6</a:t>
              </a:r>
            </a:p>
          </p:txBody>
        </p:sp>
        <p:sp>
          <p:nvSpPr>
            <p:cNvPr id="292895" name="Text Box 26"/>
            <p:cNvSpPr txBox="1">
              <a:spLocks noChangeArrowheads="1"/>
            </p:cNvSpPr>
            <p:nvPr/>
          </p:nvSpPr>
          <p:spPr bwMode="auto">
            <a:xfrm>
              <a:off x="486" y="2510"/>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a:solidFill>
                    <a:schemeClr val="tx1"/>
                  </a:solidFill>
                </a:rPr>
                <a:t>4</a:t>
              </a:r>
            </a:p>
          </p:txBody>
        </p:sp>
        <p:sp>
          <p:nvSpPr>
            <p:cNvPr id="292896" name="Text Box 27"/>
            <p:cNvSpPr txBox="1">
              <a:spLocks noChangeArrowheads="1"/>
            </p:cNvSpPr>
            <p:nvPr/>
          </p:nvSpPr>
          <p:spPr bwMode="auto">
            <a:xfrm>
              <a:off x="417" y="1875"/>
              <a:ext cx="27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a:solidFill>
                    <a:schemeClr val="tx1"/>
                  </a:solidFill>
                </a:rPr>
                <a:t>10</a:t>
              </a:r>
            </a:p>
          </p:txBody>
        </p:sp>
        <p:sp>
          <p:nvSpPr>
            <p:cNvPr id="292897" name="Text Box 28"/>
            <p:cNvSpPr txBox="1">
              <a:spLocks noChangeArrowheads="1"/>
            </p:cNvSpPr>
            <p:nvPr/>
          </p:nvSpPr>
          <p:spPr bwMode="auto">
            <a:xfrm>
              <a:off x="765" y="3059"/>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a:solidFill>
                    <a:schemeClr val="tx1"/>
                  </a:solidFill>
                </a:rPr>
                <a:t>2</a:t>
              </a:r>
            </a:p>
          </p:txBody>
        </p:sp>
        <p:sp>
          <p:nvSpPr>
            <p:cNvPr id="292898" name="Text Box 29"/>
            <p:cNvSpPr txBox="1">
              <a:spLocks noChangeArrowheads="1"/>
            </p:cNvSpPr>
            <p:nvPr/>
          </p:nvSpPr>
          <p:spPr bwMode="auto">
            <a:xfrm>
              <a:off x="1001" y="3059"/>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a:solidFill>
                    <a:schemeClr val="tx1"/>
                  </a:solidFill>
                </a:rPr>
                <a:t>4</a:t>
              </a:r>
            </a:p>
          </p:txBody>
        </p:sp>
        <p:sp>
          <p:nvSpPr>
            <p:cNvPr id="292899" name="Text Box 30"/>
            <p:cNvSpPr txBox="1">
              <a:spLocks noChangeArrowheads="1"/>
            </p:cNvSpPr>
            <p:nvPr/>
          </p:nvSpPr>
          <p:spPr bwMode="auto">
            <a:xfrm>
              <a:off x="1220" y="3059"/>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a:solidFill>
                    <a:schemeClr val="tx1"/>
                  </a:solidFill>
                </a:rPr>
                <a:t>6</a:t>
              </a:r>
            </a:p>
          </p:txBody>
        </p:sp>
        <p:sp>
          <p:nvSpPr>
            <p:cNvPr id="292900" name="Text Box 31"/>
            <p:cNvSpPr txBox="1">
              <a:spLocks noChangeArrowheads="1"/>
            </p:cNvSpPr>
            <p:nvPr/>
          </p:nvSpPr>
          <p:spPr bwMode="auto">
            <a:xfrm>
              <a:off x="1447" y="3059"/>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a:solidFill>
                    <a:schemeClr val="tx1"/>
                  </a:solidFill>
                </a:rPr>
                <a:t>8</a:t>
              </a:r>
            </a:p>
          </p:txBody>
        </p:sp>
        <p:sp>
          <p:nvSpPr>
            <p:cNvPr id="292901" name="Text Box 32"/>
            <p:cNvSpPr txBox="1">
              <a:spLocks noChangeArrowheads="1"/>
            </p:cNvSpPr>
            <p:nvPr/>
          </p:nvSpPr>
          <p:spPr bwMode="auto">
            <a:xfrm>
              <a:off x="1596" y="3059"/>
              <a:ext cx="27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a:solidFill>
                    <a:schemeClr val="tx1"/>
                  </a:solidFill>
                </a:rPr>
                <a:t>10</a:t>
              </a:r>
            </a:p>
          </p:txBody>
        </p:sp>
        <p:sp>
          <p:nvSpPr>
            <p:cNvPr id="292902" name="Text Box 33"/>
            <p:cNvSpPr txBox="1">
              <a:spLocks noChangeArrowheads="1"/>
            </p:cNvSpPr>
            <p:nvPr/>
          </p:nvSpPr>
          <p:spPr bwMode="auto">
            <a:xfrm>
              <a:off x="1815" y="3059"/>
              <a:ext cx="27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a:solidFill>
                    <a:schemeClr val="tx1"/>
                  </a:solidFill>
                </a:rPr>
                <a:t>12</a:t>
              </a:r>
            </a:p>
          </p:txBody>
        </p:sp>
        <p:sp>
          <p:nvSpPr>
            <p:cNvPr id="292903" name="Text Box 34"/>
            <p:cNvSpPr txBox="1">
              <a:spLocks noChangeArrowheads="1"/>
            </p:cNvSpPr>
            <p:nvPr/>
          </p:nvSpPr>
          <p:spPr bwMode="auto">
            <a:xfrm>
              <a:off x="2032" y="3059"/>
              <a:ext cx="27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a:solidFill>
                    <a:schemeClr val="tx1"/>
                  </a:solidFill>
                </a:rPr>
                <a:t>14</a:t>
              </a:r>
            </a:p>
          </p:txBody>
        </p:sp>
        <p:sp>
          <p:nvSpPr>
            <p:cNvPr id="292904" name="Text Box 35"/>
            <p:cNvSpPr txBox="1">
              <a:spLocks noChangeArrowheads="1"/>
            </p:cNvSpPr>
            <p:nvPr/>
          </p:nvSpPr>
          <p:spPr bwMode="auto">
            <a:xfrm>
              <a:off x="2251" y="3059"/>
              <a:ext cx="27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a:solidFill>
                    <a:schemeClr val="tx1"/>
                  </a:solidFill>
                </a:rPr>
                <a:t>16</a:t>
              </a:r>
            </a:p>
          </p:txBody>
        </p:sp>
        <p:sp>
          <p:nvSpPr>
            <p:cNvPr id="292905" name="Text Box 36"/>
            <p:cNvSpPr txBox="1">
              <a:spLocks noChangeArrowheads="1"/>
            </p:cNvSpPr>
            <p:nvPr/>
          </p:nvSpPr>
          <p:spPr bwMode="auto">
            <a:xfrm>
              <a:off x="2478" y="3059"/>
              <a:ext cx="27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a:solidFill>
                    <a:schemeClr val="tx1"/>
                  </a:solidFill>
                </a:rPr>
                <a:t>18</a:t>
              </a:r>
            </a:p>
          </p:txBody>
        </p:sp>
        <p:sp>
          <p:nvSpPr>
            <p:cNvPr id="292906" name="Text Box 37"/>
            <p:cNvSpPr txBox="1">
              <a:spLocks noChangeArrowheads="1"/>
            </p:cNvSpPr>
            <p:nvPr/>
          </p:nvSpPr>
          <p:spPr bwMode="auto">
            <a:xfrm>
              <a:off x="2710" y="3059"/>
              <a:ext cx="27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a:solidFill>
                    <a:schemeClr val="tx1"/>
                  </a:solidFill>
                </a:rPr>
                <a:t>20</a:t>
              </a:r>
            </a:p>
          </p:txBody>
        </p:sp>
        <p:sp>
          <p:nvSpPr>
            <p:cNvPr id="292907" name="Line 38"/>
            <p:cNvSpPr>
              <a:spLocks noChangeShapeType="1"/>
            </p:cNvSpPr>
            <p:nvPr/>
          </p:nvSpPr>
          <p:spPr bwMode="auto">
            <a:xfrm flipV="1">
              <a:off x="691" y="1984"/>
              <a:ext cx="858" cy="847"/>
            </a:xfrm>
            <a:prstGeom prst="line">
              <a:avLst/>
            </a:prstGeom>
            <a:noFill/>
            <a:ln w="31750">
              <a:solidFill>
                <a:srgbClr val="FF6600"/>
              </a:solidFill>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292908" name="Line 39"/>
            <p:cNvSpPr>
              <a:spLocks noChangeShapeType="1"/>
            </p:cNvSpPr>
            <p:nvPr/>
          </p:nvSpPr>
          <p:spPr bwMode="auto">
            <a:xfrm>
              <a:off x="1543" y="1984"/>
              <a:ext cx="1299" cy="3"/>
            </a:xfrm>
            <a:prstGeom prst="line">
              <a:avLst/>
            </a:prstGeom>
            <a:noFill/>
            <a:ln w="31750">
              <a:solidFill>
                <a:srgbClr val="FF6600"/>
              </a:solidFill>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292909" name="Text Box 40"/>
            <p:cNvSpPr txBox="1">
              <a:spLocks noChangeArrowheads="1"/>
            </p:cNvSpPr>
            <p:nvPr/>
          </p:nvSpPr>
          <p:spPr bwMode="auto">
            <a:xfrm>
              <a:off x="3112" y="2934"/>
              <a:ext cx="4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s</a:t>
              </a:r>
              <a:r>
                <a:rPr lang="fi-FI" altLang="fi-FI" sz="2000">
                  <a:solidFill>
                    <a:schemeClr val="tx1"/>
                  </a:solidFill>
                </a:rPr>
                <a:t> / m</a:t>
              </a:r>
            </a:p>
          </p:txBody>
        </p:sp>
        <p:sp>
          <p:nvSpPr>
            <p:cNvPr id="292910" name="Rectangle 41"/>
            <p:cNvSpPr>
              <a:spLocks noChangeArrowheads="1"/>
            </p:cNvSpPr>
            <p:nvPr/>
          </p:nvSpPr>
          <p:spPr bwMode="auto">
            <a:xfrm>
              <a:off x="695" y="2834"/>
              <a:ext cx="2144" cy="202"/>
            </a:xfrm>
            <a:prstGeom prst="rect">
              <a:avLst/>
            </a:prstGeom>
            <a:solidFill>
              <a:srgbClr val="FF0000">
                <a:alpha val="50195"/>
              </a:srgbClr>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292911" name="Freeform 42"/>
            <p:cNvSpPr>
              <a:spLocks/>
            </p:cNvSpPr>
            <p:nvPr/>
          </p:nvSpPr>
          <p:spPr bwMode="auto">
            <a:xfrm>
              <a:off x="704" y="1992"/>
              <a:ext cx="846" cy="840"/>
            </a:xfrm>
            <a:custGeom>
              <a:avLst/>
              <a:gdLst>
                <a:gd name="T0" fmla="*/ 0 w 846"/>
                <a:gd name="T1" fmla="*/ 894 h 837"/>
                <a:gd name="T2" fmla="*/ 846 w 846"/>
                <a:gd name="T3" fmla="*/ 0 h 837"/>
                <a:gd name="T4" fmla="*/ 843 w 846"/>
                <a:gd name="T5" fmla="*/ 903 h 837"/>
                <a:gd name="T6" fmla="*/ 0 w 846"/>
                <a:gd name="T7" fmla="*/ 894 h 837"/>
                <a:gd name="T8" fmla="*/ 0 60000 65536"/>
                <a:gd name="T9" fmla="*/ 0 60000 65536"/>
                <a:gd name="T10" fmla="*/ 0 60000 65536"/>
                <a:gd name="T11" fmla="*/ 0 60000 65536"/>
                <a:gd name="T12" fmla="*/ 0 w 846"/>
                <a:gd name="T13" fmla="*/ 0 h 837"/>
                <a:gd name="T14" fmla="*/ 846 w 846"/>
                <a:gd name="T15" fmla="*/ 837 h 837"/>
              </a:gdLst>
              <a:ahLst/>
              <a:cxnLst>
                <a:cxn ang="T8">
                  <a:pos x="T0" y="T1"/>
                </a:cxn>
                <a:cxn ang="T9">
                  <a:pos x="T2" y="T3"/>
                </a:cxn>
                <a:cxn ang="T10">
                  <a:pos x="T4" y="T5"/>
                </a:cxn>
                <a:cxn ang="T11">
                  <a:pos x="T6" y="T7"/>
                </a:cxn>
              </a:cxnLst>
              <a:rect l="T12" t="T13" r="T14" b="T15"/>
              <a:pathLst>
                <a:path w="846" h="837">
                  <a:moveTo>
                    <a:pt x="0" y="828"/>
                  </a:moveTo>
                  <a:lnTo>
                    <a:pt x="846" y="0"/>
                  </a:lnTo>
                  <a:lnTo>
                    <a:pt x="843" y="837"/>
                  </a:lnTo>
                  <a:lnTo>
                    <a:pt x="0" y="828"/>
                  </a:lnTo>
                  <a:close/>
                </a:path>
              </a:pathLst>
            </a:custGeom>
            <a:solidFill>
              <a:srgbClr val="00CCFF">
                <a:alpha val="50195"/>
              </a:srgbClr>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p>
              <a:endParaRPr lang="fi-FI"/>
            </a:p>
          </p:txBody>
        </p:sp>
        <p:sp>
          <p:nvSpPr>
            <p:cNvPr id="292912" name="Rectangle 43"/>
            <p:cNvSpPr>
              <a:spLocks noChangeArrowheads="1"/>
            </p:cNvSpPr>
            <p:nvPr/>
          </p:nvSpPr>
          <p:spPr bwMode="auto">
            <a:xfrm>
              <a:off x="1550" y="1995"/>
              <a:ext cx="1290" cy="831"/>
            </a:xfrm>
            <a:prstGeom prst="rect">
              <a:avLst/>
            </a:prstGeom>
            <a:solidFill>
              <a:srgbClr val="008000">
                <a:alpha val="50195"/>
              </a:srgbClr>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graphicFrame>
          <p:nvGraphicFramePr>
            <p:cNvPr id="292913" name="Object 44"/>
            <p:cNvGraphicFramePr>
              <a:graphicFrameLocks noChangeAspect="1"/>
            </p:cNvGraphicFramePr>
            <p:nvPr/>
          </p:nvGraphicFramePr>
          <p:xfrm>
            <a:off x="1135" y="2417"/>
            <a:ext cx="188" cy="209"/>
          </p:xfrm>
          <a:graphic>
            <a:graphicData uri="http://schemas.openxmlformats.org/presentationml/2006/ole">
              <mc:AlternateContent xmlns:mc="http://schemas.openxmlformats.org/markup-compatibility/2006">
                <mc:Choice xmlns:v="urn:schemas-microsoft-com:vml" Requires="v">
                  <p:oleObj spid="_x0000_s292934" name="Equation" r:id="rId5" imgW="355292" imgH="393359" progId="Equation.DSMT4">
                    <p:embed/>
                  </p:oleObj>
                </mc:Choice>
                <mc:Fallback>
                  <p:oleObj name="Equation" r:id="rId5" imgW="355292" imgH="393359" progId="Equation.DSMT4">
                    <p:embed/>
                    <p:pic>
                      <p:nvPicPr>
                        <p:cNvPr id="0" name="Object 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5" y="2417"/>
                          <a:ext cx="188"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2914" name="Object 45"/>
            <p:cNvGraphicFramePr>
              <a:graphicFrameLocks noChangeAspect="1"/>
            </p:cNvGraphicFramePr>
            <p:nvPr/>
          </p:nvGraphicFramePr>
          <p:xfrm>
            <a:off x="1130" y="2835"/>
            <a:ext cx="197" cy="210"/>
          </p:xfrm>
          <a:graphic>
            <a:graphicData uri="http://schemas.openxmlformats.org/presentationml/2006/ole">
              <mc:AlternateContent xmlns:mc="http://schemas.openxmlformats.org/markup-compatibility/2006">
                <mc:Choice xmlns:v="urn:schemas-microsoft-com:vml" Requires="v">
                  <p:oleObj spid="_x0000_s292935" name="Equation" r:id="rId7" imgW="368140" imgH="393529" progId="Equation.DSMT4">
                    <p:embed/>
                  </p:oleObj>
                </mc:Choice>
                <mc:Fallback>
                  <p:oleObj name="Equation" r:id="rId7" imgW="368140" imgH="393529" progId="Equation.DSMT4">
                    <p:embed/>
                    <p:pic>
                      <p:nvPicPr>
                        <p:cNvPr id="0" name="Object 4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30" y="2835"/>
                          <a:ext cx="197"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2915" name="Object 46"/>
            <p:cNvGraphicFramePr>
              <a:graphicFrameLocks noChangeAspect="1"/>
            </p:cNvGraphicFramePr>
            <p:nvPr/>
          </p:nvGraphicFramePr>
          <p:xfrm>
            <a:off x="1981" y="2412"/>
            <a:ext cx="202" cy="209"/>
          </p:xfrm>
          <a:graphic>
            <a:graphicData uri="http://schemas.openxmlformats.org/presentationml/2006/ole">
              <mc:AlternateContent xmlns:mc="http://schemas.openxmlformats.org/markup-compatibility/2006">
                <mc:Choice xmlns:v="urn:schemas-microsoft-com:vml" Requires="v">
                  <p:oleObj spid="_x0000_s292936" name="Equation" r:id="rId9" imgW="380835" imgH="393529" progId="Equation.DSMT4">
                    <p:embed/>
                  </p:oleObj>
                </mc:Choice>
                <mc:Fallback>
                  <p:oleObj name="Equation" r:id="rId9" imgW="380835" imgH="393529" progId="Equation.DSMT4">
                    <p:embed/>
                    <p:pic>
                      <p:nvPicPr>
                        <p:cNvPr id="0" name="Object 4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81" y="2412"/>
                          <a:ext cx="202"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2916" name="Text Box 47"/>
            <p:cNvSpPr txBox="1">
              <a:spLocks noChangeArrowheads="1"/>
            </p:cNvSpPr>
            <p:nvPr/>
          </p:nvSpPr>
          <p:spPr bwMode="auto">
            <a:xfrm>
              <a:off x="485" y="1437"/>
              <a:ext cx="46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F</a:t>
              </a:r>
              <a:r>
                <a:rPr lang="fi-FI" altLang="fi-FI" sz="2000">
                  <a:solidFill>
                    <a:schemeClr val="tx1"/>
                  </a:solidFill>
                </a:rPr>
                <a:t> / N</a:t>
              </a:r>
            </a:p>
          </p:txBody>
        </p:sp>
      </p:grpSp>
      <p:graphicFrame>
        <p:nvGraphicFramePr>
          <p:cNvPr id="292871" name="Object 48"/>
          <p:cNvGraphicFramePr>
            <a:graphicFrameLocks noChangeAspect="1"/>
          </p:cNvGraphicFramePr>
          <p:nvPr/>
        </p:nvGraphicFramePr>
        <p:xfrm>
          <a:off x="5513388" y="2719388"/>
          <a:ext cx="2601912" cy="661987"/>
        </p:xfrm>
        <a:graphic>
          <a:graphicData uri="http://schemas.openxmlformats.org/presentationml/2006/ole">
            <mc:AlternateContent xmlns:mc="http://schemas.openxmlformats.org/markup-compatibility/2006">
              <mc:Choice xmlns:v="urn:schemas-microsoft-com:vml" Requires="v">
                <p:oleObj spid="_x0000_s292937" name="Equation" r:id="rId11" imgW="2895600" imgH="736600" progId="Equation.DSMT4">
                  <p:embed/>
                </p:oleObj>
              </mc:Choice>
              <mc:Fallback>
                <p:oleObj name="Equation" r:id="rId11" imgW="2895600" imgH="736600" progId="Equation.DSMT4">
                  <p:embed/>
                  <p:pic>
                    <p:nvPicPr>
                      <p:cNvPr id="0" name="Object 4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13388" y="2719388"/>
                        <a:ext cx="2601912" cy="661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2872" name="Object 49"/>
          <p:cNvGraphicFramePr>
            <a:graphicFrameLocks noChangeAspect="1"/>
          </p:cNvGraphicFramePr>
          <p:nvPr/>
        </p:nvGraphicFramePr>
        <p:xfrm>
          <a:off x="5514975" y="3533775"/>
          <a:ext cx="2740025" cy="352425"/>
        </p:xfrm>
        <a:graphic>
          <a:graphicData uri="http://schemas.openxmlformats.org/presentationml/2006/ole">
            <mc:AlternateContent xmlns:mc="http://schemas.openxmlformats.org/markup-compatibility/2006">
              <mc:Choice xmlns:v="urn:schemas-microsoft-com:vml" Requires="v">
                <p:oleObj spid="_x0000_s292938" name="Equation" r:id="rId13" imgW="3048000" imgH="393700" progId="Equation.DSMT4">
                  <p:embed/>
                </p:oleObj>
              </mc:Choice>
              <mc:Fallback>
                <p:oleObj name="Equation" r:id="rId13" imgW="3048000" imgH="393700" progId="Equation.DSMT4">
                  <p:embed/>
                  <p:pic>
                    <p:nvPicPr>
                      <p:cNvPr id="0" name="Object 4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14975" y="3533775"/>
                        <a:ext cx="2740025"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2873" name="Object 50"/>
          <p:cNvGraphicFramePr>
            <a:graphicFrameLocks noChangeAspect="1"/>
          </p:cNvGraphicFramePr>
          <p:nvPr/>
        </p:nvGraphicFramePr>
        <p:xfrm>
          <a:off x="5576888" y="4148138"/>
          <a:ext cx="2751137" cy="352425"/>
        </p:xfrm>
        <a:graphic>
          <a:graphicData uri="http://schemas.openxmlformats.org/presentationml/2006/ole">
            <mc:AlternateContent xmlns:mc="http://schemas.openxmlformats.org/markup-compatibility/2006">
              <mc:Choice xmlns:v="urn:schemas-microsoft-com:vml" Requires="v">
                <p:oleObj spid="_x0000_s292939" name="Equation" r:id="rId15" imgW="3060700" imgH="393700" progId="Equation.DSMT4">
                  <p:embed/>
                </p:oleObj>
              </mc:Choice>
              <mc:Fallback>
                <p:oleObj name="Equation" r:id="rId15" imgW="3060700" imgH="393700" progId="Equation.DSMT4">
                  <p:embed/>
                  <p:pic>
                    <p:nvPicPr>
                      <p:cNvPr id="0" name="Object 5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76888" y="4148138"/>
                        <a:ext cx="2751137"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2874" name="Object 51"/>
          <p:cNvGraphicFramePr>
            <a:graphicFrameLocks noChangeAspect="1"/>
          </p:cNvGraphicFramePr>
          <p:nvPr/>
        </p:nvGraphicFramePr>
        <p:xfrm>
          <a:off x="1069975" y="5497513"/>
          <a:ext cx="3844925" cy="433387"/>
        </p:xfrm>
        <a:graphic>
          <a:graphicData uri="http://schemas.openxmlformats.org/presentationml/2006/ole">
            <mc:AlternateContent xmlns:mc="http://schemas.openxmlformats.org/markup-compatibility/2006">
              <mc:Choice xmlns:v="urn:schemas-microsoft-com:vml" Requires="v">
                <p:oleObj spid="_x0000_s292940" name="Equation" r:id="rId17" imgW="4279900" imgH="482600" progId="Equation.DSMT4">
                  <p:embed/>
                </p:oleObj>
              </mc:Choice>
              <mc:Fallback>
                <p:oleObj name="Equation" r:id="rId17" imgW="4279900" imgH="482600" progId="Equation.DSMT4">
                  <p:embed/>
                  <p:pic>
                    <p:nvPicPr>
                      <p:cNvPr id="0" name="Object 5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69975" y="5497513"/>
                        <a:ext cx="3844925" cy="433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28A98039-0D73-42EC-9D25-11F9DE6BFEE8}" type="slidenum">
              <a:rPr lang="fi-FI" altLang="fi-FI" sz="1000" smtClean="0">
                <a:solidFill>
                  <a:schemeClr val="tx1"/>
                </a:solidFill>
                <a:latin typeface="Arial" panose="020B0604020202020204" pitchFamily="34" charset="0"/>
              </a:rPr>
              <a:pPr>
                <a:spcBef>
                  <a:spcPct val="0"/>
                </a:spcBef>
                <a:buClrTx/>
                <a:buFontTx/>
                <a:buNone/>
              </a:pPr>
              <a:t>28</a:t>
            </a:fld>
            <a:endParaRPr lang="fi-FI" altLang="fi-FI" sz="1000" smtClean="0">
              <a:solidFill>
                <a:schemeClr val="tx1"/>
              </a:solidFill>
              <a:latin typeface="Arial" panose="020B0604020202020204" pitchFamily="34" charset="0"/>
            </a:endParaRPr>
          </a:p>
        </p:txBody>
      </p:sp>
      <p:sp>
        <p:nvSpPr>
          <p:cNvPr id="806914" name="Line 2"/>
          <p:cNvSpPr>
            <a:spLocks noChangeShapeType="1"/>
          </p:cNvSpPr>
          <p:nvPr/>
        </p:nvSpPr>
        <p:spPr bwMode="auto">
          <a:xfrm flipV="1">
            <a:off x="827088" y="3068638"/>
            <a:ext cx="1728787" cy="2305050"/>
          </a:xfrm>
          <a:prstGeom prst="line">
            <a:avLst/>
          </a:prstGeom>
          <a:noFill/>
          <a:ln w="31750">
            <a:solidFill>
              <a:srgbClr val="0000FF"/>
            </a:solidFill>
            <a:round/>
            <a:headEnd/>
            <a:tailEnd type="triangle" w="lg" len="lg"/>
          </a:ln>
          <a:extLst>
            <a:ext uri="{909E8E84-426E-40DD-AFC4-6F175D3DCCD1}">
              <a14:hiddenFill xmlns:a14="http://schemas.microsoft.com/office/drawing/2010/main">
                <a:noFill/>
              </a14:hiddenFill>
            </a:ext>
          </a:extLst>
        </p:spPr>
        <p:txBody>
          <a:bodyPr/>
          <a:lstStyle/>
          <a:p>
            <a:endParaRPr lang="fi-FI"/>
          </a:p>
        </p:txBody>
      </p:sp>
      <p:sp>
        <p:nvSpPr>
          <p:cNvPr id="806915" name="Line 3"/>
          <p:cNvSpPr>
            <a:spLocks noChangeShapeType="1"/>
          </p:cNvSpPr>
          <p:nvPr/>
        </p:nvSpPr>
        <p:spPr bwMode="auto">
          <a:xfrm>
            <a:off x="2555875" y="3068638"/>
            <a:ext cx="2592388" cy="1944687"/>
          </a:xfrm>
          <a:prstGeom prst="line">
            <a:avLst/>
          </a:prstGeom>
          <a:noFill/>
          <a:ln w="31750">
            <a:solidFill>
              <a:srgbClr val="0000FF"/>
            </a:solidFill>
            <a:round/>
            <a:headEnd/>
            <a:tailEnd type="triangle" w="lg" len="lg"/>
          </a:ln>
          <a:extLst>
            <a:ext uri="{909E8E84-426E-40DD-AFC4-6F175D3DCCD1}">
              <a14:hiddenFill xmlns:a14="http://schemas.microsoft.com/office/drawing/2010/main">
                <a:noFill/>
              </a14:hiddenFill>
            </a:ext>
          </a:extLst>
        </p:spPr>
        <p:txBody>
          <a:bodyPr/>
          <a:lstStyle/>
          <a:p>
            <a:endParaRPr lang="fi-FI"/>
          </a:p>
        </p:txBody>
      </p:sp>
      <p:sp>
        <p:nvSpPr>
          <p:cNvPr id="806916" name="Line 4"/>
          <p:cNvSpPr>
            <a:spLocks noChangeShapeType="1"/>
          </p:cNvSpPr>
          <p:nvPr/>
        </p:nvSpPr>
        <p:spPr bwMode="auto">
          <a:xfrm flipV="1">
            <a:off x="827088" y="5013325"/>
            <a:ext cx="4321175" cy="360363"/>
          </a:xfrm>
          <a:prstGeom prst="line">
            <a:avLst/>
          </a:prstGeom>
          <a:noFill/>
          <a:ln w="31750">
            <a:solidFill>
              <a:srgbClr val="FF6600"/>
            </a:solidFill>
            <a:round/>
            <a:headEnd/>
            <a:tailEnd type="triangle" w="lg" len="lg"/>
          </a:ln>
          <a:extLst>
            <a:ext uri="{909E8E84-426E-40DD-AFC4-6F175D3DCCD1}">
              <a14:hiddenFill xmlns:a14="http://schemas.microsoft.com/office/drawing/2010/main">
                <a:noFill/>
              </a14:hiddenFill>
            </a:ext>
          </a:extLst>
        </p:spPr>
        <p:txBody>
          <a:bodyPr/>
          <a:lstStyle/>
          <a:p>
            <a:endParaRPr lang="fi-FI"/>
          </a:p>
        </p:txBody>
      </p:sp>
      <p:sp>
        <p:nvSpPr>
          <p:cNvPr id="35846" name="Rectangle 5"/>
          <p:cNvSpPr>
            <a:spLocks noGrp="1" noRot="1" noChangeArrowheads="1"/>
          </p:cNvSpPr>
          <p:nvPr>
            <p:ph type="title"/>
          </p:nvPr>
        </p:nvSpPr>
        <p:spPr>
          <a:xfrm>
            <a:off x="436563" y="228600"/>
            <a:ext cx="8405812" cy="1143000"/>
          </a:xfrm>
        </p:spPr>
        <p:txBody>
          <a:bodyPr/>
          <a:lstStyle/>
          <a:p>
            <a:pPr algn="l" eaLnBrk="1" hangingPunct="1"/>
            <a:r>
              <a:rPr lang="fi-FI" altLang="fi-FI" sz="3600" smtClean="0"/>
              <a:t>1.5. Vektorilaskentaa</a:t>
            </a:r>
          </a:p>
        </p:txBody>
      </p:sp>
      <p:sp>
        <p:nvSpPr>
          <p:cNvPr id="35847" name="Rectangle 6"/>
          <p:cNvSpPr>
            <a:spLocks noGrp="1" noRot="1" noChangeArrowheads="1"/>
          </p:cNvSpPr>
          <p:nvPr>
            <p:ph type="body" idx="1"/>
          </p:nvPr>
        </p:nvSpPr>
        <p:spPr/>
        <p:txBody>
          <a:bodyPr/>
          <a:lstStyle/>
          <a:p>
            <a:pPr eaLnBrk="1" hangingPunct="1"/>
            <a:r>
              <a:rPr lang="fi-FI" altLang="fi-FI" smtClean="0"/>
              <a:t>Vektorien yhteenlasku ja siirto:</a:t>
            </a:r>
          </a:p>
        </p:txBody>
      </p:sp>
      <p:sp>
        <p:nvSpPr>
          <p:cNvPr id="806919" name="Text Box 7"/>
          <p:cNvSpPr txBox="1">
            <a:spLocks noChangeArrowheads="1"/>
          </p:cNvSpPr>
          <p:nvPr/>
        </p:nvSpPr>
        <p:spPr bwMode="auto">
          <a:xfrm>
            <a:off x="1187450" y="4076700"/>
            <a:ext cx="288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b="1" i="1">
                <a:solidFill>
                  <a:schemeClr val="tx1"/>
                </a:solidFill>
              </a:rPr>
              <a:t>a</a:t>
            </a:r>
          </a:p>
        </p:txBody>
      </p:sp>
      <p:sp>
        <p:nvSpPr>
          <p:cNvPr id="806920" name="Text Box 8"/>
          <p:cNvSpPr txBox="1">
            <a:spLocks noChangeArrowheads="1"/>
          </p:cNvSpPr>
          <p:nvPr/>
        </p:nvSpPr>
        <p:spPr bwMode="auto">
          <a:xfrm>
            <a:off x="3708400" y="3500438"/>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b="1" i="1">
                <a:solidFill>
                  <a:schemeClr val="tx1"/>
                </a:solidFill>
              </a:rPr>
              <a:t>b</a:t>
            </a:r>
          </a:p>
        </p:txBody>
      </p:sp>
      <p:sp>
        <p:nvSpPr>
          <p:cNvPr id="806921" name="Text Box 9"/>
          <p:cNvSpPr txBox="1">
            <a:spLocks noChangeArrowheads="1"/>
          </p:cNvSpPr>
          <p:nvPr/>
        </p:nvSpPr>
        <p:spPr bwMode="auto">
          <a:xfrm rot="-274243">
            <a:off x="2268538" y="4797425"/>
            <a:ext cx="10810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b="1" i="1">
                <a:solidFill>
                  <a:schemeClr val="tx1"/>
                </a:solidFill>
              </a:rPr>
              <a:t>a</a:t>
            </a:r>
            <a:r>
              <a:rPr lang="fi-FI" altLang="fi-FI" sz="1800">
                <a:solidFill>
                  <a:schemeClr val="tx1"/>
                </a:solidFill>
              </a:rPr>
              <a:t>+</a:t>
            </a:r>
            <a:r>
              <a:rPr lang="fi-FI" altLang="fi-FI" sz="2000" b="1" i="1">
                <a:solidFill>
                  <a:schemeClr val="tx1"/>
                </a:solidFill>
              </a:rPr>
              <a:t>b</a:t>
            </a:r>
          </a:p>
        </p:txBody>
      </p:sp>
      <p:sp>
        <p:nvSpPr>
          <p:cNvPr id="806922" name="Text Box 10"/>
          <p:cNvSpPr txBox="1">
            <a:spLocks noChangeArrowheads="1"/>
          </p:cNvSpPr>
          <p:nvPr/>
        </p:nvSpPr>
        <p:spPr bwMode="auto">
          <a:xfrm>
            <a:off x="1258888" y="2349500"/>
            <a:ext cx="2016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a:solidFill>
                  <a:schemeClr val="tx1"/>
                </a:solidFill>
              </a:rPr>
              <a:t>Yhteenlasku:</a:t>
            </a:r>
          </a:p>
        </p:txBody>
      </p:sp>
      <p:sp>
        <p:nvSpPr>
          <p:cNvPr id="806923" name="Text Box 11"/>
          <p:cNvSpPr txBox="1">
            <a:spLocks noChangeArrowheads="1"/>
          </p:cNvSpPr>
          <p:nvPr/>
        </p:nvSpPr>
        <p:spPr bwMode="auto">
          <a:xfrm>
            <a:off x="4500563" y="2349500"/>
            <a:ext cx="2808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a:solidFill>
                  <a:schemeClr val="tx1"/>
                </a:solidFill>
              </a:rPr>
              <a:t>Vektorin siirto:</a:t>
            </a:r>
          </a:p>
        </p:txBody>
      </p:sp>
      <p:sp>
        <p:nvSpPr>
          <p:cNvPr id="35853" name="AutoShape 13">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06922"/>
                                        </p:tgtEl>
                                        <p:attrNameLst>
                                          <p:attrName>style.visibility</p:attrName>
                                        </p:attrNameLst>
                                      </p:cBhvr>
                                      <p:to>
                                        <p:strVal val="visible"/>
                                      </p:to>
                                    </p:set>
                                    <p:animEffect transition="in" filter="box(in)">
                                      <p:cBhvr>
                                        <p:cTn id="7" dur="500"/>
                                        <p:tgtEl>
                                          <p:spTgt spid="8069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06919"/>
                                        </p:tgtEl>
                                        <p:attrNameLst>
                                          <p:attrName>style.visibility</p:attrName>
                                        </p:attrNameLst>
                                      </p:cBhvr>
                                      <p:to>
                                        <p:strVal val="visible"/>
                                      </p:to>
                                    </p:set>
                                    <p:animEffect transition="in" filter="box(in)">
                                      <p:cBhvr>
                                        <p:cTn id="12" dur="500"/>
                                        <p:tgtEl>
                                          <p:spTgt spid="806919"/>
                                        </p:tgtEl>
                                      </p:cBhvr>
                                    </p:animEffect>
                                  </p:childTnLst>
                                </p:cTn>
                              </p:par>
                              <p:par>
                                <p:cTn id="13" presetID="4" presetClass="entr" presetSubtype="16" fill="hold" nodeType="withEffect">
                                  <p:stCondLst>
                                    <p:cond delay="0"/>
                                  </p:stCondLst>
                                  <p:childTnLst>
                                    <p:set>
                                      <p:cBhvr>
                                        <p:cTn id="14" dur="1" fill="hold">
                                          <p:stCondLst>
                                            <p:cond delay="0"/>
                                          </p:stCondLst>
                                        </p:cTn>
                                        <p:tgtEl>
                                          <p:spTgt spid="806914"/>
                                        </p:tgtEl>
                                        <p:attrNameLst>
                                          <p:attrName>style.visibility</p:attrName>
                                        </p:attrNameLst>
                                      </p:cBhvr>
                                      <p:to>
                                        <p:strVal val="visible"/>
                                      </p:to>
                                    </p:set>
                                    <p:animEffect transition="in" filter="box(in)">
                                      <p:cBhvr>
                                        <p:cTn id="15" dur="500"/>
                                        <p:tgtEl>
                                          <p:spTgt spid="80691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806915"/>
                                        </p:tgtEl>
                                        <p:attrNameLst>
                                          <p:attrName>style.visibility</p:attrName>
                                        </p:attrNameLst>
                                      </p:cBhvr>
                                      <p:to>
                                        <p:strVal val="visible"/>
                                      </p:to>
                                    </p:set>
                                    <p:animEffect transition="in" filter="box(in)">
                                      <p:cBhvr>
                                        <p:cTn id="20" dur="500"/>
                                        <p:tgtEl>
                                          <p:spTgt spid="806915"/>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806920"/>
                                        </p:tgtEl>
                                        <p:attrNameLst>
                                          <p:attrName>style.visibility</p:attrName>
                                        </p:attrNameLst>
                                      </p:cBhvr>
                                      <p:to>
                                        <p:strVal val="visible"/>
                                      </p:to>
                                    </p:set>
                                    <p:animEffect transition="in" filter="box(in)">
                                      <p:cBhvr>
                                        <p:cTn id="23" dur="500"/>
                                        <p:tgtEl>
                                          <p:spTgt spid="80692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nodeType="clickEffect">
                                  <p:stCondLst>
                                    <p:cond delay="0"/>
                                  </p:stCondLst>
                                  <p:childTnLst>
                                    <p:set>
                                      <p:cBhvr>
                                        <p:cTn id="27" dur="1" fill="hold">
                                          <p:stCondLst>
                                            <p:cond delay="0"/>
                                          </p:stCondLst>
                                        </p:cTn>
                                        <p:tgtEl>
                                          <p:spTgt spid="806916"/>
                                        </p:tgtEl>
                                        <p:attrNameLst>
                                          <p:attrName>style.visibility</p:attrName>
                                        </p:attrNameLst>
                                      </p:cBhvr>
                                      <p:to>
                                        <p:strVal val="visible"/>
                                      </p:to>
                                    </p:set>
                                    <p:animEffect transition="in" filter="box(in)">
                                      <p:cBhvr>
                                        <p:cTn id="28" dur="500"/>
                                        <p:tgtEl>
                                          <p:spTgt spid="806916"/>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806921"/>
                                        </p:tgtEl>
                                        <p:attrNameLst>
                                          <p:attrName>style.visibility</p:attrName>
                                        </p:attrNameLst>
                                      </p:cBhvr>
                                      <p:to>
                                        <p:strVal val="visible"/>
                                      </p:to>
                                    </p:set>
                                    <p:animEffect transition="in" filter="box(in)">
                                      <p:cBhvr>
                                        <p:cTn id="31" dur="500"/>
                                        <p:tgtEl>
                                          <p:spTgt spid="80692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806923"/>
                                        </p:tgtEl>
                                        <p:attrNameLst>
                                          <p:attrName>style.visibility</p:attrName>
                                        </p:attrNameLst>
                                      </p:cBhvr>
                                      <p:to>
                                        <p:strVal val="visible"/>
                                      </p:to>
                                    </p:set>
                                    <p:animEffect transition="in" filter="box(in)">
                                      <p:cBhvr>
                                        <p:cTn id="36" dur="500"/>
                                        <p:tgtEl>
                                          <p:spTgt spid="80692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63" presetClass="path" presetSubtype="0" accel="50000" decel="50000" fill="hold" nodeType="clickEffect">
                                  <p:stCondLst>
                                    <p:cond delay="0"/>
                                  </p:stCondLst>
                                  <p:childTnLst>
                                    <p:animMotion origin="layout" path="M 0.0 0.0  L 0.25 0.0  E" pathEditMode="relative" ptsTypes="">
                                      <p:cBhvr>
                                        <p:cTn id="40" dur="2000" fill="hold"/>
                                        <p:tgtEl>
                                          <p:spTgt spid="806914"/>
                                        </p:tgtEl>
                                        <p:attrNameLst>
                                          <p:attrName>ppt_x</p:attrName>
                                          <p:attrName>ppt_y</p:attrName>
                                        </p:attrNameLst>
                                      </p:cBhvr>
                                    </p:animMotion>
                                  </p:childTnLst>
                                </p:cTn>
                              </p:par>
                              <p:par>
                                <p:cTn id="41" presetID="63" presetClass="path" presetSubtype="0" accel="50000" decel="50000" fill="hold" grpId="1" nodeType="withEffect">
                                  <p:stCondLst>
                                    <p:cond delay="0"/>
                                  </p:stCondLst>
                                  <p:childTnLst>
                                    <p:animMotion origin="layout" path="M 0.0 0.0  L 0.25 0.0  E" pathEditMode="relative" ptsTypes="">
                                      <p:cBhvr>
                                        <p:cTn id="42" dur="2000" fill="hold"/>
                                        <p:tgtEl>
                                          <p:spTgt spid="806919"/>
                                        </p:tgtEl>
                                        <p:attrNameLst>
                                          <p:attrName>ppt_x</p:attrName>
                                          <p:attrName>ppt_y</p:attrName>
                                        </p:attrNameLst>
                                      </p:cBhvr>
                                    </p:animMotion>
                                  </p:childTnLst>
                                </p:cTn>
                              </p:par>
                            </p:childTnLst>
                          </p:cTn>
                        </p:par>
                      </p:childTnLst>
                    </p:cTn>
                  </p:par>
                  <p:par>
                    <p:cTn id="43" fill="hold" nodeType="clickPar">
                      <p:stCondLst>
                        <p:cond delay="indefinite"/>
                      </p:stCondLst>
                      <p:childTnLst>
                        <p:par>
                          <p:cTn id="44" fill="hold" nodeType="withGroup">
                            <p:stCondLst>
                              <p:cond delay="0"/>
                            </p:stCondLst>
                            <p:childTnLst>
                              <p:par>
                                <p:cTn id="45" presetID="63" presetClass="path" presetSubtype="0" accel="50000" decel="50000" fill="hold" nodeType="clickEffect">
                                  <p:stCondLst>
                                    <p:cond delay="0"/>
                                  </p:stCondLst>
                                  <p:childTnLst>
                                    <p:animMotion origin="layout" path="M 0.0 0.0  L 0.25 0.0  E" pathEditMode="relative" ptsTypes="">
                                      <p:cBhvr>
                                        <p:cTn id="46" dur="2000" fill="hold"/>
                                        <p:tgtEl>
                                          <p:spTgt spid="806915"/>
                                        </p:tgtEl>
                                        <p:attrNameLst>
                                          <p:attrName>ppt_x</p:attrName>
                                          <p:attrName>ppt_y</p:attrName>
                                        </p:attrNameLst>
                                      </p:cBhvr>
                                    </p:animMotion>
                                  </p:childTnLst>
                                </p:cTn>
                              </p:par>
                              <p:par>
                                <p:cTn id="47" presetID="63" presetClass="path" presetSubtype="0" accel="50000" decel="50000" fill="hold" grpId="1" nodeType="withEffect">
                                  <p:stCondLst>
                                    <p:cond delay="0"/>
                                  </p:stCondLst>
                                  <p:childTnLst>
                                    <p:animMotion origin="layout" path="M 0.0 0.0  L 0.25 0.0  E" pathEditMode="relative" ptsTypes="">
                                      <p:cBhvr>
                                        <p:cTn id="48" dur="2000" fill="hold"/>
                                        <p:tgtEl>
                                          <p:spTgt spid="806920"/>
                                        </p:tgtEl>
                                        <p:attrNameLst>
                                          <p:attrName>ppt_x</p:attrName>
                                          <p:attrName>ppt_y</p:attrName>
                                        </p:attrNameLst>
                                      </p:cBhvr>
                                    </p:animMotion>
                                  </p:childTnLst>
                                </p:cTn>
                              </p:par>
                            </p:childTnLst>
                          </p:cTn>
                        </p:par>
                      </p:childTnLst>
                    </p:cTn>
                  </p:par>
                  <p:par>
                    <p:cTn id="49" fill="hold" nodeType="clickPar">
                      <p:stCondLst>
                        <p:cond delay="indefinite"/>
                      </p:stCondLst>
                      <p:childTnLst>
                        <p:par>
                          <p:cTn id="50" fill="hold" nodeType="withGroup">
                            <p:stCondLst>
                              <p:cond delay="0"/>
                            </p:stCondLst>
                            <p:childTnLst>
                              <p:par>
                                <p:cTn id="51" presetID="63" presetClass="path" presetSubtype="0" accel="50000" decel="50000" fill="hold" nodeType="clickEffect">
                                  <p:stCondLst>
                                    <p:cond delay="0"/>
                                  </p:stCondLst>
                                  <p:childTnLst>
                                    <p:animMotion origin="layout" path="M 0.0 0.0  L 0.25 0.0  E" pathEditMode="relative" ptsTypes="">
                                      <p:cBhvr>
                                        <p:cTn id="52" dur="2000" fill="hold"/>
                                        <p:tgtEl>
                                          <p:spTgt spid="806916"/>
                                        </p:tgtEl>
                                        <p:attrNameLst>
                                          <p:attrName>ppt_x</p:attrName>
                                          <p:attrName>ppt_y</p:attrName>
                                        </p:attrNameLst>
                                      </p:cBhvr>
                                    </p:animMotion>
                                  </p:childTnLst>
                                </p:cTn>
                              </p:par>
                              <p:par>
                                <p:cTn id="53" presetID="63" presetClass="path" presetSubtype="0" accel="50000" decel="50000" fill="hold" grpId="1" nodeType="withEffect">
                                  <p:stCondLst>
                                    <p:cond delay="0"/>
                                  </p:stCondLst>
                                  <p:childTnLst>
                                    <p:animMotion origin="layout" path="M 0.0 0.0  L 0.25 0.0  E" pathEditMode="relative" ptsTypes="">
                                      <p:cBhvr>
                                        <p:cTn id="54" dur="2000" fill="hold"/>
                                        <p:tgtEl>
                                          <p:spTgt spid="80692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6919" grpId="0"/>
      <p:bldP spid="806919" grpId="1"/>
      <p:bldP spid="806920" grpId="0"/>
      <p:bldP spid="806920" grpId="1"/>
      <p:bldP spid="806921" grpId="0"/>
      <p:bldP spid="806921" grpId="1"/>
      <p:bldP spid="806922" grpId="0"/>
      <p:bldP spid="806923" grpId="0"/>
    </p:bld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1B9E1278-7CDA-4E27-9387-A2C69428DC57}" type="slidenum">
              <a:rPr lang="fi-FI" altLang="fi-FI" sz="1000" smtClean="0">
                <a:solidFill>
                  <a:schemeClr val="tx1"/>
                </a:solidFill>
                <a:latin typeface="Arial" panose="020B0604020202020204" pitchFamily="34" charset="0"/>
              </a:rPr>
              <a:pPr>
                <a:spcBef>
                  <a:spcPct val="0"/>
                </a:spcBef>
                <a:buClrTx/>
                <a:buFontTx/>
                <a:buNone/>
              </a:pPr>
              <a:t>280</a:t>
            </a:fld>
            <a:endParaRPr lang="fi-FI" altLang="fi-FI" sz="1000" smtClean="0">
              <a:solidFill>
                <a:schemeClr val="tx1"/>
              </a:solidFill>
              <a:latin typeface="Arial" panose="020B0604020202020204" pitchFamily="34" charset="0"/>
            </a:endParaRPr>
          </a:p>
        </p:txBody>
      </p:sp>
      <p:sp>
        <p:nvSpPr>
          <p:cNvPr id="293891" name="Text Box 2"/>
          <p:cNvSpPr txBox="1">
            <a:spLocks noChangeArrowheads="1"/>
          </p:cNvSpPr>
          <p:nvPr/>
        </p:nvSpPr>
        <p:spPr bwMode="auto">
          <a:xfrm>
            <a:off x="527050" y="522288"/>
            <a:ext cx="82423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b) </a:t>
            </a:r>
            <a:r>
              <a:rPr lang="fi-FI" altLang="fi-FI" sz="2400" i="1">
                <a:solidFill>
                  <a:schemeClr val="tx1"/>
                </a:solidFill>
              </a:rPr>
              <a:t>Työ-energiaperiaatteen</a:t>
            </a:r>
            <a:r>
              <a:rPr lang="fi-FI" altLang="fi-FI" sz="2400">
                <a:solidFill>
                  <a:schemeClr val="tx1"/>
                </a:solidFill>
              </a:rPr>
              <a:t> mukaan voimien tekemä koko-naistyö </a:t>
            </a:r>
            <a:r>
              <a:rPr lang="fi-FI" altLang="fi-FI" sz="2400" i="1">
                <a:solidFill>
                  <a:schemeClr val="tx1"/>
                </a:solidFill>
              </a:rPr>
              <a:t>W</a:t>
            </a:r>
            <a:r>
              <a:rPr lang="fi-FI" altLang="fi-FI" sz="2400">
                <a:solidFill>
                  <a:schemeClr val="tx1"/>
                </a:solidFill>
              </a:rPr>
              <a:t> näkyy kappaleen liike-energiana. Kokonaistyö saadaan, kun voiman </a:t>
            </a:r>
            <a:r>
              <a:rPr lang="fi-FI" altLang="fi-FI" sz="2400" b="1" i="1">
                <a:solidFill>
                  <a:schemeClr val="tx1"/>
                </a:solidFill>
              </a:rPr>
              <a:t>F</a:t>
            </a:r>
            <a:r>
              <a:rPr lang="fi-FI" altLang="fi-FI" sz="2400">
                <a:solidFill>
                  <a:schemeClr val="tx1"/>
                </a:solidFill>
              </a:rPr>
              <a:t>  tekemästä työstä vähennetään kitkatyö.   </a:t>
            </a:r>
          </a:p>
        </p:txBody>
      </p:sp>
      <p:graphicFrame>
        <p:nvGraphicFramePr>
          <p:cNvPr id="293892" name="Object 3"/>
          <p:cNvGraphicFramePr>
            <a:graphicFrameLocks noChangeAspect="1"/>
          </p:cNvGraphicFramePr>
          <p:nvPr/>
        </p:nvGraphicFramePr>
        <p:xfrm>
          <a:off x="701675" y="2443163"/>
          <a:ext cx="3822700" cy="939800"/>
        </p:xfrm>
        <a:graphic>
          <a:graphicData uri="http://schemas.openxmlformats.org/presentationml/2006/ole">
            <mc:AlternateContent xmlns:mc="http://schemas.openxmlformats.org/markup-compatibility/2006">
              <mc:Choice xmlns:v="urn:schemas-microsoft-com:vml" Requires="v">
                <p:oleObj spid="_x0000_s293901" name="Equation" r:id="rId3" imgW="3822700" imgH="939800" progId="Equation.DSMT4">
                  <p:embed/>
                </p:oleObj>
              </mc:Choice>
              <mc:Fallback>
                <p:oleObj name="Equation" r:id="rId3" imgW="3822700" imgH="939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675" y="2443163"/>
                        <a:ext cx="38227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93893" name="Group 4"/>
          <p:cNvGrpSpPr>
            <a:grpSpLocks/>
          </p:cNvGrpSpPr>
          <p:nvPr/>
        </p:nvGrpSpPr>
        <p:grpSpPr bwMode="auto">
          <a:xfrm>
            <a:off x="4941888" y="2330450"/>
            <a:ext cx="1355725" cy="1179513"/>
            <a:chOff x="3113" y="1468"/>
            <a:chExt cx="854" cy="743"/>
          </a:xfrm>
        </p:grpSpPr>
        <p:sp>
          <p:nvSpPr>
            <p:cNvPr id="293895" name="AutoShape 5"/>
            <p:cNvSpPr>
              <a:spLocks/>
            </p:cNvSpPr>
            <p:nvPr/>
          </p:nvSpPr>
          <p:spPr bwMode="auto">
            <a:xfrm>
              <a:off x="3113" y="1468"/>
              <a:ext cx="56" cy="743"/>
            </a:xfrm>
            <a:prstGeom prst="rightBrace">
              <a:avLst>
                <a:gd name="adj1" fmla="val 110565"/>
                <a:gd name="adj2" fmla="val 50000"/>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293896" name="AutoShape 6"/>
            <p:cNvSpPr>
              <a:spLocks noChangeArrowheads="1"/>
            </p:cNvSpPr>
            <p:nvPr/>
          </p:nvSpPr>
          <p:spPr bwMode="auto">
            <a:xfrm>
              <a:off x="3270" y="1765"/>
              <a:ext cx="697" cy="148"/>
            </a:xfrm>
            <a:prstGeom prst="rightArrow">
              <a:avLst>
                <a:gd name="adj1" fmla="val 50000"/>
                <a:gd name="adj2" fmla="val 117736"/>
              </a:avLst>
            </a:prstGeom>
            <a:solidFill>
              <a:srgbClr val="FF0000"/>
            </a:solidFill>
            <a:ln w="25400" algn="ctr">
              <a:solidFill>
                <a:srgbClr val="FF0000"/>
              </a:solidFill>
              <a:miter lim="800000"/>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grpSp>
      <p:graphicFrame>
        <p:nvGraphicFramePr>
          <p:cNvPr id="293894" name="Object 7"/>
          <p:cNvGraphicFramePr>
            <a:graphicFrameLocks noChangeAspect="1"/>
          </p:cNvGraphicFramePr>
          <p:nvPr/>
        </p:nvGraphicFramePr>
        <p:xfrm>
          <a:off x="719138" y="3643313"/>
          <a:ext cx="4559300" cy="1701800"/>
        </p:xfrm>
        <a:graphic>
          <a:graphicData uri="http://schemas.openxmlformats.org/presentationml/2006/ole">
            <mc:AlternateContent xmlns:mc="http://schemas.openxmlformats.org/markup-compatibility/2006">
              <mc:Choice xmlns:v="urn:schemas-microsoft-com:vml" Requires="v">
                <p:oleObj spid="_x0000_s293902" name="Equation" r:id="rId5" imgW="4559300" imgH="1701800" progId="Equation.DSMT4">
                  <p:embed/>
                </p:oleObj>
              </mc:Choice>
              <mc:Fallback>
                <p:oleObj name="Equation" r:id="rId5" imgW="4559300" imgH="17018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138" y="3643313"/>
                        <a:ext cx="4559300" cy="170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4914" name="Dian numeron paikkamerkki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spcBef>
                <a:spcPct val="0"/>
              </a:spcBef>
              <a:buClrTx/>
              <a:buFontTx/>
              <a:buNone/>
            </a:pPr>
            <a:fld id="{D0AE4163-F13E-46BA-AC16-DC133528F86B}" type="slidenum">
              <a:rPr lang="fi-FI" altLang="fi-FI" sz="1000" smtClean="0">
                <a:solidFill>
                  <a:schemeClr val="bg1"/>
                </a:solidFill>
              </a:rPr>
              <a:pPr>
                <a:spcBef>
                  <a:spcPct val="0"/>
                </a:spcBef>
                <a:buClrTx/>
                <a:buFontTx/>
                <a:buNone/>
              </a:pPr>
              <a:t>281</a:t>
            </a:fld>
            <a:endParaRPr lang="fi-FI" altLang="fi-FI" sz="1000" smtClean="0">
              <a:solidFill>
                <a:schemeClr val="bg1"/>
              </a:solidFill>
            </a:endParaRPr>
          </a:p>
        </p:txBody>
      </p:sp>
      <p:sp>
        <p:nvSpPr>
          <p:cNvPr id="294915" name="Text Box 2"/>
          <p:cNvSpPr txBox="1">
            <a:spLocks noChangeArrowheads="1"/>
          </p:cNvSpPr>
          <p:nvPr/>
        </p:nvSpPr>
        <p:spPr bwMode="auto">
          <a:xfrm>
            <a:off x="2889250" y="3716338"/>
            <a:ext cx="33448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spcBef>
                <a:spcPct val="50000"/>
              </a:spcBef>
              <a:buClrTx/>
              <a:buFontTx/>
              <a:buNone/>
            </a:pPr>
            <a:r>
              <a:rPr lang="fi-FI" altLang="fi-FI" sz="3600" b="1">
                <a:solidFill>
                  <a:srgbClr val="5F5F5F"/>
                </a:solidFill>
                <a:latin typeface="Tahoma" panose="020B0604030504040204" pitchFamily="34" charset="0"/>
              </a:rPr>
              <a:t>Paluu tekstiin</a:t>
            </a:r>
          </a:p>
        </p:txBody>
      </p:sp>
      <p:sp>
        <p:nvSpPr>
          <p:cNvPr id="294916" name="AutoShape 3">
            <a:hlinkClick r:id="rId2" action="ppaction://hlinksldjump" highlightClick="1"/>
          </p:cNvPr>
          <p:cNvSpPr>
            <a:spLocks noChangeArrowheads="1"/>
          </p:cNvSpPr>
          <p:nvPr/>
        </p:nvSpPr>
        <p:spPr bwMode="auto">
          <a:xfrm>
            <a:off x="3205163" y="2994025"/>
            <a:ext cx="2713037" cy="720725"/>
          </a:xfrm>
          <a:prstGeom prst="actionButtonReturn">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lgn="ctr" eaLnBrk="1" hangingPunct="1">
              <a:spcBef>
                <a:spcPct val="50000"/>
              </a:spcBef>
              <a:buClrTx/>
              <a:buFontTx/>
              <a:buNone/>
            </a:pPr>
            <a:endParaRPr lang="fi-FI" altLang="fi-FI" sz="3600">
              <a:latin typeface="Tahoma" panose="020B0604030504040204" pitchFamily="34" charset="0"/>
            </a:endParaRPr>
          </a:p>
        </p:txBody>
      </p:sp>
    </p:spTree>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404E1C90-6260-4B5C-92D7-C04CCF3D8FDF}" type="slidenum">
              <a:rPr lang="fi-FI" altLang="fi-FI" sz="1000" smtClean="0">
                <a:solidFill>
                  <a:schemeClr val="tx1"/>
                </a:solidFill>
                <a:latin typeface="Arial" panose="020B0604020202020204" pitchFamily="34" charset="0"/>
              </a:rPr>
              <a:pPr>
                <a:spcBef>
                  <a:spcPct val="0"/>
                </a:spcBef>
                <a:buClrTx/>
                <a:buFontTx/>
                <a:buNone/>
              </a:pPr>
              <a:t>282</a:t>
            </a:fld>
            <a:endParaRPr lang="fi-FI" altLang="fi-FI" sz="1000" smtClean="0">
              <a:solidFill>
                <a:schemeClr val="tx1"/>
              </a:solidFill>
              <a:latin typeface="Arial" panose="020B0604020202020204" pitchFamily="34" charset="0"/>
            </a:endParaRPr>
          </a:p>
        </p:txBody>
      </p:sp>
      <p:sp>
        <p:nvSpPr>
          <p:cNvPr id="295939" name="Text Box 2"/>
          <p:cNvSpPr txBox="1">
            <a:spLocks noChangeArrowheads="1"/>
          </p:cNvSpPr>
          <p:nvPr/>
        </p:nvSpPr>
        <p:spPr bwMode="auto">
          <a:xfrm>
            <a:off x="419100" y="371475"/>
            <a:ext cx="40862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b="1">
                <a:solidFill>
                  <a:schemeClr val="tx2"/>
                </a:solidFill>
              </a:rPr>
              <a:t>Ratkaisu: Tehtävä 5.7</a:t>
            </a:r>
          </a:p>
        </p:txBody>
      </p:sp>
      <p:graphicFrame>
        <p:nvGraphicFramePr>
          <p:cNvPr id="295940" name="Object 3"/>
          <p:cNvGraphicFramePr>
            <a:graphicFrameLocks noChangeAspect="1"/>
          </p:cNvGraphicFramePr>
          <p:nvPr/>
        </p:nvGraphicFramePr>
        <p:xfrm>
          <a:off x="547688" y="1093788"/>
          <a:ext cx="6964362" cy="355600"/>
        </p:xfrm>
        <a:graphic>
          <a:graphicData uri="http://schemas.openxmlformats.org/presentationml/2006/ole">
            <mc:AlternateContent xmlns:mc="http://schemas.openxmlformats.org/markup-compatibility/2006">
              <mc:Choice xmlns:v="urn:schemas-microsoft-com:vml" Requires="v">
                <p:oleObj spid="_x0000_s295946" name="Equation" r:id="rId3" imgW="7696200" imgH="393700" progId="Equation.DSMT4">
                  <p:embed/>
                </p:oleObj>
              </mc:Choice>
              <mc:Fallback>
                <p:oleObj name="Equation" r:id="rId3" imgW="7696200" imgH="3937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688" y="1093788"/>
                        <a:ext cx="6964362"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5941" name="Object 4"/>
          <p:cNvGraphicFramePr>
            <a:graphicFrameLocks noChangeAspect="1"/>
          </p:cNvGraphicFramePr>
          <p:nvPr/>
        </p:nvGraphicFramePr>
        <p:xfrm>
          <a:off x="558800" y="1887538"/>
          <a:ext cx="8183563" cy="3889375"/>
        </p:xfrm>
        <a:graphic>
          <a:graphicData uri="http://schemas.openxmlformats.org/presentationml/2006/ole">
            <mc:AlternateContent xmlns:mc="http://schemas.openxmlformats.org/markup-compatibility/2006">
              <mc:Choice xmlns:v="urn:schemas-microsoft-com:vml" Requires="v">
                <p:oleObj spid="_x0000_s295947" name="Equation" r:id="rId5" imgW="9093200" imgH="4318000" progId="Equation.DSMT4">
                  <p:embed/>
                </p:oleObj>
              </mc:Choice>
              <mc:Fallback>
                <p:oleObj name="Equation" r:id="rId5" imgW="9093200" imgH="43180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800" y="1887538"/>
                        <a:ext cx="8183563" cy="3889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62" name="Dian numeron paikkamerkki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spcBef>
                <a:spcPct val="0"/>
              </a:spcBef>
              <a:buClrTx/>
              <a:buFontTx/>
              <a:buNone/>
            </a:pPr>
            <a:fld id="{4A4C6776-916D-4100-ACE4-6D6BC715295E}" type="slidenum">
              <a:rPr lang="fi-FI" altLang="fi-FI" sz="1000" smtClean="0">
                <a:solidFill>
                  <a:schemeClr val="bg1"/>
                </a:solidFill>
              </a:rPr>
              <a:pPr>
                <a:spcBef>
                  <a:spcPct val="0"/>
                </a:spcBef>
                <a:buClrTx/>
                <a:buFontTx/>
                <a:buNone/>
              </a:pPr>
              <a:t>283</a:t>
            </a:fld>
            <a:endParaRPr lang="fi-FI" altLang="fi-FI" sz="1000" smtClean="0">
              <a:solidFill>
                <a:schemeClr val="bg1"/>
              </a:solidFill>
            </a:endParaRPr>
          </a:p>
        </p:txBody>
      </p:sp>
      <p:sp>
        <p:nvSpPr>
          <p:cNvPr id="296963" name="Text Box 2"/>
          <p:cNvSpPr txBox="1">
            <a:spLocks noChangeArrowheads="1"/>
          </p:cNvSpPr>
          <p:nvPr/>
        </p:nvSpPr>
        <p:spPr bwMode="auto">
          <a:xfrm>
            <a:off x="2889250" y="3716338"/>
            <a:ext cx="33448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spcBef>
                <a:spcPct val="50000"/>
              </a:spcBef>
              <a:buClrTx/>
              <a:buFontTx/>
              <a:buNone/>
            </a:pPr>
            <a:r>
              <a:rPr lang="fi-FI" altLang="fi-FI" sz="3600" b="1">
                <a:solidFill>
                  <a:srgbClr val="5F5F5F"/>
                </a:solidFill>
                <a:latin typeface="Tahoma" panose="020B0604030504040204" pitchFamily="34" charset="0"/>
              </a:rPr>
              <a:t>Paluu tekstiin</a:t>
            </a:r>
          </a:p>
        </p:txBody>
      </p:sp>
      <p:sp>
        <p:nvSpPr>
          <p:cNvPr id="296964" name="AutoShape 3">
            <a:hlinkClick r:id="rId2" action="ppaction://hlinksldjump" highlightClick="1"/>
          </p:cNvPr>
          <p:cNvSpPr>
            <a:spLocks noChangeArrowheads="1"/>
          </p:cNvSpPr>
          <p:nvPr/>
        </p:nvSpPr>
        <p:spPr bwMode="auto">
          <a:xfrm>
            <a:off x="3205163" y="2994025"/>
            <a:ext cx="2713037" cy="720725"/>
          </a:xfrm>
          <a:prstGeom prst="actionButtonReturn">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lgn="ctr" eaLnBrk="1" hangingPunct="1">
              <a:spcBef>
                <a:spcPct val="50000"/>
              </a:spcBef>
              <a:buClrTx/>
              <a:buFontTx/>
              <a:buNone/>
            </a:pPr>
            <a:endParaRPr lang="fi-FI" altLang="fi-FI" sz="3600">
              <a:latin typeface="Tahoma" panose="020B0604030504040204" pitchFamily="34" charset="0"/>
            </a:endParaRPr>
          </a:p>
        </p:txBody>
      </p:sp>
    </p:spTree>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408096A1-C5B7-4D4B-B04B-F7D18A2BCC2B}" type="slidenum">
              <a:rPr lang="fi-FI" altLang="fi-FI" sz="1000" smtClean="0">
                <a:solidFill>
                  <a:schemeClr val="tx1"/>
                </a:solidFill>
                <a:latin typeface="Arial" panose="020B0604020202020204" pitchFamily="34" charset="0"/>
              </a:rPr>
              <a:pPr>
                <a:spcBef>
                  <a:spcPct val="0"/>
                </a:spcBef>
                <a:buClrTx/>
                <a:buFontTx/>
                <a:buNone/>
              </a:pPr>
              <a:t>284</a:t>
            </a:fld>
            <a:endParaRPr lang="fi-FI" altLang="fi-FI" sz="1000" smtClean="0">
              <a:solidFill>
                <a:schemeClr val="tx1"/>
              </a:solidFill>
              <a:latin typeface="Arial" panose="020B0604020202020204" pitchFamily="34" charset="0"/>
            </a:endParaRPr>
          </a:p>
        </p:txBody>
      </p:sp>
      <p:sp>
        <p:nvSpPr>
          <p:cNvPr id="297987" name="Text Box 2"/>
          <p:cNvSpPr txBox="1">
            <a:spLocks noChangeArrowheads="1"/>
          </p:cNvSpPr>
          <p:nvPr/>
        </p:nvSpPr>
        <p:spPr bwMode="auto">
          <a:xfrm>
            <a:off x="419100" y="371475"/>
            <a:ext cx="40862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b="1">
                <a:solidFill>
                  <a:schemeClr val="tx2"/>
                </a:solidFill>
              </a:rPr>
              <a:t>Ratkaisu: Tehtävä 5.8</a:t>
            </a:r>
          </a:p>
        </p:txBody>
      </p:sp>
      <p:grpSp>
        <p:nvGrpSpPr>
          <p:cNvPr id="297988" name="Group 3"/>
          <p:cNvGrpSpPr>
            <a:grpSpLocks/>
          </p:cNvGrpSpPr>
          <p:nvPr/>
        </p:nvGrpSpPr>
        <p:grpSpPr bwMode="auto">
          <a:xfrm>
            <a:off x="436563" y="1103313"/>
            <a:ext cx="6118225" cy="2857500"/>
            <a:chOff x="817" y="674"/>
            <a:chExt cx="3854" cy="1800"/>
          </a:xfrm>
        </p:grpSpPr>
        <p:sp>
          <p:nvSpPr>
            <p:cNvPr id="297991" name="Line 4"/>
            <p:cNvSpPr>
              <a:spLocks noChangeShapeType="1"/>
            </p:cNvSpPr>
            <p:nvPr/>
          </p:nvSpPr>
          <p:spPr bwMode="auto">
            <a:xfrm>
              <a:off x="1554" y="2458"/>
              <a:ext cx="311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297992" name="Line 5"/>
            <p:cNvSpPr>
              <a:spLocks noChangeShapeType="1"/>
            </p:cNvSpPr>
            <p:nvPr/>
          </p:nvSpPr>
          <p:spPr bwMode="auto">
            <a:xfrm>
              <a:off x="1723" y="1339"/>
              <a:ext cx="2948" cy="1113"/>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297993" name="Rectangle 6"/>
            <p:cNvSpPr>
              <a:spLocks noChangeArrowheads="1"/>
            </p:cNvSpPr>
            <p:nvPr/>
          </p:nvSpPr>
          <p:spPr bwMode="auto">
            <a:xfrm rot="1242223">
              <a:off x="1801" y="1180"/>
              <a:ext cx="685" cy="300"/>
            </a:xfrm>
            <a:prstGeom prst="rect">
              <a:avLst/>
            </a:prstGeom>
            <a:solidFill>
              <a:schemeClr val="tx2">
                <a:alpha val="69019"/>
              </a:schemeClr>
            </a:solidFill>
            <a:ln w="19050" algn="ctr">
              <a:solidFill>
                <a:schemeClr val="tx2"/>
              </a:solidFill>
              <a:miter lim="800000"/>
              <a:headEnd/>
              <a:tailEnd/>
            </a:ln>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endParaRPr lang="fi-FI" altLang="fi-FI" sz="2400">
                <a:solidFill>
                  <a:schemeClr val="tx1"/>
                </a:solidFill>
              </a:endParaRPr>
            </a:p>
          </p:txBody>
        </p:sp>
        <p:sp>
          <p:nvSpPr>
            <p:cNvPr id="297994" name="Arc 7"/>
            <p:cNvSpPr>
              <a:spLocks/>
            </p:cNvSpPr>
            <p:nvPr/>
          </p:nvSpPr>
          <p:spPr bwMode="auto">
            <a:xfrm rot="-7104866">
              <a:off x="3870" y="2246"/>
              <a:ext cx="192" cy="17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fi-FI"/>
            </a:p>
          </p:txBody>
        </p:sp>
        <p:sp>
          <p:nvSpPr>
            <p:cNvPr id="297995" name="Text Box 8"/>
            <p:cNvSpPr txBox="1">
              <a:spLocks noChangeArrowheads="1"/>
            </p:cNvSpPr>
            <p:nvPr/>
          </p:nvSpPr>
          <p:spPr bwMode="auto">
            <a:xfrm>
              <a:off x="3668" y="2186"/>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el-GR" altLang="fi-FI" sz="2400">
                  <a:solidFill>
                    <a:schemeClr val="tx1"/>
                  </a:solidFill>
                  <a:latin typeface="Arial" panose="020B0604020202020204" pitchFamily="34" charset="0"/>
                  <a:cs typeface="Arial" panose="020B0604020202020204" pitchFamily="34" charset="0"/>
                </a:rPr>
                <a:t>α</a:t>
              </a:r>
            </a:p>
          </p:txBody>
        </p:sp>
        <p:sp>
          <p:nvSpPr>
            <p:cNvPr id="297996" name="Line 9"/>
            <p:cNvSpPr>
              <a:spLocks noChangeShapeType="1"/>
            </p:cNvSpPr>
            <p:nvPr/>
          </p:nvSpPr>
          <p:spPr bwMode="auto">
            <a:xfrm>
              <a:off x="2197" y="1097"/>
              <a:ext cx="310" cy="122"/>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297997" name="Line 10"/>
            <p:cNvSpPr>
              <a:spLocks noChangeShapeType="1"/>
            </p:cNvSpPr>
            <p:nvPr/>
          </p:nvSpPr>
          <p:spPr bwMode="auto">
            <a:xfrm>
              <a:off x="2089" y="1326"/>
              <a:ext cx="0" cy="616"/>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sp>
          <p:nvSpPr>
            <p:cNvPr id="297998" name="Rectangle 11"/>
            <p:cNvSpPr>
              <a:spLocks noChangeArrowheads="1"/>
            </p:cNvSpPr>
            <p:nvPr/>
          </p:nvSpPr>
          <p:spPr bwMode="auto">
            <a:xfrm rot="1242223">
              <a:off x="3477" y="1804"/>
              <a:ext cx="685" cy="300"/>
            </a:xfrm>
            <a:prstGeom prst="rect">
              <a:avLst/>
            </a:prstGeom>
            <a:solidFill>
              <a:schemeClr val="tx2">
                <a:alpha val="39999"/>
              </a:schemeClr>
            </a:solidFill>
            <a:ln w="19050" algn="ctr">
              <a:solidFill>
                <a:srgbClr val="003399">
                  <a:alpha val="50195"/>
                </a:srgbClr>
              </a:solidFill>
              <a:miter lim="800000"/>
              <a:headEnd/>
              <a:tailEnd/>
            </a:ln>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400">
                  <a:solidFill>
                    <a:schemeClr val="tx1"/>
                  </a:solidFill>
                </a:rPr>
                <a:t>m</a:t>
              </a:r>
            </a:p>
          </p:txBody>
        </p:sp>
        <p:sp>
          <p:nvSpPr>
            <p:cNvPr id="297999" name="Line 12"/>
            <p:cNvSpPr>
              <a:spLocks noChangeShapeType="1"/>
            </p:cNvSpPr>
            <p:nvPr/>
          </p:nvSpPr>
          <p:spPr bwMode="auto">
            <a:xfrm flipV="1">
              <a:off x="2526" y="1085"/>
              <a:ext cx="85" cy="2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298000" name="Line 13"/>
            <p:cNvSpPr>
              <a:spLocks noChangeShapeType="1"/>
            </p:cNvSpPr>
            <p:nvPr/>
          </p:nvSpPr>
          <p:spPr bwMode="auto">
            <a:xfrm flipV="1">
              <a:off x="4201" y="1713"/>
              <a:ext cx="85" cy="2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298001" name="Line 14"/>
            <p:cNvSpPr>
              <a:spLocks noChangeShapeType="1"/>
            </p:cNvSpPr>
            <p:nvPr/>
          </p:nvSpPr>
          <p:spPr bwMode="auto">
            <a:xfrm flipH="1">
              <a:off x="2373" y="2213"/>
              <a:ext cx="17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298002" name="Line 15"/>
            <p:cNvSpPr>
              <a:spLocks noChangeShapeType="1"/>
            </p:cNvSpPr>
            <p:nvPr/>
          </p:nvSpPr>
          <p:spPr bwMode="auto">
            <a:xfrm>
              <a:off x="2412" y="1595"/>
              <a:ext cx="0" cy="624"/>
            </a:xfrm>
            <a:prstGeom prst="line">
              <a:avLst/>
            </a:prstGeom>
            <a:noFill/>
            <a:ln w="158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sp>
          <p:nvSpPr>
            <p:cNvPr id="298003" name="Line 16"/>
            <p:cNvSpPr>
              <a:spLocks noChangeShapeType="1"/>
            </p:cNvSpPr>
            <p:nvPr/>
          </p:nvSpPr>
          <p:spPr bwMode="auto">
            <a:xfrm>
              <a:off x="2347" y="1598"/>
              <a:ext cx="1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298004" name="Line 17"/>
            <p:cNvSpPr>
              <a:spLocks noChangeShapeType="1"/>
            </p:cNvSpPr>
            <p:nvPr/>
          </p:nvSpPr>
          <p:spPr bwMode="auto">
            <a:xfrm>
              <a:off x="2588" y="1144"/>
              <a:ext cx="1678" cy="635"/>
            </a:xfrm>
            <a:prstGeom prst="line">
              <a:avLst/>
            </a:prstGeom>
            <a:noFill/>
            <a:ln w="158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graphicFrame>
          <p:nvGraphicFramePr>
            <p:cNvPr id="298005" name="Object 18"/>
            <p:cNvGraphicFramePr>
              <a:graphicFrameLocks noChangeAspect="1"/>
            </p:cNvGraphicFramePr>
            <p:nvPr/>
          </p:nvGraphicFramePr>
          <p:xfrm>
            <a:off x="2452" y="1825"/>
            <a:ext cx="144" cy="184"/>
          </p:xfrm>
          <a:graphic>
            <a:graphicData uri="http://schemas.openxmlformats.org/presentationml/2006/ole">
              <mc:AlternateContent xmlns:mc="http://schemas.openxmlformats.org/markup-compatibility/2006">
                <mc:Choice xmlns:v="urn:schemas-microsoft-com:vml" Requires="v">
                  <p:oleObj spid="_x0000_s298054" name="Equation" r:id="rId3" imgW="228501" imgH="291973" progId="Equation.DSMT4">
                    <p:embed/>
                  </p:oleObj>
                </mc:Choice>
                <mc:Fallback>
                  <p:oleObj name="Equation" r:id="rId3" imgW="228501" imgH="291973" progId="Equation.DSMT4">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2" y="1825"/>
                          <a:ext cx="144"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8006" name="Object 19"/>
            <p:cNvGraphicFramePr>
              <a:graphicFrameLocks noChangeAspect="1"/>
            </p:cNvGraphicFramePr>
            <p:nvPr/>
          </p:nvGraphicFramePr>
          <p:xfrm>
            <a:off x="3314" y="1251"/>
            <a:ext cx="144" cy="152"/>
          </p:xfrm>
          <a:graphic>
            <a:graphicData uri="http://schemas.openxmlformats.org/presentationml/2006/ole">
              <mc:AlternateContent xmlns:mc="http://schemas.openxmlformats.org/markup-compatibility/2006">
                <mc:Choice xmlns:v="urn:schemas-microsoft-com:vml" Requires="v">
                  <p:oleObj spid="_x0000_s298055" name="Equation" r:id="rId5" imgW="228600" imgH="241300" progId="Equation.DSMT4">
                    <p:embed/>
                  </p:oleObj>
                </mc:Choice>
                <mc:Fallback>
                  <p:oleObj name="Equation" r:id="rId5" imgW="228600" imgH="241300" progId="Equation.DSMT4">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4" y="1251"/>
                          <a:ext cx="144"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8007" name="Object 20"/>
            <p:cNvGraphicFramePr>
              <a:graphicFrameLocks noChangeAspect="1"/>
            </p:cNvGraphicFramePr>
            <p:nvPr/>
          </p:nvGraphicFramePr>
          <p:xfrm>
            <a:off x="1879" y="1210"/>
            <a:ext cx="200" cy="144"/>
          </p:xfrm>
          <a:graphic>
            <a:graphicData uri="http://schemas.openxmlformats.org/presentationml/2006/ole">
              <mc:AlternateContent xmlns:mc="http://schemas.openxmlformats.org/markup-compatibility/2006">
                <mc:Choice xmlns:v="urn:schemas-microsoft-com:vml" Requires="v">
                  <p:oleObj spid="_x0000_s298056" name="Equation" r:id="rId7" imgW="317362" imgH="228501" progId="Equation.DSMT4">
                    <p:embed/>
                  </p:oleObj>
                </mc:Choice>
                <mc:Fallback>
                  <p:oleObj name="Equation" r:id="rId7" imgW="317362" imgH="228501" progId="Equation.DSMT4">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9" y="1210"/>
                          <a:ext cx="200"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8008" name="Line 21"/>
            <p:cNvSpPr>
              <a:spLocks noChangeShapeType="1"/>
            </p:cNvSpPr>
            <p:nvPr/>
          </p:nvSpPr>
          <p:spPr bwMode="auto">
            <a:xfrm>
              <a:off x="2080" y="1320"/>
              <a:ext cx="238" cy="87"/>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graphicFrame>
          <p:nvGraphicFramePr>
            <p:cNvPr id="298009" name="Object 22"/>
            <p:cNvGraphicFramePr>
              <a:graphicFrameLocks noChangeAspect="1"/>
            </p:cNvGraphicFramePr>
            <p:nvPr/>
          </p:nvGraphicFramePr>
          <p:xfrm>
            <a:off x="2542" y="1416"/>
            <a:ext cx="152" cy="176"/>
          </p:xfrm>
          <a:graphic>
            <a:graphicData uri="http://schemas.openxmlformats.org/presentationml/2006/ole">
              <mc:AlternateContent xmlns:mc="http://schemas.openxmlformats.org/markup-compatibility/2006">
                <mc:Choice xmlns:v="urn:schemas-microsoft-com:vml" Requires="v">
                  <p:oleObj spid="_x0000_s298057" name="Equation" r:id="rId9" imgW="241195" imgH="279279" progId="Equation.DSMT4">
                    <p:embed/>
                  </p:oleObj>
                </mc:Choice>
                <mc:Fallback>
                  <p:oleObj name="Equation" r:id="rId9" imgW="241195" imgH="279279" progId="Equation.DSMT4">
                    <p:embed/>
                    <p:pic>
                      <p:nvPicPr>
                        <p:cNvPr id="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42" y="1416"/>
                          <a:ext cx="152"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8010" name="Line 23"/>
            <p:cNvSpPr>
              <a:spLocks noChangeShapeType="1"/>
            </p:cNvSpPr>
            <p:nvPr/>
          </p:nvSpPr>
          <p:spPr bwMode="auto">
            <a:xfrm flipH="1">
              <a:off x="1866" y="1326"/>
              <a:ext cx="221" cy="547"/>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sp>
          <p:nvSpPr>
            <p:cNvPr id="298011" name="Line 24"/>
            <p:cNvSpPr>
              <a:spLocks noChangeShapeType="1"/>
            </p:cNvSpPr>
            <p:nvPr/>
          </p:nvSpPr>
          <p:spPr bwMode="auto">
            <a:xfrm>
              <a:off x="1857" y="1862"/>
              <a:ext cx="228" cy="81"/>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fi-FI"/>
            </a:p>
          </p:txBody>
        </p:sp>
        <p:sp>
          <p:nvSpPr>
            <p:cNvPr id="298012" name="Line 25"/>
            <p:cNvSpPr>
              <a:spLocks noChangeShapeType="1"/>
            </p:cNvSpPr>
            <p:nvPr/>
          </p:nvSpPr>
          <p:spPr bwMode="auto">
            <a:xfrm flipV="1">
              <a:off x="2101" y="1413"/>
              <a:ext cx="208" cy="514"/>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fi-FI"/>
            </a:p>
          </p:txBody>
        </p:sp>
        <p:graphicFrame>
          <p:nvGraphicFramePr>
            <p:cNvPr id="298013" name="Object 26"/>
            <p:cNvGraphicFramePr>
              <a:graphicFrameLocks noChangeAspect="1"/>
            </p:cNvGraphicFramePr>
            <p:nvPr/>
          </p:nvGraphicFramePr>
          <p:xfrm>
            <a:off x="1897" y="1945"/>
            <a:ext cx="344" cy="264"/>
          </p:xfrm>
          <a:graphic>
            <a:graphicData uri="http://schemas.openxmlformats.org/presentationml/2006/ole">
              <mc:AlternateContent xmlns:mc="http://schemas.openxmlformats.org/markup-compatibility/2006">
                <mc:Choice xmlns:v="urn:schemas-microsoft-com:vml" Requires="v">
                  <p:oleObj spid="_x0000_s298058" name="Equation" r:id="rId11" imgW="545863" imgH="418918" progId="Equation.DSMT4">
                    <p:embed/>
                  </p:oleObj>
                </mc:Choice>
                <mc:Fallback>
                  <p:oleObj name="Equation" r:id="rId11" imgW="545863" imgH="418918" progId="Equation.DSMT4">
                    <p:embed/>
                    <p:pic>
                      <p:nvPicPr>
                        <p:cNvPr id="0"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97" y="1945"/>
                          <a:ext cx="344"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8014" name="Object 27"/>
            <p:cNvGraphicFramePr>
              <a:graphicFrameLocks noChangeAspect="1"/>
            </p:cNvGraphicFramePr>
            <p:nvPr/>
          </p:nvGraphicFramePr>
          <p:xfrm>
            <a:off x="1585" y="674"/>
            <a:ext cx="768" cy="264"/>
          </p:xfrm>
          <a:graphic>
            <a:graphicData uri="http://schemas.openxmlformats.org/presentationml/2006/ole">
              <mc:AlternateContent xmlns:mc="http://schemas.openxmlformats.org/markup-compatibility/2006">
                <mc:Choice xmlns:v="urn:schemas-microsoft-com:vml" Requires="v">
                  <p:oleObj spid="_x0000_s298059" name="Equation" r:id="rId13" imgW="1219200" imgH="419100" progId="Equation.DSMT4">
                    <p:embed/>
                  </p:oleObj>
                </mc:Choice>
                <mc:Fallback>
                  <p:oleObj name="Equation" r:id="rId13" imgW="1219200" imgH="419100" progId="Equation.DSMT4">
                    <p:embed/>
                    <p:pic>
                      <p:nvPicPr>
                        <p:cNvPr id="0" name="Object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5" y="674"/>
                          <a:ext cx="768"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8015" name="Line 28"/>
            <p:cNvSpPr>
              <a:spLocks noChangeShapeType="1"/>
            </p:cNvSpPr>
            <p:nvPr/>
          </p:nvSpPr>
          <p:spPr bwMode="auto">
            <a:xfrm>
              <a:off x="2110" y="973"/>
              <a:ext cx="59" cy="35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graphicFrame>
          <p:nvGraphicFramePr>
            <p:cNvPr id="298016" name="Object 29"/>
            <p:cNvGraphicFramePr>
              <a:graphicFrameLocks noChangeAspect="1"/>
            </p:cNvGraphicFramePr>
            <p:nvPr/>
          </p:nvGraphicFramePr>
          <p:xfrm>
            <a:off x="817" y="1246"/>
            <a:ext cx="838" cy="271"/>
          </p:xfrm>
          <a:graphic>
            <a:graphicData uri="http://schemas.openxmlformats.org/presentationml/2006/ole">
              <mc:AlternateContent xmlns:mc="http://schemas.openxmlformats.org/markup-compatibility/2006">
                <mc:Choice xmlns:v="urn:schemas-microsoft-com:vml" Requires="v">
                  <p:oleObj spid="_x0000_s298060" name="Equation" r:id="rId15" imgW="1295400" imgH="419100" progId="Equation.DSMT4">
                    <p:embed/>
                  </p:oleObj>
                </mc:Choice>
                <mc:Fallback>
                  <p:oleObj name="Equation" r:id="rId15" imgW="1295400" imgH="419100" progId="Equation.DSMT4">
                    <p:embed/>
                    <p:pic>
                      <p:nvPicPr>
                        <p:cNvPr id="0" name="Object 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17" y="1246"/>
                          <a:ext cx="838"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8017" name="Line 30"/>
            <p:cNvSpPr>
              <a:spLocks noChangeShapeType="1"/>
            </p:cNvSpPr>
            <p:nvPr/>
          </p:nvSpPr>
          <p:spPr bwMode="auto">
            <a:xfrm flipH="1">
              <a:off x="1731" y="1436"/>
              <a:ext cx="221" cy="547"/>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i-FI"/>
            </a:p>
          </p:txBody>
        </p:sp>
        <p:graphicFrame>
          <p:nvGraphicFramePr>
            <p:cNvPr id="298018" name="Object 31"/>
            <p:cNvGraphicFramePr>
              <a:graphicFrameLocks noChangeAspect="1"/>
            </p:cNvGraphicFramePr>
            <p:nvPr/>
          </p:nvGraphicFramePr>
          <p:xfrm>
            <a:off x="1540" y="1673"/>
            <a:ext cx="184" cy="224"/>
          </p:xfrm>
          <a:graphic>
            <a:graphicData uri="http://schemas.openxmlformats.org/presentationml/2006/ole">
              <mc:AlternateContent xmlns:mc="http://schemas.openxmlformats.org/markup-compatibility/2006">
                <mc:Choice xmlns:v="urn:schemas-microsoft-com:vml" Requires="v">
                  <p:oleObj spid="_x0000_s298061" name="Equation" r:id="rId17" imgW="291973" imgH="355446" progId="Equation.DSMT4">
                    <p:embed/>
                  </p:oleObj>
                </mc:Choice>
                <mc:Fallback>
                  <p:oleObj name="Equation" r:id="rId17" imgW="291973" imgH="355446" progId="Equation.DSMT4">
                    <p:embed/>
                    <p:pic>
                      <p:nvPicPr>
                        <p:cNvPr id="0" name="Object 3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40" y="1673"/>
                          <a:ext cx="184"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8019" name="Line 32"/>
            <p:cNvSpPr>
              <a:spLocks noChangeShapeType="1"/>
            </p:cNvSpPr>
            <p:nvPr/>
          </p:nvSpPr>
          <p:spPr bwMode="auto">
            <a:xfrm>
              <a:off x="1312" y="1520"/>
              <a:ext cx="629" cy="12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sp>
          <p:nvSpPr>
            <p:cNvPr id="298020" name="Line 33"/>
            <p:cNvSpPr>
              <a:spLocks noChangeShapeType="1"/>
            </p:cNvSpPr>
            <p:nvPr/>
          </p:nvSpPr>
          <p:spPr bwMode="auto">
            <a:xfrm>
              <a:off x="1539" y="1229"/>
              <a:ext cx="238" cy="87"/>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fi-FI"/>
            </a:p>
          </p:txBody>
        </p:sp>
        <p:graphicFrame>
          <p:nvGraphicFramePr>
            <p:cNvPr id="298021" name="Object 34"/>
            <p:cNvGraphicFramePr>
              <a:graphicFrameLocks noChangeAspect="1"/>
            </p:cNvGraphicFramePr>
            <p:nvPr/>
          </p:nvGraphicFramePr>
          <p:xfrm>
            <a:off x="1299" y="940"/>
            <a:ext cx="320" cy="256"/>
          </p:xfrm>
          <a:graphic>
            <a:graphicData uri="http://schemas.openxmlformats.org/presentationml/2006/ole">
              <mc:AlternateContent xmlns:mc="http://schemas.openxmlformats.org/markup-compatibility/2006">
                <mc:Choice xmlns:v="urn:schemas-microsoft-com:vml" Requires="v">
                  <p:oleObj spid="_x0000_s298062" name="Equation" r:id="rId19" imgW="507780" imgH="406224" progId="Equation.DSMT4">
                    <p:embed/>
                  </p:oleObj>
                </mc:Choice>
                <mc:Fallback>
                  <p:oleObj name="Equation" r:id="rId19" imgW="507780" imgH="406224" progId="Equation.DSMT4">
                    <p:embed/>
                    <p:pic>
                      <p:nvPicPr>
                        <p:cNvPr id="0" name="Object 3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99" y="940"/>
                          <a:ext cx="320"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8022" name="Line 35"/>
            <p:cNvSpPr>
              <a:spLocks noChangeShapeType="1"/>
            </p:cNvSpPr>
            <p:nvPr/>
          </p:nvSpPr>
          <p:spPr bwMode="auto">
            <a:xfrm>
              <a:off x="3532" y="1588"/>
              <a:ext cx="477" cy="189"/>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graphicFrame>
          <p:nvGraphicFramePr>
            <p:cNvPr id="298023" name="Object 36"/>
            <p:cNvGraphicFramePr>
              <a:graphicFrameLocks noChangeAspect="1"/>
            </p:cNvGraphicFramePr>
            <p:nvPr/>
          </p:nvGraphicFramePr>
          <p:xfrm>
            <a:off x="2333" y="922"/>
            <a:ext cx="216" cy="240"/>
          </p:xfrm>
          <a:graphic>
            <a:graphicData uri="http://schemas.openxmlformats.org/presentationml/2006/ole">
              <mc:AlternateContent xmlns:mc="http://schemas.openxmlformats.org/markup-compatibility/2006">
                <mc:Choice xmlns:v="urn:schemas-microsoft-com:vml" Requires="v">
                  <p:oleObj spid="_x0000_s298063" name="Equation" r:id="rId21" imgW="342751" imgH="380835" progId="Equation.DSMT4">
                    <p:embed/>
                  </p:oleObj>
                </mc:Choice>
                <mc:Fallback>
                  <p:oleObj name="Equation" r:id="rId21" imgW="342751" imgH="380835" progId="Equation.DSMT4">
                    <p:embed/>
                    <p:pic>
                      <p:nvPicPr>
                        <p:cNvPr id="0" name="Object 3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333" y="922"/>
                          <a:ext cx="216"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8024" name="Object 37"/>
            <p:cNvGraphicFramePr>
              <a:graphicFrameLocks noChangeAspect="1"/>
            </p:cNvGraphicFramePr>
            <p:nvPr/>
          </p:nvGraphicFramePr>
          <p:xfrm>
            <a:off x="3392" y="1499"/>
            <a:ext cx="128" cy="224"/>
          </p:xfrm>
          <a:graphic>
            <a:graphicData uri="http://schemas.openxmlformats.org/presentationml/2006/ole">
              <mc:AlternateContent xmlns:mc="http://schemas.openxmlformats.org/markup-compatibility/2006">
                <mc:Choice xmlns:v="urn:schemas-microsoft-com:vml" Requires="v">
                  <p:oleObj spid="_x0000_s298064" name="Equation" r:id="rId23" imgW="203024" imgH="355292" progId="Equation.DSMT4">
                    <p:embed/>
                  </p:oleObj>
                </mc:Choice>
                <mc:Fallback>
                  <p:oleObj name="Equation" r:id="rId23" imgW="203024" imgH="355292" progId="Equation.DSMT4">
                    <p:embed/>
                    <p:pic>
                      <p:nvPicPr>
                        <p:cNvPr id="0" name="Object 3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392" y="1499"/>
                          <a:ext cx="128"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8025" name="Object 38"/>
            <p:cNvGraphicFramePr>
              <a:graphicFrameLocks noChangeAspect="1"/>
            </p:cNvGraphicFramePr>
            <p:nvPr/>
          </p:nvGraphicFramePr>
          <p:xfrm>
            <a:off x="2791" y="2034"/>
            <a:ext cx="552" cy="184"/>
          </p:xfrm>
          <a:graphic>
            <a:graphicData uri="http://schemas.openxmlformats.org/presentationml/2006/ole">
              <mc:AlternateContent xmlns:mc="http://schemas.openxmlformats.org/markup-compatibility/2006">
                <mc:Choice xmlns:v="urn:schemas-microsoft-com:vml" Requires="v">
                  <p:oleObj spid="_x0000_s298065" name="Equation" r:id="rId25" imgW="876300" imgH="292100" progId="Equation.DSMT4">
                    <p:embed/>
                  </p:oleObj>
                </mc:Choice>
                <mc:Fallback>
                  <p:oleObj name="Equation" r:id="rId25" imgW="876300" imgH="292100" progId="Equation.DSMT4">
                    <p:embed/>
                    <p:pic>
                      <p:nvPicPr>
                        <p:cNvPr id="0" name="Object 3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791" y="2034"/>
                          <a:ext cx="552"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97989" name="Object 39"/>
          <p:cNvGraphicFramePr>
            <a:graphicFrameLocks noChangeAspect="1"/>
          </p:cNvGraphicFramePr>
          <p:nvPr/>
        </p:nvGraphicFramePr>
        <p:xfrm>
          <a:off x="6902450" y="1901825"/>
          <a:ext cx="1508125" cy="1965325"/>
        </p:xfrm>
        <a:graphic>
          <a:graphicData uri="http://schemas.openxmlformats.org/presentationml/2006/ole">
            <mc:AlternateContent xmlns:mc="http://schemas.openxmlformats.org/markup-compatibility/2006">
              <mc:Choice xmlns:v="urn:schemas-microsoft-com:vml" Requires="v">
                <p:oleObj spid="_x0000_s298066" name="Equation" r:id="rId27" imgW="1676400" imgH="2184400" progId="Equation.DSMT4">
                  <p:embed/>
                </p:oleObj>
              </mc:Choice>
              <mc:Fallback>
                <p:oleObj name="Equation" r:id="rId27" imgW="1676400" imgH="2184400" progId="Equation.DSMT4">
                  <p:embed/>
                  <p:pic>
                    <p:nvPicPr>
                      <p:cNvPr id="0" name="Object 39"/>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902450" y="1901825"/>
                        <a:ext cx="1508125" cy="1965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990" name="Object 40"/>
          <p:cNvGraphicFramePr>
            <a:graphicFrameLocks noChangeAspect="1"/>
          </p:cNvGraphicFramePr>
          <p:nvPr/>
        </p:nvGraphicFramePr>
        <p:xfrm>
          <a:off x="593725" y="4525963"/>
          <a:ext cx="5638800" cy="1193800"/>
        </p:xfrm>
        <a:graphic>
          <a:graphicData uri="http://schemas.openxmlformats.org/presentationml/2006/ole">
            <mc:AlternateContent xmlns:mc="http://schemas.openxmlformats.org/markup-compatibility/2006">
              <mc:Choice xmlns:v="urn:schemas-microsoft-com:vml" Requires="v">
                <p:oleObj spid="_x0000_s298067" name="Equation" r:id="rId29" imgW="5638800" imgH="1193800" progId="Equation.DSMT4">
                  <p:embed/>
                </p:oleObj>
              </mc:Choice>
              <mc:Fallback>
                <p:oleObj name="Equation" r:id="rId29" imgW="5638800" imgH="1193800" progId="Equation.DSMT4">
                  <p:embed/>
                  <p:pic>
                    <p:nvPicPr>
                      <p:cNvPr id="0" name="Object 40"/>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93725" y="4525963"/>
                        <a:ext cx="5638800"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84D81545-7F76-4C5A-90F2-895B89EE680D}" type="slidenum">
              <a:rPr lang="fi-FI" altLang="fi-FI" sz="1000" smtClean="0">
                <a:solidFill>
                  <a:schemeClr val="tx1"/>
                </a:solidFill>
                <a:latin typeface="Arial" panose="020B0604020202020204" pitchFamily="34" charset="0"/>
              </a:rPr>
              <a:pPr>
                <a:spcBef>
                  <a:spcPct val="0"/>
                </a:spcBef>
                <a:buClrTx/>
                <a:buFontTx/>
                <a:buNone/>
              </a:pPr>
              <a:t>285</a:t>
            </a:fld>
            <a:endParaRPr lang="fi-FI" altLang="fi-FI" sz="1000" smtClean="0">
              <a:solidFill>
                <a:schemeClr val="tx1"/>
              </a:solidFill>
              <a:latin typeface="Arial" panose="020B0604020202020204" pitchFamily="34" charset="0"/>
            </a:endParaRPr>
          </a:p>
        </p:txBody>
      </p:sp>
      <p:graphicFrame>
        <p:nvGraphicFramePr>
          <p:cNvPr id="299011" name="Object 2"/>
          <p:cNvGraphicFramePr>
            <a:graphicFrameLocks noChangeAspect="1"/>
          </p:cNvGraphicFramePr>
          <p:nvPr/>
        </p:nvGraphicFramePr>
        <p:xfrm>
          <a:off x="533400" y="368300"/>
          <a:ext cx="7099300" cy="5969000"/>
        </p:xfrm>
        <a:graphic>
          <a:graphicData uri="http://schemas.openxmlformats.org/presentationml/2006/ole">
            <mc:AlternateContent xmlns:mc="http://schemas.openxmlformats.org/markup-compatibility/2006">
              <mc:Choice xmlns:v="urn:schemas-microsoft-com:vml" Requires="v">
                <p:oleObj spid="_x0000_s299014" name="Equation" r:id="rId3" imgW="7099300" imgH="5969000" progId="Equation.DSMT4">
                  <p:embed/>
                </p:oleObj>
              </mc:Choice>
              <mc:Fallback>
                <p:oleObj name="Equation" r:id="rId3" imgW="7099300" imgH="59690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68300"/>
                        <a:ext cx="7099300" cy="596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0034" name="Dian numeron paikkamerkki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spcBef>
                <a:spcPct val="0"/>
              </a:spcBef>
              <a:buClrTx/>
              <a:buFontTx/>
              <a:buNone/>
            </a:pPr>
            <a:fld id="{BB73EF3D-930F-4E82-A34B-2BCAB67953F8}" type="slidenum">
              <a:rPr lang="fi-FI" altLang="fi-FI" sz="1000" smtClean="0">
                <a:solidFill>
                  <a:schemeClr val="bg1"/>
                </a:solidFill>
              </a:rPr>
              <a:pPr>
                <a:spcBef>
                  <a:spcPct val="0"/>
                </a:spcBef>
                <a:buClrTx/>
                <a:buFontTx/>
                <a:buNone/>
              </a:pPr>
              <a:t>286</a:t>
            </a:fld>
            <a:endParaRPr lang="fi-FI" altLang="fi-FI" sz="1000" smtClean="0">
              <a:solidFill>
                <a:schemeClr val="bg1"/>
              </a:solidFill>
            </a:endParaRPr>
          </a:p>
        </p:txBody>
      </p:sp>
      <p:sp>
        <p:nvSpPr>
          <p:cNvPr id="300035" name="Text Box 2"/>
          <p:cNvSpPr txBox="1">
            <a:spLocks noChangeArrowheads="1"/>
          </p:cNvSpPr>
          <p:nvPr/>
        </p:nvSpPr>
        <p:spPr bwMode="auto">
          <a:xfrm>
            <a:off x="2889250" y="3716338"/>
            <a:ext cx="33448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spcBef>
                <a:spcPct val="50000"/>
              </a:spcBef>
              <a:buClrTx/>
              <a:buFontTx/>
              <a:buNone/>
            </a:pPr>
            <a:r>
              <a:rPr lang="fi-FI" altLang="fi-FI" sz="3600" b="1">
                <a:solidFill>
                  <a:srgbClr val="5F5F5F"/>
                </a:solidFill>
                <a:latin typeface="Tahoma" panose="020B0604030504040204" pitchFamily="34" charset="0"/>
              </a:rPr>
              <a:t>Paluu tekstiin</a:t>
            </a:r>
          </a:p>
        </p:txBody>
      </p:sp>
      <p:sp>
        <p:nvSpPr>
          <p:cNvPr id="300036" name="AutoShape 3">
            <a:hlinkClick r:id="rId2" action="ppaction://hlinksldjump" highlightClick="1"/>
          </p:cNvPr>
          <p:cNvSpPr>
            <a:spLocks noChangeArrowheads="1"/>
          </p:cNvSpPr>
          <p:nvPr/>
        </p:nvSpPr>
        <p:spPr bwMode="auto">
          <a:xfrm>
            <a:off x="3205163" y="2994025"/>
            <a:ext cx="2713037" cy="720725"/>
          </a:xfrm>
          <a:prstGeom prst="actionButtonReturn">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lgn="ctr" eaLnBrk="1" hangingPunct="1">
              <a:spcBef>
                <a:spcPct val="50000"/>
              </a:spcBef>
              <a:buClrTx/>
              <a:buFontTx/>
              <a:buNone/>
            </a:pPr>
            <a:endParaRPr lang="fi-FI" altLang="fi-FI" sz="3600">
              <a:latin typeface="Tahoma" panose="020B0604030504040204" pitchFamily="34" charset="0"/>
            </a:endParaRPr>
          </a:p>
        </p:txBody>
      </p:sp>
    </p:spTree>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DED08AB4-33C5-48C2-9779-4A551C0CEFFD}" type="slidenum">
              <a:rPr lang="fi-FI" altLang="fi-FI" sz="1000" smtClean="0">
                <a:solidFill>
                  <a:schemeClr val="tx1"/>
                </a:solidFill>
                <a:latin typeface="Arial" panose="020B0604020202020204" pitchFamily="34" charset="0"/>
              </a:rPr>
              <a:pPr>
                <a:spcBef>
                  <a:spcPct val="0"/>
                </a:spcBef>
                <a:buClrTx/>
                <a:buFontTx/>
                <a:buNone/>
              </a:pPr>
              <a:t>287</a:t>
            </a:fld>
            <a:endParaRPr lang="fi-FI" altLang="fi-FI" sz="1000" smtClean="0">
              <a:solidFill>
                <a:schemeClr val="tx1"/>
              </a:solidFill>
              <a:latin typeface="Arial" panose="020B0604020202020204" pitchFamily="34" charset="0"/>
            </a:endParaRPr>
          </a:p>
        </p:txBody>
      </p:sp>
      <p:sp>
        <p:nvSpPr>
          <p:cNvPr id="301059" name="Text Box 2"/>
          <p:cNvSpPr txBox="1">
            <a:spLocks noChangeArrowheads="1"/>
          </p:cNvSpPr>
          <p:nvPr/>
        </p:nvSpPr>
        <p:spPr bwMode="auto">
          <a:xfrm>
            <a:off x="419100" y="371475"/>
            <a:ext cx="40862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b="1">
                <a:solidFill>
                  <a:schemeClr val="tx2"/>
                </a:solidFill>
              </a:rPr>
              <a:t>Ratkaisu: Tehtävä 6.1</a:t>
            </a:r>
          </a:p>
        </p:txBody>
      </p:sp>
      <p:graphicFrame>
        <p:nvGraphicFramePr>
          <p:cNvPr id="301060" name="Object 3"/>
          <p:cNvGraphicFramePr>
            <a:graphicFrameLocks noChangeAspect="1"/>
          </p:cNvGraphicFramePr>
          <p:nvPr/>
        </p:nvGraphicFramePr>
        <p:xfrm>
          <a:off x="520700" y="1693863"/>
          <a:ext cx="6705600" cy="3429000"/>
        </p:xfrm>
        <a:graphic>
          <a:graphicData uri="http://schemas.openxmlformats.org/presentationml/2006/ole">
            <mc:AlternateContent xmlns:mc="http://schemas.openxmlformats.org/markup-compatibility/2006">
              <mc:Choice xmlns:v="urn:schemas-microsoft-com:vml" Requires="v">
                <p:oleObj spid="_x0000_s301063" name="Equation" r:id="rId3" imgW="6705600" imgH="3429000" progId="Equation.DSMT4">
                  <p:embed/>
                </p:oleObj>
              </mc:Choice>
              <mc:Fallback>
                <p:oleObj name="Equation" r:id="rId3" imgW="6705600" imgH="34290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700" y="1693863"/>
                        <a:ext cx="670560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AB468D07-6B96-4C13-95CA-8E0584721660}" type="slidenum">
              <a:rPr lang="fi-FI" altLang="fi-FI" sz="1000" smtClean="0">
                <a:solidFill>
                  <a:schemeClr val="tx1"/>
                </a:solidFill>
                <a:latin typeface="Arial" panose="020B0604020202020204" pitchFamily="34" charset="0"/>
              </a:rPr>
              <a:pPr>
                <a:spcBef>
                  <a:spcPct val="0"/>
                </a:spcBef>
                <a:buClrTx/>
                <a:buFontTx/>
                <a:buNone/>
              </a:pPr>
              <a:t>288</a:t>
            </a:fld>
            <a:endParaRPr lang="fi-FI" altLang="fi-FI" sz="1000" smtClean="0">
              <a:solidFill>
                <a:schemeClr val="tx1"/>
              </a:solidFill>
              <a:latin typeface="Arial" panose="020B0604020202020204" pitchFamily="34" charset="0"/>
            </a:endParaRPr>
          </a:p>
        </p:txBody>
      </p:sp>
      <p:grpSp>
        <p:nvGrpSpPr>
          <p:cNvPr id="302083" name="Group 2"/>
          <p:cNvGrpSpPr>
            <a:grpSpLocks/>
          </p:cNvGrpSpPr>
          <p:nvPr/>
        </p:nvGrpSpPr>
        <p:grpSpPr bwMode="auto">
          <a:xfrm>
            <a:off x="4675188" y="865188"/>
            <a:ext cx="2298700" cy="2443162"/>
            <a:chOff x="2309" y="1500"/>
            <a:chExt cx="1448" cy="1539"/>
          </a:xfrm>
        </p:grpSpPr>
        <p:sp>
          <p:nvSpPr>
            <p:cNvPr id="302088" name="Line 3"/>
            <p:cNvSpPr>
              <a:spLocks noChangeShapeType="1"/>
            </p:cNvSpPr>
            <p:nvPr/>
          </p:nvSpPr>
          <p:spPr bwMode="auto">
            <a:xfrm flipV="1">
              <a:off x="3484" y="1801"/>
              <a:ext cx="0" cy="1045"/>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sp>
          <p:nvSpPr>
            <p:cNvPr id="302089" name="Line 4"/>
            <p:cNvSpPr>
              <a:spLocks noChangeShapeType="1"/>
            </p:cNvSpPr>
            <p:nvPr/>
          </p:nvSpPr>
          <p:spPr bwMode="auto">
            <a:xfrm rot="16200000" flipV="1">
              <a:off x="2902" y="1207"/>
              <a:ext cx="0" cy="1179"/>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sp>
          <p:nvSpPr>
            <p:cNvPr id="302090" name="Line 5"/>
            <p:cNvSpPr>
              <a:spLocks noChangeShapeType="1"/>
            </p:cNvSpPr>
            <p:nvPr/>
          </p:nvSpPr>
          <p:spPr bwMode="auto">
            <a:xfrm flipH="1" flipV="1">
              <a:off x="2309" y="1800"/>
              <a:ext cx="1169" cy="104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sp>
          <p:nvSpPr>
            <p:cNvPr id="302091" name="Arc 6"/>
            <p:cNvSpPr>
              <a:spLocks/>
            </p:cNvSpPr>
            <p:nvPr/>
          </p:nvSpPr>
          <p:spPr bwMode="auto">
            <a:xfrm rot="-5400000">
              <a:off x="3162" y="2563"/>
              <a:ext cx="557" cy="396"/>
            </a:xfrm>
            <a:custGeom>
              <a:avLst/>
              <a:gdLst>
                <a:gd name="T0" fmla="*/ 0 w 20676"/>
                <a:gd name="T1" fmla="*/ 0 h 14834"/>
                <a:gd name="T2" fmla="*/ 0 w 20676"/>
                <a:gd name="T3" fmla="*/ 0 h 14834"/>
                <a:gd name="T4" fmla="*/ 0 w 20676"/>
                <a:gd name="T5" fmla="*/ 0 h 14834"/>
                <a:gd name="T6" fmla="*/ 0 60000 65536"/>
                <a:gd name="T7" fmla="*/ 0 60000 65536"/>
                <a:gd name="T8" fmla="*/ 0 60000 65536"/>
                <a:gd name="T9" fmla="*/ 0 w 20676"/>
                <a:gd name="T10" fmla="*/ 0 h 14834"/>
                <a:gd name="T11" fmla="*/ 20676 w 20676"/>
                <a:gd name="T12" fmla="*/ 14834 h 14834"/>
              </a:gdLst>
              <a:ahLst/>
              <a:cxnLst>
                <a:cxn ang="T6">
                  <a:pos x="T0" y="T1"/>
                </a:cxn>
                <a:cxn ang="T7">
                  <a:pos x="T2" y="T3"/>
                </a:cxn>
                <a:cxn ang="T8">
                  <a:pos x="T4" y="T5"/>
                </a:cxn>
              </a:cxnLst>
              <a:rect l="T9" t="T10" r="T11" b="T12"/>
              <a:pathLst>
                <a:path w="20676" h="14834" fill="none" extrusionOk="0">
                  <a:moveTo>
                    <a:pt x="15700" y="0"/>
                  </a:moveTo>
                  <a:cubicBezTo>
                    <a:pt x="18002" y="2436"/>
                    <a:pt x="19706" y="5375"/>
                    <a:pt x="20676" y="8583"/>
                  </a:cubicBezTo>
                </a:path>
                <a:path w="20676" h="14834" stroke="0" extrusionOk="0">
                  <a:moveTo>
                    <a:pt x="15700" y="0"/>
                  </a:moveTo>
                  <a:cubicBezTo>
                    <a:pt x="18002" y="2436"/>
                    <a:pt x="19706" y="5375"/>
                    <a:pt x="20676" y="8583"/>
                  </a:cubicBezTo>
                  <a:lnTo>
                    <a:pt x="0" y="14834"/>
                  </a:lnTo>
                  <a:lnTo>
                    <a:pt x="15700"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fi-FI"/>
            </a:p>
          </p:txBody>
        </p:sp>
        <p:graphicFrame>
          <p:nvGraphicFramePr>
            <p:cNvPr id="302092" name="Object 7"/>
            <p:cNvGraphicFramePr>
              <a:graphicFrameLocks noChangeAspect="1"/>
            </p:cNvGraphicFramePr>
            <p:nvPr/>
          </p:nvGraphicFramePr>
          <p:xfrm>
            <a:off x="3230" y="2397"/>
            <a:ext cx="152" cy="136"/>
          </p:xfrm>
          <a:graphic>
            <a:graphicData uri="http://schemas.openxmlformats.org/presentationml/2006/ole">
              <mc:AlternateContent xmlns:mc="http://schemas.openxmlformats.org/markup-compatibility/2006">
                <mc:Choice xmlns:v="urn:schemas-microsoft-com:vml" Requires="v">
                  <p:oleObj spid="_x0000_s302110" name="Equation" r:id="rId3" imgW="241091" imgH="215713" progId="Equation.DSMT4">
                    <p:embed/>
                  </p:oleObj>
                </mc:Choice>
                <mc:Fallback>
                  <p:oleObj name="Equation" r:id="rId3" imgW="241091" imgH="215713"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0" y="2397"/>
                          <a:ext cx="15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2093" name="Object 8"/>
            <p:cNvGraphicFramePr>
              <a:graphicFrameLocks noChangeAspect="1"/>
            </p:cNvGraphicFramePr>
            <p:nvPr/>
          </p:nvGraphicFramePr>
          <p:xfrm>
            <a:off x="3517" y="2120"/>
            <a:ext cx="240" cy="272"/>
          </p:xfrm>
          <a:graphic>
            <a:graphicData uri="http://schemas.openxmlformats.org/presentationml/2006/ole">
              <mc:AlternateContent xmlns:mc="http://schemas.openxmlformats.org/markup-compatibility/2006">
                <mc:Choice xmlns:v="urn:schemas-microsoft-com:vml" Requires="v">
                  <p:oleObj spid="_x0000_s302111" name="Equation" r:id="rId5" imgW="380835" imgH="431613" progId="Equation.DSMT4">
                    <p:embed/>
                  </p:oleObj>
                </mc:Choice>
                <mc:Fallback>
                  <p:oleObj name="Equation" r:id="rId5" imgW="380835" imgH="431613"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17" y="2120"/>
                          <a:ext cx="240"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2094" name="Object 9"/>
            <p:cNvGraphicFramePr>
              <a:graphicFrameLocks noChangeAspect="1"/>
            </p:cNvGraphicFramePr>
            <p:nvPr/>
          </p:nvGraphicFramePr>
          <p:xfrm>
            <a:off x="2788" y="1500"/>
            <a:ext cx="248" cy="272"/>
          </p:xfrm>
          <a:graphic>
            <a:graphicData uri="http://schemas.openxmlformats.org/presentationml/2006/ole">
              <mc:AlternateContent xmlns:mc="http://schemas.openxmlformats.org/markup-compatibility/2006">
                <mc:Choice xmlns:v="urn:schemas-microsoft-com:vml" Requires="v">
                  <p:oleObj spid="_x0000_s302112" name="Equation" r:id="rId7" imgW="393529" imgH="431613" progId="Equation.DSMT4">
                    <p:embed/>
                  </p:oleObj>
                </mc:Choice>
                <mc:Fallback>
                  <p:oleObj name="Equation" r:id="rId7" imgW="393529" imgH="431613"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88" y="1500"/>
                          <a:ext cx="248"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2095" name="Object 10"/>
            <p:cNvGraphicFramePr>
              <a:graphicFrameLocks noChangeAspect="1"/>
            </p:cNvGraphicFramePr>
            <p:nvPr/>
          </p:nvGraphicFramePr>
          <p:xfrm>
            <a:off x="2528" y="2279"/>
            <a:ext cx="360" cy="280"/>
          </p:xfrm>
          <a:graphic>
            <a:graphicData uri="http://schemas.openxmlformats.org/presentationml/2006/ole">
              <mc:AlternateContent xmlns:mc="http://schemas.openxmlformats.org/markup-compatibility/2006">
                <mc:Choice xmlns:v="urn:schemas-microsoft-com:vml" Requires="v">
                  <p:oleObj spid="_x0000_s302113" name="Equation" r:id="rId9" imgW="571252" imgH="444307" progId="Equation.DSMT4">
                    <p:embed/>
                  </p:oleObj>
                </mc:Choice>
                <mc:Fallback>
                  <p:oleObj name="Equation" r:id="rId9" imgW="571252" imgH="444307"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28" y="2279"/>
                          <a:ext cx="360"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02084" name="Group 11"/>
          <p:cNvGrpSpPr>
            <a:grpSpLocks/>
          </p:cNvGrpSpPr>
          <p:nvPr/>
        </p:nvGrpSpPr>
        <p:grpSpPr bwMode="auto">
          <a:xfrm>
            <a:off x="465138" y="455613"/>
            <a:ext cx="5829300" cy="984250"/>
            <a:chOff x="293" y="287"/>
            <a:chExt cx="3672" cy="620"/>
          </a:xfrm>
        </p:grpSpPr>
        <p:graphicFrame>
          <p:nvGraphicFramePr>
            <p:cNvPr id="302086" name="Object 12"/>
            <p:cNvGraphicFramePr>
              <a:graphicFrameLocks noChangeAspect="1"/>
            </p:cNvGraphicFramePr>
            <p:nvPr/>
          </p:nvGraphicFramePr>
          <p:xfrm>
            <a:off x="293" y="287"/>
            <a:ext cx="3672" cy="224"/>
          </p:xfrm>
          <a:graphic>
            <a:graphicData uri="http://schemas.openxmlformats.org/presentationml/2006/ole">
              <mc:AlternateContent xmlns:mc="http://schemas.openxmlformats.org/markup-compatibility/2006">
                <mc:Choice xmlns:v="urn:schemas-microsoft-com:vml" Requires="v">
                  <p:oleObj spid="_x0000_s302114" name="Equation" r:id="rId11" imgW="5829300" imgH="355600" progId="Equation.DSMT4">
                    <p:embed/>
                  </p:oleObj>
                </mc:Choice>
                <mc:Fallback>
                  <p:oleObj name="Equation" r:id="rId11" imgW="5829300" imgH="35560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3" y="287"/>
                          <a:ext cx="3672"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2087" name="Object 13"/>
            <p:cNvGraphicFramePr>
              <a:graphicFrameLocks noChangeAspect="1"/>
            </p:cNvGraphicFramePr>
            <p:nvPr/>
          </p:nvGraphicFramePr>
          <p:xfrm>
            <a:off x="547" y="627"/>
            <a:ext cx="1248" cy="280"/>
          </p:xfrm>
          <a:graphic>
            <a:graphicData uri="http://schemas.openxmlformats.org/presentationml/2006/ole">
              <mc:AlternateContent xmlns:mc="http://schemas.openxmlformats.org/markup-compatibility/2006">
                <mc:Choice xmlns:v="urn:schemas-microsoft-com:vml" Requires="v">
                  <p:oleObj spid="_x0000_s302115" name="Equation" r:id="rId13" imgW="1981200" imgH="444500" progId="Equation.DSMT4">
                    <p:embed/>
                  </p:oleObj>
                </mc:Choice>
                <mc:Fallback>
                  <p:oleObj name="Equation" r:id="rId13" imgW="1981200" imgH="444500"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7" y="627"/>
                          <a:ext cx="1248"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02085" name="Object 14"/>
          <p:cNvGraphicFramePr>
            <a:graphicFrameLocks noChangeAspect="1"/>
          </p:cNvGraphicFramePr>
          <p:nvPr/>
        </p:nvGraphicFramePr>
        <p:xfrm>
          <a:off x="811213" y="2789238"/>
          <a:ext cx="6337300" cy="3073400"/>
        </p:xfrm>
        <a:graphic>
          <a:graphicData uri="http://schemas.openxmlformats.org/presentationml/2006/ole">
            <mc:AlternateContent xmlns:mc="http://schemas.openxmlformats.org/markup-compatibility/2006">
              <mc:Choice xmlns:v="urn:schemas-microsoft-com:vml" Requires="v">
                <p:oleObj spid="_x0000_s302116" name="Equation" r:id="rId15" imgW="6337300" imgH="3073400" progId="Equation.DSMT4">
                  <p:embed/>
                </p:oleObj>
              </mc:Choice>
              <mc:Fallback>
                <p:oleObj name="Equation" r:id="rId15" imgW="6337300" imgH="3073400" progId="Equation.DSMT4">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11213" y="2789238"/>
                        <a:ext cx="6337300" cy="307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3106" name="Dian numeron paikkamerkki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spcBef>
                <a:spcPct val="0"/>
              </a:spcBef>
              <a:buClrTx/>
              <a:buFontTx/>
              <a:buNone/>
            </a:pPr>
            <a:fld id="{AD583747-166C-46CC-89B8-4C8531AECE6E}" type="slidenum">
              <a:rPr lang="fi-FI" altLang="fi-FI" sz="1000" smtClean="0">
                <a:solidFill>
                  <a:schemeClr val="bg1"/>
                </a:solidFill>
              </a:rPr>
              <a:pPr>
                <a:spcBef>
                  <a:spcPct val="0"/>
                </a:spcBef>
                <a:buClrTx/>
                <a:buFontTx/>
                <a:buNone/>
              </a:pPr>
              <a:t>289</a:t>
            </a:fld>
            <a:endParaRPr lang="fi-FI" altLang="fi-FI" sz="1000" smtClean="0">
              <a:solidFill>
                <a:schemeClr val="bg1"/>
              </a:solidFill>
            </a:endParaRPr>
          </a:p>
        </p:txBody>
      </p:sp>
      <p:sp>
        <p:nvSpPr>
          <p:cNvPr id="303107" name="Text Box 2"/>
          <p:cNvSpPr txBox="1">
            <a:spLocks noChangeArrowheads="1"/>
          </p:cNvSpPr>
          <p:nvPr/>
        </p:nvSpPr>
        <p:spPr bwMode="auto">
          <a:xfrm>
            <a:off x="2889250" y="3716338"/>
            <a:ext cx="33448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spcBef>
                <a:spcPct val="50000"/>
              </a:spcBef>
              <a:buClrTx/>
              <a:buFontTx/>
              <a:buNone/>
            </a:pPr>
            <a:r>
              <a:rPr lang="fi-FI" altLang="fi-FI" sz="3600" b="1">
                <a:solidFill>
                  <a:srgbClr val="5F5F5F"/>
                </a:solidFill>
                <a:latin typeface="Tahoma" panose="020B0604030504040204" pitchFamily="34" charset="0"/>
              </a:rPr>
              <a:t>Paluu tekstiin</a:t>
            </a:r>
          </a:p>
        </p:txBody>
      </p:sp>
      <p:sp>
        <p:nvSpPr>
          <p:cNvPr id="303108" name="AutoShape 3">
            <a:hlinkClick r:id="rId2" action="ppaction://hlinksldjump" highlightClick="1"/>
          </p:cNvPr>
          <p:cNvSpPr>
            <a:spLocks noChangeArrowheads="1"/>
          </p:cNvSpPr>
          <p:nvPr/>
        </p:nvSpPr>
        <p:spPr bwMode="auto">
          <a:xfrm>
            <a:off x="3205163" y="2994025"/>
            <a:ext cx="2713037" cy="720725"/>
          </a:xfrm>
          <a:prstGeom prst="actionButtonReturn">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lgn="ctr" eaLnBrk="1" hangingPunct="1">
              <a:spcBef>
                <a:spcPct val="50000"/>
              </a:spcBef>
              <a:buClrTx/>
              <a:buFontTx/>
              <a:buNone/>
            </a:pPr>
            <a:endParaRPr lang="fi-FI" altLang="fi-FI" sz="3600">
              <a:latin typeface="Tahoma" panose="020B0604030504040204"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63B16235-4A65-4CCC-A969-591726ABE92B}" type="slidenum">
              <a:rPr lang="fi-FI" altLang="fi-FI" sz="1000" smtClean="0">
                <a:solidFill>
                  <a:schemeClr val="tx1"/>
                </a:solidFill>
                <a:latin typeface="Arial" panose="020B0604020202020204" pitchFamily="34" charset="0"/>
              </a:rPr>
              <a:pPr>
                <a:spcBef>
                  <a:spcPct val="0"/>
                </a:spcBef>
                <a:buClrTx/>
                <a:buFontTx/>
                <a:buNone/>
              </a:pPr>
              <a:t>29</a:t>
            </a:fld>
            <a:endParaRPr lang="fi-FI" altLang="fi-FI" sz="1000" smtClean="0">
              <a:solidFill>
                <a:schemeClr val="tx1"/>
              </a:solidFill>
              <a:latin typeface="Arial" panose="020B0604020202020204" pitchFamily="34" charset="0"/>
            </a:endParaRPr>
          </a:p>
        </p:txBody>
      </p:sp>
      <p:sp>
        <p:nvSpPr>
          <p:cNvPr id="36867" name="Rectangle 2"/>
          <p:cNvSpPr>
            <a:spLocks noGrp="1" noRot="1" noChangeArrowheads="1"/>
          </p:cNvSpPr>
          <p:nvPr>
            <p:ph type="body" idx="1"/>
          </p:nvPr>
        </p:nvSpPr>
        <p:spPr>
          <a:xfrm>
            <a:off x="301625" y="549275"/>
            <a:ext cx="8540750" cy="5549900"/>
          </a:xfrm>
        </p:spPr>
        <p:txBody>
          <a:bodyPr/>
          <a:lstStyle/>
          <a:p>
            <a:pPr eaLnBrk="1" hangingPunct="1"/>
            <a:r>
              <a:rPr lang="fi-FI" altLang="fi-FI" smtClean="0"/>
              <a:t>Vektorien vähennyslasku:</a:t>
            </a:r>
          </a:p>
        </p:txBody>
      </p:sp>
      <p:sp>
        <p:nvSpPr>
          <p:cNvPr id="807939" name="Line 3"/>
          <p:cNvSpPr>
            <a:spLocks noChangeShapeType="1"/>
          </p:cNvSpPr>
          <p:nvPr/>
        </p:nvSpPr>
        <p:spPr bwMode="auto">
          <a:xfrm flipV="1">
            <a:off x="3276600" y="2781300"/>
            <a:ext cx="1943100" cy="1944688"/>
          </a:xfrm>
          <a:prstGeom prst="line">
            <a:avLst/>
          </a:prstGeom>
          <a:noFill/>
          <a:ln w="31750">
            <a:solidFill>
              <a:srgbClr val="0000FF"/>
            </a:solidFill>
            <a:round/>
            <a:headEnd/>
            <a:tailEnd type="triangle" w="lg" len="lg"/>
          </a:ln>
          <a:extLst>
            <a:ext uri="{909E8E84-426E-40DD-AFC4-6F175D3DCCD1}">
              <a14:hiddenFill xmlns:a14="http://schemas.microsoft.com/office/drawing/2010/main">
                <a:noFill/>
              </a14:hiddenFill>
            </a:ext>
          </a:extLst>
        </p:spPr>
        <p:txBody>
          <a:bodyPr/>
          <a:lstStyle/>
          <a:p>
            <a:endParaRPr lang="fi-FI"/>
          </a:p>
        </p:txBody>
      </p:sp>
      <p:sp>
        <p:nvSpPr>
          <p:cNvPr id="807940" name="Line 4"/>
          <p:cNvSpPr>
            <a:spLocks noChangeShapeType="1"/>
          </p:cNvSpPr>
          <p:nvPr/>
        </p:nvSpPr>
        <p:spPr bwMode="auto">
          <a:xfrm>
            <a:off x="3276600" y="4724400"/>
            <a:ext cx="3671888" cy="1079500"/>
          </a:xfrm>
          <a:prstGeom prst="line">
            <a:avLst/>
          </a:prstGeom>
          <a:noFill/>
          <a:ln w="31750">
            <a:solidFill>
              <a:srgbClr val="0000FF"/>
            </a:solidFill>
            <a:round/>
            <a:headEnd/>
            <a:tailEnd type="triangle" w="lg" len="lg"/>
          </a:ln>
          <a:extLst>
            <a:ext uri="{909E8E84-426E-40DD-AFC4-6F175D3DCCD1}">
              <a14:hiddenFill xmlns:a14="http://schemas.microsoft.com/office/drawing/2010/main">
                <a:noFill/>
              </a14:hiddenFill>
            </a:ext>
          </a:extLst>
        </p:spPr>
        <p:txBody>
          <a:bodyPr/>
          <a:lstStyle/>
          <a:p>
            <a:endParaRPr lang="fi-FI"/>
          </a:p>
        </p:txBody>
      </p:sp>
      <p:sp>
        <p:nvSpPr>
          <p:cNvPr id="807941" name="Line 5"/>
          <p:cNvSpPr>
            <a:spLocks noChangeShapeType="1"/>
          </p:cNvSpPr>
          <p:nvPr/>
        </p:nvSpPr>
        <p:spPr bwMode="auto">
          <a:xfrm>
            <a:off x="5219700" y="2781300"/>
            <a:ext cx="1728788" cy="3024188"/>
          </a:xfrm>
          <a:prstGeom prst="line">
            <a:avLst/>
          </a:prstGeom>
          <a:noFill/>
          <a:ln w="31750">
            <a:solidFill>
              <a:srgbClr val="FF6600"/>
            </a:solidFill>
            <a:round/>
            <a:headEnd type="triangle" w="lg" len="lg"/>
            <a:tailEnd type="none" w="lg" len="lg"/>
          </a:ln>
          <a:extLst>
            <a:ext uri="{909E8E84-426E-40DD-AFC4-6F175D3DCCD1}">
              <a14:hiddenFill xmlns:a14="http://schemas.microsoft.com/office/drawing/2010/main">
                <a:noFill/>
              </a14:hiddenFill>
            </a:ext>
          </a:extLst>
        </p:spPr>
        <p:txBody>
          <a:bodyPr/>
          <a:lstStyle/>
          <a:p>
            <a:endParaRPr lang="fi-FI"/>
          </a:p>
        </p:txBody>
      </p:sp>
      <p:sp>
        <p:nvSpPr>
          <p:cNvPr id="807942" name="Text Box 6"/>
          <p:cNvSpPr txBox="1">
            <a:spLocks noChangeArrowheads="1"/>
          </p:cNvSpPr>
          <p:nvPr/>
        </p:nvSpPr>
        <p:spPr bwMode="auto">
          <a:xfrm>
            <a:off x="3924300" y="3357563"/>
            <a:ext cx="288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b="1" i="1">
                <a:solidFill>
                  <a:schemeClr val="tx1"/>
                </a:solidFill>
              </a:rPr>
              <a:t>a</a:t>
            </a:r>
          </a:p>
        </p:txBody>
      </p:sp>
      <p:sp>
        <p:nvSpPr>
          <p:cNvPr id="807943" name="Text Box 7"/>
          <p:cNvSpPr txBox="1">
            <a:spLocks noChangeArrowheads="1"/>
          </p:cNvSpPr>
          <p:nvPr/>
        </p:nvSpPr>
        <p:spPr bwMode="auto">
          <a:xfrm>
            <a:off x="4572000" y="5229225"/>
            <a:ext cx="288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b="1" i="1">
                <a:solidFill>
                  <a:schemeClr val="tx1"/>
                </a:solidFill>
              </a:rPr>
              <a:t>b</a:t>
            </a:r>
          </a:p>
        </p:txBody>
      </p:sp>
      <p:sp>
        <p:nvSpPr>
          <p:cNvPr id="807944" name="Text Box 8"/>
          <p:cNvSpPr txBox="1">
            <a:spLocks noChangeArrowheads="1"/>
          </p:cNvSpPr>
          <p:nvPr/>
        </p:nvSpPr>
        <p:spPr bwMode="auto">
          <a:xfrm>
            <a:off x="6011863" y="3716338"/>
            <a:ext cx="719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b="1" i="1">
                <a:solidFill>
                  <a:schemeClr val="tx1"/>
                </a:solidFill>
              </a:rPr>
              <a:t>a</a:t>
            </a:r>
            <a:r>
              <a:rPr lang="fi-FI" altLang="fi-FI" sz="2000" b="1">
                <a:solidFill>
                  <a:schemeClr val="tx1"/>
                </a:solidFill>
              </a:rPr>
              <a:t>-</a:t>
            </a:r>
            <a:r>
              <a:rPr lang="fi-FI" altLang="fi-FI" sz="2000" b="1" i="1">
                <a:solidFill>
                  <a:schemeClr val="tx1"/>
                </a:solidFill>
              </a:rPr>
              <a:t>b</a:t>
            </a:r>
          </a:p>
        </p:txBody>
      </p:sp>
      <p:sp>
        <p:nvSpPr>
          <p:cNvPr id="807945" name="Line 9"/>
          <p:cNvSpPr>
            <a:spLocks noChangeShapeType="1"/>
          </p:cNvSpPr>
          <p:nvPr/>
        </p:nvSpPr>
        <p:spPr bwMode="auto">
          <a:xfrm>
            <a:off x="1547813" y="1700213"/>
            <a:ext cx="3671887" cy="1079500"/>
          </a:xfrm>
          <a:prstGeom prst="line">
            <a:avLst/>
          </a:prstGeom>
          <a:noFill/>
          <a:ln w="31750">
            <a:solidFill>
              <a:srgbClr val="0000FF"/>
            </a:solidFill>
            <a:prstDash val="sysDot"/>
            <a:round/>
            <a:headEnd type="triangle" w="lg" len="lg"/>
            <a:tailEnd type="none" w="lg" len="lg"/>
          </a:ln>
          <a:extLst>
            <a:ext uri="{909E8E84-426E-40DD-AFC4-6F175D3DCCD1}">
              <a14:hiddenFill xmlns:a14="http://schemas.microsoft.com/office/drawing/2010/main">
                <a:noFill/>
              </a14:hiddenFill>
            </a:ext>
          </a:extLst>
        </p:spPr>
        <p:txBody>
          <a:bodyPr/>
          <a:lstStyle/>
          <a:p>
            <a:endParaRPr lang="fi-FI"/>
          </a:p>
        </p:txBody>
      </p:sp>
      <p:sp>
        <p:nvSpPr>
          <p:cNvPr id="807946" name="Line 10"/>
          <p:cNvSpPr>
            <a:spLocks noChangeShapeType="1"/>
          </p:cNvSpPr>
          <p:nvPr/>
        </p:nvSpPr>
        <p:spPr bwMode="auto">
          <a:xfrm>
            <a:off x="1547813" y="1700213"/>
            <a:ext cx="1728787" cy="3024187"/>
          </a:xfrm>
          <a:prstGeom prst="line">
            <a:avLst/>
          </a:prstGeom>
          <a:noFill/>
          <a:ln w="31750">
            <a:solidFill>
              <a:srgbClr val="FF6600"/>
            </a:solidFill>
            <a:prstDash val="sysDot"/>
            <a:round/>
            <a:headEnd type="triangle" w="lg" len="lg"/>
            <a:tailEnd type="none" w="lg" len="lg"/>
          </a:ln>
          <a:extLst>
            <a:ext uri="{909E8E84-426E-40DD-AFC4-6F175D3DCCD1}">
              <a14:hiddenFill xmlns:a14="http://schemas.microsoft.com/office/drawing/2010/main">
                <a:noFill/>
              </a14:hiddenFill>
            </a:ext>
          </a:extLst>
        </p:spPr>
        <p:txBody>
          <a:bodyPr/>
          <a:lstStyle/>
          <a:p>
            <a:endParaRPr lang="fi-FI"/>
          </a:p>
        </p:txBody>
      </p:sp>
      <p:sp>
        <p:nvSpPr>
          <p:cNvPr id="807947" name="Text Box 11"/>
          <p:cNvSpPr txBox="1">
            <a:spLocks noChangeArrowheads="1"/>
          </p:cNvSpPr>
          <p:nvPr/>
        </p:nvSpPr>
        <p:spPr bwMode="auto">
          <a:xfrm>
            <a:off x="1331913" y="3213100"/>
            <a:ext cx="1152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b="1" i="1">
                <a:solidFill>
                  <a:schemeClr val="tx1"/>
                </a:solidFill>
              </a:rPr>
              <a:t>a</a:t>
            </a:r>
            <a:r>
              <a:rPr lang="fi-FI" altLang="fi-FI" sz="2000" b="1">
                <a:solidFill>
                  <a:schemeClr val="tx1"/>
                </a:solidFill>
              </a:rPr>
              <a:t>+(-</a:t>
            </a:r>
            <a:r>
              <a:rPr lang="fi-FI" altLang="fi-FI" sz="2000" b="1" i="1">
                <a:solidFill>
                  <a:schemeClr val="tx1"/>
                </a:solidFill>
              </a:rPr>
              <a:t>b</a:t>
            </a:r>
            <a:r>
              <a:rPr lang="fi-FI" altLang="fi-FI" sz="2000" b="1">
                <a:solidFill>
                  <a:schemeClr val="tx1"/>
                </a:solidFill>
              </a:rPr>
              <a:t>)</a:t>
            </a:r>
          </a:p>
        </p:txBody>
      </p:sp>
      <p:sp>
        <p:nvSpPr>
          <p:cNvPr id="807948" name="Text Box 12"/>
          <p:cNvSpPr txBox="1">
            <a:spLocks noChangeArrowheads="1"/>
          </p:cNvSpPr>
          <p:nvPr/>
        </p:nvSpPr>
        <p:spPr bwMode="auto">
          <a:xfrm>
            <a:off x="3276600" y="1773238"/>
            <a:ext cx="576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b="1">
                <a:solidFill>
                  <a:schemeClr val="tx1"/>
                </a:solidFill>
              </a:rPr>
              <a:t>-</a:t>
            </a:r>
            <a:r>
              <a:rPr lang="fi-FI" altLang="fi-FI" sz="2000" b="1" i="1">
                <a:solidFill>
                  <a:schemeClr val="tx1"/>
                </a:solidFill>
              </a:rPr>
              <a:t>b</a:t>
            </a:r>
          </a:p>
        </p:txBody>
      </p:sp>
      <p:sp>
        <p:nvSpPr>
          <p:cNvPr id="807949" name="AutoShape 13"/>
          <p:cNvSpPr>
            <a:spLocks noChangeArrowheads="1"/>
          </p:cNvSpPr>
          <p:nvPr/>
        </p:nvSpPr>
        <p:spPr bwMode="auto">
          <a:xfrm>
            <a:off x="539750" y="4076700"/>
            <a:ext cx="2160588" cy="1366838"/>
          </a:xfrm>
          <a:prstGeom prst="wedgeRoundRectCallout">
            <a:avLst>
              <a:gd name="adj1" fmla="val 30898"/>
              <a:gd name="adj2" fmla="val -80083"/>
              <a:gd name="adj3" fmla="val 16667"/>
            </a:avLst>
          </a:prstGeom>
          <a:solidFill>
            <a:srgbClr val="339966">
              <a:alpha val="25098"/>
            </a:srgbClr>
          </a:solidFill>
          <a:ln w="9525">
            <a:solidFill>
              <a:schemeClr val="tx1"/>
            </a:solidFill>
            <a:miter lim="800000"/>
            <a:headEnd/>
            <a:tailEnd/>
          </a:ln>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0"/>
              </a:spcBef>
              <a:buClrTx/>
              <a:buFontTx/>
              <a:buNone/>
            </a:pPr>
            <a:r>
              <a:rPr lang="fi-FI" altLang="fi-FI" sz="1800">
                <a:solidFill>
                  <a:schemeClr val="tx1"/>
                </a:solidFill>
              </a:rPr>
              <a:t>Vähennyslasku voidaan ajatella myös yhteenlaskuna</a:t>
            </a:r>
          </a:p>
        </p:txBody>
      </p:sp>
      <p:sp>
        <p:nvSpPr>
          <p:cNvPr id="807950" name="AutoShape 14"/>
          <p:cNvSpPr>
            <a:spLocks noChangeArrowheads="1"/>
          </p:cNvSpPr>
          <p:nvPr/>
        </p:nvSpPr>
        <p:spPr bwMode="auto">
          <a:xfrm>
            <a:off x="6227763" y="981075"/>
            <a:ext cx="2160587" cy="1366838"/>
          </a:xfrm>
          <a:prstGeom prst="wedgeRoundRectCallout">
            <a:avLst>
              <a:gd name="adj1" fmla="val -91292"/>
              <a:gd name="adj2" fmla="val 78690"/>
              <a:gd name="adj3" fmla="val 16667"/>
            </a:avLst>
          </a:prstGeom>
          <a:solidFill>
            <a:srgbClr val="00CCFF">
              <a:alpha val="18039"/>
            </a:srgbClr>
          </a:solidFill>
          <a:ln w="9525">
            <a:solidFill>
              <a:schemeClr val="tx1"/>
            </a:solidFill>
            <a:miter lim="800000"/>
            <a:headEnd/>
            <a:tailEnd/>
          </a:ln>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0"/>
              </a:spcBef>
              <a:buClrTx/>
              <a:buFontTx/>
              <a:buNone/>
            </a:pPr>
            <a:r>
              <a:rPr lang="fi-FI" altLang="fi-FI" sz="1800">
                <a:solidFill>
                  <a:schemeClr val="tx1"/>
                </a:solidFill>
              </a:rPr>
              <a:t>Erotuksen loppupiste on vähennettävän loppupiste</a:t>
            </a:r>
          </a:p>
        </p:txBody>
      </p:sp>
      <p:sp>
        <p:nvSpPr>
          <p:cNvPr id="36880" name="AutoShape 16">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07939"/>
                                        </p:tgtEl>
                                        <p:attrNameLst>
                                          <p:attrName>style.visibility</p:attrName>
                                        </p:attrNameLst>
                                      </p:cBhvr>
                                      <p:to>
                                        <p:strVal val="visible"/>
                                      </p:to>
                                    </p:set>
                                    <p:animEffect transition="in" filter="box(in)">
                                      <p:cBhvr>
                                        <p:cTn id="7" dur="500"/>
                                        <p:tgtEl>
                                          <p:spTgt spid="807939"/>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807942"/>
                                        </p:tgtEl>
                                        <p:attrNameLst>
                                          <p:attrName>style.visibility</p:attrName>
                                        </p:attrNameLst>
                                      </p:cBhvr>
                                      <p:to>
                                        <p:strVal val="visible"/>
                                      </p:to>
                                    </p:set>
                                    <p:animEffect transition="in" filter="box(in)">
                                      <p:cBhvr>
                                        <p:cTn id="10" dur="500"/>
                                        <p:tgtEl>
                                          <p:spTgt spid="80794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807940"/>
                                        </p:tgtEl>
                                        <p:attrNameLst>
                                          <p:attrName>style.visibility</p:attrName>
                                        </p:attrNameLst>
                                      </p:cBhvr>
                                      <p:to>
                                        <p:strVal val="visible"/>
                                      </p:to>
                                    </p:set>
                                    <p:animEffect transition="in" filter="box(in)">
                                      <p:cBhvr>
                                        <p:cTn id="15" dur="500"/>
                                        <p:tgtEl>
                                          <p:spTgt spid="807940"/>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807943"/>
                                        </p:tgtEl>
                                        <p:attrNameLst>
                                          <p:attrName>style.visibility</p:attrName>
                                        </p:attrNameLst>
                                      </p:cBhvr>
                                      <p:to>
                                        <p:strVal val="visible"/>
                                      </p:to>
                                    </p:set>
                                    <p:animEffect transition="in" filter="box(in)">
                                      <p:cBhvr>
                                        <p:cTn id="18" dur="500"/>
                                        <p:tgtEl>
                                          <p:spTgt spid="80794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807941"/>
                                        </p:tgtEl>
                                        <p:attrNameLst>
                                          <p:attrName>style.visibility</p:attrName>
                                        </p:attrNameLst>
                                      </p:cBhvr>
                                      <p:to>
                                        <p:strVal val="visible"/>
                                      </p:to>
                                    </p:set>
                                    <p:animEffect transition="in" filter="box(in)">
                                      <p:cBhvr>
                                        <p:cTn id="23" dur="500"/>
                                        <p:tgtEl>
                                          <p:spTgt spid="807941"/>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807944"/>
                                        </p:tgtEl>
                                        <p:attrNameLst>
                                          <p:attrName>style.visibility</p:attrName>
                                        </p:attrNameLst>
                                      </p:cBhvr>
                                      <p:to>
                                        <p:strVal val="visible"/>
                                      </p:to>
                                    </p:set>
                                    <p:animEffect transition="in" filter="box(in)">
                                      <p:cBhvr>
                                        <p:cTn id="26" dur="500"/>
                                        <p:tgtEl>
                                          <p:spTgt spid="80794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807950"/>
                                        </p:tgtEl>
                                        <p:attrNameLst>
                                          <p:attrName>style.visibility</p:attrName>
                                        </p:attrNameLst>
                                      </p:cBhvr>
                                      <p:to>
                                        <p:strVal val="visible"/>
                                      </p:to>
                                    </p:set>
                                    <p:animEffect transition="in" filter="box(in)">
                                      <p:cBhvr>
                                        <p:cTn id="31" dur="500"/>
                                        <p:tgtEl>
                                          <p:spTgt spid="80795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nodeType="clickEffect">
                                  <p:stCondLst>
                                    <p:cond delay="0"/>
                                  </p:stCondLst>
                                  <p:childTnLst>
                                    <p:set>
                                      <p:cBhvr>
                                        <p:cTn id="35" dur="1" fill="hold">
                                          <p:stCondLst>
                                            <p:cond delay="0"/>
                                          </p:stCondLst>
                                        </p:cTn>
                                        <p:tgtEl>
                                          <p:spTgt spid="807945"/>
                                        </p:tgtEl>
                                        <p:attrNameLst>
                                          <p:attrName>style.visibility</p:attrName>
                                        </p:attrNameLst>
                                      </p:cBhvr>
                                      <p:to>
                                        <p:strVal val="visible"/>
                                      </p:to>
                                    </p:set>
                                    <p:animEffect transition="in" filter="box(in)">
                                      <p:cBhvr>
                                        <p:cTn id="36" dur="500"/>
                                        <p:tgtEl>
                                          <p:spTgt spid="807945"/>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807948"/>
                                        </p:tgtEl>
                                        <p:attrNameLst>
                                          <p:attrName>style.visibility</p:attrName>
                                        </p:attrNameLst>
                                      </p:cBhvr>
                                      <p:to>
                                        <p:strVal val="visible"/>
                                      </p:to>
                                    </p:set>
                                    <p:animEffect transition="in" filter="box(in)">
                                      <p:cBhvr>
                                        <p:cTn id="39" dur="500"/>
                                        <p:tgtEl>
                                          <p:spTgt spid="80794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16" fill="hold" nodeType="clickEffect">
                                  <p:stCondLst>
                                    <p:cond delay="0"/>
                                  </p:stCondLst>
                                  <p:childTnLst>
                                    <p:set>
                                      <p:cBhvr>
                                        <p:cTn id="43" dur="1" fill="hold">
                                          <p:stCondLst>
                                            <p:cond delay="0"/>
                                          </p:stCondLst>
                                        </p:cTn>
                                        <p:tgtEl>
                                          <p:spTgt spid="807946"/>
                                        </p:tgtEl>
                                        <p:attrNameLst>
                                          <p:attrName>style.visibility</p:attrName>
                                        </p:attrNameLst>
                                      </p:cBhvr>
                                      <p:to>
                                        <p:strVal val="visible"/>
                                      </p:to>
                                    </p:set>
                                    <p:animEffect transition="in" filter="box(in)">
                                      <p:cBhvr>
                                        <p:cTn id="44" dur="500"/>
                                        <p:tgtEl>
                                          <p:spTgt spid="807946"/>
                                        </p:tgtEl>
                                      </p:cBhvr>
                                    </p:animEffect>
                                  </p:childTnLst>
                                </p:cTn>
                              </p:par>
                              <p:par>
                                <p:cTn id="45" presetID="4" presetClass="entr" presetSubtype="16" fill="hold" grpId="0" nodeType="withEffect">
                                  <p:stCondLst>
                                    <p:cond delay="0"/>
                                  </p:stCondLst>
                                  <p:childTnLst>
                                    <p:set>
                                      <p:cBhvr>
                                        <p:cTn id="46" dur="1" fill="hold">
                                          <p:stCondLst>
                                            <p:cond delay="0"/>
                                          </p:stCondLst>
                                        </p:cTn>
                                        <p:tgtEl>
                                          <p:spTgt spid="807947"/>
                                        </p:tgtEl>
                                        <p:attrNameLst>
                                          <p:attrName>style.visibility</p:attrName>
                                        </p:attrNameLst>
                                      </p:cBhvr>
                                      <p:to>
                                        <p:strVal val="visible"/>
                                      </p:to>
                                    </p:set>
                                    <p:animEffect transition="in" filter="box(in)">
                                      <p:cBhvr>
                                        <p:cTn id="47" dur="500"/>
                                        <p:tgtEl>
                                          <p:spTgt spid="80794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807949"/>
                                        </p:tgtEl>
                                        <p:attrNameLst>
                                          <p:attrName>style.visibility</p:attrName>
                                        </p:attrNameLst>
                                      </p:cBhvr>
                                      <p:to>
                                        <p:strVal val="visible"/>
                                      </p:to>
                                    </p:set>
                                    <p:animEffect transition="in" filter="box(in)">
                                      <p:cBhvr>
                                        <p:cTn id="52" dur="500"/>
                                        <p:tgtEl>
                                          <p:spTgt spid="80794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63" presetClass="path" presetSubtype="0" accel="50000" decel="50000" autoRev="1" fill="hold" nodeType="clickEffect">
                                  <p:stCondLst>
                                    <p:cond delay="0"/>
                                  </p:stCondLst>
                                  <p:childTnLst>
                                    <p:animMotion origin="layout" path="M 4.72222E-6 4.33526E-6 L 0.40173 0.15745 " pathEditMode="relative" rAng="0" ptsTypes="AA">
                                      <p:cBhvr>
                                        <p:cTn id="56" dur="2000" fill="hold"/>
                                        <p:tgtEl>
                                          <p:spTgt spid="807946"/>
                                        </p:tgtEl>
                                        <p:attrNameLst>
                                          <p:attrName>ppt_x</p:attrName>
                                          <p:attrName>ppt_y</p:attrName>
                                        </p:attrNameLst>
                                      </p:cBhvr>
                                      <p:rCtr x="20087" y="786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7942" grpId="0"/>
      <p:bldP spid="807943" grpId="0"/>
      <p:bldP spid="807944" grpId="0"/>
      <p:bldP spid="807947" grpId="0"/>
      <p:bldP spid="807948" grpId="0"/>
      <p:bldP spid="807949" grpId="0" animBg="1"/>
      <p:bldP spid="807950" grpId="0" animBg="1"/>
    </p:bld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225F426A-F3F6-4E42-B7F7-C3D4B77BC2FC}" type="slidenum">
              <a:rPr lang="fi-FI" altLang="fi-FI" sz="1000" smtClean="0">
                <a:solidFill>
                  <a:schemeClr val="tx1"/>
                </a:solidFill>
                <a:latin typeface="Arial" panose="020B0604020202020204" pitchFamily="34" charset="0"/>
              </a:rPr>
              <a:pPr>
                <a:spcBef>
                  <a:spcPct val="0"/>
                </a:spcBef>
                <a:buClrTx/>
                <a:buFontTx/>
                <a:buNone/>
              </a:pPr>
              <a:t>290</a:t>
            </a:fld>
            <a:endParaRPr lang="fi-FI" altLang="fi-FI" sz="1000" smtClean="0">
              <a:solidFill>
                <a:schemeClr val="tx1"/>
              </a:solidFill>
              <a:latin typeface="Arial" panose="020B0604020202020204" pitchFamily="34" charset="0"/>
            </a:endParaRPr>
          </a:p>
        </p:txBody>
      </p:sp>
      <p:sp>
        <p:nvSpPr>
          <p:cNvPr id="304131" name="Text Box 2"/>
          <p:cNvSpPr txBox="1">
            <a:spLocks noChangeArrowheads="1"/>
          </p:cNvSpPr>
          <p:nvPr/>
        </p:nvSpPr>
        <p:spPr bwMode="auto">
          <a:xfrm>
            <a:off x="419100" y="371475"/>
            <a:ext cx="40862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b="1">
                <a:solidFill>
                  <a:schemeClr val="tx2"/>
                </a:solidFill>
              </a:rPr>
              <a:t>Ratkaisu: Tehtävä 6.2</a:t>
            </a:r>
          </a:p>
        </p:txBody>
      </p:sp>
      <p:graphicFrame>
        <p:nvGraphicFramePr>
          <p:cNvPr id="304132" name="Object 3"/>
          <p:cNvGraphicFramePr>
            <a:graphicFrameLocks noChangeAspect="1"/>
          </p:cNvGraphicFramePr>
          <p:nvPr/>
        </p:nvGraphicFramePr>
        <p:xfrm>
          <a:off x="530225" y="1039813"/>
          <a:ext cx="7950200" cy="4889500"/>
        </p:xfrm>
        <a:graphic>
          <a:graphicData uri="http://schemas.openxmlformats.org/presentationml/2006/ole">
            <mc:AlternateContent xmlns:mc="http://schemas.openxmlformats.org/markup-compatibility/2006">
              <mc:Choice xmlns:v="urn:schemas-microsoft-com:vml" Requires="v">
                <p:oleObj spid="_x0000_s304135" name="Equation" r:id="rId3" imgW="7950200" imgH="4889500" progId="Equation.DSMT4">
                  <p:embed/>
                </p:oleObj>
              </mc:Choice>
              <mc:Fallback>
                <p:oleObj name="Equation" r:id="rId3" imgW="7950200" imgH="48895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225" y="1039813"/>
                        <a:ext cx="7950200" cy="488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5154" name="Dian numeron paikkamerkki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spcBef>
                <a:spcPct val="0"/>
              </a:spcBef>
              <a:buClrTx/>
              <a:buFontTx/>
              <a:buNone/>
            </a:pPr>
            <a:fld id="{274EC975-8059-4DE3-A5A5-AE0A2A5ED89F}" type="slidenum">
              <a:rPr lang="fi-FI" altLang="fi-FI" sz="1000" smtClean="0">
                <a:solidFill>
                  <a:schemeClr val="bg1"/>
                </a:solidFill>
              </a:rPr>
              <a:pPr>
                <a:spcBef>
                  <a:spcPct val="0"/>
                </a:spcBef>
                <a:buClrTx/>
                <a:buFontTx/>
                <a:buNone/>
              </a:pPr>
              <a:t>291</a:t>
            </a:fld>
            <a:endParaRPr lang="fi-FI" altLang="fi-FI" sz="1000" smtClean="0">
              <a:solidFill>
                <a:schemeClr val="bg1"/>
              </a:solidFill>
            </a:endParaRPr>
          </a:p>
        </p:txBody>
      </p:sp>
      <p:sp>
        <p:nvSpPr>
          <p:cNvPr id="305155" name="Text Box 2"/>
          <p:cNvSpPr txBox="1">
            <a:spLocks noChangeArrowheads="1"/>
          </p:cNvSpPr>
          <p:nvPr/>
        </p:nvSpPr>
        <p:spPr bwMode="auto">
          <a:xfrm>
            <a:off x="2889250" y="3716338"/>
            <a:ext cx="33448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spcBef>
                <a:spcPct val="50000"/>
              </a:spcBef>
              <a:buClrTx/>
              <a:buFontTx/>
              <a:buNone/>
            </a:pPr>
            <a:r>
              <a:rPr lang="fi-FI" altLang="fi-FI" sz="3600" b="1">
                <a:solidFill>
                  <a:srgbClr val="5F5F5F"/>
                </a:solidFill>
                <a:latin typeface="Tahoma" panose="020B0604030504040204" pitchFamily="34" charset="0"/>
              </a:rPr>
              <a:t>Paluu tekstiin</a:t>
            </a:r>
          </a:p>
        </p:txBody>
      </p:sp>
      <p:sp>
        <p:nvSpPr>
          <p:cNvPr id="305156" name="AutoShape 3">
            <a:hlinkClick r:id="rId2" action="ppaction://hlinksldjump" highlightClick="1"/>
          </p:cNvPr>
          <p:cNvSpPr>
            <a:spLocks noChangeArrowheads="1"/>
          </p:cNvSpPr>
          <p:nvPr/>
        </p:nvSpPr>
        <p:spPr bwMode="auto">
          <a:xfrm>
            <a:off x="3205163" y="2994025"/>
            <a:ext cx="2713037" cy="720725"/>
          </a:xfrm>
          <a:prstGeom prst="actionButtonReturn">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lgn="ctr" eaLnBrk="1" hangingPunct="1">
              <a:spcBef>
                <a:spcPct val="50000"/>
              </a:spcBef>
              <a:buClrTx/>
              <a:buFontTx/>
              <a:buNone/>
            </a:pPr>
            <a:endParaRPr lang="fi-FI" altLang="fi-FI" sz="3600">
              <a:latin typeface="Tahoma" panose="020B0604030504040204" pitchFamily="34" charset="0"/>
            </a:endParaRPr>
          </a:p>
        </p:txBody>
      </p:sp>
    </p:spTree>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D02D6521-C5AE-419D-9C0B-9D9ED6AF2BEC}" type="slidenum">
              <a:rPr lang="fi-FI" altLang="fi-FI" sz="1000" smtClean="0">
                <a:solidFill>
                  <a:schemeClr val="tx1"/>
                </a:solidFill>
                <a:latin typeface="Arial" panose="020B0604020202020204" pitchFamily="34" charset="0"/>
              </a:rPr>
              <a:pPr>
                <a:spcBef>
                  <a:spcPct val="0"/>
                </a:spcBef>
                <a:buClrTx/>
                <a:buFontTx/>
                <a:buNone/>
              </a:pPr>
              <a:t>292</a:t>
            </a:fld>
            <a:endParaRPr lang="fi-FI" altLang="fi-FI" sz="1000" smtClean="0">
              <a:solidFill>
                <a:schemeClr val="tx1"/>
              </a:solidFill>
              <a:latin typeface="Arial" panose="020B0604020202020204" pitchFamily="34" charset="0"/>
            </a:endParaRPr>
          </a:p>
        </p:txBody>
      </p:sp>
      <p:sp>
        <p:nvSpPr>
          <p:cNvPr id="306179" name="Text Box 2"/>
          <p:cNvSpPr txBox="1">
            <a:spLocks noChangeArrowheads="1"/>
          </p:cNvSpPr>
          <p:nvPr/>
        </p:nvSpPr>
        <p:spPr bwMode="auto">
          <a:xfrm>
            <a:off x="419100" y="371475"/>
            <a:ext cx="74183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b="1">
                <a:solidFill>
                  <a:schemeClr val="tx2"/>
                </a:solidFill>
              </a:rPr>
              <a:t>Ratkaisu: Tehtävä 6.3 </a:t>
            </a:r>
            <a:r>
              <a:rPr lang="fi-FI" altLang="fi-FI" sz="2400">
                <a:solidFill>
                  <a:schemeClr val="tx2"/>
                </a:solidFill>
              </a:rPr>
              <a:t>(Oppikirjan tehtävä 6.5)</a:t>
            </a:r>
            <a:endParaRPr lang="fi-FI" altLang="fi-FI" sz="2800" b="1">
              <a:solidFill>
                <a:schemeClr val="tx2"/>
              </a:solidFill>
            </a:endParaRPr>
          </a:p>
        </p:txBody>
      </p:sp>
      <p:graphicFrame>
        <p:nvGraphicFramePr>
          <p:cNvPr id="306180" name="Object 3"/>
          <p:cNvGraphicFramePr>
            <a:graphicFrameLocks noChangeAspect="1"/>
          </p:cNvGraphicFramePr>
          <p:nvPr/>
        </p:nvGraphicFramePr>
        <p:xfrm>
          <a:off x="547688" y="1217613"/>
          <a:ext cx="6235700" cy="1663700"/>
        </p:xfrm>
        <a:graphic>
          <a:graphicData uri="http://schemas.openxmlformats.org/presentationml/2006/ole">
            <mc:AlternateContent xmlns:mc="http://schemas.openxmlformats.org/markup-compatibility/2006">
              <mc:Choice xmlns:v="urn:schemas-microsoft-com:vml" Requires="v">
                <p:oleObj spid="_x0000_s306220" name="Equation" r:id="rId3" imgW="6235700" imgH="1663700" progId="Equation.DSMT4">
                  <p:embed/>
                </p:oleObj>
              </mc:Choice>
              <mc:Fallback>
                <p:oleObj name="Equation" r:id="rId3" imgW="6235700" imgH="16637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688" y="1217613"/>
                        <a:ext cx="6235700" cy="166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06181" name="Group 4"/>
          <p:cNvGrpSpPr>
            <a:grpSpLocks/>
          </p:cNvGrpSpPr>
          <p:nvPr/>
        </p:nvGrpSpPr>
        <p:grpSpPr bwMode="auto">
          <a:xfrm>
            <a:off x="1673225" y="3313113"/>
            <a:ext cx="4808538" cy="2941637"/>
            <a:chOff x="826" y="2187"/>
            <a:chExt cx="3029" cy="1853"/>
          </a:xfrm>
        </p:grpSpPr>
        <p:sp>
          <p:nvSpPr>
            <p:cNvPr id="306182" name="Line 5"/>
            <p:cNvSpPr>
              <a:spLocks noChangeShapeType="1"/>
            </p:cNvSpPr>
            <p:nvPr/>
          </p:nvSpPr>
          <p:spPr bwMode="auto">
            <a:xfrm>
              <a:off x="1030" y="2407"/>
              <a:ext cx="0" cy="1386"/>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fi-FI"/>
            </a:p>
          </p:txBody>
        </p:sp>
        <p:sp>
          <p:nvSpPr>
            <p:cNvPr id="306183" name="Line 6"/>
            <p:cNvSpPr>
              <a:spLocks noChangeShapeType="1"/>
            </p:cNvSpPr>
            <p:nvPr/>
          </p:nvSpPr>
          <p:spPr bwMode="auto">
            <a:xfrm>
              <a:off x="1030" y="3793"/>
              <a:ext cx="2423"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306184" name="Line 7"/>
            <p:cNvSpPr>
              <a:spLocks noChangeShapeType="1"/>
            </p:cNvSpPr>
            <p:nvPr/>
          </p:nvSpPr>
          <p:spPr bwMode="auto">
            <a:xfrm>
              <a:off x="1030" y="3581"/>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306185" name="Line 8"/>
            <p:cNvSpPr>
              <a:spLocks noChangeShapeType="1"/>
            </p:cNvSpPr>
            <p:nvPr/>
          </p:nvSpPr>
          <p:spPr bwMode="auto">
            <a:xfrm>
              <a:off x="1030" y="3581"/>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306186" name="Rectangle 9"/>
            <p:cNvSpPr>
              <a:spLocks noChangeArrowheads="1"/>
            </p:cNvSpPr>
            <p:nvPr/>
          </p:nvSpPr>
          <p:spPr bwMode="auto">
            <a:xfrm>
              <a:off x="1030" y="2734"/>
              <a:ext cx="215" cy="1059"/>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306187" name="Rectangle 10"/>
            <p:cNvSpPr>
              <a:spLocks noChangeArrowheads="1"/>
            </p:cNvSpPr>
            <p:nvPr/>
          </p:nvSpPr>
          <p:spPr bwMode="auto">
            <a:xfrm>
              <a:off x="1032" y="3366"/>
              <a:ext cx="2148" cy="21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306188" name="Rectangle 11"/>
            <p:cNvSpPr>
              <a:spLocks noChangeArrowheads="1"/>
            </p:cNvSpPr>
            <p:nvPr/>
          </p:nvSpPr>
          <p:spPr bwMode="auto">
            <a:xfrm>
              <a:off x="1030" y="2946"/>
              <a:ext cx="2150" cy="211"/>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306189" name="Rectangle 12"/>
            <p:cNvSpPr>
              <a:spLocks noChangeArrowheads="1"/>
            </p:cNvSpPr>
            <p:nvPr/>
          </p:nvSpPr>
          <p:spPr bwMode="auto">
            <a:xfrm>
              <a:off x="1245" y="2734"/>
              <a:ext cx="215" cy="1059"/>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306190" name="Rectangle 13"/>
            <p:cNvSpPr>
              <a:spLocks noChangeArrowheads="1"/>
            </p:cNvSpPr>
            <p:nvPr/>
          </p:nvSpPr>
          <p:spPr bwMode="auto">
            <a:xfrm>
              <a:off x="1460" y="2734"/>
              <a:ext cx="215" cy="1059"/>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306191" name="Rectangle 14"/>
            <p:cNvSpPr>
              <a:spLocks noChangeArrowheads="1"/>
            </p:cNvSpPr>
            <p:nvPr/>
          </p:nvSpPr>
          <p:spPr bwMode="auto">
            <a:xfrm>
              <a:off x="1675" y="2734"/>
              <a:ext cx="215" cy="1059"/>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306192" name="Rectangle 15"/>
            <p:cNvSpPr>
              <a:spLocks noChangeArrowheads="1"/>
            </p:cNvSpPr>
            <p:nvPr/>
          </p:nvSpPr>
          <p:spPr bwMode="auto">
            <a:xfrm>
              <a:off x="1890" y="2734"/>
              <a:ext cx="215" cy="1059"/>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306193" name="Rectangle 16"/>
            <p:cNvSpPr>
              <a:spLocks noChangeArrowheads="1"/>
            </p:cNvSpPr>
            <p:nvPr/>
          </p:nvSpPr>
          <p:spPr bwMode="auto">
            <a:xfrm>
              <a:off x="2105" y="2734"/>
              <a:ext cx="215" cy="1059"/>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306194" name="Rectangle 17"/>
            <p:cNvSpPr>
              <a:spLocks noChangeArrowheads="1"/>
            </p:cNvSpPr>
            <p:nvPr/>
          </p:nvSpPr>
          <p:spPr bwMode="auto">
            <a:xfrm>
              <a:off x="2320" y="2734"/>
              <a:ext cx="215" cy="1059"/>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306195" name="Rectangle 18"/>
            <p:cNvSpPr>
              <a:spLocks noChangeArrowheads="1"/>
            </p:cNvSpPr>
            <p:nvPr/>
          </p:nvSpPr>
          <p:spPr bwMode="auto">
            <a:xfrm>
              <a:off x="2535" y="2734"/>
              <a:ext cx="215" cy="1059"/>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306196" name="Rectangle 19"/>
            <p:cNvSpPr>
              <a:spLocks noChangeArrowheads="1"/>
            </p:cNvSpPr>
            <p:nvPr/>
          </p:nvSpPr>
          <p:spPr bwMode="auto">
            <a:xfrm>
              <a:off x="2750" y="2734"/>
              <a:ext cx="215" cy="1059"/>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306197" name="Rectangle 20"/>
            <p:cNvSpPr>
              <a:spLocks noChangeArrowheads="1"/>
            </p:cNvSpPr>
            <p:nvPr/>
          </p:nvSpPr>
          <p:spPr bwMode="auto">
            <a:xfrm>
              <a:off x="2965" y="2734"/>
              <a:ext cx="215" cy="1059"/>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306198" name="Text Box 21"/>
            <p:cNvSpPr txBox="1">
              <a:spLocks noChangeArrowheads="1"/>
            </p:cNvSpPr>
            <p:nvPr/>
          </p:nvSpPr>
          <p:spPr bwMode="auto">
            <a:xfrm>
              <a:off x="827" y="2816"/>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a:solidFill>
                    <a:schemeClr val="tx1"/>
                  </a:solidFill>
                </a:rPr>
                <a:t>2</a:t>
              </a:r>
            </a:p>
          </p:txBody>
        </p:sp>
        <p:sp>
          <p:nvSpPr>
            <p:cNvPr id="306199" name="Text Box 22"/>
            <p:cNvSpPr txBox="1">
              <a:spLocks noChangeArrowheads="1"/>
            </p:cNvSpPr>
            <p:nvPr/>
          </p:nvSpPr>
          <p:spPr bwMode="auto">
            <a:xfrm>
              <a:off x="827" y="3253"/>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a:solidFill>
                    <a:schemeClr val="tx1"/>
                  </a:solidFill>
                </a:rPr>
                <a:t>1</a:t>
              </a:r>
            </a:p>
          </p:txBody>
        </p:sp>
        <p:sp>
          <p:nvSpPr>
            <p:cNvPr id="306200" name="Text Box 23"/>
            <p:cNvSpPr txBox="1">
              <a:spLocks noChangeArrowheads="1"/>
            </p:cNvSpPr>
            <p:nvPr/>
          </p:nvSpPr>
          <p:spPr bwMode="auto">
            <a:xfrm>
              <a:off x="1342" y="3809"/>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a:solidFill>
                    <a:schemeClr val="tx1"/>
                  </a:solidFill>
                </a:rPr>
                <a:t>1</a:t>
              </a:r>
            </a:p>
          </p:txBody>
        </p:sp>
        <p:sp>
          <p:nvSpPr>
            <p:cNvPr id="306201" name="Text Box 24"/>
            <p:cNvSpPr txBox="1">
              <a:spLocks noChangeArrowheads="1"/>
            </p:cNvSpPr>
            <p:nvPr/>
          </p:nvSpPr>
          <p:spPr bwMode="auto">
            <a:xfrm>
              <a:off x="1788" y="3809"/>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a:solidFill>
                    <a:schemeClr val="tx1"/>
                  </a:solidFill>
                </a:rPr>
                <a:t>2</a:t>
              </a:r>
            </a:p>
          </p:txBody>
        </p:sp>
        <p:sp>
          <p:nvSpPr>
            <p:cNvPr id="306202" name="Text Box 25"/>
            <p:cNvSpPr txBox="1">
              <a:spLocks noChangeArrowheads="1"/>
            </p:cNvSpPr>
            <p:nvPr/>
          </p:nvSpPr>
          <p:spPr bwMode="auto">
            <a:xfrm>
              <a:off x="2156" y="3809"/>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a:solidFill>
                    <a:schemeClr val="tx1"/>
                  </a:solidFill>
                </a:rPr>
                <a:t>3</a:t>
              </a:r>
            </a:p>
          </p:txBody>
        </p:sp>
        <p:sp>
          <p:nvSpPr>
            <p:cNvPr id="306203" name="Text Box 26"/>
            <p:cNvSpPr txBox="1">
              <a:spLocks noChangeArrowheads="1"/>
            </p:cNvSpPr>
            <p:nvPr/>
          </p:nvSpPr>
          <p:spPr bwMode="auto">
            <a:xfrm>
              <a:off x="2592" y="3809"/>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a:solidFill>
                    <a:schemeClr val="tx1"/>
                  </a:solidFill>
                </a:rPr>
                <a:t>4</a:t>
              </a:r>
            </a:p>
          </p:txBody>
        </p:sp>
        <p:sp>
          <p:nvSpPr>
            <p:cNvPr id="306204" name="Text Box 27"/>
            <p:cNvSpPr txBox="1">
              <a:spLocks noChangeArrowheads="1"/>
            </p:cNvSpPr>
            <p:nvPr/>
          </p:nvSpPr>
          <p:spPr bwMode="auto">
            <a:xfrm>
              <a:off x="3051" y="3809"/>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a:solidFill>
                    <a:schemeClr val="tx1"/>
                  </a:solidFill>
                </a:rPr>
                <a:t>5</a:t>
              </a:r>
            </a:p>
          </p:txBody>
        </p:sp>
        <p:sp>
          <p:nvSpPr>
            <p:cNvPr id="306205" name="Line 28"/>
            <p:cNvSpPr>
              <a:spLocks noChangeShapeType="1"/>
            </p:cNvSpPr>
            <p:nvPr/>
          </p:nvSpPr>
          <p:spPr bwMode="auto">
            <a:xfrm flipV="1">
              <a:off x="1029" y="2941"/>
              <a:ext cx="870" cy="847"/>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306206" name="Line 29"/>
            <p:cNvSpPr>
              <a:spLocks noChangeShapeType="1"/>
            </p:cNvSpPr>
            <p:nvPr/>
          </p:nvSpPr>
          <p:spPr bwMode="auto">
            <a:xfrm flipV="1">
              <a:off x="1891" y="2942"/>
              <a:ext cx="861" cy="3"/>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306207" name="Text Box 30"/>
            <p:cNvSpPr txBox="1">
              <a:spLocks noChangeArrowheads="1"/>
            </p:cNvSpPr>
            <p:nvPr/>
          </p:nvSpPr>
          <p:spPr bwMode="auto">
            <a:xfrm>
              <a:off x="3453" y="3684"/>
              <a:ext cx="4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t / s</a:t>
              </a:r>
              <a:endParaRPr lang="fi-FI" altLang="fi-FI" sz="2000">
                <a:solidFill>
                  <a:schemeClr val="tx1"/>
                </a:solidFill>
              </a:endParaRPr>
            </a:p>
          </p:txBody>
        </p:sp>
        <p:sp>
          <p:nvSpPr>
            <p:cNvPr id="306208" name="Rectangle 31"/>
            <p:cNvSpPr>
              <a:spLocks noChangeArrowheads="1"/>
            </p:cNvSpPr>
            <p:nvPr/>
          </p:nvSpPr>
          <p:spPr bwMode="auto">
            <a:xfrm>
              <a:off x="1900" y="2955"/>
              <a:ext cx="844" cy="832"/>
            </a:xfrm>
            <a:prstGeom prst="rect">
              <a:avLst/>
            </a:prstGeom>
            <a:solidFill>
              <a:srgbClr val="FFFF00">
                <a:alpha val="50195"/>
              </a:srgbClr>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306209" name="Freeform 32"/>
            <p:cNvSpPr>
              <a:spLocks/>
            </p:cNvSpPr>
            <p:nvPr/>
          </p:nvSpPr>
          <p:spPr bwMode="auto">
            <a:xfrm>
              <a:off x="1046" y="2950"/>
              <a:ext cx="846" cy="840"/>
            </a:xfrm>
            <a:custGeom>
              <a:avLst/>
              <a:gdLst>
                <a:gd name="T0" fmla="*/ 0 w 846"/>
                <a:gd name="T1" fmla="*/ 894 h 837"/>
                <a:gd name="T2" fmla="*/ 846 w 846"/>
                <a:gd name="T3" fmla="*/ 0 h 837"/>
                <a:gd name="T4" fmla="*/ 843 w 846"/>
                <a:gd name="T5" fmla="*/ 903 h 837"/>
                <a:gd name="T6" fmla="*/ 0 w 846"/>
                <a:gd name="T7" fmla="*/ 894 h 837"/>
                <a:gd name="T8" fmla="*/ 0 60000 65536"/>
                <a:gd name="T9" fmla="*/ 0 60000 65536"/>
                <a:gd name="T10" fmla="*/ 0 60000 65536"/>
                <a:gd name="T11" fmla="*/ 0 60000 65536"/>
                <a:gd name="T12" fmla="*/ 0 w 846"/>
                <a:gd name="T13" fmla="*/ 0 h 837"/>
                <a:gd name="T14" fmla="*/ 846 w 846"/>
                <a:gd name="T15" fmla="*/ 837 h 837"/>
              </a:gdLst>
              <a:ahLst/>
              <a:cxnLst>
                <a:cxn ang="T8">
                  <a:pos x="T0" y="T1"/>
                </a:cxn>
                <a:cxn ang="T9">
                  <a:pos x="T2" y="T3"/>
                </a:cxn>
                <a:cxn ang="T10">
                  <a:pos x="T4" y="T5"/>
                </a:cxn>
                <a:cxn ang="T11">
                  <a:pos x="T6" y="T7"/>
                </a:cxn>
              </a:cxnLst>
              <a:rect l="T12" t="T13" r="T14" b="T15"/>
              <a:pathLst>
                <a:path w="846" h="837">
                  <a:moveTo>
                    <a:pt x="0" y="828"/>
                  </a:moveTo>
                  <a:lnTo>
                    <a:pt x="846" y="0"/>
                  </a:lnTo>
                  <a:lnTo>
                    <a:pt x="843" y="837"/>
                  </a:lnTo>
                  <a:lnTo>
                    <a:pt x="0" y="828"/>
                  </a:lnTo>
                  <a:close/>
                </a:path>
              </a:pathLst>
            </a:custGeom>
            <a:solidFill>
              <a:srgbClr val="00CCFF">
                <a:alpha val="50195"/>
              </a:srgbClr>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p>
              <a:endParaRPr lang="fi-FI"/>
            </a:p>
          </p:txBody>
        </p:sp>
        <p:sp>
          <p:nvSpPr>
            <p:cNvPr id="306210" name="Text Box 33"/>
            <p:cNvSpPr txBox="1">
              <a:spLocks noChangeArrowheads="1"/>
            </p:cNvSpPr>
            <p:nvPr/>
          </p:nvSpPr>
          <p:spPr bwMode="auto">
            <a:xfrm>
              <a:off x="826" y="2187"/>
              <a:ext cx="46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F</a:t>
              </a:r>
              <a:r>
                <a:rPr lang="fi-FI" altLang="fi-FI" sz="2000">
                  <a:solidFill>
                    <a:schemeClr val="tx1"/>
                  </a:solidFill>
                </a:rPr>
                <a:t> / N</a:t>
              </a:r>
            </a:p>
          </p:txBody>
        </p:sp>
        <p:sp>
          <p:nvSpPr>
            <p:cNvPr id="306211" name="Line 34"/>
            <p:cNvSpPr>
              <a:spLocks noChangeShapeType="1"/>
            </p:cNvSpPr>
            <p:nvPr/>
          </p:nvSpPr>
          <p:spPr bwMode="auto">
            <a:xfrm rot="-5400000">
              <a:off x="2323" y="3360"/>
              <a:ext cx="855" cy="3"/>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fi-FI"/>
            </a:p>
          </p:txBody>
        </p:sp>
        <p:graphicFrame>
          <p:nvGraphicFramePr>
            <p:cNvPr id="306212" name="Object 35"/>
            <p:cNvGraphicFramePr>
              <a:graphicFrameLocks noChangeAspect="1"/>
            </p:cNvGraphicFramePr>
            <p:nvPr/>
          </p:nvGraphicFramePr>
          <p:xfrm>
            <a:off x="1503" y="3358"/>
            <a:ext cx="168" cy="248"/>
          </p:xfrm>
          <a:graphic>
            <a:graphicData uri="http://schemas.openxmlformats.org/presentationml/2006/ole">
              <mc:AlternateContent xmlns:mc="http://schemas.openxmlformats.org/markup-compatibility/2006">
                <mc:Choice xmlns:v="urn:schemas-microsoft-com:vml" Requires="v">
                  <p:oleObj spid="_x0000_s306221" name="Equation" r:id="rId5" imgW="266469" imgH="393359" progId="Equation.DSMT4">
                    <p:embed/>
                  </p:oleObj>
                </mc:Choice>
                <mc:Fallback>
                  <p:oleObj name="Equation" r:id="rId5" imgW="266469" imgH="393359" progId="Equation.DSMT4">
                    <p:embed/>
                    <p:pic>
                      <p:nvPicPr>
                        <p:cNvPr id="0" name="Object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3" y="3358"/>
                          <a:ext cx="168"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6213" name="Object 36"/>
            <p:cNvGraphicFramePr>
              <a:graphicFrameLocks noChangeAspect="1"/>
            </p:cNvGraphicFramePr>
            <p:nvPr/>
          </p:nvGraphicFramePr>
          <p:xfrm>
            <a:off x="2131" y="3361"/>
            <a:ext cx="176" cy="248"/>
          </p:xfrm>
          <a:graphic>
            <a:graphicData uri="http://schemas.openxmlformats.org/presentationml/2006/ole">
              <mc:AlternateContent xmlns:mc="http://schemas.openxmlformats.org/markup-compatibility/2006">
                <mc:Choice xmlns:v="urn:schemas-microsoft-com:vml" Requires="v">
                  <p:oleObj spid="_x0000_s306222" name="Equation" r:id="rId7" imgW="279279" imgH="393529" progId="Equation.DSMT4">
                    <p:embed/>
                  </p:oleObj>
                </mc:Choice>
                <mc:Fallback>
                  <p:oleObj name="Equation" r:id="rId7" imgW="279279" imgH="393529" progId="Equation.DSMT4">
                    <p:embed/>
                    <p:pic>
                      <p:nvPicPr>
                        <p:cNvPr id="0" name="Object 3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1" y="3361"/>
                          <a:ext cx="176"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3BAA3A07-A13A-4FC4-8820-05B388EB7BC4}" type="slidenum">
              <a:rPr lang="fi-FI" altLang="fi-FI" sz="1000" smtClean="0">
                <a:solidFill>
                  <a:schemeClr val="tx1"/>
                </a:solidFill>
                <a:latin typeface="Arial" panose="020B0604020202020204" pitchFamily="34" charset="0"/>
              </a:rPr>
              <a:pPr>
                <a:spcBef>
                  <a:spcPct val="0"/>
                </a:spcBef>
                <a:buClrTx/>
                <a:buFontTx/>
                <a:buNone/>
              </a:pPr>
              <a:t>293</a:t>
            </a:fld>
            <a:endParaRPr lang="fi-FI" altLang="fi-FI" sz="1000" smtClean="0">
              <a:solidFill>
                <a:schemeClr val="tx1"/>
              </a:solidFill>
              <a:latin typeface="Arial" panose="020B0604020202020204" pitchFamily="34" charset="0"/>
            </a:endParaRPr>
          </a:p>
        </p:txBody>
      </p:sp>
      <p:graphicFrame>
        <p:nvGraphicFramePr>
          <p:cNvPr id="307203" name="Object 2"/>
          <p:cNvGraphicFramePr>
            <a:graphicFrameLocks noChangeAspect="1"/>
          </p:cNvGraphicFramePr>
          <p:nvPr/>
        </p:nvGraphicFramePr>
        <p:xfrm>
          <a:off x="557213" y="473075"/>
          <a:ext cx="7391400" cy="4445000"/>
        </p:xfrm>
        <a:graphic>
          <a:graphicData uri="http://schemas.openxmlformats.org/presentationml/2006/ole">
            <mc:AlternateContent xmlns:mc="http://schemas.openxmlformats.org/markup-compatibility/2006">
              <mc:Choice xmlns:v="urn:schemas-microsoft-com:vml" Requires="v">
                <p:oleObj spid="_x0000_s307206" name="Equation" r:id="rId3" imgW="7391400" imgH="4445000" progId="Equation.DSMT4">
                  <p:embed/>
                </p:oleObj>
              </mc:Choice>
              <mc:Fallback>
                <p:oleObj name="Equation" r:id="rId3" imgW="7391400" imgH="44450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213" y="473075"/>
                        <a:ext cx="7391400" cy="444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8226" name="Dian numeron paikkamerkki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spcBef>
                <a:spcPct val="0"/>
              </a:spcBef>
              <a:buClrTx/>
              <a:buFontTx/>
              <a:buNone/>
            </a:pPr>
            <a:fld id="{B090CF24-1317-4FFD-920F-CD422F1C4D8C}" type="slidenum">
              <a:rPr lang="fi-FI" altLang="fi-FI" sz="1000" smtClean="0">
                <a:solidFill>
                  <a:schemeClr val="bg1"/>
                </a:solidFill>
              </a:rPr>
              <a:pPr>
                <a:spcBef>
                  <a:spcPct val="0"/>
                </a:spcBef>
                <a:buClrTx/>
                <a:buFontTx/>
                <a:buNone/>
              </a:pPr>
              <a:t>294</a:t>
            </a:fld>
            <a:endParaRPr lang="fi-FI" altLang="fi-FI" sz="1000" smtClean="0">
              <a:solidFill>
                <a:schemeClr val="bg1"/>
              </a:solidFill>
            </a:endParaRPr>
          </a:p>
        </p:txBody>
      </p:sp>
      <p:sp>
        <p:nvSpPr>
          <p:cNvPr id="308227" name="Text Box 2"/>
          <p:cNvSpPr txBox="1">
            <a:spLocks noChangeArrowheads="1"/>
          </p:cNvSpPr>
          <p:nvPr/>
        </p:nvSpPr>
        <p:spPr bwMode="auto">
          <a:xfrm>
            <a:off x="2889250" y="3716338"/>
            <a:ext cx="33448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spcBef>
                <a:spcPct val="50000"/>
              </a:spcBef>
              <a:buClrTx/>
              <a:buFontTx/>
              <a:buNone/>
            </a:pPr>
            <a:r>
              <a:rPr lang="fi-FI" altLang="fi-FI" sz="3600" b="1">
                <a:solidFill>
                  <a:srgbClr val="5F5F5F"/>
                </a:solidFill>
                <a:latin typeface="Tahoma" panose="020B0604030504040204" pitchFamily="34" charset="0"/>
              </a:rPr>
              <a:t>Paluu tekstiin</a:t>
            </a:r>
          </a:p>
        </p:txBody>
      </p:sp>
      <p:sp>
        <p:nvSpPr>
          <p:cNvPr id="308228" name="AutoShape 3">
            <a:hlinkClick r:id="rId2" action="ppaction://hlinksldjump" highlightClick="1"/>
          </p:cNvPr>
          <p:cNvSpPr>
            <a:spLocks noChangeArrowheads="1"/>
          </p:cNvSpPr>
          <p:nvPr/>
        </p:nvSpPr>
        <p:spPr bwMode="auto">
          <a:xfrm>
            <a:off x="3205163" y="2994025"/>
            <a:ext cx="2713037" cy="720725"/>
          </a:xfrm>
          <a:prstGeom prst="actionButtonReturn">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lgn="ctr" eaLnBrk="1" hangingPunct="1">
              <a:spcBef>
                <a:spcPct val="50000"/>
              </a:spcBef>
              <a:buClrTx/>
              <a:buFontTx/>
              <a:buNone/>
            </a:pPr>
            <a:endParaRPr lang="fi-FI" altLang="fi-FI" sz="3600">
              <a:latin typeface="Tahoma" panose="020B0604030504040204" pitchFamily="34" charset="0"/>
            </a:endParaRPr>
          </a:p>
        </p:txBody>
      </p:sp>
    </p:spTree>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607ED94D-C8E9-460E-835F-592EC42CFB31}" type="slidenum">
              <a:rPr lang="fi-FI" altLang="fi-FI" sz="1000" smtClean="0">
                <a:solidFill>
                  <a:schemeClr val="tx1"/>
                </a:solidFill>
                <a:latin typeface="Arial" panose="020B0604020202020204" pitchFamily="34" charset="0"/>
              </a:rPr>
              <a:pPr>
                <a:spcBef>
                  <a:spcPct val="0"/>
                </a:spcBef>
                <a:buClrTx/>
                <a:buFontTx/>
                <a:buNone/>
              </a:pPr>
              <a:t>295</a:t>
            </a:fld>
            <a:endParaRPr lang="fi-FI" altLang="fi-FI" sz="1000" smtClean="0">
              <a:solidFill>
                <a:schemeClr val="tx1"/>
              </a:solidFill>
              <a:latin typeface="Arial" panose="020B0604020202020204" pitchFamily="34" charset="0"/>
            </a:endParaRPr>
          </a:p>
        </p:txBody>
      </p:sp>
      <p:sp>
        <p:nvSpPr>
          <p:cNvPr id="309251" name="Text Box 2"/>
          <p:cNvSpPr txBox="1">
            <a:spLocks noChangeArrowheads="1"/>
          </p:cNvSpPr>
          <p:nvPr/>
        </p:nvSpPr>
        <p:spPr bwMode="auto">
          <a:xfrm>
            <a:off x="330200" y="371475"/>
            <a:ext cx="40862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b="1">
                <a:solidFill>
                  <a:schemeClr val="tx2"/>
                </a:solidFill>
              </a:rPr>
              <a:t>Ratkaisu: Tehtävä 6.4</a:t>
            </a:r>
          </a:p>
        </p:txBody>
      </p:sp>
      <p:graphicFrame>
        <p:nvGraphicFramePr>
          <p:cNvPr id="309252" name="Object 3"/>
          <p:cNvGraphicFramePr>
            <a:graphicFrameLocks noChangeAspect="1"/>
          </p:cNvGraphicFramePr>
          <p:nvPr/>
        </p:nvGraphicFramePr>
        <p:xfrm>
          <a:off x="420688" y="1058863"/>
          <a:ext cx="3181350" cy="777875"/>
        </p:xfrm>
        <a:graphic>
          <a:graphicData uri="http://schemas.openxmlformats.org/presentationml/2006/ole">
            <mc:AlternateContent xmlns:mc="http://schemas.openxmlformats.org/markup-compatibility/2006">
              <mc:Choice xmlns:v="urn:schemas-microsoft-com:vml" Requires="v">
                <p:oleObj spid="_x0000_s309289" name="Equation" r:id="rId3" imgW="3530600" imgH="863600" progId="Equation.DSMT4">
                  <p:embed/>
                </p:oleObj>
              </mc:Choice>
              <mc:Fallback>
                <p:oleObj name="Equation" r:id="rId3" imgW="3530600" imgH="8636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688" y="1058863"/>
                        <a:ext cx="3181350" cy="7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09253" name="Group 4"/>
          <p:cNvGrpSpPr>
            <a:grpSpLocks/>
          </p:cNvGrpSpPr>
          <p:nvPr/>
        </p:nvGrpSpPr>
        <p:grpSpPr bwMode="auto">
          <a:xfrm>
            <a:off x="6092825" y="2778125"/>
            <a:ext cx="2711450" cy="2005013"/>
            <a:chOff x="3480" y="1961"/>
            <a:chExt cx="1708" cy="1263"/>
          </a:xfrm>
        </p:grpSpPr>
        <p:sp>
          <p:nvSpPr>
            <p:cNvPr id="309255" name="Line 5"/>
            <p:cNvSpPr>
              <a:spLocks noChangeShapeType="1"/>
            </p:cNvSpPr>
            <p:nvPr/>
          </p:nvSpPr>
          <p:spPr bwMode="auto">
            <a:xfrm>
              <a:off x="3506" y="2444"/>
              <a:ext cx="168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309256" name="Oval 6"/>
            <p:cNvSpPr>
              <a:spLocks noChangeArrowheads="1"/>
            </p:cNvSpPr>
            <p:nvPr/>
          </p:nvSpPr>
          <p:spPr bwMode="auto">
            <a:xfrm>
              <a:off x="4696" y="2314"/>
              <a:ext cx="259" cy="261"/>
            </a:xfrm>
            <a:prstGeom prst="ellipse">
              <a:avLst/>
            </a:prstGeom>
            <a:solidFill>
              <a:srgbClr val="993300">
                <a:alpha val="79999"/>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309257" name="Oval 7"/>
            <p:cNvSpPr>
              <a:spLocks noChangeArrowheads="1"/>
            </p:cNvSpPr>
            <p:nvPr/>
          </p:nvSpPr>
          <p:spPr bwMode="auto">
            <a:xfrm>
              <a:off x="3790" y="2303"/>
              <a:ext cx="285" cy="286"/>
            </a:xfrm>
            <a:prstGeom prst="ellipse">
              <a:avLst/>
            </a:prstGeom>
            <a:solidFill>
              <a:schemeClr val="hlink">
                <a:alpha val="79999"/>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309258" name="Line 8"/>
            <p:cNvSpPr>
              <a:spLocks noChangeShapeType="1"/>
            </p:cNvSpPr>
            <p:nvPr/>
          </p:nvSpPr>
          <p:spPr bwMode="auto">
            <a:xfrm>
              <a:off x="3817" y="2261"/>
              <a:ext cx="258" cy="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309259" name="Line 9"/>
            <p:cNvSpPr>
              <a:spLocks noChangeShapeType="1"/>
            </p:cNvSpPr>
            <p:nvPr/>
          </p:nvSpPr>
          <p:spPr bwMode="auto">
            <a:xfrm flipH="1">
              <a:off x="4661" y="2277"/>
              <a:ext cx="350" cy="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309260" name="Line 10"/>
            <p:cNvSpPr>
              <a:spLocks noChangeShapeType="1"/>
            </p:cNvSpPr>
            <p:nvPr/>
          </p:nvSpPr>
          <p:spPr bwMode="auto">
            <a:xfrm>
              <a:off x="3480" y="3079"/>
              <a:ext cx="168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309261" name="Oval 11"/>
            <p:cNvSpPr>
              <a:spLocks noChangeArrowheads="1"/>
            </p:cNvSpPr>
            <p:nvPr/>
          </p:nvSpPr>
          <p:spPr bwMode="auto">
            <a:xfrm>
              <a:off x="4440" y="2949"/>
              <a:ext cx="259" cy="261"/>
            </a:xfrm>
            <a:prstGeom prst="ellipse">
              <a:avLst/>
            </a:prstGeom>
            <a:solidFill>
              <a:srgbClr val="993300">
                <a:alpha val="79999"/>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309262" name="Oval 12"/>
            <p:cNvSpPr>
              <a:spLocks noChangeArrowheads="1"/>
            </p:cNvSpPr>
            <p:nvPr/>
          </p:nvSpPr>
          <p:spPr bwMode="auto">
            <a:xfrm>
              <a:off x="4162" y="2938"/>
              <a:ext cx="285" cy="286"/>
            </a:xfrm>
            <a:prstGeom prst="ellipse">
              <a:avLst/>
            </a:prstGeom>
            <a:solidFill>
              <a:schemeClr val="hlink">
                <a:alpha val="79999"/>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309263" name="Line 13"/>
            <p:cNvSpPr>
              <a:spLocks noChangeShapeType="1"/>
            </p:cNvSpPr>
            <p:nvPr/>
          </p:nvSpPr>
          <p:spPr bwMode="auto">
            <a:xfrm>
              <a:off x="4318" y="2884"/>
              <a:ext cx="258" cy="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graphicFrame>
          <p:nvGraphicFramePr>
            <p:cNvPr id="309264" name="Object 14"/>
            <p:cNvGraphicFramePr>
              <a:graphicFrameLocks noChangeAspect="1"/>
            </p:cNvGraphicFramePr>
            <p:nvPr/>
          </p:nvGraphicFramePr>
          <p:xfrm>
            <a:off x="3823" y="1961"/>
            <a:ext cx="256" cy="240"/>
          </p:xfrm>
          <a:graphic>
            <a:graphicData uri="http://schemas.openxmlformats.org/presentationml/2006/ole">
              <mc:AlternateContent xmlns:mc="http://schemas.openxmlformats.org/markup-compatibility/2006">
                <mc:Choice xmlns:v="urn:schemas-microsoft-com:vml" Requires="v">
                  <p:oleObj spid="_x0000_s309290" name="Equation" r:id="rId5" imgW="406224" imgH="380835" progId="Equation.DSMT4">
                    <p:embed/>
                  </p:oleObj>
                </mc:Choice>
                <mc:Fallback>
                  <p:oleObj name="Equation" r:id="rId5" imgW="406224" imgH="380835" progId="Equation.DSMT4">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23" y="1961"/>
                          <a:ext cx="256"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9265" name="Object 15"/>
            <p:cNvGraphicFramePr>
              <a:graphicFrameLocks noChangeAspect="1"/>
            </p:cNvGraphicFramePr>
            <p:nvPr/>
          </p:nvGraphicFramePr>
          <p:xfrm>
            <a:off x="4721" y="1989"/>
            <a:ext cx="272" cy="240"/>
          </p:xfrm>
          <a:graphic>
            <a:graphicData uri="http://schemas.openxmlformats.org/presentationml/2006/ole">
              <mc:AlternateContent xmlns:mc="http://schemas.openxmlformats.org/markup-compatibility/2006">
                <mc:Choice xmlns:v="urn:schemas-microsoft-com:vml" Requires="v">
                  <p:oleObj spid="_x0000_s309291" name="Equation" r:id="rId7" imgW="431613" imgH="380835" progId="Equation.DSMT4">
                    <p:embed/>
                  </p:oleObj>
                </mc:Choice>
                <mc:Fallback>
                  <p:oleObj name="Equation" r:id="rId7" imgW="431613" imgH="380835"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21" y="1989"/>
                          <a:ext cx="27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9266" name="Object 16"/>
            <p:cNvGraphicFramePr>
              <a:graphicFrameLocks noChangeAspect="1"/>
            </p:cNvGraphicFramePr>
            <p:nvPr/>
          </p:nvGraphicFramePr>
          <p:xfrm>
            <a:off x="4325" y="2605"/>
            <a:ext cx="208" cy="256"/>
          </p:xfrm>
          <a:graphic>
            <a:graphicData uri="http://schemas.openxmlformats.org/presentationml/2006/ole">
              <mc:AlternateContent xmlns:mc="http://schemas.openxmlformats.org/markup-compatibility/2006">
                <mc:Choice xmlns:v="urn:schemas-microsoft-com:vml" Requires="v">
                  <p:oleObj spid="_x0000_s309292" name="Equation" r:id="rId9" imgW="330057" imgH="406224" progId="Equation.DSMT4">
                    <p:embed/>
                  </p:oleObj>
                </mc:Choice>
                <mc:Fallback>
                  <p:oleObj name="Equation" r:id="rId9" imgW="330057" imgH="406224" progId="Equation.DSMT4">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25" y="2605"/>
                          <a:ext cx="208"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9267" name="Object 17"/>
            <p:cNvGraphicFramePr>
              <a:graphicFrameLocks noChangeAspect="1"/>
            </p:cNvGraphicFramePr>
            <p:nvPr/>
          </p:nvGraphicFramePr>
          <p:xfrm>
            <a:off x="3895" y="2364"/>
            <a:ext cx="93" cy="157"/>
          </p:xfrm>
          <a:graphic>
            <a:graphicData uri="http://schemas.openxmlformats.org/presentationml/2006/ole">
              <mc:AlternateContent xmlns:mc="http://schemas.openxmlformats.org/markup-compatibility/2006">
                <mc:Choice xmlns:v="urn:schemas-microsoft-com:vml" Requires="v">
                  <p:oleObj spid="_x0000_s309293" name="Equation" r:id="rId11" imgW="165028" imgH="279279" progId="Equation.DSMT4">
                    <p:embed/>
                  </p:oleObj>
                </mc:Choice>
                <mc:Fallback>
                  <p:oleObj name="Equation" r:id="rId11" imgW="165028" imgH="279279" progId="Equation.DSMT4">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95" y="2364"/>
                          <a:ext cx="93" cy="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9268" name="Object 18"/>
            <p:cNvGraphicFramePr>
              <a:graphicFrameLocks noChangeAspect="1"/>
            </p:cNvGraphicFramePr>
            <p:nvPr/>
          </p:nvGraphicFramePr>
          <p:xfrm>
            <a:off x="4266" y="2996"/>
            <a:ext cx="93" cy="157"/>
          </p:xfrm>
          <a:graphic>
            <a:graphicData uri="http://schemas.openxmlformats.org/presentationml/2006/ole">
              <mc:AlternateContent xmlns:mc="http://schemas.openxmlformats.org/markup-compatibility/2006">
                <mc:Choice xmlns:v="urn:schemas-microsoft-com:vml" Requires="v">
                  <p:oleObj spid="_x0000_s309294" name="Equation" r:id="rId13" imgW="165028" imgH="279279" progId="Equation.DSMT4">
                    <p:embed/>
                  </p:oleObj>
                </mc:Choice>
                <mc:Fallback>
                  <p:oleObj name="Equation" r:id="rId13" imgW="165028" imgH="279279" progId="Equation.DSMT4">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66" y="2996"/>
                          <a:ext cx="93" cy="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9269" name="Object 19"/>
            <p:cNvGraphicFramePr>
              <a:graphicFrameLocks noChangeAspect="1"/>
            </p:cNvGraphicFramePr>
            <p:nvPr/>
          </p:nvGraphicFramePr>
          <p:xfrm>
            <a:off x="4773" y="2359"/>
            <a:ext cx="109" cy="160"/>
          </p:xfrm>
          <a:graphic>
            <a:graphicData uri="http://schemas.openxmlformats.org/presentationml/2006/ole">
              <mc:AlternateContent xmlns:mc="http://schemas.openxmlformats.org/markup-compatibility/2006">
                <mc:Choice xmlns:v="urn:schemas-microsoft-com:vml" Requires="v">
                  <p:oleObj spid="_x0000_s309295" name="Equation" r:id="rId14" imgW="190500" imgH="279400" progId="Equation.DSMT4">
                    <p:embed/>
                  </p:oleObj>
                </mc:Choice>
                <mc:Fallback>
                  <p:oleObj name="Equation" r:id="rId14" imgW="190500" imgH="279400" progId="Equation.DSMT4">
                    <p:embed/>
                    <p:pic>
                      <p:nvPicPr>
                        <p:cNvPr id="0" name="Object 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73" y="2359"/>
                          <a:ext cx="109"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9270" name="Object 20"/>
            <p:cNvGraphicFramePr>
              <a:graphicFrameLocks noChangeAspect="1"/>
            </p:cNvGraphicFramePr>
            <p:nvPr/>
          </p:nvGraphicFramePr>
          <p:xfrm>
            <a:off x="4513" y="2991"/>
            <a:ext cx="109" cy="160"/>
          </p:xfrm>
          <a:graphic>
            <a:graphicData uri="http://schemas.openxmlformats.org/presentationml/2006/ole">
              <mc:AlternateContent xmlns:mc="http://schemas.openxmlformats.org/markup-compatibility/2006">
                <mc:Choice xmlns:v="urn:schemas-microsoft-com:vml" Requires="v">
                  <p:oleObj spid="_x0000_s309296" name="Equation" r:id="rId16" imgW="190500" imgH="279400" progId="Equation.DSMT4">
                    <p:embed/>
                  </p:oleObj>
                </mc:Choice>
                <mc:Fallback>
                  <p:oleObj name="Equation" r:id="rId16" imgW="190500" imgH="279400" progId="Equation.DSMT4">
                    <p:embed/>
                    <p:pic>
                      <p:nvPicPr>
                        <p:cNvPr id="0" name="Object 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13" y="2991"/>
                          <a:ext cx="109"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09254" name="Object 21"/>
          <p:cNvGraphicFramePr>
            <a:graphicFrameLocks noChangeAspect="1"/>
          </p:cNvGraphicFramePr>
          <p:nvPr/>
        </p:nvGraphicFramePr>
        <p:xfrm>
          <a:off x="414338" y="2089150"/>
          <a:ext cx="6064250" cy="3667125"/>
        </p:xfrm>
        <a:graphic>
          <a:graphicData uri="http://schemas.openxmlformats.org/presentationml/2006/ole">
            <mc:AlternateContent xmlns:mc="http://schemas.openxmlformats.org/markup-compatibility/2006">
              <mc:Choice xmlns:v="urn:schemas-microsoft-com:vml" Requires="v">
                <p:oleObj spid="_x0000_s309297" name="Equation" r:id="rId17" imgW="6756400" imgH="4076700" progId="Equation.DSMT4">
                  <p:embed/>
                </p:oleObj>
              </mc:Choice>
              <mc:Fallback>
                <p:oleObj name="Equation" r:id="rId17" imgW="6756400" imgH="4076700" progId="Equation.DSMT4">
                  <p:embed/>
                  <p:pic>
                    <p:nvPicPr>
                      <p:cNvPr id="0"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4338" y="2089150"/>
                        <a:ext cx="6064250" cy="36671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C0998AB3-F5A4-4035-804C-EB407B65EB58}" type="slidenum">
              <a:rPr lang="fi-FI" altLang="fi-FI" sz="1000" smtClean="0">
                <a:solidFill>
                  <a:schemeClr val="tx1"/>
                </a:solidFill>
                <a:latin typeface="Arial" panose="020B0604020202020204" pitchFamily="34" charset="0"/>
              </a:rPr>
              <a:pPr>
                <a:spcBef>
                  <a:spcPct val="0"/>
                </a:spcBef>
                <a:buClrTx/>
                <a:buFontTx/>
                <a:buNone/>
              </a:pPr>
              <a:t>296</a:t>
            </a:fld>
            <a:endParaRPr lang="fi-FI" altLang="fi-FI" sz="1000" smtClean="0">
              <a:solidFill>
                <a:schemeClr val="tx1"/>
              </a:solidFill>
              <a:latin typeface="Arial" panose="020B0604020202020204" pitchFamily="34" charset="0"/>
            </a:endParaRPr>
          </a:p>
        </p:txBody>
      </p:sp>
      <p:graphicFrame>
        <p:nvGraphicFramePr>
          <p:cNvPr id="310275" name="Object 2"/>
          <p:cNvGraphicFramePr>
            <a:graphicFrameLocks noChangeAspect="1"/>
          </p:cNvGraphicFramePr>
          <p:nvPr/>
        </p:nvGraphicFramePr>
        <p:xfrm>
          <a:off x="422275" y="438150"/>
          <a:ext cx="8480425" cy="5835650"/>
        </p:xfrm>
        <a:graphic>
          <a:graphicData uri="http://schemas.openxmlformats.org/presentationml/2006/ole">
            <mc:AlternateContent xmlns:mc="http://schemas.openxmlformats.org/markup-compatibility/2006">
              <mc:Choice xmlns:v="urn:schemas-microsoft-com:vml" Requires="v">
                <p:oleObj spid="_x0000_s310318" name="Equation" r:id="rId3" imgW="10617200" imgH="7289800" progId="Equation.DSMT4">
                  <p:embed/>
                </p:oleObj>
              </mc:Choice>
              <mc:Fallback>
                <p:oleObj name="Equation" r:id="rId3" imgW="10617200" imgH="72898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275" y="438150"/>
                        <a:ext cx="8480425" cy="583565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10276" name="Group 3"/>
          <p:cNvGrpSpPr>
            <a:grpSpLocks/>
          </p:cNvGrpSpPr>
          <p:nvPr/>
        </p:nvGrpSpPr>
        <p:grpSpPr bwMode="auto">
          <a:xfrm>
            <a:off x="5902325" y="628650"/>
            <a:ext cx="2997200" cy="1917700"/>
            <a:chOff x="3718" y="396"/>
            <a:chExt cx="1888" cy="1208"/>
          </a:xfrm>
        </p:grpSpPr>
        <p:sp>
          <p:nvSpPr>
            <p:cNvPr id="310284" name="Line 4"/>
            <p:cNvSpPr>
              <a:spLocks noChangeShapeType="1"/>
            </p:cNvSpPr>
            <p:nvPr/>
          </p:nvSpPr>
          <p:spPr bwMode="auto">
            <a:xfrm>
              <a:off x="3718" y="893"/>
              <a:ext cx="188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310285" name="Line 5"/>
            <p:cNvSpPr>
              <a:spLocks noChangeShapeType="1"/>
            </p:cNvSpPr>
            <p:nvPr/>
          </p:nvSpPr>
          <p:spPr bwMode="auto">
            <a:xfrm>
              <a:off x="4049" y="702"/>
              <a:ext cx="258" cy="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310286" name="Line 6"/>
            <p:cNvSpPr>
              <a:spLocks noChangeShapeType="1"/>
            </p:cNvSpPr>
            <p:nvPr/>
          </p:nvSpPr>
          <p:spPr bwMode="auto">
            <a:xfrm flipH="1">
              <a:off x="5020" y="688"/>
              <a:ext cx="350" cy="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graphicFrame>
          <p:nvGraphicFramePr>
            <p:cNvPr id="310287" name="Object 7"/>
            <p:cNvGraphicFramePr>
              <a:graphicFrameLocks noChangeAspect="1"/>
            </p:cNvGraphicFramePr>
            <p:nvPr/>
          </p:nvGraphicFramePr>
          <p:xfrm>
            <a:off x="4048" y="396"/>
            <a:ext cx="256" cy="240"/>
          </p:xfrm>
          <a:graphic>
            <a:graphicData uri="http://schemas.openxmlformats.org/presentationml/2006/ole">
              <mc:AlternateContent xmlns:mc="http://schemas.openxmlformats.org/markup-compatibility/2006">
                <mc:Choice xmlns:v="urn:schemas-microsoft-com:vml" Requires="v">
                  <p:oleObj spid="_x0000_s310319" name="Equation" r:id="rId5" imgW="406224" imgH="380835" progId="Equation.DSMT4">
                    <p:embed/>
                  </p:oleObj>
                </mc:Choice>
                <mc:Fallback>
                  <p:oleObj name="Equation" r:id="rId5" imgW="406224" imgH="380835"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48" y="396"/>
                          <a:ext cx="256"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0288" name="Object 8"/>
            <p:cNvGraphicFramePr>
              <a:graphicFrameLocks noChangeAspect="1"/>
            </p:cNvGraphicFramePr>
            <p:nvPr/>
          </p:nvGraphicFramePr>
          <p:xfrm>
            <a:off x="5079" y="400"/>
            <a:ext cx="272" cy="240"/>
          </p:xfrm>
          <a:graphic>
            <a:graphicData uri="http://schemas.openxmlformats.org/presentationml/2006/ole">
              <mc:AlternateContent xmlns:mc="http://schemas.openxmlformats.org/markup-compatibility/2006">
                <mc:Choice xmlns:v="urn:schemas-microsoft-com:vml" Requires="v">
                  <p:oleObj spid="_x0000_s310320" name="Equation" r:id="rId7" imgW="431613" imgH="380835" progId="Equation.DSMT4">
                    <p:embed/>
                  </p:oleObj>
                </mc:Choice>
                <mc:Fallback>
                  <p:oleObj name="Equation" r:id="rId7" imgW="431613" imgH="380835"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79" y="400"/>
                          <a:ext cx="27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10289" name="Group 9"/>
            <p:cNvGrpSpPr>
              <a:grpSpLocks/>
            </p:cNvGrpSpPr>
            <p:nvPr/>
          </p:nvGrpSpPr>
          <p:grpSpPr bwMode="auto">
            <a:xfrm>
              <a:off x="4035" y="755"/>
              <a:ext cx="285" cy="286"/>
              <a:chOff x="626" y="2668"/>
              <a:chExt cx="285" cy="286"/>
            </a:xfrm>
          </p:grpSpPr>
          <p:sp>
            <p:nvSpPr>
              <p:cNvPr id="310298" name="Oval 10"/>
              <p:cNvSpPr>
                <a:spLocks noChangeArrowheads="1"/>
              </p:cNvSpPr>
              <p:nvPr/>
            </p:nvSpPr>
            <p:spPr bwMode="auto">
              <a:xfrm>
                <a:off x="626" y="2668"/>
                <a:ext cx="285" cy="286"/>
              </a:xfrm>
              <a:prstGeom prst="ellipse">
                <a:avLst/>
              </a:prstGeom>
              <a:solidFill>
                <a:schemeClr val="hlink">
                  <a:alpha val="79999"/>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graphicFrame>
            <p:nvGraphicFramePr>
              <p:cNvPr id="310299" name="Object 11"/>
              <p:cNvGraphicFramePr>
                <a:graphicFrameLocks noChangeAspect="1"/>
              </p:cNvGraphicFramePr>
              <p:nvPr/>
            </p:nvGraphicFramePr>
            <p:xfrm>
              <a:off x="731" y="2729"/>
              <a:ext cx="93" cy="157"/>
            </p:xfrm>
            <a:graphic>
              <a:graphicData uri="http://schemas.openxmlformats.org/presentationml/2006/ole">
                <mc:AlternateContent xmlns:mc="http://schemas.openxmlformats.org/markup-compatibility/2006">
                  <mc:Choice xmlns:v="urn:schemas-microsoft-com:vml" Requires="v">
                    <p:oleObj spid="_x0000_s310321" name="Equation" r:id="rId9" imgW="165028" imgH="279279" progId="Equation.DSMT4">
                      <p:embed/>
                    </p:oleObj>
                  </mc:Choice>
                  <mc:Fallback>
                    <p:oleObj name="Equation" r:id="rId9" imgW="165028" imgH="279279"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1" y="2729"/>
                            <a:ext cx="93" cy="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10290" name="Group 12"/>
            <p:cNvGrpSpPr>
              <a:grpSpLocks/>
            </p:cNvGrpSpPr>
            <p:nvPr/>
          </p:nvGrpSpPr>
          <p:grpSpPr bwMode="auto">
            <a:xfrm>
              <a:off x="5055" y="759"/>
              <a:ext cx="259" cy="261"/>
              <a:chOff x="1532" y="2679"/>
              <a:chExt cx="259" cy="261"/>
            </a:xfrm>
          </p:grpSpPr>
          <p:sp>
            <p:nvSpPr>
              <p:cNvPr id="310296" name="Oval 13"/>
              <p:cNvSpPr>
                <a:spLocks noChangeArrowheads="1"/>
              </p:cNvSpPr>
              <p:nvPr/>
            </p:nvSpPr>
            <p:spPr bwMode="auto">
              <a:xfrm>
                <a:off x="1532" y="2679"/>
                <a:ext cx="259" cy="261"/>
              </a:xfrm>
              <a:prstGeom prst="ellipse">
                <a:avLst/>
              </a:prstGeom>
              <a:solidFill>
                <a:srgbClr val="993300">
                  <a:alpha val="79999"/>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graphicFrame>
            <p:nvGraphicFramePr>
              <p:cNvPr id="310297" name="Object 14"/>
              <p:cNvGraphicFramePr>
                <a:graphicFrameLocks noChangeAspect="1"/>
              </p:cNvGraphicFramePr>
              <p:nvPr/>
            </p:nvGraphicFramePr>
            <p:xfrm>
              <a:off x="1609" y="2724"/>
              <a:ext cx="109" cy="160"/>
            </p:xfrm>
            <a:graphic>
              <a:graphicData uri="http://schemas.openxmlformats.org/presentationml/2006/ole">
                <mc:AlternateContent xmlns:mc="http://schemas.openxmlformats.org/markup-compatibility/2006">
                  <mc:Choice xmlns:v="urn:schemas-microsoft-com:vml" Requires="v">
                    <p:oleObj spid="_x0000_s310322" name="Equation" r:id="rId11" imgW="190500" imgH="279400" progId="Equation.DSMT4">
                      <p:embed/>
                    </p:oleObj>
                  </mc:Choice>
                  <mc:Fallback>
                    <p:oleObj name="Equation" r:id="rId11" imgW="190500" imgH="279400" progId="Equation.DSMT4">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09" y="2724"/>
                            <a:ext cx="109"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10291" name="Line 15"/>
            <p:cNvSpPr>
              <a:spLocks noChangeShapeType="1"/>
            </p:cNvSpPr>
            <p:nvPr/>
          </p:nvSpPr>
          <p:spPr bwMode="auto">
            <a:xfrm>
              <a:off x="3720" y="1604"/>
              <a:ext cx="188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310292" name="Line 16"/>
            <p:cNvSpPr>
              <a:spLocks noChangeShapeType="1"/>
            </p:cNvSpPr>
            <p:nvPr/>
          </p:nvSpPr>
          <p:spPr bwMode="auto">
            <a:xfrm>
              <a:off x="4191" y="1413"/>
              <a:ext cx="258" cy="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310293" name="Line 17"/>
            <p:cNvSpPr>
              <a:spLocks noChangeShapeType="1"/>
            </p:cNvSpPr>
            <p:nvPr/>
          </p:nvSpPr>
          <p:spPr bwMode="auto">
            <a:xfrm flipH="1">
              <a:off x="5225" y="1399"/>
              <a:ext cx="350" cy="0"/>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fi-FI"/>
            </a:p>
          </p:txBody>
        </p:sp>
        <p:graphicFrame>
          <p:nvGraphicFramePr>
            <p:cNvPr id="310294" name="Object 18"/>
            <p:cNvGraphicFramePr>
              <a:graphicFrameLocks noChangeAspect="1"/>
            </p:cNvGraphicFramePr>
            <p:nvPr/>
          </p:nvGraphicFramePr>
          <p:xfrm>
            <a:off x="4186" y="1099"/>
            <a:ext cx="264" cy="256"/>
          </p:xfrm>
          <a:graphic>
            <a:graphicData uri="http://schemas.openxmlformats.org/presentationml/2006/ole">
              <mc:AlternateContent xmlns:mc="http://schemas.openxmlformats.org/markup-compatibility/2006">
                <mc:Choice xmlns:v="urn:schemas-microsoft-com:vml" Requires="v">
                  <p:oleObj spid="_x0000_s310323" name="Equation" r:id="rId13" imgW="418918" imgH="406224" progId="Equation.DSMT4">
                    <p:embed/>
                  </p:oleObj>
                </mc:Choice>
                <mc:Fallback>
                  <p:oleObj name="Equation" r:id="rId13" imgW="418918" imgH="406224" progId="Equation.DSMT4">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86" y="1099"/>
                          <a:ext cx="264"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0295" name="Object 19"/>
            <p:cNvGraphicFramePr>
              <a:graphicFrameLocks noChangeAspect="1"/>
            </p:cNvGraphicFramePr>
            <p:nvPr/>
          </p:nvGraphicFramePr>
          <p:xfrm>
            <a:off x="5280" y="1103"/>
            <a:ext cx="280" cy="256"/>
          </p:xfrm>
          <a:graphic>
            <a:graphicData uri="http://schemas.openxmlformats.org/presentationml/2006/ole">
              <mc:AlternateContent xmlns:mc="http://schemas.openxmlformats.org/markup-compatibility/2006">
                <mc:Choice xmlns:v="urn:schemas-microsoft-com:vml" Requires="v">
                  <p:oleObj spid="_x0000_s310324" name="Equation" r:id="rId15" imgW="444114" imgH="406048" progId="Equation.DSMT4">
                    <p:embed/>
                  </p:oleObj>
                </mc:Choice>
                <mc:Fallback>
                  <p:oleObj name="Equation" r:id="rId15" imgW="444114" imgH="406048" progId="Equation.DSMT4">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80" y="1103"/>
                          <a:ext cx="280"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10277" name="Group 20"/>
          <p:cNvGrpSpPr>
            <a:grpSpLocks/>
          </p:cNvGrpSpPr>
          <p:nvPr/>
        </p:nvGrpSpPr>
        <p:grpSpPr bwMode="auto">
          <a:xfrm>
            <a:off x="6630988" y="2327275"/>
            <a:ext cx="452437" cy="454025"/>
            <a:chOff x="626" y="2668"/>
            <a:chExt cx="285" cy="286"/>
          </a:xfrm>
        </p:grpSpPr>
        <p:sp>
          <p:nvSpPr>
            <p:cNvPr id="310282" name="Oval 21"/>
            <p:cNvSpPr>
              <a:spLocks noChangeArrowheads="1"/>
            </p:cNvSpPr>
            <p:nvPr/>
          </p:nvSpPr>
          <p:spPr bwMode="auto">
            <a:xfrm>
              <a:off x="626" y="2668"/>
              <a:ext cx="285" cy="286"/>
            </a:xfrm>
            <a:prstGeom prst="ellipse">
              <a:avLst/>
            </a:prstGeom>
            <a:solidFill>
              <a:schemeClr val="hlink">
                <a:alpha val="79999"/>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graphicFrame>
          <p:nvGraphicFramePr>
            <p:cNvPr id="310283" name="Object 22"/>
            <p:cNvGraphicFramePr>
              <a:graphicFrameLocks noChangeAspect="1"/>
            </p:cNvGraphicFramePr>
            <p:nvPr/>
          </p:nvGraphicFramePr>
          <p:xfrm>
            <a:off x="731" y="2729"/>
            <a:ext cx="93" cy="157"/>
          </p:xfrm>
          <a:graphic>
            <a:graphicData uri="http://schemas.openxmlformats.org/presentationml/2006/ole">
              <mc:AlternateContent xmlns:mc="http://schemas.openxmlformats.org/markup-compatibility/2006">
                <mc:Choice xmlns:v="urn:schemas-microsoft-com:vml" Requires="v">
                  <p:oleObj spid="_x0000_s310325" name="Equation" r:id="rId17" imgW="165028" imgH="279279" progId="Equation.DSMT4">
                    <p:embed/>
                  </p:oleObj>
                </mc:Choice>
                <mc:Fallback>
                  <p:oleObj name="Equation" r:id="rId17" imgW="165028" imgH="279279" progId="Equation.DSMT4">
                    <p:embed/>
                    <p:pic>
                      <p:nvPicPr>
                        <p:cNvPr id="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1" y="2729"/>
                          <a:ext cx="93" cy="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10278" name="Group 23"/>
          <p:cNvGrpSpPr>
            <a:grpSpLocks/>
          </p:cNvGrpSpPr>
          <p:nvPr/>
        </p:nvGrpSpPr>
        <p:grpSpPr bwMode="auto">
          <a:xfrm>
            <a:off x="8350250" y="2333625"/>
            <a:ext cx="411163" cy="414338"/>
            <a:chOff x="1532" y="2679"/>
            <a:chExt cx="259" cy="261"/>
          </a:xfrm>
        </p:grpSpPr>
        <p:sp>
          <p:nvSpPr>
            <p:cNvPr id="310280" name="Oval 24"/>
            <p:cNvSpPr>
              <a:spLocks noChangeArrowheads="1"/>
            </p:cNvSpPr>
            <p:nvPr/>
          </p:nvSpPr>
          <p:spPr bwMode="auto">
            <a:xfrm>
              <a:off x="1532" y="2679"/>
              <a:ext cx="259" cy="261"/>
            </a:xfrm>
            <a:prstGeom prst="ellipse">
              <a:avLst/>
            </a:prstGeom>
            <a:solidFill>
              <a:srgbClr val="993300">
                <a:alpha val="79999"/>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graphicFrame>
          <p:nvGraphicFramePr>
            <p:cNvPr id="310281" name="Object 25"/>
            <p:cNvGraphicFramePr>
              <a:graphicFrameLocks noChangeAspect="1"/>
            </p:cNvGraphicFramePr>
            <p:nvPr/>
          </p:nvGraphicFramePr>
          <p:xfrm>
            <a:off x="1609" y="2724"/>
            <a:ext cx="109" cy="160"/>
          </p:xfrm>
          <a:graphic>
            <a:graphicData uri="http://schemas.openxmlformats.org/presentationml/2006/ole">
              <mc:AlternateContent xmlns:mc="http://schemas.openxmlformats.org/markup-compatibility/2006">
                <mc:Choice xmlns:v="urn:schemas-microsoft-com:vml" Requires="v">
                  <p:oleObj spid="_x0000_s310326" name="Equation" r:id="rId18" imgW="190500" imgH="279400" progId="Equation.DSMT4">
                    <p:embed/>
                  </p:oleObj>
                </mc:Choice>
                <mc:Fallback>
                  <p:oleObj name="Equation" r:id="rId18" imgW="190500" imgH="279400" progId="Equation.DSMT4">
                    <p:embed/>
                    <p:pic>
                      <p:nvPicPr>
                        <p:cNvPr id="0"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09" y="2724"/>
                          <a:ext cx="109"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10279" name="AutoShape 26"/>
          <p:cNvSpPr>
            <a:spLocks/>
          </p:cNvSpPr>
          <p:nvPr/>
        </p:nvSpPr>
        <p:spPr bwMode="auto">
          <a:xfrm>
            <a:off x="285750" y="1830388"/>
            <a:ext cx="88900" cy="1084262"/>
          </a:xfrm>
          <a:prstGeom prst="leftBrace">
            <a:avLst>
              <a:gd name="adj1" fmla="val 101637"/>
              <a:gd name="adj2" fmla="val 50000"/>
            </a:avLst>
          </a:prstGeom>
          <a:noFill/>
          <a:ln w="3175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E9428255-5A94-4FDC-BC24-627A12F25B73}" type="slidenum">
              <a:rPr lang="fi-FI" altLang="fi-FI" sz="1000" smtClean="0">
                <a:solidFill>
                  <a:schemeClr val="tx1"/>
                </a:solidFill>
                <a:latin typeface="Arial" panose="020B0604020202020204" pitchFamily="34" charset="0"/>
              </a:rPr>
              <a:pPr>
                <a:spcBef>
                  <a:spcPct val="0"/>
                </a:spcBef>
                <a:buClrTx/>
                <a:buFontTx/>
                <a:buNone/>
              </a:pPr>
              <a:t>297</a:t>
            </a:fld>
            <a:endParaRPr lang="fi-FI" altLang="fi-FI" sz="1000" smtClean="0">
              <a:solidFill>
                <a:schemeClr val="tx1"/>
              </a:solidFill>
              <a:latin typeface="Arial" panose="020B0604020202020204" pitchFamily="34" charset="0"/>
            </a:endParaRPr>
          </a:p>
        </p:txBody>
      </p:sp>
      <p:graphicFrame>
        <p:nvGraphicFramePr>
          <p:cNvPr id="311299" name="Object 2"/>
          <p:cNvGraphicFramePr>
            <a:graphicFrameLocks noChangeAspect="1"/>
          </p:cNvGraphicFramePr>
          <p:nvPr/>
        </p:nvGraphicFramePr>
        <p:xfrm>
          <a:off x="608013" y="304800"/>
          <a:ext cx="7289800" cy="2590800"/>
        </p:xfrm>
        <a:graphic>
          <a:graphicData uri="http://schemas.openxmlformats.org/presentationml/2006/ole">
            <mc:AlternateContent xmlns:mc="http://schemas.openxmlformats.org/markup-compatibility/2006">
              <mc:Choice xmlns:v="urn:schemas-microsoft-com:vml" Requires="v">
                <p:oleObj spid="_x0000_s311303" name="Equation" r:id="rId3" imgW="7289800" imgH="2590800" progId="Equation.DSMT4">
                  <p:embed/>
                </p:oleObj>
              </mc:Choice>
              <mc:Fallback>
                <p:oleObj name="Equation" r:id="rId3" imgW="7289800" imgH="25908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013" y="304800"/>
                        <a:ext cx="7289800" cy="259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1300" name="Text Box 3"/>
          <p:cNvSpPr txBox="1">
            <a:spLocks noChangeArrowheads="1"/>
          </p:cNvSpPr>
          <p:nvPr/>
        </p:nvSpPr>
        <p:spPr bwMode="auto">
          <a:xfrm>
            <a:off x="492125" y="3332163"/>
            <a:ext cx="8175625"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Pallojen nopeudet törmäyksen jälkeen ovat sen suuntaiset, kuin kuvaan on merkitty.  Jos </a:t>
            </a:r>
            <a:r>
              <a:rPr lang="fi-FI" altLang="fi-FI" sz="2400" i="1">
                <a:solidFill>
                  <a:schemeClr val="tx1"/>
                </a:solidFill>
              </a:rPr>
              <a:t>v</a:t>
            </a:r>
            <a:r>
              <a:rPr lang="fi-FI" altLang="fi-FI" sz="2400" baseline="-25000">
                <a:solidFill>
                  <a:schemeClr val="tx1"/>
                </a:solidFill>
              </a:rPr>
              <a:t>1j</a:t>
            </a:r>
            <a:r>
              <a:rPr lang="fi-FI" altLang="fi-FI" sz="2400">
                <a:solidFill>
                  <a:schemeClr val="tx1"/>
                </a:solidFill>
              </a:rPr>
              <a:t> saisi negatiivisen arvon, olisi sen suunta päinvastainen kuin kuvassa.  </a:t>
            </a:r>
          </a:p>
          <a:p>
            <a:pPr eaLnBrk="1" hangingPunct="1">
              <a:spcBef>
                <a:spcPct val="0"/>
              </a:spcBef>
              <a:buClrTx/>
              <a:buFontTx/>
              <a:buNone/>
            </a:pPr>
            <a:endParaRPr lang="fi-FI" altLang="fi-FI" sz="2400">
              <a:solidFill>
                <a:schemeClr val="tx1"/>
              </a:solidFill>
            </a:endParaRPr>
          </a:p>
          <a:p>
            <a:pPr eaLnBrk="1" hangingPunct="1">
              <a:spcBef>
                <a:spcPct val="0"/>
              </a:spcBef>
              <a:buClrTx/>
              <a:buFontTx/>
              <a:buNone/>
            </a:pPr>
            <a:r>
              <a:rPr lang="fi-FI" altLang="fi-FI" sz="2400">
                <a:solidFill>
                  <a:schemeClr val="tx1"/>
                </a:solidFill>
              </a:rPr>
              <a:t>Huomaa, että </a:t>
            </a:r>
            <a:r>
              <a:rPr lang="fi-FI" altLang="fi-FI" sz="2400" i="1">
                <a:solidFill>
                  <a:schemeClr val="tx1"/>
                </a:solidFill>
              </a:rPr>
              <a:t>v</a:t>
            </a:r>
            <a:r>
              <a:rPr lang="fi-FI" altLang="fi-FI" sz="2400" baseline="-25000">
                <a:solidFill>
                  <a:schemeClr val="tx1"/>
                </a:solidFill>
              </a:rPr>
              <a:t>2e</a:t>
            </a:r>
            <a:r>
              <a:rPr lang="fi-FI" altLang="fi-FI" sz="2400">
                <a:solidFill>
                  <a:schemeClr val="tx1"/>
                </a:solidFill>
              </a:rPr>
              <a:t>:n arvoksi on sijoitettu -5 m/s, koska sen suunta on valitulle positiiviselle suunnalle vastakkainen.  </a:t>
            </a:r>
            <a:endParaRPr lang="fi-FI" altLang="fi-FI" sz="2400" baseline="-25000">
              <a:solidFill>
                <a:schemeClr val="tx1"/>
              </a:solidFill>
            </a:endParaRPr>
          </a:p>
        </p:txBody>
      </p:sp>
    </p:spTree>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78CF372B-AFA3-4768-BBF0-220F068A4947}" type="slidenum">
              <a:rPr lang="fi-FI" altLang="fi-FI" sz="1000" smtClean="0">
                <a:solidFill>
                  <a:schemeClr val="tx1"/>
                </a:solidFill>
                <a:latin typeface="Arial" panose="020B0604020202020204" pitchFamily="34" charset="0"/>
              </a:rPr>
              <a:pPr>
                <a:spcBef>
                  <a:spcPct val="0"/>
                </a:spcBef>
                <a:buClrTx/>
                <a:buFontTx/>
                <a:buNone/>
              </a:pPr>
              <a:t>298</a:t>
            </a:fld>
            <a:endParaRPr lang="fi-FI" altLang="fi-FI" sz="1000" smtClean="0">
              <a:solidFill>
                <a:schemeClr val="tx1"/>
              </a:solidFill>
              <a:latin typeface="Arial" panose="020B0604020202020204" pitchFamily="34" charset="0"/>
            </a:endParaRPr>
          </a:p>
        </p:txBody>
      </p:sp>
      <p:graphicFrame>
        <p:nvGraphicFramePr>
          <p:cNvPr id="312323" name="Object 2"/>
          <p:cNvGraphicFramePr>
            <a:graphicFrameLocks noChangeAspect="1"/>
          </p:cNvGraphicFramePr>
          <p:nvPr/>
        </p:nvGraphicFramePr>
        <p:xfrm>
          <a:off x="511175" y="527050"/>
          <a:ext cx="8342313" cy="5199063"/>
        </p:xfrm>
        <a:graphic>
          <a:graphicData uri="http://schemas.openxmlformats.org/presentationml/2006/ole">
            <mc:AlternateContent xmlns:mc="http://schemas.openxmlformats.org/markup-compatibility/2006">
              <mc:Choice xmlns:v="urn:schemas-microsoft-com:vml" Requires="v">
                <p:oleObj spid="_x0000_s312366" name="Equation" r:id="rId3" imgW="10439400" imgH="6489700" progId="Equation.DSMT4">
                  <p:embed/>
                </p:oleObj>
              </mc:Choice>
              <mc:Fallback>
                <p:oleObj name="Equation" r:id="rId3" imgW="10439400" imgH="64897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175" y="527050"/>
                        <a:ext cx="8342313" cy="519906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12324" name="Group 3"/>
          <p:cNvGrpSpPr>
            <a:grpSpLocks/>
          </p:cNvGrpSpPr>
          <p:nvPr/>
        </p:nvGrpSpPr>
        <p:grpSpPr bwMode="auto">
          <a:xfrm>
            <a:off x="5902325" y="628650"/>
            <a:ext cx="2997200" cy="2152650"/>
            <a:chOff x="3718" y="396"/>
            <a:chExt cx="1888" cy="1356"/>
          </a:xfrm>
        </p:grpSpPr>
        <p:sp>
          <p:nvSpPr>
            <p:cNvPr id="312326" name="Line 4"/>
            <p:cNvSpPr>
              <a:spLocks noChangeShapeType="1"/>
            </p:cNvSpPr>
            <p:nvPr/>
          </p:nvSpPr>
          <p:spPr bwMode="auto">
            <a:xfrm>
              <a:off x="3718" y="893"/>
              <a:ext cx="188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312327" name="Line 5"/>
            <p:cNvSpPr>
              <a:spLocks noChangeShapeType="1"/>
            </p:cNvSpPr>
            <p:nvPr/>
          </p:nvSpPr>
          <p:spPr bwMode="auto">
            <a:xfrm>
              <a:off x="4049" y="702"/>
              <a:ext cx="258" cy="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312328" name="Line 6"/>
            <p:cNvSpPr>
              <a:spLocks noChangeShapeType="1"/>
            </p:cNvSpPr>
            <p:nvPr/>
          </p:nvSpPr>
          <p:spPr bwMode="auto">
            <a:xfrm flipH="1">
              <a:off x="5020" y="688"/>
              <a:ext cx="350" cy="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graphicFrame>
          <p:nvGraphicFramePr>
            <p:cNvPr id="312329" name="Object 7"/>
            <p:cNvGraphicFramePr>
              <a:graphicFrameLocks noChangeAspect="1"/>
            </p:cNvGraphicFramePr>
            <p:nvPr/>
          </p:nvGraphicFramePr>
          <p:xfrm>
            <a:off x="4048" y="396"/>
            <a:ext cx="256" cy="240"/>
          </p:xfrm>
          <a:graphic>
            <a:graphicData uri="http://schemas.openxmlformats.org/presentationml/2006/ole">
              <mc:AlternateContent xmlns:mc="http://schemas.openxmlformats.org/markup-compatibility/2006">
                <mc:Choice xmlns:v="urn:schemas-microsoft-com:vml" Requires="v">
                  <p:oleObj spid="_x0000_s312367" name="Equation" r:id="rId5" imgW="406224" imgH="380835" progId="Equation.DSMT4">
                    <p:embed/>
                  </p:oleObj>
                </mc:Choice>
                <mc:Fallback>
                  <p:oleObj name="Equation" r:id="rId5" imgW="406224" imgH="380835"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48" y="396"/>
                          <a:ext cx="256"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2330" name="Object 8"/>
            <p:cNvGraphicFramePr>
              <a:graphicFrameLocks noChangeAspect="1"/>
            </p:cNvGraphicFramePr>
            <p:nvPr/>
          </p:nvGraphicFramePr>
          <p:xfrm>
            <a:off x="5079" y="400"/>
            <a:ext cx="272" cy="240"/>
          </p:xfrm>
          <a:graphic>
            <a:graphicData uri="http://schemas.openxmlformats.org/presentationml/2006/ole">
              <mc:AlternateContent xmlns:mc="http://schemas.openxmlformats.org/markup-compatibility/2006">
                <mc:Choice xmlns:v="urn:schemas-microsoft-com:vml" Requires="v">
                  <p:oleObj spid="_x0000_s312368" name="Equation" r:id="rId7" imgW="431613" imgH="380835" progId="Equation.DSMT4">
                    <p:embed/>
                  </p:oleObj>
                </mc:Choice>
                <mc:Fallback>
                  <p:oleObj name="Equation" r:id="rId7" imgW="431613" imgH="380835"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79" y="400"/>
                          <a:ext cx="27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12331" name="Group 9"/>
            <p:cNvGrpSpPr>
              <a:grpSpLocks/>
            </p:cNvGrpSpPr>
            <p:nvPr/>
          </p:nvGrpSpPr>
          <p:grpSpPr bwMode="auto">
            <a:xfrm>
              <a:off x="4035" y="755"/>
              <a:ext cx="285" cy="286"/>
              <a:chOff x="626" y="2668"/>
              <a:chExt cx="285" cy="286"/>
            </a:xfrm>
          </p:grpSpPr>
          <p:sp>
            <p:nvSpPr>
              <p:cNvPr id="312346" name="Oval 10"/>
              <p:cNvSpPr>
                <a:spLocks noChangeArrowheads="1"/>
              </p:cNvSpPr>
              <p:nvPr/>
            </p:nvSpPr>
            <p:spPr bwMode="auto">
              <a:xfrm>
                <a:off x="626" y="2668"/>
                <a:ext cx="285" cy="286"/>
              </a:xfrm>
              <a:prstGeom prst="ellipse">
                <a:avLst/>
              </a:prstGeom>
              <a:solidFill>
                <a:schemeClr val="hlink">
                  <a:alpha val="79999"/>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graphicFrame>
            <p:nvGraphicFramePr>
              <p:cNvPr id="312347" name="Object 11"/>
              <p:cNvGraphicFramePr>
                <a:graphicFrameLocks noChangeAspect="1"/>
              </p:cNvGraphicFramePr>
              <p:nvPr/>
            </p:nvGraphicFramePr>
            <p:xfrm>
              <a:off x="731" y="2729"/>
              <a:ext cx="93" cy="157"/>
            </p:xfrm>
            <a:graphic>
              <a:graphicData uri="http://schemas.openxmlformats.org/presentationml/2006/ole">
                <mc:AlternateContent xmlns:mc="http://schemas.openxmlformats.org/markup-compatibility/2006">
                  <mc:Choice xmlns:v="urn:schemas-microsoft-com:vml" Requires="v">
                    <p:oleObj spid="_x0000_s312369" name="Equation" r:id="rId9" imgW="165028" imgH="279279" progId="Equation.DSMT4">
                      <p:embed/>
                    </p:oleObj>
                  </mc:Choice>
                  <mc:Fallback>
                    <p:oleObj name="Equation" r:id="rId9" imgW="165028" imgH="279279"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1" y="2729"/>
                            <a:ext cx="93" cy="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12332" name="Group 12"/>
            <p:cNvGrpSpPr>
              <a:grpSpLocks/>
            </p:cNvGrpSpPr>
            <p:nvPr/>
          </p:nvGrpSpPr>
          <p:grpSpPr bwMode="auto">
            <a:xfrm>
              <a:off x="5055" y="759"/>
              <a:ext cx="259" cy="261"/>
              <a:chOff x="1532" y="2679"/>
              <a:chExt cx="259" cy="261"/>
            </a:xfrm>
          </p:grpSpPr>
          <p:sp>
            <p:nvSpPr>
              <p:cNvPr id="312344" name="Oval 13"/>
              <p:cNvSpPr>
                <a:spLocks noChangeArrowheads="1"/>
              </p:cNvSpPr>
              <p:nvPr/>
            </p:nvSpPr>
            <p:spPr bwMode="auto">
              <a:xfrm>
                <a:off x="1532" y="2679"/>
                <a:ext cx="259" cy="261"/>
              </a:xfrm>
              <a:prstGeom prst="ellipse">
                <a:avLst/>
              </a:prstGeom>
              <a:solidFill>
                <a:srgbClr val="993300">
                  <a:alpha val="79999"/>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graphicFrame>
            <p:nvGraphicFramePr>
              <p:cNvPr id="312345" name="Object 14"/>
              <p:cNvGraphicFramePr>
                <a:graphicFrameLocks noChangeAspect="1"/>
              </p:cNvGraphicFramePr>
              <p:nvPr/>
            </p:nvGraphicFramePr>
            <p:xfrm>
              <a:off x="1609" y="2724"/>
              <a:ext cx="109" cy="160"/>
            </p:xfrm>
            <a:graphic>
              <a:graphicData uri="http://schemas.openxmlformats.org/presentationml/2006/ole">
                <mc:AlternateContent xmlns:mc="http://schemas.openxmlformats.org/markup-compatibility/2006">
                  <mc:Choice xmlns:v="urn:schemas-microsoft-com:vml" Requires="v">
                    <p:oleObj spid="_x0000_s312370" name="Equation" r:id="rId11" imgW="190500" imgH="279400" progId="Equation.DSMT4">
                      <p:embed/>
                    </p:oleObj>
                  </mc:Choice>
                  <mc:Fallback>
                    <p:oleObj name="Equation" r:id="rId11" imgW="190500" imgH="279400" progId="Equation.DSMT4">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09" y="2724"/>
                            <a:ext cx="109"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12333" name="Line 15"/>
            <p:cNvSpPr>
              <a:spLocks noChangeShapeType="1"/>
            </p:cNvSpPr>
            <p:nvPr/>
          </p:nvSpPr>
          <p:spPr bwMode="auto">
            <a:xfrm>
              <a:off x="3720" y="1604"/>
              <a:ext cx="188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312334" name="Line 16"/>
            <p:cNvSpPr>
              <a:spLocks noChangeShapeType="1"/>
            </p:cNvSpPr>
            <p:nvPr/>
          </p:nvSpPr>
          <p:spPr bwMode="auto">
            <a:xfrm>
              <a:off x="4149" y="1413"/>
              <a:ext cx="258" cy="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312335" name="Line 17"/>
            <p:cNvSpPr>
              <a:spLocks noChangeShapeType="1"/>
            </p:cNvSpPr>
            <p:nvPr/>
          </p:nvSpPr>
          <p:spPr bwMode="auto">
            <a:xfrm flipH="1">
              <a:off x="5225" y="1399"/>
              <a:ext cx="350" cy="0"/>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fi-FI"/>
            </a:p>
          </p:txBody>
        </p:sp>
        <p:graphicFrame>
          <p:nvGraphicFramePr>
            <p:cNvPr id="312336" name="Object 18"/>
            <p:cNvGraphicFramePr>
              <a:graphicFrameLocks noChangeAspect="1"/>
            </p:cNvGraphicFramePr>
            <p:nvPr/>
          </p:nvGraphicFramePr>
          <p:xfrm>
            <a:off x="4144" y="1099"/>
            <a:ext cx="264" cy="256"/>
          </p:xfrm>
          <a:graphic>
            <a:graphicData uri="http://schemas.openxmlformats.org/presentationml/2006/ole">
              <mc:AlternateContent xmlns:mc="http://schemas.openxmlformats.org/markup-compatibility/2006">
                <mc:Choice xmlns:v="urn:schemas-microsoft-com:vml" Requires="v">
                  <p:oleObj spid="_x0000_s312371" name="Equation" r:id="rId13" imgW="418918" imgH="406224" progId="Equation.DSMT4">
                    <p:embed/>
                  </p:oleObj>
                </mc:Choice>
                <mc:Fallback>
                  <p:oleObj name="Equation" r:id="rId13" imgW="418918" imgH="406224" progId="Equation.DSMT4">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44" y="1099"/>
                          <a:ext cx="264"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2337" name="Object 19"/>
            <p:cNvGraphicFramePr>
              <a:graphicFrameLocks noChangeAspect="1"/>
            </p:cNvGraphicFramePr>
            <p:nvPr/>
          </p:nvGraphicFramePr>
          <p:xfrm>
            <a:off x="5280" y="1103"/>
            <a:ext cx="280" cy="256"/>
          </p:xfrm>
          <a:graphic>
            <a:graphicData uri="http://schemas.openxmlformats.org/presentationml/2006/ole">
              <mc:AlternateContent xmlns:mc="http://schemas.openxmlformats.org/markup-compatibility/2006">
                <mc:Choice xmlns:v="urn:schemas-microsoft-com:vml" Requires="v">
                  <p:oleObj spid="_x0000_s312372" name="Equation" r:id="rId15" imgW="444114" imgH="406048" progId="Equation.DSMT4">
                    <p:embed/>
                  </p:oleObj>
                </mc:Choice>
                <mc:Fallback>
                  <p:oleObj name="Equation" r:id="rId15" imgW="444114" imgH="406048" progId="Equation.DSMT4">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80" y="1103"/>
                          <a:ext cx="280"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12338" name="Group 20"/>
            <p:cNvGrpSpPr>
              <a:grpSpLocks/>
            </p:cNvGrpSpPr>
            <p:nvPr/>
          </p:nvGrpSpPr>
          <p:grpSpPr bwMode="auto">
            <a:xfrm>
              <a:off x="4135" y="1466"/>
              <a:ext cx="285" cy="286"/>
              <a:chOff x="626" y="2668"/>
              <a:chExt cx="285" cy="286"/>
            </a:xfrm>
          </p:grpSpPr>
          <p:sp>
            <p:nvSpPr>
              <p:cNvPr id="312342" name="Oval 21"/>
              <p:cNvSpPr>
                <a:spLocks noChangeArrowheads="1"/>
              </p:cNvSpPr>
              <p:nvPr/>
            </p:nvSpPr>
            <p:spPr bwMode="auto">
              <a:xfrm>
                <a:off x="626" y="2668"/>
                <a:ext cx="285" cy="286"/>
              </a:xfrm>
              <a:prstGeom prst="ellipse">
                <a:avLst/>
              </a:prstGeom>
              <a:solidFill>
                <a:schemeClr val="hlink">
                  <a:alpha val="79999"/>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graphicFrame>
            <p:nvGraphicFramePr>
              <p:cNvPr id="312343" name="Object 22"/>
              <p:cNvGraphicFramePr>
                <a:graphicFrameLocks noChangeAspect="1"/>
              </p:cNvGraphicFramePr>
              <p:nvPr/>
            </p:nvGraphicFramePr>
            <p:xfrm>
              <a:off x="731" y="2729"/>
              <a:ext cx="93" cy="157"/>
            </p:xfrm>
            <a:graphic>
              <a:graphicData uri="http://schemas.openxmlformats.org/presentationml/2006/ole">
                <mc:AlternateContent xmlns:mc="http://schemas.openxmlformats.org/markup-compatibility/2006">
                  <mc:Choice xmlns:v="urn:schemas-microsoft-com:vml" Requires="v">
                    <p:oleObj spid="_x0000_s312373" name="Equation" r:id="rId17" imgW="165028" imgH="279279" progId="Equation.DSMT4">
                      <p:embed/>
                    </p:oleObj>
                  </mc:Choice>
                  <mc:Fallback>
                    <p:oleObj name="Equation" r:id="rId17" imgW="165028" imgH="279279" progId="Equation.DSMT4">
                      <p:embed/>
                      <p:pic>
                        <p:nvPicPr>
                          <p:cNvPr id="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1" y="2729"/>
                            <a:ext cx="93" cy="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12339" name="Group 23"/>
            <p:cNvGrpSpPr>
              <a:grpSpLocks/>
            </p:cNvGrpSpPr>
            <p:nvPr/>
          </p:nvGrpSpPr>
          <p:grpSpPr bwMode="auto">
            <a:xfrm>
              <a:off x="5260" y="1470"/>
              <a:ext cx="259" cy="261"/>
              <a:chOff x="1532" y="2679"/>
              <a:chExt cx="259" cy="261"/>
            </a:xfrm>
          </p:grpSpPr>
          <p:sp>
            <p:nvSpPr>
              <p:cNvPr id="312340" name="Oval 24"/>
              <p:cNvSpPr>
                <a:spLocks noChangeArrowheads="1"/>
              </p:cNvSpPr>
              <p:nvPr/>
            </p:nvSpPr>
            <p:spPr bwMode="auto">
              <a:xfrm>
                <a:off x="1532" y="2679"/>
                <a:ext cx="259" cy="261"/>
              </a:xfrm>
              <a:prstGeom prst="ellipse">
                <a:avLst/>
              </a:prstGeom>
              <a:solidFill>
                <a:srgbClr val="993300">
                  <a:alpha val="79999"/>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graphicFrame>
            <p:nvGraphicFramePr>
              <p:cNvPr id="312341" name="Object 25"/>
              <p:cNvGraphicFramePr>
                <a:graphicFrameLocks noChangeAspect="1"/>
              </p:cNvGraphicFramePr>
              <p:nvPr/>
            </p:nvGraphicFramePr>
            <p:xfrm>
              <a:off x="1609" y="2724"/>
              <a:ext cx="109" cy="160"/>
            </p:xfrm>
            <a:graphic>
              <a:graphicData uri="http://schemas.openxmlformats.org/presentationml/2006/ole">
                <mc:AlternateContent xmlns:mc="http://schemas.openxmlformats.org/markup-compatibility/2006">
                  <mc:Choice xmlns:v="urn:schemas-microsoft-com:vml" Requires="v">
                    <p:oleObj spid="_x0000_s312374" name="Equation" r:id="rId18" imgW="190500" imgH="279400" progId="Equation.DSMT4">
                      <p:embed/>
                    </p:oleObj>
                  </mc:Choice>
                  <mc:Fallback>
                    <p:oleObj name="Equation" r:id="rId18" imgW="190500" imgH="279400" progId="Equation.DSMT4">
                      <p:embed/>
                      <p:pic>
                        <p:nvPicPr>
                          <p:cNvPr id="0"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09" y="2724"/>
                            <a:ext cx="109"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312325" name="AutoShape 26"/>
          <p:cNvSpPr>
            <a:spLocks/>
          </p:cNvSpPr>
          <p:nvPr/>
        </p:nvSpPr>
        <p:spPr bwMode="auto">
          <a:xfrm>
            <a:off x="363538" y="1895475"/>
            <a:ext cx="88900" cy="1084263"/>
          </a:xfrm>
          <a:prstGeom prst="leftBrace">
            <a:avLst>
              <a:gd name="adj1" fmla="val 101637"/>
              <a:gd name="adj2" fmla="val 50000"/>
            </a:avLst>
          </a:prstGeom>
          <a:noFill/>
          <a:ln w="3175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EBBE08DB-35E0-4D31-A764-72FCDF984BC1}" type="slidenum">
              <a:rPr lang="fi-FI" altLang="fi-FI" sz="1000" smtClean="0">
                <a:solidFill>
                  <a:schemeClr val="tx1"/>
                </a:solidFill>
                <a:latin typeface="Arial" panose="020B0604020202020204" pitchFamily="34" charset="0"/>
              </a:rPr>
              <a:pPr>
                <a:spcBef>
                  <a:spcPct val="0"/>
                </a:spcBef>
                <a:buClrTx/>
                <a:buFontTx/>
                <a:buNone/>
              </a:pPr>
              <a:t>299</a:t>
            </a:fld>
            <a:endParaRPr lang="fi-FI" altLang="fi-FI" sz="1000" smtClean="0">
              <a:solidFill>
                <a:schemeClr val="tx1"/>
              </a:solidFill>
              <a:latin typeface="Arial" panose="020B0604020202020204" pitchFamily="34" charset="0"/>
            </a:endParaRPr>
          </a:p>
        </p:txBody>
      </p:sp>
      <p:graphicFrame>
        <p:nvGraphicFramePr>
          <p:cNvPr id="313347" name="Object 2"/>
          <p:cNvGraphicFramePr>
            <a:graphicFrameLocks noChangeAspect="1"/>
          </p:cNvGraphicFramePr>
          <p:nvPr/>
        </p:nvGraphicFramePr>
        <p:xfrm>
          <a:off x="706438" y="628650"/>
          <a:ext cx="6743700" cy="2590800"/>
        </p:xfrm>
        <a:graphic>
          <a:graphicData uri="http://schemas.openxmlformats.org/presentationml/2006/ole">
            <mc:AlternateContent xmlns:mc="http://schemas.openxmlformats.org/markup-compatibility/2006">
              <mc:Choice xmlns:v="urn:schemas-microsoft-com:vml" Requires="v">
                <p:oleObj spid="_x0000_s313351" name="Equation" r:id="rId3" imgW="6743700" imgH="2590800" progId="Equation.DSMT4">
                  <p:embed/>
                </p:oleObj>
              </mc:Choice>
              <mc:Fallback>
                <p:oleObj name="Equation" r:id="rId3" imgW="6743700" imgH="25908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438" y="628650"/>
                        <a:ext cx="6743700" cy="259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3348" name="Text Box 3"/>
          <p:cNvSpPr txBox="1">
            <a:spLocks noChangeArrowheads="1"/>
          </p:cNvSpPr>
          <p:nvPr/>
        </p:nvSpPr>
        <p:spPr bwMode="auto">
          <a:xfrm>
            <a:off x="655638" y="3854450"/>
            <a:ext cx="7847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rgbClr val="FF0000"/>
                </a:solidFill>
              </a:rPr>
              <a:t>Pohdi, missä tapauksessa </a:t>
            </a:r>
            <a:r>
              <a:rPr lang="fi-FI" altLang="fi-FI" sz="2400" i="1">
                <a:solidFill>
                  <a:srgbClr val="FF0000"/>
                </a:solidFill>
              </a:rPr>
              <a:t>v</a:t>
            </a:r>
            <a:r>
              <a:rPr lang="fi-FI" altLang="fi-FI" sz="2400" baseline="-25000">
                <a:solidFill>
                  <a:srgbClr val="FF0000"/>
                </a:solidFill>
              </a:rPr>
              <a:t>1j</a:t>
            </a:r>
            <a:r>
              <a:rPr lang="fi-FI" altLang="fi-FI" sz="2400">
                <a:solidFill>
                  <a:srgbClr val="FF0000"/>
                </a:solidFill>
              </a:rPr>
              <a:t> olisi negatiivinen.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B52B9C79-4C80-4856-A914-F4ECB397E8CE}" type="slidenum">
              <a:rPr lang="fi-FI" altLang="fi-FI" sz="1000" smtClean="0">
                <a:solidFill>
                  <a:schemeClr val="tx1"/>
                </a:solidFill>
                <a:latin typeface="Arial" panose="020B0604020202020204" pitchFamily="34" charset="0"/>
              </a:rPr>
              <a:pPr>
                <a:spcBef>
                  <a:spcPct val="0"/>
                </a:spcBef>
                <a:buClrTx/>
                <a:buFontTx/>
                <a:buNone/>
              </a:pPr>
              <a:t>3</a:t>
            </a:fld>
            <a:endParaRPr lang="fi-FI" altLang="fi-FI" sz="1000" smtClean="0">
              <a:solidFill>
                <a:schemeClr val="tx1"/>
              </a:solidFill>
              <a:latin typeface="Arial" panose="020B0604020202020204" pitchFamily="34" charset="0"/>
            </a:endParaRPr>
          </a:p>
        </p:txBody>
      </p:sp>
      <p:sp>
        <p:nvSpPr>
          <p:cNvPr id="10243" name="Rectangle 2"/>
          <p:cNvSpPr>
            <a:spLocks noGrp="1" noRot="1" noChangeArrowheads="1"/>
          </p:cNvSpPr>
          <p:nvPr>
            <p:ph type="title"/>
          </p:nvPr>
        </p:nvSpPr>
        <p:spPr>
          <a:xfrm>
            <a:off x="498475" y="228600"/>
            <a:ext cx="8343900" cy="1143000"/>
          </a:xfrm>
        </p:spPr>
        <p:txBody>
          <a:bodyPr/>
          <a:lstStyle/>
          <a:p>
            <a:pPr algn="l" eaLnBrk="1" hangingPunct="1"/>
            <a:r>
              <a:rPr lang="fi-FI" altLang="fi-FI" sz="3600" smtClean="0"/>
              <a:t>1.1. Fysiikka ja muut luonnontieteet / 	historiallinen kehitys</a:t>
            </a:r>
          </a:p>
        </p:txBody>
      </p:sp>
      <p:sp>
        <p:nvSpPr>
          <p:cNvPr id="10244" name="Rectangle 3"/>
          <p:cNvSpPr>
            <a:spLocks noGrp="1" noRot="1" noChangeArrowheads="1"/>
          </p:cNvSpPr>
          <p:nvPr>
            <p:ph type="body" idx="1"/>
          </p:nvPr>
        </p:nvSpPr>
        <p:spPr/>
        <p:txBody>
          <a:bodyPr/>
          <a:lstStyle/>
          <a:p>
            <a:pPr eaLnBrk="1" hangingPunct="1"/>
            <a:r>
              <a:rPr lang="fi-FI" altLang="fi-FI" b="1" smtClean="0"/>
              <a:t>Esifysikaalinen kausi:</a:t>
            </a:r>
          </a:p>
          <a:p>
            <a:pPr lvl="1" eaLnBrk="1" hangingPunct="1"/>
            <a:r>
              <a:rPr lang="fi-FI" altLang="fi-FI" smtClean="0"/>
              <a:t>Tieteellinen kehitys huipentui antiikin filosofiaan</a:t>
            </a:r>
          </a:p>
          <a:p>
            <a:pPr lvl="1" eaLnBrk="1" hangingPunct="1"/>
            <a:r>
              <a:rPr lang="fi-FI" altLang="fi-FI" smtClean="0"/>
              <a:t>Luontoa koskeva luonnonfilosofia selitti luon-nonilmiöitä intuitiivisesti, erityisesti matemaat-tisten ideoiden avulla.</a:t>
            </a:r>
          </a:p>
          <a:p>
            <a:pPr lvl="1" eaLnBrk="1" hangingPunct="1"/>
            <a:r>
              <a:rPr lang="fi-FI" altLang="fi-FI" smtClean="0"/>
              <a:t>Platon (427-347 eKr.)</a:t>
            </a:r>
          </a:p>
          <a:p>
            <a:pPr lvl="1" eaLnBrk="1" hangingPunct="1"/>
            <a:r>
              <a:rPr lang="fi-FI" altLang="fi-FI" smtClean="0"/>
              <a:t>Aristoteles (384-322 eKr)</a:t>
            </a:r>
          </a:p>
          <a:p>
            <a:pPr lvl="2" eaLnBrk="1" hangingPunct="1"/>
            <a:r>
              <a:rPr lang="fi-FI" altLang="fi-FI" smtClean="0"/>
              <a:t>Aristoteleen filosofia piti mittaamista tarpeettomana, vain ideat olivat tärkeitä.</a:t>
            </a:r>
          </a:p>
        </p:txBody>
      </p:sp>
      <p:sp>
        <p:nvSpPr>
          <p:cNvPr id="10245" name="AutoShape 4">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B4D5F133-B68A-4DB6-B336-7F97120605D4}" type="slidenum">
              <a:rPr lang="fi-FI" altLang="fi-FI" sz="1000" smtClean="0">
                <a:solidFill>
                  <a:schemeClr val="tx1"/>
                </a:solidFill>
                <a:latin typeface="Arial" panose="020B0604020202020204" pitchFamily="34" charset="0"/>
              </a:rPr>
              <a:pPr>
                <a:spcBef>
                  <a:spcPct val="0"/>
                </a:spcBef>
                <a:buClrTx/>
                <a:buFontTx/>
                <a:buNone/>
              </a:pPr>
              <a:t>30</a:t>
            </a:fld>
            <a:endParaRPr lang="fi-FI" altLang="fi-FI" sz="1000" smtClean="0">
              <a:solidFill>
                <a:schemeClr val="tx1"/>
              </a:solidFill>
              <a:latin typeface="Arial" panose="020B0604020202020204" pitchFamily="34" charset="0"/>
            </a:endParaRPr>
          </a:p>
        </p:txBody>
      </p:sp>
      <p:sp>
        <p:nvSpPr>
          <p:cNvPr id="37891" name="Rectangle 2"/>
          <p:cNvSpPr>
            <a:spLocks noGrp="1" noRot="1" noChangeArrowheads="1"/>
          </p:cNvSpPr>
          <p:nvPr>
            <p:ph type="body" idx="1"/>
          </p:nvPr>
        </p:nvSpPr>
        <p:spPr>
          <a:xfrm>
            <a:off x="301625" y="476250"/>
            <a:ext cx="8540750" cy="5622925"/>
          </a:xfrm>
        </p:spPr>
        <p:txBody>
          <a:bodyPr/>
          <a:lstStyle/>
          <a:p>
            <a:pPr eaLnBrk="1" hangingPunct="1"/>
            <a:r>
              <a:rPr lang="fi-FI" altLang="fi-FI" smtClean="0"/>
              <a:t>Vektorin jako komponentteihin:</a:t>
            </a:r>
          </a:p>
        </p:txBody>
      </p:sp>
      <p:sp>
        <p:nvSpPr>
          <p:cNvPr id="808963" name="Line 3"/>
          <p:cNvSpPr>
            <a:spLocks noChangeShapeType="1"/>
          </p:cNvSpPr>
          <p:nvPr/>
        </p:nvSpPr>
        <p:spPr bwMode="auto">
          <a:xfrm flipV="1">
            <a:off x="1979613" y="2276475"/>
            <a:ext cx="3384550" cy="2952750"/>
          </a:xfrm>
          <a:prstGeom prst="line">
            <a:avLst/>
          </a:prstGeom>
          <a:noFill/>
          <a:ln w="31750">
            <a:solidFill>
              <a:srgbClr val="0000FF"/>
            </a:solidFill>
            <a:round/>
            <a:headEnd/>
            <a:tailEnd type="triangle" w="lg" len="lg"/>
          </a:ln>
          <a:extLst>
            <a:ext uri="{909E8E84-426E-40DD-AFC4-6F175D3DCCD1}">
              <a14:hiddenFill xmlns:a14="http://schemas.microsoft.com/office/drawing/2010/main">
                <a:noFill/>
              </a14:hiddenFill>
            </a:ext>
          </a:extLst>
        </p:spPr>
        <p:txBody>
          <a:bodyPr/>
          <a:lstStyle/>
          <a:p>
            <a:endParaRPr lang="fi-FI"/>
          </a:p>
        </p:txBody>
      </p:sp>
      <p:sp>
        <p:nvSpPr>
          <p:cNvPr id="37893" name="Line 4"/>
          <p:cNvSpPr>
            <a:spLocks noChangeShapeType="1"/>
          </p:cNvSpPr>
          <p:nvPr/>
        </p:nvSpPr>
        <p:spPr bwMode="auto">
          <a:xfrm>
            <a:off x="1979613" y="5229225"/>
            <a:ext cx="489743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37894" name="Line 5"/>
          <p:cNvSpPr>
            <a:spLocks noChangeShapeType="1"/>
          </p:cNvSpPr>
          <p:nvPr/>
        </p:nvSpPr>
        <p:spPr bwMode="auto">
          <a:xfrm flipV="1">
            <a:off x="1979613" y="1989138"/>
            <a:ext cx="0" cy="324008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808966" name="Line 6"/>
          <p:cNvSpPr>
            <a:spLocks noChangeShapeType="1"/>
          </p:cNvSpPr>
          <p:nvPr/>
        </p:nvSpPr>
        <p:spPr bwMode="auto">
          <a:xfrm flipV="1">
            <a:off x="1979613" y="5229225"/>
            <a:ext cx="3384550" cy="0"/>
          </a:xfrm>
          <a:prstGeom prst="line">
            <a:avLst/>
          </a:prstGeom>
          <a:noFill/>
          <a:ln w="31750">
            <a:solidFill>
              <a:srgbClr val="FF6600"/>
            </a:solidFill>
            <a:round/>
            <a:headEnd/>
            <a:tailEnd type="triangle" w="lg" len="lg"/>
          </a:ln>
          <a:extLst>
            <a:ext uri="{909E8E84-426E-40DD-AFC4-6F175D3DCCD1}">
              <a14:hiddenFill xmlns:a14="http://schemas.microsoft.com/office/drawing/2010/main">
                <a:noFill/>
              </a14:hiddenFill>
            </a:ext>
          </a:extLst>
        </p:spPr>
        <p:txBody>
          <a:bodyPr/>
          <a:lstStyle/>
          <a:p>
            <a:endParaRPr lang="fi-FI"/>
          </a:p>
        </p:txBody>
      </p:sp>
      <p:sp>
        <p:nvSpPr>
          <p:cNvPr id="808967" name="Line 7"/>
          <p:cNvSpPr>
            <a:spLocks noChangeShapeType="1"/>
          </p:cNvSpPr>
          <p:nvPr/>
        </p:nvSpPr>
        <p:spPr bwMode="auto">
          <a:xfrm flipV="1">
            <a:off x="5362575" y="2276475"/>
            <a:ext cx="1588" cy="2952750"/>
          </a:xfrm>
          <a:prstGeom prst="line">
            <a:avLst/>
          </a:prstGeom>
          <a:noFill/>
          <a:ln w="31750">
            <a:solidFill>
              <a:srgbClr val="FF6600"/>
            </a:solidFill>
            <a:round/>
            <a:headEnd/>
            <a:tailEnd type="triangle" w="lg" len="lg"/>
          </a:ln>
          <a:extLst>
            <a:ext uri="{909E8E84-426E-40DD-AFC4-6F175D3DCCD1}">
              <a14:hiddenFill xmlns:a14="http://schemas.microsoft.com/office/drawing/2010/main">
                <a:noFill/>
              </a14:hiddenFill>
            </a:ext>
          </a:extLst>
        </p:spPr>
        <p:txBody>
          <a:bodyPr/>
          <a:lstStyle/>
          <a:p>
            <a:endParaRPr lang="fi-FI"/>
          </a:p>
        </p:txBody>
      </p:sp>
      <p:sp>
        <p:nvSpPr>
          <p:cNvPr id="37897" name="Text Box 8"/>
          <p:cNvSpPr txBox="1">
            <a:spLocks noChangeArrowheads="1"/>
          </p:cNvSpPr>
          <p:nvPr/>
        </p:nvSpPr>
        <p:spPr bwMode="auto">
          <a:xfrm>
            <a:off x="1690688" y="1844675"/>
            <a:ext cx="360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a:solidFill>
                  <a:schemeClr val="tx1"/>
                </a:solidFill>
              </a:rPr>
              <a:t>y</a:t>
            </a:r>
          </a:p>
        </p:txBody>
      </p:sp>
      <p:sp>
        <p:nvSpPr>
          <p:cNvPr id="37898" name="Text Box 9"/>
          <p:cNvSpPr txBox="1">
            <a:spLocks noChangeArrowheads="1"/>
          </p:cNvSpPr>
          <p:nvPr/>
        </p:nvSpPr>
        <p:spPr bwMode="auto">
          <a:xfrm>
            <a:off x="6877050" y="5013325"/>
            <a:ext cx="3603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a:solidFill>
                  <a:schemeClr val="tx1"/>
                </a:solidFill>
              </a:rPr>
              <a:t>x</a:t>
            </a:r>
          </a:p>
        </p:txBody>
      </p:sp>
      <p:sp>
        <p:nvSpPr>
          <p:cNvPr id="808970" name="Text Box 10"/>
          <p:cNvSpPr txBox="1">
            <a:spLocks noChangeArrowheads="1"/>
          </p:cNvSpPr>
          <p:nvPr/>
        </p:nvSpPr>
        <p:spPr bwMode="auto">
          <a:xfrm>
            <a:off x="3132138" y="3500438"/>
            <a:ext cx="503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b="1" i="1">
                <a:solidFill>
                  <a:schemeClr val="tx1"/>
                </a:solidFill>
              </a:rPr>
              <a:t>F       </a:t>
            </a:r>
          </a:p>
        </p:txBody>
      </p:sp>
      <p:sp>
        <p:nvSpPr>
          <p:cNvPr id="808971" name="Text Box 11"/>
          <p:cNvSpPr txBox="1">
            <a:spLocks noChangeArrowheads="1"/>
          </p:cNvSpPr>
          <p:nvPr/>
        </p:nvSpPr>
        <p:spPr bwMode="auto">
          <a:xfrm>
            <a:off x="5507038" y="3644900"/>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b="1" i="1">
                <a:solidFill>
                  <a:schemeClr val="tx1"/>
                </a:solidFill>
              </a:rPr>
              <a:t>F</a:t>
            </a:r>
            <a:r>
              <a:rPr lang="fi-FI" altLang="fi-FI" sz="2400" b="1" i="1" baseline="-25000">
                <a:solidFill>
                  <a:schemeClr val="tx1"/>
                </a:solidFill>
              </a:rPr>
              <a:t>y</a:t>
            </a:r>
            <a:r>
              <a:rPr lang="fi-FI" altLang="fi-FI" sz="2400" b="1" i="1">
                <a:solidFill>
                  <a:schemeClr val="tx1"/>
                </a:solidFill>
              </a:rPr>
              <a:t>=Fsin </a:t>
            </a:r>
            <a:r>
              <a:rPr lang="el-GR" altLang="fi-FI" sz="2400" b="1" i="1">
                <a:solidFill>
                  <a:schemeClr val="tx1"/>
                </a:solidFill>
                <a:latin typeface="Arial" panose="020B0604020202020204" pitchFamily="34" charset="0"/>
                <a:cs typeface="Arial" panose="020B0604020202020204" pitchFamily="34" charset="0"/>
              </a:rPr>
              <a:t>α</a:t>
            </a:r>
          </a:p>
        </p:txBody>
      </p:sp>
      <p:sp>
        <p:nvSpPr>
          <p:cNvPr id="808972" name="Text Box 12"/>
          <p:cNvSpPr txBox="1">
            <a:spLocks noChangeArrowheads="1"/>
          </p:cNvSpPr>
          <p:nvPr/>
        </p:nvSpPr>
        <p:spPr bwMode="auto">
          <a:xfrm>
            <a:off x="2843213" y="5300663"/>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b="1" i="1">
                <a:solidFill>
                  <a:schemeClr val="tx1"/>
                </a:solidFill>
              </a:rPr>
              <a:t>F</a:t>
            </a:r>
            <a:r>
              <a:rPr lang="fi-FI" altLang="fi-FI" sz="2400" b="1" i="1" baseline="-25000">
                <a:solidFill>
                  <a:schemeClr val="tx1"/>
                </a:solidFill>
              </a:rPr>
              <a:t>x</a:t>
            </a:r>
            <a:r>
              <a:rPr lang="fi-FI" altLang="fi-FI" sz="2400" b="1" i="1">
                <a:solidFill>
                  <a:schemeClr val="tx1"/>
                </a:solidFill>
              </a:rPr>
              <a:t>=Fcos </a:t>
            </a:r>
            <a:r>
              <a:rPr lang="el-GR" altLang="fi-FI" sz="2400" b="1" i="1">
                <a:solidFill>
                  <a:schemeClr val="tx1"/>
                </a:solidFill>
                <a:latin typeface="Arial" panose="020B0604020202020204" pitchFamily="34" charset="0"/>
                <a:cs typeface="Arial" panose="020B0604020202020204" pitchFamily="34" charset="0"/>
              </a:rPr>
              <a:t>α</a:t>
            </a:r>
          </a:p>
        </p:txBody>
      </p:sp>
      <p:sp>
        <p:nvSpPr>
          <p:cNvPr id="808973" name="Arc 13"/>
          <p:cNvSpPr>
            <a:spLocks/>
          </p:cNvSpPr>
          <p:nvPr/>
        </p:nvSpPr>
        <p:spPr bwMode="auto">
          <a:xfrm>
            <a:off x="2484438" y="4797425"/>
            <a:ext cx="142875" cy="4318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fi-FI"/>
          </a:p>
        </p:txBody>
      </p:sp>
      <p:sp>
        <p:nvSpPr>
          <p:cNvPr id="808974" name="Text Box 14"/>
          <p:cNvSpPr txBox="1">
            <a:spLocks noChangeArrowheads="1"/>
          </p:cNvSpPr>
          <p:nvPr/>
        </p:nvSpPr>
        <p:spPr bwMode="auto">
          <a:xfrm>
            <a:off x="2627313" y="4652963"/>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el-GR" altLang="fi-FI" sz="2400">
                <a:solidFill>
                  <a:schemeClr val="tx1"/>
                </a:solidFill>
                <a:latin typeface="Arial" panose="020B0604020202020204" pitchFamily="34" charset="0"/>
                <a:cs typeface="Arial" panose="020B0604020202020204" pitchFamily="34" charset="0"/>
              </a:rPr>
              <a:t>α</a:t>
            </a:r>
          </a:p>
        </p:txBody>
      </p:sp>
      <p:sp>
        <p:nvSpPr>
          <p:cNvPr id="37904" name="AutoShape 16">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08973"/>
                                        </p:tgtEl>
                                        <p:attrNameLst>
                                          <p:attrName>style.visibility</p:attrName>
                                        </p:attrNameLst>
                                      </p:cBhvr>
                                      <p:to>
                                        <p:strVal val="visible"/>
                                      </p:to>
                                    </p:set>
                                    <p:animEffect transition="in" filter="box(in)">
                                      <p:cBhvr>
                                        <p:cTn id="7" dur="500"/>
                                        <p:tgtEl>
                                          <p:spTgt spid="808973"/>
                                        </p:tgtEl>
                                      </p:cBhvr>
                                    </p:animEffect>
                                  </p:childTnLst>
                                </p:cTn>
                              </p:par>
                              <p:par>
                                <p:cTn id="8" presetID="4" presetClass="entr" presetSubtype="16" fill="hold" nodeType="withEffect">
                                  <p:stCondLst>
                                    <p:cond delay="0"/>
                                  </p:stCondLst>
                                  <p:childTnLst>
                                    <p:set>
                                      <p:cBhvr>
                                        <p:cTn id="9" dur="1" fill="hold">
                                          <p:stCondLst>
                                            <p:cond delay="0"/>
                                          </p:stCondLst>
                                        </p:cTn>
                                        <p:tgtEl>
                                          <p:spTgt spid="808963"/>
                                        </p:tgtEl>
                                        <p:attrNameLst>
                                          <p:attrName>style.visibility</p:attrName>
                                        </p:attrNameLst>
                                      </p:cBhvr>
                                      <p:to>
                                        <p:strVal val="visible"/>
                                      </p:to>
                                    </p:set>
                                    <p:animEffect transition="in" filter="box(in)">
                                      <p:cBhvr>
                                        <p:cTn id="10" dur="500"/>
                                        <p:tgtEl>
                                          <p:spTgt spid="808963"/>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808970"/>
                                        </p:tgtEl>
                                        <p:attrNameLst>
                                          <p:attrName>style.visibility</p:attrName>
                                        </p:attrNameLst>
                                      </p:cBhvr>
                                      <p:to>
                                        <p:strVal val="visible"/>
                                      </p:to>
                                    </p:set>
                                    <p:animEffect transition="in" filter="box(in)">
                                      <p:cBhvr>
                                        <p:cTn id="13" dur="500"/>
                                        <p:tgtEl>
                                          <p:spTgt spid="808970"/>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808974"/>
                                        </p:tgtEl>
                                        <p:attrNameLst>
                                          <p:attrName>style.visibility</p:attrName>
                                        </p:attrNameLst>
                                      </p:cBhvr>
                                      <p:to>
                                        <p:strVal val="visible"/>
                                      </p:to>
                                    </p:set>
                                    <p:animEffect transition="in" filter="box(in)">
                                      <p:cBhvr>
                                        <p:cTn id="16" dur="500"/>
                                        <p:tgtEl>
                                          <p:spTgt spid="80897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808966"/>
                                        </p:tgtEl>
                                        <p:attrNameLst>
                                          <p:attrName>style.visibility</p:attrName>
                                        </p:attrNameLst>
                                      </p:cBhvr>
                                      <p:to>
                                        <p:strVal val="visible"/>
                                      </p:to>
                                    </p:set>
                                    <p:animEffect transition="in" filter="box(in)">
                                      <p:cBhvr>
                                        <p:cTn id="21" dur="500"/>
                                        <p:tgtEl>
                                          <p:spTgt spid="808966"/>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808972"/>
                                        </p:tgtEl>
                                        <p:attrNameLst>
                                          <p:attrName>style.visibility</p:attrName>
                                        </p:attrNameLst>
                                      </p:cBhvr>
                                      <p:to>
                                        <p:strVal val="visible"/>
                                      </p:to>
                                    </p:set>
                                    <p:animEffect transition="in" filter="box(in)">
                                      <p:cBhvr>
                                        <p:cTn id="24" dur="500"/>
                                        <p:tgtEl>
                                          <p:spTgt spid="80897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nodeType="clickEffect">
                                  <p:stCondLst>
                                    <p:cond delay="0"/>
                                  </p:stCondLst>
                                  <p:childTnLst>
                                    <p:set>
                                      <p:cBhvr>
                                        <p:cTn id="28" dur="1" fill="hold">
                                          <p:stCondLst>
                                            <p:cond delay="0"/>
                                          </p:stCondLst>
                                        </p:cTn>
                                        <p:tgtEl>
                                          <p:spTgt spid="808967"/>
                                        </p:tgtEl>
                                        <p:attrNameLst>
                                          <p:attrName>style.visibility</p:attrName>
                                        </p:attrNameLst>
                                      </p:cBhvr>
                                      <p:to>
                                        <p:strVal val="visible"/>
                                      </p:to>
                                    </p:set>
                                    <p:animEffect transition="in" filter="box(in)">
                                      <p:cBhvr>
                                        <p:cTn id="29" dur="500"/>
                                        <p:tgtEl>
                                          <p:spTgt spid="808967"/>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808971"/>
                                        </p:tgtEl>
                                        <p:attrNameLst>
                                          <p:attrName>style.visibility</p:attrName>
                                        </p:attrNameLst>
                                      </p:cBhvr>
                                      <p:to>
                                        <p:strVal val="visible"/>
                                      </p:to>
                                    </p:set>
                                    <p:animEffect transition="in" filter="box(in)">
                                      <p:cBhvr>
                                        <p:cTn id="32" dur="500"/>
                                        <p:tgtEl>
                                          <p:spTgt spid="808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70" grpId="0"/>
      <p:bldP spid="808971" grpId="0"/>
      <p:bldP spid="808972" grpId="0"/>
      <p:bldP spid="808974" grpId="0"/>
    </p:bldLst>
  </p:timing>
</p:sld>
</file>

<file path=ppt/slides/slide3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4370" name="Dian numeron paikkamerkki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spcBef>
                <a:spcPct val="0"/>
              </a:spcBef>
              <a:buClrTx/>
              <a:buFontTx/>
              <a:buNone/>
            </a:pPr>
            <a:fld id="{D47A2743-D6BB-4159-BA6E-466D585C56F9}" type="slidenum">
              <a:rPr lang="fi-FI" altLang="fi-FI" sz="1000" smtClean="0">
                <a:solidFill>
                  <a:schemeClr val="bg1"/>
                </a:solidFill>
              </a:rPr>
              <a:pPr>
                <a:spcBef>
                  <a:spcPct val="0"/>
                </a:spcBef>
                <a:buClrTx/>
                <a:buFontTx/>
                <a:buNone/>
              </a:pPr>
              <a:t>300</a:t>
            </a:fld>
            <a:endParaRPr lang="fi-FI" altLang="fi-FI" sz="1000" smtClean="0">
              <a:solidFill>
                <a:schemeClr val="bg1"/>
              </a:solidFill>
            </a:endParaRPr>
          </a:p>
        </p:txBody>
      </p:sp>
      <p:sp>
        <p:nvSpPr>
          <p:cNvPr id="314371" name="Text Box 2"/>
          <p:cNvSpPr txBox="1">
            <a:spLocks noChangeArrowheads="1"/>
          </p:cNvSpPr>
          <p:nvPr/>
        </p:nvSpPr>
        <p:spPr bwMode="auto">
          <a:xfrm>
            <a:off x="2889250" y="3716338"/>
            <a:ext cx="33448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spcBef>
                <a:spcPct val="50000"/>
              </a:spcBef>
              <a:buClrTx/>
              <a:buFontTx/>
              <a:buNone/>
            </a:pPr>
            <a:r>
              <a:rPr lang="fi-FI" altLang="fi-FI" sz="3600" b="1">
                <a:solidFill>
                  <a:srgbClr val="5F5F5F"/>
                </a:solidFill>
                <a:latin typeface="Tahoma" panose="020B0604030504040204" pitchFamily="34" charset="0"/>
              </a:rPr>
              <a:t>Paluu tekstiin</a:t>
            </a:r>
          </a:p>
        </p:txBody>
      </p:sp>
      <p:sp>
        <p:nvSpPr>
          <p:cNvPr id="314372" name="AutoShape 3">
            <a:hlinkClick r:id="rId2" action="ppaction://hlinksldjump" highlightClick="1"/>
          </p:cNvPr>
          <p:cNvSpPr>
            <a:spLocks noChangeArrowheads="1"/>
          </p:cNvSpPr>
          <p:nvPr/>
        </p:nvSpPr>
        <p:spPr bwMode="auto">
          <a:xfrm>
            <a:off x="3205163" y="2994025"/>
            <a:ext cx="2713037" cy="720725"/>
          </a:xfrm>
          <a:prstGeom prst="actionButtonReturn">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lgn="ctr" eaLnBrk="1" hangingPunct="1">
              <a:spcBef>
                <a:spcPct val="50000"/>
              </a:spcBef>
              <a:buClrTx/>
              <a:buFontTx/>
              <a:buNone/>
            </a:pPr>
            <a:endParaRPr lang="fi-FI" altLang="fi-FI" sz="3600">
              <a:latin typeface="Tahoma" panose="020B0604030504040204" pitchFamily="34" charset="0"/>
            </a:endParaRPr>
          </a:p>
        </p:txBody>
      </p:sp>
    </p:spTree>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88360757-099E-46BD-82F2-1AF3067957BD}" type="slidenum">
              <a:rPr lang="fi-FI" altLang="fi-FI" sz="1000" smtClean="0">
                <a:solidFill>
                  <a:schemeClr val="tx1"/>
                </a:solidFill>
                <a:latin typeface="Arial" panose="020B0604020202020204" pitchFamily="34" charset="0"/>
              </a:rPr>
              <a:pPr>
                <a:spcBef>
                  <a:spcPct val="0"/>
                </a:spcBef>
                <a:buClrTx/>
                <a:buFontTx/>
                <a:buNone/>
              </a:pPr>
              <a:t>301</a:t>
            </a:fld>
            <a:endParaRPr lang="fi-FI" altLang="fi-FI" sz="1000" smtClean="0">
              <a:solidFill>
                <a:schemeClr val="tx1"/>
              </a:solidFill>
              <a:latin typeface="Arial" panose="020B0604020202020204" pitchFamily="34" charset="0"/>
            </a:endParaRPr>
          </a:p>
        </p:txBody>
      </p:sp>
      <p:sp>
        <p:nvSpPr>
          <p:cNvPr id="315395" name="Text Box 2"/>
          <p:cNvSpPr txBox="1">
            <a:spLocks noChangeArrowheads="1"/>
          </p:cNvSpPr>
          <p:nvPr/>
        </p:nvSpPr>
        <p:spPr bwMode="auto">
          <a:xfrm>
            <a:off x="330200" y="371475"/>
            <a:ext cx="75469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b="1">
                <a:solidFill>
                  <a:schemeClr val="tx2"/>
                </a:solidFill>
              </a:rPr>
              <a:t>Ratkaisu: Tehtävä 6.5 (oppikirjasta 6.28)</a:t>
            </a:r>
          </a:p>
        </p:txBody>
      </p:sp>
      <p:graphicFrame>
        <p:nvGraphicFramePr>
          <p:cNvPr id="315396" name="Object 3"/>
          <p:cNvGraphicFramePr>
            <a:graphicFrameLocks noChangeAspect="1"/>
          </p:cNvGraphicFramePr>
          <p:nvPr/>
        </p:nvGraphicFramePr>
        <p:xfrm>
          <a:off x="387350" y="1027113"/>
          <a:ext cx="8415338" cy="5446712"/>
        </p:xfrm>
        <a:graphic>
          <a:graphicData uri="http://schemas.openxmlformats.org/presentationml/2006/ole">
            <mc:AlternateContent xmlns:mc="http://schemas.openxmlformats.org/markup-compatibility/2006">
              <mc:Choice xmlns:v="urn:schemas-microsoft-com:vml" Requires="v">
                <p:oleObj spid="_x0000_s315399" name="Equation" r:id="rId3" imgW="9347200" imgH="6045200" progId="Equation.DSMT4">
                  <p:embed/>
                </p:oleObj>
              </mc:Choice>
              <mc:Fallback>
                <p:oleObj name="Equation" r:id="rId3" imgW="9347200" imgH="60452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350" y="1027113"/>
                        <a:ext cx="8415338" cy="544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C9FD6831-660F-46A0-B6CD-64C966E06C49}" type="slidenum">
              <a:rPr lang="fi-FI" altLang="fi-FI" sz="1000" smtClean="0">
                <a:solidFill>
                  <a:schemeClr val="tx1"/>
                </a:solidFill>
                <a:latin typeface="Arial" panose="020B0604020202020204" pitchFamily="34" charset="0"/>
              </a:rPr>
              <a:pPr>
                <a:spcBef>
                  <a:spcPct val="0"/>
                </a:spcBef>
                <a:buClrTx/>
                <a:buFontTx/>
                <a:buNone/>
              </a:pPr>
              <a:t>302</a:t>
            </a:fld>
            <a:endParaRPr lang="fi-FI" altLang="fi-FI" sz="1000" smtClean="0">
              <a:solidFill>
                <a:schemeClr val="tx1"/>
              </a:solidFill>
              <a:latin typeface="Arial" panose="020B0604020202020204" pitchFamily="34" charset="0"/>
            </a:endParaRPr>
          </a:p>
        </p:txBody>
      </p:sp>
      <p:graphicFrame>
        <p:nvGraphicFramePr>
          <p:cNvPr id="316419" name="Object 2"/>
          <p:cNvGraphicFramePr>
            <a:graphicFrameLocks noChangeAspect="1"/>
          </p:cNvGraphicFramePr>
          <p:nvPr/>
        </p:nvGraphicFramePr>
        <p:xfrm>
          <a:off x="457200" y="498475"/>
          <a:ext cx="8259763" cy="4646613"/>
        </p:xfrm>
        <a:graphic>
          <a:graphicData uri="http://schemas.openxmlformats.org/presentationml/2006/ole">
            <mc:AlternateContent xmlns:mc="http://schemas.openxmlformats.org/markup-compatibility/2006">
              <mc:Choice xmlns:v="urn:schemas-microsoft-com:vml" Requires="v">
                <p:oleObj spid="_x0000_s316422" name="Equation" r:id="rId3" imgW="9169400" imgH="5156200" progId="Equation.DSMT4">
                  <p:embed/>
                </p:oleObj>
              </mc:Choice>
              <mc:Fallback>
                <p:oleObj name="Equation" r:id="rId3" imgW="9169400" imgH="51562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98475"/>
                        <a:ext cx="8259763" cy="4646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61539BBF-BCB1-43CE-899C-B66CE10D7D27}" type="slidenum">
              <a:rPr lang="fi-FI" altLang="fi-FI" sz="1000" smtClean="0">
                <a:solidFill>
                  <a:schemeClr val="tx1"/>
                </a:solidFill>
                <a:latin typeface="Arial" panose="020B0604020202020204" pitchFamily="34" charset="0"/>
              </a:rPr>
              <a:pPr>
                <a:spcBef>
                  <a:spcPct val="0"/>
                </a:spcBef>
                <a:buClrTx/>
                <a:buFontTx/>
                <a:buNone/>
              </a:pPr>
              <a:t>303</a:t>
            </a:fld>
            <a:endParaRPr lang="fi-FI" altLang="fi-FI" sz="1000" smtClean="0">
              <a:solidFill>
                <a:schemeClr val="tx1"/>
              </a:solidFill>
              <a:latin typeface="Arial" panose="020B0604020202020204" pitchFamily="34" charset="0"/>
            </a:endParaRPr>
          </a:p>
        </p:txBody>
      </p:sp>
      <p:graphicFrame>
        <p:nvGraphicFramePr>
          <p:cNvPr id="317443" name="Object 2"/>
          <p:cNvGraphicFramePr>
            <a:graphicFrameLocks noChangeAspect="1"/>
          </p:cNvGraphicFramePr>
          <p:nvPr/>
        </p:nvGraphicFramePr>
        <p:xfrm>
          <a:off x="534988" y="487363"/>
          <a:ext cx="6497637" cy="3916362"/>
        </p:xfrm>
        <a:graphic>
          <a:graphicData uri="http://schemas.openxmlformats.org/presentationml/2006/ole">
            <mc:AlternateContent xmlns:mc="http://schemas.openxmlformats.org/markup-compatibility/2006">
              <mc:Choice xmlns:v="urn:schemas-microsoft-com:vml" Requires="v">
                <p:oleObj spid="_x0000_s317446" name="Equation" r:id="rId3" imgW="7213600" imgH="4343400" progId="Equation.DSMT4">
                  <p:embed/>
                </p:oleObj>
              </mc:Choice>
              <mc:Fallback>
                <p:oleObj name="Equation" r:id="rId3" imgW="7213600" imgH="43434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988" y="487363"/>
                        <a:ext cx="6497637" cy="3916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8466" name="Dian numeron paikkamerkki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spcBef>
                <a:spcPct val="0"/>
              </a:spcBef>
              <a:buClrTx/>
              <a:buFontTx/>
              <a:buNone/>
            </a:pPr>
            <a:fld id="{0234EFE3-09E9-4A2B-BD3C-2B371C762AA3}" type="slidenum">
              <a:rPr lang="fi-FI" altLang="fi-FI" sz="1000" smtClean="0">
                <a:solidFill>
                  <a:schemeClr val="bg1"/>
                </a:solidFill>
              </a:rPr>
              <a:pPr>
                <a:spcBef>
                  <a:spcPct val="0"/>
                </a:spcBef>
                <a:buClrTx/>
                <a:buFontTx/>
                <a:buNone/>
              </a:pPr>
              <a:t>304</a:t>
            </a:fld>
            <a:endParaRPr lang="fi-FI" altLang="fi-FI" sz="1000" smtClean="0">
              <a:solidFill>
                <a:schemeClr val="bg1"/>
              </a:solidFill>
            </a:endParaRPr>
          </a:p>
        </p:txBody>
      </p:sp>
      <p:sp>
        <p:nvSpPr>
          <p:cNvPr id="318467" name="Text Box 2"/>
          <p:cNvSpPr txBox="1">
            <a:spLocks noChangeArrowheads="1"/>
          </p:cNvSpPr>
          <p:nvPr/>
        </p:nvSpPr>
        <p:spPr bwMode="auto">
          <a:xfrm>
            <a:off x="2889250" y="3716338"/>
            <a:ext cx="33448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spcBef>
                <a:spcPct val="50000"/>
              </a:spcBef>
              <a:buClrTx/>
              <a:buFontTx/>
              <a:buNone/>
            </a:pPr>
            <a:r>
              <a:rPr lang="fi-FI" altLang="fi-FI" sz="3600" b="1">
                <a:solidFill>
                  <a:srgbClr val="5F5F5F"/>
                </a:solidFill>
                <a:latin typeface="Tahoma" panose="020B0604030504040204" pitchFamily="34" charset="0"/>
              </a:rPr>
              <a:t>Paluu tekstiin</a:t>
            </a:r>
          </a:p>
        </p:txBody>
      </p:sp>
      <p:sp>
        <p:nvSpPr>
          <p:cNvPr id="318468" name="AutoShape 3">
            <a:hlinkClick r:id="rId2" action="ppaction://hlinksldjump" highlightClick="1"/>
          </p:cNvPr>
          <p:cNvSpPr>
            <a:spLocks noChangeArrowheads="1"/>
          </p:cNvSpPr>
          <p:nvPr/>
        </p:nvSpPr>
        <p:spPr bwMode="auto">
          <a:xfrm>
            <a:off x="3205163" y="2994025"/>
            <a:ext cx="2713037" cy="720725"/>
          </a:xfrm>
          <a:prstGeom prst="actionButtonReturn">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lgn="ctr" eaLnBrk="1" hangingPunct="1">
              <a:spcBef>
                <a:spcPct val="50000"/>
              </a:spcBef>
              <a:buClrTx/>
              <a:buFontTx/>
              <a:buNone/>
            </a:pPr>
            <a:endParaRPr lang="fi-FI" altLang="fi-FI" sz="3600">
              <a:latin typeface="Tahoma" panose="020B0604030504040204" pitchFamily="34" charset="0"/>
            </a:endParaRPr>
          </a:p>
        </p:txBody>
      </p:sp>
    </p:spTree>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66B79D09-4E9E-4EE2-808D-D0072B1337DA}" type="slidenum">
              <a:rPr lang="fi-FI" altLang="fi-FI" sz="1000" smtClean="0">
                <a:solidFill>
                  <a:schemeClr val="tx1"/>
                </a:solidFill>
                <a:latin typeface="Arial" panose="020B0604020202020204" pitchFamily="34" charset="0"/>
              </a:rPr>
              <a:pPr>
                <a:spcBef>
                  <a:spcPct val="0"/>
                </a:spcBef>
                <a:buClrTx/>
                <a:buFontTx/>
                <a:buNone/>
              </a:pPr>
              <a:t>305</a:t>
            </a:fld>
            <a:endParaRPr lang="fi-FI" altLang="fi-FI" sz="1000" smtClean="0">
              <a:solidFill>
                <a:schemeClr val="tx1"/>
              </a:solidFill>
              <a:latin typeface="Arial" panose="020B0604020202020204" pitchFamily="34" charset="0"/>
            </a:endParaRPr>
          </a:p>
        </p:txBody>
      </p:sp>
      <p:sp>
        <p:nvSpPr>
          <p:cNvPr id="319491" name="Text Box 2"/>
          <p:cNvSpPr txBox="1">
            <a:spLocks noChangeArrowheads="1"/>
          </p:cNvSpPr>
          <p:nvPr/>
        </p:nvSpPr>
        <p:spPr bwMode="auto">
          <a:xfrm>
            <a:off x="330200" y="371475"/>
            <a:ext cx="40862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b="1">
                <a:solidFill>
                  <a:schemeClr val="tx2"/>
                </a:solidFill>
              </a:rPr>
              <a:t>Ratkaisu: Tehtävä 6.6</a:t>
            </a:r>
          </a:p>
        </p:txBody>
      </p:sp>
      <p:graphicFrame>
        <p:nvGraphicFramePr>
          <p:cNvPr id="319492" name="Object 3"/>
          <p:cNvGraphicFramePr>
            <a:graphicFrameLocks noChangeAspect="1"/>
          </p:cNvGraphicFramePr>
          <p:nvPr/>
        </p:nvGraphicFramePr>
        <p:xfrm>
          <a:off x="428625" y="1128713"/>
          <a:ext cx="6980238" cy="4802187"/>
        </p:xfrm>
        <a:graphic>
          <a:graphicData uri="http://schemas.openxmlformats.org/presentationml/2006/ole">
            <mc:AlternateContent xmlns:mc="http://schemas.openxmlformats.org/markup-compatibility/2006">
              <mc:Choice xmlns:v="urn:schemas-microsoft-com:vml" Requires="v">
                <p:oleObj spid="_x0000_s319509" name="Equation" r:id="rId3" imgW="8610600" imgH="5918200" progId="Equation.DSMT4">
                  <p:embed/>
                </p:oleObj>
              </mc:Choice>
              <mc:Fallback>
                <p:oleObj name="Equation" r:id="rId3" imgW="8610600" imgH="59182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5" y="1128713"/>
                        <a:ext cx="6980238" cy="4802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19493" name="Group 4"/>
          <p:cNvGrpSpPr>
            <a:grpSpLocks/>
          </p:cNvGrpSpPr>
          <p:nvPr/>
        </p:nvGrpSpPr>
        <p:grpSpPr bwMode="auto">
          <a:xfrm>
            <a:off x="7297738" y="1790700"/>
            <a:ext cx="1528762" cy="2971800"/>
            <a:chOff x="4490" y="995"/>
            <a:chExt cx="963" cy="1872"/>
          </a:xfrm>
        </p:grpSpPr>
        <p:pic>
          <p:nvPicPr>
            <p:cNvPr id="319494" name="Picture 5" descr="J021508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0" y="995"/>
              <a:ext cx="532" cy="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9495" name="Line 6"/>
            <p:cNvSpPr>
              <a:spLocks noChangeShapeType="1"/>
            </p:cNvSpPr>
            <p:nvPr/>
          </p:nvSpPr>
          <p:spPr bwMode="auto">
            <a:xfrm>
              <a:off x="4856" y="1762"/>
              <a:ext cx="0" cy="823"/>
            </a:xfrm>
            <a:prstGeom prst="line">
              <a:avLst/>
            </a:prstGeom>
            <a:noFill/>
            <a:ln w="317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sp>
          <p:nvSpPr>
            <p:cNvPr id="319496" name="Line 7"/>
            <p:cNvSpPr>
              <a:spLocks noChangeShapeType="1"/>
            </p:cNvSpPr>
            <p:nvPr/>
          </p:nvSpPr>
          <p:spPr bwMode="auto">
            <a:xfrm>
              <a:off x="4912" y="1917"/>
              <a:ext cx="6" cy="950"/>
            </a:xfrm>
            <a:prstGeom prst="line">
              <a:avLst/>
            </a:prstGeom>
            <a:noFill/>
            <a:ln w="3175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i-FI"/>
            </a:p>
          </p:txBody>
        </p:sp>
        <p:sp>
          <p:nvSpPr>
            <p:cNvPr id="319497" name="Line 8"/>
            <p:cNvSpPr>
              <a:spLocks noChangeShapeType="1"/>
            </p:cNvSpPr>
            <p:nvPr/>
          </p:nvSpPr>
          <p:spPr bwMode="auto">
            <a:xfrm>
              <a:off x="5244" y="1172"/>
              <a:ext cx="0" cy="409"/>
            </a:xfrm>
            <a:prstGeom prst="line">
              <a:avLst/>
            </a:prstGeom>
            <a:noFill/>
            <a:ln w="31750">
              <a:solidFill>
                <a:srgbClr val="008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i-FI"/>
            </a:p>
          </p:txBody>
        </p:sp>
        <p:graphicFrame>
          <p:nvGraphicFramePr>
            <p:cNvPr id="319498" name="Object 9"/>
            <p:cNvGraphicFramePr>
              <a:graphicFrameLocks noChangeAspect="1"/>
            </p:cNvGraphicFramePr>
            <p:nvPr/>
          </p:nvGraphicFramePr>
          <p:xfrm>
            <a:off x="4490" y="2315"/>
            <a:ext cx="344" cy="264"/>
          </p:xfrm>
          <a:graphic>
            <a:graphicData uri="http://schemas.openxmlformats.org/presentationml/2006/ole">
              <mc:AlternateContent xmlns:mc="http://schemas.openxmlformats.org/markup-compatibility/2006">
                <mc:Choice xmlns:v="urn:schemas-microsoft-com:vml" Requires="v">
                  <p:oleObj spid="_x0000_s319510" name="Equation" r:id="rId6" imgW="545863" imgH="418918" progId="Equation.DSMT4">
                    <p:embed/>
                  </p:oleObj>
                </mc:Choice>
                <mc:Fallback>
                  <p:oleObj name="Equation" r:id="rId6" imgW="545863" imgH="418918"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0" y="2315"/>
                          <a:ext cx="344"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9499" name="Object 10"/>
            <p:cNvGraphicFramePr>
              <a:graphicFrameLocks noChangeAspect="1"/>
            </p:cNvGraphicFramePr>
            <p:nvPr/>
          </p:nvGraphicFramePr>
          <p:xfrm>
            <a:off x="4962" y="2571"/>
            <a:ext cx="168" cy="224"/>
          </p:xfrm>
          <a:graphic>
            <a:graphicData uri="http://schemas.openxmlformats.org/presentationml/2006/ole">
              <mc:AlternateContent xmlns:mc="http://schemas.openxmlformats.org/markup-compatibility/2006">
                <mc:Choice xmlns:v="urn:schemas-microsoft-com:vml" Requires="v">
                  <p:oleObj spid="_x0000_s319511" name="Equation" r:id="rId8" imgW="266469" imgH="355292" progId="Equation.DSMT4">
                    <p:embed/>
                  </p:oleObj>
                </mc:Choice>
                <mc:Fallback>
                  <p:oleObj name="Equation" r:id="rId8" imgW="266469" imgH="355292" progId="Equation.DSMT4">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62" y="2571"/>
                          <a:ext cx="168"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9500" name="Object 11"/>
            <p:cNvGraphicFramePr>
              <a:graphicFrameLocks noChangeAspect="1"/>
            </p:cNvGraphicFramePr>
            <p:nvPr/>
          </p:nvGraphicFramePr>
          <p:xfrm>
            <a:off x="5317" y="1273"/>
            <a:ext cx="136" cy="232"/>
          </p:xfrm>
          <a:graphic>
            <a:graphicData uri="http://schemas.openxmlformats.org/presentationml/2006/ole">
              <mc:AlternateContent xmlns:mc="http://schemas.openxmlformats.org/markup-compatibility/2006">
                <mc:Choice xmlns:v="urn:schemas-microsoft-com:vml" Requires="v">
                  <p:oleObj spid="_x0000_s319512" name="Equation" r:id="rId10" imgW="215806" imgH="368140" progId="Equation.DSMT4">
                    <p:embed/>
                  </p:oleObj>
                </mc:Choice>
                <mc:Fallback>
                  <p:oleObj name="Equation" r:id="rId10" imgW="215806" imgH="368140" progId="Equation.DSMT4">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17" y="1273"/>
                          <a:ext cx="136"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C6E8BB59-AD78-46EB-8A25-F0B9B3E83066}" type="slidenum">
              <a:rPr lang="fi-FI" altLang="fi-FI" sz="1000" smtClean="0">
                <a:solidFill>
                  <a:schemeClr val="tx1"/>
                </a:solidFill>
                <a:latin typeface="Arial" panose="020B0604020202020204" pitchFamily="34" charset="0"/>
              </a:rPr>
              <a:pPr>
                <a:spcBef>
                  <a:spcPct val="0"/>
                </a:spcBef>
                <a:buClrTx/>
                <a:buFontTx/>
                <a:buNone/>
              </a:pPr>
              <a:t>306</a:t>
            </a:fld>
            <a:endParaRPr lang="fi-FI" altLang="fi-FI" sz="1000" smtClean="0">
              <a:solidFill>
                <a:schemeClr val="tx1"/>
              </a:solidFill>
              <a:latin typeface="Arial" panose="020B0604020202020204" pitchFamily="34" charset="0"/>
            </a:endParaRPr>
          </a:p>
        </p:txBody>
      </p:sp>
      <p:graphicFrame>
        <p:nvGraphicFramePr>
          <p:cNvPr id="320515" name="Object 2"/>
          <p:cNvGraphicFramePr>
            <a:graphicFrameLocks noChangeAspect="1"/>
          </p:cNvGraphicFramePr>
          <p:nvPr/>
        </p:nvGraphicFramePr>
        <p:xfrm>
          <a:off x="758825" y="519113"/>
          <a:ext cx="6450013" cy="3643312"/>
        </p:xfrm>
        <a:graphic>
          <a:graphicData uri="http://schemas.openxmlformats.org/presentationml/2006/ole">
            <mc:AlternateContent xmlns:mc="http://schemas.openxmlformats.org/markup-compatibility/2006">
              <mc:Choice xmlns:v="urn:schemas-microsoft-com:vml" Requires="v">
                <p:oleObj spid="_x0000_s320519" name="Equation" r:id="rId3" imgW="7162800" imgH="4038600" progId="Equation.DSMT4">
                  <p:embed/>
                </p:oleObj>
              </mc:Choice>
              <mc:Fallback>
                <p:oleObj name="Equation" r:id="rId3" imgW="7162800" imgH="40386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825" y="519113"/>
                        <a:ext cx="6450013" cy="3643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0516" name="Text Box 3"/>
          <p:cNvSpPr txBox="1">
            <a:spLocks noChangeArrowheads="1"/>
          </p:cNvSpPr>
          <p:nvPr/>
        </p:nvSpPr>
        <p:spPr bwMode="auto">
          <a:xfrm>
            <a:off x="460375" y="4648200"/>
            <a:ext cx="80359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Raketin massa pienenee kun polttoainetta kuluu.  Seu-rauksena on raketin kiihtyvyyden suureneminen niin kauan kuin työntövoima pysyy vakiona.  </a:t>
            </a:r>
          </a:p>
        </p:txBody>
      </p:sp>
    </p:spTree>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1538" name="Dian numeron paikkamerkki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spcBef>
                <a:spcPct val="0"/>
              </a:spcBef>
              <a:buClrTx/>
              <a:buFontTx/>
              <a:buNone/>
            </a:pPr>
            <a:fld id="{EFE40431-319C-4803-9F14-83729BE5A873}" type="slidenum">
              <a:rPr lang="fi-FI" altLang="fi-FI" sz="1000" smtClean="0">
                <a:solidFill>
                  <a:schemeClr val="bg1"/>
                </a:solidFill>
              </a:rPr>
              <a:pPr>
                <a:spcBef>
                  <a:spcPct val="0"/>
                </a:spcBef>
                <a:buClrTx/>
                <a:buFontTx/>
                <a:buNone/>
              </a:pPr>
              <a:t>307</a:t>
            </a:fld>
            <a:endParaRPr lang="fi-FI" altLang="fi-FI" sz="1000" smtClean="0">
              <a:solidFill>
                <a:schemeClr val="bg1"/>
              </a:solidFill>
            </a:endParaRPr>
          </a:p>
        </p:txBody>
      </p:sp>
      <p:sp>
        <p:nvSpPr>
          <p:cNvPr id="321539" name="Text Box 2"/>
          <p:cNvSpPr txBox="1">
            <a:spLocks noChangeArrowheads="1"/>
          </p:cNvSpPr>
          <p:nvPr/>
        </p:nvSpPr>
        <p:spPr bwMode="auto">
          <a:xfrm>
            <a:off x="2889250" y="3716338"/>
            <a:ext cx="33448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spcBef>
                <a:spcPct val="50000"/>
              </a:spcBef>
              <a:buClrTx/>
              <a:buFontTx/>
              <a:buNone/>
            </a:pPr>
            <a:r>
              <a:rPr lang="fi-FI" altLang="fi-FI" sz="3600" b="1">
                <a:solidFill>
                  <a:srgbClr val="5F5F5F"/>
                </a:solidFill>
                <a:latin typeface="Tahoma" panose="020B0604030504040204" pitchFamily="34" charset="0"/>
              </a:rPr>
              <a:t>Paluu tekstiin</a:t>
            </a:r>
          </a:p>
        </p:txBody>
      </p:sp>
      <p:sp>
        <p:nvSpPr>
          <p:cNvPr id="321540" name="AutoShape 3">
            <a:hlinkClick r:id="rId2" action="ppaction://hlinksldjump" highlightClick="1"/>
          </p:cNvPr>
          <p:cNvSpPr>
            <a:spLocks noChangeArrowheads="1"/>
          </p:cNvSpPr>
          <p:nvPr/>
        </p:nvSpPr>
        <p:spPr bwMode="auto">
          <a:xfrm>
            <a:off x="3205163" y="2994025"/>
            <a:ext cx="2713037" cy="720725"/>
          </a:xfrm>
          <a:prstGeom prst="actionButtonReturn">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lgn="ctr" eaLnBrk="1" hangingPunct="1">
              <a:spcBef>
                <a:spcPct val="50000"/>
              </a:spcBef>
              <a:buClrTx/>
              <a:buFontTx/>
              <a:buNone/>
            </a:pPr>
            <a:endParaRPr lang="fi-FI" altLang="fi-FI" sz="3600">
              <a:latin typeface="Tahoma" panose="020B0604030504040204" pitchFamily="34" charset="0"/>
            </a:endParaRPr>
          </a:p>
        </p:txBody>
      </p:sp>
    </p:spTree>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B0255E25-E8A0-4D3E-AC3B-542DE40E3B04}" type="slidenum">
              <a:rPr lang="fi-FI" altLang="fi-FI" sz="1000" smtClean="0">
                <a:solidFill>
                  <a:schemeClr val="tx1"/>
                </a:solidFill>
                <a:latin typeface="Arial" panose="020B0604020202020204" pitchFamily="34" charset="0"/>
              </a:rPr>
              <a:pPr>
                <a:spcBef>
                  <a:spcPct val="0"/>
                </a:spcBef>
                <a:buClrTx/>
                <a:buFontTx/>
                <a:buNone/>
              </a:pPr>
              <a:t>308</a:t>
            </a:fld>
            <a:endParaRPr lang="fi-FI" altLang="fi-FI" sz="1000" smtClean="0">
              <a:solidFill>
                <a:schemeClr val="tx1"/>
              </a:solidFill>
              <a:latin typeface="Arial" panose="020B0604020202020204" pitchFamily="34" charset="0"/>
            </a:endParaRPr>
          </a:p>
        </p:txBody>
      </p:sp>
      <p:sp>
        <p:nvSpPr>
          <p:cNvPr id="322563" name="Text Box 2"/>
          <p:cNvSpPr txBox="1">
            <a:spLocks noChangeArrowheads="1"/>
          </p:cNvSpPr>
          <p:nvPr/>
        </p:nvSpPr>
        <p:spPr bwMode="auto">
          <a:xfrm>
            <a:off x="330200" y="371475"/>
            <a:ext cx="40862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b="1">
                <a:solidFill>
                  <a:schemeClr val="tx2"/>
                </a:solidFill>
              </a:rPr>
              <a:t>Ratkaisu: Tehtävä 6.7</a:t>
            </a:r>
          </a:p>
        </p:txBody>
      </p:sp>
      <p:graphicFrame>
        <p:nvGraphicFramePr>
          <p:cNvPr id="322564" name="Object 3"/>
          <p:cNvGraphicFramePr>
            <a:graphicFrameLocks noChangeAspect="1"/>
          </p:cNvGraphicFramePr>
          <p:nvPr/>
        </p:nvGraphicFramePr>
        <p:xfrm>
          <a:off x="465138" y="1163638"/>
          <a:ext cx="8178800" cy="4808537"/>
        </p:xfrm>
        <a:graphic>
          <a:graphicData uri="http://schemas.openxmlformats.org/presentationml/2006/ole">
            <mc:AlternateContent xmlns:mc="http://schemas.openxmlformats.org/markup-compatibility/2006">
              <mc:Choice xmlns:v="urn:schemas-microsoft-com:vml" Requires="v">
                <p:oleObj spid="_x0000_s322567" name="Equation" r:id="rId3" imgW="9080500" imgH="5334000" progId="Equation.DSMT4">
                  <p:embed/>
                </p:oleObj>
              </mc:Choice>
              <mc:Fallback>
                <p:oleObj name="Equation" r:id="rId3" imgW="9080500" imgH="53340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138" y="1163638"/>
                        <a:ext cx="8178800" cy="4808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3586" name="Dian numeron paikkamerkki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spcBef>
                <a:spcPct val="0"/>
              </a:spcBef>
              <a:buClrTx/>
              <a:buFontTx/>
              <a:buNone/>
            </a:pPr>
            <a:fld id="{E1909131-1D62-4FE0-B9FA-EAC58D0A20BB}" type="slidenum">
              <a:rPr lang="fi-FI" altLang="fi-FI" sz="1000" smtClean="0">
                <a:solidFill>
                  <a:schemeClr val="bg1"/>
                </a:solidFill>
              </a:rPr>
              <a:pPr>
                <a:spcBef>
                  <a:spcPct val="0"/>
                </a:spcBef>
                <a:buClrTx/>
                <a:buFontTx/>
                <a:buNone/>
              </a:pPr>
              <a:t>309</a:t>
            </a:fld>
            <a:endParaRPr lang="fi-FI" altLang="fi-FI" sz="1000" smtClean="0">
              <a:solidFill>
                <a:schemeClr val="bg1"/>
              </a:solidFill>
            </a:endParaRPr>
          </a:p>
        </p:txBody>
      </p:sp>
      <p:sp>
        <p:nvSpPr>
          <p:cNvPr id="323587" name="Text Box 2"/>
          <p:cNvSpPr txBox="1">
            <a:spLocks noChangeArrowheads="1"/>
          </p:cNvSpPr>
          <p:nvPr/>
        </p:nvSpPr>
        <p:spPr bwMode="auto">
          <a:xfrm>
            <a:off x="2889250" y="3716338"/>
            <a:ext cx="33448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spcBef>
                <a:spcPct val="50000"/>
              </a:spcBef>
              <a:buClrTx/>
              <a:buFontTx/>
              <a:buNone/>
            </a:pPr>
            <a:r>
              <a:rPr lang="fi-FI" altLang="fi-FI" sz="3600" b="1">
                <a:solidFill>
                  <a:srgbClr val="5F5F5F"/>
                </a:solidFill>
                <a:latin typeface="Tahoma" panose="020B0604030504040204" pitchFamily="34" charset="0"/>
              </a:rPr>
              <a:t>Paluu tekstiin</a:t>
            </a:r>
          </a:p>
        </p:txBody>
      </p:sp>
      <p:sp>
        <p:nvSpPr>
          <p:cNvPr id="323588" name="AutoShape 3">
            <a:hlinkClick r:id="rId2" action="ppaction://hlinksldjump" highlightClick="1"/>
          </p:cNvPr>
          <p:cNvSpPr>
            <a:spLocks noChangeArrowheads="1"/>
          </p:cNvSpPr>
          <p:nvPr/>
        </p:nvSpPr>
        <p:spPr bwMode="auto">
          <a:xfrm>
            <a:off x="3205163" y="2994025"/>
            <a:ext cx="2713037" cy="720725"/>
          </a:xfrm>
          <a:prstGeom prst="actionButtonReturn">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lgn="ctr" eaLnBrk="1" hangingPunct="1">
              <a:spcBef>
                <a:spcPct val="50000"/>
              </a:spcBef>
              <a:buClrTx/>
              <a:buFontTx/>
              <a:buNone/>
            </a:pPr>
            <a:endParaRPr lang="fi-FI" altLang="fi-FI" sz="3600">
              <a:latin typeface="Tahoma" panose="020B0604030504040204"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Dian numeron paikkamerkki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spcBef>
                <a:spcPct val="0"/>
              </a:spcBef>
              <a:buClrTx/>
              <a:buFontTx/>
              <a:buNone/>
            </a:pPr>
            <a:fld id="{BD99C6F3-C063-4859-A2BB-2BE36E998C0A}" type="slidenum">
              <a:rPr lang="fi-FI" altLang="fi-FI" sz="1000" smtClean="0">
                <a:solidFill>
                  <a:schemeClr val="bg1"/>
                </a:solidFill>
              </a:rPr>
              <a:pPr>
                <a:spcBef>
                  <a:spcPct val="0"/>
                </a:spcBef>
                <a:buClrTx/>
                <a:buFontTx/>
                <a:buNone/>
              </a:pPr>
              <a:t>31</a:t>
            </a:fld>
            <a:endParaRPr lang="fi-FI" altLang="fi-FI" sz="1000" smtClean="0">
              <a:solidFill>
                <a:schemeClr val="bg1"/>
              </a:solidFill>
            </a:endParaRPr>
          </a:p>
        </p:txBody>
      </p:sp>
      <p:sp>
        <p:nvSpPr>
          <p:cNvPr id="38915" name="AutoShape 2">
            <a:hlinkClick r:id="rId2" action="ppaction://hlinksldjump" highlightClick="1"/>
          </p:cNvPr>
          <p:cNvSpPr>
            <a:spLocks noChangeArrowheads="1"/>
          </p:cNvSpPr>
          <p:nvPr/>
        </p:nvSpPr>
        <p:spPr bwMode="auto">
          <a:xfrm>
            <a:off x="3201988" y="2636838"/>
            <a:ext cx="2713037" cy="903287"/>
          </a:xfrm>
          <a:prstGeom prst="actionButtonBeginning">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spcBef>
                <a:spcPct val="50000"/>
              </a:spcBef>
              <a:buClrTx/>
              <a:buFontTx/>
              <a:buNone/>
            </a:pPr>
            <a:endParaRPr lang="fi-FI" altLang="fi-FI" sz="3600">
              <a:latin typeface="Tahoma" panose="020B0604030504040204" pitchFamily="34" charset="0"/>
            </a:endParaRPr>
          </a:p>
        </p:txBody>
      </p:sp>
      <p:sp>
        <p:nvSpPr>
          <p:cNvPr id="38916" name="Text Box 3"/>
          <p:cNvSpPr txBox="1">
            <a:spLocks noChangeArrowheads="1"/>
          </p:cNvSpPr>
          <p:nvPr/>
        </p:nvSpPr>
        <p:spPr bwMode="auto">
          <a:xfrm>
            <a:off x="2052638" y="3644900"/>
            <a:ext cx="50133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lgn="ctr" eaLnBrk="1" hangingPunct="1">
              <a:spcBef>
                <a:spcPct val="50000"/>
              </a:spcBef>
              <a:buClrTx/>
              <a:buFontTx/>
              <a:buNone/>
            </a:pPr>
            <a:r>
              <a:rPr lang="fi-FI" altLang="fi-FI" sz="3600" b="1">
                <a:solidFill>
                  <a:srgbClr val="5F5F5F"/>
                </a:solidFill>
                <a:latin typeface="Tahoma" panose="020B0604030504040204" pitchFamily="34" charset="0"/>
              </a:rPr>
              <a:t>Paluu luvun 1 alkuun</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F71F095B-9EE9-441E-B300-C4CADC959294}" type="slidenum">
              <a:rPr lang="fi-FI" altLang="fi-FI" sz="1000" smtClean="0">
                <a:solidFill>
                  <a:schemeClr val="tx1"/>
                </a:solidFill>
                <a:latin typeface="Arial" panose="020B0604020202020204" pitchFamily="34" charset="0"/>
              </a:rPr>
              <a:pPr>
                <a:spcBef>
                  <a:spcPct val="0"/>
                </a:spcBef>
                <a:buClrTx/>
                <a:buFontTx/>
                <a:buNone/>
              </a:pPr>
              <a:t>310</a:t>
            </a:fld>
            <a:endParaRPr lang="fi-FI" altLang="fi-FI" sz="1000" smtClean="0">
              <a:solidFill>
                <a:schemeClr val="tx1"/>
              </a:solidFill>
              <a:latin typeface="Arial" panose="020B0604020202020204" pitchFamily="34" charset="0"/>
            </a:endParaRPr>
          </a:p>
        </p:txBody>
      </p:sp>
      <p:sp>
        <p:nvSpPr>
          <p:cNvPr id="324611" name="Text Box 2"/>
          <p:cNvSpPr txBox="1">
            <a:spLocks noChangeArrowheads="1"/>
          </p:cNvSpPr>
          <p:nvPr/>
        </p:nvSpPr>
        <p:spPr bwMode="auto">
          <a:xfrm>
            <a:off x="330200" y="371475"/>
            <a:ext cx="40862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b="1">
                <a:solidFill>
                  <a:schemeClr val="tx2"/>
                </a:solidFill>
              </a:rPr>
              <a:t>Ratkaisu: Tehtävä 7.1</a:t>
            </a:r>
          </a:p>
        </p:txBody>
      </p:sp>
      <p:sp>
        <p:nvSpPr>
          <p:cNvPr id="324612" name="Text Box 3"/>
          <p:cNvSpPr txBox="1">
            <a:spLocks noChangeArrowheads="1"/>
          </p:cNvSpPr>
          <p:nvPr/>
        </p:nvSpPr>
        <p:spPr bwMode="auto">
          <a:xfrm>
            <a:off x="439738" y="1028700"/>
            <a:ext cx="8429625"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AutoNum type="alphaLcParenR"/>
            </a:pPr>
            <a:r>
              <a:rPr lang="fi-FI" altLang="fi-FI" sz="2400">
                <a:solidFill>
                  <a:schemeClr val="tx1"/>
                </a:solidFill>
              </a:rPr>
              <a:t>Keskihakuvoima voi olla esimerkiksi kitkavoima, gravi-taatiovoima, sähkövarausten välinen voima tai jänni-tysvoima.  </a:t>
            </a:r>
          </a:p>
          <a:p>
            <a:pPr eaLnBrk="1" hangingPunct="1">
              <a:spcBef>
                <a:spcPct val="0"/>
              </a:spcBef>
              <a:buClrTx/>
              <a:buFontTx/>
              <a:buAutoNum type="alphaLcParenR"/>
            </a:pPr>
            <a:r>
              <a:rPr lang="fi-FI" altLang="fi-FI" sz="2400">
                <a:solidFill>
                  <a:schemeClr val="tx1"/>
                </a:solidFill>
              </a:rPr>
              <a:t>Keskihakuvoima ei tee työtä, koska voimalla ei ole kom-ponenttia siirtymän suunnassa.</a:t>
            </a:r>
          </a:p>
          <a:p>
            <a:pPr eaLnBrk="1" hangingPunct="1">
              <a:spcBef>
                <a:spcPct val="0"/>
              </a:spcBef>
              <a:buClrTx/>
              <a:buFontTx/>
              <a:buAutoNum type="alphaLcParenR"/>
            </a:pPr>
            <a:r>
              <a:rPr lang="fi-FI" altLang="fi-FI" sz="2400">
                <a:solidFill>
                  <a:schemeClr val="tx1"/>
                </a:solidFill>
              </a:rPr>
              <a:t>Ratakäyrä on suora.</a:t>
            </a:r>
          </a:p>
          <a:p>
            <a:pPr eaLnBrk="1" hangingPunct="1">
              <a:spcBef>
                <a:spcPct val="0"/>
              </a:spcBef>
              <a:buClrTx/>
              <a:buFontTx/>
              <a:buAutoNum type="alphaLcParenR"/>
            </a:pPr>
            <a:r>
              <a:rPr lang="fi-FI" altLang="fi-FI" sz="2400">
                <a:solidFill>
                  <a:schemeClr val="tx1"/>
                </a:solidFill>
              </a:rPr>
              <a:t>Jos keskihakuvoima lakkaa vaikuttamasta kappala jatkaa  etenemistään suoraviivaisesti.  Ympyräliikkeessä kap-paleen liike jatkuu ratakäyrän tangentin suuntaisesti.</a:t>
            </a:r>
          </a:p>
          <a:p>
            <a:pPr eaLnBrk="1" hangingPunct="1">
              <a:spcBef>
                <a:spcPct val="0"/>
              </a:spcBef>
              <a:buClrTx/>
              <a:buFontTx/>
              <a:buAutoNum type="alphaLcParenR"/>
            </a:pPr>
            <a:r>
              <a:rPr lang="fi-FI" altLang="fi-FI" sz="2400">
                <a:solidFill>
                  <a:schemeClr val="tx1"/>
                </a:solidFill>
              </a:rPr>
              <a:t>Usein tällä  termillä tarkoitetaan voiman tunnetta, jonka matkustaja kokee esimerkiksi ajettaessa autolla kaar-teeseen.  Ilmiön aiheuttaja ei ole voima, vaan kappaleen massan hitausominaisuus.  </a:t>
            </a:r>
          </a:p>
          <a:p>
            <a:pPr eaLnBrk="1" hangingPunct="1">
              <a:spcBef>
                <a:spcPct val="0"/>
              </a:spcBef>
              <a:buClrTx/>
              <a:buFontTx/>
              <a:buAutoNum type="alphaLcParenR"/>
            </a:pPr>
            <a:endParaRPr lang="fi-FI" altLang="fi-FI" sz="2400">
              <a:solidFill>
                <a:schemeClr val="tx1"/>
              </a:solidFill>
            </a:endParaRPr>
          </a:p>
          <a:p>
            <a:pPr eaLnBrk="1" hangingPunct="1">
              <a:spcBef>
                <a:spcPct val="0"/>
              </a:spcBef>
              <a:buClrTx/>
              <a:buFontTx/>
              <a:buAutoNum type="alphaLcParenR"/>
            </a:pPr>
            <a:endParaRPr lang="fi-FI" altLang="fi-FI" sz="2400">
              <a:solidFill>
                <a:schemeClr val="tx1"/>
              </a:solidFill>
            </a:endParaRPr>
          </a:p>
        </p:txBody>
      </p:sp>
    </p:spTree>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5634" name="Dian numeron paikkamerkki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spcBef>
                <a:spcPct val="0"/>
              </a:spcBef>
              <a:buClrTx/>
              <a:buFontTx/>
              <a:buNone/>
            </a:pPr>
            <a:fld id="{934DBBDF-B41F-4A05-8930-AC84E82B063D}" type="slidenum">
              <a:rPr lang="fi-FI" altLang="fi-FI" sz="1000" smtClean="0">
                <a:solidFill>
                  <a:schemeClr val="bg1"/>
                </a:solidFill>
              </a:rPr>
              <a:pPr>
                <a:spcBef>
                  <a:spcPct val="0"/>
                </a:spcBef>
                <a:buClrTx/>
                <a:buFontTx/>
                <a:buNone/>
              </a:pPr>
              <a:t>311</a:t>
            </a:fld>
            <a:endParaRPr lang="fi-FI" altLang="fi-FI" sz="1000" smtClean="0">
              <a:solidFill>
                <a:schemeClr val="bg1"/>
              </a:solidFill>
            </a:endParaRPr>
          </a:p>
        </p:txBody>
      </p:sp>
      <p:sp>
        <p:nvSpPr>
          <p:cNvPr id="325635" name="Text Box 2"/>
          <p:cNvSpPr txBox="1">
            <a:spLocks noChangeArrowheads="1"/>
          </p:cNvSpPr>
          <p:nvPr/>
        </p:nvSpPr>
        <p:spPr bwMode="auto">
          <a:xfrm>
            <a:off x="2889250" y="3716338"/>
            <a:ext cx="33448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spcBef>
                <a:spcPct val="50000"/>
              </a:spcBef>
              <a:buClrTx/>
              <a:buFontTx/>
              <a:buNone/>
            </a:pPr>
            <a:r>
              <a:rPr lang="fi-FI" altLang="fi-FI" sz="3600" b="1">
                <a:solidFill>
                  <a:srgbClr val="5F5F5F"/>
                </a:solidFill>
                <a:latin typeface="Tahoma" panose="020B0604030504040204" pitchFamily="34" charset="0"/>
              </a:rPr>
              <a:t>Paluu tekstiin</a:t>
            </a:r>
          </a:p>
        </p:txBody>
      </p:sp>
      <p:sp>
        <p:nvSpPr>
          <p:cNvPr id="325636" name="AutoShape 3">
            <a:hlinkClick r:id="rId2" action="ppaction://hlinksldjump" highlightClick="1"/>
          </p:cNvPr>
          <p:cNvSpPr>
            <a:spLocks noChangeArrowheads="1"/>
          </p:cNvSpPr>
          <p:nvPr/>
        </p:nvSpPr>
        <p:spPr bwMode="auto">
          <a:xfrm>
            <a:off x="3205163" y="2994025"/>
            <a:ext cx="2713037" cy="720725"/>
          </a:xfrm>
          <a:prstGeom prst="actionButtonReturn">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lgn="ctr" eaLnBrk="1" hangingPunct="1">
              <a:spcBef>
                <a:spcPct val="50000"/>
              </a:spcBef>
              <a:buClrTx/>
              <a:buFontTx/>
              <a:buNone/>
            </a:pPr>
            <a:endParaRPr lang="fi-FI" altLang="fi-FI" sz="3600">
              <a:latin typeface="Tahoma" panose="020B0604030504040204" pitchFamily="34" charset="0"/>
            </a:endParaRPr>
          </a:p>
        </p:txBody>
      </p:sp>
    </p:spTree>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3DEB28C0-DE0B-4C46-9F36-9DA2067AB779}" type="slidenum">
              <a:rPr lang="fi-FI" altLang="fi-FI" sz="1000" smtClean="0">
                <a:solidFill>
                  <a:schemeClr val="tx1"/>
                </a:solidFill>
                <a:latin typeface="Arial" panose="020B0604020202020204" pitchFamily="34" charset="0"/>
              </a:rPr>
              <a:pPr>
                <a:spcBef>
                  <a:spcPct val="0"/>
                </a:spcBef>
                <a:buClrTx/>
                <a:buFontTx/>
                <a:buNone/>
              </a:pPr>
              <a:t>312</a:t>
            </a:fld>
            <a:endParaRPr lang="fi-FI" altLang="fi-FI" sz="1000" smtClean="0">
              <a:solidFill>
                <a:schemeClr val="tx1"/>
              </a:solidFill>
              <a:latin typeface="Arial" panose="020B0604020202020204" pitchFamily="34" charset="0"/>
            </a:endParaRPr>
          </a:p>
        </p:txBody>
      </p:sp>
      <p:sp>
        <p:nvSpPr>
          <p:cNvPr id="326659" name="Text Box 2"/>
          <p:cNvSpPr txBox="1">
            <a:spLocks noChangeArrowheads="1"/>
          </p:cNvSpPr>
          <p:nvPr/>
        </p:nvSpPr>
        <p:spPr bwMode="auto">
          <a:xfrm>
            <a:off x="461963" y="427038"/>
            <a:ext cx="40862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b="1">
                <a:solidFill>
                  <a:schemeClr val="tx2"/>
                </a:solidFill>
              </a:rPr>
              <a:t>Ratkaisu: Tehtävä 7.2</a:t>
            </a:r>
          </a:p>
        </p:txBody>
      </p:sp>
      <p:graphicFrame>
        <p:nvGraphicFramePr>
          <p:cNvPr id="326660" name="Object 3"/>
          <p:cNvGraphicFramePr>
            <a:graphicFrameLocks noChangeAspect="1"/>
          </p:cNvGraphicFramePr>
          <p:nvPr/>
        </p:nvGraphicFramePr>
        <p:xfrm>
          <a:off x="554038" y="1295400"/>
          <a:ext cx="7067550" cy="4006850"/>
        </p:xfrm>
        <a:graphic>
          <a:graphicData uri="http://schemas.openxmlformats.org/presentationml/2006/ole">
            <mc:AlternateContent xmlns:mc="http://schemas.openxmlformats.org/markup-compatibility/2006">
              <mc:Choice xmlns:v="urn:schemas-microsoft-com:vml" Requires="v">
                <p:oleObj spid="_x0000_s326663" name="Equation" r:id="rId3" imgW="7835900" imgH="4445000" progId="Equation.DSMT4">
                  <p:embed/>
                </p:oleObj>
              </mc:Choice>
              <mc:Fallback>
                <p:oleObj name="Equation" r:id="rId3" imgW="7835900" imgH="44450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038" y="1295400"/>
                        <a:ext cx="7067550"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682" name="Dian numeron paikkamerkki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spcBef>
                <a:spcPct val="0"/>
              </a:spcBef>
              <a:buClrTx/>
              <a:buFontTx/>
              <a:buNone/>
            </a:pPr>
            <a:fld id="{61CD7566-C636-4BC1-9298-F01616F0D927}" type="slidenum">
              <a:rPr lang="fi-FI" altLang="fi-FI" sz="1000" smtClean="0">
                <a:solidFill>
                  <a:schemeClr val="bg1"/>
                </a:solidFill>
              </a:rPr>
              <a:pPr>
                <a:spcBef>
                  <a:spcPct val="0"/>
                </a:spcBef>
                <a:buClrTx/>
                <a:buFontTx/>
                <a:buNone/>
              </a:pPr>
              <a:t>313</a:t>
            </a:fld>
            <a:endParaRPr lang="fi-FI" altLang="fi-FI" sz="1000" smtClean="0">
              <a:solidFill>
                <a:schemeClr val="bg1"/>
              </a:solidFill>
            </a:endParaRPr>
          </a:p>
        </p:txBody>
      </p:sp>
      <p:sp>
        <p:nvSpPr>
          <p:cNvPr id="327683" name="Text Box 2"/>
          <p:cNvSpPr txBox="1">
            <a:spLocks noChangeArrowheads="1"/>
          </p:cNvSpPr>
          <p:nvPr/>
        </p:nvSpPr>
        <p:spPr bwMode="auto">
          <a:xfrm>
            <a:off x="2889250" y="3716338"/>
            <a:ext cx="33448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spcBef>
                <a:spcPct val="50000"/>
              </a:spcBef>
              <a:buClrTx/>
              <a:buFontTx/>
              <a:buNone/>
            </a:pPr>
            <a:r>
              <a:rPr lang="fi-FI" altLang="fi-FI" sz="3600" b="1">
                <a:solidFill>
                  <a:srgbClr val="5F5F5F"/>
                </a:solidFill>
                <a:latin typeface="Tahoma" panose="020B0604030504040204" pitchFamily="34" charset="0"/>
              </a:rPr>
              <a:t>Paluu tekstiin</a:t>
            </a:r>
          </a:p>
        </p:txBody>
      </p:sp>
      <p:sp>
        <p:nvSpPr>
          <p:cNvPr id="327684" name="AutoShape 3">
            <a:hlinkClick r:id="rId2" action="ppaction://hlinksldjump" highlightClick="1"/>
          </p:cNvPr>
          <p:cNvSpPr>
            <a:spLocks noChangeArrowheads="1"/>
          </p:cNvSpPr>
          <p:nvPr/>
        </p:nvSpPr>
        <p:spPr bwMode="auto">
          <a:xfrm>
            <a:off x="3205163" y="2994025"/>
            <a:ext cx="2713037" cy="720725"/>
          </a:xfrm>
          <a:prstGeom prst="actionButtonReturn">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lgn="ctr" eaLnBrk="1" hangingPunct="1">
              <a:spcBef>
                <a:spcPct val="50000"/>
              </a:spcBef>
              <a:buClrTx/>
              <a:buFontTx/>
              <a:buNone/>
            </a:pPr>
            <a:endParaRPr lang="fi-FI" altLang="fi-FI" sz="3600">
              <a:latin typeface="Tahoma" panose="020B0604030504040204" pitchFamily="34" charset="0"/>
            </a:endParaRPr>
          </a:p>
        </p:txBody>
      </p:sp>
    </p:spTree>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EB216335-D289-4D73-80FC-FC7E8AD46BB9}" type="slidenum">
              <a:rPr lang="fi-FI" altLang="fi-FI" sz="1000" smtClean="0">
                <a:solidFill>
                  <a:schemeClr val="tx1"/>
                </a:solidFill>
                <a:latin typeface="Arial" panose="020B0604020202020204" pitchFamily="34" charset="0"/>
              </a:rPr>
              <a:pPr>
                <a:spcBef>
                  <a:spcPct val="0"/>
                </a:spcBef>
                <a:buClrTx/>
                <a:buFontTx/>
                <a:buNone/>
              </a:pPr>
              <a:t>314</a:t>
            </a:fld>
            <a:endParaRPr lang="fi-FI" altLang="fi-FI" sz="1000" smtClean="0">
              <a:solidFill>
                <a:schemeClr val="tx1"/>
              </a:solidFill>
              <a:latin typeface="Arial" panose="020B0604020202020204" pitchFamily="34" charset="0"/>
            </a:endParaRPr>
          </a:p>
        </p:txBody>
      </p:sp>
      <p:sp>
        <p:nvSpPr>
          <p:cNvPr id="328707" name="Text Box 2"/>
          <p:cNvSpPr txBox="1">
            <a:spLocks noChangeArrowheads="1"/>
          </p:cNvSpPr>
          <p:nvPr/>
        </p:nvSpPr>
        <p:spPr bwMode="auto">
          <a:xfrm>
            <a:off x="330200" y="427038"/>
            <a:ext cx="40862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b="1">
                <a:solidFill>
                  <a:schemeClr val="tx2"/>
                </a:solidFill>
              </a:rPr>
              <a:t>Ratkaisu: Tehtävä 7.3</a:t>
            </a:r>
          </a:p>
        </p:txBody>
      </p:sp>
      <p:grpSp>
        <p:nvGrpSpPr>
          <p:cNvPr id="328708" name="Group 3"/>
          <p:cNvGrpSpPr>
            <a:grpSpLocks/>
          </p:cNvGrpSpPr>
          <p:nvPr/>
        </p:nvGrpSpPr>
        <p:grpSpPr bwMode="auto">
          <a:xfrm>
            <a:off x="3370263" y="4017963"/>
            <a:ext cx="4160837" cy="2363787"/>
            <a:chOff x="981" y="970"/>
            <a:chExt cx="2621" cy="1489"/>
          </a:xfrm>
        </p:grpSpPr>
        <p:sp>
          <p:nvSpPr>
            <p:cNvPr id="328710" name="Line 4"/>
            <p:cNvSpPr>
              <a:spLocks noChangeShapeType="1"/>
            </p:cNvSpPr>
            <p:nvPr/>
          </p:nvSpPr>
          <p:spPr bwMode="auto">
            <a:xfrm>
              <a:off x="1027" y="1891"/>
              <a:ext cx="2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328711" name="Line 5"/>
            <p:cNvSpPr>
              <a:spLocks noChangeShapeType="1"/>
            </p:cNvSpPr>
            <p:nvPr/>
          </p:nvSpPr>
          <p:spPr bwMode="auto">
            <a:xfrm flipV="1">
              <a:off x="1027" y="1248"/>
              <a:ext cx="2574" cy="64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328712" name="Arc 6"/>
            <p:cNvSpPr>
              <a:spLocks/>
            </p:cNvSpPr>
            <p:nvPr/>
          </p:nvSpPr>
          <p:spPr bwMode="auto">
            <a:xfrm>
              <a:off x="1517" y="1766"/>
              <a:ext cx="56" cy="132"/>
            </a:xfrm>
            <a:custGeom>
              <a:avLst/>
              <a:gdLst>
                <a:gd name="T0" fmla="*/ 0 w 21578"/>
                <a:gd name="T1" fmla="*/ 0 h 21600"/>
                <a:gd name="T2" fmla="*/ 0 w 21578"/>
                <a:gd name="T3" fmla="*/ 0 h 21600"/>
                <a:gd name="T4" fmla="*/ 0 w 21578"/>
                <a:gd name="T5" fmla="*/ 0 h 21600"/>
                <a:gd name="T6" fmla="*/ 0 60000 65536"/>
                <a:gd name="T7" fmla="*/ 0 60000 65536"/>
                <a:gd name="T8" fmla="*/ 0 60000 65536"/>
                <a:gd name="T9" fmla="*/ 0 w 21578"/>
                <a:gd name="T10" fmla="*/ 0 h 21600"/>
                <a:gd name="T11" fmla="*/ 21578 w 21578"/>
                <a:gd name="T12" fmla="*/ 21600 h 21600"/>
              </a:gdLst>
              <a:ahLst/>
              <a:cxnLst>
                <a:cxn ang="T6">
                  <a:pos x="T0" y="T1"/>
                </a:cxn>
                <a:cxn ang="T7">
                  <a:pos x="T2" y="T3"/>
                </a:cxn>
                <a:cxn ang="T8">
                  <a:pos x="T4" y="T5"/>
                </a:cxn>
              </a:cxnLst>
              <a:rect l="T9" t="T10" r="T11" b="T12"/>
              <a:pathLst>
                <a:path w="21578" h="21600" fill="none" extrusionOk="0">
                  <a:moveTo>
                    <a:pt x="-1" y="0"/>
                  </a:moveTo>
                  <a:cubicBezTo>
                    <a:pt x="11547" y="0"/>
                    <a:pt x="21053" y="9083"/>
                    <a:pt x="21577" y="20619"/>
                  </a:cubicBezTo>
                </a:path>
                <a:path w="21578" h="21600" stroke="0" extrusionOk="0">
                  <a:moveTo>
                    <a:pt x="-1" y="0"/>
                  </a:moveTo>
                  <a:cubicBezTo>
                    <a:pt x="11547" y="0"/>
                    <a:pt x="21053" y="9083"/>
                    <a:pt x="21577" y="20619"/>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fi-FI"/>
            </a:p>
          </p:txBody>
        </p:sp>
        <p:grpSp>
          <p:nvGrpSpPr>
            <p:cNvPr id="328713" name="Group 7"/>
            <p:cNvGrpSpPr>
              <a:grpSpLocks/>
            </p:cNvGrpSpPr>
            <p:nvPr/>
          </p:nvGrpSpPr>
          <p:grpSpPr bwMode="auto">
            <a:xfrm rot="180815">
              <a:off x="1861" y="1069"/>
              <a:ext cx="628" cy="572"/>
              <a:chOff x="2046" y="1218"/>
              <a:chExt cx="409" cy="380"/>
            </a:xfrm>
          </p:grpSpPr>
          <p:sp>
            <p:nvSpPr>
              <p:cNvPr id="328723" name="Rectangle 8"/>
              <p:cNvSpPr>
                <a:spLocks noChangeArrowheads="1"/>
              </p:cNvSpPr>
              <p:nvPr/>
            </p:nvSpPr>
            <p:spPr bwMode="auto">
              <a:xfrm rot="-1064552">
                <a:off x="2076" y="1218"/>
                <a:ext cx="278" cy="125"/>
              </a:xfrm>
              <a:prstGeom prst="rect">
                <a:avLst/>
              </a:prstGeom>
              <a:solidFill>
                <a:srgbClr val="99CCFF"/>
              </a:solidFill>
              <a:ln w="12700" algn="ctr">
                <a:solidFill>
                  <a:schemeClr val="tx1"/>
                </a:solidFill>
                <a:miter lim="800000"/>
                <a:headEnd/>
                <a:tailEnd/>
              </a:ln>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328724" name="Rectangle 9"/>
              <p:cNvSpPr>
                <a:spLocks noChangeArrowheads="1"/>
              </p:cNvSpPr>
              <p:nvPr/>
            </p:nvSpPr>
            <p:spPr bwMode="auto">
              <a:xfrm rot="-1064552">
                <a:off x="2117" y="1439"/>
                <a:ext cx="56" cy="159"/>
              </a:xfrm>
              <a:prstGeom prst="rect">
                <a:avLst/>
              </a:prstGeom>
              <a:solidFill>
                <a:schemeClr val="tx1"/>
              </a:solidFill>
              <a:ln w="12700" algn="ctr">
                <a:solidFill>
                  <a:schemeClr val="tx1"/>
                </a:solidFill>
                <a:miter lim="800000"/>
                <a:headEnd/>
                <a:tailEnd/>
              </a:ln>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328725" name="Rectangle 10"/>
              <p:cNvSpPr>
                <a:spLocks noChangeArrowheads="1"/>
              </p:cNvSpPr>
              <p:nvPr/>
            </p:nvSpPr>
            <p:spPr bwMode="auto">
              <a:xfrm rot="-1064552">
                <a:off x="2380" y="1359"/>
                <a:ext cx="56" cy="159"/>
              </a:xfrm>
              <a:prstGeom prst="rect">
                <a:avLst/>
              </a:prstGeom>
              <a:solidFill>
                <a:schemeClr val="tx1"/>
              </a:solidFill>
              <a:ln w="12700" algn="ctr">
                <a:solidFill>
                  <a:schemeClr val="tx1"/>
                </a:solidFill>
                <a:miter lim="800000"/>
                <a:headEnd/>
                <a:tailEnd/>
              </a:ln>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328726" name="Rectangle 11"/>
              <p:cNvSpPr>
                <a:spLocks noChangeArrowheads="1"/>
              </p:cNvSpPr>
              <p:nvPr/>
            </p:nvSpPr>
            <p:spPr bwMode="auto">
              <a:xfrm rot="-1064552">
                <a:off x="2046" y="1332"/>
                <a:ext cx="409" cy="145"/>
              </a:xfrm>
              <a:prstGeom prst="rect">
                <a:avLst/>
              </a:prstGeom>
              <a:solidFill>
                <a:srgbClr val="99CCFF"/>
              </a:solidFill>
              <a:ln w="12700" algn="ctr">
                <a:solidFill>
                  <a:schemeClr val="tx1"/>
                </a:solidFill>
                <a:miter lim="800000"/>
                <a:headEnd/>
                <a:tailEnd/>
              </a:ln>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328727" name="Rectangle 12"/>
              <p:cNvSpPr>
                <a:spLocks noChangeArrowheads="1"/>
              </p:cNvSpPr>
              <p:nvPr/>
            </p:nvSpPr>
            <p:spPr bwMode="auto">
              <a:xfrm rot="-1064552">
                <a:off x="2116" y="1246"/>
                <a:ext cx="195" cy="69"/>
              </a:xfrm>
              <a:prstGeom prst="rect">
                <a:avLst/>
              </a:prstGeom>
              <a:solidFill>
                <a:srgbClr val="FFFFFF"/>
              </a:solidFill>
              <a:ln w="12700" algn="ctr">
                <a:solidFill>
                  <a:schemeClr val="tx1"/>
                </a:solidFill>
                <a:miter lim="800000"/>
                <a:headEnd/>
                <a:tailEnd/>
              </a:ln>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grpSp>
        <p:sp>
          <p:nvSpPr>
            <p:cNvPr id="328714" name="Line 13"/>
            <p:cNvSpPr>
              <a:spLocks noChangeShapeType="1"/>
            </p:cNvSpPr>
            <p:nvPr/>
          </p:nvSpPr>
          <p:spPr bwMode="auto">
            <a:xfrm flipH="1">
              <a:off x="1688" y="1347"/>
              <a:ext cx="460" cy="129"/>
            </a:xfrm>
            <a:prstGeom prst="line">
              <a:avLst/>
            </a:prstGeom>
            <a:noFill/>
            <a:ln w="1587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fi-FI"/>
            </a:p>
          </p:txBody>
        </p:sp>
        <p:sp>
          <p:nvSpPr>
            <p:cNvPr id="328715" name="Line 14"/>
            <p:cNvSpPr>
              <a:spLocks noChangeShapeType="1"/>
            </p:cNvSpPr>
            <p:nvPr/>
          </p:nvSpPr>
          <p:spPr bwMode="auto">
            <a:xfrm flipH="1">
              <a:off x="2145" y="1342"/>
              <a:ext cx="3" cy="862"/>
            </a:xfrm>
            <a:prstGeom prst="line">
              <a:avLst/>
            </a:prstGeom>
            <a:noFill/>
            <a:ln w="1587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fi-FI"/>
            </a:p>
          </p:txBody>
        </p:sp>
        <p:sp>
          <p:nvSpPr>
            <p:cNvPr id="328716" name="Line 15"/>
            <p:cNvSpPr>
              <a:spLocks noChangeShapeType="1"/>
            </p:cNvSpPr>
            <p:nvPr/>
          </p:nvSpPr>
          <p:spPr bwMode="auto">
            <a:xfrm flipV="1">
              <a:off x="2148" y="1350"/>
              <a:ext cx="480" cy="0"/>
            </a:xfrm>
            <a:prstGeom prst="line">
              <a:avLst/>
            </a:prstGeom>
            <a:noFill/>
            <a:ln w="15875">
              <a:solidFill>
                <a:srgbClr val="008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fi-FI"/>
            </a:p>
          </p:txBody>
        </p:sp>
        <p:graphicFrame>
          <p:nvGraphicFramePr>
            <p:cNvPr id="328717" name="Object 16"/>
            <p:cNvGraphicFramePr>
              <a:graphicFrameLocks noChangeAspect="1"/>
            </p:cNvGraphicFramePr>
            <p:nvPr/>
          </p:nvGraphicFramePr>
          <p:xfrm>
            <a:off x="1601" y="1750"/>
            <a:ext cx="145" cy="130"/>
          </p:xfrm>
          <a:graphic>
            <a:graphicData uri="http://schemas.openxmlformats.org/presentationml/2006/ole">
              <mc:AlternateContent xmlns:mc="http://schemas.openxmlformats.org/markup-compatibility/2006">
                <mc:Choice xmlns:v="urn:schemas-microsoft-com:vml" Requires="v">
                  <p:oleObj spid="_x0000_s328740" name="Equation" r:id="rId3" imgW="241091" imgH="215713" progId="Equation.DSMT4">
                    <p:embed/>
                  </p:oleObj>
                </mc:Choice>
                <mc:Fallback>
                  <p:oleObj name="Equation" r:id="rId3" imgW="241091" imgH="215713" progId="Equation.DSMT4">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1" y="1750"/>
                          <a:ext cx="145" cy="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8718" name="Object 17"/>
            <p:cNvGraphicFramePr>
              <a:graphicFrameLocks noChangeAspect="1"/>
            </p:cNvGraphicFramePr>
            <p:nvPr/>
          </p:nvGraphicFramePr>
          <p:xfrm>
            <a:off x="1948" y="2220"/>
            <a:ext cx="311" cy="239"/>
          </p:xfrm>
          <a:graphic>
            <a:graphicData uri="http://schemas.openxmlformats.org/presentationml/2006/ole">
              <mc:AlternateContent xmlns:mc="http://schemas.openxmlformats.org/markup-compatibility/2006">
                <mc:Choice xmlns:v="urn:schemas-microsoft-com:vml" Requires="v">
                  <p:oleObj spid="_x0000_s328741" name="Equation" r:id="rId5" imgW="545863" imgH="418918" progId="Equation.DSMT4">
                    <p:embed/>
                  </p:oleObj>
                </mc:Choice>
                <mc:Fallback>
                  <p:oleObj name="Equation" r:id="rId5" imgW="545863" imgH="418918" progId="Equation.DSMT4">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48" y="2220"/>
                          <a:ext cx="311"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8719" name="Line 18"/>
            <p:cNvSpPr>
              <a:spLocks noChangeShapeType="1"/>
            </p:cNvSpPr>
            <p:nvPr/>
          </p:nvSpPr>
          <p:spPr bwMode="auto">
            <a:xfrm flipH="1">
              <a:off x="2146" y="1219"/>
              <a:ext cx="456" cy="129"/>
            </a:xfrm>
            <a:prstGeom prst="line">
              <a:avLst/>
            </a:prstGeom>
            <a:noFill/>
            <a:ln w="15875">
              <a:solidFill>
                <a:srgbClr val="008000"/>
              </a:solidFill>
              <a:round/>
              <a:headEnd type="triangle" w="med" len="med"/>
              <a:tailEnd/>
            </a:ln>
            <a:extLst>
              <a:ext uri="{909E8E84-426E-40DD-AFC4-6F175D3DCCD1}">
                <a14:hiddenFill xmlns:a14="http://schemas.microsoft.com/office/drawing/2010/main">
                  <a:noFill/>
                </a14:hiddenFill>
              </a:ext>
            </a:extLst>
          </p:spPr>
          <p:txBody>
            <a:bodyPr anchor="ctr">
              <a:spAutoFit/>
            </a:bodyPr>
            <a:lstStyle/>
            <a:p>
              <a:endParaRPr lang="fi-FI"/>
            </a:p>
          </p:txBody>
        </p:sp>
        <p:graphicFrame>
          <p:nvGraphicFramePr>
            <p:cNvPr id="328720" name="Object 19"/>
            <p:cNvGraphicFramePr>
              <a:graphicFrameLocks noChangeAspect="1"/>
            </p:cNvGraphicFramePr>
            <p:nvPr/>
          </p:nvGraphicFramePr>
          <p:xfrm>
            <a:off x="2622" y="1233"/>
            <a:ext cx="210" cy="218"/>
          </p:xfrm>
          <a:graphic>
            <a:graphicData uri="http://schemas.openxmlformats.org/presentationml/2006/ole">
              <mc:AlternateContent xmlns:mc="http://schemas.openxmlformats.org/markup-compatibility/2006">
                <mc:Choice xmlns:v="urn:schemas-microsoft-com:vml" Requires="v">
                  <p:oleObj spid="_x0000_s328742" name="Equation" r:id="rId7" imgW="368300" imgH="381000" progId="Equation.DSMT4">
                    <p:embed/>
                  </p:oleObj>
                </mc:Choice>
                <mc:Fallback>
                  <p:oleObj name="Equation" r:id="rId7" imgW="368300" imgH="381000" progId="Equation.DSMT4">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2" y="1233"/>
                          <a:ext cx="210" cy="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8721" name="Object 20"/>
            <p:cNvGraphicFramePr>
              <a:graphicFrameLocks noChangeAspect="1"/>
            </p:cNvGraphicFramePr>
            <p:nvPr/>
          </p:nvGraphicFramePr>
          <p:xfrm>
            <a:off x="981" y="1218"/>
            <a:ext cx="694" cy="239"/>
          </p:xfrm>
          <a:graphic>
            <a:graphicData uri="http://schemas.openxmlformats.org/presentationml/2006/ole">
              <mc:AlternateContent xmlns:mc="http://schemas.openxmlformats.org/markup-compatibility/2006">
                <mc:Choice xmlns:v="urn:schemas-microsoft-com:vml" Requires="v">
                  <p:oleObj spid="_x0000_s328743" name="Equation" r:id="rId9" imgW="1219200" imgH="419100" progId="Equation.DSMT4">
                    <p:embed/>
                  </p:oleObj>
                </mc:Choice>
                <mc:Fallback>
                  <p:oleObj name="Equation" r:id="rId9" imgW="1219200" imgH="419100" progId="Equation.DSMT4">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81" y="1218"/>
                          <a:ext cx="694"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8722" name="Object 21"/>
            <p:cNvGraphicFramePr>
              <a:graphicFrameLocks noChangeAspect="1"/>
            </p:cNvGraphicFramePr>
            <p:nvPr/>
          </p:nvGraphicFramePr>
          <p:xfrm>
            <a:off x="2534" y="970"/>
            <a:ext cx="658" cy="218"/>
          </p:xfrm>
          <a:graphic>
            <a:graphicData uri="http://schemas.openxmlformats.org/presentationml/2006/ole">
              <mc:AlternateContent xmlns:mc="http://schemas.openxmlformats.org/markup-compatibility/2006">
                <mc:Choice xmlns:v="urn:schemas-microsoft-com:vml" Requires="v">
                  <p:oleObj spid="_x0000_s328744" name="Equation" r:id="rId11" imgW="1155700" imgH="381000" progId="Equation.DSMT4">
                    <p:embed/>
                  </p:oleObj>
                </mc:Choice>
                <mc:Fallback>
                  <p:oleObj name="Equation" r:id="rId11" imgW="1155700" imgH="381000" progId="Equation.DSMT4">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34" y="970"/>
                          <a:ext cx="658" cy="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28709" name="Object 22"/>
          <p:cNvGraphicFramePr>
            <a:graphicFrameLocks noChangeAspect="1"/>
          </p:cNvGraphicFramePr>
          <p:nvPr/>
        </p:nvGraphicFramePr>
        <p:xfrm>
          <a:off x="436563" y="1174750"/>
          <a:ext cx="7373937" cy="3214688"/>
        </p:xfrm>
        <a:graphic>
          <a:graphicData uri="http://schemas.openxmlformats.org/presentationml/2006/ole">
            <mc:AlternateContent xmlns:mc="http://schemas.openxmlformats.org/markup-compatibility/2006">
              <mc:Choice xmlns:v="urn:schemas-microsoft-com:vml" Requires="v">
                <p:oleObj spid="_x0000_s328745" name="Equation" r:id="rId13" imgW="8204200" imgH="3581400" progId="Equation.DSMT4">
                  <p:embed/>
                </p:oleObj>
              </mc:Choice>
              <mc:Fallback>
                <p:oleObj name="Equation" r:id="rId13" imgW="8204200" imgH="3581400" progId="Equation.DSMT4">
                  <p:embed/>
                  <p:pic>
                    <p:nvPicPr>
                      <p:cNvPr id="0"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6563" y="1174750"/>
                        <a:ext cx="7373937" cy="3214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9730" name="Dian numeron paikkamerkki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spcBef>
                <a:spcPct val="0"/>
              </a:spcBef>
              <a:buClrTx/>
              <a:buFontTx/>
              <a:buNone/>
            </a:pPr>
            <a:fld id="{34BC00FA-90D7-4759-9C58-4E3436E4D225}" type="slidenum">
              <a:rPr lang="fi-FI" altLang="fi-FI" sz="1000" smtClean="0">
                <a:solidFill>
                  <a:schemeClr val="bg1"/>
                </a:solidFill>
              </a:rPr>
              <a:pPr>
                <a:spcBef>
                  <a:spcPct val="0"/>
                </a:spcBef>
                <a:buClrTx/>
                <a:buFontTx/>
                <a:buNone/>
              </a:pPr>
              <a:t>315</a:t>
            </a:fld>
            <a:endParaRPr lang="fi-FI" altLang="fi-FI" sz="1000" smtClean="0">
              <a:solidFill>
                <a:schemeClr val="bg1"/>
              </a:solidFill>
            </a:endParaRPr>
          </a:p>
        </p:txBody>
      </p:sp>
      <p:sp>
        <p:nvSpPr>
          <p:cNvPr id="329731" name="Text Box 2"/>
          <p:cNvSpPr txBox="1">
            <a:spLocks noChangeArrowheads="1"/>
          </p:cNvSpPr>
          <p:nvPr/>
        </p:nvSpPr>
        <p:spPr bwMode="auto">
          <a:xfrm>
            <a:off x="2889250" y="3716338"/>
            <a:ext cx="33448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spcBef>
                <a:spcPct val="50000"/>
              </a:spcBef>
              <a:buClrTx/>
              <a:buFontTx/>
              <a:buNone/>
            </a:pPr>
            <a:r>
              <a:rPr lang="fi-FI" altLang="fi-FI" sz="3600" b="1">
                <a:solidFill>
                  <a:srgbClr val="5F5F5F"/>
                </a:solidFill>
                <a:latin typeface="Tahoma" panose="020B0604030504040204" pitchFamily="34" charset="0"/>
              </a:rPr>
              <a:t>Paluu tekstiin</a:t>
            </a:r>
          </a:p>
        </p:txBody>
      </p:sp>
      <p:sp>
        <p:nvSpPr>
          <p:cNvPr id="329732" name="AutoShape 3">
            <a:hlinkClick r:id="rId2" action="ppaction://hlinksldjump" highlightClick="1"/>
          </p:cNvPr>
          <p:cNvSpPr>
            <a:spLocks noChangeArrowheads="1"/>
          </p:cNvSpPr>
          <p:nvPr/>
        </p:nvSpPr>
        <p:spPr bwMode="auto">
          <a:xfrm>
            <a:off x="3205163" y="2994025"/>
            <a:ext cx="2713037" cy="720725"/>
          </a:xfrm>
          <a:prstGeom prst="actionButtonReturn">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lgn="ctr" eaLnBrk="1" hangingPunct="1">
              <a:spcBef>
                <a:spcPct val="50000"/>
              </a:spcBef>
              <a:buClrTx/>
              <a:buFontTx/>
              <a:buNone/>
            </a:pPr>
            <a:endParaRPr lang="fi-FI" altLang="fi-FI" sz="3600">
              <a:latin typeface="Tahoma" panose="020B0604030504040204"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346075"/>
            <a:ext cx="8229600" cy="1143000"/>
          </a:xfrm>
        </p:spPr>
        <p:txBody>
          <a:bodyPr/>
          <a:lstStyle/>
          <a:p>
            <a:pPr eaLnBrk="1" hangingPunct="1"/>
            <a:r>
              <a:rPr lang="fi-FI" altLang="fi-FI" sz="4800" b="1" smtClean="0">
                <a:solidFill>
                  <a:srgbClr val="000066"/>
                </a:solidFill>
              </a:rPr>
              <a:t>2. Suoraviivainen liike</a:t>
            </a:r>
          </a:p>
        </p:txBody>
      </p:sp>
      <p:sp>
        <p:nvSpPr>
          <p:cNvPr id="39939" name="AutoShape 3">
            <a:hlinkClick r:id="rId2" action="ppaction://hlinksldjump" highlightClick="1"/>
          </p:cNvPr>
          <p:cNvSpPr>
            <a:spLocks noChangeArrowheads="1"/>
          </p:cNvSpPr>
          <p:nvPr/>
        </p:nvSpPr>
        <p:spPr bwMode="auto">
          <a:xfrm>
            <a:off x="1655763" y="2705100"/>
            <a:ext cx="5543550" cy="376238"/>
          </a:xfrm>
          <a:prstGeom prst="actionButtonBlan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lgn="r" eaLnBrk="1" hangingPunct="1">
              <a:buClr>
                <a:schemeClr val="hlink"/>
              </a:buClr>
              <a:buSzPct val="80000"/>
              <a:buFontTx/>
              <a:buNone/>
            </a:pPr>
            <a:r>
              <a:rPr lang="fi-FI" altLang="fi-FI" sz="2000" b="1">
                <a:latin typeface="Tahoma" panose="020B0604030504040204" pitchFamily="34" charset="0"/>
              </a:rPr>
              <a:t>            2.1 Siirtymä, keksinopeus ja keskivauhti</a:t>
            </a:r>
          </a:p>
        </p:txBody>
      </p:sp>
      <p:sp>
        <p:nvSpPr>
          <p:cNvPr id="39940" name="AutoShape 4">
            <a:hlinkClick r:id="rId3" action="ppaction://hlinksldjump" highlightClick="1"/>
          </p:cNvPr>
          <p:cNvSpPr>
            <a:spLocks noChangeArrowheads="1"/>
          </p:cNvSpPr>
          <p:nvPr/>
        </p:nvSpPr>
        <p:spPr bwMode="auto">
          <a:xfrm>
            <a:off x="1908175" y="3279775"/>
            <a:ext cx="5441950" cy="376238"/>
          </a:xfrm>
          <a:prstGeom prst="actionButtonBlan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buClr>
                <a:schemeClr val="hlink"/>
              </a:buClr>
              <a:buSzPct val="80000"/>
              <a:buFontTx/>
              <a:buNone/>
            </a:pPr>
            <a:r>
              <a:rPr lang="fi-FI" altLang="fi-FI" sz="2000" b="1">
                <a:latin typeface="Tahoma" panose="020B0604030504040204" pitchFamily="34" charset="0"/>
              </a:rPr>
              <a:t>2.2 Hetkellinen nopeus</a:t>
            </a:r>
          </a:p>
        </p:txBody>
      </p:sp>
      <p:sp>
        <p:nvSpPr>
          <p:cNvPr id="39941" name="AutoShape 5">
            <a:hlinkClick r:id="rId4" action="ppaction://hlinksldjump" highlightClick="1"/>
          </p:cNvPr>
          <p:cNvSpPr>
            <a:spLocks noChangeArrowheads="1"/>
          </p:cNvSpPr>
          <p:nvPr/>
        </p:nvSpPr>
        <p:spPr bwMode="auto">
          <a:xfrm>
            <a:off x="1908175" y="3856038"/>
            <a:ext cx="5443538" cy="376237"/>
          </a:xfrm>
          <a:prstGeom prst="actionButtonBlan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buClr>
                <a:schemeClr val="hlink"/>
              </a:buClr>
              <a:buSzPct val="80000"/>
              <a:buFontTx/>
              <a:buNone/>
            </a:pPr>
            <a:r>
              <a:rPr lang="fi-FI" altLang="fi-FI" sz="2000" b="1">
                <a:latin typeface="Tahoma" panose="020B0604030504040204" pitchFamily="34" charset="0"/>
              </a:rPr>
              <a:t>2.3 Kiihtyvyys</a:t>
            </a:r>
          </a:p>
        </p:txBody>
      </p:sp>
      <p:sp>
        <p:nvSpPr>
          <p:cNvPr id="39942" name="AutoShape 6">
            <a:hlinkClick r:id="rId5" action="ppaction://hlinksldjump" highlightClick="1"/>
          </p:cNvPr>
          <p:cNvSpPr>
            <a:spLocks noChangeArrowheads="1"/>
          </p:cNvSpPr>
          <p:nvPr/>
        </p:nvSpPr>
        <p:spPr bwMode="auto">
          <a:xfrm>
            <a:off x="1908175" y="4432300"/>
            <a:ext cx="5441950" cy="376238"/>
          </a:xfrm>
          <a:prstGeom prst="actionButtonBlan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buClr>
                <a:schemeClr val="hlink"/>
              </a:buClr>
              <a:buSzPct val="80000"/>
              <a:buFontTx/>
              <a:buNone/>
            </a:pPr>
            <a:r>
              <a:rPr lang="fi-FI" altLang="fi-FI" sz="2000" b="1">
                <a:latin typeface="Tahoma" panose="020B0604030504040204" pitchFamily="34" charset="0"/>
              </a:rPr>
              <a:t>2.4 Tasaisesti muuttuva liike</a:t>
            </a:r>
          </a:p>
        </p:txBody>
      </p:sp>
      <p:sp>
        <p:nvSpPr>
          <p:cNvPr id="39943" name="AutoShape 7">
            <a:hlinkClick r:id="" action="ppaction://hlinkshowjump?jump=firstslide" highlightClick="1"/>
          </p:cNvPr>
          <p:cNvSpPr>
            <a:spLocks noChangeArrowheads="1"/>
          </p:cNvSpPr>
          <p:nvPr/>
        </p:nvSpPr>
        <p:spPr bwMode="auto">
          <a:xfrm>
            <a:off x="1908175" y="5008563"/>
            <a:ext cx="2303463" cy="376237"/>
          </a:xfrm>
          <a:prstGeom prst="actionButtonBlan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buClr>
                <a:schemeClr val="hlink"/>
              </a:buClr>
              <a:buSzPct val="80000"/>
              <a:buFontTx/>
              <a:buNone/>
            </a:pPr>
            <a:r>
              <a:rPr lang="fi-FI" altLang="fi-FI" sz="2000" b="1">
                <a:latin typeface="Tahoma" panose="020B0604030504040204" pitchFamily="34" charset="0"/>
              </a:rPr>
              <a:t>Paluu pääsivulle</a:t>
            </a:r>
          </a:p>
        </p:txBody>
      </p:sp>
      <p:sp>
        <p:nvSpPr>
          <p:cNvPr id="39944" name="AutoShape 8">
            <a:hlinkClick r:id="rId6" action="ppaction://hlinksldjump" highlightClick="1"/>
          </p:cNvPr>
          <p:cNvSpPr>
            <a:spLocks noChangeArrowheads="1"/>
          </p:cNvSpPr>
          <p:nvPr/>
        </p:nvSpPr>
        <p:spPr bwMode="auto">
          <a:xfrm>
            <a:off x="1920875" y="2151063"/>
            <a:ext cx="5422900" cy="376237"/>
          </a:xfrm>
          <a:prstGeom prst="actionButtonBlan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buClr>
                <a:schemeClr val="hlink"/>
              </a:buClr>
              <a:buSzPct val="80000"/>
              <a:buFontTx/>
              <a:buNone/>
            </a:pPr>
            <a:r>
              <a:rPr lang="fi-FI" altLang="fi-FI" sz="2000" b="1">
                <a:latin typeface="Tahoma" panose="020B0604030504040204" pitchFamily="34" charset="0"/>
              </a:rPr>
              <a:t>2.0 Johdatus mekaniikkaan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A22096D7-CBC3-44D6-8DE2-D3A6F1509752}" type="slidenum">
              <a:rPr lang="fi-FI" altLang="fi-FI" sz="1000" smtClean="0">
                <a:solidFill>
                  <a:schemeClr val="tx1"/>
                </a:solidFill>
                <a:latin typeface="Arial" panose="020B0604020202020204" pitchFamily="34" charset="0"/>
              </a:rPr>
              <a:pPr>
                <a:spcBef>
                  <a:spcPct val="0"/>
                </a:spcBef>
                <a:buClrTx/>
                <a:buFontTx/>
                <a:buNone/>
              </a:pPr>
              <a:t>33</a:t>
            </a:fld>
            <a:endParaRPr lang="fi-FI" altLang="fi-FI" sz="1000" smtClean="0">
              <a:solidFill>
                <a:schemeClr val="tx1"/>
              </a:solidFill>
              <a:latin typeface="Arial" panose="020B0604020202020204" pitchFamily="34" charset="0"/>
            </a:endParaRPr>
          </a:p>
        </p:txBody>
      </p:sp>
      <p:sp>
        <p:nvSpPr>
          <p:cNvPr id="40963" name="Rectangle 2"/>
          <p:cNvSpPr>
            <a:spLocks noGrp="1" noRot="1" noChangeArrowheads="1"/>
          </p:cNvSpPr>
          <p:nvPr>
            <p:ph type="title"/>
          </p:nvPr>
        </p:nvSpPr>
        <p:spPr>
          <a:xfrm>
            <a:off x="404813" y="228600"/>
            <a:ext cx="8437562" cy="1143000"/>
          </a:xfrm>
        </p:spPr>
        <p:txBody>
          <a:bodyPr/>
          <a:lstStyle/>
          <a:p>
            <a:pPr algn="l" eaLnBrk="1" hangingPunct="1"/>
            <a:r>
              <a:rPr lang="fi-FI" altLang="fi-FI" sz="3600" smtClean="0"/>
              <a:t>2.0 Johdatus mekaniikkaan</a:t>
            </a:r>
          </a:p>
        </p:txBody>
      </p:sp>
      <p:sp>
        <p:nvSpPr>
          <p:cNvPr id="40964" name="Rectangle 3"/>
          <p:cNvSpPr>
            <a:spLocks noGrp="1" noRot="1" noChangeArrowheads="1"/>
          </p:cNvSpPr>
          <p:nvPr>
            <p:ph type="body" idx="1"/>
          </p:nvPr>
        </p:nvSpPr>
        <p:spPr/>
        <p:txBody>
          <a:bodyPr/>
          <a:lstStyle/>
          <a:p>
            <a:pPr eaLnBrk="1" hangingPunct="1"/>
            <a:r>
              <a:rPr lang="fi-FI" altLang="fi-FI" smtClean="0"/>
              <a:t>Mekaniikaksi kutsutaan fysiikan osa-aluetta, jossa käsitellään voimien vaikutusten alaisten kappaleiden lepoa ja liikettä.  </a:t>
            </a:r>
          </a:p>
          <a:p>
            <a:pPr eaLnBrk="1" hangingPunct="1"/>
            <a:r>
              <a:rPr lang="fi-FI" altLang="fi-FI" smtClean="0"/>
              <a:t>Mekaniikka on koko fysiikan perusta. Teoriana on ensisijassa klassinen mekaniikka.  </a:t>
            </a:r>
          </a:p>
          <a:p>
            <a:pPr eaLnBrk="1" hangingPunct="1"/>
            <a:r>
              <a:rPr lang="fi-FI" altLang="fi-FI" smtClean="0"/>
              <a:t>Nykyfysiikan käsityksen mukaan liike on jollain tavalla mukana kaikissa ilmiöissä.  </a:t>
            </a:r>
          </a:p>
        </p:txBody>
      </p:sp>
      <p:sp>
        <p:nvSpPr>
          <p:cNvPr id="40965" name="AutoShape 4">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2E9D59E6-DD18-47CE-8E70-AB6BA8AA6EBC}" type="slidenum">
              <a:rPr lang="fi-FI" altLang="fi-FI" sz="1000" smtClean="0">
                <a:solidFill>
                  <a:schemeClr val="tx1"/>
                </a:solidFill>
                <a:latin typeface="Arial" panose="020B0604020202020204" pitchFamily="34" charset="0"/>
              </a:rPr>
              <a:pPr>
                <a:spcBef>
                  <a:spcPct val="0"/>
                </a:spcBef>
                <a:buClrTx/>
                <a:buFontTx/>
                <a:buNone/>
              </a:pPr>
              <a:t>34</a:t>
            </a:fld>
            <a:endParaRPr lang="fi-FI" altLang="fi-FI" sz="1000" smtClean="0">
              <a:solidFill>
                <a:schemeClr val="tx1"/>
              </a:solidFill>
              <a:latin typeface="Arial" panose="020B0604020202020204" pitchFamily="34" charset="0"/>
            </a:endParaRPr>
          </a:p>
        </p:txBody>
      </p:sp>
      <p:sp>
        <p:nvSpPr>
          <p:cNvPr id="41987" name="Rectangle 2"/>
          <p:cNvSpPr>
            <a:spLocks noGrp="1" noRot="1" noChangeArrowheads="1"/>
          </p:cNvSpPr>
          <p:nvPr>
            <p:ph type="title" idx="4294967295"/>
          </p:nvPr>
        </p:nvSpPr>
        <p:spPr>
          <a:xfrm>
            <a:off x="541338" y="228600"/>
            <a:ext cx="7158037" cy="1143000"/>
          </a:xfrm>
        </p:spPr>
        <p:txBody>
          <a:bodyPr/>
          <a:lstStyle/>
          <a:p>
            <a:pPr eaLnBrk="1" hangingPunct="1"/>
            <a:r>
              <a:rPr lang="fi-FI" altLang="fi-FI" sz="3600" smtClean="0"/>
              <a:t>Mekaniikan jako</a:t>
            </a:r>
          </a:p>
        </p:txBody>
      </p:sp>
      <p:sp>
        <p:nvSpPr>
          <p:cNvPr id="41988" name="Rectangle 3"/>
          <p:cNvSpPr>
            <a:spLocks noChangeArrowheads="1"/>
          </p:cNvSpPr>
          <p:nvPr/>
        </p:nvSpPr>
        <p:spPr bwMode="auto">
          <a:xfrm>
            <a:off x="1979613" y="1484313"/>
            <a:ext cx="3600450" cy="1225550"/>
          </a:xfrm>
          <a:prstGeom prst="rect">
            <a:avLst/>
          </a:prstGeom>
          <a:solidFill>
            <a:srgbClr val="99CCFF">
              <a:alpha val="72940"/>
            </a:srgbClr>
          </a:solidFill>
          <a:ln w="25400">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0"/>
              </a:spcBef>
              <a:buClrTx/>
              <a:buFontTx/>
              <a:buNone/>
            </a:pPr>
            <a:r>
              <a:rPr lang="fi-FI" altLang="fi-FI" b="1">
                <a:solidFill>
                  <a:schemeClr val="tx1"/>
                </a:solidFill>
              </a:rPr>
              <a:t>MEKANIIKKA</a:t>
            </a:r>
          </a:p>
        </p:txBody>
      </p:sp>
      <p:sp>
        <p:nvSpPr>
          <p:cNvPr id="41989" name="Rectangle 4"/>
          <p:cNvSpPr>
            <a:spLocks noChangeArrowheads="1"/>
          </p:cNvSpPr>
          <p:nvPr/>
        </p:nvSpPr>
        <p:spPr bwMode="auto">
          <a:xfrm>
            <a:off x="827088" y="3068638"/>
            <a:ext cx="2232025" cy="1008062"/>
          </a:xfrm>
          <a:prstGeom prst="rect">
            <a:avLst/>
          </a:prstGeom>
          <a:solidFill>
            <a:srgbClr val="99CCFF">
              <a:alpha val="72940"/>
            </a:srgbClr>
          </a:solidFill>
          <a:ln w="25400">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0"/>
              </a:spcBef>
              <a:buClrTx/>
              <a:buFontTx/>
              <a:buNone/>
            </a:pPr>
            <a:r>
              <a:rPr lang="fi-FI" altLang="fi-FI" sz="2400" b="1">
                <a:solidFill>
                  <a:schemeClr val="tx1"/>
                </a:solidFill>
              </a:rPr>
              <a:t>STATIIKKA</a:t>
            </a:r>
          </a:p>
          <a:p>
            <a:pPr algn="ctr" eaLnBrk="1" hangingPunct="1">
              <a:spcBef>
                <a:spcPct val="0"/>
              </a:spcBef>
              <a:buClrTx/>
              <a:buFontTx/>
              <a:buNone/>
            </a:pPr>
            <a:r>
              <a:rPr lang="fi-FI" altLang="fi-FI" sz="1800">
                <a:solidFill>
                  <a:schemeClr val="tx1"/>
                </a:solidFill>
              </a:rPr>
              <a:t>Tasapaino-oppi</a:t>
            </a:r>
          </a:p>
        </p:txBody>
      </p:sp>
      <p:sp>
        <p:nvSpPr>
          <p:cNvPr id="41990" name="Rectangle 5"/>
          <p:cNvSpPr>
            <a:spLocks noChangeArrowheads="1"/>
          </p:cNvSpPr>
          <p:nvPr/>
        </p:nvSpPr>
        <p:spPr bwMode="auto">
          <a:xfrm>
            <a:off x="3924300" y="3068638"/>
            <a:ext cx="2232025" cy="1008062"/>
          </a:xfrm>
          <a:prstGeom prst="rect">
            <a:avLst/>
          </a:prstGeom>
          <a:solidFill>
            <a:srgbClr val="99CCFF">
              <a:alpha val="72940"/>
            </a:srgbClr>
          </a:solidFill>
          <a:ln w="25400">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0"/>
              </a:spcBef>
              <a:buClrTx/>
              <a:buFontTx/>
              <a:buNone/>
            </a:pPr>
            <a:r>
              <a:rPr lang="fi-FI" altLang="fi-FI" sz="2400" b="1">
                <a:solidFill>
                  <a:schemeClr val="tx1"/>
                </a:solidFill>
              </a:rPr>
              <a:t>DYNAMIIKKA</a:t>
            </a:r>
            <a:endParaRPr lang="fi-FI" altLang="fi-FI" sz="1800">
              <a:solidFill>
                <a:schemeClr val="tx1"/>
              </a:solidFill>
            </a:endParaRPr>
          </a:p>
        </p:txBody>
      </p:sp>
      <p:sp>
        <p:nvSpPr>
          <p:cNvPr id="41991" name="Rectangle 6"/>
          <p:cNvSpPr>
            <a:spLocks noChangeArrowheads="1"/>
          </p:cNvSpPr>
          <p:nvPr/>
        </p:nvSpPr>
        <p:spPr bwMode="auto">
          <a:xfrm>
            <a:off x="5364163" y="4365625"/>
            <a:ext cx="1871662" cy="863600"/>
          </a:xfrm>
          <a:prstGeom prst="rect">
            <a:avLst/>
          </a:prstGeom>
          <a:solidFill>
            <a:srgbClr val="99CCFF">
              <a:alpha val="72940"/>
            </a:srgbClr>
          </a:solidFill>
          <a:ln w="25400">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1800" b="1">
                <a:solidFill>
                  <a:schemeClr val="tx1"/>
                </a:solidFill>
              </a:rPr>
              <a:t>Kinematiikka</a:t>
            </a:r>
          </a:p>
          <a:p>
            <a:pPr eaLnBrk="1" hangingPunct="1">
              <a:spcBef>
                <a:spcPct val="0"/>
              </a:spcBef>
              <a:buClrTx/>
              <a:buFontTx/>
              <a:buNone/>
            </a:pPr>
            <a:r>
              <a:rPr lang="fi-FI" altLang="fi-FI" sz="1800" b="1">
                <a:solidFill>
                  <a:schemeClr val="tx1"/>
                </a:solidFill>
              </a:rPr>
              <a:t>• liikeoppi</a:t>
            </a:r>
          </a:p>
        </p:txBody>
      </p:sp>
      <p:sp>
        <p:nvSpPr>
          <p:cNvPr id="41992" name="Rectangle 7"/>
          <p:cNvSpPr>
            <a:spLocks noChangeArrowheads="1"/>
          </p:cNvSpPr>
          <p:nvPr/>
        </p:nvSpPr>
        <p:spPr bwMode="auto">
          <a:xfrm>
            <a:off x="5364163" y="5445125"/>
            <a:ext cx="1871662" cy="1008063"/>
          </a:xfrm>
          <a:prstGeom prst="rect">
            <a:avLst/>
          </a:prstGeom>
          <a:solidFill>
            <a:srgbClr val="99CCFF">
              <a:alpha val="72940"/>
            </a:srgbClr>
          </a:solidFill>
          <a:ln w="25400">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1800" b="1">
                <a:solidFill>
                  <a:schemeClr val="tx1"/>
                </a:solidFill>
              </a:rPr>
              <a:t>Kinetiikka</a:t>
            </a:r>
          </a:p>
          <a:p>
            <a:pPr eaLnBrk="1" hangingPunct="1">
              <a:spcBef>
                <a:spcPct val="0"/>
              </a:spcBef>
              <a:buClrTx/>
              <a:buFontTx/>
              <a:buNone/>
            </a:pPr>
            <a:r>
              <a:rPr lang="fi-FI" altLang="fi-FI" sz="1800" b="1">
                <a:solidFill>
                  <a:schemeClr val="tx1"/>
                </a:solidFill>
              </a:rPr>
              <a:t>• voimaoppi</a:t>
            </a:r>
          </a:p>
        </p:txBody>
      </p:sp>
      <p:cxnSp>
        <p:nvCxnSpPr>
          <p:cNvPr id="41993" name="AutoShape 8"/>
          <p:cNvCxnSpPr>
            <a:cxnSpLocks noChangeShapeType="1"/>
            <a:stCxn id="41988" idx="2"/>
            <a:endCxn id="41988" idx="2"/>
          </p:cNvCxnSpPr>
          <p:nvPr/>
        </p:nvCxnSpPr>
        <p:spPr bwMode="auto">
          <a:xfrm>
            <a:off x="3779838" y="2722563"/>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41994" name="Line 9"/>
          <p:cNvSpPr>
            <a:spLocks noChangeShapeType="1"/>
          </p:cNvSpPr>
          <p:nvPr/>
        </p:nvSpPr>
        <p:spPr bwMode="auto">
          <a:xfrm>
            <a:off x="2484438" y="2708275"/>
            <a:ext cx="0" cy="36036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41995" name="Line 10"/>
          <p:cNvSpPr>
            <a:spLocks noChangeShapeType="1"/>
          </p:cNvSpPr>
          <p:nvPr/>
        </p:nvSpPr>
        <p:spPr bwMode="auto">
          <a:xfrm>
            <a:off x="4932363" y="2708275"/>
            <a:ext cx="0" cy="36036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41996" name="Line 11"/>
          <p:cNvSpPr>
            <a:spLocks noChangeShapeType="1"/>
          </p:cNvSpPr>
          <p:nvPr/>
        </p:nvSpPr>
        <p:spPr bwMode="auto">
          <a:xfrm>
            <a:off x="4284663" y="4076700"/>
            <a:ext cx="0" cy="19446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41997" name="Line 12"/>
          <p:cNvSpPr>
            <a:spLocks noChangeShapeType="1"/>
          </p:cNvSpPr>
          <p:nvPr/>
        </p:nvSpPr>
        <p:spPr bwMode="auto">
          <a:xfrm>
            <a:off x="4284663" y="6021388"/>
            <a:ext cx="10795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41998" name="Line 13"/>
          <p:cNvSpPr>
            <a:spLocks noChangeShapeType="1"/>
          </p:cNvSpPr>
          <p:nvPr/>
        </p:nvSpPr>
        <p:spPr bwMode="auto">
          <a:xfrm>
            <a:off x="4284663" y="4724400"/>
            <a:ext cx="10795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41999" name="AutoShape 16">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195324B6-9CBE-4035-B985-3A2B18936C58}" type="slidenum">
              <a:rPr lang="fi-FI" altLang="fi-FI" sz="1000" smtClean="0">
                <a:solidFill>
                  <a:schemeClr val="tx1"/>
                </a:solidFill>
                <a:latin typeface="Arial" panose="020B0604020202020204" pitchFamily="34" charset="0"/>
              </a:rPr>
              <a:pPr>
                <a:spcBef>
                  <a:spcPct val="0"/>
                </a:spcBef>
                <a:buClrTx/>
                <a:buFontTx/>
                <a:buNone/>
              </a:pPr>
              <a:t>35</a:t>
            </a:fld>
            <a:endParaRPr lang="fi-FI" altLang="fi-FI" sz="1000" smtClean="0">
              <a:solidFill>
                <a:schemeClr val="tx1"/>
              </a:solidFill>
              <a:latin typeface="Arial" panose="020B0604020202020204" pitchFamily="34" charset="0"/>
            </a:endParaRPr>
          </a:p>
        </p:txBody>
      </p:sp>
      <p:sp>
        <p:nvSpPr>
          <p:cNvPr id="43011" name="Rectangle 2"/>
          <p:cNvSpPr>
            <a:spLocks noGrp="1" noRot="1" noChangeArrowheads="1"/>
          </p:cNvSpPr>
          <p:nvPr>
            <p:ph type="body" idx="1"/>
          </p:nvPr>
        </p:nvSpPr>
        <p:spPr>
          <a:xfrm>
            <a:off x="301625" y="476250"/>
            <a:ext cx="8540750" cy="5622925"/>
          </a:xfrm>
        </p:spPr>
        <p:txBody>
          <a:bodyPr/>
          <a:lstStyle/>
          <a:p>
            <a:pPr eaLnBrk="1" hangingPunct="1"/>
            <a:r>
              <a:rPr lang="fi-FI" altLang="fi-FI" smtClean="0"/>
              <a:t>Mekaniikka on konkreettista helposti havait-tavien ilmiöiden johdosta ja tästä syystä sa-malla vaikeaa.  </a:t>
            </a:r>
          </a:p>
          <a:p>
            <a:pPr eaLnBrk="1" hangingPunct="1"/>
            <a:r>
              <a:rPr lang="fi-FI" altLang="fi-FI" smtClean="0"/>
              <a:t>Ihmisen luontainen ajatustapa ymmärtää mekaniikan systeemejä on usein ristiriidassa tieteellisten havaintojen kanssa.  </a:t>
            </a:r>
          </a:p>
          <a:p>
            <a:pPr eaLnBrk="1" hangingPunct="1"/>
            <a:r>
              <a:rPr lang="fi-FI" altLang="fi-FI" smtClean="0"/>
              <a:t>Esimerkiksi keskiajalla ajateltiin tykin am-muksen lentoradan olevan aluksi suora-viivainen kunnes ”voima” loppuu, jolloin ammus putoaa suoraan alas.  </a:t>
            </a:r>
          </a:p>
        </p:txBody>
      </p:sp>
      <p:sp>
        <p:nvSpPr>
          <p:cNvPr id="43012" name="AutoShape 4">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B42A234E-9D5B-4155-A46F-EE7ED970E034}" type="slidenum">
              <a:rPr lang="fi-FI" altLang="fi-FI" sz="1000" smtClean="0">
                <a:solidFill>
                  <a:schemeClr val="tx1"/>
                </a:solidFill>
                <a:latin typeface="Arial" panose="020B0604020202020204" pitchFamily="34" charset="0"/>
              </a:rPr>
              <a:pPr>
                <a:spcBef>
                  <a:spcPct val="0"/>
                </a:spcBef>
                <a:buClrTx/>
                <a:buFontTx/>
                <a:buNone/>
              </a:pPr>
              <a:t>36</a:t>
            </a:fld>
            <a:endParaRPr lang="fi-FI" altLang="fi-FI" sz="1000" smtClean="0">
              <a:solidFill>
                <a:schemeClr val="tx1"/>
              </a:solidFill>
              <a:latin typeface="Arial" panose="020B0604020202020204" pitchFamily="34" charset="0"/>
            </a:endParaRPr>
          </a:p>
        </p:txBody>
      </p:sp>
      <p:sp>
        <p:nvSpPr>
          <p:cNvPr id="44035" name="Line 2"/>
          <p:cNvSpPr>
            <a:spLocks noChangeShapeType="1"/>
          </p:cNvSpPr>
          <p:nvPr/>
        </p:nvSpPr>
        <p:spPr bwMode="auto">
          <a:xfrm>
            <a:off x="971550" y="3633788"/>
            <a:ext cx="68405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826371" name="Oval 3"/>
          <p:cNvSpPr>
            <a:spLocks noChangeArrowheads="1"/>
          </p:cNvSpPr>
          <p:nvPr/>
        </p:nvSpPr>
        <p:spPr bwMode="auto">
          <a:xfrm>
            <a:off x="971550" y="3346450"/>
            <a:ext cx="287338" cy="287338"/>
          </a:xfrm>
          <a:prstGeom prst="ellipse">
            <a:avLst/>
          </a:prstGeom>
          <a:solidFill>
            <a:srgbClr val="000000"/>
          </a:solidFill>
          <a:ln w="9525">
            <a:solidFill>
              <a:schemeClr val="tx1"/>
            </a:solidFill>
            <a:round/>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826372" name="Line 4"/>
          <p:cNvSpPr>
            <a:spLocks noChangeShapeType="1"/>
          </p:cNvSpPr>
          <p:nvPr/>
        </p:nvSpPr>
        <p:spPr bwMode="auto">
          <a:xfrm flipV="1">
            <a:off x="1187450" y="1906588"/>
            <a:ext cx="4679950" cy="1582737"/>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fi-FI"/>
          </a:p>
        </p:txBody>
      </p:sp>
      <p:sp>
        <p:nvSpPr>
          <p:cNvPr id="826373" name="Line 5"/>
          <p:cNvSpPr>
            <a:spLocks noChangeShapeType="1"/>
          </p:cNvSpPr>
          <p:nvPr/>
        </p:nvSpPr>
        <p:spPr bwMode="auto">
          <a:xfrm>
            <a:off x="5867400" y="1906588"/>
            <a:ext cx="0" cy="17272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fi-FI"/>
          </a:p>
        </p:txBody>
      </p:sp>
      <p:sp>
        <p:nvSpPr>
          <p:cNvPr id="44039" name="Line 6"/>
          <p:cNvSpPr>
            <a:spLocks noChangeShapeType="1"/>
          </p:cNvSpPr>
          <p:nvPr/>
        </p:nvSpPr>
        <p:spPr bwMode="auto">
          <a:xfrm>
            <a:off x="900113" y="6226175"/>
            <a:ext cx="68405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826375" name="Oval 7"/>
          <p:cNvSpPr>
            <a:spLocks noChangeArrowheads="1"/>
          </p:cNvSpPr>
          <p:nvPr/>
        </p:nvSpPr>
        <p:spPr bwMode="auto">
          <a:xfrm>
            <a:off x="971550" y="5938838"/>
            <a:ext cx="287338" cy="287337"/>
          </a:xfrm>
          <a:prstGeom prst="ellipse">
            <a:avLst/>
          </a:prstGeom>
          <a:solidFill>
            <a:srgbClr val="000000"/>
          </a:solidFill>
          <a:ln w="9525">
            <a:solidFill>
              <a:schemeClr val="tx1"/>
            </a:solidFill>
            <a:round/>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826376" name="Freeform 8"/>
          <p:cNvSpPr>
            <a:spLocks/>
          </p:cNvSpPr>
          <p:nvPr/>
        </p:nvSpPr>
        <p:spPr bwMode="auto">
          <a:xfrm>
            <a:off x="1042988" y="4857750"/>
            <a:ext cx="4897437" cy="1379538"/>
          </a:xfrm>
          <a:custGeom>
            <a:avLst/>
            <a:gdLst>
              <a:gd name="T0" fmla="*/ 0 w 3130"/>
              <a:gd name="T1" fmla="*/ 2147483646 h 960"/>
              <a:gd name="T2" fmla="*/ 2147483646 w 3130"/>
              <a:gd name="T3" fmla="*/ 2147483646 h 960"/>
              <a:gd name="T4" fmla="*/ 2147483646 w 3130"/>
              <a:gd name="T5" fmla="*/ 2147483646 h 960"/>
              <a:gd name="T6" fmla="*/ 0 60000 65536"/>
              <a:gd name="T7" fmla="*/ 0 60000 65536"/>
              <a:gd name="T8" fmla="*/ 0 60000 65536"/>
              <a:gd name="T9" fmla="*/ 0 w 3130"/>
              <a:gd name="T10" fmla="*/ 0 h 960"/>
              <a:gd name="T11" fmla="*/ 3130 w 3130"/>
              <a:gd name="T12" fmla="*/ 960 h 960"/>
            </a:gdLst>
            <a:ahLst/>
            <a:cxnLst>
              <a:cxn ang="T6">
                <a:pos x="T0" y="T1"/>
              </a:cxn>
              <a:cxn ang="T7">
                <a:pos x="T2" y="T3"/>
              </a:cxn>
              <a:cxn ang="T8">
                <a:pos x="T4" y="T5"/>
              </a:cxn>
            </a:cxnLst>
            <a:rect l="T9" t="T10" r="T11" b="T12"/>
            <a:pathLst>
              <a:path w="3130" h="960">
                <a:moveTo>
                  <a:pt x="0" y="915"/>
                </a:moveTo>
                <a:cubicBezTo>
                  <a:pt x="555" y="457"/>
                  <a:pt x="1111" y="0"/>
                  <a:pt x="1633" y="8"/>
                </a:cubicBezTo>
                <a:cubicBezTo>
                  <a:pt x="2155" y="16"/>
                  <a:pt x="2642" y="488"/>
                  <a:pt x="3130" y="960"/>
                </a:cubicBezTo>
              </a:path>
            </a:pathLst>
          </a:custGeom>
          <a:noFill/>
          <a:ln w="952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lstStyle/>
          <a:p>
            <a:endParaRPr lang="fi-FI"/>
          </a:p>
        </p:txBody>
      </p:sp>
      <p:sp>
        <p:nvSpPr>
          <p:cNvPr id="826377" name="AutoShape 9"/>
          <p:cNvSpPr>
            <a:spLocks noChangeArrowheads="1"/>
          </p:cNvSpPr>
          <p:nvPr/>
        </p:nvSpPr>
        <p:spPr bwMode="auto">
          <a:xfrm>
            <a:off x="6300788" y="1916113"/>
            <a:ext cx="2376487" cy="1008062"/>
          </a:xfrm>
          <a:prstGeom prst="wedgeRoundRectCallout">
            <a:avLst>
              <a:gd name="adj1" fmla="val -52741"/>
              <a:gd name="adj2" fmla="val 71417"/>
              <a:gd name="adj3" fmla="val 16667"/>
            </a:avLst>
          </a:prstGeom>
          <a:solidFill>
            <a:srgbClr val="99CCFF">
              <a:alpha val="76862"/>
            </a:srgbClr>
          </a:solidFill>
          <a:ln w="9525" algn="ctr">
            <a:solidFill>
              <a:schemeClr val="tx1"/>
            </a:solidFill>
            <a:miter lim="800000"/>
            <a:headEnd/>
            <a:tailEnd/>
          </a:ln>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0"/>
              </a:spcBef>
              <a:buClrTx/>
              <a:buFontTx/>
              <a:buNone/>
            </a:pPr>
            <a:r>
              <a:rPr lang="fi-FI" altLang="fi-FI" sz="1800">
                <a:solidFill>
                  <a:schemeClr val="tx1"/>
                </a:solidFill>
              </a:rPr>
              <a:t>Keskiaikainen</a:t>
            </a:r>
          </a:p>
          <a:p>
            <a:pPr algn="ctr" eaLnBrk="1" hangingPunct="1">
              <a:spcBef>
                <a:spcPct val="0"/>
              </a:spcBef>
              <a:buClrTx/>
              <a:buFontTx/>
              <a:buNone/>
            </a:pPr>
            <a:r>
              <a:rPr lang="fi-FI" altLang="fi-FI" sz="1800">
                <a:solidFill>
                  <a:schemeClr val="tx1"/>
                </a:solidFill>
              </a:rPr>
              <a:t>käsitys ammuksen</a:t>
            </a:r>
          </a:p>
          <a:p>
            <a:pPr algn="ctr" eaLnBrk="1" hangingPunct="1">
              <a:spcBef>
                <a:spcPct val="0"/>
              </a:spcBef>
              <a:buClrTx/>
              <a:buFontTx/>
              <a:buNone/>
            </a:pPr>
            <a:r>
              <a:rPr lang="fi-FI" altLang="fi-FI" sz="1800">
                <a:solidFill>
                  <a:schemeClr val="tx1"/>
                </a:solidFill>
              </a:rPr>
              <a:t>lentoradasta.</a:t>
            </a:r>
          </a:p>
        </p:txBody>
      </p:sp>
      <p:sp>
        <p:nvSpPr>
          <p:cNvPr id="826378" name="AutoShape 10"/>
          <p:cNvSpPr>
            <a:spLocks noChangeArrowheads="1"/>
          </p:cNvSpPr>
          <p:nvPr/>
        </p:nvSpPr>
        <p:spPr bwMode="auto">
          <a:xfrm>
            <a:off x="6300788" y="4294188"/>
            <a:ext cx="2305050" cy="1511300"/>
          </a:xfrm>
          <a:prstGeom prst="wedgeRoundRectCallout">
            <a:avLst>
              <a:gd name="adj1" fmla="val -57991"/>
              <a:gd name="adj2" fmla="val 63866"/>
              <a:gd name="adj3" fmla="val 16667"/>
            </a:avLst>
          </a:prstGeom>
          <a:solidFill>
            <a:srgbClr val="99CCFF">
              <a:alpha val="76862"/>
            </a:srgbClr>
          </a:solidFill>
          <a:ln w="9525" algn="ctr">
            <a:solidFill>
              <a:schemeClr val="tx1"/>
            </a:solidFill>
            <a:miter lim="800000"/>
            <a:headEnd/>
            <a:tailEnd/>
          </a:ln>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0"/>
              </a:spcBef>
              <a:buClrTx/>
              <a:buFontTx/>
              <a:buNone/>
            </a:pPr>
            <a:r>
              <a:rPr lang="fi-FI" altLang="fi-FI" sz="1800">
                <a:solidFill>
                  <a:schemeClr val="tx1"/>
                </a:solidFill>
              </a:rPr>
              <a:t>Nykyinen käsitys ammuksen lento-radasta kun ilman-vastusta ei huomioida.</a:t>
            </a:r>
          </a:p>
        </p:txBody>
      </p:sp>
      <p:sp>
        <p:nvSpPr>
          <p:cNvPr id="44044" name="Rectangle 11"/>
          <p:cNvSpPr>
            <a:spLocks noGrp="1" noRot="1" noChangeArrowheads="1"/>
          </p:cNvSpPr>
          <p:nvPr>
            <p:ph type="body" idx="1"/>
          </p:nvPr>
        </p:nvSpPr>
        <p:spPr>
          <a:xfrm>
            <a:off x="301625" y="404813"/>
            <a:ext cx="8540750" cy="5903912"/>
          </a:xfrm>
        </p:spPr>
        <p:txBody>
          <a:bodyPr/>
          <a:lstStyle/>
          <a:p>
            <a:pPr eaLnBrk="1" hangingPunct="1"/>
            <a:r>
              <a:rPr lang="fi-FI" altLang="fi-FI" smtClean="0"/>
              <a:t>Keskiaikainen ja nykyinen käsitys ammuksen lentoradasta.</a:t>
            </a:r>
          </a:p>
        </p:txBody>
      </p:sp>
      <p:sp>
        <p:nvSpPr>
          <p:cNvPr id="44045" name="AutoShape 13">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26377"/>
                                        </p:tgtEl>
                                        <p:attrNameLst>
                                          <p:attrName>style.visibility</p:attrName>
                                        </p:attrNameLst>
                                      </p:cBhvr>
                                      <p:to>
                                        <p:strVal val="visible"/>
                                      </p:to>
                                    </p:set>
                                    <p:animEffect transition="in" filter="box(in)">
                                      <p:cBhvr>
                                        <p:cTn id="7" dur="500"/>
                                        <p:tgtEl>
                                          <p:spTgt spid="8263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826372"/>
                                        </p:tgtEl>
                                        <p:attrNameLst>
                                          <p:attrName>style.visibility</p:attrName>
                                        </p:attrNameLst>
                                      </p:cBhvr>
                                      <p:to>
                                        <p:strVal val="visible"/>
                                      </p:to>
                                    </p:set>
                                    <p:animEffect transition="in" filter="box(in)">
                                      <p:cBhvr>
                                        <p:cTn id="12" dur="500"/>
                                        <p:tgtEl>
                                          <p:spTgt spid="826372"/>
                                        </p:tgtEl>
                                      </p:cBhvr>
                                    </p:animEffect>
                                  </p:childTnLst>
                                </p:cTn>
                              </p:par>
                              <p:par>
                                <p:cTn id="13" presetID="4" presetClass="entr" presetSubtype="16" fill="hold" nodeType="withEffect">
                                  <p:stCondLst>
                                    <p:cond delay="0"/>
                                  </p:stCondLst>
                                  <p:childTnLst>
                                    <p:set>
                                      <p:cBhvr>
                                        <p:cTn id="14" dur="1" fill="hold">
                                          <p:stCondLst>
                                            <p:cond delay="0"/>
                                          </p:stCondLst>
                                        </p:cTn>
                                        <p:tgtEl>
                                          <p:spTgt spid="826373"/>
                                        </p:tgtEl>
                                        <p:attrNameLst>
                                          <p:attrName>style.visibility</p:attrName>
                                        </p:attrNameLst>
                                      </p:cBhvr>
                                      <p:to>
                                        <p:strVal val="visible"/>
                                      </p:to>
                                    </p:set>
                                    <p:animEffect transition="in" filter="box(in)">
                                      <p:cBhvr>
                                        <p:cTn id="15" dur="500"/>
                                        <p:tgtEl>
                                          <p:spTgt spid="826373"/>
                                        </p:tgtEl>
                                      </p:cBhvr>
                                    </p:animEffect>
                                  </p:childTnLst>
                                </p:cTn>
                              </p:par>
                            </p:childTnLst>
                          </p:cTn>
                        </p:par>
                        <p:par>
                          <p:cTn id="16" fill="hold" nodeType="afterGroup">
                            <p:stCondLst>
                              <p:cond delay="500"/>
                            </p:stCondLst>
                            <p:childTnLst>
                              <p:par>
                                <p:cTn id="17" presetID="63" presetClass="path" presetSubtype="0" accel="50000" decel="50000" fill="hold" grpId="0" nodeType="afterEffect">
                                  <p:stCondLst>
                                    <p:cond delay="0"/>
                                  </p:stCondLst>
                                  <p:childTnLst>
                                    <p:animMotion origin="layout" path="M 0.00017 -8.67052E-7 L 0.5198 -0.23052 " pathEditMode="relative" rAng="0" ptsTypes="AA">
                                      <p:cBhvr>
                                        <p:cTn id="18" dur="3000" fill="hold"/>
                                        <p:tgtEl>
                                          <p:spTgt spid="826371"/>
                                        </p:tgtEl>
                                        <p:attrNameLst>
                                          <p:attrName>ppt_x</p:attrName>
                                          <p:attrName>ppt_y</p:attrName>
                                        </p:attrNameLst>
                                      </p:cBhvr>
                                      <p:rCtr x="25972" y="-11538"/>
                                    </p:animMotion>
                                  </p:childTnLst>
                                </p:cTn>
                              </p:par>
                            </p:childTnLst>
                          </p:cTn>
                        </p:par>
                        <p:par>
                          <p:cTn id="19" fill="hold" nodeType="afterGroup">
                            <p:stCondLst>
                              <p:cond delay="3500"/>
                            </p:stCondLst>
                            <p:childTnLst>
                              <p:par>
                                <p:cTn id="20" presetID="64" presetClass="path" presetSubtype="0" accel="50000" decel="50000" fill="hold" grpId="1" nodeType="afterEffect">
                                  <p:stCondLst>
                                    <p:cond delay="0"/>
                                  </p:stCondLst>
                                  <p:childTnLst>
                                    <p:animMotion origin="layout" path="M 0.5198 -0.23052 L 0.5198 -8.67052E-7 " pathEditMode="relative" rAng="0" ptsTypes="AA">
                                      <p:cBhvr>
                                        <p:cTn id="21" dur="1000" fill="hold"/>
                                        <p:tgtEl>
                                          <p:spTgt spid="826371"/>
                                        </p:tgtEl>
                                        <p:attrNameLst>
                                          <p:attrName>ppt_x</p:attrName>
                                          <p:attrName>ppt_y</p:attrName>
                                        </p:attrNameLst>
                                      </p:cBhvr>
                                      <p:rCtr x="0" y="11514"/>
                                    </p:animMotion>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826378"/>
                                        </p:tgtEl>
                                        <p:attrNameLst>
                                          <p:attrName>style.visibility</p:attrName>
                                        </p:attrNameLst>
                                      </p:cBhvr>
                                      <p:to>
                                        <p:strVal val="visible"/>
                                      </p:to>
                                    </p:set>
                                    <p:animEffect transition="in" filter="box(in)">
                                      <p:cBhvr>
                                        <p:cTn id="26" dur="500"/>
                                        <p:tgtEl>
                                          <p:spTgt spid="82637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nodeType="clickEffect">
                                  <p:stCondLst>
                                    <p:cond delay="0"/>
                                  </p:stCondLst>
                                  <p:childTnLst>
                                    <p:set>
                                      <p:cBhvr>
                                        <p:cTn id="30" dur="1" fill="hold">
                                          <p:stCondLst>
                                            <p:cond delay="0"/>
                                          </p:stCondLst>
                                        </p:cTn>
                                        <p:tgtEl>
                                          <p:spTgt spid="826376"/>
                                        </p:tgtEl>
                                        <p:attrNameLst>
                                          <p:attrName>style.visibility</p:attrName>
                                        </p:attrNameLst>
                                      </p:cBhvr>
                                      <p:to>
                                        <p:strVal val="visible"/>
                                      </p:to>
                                    </p:set>
                                    <p:animEffect transition="in" filter="box(in)">
                                      <p:cBhvr>
                                        <p:cTn id="31" dur="500"/>
                                        <p:tgtEl>
                                          <p:spTgt spid="826376"/>
                                        </p:tgtEl>
                                      </p:cBhvr>
                                    </p:animEffect>
                                  </p:childTnLst>
                                </p:cTn>
                              </p:par>
                            </p:childTnLst>
                          </p:cTn>
                        </p:par>
                        <p:par>
                          <p:cTn id="32" fill="hold" nodeType="afterGroup">
                            <p:stCondLst>
                              <p:cond delay="500"/>
                            </p:stCondLst>
                            <p:childTnLst>
                              <p:par>
                                <p:cTn id="33" presetID="0" presetClass="path" presetSubtype="0" accel="50000" decel="50000" fill="hold" grpId="0" nodeType="afterEffect">
                                  <p:stCondLst>
                                    <p:cond delay="0"/>
                                  </p:stCondLst>
                                  <p:childTnLst>
                                    <p:animMotion origin="layout" path="M -6.11111E-6 4.62428E-6 C 0.04323 -0.04717 0.08663 -0.09434 0.12604 -0.12578 C 0.16545 -0.15723 0.19688 -0.18335 0.23629 -0.18867 C 0.2757 -0.19399 0.31632 -0.18867 0.36233 -0.15723 C 0.40816 -0.12578 0.46007 -0.06289 0.51163 4.62428E-6 " pathEditMode="relative" ptsTypes="aaaaA">
                                      <p:cBhvr>
                                        <p:cTn id="34" dur="2000" fill="hold"/>
                                        <p:tgtEl>
                                          <p:spTgt spid="82637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6371" grpId="0" animBg="1"/>
      <p:bldP spid="826371" grpId="1" animBg="1"/>
      <p:bldP spid="826375" grpId="0" animBg="1"/>
      <p:bldP spid="826377" grpId="0" animBg="1"/>
      <p:bldP spid="82637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19870219-DBF6-4F17-BD44-E95703820BE3}" type="slidenum">
              <a:rPr lang="fi-FI" altLang="fi-FI" sz="1000" smtClean="0">
                <a:solidFill>
                  <a:schemeClr val="tx1"/>
                </a:solidFill>
                <a:latin typeface="Arial" panose="020B0604020202020204" pitchFamily="34" charset="0"/>
              </a:rPr>
              <a:pPr>
                <a:spcBef>
                  <a:spcPct val="0"/>
                </a:spcBef>
                <a:buClrTx/>
                <a:buFontTx/>
                <a:buNone/>
              </a:pPr>
              <a:t>37</a:t>
            </a:fld>
            <a:endParaRPr lang="fi-FI" altLang="fi-FI" sz="1000" smtClean="0">
              <a:solidFill>
                <a:schemeClr val="tx1"/>
              </a:solidFill>
              <a:latin typeface="Arial" panose="020B0604020202020204" pitchFamily="34" charset="0"/>
            </a:endParaRPr>
          </a:p>
        </p:txBody>
      </p:sp>
      <p:sp>
        <p:nvSpPr>
          <p:cNvPr id="45059" name="Rectangle 2"/>
          <p:cNvSpPr>
            <a:spLocks noGrp="1" noRot="1" noChangeArrowheads="1"/>
          </p:cNvSpPr>
          <p:nvPr>
            <p:ph type="title"/>
          </p:nvPr>
        </p:nvSpPr>
        <p:spPr>
          <a:xfrm>
            <a:off x="373063" y="228600"/>
            <a:ext cx="8469312" cy="1143000"/>
          </a:xfrm>
        </p:spPr>
        <p:txBody>
          <a:bodyPr/>
          <a:lstStyle/>
          <a:p>
            <a:pPr algn="l" eaLnBrk="1" hangingPunct="1"/>
            <a:r>
              <a:rPr lang="fi-FI" altLang="fi-FI" sz="3600" smtClean="0"/>
              <a:t>2.1. Siirtymä, keskinopeus ja keskivauhti</a:t>
            </a:r>
          </a:p>
        </p:txBody>
      </p:sp>
      <p:sp>
        <p:nvSpPr>
          <p:cNvPr id="45060" name="Rectangle 3"/>
          <p:cNvSpPr>
            <a:spLocks noGrp="1" noRot="1" noChangeArrowheads="1"/>
          </p:cNvSpPr>
          <p:nvPr>
            <p:ph type="body" idx="1"/>
          </p:nvPr>
        </p:nvSpPr>
        <p:spPr/>
        <p:txBody>
          <a:bodyPr/>
          <a:lstStyle/>
          <a:p>
            <a:pPr eaLnBrk="1" hangingPunct="1"/>
            <a:r>
              <a:rPr lang="fi-FI" altLang="fi-FI" smtClean="0"/>
              <a:t>Kinematiikka (dynamiikan liikeoppi) on mekaniikan osa-alue, joka tutkii ja kuvaa kaikkia liikeilmiöitä.</a:t>
            </a:r>
          </a:p>
          <a:p>
            <a:pPr lvl="1" eaLnBrk="1" hangingPunct="1"/>
            <a:r>
              <a:rPr lang="fi-FI" altLang="fi-FI" smtClean="0"/>
              <a:t>Tarkasteltava kappale ajatellaan massapisteeksi eli hiukkaseksi.  Hiukkasen ainoa mahdollinen liike on etenemistä.  Eteneminen voi olla suoraviivaista tai käyräviivaista.  </a:t>
            </a:r>
          </a:p>
          <a:p>
            <a:pPr lvl="1" eaLnBrk="1" hangingPunct="1"/>
            <a:r>
              <a:rPr lang="fi-FI" altLang="fi-FI" smtClean="0"/>
              <a:t>Liikkeen syihin ei kiinnitetä huomiota.  </a:t>
            </a:r>
          </a:p>
          <a:p>
            <a:pPr eaLnBrk="1" hangingPunct="1">
              <a:buFont typeface="Wingdings" panose="05000000000000000000" pitchFamily="2" charset="2"/>
              <a:buNone/>
            </a:pPr>
            <a:endParaRPr lang="fi-FI" altLang="fi-FI" b="1" smtClean="0"/>
          </a:p>
        </p:txBody>
      </p:sp>
      <p:sp>
        <p:nvSpPr>
          <p:cNvPr id="45061" name="AutoShape 5">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AC51ABE1-DCC5-4D18-B02B-C870E6FD783E}" type="slidenum">
              <a:rPr lang="fi-FI" altLang="fi-FI" sz="1000" smtClean="0">
                <a:solidFill>
                  <a:schemeClr val="tx1"/>
                </a:solidFill>
                <a:latin typeface="Arial" panose="020B0604020202020204" pitchFamily="34" charset="0"/>
              </a:rPr>
              <a:pPr>
                <a:spcBef>
                  <a:spcPct val="0"/>
                </a:spcBef>
                <a:buClrTx/>
                <a:buFontTx/>
                <a:buNone/>
              </a:pPr>
              <a:t>38</a:t>
            </a:fld>
            <a:endParaRPr lang="fi-FI" altLang="fi-FI" sz="1000" smtClean="0">
              <a:solidFill>
                <a:schemeClr val="tx1"/>
              </a:solidFill>
              <a:latin typeface="Arial" panose="020B0604020202020204" pitchFamily="34" charset="0"/>
            </a:endParaRPr>
          </a:p>
        </p:txBody>
      </p:sp>
      <p:sp>
        <p:nvSpPr>
          <p:cNvPr id="46083" name="Rectangle 2"/>
          <p:cNvSpPr>
            <a:spLocks noGrp="1" noRot="1" noChangeArrowheads="1"/>
          </p:cNvSpPr>
          <p:nvPr>
            <p:ph type="body" idx="1"/>
          </p:nvPr>
        </p:nvSpPr>
        <p:spPr>
          <a:xfrm>
            <a:off x="301625" y="555625"/>
            <a:ext cx="8540750" cy="5543550"/>
          </a:xfrm>
        </p:spPr>
        <p:txBody>
          <a:bodyPr/>
          <a:lstStyle/>
          <a:p>
            <a:pPr eaLnBrk="1" hangingPunct="1"/>
            <a:r>
              <a:rPr lang="fi-FI" altLang="fi-FI" smtClean="0"/>
              <a:t>Kappaleen asema (paikka) ja siirtymä:</a:t>
            </a:r>
          </a:p>
          <a:p>
            <a:pPr lvl="1" eaLnBrk="1" hangingPunct="1"/>
            <a:r>
              <a:rPr lang="fi-FI" altLang="fi-FI" smtClean="0"/>
              <a:t>Ratakäyräksi sanotaan reittiä, jota myöten kappale on liikkunut.</a:t>
            </a:r>
          </a:p>
          <a:p>
            <a:pPr lvl="1" eaLnBrk="1" hangingPunct="1"/>
            <a:r>
              <a:rPr lang="fi-FI" altLang="fi-FI" smtClean="0"/>
              <a:t>Rata on kappaleen asema ajan funktiona,         </a:t>
            </a:r>
            <a:r>
              <a:rPr lang="fi-FI" altLang="fi-FI" i="1" smtClean="0"/>
              <a:t>x </a:t>
            </a:r>
            <a:r>
              <a:rPr lang="fi-FI" altLang="fi-FI" smtClean="0"/>
              <a:t>=f(</a:t>
            </a:r>
            <a:r>
              <a:rPr lang="fi-FI" altLang="fi-FI" i="1" smtClean="0"/>
              <a:t>t</a:t>
            </a:r>
            <a:r>
              <a:rPr lang="fi-FI" altLang="fi-FI" smtClean="0"/>
              <a:t> )</a:t>
            </a:r>
          </a:p>
          <a:p>
            <a:pPr eaLnBrk="1" hangingPunct="1"/>
            <a:r>
              <a:rPr lang="fi-FI" altLang="fi-FI" smtClean="0">
                <a:latin typeface="Arial" panose="020B0604020202020204" pitchFamily="34" charset="0"/>
                <a:cs typeface="Arial" panose="020B0604020202020204" pitchFamily="34" charset="0"/>
              </a:rPr>
              <a:t>Kappaleen siirtymä </a:t>
            </a:r>
            <a:r>
              <a:rPr lang="el-GR" altLang="fi-FI" smtClean="0">
                <a:latin typeface="Arial" panose="020B0604020202020204" pitchFamily="34" charset="0"/>
                <a:cs typeface="Arial" panose="020B0604020202020204" pitchFamily="34" charset="0"/>
              </a:rPr>
              <a:t>Δ</a:t>
            </a:r>
            <a:r>
              <a:rPr lang="fi-FI" altLang="fi-FI" i="1" smtClean="0">
                <a:latin typeface="Arial" panose="020B0604020202020204" pitchFamily="34" charset="0"/>
                <a:cs typeface="Arial" panose="020B0604020202020204" pitchFamily="34" charset="0"/>
              </a:rPr>
              <a:t>x</a:t>
            </a:r>
            <a:r>
              <a:rPr lang="fi-FI" altLang="fi-FI" smtClean="0">
                <a:latin typeface="Arial" panose="020B0604020202020204" pitchFamily="34" charset="0"/>
                <a:cs typeface="Arial" panose="020B0604020202020204" pitchFamily="34" charset="0"/>
              </a:rPr>
              <a:t> tietyllä aikavälillä (</a:t>
            </a:r>
            <a:r>
              <a:rPr lang="fi-FI" altLang="fi-FI" i="1" smtClean="0">
                <a:latin typeface="Arial" panose="020B0604020202020204" pitchFamily="34" charset="0"/>
                <a:cs typeface="Arial" panose="020B0604020202020204" pitchFamily="34" charset="0"/>
              </a:rPr>
              <a:t>t</a:t>
            </a:r>
            <a:r>
              <a:rPr lang="fi-FI" altLang="fi-FI" baseline="-25000" smtClean="0">
                <a:latin typeface="Arial" panose="020B0604020202020204" pitchFamily="34" charset="0"/>
                <a:cs typeface="Arial" panose="020B0604020202020204" pitchFamily="34" charset="0"/>
              </a:rPr>
              <a:t>1</a:t>
            </a:r>
            <a:r>
              <a:rPr lang="fi-FI" altLang="fi-FI" smtClean="0">
                <a:latin typeface="Arial" panose="020B0604020202020204" pitchFamily="34" charset="0"/>
                <a:cs typeface="Arial" panose="020B0604020202020204" pitchFamily="34" charset="0"/>
              </a:rPr>
              <a:t>,</a:t>
            </a:r>
            <a:r>
              <a:rPr lang="fi-FI" altLang="fi-FI" i="1" smtClean="0">
                <a:latin typeface="Arial" panose="020B0604020202020204" pitchFamily="34" charset="0"/>
                <a:cs typeface="Arial" panose="020B0604020202020204" pitchFamily="34" charset="0"/>
              </a:rPr>
              <a:t>t</a:t>
            </a:r>
            <a:r>
              <a:rPr lang="fi-FI" altLang="fi-FI" baseline="-25000" smtClean="0">
                <a:latin typeface="Arial" panose="020B0604020202020204" pitchFamily="34" charset="0"/>
                <a:cs typeface="Arial" panose="020B0604020202020204" pitchFamily="34" charset="0"/>
              </a:rPr>
              <a:t>2</a:t>
            </a:r>
            <a:r>
              <a:rPr lang="fi-FI" altLang="fi-FI" smtClean="0">
                <a:latin typeface="Arial" panose="020B0604020202020204" pitchFamily="34" charset="0"/>
                <a:cs typeface="Arial" panose="020B0604020202020204" pitchFamily="34" charset="0"/>
              </a:rPr>
              <a:t>) on kappaleen aseman muutos kysei-sellä aikavälillä.  </a:t>
            </a:r>
            <a:r>
              <a:rPr lang="el-GR" altLang="fi-FI" smtClean="0">
                <a:latin typeface="Arial" panose="020B0604020202020204" pitchFamily="34" charset="0"/>
                <a:cs typeface="Arial" panose="020B0604020202020204" pitchFamily="34" charset="0"/>
              </a:rPr>
              <a:t>Δ</a:t>
            </a:r>
            <a:r>
              <a:rPr lang="fi-FI" altLang="fi-FI" i="1" smtClean="0">
                <a:latin typeface="Arial" panose="020B0604020202020204" pitchFamily="34" charset="0"/>
                <a:cs typeface="Arial" panose="020B0604020202020204" pitchFamily="34" charset="0"/>
              </a:rPr>
              <a:t>x</a:t>
            </a:r>
            <a:r>
              <a:rPr lang="fi-FI" altLang="fi-FI" smtClean="0">
                <a:latin typeface="Arial" panose="020B0604020202020204" pitchFamily="34" charset="0"/>
                <a:cs typeface="Arial" panose="020B0604020202020204" pitchFamily="34" charset="0"/>
              </a:rPr>
              <a:t> =</a:t>
            </a:r>
            <a:r>
              <a:rPr lang="fi-FI" altLang="fi-FI" i="1" smtClean="0">
                <a:latin typeface="Arial" panose="020B0604020202020204" pitchFamily="34" charset="0"/>
                <a:cs typeface="Arial" panose="020B0604020202020204" pitchFamily="34" charset="0"/>
              </a:rPr>
              <a:t>x</a:t>
            </a:r>
            <a:r>
              <a:rPr lang="fi-FI" altLang="fi-FI" baseline="-25000" smtClean="0">
                <a:latin typeface="Arial" panose="020B0604020202020204" pitchFamily="34" charset="0"/>
                <a:cs typeface="Arial" panose="020B0604020202020204" pitchFamily="34" charset="0"/>
              </a:rPr>
              <a:t>2</a:t>
            </a:r>
            <a:r>
              <a:rPr lang="fi-FI" altLang="fi-FI" smtClean="0">
                <a:latin typeface="Arial" panose="020B0604020202020204" pitchFamily="34" charset="0"/>
                <a:cs typeface="Arial" panose="020B0604020202020204" pitchFamily="34" charset="0"/>
              </a:rPr>
              <a:t>-</a:t>
            </a:r>
            <a:r>
              <a:rPr lang="fi-FI" altLang="fi-FI" i="1" smtClean="0">
                <a:latin typeface="Arial" panose="020B0604020202020204" pitchFamily="34" charset="0"/>
                <a:cs typeface="Arial" panose="020B0604020202020204" pitchFamily="34" charset="0"/>
              </a:rPr>
              <a:t>x</a:t>
            </a:r>
            <a:r>
              <a:rPr lang="fi-FI" altLang="fi-FI" baseline="-25000" smtClean="0">
                <a:latin typeface="Arial" panose="020B0604020202020204" pitchFamily="34" charset="0"/>
                <a:cs typeface="Arial" panose="020B0604020202020204" pitchFamily="34" charset="0"/>
              </a:rPr>
              <a:t>1</a:t>
            </a:r>
            <a:r>
              <a:rPr lang="fi-FI" altLang="fi-FI" i="1" smtClean="0">
                <a:latin typeface="Arial" panose="020B0604020202020204" pitchFamily="34" charset="0"/>
                <a:cs typeface="Arial" panose="020B0604020202020204" pitchFamily="34" charset="0"/>
              </a:rPr>
              <a:t>, jossa x</a:t>
            </a:r>
            <a:r>
              <a:rPr lang="fi-FI" altLang="fi-FI" baseline="-25000" smtClean="0">
                <a:latin typeface="Arial" panose="020B0604020202020204" pitchFamily="34" charset="0"/>
                <a:cs typeface="Arial" panose="020B0604020202020204" pitchFamily="34" charset="0"/>
              </a:rPr>
              <a:t>1</a:t>
            </a:r>
            <a:r>
              <a:rPr lang="fi-FI" altLang="fi-FI" i="1" smtClean="0">
                <a:latin typeface="Arial" panose="020B0604020202020204" pitchFamily="34" charset="0"/>
                <a:cs typeface="Arial" panose="020B0604020202020204" pitchFamily="34" charset="0"/>
              </a:rPr>
              <a:t> on aseman alkuarvo ja x</a:t>
            </a:r>
            <a:r>
              <a:rPr lang="fi-FI" altLang="fi-FI" baseline="-25000" smtClean="0">
                <a:latin typeface="Arial" panose="020B0604020202020204" pitchFamily="34" charset="0"/>
                <a:cs typeface="Arial" panose="020B0604020202020204" pitchFamily="34" charset="0"/>
              </a:rPr>
              <a:t>2</a:t>
            </a:r>
            <a:r>
              <a:rPr lang="fi-FI" altLang="fi-FI" smtClean="0">
                <a:latin typeface="Arial" panose="020B0604020202020204" pitchFamily="34" charset="0"/>
                <a:cs typeface="Arial" panose="020B0604020202020204" pitchFamily="34" charset="0"/>
              </a:rPr>
              <a:t> </a:t>
            </a:r>
            <a:r>
              <a:rPr lang="fi-FI" altLang="fi-FI" i="1" smtClean="0">
                <a:latin typeface="Arial" panose="020B0604020202020204" pitchFamily="34" charset="0"/>
                <a:cs typeface="Arial" panose="020B0604020202020204" pitchFamily="34" charset="0"/>
              </a:rPr>
              <a:t>loppuarvo.  </a:t>
            </a:r>
            <a:endParaRPr lang="el-GR" altLang="fi-FI" i="1" baseline="-25000" smtClean="0">
              <a:latin typeface="Arial" panose="020B0604020202020204" pitchFamily="34" charset="0"/>
              <a:cs typeface="Arial" panose="020B0604020202020204" pitchFamily="34" charset="0"/>
            </a:endParaRPr>
          </a:p>
        </p:txBody>
      </p:sp>
      <p:sp>
        <p:nvSpPr>
          <p:cNvPr id="46084" name="AutoShape 4">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02E58F1B-2F56-49E3-9A7D-1D0581073BFD}" type="slidenum">
              <a:rPr lang="fi-FI" altLang="fi-FI" sz="1000" smtClean="0">
                <a:solidFill>
                  <a:schemeClr val="tx1"/>
                </a:solidFill>
                <a:latin typeface="Arial" panose="020B0604020202020204" pitchFamily="34" charset="0"/>
              </a:rPr>
              <a:pPr>
                <a:spcBef>
                  <a:spcPct val="0"/>
                </a:spcBef>
                <a:buClrTx/>
                <a:buFontTx/>
                <a:buNone/>
              </a:pPr>
              <a:t>39</a:t>
            </a:fld>
            <a:endParaRPr lang="fi-FI" altLang="fi-FI" sz="1000" smtClean="0">
              <a:solidFill>
                <a:schemeClr val="tx1"/>
              </a:solidFill>
              <a:latin typeface="Arial" panose="020B0604020202020204" pitchFamily="34" charset="0"/>
            </a:endParaRPr>
          </a:p>
        </p:txBody>
      </p:sp>
      <p:graphicFrame>
        <p:nvGraphicFramePr>
          <p:cNvPr id="47107" name="Object 2"/>
          <p:cNvGraphicFramePr>
            <a:graphicFrameLocks noGrp="1" noChangeAspect="1"/>
          </p:cNvGraphicFramePr>
          <p:nvPr>
            <p:ph sz="half" idx="4294967295"/>
          </p:nvPr>
        </p:nvGraphicFramePr>
        <p:xfrm>
          <a:off x="2051050" y="2095500"/>
          <a:ext cx="4392613" cy="727075"/>
        </p:xfrm>
        <a:graphic>
          <a:graphicData uri="http://schemas.openxmlformats.org/presentationml/2006/ole">
            <mc:AlternateContent xmlns:mc="http://schemas.openxmlformats.org/markup-compatibility/2006">
              <mc:Choice xmlns:v="urn:schemas-microsoft-com:vml" Requires="v">
                <p:oleObj spid="_x0000_s47117" name="Equation" r:id="rId4" imgW="4991100" imgH="825500" progId="Equation.DSMT4">
                  <p:embed/>
                </p:oleObj>
              </mc:Choice>
              <mc:Fallback>
                <p:oleObj name="Equation" r:id="rId4" imgW="4991100" imgH="8255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050" y="2095500"/>
                        <a:ext cx="4392613" cy="727075"/>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08" name="Rectangle 3"/>
          <p:cNvSpPr>
            <a:spLocks noGrp="1" noRot="1" noChangeArrowheads="1"/>
          </p:cNvSpPr>
          <p:nvPr>
            <p:ph type="body" sz="half" idx="4294967295"/>
          </p:nvPr>
        </p:nvSpPr>
        <p:spPr>
          <a:xfrm>
            <a:off x="323850" y="404813"/>
            <a:ext cx="8518525" cy="1511300"/>
          </a:xfrm>
        </p:spPr>
        <p:txBody>
          <a:bodyPr/>
          <a:lstStyle/>
          <a:p>
            <a:pPr eaLnBrk="1" hangingPunct="1"/>
            <a:r>
              <a:rPr lang="fi-FI" altLang="fi-FI" sz="2800" b="1" smtClean="0"/>
              <a:t>Keskinopeus</a:t>
            </a:r>
            <a:r>
              <a:rPr lang="fi-FI" altLang="fi-FI" sz="2800" smtClean="0"/>
              <a:t> </a:t>
            </a:r>
            <a:r>
              <a:rPr lang="fi-FI" altLang="fi-FI" sz="2800" b="1" i="1" smtClean="0"/>
              <a:t>v </a:t>
            </a:r>
            <a:r>
              <a:rPr lang="fi-FI" altLang="fi-FI" sz="2800" baseline="-25000" smtClean="0"/>
              <a:t>k</a:t>
            </a:r>
            <a:r>
              <a:rPr lang="fi-FI" altLang="fi-FI" sz="2800" smtClean="0"/>
              <a:t> kuvaa sitä, kuinka nopeasti kappale on tiettynä aikavälinä liikkunut valittuun positiiviseen suuntaan. </a:t>
            </a:r>
          </a:p>
        </p:txBody>
      </p:sp>
      <p:sp>
        <p:nvSpPr>
          <p:cNvPr id="47109" name="Rectangle 4"/>
          <p:cNvSpPr>
            <a:spLocks noRot="1" noChangeArrowheads="1"/>
          </p:cNvSpPr>
          <p:nvPr/>
        </p:nvSpPr>
        <p:spPr bwMode="auto">
          <a:xfrm>
            <a:off x="250825" y="3141663"/>
            <a:ext cx="85185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lvl="1" eaLnBrk="1" hangingPunct="1"/>
            <a:r>
              <a:rPr lang="fi-FI" altLang="fi-FI" sz="2400"/>
              <a:t>Perusyksiköiden avulla keskinopeuden yksiköksi saadaan:</a:t>
            </a:r>
          </a:p>
        </p:txBody>
      </p:sp>
      <p:graphicFrame>
        <p:nvGraphicFramePr>
          <p:cNvPr id="47110" name="Object 5"/>
          <p:cNvGraphicFramePr>
            <a:graphicFrameLocks noChangeAspect="1"/>
          </p:cNvGraphicFramePr>
          <p:nvPr/>
        </p:nvGraphicFramePr>
        <p:xfrm>
          <a:off x="1992313" y="4027488"/>
          <a:ext cx="2144712" cy="866775"/>
        </p:xfrm>
        <a:graphic>
          <a:graphicData uri="http://schemas.openxmlformats.org/presentationml/2006/ole">
            <mc:AlternateContent xmlns:mc="http://schemas.openxmlformats.org/markup-compatibility/2006">
              <mc:Choice xmlns:v="urn:schemas-microsoft-com:vml" Requires="v">
                <p:oleObj spid="_x0000_s47118" name="Equation" r:id="rId6" imgW="2260600" imgH="914400" progId="Equation.DSMT4">
                  <p:embed/>
                </p:oleObj>
              </mc:Choice>
              <mc:Fallback>
                <p:oleObj name="Equation" r:id="rId6" imgW="2260600" imgH="9144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92313" y="4027488"/>
                        <a:ext cx="2144712" cy="8667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1" name="Rectangle 6"/>
          <p:cNvSpPr>
            <a:spLocks noRot="1" noChangeArrowheads="1"/>
          </p:cNvSpPr>
          <p:nvPr/>
        </p:nvSpPr>
        <p:spPr bwMode="auto">
          <a:xfrm>
            <a:off x="250825" y="5013325"/>
            <a:ext cx="85185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lvl="1" eaLnBrk="1" hangingPunct="1"/>
            <a:r>
              <a:rPr lang="fi-FI" altLang="fi-FI" sz="2400"/>
              <a:t>Keskinopeudella on suuruus ja suunta eli se on vektorisuure.  </a:t>
            </a:r>
          </a:p>
        </p:txBody>
      </p:sp>
      <p:sp>
        <p:nvSpPr>
          <p:cNvPr id="47112" name="AutoShape 8">
            <a:hlinkClick r:id="rId8"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F3833528-B316-44C8-B31C-1EF6FB506204}" type="slidenum">
              <a:rPr lang="fi-FI" altLang="fi-FI" sz="1000" smtClean="0">
                <a:solidFill>
                  <a:schemeClr val="tx1"/>
                </a:solidFill>
                <a:latin typeface="Arial" panose="020B0604020202020204" pitchFamily="34" charset="0"/>
              </a:rPr>
              <a:pPr>
                <a:spcBef>
                  <a:spcPct val="0"/>
                </a:spcBef>
                <a:buClrTx/>
                <a:buFontTx/>
                <a:buNone/>
              </a:pPr>
              <a:t>4</a:t>
            </a:fld>
            <a:endParaRPr lang="fi-FI" altLang="fi-FI" sz="1000" smtClean="0">
              <a:solidFill>
                <a:schemeClr val="tx1"/>
              </a:solidFill>
              <a:latin typeface="Arial" panose="020B0604020202020204" pitchFamily="34" charset="0"/>
            </a:endParaRPr>
          </a:p>
        </p:txBody>
      </p:sp>
      <p:sp>
        <p:nvSpPr>
          <p:cNvPr id="11267" name="Rectangle 2"/>
          <p:cNvSpPr>
            <a:spLocks noGrp="1" noRot="1" noChangeArrowheads="1"/>
          </p:cNvSpPr>
          <p:nvPr>
            <p:ph type="body" idx="1"/>
          </p:nvPr>
        </p:nvSpPr>
        <p:spPr>
          <a:xfrm>
            <a:off x="457200" y="404813"/>
            <a:ext cx="8229600" cy="5721350"/>
          </a:xfrm>
        </p:spPr>
        <p:txBody>
          <a:bodyPr/>
          <a:lstStyle/>
          <a:p>
            <a:pPr eaLnBrk="1" hangingPunct="1">
              <a:lnSpc>
                <a:spcPct val="90000"/>
              </a:lnSpc>
            </a:pPr>
            <a:r>
              <a:rPr lang="fi-FI" altLang="fi-FI" b="1" smtClean="0"/>
              <a:t>Klassinen kausi:</a:t>
            </a:r>
          </a:p>
          <a:p>
            <a:pPr lvl="1" eaLnBrk="1" hangingPunct="1">
              <a:lnSpc>
                <a:spcPct val="90000"/>
              </a:lnSpc>
            </a:pPr>
            <a:r>
              <a:rPr lang="fi-FI" altLang="fi-FI" sz="2400" smtClean="0"/>
              <a:t>Alkoi n. vuonna 1600</a:t>
            </a:r>
          </a:p>
          <a:p>
            <a:pPr lvl="1" eaLnBrk="1" hangingPunct="1">
              <a:lnSpc>
                <a:spcPct val="90000"/>
              </a:lnSpc>
            </a:pPr>
            <a:r>
              <a:rPr lang="fi-FI" altLang="fi-FI" sz="2400" smtClean="0"/>
              <a:t>Galileo Galilei (1564-1642) korosti havaintojen ja kokeiden merkitystä fysikaalisen tiedon perustana.  </a:t>
            </a:r>
          </a:p>
          <a:p>
            <a:pPr lvl="1" eaLnBrk="1" hangingPunct="1">
              <a:lnSpc>
                <a:spcPct val="90000"/>
              </a:lnSpc>
            </a:pPr>
            <a:r>
              <a:rPr lang="fi-FI" altLang="fi-FI" sz="2400" smtClean="0"/>
              <a:t>Isaac Newton (1642-1727) esitti mekaniikan klassisen teorian.  Newtonin mekaniikka on kaikkia kappaleita ja makroskooppista ainetta koskeva teoria.  </a:t>
            </a:r>
          </a:p>
          <a:p>
            <a:pPr lvl="1" eaLnBrk="1" hangingPunct="1">
              <a:lnSpc>
                <a:spcPct val="90000"/>
              </a:lnSpc>
            </a:pPr>
            <a:r>
              <a:rPr lang="fi-FI" altLang="fi-FI" sz="2400" smtClean="0"/>
              <a:t>James Clerk Maxwell (1831-1879) esitti sähkömagneettisten ilmiöiden yleisen teorian. </a:t>
            </a:r>
          </a:p>
          <a:p>
            <a:pPr eaLnBrk="1" hangingPunct="1">
              <a:lnSpc>
                <a:spcPct val="90000"/>
              </a:lnSpc>
            </a:pPr>
            <a:r>
              <a:rPr lang="fi-FI" altLang="fi-FI" b="1" smtClean="0"/>
              <a:t>Modernin fysiikan kausi:</a:t>
            </a:r>
          </a:p>
          <a:p>
            <a:pPr lvl="1" eaLnBrk="1" hangingPunct="1">
              <a:lnSpc>
                <a:spcPct val="90000"/>
              </a:lnSpc>
            </a:pPr>
            <a:r>
              <a:rPr lang="fi-FI" altLang="fi-FI" sz="2400" smtClean="0"/>
              <a:t>Alkoi 1900-luvun alussa.</a:t>
            </a:r>
          </a:p>
          <a:p>
            <a:pPr lvl="1" eaLnBrk="1" hangingPunct="1">
              <a:lnSpc>
                <a:spcPct val="90000"/>
              </a:lnSpc>
            </a:pPr>
            <a:r>
              <a:rPr lang="fi-FI" altLang="fi-FI" sz="2400" smtClean="0"/>
              <a:t>Pääteoriat ovat kvanttimekaniikka ja suhteellisuusteoria.</a:t>
            </a:r>
          </a:p>
          <a:p>
            <a:pPr lvl="1" eaLnBrk="1" hangingPunct="1">
              <a:lnSpc>
                <a:spcPct val="90000"/>
              </a:lnSpc>
            </a:pPr>
            <a:r>
              <a:rPr lang="fi-FI" altLang="fi-FI" sz="2400" smtClean="0"/>
              <a:t>Albert Einstein (1879-1955) esitti suhteellisuusteorian.</a:t>
            </a:r>
          </a:p>
          <a:p>
            <a:pPr eaLnBrk="1" hangingPunct="1">
              <a:lnSpc>
                <a:spcPct val="90000"/>
              </a:lnSpc>
            </a:pPr>
            <a:endParaRPr lang="fi-FI" altLang="fi-FI" smtClean="0"/>
          </a:p>
        </p:txBody>
      </p:sp>
      <p:sp>
        <p:nvSpPr>
          <p:cNvPr id="11268" name="AutoShape 4">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Dian numeron paikkamerkki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F29DD21A-3A4F-4C3E-B937-887CB7BA7C32}" type="slidenum">
              <a:rPr lang="fi-FI" altLang="fi-FI" sz="1000" smtClean="0">
                <a:solidFill>
                  <a:schemeClr val="tx1"/>
                </a:solidFill>
                <a:latin typeface="Arial" panose="020B0604020202020204" pitchFamily="34" charset="0"/>
              </a:rPr>
              <a:pPr>
                <a:spcBef>
                  <a:spcPct val="0"/>
                </a:spcBef>
                <a:buClrTx/>
                <a:buFontTx/>
                <a:buNone/>
              </a:pPr>
              <a:t>40</a:t>
            </a:fld>
            <a:endParaRPr lang="fi-FI" altLang="fi-FI" sz="1000" smtClean="0">
              <a:solidFill>
                <a:schemeClr val="tx1"/>
              </a:solidFill>
              <a:latin typeface="Arial" panose="020B0604020202020204" pitchFamily="34" charset="0"/>
            </a:endParaRPr>
          </a:p>
        </p:txBody>
      </p:sp>
      <p:sp>
        <p:nvSpPr>
          <p:cNvPr id="49155" name="Rectangle 2"/>
          <p:cNvSpPr>
            <a:spLocks noGrp="1" noRot="1" noChangeArrowheads="1"/>
          </p:cNvSpPr>
          <p:nvPr>
            <p:ph type="body" sz="half" idx="1"/>
          </p:nvPr>
        </p:nvSpPr>
        <p:spPr>
          <a:xfrm>
            <a:off x="287338" y="388938"/>
            <a:ext cx="8591550" cy="1046162"/>
          </a:xfrm>
        </p:spPr>
        <p:txBody>
          <a:bodyPr/>
          <a:lstStyle/>
          <a:p>
            <a:pPr eaLnBrk="1" hangingPunct="1"/>
            <a:r>
              <a:rPr lang="fi-FI" altLang="fi-FI" sz="2800" b="1" smtClean="0"/>
              <a:t>Keskivauhti</a:t>
            </a:r>
            <a:r>
              <a:rPr lang="fi-FI" altLang="fi-FI" sz="2800" smtClean="0"/>
              <a:t> </a:t>
            </a:r>
            <a:r>
              <a:rPr lang="fi-FI" altLang="fi-FI" sz="2800" i="1" smtClean="0"/>
              <a:t>u</a:t>
            </a:r>
            <a:r>
              <a:rPr lang="fi-FI" altLang="fi-FI" sz="2800" b="1" i="1" smtClean="0"/>
              <a:t> </a:t>
            </a:r>
            <a:r>
              <a:rPr lang="fi-FI" altLang="fi-FI" sz="2800" baseline="-25000" smtClean="0"/>
              <a:t>k</a:t>
            </a:r>
            <a:r>
              <a:rPr lang="fi-FI" altLang="fi-FI" sz="2800" smtClean="0"/>
              <a:t> on rataa pitkin kuljettu kokonais-matka </a:t>
            </a:r>
            <a:r>
              <a:rPr lang="fi-FI" altLang="fi-FI" sz="2800" i="1" smtClean="0"/>
              <a:t>s</a:t>
            </a:r>
            <a:r>
              <a:rPr lang="fi-FI" altLang="fi-FI" sz="2800" smtClean="0"/>
              <a:t> jaettuna siihen käytetyllä ajalla </a:t>
            </a:r>
            <a:r>
              <a:rPr lang="fi-FI" altLang="fi-FI" sz="2800" i="1" smtClean="0"/>
              <a:t>t</a:t>
            </a:r>
            <a:endParaRPr lang="fi-FI" altLang="fi-FI" sz="2800" i="1" baseline="-25000" smtClean="0"/>
          </a:p>
          <a:p>
            <a:pPr lvl="1" eaLnBrk="1" hangingPunct="1">
              <a:buFont typeface="Wingdings" panose="05000000000000000000" pitchFamily="2" charset="2"/>
              <a:buNone/>
            </a:pPr>
            <a:endParaRPr lang="fi-FI" altLang="fi-FI" sz="2400" smtClean="0"/>
          </a:p>
        </p:txBody>
      </p:sp>
      <p:graphicFrame>
        <p:nvGraphicFramePr>
          <p:cNvPr id="49156" name="Object 3"/>
          <p:cNvGraphicFramePr>
            <a:graphicFrameLocks noGrp="1" noChangeAspect="1"/>
          </p:cNvGraphicFramePr>
          <p:nvPr>
            <p:ph sz="half" idx="2"/>
          </p:nvPr>
        </p:nvGraphicFramePr>
        <p:xfrm>
          <a:off x="1419225" y="2008188"/>
          <a:ext cx="5041900" cy="731837"/>
        </p:xfrm>
        <a:graphic>
          <a:graphicData uri="http://schemas.openxmlformats.org/presentationml/2006/ole">
            <mc:AlternateContent xmlns:mc="http://schemas.openxmlformats.org/markup-compatibility/2006">
              <mc:Choice xmlns:v="urn:schemas-microsoft-com:vml" Requires="v">
                <p:oleObj spid="_x0000_s49161" name="Equation" r:id="rId3" imgW="5511800" imgH="800100" progId="Equation.DSMT4">
                  <p:embed/>
                </p:oleObj>
              </mc:Choice>
              <mc:Fallback>
                <p:oleObj name="Equation" r:id="rId3" imgW="5511800" imgH="8001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9225" y="2008188"/>
                        <a:ext cx="5041900" cy="731837"/>
                      </a:xfrm>
                      <a:prstGeom prst="rect">
                        <a:avLst/>
                      </a:prstGeom>
                      <a:solidFill>
                        <a:srgbClr val="FFCC99"/>
                      </a:solidFill>
                      <a:ln w="9525" cap="flat" cmpd="sng" algn="ctr">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57" name="Rectangle 4"/>
          <p:cNvSpPr>
            <a:spLocks noRot="1" noChangeArrowheads="1"/>
          </p:cNvSpPr>
          <p:nvPr/>
        </p:nvSpPr>
        <p:spPr bwMode="auto">
          <a:xfrm>
            <a:off x="257175" y="3540125"/>
            <a:ext cx="8591550" cy="284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lvl="1" eaLnBrk="1" hangingPunct="1"/>
            <a:r>
              <a:rPr lang="fi-FI" altLang="fi-FI" sz="2400"/>
              <a:t>Keskivauhdin yksikkö on myös m/s.  </a:t>
            </a:r>
          </a:p>
          <a:p>
            <a:pPr lvl="1" eaLnBrk="1" hangingPunct="1"/>
            <a:r>
              <a:rPr lang="fi-FI" altLang="fi-FI" sz="2400"/>
              <a:t>Keskivauhti soveltuu myös käyräviivaiseen liikkeeseen, jossa liikesuunta vaihtelee.  </a:t>
            </a:r>
          </a:p>
          <a:p>
            <a:pPr lvl="1" eaLnBrk="1" hangingPunct="1"/>
            <a:r>
              <a:rPr lang="fi-FI" altLang="fi-FI" sz="2400"/>
              <a:t>Keskivauhti on yhtä suuri kuin keskinopeus silloin, jos liikkeen suunta ei muutu siirtymään käytetyn ajan kuluessa.</a:t>
            </a:r>
          </a:p>
          <a:p>
            <a:pPr lvl="1" eaLnBrk="1" hangingPunct="1">
              <a:buFont typeface="Wingdings" panose="05000000000000000000" pitchFamily="2" charset="2"/>
              <a:buNone/>
            </a:pPr>
            <a:endParaRPr lang="fi-FI" altLang="fi-FI" sz="2400"/>
          </a:p>
        </p:txBody>
      </p:sp>
      <p:sp>
        <p:nvSpPr>
          <p:cNvPr id="49158" name="AutoShape 6">
            <a:hlinkClick r:id="rId5"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2470803F-7030-42B0-8892-D8421B1F12A0}" type="slidenum">
              <a:rPr lang="fi-FI" altLang="fi-FI" sz="1000" smtClean="0">
                <a:solidFill>
                  <a:schemeClr val="tx1"/>
                </a:solidFill>
                <a:latin typeface="Arial" panose="020B0604020202020204" pitchFamily="34" charset="0"/>
              </a:rPr>
              <a:pPr>
                <a:spcBef>
                  <a:spcPct val="0"/>
                </a:spcBef>
                <a:buClrTx/>
                <a:buFontTx/>
                <a:buNone/>
              </a:pPr>
              <a:t>41</a:t>
            </a:fld>
            <a:endParaRPr lang="fi-FI" altLang="fi-FI" sz="1000" smtClean="0">
              <a:solidFill>
                <a:schemeClr val="tx1"/>
              </a:solidFill>
              <a:latin typeface="Arial" panose="020B0604020202020204" pitchFamily="34" charset="0"/>
            </a:endParaRPr>
          </a:p>
        </p:txBody>
      </p:sp>
      <p:sp>
        <p:nvSpPr>
          <p:cNvPr id="50179" name="Rectangle 2"/>
          <p:cNvSpPr>
            <a:spLocks noGrp="1" noRot="1" noChangeArrowheads="1"/>
          </p:cNvSpPr>
          <p:nvPr>
            <p:ph type="body" idx="4294967295"/>
          </p:nvPr>
        </p:nvSpPr>
        <p:spPr>
          <a:xfrm>
            <a:off x="395288" y="404813"/>
            <a:ext cx="8540750" cy="1223962"/>
          </a:xfrm>
        </p:spPr>
        <p:txBody>
          <a:bodyPr/>
          <a:lstStyle/>
          <a:p>
            <a:pPr eaLnBrk="1" hangingPunct="1"/>
            <a:r>
              <a:rPr lang="fi-FI" altLang="fi-FI" smtClean="0"/>
              <a:t>Keskinopeuden </a:t>
            </a:r>
            <a:r>
              <a:rPr lang="fi-FI" altLang="fi-FI" i="1" smtClean="0"/>
              <a:t>v</a:t>
            </a:r>
            <a:r>
              <a:rPr lang="fi-FI" altLang="fi-FI" baseline="-25000" smtClean="0"/>
              <a:t>k</a:t>
            </a:r>
            <a:r>
              <a:rPr lang="fi-FI" altLang="fi-FI" smtClean="0"/>
              <a:t> ja keskivauhdin </a:t>
            </a:r>
            <a:r>
              <a:rPr lang="fi-FI" altLang="fi-FI" i="1" smtClean="0"/>
              <a:t>u</a:t>
            </a:r>
            <a:r>
              <a:rPr lang="fi-FI" altLang="fi-FI" baseline="-25000" smtClean="0"/>
              <a:t>k</a:t>
            </a:r>
            <a:r>
              <a:rPr lang="fi-FI" altLang="fi-FI" smtClean="0"/>
              <a:t> käsit-teellinen ero. </a:t>
            </a:r>
          </a:p>
        </p:txBody>
      </p:sp>
      <p:sp>
        <p:nvSpPr>
          <p:cNvPr id="50180" name="Line 3"/>
          <p:cNvSpPr>
            <a:spLocks noChangeShapeType="1"/>
          </p:cNvSpPr>
          <p:nvPr/>
        </p:nvSpPr>
        <p:spPr bwMode="auto">
          <a:xfrm>
            <a:off x="900113" y="2420938"/>
            <a:ext cx="705643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832516" name="Oval 4"/>
          <p:cNvSpPr>
            <a:spLocks noChangeArrowheads="1"/>
          </p:cNvSpPr>
          <p:nvPr/>
        </p:nvSpPr>
        <p:spPr bwMode="auto">
          <a:xfrm>
            <a:off x="900113" y="1917700"/>
            <a:ext cx="503237" cy="503238"/>
          </a:xfrm>
          <a:prstGeom prst="ellipse">
            <a:avLst/>
          </a:prstGeom>
          <a:solidFill>
            <a:srgbClr val="3366FF"/>
          </a:solidFill>
          <a:ln w="9525">
            <a:solidFill>
              <a:schemeClr val="tx1"/>
            </a:solidFill>
            <a:round/>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50182" name="Line 5"/>
          <p:cNvSpPr>
            <a:spLocks noChangeShapeType="1"/>
          </p:cNvSpPr>
          <p:nvPr/>
        </p:nvSpPr>
        <p:spPr bwMode="auto">
          <a:xfrm>
            <a:off x="1116013" y="2782888"/>
            <a:ext cx="0" cy="358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50183" name="Line 6"/>
          <p:cNvSpPr>
            <a:spLocks noChangeShapeType="1"/>
          </p:cNvSpPr>
          <p:nvPr/>
        </p:nvSpPr>
        <p:spPr bwMode="auto">
          <a:xfrm>
            <a:off x="900113" y="4508500"/>
            <a:ext cx="705643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832519" name="Oval 7"/>
          <p:cNvSpPr>
            <a:spLocks noChangeArrowheads="1"/>
          </p:cNvSpPr>
          <p:nvPr/>
        </p:nvSpPr>
        <p:spPr bwMode="auto">
          <a:xfrm>
            <a:off x="900113" y="4003675"/>
            <a:ext cx="503237" cy="503238"/>
          </a:xfrm>
          <a:prstGeom prst="ellipse">
            <a:avLst/>
          </a:prstGeom>
          <a:solidFill>
            <a:srgbClr val="3366FF"/>
          </a:solidFill>
          <a:ln w="9525">
            <a:solidFill>
              <a:schemeClr val="tx1"/>
            </a:solidFill>
            <a:round/>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50185" name="Line 8"/>
          <p:cNvSpPr>
            <a:spLocks noChangeShapeType="1"/>
          </p:cNvSpPr>
          <p:nvPr/>
        </p:nvSpPr>
        <p:spPr bwMode="auto">
          <a:xfrm>
            <a:off x="1116013" y="4868863"/>
            <a:ext cx="0" cy="358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832521" name="Line 9"/>
          <p:cNvSpPr>
            <a:spLocks noChangeShapeType="1"/>
          </p:cNvSpPr>
          <p:nvPr/>
        </p:nvSpPr>
        <p:spPr bwMode="auto">
          <a:xfrm>
            <a:off x="1116013" y="2997200"/>
            <a:ext cx="51847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832522" name="Line 10"/>
          <p:cNvSpPr>
            <a:spLocks noChangeShapeType="1"/>
          </p:cNvSpPr>
          <p:nvPr/>
        </p:nvSpPr>
        <p:spPr bwMode="auto">
          <a:xfrm>
            <a:off x="6300788" y="2782888"/>
            <a:ext cx="0" cy="358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832523" name="Text Box 11"/>
          <p:cNvSpPr txBox="1">
            <a:spLocks noChangeArrowheads="1"/>
          </p:cNvSpPr>
          <p:nvPr/>
        </p:nvSpPr>
        <p:spPr bwMode="auto">
          <a:xfrm>
            <a:off x="1476375" y="2630488"/>
            <a:ext cx="46085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a:solidFill>
                  <a:schemeClr val="tx1"/>
                </a:solidFill>
              </a:rPr>
              <a:t>Siirtymä </a:t>
            </a:r>
            <a:r>
              <a:rPr lang="el-GR" altLang="fi-FI" sz="1800">
                <a:solidFill>
                  <a:schemeClr val="tx1"/>
                </a:solidFill>
                <a:cs typeface="Arial" panose="020B0604020202020204" pitchFamily="34" charset="0"/>
              </a:rPr>
              <a:t>Δ</a:t>
            </a:r>
            <a:r>
              <a:rPr lang="fi-FI" altLang="fi-FI" sz="1800" i="1">
                <a:solidFill>
                  <a:schemeClr val="tx1"/>
                </a:solidFill>
                <a:cs typeface="Arial" panose="020B0604020202020204" pitchFamily="34" charset="0"/>
              </a:rPr>
              <a:t>x </a:t>
            </a:r>
            <a:r>
              <a:rPr lang="fi-FI" altLang="fi-FI" sz="1800" i="1">
                <a:solidFill>
                  <a:schemeClr val="tx1"/>
                </a:solidFill>
                <a:latin typeface="Arial" panose="020B0604020202020204" pitchFamily="34" charset="0"/>
                <a:cs typeface="Arial" panose="020B0604020202020204" pitchFamily="34" charset="0"/>
              </a:rPr>
              <a:t>= </a:t>
            </a:r>
            <a:r>
              <a:rPr lang="fi-FI" altLang="fi-FI" sz="1800">
                <a:solidFill>
                  <a:schemeClr val="tx1"/>
                </a:solidFill>
                <a:cs typeface="Arial" panose="020B0604020202020204" pitchFamily="34" charset="0"/>
              </a:rPr>
              <a:t>rataa pitkin kujettu matka </a:t>
            </a:r>
            <a:r>
              <a:rPr lang="fi-FI" altLang="fi-FI" sz="1800" i="1">
                <a:solidFill>
                  <a:schemeClr val="tx1"/>
                </a:solidFill>
                <a:cs typeface="Arial" panose="020B0604020202020204" pitchFamily="34" charset="0"/>
              </a:rPr>
              <a:t>s</a:t>
            </a:r>
            <a:endParaRPr lang="el-GR" altLang="fi-FI" sz="1800" i="1">
              <a:solidFill>
                <a:schemeClr val="tx1"/>
              </a:solidFill>
              <a:cs typeface="Arial" panose="020B0604020202020204" pitchFamily="34" charset="0"/>
            </a:endParaRPr>
          </a:p>
        </p:txBody>
      </p:sp>
      <p:sp>
        <p:nvSpPr>
          <p:cNvPr id="832524" name="Line 12"/>
          <p:cNvSpPr>
            <a:spLocks noChangeShapeType="1"/>
          </p:cNvSpPr>
          <p:nvPr/>
        </p:nvSpPr>
        <p:spPr bwMode="auto">
          <a:xfrm>
            <a:off x="4427538" y="4868863"/>
            <a:ext cx="0" cy="358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832525" name="Line 13"/>
          <p:cNvSpPr>
            <a:spLocks noChangeShapeType="1"/>
          </p:cNvSpPr>
          <p:nvPr/>
        </p:nvSpPr>
        <p:spPr bwMode="auto">
          <a:xfrm>
            <a:off x="1116013" y="5084763"/>
            <a:ext cx="3311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832526" name="Text Box 14"/>
          <p:cNvSpPr txBox="1">
            <a:spLocks noChangeArrowheads="1"/>
          </p:cNvSpPr>
          <p:nvPr/>
        </p:nvSpPr>
        <p:spPr bwMode="auto">
          <a:xfrm>
            <a:off x="1692275" y="4651375"/>
            <a:ext cx="23034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a:solidFill>
                  <a:schemeClr val="tx1"/>
                </a:solidFill>
              </a:rPr>
              <a:t>Siirtymä </a:t>
            </a:r>
            <a:r>
              <a:rPr lang="el-GR" altLang="fi-FI" sz="1800">
                <a:solidFill>
                  <a:schemeClr val="tx1"/>
                </a:solidFill>
                <a:latin typeface="Arial" panose="020B0604020202020204" pitchFamily="34" charset="0"/>
                <a:cs typeface="Arial" panose="020B0604020202020204" pitchFamily="34" charset="0"/>
              </a:rPr>
              <a:t>Δ</a:t>
            </a:r>
            <a:r>
              <a:rPr lang="fi-FI" altLang="fi-FI" sz="1800" i="1">
                <a:solidFill>
                  <a:schemeClr val="tx1"/>
                </a:solidFill>
              </a:rPr>
              <a:t>x </a:t>
            </a:r>
            <a:r>
              <a:rPr lang="en-US" altLang="fi-FI" sz="1800" i="1">
                <a:solidFill>
                  <a:schemeClr val="tx1"/>
                </a:solidFill>
              </a:rPr>
              <a:t>&lt; </a:t>
            </a:r>
            <a:r>
              <a:rPr lang="fi-FI" altLang="fi-FI" sz="1800" i="1">
                <a:solidFill>
                  <a:schemeClr val="tx1"/>
                </a:solidFill>
                <a:cs typeface="Arial" panose="020B0604020202020204" pitchFamily="34" charset="0"/>
              </a:rPr>
              <a:t>s</a:t>
            </a:r>
            <a:endParaRPr lang="el-GR" altLang="fi-FI" sz="1800" i="1">
              <a:solidFill>
                <a:schemeClr val="tx1"/>
              </a:solidFill>
              <a:cs typeface="Arial" panose="020B0604020202020204" pitchFamily="34" charset="0"/>
            </a:endParaRPr>
          </a:p>
        </p:txBody>
      </p:sp>
      <p:sp>
        <p:nvSpPr>
          <p:cNvPr id="50192" name="Text Box 15"/>
          <p:cNvSpPr txBox="1">
            <a:spLocks noChangeArrowheads="1"/>
          </p:cNvSpPr>
          <p:nvPr/>
        </p:nvSpPr>
        <p:spPr bwMode="auto">
          <a:xfrm>
            <a:off x="4859338" y="4652963"/>
            <a:ext cx="34559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1800">
              <a:solidFill>
                <a:schemeClr val="tx1"/>
              </a:solidFill>
            </a:endParaRPr>
          </a:p>
        </p:txBody>
      </p:sp>
      <p:sp>
        <p:nvSpPr>
          <p:cNvPr id="832528" name="Text Box 16"/>
          <p:cNvSpPr txBox="1">
            <a:spLocks noChangeArrowheads="1"/>
          </p:cNvSpPr>
          <p:nvPr/>
        </p:nvSpPr>
        <p:spPr bwMode="auto">
          <a:xfrm>
            <a:off x="4787900" y="4795838"/>
            <a:ext cx="36734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a:solidFill>
                  <a:schemeClr val="tx1"/>
                </a:solidFill>
              </a:rPr>
              <a:t>Tässä tapauksessa pallon kulkema matka on erisuuri kuin siirtymä. </a:t>
            </a:r>
          </a:p>
        </p:txBody>
      </p:sp>
      <p:graphicFrame>
        <p:nvGraphicFramePr>
          <p:cNvPr id="832529" name="Object 17"/>
          <p:cNvGraphicFramePr>
            <a:graphicFrameLocks noChangeAspect="1"/>
          </p:cNvGraphicFramePr>
          <p:nvPr/>
        </p:nvGraphicFramePr>
        <p:xfrm>
          <a:off x="6669088" y="1673225"/>
          <a:ext cx="1112837" cy="714375"/>
        </p:xfrm>
        <a:graphic>
          <a:graphicData uri="http://schemas.openxmlformats.org/presentationml/2006/ole">
            <mc:AlternateContent xmlns:mc="http://schemas.openxmlformats.org/markup-compatibility/2006">
              <mc:Choice xmlns:v="urn:schemas-microsoft-com:vml" Requires="v">
                <p:oleObj spid="_x0000_s50215" name="Equation" r:id="rId3" imgW="1168400" imgH="749300" progId="Equation.DSMT4">
                  <p:embed/>
                </p:oleObj>
              </mc:Choice>
              <mc:Fallback>
                <p:oleObj name="Equation" r:id="rId3" imgW="1168400" imgH="749300" progId="Equation.DSMT4">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9088" y="1673225"/>
                        <a:ext cx="1112837" cy="71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2530" name="Object 18"/>
          <p:cNvGraphicFramePr>
            <a:graphicFrameLocks noChangeAspect="1"/>
          </p:cNvGraphicFramePr>
          <p:nvPr/>
        </p:nvGraphicFramePr>
        <p:xfrm>
          <a:off x="6632575" y="2827338"/>
          <a:ext cx="1544638" cy="712787"/>
        </p:xfrm>
        <a:graphic>
          <a:graphicData uri="http://schemas.openxmlformats.org/presentationml/2006/ole">
            <mc:AlternateContent xmlns:mc="http://schemas.openxmlformats.org/markup-compatibility/2006">
              <mc:Choice xmlns:v="urn:schemas-microsoft-com:vml" Requires="v">
                <p:oleObj spid="_x0000_s50216" name="Equation" r:id="rId5" imgW="1625600" imgH="749300" progId="Equation.DSMT4">
                  <p:embed/>
                </p:oleObj>
              </mc:Choice>
              <mc:Fallback>
                <p:oleObj name="Equation" r:id="rId5" imgW="1625600" imgH="749300" progId="Equation.DSMT4">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32575" y="2827338"/>
                        <a:ext cx="1544638" cy="712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2531" name="Object 19"/>
          <p:cNvGraphicFramePr>
            <a:graphicFrameLocks noChangeAspect="1"/>
          </p:cNvGraphicFramePr>
          <p:nvPr/>
        </p:nvGraphicFramePr>
        <p:xfrm>
          <a:off x="3824288" y="5541963"/>
          <a:ext cx="1558925" cy="712787"/>
        </p:xfrm>
        <a:graphic>
          <a:graphicData uri="http://schemas.openxmlformats.org/presentationml/2006/ole">
            <mc:AlternateContent xmlns:mc="http://schemas.openxmlformats.org/markup-compatibility/2006">
              <mc:Choice xmlns:v="urn:schemas-microsoft-com:vml" Requires="v">
                <p:oleObj spid="_x0000_s50217" name="Equation" r:id="rId7" imgW="1638300" imgH="749300" progId="Equation.DSMT4">
                  <p:embed/>
                </p:oleObj>
              </mc:Choice>
              <mc:Fallback>
                <p:oleObj name="Equation" r:id="rId7" imgW="1638300" imgH="749300" progId="Equation.DSMT4">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24288" y="5541963"/>
                        <a:ext cx="1558925" cy="712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2532" name="Object 20"/>
          <p:cNvGraphicFramePr>
            <a:graphicFrameLocks noChangeAspect="1"/>
          </p:cNvGraphicFramePr>
          <p:nvPr/>
        </p:nvGraphicFramePr>
        <p:xfrm>
          <a:off x="1468438" y="5511800"/>
          <a:ext cx="1112837" cy="714375"/>
        </p:xfrm>
        <a:graphic>
          <a:graphicData uri="http://schemas.openxmlformats.org/presentationml/2006/ole">
            <mc:AlternateContent xmlns:mc="http://schemas.openxmlformats.org/markup-compatibility/2006">
              <mc:Choice xmlns:v="urn:schemas-microsoft-com:vml" Requires="v">
                <p:oleObj spid="_x0000_s50218" name="Equation" r:id="rId9" imgW="1168400" imgH="749300" progId="Equation.DSMT4">
                  <p:embed/>
                </p:oleObj>
              </mc:Choice>
              <mc:Fallback>
                <p:oleObj name="Equation" r:id="rId9" imgW="1168400" imgH="749300" progId="Equation.DSMT4">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68438" y="5511800"/>
                        <a:ext cx="1112837" cy="71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2533" name="Line 21"/>
          <p:cNvSpPr>
            <a:spLocks noChangeShapeType="1"/>
          </p:cNvSpPr>
          <p:nvPr/>
        </p:nvSpPr>
        <p:spPr bwMode="auto">
          <a:xfrm>
            <a:off x="1116013" y="4148138"/>
            <a:ext cx="6480175"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832534" name="Line 22"/>
          <p:cNvSpPr>
            <a:spLocks noChangeShapeType="1"/>
          </p:cNvSpPr>
          <p:nvPr/>
        </p:nvSpPr>
        <p:spPr bwMode="auto">
          <a:xfrm flipH="1">
            <a:off x="2268538" y="4292600"/>
            <a:ext cx="5327650"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832535" name="Line 23"/>
          <p:cNvSpPr>
            <a:spLocks noChangeShapeType="1"/>
          </p:cNvSpPr>
          <p:nvPr/>
        </p:nvSpPr>
        <p:spPr bwMode="auto">
          <a:xfrm>
            <a:off x="2268538" y="4435475"/>
            <a:ext cx="2159000"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832536" name="AutoShape 24"/>
          <p:cNvSpPr>
            <a:spLocks/>
          </p:cNvSpPr>
          <p:nvPr/>
        </p:nvSpPr>
        <p:spPr bwMode="auto">
          <a:xfrm>
            <a:off x="2411413" y="3643313"/>
            <a:ext cx="574675" cy="403225"/>
          </a:xfrm>
          <a:prstGeom prst="borderCallout1">
            <a:avLst>
              <a:gd name="adj1" fmla="val 28347"/>
              <a:gd name="adj2" fmla="val -13259"/>
              <a:gd name="adj3" fmla="val 127560"/>
              <a:gd name="adj4" fmla="val -81218"/>
            </a:avLst>
          </a:prstGeom>
          <a:solidFill>
            <a:srgbClr val="FFCC99"/>
          </a:solidFill>
          <a:ln w="9525">
            <a:solidFill>
              <a:schemeClr val="tx1"/>
            </a:solidFill>
            <a:miter lim="800000"/>
            <a:headEnd/>
            <a:tailEnd/>
          </a:ln>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0"/>
              </a:spcBef>
              <a:buClrTx/>
              <a:buFontTx/>
              <a:buNone/>
            </a:pPr>
            <a:r>
              <a:rPr lang="fi-FI" altLang="fi-FI" sz="1800" i="1">
                <a:solidFill>
                  <a:schemeClr val="tx1"/>
                </a:solidFill>
              </a:rPr>
              <a:t>s</a:t>
            </a:r>
            <a:r>
              <a:rPr lang="fi-FI" altLang="fi-FI" sz="1800" baseline="-25000">
                <a:solidFill>
                  <a:schemeClr val="tx1"/>
                </a:solidFill>
              </a:rPr>
              <a:t>1</a:t>
            </a:r>
          </a:p>
        </p:txBody>
      </p:sp>
      <p:sp>
        <p:nvSpPr>
          <p:cNvPr id="832537" name="AutoShape 25"/>
          <p:cNvSpPr>
            <a:spLocks/>
          </p:cNvSpPr>
          <p:nvPr/>
        </p:nvSpPr>
        <p:spPr bwMode="auto">
          <a:xfrm>
            <a:off x="5292725" y="3643313"/>
            <a:ext cx="574675" cy="403225"/>
          </a:xfrm>
          <a:prstGeom prst="borderCallout1">
            <a:avLst>
              <a:gd name="adj1" fmla="val 28347"/>
              <a:gd name="adj2" fmla="val -13259"/>
              <a:gd name="adj3" fmla="val 158269"/>
              <a:gd name="adj4" fmla="val -66852"/>
            </a:avLst>
          </a:prstGeom>
          <a:solidFill>
            <a:srgbClr val="FFCC99"/>
          </a:solidFill>
          <a:ln w="9525" algn="ctr">
            <a:solidFill>
              <a:schemeClr val="tx1"/>
            </a:solidFill>
            <a:miter lim="800000"/>
            <a:headEnd/>
            <a:tailEnd/>
          </a:ln>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0"/>
              </a:spcBef>
              <a:buClrTx/>
              <a:buFontTx/>
              <a:buNone/>
            </a:pPr>
            <a:r>
              <a:rPr lang="fi-FI" altLang="fi-FI" sz="1800" i="1">
                <a:solidFill>
                  <a:schemeClr val="tx1"/>
                </a:solidFill>
              </a:rPr>
              <a:t>s</a:t>
            </a:r>
            <a:r>
              <a:rPr lang="fi-FI" altLang="fi-FI" sz="1800" baseline="-25000">
                <a:solidFill>
                  <a:schemeClr val="tx1"/>
                </a:solidFill>
              </a:rPr>
              <a:t>2</a:t>
            </a:r>
          </a:p>
        </p:txBody>
      </p:sp>
      <p:sp>
        <p:nvSpPr>
          <p:cNvPr id="832538" name="AutoShape 26"/>
          <p:cNvSpPr>
            <a:spLocks/>
          </p:cNvSpPr>
          <p:nvPr/>
        </p:nvSpPr>
        <p:spPr bwMode="auto">
          <a:xfrm>
            <a:off x="3492500" y="3643313"/>
            <a:ext cx="574675" cy="403225"/>
          </a:xfrm>
          <a:prstGeom prst="borderCallout1">
            <a:avLst>
              <a:gd name="adj1" fmla="val 28347"/>
              <a:gd name="adj2" fmla="val -13259"/>
              <a:gd name="adj3" fmla="val 196065"/>
              <a:gd name="adj4" fmla="val -69338"/>
            </a:avLst>
          </a:prstGeom>
          <a:solidFill>
            <a:srgbClr val="FFCC99"/>
          </a:solidFill>
          <a:ln w="9525" algn="ctr">
            <a:solidFill>
              <a:schemeClr val="tx1"/>
            </a:solidFill>
            <a:miter lim="800000"/>
            <a:headEnd/>
            <a:tailEnd/>
          </a:ln>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0"/>
              </a:spcBef>
              <a:buClrTx/>
              <a:buFontTx/>
              <a:buNone/>
            </a:pPr>
            <a:r>
              <a:rPr lang="fi-FI" altLang="fi-FI" sz="1800" i="1">
                <a:solidFill>
                  <a:schemeClr val="tx1"/>
                </a:solidFill>
              </a:rPr>
              <a:t>s</a:t>
            </a:r>
            <a:r>
              <a:rPr lang="fi-FI" altLang="fi-FI" sz="1800" baseline="-25000">
                <a:solidFill>
                  <a:schemeClr val="tx1"/>
                </a:solidFill>
              </a:rPr>
              <a:t>3</a:t>
            </a:r>
          </a:p>
        </p:txBody>
      </p:sp>
      <p:sp>
        <p:nvSpPr>
          <p:cNvPr id="50204" name="Text Box 27"/>
          <p:cNvSpPr txBox="1">
            <a:spLocks noChangeArrowheads="1"/>
          </p:cNvSpPr>
          <p:nvPr/>
        </p:nvSpPr>
        <p:spPr bwMode="auto">
          <a:xfrm>
            <a:off x="468313" y="2060575"/>
            <a:ext cx="431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a:solidFill>
                  <a:schemeClr val="tx1"/>
                </a:solidFill>
              </a:rPr>
              <a:t>1</a:t>
            </a:r>
          </a:p>
        </p:txBody>
      </p:sp>
      <p:sp>
        <p:nvSpPr>
          <p:cNvPr id="50205" name="Text Box 28"/>
          <p:cNvSpPr txBox="1">
            <a:spLocks noChangeArrowheads="1"/>
          </p:cNvSpPr>
          <p:nvPr/>
        </p:nvSpPr>
        <p:spPr bwMode="auto">
          <a:xfrm>
            <a:off x="468313" y="4221163"/>
            <a:ext cx="3603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a:solidFill>
                  <a:schemeClr val="tx1"/>
                </a:solidFill>
              </a:rPr>
              <a:t>2</a:t>
            </a:r>
          </a:p>
        </p:txBody>
      </p:sp>
      <p:sp>
        <p:nvSpPr>
          <p:cNvPr id="50206" name="AutoShape 30">
            <a:hlinkClick r:id="rId11"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4.16667E-6 6.7052E-6 L 0.56702 6.7052E-6 " pathEditMode="relative" ptsTypes="AA">
                                      <p:cBhvr>
                                        <p:cTn id="6" dur="2000" fill="hold"/>
                                        <p:tgtEl>
                                          <p:spTgt spid="832516"/>
                                        </p:tgtEl>
                                        <p:attrNameLst>
                                          <p:attrName>ppt_x</p:attrName>
                                          <p:attrName>ppt_y</p:attrName>
                                        </p:attrNameLst>
                                      </p:cBhvr>
                                    </p:animMotion>
                                  </p:childTnLst>
                                </p:cTn>
                              </p:par>
                            </p:childTnLst>
                          </p:cTn>
                        </p:par>
                        <p:par>
                          <p:cTn id="7" fill="hold" nodeType="afterGroup">
                            <p:stCondLst>
                              <p:cond delay="2000"/>
                            </p:stCondLst>
                            <p:childTnLst>
                              <p:par>
                                <p:cTn id="8" presetID="4" presetClass="entr" presetSubtype="16" fill="hold" grpId="0" nodeType="afterEffect">
                                  <p:stCondLst>
                                    <p:cond delay="0"/>
                                  </p:stCondLst>
                                  <p:childTnLst>
                                    <p:set>
                                      <p:cBhvr>
                                        <p:cTn id="9" dur="1" fill="hold">
                                          <p:stCondLst>
                                            <p:cond delay="0"/>
                                          </p:stCondLst>
                                        </p:cTn>
                                        <p:tgtEl>
                                          <p:spTgt spid="832523"/>
                                        </p:tgtEl>
                                        <p:attrNameLst>
                                          <p:attrName>style.visibility</p:attrName>
                                        </p:attrNameLst>
                                      </p:cBhvr>
                                      <p:to>
                                        <p:strVal val="visible"/>
                                      </p:to>
                                    </p:set>
                                    <p:animEffect transition="in" filter="box(in)">
                                      <p:cBhvr>
                                        <p:cTn id="10" dur="500"/>
                                        <p:tgtEl>
                                          <p:spTgt spid="832523"/>
                                        </p:tgtEl>
                                      </p:cBhvr>
                                    </p:animEffect>
                                  </p:childTnLst>
                                </p:cTn>
                              </p:par>
                              <p:par>
                                <p:cTn id="11" presetID="4" presetClass="entr" presetSubtype="16" fill="hold" nodeType="withEffect">
                                  <p:stCondLst>
                                    <p:cond delay="0"/>
                                  </p:stCondLst>
                                  <p:childTnLst>
                                    <p:set>
                                      <p:cBhvr>
                                        <p:cTn id="12" dur="1" fill="hold">
                                          <p:stCondLst>
                                            <p:cond delay="0"/>
                                          </p:stCondLst>
                                        </p:cTn>
                                        <p:tgtEl>
                                          <p:spTgt spid="832521"/>
                                        </p:tgtEl>
                                        <p:attrNameLst>
                                          <p:attrName>style.visibility</p:attrName>
                                        </p:attrNameLst>
                                      </p:cBhvr>
                                      <p:to>
                                        <p:strVal val="visible"/>
                                      </p:to>
                                    </p:set>
                                    <p:animEffect transition="in" filter="box(in)">
                                      <p:cBhvr>
                                        <p:cTn id="13" dur="500"/>
                                        <p:tgtEl>
                                          <p:spTgt spid="832521"/>
                                        </p:tgtEl>
                                      </p:cBhvr>
                                    </p:animEffect>
                                  </p:childTnLst>
                                </p:cTn>
                              </p:par>
                              <p:par>
                                <p:cTn id="14" presetID="4" presetClass="entr" presetSubtype="16" fill="hold" nodeType="withEffect">
                                  <p:stCondLst>
                                    <p:cond delay="0"/>
                                  </p:stCondLst>
                                  <p:childTnLst>
                                    <p:set>
                                      <p:cBhvr>
                                        <p:cTn id="15" dur="1" fill="hold">
                                          <p:stCondLst>
                                            <p:cond delay="0"/>
                                          </p:stCondLst>
                                        </p:cTn>
                                        <p:tgtEl>
                                          <p:spTgt spid="832522"/>
                                        </p:tgtEl>
                                        <p:attrNameLst>
                                          <p:attrName>style.visibility</p:attrName>
                                        </p:attrNameLst>
                                      </p:cBhvr>
                                      <p:to>
                                        <p:strVal val="visible"/>
                                      </p:to>
                                    </p:set>
                                    <p:animEffect transition="in" filter="box(in)">
                                      <p:cBhvr>
                                        <p:cTn id="16" dur="500"/>
                                        <p:tgtEl>
                                          <p:spTgt spid="83252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0" presetClass="path" presetSubtype="0" accel="50000" decel="50000" fill="hold" grpId="0" nodeType="clickEffect">
                                  <p:stCondLst>
                                    <p:cond delay="0"/>
                                  </p:stCondLst>
                                  <p:childTnLst>
                                    <p:animMotion origin="layout" path="M -4.16667E-6 8.67052E-7 L 0.70087 8.67052E-7 " pathEditMode="relative" ptsTypes="AA">
                                      <p:cBhvr>
                                        <p:cTn id="20" dur="2000" fill="hold"/>
                                        <p:tgtEl>
                                          <p:spTgt spid="832519"/>
                                        </p:tgtEl>
                                        <p:attrNameLst>
                                          <p:attrName>ppt_x</p:attrName>
                                          <p:attrName>ppt_y</p:attrName>
                                        </p:attrNameLst>
                                      </p:cBhvr>
                                    </p:animMotion>
                                  </p:childTnLst>
                                </p:cTn>
                              </p:par>
                            </p:childTnLst>
                          </p:cTn>
                        </p:par>
                        <p:par>
                          <p:cTn id="21" fill="hold" nodeType="afterGroup">
                            <p:stCondLst>
                              <p:cond delay="2000"/>
                            </p:stCondLst>
                            <p:childTnLst>
                              <p:par>
                                <p:cTn id="22" presetID="0" presetClass="path" presetSubtype="0" accel="50000" decel="50000" fill="hold" grpId="1" nodeType="afterEffect">
                                  <p:stCondLst>
                                    <p:cond delay="0"/>
                                  </p:stCondLst>
                                  <p:childTnLst>
                                    <p:animMotion origin="layout" path="M 0.70087 1.96532E-6 L 0.11805 1.96532E-6 " pathEditMode="relative" rAng="0" ptsTypes="AA">
                                      <p:cBhvr>
                                        <p:cTn id="23" dur="2000" fill="hold"/>
                                        <p:tgtEl>
                                          <p:spTgt spid="832519"/>
                                        </p:tgtEl>
                                        <p:attrNameLst>
                                          <p:attrName>ppt_x</p:attrName>
                                          <p:attrName>ppt_y</p:attrName>
                                        </p:attrNameLst>
                                      </p:cBhvr>
                                      <p:rCtr x="-29149" y="0"/>
                                    </p:animMotion>
                                  </p:childTnLst>
                                </p:cTn>
                              </p:par>
                            </p:childTnLst>
                          </p:cTn>
                        </p:par>
                        <p:par>
                          <p:cTn id="24" fill="hold" nodeType="afterGroup">
                            <p:stCondLst>
                              <p:cond delay="4000"/>
                            </p:stCondLst>
                            <p:childTnLst>
                              <p:par>
                                <p:cTn id="25" presetID="0" presetClass="path" presetSubtype="0" accel="50000" decel="50000" fill="hold" grpId="2" nodeType="afterEffect">
                                  <p:stCondLst>
                                    <p:cond delay="0"/>
                                  </p:stCondLst>
                                  <p:childTnLst>
                                    <p:animMotion origin="layout" path="M 0.11805 1.96532E-6 L 0.36215 1.96532E-6 " pathEditMode="relative" rAng="0" ptsTypes="AA">
                                      <p:cBhvr>
                                        <p:cTn id="26" dur="2000" fill="hold"/>
                                        <p:tgtEl>
                                          <p:spTgt spid="832519"/>
                                        </p:tgtEl>
                                        <p:attrNameLst>
                                          <p:attrName>ppt_x</p:attrName>
                                          <p:attrName>ppt_y</p:attrName>
                                        </p:attrNameLst>
                                      </p:cBhvr>
                                      <p:rCtr x="12205" y="0"/>
                                    </p:animMotion>
                                  </p:childTnLst>
                                </p:cTn>
                              </p:par>
                            </p:childTnLst>
                          </p:cTn>
                        </p:par>
                        <p:par>
                          <p:cTn id="27" fill="hold" nodeType="afterGroup">
                            <p:stCondLst>
                              <p:cond delay="6000"/>
                            </p:stCondLst>
                            <p:childTnLst>
                              <p:par>
                                <p:cTn id="28" presetID="4" presetClass="entr" presetSubtype="16" fill="hold" nodeType="afterEffect">
                                  <p:stCondLst>
                                    <p:cond delay="0"/>
                                  </p:stCondLst>
                                  <p:childTnLst>
                                    <p:set>
                                      <p:cBhvr>
                                        <p:cTn id="29" dur="1" fill="hold">
                                          <p:stCondLst>
                                            <p:cond delay="0"/>
                                          </p:stCondLst>
                                        </p:cTn>
                                        <p:tgtEl>
                                          <p:spTgt spid="832525"/>
                                        </p:tgtEl>
                                        <p:attrNameLst>
                                          <p:attrName>style.visibility</p:attrName>
                                        </p:attrNameLst>
                                      </p:cBhvr>
                                      <p:to>
                                        <p:strVal val="visible"/>
                                      </p:to>
                                    </p:set>
                                    <p:animEffect transition="in" filter="box(in)">
                                      <p:cBhvr>
                                        <p:cTn id="30" dur="500"/>
                                        <p:tgtEl>
                                          <p:spTgt spid="832525"/>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832526"/>
                                        </p:tgtEl>
                                        <p:attrNameLst>
                                          <p:attrName>style.visibility</p:attrName>
                                        </p:attrNameLst>
                                      </p:cBhvr>
                                      <p:to>
                                        <p:strVal val="visible"/>
                                      </p:to>
                                    </p:set>
                                    <p:animEffect transition="in" filter="box(in)">
                                      <p:cBhvr>
                                        <p:cTn id="33" dur="500"/>
                                        <p:tgtEl>
                                          <p:spTgt spid="832526"/>
                                        </p:tgtEl>
                                      </p:cBhvr>
                                    </p:animEffect>
                                  </p:childTnLst>
                                </p:cTn>
                              </p:par>
                              <p:par>
                                <p:cTn id="34" presetID="4" presetClass="entr" presetSubtype="16" fill="hold" nodeType="withEffect">
                                  <p:stCondLst>
                                    <p:cond delay="0"/>
                                  </p:stCondLst>
                                  <p:childTnLst>
                                    <p:set>
                                      <p:cBhvr>
                                        <p:cTn id="35" dur="1" fill="hold">
                                          <p:stCondLst>
                                            <p:cond delay="0"/>
                                          </p:stCondLst>
                                        </p:cTn>
                                        <p:tgtEl>
                                          <p:spTgt spid="832524"/>
                                        </p:tgtEl>
                                        <p:attrNameLst>
                                          <p:attrName>style.visibility</p:attrName>
                                        </p:attrNameLst>
                                      </p:cBhvr>
                                      <p:to>
                                        <p:strVal val="visible"/>
                                      </p:to>
                                    </p:set>
                                    <p:animEffect transition="in" filter="box(in)">
                                      <p:cBhvr>
                                        <p:cTn id="36" dur="500"/>
                                        <p:tgtEl>
                                          <p:spTgt spid="832524"/>
                                        </p:tgtEl>
                                      </p:cBhvr>
                                    </p:animEffect>
                                  </p:childTnLst>
                                </p:cTn>
                              </p:par>
                            </p:childTnLst>
                          </p:cTn>
                        </p:par>
                        <p:par>
                          <p:cTn id="37" fill="hold" nodeType="afterGroup">
                            <p:stCondLst>
                              <p:cond delay="6500"/>
                            </p:stCondLst>
                            <p:childTnLst>
                              <p:par>
                                <p:cTn id="38" presetID="4" presetClass="entr" presetSubtype="16" fill="hold" grpId="0" nodeType="afterEffect">
                                  <p:stCondLst>
                                    <p:cond delay="0"/>
                                  </p:stCondLst>
                                  <p:childTnLst>
                                    <p:set>
                                      <p:cBhvr>
                                        <p:cTn id="39" dur="1" fill="hold">
                                          <p:stCondLst>
                                            <p:cond delay="0"/>
                                          </p:stCondLst>
                                        </p:cTn>
                                        <p:tgtEl>
                                          <p:spTgt spid="832528"/>
                                        </p:tgtEl>
                                        <p:attrNameLst>
                                          <p:attrName>style.visibility</p:attrName>
                                        </p:attrNameLst>
                                      </p:cBhvr>
                                      <p:to>
                                        <p:strVal val="visible"/>
                                      </p:to>
                                    </p:set>
                                    <p:animEffect transition="in" filter="box(in)">
                                      <p:cBhvr>
                                        <p:cTn id="40" dur="500"/>
                                        <p:tgtEl>
                                          <p:spTgt spid="83252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16" fill="hold" nodeType="clickEffect">
                                  <p:stCondLst>
                                    <p:cond delay="0"/>
                                  </p:stCondLst>
                                  <p:childTnLst>
                                    <p:set>
                                      <p:cBhvr>
                                        <p:cTn id="44" dur="1" fill="hold">
                                          <p:stCondLst>
                                            <p:cond delay="0"/>
                                          </p:stCondLst>
                                        </p:cTn>
                                        <p:tgtEl>
                                          <p:spTgt spid="832529"/>
                                        </p:tgtEl>
                                        <p:attrNameLst>
                                          <p:attrName>style.visibility</p:attrName>
                                        </p:attrNameLst>
                                      </p:cBhvr>
                                      <p:to>
                                        <p:strVal val="visible"/>
                                      </p:to>
                                    </p:set>
                                    <p:animEffect transition="in" filter="box(in)">
                                      <p:cBhvr>
                                        <p:cTn id="45" dur="500"/>
                                        <p:tgtEl>
                                          <p:spTgt spid="83252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4" presetClass="entr" presetSubtype="16" fill="hold" nodeType="clickEffect">
                                  <p:stCondLst>
                                    <p:cond delay="0"/>
                                  </p:stCondLst>
                                  <p:childTnLst>
                                    <p:set>
                                      <p:cBhvr>
                                        <p:cTn id="49" dur="1" fill="hold">
                                          <p:stCondLst>
                                            <p:cond delay="0"/>
                                          </p:stCondLst>
                                        </p:cTn>
                                        <p:tgtEl>
                                          <p:spTgt spid="832530"/>
                                        </p:tgtEl>
                                        <p:attrNameLst>
                                          <p:attrName>style.visibility</p:attrName>
                                        </p:attrNameLst>
                                      </p:cBhvr>
                                      <p:to>
                                        <p:strVal val="visible"/>
                                      </p:to>
                                    </p:set>
                                    <p:animEffect transition="in" filter="box(in)">
                                      <p:cBhvr>
                                        <p:cTn id="50" dur="500"/>
                                        <p:tgtEl>
                                          <p:spTgt spid="832530"/>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16" fill="hold" nodeType="clickEffect">
                                  <p:stCondLst>
                                    <p:cond delay="0"/>
                                  </p:stCondLst>
                                  <p:childTnLst>
                                    <p:set>
                                      <p:cBhvr>
                                        <p:cTn id="54" dur="1" fill="hold">
                                          <p:stCondLst>
                                            <p:cond delay="0"/>
                                          </p:stCondLst>
                                        </p:cTn>
                                        <p:tgtEl>
                                          <p:spTgt spid="832532"/>
                                        </p:tgtEl>
                                        <p:attrNameLst>
                                          <p:attrName>style.visibility</p:attrName>
                                        </p:attrNameLst>
                                      </p:cBhvr>
                                      <p:to>
                                        <p:strVal val="visible"/>
                                      </p:to>
                                    </p:set>
                                    <p:animEffect transition="in" filter="box(in)">
                                      <p:cBhvr>
                                        <p:cTn id="55" dur="500"/>
                                        <p:tgtEl>
                                          <p:spTgt spid="83253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4" presetClass="entr" presetSubtype="16" fill="hold" nodeType="clickEffect">
                                  <p:stCondLst>
                                    <p:cond delay="0"/>
                                  </p:stCondLst>
                                  <p:childTnLst>
                                    <p:set>
                                      <p:cBhvr>
                                        <p:cTn id="59" dur="1" fill="hold">
                                          <p:stCondLst>
                                            <p:cond delay="0"/>
                                          </p:stCondLst>
                                        </p:cTn>
                                        <p:tgtEl>
                                          <p:spTgt spid="832531"/>
                                        </p:tgtEl>
                                        <p:attrNameLst>
                                          <p:attrName>style.visibility</p:attrName>
                                        </p:attrNameLst>
                                      </p:cBhvr>
                                      <p:to>
                                        <p:strVal val="visible"/>
                                      </p:to>
                                    </p:set>
                                    <p:animEffect transition="in" filter="box(in)">
                                      <p:cBhvr>
                                        <p:cTn id="60" dur="500"/>
                                        <p:tgtEl>
                                          <p:spTgt spid="832531"/>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4" presetClass="entr" presetSubtype="16" fill="hold" nodeType="clickEffect">
                                  <p:stCondLst>
                                    <p:cond delay="0"/>
                                  </p:stCondLst>
                                  <p:childTnLst>
                                    <p:set>
                                      <p:cBhvr>
                                        <p:cTn id="64" dur="1" fill="hold">
                                          <p:stCondLst>
                                            <p:cond delay="0"/>
                                          </p:stCondLst>
                                        </p:cTn>
                                        <p:tgtEl>
                                          <p:spTgt spid="832533"/>
                                        </p:tgtEl>
                                        <p:attrNameLst>
                                          <p:attrName>style.visibility</p:attrName>
                                        </p:attrNameLst>
                                      </p:cBhvr>
                                      <p:to>
                                        <p:strVal val="visible"/>
                                      </p:to>
                                    </p:set>
                                    <p:animEffect transition="in" filter="box(in)">
                                      <p:cBhvr>
                                        <p:cTn id="65" dur="500"/>
                                        <p:tgtEl>
                                          <p:spTgt spid="832533"/>
                                        </p:tgtEl>
                                      </p:cBhvr>
                                    </p:animEffect>
                                  </p:childTnLst>
                                </p:cTn>
                              </p:par>
                            </p:childTnLst>
                          </p:cTn>
                        </p:par>
                        <p:par>
                          <p:cTn id="66" fill="hold" nodeType="afterGroup">
                            <p:stCondLst>
                              <p:cond delay="500"/>
                            </p:stCondLst>
                            <p:childTnLst>
                              <p:par>
                                <p:cTn id="67" presetID="4" presetClass="entr" presetSubtype="16" fill="hold" grpId="0" nodeType="afterEffect">
                                  <p:stCondLst>
                                    <p:cond delay="0"/>
                                  </p:stCondLst>
                                  <p:childTnLst>
                                    <p:set>
                                      <p:cBhvr>
                                        <p:cTn id="68" dur="1" fill="hold">
                                          <p:stCondLst>
                                            <p:cond delay="0"/>
                                          </p:stCondLst>
                                        </p:cTn>
                                        <p:tgtEl>
                                          <p:spTgt spid="832536"/>
                                        </p:tgtEl>
                                        <p:attrNameLst>
                                          <p:attrName>style.visibility</p:attrName>
                                        </p:attrNameLst>
                                      </p:cBhvr>
                                      <p:to>
                                        <p:strVal val="visible"/>
                                      </p:to>
                                    </p:set>
                                    <p:animEffect transition="in" filter="box(in)">
                                      <p:cBhvr>
                                        <p:cTn id="69" dur="500"/>
                                        <p:tgtEl>
                                          <p:spTgt spid="832536"/>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4" presetClass="entr" presetSubtype="16" fill="hold" nodeType="clickEffect">
                                  <p:stCondLst>
                                    <p:cond delay="0"/>
                                  </p:stCondLst>
                                  <p:childTnLst>
                                    <p:set>
                                      <p:cBhvr>
                                        <p:cTn id="73" dur="1" fill="hold">
                                          <p:stCondLst>
                                            <p:cond delay="0"/>
                                          </p:stCondLst>
                                        </p:cTn>
                                        <p:tgtEl>
                                          <p:spTgt spid="832534"/>
                                        </p:tgtEl>
                                        <p:attrNameLst>
                                          <p:attrName>style.visibility</p:attrName>
                                        </p:attrNameLst>
                                      </p:cBhvr>
                                      <p:to>
                                        <p:strVal val="visible"/>
                                      </p:to>
                                    </p:set>
                                    <p:animEffect transition="in" filter="box(in)">
                                      <p:cBhvr>
                                        <p:cTn id="74" dur="500"/>
                                        <p:tgtEl>
                                          <p:spTgt spid="832534"/>
                                        </p:tgtEl>
                                      </p:cBhvr>
                                    </p:animEffect>
                                  </p:childTnLst>
                                </p:cTn>
                              </p:par>
                            </p:childTnLst>
                          </p:cTn>
                        </p:par>
                        <p:par>
                          <p:cTn id="75" fill="hold" nodeType="afterGroup">
                            <p:stCondLst>
                              <p:cond delay="500"/>
                            </p:stCondLst>
                            <p:childTnLst>
                              <p:par>
                                <p:cTn id="76" presetID="4" presetClass="entr" presetSubtype="16" fill="hold" grpId="0" nodeType="afterEffect">
                                  <p:stCondLst>
                                    <p:cond delay="0"/>
                                  </p:stCondLst>
                                  <p:childTnLst>
                                    <p:set>
                                      <p:cBhvr>
                                        <p:cTn id="77" dur="1" fill="hold">
                                          <p:stCondLst>
                                            <p:cond delay="0"/>
                                          </p:stCondLst>
                                        </p:cTn>
                                        <p:tgtEl>
                                          <p:spTgt spid="832537"/>
                                        </p:tgtEl>
                                        <p:attrNameLst>
                                          <p:attrName>style.visibility</p:attrName>
                                        </p:attrNameLst>
                                      </p:cBhvr>
                                      <p:to>
                                        <p:strVal val="visible"/>
                                      </p:to>
                                    </p:set>
                                    <p:animEffect transition="in" filter="box(in)">
                                      <p:cBhvr>
                                        <p:cTn id="78" dur="500"/>
                                        <p:tgtEl>
                                          <p:spTgt spid="832537"/>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4" presetClass="entr" presetSubtype="16" fill="hold" nodeType="clickEffect">
                                  <p:stCondLst>
                                    <p:cond delay="0"/>
                                  </p:stCondLst>
                                  <p:childTnLst>
                                    <p:set>
                                      <p:cBhvr>
                                        <p:cTn id="82" dur="1" fill="hold">
                                          <p:stCondLst>
                                            <p:cond delay="0"/>
                                          </p:stCondLst>
                                        </p:cTn>
                                        <p:tgtEl>
                                          <p:spTgt spid="832535"/>
                                        </p:tgtEl>
                                        <p:attrNameLst>
                                          <p:attrName>style.visibility</p:attrName>
                                        </p:attrNameLst>
                                      </p:cBhvr>
                                      <p:to>
                                        <p:strVal val="visible"/>
                                      </p:to>
                                    </p:set>
                                    <p:animEffect transition="in" filter="box(in)">
                                      <p:cBhvr>
                                        <p:cTn id="83" dur="500"/>
                                        <p:tgtEl>
                                          <p:spTgt spid="832535"/>
                                        </p:tgtEl>
                                      </p:cBhvr>
                                    </p:animEffect>
                                  </p:childTnLst>
                                </p:cTn>
                              </p:par>
                            </p:childTnLst>
                          </p:cTn>
                        </p:par>
                        <p:par>
                          <p:cTn id="84" fill="hold" nodeType="afterGroup">
                            <p:stCondLst>
                              <p:cond delay="500"/>
                            </p:stCondLst>
                            <p:childTnLst>
                              <p:par>
                                <p:cTn id="85" presetID="4" presetClass="entr" presetSubtype="16" fill="hold" grpId="0" nodeType="afterEffect">
                                  <p:stCondLst>
                                    <p:cond delay="0"/>
                                  </p:stCondLst>
                                  <p:childTnLst>
                                    <p:set>
                                      <p:cBhvr>
                                        <p:cTn id="86" dur="1" fill="hold">
                                          <p:stCondLst>
                                            <p:cond delay="0"/>
                                          </p:stCondLst>
                                        </p:cTn>
                                        <p:tgtEl>
                                          <p:spTgt spid="832538"/>
                                        </p:tgtEl>
                                        <p:attrNameLst>
                                          <p:attrName>style.visibility</p:attrName>
                                        </p:attrNameLst>
                                      </p:cBhvr>
                                      <p:to>
                                        <p:strVal val="visible"/>
                                      </p:to>
                                    </p:set>
                                    <p:animEffect transition="in" filter="box(in)">
                                      <p:cBhvr>
                                        <p:cTn id="87" dur="500"/>
                                        <p:tgtEl>
                                          <p:spTgt spid="832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2516" grpId="0" animBg="1"/>
      <p:bldP spid="832519" grpId="0" animBg="1"/>
      <p:bldP spid="832519" grpId="1" animBg="1"/>
      <p:bldP spid="832519" grpId="2" animBg="1"/>
      <p:bldP spid="832523" grpId="0"/>
      <p:bldP spid="832526" grpId="0"/>
      <p:bldP spid="832528" grpId="0"/>
      <p:bldP spid="832536" grpId="0" animBg="1"/>
      <p:bldP spid="832537" grpId="0" animBg="1"/>
      <p:bldP spid="83253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Dian numeron paikkamerkki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D3B8631B-0EBB-4938-8E54-6A9B2A28AA89}" type="slidenum">
              <a:rPr lang="fi-FI" altLang="fi-FI" sz="1000" smtClean="0">
                <a:solidFill>
                  <a:schemeClr val="tx1"/>
                </a:solidFill>
                <a:latin typeface="Arial" panose="020B0604020202020204" pitchFamily="34" charset="0"/>
              </a:rPr>
              <a:pPr>
                <a:spcBef>
                  <a:spcPct val="0"/>
                </a:spcBef>
                <a:buClrTx/>
                <a:buFontTx/>
                <a:buNone/>
              </a:pPr>
              <a:t>42</a:t>
            </a:fld>
            <a:endParaRPr lang="fi-FI" altLang="fi-FI" sz="1000" smtClean="0">
              <a:solidFill>
                <a:schemeClr val="tx1"/>
              </a:solidFill>
              <a:latin typeface="Arial" panose="020B0604020202020204" pitchFamily="34" charset="0"/>
            </a:endParaRPr>
          </a:p>
        </p:txBody>
      </p:sp>
      <p:sp>
        <p:nvSpPr>
          <p:cNvPr id="51203" name="Rectangle 2"/>
          <p:cNvSpPr>
            <a:spLocks noGrp="1" noRot="1" noChangeArrowheads="1"/>
          </p:cNvSpPr>
          <p:nvPr>
            <p:ph type="body" sz="half" idx="1"/>
          </p:nvPr>
        </p:nvSpPr>
        <p:spPr>
          <a:xfrm>
            <a:off x="301625" y="260350"/>
            <a:ext cx="8374063" cy="2376488"/>
          </a:xfrm>
        </p:spPr>
        <p:txBody>
          <a:bodyPr/>
          <a:lstStyle/>
          <a:p>
            <a:pPr eaLnBrk="1" hangingPunct="1"/>
            <a:r>
              <a:rPr lang="fi-FI" altLang="fi-FI" sz="2800" smtClean="0"/>
              <a:t>Käytännössä siirtymää ja matkaa ei aina erotella, ei myöskään keskinopeutta- ja vauhtia. Tällöin voidaan merkitä matkaa ja siirtymää yleisesti suuretunnuksella </a:t>
            </a:r>
            <a:r>
              <a:rPr lang="fi-FI" altLang="fi-FI" sz="2800" i="1" smtClean="0"/>
              <a:t>s</a:t>
            </a:r>
            <a:r>
              <a:rPr lang="fi-FI" altLang="fi-FI" sz="2800" smtClean="0"/>
              <a:t>.  Nopeuden kaava saa tällöin muodon </a:t>
            </a:r>
            <a:r>
              <a:rPr lang="fi-FI" altLang="fi-FI" sz="2800" i="1" smtClean="0"/>
              <a:t>v </a:t>
            </a:r>
            <a:r>
              <a:rPr lang="fi-FI" altLang="fi-FI" sz="2800" smtClean="0"/>
              <a:t>=</a:t>
            </a:r>
            <a:r>
              <a:rPr lang="fi-FI" altLang="fi-FI" sz="2800" i="1" smtClean="0"/>
              <a:t>s </a:t>
            </a:r>
            <a:r>
              <a:rPr lang="fi-FI" altLang="fi-FI" sz="2800" smtClean="0"/>
              <a:t>/</a:t>
            </a:r>
            <a:r>
              <a:rPr lang="fi-FI" altLang="fi-FI" sz="2800" i="1" smtClean="0"/>
              <a:t>t.  </a:t>
            </a:r>
          </a:p>
        </p:txBody>
      </p:sp>
      <p:sp>
        <p:nvSpPr>
          <p:cNvPr id="51204" name="Rectangle 3"/>
          <p:cNvSpPr>
            <a:spLocks noRot="1" noChangeArrowheads="1"/>
          </p:cNvSpPr>
          <p:nvPr/>
        </p:nvSpPr>
        <p:spPr bwMode="auto">
          <a:xfrm>
            <a:off x="323850" y="2928938"/>
            <a:ext cx="8374063"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buFont typeface="Wingdings" panose="05000000000000000000" pitchFamily="2" charset="2"/>
              <a:buNone/>
            </a:pPr>
            <a:r>
              <a:rPr lang="fi-FI" altLang="fi-FI" sz="2800" b="1"/>
              <a:t>	Tehtävä 2.1.</a:t>
            </a:r>
            <a:r>
              <a:rPr lang="fi-FI" altLang="fi-FI" sz="2800"/>
              <a:t> Autoilija ajoi 75 km ajassa 55 min.  Kuinka suuri oli autoilijan keskinopeus.  Ilmoita tulos yksiköissa km/h, m/s ja m/min. </a:t>
            </a:r>
            <a:endParaRPr lang="fi-FI" altLang="fi-FI">
              <a:solidFill>
                <a:schemeClr val="tx2"/>
              </a:solidFill>
            </a:endParaRPr>
          </a:p>
        </p:txBody>
      </p:sp>
      <p:sp>
        <p:nvSpPr>
          <p:cNvPr id="51205" name="AutoShape 5">
            <a:hlinkClick r:id="rId2" action="ppaction://hlinksldjump" highlightClick="1"/>
          </p:cNvPr>
          <p:cNvSpPr>
            <a:spLocks noChangeArrowheads="1"/>
          </p:cNvSpPr>
          <p:nvPr/>
        </p:nvSpPr>
        <p:spPr bwMode="auto">
          <a:xfrm>
            <a:off x="758825" y="4491038"/>
            <a:ext cx="1512888" cy="441325"/>
          </a:xfrm>
          <a:prstGeom prst="actionButtonBlank">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000" b="1">
                <a:solidFill>
                  <a:schemeClr val="tx2"/>
                </a:solidFill>
              </a:rPr>
              <a:t>Ratkaisu</a:t>
            </a:r>
          </a:p>
        </p:txBody>
      </p:sp>
      <p:sp>
        <p:nvSpPr>
          <p:cNvPr id="51206" name="AutoShape 6">
            <a:hlinkClick r:id="rId3"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26B4DD9E-A15F-478B-A8C1-09268E74C66A}" type="slidenum">
              <a:rPr lang="fi-FI" altLang="fi-FI" sz="1000" smtClean="0">
                <a:solidFill>
                  <a:schemeClr val="tx1"/>
                </a:solidFill>
                <a:latin typeface="Arial" panose="020B0604020202020204" pitchFamily="34" charset="0"/>
              </a:rPr>
              <a:pPr>
                <a:spcBef>
                  <a:spcPct val="0"/>
                </a:spcBef>
                <a:buClrTx/>
                <a:buFontTx/>
                <a:buNone/>
              </a:pPr>
              <a:t>43</a:t>
            </a:fld>
            <a:endParaRPr lang="fi-FI" altLang="fi-FI" sz="1000" smtClean="0">
              <a:solidFill>
                <a:schemeClr val="tx1"/>
              </a:solidFill>
              <a:latin typeface="Arial" panose="020B0604020202020204" pitchFamily="34" charset="0"/>
            </a:endParaRPr>
          </a:p>
        </p:txBody>
      </p:sp>
      <p:sp>
        <p:nvSpPr>
          <p:cNvPr id="52227" name="Rectangle 2"/>
          <p:cNvSpPr>
            <a:spLocks noGrp="1" noRot="1" noChangeArrowheads="1"/>
          </p:cNvSpPr>
          <p:nvPr>
            <p:ph type="body" idx="1"/>
          </p:nvPr>
        </p:nvSpPr>
        <p:spPr>
          <a:xfrm>
            <a:off x="301625" y="404813"/>
            <a:ext cx="8540750" cy="4314825"/>
          </a:xfrm>
        </p:spPr>
        <p:txBody>
          <a:bodyPr/>
          <a:lstStyle/>
          <a:p>
            <a:pPr eaLnBrk="1" hangingPunct="1">
              <a:buFont typeface="Wingdings" panose="05000000000000000000" pitchFamily="2" charset="2"/>
              <a:buNone/>
            </a:pPr>
            <a:r>
              <a:rPr lang="fi-FI" altLang="fi-FI" b="1" smtClean="0"/>
              <a:t>	Tehtävä 2.2.</a:t>
            </a:r>
            <a:r>
              <a:rPr lang="fi-FI" altLang="fi-FI" smtClean="0"/>
              <a:t>  Moottoripyöräilijä ajoi 150 km:n matkasta puolet keskinopeudella 120 km/h ja toisen puolen keskinopeudella 97 km/h.  a) Kuinka suuri oli keskinopeus koko matkalla? b) Kuinka kauan matkaan meni aikaa? c) Millä keskinopeudella loppumatka pitäisi ajaa, jotta koko matkan keskinopeus nousisi 5 km/h?</a:t>
            </a:r>
            <a:endParaRPr lang="fi-FI" altLang="fi-FI" smtClean="0">
              <a:solidFill>
                <a:schemeClr val="tx2"/>
              </a:solidFill>
            </a:endParaRPr>
          </a:p>
        </p:txBody>
      </p:sp>
      <p:sp>
        <p:nvSpPr>
          <p:cNvPr id="52228" name="AutoShape 4">
            <a:hlinkClick r:id="rId2" action="ppaction://hlinksldjump" highlightClick="1"/>
          </p:cNvPr>
          <p:cNvSpPr>
            <a:spLocks noChangeArrowheads="1"/>
          </p:cNvSpPr>
          <p:nvPr/>
        </p:nvSpPr>
        <p:spPr bwMode="auto">
          <a:xfrm>
            <a:off x="728663" y="4822825"/>
            <a:ext cx="1512887" cy="441325"/>
          </a:xfrm>
          <a:prstGeom prst="actionButtonBlank">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000" b="1">
                <a:solidFill>
                  <a:schemeClr val="tx2"/>
                </a:solidFill>
              </a:rPr>
              <a:t>Ratkaisu</a:t>
            </a:r>
          </a:p>
        </p:txBody>
      </p:sp>
      <p:sp>
        <p:nvSpPr>
          <p:cNvPr id="52229" name="AutoShape 5">
            <a:hlinkClick r:id="rId3"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ian numeron paikkamerkki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7AD35022-6B8F-44E5-855D-AA7E0248CB3B}" type="slidenum">
              <a:rPr lang="fi-FI" altLang="fi-FI" sz="1000" smtClean="0">
                <a:solidFill>
                  <a:schemeClr val="tx1"/>
                </a:solidFill>
                <a:latin typeface="Arial" panose="020B0604020202020204" pitchFamily="34" charset="0"/>
              </a:rPr>
              <a:pPr>
                <a:spcBef>
                  <a:spcPct val="0"/>
                </a:spcBef>
                <a:buClrTx/>
                <a:buFontTx/>
                <a:buNone/>
              </a:pPr>
              <a:t>44</a:t>
            </a:fld>
            <a:endParaRPr lang="fi-FI" altLang="fi-FI" sz="1000" smtClean="0">
              <a:solidFill>
                <a:schemeClr val="tx1"/>
              </a:solidFill>
              <a:latin typeface="Arial" panose="020B0604020202020204" pitchFamily="34" charset="0"/>
            </a:endParaRPr>
          </a:p>
        </p:txBody>
      </p:sp>
      <p:sp>
        <p:nvSpPr>
          <p:cNvPr id="53251" name="Rectangle 2"/>
          <p:cNvSpPr>
            <a:spLocks noGrp="1" noRot="1" noChangeArrowheads="1"/>
          </p:cNvSpPr>
          <p:nvPr>
            <p:ph type="title"/>
          </p:nvPr>
        </p:nvSpPr>
        <p:spPr/>
        <p:txBody>
          <a:bodyPr/>
          <a:lstStyle/>
          <a:p>
            <a:pPr algn="l" eaLnBrk="1" hangingPunct="1"/>
            <a:r>
              <a:rPr lang="fi-FI" altLang="fi-FI" sz="3600" smtClean="0"/>
              <a:t>2.2 	Hetkellinen nopeus suoraviivaisessa 	liikkeessä</a:t>
            </a:r>
          </a:p>
        </p:txBody>
      </p:sp>
      <p:sp>
        <p:nvSpPr>
          <p:cNvPr id="53252" name="Line 3"/>
          <p:cNvSpPr>
            <a:spLocks noChangeShapeType="1"/>
          </p:cNvSpPr>
          <p:nvPr/>
        </p:nvSpPr>
        <p:spPr bwMode="auto">
          <a:xfrm>
            <a:off x="1133475" y="2160588"/>
            <a:ext cx="0" cy="3354387"/>
          </a:xfrm>
          <a:prstGeom prst="line">
            <a:avLst/>
          </a:prstGeom>
          <a:noFill/>
          <a:ln w="254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fi-FI"/>
          </a:p>
        </p:txBody>
      </p:sp>
      <p:sp>
        <p:nvSpPr>
          <p:cNvPr id="53253" name="Line 4"/>
          <p:cNvSpPr>
            <a:spLocks noChangeShapeType="1"/>
          </p:cNvSpPr>
          <p:nvPr/>
        </p:nvSpPr>
        <p:spPr bwMode="auto">
          <a:xfrm>
            <a:off x="1133475" y="5514975"/>
            <a:ext cx="4351338"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835589" name="Freeform 5"/>
          <p:cNvSpPr>
            <a:spLocks/>
          </p:cNvSpPr>
          <p:nvPr/>
        </p:nvSpPr>
        <p:spPr bwMode="auto">
          <a:xfrm rot="65890">
            <a:off x="1133475" y="2828925"/>
            <a:ext cx="4071938" cy="2179638"/>
          </a:xfrm>
          <a:custGeom>
            <a:avLst/>
            <a:gdLst>
              <a:gd name="T0" fmla="*/ 0 w 3600"/>
              <a:gd name="T1" fmla="*/ 2147483646 h 1440"/>
              <a:gd name="T2" fmla="*/ 2147483646 w 3600"/>
              <a:gd name="T3" fmla="*/ 2147483646 h 1440"/>
              <a:gd name="T4" fmla="*/ 2147483646 w 3600"/>
              <a:gd name="T5" fmla="*/ 0 h 1440"/>
              <a:gd name="T6" fmla="*/ 0 60000 65536"/>
              <a:gd name="T7" fmla="*/ 0 60000 65536"/>
              <a:gd name="T8" fmla="*/ 0 60000 65536"/>
              <a:gd name="T9" fmla="*/ 0 w 3600"/>
              <a:gd name="T10" fmla="*/ 0 h 1440"/>
              <a:gd name="T11" fmla="*/ 3600 w 3600"/>
              <a:gd name="T12" fmla="*/ 1440 h 1440"/>
            </a:gdLst>
            <a:ahLst/>
            <a:cxnLst>
              <a:cxn ang="T6">
                <a:pos x="T0" y="T1"/>
              </a:cxn>
              <a:cxn ang="T7">
                <a:pos x="T2" y="T3"/>
              </a:cxn>
              <a:cxn ang="T8">
                <a:pos x="T4" y="T5"/>
              </a:cxn>
            </a:cxnLst>
            <a:rect l="T9" t="T10" r="T11" b="T12"/>
            <a:pathLst>
              <a:path w="3600" h="1440">
                <a:moveTo>
                  <a:pt x="0" y="1440"/>
                </a:moveTo>
                <a:cubicBezTo>
                  <a:pt x="420" y="984"/>
                  <a:pt x="840" y="528"/>
                  <a:pt x="1440" y="288"/>
                </a:cubicBezTo>
                <a:cubicBezTo>
                  <a:pt x="2040" y="48"/>
                  <a:pt x="3240" y="48"/>
                  <a:pt x="3600" y="0"/>
                </a:cubicBezTo>
              </a:path>
            </a:pathLst>
          </a:custGeom>
          <a:noFill/>
          <a:ln w="31750">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fi-FI"/>
          </a:p>
        </p:txBody>
      </p:sp>
      <p:sp>
        <p:nvSpPr>
          <p:cNvPr id="835590" name="Line 6"/>
          <p:cNvSpPr>
            <a:spLocks noChangeShapeType="1"/>
          </p:cNvSpPr>
          <p:nvPr/>
        </p:nvSpPr>
        <p:spPr bwMode="auto">
          <a:xfrm flipV="1">
            <a:off x="1152525" y="4508500"/>
            <a:ext cx="287338"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fi-FI"/>
          </a:p>
        </p:txBody>
      </p:sp>
      <p:sp>
        <p:nvSpPr>
          <p:cNvPr id="835591" name="Line 7"/>
          <p:cNvSpPr>
            <a:spLocks noChangeShapeType="1"/>
          </p:cNvSpPr>
          <p:nvPr/>
        </p:nvSpPr>
        <p:spPr bwMode="auto">
          <a:xfrm>
            <a:off x="1412875" y="4510088"/>
            <a:ext cx="0" cy="100488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fi-FI"/>
          </a:p>
        </p:txBody>
      </p:sp>
      <p:sp>
        <p:nvSpPr>
          <p:cNvPr id="835592" name="Line 8"/>
          <p:cNvSpPr>
            <a:spLocks noChangeShapeType="1"/>
          </p:cNvSpPr>
          <p:nvPr/>
        </p:nvSpPr>
        <p:spPr bwMode="auto">
          <a:xfrm>
            <a:off x="1133475" y="3167063"/>
            <a:ext cx="1825625"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fi-FI"/>
          </a:p>
        </p:txBody>
      </p:sp>
      <p:sp>
        <p:nvSpPr>
          <p:cNvPr id="835593" name="Line 9"/>
          <p:cNvSpPr>
            <a:spLocks noChangeShapeType="1"/>
          </p:cNvSpPr>
          <p:nvPr/>
        </p:nvSpPr>
        <p:spPr bwMode="auto">
          <a:xfrm>
            <a:off x="2959100" y="3167063"/>
            <a:ext cx="0" cy="234791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fi-FI"/>
          </a:p>
        </p:txBody>
      </p:sp>
      <p:sp>
        <p:nvSpPr>
          <p:cNvPr id="835594" name="Line 10"/>
          <p:cNvSpPr>
            <a:spLocks noChangeShapeType="1"/>
          </p:cNvSpPr>
          <p:nvPr/>
        </p:nvSpPr>
        <p:spPr bwMode="auto">
          <a:xfrm flipV="1">
            <a:off x="1439863" y="3167063"/>
            <a:ext cx="1519237" cy="1341437"/>
          </a:xfrm>
          <a:prstGeom prst="line">
            <a:avLst/>
          </a:prstGeom>
          <a:noFill/>
          <a:ln w="25400">
            <a:solidFill>
              <a:srgbClr val="008000"/>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835595" name="Line 11"/>
          <p:cNvSpPr>
            <a:spLocks noChangeShapeType="1"/>
          </p:cNvSpPr>
          <p:nvPr/>
        </p:nvSpPr>
        <p:spPr bwMode="auto">
          <a:xfrm flipH="1" flipV="1">
            <a:off x="2255838" y="3784600"/>
            <a:ext cx="1263650" cy="6715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53261" name="Text Box 12"/>
          <p:cNvSpPr txBox="1">
            <a:spLocks noChangeArrowheads="1"/>
          </p:cNvSpPr>
          <p:nvPr/>
        </p:nvSpPr>
        <p:spPr bwMode="auto">
          <a:xfrm>
            <a:off x="1149350" y="1752600"/>
            <a:ext cx="5857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1800">
              <a:solidFill>
                <a:schemeClr val="tx1"/>
              </a:solidFill>
            </a:endParaRPr>
          </a:p>
        </p:txBody>
      </p:sp>
      <p:sp>
        <p:nvSpPr>
          <p:cNvPr id="53262" name="Text Box 13"/>
          <p:cNvSpPr txBox="1">
            <a:spLocks noChangeArrowheads="1"/>
          </p:cNvSpPr>
          <p:nvPr/>
        </p:nvSpPr>
        <p:spPr bwMode="auto">
          <a:xfrm>
            <a:off x="730250" y="1752600"/>
            <a:ext cx="9207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x </a:t>
            </a:r>
            <a:r>
              <a:rPr lang="fi-FI" altLang="fi-FI" sz="2000">
                <a:solidFill>
                  <a:schemeClr val="tx1"/>
                </a:solidFill>
              </a:rPr>
              <a:t>/ m</a:t>
            </a:r>
          </a:p>
        </p:txBody>
      </p:sp>
      <p:sp>
        <p:nvSpPr>
          <p:cNvPr id="53263" name="Text Box 14"/>
          <p:cNvSpPr txBox="1">
            <a:spLocks noChangeArrowheads="1"/>
          </p:cNvSpPr>
          <p:nvPr/>
        </p:nvSpPr>
        <p:spPr bwMode="auto">
          <a:xfrm>
            <a:off x="5414963" y="5262563"/>
            <a:ext cx="92075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t </a:t>
            </a:r>
            <a:r>
              <a:rPr lang="fi-FI" altLang="fi-FI" sz="2000">
                <a:solidFill>
                  <a:schemeClr val="tx1"/>
                </a:solidFill>
              </a:rPr>
              <a:t>/ s</a:t>
            </a:r>
          </a:p>
        </p:txBody>
      </p:sp>
      <p:sp>
        <p:nvSpPr>
          <p:cNvPr id="835599" name="Text Box 15"/>
          <p:cNvSpPr txBox="1">
            <a:spLocks noChangeArrowheads="1"/>
          </p:cNvSpPr>
          <p:nvPr/>
        </p:nvSpPr>
        <p:spPr bwMode="auto">
          <a:xfrm>
            <a:off x="647700" y="2895600"/>
            <a:ext cx="501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x</a:t>
            </a:r>
            <a:r>
              <a:rPr lang="fi-FI" altLang="fi-FI" sz="2000" baseline="-25000">
                <a:solidFill>
                  <a:schemeClr val="tx1"/>
                </a:solidFill>
              </a:rPr>
              <a:t>2</a:t>
            </a:r>
          </a:p>
        </p:txBody>
      </p:sp>
      <p:sp>
        <p:nvSpPr>
          <p:cNvPr id="835600" name="Text Box 16"/>
          <p:cNvSpPr txBox="1">
            <a:spLocks noChangeArrowheads="1"/>
          </p:cNvSpPr>
          <p:nvPr/>
        </p:nvSpPr>
        <p:spPr bwMode="auto">
          <a:xfrm>
            <a:off x="647700" y="4202113"/>
            <a:ext cx="501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x</a:t>
            </a:r>
            <a:r>
              <a:rPr lang="fi-FI" altLang="fi-FI" sz="2000" baseline="-25000">
                <a:solidFill>
                  <a:schemeClr val="tx1"/>
                </a:solidFill>
              </a:rPr>
              <a:t>1</a:t>
            </a:r>
          </a:p>
        </p:txBody>
      </p:sp>
      <p:sp>
        <p:nvSpPr>
          <p:cNvPr id="835601" name="Text Box 17"/>
          <p:cNvSpPr txBox="1">
            <a:spLocks noChangeArrowheads="1"/>
          </p:cNvSpPr>
          <p:nvPr/>
        </p:nvSpPr>
        <p:spPr bwMode="auto">
          <a:xfrm>
            <a:off x="3008313" y="3751263"/>
            <a:ext cx="200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el-GR" altLang="fi-FI" sz="2000">
                <a:solidFill>
                  <a:schemeClr val="tx1"/>
                </a:solidFill>
                <a:latin typeface="Arial" panose="020B0604020202020204" pitchFamily="34" charset="0"/>
                <a:cs typeface="Arial" panose="020B0604020202020204" pitchFamily="34" charset="0"/>
              </a:rPr>
              <a:t>Δ</a:t>
            </a:r>
            <a:r>
              <a:rPr lang="fi-FI" altLang="fi-FI" sz="2000" i="1">
                <a:solidFill>
                  <a:schemeClr val="tx1"/>
                </a:solidFill>
                <a:latin typeface="Arial" panose="020B0604020202020204" pitchFamily="34" charset="0"/>
                <a:cs typeface="Arial" panose="020B0604020202020204" pitchFamily="34" charset="0"/>
              </a:rPr>
              <a:t>x</a:t>
            </a:r>
            <a:r>
              <a:rPr lang="fi-FI" altLang="fi-FI" sz="2000">
                <a:solidFill>
                  <a:schemeClr val="tx1"/>
                </a:solidFill>
                <a:latin typeface="Arial" panose="020B0604020202020204" pitchFamily="34" charset="0"/>
                <a:cs typeface="Arial" panose="020B0604020202020204" pitchFamily="34" charset="0"/>
              </a:rPr>
              <a:t>=</a:t>
            </a:r>
            <a:r>
              <a:rPr lang="fi-FI" altLang="fi-FI" sz="2000" i="1">
                <a:solidFill>
                  <a:schemeClr val="tx1"/>
                </a:solidFill>
              </a:rPr>
              <a:t>x</a:t>
            </a:r>
            <a:r>
              <a:rPr lang="fi-FI" altLang="fi-FI" sz="2000" baseline="-25000">
                <a:solidFill>
                  <a:schemeClr val="tx1"/>
                </a:solidFill>
              </a:rPr>
              <a:t>2</a:t>
            </a:r>
            <a:r>
              <a:rPr lang="fi-FI" altLang="fi-FI" sz="2000">
                <a:solidFill>
                  <a:schemeClr val="tx1"/>
                </a:solidFill>
              </a:rPr>
              <a:t>-</a:t>
            </a:r>
            <a:r>
              <a:rPr lang="fi-FI" altLang="fi-FI" sz="2000" i="1">
                <a:solidFill>
                  <a:schemeClr val="tx1"/>
                </a:solidFill>
              </a:rPr>
              <a:t>x</a:t>
            </a:r>
            <a:r>
              <a:rPr lang="fi-FI" altLang="fi-FI" sz="2000" baseline="-25000">
                <a:solidFill>
                  <a:schemeClr val="tx1"/>
                </a:solidFill>
              </a:rPr>
              <a:t>1</a:t>
            </a:r>
          </a:p>
        </p:txBody>
      </p:sp>
      <p:sp>
        <p:nvSpPr>
          <p:cNvPr id="835602" name="Text Box 18"/>
          <p:cNvSpPr txBox="1">
            <a:spLocks noChangeArrowheads="1"/>
          </p:cNvSpPr>
          <p:nvPr/>
        </p:nvSpPr>
        <p:spPr bwMode="auto">
          <a:xfrm>
            <a:off x="3408363" y="4365625"/>
            <a:ext cx="20066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latin typeface="Arial" panose="020B0604020202020204" pitchFamily="34" charset="0"/>
                <a:cs typeface="Arial" panose="020B0604020202020204" pitchFamily="34" charset="0"/>
              </a:rPr>
              <a:t>v</a:t>
            </a:r>
            <a:r>
              <a:rPr lang="fi-FI" altLang="fi-FI" sz="2000" baseline="-25000">
                <a:solidFill>
                  <a:schemeClr val="tx1"/>
                </a:solidFill>
                <a:latin typeface="Arial" panose="020B0604020202020204" pitchFamily="34" charset="0"/>
                <a:cs typeface="Arial" panose="020B0604020202020204" pitchFamily="34" charset="0"/>
              </a:rPr>
              <a:t>k</a:t>
            </a:r>
            <a:r>
              <a:rPr lang="fi-FI" altLang="fi-FI" sz="2000">
                <a:solidFill>
                  <a:schemeClr val="tx1"/>
                </a:solidFill>
                <a:latin typeface="Arial" panose="020B0604020202020204" pitchFamily="34" charset="0"/>
                <a:cs typeface="Arial" panose="020B0604020202020204" pitchFamily="34" charset="0"/>
              </a:rPr>
              <a:t>=</a:t>
            </a:r>
            <a:r>
              <a:rPr lang="el-GR" altLang="fi-FI" sz="2000">
                <a:solidFill>
                  <a:schemeClr val="tx1"/>
                </a:solidFill>
                <a:latin typeface="Arial" panose="020B0604020202020204" pitchFamily="34" charset="0"/>
                <a:cs typeface="Arial" panose="020B0604020202020204" pitchFamily="34" charset="0"/>
              </a:rPr>
              <a:t>Δ</a:t>
            </a:r>
            <a:r>
              <a:rPr lang="fi-FI" altLang="fi-FI" sz="2000" i="1">
                <a:solidFill>
                  <a:schemeClr val="tx1"/>
                </a:solidFill>
                <a:latin typeface="Arial" panose="020B0604020202020204" pitchFamily="34" charset="0"/>
                <a:cs typeface="Arial" panose="020B0604020202020204" pitchFamily="34" charset="0"/>
              </a:rPr>
              <a:t>x</a:t>
            </a:r>
            <a:r>
              <a:rPr lang="fi-FI" altLang="fi-FI" sz="2000">
                <a:solidFill>
                  <a:schemeClr val="tx1"/>
                </a:solidFill>
                <a:latin typeface="Arial" panose="020B0604020202020204" pitchFamily="34" charset="0"/>
                <a:cs typeface="Arial" panose="020B0604020202020204" pitchFamily="34" charset="0"/>
              </a:rPr>
              <a:t>/</a:t>
            </a:r>
            <a:r>
              <a:rPr lang="el-GR" altLang="fi-FI" sz="2000">
                <a:solidFill>
                  <a:schemeClr val="tx1"/>
                </a:solidFill>
                <a:latin typeface="Arial" panose="020B0604020202020204" pitchFamily="34" charset="0"/>
                <a:cs typeface="Arial" panose="020B0604020202020204" pitchFamily="34" charset="0"/>
              </a:rPr>
              <a:t>Δ</a:t>
            </a:r>
            <a:r>
              <a:rPr lang="fi-FI" altLang="fi-FI" sz="2000" i="1">
                <a:solidFill>
                  <a:schemeClr val="tx1"/>
                </a:solidFill>
                <a:latin typeface="Arial" panose="020B0604020202020204" pitchFamily="34" charset="0"/>
                <a:cs typeface="Arial" panose="020B0604020202020204" pitchFamily="34" charset="0"/>
              </a:rPr>
              <a:t>t </a:t>
            </a:r>
            <a:r>
              <a:rPr lang="fi-FI" altLang="fi-FI" sz="2000">
                <a:solidFill>
                  <a:schemeClr val="tx1"/>
                </a:solidFill>
                <a:latin typeface="Arial" panose="020B0604020202020204" pitchFamily="34" charset="0"/>
                <a:cs typeface="Arial" panose="020B0604020202020204" pitchFamily="34" charset="0"/>
              </a:rPr>
              <a:t>on</a:t>
            </a:r>
            <a:r>
              <a:rPr lang="fi-FI" altLang="fi-FI" sz="2000" i="1">
                <a:solidFill>
                  <a:schemeClr val="tx1"/>
                </a:solidFill>
                <a:latin typeface="Arial" panose="020B0604020202020204" pitchFamily="34" charset="0"/>
                <a:cs typeface="Arial" panose="020B0604020202020204" pitchFamily="34" charset="0"/>
              </a:rPr>
              <a:t> </a:t>
            </a:r>
            <a:r>
              <a:rPr lang="fi-FI" altLang="fi-FI" sz="2000">
                <a:solidFill>
                  <a:schemeClr val="tx1"/>
                </a:solidFill>
                <a:latin typeface="Arial" panose="020B0604020202020204" pitchFamily="34" charset="0"/>
                <a:cs typeface="Arial" panose="020B0604020202020204" pitchFamily="34" charset="0"/>
              </a:rPr>
              <a:t>keskinopeus</a:t>
            </a:r>
            <a:r>
              <a:rPr lang="fi-FI" altLang="fi-FI" sz="2000" i="1">
                <a:solidFill>
                  <a:schemeClr val="tx1"/>
                </a:solidFill>
                <a:latin typeface="Arial" panose="020B0604020202020204" pitchFamily="34" charset="0"/>
                <a:cs typeface="Arial" panose="020B0604020202020204" pitchFamily="34" charset="0"/>
              </a:rPr>
              <a:t> </a:t>
            </a:r>
            <a:r>
              <a:rPr lang="fi-FI" altLang="fi-FI" sz="2000">
                <a:solidFill>
                  <a:schemeClr val="tx1"/>
                </a:solidFill>
                <a:latin typeface="Arial" panose="020B0604020202020204" pitchFamily="34" charset="0"/>
                <a:cs typeface="Arial" panose="020B0604020202020204" pitchFamily="34" charset="0"/>
              </a:rPr>
              <a:t>aikavälillä</a:t>
            </a:r>
            <a:r>
              <a:rPr lang="fi-FI" altLang="fi-FI" sz="2000" i="1">
                <a:solidFill>
                  <a:schemeClr val="tx1"/>
                </a:solidFill>
                <a:latin typeface="Arial" panose="020B0604020202020204" pitchFamily="34" charset="0"/>
                <a:cs typeface="Arial" panose="020B0604020202020204" pitchFamily="34" charset="0"/>
              </a:rPr>
              <a:t> t</a:t>
            </a:r>
            <a:r>
              <a:rPr lang="fi-FI" altLang="fi-FI" sz="2000" baseline="-25000">
                <a:solidFill>
                  <a:schemeClr val="tx1"/>
                </a:solidFill>
                <a:latin typeface="Arial" panose="020B0604020202020204" pitchFamily="34" charset="0"/>
                <a:cs typeface="Arial" panose="020B0604020202020204" pitchFamily="34" charset="0"/>
              </a:rPr>
              <a:t>1</a:t>
            </a:r>
            <a:r>
              <a:rPr lang="fi-FI" altLang="fi-FI" sz="2000" i="1">
                <a:solidFill>
                  <a:schemeClr val="tx1"/>
                </a:solidFill>
                <a:latin typeface="Arial" panose="020B0604020202020204" pitchFamily="34" charset="0"/>
                <a:cs typeface="Arial" panose="020B0604020202020204" pitchFamily="34" charset="0"/>
              </a:rPr>
              <a:t>-t</a:t>
            </a:r>
            <a:r>
              <a:rPr lang="fi-FI" altLang="fi-FI" sz="2000" baseline="-25000">
                <a:solidFill>
                  <a:schemeClr val="tx1"/>
                </a:solidFill>
                <a:latin typeface="Arial" panose="020B0604020202020204" pitchFamily="34" charset="0"/>
                <a:cs typeface="Arial" panose="020B0604020202020204" pitchFamily="34" charset="0"/>
              </a:rPr>
              <a:t>2</a:t>
            </a:r>
            <a:endParaRPr lang="el-GR" altLang="fi-FI" sz="2000" baseline="-25000">
              <a:solidFill>
                <a:schemeClr val="tx1"/>
              </a:solidFill>
              <a:latin typeface="Arial" panose="020B0604020202020204" pitchFamily="34" charset="0"/>
              <a:cs typeface="Arial" panose="020B0604020202020204" pitchFamily="34" charset="0"/>
            </a:endParaRPr>
          </a:p>
        </p:txBody>
      </p:sp>
      <p:sp>
        <p:nvSpPr>
          <p:cNvPr id="835603" name="Text Box 19"/>
          <p:cNvSpPr txBox="1">
            <a:spLocks noChangeArrowheads="1"/>
          </p:cNvSpPr>
          <p:nvPr/>
        </p:nvSpPr>
        <p:spPr bwMode="auto">
          <a:xfrm>
            <a:off x="2663825" y="5516563"/>
            <a:ext cx="501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t</a:t>
            </a:r>
            <a:r>
              <a:rPr lang="fi-FI" altLang="fi-FI" sz="2000" baseline="-25000">
                <a:solidFill>
                  <a:schemeClr val="tx1"/>
                </a:solidFill>
              </a:rPr>
              <a:t>2</a:t>
            </a:r>
          </a:p>
        </p:txBody>
      </p:sp>
      <p:sp>
        <p:nvSpPr>
          <p:cNvPr id="835604" name="Text Box 20"/>
          <p:cNvSpPr txBox="1">
            <a:spLocks noChangeArrowheads="1"/>
          </p:cNvSpPr>
          <p:nvPr/>
        </p:nvSpPr>
        <p:spPr bwMode="auto">
          <a:xfrm>
            <a:off x="1223963" y="5516563"/>
            <a:ext cx="501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t</a:t>
            </a:r>
            <a:r>
              <a:rPr lang="fi-FI" altLang="fi-FI" sz="2000" i="1" baseline="-25000">
                <a:solidFill>
                  <a:schemeClr val="tx1"/>
                </a:solidFill>
              </a:rPr>
              <a:t>1</a:t>
            </a:r>
          </a:p>
        </p:txBody>
      </p:sp>
      <p:sp>
        <p:nvSpPr>
          <p:cNvPr id="835605" name="Text Box 21"/>
          <p:cNvSpPr txBox="1">
            <a:spLocks noChangeArrowheads="1"/>
          </p:cNvSpPr>
          <p:nvPr/>
        </p:nvSpPr>
        <p:spPr bwMode="auto">
          <a:xfrm>
            <a:off x="1655763" y="4581525"/>
            <a:ext cx="1368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el-GR" altLang="fi-FI" sz="2000">
                <a:solidFill>
                  <a:schemeClr val="tx1"/>
                </a:solidFill>
                <a:latin typeface="Arial" panose="020B0604020202020204" pitchFamily="34" charset="0"/>
                <a:cs typeface="Arial" panose="020B0604020202020204" pitchFamily="34" charset="0"/>
              </a:rPr>
              <a:t>Δ</a:t>
            </a:r>
            <a:r>
              <a:rPr lang="fi-FI" altLang="fi-FI" sz="2000" i="1">
                <a:solidFill>
                  <a:schemeClr val="tx1"/>
                </a:solidFill>
                <a:latin typeface="Arial" panose="020B0604020202020204" pitchFamily="34" charset="0"/>
                <a:cs typeface="Arial" panose="020B0604020202020204" pitchFamily="34" charset="0"/>
              </a:rPr>
              <a:t>t</a:t>
            </a:r>
            <a:r>
              <a:rPr lang="fi-FI" altLang="fi-FI" sz="2000">
                <a:solidFill>
                  <a:schemeClr val="tx1"/>
                </a:solidFill>
                <a:latin typeface="Arial" panose="020B0604020202020204" pitchFamily="34" charset="0"/>
                <a:cs typeface="Arial" panose="020B0604020202020204" pitchFamily="34" charset="0"/>
              </a:rPr>
              <a:t>=</a:t>
            </a:r>
            <a:r>
              <a:rPr lang="fi-FI" altLang="fi-FI" sz="2000" i="1">
                <a:solidFill>
                  <a:schemeClr val="tx1"/>
                </a:solidFill>
                <a:latin typeface="Arial" panose="020B0604020202020204" pitchFamily="34" charset="0"/>
                <a:cs typeface="Arial" panose="020B0604020202020204" pitchFamily="34" charset="0"/>
              </a:rPr>
              <a:t>t</a:t>
            </a:r>
            <a:r>
              <a:rPr lang="fi-FI" altLang="fi-FI" sz="2000" baseline="-25000">
                <a:solidFill>
                  <a:schemeClr val="tx1"/>
                </a:solidFill>
              </a:rPr>
              <a:t>2</a:t>
            </a:r>
            <a:r>
              <a:rPr lang="fi-FI" altLang="fi-FI" sz="2000">
                <a:solidFill>
                  <a:schemeClr val="tx1"/>
                </a:solidFill>
              </a:rPr>
              <a:t>-</a:t>
            </a:r>
            <a:r>
              <a:rPr lang="fi-FI" altLang="fi-FI" sz="2000" i="1">
                <a:solidFill>
                  <a:schemeClr val="tx1"/>
                </a:solidFill>
              </a:rPr>
              <a:t>t</a:t>
            </a:r>
            <a:r>
              <a:rPr lang="fi-FI" altLang="fi-FI" sz="2000" baseline="-25000">
                <a:solidFill>
                  <a:schemeClr val="tx1"/>
                </a:solidFill>
              </a:rPr>
              <a:t>1</a:t>
            </a:r>
          </a:p>
        </p:txBody>
      </p:sp>
      <p:sp>
        <p:nvSpPr>
          <p:cNvPr id="835606" name="Line 22"/>
          <p:cNvSpPr>
            <a:spLocks noChangeShapeType="1"/>
          </p:cNvSpPr>
          <p:nvPr/>
        </p:nvSpPr>
        <p:spPr bwMode="auto">
          <a:xfrm flipV="1">
            <a:off x="2073275" y="2747963"/>
            <a:ext cx="1871663" cy="792162"/>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835607" name="Line 23"/>
          <p:cNvSpPr>
            <a:spLocks noChangeShapeType="1"/>
          </p:cNvSpPr>
          <p:nvPr/>
        </p:nvSpPr>
        <p:spPr bwMode="auto">
          <a:xfrm flipV="1">
            <a:off x="2076450" y="3529013"/>
            <a:ext cx="1862138" cy="4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835608" name="Line 24"/>
          <p:cNvSpPr>
            <a:spLocks noChangeShapeType="1"/>
          </p:cNvSpPr>
          <p:nvPr/>
        </p:nvSpPr>
        <p:spPr bwMode="auto">
          <a:xfrm>
            <a:off x="3948113" y="2747963"/>
            <a:ext cx="0" cy="781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835609" name="Line 25"/>
          <p:cNvSpPr>
            <a:spLocks noChangeShapeType="1"/>
          </p:cNvSpPr>
          <p:nvPr/>
        </p:nvSpPr>
        <p:spPr bwMode="auto">
          <a:xfrm flipV="1">
            <a:off x="1760538" y="3187700"/>
            <a:ext cx="1176337" cy="917575"/>
          </a:xfrm>
          <a:prstGeom prst="line">
            <a:avLst/>
          </a:prstGeom>
          <a:noFill/>
          <a:ln w="19050">
            <a:solidFill>
              <a:srgbClr val="008000"/>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835610" name="Line 26"/>
          <p:cNvSpPr>
            <a:spLocks noChangeShapeType="1"/>
          </p:cNvSpPr>
          <p:nvPr/>
        </p:nvSpPr>
        <p:spPr bwMode="auto">
          <a:xfrm flipV="1">
            <a:off x="2409825" y="3184525"/>
            <a:ext cx="523875" cy="293688"/>
          </a:xfrm>
          <a:prstGeom prst="line">
            <a:avLst/>
          </a:prstGeom>
          <a:noFill/>
          <a:ln w="19050">
            <a:solidFill>
              <a:srgbClr val="008000"/>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835611" name="AutoShape 27"/>
          <p:cNvSpPr>
            <a:spLocks/>
          </p:cNvSpPr>
          <p:nvPr/>
        </p:nvSpPr>
        <p:spPr bwMode="auto">
          <a:xfrm>
            <a:off x="2141538" y="1612900"/>
            <a:ext cx="4314825" cy="811213"/>
          </a:xfrm>
          <a:prstGeom prst="borderCallout3">
            <a:avLst>
              <a:gd name="adj1" fmla="val 14088"/>
              <a:gd name="adj2" fmla="val -1764"/>
              <a:gd name="adj3" fmla="val 14088"/>
              <a:gd name="adj4" fmla="val -4634"/>
              <a:gd name="adj5" fmla="val 141880"/>
              <a:gd name="adj6" fmla="val -4634"/>
              <a:gd name="adj7" fmla="val 261255"/>
              <a:gd name="adj8" fmla="val 2023"/>
            </a:avLst>
          </a:prstGeom>
          <a:solidFill>
            <a:srgbClr val="FFCC99"/>
          </a:solidFill>
          <a:ln w="9525">
            <a:solidFill>
              <a:schemeClr val="tx1"/>
            </a:solidFill>
            <a:miter lim="800000"/>
            <a:headEnd/>
            <a:tailEnd/>
          </a:ln>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1600">
                <a:solidFill>
                  <a:schemeClr val="tx1"/>
                </a:solidFill>
              </a:rPr>
              <a:t>Annetaan ajanhetken </a:t>
            </a:r>
            <a:r>
              <a:rPr lang="fi-FI" altLang="fi-FI" sz="1600" i="1">
                <a:solidFill>
                  <a:schemeClr val="tx1"/>
                </a:solidFill>
              </a:rPr>
              <a:t>t</a:t>
            </a:r>
            <a:r>
              <a:rPr lang="fi-FI" altLang="fi-FI" sz="1600" baseline="-25000">
                <a:solidFill>
                  <a:schemeClr val="tx1"/>
                </a:solidFill>
              </a:rPr>
              <a:t>1</a:t>
            </a:r>
            <a:r>
              <a:rPr lang="fi-FI" altLang="fi-FI" sz="1600">
                <a:solidFill>
                  <a:schemeClr val="tx1"/>
                </a:solidFill>
              </a:rPr>
              <a:t> lähestyä ajanhetkeä </a:t>
            </a:r>
            <a:r>
              <a:rPr lang="fi-FI" altLang="fi-FI" sz="1600" i="1">
                <a:solidFill>
                  <a:schemeClr val="tx1"/>
                </a:solidFill>
              </a:rPr>
              <a:t>t</a:t>
            </a:r>
            <a:r>
              <a:rPr lang="fi-FI" altLang="fi-FI" sz="1600" baseline="-25000">
                <a:solidFill>
                  <a:schemeClr val="tx1"/>
                </a:solidFill>
              </a:rPr>
              <a:t>2</a:t>
            </a:r>
            <a:r>
              <a:rPr lang="fi-FI" altLang="fi-FI" sz="1600">
                <a:solidFill>
                  <a:schemeClr val="tx1"/>
                </a:solidFill>
              </a:rPr>
              <a:t>, jolloin saadaan uusi keskinopeuden arvo pienemmällä aikavälillä.  </a:t>
            </a:r>
          </a:p>
        </p:txBody>
      </p:sp>
      <p:sp>
        <p:nvSpPr>
          <p:cNvPr id="835612" name="Text Box 28"/>
          <p:cNvSpPr txBox="1">
            <a:spLocks noChangeArrowheads="1"/>
          </p:cNvSpPr>
          <p:nvPr/>
        </p:nvSpPr>
        <p:spPr bwMode="auto">
          <a:xfrm>
            <a:off x="5186363" y="2625725"/>
            <a:ext cx="200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latin typeface="Arial" panose="020B0604020202020204" pitchFamily="34" charset="0"/>
                <a:cs typeface="Arial" panose="020B0604020202020204" pitchFamily="34" charset="0"/>
              </a:rPr>
              <a:t>x</a:t>
            </a:r>
            <a:r>
              <a:rPr lang="fi-FI" altLang="fi-FI" sz="2000">
                <a:solidFill>
                  <a:schemeClr val="tx1"/>
                </a:solidFill>
                <a:latin typeface="Arial" panose="020B0604020202020204" pitchFamily="34" charset="0"/>
                <a:cs typeface="Arial" panose="020B0604020202020204" pitchFamily="34" charset="0"/>
              </a:rPr>
              <a:t>=x(</a:t>
            </a:r>
            <a:r>
              <a:rPr lang="fi-FI" altLang="fi-FI" sz="2000" i="1">
                <a:solidFill>
                  <a:schemeClr val="tx1"/>
                </a:solidFill>
                <a:latin typeface="Arial" panose="020B0604020202020204" pitchFamily="34" charset="0"/>
                <a:cs typeface="Arial" panose="020B0604020202020204" pitchFamily="34" charset="0"/>
              </a:rPr>
              <a:t>t</a:t>
            </a:r>
            <a:r>
              <a:rPr lang="fi-FI" altLang="fi-FI" sz="2000">
                <a:solidFill>
                  <a:schemeClr val="tx1"/>
                </a:solidFill>
                <a:latin typeface="Arial" panose="020B0604020202020204" pitchFamily="34" charset="0"/>
                <a:cs typeface="Arial" panose="020B0604020202020204" pitchFamily="34" charset="0"/>
              </a:rPr>
              <a:t>)</a:t>
            </a:r>
            <a:endParaRPr lang="fi-FI" altLang="fi-FI" sz="2000" baseline="-25000">
              <a:solidFill>
                <a:schemeClr val="tx1"/>
              </a:solidFill>
            </a:endParaRPr>
          </a:p>
        </p:txBody>
      </p:sp>
      <p:sp>
        <p:nvSpPr>
          <p:cNvPr id="835613" name="AutoShape 29"/>
          <p:cNvSpPr>
            <a:spLocks/>
          </p:cNvSpPr>
          <p:nvPr/>
        </p:nvSpPr>
        <p:spPr bwMode="auto">
          <a:xfrm>
            <a:off x="5270500" y="3308350"/>
            <a:ext cx="3505200" cy="1081088"/>
          </a:xfrm>
          <a:prstGeom prst="borderCallout2">
            <a:avLst>
              <a:gd name="adj1" fmla="val 10574"/>
              <a:gd name="adj2" fmla="val -2176"/>
              <a:gd name="adj3" fmla="val 10574"/>
              <a:gd name="adj4" fmla="val -34241"/>
              <a:gd name="adj5" fmla="val -31718"/>
              <a:gd name="adj6" fmla="val -51176"/>
            </a:avLst>
          </a:prstGeom>
          <a:solidFill>
            <a:srgbClr val="FFCC99"/>
          </a:solidFill>
          <a:ln w="9525">
            <a:solidFill>
              <a:schemeClr val="tx1"/>
            </a:solidFill>
            <a:miter lim="800000"/>
            <a:headEnd/>
            <a:tailEnd/>
          </a:ln>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1600">
                <a:solidFill>
                  <a:schemeClr val="tx1"/>
                </a:solidFill>
              </a:rPr>
              <a:t>Kun </a:t>
            </a:r>
            <a:r>
              <a:rPr lang="fi-FI" altLang="fi-FI" sz="1600" i="1">
                <a:solidFill>
                  <a:schemeClr val="tx1"/>
                </a:solidFill>
              </a:rPr>
              <a:t>t</a:t>
            </a:r>
            <a:r>
              <a:rPr lang="fi-FI" altLang="fi-FI" sz="1600" baseline="-25000">
                <a:solidFill>
                  <a:schemeClr val="tx1"/>
                </a:solidFill>
              </a:rPr>
              <a:t>1</a:t>
            </a:r>
            <a:r>
              <a:rPr lang="fi-FI" altLang="fi-FI" sz="1600">
                <a:solidFill>
                  <a:schemeClr val="tx1"/>
                </a:solidFill>
              </a:rPr>
              <a:t>=</a:t>
            </a:r>
            <a:r>
              <a:rPr lang="fi-FI" altLang="fi-FI" sz="1600" i="1">
                <a:solidFill>
                  <a:schemeClr val="tx1"/>
                </a:solidFill>
              </a:rPr>
              <a:t>t</a:t>
            </a:r>
            <a:r>
              <a:rPr lang="fi-FI" altLang="fi-FI" sz="1600" baseline="-25000">
                <a:solidFill>
                  <a:schemeClr val="tx1"/>
                </a:solidFill>
              </a:rPr>
              <a:t>2</a:t>
            </a:r>
            <a:r>
              <a:rPr lang="fi-FI" altLang="fi-FI" sz="1600">
                <a:solidFill>
                  <a:schemeClr val="tx1"/>
                </a:solidFill>
              </a:rPr>
              <a:t> saadaan nopeuden het-kellisarvo ajanhetkellä </a:t>
            </a:r>
            <a:r>
              <a:rPr lang="fi-FI" altLang="fi-FI" sz="1600" i="1">
                <a:solidFill>
                  <a:schemeClr val="tx1"/>
                </a:solidFill>
              </a:rPr>
              <a:t>t</a:t>
            </a:r>
            <a:r>
              <a:rPr lang="fi-FI" altLang="fi-FI" sz="1600" baseline="-25000">
                <a:solidFill>
                  <a:schemeClr val="tx1"/>
                </a:solidFill>
              </a:rPr>
              <a:t>2</a:t>
            </a:r>
            <a:r>
              <a:rPr lang="fi-FI" altLang="fi-FI" sz="1600">
                <a:solidFill>
                  <a:schemeClr val="tx1"/>
                </a:solidFill>
              </a:rPr>
              <a:t> kuvaajalle piirretyn tangentin fysikaalisen  kul-makertoimen avulla.  </a:t>
            </a:r>
            <a:endParaRPr lang="fi-FI" altLang="fi-FI" sz="1800">
              <a:solidFill>
                <a:schemeClr val="tx1"/>
              </a:solidFill>
            </a:endParaRPr>
          </a:p>
        </p:txBody>
      </p:sp>
      <p:sp>
        <p:nvSpPr>
          <p:cNvPr id="835614" name="Line 30"/>
          <p:cNvSpPr>
            <a:spLocks noChangeShapeType="1"/>
          </p:cNvSpPr>
          <p:nvPr/>
        </p:nvSpPr>
        <p:spPr bwMode="auto">
          <a:xfrm>
            <a:off x="1431925" y="4510088"/>
            <a:ext cx="1508125" cy="793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fi-FI"/>
          </a:p>
        </p:txBody>
      </p:sp>
      <p:sp>
        <p:nvSpPr>
          <p:cNvPr id="53280" name="AutoShape 32">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35589"/>
                                        </p:tgtEl>
                                        <p:attrNameLst>
                                          <p:attrName>style.visibility</p:attrName>
                                        </p:attrNameLst>
                                      </p:cBhvr>
                                      <p:to>
                                        <p:strVal val="visible"/>
                                      </p:to>
                                    </p:set>
                                    <p:animEffect transition="in" filter="box(in)">
                                      <p:cBhvr>
                                        <p:cTn id="7" dur="500"/>
                                        <p:tgtEl>
                                          <p:spTgt spid="835589"/>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835612"/>
                                        </p:tgtEl>
                                        <p:attrNameLst>
                                          <p:attrName>style.visibility</p:attrName>
                                        </p:attrNameLst>
                                      </p:cBhvr>
                                      <p:to>
                                        <p:strVal val="visible"/>
                                      </p:to>
                                    </p:set>
                                    <p:animEffect transition="in" filter="box(in)">
                                      <p:cBhvr>
                                        <p:cTn id="10" dur="500"/>
                                        <p:tgtEl>
                                          <p:spTgt spid="83561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835594"/>
                                        </p:tgtEl>
                                        <p:attrNameLst>
                                          <p:attrName>style.visibility</p:attrName>
                                        </p:attrNameLst>
                                      </p:cBhvr>
                                      <p:to>
                                        <p:strVal val="visible"/>
                                      </p:to>
                                    </p:set>
                                    <p:animEffect transition="in" filter="box(in)">
                                      <p:cBhvr>
                                        <p:cTn id="15" dur="500"/>
                                        <p:tgtEl>
                                          <p:spTgt spid="83559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835600"/>
                                        </p:tgtEl>
                                        <p:attrNameLst>
                                          <p:attrName>style.visibility</p:attrName>
                                        </p:attrNameLst>
                                      </p:cBhvr>
                                      <p:to>
                                        <p:strVal val="visible"/>
                                      </p:to>
                                    </p:set>
                                    <p:animEffect transition="in" filter="box(in)">
                                      <p:cBhvr>
                                        <p:cTn id="20" dur="500"/>
                                        <p:tgtEl>
                                          <p:spTgt spid="835600"/>
                                        </p:tgtEl>
                                      </p:cBhvr>
                                    </p:animEffect>
                                  </p:childTnLst>
                                </p:cTn>
                              </p:par>
                              <p:par>
                                <p:cTn id="21" presetID="4" presetClass="entr" presetSubtype="16" fill="hold" nodeType="withEffect">
                                  <p:stCondLst>
                                    <p:cond delay="0"/>
                                  </p:stCondLst>
                                  <p:childTnLst>
                                    <p:set>
                                      <p:cBhvr>
                                        <p:cTn id="22" dur="1" fill="hold">
                                          <p:stCondLst>
                                            <p:cond delay="0"/>
                                          </p:stCondLst>
                                        </p:cTn>
                                        <p:tgtEl>
                                          <p:spTgt spid="835590"/>
                                        </p:tgtEl>
                                        <p:attrNameLst>
                                          <p:attrName>style.visibility</p:attrName>
                                        </p:attrNameLst>
                                      </p:cBhvr>
                                      <p:to>
                                        <p:strVal val="visible"/>
                                      </p:to>
                                    </p:set>
                                    <p:animEffect transition="in" filter="box(in)">
                                      <p:cBhvr>
                                        <p:cTn id="23" dur="500"/>
                                        <p:tgtEl>
                                          <p:spTgt spid="835590"/>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835599"/>
                                        </p:tgtEl>
                                        <p:attrNameLst>
                                          <p:attrName>style.visibility</p:attrName>
                                        </p:attrNameLst>
                                      </p:cBhvr>
                                      <p:to>
                                        <p:strVal val="visible"/>
                                      </p:to>
                                    </p:set>
                                    <p:animEffect transition="in" filter="box(in)">
                                      <p:cBhvr>
                                        <p:cTn id="26" dur="500"/>
                                        <p:tgtEl>
                                          <p:spTgt spid="835599"/>
                                        </p:tgtEl>
                                      </p:cBhvr>
                                    </p:animEffect>
                                  </p:childTnLst>
                                </p:cTn>
                              </p:par>
                              <p:par>
                                <p:cTn id="27" presetID="4" presetClass="entr" presetSubtype="16" fill="hold" nodeType="withEffect">
                                  <p:stCondLst>
                                    <p:cond delay="0"/>
                                  </p:stCondLst>
                                  <p:childTnLst>
                                    <p:set>
                                      <p:cBhvr>
                                        <p:cTn id="28" dur="1" fill="hold">
                                          <p:stCondLst>
                                            <p:cond delay="0"/>
                                          </p:stCondLst>
                                        </p:cTn>
                                        <p:tgtEl>
                                          <p:spTgt spid="835592"/>
                                        </p:tgtEl>
                                        <p:attrNameLst>
                                          <p:attrName>style.visibility</p:attrName>
                                        </p:attrNameLst>
                                      </p:cBhvr>
                                      <p:to>
                                        <p:strVal val="visible"/>
                                      </p:to>
                                    </p:set>
                                    <p:animEffect transition="in" filter="box(in)">
                                      <p:cBhvr>
                                        <p:cTn id="29" dur="500"/>
                                        <p:tgtEl>
                                          <p:spTgt spid="835592"/>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835604"/>
                                        </p:tgtEl>
                                        <p:attrNameLst>
                                          <p:attrName>style.visibility</p:attrName>
                                        </p:attrNameLst>
                                      </p:cBhvr>
                                      <p:to>
                                        <p:strVal val="visible"/>
                                      </p:to>
                                    </p:set>
                                    <p:animEffect transition="in" filter="box(in)">
                                      <p:cBhvr>
                                        <p:cTn id="32" dur="500"/>
                                        <p:tgtEl>
                                          <p:spTgt spid="835604"/>
                                        </p:tgtEl>
                                      </p:cBhvr>
                                    </p:animEffect>
                                  </p:childTnLst>
                                </p:cTn>
                              </p:par>
                              <p:par>
                                <p:cTn id="33" presetID="4" presetClass="entr" presetSubtype="16" fill="hold" nodeType="withEffect">
                                  <p:stCondLst>
                                    <p:cond delay="0"/>
                                  </p:stCondLst>
                                  <p:childTnLst>
                                    <p:set>
                                      <p:cBhvr>
                                        <p:cTn id="34" dur="1" fill="hold">
                                          <p:stCondLst>
                                            <p:cond delay="0"/>
                                          </p:stCondLst>
                                        </p:cTn>
                                        <p:tgtEl>
                                          <p:spTgt spid="835591"/>
                                        </p:tgtEl>
                                        <p:attrNameLst>
                                          <p:attrName>style.visibility</p:attrName>
                                        </p:attrNameLst>
                                      </p:cBhvr>
                                      <p:to>
                                        <p:strVal val="visible"/>
                                      </p:to>
                                    </p:set>
                                    <p:animEffect transition="in" filter="box(in)">
                                      <p:cBhvr>
                                        <p:cTn id="35" dur="500"/>
                                        <p:tgtEl>
                                          <p:spTgt spid="835591"/>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835603"/>
                                        </p:tgtEl>
                                        <p:attrNameLst>
                                          <p:attrName>style.visibility</p:attrName>
                                        </p:attrNameLst>
                                      </p:cBhvr>
                                      <p:to>
                                        <p:strVal val="visible"/>
                                      </p:to>
                                    </p:set>
                                    <p:animEffect transition="in" filter="box(in)">
                                      <p:cBhvr>
                                        <p:cTn id="38" dur="500"/>
                                        <p:tgtEl>
                                          <p:spTgt spid="835603"/>
                                        </p:tgtEl>
                                      </p:cBhvr>
                                    </p:animEffect>
                                  </p:childTnLst>
                                </p:cTn>
                              </p:par>
                              <p:par>
                                <p:cTn id="39" presetID="4" presetClass="entr" presetSubtype="16" fill="hold" nodeType="withEffect">
                                  <p:stCondLst>
                                    <p:cond delay="0"/>
                                  </p:stCondLst>
                                  <p:childTnLst>
                                    <p:set>
                                      <p:cBhvr>
                                        <p:cTn id="40" dur="1" fill="hold">
                                          <p:stCondLst>
                                            <p:cond delay="0"/>
                                          </p:stCondLst>
                                        </p:cTn>
                                        <p:tgtEl>
                                          <p:spTgt spid="835593"/>
                                        </p:tgtEl>
                                        <p:attrNameLst>
                                          <p:attrName>style.visibility</p:attrName>
                                        </p:attrNameLst>
                                      </p:cBhvr>
                                      <p:to>
                                        <p:strVal val="visible"/>
                                      </p:to>
                                    </p:set>
                                    <p:animEffect transition="in" filter="box(in)">
                                      <p:cBhvr>
                                        <p:cTn id="41" dur="500"/>
                                        <p:tgtEl>
                                          <p:spTgt spid="835593"/>
                                        </p:tgtEl>
                                      </p:cBhvr>
                                    </p:animEffect>
                                  </p:childTnLst>
                                </p:cTn>
                              </p:par>
                              <p:par>
                                <p:cTn id="42" presetID="4" presetClass="entr" presetSubtype="16" fill="hold" nodeType="withEffect">
                                  <p:stCondLst>
                                    <p:cond delay="0"/>
                                  </p:stCondLst>
                                  <p:childTnLst>
                                    <p:set>
                                      <p:cBhvr>
                                        <p:cTn id="43" dur="1" fill="hold">
                                          <p:stCondLst>
                                            <p:cond delay="0"/>
                                          </p:stCondLst>
                                        </p:cTn>
                                        <p:tgtEl>
                                          <p:spTgt spid="835614"/>
                                        </p:tgtEl>
                                        <p:attrNameLst>
                                          <p:attrName>style.visibility</p:attrName>
                                        </p:attrNameLst>
                                      </p:cBhvr>
                                      <p:to>
                                        <p:strVal val="visible"/>
                                      </p:to>
                                    </p:set>
                                    <p:animEffect transition="in" filter="box(in)">
                                      <p:cBhvr>
                                        <p:cTn id="44" dur="500"/>
                                        <p:tgtEl>
                                          <p:spTgt spid="835614"/>
                                        </p:tgtEl>
                                      </p:cBhvr>
                                    </p:animEffect>
                                  </p:childTnLst>
                                </p:cTn>
                              </p:par>
                              <p:par>
                                <p:cTn id="45" presetID="4" presetClass="entr" presetSubtype="16" fill="hold" grpId="0" nodeType="withEffect">
                                  <p:stCondLst>
                                    <p:cond delay="0"/>
                                  </p:stCondLst>
                                  <p:childTnLst>
                                    <p:set>
                                      <p:cBhvr>
                                        <p:cTn id="46" dur="1" fill="hold">
                                          <p:stCondLst>
                                            <p:cond delay="0"/>
                                          </p:stCondLst>
                                        </p:cTn>
                                        <p:tgtEl>
                                          <p:spTgt spid="835605"/>
                                        </p:tgtEl>
                                        <p:attrNameLst>
                                          <p:attrName>style.visibility</p:attrName>
                                        </p:attrNameLst>
                                      </p:cBhvr>
                                      <p:to>
                                        <p:strVal val="visible"/>
                                      </p:to>
                                    </p:set>
                                    <p:animEffect transition="in" filter="box(in)">
                                      <p:cBhvr>
                                        <p:cTn id="47" dur="500"/>
                                        <p:tgtEl>
                                          <p:spTgt spid="835605"/>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835601"/>
                                        </p:tgtEl>
                                        <p:attrNameLst>
                                          <p:attrName>style.visibility</p:attrName>
                                        </p:attrNameLst>
                                      </p:cBhvr>
                                      <p:to>
                                        <p:strVal val="visible"/>
                                      </p:to>
                                    </p:set>
                                    <p:animEffect transition="in" filter="box(in)">
                                      <p:cBhvr>
                                        <p:cTn id="50" dur="500"/>
                                        <p:tgtEl>
                                          <p:spTgt spid="835601"/>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16" fill="hold" nodeType="clickEffect">
                                  <p:stCondLst>
                                    <p:cond delay="0"/>
                                  </p:stCondLst>
                                  <p:childTnLst>
                                    <p:set>
                                      <p:cBhvr>
                                        <p:cTn id="54" dur="1" fill="hold">
                                          <p:stCondLst>
                                            <p:cond delay="0"/>
                                          </p:stCondLst>
                                        </p:cTn>
                                        <p:tgtEl>
                                          <p:spTgt spid="835595"/>
                                        </p:tgtEl>
                                        <p:attrNameLst>
                                          <p:attrName>style.visibility</p:attrName>
                                        </p:attrNameLst>
                                      </p:cBhvr>
                                      <p:to>
                                        <p:strVal val="visible"/>
                                      </p:to>
                                    </p:set>
                                    <p:animEffect transition="in" filter="box(in)">
                                      <p:cBhvr>
                                        <p:cTn id="55" dur="500"/>
                                        <p:tgtEl>
                                          <p:spTgt spid="835595"/>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835602"/>
                                        </p:tgtEl>
                                        <p:attrNameLst>
                                          <p:attrName>style.visibility</p:attrName>
                                        </p:attrNameLst>
                                      </p:cBhvr>
                                      <p:to>
                                        <p:strVal val="visible"/>
                                      </p:to>
                                    </p:set>
                                    <p:animEffect transition="in" filter="box(in)">
                                      <p:cBhvr>
                                        <p:cTn id="58" dur="500"/>
                                        <p:tgtEl>
                                          <p:spTgt spid="835602"/>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4" presetClass="entr" presetSubtype="16" fill="hold" nodeType="clickEffect">
                                  <p:stCondLst>
                                    <p:cond delay="0"/>
                                  </p:stCondLst>
                                  <p:childTnLst>
                                    <p:set>
                                      <p:cBhvr>
                                        <p:cTn id="62" dur="1" fill="hold">
                                          <p:stCondLst>
                                            <p:cond delay="0"/>
                                          </p:stCondLst>
                                        </p:cTn>
                                        <p:tgtEl>
                                          <p:spTgt spid="835609"/>
                                        </p:tgtEl>
                                        <p:attrNameLst>
                                          <p:attrName>style.visibility</p:attrName>
                                        </p:attrNameLst>
                                      </p:cBhvr>
                                      <p:to>
                                        <p:strVal val="visible"/>
                                      </p:to>
                                    </p:set>
                                    <p:animEffect transition="in" filter="box(in)">
                                      <p:cBhvr>
                                        <p:cTn id="63" dur="500"/>
                                        <p:tgtEl>
                                          <p:spTgt spid="835609"/>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4" presetClass="entr" presetSubtype="16" fill="hold" grpId="0" nodeType="clickEffect">
                                  <p:stCondLst>
                                    <p:cond delay="0"/>
                                  </p:stCondLst>
                                  <p:childTnLst>
                                    <p:set>
                                      <p:cBhvr>
                                        <p:cTn id="67" dur="1" fill="hold">
                                          <p:stCondLst>
                                            <p:cond delay="0"/>
                                          </p:stCondLst>
                                        </p:cTn>
                                        <p:tgtEl>
                                          <p:spTgt spid="835611"/>
                                        </p:tgtEl>
                                        <p:attrNameLst>
                                          <p:attrName>style.visibility</p:attrName>
                                        </p:attrNameLst>
                                      </p:cBhvr>
                                      <p:to>
                                        <p:strVal val="visible"/>
                                      </p:to>
                                    </p:set>
                                    <p:animEffect transition="in" filter="box(in)">
                                      <p:cBhvr>
                                        <p:cTn id="68" dur="500"/>
                                        <p:tgtEl>
                                          <p:spTgt spid="835611"/>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4" presetClass="entr" presetSubtype="16" fill="hold" nodeType="clickEffect">
                                  <p:stCondLst>
                                    <p:cond delay="0"/>
                                  </p:stCondLst>
                                  <p:childTnLst>
                                    <p:set>
                                      <p:cBhvr>
                                        <p:cTn id="72" dur="1" fill="hold">
                                          <p:stCondLst>
                                            <p:cond delay="0"/>
                                          </p:stCondLst>
                                        </p:cTn>
                                        <p:tgtEl>
                                          <p:spTgt spid="835610"/>
                                        </p:tgtEl>
                                        <p:attrNameLst>
                                          <p:attrName>style.visibility</p:attrName>
                                        </p:attrNameLst>
                                      </p:cBhvr>
                                      <p:to>
                                        <p:strVal val="visible"/>
                                      </p:to>
                                    </p:set>
                                    <p:animEffect transition="in" filter="box(in)">
                                      <p:cBhvr>
                                        <p:cTn id="73" dur="500"/>
                                        <p:tgtEl>
                                          <p:spTgt spid="835610"/>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4" presetClass="entr" presetSubtype="16" fill="hold" nodeType="clickEffect">
                                  <p:stCondLst>
                                    <p:cond delay="0"/>
                                  </p:stCondLst>
                                  <p:childTnLst>
                                    <p:set>
                                      <p:cBhvr>
                                        <p:cTn id="77" dur="1" fill="hold">
                                          <p:stCondLst>
                                            <p:cond delay="0"/>
                                          </p:stCondLst>
                                        </p:cTn>
                                        <p:tgtEl>
                                          <p:spTgt spid="835606"/>
                                        </p:tgtEl>
                                        <p:attrNameLst>
                                          <p:attrName>style.visibility</p:attrName>
                                        </p:attrNameLst>
                                      </p:cBhvr>
                                      <p:to>
                                        <p:strVal val="visible"/>
                                      </p:to>
                                    </p:set>
                                    <p:animEffect transition="in" filter="box(in)">
                                      <p:cBhvr>
                                        <p:cTn id="78" dur="500"/>
                                        <p:tgtEl>
                                          <p:spTgt spid="835606"/>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4" presetClass="entr" presetSubtype="16" fill="hold" grpId="0" nodeType="clickEffect">
                                  <p:stCondLst>
                                    <p:cond delay="0"/>
                                  </p:stCondLst>
                                  <p:childTnLst>
                                    <p:set>
                                      <p:cBhvr>
                                        <p:cTn id="82" dur="1" fill="hold">
                                          <p:stCondLst>
                                            <p:cond delay="0"/>
                                          </p:stCondLst>
                                        </p:cTn>
                                        <p:tgtEl>
                                          <p:spTgt spid="835613"/>
                                        </p:tgtEl>
                                        <p:attrNameLst>
                                          <p:attrName>style.visibility</p:attrName>
                                        </p:attrNameLst>
                                      </p:cBhvr>
                                      <p:to>
                                        <p:strVal val="visible"/>
                                      </p:to>
                                    </p:set>
                                    <p:animEffect transition="in" filter="box(in)">
                                      <p:cBhvr>
                                        <p:cTn id="83" dur="500"/>
                                        <p:tgtEl>
                                          <p:spTgt spid="835613"/>
                                        </p:tgtEl>
                                      </p:cBhvr>
                                    </p:animEffect>
                                  </p:childTnLst>
                                </p:cTn>
                              </p:par>
                              <p:par>
                                <p:cTn id="84" presetID="4" presetClass="entr" presetSubtype="16" fill="hold" nodeType="withEffect">
                                  <p:stCondLst>
                                    <p:cond delay="0"/>
                                  </p:stCondLst>
                                  <p:childTnLst>
                                    <p:set>
                                      <p:cBhvr>
                                        <p:cTn id="85" dur="1" fill="hold">
                                          <p:stCondLst>
                                            <p:cond delay="0"/>
                                          </p:stCondLst>
                                        </p:cTn>
                                        <p:tgtEl>
                                          <p:spTgt spid="835608"/>
                                        </p:tgtEl>
                                        <p:attrNameLst>
                                          <p:attrName>style.visibility</p:attrName>
                                        </p:attrNameLst>
                                      </p:cBhvr>
                                      <p:to>
                                        <p:strVal val="visible"/>
                                      </p:to>
                                    </p:set>
                                    <p:animEffect transition="in" filter="box(in)">
                                      <p:cBhvr>
                                        <p:cTn id="86" dur="500"/>
                                        <p:tgtEl>
                                          <p:spTgt spid="835608"/>
                                        </p:tgtEl>
                                      </p:cBhvr>
                                    </p:animEffect>
                                  </p:childTnLst>
                                </p:cTn>
                              </p:par>
                              <p:par>
                                <p:cTn id="87" presetID="4" presetClass="entr" presetSubtype="16" fill="hold" nodeType="withEffect">
                                  <p:stCondLst>
                                    <p:cond delay="0"/>
                                  </p:stCondLst>
                                  <p:childTnLst>
                                    <p:set>
                                      <p:cBhvr>
                                        <p:cTn id="88" dur="1" fill="hold">
                                          <p:stCondLst>
                                            <p:cond delay="0"/>
                                          </p:stCondLst>
                                        </p:cTn>
                                        <p:tgtEl>
                                          <p:spTgt spid="835607"/>
                                        </p:tgtEl>
                                        <p:attrNameLst>
                                          <p:attrName>style.visibility</p:attrName>
                                        </p:attrNameLst>
                                      </p:cBhvr>
                                      <p:to>
                                        <p:strVal val="visible"/>
                                      </p:to>
                                    </p:set>
                                    <p:animEffect transition="in" filter="box(in)">
                                      <p:cBhvr>
                                        <p:cTn id="89" dur="500"/>
                                        <p:tgtEl>
                                          <p:spTgt spid="835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5599" grpId="0"/>
      <p:bldP spid="835600" grpId="0"/>
      <p:bldP spid="835601" grpId="0"/>
      <p:bldP spid="835602" grpId="0"/>
      <p:bldP spid="835603" grpId="0"/>
      <p:bldP spid="835604" grpId="0"/>
      <p:bldP spid="835605" grpId="0"/>
      <p:bldP spid="835611" grpId="0" animBg="1"/>
      <p:bldP spid="835612" grpId="0"/>
      <p:bldP spid="83561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A563498B-F812-4B25-A663-D2A8B99A705B}" type="slidenum">
              <a:rPr lang="fi-FI" altLang="fi-FI" sz="1000" smtClean="0">
                <a:solidFill>
                  <a:schemeClr val="tx1"/>
                </a:solidFill>
                <a:latin typeface="Arial" panose="020B0604020202020204" pitchFamily="34" charset="0"/>
              </a:rPr>
              <a:pPr>
                <a:spcBef>
                  <a:spcPct val="0"/>
                </a:spcBef>
                <a:buClrTx/>
                <a:buFontTx/>
                <a:buNone/>
              </a:pPr>
              <a:t>45</a:t>
            </a:fld>
            <a:endParaRPr lang="fi-FI" altLang="fi-FI" sz="1000" smtClean="0">
              <a:solidFill>
                <a:schemeClr val="tx1"/>
              </a:solidFill>
              <a:latin typeface="Arial" panose="020B0604020202020204" pitchFamily="34" charset="0"/>
            </a:endParaRPr>
          </a:p>
        </p:txBody>
      </p:sp>
      <p:sp>
        <p:nvSpPr>
          <p:cNvPr id="54275" name="Line 2"/>
          <p:cNvSpPr>
            <a:spLocks noChangeShapeType="1"/>
          </p:cNvSpPr>
          <p:nvPr/>
        </p:nvSpPr>
        <p:spPr bwMode="auto">
          <a:xfrm>
            <a:off x="1162050" y="1217613"/>
            <a:ext cx="0" cy="3354387"/>
          </a:xfrm>
          <a:prstGeom prst="line">
            <a:avLst/>
          </a:prstGeom>
          <a:noFill/>
          <a:ln w="254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fi-FI"/>
          </a:p>
        </p:txBody>
      </p:sp>
      <p:sp>
        <p:nvSpPr>
          <p:cNvPr id="54276" name="Line 3"/>
          <p:cNvSpPr>
            <a:spLocks noChangeShapeType="1"/>
          </p:cNvSpPr>
          <p:nvPr/>
        </p:nvSpPr>
        <p:spPr bwMode="auto">
          <a:xfrm>
            <a:off x="1162050" y="4572000"/>
            <a:ext cx="4351338"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836612" name="Freeform 4"/>
          <p:cNvSpPr>
            <a:spLocks/>
          </p:cNvSpPr>
          <p:nvPr/>
        </p:nvSpPr>
        <p:spPr bwMode="auto">
          <a:xfrm rot="65890">
            <a:off x="1162050" y="1885950"/>
            <a:ext cx="4071938" cy="2179638"/>
          </a:xfrm>
          <a:custGeom>
            <a:avLst/>
            <a:gdLst>
              <a:gd name="T0" fmla="*/ 0 w 3600"/>
              <a:gd name="T1" fmla="*/ 2147483646 h 1440"/>
              <a:gd name="T2" fmla="*/ 2147483646 w 3600"/>
              <a:gd name="T3" fmla="*/ 2147483646 h 1440"/>
              <a:gd name="T4" fmla="*/ 2147483646 w 3600"/>
              <a:gd name="T5" fmla="*/ 0 h 1440"/>
              <a:gd name="T6" fmla="*/ 0 60000 65536"/>
              <a:gd name="T7" fmla="*/ 0 60000 65536"/>
              <a:gd name="T8" fmla="*/ 0 60000 65536"/>
              <a:gd name="T9" fmla="*/ 0 w 3600"/>
              <a:gd name="T10" fmla="*/ 0 h 1440"/>
              <a:gd name="T11" fmla="*/ 3600 w 3600"/>
              <a:gd name="T12" fmla="*/ 1440 h 1440"/>
            </a:gdLst>
            <a:ahLst/>
            <a:cxnLst>
              <a:cxn ang="T6">
                <a:pos x="T0" y="T1"/>
              </a:cxn>
              <a:cxn ang="T7">
                <a:pos x="T2" y="T3"/>
              </a:cxn>
              <a:cxn ang="T8">
                <a:pos x="T4" y="T5"/>
              </a:cxn>
            </a:cxnLst>
            <a:rect l="T9" t="T10" r="T11" b="T12"/>
            <a:pathLst>
              <a:path w="3600" h="1440">
                <a:moveTo>
                  <a:pt x="0" y="1440"/>
                </a:moveTo>
                <a:cubicBezTo>
                  <a:pt x="420" y="984"/>
                  <a:pt x="840" y="528"/>
                  <a:pt x="1440" y="288"/>
                </a:cubicBezTo>
                <a:cubicBezTo>
                  <a:pt x="2040" y="48"/>
                  <a:pt x="3240" y="48"/>
                  <a:pt x="3600" y="0"/>
                </a:cubicBezTo>
              </a:path>
            </a:pathLst>
          </a:custGeom>
          <a:noFill/>
          <a:ln w="31750">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fi-FI"/>
          </a:p>
        </p:txBody>
      </p:sp>
      <p:sp>
        <p:nvSpPr>
          <p:cNvPr id="54278" name="Text Box 5"/>
          <p:cNvSpPr txBox="1">
            <a:spLocks noChangeArrowheads="1"/>
          </p:cNvSpPr>
          <p:nvPr/>
        </p:nvSpPr>
        <p:spPr bwMode="auto">
          <a:xfrm>
            <a:off x="1177925" y="809625"/>
            <a:ext cx="5857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1800">
              <a:solidFill>
                <a:schemeClr val="tx1"/>
              </a:solidFill>
            </a:endParaRPr>
          </a:p>
        </p:txBody>
      </p:sp>
      <p:sp>
        <p:nvSpPr>
          <p:cNvPr id="54279" name="Text Box 6"/>
          <p:cNvSpPr txBox="1">
            <a:spLocks noChangeArrowheads="1"/>
          </p:cNvSpPr>
          <p:nvPr/>
        </p:nvSpPr>
        <p:spPr bwMode="auto">
          <a:xfrm>
            <a:off x="758825" y="809625"/>
            <a:ext cx="9207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x </a:t>
            </a:r>
            <a:r>
              <a:rPr lang="fi-FI" altLang="fi-FI" sz="2000">
                <a:solidFill>
                  <a:schemeClr val="tx1"/>
                </a:solidFill>
              </a:rPr>
              <a:t>/ m</a:t>
            </a:r>
          </a:p>
        </p:txBody>
      </p:sp>
      <p:sp>
        <p:nvSpPr>
          <p:cNvPr id="54280" name="Text Box 7"/>
          <p:cNvSpPr txBox="1">
            <a:spLocks noChangeArrowheads="1"/>
          </p:cNvSpPr>
          <p:nvPr/>
        </p:nvSpPr>
        <p:spPr bwMode="auto">
          <a:xfrm>
            <a:off x="5443538" y="4319588"/>
            <a:ext cx="92075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t </a:t>
            </a:r>
            <a:r>
              <a:rPr lang="fi-FI" altLang="fi-FI" sz="2000">
                <a:solidFill>
                  <a:schemeClr val="tx1"/>
                </a:solidFill>
              </a:rPr>
              <a:t>/ s</a:t>
            </a:r>
          </a:p>
        </p:txBody>
      </p:sp>
      <p:sp>
        <p:nvSpPr>
          <p:cNvPr id="836616" name="Line 8"/>
          <p:cNvSpPr>
            <a:spLocks noChangeShapeType="1"/>
          </p:cNvSpPr>
          <p:nvPr/>
        </p:nvSpPr>
        <p:spPr bwMode="auto">
          <a:xfrm flipV="1">
            <a:off x="1608138" y="1457325"/>
            <a:ext cx="3121025" cy="1357313"/>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836617" name="Line 9"/>
          <p:cNvSpPr>
            <a:spLocks noChangeShapeType="1"/>
          </p:cNvSpPr>
          <p:nvPr/>
        </p:nvSpPr>
        <p:spPr bwMode="auto">
          <a:xfrm>
            <a:off x="4730750" y="1471613"/>
            <a:ext cx="0" cy="13319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836618" name="Text Box 10"/>
          <p:cNvSpPr txBox="1">
            <a:spLocks noChangeArrowheads="1"/>
          </p:cNvSpPr>
          <p:nvPr/>
        </p:nvSpPr>
        <p:spPr bwMode="auto">
          <a:xfrm>
            <a:off x="5311775" y="1689100"/>
            <a:ext cx="200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latin typeface="Arial" panose="020B0604020202020204" pitchFamily="34" charset="0"/>
                <a:cs typeface="Arial" panose="020B0604020202020204" pitchFamily="34" charset="0"/>
              </a:rPr>
              <a:t>x</a:t>
            </a:r>
            <a:r>
              <a:rPr lang="fi-FI" altLang="fi-FI" sz="2000">
                <a:solidFill>
                  <a:schemeClr val="tx1"/>
                </a:solidFill>
                <a:latin typeface="Arial" panose="020B0604020202020204" pitchFamily="34" charset="0"/>
                <a:cs typeface="Arial" panose="020B0604020202020204" pitchFamily="34" charset="0"/>
              </a:rPr>
              <a:t>=x(</a:t>
            </a:r>
            <a:r>
              <a:rPr lang="fi-FI" altLang="fi-FI" sz="2000" i="1">
                <a:solidFill>
                  <a:schemeClr val="tx1"/>
                </a:solidFill>
                <a:latin typeface="Arial" panose="020B0604020202020204" pitchFamily="34" charset="0"/>
                <a:cs typeface="Arial" panose="020B0604020202020204" pitchFamily="34" charset="0"/>
              </a:rPr>
              <a:t>t</a:t>
            </a:r>
            <a:r>
              <a:rPr lang="fi-FI" altLang="fi-FI" sz="2000">
                <a:solidFill>
                  <a:schemeClr val="tx1"/>
                </a:solidFill>
                <a:latin typeface="Arial" panose="020B0604020202020204" pitchFamily="34" charset="0"/>
                <a:cs typeface="Arial" panose="020B0604020202020204" pitchFamily="34" charset="0"/>
              </a:rPr>
              <a:t>)</a:t>
            </a:r>
            <a:endParaRPr lang="fi-FI" altLang="fi-FI" sz="2000" baseline="-25000">
              <a:solidFill>
                <a:schemeClr val="tx1"/>
              </a:solidFill>
            </a:endParaRPr>
          </a:p>
        </p:txBody>
      </p:sp>
      <p:sp>
        <p:nvSpPr>
          <p:cNvPr id="836619" name="Line 11"/>
          <p:cNvSpPr>
            <a:spLocks noChangeShapeType="1"/>
          </p:cNvSpPr>
          <p:nvPr/>
        </p:nvSpPr>
        <p:spPr bwMode="auto">
          <a:xfrm>
            <a:off x="1625600" y="2811463"/>
            <a:ext cx="31067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54285" name="Line 12"/>
          <p:cNvSpPr>
            <a:spLocks noChangeShapeType="1"/>
          </p:cNvSpPr>
          <p:nvPr/>
        </p:nvSpPr>
        <p:spPr bwMode="auto">
          <a:xfrm>
            <a:off x="2951163" y="2230438"/>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836621" name="Line 13"/>
          <p:cNvSpPr>
            <a:spLocks noChangeShapeType="1"/>
          </p:cNvSpPr>
          <p:nvPr/>
        </p:nvSpPr>
        <p:spPr bwMode="auto">
          <a:xfrm>
            <a:off x="2895600" y="2257425"/>
            <a:ext cx="0" cy="23129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fi-FI"/>
          </a:p>
        </p:txBody>
      </p:sp>
      <p:sp>
        <p:nvSpPr>
          <p:cNvPr id="836622" name="Text Box 14"/>
          <p:cNvSpPr txBox="1">
            <a:spLocks noChangeArrowheads="1"/>
          </p:cNvSpPr>
          <p:nvPr/>
        </p:nvSpPr>
        <p:spPr bwMode="auto">
          <a:xfrm>
            <a:off x="2755900" y="4597400"/>
            <a:ext cx="2905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i="1">
                <a:solidFill>
                  <a:schemeClr val="tx1"/>
                </a:solidFill>
              </a:rPr>
              <a:t>t</a:t>
            </a:r>
          </a:p>
        </p:txBody>
      </p:sp>
      <p:sp>
        <p:nvSpPr>
          <p:cNvPr id="836623" name="Text Box 15"/>
          <p:cNvSpPr txBox="1">
            <a:spLocks noChangeArrowheads="1"/>
          </p:cNvSpPr>
          <p:nvPr/>
        </p:nvSpPr>
        <p:spPr bwMode="auto">
          <a:xfrm>
            <a:off x="4724400" y="2006600"/>
            <a:ext cx="706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el-GR" altLang="fi-FI" sz="2000">
                <a:solidFill>
                  <a:schemeClr val="tx1"/>
                </a:solidFill>
                <a:latin typeface="Arial" panose="020B0604020202020204" pitchFamily="34" charset="0"/>
                <a:cs typeface="Arial" panose="020B0604020202020204" pitchFamily="34" charset="0"/>
              </a:rPr>
              <a:t>Δ</a:t>
            </a:r>
            <a:r>
              <a:rPr lang="fi-FI" altLang="fi-FI" sz="2000" i="1">
                <a:solidFill>
                  <a:schemeClr val="tx1"/>
                </a:solidFill>
                <a:latin typeface="Arial" panose="020B0604020202020204" pitchFamily="34" charset="0"/>
                <a:cs typeface="Arial" panose="020B0604020202020204" pitchFamily="34" charset="0"/>
              </a:rPr>
              <a:t>x</a:t>
            </a:r>
            <a:endParaRPr lang="el-GR" altLang="fi-FI" sz="2000" i="1">
              <a:solidFill>
                <a:schemeClr val="tx1"/>
              </a:solidFill>
              <a:latin typeface="Arial" panose="020B0604020202020204" pitchFamily="34" charset="0"/>
              <a:cs typeface="Arial" panose="020B0604020202020204" pitchFamily="34" charset="0"/>
            </a:endParaRPr>
          </a:p>
        </p:txBody>
      </p:sp>
      <p:sp>
        <p:nvSpPr>
          <p:cNvPr id="836624" name="Text Box 16"/>
          <p:cNvSpPr txBox="1">
            <a:spLocks noChangeArrowheads="1"/>
          </p:cNvSpPr>
          <p:nvPr/>
        </p:nvSpPr>
        <p:spPr bwMode="auto">
          <a:xfrm>
            <a:off x="3070225" y="2749550"/>
            <a:ext cx="706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el-GR" altLang="fi-FI" sz="2000">
                <a:solidFill>
                  <a:schemeClr val="tx1"/>
                </a:solidFill>
                <a:latin typeface="Arial" panose="020B0604020202020204" pitchFamily="34" charset="0"/>
                <a:cs typeface="Arial" panose="020B0604020202020204" pitchFamily="34" charset="0"/>
              </a:rPr>
              <a:t>Δ</a:t>
            </a:r>
            <a:r>
              <a:rPr lang="fi-FI" altLang="fi-FI" sz="2000" i="1">
                <a:solidFill>
                  <a:schemeClr val="tx1"/>
                </a:solidFill>
                <a:latin typeface="Arial" panose="020B0604020202020204" pitchFamily="34" charset="0"/>
                <a:cs typeface="Arial" panose="020B0604020202020204" pitchFamily="34" charset="0"/>
              </a:rPr>
              <a:t>t</a:t>
            </a:r>
            <a:endParaRPr lang="el-GR" altLang="fi-FI" sz="2000" i="1">
              <a:solidFill>
                <a:schemeClr val="tx1"/>
              </a:solidFill>
              <a:latin typeface="Arial" panose="020B0604020202020204" pitchFamily="34" charset="0"/>
              <a:cs typeface="Arial" panose="020B0604020202020204" pitchFamily="34" charset="0"/>
            </a:endParaRPr>
          </a:p>
        </p:txBody>
      </p:sp>
      <p:sp>
        <p:nvSpPr>
          <p:cNvPr id="836625" name="Text Box 17"/>
          <p:cNvSpPr txBox="1">
            <a:spLocks noChangeArrowheads="1"/>
          </p:cNvSpPr>
          <p:nvPr/>
        </p:nvSpPr>
        <p:spPr bwMode="auto">
          <a:xfrm>
            <a:off x="5097463" y="2439988"/>
            <a:ext cx="3671887"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a:solidFill>
                  <a:schemeClr val="tx1"/>
                </a:solidFill>
              </a:rPr>
              <a:t>Hetkellinen nopeus </a:t>
            </a:r>
            <a:r>
              <a:rPr lang="fi-FI" altLang="fi-FI" sz="1800" i="1">
                <a:solidFill>
                  <a:schemeClr val="tx1"/>
                </a:solidFill>
              </a:rPr>
              <a:t>v</a:t>
            </a:r>
            <a:r>
              <a:rPr lang="fi-FI" altLang="fi-FI" sz="1800">
                <a:solidFill>
                  <a:schemeClr val="tx1"/>
                </a:solidFill>
              </a:rPr>
              <a:t> tietyllä ajanhetkellä </a:t>
            </a:r>
            <a:r>
              <a:rPr lang="fi-FI" altLang="fi-FI" sz="1800" i="1">
                <a:solidFill>
                  <a:schemeClr val="tx1"/>
                </a:solidFill>
              </a:rPr>
              <a:t>t</a:t>
            </a:r>
            <a:r>
              <a:rPr lang="fi-FI" altLang="fi-FI" sz="1800">
                <a:solidFill>
                  <a:schemeClr val="tx1"/>
                </a:solidFill>
              </a:rPr>
              <a:t> on kuvaajalle </a:t>
            </a:r>
            <a:r>
              <a:rPr lang="fi-FI" altLang="fi-FI" sz="1800" i="1">
                <a:solidFill>
                  <a:schemeClr val="tx1"/>
                </a:solidFill>
              </a:rPr>
              <a:t>x</a:t>
            </a:r>
            <a:r>
              <a:rPr lang="fi-FI" altLang="fi-FI" sz="1800">
                <a:solidFill>
                  <a:schemeClr val="tx1"/>
                </a:solidFill>
              </a:rPr>
              <a:t>=x(</a:t>
            </a:r>
            <a:r>
              <a:rPr lang="fi-FI" altLang="fi-FI" sz="1800" i="1">
                <a:solidFill>
                  <a:schemeClr val="tx1"/>
                </a:solidFill>
              </a:rPr>
              <a:t>t</a:t>
            </a:r>
            <a:r>
              <a:rPr lang="fi-FI" altLang="fi-FI" sz="1800">
                <a:solidFill>
                  <a:schemeClr val="tx1"/>
                </a:solidFill>
              </a:rPr>
              <a:t>) vastaavaan kohtaan piirretyn tangentin fysikaalinen kulma-kerroin.  Menetelmää sanotaan graafiseksi derivoinniksi.</a:t>
            </a:r>
          </a:p>
        </p:txBody>
      </p:sp>
      <p:sp>
        <p:nvSpPr>
          <p:cNvPr id="836626" name="Text Box 18"/>
          <p:cNvSpPr txBox="1">
            <a:spLocks noChangeArrowheads="1"/>
          </p:cNvSpPr>
          <p:nvPr/>
        </p:nvSpPr>
        <p:spPr bwMode="auto">
          <a:xfrm>
            <a:off x="1192213" y="5222875"/>
            <a:ext cx="3587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a:solidFill>
                  <a:schemeClr val="tx1"/>
                </a:solidFill>
              </a:rPr>
              <a:t>Algebrallisesti hetkellinen nopeus on radan derivaatta.</a:t>
            </a:r>
          </a:p>
        </p:txBody>
      </p:sp>
      <p:graphicFrame>
        <p:nvGraphicFramePr>
          <p:cNvPr id="836627" name="Object 19"/>
          <p:cNvGraphicFramePr>
            <a:graphicFrameLocks noChangeAspect="1"/>
          </p:cNvGraphicFramePr>
          <p:nvPr/>
        </p:nvGraphicFramePr>
        <p:xfrm>
          <a:off x="5375275" y="5268913"/>
          <a:ext cx="979488" cy="712787"/>
        </p:xfrm>
        <a:graphic>
          <a:graphicData uri="http://schemas.openxmlformats.org/presentationml/2006/ole">
            <mc:AlternateContent xmlns:mc="http://schemas.openxmlformats.org/markup-compatibility/2006">
              <mc:Choice xmlns:v="urn:schemas-microsoft-com:vml" Requires="v">
                <p:oleObj spid="_x0000_s54299" name="Equation" r:id="rId3" imgW="1028700" imgH="749300" progId="Equation.DSMT4">
                  <p:embed/>
                </p:oleObj>
              </mc:Choice>
              <mc:Fallback>
                <p:oleObj name="Equation" r:id="rId3" imgW="1028700" imgH="749300" progId="Equation.DSMT4">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5275" y="5268913"/>
                        <a:ext cx="979488" cy="712787"/>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6628" name="Freeform 20"/>
          <p:cNvSpPr>
            <a:spLocks/>
          </p:cNvSpPr>
          <p:nvPr/>
        </p:nvSpPr>
        <p:spPr bwMode="auto">
          <a:xfrm>
            <a:off x="2133600" y="2586038"/>
            <a:ext cx="68263" cy="228600"/>
          </a:xfrm>
          <a:custGeom>
            <a:avLst/>
            <a:gdLst>
              <a:gd name="T0" fmla="*/ 0 w 43"/>
              <a:gd name="T1" fmla="*/ 0 h 144"/>
              <a:gd name="T2" fmla="*/ 2147483646 w 43"/>
              <a:gd name="T3" fmla="*/ 2147483646 h 144"/>
              <a:gd name="T4" fmla="*/ 2147483646 w 43"/>
              <a:gd name="T5" fmla="*/ 2147483646 h 144"/>
              <a:gd name="T6" fmla="*/ 0 60000 65536"/>
              <a:gd name="T7" fmla="*/ 0 60000 65536"/>
              <a:gd name="T8" fmla="*/ 0 60000 65536"/>
              <a:gd name="T9" fmla="*/ 0 w 43"/>
              <a:gd name="T10" fmla="*/ 0 h 144"/>
              <a:gd name="T11" fmla="*/ 43 w 43"/>
              <a:gd name="T12" fmla="*/ 144 h 144"/>
            </a:gdLst>
            <a:ahLst/>
            <a:cxnLst>
              <a:cxn ang="T6">
                <a:pos x="T0" y="T1"/>
              </a:cxn>
              <a:cxn ang="T7">
                <a:pos x="T2" y="T3"/>
              </a:cxn>
              <a:cxn ang="T8">
                <a:pos x="T4" y="T5"/>
              </a:cxn>
            </a:cxnLst>
            <a:rect l="T9" t="T10" r="T11" b="T12"/>
            <a:pathLst>
              <a:path w="43" h="144">
                <a:moveTo>
                  <a:pt x="0" y="0"/>
                </a:moveTo>
                <a:cubicBezTo>
                  <a:pt x="14" y="16"/>
                  <a:pt x="29" y="33"/>
                  <a:pt x="36" y="57"/>
                </a:cubicBezTo>
                <a:cubicBezTo>
                  <a:pt x="43" y="81"/>
                  <a:pt x="42" y="112"/>
                  <a:pt x="42" y="14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i-FI"/>
          </a:p>
        </p:txBody>
      </p:sp>
      <p:sp>
        <p:nvSpPr>
          <p:cNvPr id="836629" name="Text Box 21"/>
          <p:cNvSpPr txBox="1">
            <a:spLocks noChangeArrowheads="1"/>
          </p:cNvSpPr>
          <p:nvPr/>
        </p:nvSpPr>
        <p:spPr bwMode="auto">
          <a:xfrm>
            <a:off x="2241550" y="2476500"/>
            <a:ext cx="209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el-GR" altLang="fi-FI" sz="1800">
                <a:solidFill>
                  <a:schemeClr val="tx1"/>
                </a:solidFill>
                <a:latin typeface="Arial" panose="020B0604020202020204" pitchFamily="34" charset="0"/>
                <a:cs typeface="Arial" panose="020B0604020202020204" pitchFamily="34" charset="0"/>
              </a:rPr>
              <a:t>α</a:t>
            </a:r>
          </a:p>
        </p:txBody>
      </p:sp>
      <p:sp>
        <p:nvSpPr>
          <p:cNvPr id="836630" name="Text Box 22"/>
          <p:cNvSpPr txBox="1">
            <a:spLocks noChangeArrowheads="1"/>
          </p:cNvSpPr>
          <p:nvPr/>
        </p:nvSpPr>
        <p:spPr bwMode="auto">
          <a:xfrm>
            <a:off x="3021013" y="3381375"/>
            <a:ext cx="1635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a:solidFill>
                  <a:schemeClr val="tx1"/>
                </a:solidFill>
              </a:rPr>
              <a:t>tan</a:t>
            </a:r>
            <a:r>
              <a:rPr lang="el-GR" altLang="fi-FI" sz="1800">
                <a:solidFill>
                  <a:schemeClr val="tx1"/>
                </a:solidFill>
                <a:latin typeface="Arial" panose="020B0604020202020204" pitchFamily="34" charset="0"/>
                <a:cs typeface="Arial" panose="020B0604020202020204" pitchFamily="34" charset="0"/>
              </a:rPr>
              <a:t>α</a:t>
            </a:r>
            <a:r>
              <a:rPr lang="fi-FI" altLang="fi-FI" sz="1800">
                <a:solidFill>
                  <a:schemeClr val="tx1"/>
                </a:solidFill>
                <a:latin typeface="Arial" panose="020B0604020202020204" pitchFamily="34" charset="0"/>
                <a:cs typeface="Arial" panose="020B0604020202020204" pitchFamily="34" charset="0"/>
              </a:rPr>
              <a:t>=</a:t>
            </a:r>
            <a:r>
              <a:rPr lang="el-GR" altLang="fi-FI" sz="1800">
                <a:solidFill>
                  <a:schemeClr val="tx1"/>
                </a:solidFill>
                <a:latin typeface="Arial" panose="020B0604020202020204" pitchFamily="34" charset="0"/>
                <a:cs typeface="Arial" panose="020B0604020202020204" pitchFamily="34" charset="0"/>
              </a:rPr>
              <a:t>Δ</a:t>
            </a:r>
            <a:r>
              <a:rPr lang="fi-FI" altLang="fi-FI" sz="1800" i="1">
                <a:solidFill>
                  <a:schemeClr val="tx1"/>
                </a:solidFill>
                <a:cs typeface="Arial" panose="020B0604020202020204" pitchFamily="34" charset="0"/>
              </a:rPr>
              <a:t>x</a:t>
            </a:r>
            <a:r>
              <a:rPr lang="fi-FI" altLang="fi-FI" sz="1800">
                <a:solidFill>
                  <a:schemeClr val="tx1"/>
                </a:solidFill>
                <a:latin typeface="Arial" panose="020B0604020202020204" pitchFamily="34" charset="0"/>
                <a:cs typeface="Arial" panose="020B0604020202020204" pitchFamily="34" charset="0"/>
              </a:rPr>
              <a:t>/</a:t>
            </a:r>
            <a:r>
              <a:rPr lang="el-GR" altLang="fi-FI" sz="1800">
                <a:solidFill>
                  <a:schemeClr val="tx1"/>
                </a:solidFill>
                <a:latin typeface="Arial" panose="020B0604020202020204" pitchFamily="34" charset="0"/>
                <a:cs typeface="Arial" panose="020B0604020202020204" pitchFamily="34" charset="0"/>
              </a:rPr>
              <a:t>Δ</a:t>
            </a:r>
            <a:r>
              <a:rPr lang="fi-FI" altLang="fi-FI" sz="1800" i="1">
                <a:solidFill>
                  <a:schemeClr val="tx1"/>
                </a:solidFill>
                <a:cs typeface="Arial" panose="020B0604020202020204" pitchFamily="34" charset="0"/>
              </a:rPr>
              <a:t>t=v</a:t>
            </a:r>
            <a:endParaRPr lang="el-GR" altLang="fi-FI" sz="1800" i="1">
              <a:solidFill>
                <a:schemeClr val="tx1"/>
              </a:solidFill>
              <a:cs typeface="Arial" panose="020B0604020202020204" pitchFamily="34" charset="0"/>
            </a:endParaRPr>
          </a:p>
        </p:txBody>
      </p:sp>
      <p:sp>
        <p:nvSpPr>
          <p:cNvPr id="54296" name="AutoShape 24">
            <a:hlinkClick r:id="rId5"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36612"/>
                                        </p:tgtEl>
                                        <p:attrNameLst>
                                          <p:attrName>style.visibility</p:attrName>
                                        </p:attrNameLst>
                                      </p:cBhvr>
                                      <p:to>
                                        <p:strVal val="visible"/>
                                      </p:to>
                                    </p:set>
                                    <p:animEffect transition="in" filter="box(in)">
                                      <p:cBhvr>
                                        <p:cTn id="7" dur="500"/>
                                        <p:tgtEl>
                                          <p:spTgt spid="83661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836618"/>
                                        </p:tgtEl>
                                        <p:attrNameLst>
                                          <p:attrName>style.visibility</p:attrName>
                                        </p:attrNameLst>
                                      </p:cBhvr>
                                      <p:to>
                                        <p:strVal val="visible"/>
                                      </p:to>
                                    </p:set>
                                    <p:animEffect transition="in" filter="box(in)">
                                      <p:cBhvr>
                                        <p:cTn id="10" dur="500"/>
                                        <p:tgtEl>
                                          <p:spTgt spid="83661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836616"/>
                                        </p:tgtEl>
                                        <p:attrNameLst>
                                          <p:attrName>style.visibility</p:attrName>
                                        </p:attrNameLst>
                                      </p:cBhvr>
                                      <p:to>
                                        <p:strVal val="visible"/>
                                      </p:to>
                                    </p:set>
                                    <p:animEffect transition="in" filter="box(in)">
                                      <p:cBhvr>
                                        <p:cTn id="15" dur="500"/>
                                        <p:tgtEl>
                                          <p:spTgt spid="83661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836621"/>
                                        </p:tgtEl>
                                        <p:attrNameLst>
                                          <p:attrName>style.visibility</p:attrName>
                                        </p:attrNameLst>
                                      </p:cBhvr>
                                      <p:to>
                                        <p:strVal val="visible"/>
                                      </p:to>
                                    </p:set>
                                    <p:animEffect transition="in" filter="box(in)">
                                      <p:cBhvr>
                                        <p:cTn id="20" dur="500"/>
                                        <p:tgtEl>
                                          <p:spTgt spid="836621"/>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836622"/>
                                        </p:tgtEl>
                                        <p:attrNameLst>
                                          <p:attrName>style.visibility</p:attrName>
                                        </p:attrNameLst>
                                      </p:cBhvr>
                                      <p:to>
                                        <p:strVal val="visible"/>
                                      </p:to>
                                    </p:set>
                                    <p:animEffect transition="in" filter="box(in)">
                                      <p:cBhvr>
                                        <p:cTn id="23" dur="500"/>
                                        <p:tgtEl>
                                          <p:spTgt spid="83662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nodeType="clickEffect">
                                  <p:stCondLst>
                                    <p:cond delay="0"/>
                                  </p:stCondLst>
                                  <p:childTnLst>
                                    <p:set>
                                      <p:cBhvr>
                                        <p:cTn id="27" dur="1" fill="hold">
                                          <p:stCondLst>
                                            <p:cond delay="0"/>
                                          </p:stCondLst>
                                        </p:cTn>
                                        <p:tgtEl>
                                          <p:spTgt spid="836617"/>
                                        </p:tgtEl>
                                        <p:attrNameLst>
                                          <p:attrName>style.visibility</p:attrName>
                                        </p:attrNameLst>
                                      </p:cBhvr>
                                      <p:to>
                                        <p:strVal val="visible"/>
                                      </p:to>
                                    </p:set>
                                    <p:animEffect transition="in" filter="box(in)">
                                      <p:cBhvr>
                                        <p:cTn id="28" dur="500"/>
                                        <p:tgtEl>
                                          <p:spTgt spid="836617"/>
                                        </p:tgtEl>
                                      </p:cBhvr>
                                    </p:animEffect>
                                  </p:childTnLst>
                                </p:cTn>
                              </p:par>
                              <p:par>
                                <p:cTn id="29" presetID="4" presetClass="entr" presetSubtype="16" fill="hold" nodeType="withEffect">
                                  <p:stCondLst>
                                    <p:cond delay="0"/>
                                  </p:stCondLst>
                                  <p:childTnLst>
                                    <p:set>
                                      <p:cBhvr>
                                        <p:cTn id="30" dur="1" fill="hold">
                                          <p:stCondLst>
                                            <p:cond delay="0"/>
                                          </p:stCondLst>
                                        </p:cTn>
                                        <p:tgtEl>
                                          <p:spTgt spid="836619"/>
                                        </p:tgtEl>
                                        <p:attrNameLst>
                                          <p:attrName>style.visibility</p:attrName>
                                        </p:attrNameLst>
                                      </p:cBhvr>
                                      <p:to>
                                        <p:strVal val="visible"/>
                                      </p:to>
                                    </p:set>
                                    <p:animEffect transition="in" filter="box(in)">
                                      <p:cBhvr>
                                        <p:cTn id="31" dur="500"/>
                                        <p:tgtEl>
                                          <p:spTgt spid="836619"/>
                                        </p:tgtEl>
                                      </p:cBhvr>
                                    </p:animEffect>
                                  </p:childTnLst>
                                </p:cTn>
                              </p:par>
                              <p:par>
                                <p:cTn id="32" presetID="4" presetClass="entr" presetSubtype="16" fill="hold" nodeType="withEffect">
                                  <p:stCondLst>
                                    <p:cond delay="0"/>
                                  </p:stCondLst>
                                  <p:childTnLst>
                                    <p:set>
                                      <p:cBhvr>
                                        <p:cTn id="33" dur="1" fill="hold">
                                          <p:stCondLst>
                                            <p:cond delay="0"/>
                                          </p:stCondLst>
                                        </p:cTn>
                                        <p:tgtEl>
                                          <p:spTgt spid="836628"/>
                                        </p:tgtEl>
                                        <p:attrNameLst>
                                          <p:attrName>style.visibility</p:attrName>
                                        </p:attrNameLst>
                                      </p:cBhvr>
                                      <p:to>
                                        <p:strVal val="visible"/>
                                      </p:to>
                                    </p:set>
                                    <p:animEffect transition="in" filter="box(in)">
                                      <p:cBhvr>
                                        <p:cTn id="34" dur="500"/>
                                        <p:tgtEl>
                                          <p:spTgt spid="836628"/>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836629"/>
                                        </p:tgtEl>
                                        <p:attrNameLst>
                                          <p:attrName>style.visibility</p:attrName>
                                        </p:attrNameLst>
                                      </p:cBhvr>
                                      <p:to>
                                        <p:strVal val="visible"/>
                                      </p:to>
                                    </p:set>
                                    <p:animEffect transition="in" filter="box(in)">
                                      <p:cBhvr>
                                        <p:cTn id="37" dur="500"/>
                                        <p:tgtEl>
                                          <p:spTgt spid="836629"/>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836623"/>
                                        </p:tgtEl>
                                        <p:attrNameLst>
                                          <p:attrName>style.visibility</p:attrName>
                                        </p:attrNameLst>
                                      </p:cBhvr>
                                      <p:to>
                                        <p:strVal val="visible"/>
                                      </p:to>
                                    </p:set>
                                    <p:animEffect transition="in" filter="box(in)">
                                      <p:cBhvr>
                                        <p:cTn id="40" dur="500"/>
                                        <p:tgtEl>
                                          <p:spTgt spid="836623"/>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836624"/>
                                        </p:tgtEl>
                                        <p:attrNameLst>
                                          <p:attrName>style.visibility</p:attrName>
                                        </p:attrNameLst>
                                      </p:cBhvr>
                                      <p:to>
                                        <p:strVal val="visible"/>
                                      </p:to>
                                    </p:set>
                                    <p:animEffect transition="in" filter="box(in)">
                                      <p:cBhvr>
                                        <p:cTn id="43" dur="500"/>
                                        <p:tgtEl>
                                          <p:spTgt spid="83662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836625"/>
                                        </p:tgtEl>
                                        <p:attrNameLst>
                                          <p:attrName>style.visibility</p:attrName>
                                        </p:attrNameLst>
                                      </p:cBhvr>
                                      <p:to>
                                        <p:strVal val="visible"/>
                                      </p:to>
                                    </p:set>
                                    <p:animEffect transition="in" filter="box(in)">
                                      <p:cBhvr>
                                        <p:cTn id="48" dur="500"/>
                                        <p:tgtEl>
                                          <p:spTgt spid="83662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836630"/>
                                        </p:tgtEl>
                                        <p:attrNameLst>
                                          <p:attrName>style.visibility</p:attrName>
                                        </p:attrNameLst>
                                      </p:cBhvr>
                                      <p:to>
                                        <p:strVal val="visible"/>
                                      </p:to>
                                    </p:set>
                                    <p:animEffect transition="in" filter="box(in)">
                                      <p:cBhvr>
                                        <p:cTn id="53" dur="500"/>
                                        <p:tgtEl>
                                          <p:spTgt spid="836630"/>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4" presetClass="entr" presetSubtype="16" fill="hold" grpId="0" nodeType="clickEffect">
                                  <p:stCondLst>
                                    <p:cond delay="0"/>
                                  </p:stCondLst>
                                  <p:childTnLst>
                                    <p:set>
                                      <p:cBhvr>
                                        <p:cTn id="57" dur="1" fill="hold">
                                          <p:stCondLst>
                                            <p:cond delay="0"/>
                                          </p:stCondLst>
                                        </p:cTn>
                                        <p:tgtEl>
                                          <p:spTgt spid="836626"/>
                                        </p:tgtEl>
                                        <p:attrNameLst>
                                          <p:attrName>style.visibility</p:attrName>
                                        </p:attrNameLst>
                                      </p:cBhvr>
                                      <p:to>
                                        <p:strVal val="visible"/>
                                      </p:to>
                                    </p:set>
                                    <p:animEffect transition="in" filter="box(in)">
                                      <p:cBhvr>
                                        <p:cTn id="58" dur="500"/>
                                        <p:tgtEl>
                                          <p:spTgt spid="836626"/>
                                        </p:tgtEl>
                                      </p:cBhvr>
                                    </p:animEffect>
                                  </p:childTnLst>
                                </p:cTn>
                              </p:par>
                              <p:par>
                                <p:cTn id="59" presetID="4" presetClass="entr" presetSubtype="16" fill="hold" nodeType="withEffect">
                                  <p:stCondLst>
                                    <p:cond delay="0"/>
                                  </p:stCondLst>
                                  <p:childTnLst>
                                    <p:set>
                                      <p:cBhvr>
                                        <p:cTn id="60" dur="1" fill="hold">
                                          <p:stCondLst>
                                            <p:cond delay="0"/>
                                          </p:stCondLst>
                                        </p:cTn>
                                        <p:tgtEl>
                                          <p:spTgt spid="836627"/>
                                        </p:tgtEl>
                                        <p:attrNameLst>
                                          <p:attrName>style.visibility</p:attrName>
                                        </p:attrNameLst>
                                      </p:cBhvr>
                                      <p:to>
                                        <p:strVal val="visible"/>
                                      </p:to>
                                    </p:set>
                                    <p:animEffect transition="in" filter="box(in)">
                                      <p:cBhvr>
                                        <p:cTn id="61" dur="500"/>
                                        <p:tgtEl>
                                          <p:spTgt spid="836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6618" grpId="0"/>
      <p:bldP spid="836622" grpId="0"/>
      <p:bldP spid="836623" grpId="0"/>
      <p:bldP spid="836624" grpId="0"/>
      <p:bldP spid="836625" grpId="0"/>
      <p:bldP spid="836626" grpId="0"/>
      <p:bldP spid="836629" grpId="0"/>
      <p:bldP spid="83663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ian numeron paikkamerkki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3AF33E28-46A2-4FCC-8E93-50B0A4617445}" type="slidenum">
              <a:rPr lang="fi-FI" altLang="fi-FI" sz="1000" smtClean="0">
                <a:solidFill>
                  <a:schemeClr val="tx1"/>
                </a:solidFill>
                <a:latin typeface="Arial" panose="020B0604020202020204" pitchFamily="34" charset="0"/>
              </a:rPr>
              <a:pPr>
                <a:spcBef>
                  <a:spcPct val="0"/>
                </a:spcBef>
                <a:buClrTx/>
                <a:buFontTx/>
                <a:buNone/>
              </a:pPr>
              <a:t>46</a:t>
            </a:fld>
            <a:endParaRPr lang="fi-FI" altLang="fi-FI" sz="1000" smtClean="0">
              <a:solidFill>
                <a:schemeClr val="tx1"/>
              </a:solidFill>
              <a:latin typeface="Arial" panose="020B0604020202020204" pitchFamily="34" charset="0"/>
            </a:endParaRPr>
          </a:p>
        </p:txBody>
      </p:sp>
      <p:sp>
        <p:nvSpPr>
          <p:cNvPr id="55299" name="Rectangle 2"/>
          <p:cNvSpPr>
            <a:spLocks noGrp="1" noRot="1" noChangeArrowheads="1"/>
          </p:cNvSpPr>
          <p:nvPr>
            <p:ph type="title"/>
          </p:nvPr>
        </p:nvSpPr>
        <p:spPr>
          <a:xfrm>
            <a:off x="550863" y="228600"/>
            <a:ext cx="8291512" cy="1143000"/>
          </a:xfrm>
        </p:spPr>
        <p:txBody>
          <a:bodyPr/>
          <a:lstStyle/>
          <a:p>
            <a:pPr algn="l" eaLnBrk="1" hangingPunct="1"/>
            <a:r>
              <a:rPr lang="fi-FI" altLang="fi-FI" sz="3600" smtClean="0"/>
              <a:t>Tasainen liike</a:t>
            </a:r>
          </a:p>
        </p:txBody>
      </p:sp>
      <p:sp>
        <p:nvSpPr>
          <p:cNvPr id="55300" name="Line 3"/>
          <p:cNvSpPr>
            <a:spLocks noChangeShapeType="1"/>
          </p:cNvSpPr>
          <p:nvPr/>
        </p:nvSpPr>
        <p:spPr bwMode="auto">
          <a:xfrm>
            <a:off x="1147763" y="2101850"/>
            <a:ext cx="0" cy="3354388"/>
          </a:xfrm>
          <a:prstGeom prst="line">
            <a:avLst/>
          </a:prstGeom>
          <a:noFill/>
          <a:ln w="254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fi-FI"/>
          </a:p>
        </p:txBody>
      </p:sp>
      <p:sp>
        <p:nvSpPr>
          <p:cNvPr id="55301" name="Line 4"/>
          <p:cNvSpPr>
            <a:spLocks noChangeShapeType="1"/>
          </p:cNvSpPr>
          <p:nvPr/>
        </p:nvSpPr>
        <p:spPr bwMode="auto">
          <a:xfrm>
            <a:off x="1133475" y="5451475"/>
            <a:ext cx="4351338"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55302" name="Text Box 5"/>
          <p:cNvSpPr txBox="1">
            <a:spLocks noChangeArrowheads="1"/>
          </p:cNvSpPr>
          <p:nvPr/>
        </p:nvSpPr>
        <p:spPr bwMode="auto">
          <a:xfrm>
            <a:off x="1163638" y="1689100"/>
            <a:ext cx="5857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1800">
              <a:solidFill>
                <a:schemeClr val="tx1"/>
              </a:solidFill>
            </a:endParaRPr>
          </a:p>
        </p:txBody>
      </p:sp>
      <p:sp>
        <p:nvSpPr>
          <p:cNvPr id="55303" name="Text Box 6"/>
          <p:cNvSpPr txBox="1">
            <a:spLocks noChangeArrowheads="1"/>
          </p:cNvSpPr>
          <p:nvPr/>
        </p:nvSpPr>
        <p:spPr bwMode="auto">
          <a:xfrm>
            <a:off x="744538" y="1689100"/>
            <a:ext cx="9207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x </a:t>
            </a:r>
            <a:r>
              <a:rPr lang="fi-FI" altLang="fi-FI" sz="2000">
                <a:solidFill>
                  <a:schemeClr val="tx1"/>
                </a:solidFill>
              </a:rPr>
              <a:t>/ m</a:t>
            </a:r>
          </a:p>
        </p:txBody>
      </p:sp>
      <p:sp>
        <p:nvSpPr>
          <p:cNvPr id="55304" name="Text Box 7"/>
          <p:cNvSpPr txBox="1">
            <a:spLocks noChangeArrowheads="1"/>
          </p:cNvSpPr>
          <p:nvPr/>
        </p:nvSpPr>
        <p:spPr bwMode="auto">
          <a:xfrm>
            <a:off x="5429250" y="5199063"/>
            <a:ext cx="92075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t </a:t>
            </a:r>
            <a:r>
              <a:rPr lang="fi-FI" altLang="fi-FI" sz="2000">
                <a:solidFill>
                  <a:schemeClr val="tx1"/>
                </a:solidFill>
              </a:rPr>
              <a:t>/ s</a:t>
            </a:r>
          </a:p>
        </p:txBody>
      </p:sp>
      <p:sp>
        <p:nvSpPr>
          <p:cNvPr id="55305" name="Line 8"/>
          <p:cNvSpPr>
            <a:spLocks noChangeShapeType="1"/>
          </p:cNvSpPr>
          <p:nvPr/>
        </p:nvSpPr>
        <p:spPr bwMode="auto">
          <a:xfrm>
            <a:off x="2936875" y="3109913"/>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55306" name="Line 9"/>
          <p:cNvSpPr>
            <a:spLocks noChangeShapeType="1"/>
          </p:cNvSpPr>
          <p:nvPr/>
        </p:nvSpPr>
        <p:spPr bwMode="auto">
          <a:xfrm flipV="1">
            <a:off x="1147763" y="3109913"/>
            <a:ext cx="3105150" cy="1870075"/>
          </a:xfrm>
          <a:prstGeom prst="line">
            <a:avLst/>
          </a:prstGeom>
          <a:noFill/>
          <a:ln w="31750">
            <a:solidFill>
              <a:srgbClr val="FF6600"/>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55307" name="Text Box 10"/>
          <p:cNvSpPr txBox="1">
            <a:spLocks noChangeArrowheads="1"/>
          </p:cNvSpPr>
          <p:nvPr/>
        </p:nvSpPr>
        <p:spPr bwMode="auto">
          <a:xfrm>
            <a:off x="4556125" y="2055813"/>
            <a:ext cx="4286250"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a:solidFill>
                  <a:schemeClr val="tx1"/>
                </a:solidFill>
              </a:rPr>
              <a:t>Jos liike on tasaista, kappale liikkuu tietyssä ajassa aina saman matkan.  Kuvaajaksi saadaan nouseva tai laskeva suora riippuen positiivisen liikesuunnan valinnasta</a:t>
            </a:r>
            <a:r>
              <a:rPr lang="fi-FI" altLang="fi-FI" sz="1800">
                <a:solidFill>
                  <a:schemeClr val="tx1"/>
                </a:solidFill>
              </a:rPr>
              <a:t>.</a:t>
            </a:r>
          </a:p>
          <a:p>
            <a:pPr eaLnBrk="1" hangingPunct="1">
              <a:spcBef>
                <a:spcPct val="50000"/>
              </a:spcBef>
              <a:buClrTx/>
              <a:buFontTx/>
              <a:buNone/>
            </a:pPr>
            <a:endParaRPr lang="fi-FI" altLang="fi-FI" sz="1800">
              <a:solidFill>
                <a:schemeClr val="tx1"/>
              </a:solidFill>
            </a:endParaRPr>
          </a:p>
          <a:p>
            <a:pPr eaLnBrk="1" hangingPunct="1">
              <a:spcBef>
                <a:spcPct val="50000"/>
              </a:spcBef>
              <a:buClrTx/>
              <a:buFontTx/>
              <a:buNone/>
            </a:pPr>
            <a:r>
              <a:rPr lang="fi-FI" altLang="fi-FI" sz="2000">
                <a:solidFill>
                  <a:schemeClr val="tx1"/>
                </a:solidFill>
              </a:rPr>
              <a:t>Tasaisessa liikkeessä hetkellinen nopeus ja keskinopeus ovat yhtä suuria.</a:t>
            </a:r>
          </a:p>
        </p:txBody>
      </p:sp>
      <p:sp>
        <p:nvSpPr>
          <p:cNvPr id="55308" name="AutoShape 12">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6A58ACC0-3F89-4EEF-B3A2-F3A7DD197E0A}" type="slidenum">
              <a:rPr lang="fi-FI" altLang="fi-FI" sz="1000" smtClean="0">
                <a:solidFill>
                  <a:schemeClr val="tx1"/>
                </a:solidFill>
                <a:latin typeface="Arial" panose="020B0604020202020204" pitchFamily="34" charset="0"/>
              </a:rPr>
              <a:pPr>
                <a:spcBef>
                  <a:spcPct val="0"/>
                </a:spcBef>
                <a:buClrTx/>
                <a:buFontTx/>
                <a:buNone/>
              </a:pPr>
              <a:t>47</a:t>
            </a:fld>
            <a:endParaRPr lang="fi-FI" altLang="fi-FI" sz="1000" smtClean="0">
              <a:solidFill>
                <a:schemeClr val="tx1"/>
              </a:solidFill>
              <a:latin typeface="Arial" panose="020B0604020202020204" pitchFamily="34" charset="0"/>
            </a:endParaRPr>
          </a:p>
        </p:txBody>
      </p:sp>
      <p:sp>
        <p:nvSpPr>
          <p:cNvPr id="56323" name="Rectangle 2"/>
          <p:cNvSpPr>
            <a:spLocks noGrp="1" noRot="1" noChangeArrowheads="1"/>
          </p:cNvSpPr>
          <p:nvPr>
            <p:ph type="title"/>
          </p:nvPr>
        </p:nvSpPr>
        <p:spPr>
          <a:xfrm>
            <a:off x="541338" y="228600"/>
            <a:ext cx="8301037" cy="1143000"/>
          </a:xfrm>
        </p:spPr>
        <p:txBody>
          <a:bodyPr/>
          <a:lstStyle/>
          <a:p>
            <a:pPr algn="l" eaLnBrk="1" hangingPunct="1"/>
            <a:r>
              <a:rPr lang="fi-FI" altLang="fi-FI" sz="3600" smtClean="0"/>
              <a:t>Siirtymän graafinen määritys</a:t>
            </a:r>
          </a:p>
        </p:txBody>
      </p:sp>
      <p:sp>
        <p:nvSpPr>
          <p:cNvPr id="56324" name="Line 3"/>
          <p:cNvSpPr>
            <a:spLocks noChangeShapeType="1"/>
          </p:cNvSpPr>
          <p:nvPr/>
        </p:nvSpPr>
        <p:spPr bwMode="auto">
          <a:xfrm>
            <a:off x="1147763" y="2101850"/>
            <a:ext cx="0" cy="3354388"/>
          </a:xfrm>
          <a:prstGeom prst="line">
            <a:avLst/>
          </a:prstGeom>
          <a:noFill/>
          <a:ln w="254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fi-FI"/>
          </a:p>
        </p:txBody>
      </p:sp>
      <p:sp>
        <p:nvSpPr>
          <p:cNvPr id="56325" name="Line 4"/>
          <p:cNvSpPr>
            <a:spLocks noChangeShapeType="1"/>
          </p:cNvSpPr>
          <p:nvPr/>
        </p:nvSpPr>
        <p:spPr bwMode="auto">
          <a:xfrm>
            <a:off x="1133475" y="5451475"/>
            <a:ext cx="4351338"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56326" name="Text Box 5"/>
          <p:cNvSpPr txBox="1">
            <a:spLocks noChangeArrowheads="1"/>
          </p:cNvSpPr>
          <p:nvPr/>
        </p:nvSpPr>
        <p:spPr bwMode="auto">
          <a:xfrm>
            <a:off x="1144588" y="1989138"/>
            <a:ext cx="403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v</a:t>
            </a:r>
            <a:endParaRPr lang="fi-FI" altLang="fi-FI" sz="2000">
              <a:solidFill>
                <a:schemeClr val="tx1"/>
              </a:solidFill>
            </a:endParaRPr>
          </a:p>
        </p:txBody>
      </p:sp>
      <p:sp>
        <p:nvSpPr>
          <p:cNvPr id="56327" name="Text Box 6"/>
          <p:cNvSpPr txBox="1">
            <a:spLocks noChangeArrowheads="1"/>
          </p:cNvSpPr>
          <p:nvPr/>
        </p:nvSpPr>
        <p:spPr bwMode="auto">
          <a:xfrm>
            <a:off x="5281613" y="5027613"/>
            <a:ext cx="45243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t</a:t>
            </a:r>
            <a:endParaRPr lang="fi-FI" altLang="fi-FI" sz="2000">
              <a:solidFill>
                <a:schemeClr val="tx1"/>
              </a:solidFill>
            </a:endParaRPr>
          </a:p>
        </p:txBody>
      </p:sp>
      <p:sp>
        <p:nvSpPr>
          <p:cNvPr id="56328" name="Line 7"/>
          <p:cNvSpPr>
            <a:spLocks noChangeShapeType="1"/>
          </p:cNvSpPr>
          <p:nvPr/>
        </p:nvSpPr>
        <p:spPr bwMode="auto">
          <a:xfrm flipV="1">
            <a:off x="1147763" y="3143250"/>
            <a:ext cx="3816350" cy="0"/>
          </a:xfrm>
          <a:prstGeom prst="line">
            <a:avLst/>
          </a:prstGeom>
          <a:noFill/>
          <a:ln w="31750">
            <a:solidFill>
              <a:srgbClr val="FF6600"/>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838664" name="Freeform 8"/>
          <p:cNvSpPr>
            <a:spLocks/>
          </p:cNvSpPr>
          <p:nvPr/>
        </p:nvSpPr>
        <p:spPr bwMode="auto">
          <a:xfrm>
            <a:off x="2090738" y="3163888"/>
            <a:ext cx="1436687" cy="2279650"/>
          </a:xfrm>
          <a:custGeom>
            <a:avLst/>
            <a:gdLst>
              <a:gd name="T0" fmla="*/ 0 w 905"/>
              <a:gd name="T1" fmla="*/ 2147483646 h 1509"/>
              <a:gd name="T2" fmla="*/ 0 w 905"/>
              <a:gd name="T3" fmla="*/ 2147483646 h 1509"/>
              <a:gd name="T4" fmla="*/ 2147483646 w 905"/>
              <a:gd name="T5" fmla="*/ 2147483646 h 1509"/>
              <a:gd name="T6" fmla="*/ 2147483646 w 905"/>
              <a:gd name="T7" fmla="*/ 0 h 1509"/>
              <a:gd name="T8" fmla="*/ 0 60000 65536"/>
              <a:gd name="T9" fmla="*/ 0 60000 65536"/>
              <a:gd name="T10" fmla="*/ 0 60000 65536"/>
              <a:gd name="T11" fmla="*/ 0 60000 65536"/>
              <a:gd name="T12" fmla="*/ 0 w 905"/>
              <a:gd name="T13" fmla="*/ 0 h 1509"/>
              <a:gd name="T14" fmla="*/ 905 w 905"/>
              <a:gd name="T15" fmla="*/ 1509 h 1509"/>
            </a:gdLst>
            <a:ahLst/>
            <a:cxnLst>
              <a:cxn ang="T8">
                <a:pos x="T0" y="T1"/>
              </a:cxn>
              <a:cxn ang="T9">
                <a:pos x="T2" y="T3"/>
              </a:cxn>
              <a:cxn ang="T10">
                <a:pos x="T4" y="T5"/>
              </a:cxn>
              <a:cxn ang="T11">
                <a:pos x="T6" y="T7"/>
              </a:cxn>
            </a:cxnLst>
            <a:rect l="T12" t="T13" r="T14" b="T15"/>
            <a:pathLst>
              <a:path w="905" h="1509">
                <a:moveTo>
                  <a:pt x="0" y="9"/>
                </a:moveTo>
                <a:lnTo>
                  <a:pt x="0" y="1509"/>
                </a:lnTo>
                <a:lnTo>
                  <a:pt x="905" y="1509"/>
                </a:lnTo>
                <a:lnTo>
                  <a:pt x="905" y="0"/>
                </a:lnTo>
              </a:path>
            </a:pathLst>
          </a:custGeom>
          <a:solidFill>
            <a:srgbClr val="99CCFF"/>
          </a:solidFill>
          <a:ln w="9525">
            <a:solidFill>
              <a:schemeClr val="tx1"/>
            </a:solidFill>
            <a:round/>
            <a:headEnd/>
            <a:tailEnd/>
          </a:ln>
        </p:spPr>
        <p:txBody>
          <a:bodyPr/>
          <a:lstStyle/>
          <a:p>
            <a:endParaRPr lang="fi-FI"/>
          </a:p>
        </p:txBody>
      </p:sp>
      <p:sp>
        <p:nvSpPr>
          <p:cNvPr id="838665" name="Text Box 9"/>
          <p:cNvSpPr txBox="1">
            <a:spLocks noChangeArrowheads="1"/>
          </p:cNvSpPr>
          <p:nvPr/>
        </p:nvSpPr>
        <p:spPr bwMode="auto">
          <a:xfrm>
            <a:off x="2466975" y="4179888"/>
            <a:ext cx="682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el-GR" altLang="fi-FI" sz="2000">
                <a:solidFill>
                  <a:schemeClr val="tx1"/>
                </a:solidFill>
                <a:latin typeface="Arial" panose="020B0604020202020204" pitchFamily="34" charset="0"/>
                <a:cs typeface="Arial" panose="020B0604020202020204" pitchFamily="34" charset="0"/>
              </a:rPr>
              <a:t>Δ</a:t>
            </a:r>
            <a:r>
              <a:rPr lang="fi-FI" altLang="fi-FI" sz="2000" i="1">
                <a:solidFill>
                  <a:schemeClr val="tx1"/>
                </a:solidFill>
                <a:latin typeface="Arial" panose="020B0604020202020204" pitchFamily="34" charset="0"/>
                <a:cs typeface="Arial" panose="020B0604020202020204" pitchFamily="34" charset="0"/>
              </a:rPr>
              <a:t>x</a:t>
            </a:r>
            <a:endParaRPr lang="el-GR" altLang="fi-FI" sz="2000" i="1">
              <a:solidFill>
                <a:schemeClr val="tx1"/>
              </a:solidFill>
              <a:latin typeface="Arial" panose="020B0604020202020204" pitchFamily="34" charset="0"/>
              <a:cs typeface="Arial" panose="020B0604020202020204" pitchFamily="34" charset="0"/>
            </a:endParaRPr>
          </a:p>
        </p:txBody>
      </p:sp>
      <p:sp>
        <p:nvSpPr>
          <p:cNvPr id="56331" name="Text Box 10"/>
          <p:cNvSpPr txBox="1">
            <a:spLocks noChangeArrowheads="1"/>
          </p:cNvSpPr>
          <p:nvPr/>
        </p:nvSpPr>
        <p:spPr bwMode="auto">
          <a:xfrm>
            <a:off x="1901825" y="5519738"/>
            <a:ext cx="608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t</a:t>
            </a:r>
            <a:r>
              <a:rPr lang="fi-FI" altLang="fi-FI" sz="2000" baseline="-25000">
                <a:solidFill>
                  <a:schemeClr val="tx1"/>
                </a:solidFill>
              </a:rPr>
              <a:t>1</a:t>
            </a:r>
          </a:p>
        </p:txBody>
      </p:sp>
      <p:sp>
        <p:nvSpPr>
          <p:cNvPr id="56332" name="Text Box 11"/>
          <p:cNvSpPr txBox="1">
            <a:spLocks noChangeArrowheads="1"/>
          </p:cNvSpPr>
          <p:nvPr/>
        </p:nvSpPr>
        <p:spPr bwMode="auto">
          <a:xfrm>
            <a:off x="3321050" y="5519738"/>
            <a:ext cx="608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t</a:t>
            </a:r>
            <a:r>
              <a:rPr lang="fi-FI" altLang="fi-FI" sz="2000" i="1" baseline="-25000">
                <a:solidFill>
                  <a:schemeClr val="tx1"/>
                </a:solidFill>
              </a:rPr>
              <a:t>2</a:t>
            </a:r>
          </a:p>
        </p:txBody>
      </p:sp>
      <p:sp>
        <p:nvSpPr>
          <p:cNvPr id="56333" name="Text Box 12"/>
          <p:cNvSpPr txBox="1">
            <a:spLocks noChangeArrowheads="1"/>
          </p:cNvSpPr>
          <p:nvPr/>
        </p:nvSpPr>
        <p:spPr bwMode="auto">
          <a:xfrm>
            <a:off x="825500" y="2946400"/>
            <a:ext cx="403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v</a:t>
            </a:r>
            <a:endParaRPr lang="fi-FI" altLang="fi-FI" sz="2000">
              <a:solidFill>
                <a:schemeClr val="tx1"/>
              </a:solidFill>
            </a:endParaRPr>
          </a:p>
        </p:txBody>
      </p:sp>
      <p:sp>
        <p:nvSpPr>
          <p:cNvPr id="56334" name="Text Box 13"/>
          <p:cNvSpPr txBox="1">
            <a:spLocks noChangeArrowheads="1"/>
          </p:cNvSpPr>
          <p:nvPr/>
        </p:nvSpPr>
        <p:spPr bwMode="auto">
          <a:xfrm>
            <a:off x="1684338" y="2497138"/>
            <a:ext cx="3597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v </a:t>
            </a:r>
            <a:r>
              <a:rPr lang="fi-FI" altLang="fi-FI" sz="2000">
                <a:solidFill>
                  <a:schemeClr val="tx1"/>
                </a:solidFill>
              </a:rPr>
              <a:t>= vakio eli liike on tasaista</a:t>
            </a:r>
          </a:p>
        </p:txBody>
      </p:sp>
      <p:sp>
        <p:nvSpPr>
          <p:cNvPr id="838670" name="Text Box 14"/>
          <p:cNvSpPr txBox="1">
            <a:spLocks noChangeArrowheads="1"/>
          </p:cNvSpPr>
          <p:nvPr/>
        </p:nvSpPr>
        <p:spPr bwMode="auto">
          <a:xfrm>
            <a:off x="5646738" y="2586038"/>
            <a:ext cx="3043237"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a:solidFill>
                  <a:schemeClr val="tx1"/>
                </a:solidFill>
              </a:rPr>
              <a:t>Siirtymä </a:t>
            </a:r>
            <a:r>
              <a:rPr lang="el-GR" altLang="fi-FI" sz="2000">
                <a:solidFill>
                  <a:schemeClr val="tx1"/>
                </a:solidFill>
                <a:latin typeface="Arial" panose="020B0604020202020204" pitchFamily="34" charset="0"/>
                <a:cs typeface="Arial" panose="020B0604020202020204" pitchFamily="34" charset="0"/>
              </a:rPr>
              <a:t>Δ</a:t>
            </a:r>
            <a:r>
              <a:rPr lang="fi-FI" altLang="fi-FI" sz="2000" i="1">
                <a:solidFill>
                  <a:schemeClr val="tx1"/>
                </a:solidFill>
                <a:latin typeface="Arial" panose="020B0604020202020204" pitchFamily="34" charset="0"/>
                <a:cs typeface="Arial" panose="020B0604020202020204" pitchFamily="34" charset="0"/>
              </a:rPr>
              <a:t>x</a:t>
            </a:r>
            <a:r>
              <a:rPr lang="fi-FI" altLang="fi-FI" sz="2000">
                <a:solidFill>
                  <a:schemeClr val="tx1"/>
                </a:solidFill>
              </a:rPr>
              <a:t> aikavälillä (</a:t>
            </a:r>
            <a:r>
              <a:rPr lang="fi-FI" altLang="fi-FI" sz="2000" i="1">
                <a:solidFill>
                  <a:schemeClr val="tx1"/>
                </a:solidFill>
              </a:rPr>
              <a:t>t</a:t>
            </a:r>
            <a:r>
              <a:rPr lang="fi-FI" altLang="fi-FI" sz="2000" baseline="-25000">
                <a:solidFill>
                  <a:schemeClr val="tx1"/>
                </a:solidFill>
              </a:rPr>
              <a:t>1</a:t>
            </a:r>
            <a:r>
              <a:rPr lang="fi-FI" altLang="fi-FI" sz="2000">
                <a:solidFill>
                  <a:schemeClr val="tx1"/>
                </a:solidFill>
              </a:rPr>
              <a:t>, </a:t>
            </a:r>
            <a:r>
              <a:rPr lang="fi-FI" altLang="fi-FI" sz="2000" i="1">
                <a:solidFill>
                  <a:schemeClr val="tx1"/>
                </a:solidFill>
              </a:rPr>
              <a:t>t</a:t>
            </a:r>
            <a:r>
              <a:rPr lang="fi-FI" altLang="fi-FI" sz="2000" baseline="-25000">
                <a:solidFill>
                  <a:schemeClr val="tx1"/>
                </a:solidFill>
              </a:rPr>
              <a:t>2</a:t>
            </a:r>
            <a:r>
              <a:rPr lang="fi-FI" altLang="fi-FI" sz="2000">
                <a:solidFill>
                  <a:schemeClr val="tx1"/>
                </a:solidFill>
              </a:rPr>
              <a:t>) saadaan fysikaalisen pinta-alan avulla.  Menetelmää kutsutaan graafiseksi integroinniksi.</a:t>
            </a:r>
          </a:p>
        </p:txBody>
      </p:sp>
      <p:graphicFrame>
        <p:nvGraphicFramePr>
          <p:cNvPr id="838671" name="Object 15"/>
          <p:cNvGraphicFramePr>
            <a:graphicFrameLocks noGrp="1" noChangeAspect="1"/>
          </p:cNvGraphicFramePr>
          <p:nvPr>
            <p:ph idx="1"/>
          </p:nvPr>
        </p:nvGraphicFramePr>
        <p:xfrm>
          <a:off x="5661025" y="4684713"/>
          <a:ext cx="3028950" cy="514350"/>
        </p:xfrm>
        <a:graphic>
          <a:graphicData uri="http://schemas.openxmlformats.org/presentationml/2006/ole">
            <mc:AlternateContent xmlns:mc="http://schemas.openxmlformats.org/markup-compatibility/2006">
              <mc:Choice xmlns:v="urn:schemas-microsoft-com:vml" Requires="v">
                <p:oleObj spid="_x0000_s56340" name="Kaava" r:id="rId3" imgW="1269449" imgH="215806" progId="Equation.3">
                  <p:embed/>
                </p:oleObj>
              </mc:Choice>
              <mc:Fallback>
                <p:oleObj name="Kaava" r:id="rId3" imgW="1269449" imgH="215806"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1025" y="4684713"/>
                        <a:ext cx="3028950"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37" name="AutoShape 17">
            <a:hlinkClick r:id="rId5"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38664"/>
                                        </p:tgtEl>
                                        <p:attrNameLst>
                                          <p:attrName>style.visibility</p:attrName>
                                        </p:attrNameLst>
                                      </p:cBhvr>
                                      <p:to>
                                        <p:strVal val="visible"/>
                                      </p:to>
                                    </p:set>
                                    <p:animEffect transition="in" filter="box(in)">
                                      <p:cBhvr>
                                        <p:cTn id="7" dur="500"/>
                                        <p:tgtEl>
                                          <p:spTgt spid="83866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838665"/>
                                        </p:tgtEl>
                                        <p:attrNameLst>
                                          <p:attrName>style.visibility</p:attrName>
                                        </p:attrNameLst>
                                      </p:cBhvr>
                                      <p:to>
                                        <p:strVal val="visible"/>
                                      </p:to>
                                    </p:set>
                                    <p:animEffect transition="in" filter="box(in)">
                                      <p:cBhvr>
                                        <p:cTn id="10" dur="500"/>
                                        <p:tgtEl>
                                          <p:spTgt spid="83866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838670"/>
                                        </p:tgtEl>
                                        <p:attrNameLst>
                                          <p:attrName>style.visibility</p:attrName>
                                        </p:attrNameLst>
                                      </p:cBhvr>
                                      <p:to>
                                        <p:strVal val="visible"/>
                                      </p:to>
                                    </p:set>
                                    <p:animEffect transition="in" filter="box(in)">
                                      <p:cBhvr>
                                        <p:cTn id="15" dur="500"/>
                                        <p:tgtEl>
                                          <p:spTgt spid="83867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838671"/>
                                        </p:tgtEl>
                                        <p:attrNameLst>
                                          <p:attrName>style.visibility</p:attrName>
                                        </p:attrNameLst>
                                      </p:cBhvr>
                                      <p:to>
                                        <p:strVal val="visible"/>
                                      </p:to>
                                    </p:set>
                                    <p:animEffect transition="in" filter="box(in)">
                                      <p:cBhvr>
                                        <p:cTn id="20" dur="500"/>
                                        <p:tgtEl>
                                          <p:spTgt spid="838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8665" grpId="0"/>
      <p:bldP spid="83867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BC2D0C91-C203-4DE7-8352-28F8ECD88EAF}" type="slidenum">
              <a:rPr lang="fi-FI" altLang="fi-FI" sz="1000" smtClean="0">
                <a:solidFill>
                  <a:schemeClr val="tx1"/>
                </a:solidFill>
                <a:latin typeface="Arial" panose="020B0604020202020204" pitchFamily="34" charset="0"/>
              </a:rPr>
              <a:pPr>
                <a:spcBef>
                  <a:spcPct val="0"/>
                </a:spcBef>
                <a:buClrTx/>
                <a:buFontTx/>
                <a:buNone/>
              </a:pPr>
              <a:t>48</a:t>
            </a:fld>
            <a:endParaRPr lang="fi-FI" altLang="fi-FI" sz="1000" smtClean="0">
              <a:solidFill>
                <a:schemeClr val="tx1"/>
              </a:solidFill>
              <a:latin typeface="Arial" panose="020B0604020202020204" pitchFamily="34" charset="0"/>
            </a:endParaRPr>
          </a:p>
        </p:txBody>
      </p:sp>
      <p:sp>
        <p:nvSpPr>
          <p:cNvPr id="57347" name="Rectangle 2"/>
          <p:cNvSpPr>
            <a:spLocks noChangeArrowheads="1"/>
          </p:cNvSpPr>
          <p:nvPr/>
        </p:nvSpPr>
        <p:spPr bwMode="auto">
          <a:xfrm>
            <a:off x="1927225" y="3657600"/>
            <a:ext cx="1800225" cy="178911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57348" name="Line 3"/>
          <p:cNvSpPr>
            <a:spLocks noChangeShapeType="1"/>
          </p:cNvSpPr>
          <p:nvPr/>
        </p:nvSpPr>
        <p:spPr bwMode="auto">
          <a:xfrm>
            <a:off x="919163" y="2101850"/>
            <a:ext cx="0" cy="3354388"/>
          </a:xfrm>
          <a:prstGeom prst="line">
            <a:avLst/>
          </a:prstGeom>
          <a:noFill/>
          <a:ln w="254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fi-FI"/>
          </a:p>
        </p:txBody>
      </p:sp>
      <p:sp>
        <p:nvSpPr>
          <p:cNvPr id="57349" name="Line 4"/>
          <p:cNvSpPr>
            <a:spLocks noChangeShapeType="1"/>
          </p:cNvSpPr>
          <p:nvPr/>
        </p:nvSpPr>
        <p:spPr bwMode="auto">
          <a:xfrm>
            <a:off x="904875" y="5451475"/>
            <a:ext cx="4351338"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57350" name="Text Box 5"/>
          <p:cNvSpPr txBox="1">
            <a:spLocks noChangeArrowheads="1"/>
          </p:cNvSpPr>
          <p:nvPr/>
        </p:nvSpPr>
        <p:spPr bwMode="auto">
          <a:xfrm>
            <a:off x="915988" y="1989138"/>
            <a:ext cx="403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v</a:t>
            </a:r>
            <a:endParaRPr lang="fi-FI" altLang="fi-FI" sz="2000">
              <a:solidFill>
                <a:schemeClr val="tx1"/>
              </a:solidFill>
            </a:endParaRPr>
          </a:p>
        </p:txBody>
      </p:sp>
      <p:sp>
        <p:nvSpPr>
          <p:cNvPr id="57351" name="Text Box 6"/>
          <p:cNvSpPr txBox="1">
            <a:spLocks noChangeArrowheads="1"/>
          </p:cNvSpPr>
          <p:nvPr/>
        </p:nvSpPr>
        <p:spPr bwMode="auto">
          <a:xfrm>
            <a:off x="5053013" y="5027613"/>
            <a:ext cx="45243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t</a:t>
            </a:r>
            <a:endParaRPr lang="fi-FI" altLang="fi-FI" sz="2000">
              <a:solidFill>
                <a:schemeClr val="tx1"/>
              </a:solidFill>
            </a:endParaRPr>
          </a:p>
        </p:txBody>
      </p:sp>
      <p:sp>
        <p:nvSpPr>
          <p:cNvPr id="57352" name="Text Box 7"/>
          <p:cNvSpPr txBox="1">
            <a:spLocks noChangeArrowheads="1"/>
          </p:cNvSpPr>
          <p:nvPr/>
        </p:nvSpPr>
        <p:spPr bwMode="auto">
          <a:xfrm>
            <a:off x="1716088" y="5519738"/>
            <a:ext cx="608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t</a:t>
            </a:r>
            <a:r>
              <a:rPr lang="fi-FI" altLang="fi-FI" sz="2000" baseline="-25000">
                <a:solidFill>
                  <a:schemeClr val="tx1"/>
                </a:solidFill>
              </a:rPr>
              <a:t>1</a:t>
            </a:r>
          </a:p>
        </p:txBody>
      </p:sp>
      <p:sp>
        <p:nvSpPr>
          <p:cNvPr id="57353" name="Text Box 8"/>
          <p:cNvSpPr txBox="1">
            <a:spLocks noChangeArrowheads="1"/>
          </p:cNvSpPr>
          <p:nvPr/>
        </p:nvSpPr>
        <p:spPr bwMode="auto">
          <a:xfrm>
            <a:off x="3521075" y="5519738"/>
            <a:ext cx="608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t</a:t>
            </a:r>
            <a:r>
              <a:rPr lang="fi-FI" altLang="fi-FI" sz="2000" i="1" baseline="-25000">
                <a:solidFill>
                  <a:schemeClr val="tx1"/>
                </a:solidFill>
              </a:rPr>
              <a:t>2</a:t>
            </a:r>
          </a:p>
        </p:txBody>
      </p:sp>
      <p:sp>
        <p:nvSpPr>
          <p:cNvPr id="57354" name="Freeform 9"/>
          <p:cNvSpPr>
            <a:spLocks/>
          </p:cNvSpPr>
          <p:nvPr/>
        </p:nvSpPr>
        <p:spPr bwMode="auto">
          <a:xfrm>
            <a:off x="904875" y="3125788"/>
            <a:ext cx="3889375" cy="846137"/>
          </a:xfrm>
          <a:custGeom>
            <a:avLst/>
            <a:gdLst>
              <a:gd name="T0" fmla="*/ 0 w 2450"/>
              <a:gd name="T1" fmla="*/ 2147483646 h 533"/>
              <a:gd name="T2" fmla="*/ 2147483646 w 2450"/>
              <a:gd name="T3" fmla="*/ 2147483646 h 533"/>
              <a:gd name="T4" fmla="*/ 2147483646 w 2450"/>
              <a:gd name="T5" fmla="*/ 2147483646 h 533"/>
              <a:gd name="T6" fmla="*/ 2147483646 w 2450"/>
              <a:gd name="T7" fmla="*/ 0 h 533"/>
              <a:gd name="T8" fmla="*/ 0 60000 65536"/>
              <a:gd name="T9" fmla="*/ 0 60000 65536"/>
              <a:gd name="T10" fmla="*/ 0 60000 65536"/>
              <a:gd name="T11" fmla="*/ 0 60000 65536"/>
              <a:gd name="T12" fmla="*/ 0 w 2450"/>
              <a:gd name="T13" fmla="*/ 0 h 533"/>
              <a:gd name="T14" fmla="*/ 2450 w 2450"/>
              <a:gd name="T15" fmla="*/ 533 h 533"/>
            </a:gdLst>
            <a:ahLst/>
            <a:cxnLst>
              <a:cxn ang="T8">
                <a:pos x="T0" y="T1"/>
              </a:cxn>
              <a:cxn ang="T9">
                <a:pos x="T2" y="T3"/>
              </a:cxn>
              <a:cxn ang="T10">
                <a:pos x="T4" y="T5"/>
              </a:cxn>
              <a:cxn ang="T11">
                <a:pos x="T6" y="T7"/>
              </a:cxn>
            </a:cxnLst>
            <a:rect l="T12" t="T13" r="T14" b="T15"/>
            <a:pathLst>
              <a:path w="2450" h="533">
                <a:moveTo>
                  <a:pt x="0" y="533"/>
                </a:moveTo>
                <a:cubicBezTo>
                  <a:pt x="144" y="424"/>
                  <a:pt x="288" y="315"/>
                  <a:pt x="507" y="301"/>
                </a:cubicBezTo>
                <a:cubicBezTo>
                  <a:pt x="726" y="287"/>
                  <a:pt x="991" y="497"/>
                  <a:pt x="1315" y="447"/>
                </a:cubicBezTo>
                <a:cubicBezTo>
                  <a:pt x="1639" y="397"/>
                  <a:pt x="2044" y="198"/>
                  <a:pt x="2450" y="0"/>
                </a:cubicBezTo>
              </a:path>
            </a:pathLst>
          </a:custGeom>
          <a:noFill/>
          <a:ln w="31750">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fi-FI"/>
          </a:p>
        </p:txBody>
      </p:sp>
      <p:sp>
        <p:nvSpPr>
          <p:cNvPr id="57355" name="Line 10"/>
          <p:cNvSpPr>
            <a:spLocks noChangeShapeType="1"/>
          </p:cNvSpPr>
          <p:nvPr/>
        </p:nvSpPr>
        <p:spPr bwMode="auto">
          <a:xfrm>
            <a:off x="1914525" y="3643313"/>
            <a:ext cx="0" cy="18018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57356" name="Line 11"/>
          <p:cNvSpPr>
            <a:spLocks noChangeShapeType="1"/>
          </p:cNvSpPr>
          <p:nvPr/>
        </p:nvSpPr>
        <p:spPr bwMode="auto">
          <a:xfrm>
            <a:off x="3716338" y="3630613"/>
            <a:ext cx="12700" cy="18018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57357" name="Text Box 12"/>
          <p:cNvSpPr txBox="1">
            <a:spLocks noChangeArrowheads="1"/>
          </p:cNvSpPr>
          <p:nvPr/>
        </p:nvSpPr>
        <p:spPr bwMode="auto">
          <a:xfrm>
            <a:off x="4756150" y="2876550"/>
            <a:ext cx="127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v</a:t>
            </a:r>
            <a:r>
              <a:rPr lang="fi-FI" altLang="fi-FI" sz="2000">
                <a:solidFill>
                  <a:schemeClr val="tx1"/>
                </a:solidFill>
              </a:rPr>
              <a:t>=</a:t>
            </a:r>
            <a:r>
              <a:rPr lang="fi-FI" altLang="fi-FI" sz="2000" i="1">
                <a:solidFill>
                  <a:schemeClr val="tx1"/>
                </a:solidFill>
              </a:rPr>
              <a:t>v </a:t>
            </a:r>
            <a:r>
              <a:rPr lang="fi-FI" altLang="fi-FI" sz="2000">
                <a:solidFill>
                  <a:schemeClr val="tx1"/>
                </a:solidFill>
              </a:rPr>
              <a:t>(t)</a:t>
            </a:r>
          </a:p>
        </p:txBody>
      </p:sp>
      <p:sp>
        <p:nvSpPr>
          <p:cNvPr id="57358" name="Text Box 13"/>
          <p:cNvSpPr txBox="1">
            <a:spLocks noChangeArrowheads="1"/>
          </p:cNvSpPr>
          <p:nvPr/>
        </p:nvSpPr>
        <p:spPr bwMode="auto">
          <a:xfrm>
            <a:off x="2439988" y="4408488"/>
            <a:ext cx="695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el-GR" altLang="fi-FI" sz="2400">
                <a:solidFill>
                  <a:schemeClr val="tx1"/>
                </a:solidFill>
                <a:latin typeface="Arial" panose="020B0604020202020204" pitchFamily="34" charset="0"/>
                <a:cs typeface="Arial" panose="020B0604020202020204" pitchFamily="34" charset="0"/>
              </a:rPr>
              <a:t>Δ</a:t>
            </a:r>
            <a:r>
              <a:rPr lang="fi-FI" altLang="fi-FI" sz="2400" i="1">
                <a:solidFill>
                  <a:schemeClr val="tx1"/>
                </a:solidFill>
                <a:latin typeface="Arial" panose="020B0604020202020204" pitchFamily="34" charset="0"/>
                <a:cs typeface="Arial" panose="020B0604020202020204" pitchFamily="34" charset="0"/>
              </a:rPr>
              <a:t>x</a:t>
            </a:r>
            <a:endParaRPr lang="el-GR" altLang="fi-FI" sz="2400" i="1">
              <a:solidFill>
                <a:schemeClr val="tx1"/>
              </a:solidFill>
              <a:latin typeface="Arial" panose="020B0604020202020204" pitchFamily="34" charset="0"/>
              <a:cs typeface="Arial" panose="020B0604020202020204" pitchFamily="34" charset="0"/>
            </a:endParaRPr>
          </a:p>
        </p:txBody>
      </p:sp>
      <p:sp>
        <p:nvSpPr>
          <p:cNvPr id="57359" name="Text Box 14"/>
          <p:cNvSpPr txBox="1">
            <a:spLocks noChangeArrowheads="1"/>
          </p:cNvSpPr>
          <p:nvPr/>
        </p:nvSpPr>
        <p:spPr bwMode="auto">
          <a:xfrm>
            <a:off x="889000" y="738188"/>
            <a:ext cx="474821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a:solidFill>
                  <a:schemeClr val="tx1"/>
                </a:solidFill>
              </a:rPr>
              <a:t>Tilanteessa, jossa nopeus muuttuu ajan funktiona, saadaan siirtymä vastaavalla tavalla graafisella integroinnila.  </a:t>
            </a:r>
          </a:p>
        </p:txBody>
      </p:sp>
      <p:sp>
        <p:nvSpPr>
          <p:cNvPr id="57360" name="Freeform 15"/>
          <p:cNvSpPr>
            <a:spLocks/>
          </p:cNvSpPr>
          <p:nvPr/>
        </p:nvSpPr>
        <p:spPr bwMode="auto">
          <a:xfrm>
            <a:off x="1927225" y="3578225"/>
            <a:ext cx="1816100" cy="274638"/>
          </a:xfrm>
          <a:custGeom>
            <a:avLst/>
            <a:gdLst>
              <a:gd name="T0" fmla="*/ 0 w 1144"/>
              <a:gd name="T1" fmla="*/ 2147483646 h 173"/>
              <a:gd name="T2" fmla="*/ 2147483646 w 1144"/>
              <a:gd name="T3" fmla="*/ 2147483646 h 173"/>
              <a:gd name="T4" fmla="*/ 2147483646 w 1144"/>
              <a:gd name="T5" fmla="*/ 2147483646 h 173"/>
              <a:gd name="T6" fmla="*/ 2147483646 w 1144"/>
              <a:gd name="T7" fmla="*/ 2147483646 h 173"/>
              <a:gd name="T8" fmla="*/ 2147483646 w 1144"/>
              <a:gd name="T9" fmla="*/ 0 h 173"/>
              <a:gd name="T10" fmla="*/ 0 60000 65536"/>
              <a:gd name="T11" fmla="*/ 0 60000 65536"/>
              <a:gd name="T12" fmla="*/ 0 60000 65536"/>
              <a:gd name="T13" fmla="*/ 0 60000 65536"/>
              <a:gd name="T14" fmla="*/ 0 60000 65536"/>
              <a:gd name="T15" fmla="*/ 0 w 1144"/>
              <a:gd name="T16" fmla="*/ 0 h 173"/>
              <a:gd name="T17" fmla="*/ 1144 w 1144"/>
              <a:gd name="T18" fmla="*/ 173 h 173"/>
            </a:gdLst>
            <a:ahLst/>
            <a:cxnLst>
              <a:cxn ang="T10">
                <a:pos x="T0" y="T1"/>
              </a:cxn>
              <a:cxn ang="T11">
                <a:pos x="T2" y="T3"/>
              </a:cxn>
              <a:cxn ang="T12">
                <a:pos x="T4" y="T5"/>
              </a:cxn>
              <a:cxn ang="T13">
                <a:pos x="T6" y="T7"/>
              </a:cxn>
              <a:cxn ang="T14">
                <a:pos x="T8" y="T9"/>
              </a:cxn>
            </a:cxnLst>
            <a:rect l="T15" t="T16" r="T17" b="T18"/>
            <a:pathLst>
              <a:path w="1144" h="173">
                <a:moveTo>
                  <a:pt x="0" y="17"/>
                </a:moveTo>
                <a:cubicBezTo>
                  <a:pt x="130" y="65"/>
                  <a:pt x="261" y="113"/>
                  <a:pt x="370" y="137"/>
                </a:cubicBezTo>
                <a:cubicBezTo>
                  <a:pt x="479" y="161"/>
                  <a:pt x="552" y="173"/>
                  <a:pt x="654" y="163"/>
                </a:cubicBezTo>
                <a:cubicBezTo>
                  <a:pt x="756" y="153"/>
                  <a:pt x="898" y="104"/>
                  <a:pt x="980" y="77"/>
                </a:cubicBezTo>
                <a:cubicBezTo>
                  <a:pt x="1062" y="50"/>
                  <a:pt x="1118" y="8"/>
                  <a:pt x="1144" y="0"/>
                </a:cubicBezTo>
              </a:path>
            </a:pathLst>
          </a:custGeom>
          <a:solidFill>
            <a:srgbClr val="FEFA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i-FI"/>
          </a:p>
        </p:txBody>
      </p:sp>
      <p:sp>
        <p:nvSpPr>
          <p:cNvPr id="839696" name="Text Box 16"/>
          <p:cNvSpPr txBox="1">
            <a:spLocks noChangeArrowheads="1"/>
          </p:cNvSpPr>
          <p:nvPr/>
        </p:nvSpPr>
        <p:spPr bwMode="auto">
          <a:xfrm>
            <a:off x="5745163" y="2851150"/>
            <a:ext cx="2852737"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a:solidFill>
                  <a:schemeClr val="tx1"/>
                </a:solidFill>
              </a:rPr>
              <a:t>Siirtymä voidaan määrit-tää myös määrätyn inte-graalin avulla:</a:t>
            </a:r>
          </a:p>
        </p:txBody>
      </p:sp>
      <p:graphicFrame>
        <p:nvGraphicFramePr>
          <p:cNvPr id="839697" name="Object 17"/>
          <p:cNvGraphicFramePr>
            <a:graphicFrameLocks noChangeAspect="1"/>
          </p:cNvGraphicFramePr>
          <p:nvPr/>
        </p:nvGraphicFramePr>
        <p:xfrm>
          <a:off x="5768975" y="4102100"/>
          <a:ext cx="3021013" cy="828675"/>
        </p:xfrm>
        <a:graphic>
          <a:graphicData uri="http://schemas.openxmlformats.org/presentationml/2006/ole">
            <mc:AlternateContent xmlns:mc="http://schemas.openxmlformats.org/markup-compatibility/2006">
              <mc:Choice xmlns:v="urn:schemas-microsoft-com:vml" Requires="v">
                <p:oleObj spid="_x0000_s57366" name="Kaava" r:id="rId3" imgW="1294838" imgH="355446" progId="Equation.3">
                  <p:embed/>
                </p:oleObj>
              </mc:Choice>
              <mc:Fallback>
                <p:oleObj name="Kaava" r:id="rId3" imgW="1294838" imgH="355446" progId="Equation.3">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8975" y="4102100"/>
                        <a:ext cx="3021013" cy="828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63" name="AutoShape 19">
            <a:hlinkClick r:id="rId5"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39696"/>
                                        </p:tgtEl>
                                        <p:attrNameLst>
                                          <p:attrName>style.visibility</p:attrName>
                                        </p:attrNameLst>
                                      </p:cBhvr>
                                      <p:to>
                                        <p:strVal val="visible"/>
                                      </p:to>
                                    </p:set>
                                    <p:animEffect transition="in" filter="box(in)">
                                      <p:cBhvr>
                                        <p:cTn id="7" dur="500"/>
                                        <p:tgtEl>
                                          <p:spTgt spid="839696"/>
                                        </p:tgtEl>
                                      </p:cBhvr>
                                    </p:animEffect>
                                  </p:childTnLst>
                                </p:cTn>
                              </p:par>
                              <p:par>
                                <p:cTn id="8" presetID="4" presetClass="entr" presetSubtype="16" fill="hold" nodeType="withEffect">
                                  <p:stCondLst>
                                    <p:cond delay="0"/>
                                  </p:stCondLst>
                                  <p:childTnLst>
                                    <p:set>
                                      <p:cBhvr>
                                        <p:cTn id="9" dur="1" fill="hold">
                                          <p:stCondLst>
                                            <p:cond delay="0"/>
                                          </p:stCondLst>
                                        </p:cTn>
                                        <p:tgtEl>
                                          <p:spTgt spid="839697"/>
                                        </p:tgtEl>
                                        <p:attrNameLst>
                                          <p:attrName>style.visibility</p:attrName>
                                        </p:attrNameLst>
                                      </p:cBhvr>
                                      <p:to>
                                        <p:strVal val="visible"/>
                                      </p:to>
                                    </p:set>
                                    <p:animEffect transition="in" filter="box(in)">
                                      <p:cBhvr>
                                        <p:cTn id="10" dur="500"/>
                                        <p:tgtEl>
                                          <p:spTgt spid="8396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69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7D1AB272-7893-4E73-9BD9-98B9DD8AE8FC}" type="slidenum">
              <a:rPr lang="fi-FI" altLang="fi-FI" sz="1000" smtClean="0">
                <a:solidFill>
                  <a:schemeClr val="tx1"/>
                </a:solidFill>
                <a:latin typeface="Arial" panose="020B0604020202020204" pitchFamily="34" charset="0"/>
              </a:rPr>
              <a:pPr>
                <a:spcBef>
                  <a:spcPct val="0"/>
                </a:spcBef>
                <a:buClrTx/>
                <a:buFontTx/>
                <a:buNone/>
              </a:pPr>
              <a:t>49</a:t>
            </a:fld>
            <a:endParaRPr lang="fi-FI" altLang="fi-FI" sz="1000" smtClean="0">
              <a:solidFill>
                <a:schemeClr val="tx1"/>
              </a:solidFill>
              <a:latin typeface="Arial" panose="020B0604020202020204" pitchFamily="34" charset="0"/>
            </a:endParaRPr>
          </a:p>
        </p:txBody>
      </p:sp>
      <p:sp>
        <p:nvSpPr>
          <p:cNvPr id="58371" name="Rectangle 2"/>
          <p:cNvSpPr>
            <a:spLocks noGrp="1" noRot="1" noChangeArrowheads="1"/>
          </p:cNvSpPr>
          <p:nvPr>
            <p:ph type="body" idx="4294967295"/>
          </p:nvPr>
        </p:nvSpPr>
        <p:spPr>
          <a:xfrm>
            <a:off x="276225" y="381000"/>
            <a:ext cx="8540750" cy="5602288"/>
          </a:xfrm>
        </p:spPr>
        <p:txBody>
          <a:bodyPr/>
          <a:lstStyle/>
          <a:p>
            <a:pPr eaLnBrk="1" hangingPunct="1">
              <a:buFont typeface="Wingdings" panose="05000000000000000000" pitchFamily="2" charset="2"/>
              <a:buNone/>
            </a:pPr>
            <a:r>
              <a:rPr lang="fi-FI" altLang="fi-FI" b="1" smtClean="0"/>
              <a:t>	Tehtävä 2.3.</a:t>
            </a:r>
            <a:r>
              <a:rPr lang="fi-FI" altLang="fi-FI" smtClean="0"/>
              <a:t>  Laskuvarjohyppääjän puto-amista on kuvattu alla olevassa taulukossa.  Piirrä kuvaaja, joka esittää laskuvarjohyp-pääjän paikkaa ajan funktiona eli </a:t>
            </a:r>
            <a:r>
              <a:rPr lang="fi-FI" altLang="fi-FI" i="1" smtClean="0"/>
              <a:t>x </a:t>
            </a:r>
            <a:r>
              <a:rPr lang="fi-FI" altLang="fi-FI" smtClean="0"/>
              <a:t>=</a:t>
            </a:r>
            <a:r>
              <a:rPr lang="fi-FI" altLang="fi-FI" i="1" smtClean="0"/>
              <a:t>x </a:t>
            </a:r>
            <a:r>
              <a:rPr lang="fi-FI" altLang="fi-FI" smtClean="0"/>
              <a:t>(t) ja määritä kuvaajan perusteella hyppääjän nopeus.</a:t>
            </a:r>
          </a:p>
        </p:txBody>
      </p:sp>
      <p:graphicFrame>
        <p:nvGraphicFramePr>
          <p:cNvPr id="840707" name="Group 3"/>
          <p:cNvGraphicFramePr>
            <a:graphicFrameLocks noGrp="1"/>
          </p:cNvGraphicFramePr>
          <p:nvPr>
            <p:ph idx="1"/>
          </p:nvPr>
        </p:nvGraphicFramePr>
        <p:xfrm>
          <a:off x="827088" y="3805238"/>
          <a:ext cx="5854700" cy="1074737"/>
        </p:xfrm>
        <a:graphic>
          <a:graphicData uri="http://schemas.openxmlformats.org/drawingml/2006/table">
            <a:tbl>
              <a:tblPr/>
              <a:tblGrid>
                <a:gridCol w="1036637">
                  <a:extLst>
                    <a:ext uri="{9D8B030D-6E8A-4147-A177-3AD203B41FA5}">
                      <a16:colId xmlns:a16="http://schemas.microsoft.com/office/drawing/2014/main" val="20000"/>
                    </a:ext>
                  </a:extLst>
                </a:gridCol>
                <a:gridCol w="687388">
                  <a:extLst>
                    <a:ext uri="{9D8B030D-6E8A-4147-A177-3AD203B41FA5}">
                      <a16:colId xmlns:a16="http://schemas.microsoft.com/office/drawing/2014/main" val="20001"/>
                    </a:ext>
                  </a:extLst>
                </a:gridCol>
                <a:gridCol w="688975">
                  <a:extLst>
                    <a:ext uri="{9D8B030D-6E8A-4147-A177-3AD203B41FA5}">
                      <a16:colId xmlns:a16="http://schemas.microsoft.com/office/drawing/2014/main" val="20002"/>
                    </a:ext>
                  </a:extLst>
                </a:gridCol>
                <a:gridCol w="688975">
                  <a:extLst>
                    <a:ext uri="{9D8B030D-6E8A-4147-A177-3AD203B41FA5}">
                      <a16:colId xmlns:a16="http://schemas.microsoft.com/office/drawing/2014/main" val="20003"/>
                    </a:ext>
                  </a:extLst>
                </a:gridCol>
                <a:gridCol w="687387">
                  <a:extLst>
                    <a:ext uri="{9D8B030D-6E8A-4147-A177-3AD203B41FA5}">
                      <a16:colId xmlns:a16="http://schemas.microsoft.com/office/drawing/2014/main" val="20004"/>
                    </a:ext>
                  </a:extLst>
                </a:gridCol>
                <a:gridCol w="688975">
                  <a:extLst>
                    <a:ext uri="{9D8B030D-6E8A-4147-A177-3AD203B41FA5}">
                      <a16:colId xmlns:a16="http://schemas.microsoft.com/office/drawing/2014/main" val="20005"/>
                    </a:ext>
                  </a:extLst>
                </a:gridCol>
                <a:gridCol w="688975">
                  <a:extLst>
                    <a:ext uri="{9D8B030D-6E8A-4147-A177-3AD203B41FA5}">
                      <a16:colId xmlns:a16="http://schemas.microsoft.com/office/drawing/2014/main" val="20006"/>
                    </a:ext>
                  </a:extLst>
                </a:gridCol>
                <a:gridCol w="687388">
                  <a:extLst>
                    <a:ext uri="{9D8B030D-6E8A-4147-A177-3AD203B41FA5}">
                      <a16:colId xmlns:a16="http://schemas.microsoft.com/office/drawing/2014/main" val="20007"/>
                    </a:ext>
                  </a:extLst>
                </a:gridCol>
              </a:tblGrid>
              <a:tr h="538162">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fi-FI" sz="2800" b="0" i="1" u="none" strike="noStrike" cap="none" normalizeH="0" baseline="0" dirty="0" smtClean="0">
                          <a:ln>
                            <a:noFill/>
                          </a:ln>
                          <a:solidFill>
                            <a:srgbClr val="000000"/>
                          </a:solidFill>
                          <a:effectLst/>
                          <a:latin typeface="Tahoma" pitchFamily="34" charset="0"/>
                        </a:rPr>
                        <a:t>t </a:t>
                      </a:r>
                      <a:r>
                        <a:rPr kumimoji="0" lang="fi-FI" sz="2800" b="0" i="0" u="none" strike="noStrike" cap="none" normalizeH="0" baseline="0" dirty="0" smtClean="0">
                          <a:ln>
                            <a:noFill/>
                          </a:ln>
                          <a:solidFill>
                            <a:srgbClr val="000000"/>
                          </a:solidFill>
                          <a:effectLst/>
                          <a:latin typeface="Tahoma" pitchFamily="34" charset="0"/>
                        </a:rPr>
                        <a: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fi-FI" sz="2800" b="0" i="0" u="none" strike="noStrike" cap="none" normalizeH="0" baseline="0" dirty="0" smtClean="0">
                          <a:ln>
                            <a:noFill/>
                          </a:ln>
                          <a:solidFill>
                            <a:srgbClr val="000000"/>
                          </a:solidFill>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fi-FI" sz="2800" b="0" i="0" u="none" strike="noStrike" cap="none" normalizeH="0" baseline="0" dirty="0" smtClean="0">
                          <a:ln>
                            <a:noFill/>
                          </a:ln>
                          <a:solidFill>
                            <a:srgbClr val="000000"/>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fi-FI" sz="2800" b="0" i="0" u="none" strike="noStrike" cap="none" normalizeH="0" baseline="0" dirty="0" smtClean="0">
                          <a:ln>
                            <a:noFill/>
                          </a:ln>
                          <a:solidFill>
                            <a:srgbClr val="000000"/>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fi-FI" sz="2800" b="0" i="0" u="none" strike="noStrike" cap="none" normalizeH="0" baseline="0" dirty="0" smtClean="0">
                          <a:ln>
                            <a:noFill/>
                          </a:ln>
                          <a:solidFill>
                            <a:srgbClr val="000000"/>
                          </a:solidFill>
                          <a:effectLst/>
                          <a:latin typeface="Tahoma"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fi-FI" sz="2800" b="0" i="0" u="none" strike="noStrike" cap="none" normalizeH="0" baseline="0" dirty="0" smtClean="0">
                          <a:ln>
                            <a:noFill/>
                          </a:ln>
                          <a:solidFill>
                            <a:srgbClr val="000000"/>
                          </a:solidFill>
                          <a:effectLst/>
                          <a:latin typeface="Tahoma"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fi-FI" sz="2800" b="0" i="0" u="none" strike="noStrike" cap="none" normalizeH="0" baseline="0" dirty="0" smtClean="0">
                          <a:ln>
                            <a:noFill/>
                          </a:ln>
                          <a:solidFill>
                            <a:srgbClr val="000000"/>
                          </a:solidFill>
                          <a:effectLst/>
                          <a:latin typeface="Tahoma"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fi-FI" sz="2800" b="0" i="0" u="none" strike="noStrike" cap="none" normalizeH="0" baseline="0" dirty="0" smtClean="0">
                          <a:ln>
                            <a:noFill/>
                          </a:ln>
                          <a:solidFill>
                            <a:srgbClr val="000000"/>
                          </a:solidFill>
                          <a:effectLst/>
                          <a:latin typeface="Tahoma" pitchFamily="34"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6575">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fi-FI" sz="2800" b="0" i="1" u="none" strike="noStrike" cap="none" normalizeH="0" baseline="0" dirty="0" smtClean="0">
                          <a:ln>
                            <a:noFill/>
                          </a:ln>
                          <a:solidFill>
                            <a:srgbClr val="000000"/>
                          </a:solidFill>
                          <a:effectLst/>
                          <a:latin typeface="Tahoma" pitchFamily="34" charset="0"/>
                        </a:rPr>
                        <a:t>x </a:t>
                      </a:r>
                      <a:r>
                        <a:rPr kumimoji="0" lang="fi-FI" sz="2800" b="0" i="0" u="none" strike="noStrike" cap="none" normalizeH="0" baseline="0" dirty="0" smtClean="0">
                          <a:ln>
                            <a:noFill/>
                          </a:ln>
                          <a:solidFill>
                            <a:srgbClr val="000000"/>
                          </a:solidFill>
                          <a:effectLst/>
                          <a:latin typeface="Tahoma" pitchFamily="34" charset="0"/>
                        </a:rPr>
                        <a:t>/m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fi-FI" sz="2800" b="0" i="0" u="none" strike="noStrike" cap="none" normalizeH="0" baseline="0" dirty="0" smtClean="0">
                          <a:ln>
                            <a:noFill/>
                          </a:ln>
                          <a:solidFill>
                            <a:srgbClr val="000000"/>
                          </a:solidFill>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fi-FI" sz="2800" b="0" i="0" u="none" strike="noStrike" cap="none" normalizeH="0" baseline="0" dirty="0" smtClean="0">
                          <a:ln>
                            <a:noFill/>
                          </a:ln>
                          <a:solidFill>
                            <a:srgbClr val="000000"/>
                          </a:solidFill>
                          <a:effectLst/>
                          <a:latin typeface="Tahoma"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fi-FI" sz="2800" b="0" i="0" u="none" strike="noStrike" cap="none" normalizeH="0" baseline="0" dirty="0" smtClean="0">
                          <a:ln>
                            <a:noFill/>
                          </a:ln>
                          <a:solidFill>
                            <a:srgbClr val="000000"/>
                          </a:solidFill>
                          <a:effectLst/>
                          <a:latin typeface="Tahoma" pitchFamily="34"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fi-FI" sz="2800" b="0" i="0" u="none" strike="noStrike" cap="none" normalizeH="0" baseline="0" dirty="0" smtClean="0">
                          <a:ln>
                            <a:noFill/>
                          </a:ln>
                          <a:solidFill>
                            <a:srgbClr val="000000"/>
                          </a:solidFill>
                          <a:effectLst/>
                          <a:latin typeface="Tahoma" pitchFamily="34"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fi-FI" sz="2800" b="0" i="0" u="none" strike="noStrike" cap="none" normalizeH="0" baseline="0" dirty="0" smtClean="0">
                          <a:ln>
                            <a:noFill/>
                          </a:ln>
                          <a:solidFill>
                            <a:srgbClr val="000000"/>
                          </a:solidFill>
                          <a:effectLst/>
                          <a:latin typeface="Tahoma" pitchFamily="34"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fi-FI" sz="2800" b="0" i="0" u="none" strike="noStrike" cap="none" normalizeH="0" baseline="0" dirty="0" smtClean="0">
                          <a:ln>
                            <a:noFill/>
                          </a:ln>
                          <a:solidFill>
                            <a:srgbClr val="000000"/>
                          </a:solidFill>
                          <a:effectLst/>
                          <a:latin typeface="Tahoma" pitchFamily="34" charset="0"/>
                        </a:rPr>
                        <a:t>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fi-FI" sz="2800" b="0" i="0" u="none" strike="noStrike" cap="none" normalizeH="0" baseline="0" dirty="0" smtClean="0">
                          <a:ln>
                            <a:noFill/>
                          </a:ln>
                          <a:solidFill>
                            <a:srgbClr val="000000"/>
                          </a:solidFill>
                          <a:effectLst/>
                          <a:latin typeface="Tahoma" pitchFamily="34" charset="0"/>
                        </a:rPr>
                        <a:t>52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8401" name="AutoShape 33">
            <a:hlinkClick r:id="rId2" action="ppaction://hlinksldjump" highlightClick="1"/>
          </p:cNvPr>
          <p:cNvSpPr>
            <a:spLocks noChangeArrowheads="1"/>
          </p:cNvSpPr>
          <p:nvPr/>
        </p:nvSpPr>
        <p:spPr bwMode="auto">
          <a:xfrm>
            <a:off x="731838" y="5416550"/>
            <a:ext cx="1512887" cy="441325"/>
          </a:xfrm>
          <a:prstGeom prst="actionButtonBlank">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000" b="1">
                <a:solidFill>
                  <a:schemeClr val="tx2"/>
                </a:solidFill>
              </a:rPr>
              <a:t>Ratkaisu</a:t>
            </a:r>
          </a:p>
        </p:txBody>
      </p:sp>
      <p:sp>
        <p:nvSpPr>
          <p:cNvPr id="58402" name="AutoShape 34">
            <a:hlinkClick r:id="rId3"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2B89A8E2-D233-4F2F-8203-8462EC0E5FB3}" type="slidenum">
              <a:rPr lang="fi-FI" altLang="fi-FI" sz="1000" smtClean="0">
                <a:solidFill>
                  <a:schemeClr val="tx1"/>
                </a:solidFill>
                <a:latin typeface="Arial" panose="020B0604020202020204" pitchFamily="34" charset="0"/>
              </a:rPr>
              <a:pPr>
                <a:spcBef>
                  <a:spcPct val="0"/>
                </a:spcBef>
                <a:buClrTx/>
                <a:buFontTx/>
                <a:buNone/>
              </a:pPr>
              <a:t>5</a:t>
            </a:fld>
            <a:endParaRPr lang="fi-FI" altLang="fi-FI" sz="1000" smtClean="0">
              <a:solidFill>
                <a:schemeClr val="tx1"/>
              </a:solidFill>
              <a:latin typeface="Arial" panose="020B0604020202020204" pitchFamily="34" charset="0"/>
            </a:endParaRPr>
          </a:p>
        </p:txBody>
      </p:sp>
      <p:sp>
        <p:nvSpPr>
          <p:cNvPr id="12291" name="Rectangle 2"/>
          <p:cNvSpPr>
            <a:spLocks noGrp="1" noRot="1" noChangeArrowheads="1"/>
          </p:cNvSpPr>
          <p:nvPr>
            <p:ph type="title"/>
          </p:nvPr>
        </p:nvSpPr>
        <p:spPr>
          <a:xfrm>
            <a:off x="384175" y="228600"/>
            <a:ext cx="8458200" cy="1143000"/>
          </a:xfrm>
        </p:spPr>
        <p:txBody>
          <a:bodyPr/>
          <a:lstStyle/>
          <a:p>
            <a:pPr eaLnBrk="1" hangingPunct="1"/>
            <a:r>
              <a:rPr lang="fi-FI" altLang="fi-FI" sz="4000" smtClean="0"/>
              <a:t>Fysiikka tieteenä</a:t>
            </a:r>
          </a:p>
        </p:txBody>
      </p:sp>
      <p:sp>
        <p:nvSpPr>
          <p:cNvPr id="12292" name="Rectangle 3"/>
          <p:cNvSpPr>
            <a:spLocks noGrp="1" noRot="1" noChangeArrowheads="1"/>
          </p:cNvSpPr>
          <p:nvPr>
            <p:ph type="body" idx="1"/>
          </p:nvPr>
        </p:nvSpPr>
        <p:spPr/>
        <p:txBody>
          <a:bodyPr/>
          <a:lstStyle/>
          <a:p>
            <a:pPr eaLnBrk="1" hangingPunct="1">
              <a:lnSpc>
                <a:spcPct val="90000"/>
              </a:lnSpc>
            </a:pPr>
            <a:r>
              <a:rPr lang="fi-FI" altLang="fi-FI" smtClean="0"/>
              <a:t>Tieteen määritelmä: </a:t>
            </a:r>
          </a:p>
          <a:p>
            <a:pPr lvl="1" eaLnBrk="1" hangingPunct="1">
              <a:lnSpc>
                <a:spcPct val="90000"/>
              </a:lnSpc>
            </a:pPr>
            <a:r>
              <a:rPr lang="fi-FI" altLang="fi-FI" sz="2400" smtClean="0"/>
              <a:t>Tiede on yleispätevän ja varman tiedon etsintää ja kokoamista järjestelmällisiksi kokonaisuuksiksi</a:t>
            </a:r>
            <a:r>
              <a:rPr lang="fi-FI" altLang="fi-FI" sz="2400" b="1" smtClean="0"/>
              <a:t>.</a:t>
            </a:r>
            <a:r>
              <a:rPr lang="fi-FI" altLang="fi-FI" sz="2400" smtClean="0"/>
              <a:t> </a:t>
            </a:r>
            <a:endParaRPr lang="fi-FI" altLang="fi-FI" sz="2400" b="1" smtClean="0"/>
          </a:p>
          <a:p>
            <a:pPr eaLnBrk="1" hangingPunct="1">
              <a:lnSpc>
                <a:spcPct val="90000"/>
              </a:lnSpc>
            </a:pPr>
            <a:r>
              <a:rPr lang="fi-FI" altLang="fi-FI" smtClean="0"/>
              <a:t>Fysiikan määritelmä: </a:t>
            </a:r>
          </a:p>
          <a:p>
            <a:pPr lvl="1" eaLnBrk="1" hangingPunct="1">
              <a:lnSpc>
                <a:spcPct val="90000"/>
              </a:lnSpc>
            </a:pPr>
            <a:r>
              <a:rPr lang="fi-FI" altLang="fi-FI" sz="2400" smtClean="0"/>
              <a:t>Fysiikka on luonnontiede, joka tutkii kaikkien luonnonilmiöiden yhteisiä peruslakeja.  </a:t>
            </a:r>
          </a:p>
          <a:p>
            <a:pPr eaLnBrk="1" hangingPunct="1">
              <a:lnSpc>
                <a:spcPct val="90000"/>
              </a:lnSpc>
            </a:pPr>
            <a:r>
              <a:rPr lang="fi-FI" altLang="fi-FI" smtClean="0"/>
              <a:t>Fysiikan tavoitteena </a:t>
            </a:r>
          </a:p>
          <a:p>
            <a:pPr lvl="1" eaLnBrk="1" hangingPunct="1">
              <a:lnSpc>
                <a:spcPct val="90000"/>
              </a:lnSpc>
            </a:pPr>
            <a:r>
              <a:rPr lang="fi-FI" altLang="fi-FI" sz="2400" smtClean="0"/>
              <a:t>on löytää mahdollisimman yleispäteviä teorioita, jotka selittävät havaitut ilmiöt ja pystyvät ennustamaan joukon uusia ilmiöitä.</a:t>
            </a:r>
          </a:p>
        </p:txBody>
      </p:sp>
      <p:sp>
        <p:nvSpPr>
          <p:cNvPr id="12293" name="AutoShape 5">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Dian numeron paikkamerkki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0317ACBB-0551-41DC-85DB-573903F3FE6D}" type="slidenum">
              <a:rPr lang="fi-FI" altLang="fi-FI" sz="1000" smtClean="0">
                <a:solidFill>
                  <a:schemeClr val="tx1"/>
                </a:solidFill>
                <a:latin typeface="Arial" panose="020B0604020202020204" pitchFamily="34" charset="0"/>
              </a:rPr>
              <a:pPr>
                <a:spcBef>
                  <a:spcPct val="0"/>
                </a:spcBef>
                <a:buClrTx/>
                <a:buFontTx/>
                <a:buNone/>
              </a:pPr>
              <a:t>50</a:t>
            </a:fld>
            <a:endParaRPr lang="fi-FI" altLang="fi-FI" sz="1000" smtClean="0">
              <a:solidFill>
                <a:schemeClr val="tx1"/>
              </a:solidFill>
              <a:latin typeface="Arial" panose="020B0604020202020204" pitchFamily="34" charset="0"/>
            </a:endParaRPr>
          </a:p>
        </p:txBody>
      </p:sp>
      <p:sp>
        <p:nvSpPr>
          <p:cNvPr id="59395" name="Rectangle 2"/>
          <p:cNvSpPr>
            <a:spLocks noGrp="1" noRot="1" noChangeArrowheads="1"/>
          </p:cNvSpPr>
          <p:nvPr>
            <p:ph type="title"/>
          </p:nvPr>
        </p:nvSpPr>
        <p:spPr>
          <a:xfrm>
            <a:off x="404813" y="228600"/>
            <a:ext cx="7772400" cy="1143000"/>
          </a:xfrm>
        </p:spPr>
        <p:txBody>
          <a:bodyPr/>
          <a:lstStyle/>
          <a:p>
            <a:pPr algn="l" eaLnBrk="1" hangingPunct="1"/>
            <a:r>
              <a:rPr lang="fi-FI" altLang="fi-FI" sz="3600" smtClean="0"/>
              <a:t>2.3 Kiihtyvyys</a:t>
            </a:r>
          </a:p>
        </p:txBody>
      </p:sp>
      <p:sp>
        <p:nvSpPr>
          <p:cNvPr id="59396" name="Rectangle 3"/>
          <p:cNvSpPr>
            <a:spLocks noGrp="1" noRot="1" noChangeArrowheads="1"/>
          </p:cNvSpPr>
          <p:nvPr>
            <p:ph type="body" sz="half" idx="1"/>
          </p:nvPr>
        </p:nvSpPr>
        <p:spPr>
          <a:xfrm>
            <a:off x="301625" y="1600200"/>
            <a:ext cx="8385175" cy="4498975"/>
          </a:xfrm>
        </p:spPr>
        <p:txBody>
          <a:bodyPr/>
          <a:lstStyle/>
          <a:p>
            <a:pPr eaLnBrk="1" hangingPunct="1"/>
            <a:r>
              <a:rPr lang="fi-FI" altLang="fi-FI" sz="2800" b="1" smtClean="0"/>
              <a:t>Keskikiihtyvyys</a:t>
            </a:r>
            <a:r>
              <a:rPr lang="fi-FI" altLang="fi-FI" sz="2800" smtClean="0"/>
              <a:t> </a:t>
            </a:r>
            <a:r>
              <a:rPr lang="fi-FI" altLang="fi-FI" sz="2800" i="1" smtClean="0"/>
              <a:t>a</a:t>
            </a:r>
            <a:r>
              <a:rPr lang="fi-FI" altLang="fi-FI" sz="2800" baseline="-25000" smtClean="0"/>
              <a:t>k</a:t>
            </a:r>
            <a:r>
              <a:rPr lang="fi-FI" altLang="fi-FI" sz="2800" smtClean="0"/>
              <a:t> kertoo kuinka ripeästi nopeus keskimäärin muuttuu tietyllä aikavälillä (</a:t>
            </a:r>
            <a:r>
              <a:rPr lang="fi-FI" altLang="fi-FI" sz="2800" i="1" smtClean="0"/>
              <a:t>t</a:t>
            </a:r>
            <a:r>
              <a:rPr lang="fi-FI" altLang="fi-FI" sz="2800" baseline="-25000" smtClean="0"/>
              <a:t>1</a:t>
            </a:r>
            <a:r>
              <a:rPr lang="fi-FI" altLang="fi-FI" sz="2800" smtClean="0"/>
              <a:t>,</a:t>
            </a:r>
            <a:r>
              <a:rPr lang="fi-FI" altLang="fi-FI" sz="2800" i="1" smtClean="0"/>
              <a:t>t</a:t>
            </a:r>
            <a:r>
              <a:rPr lang="fi-FI" altLang="fi-FI" sz="2800" baseline="-25000" smtClean="0"/>
              <a:t>2</a:t>
            </a:r>
            <a:r>
              <a:rPr lang="fi-FI" altLang="fi-FI" sz="2800" smtClean="0"/>
              <a:t>).</a:t>
            </a:r>
          </a:p>
          <a:p>
            <a:pPr eaLnBrk="1" hangingPunct="1"/>
            <a:r>
              <a:rPr lang="fi-FI" altLang="fi-FI" sz="2800" smtClean="0"/>
              <a:t>Kiihtyvyys kuvaa nopeuden muuttumisnopeutta.  </a:t>
            </a:r>
          </a:p>
          <a:p>
            <a:pPr eaLnBrk="1" hangingPunct="1"/>
            <a:r>
              <a:rPr lang="fi-FI" altLang="fi-FI" sz="2800" smtClean="0"/>
              <a:t>Kiihtyvyys on vektorisuure kuten nopeuskin.</a:t>
            </a:r>
            <a:endParaRPr lang="fi-FI" altLang="fi-FI" sz="2800" baseline="-25000" smtClean="0"/>
          </a:p>
        </p:txBody>
      </p:sp>
      <p:graphicFrame>
        <p:nvGraphicFramePr>
          <p:cNvPr id="59397" name="Object 4"/>
          <p:cNvGraphicFramePr>
            <a:graphicFrameLocks noGrp="1" noChangeAspect="1"/>
          </p:cNvGraphicFramePr>
          <p:nvPr>
            <p:ph sz="half" idx="2"/>
          </p:nvPr>
        </p:nvGraphicFramePr>
        <p:xfrm>
          <a:off x="2809875" y="4632325"/>
          <a:ext cx="2501900" cy="827088"/>
        </p:xfrm>
        <a:graphic>
          <a:graphicData uri="http://schemas.openxmlformats.org/presentationml/2006/ole">
            <mc:AlternateContent xmlns:mc="http://schemas.openxmlformats.org/markup-compatibility/2006">
              <mc:Choice xmlns:v="urn:schemas-microsoft-com:vml" Requires="v">
                <p:oleObj spid="_x0000_s59401" name="Equation" r:id="rId3" imgW="2489200" imgH="825500" progId="Equation.DSMT4">
                  <p:embed/>
                </p:oleObj>
              </mc:Choice>
              <mc:Fallback>
                <p:oleObj name="Equation" r:id="rId3" imgW="2489200" imgH="8255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9875" y="4632325"/>
                        <a:ext cx="2501900" cy="82708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398" name="AutoShape 6">
            <a:hlinkClick r:id="rId5"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Dian numeron paikkamerkki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88646ABE-185D-44C2-B8E3-68F9DE6A6FB5}" type="slidenum">
              <a:rPr lang="fi-FI" altLang="fi-FI" sz="1000" smtClean="0">
                <a:solidFill>
                  <a:schemeClr val="tx1"/>
                </a:solidFill>
                <a:latin typeface="Arial" panose="020B0604020202020204" pitchFamily="34" charset="0"/>
              </a:rPr>
              <a:pPr>
                <a:spcBef>
                  <a:spcPct val="0"/>
                </a:spcBef>
                <a:buClrTx/>
                <a:buFontTx/>
                <a:buNone/>
              </a:pPr>
              <a:t>51</a:t>
            </a:fld>
            <a:endParaRPr lang="fi-FI" altLang="fi-FI" sz="1000" smtClean="0">
              <a:solidFill>
                <a:schemeClr val="tx1"/>
              </a:solidFill>
              <a:latin typeface="Arial" panose="020B0604020202020204" pitchFamily="34" charset="0"/>
            </a:endParaRPr>
          </a:p>
        </p:txBody>
      </p:sp>
      <p:sp>
        <p:nvSpPr>
          <p:cNvPr id="60419" name="Rectangle 2"/>
          <p:cNvSpPr>
            <a:spLocks noGrp="1" noRot="1" noChangeArrowheads="1"/>
          </p:cNvSpPr>
          <p:nvPr>
            <p:ph type="body" sz="half" idx="1"/>
          </p:nvPr>
        </p:nvSpPr>
        <p:spPr>
          <a:xfrm>
            <a:off x="301625" y="508000"/>
            <a:ext cx="8288338" cy="814388"/>
          </a:xfrm>
        </p:spPr>
        <p:txBody>
          <a:bodyPr/>
          <a:lstStyle/>
          <a:p>
            <a:pPr eaLnBrk="1" hangingPunct="1"/>
            <a:r>
              <a:rPr lang="fi-FI" altLang="fi-FI" sz="2800" smtClean="0"/>
              <a:t>Kiihtyvyyden yksikkö:</a:t>
            </a:r>
          </a:p>
        </p:txBody>
      </p:sp>
      <p:graphicFrame>
        <p:nvGraphicFramePr>
          <p:cNvPr id="60420" name="Object 3"/>
          <p:cNvGraphicFramePr>
            <a:graphicFrameLocks noGrp="1" noChangeAspect="1"/>
          </p:cNvGraphicFramePr>
          <p:nvPr>
            <p:ph sz="half" idx="2"/>
          </p:nvPr>
        </p:nvGraphicFramePr>
        <p:xfrm>
          <a:off x="1824038" y="1522413"/>
          <a:ext cx="2935287" cy="889000"/>
        </p:xfrm>
        <a:graphic>
          <a:graphicData uri="http://schemas.openxmlformats.org/presentationml/2006/ole">
            <mc:AlternateContent xmlns:mc="http://schemas.openxmlformats.org/markup-compatibility/2006">
              <mc:Choice xmlns:v="urn:schemas-microsoft-com:vml" Requires="v">
                <p:oleObj spid="_x0000_s60426" name="Kaava" r:id="rId3" imgW="1384300" imgH="419100" progId="Equation.3">
                  <p:embed/>
                </p:oleObj>
              </mc:Choice>
              <mc:Fallback>
                <p:oleObj name="Kaava" r:id="rId3" imgW="1384300" imgH="4191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4038" y="1522413"/>
                        <a:ext cx="2935287"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21" name="Rectangle 4"/>
          <p:cNvSpPr>
            <a:spLocks noRot="1" noChangeArrowheads="1"/>
          </p:cNvSpPr>
          <p:nvPr/>
        </p:nvSpPr>
        <p:spPr bwMode="auto">
          <a:xfrm>
            <a:off x="242888" y="2687638"/>
            <a:ext cx="828833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endParaRPr lang="fi-FI" altLang="fi-FI" sz="2800"/>
          </a:p>
        </p:txBody>
      </p:sp>
      <p:sp>
        <p:nvSpPr>
          <p:cNvPr id="60422" name="Rectangle 5"/>
          <p:cNvSpPr>
            <a:spLocks noRot="1" noChangeArrowheads="1"/>
          </p:cNvSpPr>
          <p:nvPr/>
        </p:nvSpPr>
        <p:spPr bwMode="auto">
          <a:xfrm>
            <a:off x="309563" y="2617788"/>
            <a:ext cx="8288337" cy="355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r>
              <a:rPr lang="fi-FI" altLang="fi-FI" sz="2800" b="1"/>
              <a:t>Hetkellinen kiihtyvyys </a:t>
            </a:r>
            <a:r>
              <a:rPr lang="fi-FI" altLang="fi-FI" sz="2800"/>
              <a:t>kertoo kuinka ripeästi nopeus muuttuu tietyllä ajanhetkellä.  </a:t>
            </a:r>
          </a:p>
          <a:p>
            <a:pPr lvl="1" eaLnBrk="1" hangingPunct="1"/>
            <a:r>
              <a:rPr lang="fi-FI" altLang="fi-FI" sz="2400"/>
              <a:t>Hetkellinen kiihtyvyys on kuvaajalle </a:t>
            </a:r>
            <a:r>
              <a:rPr lang="fi-FI" altLang="fi-FI" sz="2400" i="1"/>
              <a:t>v </a:t>
            </a:r>
            <a:r>
              <a:rPr lang="fi-FI" altLang="fi-FI" sz="2400"/>
              <a:t>=</a:t>
            </a:r>
            <a:r>
              <a:rPr lang="fi-FI" altLang="fi-FI" sz="2400" i="1"/>
              <a:t>v </a:t>
            </a:r>
            <a:r>
              <a:rPr lang="fi-FI" altLang="fi-FI" sz="2400"/>
              <a:t>(t) vastaavaan kohtaan piirretyn tangentin fysikaalinen kulmakerroin.  </a:t>
            </a:r>
          </a:p>
          <a:p>
            <a:pPr lvl="1" eaLnBrk="1" hangingPunct="1"/>
            <a:r>
              <a:rPr lang="fi-FI" altLang="fi-FI" sz="2400"/>
              <a:t>Kysymyksessä on graafinen derivointi vastaavalla tavalla kuin oli hetkellisen nopeuden yhteydessä.</a:t>
            </a:r>
          </a:p>
        </p:txBody>
      </p:sp>
      <p:sp>
        <p:nvSpPr>
          <p:cNvPr id="60423" name="AutoShape 7">
            <a:hlinkClick r:id="rId5"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807E0688-B749-45B9-878F-76864105D9FF}" type="slidenum">
              <a:rPr lang="fi-FI" altLang="fi-FI" sz="1000" smtClean="0">
                <a:solidFill>
                  <a:schemeClr val="tx1"/>
                </a:solidFill>
                <a:latin typeface="Arial" panose="020B0604020202020204" pitchFamily="34" charset="0"/>
              </a:rPr>
              <a:pPr>
                <a:spcBef>
                  <a:spcPct val="0"/>
                </a:spcBef>
                <a:buClrTx/>
                <a:buFontTx/>
                <a:buNone/>
              </a:pPr>
              <a:t>52</a:t>
            </a:fld>
            <a:endParaRPr lang="fi-FI" altLang="fi-FI" sz="1000" smtClean="0">
              <a:solidFill>
                <a:schemeClr val="tx1"/>
              </a:solidFill>
              <a:latin typeface="Arial" panose="020B0604020202020204" pitchFamily="34" charset="0"/>
            </a:endParaRPr>
          </a:p>
        </p:txBody>
      </p:sp>
      <p:sp>
        <p:nvSpPr>
          <p:cNvPr id="61443" name="Line 2"/>
          <p:cNvSpPr>
            <a:spLocks noChangeShapeType="1"/>
          </p:cNvSpPr>
          <p:nvPr/>
        </p:nvSpPr>
        <p:spPr bwMode="auto">
          <a:xfrm>
            <a:off x="974725" y="1912938"/>
            <a:ext cx="0" cy="3354387"/>
          </a:xfrm>
          <a:prstGeom prst="line">
            <a:avLst/>
          </a:prstGeom>
          <a:noFill/>
          <a:ln w="254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fi-FI"/>
          </a:p>
        </p:txBody>
      </p:sp>
      <p:sp>
        <p:nvSpPr>
          <p:cNvPr id="61444" name="Line 3"/>
          <p:cNvSpPr>
            <a:spLocks noChangeShapeType="1"/>
          </p:cNvSpPr>
          <p:nvPr/>
        </p:nvSpPr>
        <p:spPr bwMode="auto">
          <a:xfrm>
            <a:off x="974725" y="5267325"/>
            <a:ext cx="4351338"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843780" name="Freeform 4"/>
          <p:cNvSpPr>
            <a:spLocks/>
          </p:cNvSpPr>
          <p:nvPr/>
        </p:nvSpPr>
        <p:spPr bwMode="auto">
          <a:xfrm rot="65890">
            <a:off x="974725" y="2581275"/>
            <a:ext cx="4071938" cy="2179638"/>
          </a:xfrm>
          <a:custGeom>
            <a:avLst/>
            <a:gdLst>
              <a:gd name="T0" fmla="*/ 0 w 3600"/>
              <a:gd name="T1" fmla="*/ 2147483646 h 1440"/>
              <a:gd name="T2" fmla="*/ 2147483646 w 3600"/>
              <a:gd name="T3" fmla="*/ 2147483646 h 1440"/>
              <a:gd name="T4" fmla="*/ 2147483646 w 3600"/>
              <a:gd name="T5" fmla="*/ 0 h 1440"/>
              <a:gd name="T6" fmla="*/ 0 60000 65536"/>
              <a:gd name="T7" fmla="*/ 0 60000 65536"/>
              <a:gd name="T8" fmla="*/ 0 60000 65536"/>
              <a:gd name="T9" fmla="*/ 0 w 3600"/>
              <a:gd name="T10" fmla="*/ 0 h 1440"/>
              <a:gd name="T11" fmla="*/ 3600 w 3600"/>
              <a:gd name="T12" fmla="*/ 1440 h 1440"/>
            </a:gdLst>
            <a:ahLst/>
            <a:cxnLst>
              <a:cxn ang="T6">
                <a:pos x="T0" y="T1"/>
              </a:cxn>
              <a:cxn ang="T7">
                <a:pos x="T2" y="T3"/>
              </a:cxn>
              <a:cxn ang="T8">
                <a:pos x="T4" y="T5"/>
              </a:cxn>
            </a:cxnLst>
            <a:rect l="T9" t="T10" r="T11" b="T12"/>
            <a:pathLst>
              <a:path w="3600" h="1440">
                <a:moveTo>
                  <a:pt x="0" y="1440"/>
                </a:moveTo>
                <a:cubicBezTo>
                  <a:pt x="420" y="984"/>
                  <a:pt x="840" y="528"/>
                  <a:pt x="1440" y="288"/>
                </a:cubicBezTo>
                <a:cubicBezTo>
                  <a:pt x="2040" y="48"/>
                  <a:pt x="3240" y="48"/>
                  <a:pt x="3600" y="0"/>
                </a:cubicBezTo>
              </a:path>
            </a:pathLst>
          </a:custGeom>
          <a:noFill/>
          <a:ln w="31750">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fi-FI"/>
          </a:p>
        </p:txBody>
      </p:sp>
      <p:sp>
        <p:nvSpPr>
          <p:cNvPr id="843781" name="Line 5"/>
          <p:cNvSpPr>
            <a:spLocks noChangeShapeType="1"/>
          </p:cNvSpPr>
          <p:nvPr/>
        </p:nvSpPr>
        <p:spPr bwMode="auto">
          <a:xfrm flipV="1">
            <a:off x="993775" y="4260850"/>
            <a:ext cx="287338"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fi-FI"/>
          </a:p>
        </p:txBody>
      </p:sp>
      <p:sp>
        <p:nvSpPr>
          <p:cNvPr id="843782" name="Line 6"/>
          <p:cNvSpPr>
            <a:spLocks noChangeShapeType="1"/>
          </p:cNvSpPr>
          <p:nvPr/>
        </p:nvSpPr>
        <p:spPr bwMode="auto">
          <a:xfrm>
            <a:off x="1254125" y="4262438"/>
            <a:ext cx="0" cy="100488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fi-FI"/>
          </a:p>
        </p:txBody>
      </p:sp>
      <p:sp>
        <p:nvSpPr>
          <p:cNvPr id="843783" name="Line 7"/>
          <p:cNvSpPr>
            <a:spLocks noChangeShapeType="1"/>
          </p:cNvSpPr>
          <p:nvPr/>
        </p:nvSpPr>
        <p:spPr bwMode="auto">
          <a:xfrm>
            <a:off x="974725" y="2919413"/>
            <a:ext cx="1825625"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fi-FI"/>
          </a:p>
        </p:txBody>
      </p:sp>
      <p:sp>
        <p:nvSpPr>
          <p:cNvPr id="843784" name="Line 8"/>
          <p:cNvSpPr>
            <a:spLocks noChangeShapeType="1"/>
          </p:cNvSpPr>
          <p:nvPr/>
        </p:nvSpPr>
        <p:spPr bwMode="auto">
          <a:xfrm>
            <a:off x="2800350" y="2919413"/>
            <a:ext cx="0" cy="234791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fi-FI"/>
          </a:p>
        </p:txBody>
      </p:sp>
      <p:sp>
        <p:nvSpPr>
          <p:cNvPr id="843785" name="Line 9"/>
          <p:cNvSpPr>
            <a:spLocks noChangeShapeType="1"/>
          </p:cNvSpPr>
          <p:nvPr/>
        </p:nvSpPr>
        <p:spPr bwMode="auto">
          <a:xfrm flipV="1">
            <a:off x="1281113" y="2919413"/>
            <a:ext cx="1519237" cy="1341437"/>
          </a:xfrm>
          <a:prstGeom prst="line">
            <a:avLst/>
          </a:prstGeom>
          <a:noFill/>
          <a:ln w="25400">
            <a:solidFill>
              <a:srgbClr val="008000"/>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843786" name="Line 10"/>
          <p:cNvSpPr>
            <a:spLocks noChangeShapeType="1"/>
          </p:cNvSpPr>
          <p:nvPr/>
        </p:nvSpPr>
        <p:spPr bwMode="auto">
          <a:xfrm flipH="1" flipV="1">
            <a:off x="2097088" y="3536950"/>
            <a:ext cx="1263650" cy="6715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61452" name="Text Box 11"/>
          <p:cNvSpPr txBox="1">
            <a:spLocks noChangeArrowheads="1"/>
          </p:cNvSpPr>
          <p:nvPr/>
        </p:nvSpPr>
        <p:spPr bwMode="auto">
          <a:xfrm>
            <a:off x="990600" y="1504950"/>
            <a:ext cx="5857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1800">
              <a:solidFill>
                <a:schemeClr val="tx1"/>
              </a:solidFill>
            </a:endParaRPr>
          </a:p>
        </p:txBody>
      </p:sp>
      <p:sp>
        <p:nvSpPr>
          <p:cNvPr id="61453" name="Text Box 12"/>
          <p:cNvSpPr txBox="1">
            <a:spLocks noChangeArrowheads="1"/>
          </p:cNvSpPr>
          <p:nvPr/>
        </p:nvSpPr>
        <p:spPr bwMode="auto">
          <a:xfrm>
            <a:off x="963613" y="1809750"/>
            <a:ext cx="35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v </a:t>
            </a:r>
            <a:endParaRPr lang="fi-FI" altLang="fi-FI" sz="2000">
              <a:solidFill>
                <a:schemeClr val="tx1"/>
              </a:solidFill>
            </a:endParaRPr>
          </a:p>
        </p:txBody>
      </p:sp>
      <p:sp>
        <p:nvSpPr>
          <p:cNvPr id="61454" name="Text Box 13"/>
          <p:cNvSpPr txBox="1">
            <a:spLocks noChangeArrowheads="1"/>
          </p:cNvSpPr>
          <p:nvPr/>
        </p:nvSpPr>
        <p:spPr bwMode="auto">
          <a:xfrm>
            <a:off x="5127625" y="4872038"/>
            <a:ext cx="398463"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t </a:t>
            </a:r>
            <a:endParaRPr lang="fi-FI" altLang="fi-FI" sz="2000">
              <a:solidFill>
                <a:schemeClr val="tx1"/>
              </a:solidFill>
            </a:endParaRPr>
          </a:p>
        </p:txBody>
      </p:sp>
      <p:sp>
        <p:nvSpPr>
          <p:cNvPr id="843790" name="Text Box 14"/>
          <p:cNvSpPr txBox="1">
            <a:spLocks noChangeArrowheads="1"/>
          </p:cNvSpPr>
          <p:nvPr/>
        </p:nvSpPr>
        <p:spPr bwMode="auto">
          <a:xfrm>
            <a:off x="488950" y="2647950"/>
            <a:ext cx="501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v</a:t>
            </a:r>
            <a:r>
              <a:rPr lang="fi-FI" altLang="fi-FI" sz="2000" baseline="-25000">
                <a:solidFill>
                  <a:schemeClr val="tx1"/>
                </a:solidFill>
              </a:rPr>
              <a:t>2</a:t>
            </a:r>
          </a:p>
        </p:txBody>
      </p:sp>
      <p:sp>
        <p:nvSpPr>
          <p:cNvPr id="843791" name="Text Box 15"/>
          <p:cNvSpPr txBox="1">
            <a:spLocks noChangeArrowheads="1"/>
          </p:cNvSpPr>
          <p:nvPr/>
        </p:nvSpPr>
        <p:spPr bwMode="auto">
          <a:xfrm>
            <a:off x="488950" y="3954463"/>
            <a:ext cx="501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v</a:t>
            </a:r>
            <a:r>
              <a:rPr lang="fi-FI" altLang="fi-FI" sz="2000" baseline="-25000">
                <a:solidFill>
                  <a:schemeClr val="tx1"/>
                </a:solidFill>
              </a:rPr>
              <a:t>1</a:t>
            </a:r>
          </a:p>
        </p:txBody>
      </p:sp>
      <p:sp>
        <p:nvSpPr>
          <p:cNvPr id="843792" name="Text Box 16"/>
          <p:cNvSpPr txBox="1">
            <a:spLocks noChangeArrowheads="1"/>
          </p:cNvSpPr>
          <p:nvPr/>
        </p:nvSpPr>
        <p:spPr bwMode="auto">
          <a:xfrm>
            <a:off x="2849563" y="3503613"/>
            <a:ext cx="200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el-GR" altLang="fi-FI" sz="2000">
                <a:solidFill>
                  <a:schemeClr val="tx1"/>
                </a:solidFill>
                <a:latin typeface="Arial" panose="020B0604020202020204" pitchFamily="34" charset="0"/>
                <a:cs typeface="Arial" panose="020B0604020202020204" pitchFamily="34" charset="0"/>
              </a:rPr>
              <a:t>Δ</a:t>
            </a:r>
            <a:r>
              <a:rPr lang="fi-FI" altLang="fi-FI" sz="2000" i="1">
                <a:solidFill>
                  <a:schemeClr val="tx1"/>
                </a:solidFill>
                <a:latin typeface="Arial" panose="020B0604020202020204" pitchFamily="34" charset="0"/>
                <a:cs typeface="Arial" panose="020B0604020202020204" pitchFamily="34" charset="0"/>
              </a:rPr>
              <a:t>v</a:t>
            </a:r>
            <a:r>
              <a:rPr lang="fi-FI" altLang="fi-FI" sz="2000">
                <a:solidFill>
                  <a:schemeClr val="tx1"/>
                </a:solidFill>
                <a:latin typeface="Arial" panose="020B0604020202020204" pitchFamily="34" charset="0"/>
                <a:cs typeface="Arial" panose="020B0604020202020204" pitchFamily="34" charset="0"/>
              </a:rPr>
              <a:t>=</a:t>
            </a:r>
            <a:r>
              <a:rPr lang="fi-FI" altLang="fi-FI" sz="2000" i="1">
                <a:solidFill>
                  <a:schemeClr val="tx1"/>
                </a:solidFill>
              </a:rPr>
              <a:t>v</a:t>
            </a:r>
            <a:r>
              <a:rPr lang="fi-FI" altLang="fi-FI" sz="2000" baseline="-25000">
                <a:solidFill>
                  <a:schemeClr val="tx1"/>
                </a:solidFill>
              </a:rPr>
              <a:t>2</a:t>
            </a:r>
            <a:r>
              <a:rPr lang="fi-FI" altLang="fi-FI" sz="2000">
                <a:solidFill>
                  <a:schemeClr val="tx1"/>
                </a:solidFill>
              </a:rPr>
              <a:t>-</a:t>
            </a:r>
            <a:r>
              <a:rPr lang="fi-FI" altLang="fi-FI" sz="2000" i="1">
                <a:solidFill>
                  <a:schemeClr val="tx1"/>
                </a:solidFill>
              </a:rPr>
              <a:t>v</a:t>
            </a:r>
            <a:r>
              <a:rPr lang="fi-FI" altLang="fi-FI" sz="2000" baseline="-25000">
                <a:solidFill>
                  <a:schemeClr val="tx1"/>
                </a:solidFill>
              </a:rPr>
              <a:t>1</a:t>
            </a:r>
          </a:p>
        </p:txBody>
      </p:sp>
      <p:sp>
        <p:nvSpPr>
          <p:cNvPr id="843793" name="Text Box 17"/>
          <p:cNvSpPr txBox="1">
            <a:spLocks noChangeArrowheads="1"/>
          </p:cNvSpPr>
          <p:nvPr/>
        </p:nvSpPr>
        <p:spPr bwMode="auto">
          <a:xfrm>
            <a:off x="3249613" y="4117975"/>
            <a:ext cx="20066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latin typeface="Arial" panose="020B0604020202020204" pitchFamily="34" charset="0"/>
                <a:cs typeface="Arial" panose="020B0604020202020204" pitchFamily="34" charset="0"/>
              </a:rPr>
              <a:t>a</a:t>
            </a:r>
            <a:r>
              <a:rPr lang="fi-FI" altLang="fi-FI" sz="2000" baseline="-25000">
                <a:solidFill>
                  <a:schemeClr val="tx1"/>
                </a:solidFill>
                <a:latin typeface="Arial" panose="020B0604020202020204" pitchFamily="34" charset="0"/>
                <a:cs typeface="Arial" panose="020B0604020202020204" pitchFamily="34" charset="0"/>
              </a:rPr>
              <a:t>k</a:t>
            </a:r>
            <a:r>
              <a:rPr lang="fi-FI" altLang="fi-FI" sz="2000">
                <a:solidFill>
                  <a:schemeClr val="tx1"/>
                </a:solidFill>
                <a:latin typeface="Arial" panose="020B0604020202020204" pitchFamily="34" charset="0"/>
                <a:cs typeface="Arial" panose="020B0604020202020204" pitchFamily="34" charset="0"/>
              </a:rPr>
              <a:t>=</a:t>
            </a:r>
            <a:r>
              <a:rPr lang="el-GR" altLang="fi-FI" sz="2000">
                <a:solidFill>
                  <a:schemeClr val="tx1"/>
                </a:solidFill>
                <a:latin typeface="Arial" panose="020B0604020202020204" pitchFamily="34" charset="0"/>
                <a:cs typeface="Arial" panose="020B0604020202020204" pitchFamily="34" charset="0"/>
              </a:rPr>
              <a:t>Δ</a:t>
            </a:r>
            <a:r>
              <a:rPr lang="fi-FI" altLang="fi-FI" sz="2000" i="1">
                <a:solidFill>
                  <a:schemeClr val="tx1"/>
                </a:solidFill>
                <a:latin typeface="Arial" panose="020B0604020202020204" pitchFamily="34" charset="0"/>
                <a:cs typeface="Arial" panose="020B0604020202020204" pitchFamily="34" charset="0"/>
              </a:rPr>
              <a:t>v</a:t>
            </a:r>
            <a:r>
              <a:rPr lang="fi-FI" altLang="fi-FI" sz="2000">
                <a:solidFill>
                  <a:schemeClr val="tx1"/>
                </a:solidFill>
                <a:latin typeface="Arial" panose="020B0604020202020204" pitchFamily="34" charset="0"/>
                <a:cs typeface="Arial" panose="020B0604020202020204" pitchFamily="34" charset="0"/>
              </a:rPr>
              <a:t>/</a:t>
            </a:r>
            <a:r>
              <a:rPr lang="el-GR" altLang="fi-FI" sz="2000">
                <a:solidFill>
                  <a:schemeClr val="tx1"/>
                </a:solidFill>
                <a:latin typeface="Arial" panose="020B0604020202020204" pitchFamily="34" charset="0"/>
                <a:cs typeface="Arial" panose="020B0604020202020204" pitchFamily="34" charset="0"/>
              </a:rPr>
              <a:t>Δ</a:t>
            </a:r>
            <a:r>
              <a:rPr lang="fi-FI" altLang="fi-FI" sz="2000" i="1">
                <a:solidFill>
                  <a:schemeClr val="tx1"/>
                </a:solidFill>
                <a:latin typeface="Arial" panose="020B0604020202020204" pitchFamily="34" charset="0"/>
                <a:cs typeface="Arial" panose="020B0604020202020204" pitchFamily="34" charset="0"/>
              </a:rPr>
              <a:t>t </a:t>
            </a:r>
            <a:r>
              <a:rPr lang="fi-FI" altLang="fi-FI" sz="2000">
                <a:solidFill>
                  <a:schemeClr val="tx1"/>
                </a:solidFill>
                <a:latin typeface="Arial" panose="020B0604020202020204" pitchFamily="34" charset="0"/>
                <a:cs typeface="Arial" panose="020B0604020202020204" pitchFamily="34" charset="0"/>
              </a:rPr>
              <a:t>on</a:t>
            </a:r>
            <a:r>
              <a:rPr lang="fi-FI" altLang="fi-FI" sz="2000" i="1">
                <a:solidFill>
                  <a:schemeClr val="tx1"/>
                </a:solidFill>
                <a:latin typeface="Arial" panose="020B0604020202020204" pitchFamily="34" charset="0"/>
                <a:cs typeface="Arial" panose="020B0604020202020204" pitchFamily="34" charset="0"/>
              </a:rPr>
              <a:t> </a:t>
            </a:r>
            <a:r>
              <a:rPr lang="fi-FI" altLang="fi-FI" sz="2000">
                <a:solidFill>
                  <a:schemeClr val="tx1"/>
                </a:solidFill>
                <a:latin typeface="Arial" panose="020B0604020202020204" pitchFamily="34" charset="0"/>
                <a:cs typeface="Arial" panose="020B0604020202020204" pitchFamily="34" charset="0"/>
              </a:rPr>
              <a:t>keskikiihtyvyys</a:t>
            </a:r>
            <a:r>
              <a:rPr lang="fi-FI" altLang="fi-FI" sz="2000" i="1">
                <a:solidFill>
                  <a:schemeClr val="tx1"/>
                </a:solidFill>
                <a:latin typeface="Arial" panose="020B0604020202020204" pitchFamily="34" charset="0"/>
                <a:cs typeface="Arial" panose="020B0604020202020204" pitchFamily="34" charset="0"/>
              </a:rPr>
              <a:t> </a:t>
            </a:r>
            <a:r>
              <a:rPr lang="fi-FI" altLang="fi-FI" sz="2000">
                <a:solidFill>
                  <a:schemeClr val="tx1"/>
                </a:solidFill>
                <a:latin typeface="Arial" panose="020B0604020202020204" pitchFamily="34" charset="0"/>
                <a:cs typeface="Arial" panose="020B0604020202020204" pitchFamily="34" charset="0"/>
              </a:rPr>
              <a:t>aikavälillä</a:t>
            </a:r>
            <a:r>
              <a:rPr lang="fi-FI" altLang="fi-FI" sz="2000" i="1">
                <a:solidFill>
                  <a:schemeClr val="tx1"/>
                </a:solidFill>
                <a:latin typeface="Arial" panose="020B0604020202020204" pitchFamily="34" charset="0"/>
                <a:cs typeface="Arial" panose="020B0604020202020204" pitchFamily="34" charset="0"/>
              </a:rPr>
              <a:t> t</a:t>
            </a:r>
            <a:r>
              <a:rPr lang="fi-FI" altLang="fi-FI" sz="2000" baseline="-25000">
                <a:solidFill>
                  <a:schemeClr val="tx1"/>
                </a:solidFill>
                <a:latin typeface="Arial" panose="020B0604020202020204" pitchFamily="34" charset="0"/>
                <a:cs typeface="Arial" panose="020B0604020202020204" pitchFamily="34" charset="0"/>
              </a:rPr>
              <a:t>1</a:t>
            </a:r>
            <a:r>
              <a:rPr lang="fi-FI" altLang="fi-FI" sz="2000" i="1">
                <a:solidFill>
                  <a:schemeClr val="tx1"/>
                </a:solidFill>
                <a:latin typeface="Arial" panose="020B0604020202020204" pitchFamily="34" charset="0"/>
                <a:cs typeface="Arial" panose="020B0604020202020204" pitchFamily="34" charset="0"/>
              </a:rPr>
              <a:t>-t</a:t>
            </a:r>
            <a:r>
              <a:rPr lang="fi-FI" altLang="fi-FI" sz="2000" baseline="-25000">
                <a:solidFill>
                  <a:schemeClr val="tx1"/>
                </a:solidFill>
                <a:latin typeface="Arial" panose="020B0604020202020204" pitchFamily="34" charset="0"/>
                <a:cs typeface="Arial" panose="020B0604020202020204" pitchFamily="34" charset="0"/>
              </a:rPr>
              <a:t>2</a:t>
            </a:r>
            <a:endParaRPr lang="el-GR" altLang="fi-FI" sz="2000" baseline="-25000">
              <a:solidFill>
                <a:schemeClr val="tx1"/>
              </a:solidFill>
              <a:latin typeface="Arial" panose="020B0604020202020204" pitchFamily="34" charset="0"/>
              <a:cs typeface="Arial" panose="020B0604020202020204" pitchFamily="34" charset="0"/>
            </a:endParaRPr>
          </a:p>
        </p:txBody>
      </p:sp>
      <p:sp>
        <p:nvSpPr>
          <p:cNvPr id="843794" name="Text Box 18"/>
          <p:cNvSpPr txBox="1">
            <a:spLocks noChangeArrowheads="1"/>
          </p:cNvSpPr>
          <p:nvPr/>
        </p:nvSpPr>
        <p:spPr bwMode="auto">
          <a:xfrm>
            <a:off x="2505075" y="5268913"/>
            <a:ext cx="501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t</a:t>
            </a:r>
            <a:r>
              <a:rPr lang="fi-FI" altLang="fi-FI" sz="2000" baseline="-25000">
                <a:solidFill>
                  <a:schemeClr val="tx1"/>
                </a:solidFill>
              </a:rPr>
              <a:t>2</a:t>
            </a:r>
          </a:p>
        </p:txBody>
      </p:sp>
      <p:sp>
        <p:nvSpPr>
          <p:cNvPr id="843795" name="Text Box 19"/>
          <p:cNvSpPr txBox="1">
            <a:spLocks noChangeArrowheads="1"/>
          </p:cNvSpPr>
          <p:nvPr/>
        </p:nvSpPr>
        <p:spPr bwMode="auto">
          <a:xfrm>
            <a:off x="1065213" y="5268913"/>
            <a:ext cx="501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t</a:t>
            </a:r>
            <a:r>
              <a:rPr lang="fi-FI" altLang="fi-FI" sz="2000" i="1" baseline="-25000">
                <a:solidFill>
                  <a:schemeClr val="tx1"/>
                </a:solidFill>
              </a:rPr>
              <a:t>1</a:t>
            </a:r>
          </a:p>
        </p:txBody>
      </p:sp>
      <p:sp>
        <p:nvSpPr>
          <p:cNvPr id="843796" name="Text Box 20"/>
          <p:cNvSpPr txBox="1">
            <a:spLocks noChangeArrowheads="1"/>
          </p:cNvSpPr>
          <p:nvPr/>
        </p:nvSpPr>
        <p:spPr bwMode="auto">
          <a:xfrm>
            <a:off x="1497013" y="4333875"/>
            <a:ext cx="1368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el-GR" altLang="fi-FI" sz="2000">
                <a:solidFill>
                  <a:schemeClr val="tx1"/>
                </a:solidFill>
                <a:latin typeface="Arial" panose="020B0604020202020204" pitchFamily="34" charset="0"/>
                <a:cs typeface="Arial" panose="020B0604020202020204" pitchFamily="34" charset="0"/>
              </a:rPr>
              <a:t>Δ</a:t>
            </a:r>
            <a:r>
              <a:rPr lang="fi-FI" altLang="fi-FI" sz="2000" i="1">
                <a:solidFill>
                  <a:schemeClr val="tx1"/>
                </a:solidFill>
                <a:latin typeface="Arial" panose="020B0604020202020204" pitchFamily="34" charset="0"/>
                <a:cs typeface="Arial" panose="020B0604020202020204" pitchFamily="34" charset="0"/>
              </a:rPr>
              <a:t>t</a:t>
            </a:r>
            <a:r>
              <a:rPr lang="fi-FI" altLang="fi-FI" sz="2000">
                <a:solidFill>
                  <a:schemeClr val="tx1"/>
                </a:solidFill>
                <a:latin typeface="Arial" panose="020B0604020202020204" pitchFamily="34" charset="0"/>
                <a:cs typeface="Arial" panose="020B0604020202020204" pitchFamily="34" charset="0"/>
              </a:rPr>
              <a:t>=</a:t>
            </a:r>
            <a:r>
              <a:rPr lang="fi-FI" altLang="fi-FI" sz="2000" i="1">
                <a:solidFill>
                  <a:schemeClr val="tx1"/>
                </a:solidFill>
                <a:latin typeface="Arial" panose="020B0604020202020204" pitchFamily="34" charset="0"/>
                <a:cs typeface="Arial" panose="020B0604020202020204" pitchFamily="34" charset="0"/>
              </a:rPr>
              <a:t>t</a:t>
            </a:r>
            <a:r>
              <a:rPr lang="fi-FI" altLang="fi-FI" sz="2000" baseline="-25000">
                <a:solidFill>
                  <a:schemeClr val="tx1"/>
                </a:solidFill>
              </a:rPr>
              <a:t>2</a:t>
            </a:r>
            <a:r>
              <a:rPr lang="fi-FI" altLang="fi-FI" sz="2000">
                <a:solidFill>
                  <a:schemeClr val="tx1"/>
                </a:solidFill>
              </a:rPr>
              <a:t>-</a:t>
            </a:r>
            <a:r>
              <a:rPr lang="fi-FI" altLang="fi-FI" sz="2000" i="1">
                <a:solidFill>
                  <a:schemeClr val="tx1"/>
                </a:solidFill>
              </a:rPr>
              <a:t>t</a:t>
            </a:r>
            <a:r>
              <a:rPr lang="fi-FI" altLang="fi-FI" sz="2000" baseline="-25000">
                <a:solidFill>
                  <a:schemeClr val="tx1"/>
                </a:solidFill>
              </a:rPr>
              <a:t>1</a:t>
            </a:r>
          </a:p>
        </p:txBody>
      </p:sp>
      <p:sp>
        <p:nvSpPr>
          <p:cNvPr id="843797" name="Line 21"/>
          <p:cNvSpPr>
            <a:spLocks noChangeShapeType="1"/>
          </p:cNvSpPr>
          <p:nvPr/>
        </p:nvSpPr>
        <p:spPr bwMode="auto">
          <a:xfrm flipV="1">
            <a:off x="1914525" y="2500313"/>
            <a:ext cx="1871663" cy="792162"/>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843798" name="Line 22"/>
          <p:cNvSpPr>
            <a:spLocks noChangeShapeType="1"/>
          </p:cNvSpPr>
          <p:nvPr/>
        </p:nvSpPr>
        <p:spPr bwMode="auto">
          <a:xfrm flipV="1">
            <a:off x="1917700" y="3281363"/>
            <a:ext cx="1862138" cy="4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843799" name="Line 23"/>
          <p:cNvSpPr>
            <a:spLocks noChangeShapeType="1"/>
          </p:cNvSpPr>
          <p:nvPr/>
        </p:nvSpPr>
        <p:spPr bwMode="auto">
          <a:xfrm>
            <a:off x="3789363" y="2500313"/>
            <a:ext cx="0" cy="781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843800" name="Line 24"/>
          <p:cNvSpPr>
            <a:spLocks noChangeShapeType="1"/>
          </p:cNvSpPr>
          <p:nvPr/>
        </p:nvSpPr>
        <p:spPr bwMode="auto">
          <a:xfrm flipV="1">
            <a:off x="1601788" y="2940050"/>
            <a:ext cx="1176337" cy="917575"/>
          </a:xfrm>
          <a:prstGeom prst="line">
            <a:avLst/>
          </a:prstGeom>
          <a:noFill/>
          <a:ln w="19050">
            <a:solidFill>
              <a:srgbClr val="008000"/>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843801" name="Line 25"/>
          <p:cNvSpPr>
            <a:spLocks noChangeShapeType="1"/>
          </p:cNvSpPr>
          <p:nvPr/>
        </p:nvSpPr>
        <p:spPr bwMode="auto">
          <a:xfrm flipV="1">
            <a:off x="2251075" y="2936875"/>
            <a:ext cx="523875" cy="293688"/>
          </a:xfrm>
          <a:prstGeom prst="line">
            <a:avLst/>
          </a:prstGeom>
          <a:noFill/>
          <a:ln w="19050">
            <a:solidFill>
              <a:srgbClr val="008000"/>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843802" name="AutoShape 26"/>
          <p:cNvSpPr>
            <a:spLocks/>
          </p:cNvSpPr>
          <p:nvPr/>
        </p:nvSpPr>
        <p:spPr bwMode="auto">
          <a:xfrm>
            <a:off x="1982788" y="1408113"/>
            <a:ext cx="4314825" cy="811212"/>
          </a:xfrm>
          <a:prstGeom prst="borderCallout3">
            <a:avLst>
              <a:gd name="adj1" fmla="val 14088"/>
              <a:gd name="adj2" fmla="val -1764"/>
              <a:gd name="adj3" fmla="val 14088"/>
              <a:gd name="adj4" fmla="val -3421"/>
              <a:gd name="adj5" fmla="val 136398"/>
              <a:gd name="adj6" fmla="val -3421"/>
              <a:gd name="adj7" fmla="val 250491"/>
              <a:gd name="adj8" fmla="val 3347"/>
            </a:avLst>
          </a:prstGeom>
          <a:solidFill>
            <a:srgbClr val="FFCC99"/>
          </a:solidFill>
          <a:ln w="9525">
            <a:solidFill>
              <a:schemeClr val="tx1"/>
            </a:solidFill>
            <a:miter lim="800000"/>
            <a:headEnd/>
            <a:tailEnd/>
          </a:ln>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1600">
                <a:solidFill>
                  <a:schemeClr val="tx1"/>
                </a:solidFill>
              </a:rPr>
              <a:t>Annetaan ajanhetken </a:t>
            </a:r>
            <a:r>
              <a:rPr lang="fi-FI" altLang="fi-FI" sz="1600" i="1">
                <a:solidFill>
                  <a:schemeClr val="tx1"/>
                </a:solidFill>
              </a:rPr>
              <a:t>t</a:t>
            </a:r>
            <a:r>
              <a:rPr lang="fi-FI" altLang="fi-FI" sz="1600" baseline="-25000">
                <a:solidFill>
                  <a:schemeClr val="tx1"/>
                </a:solidFill>
              </a:rPr>
              <a:t>1</a:t>
            </a:r>
            <a:r>
              <a:rPr lang="fi-FI" altLang="fi-FI" sz="1600">
                <a:solidFill>
                  <a:schemeClr val="tx1"/>
                </a:solidFill>
              </a:rPr>
              <a:t> lähestyä ajanhetkeä </a:t>
            </a:r>
            <a:r>
              <a:rPr lang="fi-FI" altLang="fi-FI" sz="1600" i="1">
                <a:solidFill>
                  <a:schemeClr val="tx1"/>
                </a:solidFill>
              </a:rPr>
              <a:t>t</a:t>
            </a:r>
            <a:r>
              <a:rPr lang="fi-FI" altLang="fi-FI" sz="1600" baseline="-25000">
                <a:solidFill>
                  <a:schemeClr val="tx1"/>
                </a:solidFill>
              </a:rPr>
              <a:t>2</a:t>
            </a:r>
            <a:r>
              <a:rPr lang="fi-FI" altLang="fi-FI" sz="1600">
                <a:solidFill>
                  <a:schemeClr val="tx1"/>
                </a:solidFill>
              </a:rPr>
              <a:t>, jolloin saadaan uusi keskikiihtyvyyden arvo pienemmällä aikavälillä.  </a:t>
            </a:r>
          </a:p>
        </p:txBody>
      </p:sp>
      <p:sp>
        <p:nvSpPr>
          <p:cNvPr id="843803" name="Text Box 27"/>
          <p:cNvSpPr txBox="1">
            <a:spLocks noChangeArrowheads="1"/>
          </p:cNvSpPr>
          <p:nvPr/>
        </p:nvSpPr>
        <p:spPr bwMode="auto">
          <a:xfrm>
            <a:off x="5027613" y="2378075"/>
            <a:ext cx="200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latin typeface="Arial" panose="020B0604020202020204" pitchFamily="34" charset="0"/>
                <a:cs typeface="Arial" panose="020B0604020202020204" pitchFamily="34" charset="0"/>
              </a:rPr>
              <a:t>v</a:t>
            </a:r>
            <a:r>
              <a:rPr lang="fi-FI" altLang="fi-FI" sz="2000">
                <a:solidFill>
                  <a:schemeClr val="tx1"/>
                </a:solidFill>
                <a:latin typeface="Arial" panose="020B0604020202020204" pitchFamily="34" charset="0"/>
                <a:cs typeface="Arial" panose="020B0604020202020204" pitchFamily="34" charset="0"/>
              </a:rPr>
              <a:t>=v(</a:t>
            </a:r>
            <a:r>
              <a:rPr lang="fi-FI" altLang="fi-FI" sz="2000" i="1">
                <a:solidFill>
                  <a:schemeClr val="tx1"/>
                </a:solidFill>
                <a:latin typeface="Arial" panose="020B0604020202020204" pitchFamily="34" charset="0"/>
                <a:cs typeface="Arial" panose="020B0604020202020204" pitchFamily="34" charset="0"/>
              </a:rPr>
              <a:t>t</a:t>
            </a:r>
            <a:r>
              <a:rPr lang="fi-FI" altLang="fi-FI" sz="2000">
                <a:solidFill>
                  <a:schemeClr val="tx1"/>
                </a:solidFill>
                <a:latin typeface="Arial" panose="020B0604020202020204" pitchFamily="34" charset="0"/>
                <a:cs typeface="Arial" panose="020B0604020202020204" pitchFamily="34" charset="0"/>
              </a:rPr>
              <a:t>)</a:t>
            </a:r>
            <a:endParaRPr lang="fi-FI" altLang="fi-FI" sz="2000" baseline="-25000">
              <a:solidFill>
                <a:schemeClr val="tx1"/>
              </a:solidFill>
            </a:endParaRPr>
          </a:p>
        </p:txBody>
      </p:sp>
      <p:sp>
        <p:nvSpPr>
          <p:cNvPr id="843804" name="AutoShape 28"/>
          <p:cNvSpPr>
            <a:spLocks/>
          </p:cNvSpPr>
          <p:nvPr/>
        </p:nvSpPr>
        <p:spPr bwMode="auto">
          <a:xfrm>
            <a:off x="5111750" y="3060700"/>
            <a:ext cx="3505200" cy="1081088"/>
          </a:xfrm>
          <a:prstGeom prst="borderCallout2">
            <a:avLst>
              <a:gd name="adj1" fmla="val 10574"/>
              <a:gd name="adj2" fmla="val -2176"/>
              <a:gd name="adj3" fmla="val 10574"/>
              <a:gd name="adj4" fmla="val -34602"/>
              <a:gd name="adj5" fmla="val -31718"/>
              <a:gd name="adj6" fmla="val -51676"/>
            </a:avLst>
          </a:prstGeom>
          <a:solidFill>
            <a:srgbClr val="FFCC99"/>
          </a:solidFill>
          <a:ln w="9525">
            <a:solidFill>
              <a:schemeClr val="tx1"/>
            </a:solidFill>
            <a:miter lim="800000"/>
            <a:headEnd/>
            <a:tailEnd/>
          </a:ln>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1600">
                <a:solidFill>
                  <a:schemeClr val="tx1"/>
                </a:solidFill>
              </a:rPr>
              <a:t>Kun </a:t>
            </a:r>
            <a:r>
              <a:rPr lang="fi-FI" altLang="fi-FI" sz="1600" i="1">
                <a:solidFill>
                  <a:schemeClr val="tx1"/>
                </a:solidFill>
              </a:rPr>
              <a:t>t</a:t>
            </a:r>
            <a:r>
              <a:rPr lang="fi-FI" altLang="fi-FI" sz="1600" baseline="-25000">
                <a:solidFill>
                  <a:schemeClr val="tx1"/>
                </a:solidFill>
              </a:rPr>
              <a:t>1</a:t>
            </a:r>
            <a:r>
              <a:rPr lang="fi-FI" altLang="fi-FI" sz="1600">
                <a:solidFill>
                  <a:schemeClr val="tx1"/>
                </a:solidFill>
              </a:rPr>
              <a:t>=</a:t>
            </a:r>
            <a:r>
              <a:rPr lang="fi-FI" altLang="fi-FI" sz="1600" i="1">
                <a:solidFill>
                  <a:schemeClr val="tx1"/>
                </a:solidFill>
              </a:rPr>
              <a:t>t</a:t>
            </a:r>
            <a:r>
              <a:rPr lang="fi-FI" altLang="fi-FI" sz="1600" baseline="-25000">
                <a:solidFill>
                  <a:schemeClr val="tx1"/>
                </a:solidFill>
              </a:rPr>
              <a:t>2</a:t>
            </a:r>
            <a:r>
              <a:rPr lang="fi-FI" altLang="fi-FI" sz="1600">
                <a:solidFill>
                  <a:schemeClr val="tx1"/>
                </a:solidFill>
              </a:rPr>
              <a:t> saadaan kiihtyvyyden het-kellisarvo ajanhetkellä </a:t>
            </a:r>
            <a:r>
              <a:rPr lang="fi-FI" altLang="fi-FI" sz="1600" i="1">
                <a:solidFill>
                  <a:schemeClr val="tx1"/>
                </a:solidFill>
              </a:rPr>
              <a:t>t</a:t>
            </a:r>
            <a:r>
              <a:rPr lang="fi-FI" altLang="fi-FI" sz="1600" baseline="-25000">
                <a:solidFill>
                  <a:schemeClr val="tx1"/>
                </a:solidFill>
              </a:rPr>
              <a:t>2</a:t>
            </a:r>
            <a:r>
              <a:rPr lang="fi-FI" altLang="fi-FI" sz="1600">
                <a:solidFill>
                  <a:schemeClr val="tx1"/>
                </a:solidFill>
              </a:rPr>
              <a:t> kuvaajalle piirretyn tangentin fysikaalisen  kul-makertoimen avulla.  </a:t>
            </a:r>
            <a:endParaRPr lang="fi-FI" altLang="fi-FI" sz="1800">
              <a:solidFill>
                <a:schemeClr val="tx1"/>
              </a:solidFill>
            </a:endParaRPr>
          </a:p>
        </p:txBody>
      </p:sp>
      <p:sp>
        <p:nvSpPr>
          <p:cNvPr id="843805" name="Line 29"/>
          <p:cNvSpPr>
            <a:spLocks noChangeShapeType="1"/>
          </p:cNvSpPr>
          <p:nvPr/>
        </p:nvSpPr>
        <p:spPr bwMode="auto">
          <a:xfrm>
            <a:off x="1273175" y="4262438"/>
            <a:ext cx="1508125" cy="793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fi-FI"/>
          </a:p>
        </p:txBody>
      </p:sp>
      <p:sp>
        <p:nvSpPr>
          <p:cNvPr id="61471" name="Text Box 30"/>
          <p:cNvSpPr txBox="1">
            <a:spLocks noChangeArrowheads="1"/>
          </p:cNvSpPr>
          <p:nvPr/>
        </p:nvSpPr>
        <p:spPr bwMode="auto">
          <a:xfrm>
            <a:off x="769938" y="536575"/>
            <a:ext cx="6588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a:solidFill>
                  <a:schemeClr val="tx1"/>
                </a:solidFill>
              </a:rPr>
              <a:t>Hetkellisen kiihtyvyyden määrittäminen</a:t>
            </a:r>
          </a:p>
        </p:txBody>
      </p:sp>
      <p:sp>
        <p:nvSpPr>
          <p:cNvPr id="61472" name="AutoShape 32">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43780"/>
                                        </p:tgtEl>
                                        <p:attrNameLst>
                                          <p:attrName>style.visibility</p:attrName>
                                        </p:attrNameLst>
                                      </p:cBhvr>
                                      <p:to>
                                        <p:strVal val="visible"/>
                                      </p:to>
                                    </p:set>
                                    <p:animEffect transition="in" filter="box(in)">
                                      <p:cBhvr>
                                        <p:cTn id="7" dur="500"/>
                                        <p:tgtEl>
                                          <p:spTgt spid="84378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843803"/>
                                        </p:tgtEl>
                                        <p:attrNameLst>
                                          <p:attrName>style.visibility</p:attrName>
                                        </p:attrNameLst>
                                      </p:cBhvr>
                                      <p:to>
                                        <p:strVal val="visible"/>
                                      </p:to>
                                    </p:set>
                                    <p:animEffect transition="in" filter="box(in)">
                                      <p:cBhvr>
                                        <p:cTn id="10" dur="500"/>
                                        <p:tgtEl>
                                          <p:spTgt spid="84380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843785"/>
                                        </p:tgtEl>
                                        <p:attrNameLst>
                                          <p:attrName>style.visibility</p:attrName>
                                        </p:attrNameLst>
                                      </p:cBhvr>
                                      <p:to>
                                        <p:strVal val="visible"/>
                                      </p:to>
                                    </p:set>
                                    <p:animEffect transition="in" filter="box(in)">
                                      <p:cBhvr>
                                        <p:cTn id="15" dur="500"/>
                                        <p:tgtEl>
                                          <p:spTgt spid="84378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843791"/>
                                        </p:tgtEl>
                                        <p:attrNameLst>
                                          <p:attrName>style.visibility</p:attrName>
                                        </p:attrNameLst>
                                      </p:cBhvr>
                                      <p:to>
                                        <p:strVal val="visible"/>
                                      </p:to>
                                    </p:set>
                                    <p:animEffect transition="in" filter="box(in)">
                                      <p:cBhvr>
                                        <p:cTn id="20" dur="500"/>
                                        <p:tgtEl>
                                          <p:spTgt spid="843791"/>
                                        </p:tgtEl>
                                      </p:cBhvr>
                                    </p:animEffect>
                                  </p:childTnLst>
                                </p:cTn>
                              </p:par>
                              <p:par>
                                <p:cTn id="21" presetID="4" presetClass="entr" presetSubtype="16" fill="hold" nodeType="withEffect">
                                  <p:stCondLst>
                                    <p:cond delay="0"/>
                                  </p:stCondLst>
                                  <p:childTnLst>
                                    <p:set>
                                      <p:cBhvr>
                                        <p:cTn id="22" dur="1" fill="hold">
                                          <p:stCondLst>
                                            <p:cond delay="0"/>
                                          </p:stCondLst>
                                        </p:cTn>
                                        <p:tgtEl>
                                          <p:spTgt spid="843781"/>
                                        </p:tgtEl>
                                        <p:attrNameLst>
                                          <p:attrName>style.visibility</p:attrName>
                                        </p:attrNameLst>
                                      </p:cBhvr>
                                      <p:to>
                                        <p:strVal val="visible"/>
                                      </p:to>
                                    </p:set>
                                    <p:animEffect transition="in" filter="box(in)">
                                      <p:cBhvr>
                                        <p:cTn id="23" dur="500"/>
                                        <p:tgtEl>
                                          <p:spTgt spid="843781"/>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843790"/>
                                        </p:tgtEl>
                                        <p:attrNameLst>
                                          <p:attrName>style.visibility</p:attrName>
                                        </p:attrNameLst>
                                      </p:cBhvr>
                                      <p:to>
                                        <p:strVal val="visible"/>
                                      </p:to>
                                    </p:set>
                                    <p:animEffect transition="in" filter="box(in)">
                                      <p:cBhvr>
                                        <p:cTn id="26" dur="500"/>
                                        <p:tgtEl>
                                          <p:spTgt spid="843790"/>
                                        </p:tgtEl>
                                      </p:cBhvr>
                                    </p:animEffect>
                                  </p:childTnLst>
                                </p:cTn>
                              </p:par>
                              <p:par>
                                <p:cTn id="27" presetID="4" presetClass="entr" presetSubtype="16" fill="hold" nodeType="withEffect">
                                  <p:stCondLst>
                                    <p:cond delay="0"/>
                                  </p:stCondLst>
                                  <p:childTnLst>
                                    <p:set>
                                      <p:cBhvr>
                                        <p:cTn id="28" dur="1" fill="hold">
                                          <p:stCondLst>
                                            <p:cond delay="0"/>
                                          </p:stCondLst>
                                        </p:cTn>
                                        <p:tgtEl>
                                          <p:spTgt spid="843783"/>
                                        </p:tgtEl>
                                        <p:attrNameLst>
                                          <p:attrName>style.visibility</p:attrName>
                                        </p:attrNameLst>
                                      </p:cBhvr>
                                      <p:to>
                                        <p:strVal val="visible"/>
                                      </p:to>
                                    </p:set>
                                    <p:animEffect transition="in" filter="box(in)">
                                      <p:cBhvr>
                                        <p:cTn id="29" dur="500"/>
                                        <p:tgtEl>
                                          <p:spTgt spid="843783"/>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843795"/>
                                        </p:tgtEl>
                                        <p:attrNameLst>
                                          <p:attrName>style.visibility</p:attrName>
                                        </p:attrNameLst>
                                      </p:cBhvr>
                                      <p:to>
                                        <p:strVal val="visible"/>
                                      </p:to>
                                    </p:set>
                                    <p:animEffect transition="in" filter="box(in)">
                                      <p:cBhvr>
                                        <p:cTn id="32" dur="500"/>
                                        <p:tgtEl>
                                          <p:spTgt spid="843795"/>
                                        </p:tgtEl>
                                      </p:cBhvr>
                                    </p:animEffect>
                                  </p:childTnLst>
                                </p:cTn>
                              </p:par>
                              <p:par>
                                <p:cTn id="33" presetID="4" presetClass="entr" presetSubtype="16" fill="hold" nodeType="withEffect">
                                  <p:stCondLst>
                                    <p:cond delay="0"/>
                                  </p:stCondLst>
                                  <p:childTnLst>
                                    <p:set>
                                      <p:cBhvr>
                                        <p:cTn id="34" dur="1" fill="hold">
                                          <p:stCondLst>
                                            <p:cond delay="0"/>
                                          </p:stCondLst>
                                        </p:cTn>
                                        <p:tgtEl>
                                          <p:spTgt spid="843782"/>
                                        </p:tgtEl>
                                        <p:attrNameLst>
                                          <p:attrName>style.visibility</p:attrName>
                                        </p:attrNameLst>
                                      </p:cBhvr>
                                      <p:to>
                                        <p:strVal val="visible"/>
                                      </p:to>
                                    </p:set>
                                    <p:animEffect transition="in" filter="box(in)">
                                      <p:cBhvr>
                                        <p:cTn id="35" dur="500"/>
                                        <p:tgtEl>
                                          <p:spTgt spid="843782"/>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843794"/>
                                        </p:tgtEl>
                                        <p:attrNameLst>
                                          <p:attrName>style.visibility</p:attrName>
                                        </p:attrNameLst>
                                      </p:cBhvr>
                                      <p:to>
                                        <p:strVal val="visible"/>
                                      </p:to>
                                    </p:set>
                                    <p:animEffect transition="in" filter="box(in)">
                                      <p:cBhvr>
                                        <p:cTn id="38" dur="500"/>
                                        <p:tgtEl>
                                          <p:spTgt spid="843794"/>
                                        </p:tgtEl>
                                      </p:cBhvr>
                                    </p:animEffect>
                                  </p:childTnLst>
                                </p:cTn>
                              </p:par>
                              <p:par>
                                <p:cTn id="39" presetID="4" presetClass="entr" presetSubtype="16" fill="hold" nodeType="withEffect">
                                  <p:stCondLst>
                                    <p:cond delay="0"/>
                                  </p:stCondLst>
                                  <p:childTnLst>
                                    <p:set>
                                      <p:cBhvr>
                                        <p:cTn id="40" dur="1" fill="hold">
                                          <p:stCondLst>
                                            <p:cond delay="0"/>
                                          </p:stCondLst>
                                        </p:cTn>
                                        <p:tgtEl>
                                          <p:spTgt spid="843784"/>
                                        </p:tgtEl>
                                        <p:attrNameLst>
                                          <p:attrName>style.visibility</p:attrName>
                                        </p:attrNameLst>
                                      </p:cBhvr>
                                      <p:to>
                                        <p:strVal val="visible"/>
                                      </p:to>
                                    </p:set>
                                    <p:animEffect transition="in" filter="box(in)">
                                      <p:cBhvr>
                                        <p:cTn id="41" dur="500"/>
                                        <p:tgtEl>
                                          <p:spTgt spid="843784"/>
                                        </p:tgtEl>
                                      </p:cBhvr>
                                    </p:animEffect>
                                  </p:childTnLst>
                                </p:cTn>
                              </p:par>
                              <p:par>
                                <p:cTn id="42" presetID="4" presetClass="entr" presetSubtype="16" fill="hold" nodeType="withEffect">
                                  <p:stCondLst>
                                    <p:cond delay="0"/>
                                  </p:stCondLst>
                                  <p:childTnLst>
                                    <p:set>
                                      <p:cBhvr>
                                        <p:cTn id="43" dur="1" fill="hold">
                                          <p:stCondLst>
                                            <p:cond delay="0"/>
                                          </p:stCondLst>
                                        </p:cTn>
                                        <p:tgtEl>
                                          <p:spTgt spid="843805"/>
                                        </p:tgtEl>
                                        <p:attrNameLst>
                                          <p:attrName>style.visibility</p:attrName>
                                        </p:attrNameLst>
                                      </p:cBhvr>
                                      <p:to>
                                        <p:strVal val="visible"/>
                                      </p:to>
                                    </p:set>
                                    <p:animEffect transition="in" filter="box(in)">
                                      <p:cBhvr>
                                        <p:cTn id="44" dur="500"/>
                                        <p:tgtEl>
                                          <p:spTgt spid="843805"/>
                                        </p:tgtEl>
                                      </p:cBhvr>
                                    </p:animEffect>
                                  </p:childTnLst>
                                </p:cTn>
                              </p:par>
                              <p:par>
                                <p:cTn id="45" presetID="4" presetClass="entr" presetSubtype="16" fill="hold" grpId="0" nodeType="withEffect">
                                  <p:stCondLst>
                                    <p:cond delay="0"/>
                                  </p:stCondLst>
                                  <p:childTnLst>
                                    <p:set>
                                      <p:cBhvr>
                                        <p:cTn id="46" dur="1" fill="hold">
                                          <p:stCondLst>
                                            <p:cond delay="0"/>
                                          </p:stCondLst>
                                        </p:cTn>
                                        <p:tgtEl>
                                          <p:spTgt spid="843796"/>
                                        </p:tgtEl>
                                        <p:attrNameLst>
                                          <p:attrName>style.visibility</p:attrName>
                                        </p:attrNameLst>
                                      </p:cBhvr>
                                      <p:to>
                                        <p:strVal val="visible"/>
                                      </p:to>
                                    </p:set>
                                    <p:animEffect transition="in" filter="box(in)">
                                      <p:cBhvr>
                                        <p:cTn id="47" dur="500"/>
                                        <p:tgtEl>
                                          <p:spTgt spid="843796"/>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843792"/>
                                        </p:tgtEl>
                                        <p:attrNameLst>
                                          <p:attrName>style.visibility</p:attrName>
                                        </p:attrNameLst>
                                      </p:cBhvr>
                                      <p:to>
                                        <p:strVal val="visible"/>
                                      </p:to>
                                    </p:set>
                                    <p:animEffect transition="in" filter="box(in)">
                                      <p:cBhvr>
                                        <p:cTn id="50" dur="500"/>
                                        <p:tgtEl>
                                          <p:spTgt spid="84379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16" fill="hold" nodeType="clickEffect">
                                  <p:stCondLst>
                                    <p:cond delay="0"/>
                                  </p:stCondLst>
                                  <p:childTnLst>
                                    <p:set>
                                      <p:cBhvr>
                                        <p:cTn id="54" dur="1" fill="hold">
                                          <p:stCondLst>
                                            <p:cond delay="0"/>
                                          </p:stCondLst>
                                        </p:cTn>
                                        <p:tgtEl>
                                          <p:spTgt spid="843786"/>
                                        </p:tgtEl>
                                        <p:attrNameLst>
                                          <p:attrName>style.visibility</p:attrName>
                                        </p:attrNameLst>
                                      </p:cBhvr>
                                      <p:to>
                                        <p:strVal val="visible"/>
                                      </p:to>
                                    </p:set>
                                    <p:animEffect transition="in" filter="box(in)">
                                      <p:cBhvr>
                                        <p:cTn id="55" dur="500"/>
                                        <p:tgtEl>
                                          <p:spTgt spid="843786"/>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843793"/>
                                        </p:tgtEl>
                                        <p:attrNameLst>
                                          <p:attrName>style.visibility</p:attrName>
                                        </p:attrNameLst>
                                      </p:cBhvr>
                                      <p:to>
                                        <p:strVal val="visible"/>
                                      </p:to>
                                    </p:set>
                                    <p:animEffect transition="in" filter="box(in)">
                                      <p:cBhvr>
                                        <p:cTn id="58" dur="500"/>
                                        <p:tgtEl>
                                          <p:spTgt spid="843793"/>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4" presetClass="entr" presetSubtype="16" fill="hold" nodeType="clickEffect">
                                  <p:stCondLst>
                                    <p:cond delay="0"/>
                                  </p:stCondLst>
                                  <p:childTnLst>
                                    <p:set>
                                      <p:cBhvr>
                                        <p:cTn id="62" dur="1" fill="hold">
                                          <p:stCondLst>
                                            <p:cond delay="0"/>
                                          </p:stCondLst>
                                        </p:cTn>
                                        <p:tgtEl>
                                          <p:spTgt spid="843800"/>
                                        </p:tgtEl>
                                        <p:attrNameLst>
                                          <p:attrName>style.visibility</p:attrName>
                                        </p:attrNameLst>
                                      </p:cBhvr>
                                      <p:to>
                                        <p:strVal val="visible"/>
                                      </p:to>
                                    </p:set>
                                    <p:animEffect transition="in" filter="box(in)">
                                      <p:cBhvr>
                                        <p:cTn id="63" dur="500"/>
                                        <p:tgtEl>
                                          <p:spTgt spid="843800"/>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4" presetClass="entr" presetSubtype="16" fill="hold" grpId="0" nodeType="clickEffect">
                                  <p:stCondLst>
                                    <p:cond delay="0"/>
                                  </p:stCondLst>
                                  <p:childTnLst>
                                    <p:set>
                                      <p:cBhvr>
                                        <p:cTn id="67" dur="1" fill="hold">
                                          <p:stCondLst>
                                            <p:cond delay="0"/>
                                          </p:stCondLst>
                                        </p:cTn>
                                        <p:tgtEl>
                                          <p:spTgt spid="843802"/>
                                        </p:tgtEl>
                                        <p:attrNameLst>
                                          <p:attrName>style.visibility</p:attrName>
                                        </p:attrNameLst>
                                      </p:cBhvr>
                                      <p:to>
                                        <p:strVal val="visible"/>
                                      </p:to>
                                    </p:set>
                                    <p:animEffect transition="in" filter="box(in)">
                                      <p:cBhvr>
                                        <p:cTn id="68" dur="500"/>
                                        <p:tgtEl>
                                          <p:spTgt spid="843802"/>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4" presetClass="entr" presetSubtype="16" fill="hold" nodeType="clickEffect">
                                  <p:stCondLst>
                                    <p:cond delay="0"/>
                                  </p:stCondLst>
                                  <p:childTnLst>
                                    <p:set>
                                      <p:cBhvr>
                                        <p:cTn id="72" dur="1" fill="hold">
                                          <p:stCondLst>
                                            <p:cond delay="0"/>
                                          </p:stCondLst>
                                        </p:cTn>
                                        <p:tgtEl>
                                          <p:spTgt spid="843801"/>
                                        </p:tgtEl>
                                        <p:attrNameLst>
                                          <p:attrName>style.visibility</p:attrName>
                                        </p:attrNameLst>
                                      </p:cBhvr>
                                      <p:to>
                                        <p:strVal val="visible"/>
                                      </p:to>
                                    </p:set>
                                    <p:animEffect transition="in" filter="box(in)">
                                      <p:cBhvr>
                                        <p:cTn id="73" dur="500"/>
                                        <p:tgtEl>
                                          <p:spTgt spid="843801"/>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4" presetClass="entr" presetSubtype="16" fill="hold" nodeType="clickEffect">
                                  <p:stCondLst>
                                    <p:cond delay="0"/>
                                  </p:stCondLst>
                                  <p:childTnLst>
                                    <p:set>
                                      <p:cBhvr>
                                        <p:cTn id="77" dur="1" fill="hold">
                                          <p:stCondLst>
                                            <p:cond delay="0"/>
                                          </p:stCondLst>
                                        </p:cTn>
                                        <p:tgtEl>
                                          <p:spTgt spid="843797"/>
                                        </p:tgtEl>
                                        <p:attrNameLst>
                                          <p:attrName>style.visibility</p:attrName>
                                        </p:attrNameLst>
                                      </p:cBhvr>
                                      <p:to>
                                        <p:strVal val="visible"/>
                                      </p:to>
                                    </p:set>
                                    <p:animEffect transition="in" filter="box(in)">
                                      <p:cBhvr>
                                        <p:cTn id="78" dur="500"/>
                                        <p:tgtEl>
                                          <p:spTgt spid="843797"/>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4" presetClass="entr" presetSubtype="16" fill="hold" grpId="0" nodeType="clickEffect">
                                  <p:stCondLst>
                                    <p:cond delay="0"/>
                                  </p:stCondLst>
                                  <p:childTnLst>
                                    <p:set>
                                      <p:cBhvr>
                                        <p:cTn id="82" dur="1" fill="hold">
                                          <p:stCondLst>
                                            <p:cond delay="0"/>
                                          </p:stCondLst>
                                        </p:cTn>
                                        <p:tgtEl>
                                          <p:spTgt spid="843804"/>
                                        </p:tgtEl>
                                        <p:attrNameLst>
                                          <p:attrName>style.visibility</p:attrName>
                                        </p:attrNameLst>
                                      </p:cBhvr>
                                      <p:to>
                                        <p:strVal val="visible"/>
                                      </p:to>
                                    </p:set>
                                    <p:animEffect transition="in" filter="box(in)">
                                      <p:cBhvr>
                                        <p:cTn id="83" dur="500"/>
                                        <p:tgtEl>
                                          <p:spTgt spid="843804"/>
                                        </p:tgtEl>
                                      </p:cBhvr>
                                    </p:animEffect>
                                  </p:childTnLst>
                                </p:cTn>
                              </p:par>
                              <p:par>
                                <p:cTn id="84" presetID="4" presetClass="entr" presetSubtype="16" fill="hold" nodeType="withEffect">
                                  <p:stCondLst>
                                    <p:cond delay="0"/>
                                  </p:stCondLst>
                                  <p:childTnLst>
                                    <p:set>
                                      <p:cBhvr>
                                        <p:cTn id="85" dur="1" fill="hold">
                                          <p:stCondLst>
                                            <p:cond delay="0"/>
                                          </p:stCondLst>
                                        </p:cTn>
                                        <p:tgtEl>
                                          <p:spTgt spid="843799"/>
                                        </p:tgtEl>
                                        <p:attrNameLst>
                                          <p:attrName>style.visibility</p:attrName>
                                        </p:attrNameLst>
                                      </p:cBhvr>
                                      <p:to>
                                        <p:strVal val="visible"/>
                                      </p:to>
                                    </p:set>
                                    <p:animEffect transition="in" filter="box(in)">
                                      <p:cBhvr>
                                        <p:cTn id="86" dur="500"/>
                                        <p:tgtEl>
                                          <p:spTgt spid="843799"/>
                                        </p:tgtEl>
                                      </p:cBhvr>
                                    </p:animEffect>
                                  </p:childTnLst>
                                </p:cTn>
                              </p:par>
                              <p:par>
                                <p:cTn id="87" presetID="4" presetClass="entr" presetSubtype="16" fill="hold" nodeType="withEffect">
                                  <p:stCondLst>
                                    <p:cond delay="0"/>
                                  </p:stCondLst>
                                  <p:childTnLst>
                                    <p:set>
                                      <p:cBhvr>
                                        <p:cTn id="88" dur="1" fill="hold">
                                          <p:stCondLst>
                                            <p:cond delay="0"/>
                                          </p:stCondLst>
                                        </p:cTn>
                                        <p:tgtEl>
                                          <p:spTgt spid="843798"/>
                                        </p:tgtEl>
                                        <p:attrNameLst>
                                          <p:attrName>style.visibility</p:attrName>
                                        </p:attrNameLst>
                                      </p:cBhvr>
                                      <p:to>
                                        <p:strVal val="visible"/>
                                      </p:to>
                                    </p:set>
                                    <p:animEffect transition="in" filter="box(in)">
                                      <p:cBhvr>
                                        <p:cTn id="89" dur="500"/>
                                        <p:tgtEl>
                                          <p:spTgt spid="8437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3790" grpId="0"/>
      <p:bldP spid="843791" grpId="0"/>
      <p:bldP spid="843792" grpId="0"/>
      <p:bldP spid="843793" grpId="0"/>
      <p:bldP spid="843794" grpId="0"/>
      <p:bldP spid="843795" grpId="0"/>
      <p:bldP spid="843796" grpId="0"/>
      <p:bldP spid="843802" grpId="0" animBg="1"/>
      <p:bldP spid="843803" grpId="0"/>
      <p:bldP spid="84380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FA275974-F055-41FA-BA70-3E130D920F0C}" type="slidenum">
              <a:rPr lang="fi-FI" altLang="fi-FI" sz="1000" smtClean="0">
                <a:solidFill>
                  <a:schemeClr val="tx1"/>
                </a:solidFill>
                <a:latin typeface="Arial" panose="020B0604020202020204" pitchFamily="34" charset="0"/>
              </a:rPr>
              <a:pPr>
                <a:spcBef>
                  <a:spcPct val="0"/>
                </a:spcBef>
                <a:buClrTx/>
                <a:buFontTx/>
                <a:buNone/>
              </a:pPr>
              <a:t>53</a:t>
            </a:fld>
            <a:endParaRPr lang="fi-FI" altLang="fi-FI" sz="1000" smtClean="0">
              <a:solidFill>
                <a:schemeClr val="tx1"/>
              </a:solidFill>
              <a:latin typeface="Arial" panose="020B0604020202020204" pitchFamily="34" charset="0"/>
            </a:endParaRPr>
          </a:p>
        </p:txBody>
      </p:sp>
      <p:sp>
        <p:nvSpPr>
          <p:cNvPr id="62467" name="Line 2"/>
          <p:cNvSpPr>
            <a:spLocks noChangeShapeType="1"/>
          </p:cNvSpPr>
          <p:nvPr/>
        </p:nvSpPr>
        <p:spPr bwMode="auto">
          <a:xfrm>
            <a:off x="1103313" y="1376363"/>
            <a:ext cx="0" cy="3354387"/>
          </a:xfrm>
          <a:prstGeom prst="line">
            <a:avLst/>
          </a:prstGeom>
          <a:noFill/>
          <a:ln w="254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fi-FI"/>
          </a:p>
        </p:txBody>
      </p:sp>
      <p:sp>
        <p:nvSpPr>
          <p:cNvPr id="62468" name="Line 3"/>
          <p:cNvSpPr>
            <a:spLocks noChangeShapeType="1"/>
          </p:cNvSpPr>
          <p:nvPr/>
        </p:nvSpPr>
        <p:spPr bwMode="auto">
          <a:xfrm>
            <a:off x="1103313" y="4730750"/>
            <a:ext cx="4351337"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844804" name="Freeform 4"/>
          <p:cNvSpPr>
            <a:spLocks/>
          </p:cNvSpPr>
          <p:nvPr/>
        </p:nvSpPr>
        <p:spPr bwMode="auto">
          <a:xfrm rot="65890">
            <a:off x="1103313" y="2044700"/>
            <a:ext cx="4071937" cy="2179638"/>
          </a:xfrm>
          <a:custGeom>
            <a:avLst/>
            <a:gdLst>
              <a:gd name="T0" fmla="*/ 0 w 3600"/>
              <a:gd name="T1" fmla="*/ 2147483646 h 1440"/>
              <a:gd name="T2" fmla="*/ 2147483646 w 3600"/>
              <a:gd name="T3" fmla="*/ 2147483646 h 1440"/>
              <a:gd name="T4" fmla="*/ 2147483646 w 3600"/>
              <a:gd name="T5" fmla="*/ 0 h 1440"/>
              <a:gd name="T6" fmla="*/ 0 60000 65536"/>
              <a:gd name="T7" fmla="*/ 0 60000 65536"/>
              <a:gd name="T8" fmla="*/ 0 60000 65536"/>
              <a:gd name="T9" fmla="*/ 0 w 3600"/>
              <a:gd name="T10" fmla="*/ 0 h 1440"/>
              <a:gd name="T11" fmla="*/ 3600 w 3600"/>
              <a:gd name="T12" fmla="*/ 1440 h 1440"/>
            </a:gdLst>
            <a:ahLst/>
            <a:cxnLst>
              <a:cxn ang="T6">
                <a:pos x="T0" y="T1"/>
              </a:cxn>
              <a:cxn ang="T7">
                <a:pos x="T2" y="T3"/>
              </a:cxn>
              <a:cxn ang="T8">
                <a:pos x="T4" y="T5"/>
              </a:cxn>
            </a:cxnLst>
            <a:rect l="T9" t="T10" r="T11" b="T12"/>
            <a:pathLst>
              <a:path w="3600" h="1440">
                <a:moveTo>
                  <a:pt x="0" y="1440"/>
                </a:moveTo>
                <a:cubicBezTo>
                  <a:pt x="420" y="984"/>
                  <a:pt x="840" y="528"/>
                  <a:pt x="1440" y="288"/>
                </a:cubicBezTo>
                <a:cubicBezTo>
                  <a:pt x="2040" y="48"/>
                  <a:pt x="3240" y="48"/>
                  <a:pt x="3600" y="0"/>
                </a:cubicBezTo>
              </a:path>
            </a:pathLst>
          </a:custGeom>
          <a:noFill/>
          <a:ln w="31750">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fi-FI"/>
          </a:p>
        </p:txBody>
      </p:sp>
      <p:sp>
        <p:nvSpPr>
          <p:cNvPr id="62470" name="Text Box 5"/>
          <p:cNvSpPr txBox="1">
            <a:spLocks noChangeArrowheads="1"/>
          </p:cNvSpPr>
          <p:nvPr/>
        </p:nvSpPr>
        <p:spPr bwMode="auto">
          <a:xfrm>
            <a:off x="1119188" y="968375"/>
            <a:ext cx="5857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1800">
              <a:solidFill>
                <a:schemeClr val="tx1"/>
              </a:solidFill>
            </a:endParaRPr>
          </a:p>
        </p:txBody>
      </p:sp>
      <p:sp>
        <p:nvSpPr>
          <p:cNvPr id="62471" name="Text Box 6"/>
          <p:cNvSpPr txBox="1">
            <a:spLocks noChangeArrowheads="1"/>
          </p:cNvSpPr>
          <p:nvPr/>
        </p:nvSpPr>
        <p:spPr bwMode="auto">
          <a:xfrm>
            <a:off x="1100138" y="1282700"/>
            <a:ext cx="427037"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v</a:t>
            </a:r>
            <a:endParaRPr lang="fi-FI" altLang="fi-FI" sz="2000">
              <a:solidFill>
                <a:schemeClr val="tx1"/>
              </a:solidFill>
            </a:endParaRPr>
          </a:p>
        </p:txBody>
      </p:sp>
      <p:sp>
        <p:nvSpPr>
          <p:cNvPr id="62472" name="Text Box 7"/>
          <p:cNvSpPr txBox="1">
            <a:spLocks noChangeArrowheads="1"/>
          </p:cNvSpPr>
          <p:nvPr/>
        </p:nvSpPr>
        <p:spPr bwMode="auto">
          <a:xfrm>
            <a:off x="5184775" y="4349750"/>
            <a:ext cx="3397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t</a:t>
            </a:r>
            <a:endParaRPr lang="fi-FI" altLang="fi-FI" sz="2000">
              <a:solidFill>
                <a:schemeClr val="tx1"/>
              </a:solidFill>
            </a:endParaRPr>
          </a:p>
        </p:txBody>
      </p:sp>
      <p:sp>
        <p:nvSpPr>
          <p:cNvPr id="844808" name="Line 8"/>
          <p:cNvSpPr>
            <a:spLocks noChangeShapeType="1"/>
          </p:cNvSpPr>
          <p:nvPr/>
        </p:nvSpPr>
        <p:spPr bwMode="auto">
          <a:xfrm flipV="1">
            <a:off x="1549400" y="1616075"/>
            <a:ext cx="3121025" cy="1357313"/>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844809" name="Line 9"/>
          <p:cNvSpPr>
            <a:spLocks noChangeShapeType="1"/>
          </p:cNvSpPr>
          <p:nvPr/>
        </p:nvSpPr>
        <p:spPr bwMode="auto">
          <a:xfrm>
            <a:off x="4672013" y="1630363"/>
            <a:ext cx="0" cy="13319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844810" name="Text Box 10"/>
          <p:cNvSpPr txBox="1">
            <a:spLocks noChangeArrowheads="1"/>
          </p:cNvSpPr>
          <p:nvPr/>
        </p:nvSpPr>
        <p:spPr bwMode="auto">
          <a:xfrm>
            <a:off x="5253038" y="1847850"/>
            <a:ext cx="200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latin typeface="Arial" panose="020B0604020202020204" pitchFamily="34" charset="0"/>
                <a:cs typeface="Arial" panose="020B0604020202020204" pitchFamily="34" charset="0"/>
              </a:rPr>
              <a:t>v </a:t>
            </a:r>
            <a:r>
              <a:rPr lang="fi-FI" altLang="fi-FI" sz="2000">
                <a:solidFill>
                  <a:schemeClr val="tx1"/>
                </a:solidFill>
                <a:latin typeface="Arial" panose="020B0604020202020204" pitchFamily="34" charset="0"/>
                <a:cs typeface="Arial" panose="020B0604020202020204" pitchFamily="34" charset="0"/>
              </a:rPr>
              <a:t>= </a:t>
            </a:r>
            <a:r>
              <a:rPr lang="fi-FI" altLang="fi-FI" sz="2000" i="1">
                <a:solidFill>
                  <a:schemeClr val="tx1"/>
                </a:solidFill>
                <a:latin typeface="Arial" panose="020B0604020202020204" pitchFamily="34" charset="0"/>
                <a:cs typeface="Arial" panose="020B0604020202020204" pitchFamily="34" charset="0"/>
              </a:rPr>
              <a:t>v </a:t>
            </a:r>
            <a:r>
              <a:rPr lang="fi-FI" altLang="fi-FI" sz="2000">
                <a:solidFill>
                  <a:schemeClr val="tx1"/>
                </a:solidFill>
                <a:latin typeface="Arial" panose="020B0604020202020204" pitchFamily="34" charset="0"/>
                <a:cs typeface="Arial" panose="020B0604020202020204" pitchFamily="34" charset="0"/>
              </a:rPr>
              <a:t>(</a:t>
            </a:r>
            <a:r>
              <a:rPr lang="fi-FI" altLang="fi-FI" sz="2000" i="1">
                <a:solidFill>
                  <a:schemeClr val="tx1"/>
                </a:solidFill>
                <a:latin typeface="Arial" panose="020B0604020202020204" pitchFamily="34" charset="0"/>
                <a:cs typeface="Arial" panose="020B0604020202020204" pitchFamily="34" charset="0"/>
              </a:rPr>
              <a:t>t</a:t>
            </a:r>
            <a:r>
              <a:rPr lang="fi-FI" altLang="fi-FI" sz="2000">
                <a:solidFill>
                  <a:schemeClr val="tx1"/>
                </a:solidFill>
                <a:latin typeface="Arial" panose="020B0604020202020204" pitchFamily="34" charset="0"/>
                <a:cs typeface="Arial" panose="020B0604020202020204" pitchFamily="34" charset="0"/>
              </a:rPr>
              <a:t>)</a:t>
            </a:r>
            <a:endParaRPr lang="fi-FI" altLang="fi-FI" sz="2000" baseline="-25000">
              <a:solidFill>
                <a:schemeClr val="tx1"/>
              </a:solidFill>
            </a:endParaRPr>
          </a:p>
        </p:txBody>
      </p:sp>
      <p:sp>
        <p:nvSpPr>
          <p:cNvPr id="844811" name="Line 11"/>
          <p:cNvSpPr>
            <a:spLocks noChangeShapeType="1"/>
          </p:cNvSpPr>
          <p:nvPr/>
        </p:nvSpPr>
        <p:spPr bwMode="auto">
          <a:xfrm>
            <a:off x="1566863" y="2970213"/>
            <a:ext cx="31067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62477" name="Line 12"/>
          <p:cNvSpPr>
            <a:spLocks noChangeShapeType="1"/>
          </p:cNvSpPr>
          <p:nvPr/>
        </p:nvSpPr>
        <p:spPr bwMode="auto">
          <a:xfrm>
            <a:off x="2892425" y="2389188"/>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844813" name="Line 13"/>
          <p:cNvSpPr>
            <a:spLocks noChangeShapeType="1"/>
          </p:cNvSpPr>
          <p:nvPr/>
        </p:nvSpPr>
        <p:spPr bwMode="auto">
          <a:xfrm>
            <a:off x="2836863" y="2416175"/>
            <a:ext cx="0" cy="23129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fi-FI"/>
          </a:p>
        </p:txBody>
      </p:sp>
      <p:sp>
        <p:nvSpPr>
          <p:cNvPr id="844814" name="Text Box 14"/>
          <p:cNvSpPr txBox="1">
            <a:spLocks noChangeArrowheads="1"/>
          </p:cNvSpPr>
          <p:nvPr/>
        </p:nvSpPr>
        <p:spPr bwMode="auto">
          <a:xfrm>
            <a:off x="2697163" y="4756150"/>
            <a:ext cx="2905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i="1">
                <a:solidFill>
                  <a:schemeClr val="tx1"/>
                </a:solidFill>
              </a:rPr>
              <a:t>t</a:t>
            </a:r>
          </a:p>
        </p:txBody>
      </p:sp>
      <p:sp>
        <p:nvSpPr>
          <p:cNvPr id="844815" name="Text Box 15"/>
          <p:cNvSpPr txBox="1">
            <a:spLocks noChangeArrowheads="1"/>
          </p:cNvSpPr>
          <p:nvPr/>
        </p:nvSpPr>
        <p:spPr bwMode="auto">
          <a:xfrm>
            <a:off x="4665663" y="216535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el-GR" altLang="fi-FI" sz="2000">
                <a:solidFill>
                  <a:schemeClr val="tx1"/>
                </a:solidFill>
                <a:latin typeface="Arial" panose="020B0604020202020204" pitchFamily="34" charset="0"/>
                <a:cs typeface="Arial" panose="020B0604020202020204" pitchFamily="34" charset="0"/>
              </a:rPr>
              <a:t>Δ</a:t>
            </a:r>
            <a:r>
              <a:rPr lang="fi-FI" altLang="fi-FI" sz="2000" i="1">
                <a:solidFill>
                  <a:schemeClr val="tx1"/>
                </a:solidFill>
                <a:latin typeface="Arial" panose="020B0604020202020204" pitchFamily="34" charset="0"/>
                <a:cs typeface="Arial" panose="020B0604020202020204" pitchFamily="34" charset="0"/>
              </a:rPr>
              <a:t>v</a:t>
            </a:r>
            <a:endParaRPr lang="el-GR" altLang="fi-FI" sz="2000" i="1">
              <a:solidFill>
                <a:schemeClr val="tx1"/>
              </a:solidFill>
              <a:latin typeface="Arial" panose="020B0604020202020204" pitchFamily="34" charset="0"/>
              <a:cs typeface="Arial" panose="020B0604020202020204" pitchFamily="34" charset="0"/>
            </a:endParaRPr>
          </a:p>
        </p:txBody>
      </p:sp>
      <p:sp>
        <p:nvSpPr>
          <p:cNvPr id="844816" name="Text Box 16"/>
          <p:cNvSpPr txBox="1">
            <a:spLocks noChangeArrowheads="1"/>
          </p:cNvSpPr>
          <p:nvPr/>
        </p:nvSpPr>
        <p:spPr bwMode="auto">
          <a:xfrm>
            <a:off x="3011488" y="290830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el-GR" altLang="fi-FI" sz="2000">
                <a:solidFill>
                  <a:schemeClr val="tx1"/>
                </a:solidFill>
                <a:latin typeface="Arial" panose="020B0604020202020204" pitchFamily="34" charset="0"/>
                <a:cs typeface="Arial" panose="020B0604020202020204" pitchFamily="34" charset="0"/>
              </a:rPr>
              <a:t>Δ</a:t>
            </a:r>
            <a:r>
              <a:rPr lang="fi-FI" altLang="fi-FI" sz="2000" i="1">
                <a:solidFill>
                  <a:schemeClr val="tx1"/>
                </a:solidFill>
                <a:latin typeface="Arial" panose="020B0604020202020204" pitchFamily="34" charset="0"/>
                <a:cs typeface="Arial" panose="020B0604020202020204" pitchFamily="34" charset="0"/>
              </a:rPr>
              <a:t>t</a:t>
            </a:r>
            <a:endParaRPr lang="el-GR" altLang="fi-FI" sz="2000" i="1">
              <a:solidFill>
                <a:schemeClr val="tx1"/>
              </a:solidFill>
              <a:latin typeface="Arial" panose="020B0604020202020204" pitchFamily="34" charset="0"/>
              <a:cs typeface="Arial" panose="020B0604020202020204" pitchFamily="34" charset="0"/>
            </a:endParaRPr>
          </a:p>
        </p:txBody>
      </p:sp>
      <p:sp>
        <p:nvSpPr>
          <p:cNvPr id="844817" name="Text Box 17"/>
          <p:cNvSpPr txBox="1">
            <a:spLocks noChangeArrowheads="1"/>
          </p:cNvSpPr>
          <p:nvPr/>
        </p:nvSpPr>
        <p:spPr bwMode="auto">
          <a:xfrm>
            <a:off x="5267325" y="2470150"/>
            <a:ext cx="3671888"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a:solidFill>
                  <a:schemeClr val="tx1"/>
                </a:solidFill>
              </a:rPr>
              <a:t>Hetkellinen kiihtyvyys </a:t>
            </a:r>
            <a:r>
              <a:rPr lang="fi-FI" altLang="fi-FI" sz="1800" i="1">
                <a:solidFill>
                  <a:schemeClr val="tx1"/>
                </a:solidFill>
              </a:rPr>
              <a:t>a</a:t>
            </a:r>
            <a:r>
              <a:rPr lang="fi-FI" altLang="fi-FI" sz="1800">
                <a:solidFill>
                  <a:schemeClr val="tx1"/>
                </a:solidFill>
              </a:rPr>
              <a:t> tietyllä ajanhetkellä </a:t>
            </a:r>
            <a:r>
              <a:rPr lang="fi-FI" altLang="fi-FI" sz="1800" i="1">
                <a:solidFill>
                  <a:schemeClr val="tx1"/>
                </a:solidFill>
              </a:rPr>
              <a:t>t</a:t>
            </a:r>
            <a:r>
              <a:rPr lang="fi-FI" altLang="fi-FI" sz="1800">
                <a:solidFill>
                  <a:schemeClr val="tx1"/>
                </a:solidFill>
              </a:rPr>
              <a:t> on kuvaajalle </a:t>
            </a:r>
            <a:r>
              <a:rPr lang="fi-FI" altLang="fi-FI" sz="1800" i="1">
                <a:solidFill>
                  <a:schemeClr val="tx1"/>
                </a:solidFill>
              </a:rPr>
              <a:t>v</a:t>
            </a:r>
            <a:r>
              <a:rPr lang="fi-FI" altLang="fi-FI" sz="1800">
                <a:solidFill>
                  <a:schemeClr val="tx1"/>
                </a:solidFill>
              </a:rPr>
              <a:t>=v(</a:t>
            </a:r>
            <a:r>
              <a:rPr lang="fi-FI" altLang="fi-FI" sz="1800" i="1">
                <a:solidFill>
                  <a:schemeClr val="tx1"/>
                </a:solidFill>
              </a:rPr>
              <a:t>t</a:t>
            </a:r>
            <a:r>
              <a:rPr lang="fi-FI" altLang="fi-FI" sz="1800">
                <a:solidFill>
                  <a:schemeClr val="tx1"/>
                </a:solidFill>
              </a:rPr>
              <a:t>) vastaavaan kohtaan piirretyn tangentin fysikaalinen kulma-kerroin.</a:t>
            </a:r>
          </a:p>
        </p:txBody>
      </p:sp>
      <p:sp>
        <p:nvSpPr>
          <p:cNvPr id="844818" name="Text Box 18"/>
          <p:cNvSpPr txBox="1">
            <a:spLocks noChangeArrowheads="1"/>
          </p:cNvSpPr>
          <p:nvPr/>
        </p:nvSpPr>
        <p:spPr bwMode="auto">
          <a:xfrm>
            <a:off x="1133475" y="5381625"/>
            <a:ext cx="38195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a:solidFill>
                  <a:schemeClr val="tx1"/>
                </a:solidFill>
              </a:rPr>
              <a:t>Algebrallisesti hetkellinen kiihtyvyys on radan derivaatta.</a:t>
            </a:r>
          </a:p>
        </p:txBody>
      </p:sp>
      <p:graphicFrame>
        <p:nvGraphicFramePr>
          <p:cNvPr id="844819" name="Object 19"/>
          <p:cNvGraphicFramePr>
            <a:graphicFrameLocks noChangeAspect="1"/>
          </p:cNvGraphicFramePr>
          <p:nvPr/>
        </p:nvGraphicFramePr>
        <p:xfrm>
          <a:off x="5546725" y="5167313"/>
          <a:ext cx="1133475" cy="823912"/>
        </p:xfrm>
        <a:graphic>
          <a:graphicData uri="http://schemas.openxmlformats.org/presentationml/2006/ole">
            <mc:AlternateContent xmlns:mc="http://schemas.openxmlformats.org/markup-compatibility/2006">
              <mc:Choice xmlns:v="urn:schemas-microsoft-com:vml" Requires="v">
                <p:oleObj spid="_x0000_s62491" name="Equation" r:id="rId3" imgW="1028700" imgH="749300" progId="Equation.DSMT4">
                  <p:embed/>
                </p:oleObj>
              </mc:Choice>
              <mc:Fallback>
                <p:oleObj name="Equation" r:id="rId3" imgW="1028700" imgH="749300" progId="Equation.DSMT4">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6725" y="5167313"/>
                        <a:ext cx="1133475" cy="823912"/>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4820" name="Freeform 20"/>
          <p:cNvSpPr>
            <a:spLocks/>
          </p:cNvSpPr>
          <p:nvPr/>
        </p:nvSpPr>
        <p:spPr bwMode="auto">
          <a:xfrm>
            <a:off x="2074863" y="2744788"/>
            <a:ext cx="68262" cy="228600"/>
          </a:xfrm>
          <a:custGeom>
            <a:avLst/>
            <a:gdLst>
              <a:gd name="T0" fmla="*/ 0 w 43"/>
              <a:gd name="T1" fmla="*/ 0 h 144"/>
              <a:gd name="T2" fmla="*/ 2147483646 w 43"/>
              <a:gd name="T3" fmla="*/ 2147483646 h 144"/>
              <a:gd name="T4" fmla="*/ 2147483646 w 43"/>
              <a:gd name="T5" fmla="*/ 2147483646 h 144"/>
              <a:gd name="T6" fmla="*/ 0 60000 65536"/>
              <a:gd name="T7" fmla="*/ 0 60000 65536"/>
              <a:gd name="T8" fmla="*/ 0 60000 65536"/>
              <a:gd name="T9" fmla="*/ 0 w 43"/>
              <a:gd name="T10" fmla="*/ 0 h 144"/>
              <a:gd name="T11" fmla="*/ 43 w 43"/>
              <a:gd name="T12" fmla="*/ 144 h 144"/>
            </a:gdLst>
            <a:ahLst/>
            <a:cxnLst>
              <a:cxn ang="T6">
                <a:pos x="T0" y="T1"/>
              </a:cxn>
              <a:cxn ang="T7">
                <a:pos x="T2" y="T3"/>
              </a:cxn>
              <a:cxn ang="T8">
                <a:pos x="T4" y="T5"/>
              </a:cxn>
            </a:cxnLst>
            <a:rect l="T9" t="T10" r="T11" b="T12"/>
            <a:pathLst>
              <a:path w="43" h="144">
                <a:moveTo>
                  <a:pt x="0" y="0"/>
                </a:moveTo>
                <a:cubicBezTo>
                  <a:pt x="14" y="16"/>
                  <a:pt x="29" y="33"/>
                  <a:pt x="36" y="57"/>
                </a:cubicBezTo>
                <a:cubicBezTo>
                  <a:pt x="43" y="81"/>
                  <a:pt x="42" y="112"/>
                  <a:pt x="42" y="14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i-FI"/>
          </a:p>
        </p:txBody>
      </p:sp>
      <p:sp>
        <p:nvSpPr>
          <p:cNvPr id="844821" name="Text Box 21"/>
          <p:cNvSpPr txBox="1">
            <a:spLocks noChangeArrowheads="1"/>
          </p:cNvSpPr>
          <p:nvPr/>
        </p:nvSpPr>
        <p:spPr bwMode="auto">
          <a:xfrm>
            <a:off x="2182813" y="2635250"/>
            <a:ext cx="209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el-GR" altLang="fi-FI" sz="1800">
                <a:solidFill>
                  <a:schemeClr val="tx1"/>
                </a:solidFill>
                <a:latin typeface="Arial" panose="020B0604020202020204" pitchFamily="34" charset="0"/>
                <a:cs typeface="Arial" panose="020B0604020202020204" pitchFamily="34" charset="0"/>
              </a:rPr>
              <a:t>α</a:t>
            </a:r>
          </a:p>
        </p:txBody>
      </p:sp>
      <p:sp>
        <p:nvSpPr>
          <p:cNvPr id="844822" name="Text Box 22"/>
          <p:cNvSpPr txBox="1">
            <a:spLocks noChangeArrowheads="1"/>
          </p:cNvSpPr>
          <p:nvPr/>
        </p:nvSpPr>
        <p:spPr bwMode="auto">
          <a:xfrm>
            <a:off x="2962275" y="3540125"/>
            <a:ext cx="17510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a:solidFill>
                  <a:schemeClr val="tx1"/>
                </a:solidFill>
              </a:rPr>
              <a:t>tan</a:t>
            </a:r>
            <a:r>
              <a:rPr lang="el-GR" altLang="fi-FI" sz="1800">
                <a:solidFill>
                  <a:schemeClr val="tx1"/>
                </a:solidFill>
                <a:latin typeface="Arial" panose="020B0604020202020204" pitchFamily="34" charset="0"/>
                <a:cs typeface="Arial" panose="020B0604020202020204" pitchFamily="34" charset="0"/>
              </a:rPr>
              <a:t>α</a:t>
            </a:r>
            <a:r>
              <a:rPr lang="fi-FI" altLang="fi-FI" sz="1800">
                <a:solidFill>
                  <a:schemeClr val="tx1"/>
                </a:solidFill>
                <a:latin typeface="Arial" panose="020B0604020202020204" pitchFamily="34" charset="0"/>
                <a:cs typeface="Arial" panose="020B0604020202020204" pitchFamily="34" charset="0"/>
              </a:rPr>
              <a:t>=</a:t>
            </a:r>
            <a:r>
              <a:rPr lang="el-GR" altLang="fi-FI" sz="1800">
                <a:solidFill>
                  <a:schemeClr val="tx1"/>
                </a:solidFill>
                <a:latin typeface="Arial" panose="020B0604020202020204" pitchFamily="34" charset="0"/>
                <a:cs typeface="Arial" panose="020B0604020202020204" pitchFamily="34" charset="0"/>
              </a:rPr>
              <a:t>Δ</a:t>
            </a:r>
            <a:r>
              <a:rPr lang="fi-FI" altLang="fi-FI" sz="1800" i="1">
                <a:solidFill>
                  <a:schemeClr val="tx1"/>
                </a:solidFill>
                <a:cs typeface="Arial" panose="020B0604020202020204" pitchFamily="34" charset="0"/>
              </a:rPr>
              <a:t>v </a:t>
            </a:r>
            <a:r>
              <a:rPr lang="fi-FI" altLang="fi-FI" sz="1800">
                <a:solidFill>
                  <a:schemeClr val="tx1"/>
                </a:solidFill>
                <a:latin typeface="Arial" panose="020B0604020202020204" pitchFamily="34" charset="0"/>
                <a:cs typeface="Arial" panose="020B0604020202020204" pitchFamily="34" charset="0"/>
              </a:rPr>
              <a:t>/</a:t>
            </a:r>
            <a:r>
              <a:rPr lang="el-GR" altLang="fi-FI" sz="1800">
                <a:solidFill>
                  <a:schemeClr val="tx1"/>
                </a:solidFill>
                <a:latin typeface="Arial" panose="020B0604020202020204" pitchFamily="34" charset="0"/>
                <a:cs typeface="Arial" panose="020B0604020202020204" pitchFamily="34" charset="0"/>
              </a:rPr>
              <a:t>Δ</a:t>
            </a:r>
            <a:r>
              <a:rPr lang="fi-FI" altLang="fi-FI" sz="1800" i="1">
                <a:solidFill>
                  <a:schemeClr val="tx1"/>
                </a:solidFill>
                <a:cs typeface="Arial" panose="020B0604020202020204" pitchFamily="34" charset="0"/>
              </a:rPr>
              <a:t>t=a</a:t>
            </a:r>
            <a:endParaRPr lang="el-GR" altLang="fi-FI" sz="1800" i="1">
              <a:solidFill>
                <a:schemeClr val="tx1"/>
              </a:solidFill>
              <a:cs typeface="Arial" panose="020B0604020202020204" pitchFamily="34" charset="0"/>
            </a:endParaRPr>
          </a:p>
        </p:txBody>
      </p:sp>
      <p:sp>
        <p:nvSpPr>
          <p:cNvPr id="62488" name="AutoShape 24">
            <a:hlinkClick r:id="rId5"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44804"/>
                                        </p:tgtEl>
                                        <p:attrNameLst>
                                          <p:attrName>style.visibility</p:attrName>
                                        </p:attrNameLst>
                                      </p:cBhvr>
                                      <p:to>
                                        <p:strVal val="visible"/>
                                      </p:to>
                                    </p:set>
                                    <p:animEffect transition="in" filter="box(in)">
                                      <p:cBhvr>
                                        <p:cTn id="7" dur="500"/>
                                        <p:tgtEl>
                                          <p:spTgt spid="84480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844810"/>
                                        </p:tgtEl>
                                        <p:attrNameLst>
                                          <p:attrName>style.visibility</p:attrName>
                                        </p:attrNameLst>
                                      </p:cBhvr>
                                      <p:to>
                                        <p:strVal val="visible"/>
                                      </p:to>
                                    </p:set>
                                    <p:animEffect transition="in" filter="box(in)">
                                      <p:cBhvr>
                                        <p:cTn id="10" dur="500"/>
                                        <p:tgtEl>
                                          <p:spTgt spid="84481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844808"/>
                                        </p:tgtEl>
                                        <p:attrNameLst>
                                          <p:attrName>style.visibility</p:attrName>
                                        </p:attrNameLst>
                                      </p:cBhvr>
                                      <p:to>
                                        <p:strVal val="visible"/>
                                      </p:to>
                                    </p:set>
                                    <p:animEffect transition="in" filter="box(in)">
                                      <p:cBhvr>
                                        <p:cTn id="15" dur="500"/>
                                        <p:tgtEl>
                                          <p:spTgt spid="844808"/>
                                        </p:tgtEl>
                                      </p:cBhvr>
                                    </p:animEffect>
                                  </p:childTnLst>
                                </p:cTn>
                              </p:par>
                              <p:par>
                                <p:cTn id="16" presetID="4" presetClass="entr" presetSubtype="16" fill="hold" nodeType="withEffect">
                                  <p:stCondLst>
                                    <p:cond delay="0"/>
                                  </p:stCondLst>
                                  <p:childTnLst>
                                    <p:set>
                                      <p:cBhvr>
                                        <p:cTn id="17" dur="1" fill="hold">
                                          <p:stCondLst>
                                            <p:cond delay="0"/>
                                          </p:stCondLst>
                                        </p:cTn>
                                        <p:tgtEl>
                                          <p:spTgt spid="844813"/>
                                        </p:tgtEl>
                                        <p:attrNameLst>
                                          <p:attrName>style.visibility</p:attrName>
                                        </p:attrNameLst>
                                      </p:cBhvr>
                                      <p:to>
                                        <p:strVal val="visible"/>
                                      </p:to>
                                    </p:set>
                                    <p:animEffect transition="in" filter="box(in)">
                                      <p:cBhvr>
                                        <p:cTn id="18" dur="500"/>
                                        <p:tgtEl>
                                          <p:spTgt spid="844813"/>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844814"/>
                                        </p:tgtEl>
                                        <p:attrNameLst>
                                          <p:attrName>style.visibility</p:attrName>
                                        </p:attrNameLst>
                                      </p:cBhvr>
                                      <p:to>
                                        <p:strVal val="visible"/>
                                      </p:to>
                                    </p:set>
                                    <p:animEffect transition="in" filter="box(in)">
                                      <p:cBhvr>
                                        <p:cTn id="21" dur="500"/>
                                        <p:tgtEl>
                                          <p:spTgt spid="84481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nodeType="clickEffect">
                                  <p:stCondLst>
                                    <p:cond delay="0"/>
                                  </p:stCondLst>
                                  <p:childTnLst>
                                    <p:set>
                                      <p:cBhvr>
                                        <p:cTn id="25" dur="1" fill="hold">
                                          <p:stCondLst>
                                            <p:cond delay="0"/>
                                          </p:stCondLst>
                                        </p:cTn>
                                        <p:tgtEl>
                                          <p:spTgt spid="844809"/>
                                        </p:tgtEl>
                                        <p:attrNameLst>
                                          <p:attrName>style.visibility</p:attrName>
                                        </p:attrNameLst>
                                      </p:cBhvr>
                                      <p:to>
                                        <p:strVal val="visible"/>
                                      </p:to>
                                    </p:set>
                                    <p:animEffect transition="in" filter="box(in)">
                                      <p:cBhvr>
                                        <p:cTn id="26" dur="500"/>
                                        <p:tgtEl>
                                          <p:spTgt spid="844809"/>
                                        </p:tgtEl>
                                      </p:cBhvr>
                                    </p:animEffect>
                                  </p:childTnLst>
                                </p:cTn>
                              </p:par>
                              <p:par>
                                <p:cTn id="27" presetID="4" presetClass="entr" presetSubtype="16" fill="hold" nodeType="withEffect">
                                  <p:stCondLst>
                                    <p:cond delay="0"/>
                                  </p:stCondLst>
                                  <p:childTnLst>
                                    <p:set>
                                      <p:cBhvr>
                                        <p:cTn id="28" dur="1" fill="hold">
                                          <p:stCondLst>
                                            <p:cond delay="0"/>
                                          </p:stCondLst>
                                        </p:cTn>
                                        <p:tgtEl>
                                          <p:spTgt spid="844811"/>
                                        </p:tgtEl>
                                        <p:attrNameLst>
                                          <p:attrName>style.visibility</p:attrName>
                                        </p:attrNameLst>
                                      </p:cBhvr>
                                      <p:to>
                                        <p:strVal val="visible"/>
                                      </p:to>
                                    </p:set>
                                    <p:animEffect transition="in" filter="box(in)">
                                      <p:cBhvr>
                                        <p:cTn id="29" dur="500"/>
                                        <p:tgtEl>
                                          <p:spTgt spid="844811"/>
                                        </p:tgtEl>
                                      </p:cBhvr>
                                    </p:animEffect>
                                  </p:childTnLst>
                                </p:cTn>
                              </p:par>
                              <p:par>
                                <p:cTn id="30" presetID="4" presetClass="entr" presetSubtype="16" fill="hold" nodeType="withEffect">
                                  <p:stCondLst>
                                    <p:cond delay="0"/>
                                  </p:stCondLst>
                                  <p:childTnLst>
                                    <p:set>
                                      <p:cBhvr>
                                        <p:cTn id="31" dur="1" fill="hold">
                                          <p:stCondLst>
                                            <p:cond delay="0"/>
                                          </p:stCondLst>
                                        </p:cTn>
                                        <p:tgtEl>
                                          <p:spTgt spid="844820"/>
                                        </p:tgtEl>
                                        <p:attrNameLst>
                                          <p:attrName>style.visibility</p:attrName>
                                        </p:attrNameLst>
                                      </p:cBhvr>
                                      <p:to>
                                        <p:strVal val="visible"/>
                                      </p:to>
                                    </p:set>
                                    <p:animEffect transition="in" filter="box(in)">
                                      <p:cBhvr>
                                        <p:cTn id="32" dur="500"/>
                                        <p:tgtEl>
                                          <p:spTgt spid="844820"/>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844821"/>
                                        </p:tgtEl>
                                        <p:attrNameLst>
                                          <p:attrName>style.visibility</p:attrName>
                                        </p:attrNameLst>
                                      </p:cBhvr>
                                      <p:to>
                                        <p:strVal val="visible"/>
                                      </p:to>
                                    </p:set>
                                    <p:animEffect transition="in" filter="box(in)">
                                      <p:cBhvr>
                                        <p:cTn id="35" dur="500"/>
                                        <p:tgtEl>
                                          <p:spTgt spid="844821"/>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844815"/>
                                        </p:tgtEl>
                                        <p:attrNameLst>
                                          <p:attrName>style.visibility</p:attrName>
                                        </p:attrNameLst>
                                      </p:cBhvr>
                                      <p:to>
                                        <p:strVal val="visible"/>
                                      </p:to>
                                    </p:set>
                                    <p:animEffect transition="in" filter="box(in)">
                                      <p:cBhvr>
                                        <p:cTn id="38" dur="500"/>
                                        <p:tgtEl>
                                          <p:spTgt spid="844815"/>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844816"/>
                                        </p:tgtEl>
                                        <p:attrNameLst>
                                          <p:attrName>style.visibility</p:attrName>
                                        </p:attrNameLst>
                                      </p:cBhvr>
                                      <p:to>
                                        <p:strVal val="visible"/>
                                      </p:to>
                                    </p:set>
                                    <p:animEffect transition="in" filter="box(in)">
                                      <p:cBhvr>
                                        <p:cTn id="41" dur="500"/>
                                        <p:tgtEl>
                                          <p:spTgt spid="84481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844817"/>
                                        </p:tgtEl>
                                        <p:attrNameLst>
                                          <p:attrName>style.visibility</p:attrName>
                                        </p:attrNameLst>
                                      </p:cBhvr>
                                      <p:to>
                                        <p:strVal val="visible"/>
                                      </p:to>
                                    </p:set>
                                    <p:animEffect transition="in" filter="box(in)">
                                      <p:cBhvr>
                                        <p:cTn id="46" dur="500"/>
                                        <p:tgtEl>
                                          <p:spTgt spid="84481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4" presetClass="entr" presetSubtype="16" fill="hold" grpId="0" nodeType="clickEffect">
                                  <p:stCondLst>
                                    <p:cond delay="0"/>
                                  </p:stCondLst>
                                  <p:childTnLst>
                                    <p:set>
                                      <p:cBhvr>
                                        <p:cTn id="50" dur="1" fill="hold">
                                          <p:stCondLst>
                                            <p:cond delay="0"/>
                                          </p:stCondLst>
                                        </p:cTn>
                                        <p:tgtEl>
                                          <p:spTgt spid="844822"/>
                                        </p:tgtEl>
                                        <p:attrNameLst>
                                          <p:attrName>style.visibility</p:attrName>
                                        </p:attrNameLst>
                                      </p:cBhvr>
                                      <p:to>
                                        <p:strVal val="visible"/>
                                      </p:to>
                                    </p:set>
                                    <p:animEffect transition="in" filter="box(in)">
                                      <p:cBhvr>
                                        <p:cTn id="51" dur="500"/>
                                        <p:tgtEl>
                                          <p:spTgt spid="84482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4" presetClass="entr" presetSubtype="16" fill="hold" grpId="0" nodeType="clickEffect">
                                  <p:stCondLst>
                                    <p:cond delay="0"/>
                                  </p:stCondLst>
                                  <p:childTnLst>
                                    <p:set>
                                      <p:cBhvr>
                                        <p:cTn id="55" dur="1" fill="hold">
                                          <p:stCondLst>
                                            <p:cond delay="0"/>
                                          </p:stCondLst>
                                        </p:cTn>
                                        <p:tgtEl>
                                          <p:spTgt spid="844818"/>
                                        </p:tgtEl>
                                        <p:attrNameLst>
                                          <p:attrName>style.visibility</p:attrName>
                                        </p:attrNameLst>
                                      </p:cBhvr>
                                      <p:to>
                                        <p:strVal val="visible"/>
                                      </p:to>
                                    </p:set>
                                    <p:animEffect transition="in" filter="box(in)">
                                      <p:cBhvr>
                                        <p:cTn id="56" dur="500"/>
                                        <p:tgtEl>
                                          <p:spTgt spid="844818"/>
                                        </p:tgtEl>
                                      </p:cBhvr>
                                    </p:animEffect>
                                  </p:childTnLst>
                                </p:cTn>
                              </p:par>
                              <p:par>
                                <p:cTn id="57" presetID="4" presetClass="entr" presetSubtype="16" fill="hold" nodeType="withEffect">
                                  <p:stCondLst>
                                    <p:cond delay="0"/>
                                  </p:stCondLst>
                                  <p:childTnLst>
                                    <p:set>
                                      <p:cBhvr>
                                        <p:cTn id="58" dur="1" fill="hold">
                                          <p:stCondLst>
                                            <p:cond delay="0"/>
                                          </p:stCondLst>
                                        </p:cTn>
                                        <p:tgtEl>
                                          <p:spTgt spid="844819"/>
                                        </p:tgtEl>
                                        <p:attrNameLst>
                                          <p:attrName>style.visibility</p:attrName>
                                        </p:attrNameLst>
                                      </p:cBhvr>
                                      <p:to>
                                        <p:strVal val="visible"/>
                                      </p:to>
                                    </p:set>
                                    <p:animEffect transition="in" filter="box(in)">
                                      <p:cBhvr>
                                        <p:cTn id="59" dur="500"/>
                                        <p:tgtEl>
                                          <p:spTgt spid="844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4810" grpId="0"/>
      <p:bldP spid="844814" grpId="0"/>
      <p:bldP spid="844815" grpId="0"/>
      <p:bldP spid="844816" grpId="0"/>
      <p:bldP spid="844817" grpId="0"/>
      <p:bldP spid="844818" grpId="0"/>
      <p:bldP spid="844821" grpId="0"/>
      <p:bldP spid="84482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C3A4DED9-0420-48B1-AFC7-7C24B63E51FE}" type="slidenum">
              <a:rPr lang="fi-FI" altLang="fi-FI" sz="1000" smtClean="0">
                <a:solidFill>
                  <a:schemeClr val="tx1"/>
                </a:solidFill>
                <a:latin typeface="Arial" panose="020B0604020202020204" pitchFamily="34" charset="0"/>
              </a:rPr>
              <a:pPr>
                <a:spcBef>
                  <a:spcPct val="0"/>
                </a:spcBef>
                <a:buClrTx/>
                <a:buFontTx/>
                <a:buNone/>
              </a:pPr>
              <a:t>54</a:t>
            </a:fld>
            <a:endParaRPr lang="fi-FI" altLang="fi-FI" sz="1000" smtClean="0">
              <a:solidFill>
                <a:schemeClr val="tx1"/>
              </a:solidFill>
              <a:latin typeface="Arial" panose="020B0604020202020204" pitchFamily="34" charset="0"/>
            </a:endParaRPr>
          </a:p>
        </p:txBody>
      </p:sp>
      <p:sp>
        <p:nvSpPr>
          <p:cNvPr id="63491" name="Rectangle 2"/>
          <p:cNvSpPr>
            <a:spLocks noGrp="1" noRot="1" noChangeArrowheads="1"/>
          </p:cNvSpPr>
          <p:nvPr>
            <p:ph type="body" idx="1"/>
          </p:nvPr>
        </p:nvSpPr>
        <p:spPr>
          <a:xfrm>
            <a:off x="301625" y="366713"/>
            <a:ext cx="8540750" cy="3086100"/>
          </a:xfrm>
        </p:spPr>
        <p:txBody>
          <a:bodyPr/>
          <a:lstStyle/>
          <a:p>
            <a:pPr eaLnBrk="1" hangingPunct="1"/>
            <a:r>
              <a:rPr lang="fi-FI" altLang="fi-FI" smtClean="0"/>
              <a:t>Kiihtyvyyden suunta:</a:t>
            </a:r>
          </a:p>
          <a:p>
            <a:pPr lvl="1" eaLnBrk="1" hangingPunct="1"/>
            <a:r>
              <a:rPr lang="fi-FI" altLang="fi-FI" smtClean="0"/>
              <a:t>Jos nopeus kasvaa, on kiihtyvyyden suunta sama kuin nopeuden suunta.</a:t>
            </a:r>
          </a:p>
          <a:p>
            <a:pPr lvl="1" eaLnBrk="1" hangingPunct="1"/>
            <a:r>
              <a:rPr lang="fi-FI" altLang="fi-FI" smtClean="0"/>
              <a:t>Jos nopeus pienenee, puhutaan hidastuvuu-desta.  Tällöin kiihtyvyyden suunta on nopeu-den suunnalle eli liikesuunnalle vastakkainen.</a:t>
            </a:r>
          </a:p>
        </p:txBody>
      </p:sp>
      <p:sp>
        <p:nvSpPr>
          <p:cNvPr id="63492" name="Line 3"/>
          <p:cNvSpPr>
            <a:spLocks noChangeShapeType="1"/>
          </p:cNvSpPr>
          <p:nvPr/>
        </p:nvSpPr>
        <p:spPr bwMode="auto">
          <a:xfrm>
            <a:off x="1241425" y="5494338"/>
            <a:ext cx="65516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63493" name="Rectangle 4"/>
          <p:cNvSpPr>
            <a:spLocks noChangeArrowheads="1"/>
          </p:cNvSpPr>
          <p:nvPr/>
        </p:nvSpPr>
        <p:spPr bwMode="auto">
          <a:xfrm>
            <a:off x="1446213" y="5016500"/>
            <a:ext cx="928687" cy="476250"/>
          </a:xfrm>
          <a:prstGeom prst="rect">
            <a:avLst/>
          </a:prstGeom>
          <a:solidFill>
            <a:srgbClr val="3366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63494" name="Text Box 5"/>
          <p:cNvSpPr txBox="1">
            <a:spLocks noChangeArrowheads="1"/>
          </p:cNvSpPr>
          <p:nvPr/>
        </p:nvSpPr>
        <p:spPr bwMode="auto">
          <a:xfrm>
            <a:off x="1755775" y="4391025"/>
            <a:ext cx="450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b="1" i="1">
                <a:solidFill>
                  <a:schemeClr val="tx1"/>
                </a:solidFill>
              </a:rPr>
              <a:t>a</a:t>
            </a:r>
          </a:p>
        </p:txBody>
      </p:sp>
      <p:sp>
        <p:nvSpPr>
          <p:cNvPr id="63495" name="Text Box 6"/>
          <p:cNvSpPr txBox="1">
            <a:spLocks noChangeArrowheads="1"/>
          </p:cNvSpPr>
          <p:nvPr/>
        </p:nvSpPr>
        <p:spPr bwMode="auto">
          <a:xfrm>
            <a:off x="1160463" y="3916363"/>
            <a:ext cx="23225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a:solidFill>
                  <a:schemeClr val="tx1"/>
                </a:solidFill>
              </a:rPr>
              <a:t>Nopeus kasvaa</a:t>
            </a:r>
          </a:p>
        </p:txBody>
      </p:sp>
      <p:sp>
        <p:nvSpPr>
          <p:cNvPr id="63496" name="Text Box 7"/>
          <p:cNvSpPr txBox="1">
            <a:spLocks noChangeArrowheads="1"/>
          </p:cNvSpPr>
          <p:nvPr/>
        </p:nvSpPr>
        <p:spPr bwMode="auto">
          <a:xfrm>
            <a:off x="1303338" y="5800725"/>
            <a:ext cx="23225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a:solidFill>
                  <a:schemeClr val="tx1"/>
                </a:solidFill>
              </a:rPr>
              <a:t>Kiihdytys</a:t>
            </a:r>
          </a:p>
        </p:txBody>
      </p:sp>
      <p:sp>
        <p:nvSpPr>
          <p:cNvPr id="63497" name="Text Box 8"/>
          <p:cNvSpPr txBox="1">
            <a:spLocks noChangeArrowheads="1"/>
          </p:cNvSpPr>
          <p:nvPr/>
        </p:nvSpPr>
        <p:spPr bwMode="auto">
          <a:xfrm>
            <a:off x="4643438" y="3944938"/>
            <a:ext cx="23225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a:solidFill>
                  <a:schemeClr val="tx1"/>
                </a:solidFill>
              </a:rPr>
              <a:t> Nopeus pienenee</a:t>
            </a:r>
          </a:p>
        </p:txBody>
      </p:sp>
      <p:sp>
        <p:nvSpPr>
          <p:cNvPr id="63498" name="Text Box 9"/>
          <p:cNvSpPr txBox="1">
            <a:spLocks noChangeArrowheads="1"/>
          </p:cNvSpPr>
          <p:nvPr/>
        </p:nvSpPr>
        <p:spPr bwMode="auto">
          <a:xfrm>
            <a:off x="4781550" y="5815013"/>
            <a:ext cx="23225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a:solidFill>
                  <a:schemeClr val="tx1"/>
                </a:solidFill>
              </a:rPr>
              <a:t>Jarrutus</a:t>
            </a:r>
          </a:p>
        </p:txBody>
      </p:sp>
      <p:sp>
        <p:nvSpPr>
          <p:cNvPr id="63499" name="Rectangle 10"/>
          <p:cNvSpPr>
            <a:spLocks noChangeArrowheads="1"/>
          </p:cNvSpPr>
          <p:nvPr/>
        </p:nvSpPr>
        <p:spPr bwMode="auto">
          <a:xfrm>
            <a:off x="4991100" y="5003800"/>
            <a:ext cx="928688" cy="476250"/>
          </a:xfrm>
          <a:prstGeom prst="rect">
            <a:avLst/>
          </a:prstGeom>
          <a:solidFill>
            <a:srgbClr val="3366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63500" name="Text Box 11"/>
          <p:cNvSpPr txBox="1">
            <a:spLocks noChangeArrowheads="1"/>
          </p:cNvSpPr>
          <p:nvPr/>
        </p:nvSpPr>
        <p:spPr bwMode="auto">
          <a:xfrm>
            <a:off x="5210175" y="4360863"/>
            <a:ext cx="450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b="1" i="1">
                <a:solidFill>
                  <a:schemeClr val="tx1"/>
                </a:solidFill>
              </a:rPr>
              <a:t>a</a:t>
            </a:r>
          </a:p>
        </p:txBody>
      </p:sp>
      <p:sp>
        <p:nvSpPr>
          <p:cNvPr id="63501" name="Line 12"/>
          <p:cNvSpPr>
            <a:spLocks noChangeShapeType="1"/>
          </p:cNvSpPr>
          <p:nvPr/>
        </p:nvSpPr>
        <p:spPr bwMode="auto">
          <a:xfrm>
            <a:off x="1277938" y="3932238"/>
            <a:ext cx="1625600" cy="0"/>
          </a:xfrm>
          <a:prstGeom prst="line">
            <a:avLst/>
          </a:prstGeom>
          <a:noFill/>
          <a:ln w="254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63502" name="Text Box 13"/>
          <p:cNvSpPr txBox="1">
            <a:spLocks noChangeArrowheads="1"/>
          </p:cNvSpPr>
          <p:nvPr/>
        </p:nvSpPr>
        <p:spPr bwMode="auto">
          <a:xfrm>
            <a:off x="1158875" y="3584575"/>
            <a:ext cx="19605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1800">
                <a:solidFill>
                  <a:schemeClr val="tx1"/>
                </a:solidFill>
              </a:rPr>
              <a:t>Nopeuden suunta</a:t>
            </a:r>
          </a:p>
        </p:txBody>
      </p:sp>
      <p:sp>
        <p:nvSpPr>
          <p:cNvPr id="63503" name="Line 14"/>
          <p:cNvSpPr>
            <a:spLocks noChangeShapeType="1"/>
          </p:cNvSpPr>
          <p:nvPr/>
        </p:nvSpPr>
        <p:spPr bwMode="auto">
          <a:xfrm>
            <a:off x="4816475" y="3933825"/>
            <a:ext cx="1625600" cy="0"/>
          </a:xfrm>
          <a:prstGeom prst="line">
            <a:avLst/>
          </a:prstGeom>
          <a:noFill/>
          <a:ln w="254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63504" name="Text Box 15"/>
          <p:cNvSpPr txBox="1">
            <a:spLocks noChangeArrowheads="1"/>
          </p:cNvSpPr>
          <p:nvPr/>
        </p:nvSpPr>
        <p:spPr bwMode="auto">
          <a:xfrm>
            <a:off x="4697413" y="3571875"/>
            <a:ext cx="19605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1800">
                <a:solidFill>
                  <a:schemeClr val="tx1"/>
                </a:solidFill>
              </a:rPr>
              <a:t>Nopeuden suunta</a:t>
            </a:r>
          </a:p>
        </p:txBody>
      </p:sp>
      <p:sp>
        <p:nvSpPr>
          <p:cNvPr id="63505" name="Line 16"/>
          <p:cNvSpPr>
            <a:spLocks noChangeShapeType="1"/>
          </p:cNvSpPr>
          <p:nvPr/>
        </p:nvSpPr>
        <p:spPr bwMode="auto">
          <a:xfrm>
            <a:off x="1392238" y="4848225"/>
            <a:ext cx="1146175"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63506" name="Line 17"/>
          <p:cNvSpPr>
            <a:spLocks noChangeShapeType="1"/>
          </p:cNvSpPr>
          <p:nvPr/>
        </p:nvSpPr>
        <p:spPr bwMode="auto">
          <a:xfrm>
            <a:off x="4873625" y="4848225"/>
            <a:ext cx="1146175"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fi-FI"/>
          </a:p>
        </p:txBody>
      </p:sp>
      <p:sp>
        <p:nvSpPr>
          <p:cNvPr id="63507" name="AutoShape 19">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Dian numeron paikkamerkki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2D62DDE9-7BCA-4C17-968C-5B075512469B}" type="slidenum">
              <a:rPr lang="fi-FI" altLang="fi-FI" sz="1000" smtClean="0">
                <a:solidFill>
                  <a:schemeClr val="tx1"/>
                </a:solidFill>
                <a:latin typeface="Arial" panose="020B0604020202020204" pitchFamily="34" charset="0"/>
              </a:rPr>
              <a:pPr>
                <a:spcBef>
                  <a:spcPct val="0"/>
                </a:spcBef>
                <a:buClrTx/>
                <a:buFontTx/>
                <a:buNone/>
              </a:pPr>
              <a:t>55</a:t>
            </a:fld>
            <a:endParaRPr lang="fi-FI" altLang="fi-FI" sz="1000" smtClean="0">
              <a:solidFill>
                <a:schemeClr val="tx1"/>
              </a:solidFill>
              <a:latin typeface="Arial" panose="020B0604020202020204" pitchFamily="34" charset="0"/>
            </a:endParaRPr>
          </a:p>
        </p:txBody>
      </p:sp>
      <p:sp>
        <p:nvSpPr>
          <p:cNvPr id="64515" name="Rectangle 2"/>
          <p:cNvSpPr>
            <a:spLocks noGrp="1" noRot="1" noChangeArrowheads="1"/>
          </p:cNvSpPr>
          <p:nvPr>
            <p:ph type="title"/>
          </p:nvPr>
        </p:nvSpPr>
        <p:spPr>
          <a:xfrm>
            <a:off x="395288" y="228600"/>
            <a:ext cx="7635875" cy="1143000"/>
          </a:xfrm>
        </p:spPr>
        <p:txBody>
          <a:bodyPr/>
          <a:lstStyle/>
          <a:p>
            <a:pPr algn="l" eaLnBrk="1" hangingPunct="1"/>
            <a:r>
              <a:rPr lang="fi-FI" altLang="fi-FI" sz="3600" smtClean="0"/>
              <a:t>2.4 Tasaisesti muuttuva liike</a:t>
            </a:r>
          </a:p>
        </p:txBody>
      </p:sp>
      <p:sp>
        <p:nvSpPr>
          <p:cNvPr id="64516" name="Rectangle 3"/>
          <p:cNvSpPr>
            <a:spLocks noGrp="1" noRot="1" noChangeArrowheads="1"/>
          </p:cNvSpPr>
          <p:nvPr>
            <p:ph type="body" sz="half" idx="1"/>
          </p:nvPr>
        </p:nvSpPr>
        <p:spPr>
          <a:xfrm>
            <a:off x="331788" y="1344613"/>
            <a:ext cx="8289925" cy="2684462"/>
          </a:xfrm>
        </p:spPr>
        <p:txBody>
          <a:bodyPr/>
          <a:lstStyle/>
          <a:p>
            <a:pPr eaLnBrk="1" hangingPunct="1"/>
            <a:r>
              <a:rPr lang="fi-FI" altLang="fi-FI" sz="2800" smtClean="0"/>
              <a:t>Jos suoraviivaisen liikkeen kiihtyvyys on vakio, on liike </a:t>
            </a:r>
            <a:r>
              <a:rPr lang="fi-FI" altLang="fi-FI" sz="2800" u="sng" smtClean="0"/>
              <a:t>tasaisesti muuttuvaa suoraviivaista liikettä</a:t>
            </a:r>
            <a:r>
              <a:rPr lang="fi-FI" altLang="fi-FI" sz="2800" smtClean="0"/>
              <a:t> (tmsl).  </a:t>
            </a:r>
          </a:p>
          <a:p>
            <a:pPr eaLnBrk="1" hangingPunct="1"/>
            <a:r>
              <a:rPr lang="fi-FI" altLang="fi-FI" sz="2800" smtClean="0"/>
              <a:t>Merkitään kappaleen alkunopeutta </a:t>
            </a:r>
            <a:r>
              <a:rPr lang="fi-FI" altLang="fi-FI" sz="2800" i="1" smtClean="0"/>
              <a:t>v</a:t>
            </a:r>
            <a:r>
              <a:rPr lang="fi-FI" altLang="fi-FI" sz="2800" baseline="-25000" smtClean="0"/>
              <a:t>0</a:t>
            </a:r>
            <a:r>
              <a:rPr lang="fi-FI" altLang="fi-FI" sz="2800" smtClean="0"/>
              <a:t>:lla ja loppunopeutta </a:t>
            </a:r>
            <a:r>
              <a:rPr lang="fi-FI" altLang="fi-FI" sz="2800" i="1" smtClean="0"/>
              <a:t>v </a:t>
            </a:r>
            <a:r>
              <a:rPr lang="fi-FI" altLang="fi-FI" sz="2800" smtClean="0"/>
              <a:t>:llä:</a:t>
            </a:r>
          </a:p>
        </p:txBody>
      </p:sp>
      <p:graphicFrame>
        <p:nvGraphicFramePr>
          <p:cNvPr id="64517" name="Object 4"/>
          <p:cNvGraphicFramePr>
            <a:graphicFrameLocks noGrp="1" noChangeAspect="1"/>
          </p:cNvGraphicFramePr>
          <p:nvPr>
            <p:ph sz="quarter" idx="2"/>
          </p:nvPr>
        </p:nvGraphicFramePr>
        <p:xfrm>
          <a:off x="1581150" y="4467225"/>
          <a:ext cx="1238250" cy="635000"/>
        </p:xfrm>
        <a:graphic>
          <a:graphicData uri="http://schemas.openxmlformats.org/presentationml/2006/ole">
            <mc:AlternateContent xmlns:mc="http://schemas.openxmlformats.org/markup-compatibility/2006">
              <mc:Choice xmlns:v="urn:schemas-microsoft-com:vml" Requires="v">
                <p:oleObj spid="_x0000_s64525" name="Equation" r:id="rId3" imgW="1459866" imgH="748975" progId="Equation.DSMT4">
                  <p:embed/>
                </p:oleObj>
              </mc:Choice>
              <mc:Fallback>
                <p:oleObj name="Equation" r:id="rId3" imgW="1459866" imgH="748975"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1150" y="4467225"/>
                        <a:ext cx="1238250"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18" name="AutoShape 5"/>
          <p:cNvSpPr>
            <a:spLocks noChangeArrowheads="1"/>
          </p:cNvSpPr>
          <p:nvPr/>
        </p:nvSpPr>
        <p:spPr bwMode="auto">
          <a:xfrm>
            <a:off x="3259138" y="4694238"/>
            <a:ext cx="723900" cy="176212"/>
          </a:xfrm>
          <a:prstGeom prst="rightArrow">
            <a:avLst>
              <a:gd name="adj1" fmla="val 50000"/>
              <a:gd name="adj2" fmla="val 10270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graphicFrame>
        <p:nvGraphicFramePr>
          <p:cNvPr id="64519" name="Object 6"/>
          <p:cNvGraphicFramePr>
            <a:graphicFrameLocks noGrp="1" noChangeAspect="1"/>
          </p:cNvGraphicFramePr>
          <p:nvPr>
            <p:ph sz="quarter" idx="3"/>
          </p:nvPr>
        </p:nvGraphicFramePr>
        <p:xfrm>
          <a:off x="4351338" y="4552950"/>
          <a:ext cx="1655762" cy="417513"/>
        </p:xfrm>
        <a:graphic>
          <a:graphicData uri="http://schemas.openxmlformats.org/presentationml/2006/ole">
            <mc:AlternateContent xmlns:mc="http://schemas.openxmlformats.org/markup-compatibility/2006">
              <mc:Choice xmlns:v="urn:schemas-microsoft-com:vml" Requires="v">
                <p:oleObj spid="_x0000_s64526" name="Equation" r:id="rId5" imgW="1562100" imgH="393700" progId="Equation.DSMT4">
                  <p:embed/>
                </p:oleObj>
              </mc:Choice>
              <mc:Fallback>
                <p:oleObj name="Equation" r:id="rId5" imgW="1562100" imgH="3937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1338" y="4552950"/>
                        <a:ext cx="1655762" cy="417513"/>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20" name="AutoShape 8">
            <a:hlinkClick r:id="rId7"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39FAB483-93B5-494F-B2A0-78C09054F740}" type="slidenum">
              <a:rPr lang="fi-FI" altLang="fi-FI" sz="1000" smtClean="0">
                <a:solidFill>
                  <a:schemeClr val="tx1"/>
                </a:solidFill>
                <a:latin typeface="Arial" panose="020B0604020202020204" pitchFamily="34" charset="0"/>
              </a:rPr>
              <a:pPr>
                <a:spcBef>
                  <a:spcPct val="0"/>
                </a:spcBef>
                <a:buClrTx/>
                <a:buFontTx/>
                <a:buNone/>
              </a:pPr>
              <a:t>56</a:t>
            </a:fld>
            <a:endParaRPr lang="fi-FI" altLang="fi-FI" sz="1000" smtClean="0">
              <a:solidFill>
                <a:schemeClr val="tx1"/>
              </a:solidFill>
              <a:latin typeface="Arial" panose="020B0604020202020204" pitchFamily="34" charset="0"/>
            </a:endParaRPr>
          </a:p>
        </p:txBody>
      </p:sp>
      <p:sp>
        <p:nvSpPr>
          <p:cNvPr id="65539" name="Line 2"/>
          <p:cNvSpPr>
            <a:spLocks noChangeShapeType="1"/>
          </p:cNvSpPr>
          <p:nvPr/>
        </p:nvSpPr>
        <p:spPr bwMode="auto">
          <a:xfrm>
            <a:off x="974725" y="1450975"/>
            <a:ext cx="0" cy="3354388"/>
          </a:xfrm>
          <a:prstGeom prst="line">
            <a:avLst/>
          </a:prstGeom>
          <a:noFill/>
          <a:ln w="254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fi-FI"/>
          </a:p>
        </p:txBody>
      </p:sp>
      <p:sp>
        <p:nvSpPr>
          <p:cNvPr id="65540" name="Line 3"/>
          <p:cNvSpPr>
            <a:spLocks noChangeShapeType="1"/>
          </p:cNvSpPr>
          <p:nvPr/>
        </p:nvSpPr>
        <p:spPr bwMode="auto">
          <a:xfrm>
            <a:off x="974725" y="4805363"/>
            <a:ext cx="2957513"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847876" name="Line 4"/>
          <p:cNvSpPr>
            <a:spLocks noChangeShapeType="1"/>
          </p:cNvSpPr>
          <p:nvPr/>
        </p:nvSpPr>
        <p:spPr bwMode="auto">
          <a:xfrm>
            <a:off x="4824413" y="4818063"/>
            <a:ext cx="2957512"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847877" name="Line 5"/>
          <p:cNvSpPr>
            <a:spLocks noChangeShapeType="1"/>
          </p:cNvSpPr>
          <p:nvPr/>
        </p:nvSpPr>
        <p:spPr bwMode="auto">
          <a:xfrm>
            <a:off x="4824413" y="1477963"/>
            <a:ext cx="0" cy="3354387"/>
          </a:xfrm>
          <a:prstGeom prst="line">
            <a:avLst/>
          </a:prstGeom>
          <a:noFill/>
          <a:ln w="254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fi-FI"/>
          </a:p>
        </p:txBody>
      </p:sp>
      <p:sp>
        <p:nvSpPr>
          <p:cNvPr id="65543" name="Text Box 6"/>
          <p:cNvSpPr txBox="1">
            <a:spLocks noChangeArrowheads="1"/>
          </p:cNvSpPr>
          <p:nvPr/>
        </p:nvSpPr>
        <p:spPr bwMode="auto">
          <a:xfrm>
            <a:off x="739775" y="628650"/>
            <a:ext cx="2425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a:solidFill>
                  <a:schemeClr val="tx1"/>
                </a:solidFill>
              </a:rPr>
              <a:t>Nopeuden kuvaaja</a:t>
            </a:r>
          </a:p>
        </p:txBody>
      </p:sp>
      <p:sp>
        <p:nvSpPr>
          <p:cNvPr id="847879" name="Text Box 7"/>
          <p:cNvSpPr txBox="1">
            <a:spLocks noChangeArrowheads="1"/>
          </p:cNvSpPr>
          <p:nvPr/>
        </p:nvSpPr>
        <p:spPr bwMode="auto">
          <a:xfrm>
            <a:off x="4556125" y="673100"/>
            <a:ext cx="27606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a:solidFill>
                  <a:schemeClr val="tx1"/>
                </a:solidFill>
              </a:rPr>
              <a:t>Kiihtyvyyden kuvaaja</a:t>
            </a:r>
          </a:p>
        </p:txBody>
      </p:sp>
      <p:sp>
        <p:nvSpPr>
          <p:cNvPr id="65545" name="Text Box 8"/>
          <p:cNvSpPr txBox="1">
            <a:spLocks noChangeArrowheads="1"/>
          </p:cNvSpPr>
          <p:nvPr/>
        </p:nvSpPr>
        <p:spPr bwMode="auto">
          <a:xfrm>
            <a:off x="958850" y="1330325"/>
            <a:ext cx="492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v</a:t>
            </a:r>
          </a:p>
        </p:txBody>
      </p:sp>
      <p:sp>
        <p:nvSpPr>
          <p:cNvPr id="847881" name="Text Box 9"/>
          <p:cNvSpPr txBox="1">
            <a:spLocks noChangeArrowheads="1"/>
          </p:cNvSpPr>
          <p:nvPr/>
        </p:nvSpPr>
        <p:spPr bwMode="auto">
          <a:xfrm>
            <a:off x="4887913" y="1303338"/>
            <a:ext cx="492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a</a:t>
            </a:r>
          </a:p>
        </p:txBody>
      </p:sp>
      <p:sp>
        <p:nvSpPr>
          <p:cNvPr id="847882" name="Text Box 10"/>
          <p:cNvSpPr txBox="1">
            <a:spLocks noChangeArrowheads="1"/>
          </p:cNvSpPr>
          <p:nvPr/>
        </p:nvSpPr>
        <p:spPr bwMode="auto">
          <a:xfrm>
            <a:off x="7575550" y="4419600"/>
            <a:ext cx="492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t</a:t>
            </a:r>
          </a:p>
        </p:txBody>
      </p:sp>
      <p:sp>
        <p:nvSpPr>
          <p:cNvPr id="65548" name="Text Box 11"/>
          <p:cNvSpPr txBox="1">
            <a:spLocks noChangeArrowheads="1"/>
          </p:cNvSpPr>
          <p:nvPr/>
        </p:nvSpPr>
        <p:spPr bwMode="auto">
          <a:xfrm>
            <a:off x="3741738" y="4433888"/>
            <a:ext cx="492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t</a:t>
            </a:r>
          </a:p>
        </p:txBody>
      </p:sp>
      <p:sp>
        <p:nvSpPr>
          <p:cNvPr id="65549" name="Line 12"/>
          <p:cNvSpPr>
            <a:spLocks noChangeShapeType="1"/>
          </p:cNvSpPr>
          <p:nvPr/>
        </p:nvSpPr>
        <p:spPr bwMode="auto">
          <a:xfrm flipV="1">
            <a:off x="957263" y="2282825"/>
            <a:ext cx="2482850" cy="1727200"/>
          </a:xfrm>
          <a:prstGeom prst="line">
            <a:avLst/>
          </a:prstGeom>
          <a:noFill/>
          <a:ln w="31750">
            <a:solidFill>
              <a:srgbClr val="FF6600"/>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847885" name="Line 13"/>
          <p:cNvSpPr>
            <a:spLocks noChangeShapeType="1"/>
          </p:cNvSpPr>
          <p:nvPr/>
        </p:nvSpPr>
        <p:spPr bwMode="auto">
          <a:xfrm flipV="1">
            <a:off x="4802188" y="2882900"/>
            <a:ext cx="2701925" cy="14288"/>
          </a:xfrm>
          <a:prstGeom prst="line">
            <a:avLst/>
          </a:prstGeom>
          <a:noFill/>
          <a:ln w="31750">
            <a:solidFill>
              <a:srgbClr val="FF6600"/>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847886" name="Text Box 14"/>
          <p:cNvSpPr txBox="1">
            <a:spLocks noChangeArrowheads="1"/>
          </p:cNvSpPr>
          <p:nvPr/>
        </p:nvSpPr>
        <p:spPr bwMode="auto">
          <a:xfrm>
            <a:off x="4465638" y="2667000"/>
            <a:ext cx="492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a</a:t>
            </a:r>
          </a:p>
        </p:txBody>
      </p:sp>
      <p:sp>
        <p:nvSpPr>
          <p:cNvPr id="847887" name="Text Box 15"/>
          <p:cNvSpPr txBox="1">
            <a:spLocks noChangeArrowheads="1"/>
          </p:cNvSpPr>
          <p:nvPr/>
        </p:nvSpPr>
        <p:spPr bwMode="auto">
          <a:xfrm>
            <a:off x="5249863" y="2492375"/>
            <a:ext cx="1406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a = vakio</a:t>
            </a:r>
          </a:p>
        </p:txBody>
      </p:sp>
      <p:sp>
        <p:nvSpPr>
          <p:cNvPr id="65553" name="Text Box 16"/>
          <p:cNvSpPr txBox="1">
            <a:spLocks noChangeArrowheads="1"/>
          </p:cNvSpPr>
          <p:nvPr/>
        </p:nvSpPr>
        <p:spPr bwMode="auto">
          <a:xfrm>
            <a:off x="2690813" y="1858963"/>
            <a:ext cx="1406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v = v</a:t>
            </a:r>
            <a:r>
              <a:rPr lang="fi-FI" altLang="fi-FI" sz="2000" i="1" baseline="-25000">
                <a:solidFill>
                  <a:schemeClr val="tx1"/>
                </a:solidFill>
              </a:rPr>
              <a:t>0</a:t>
            </a:r>
            <a:r>
              <a:rPr lang="fi-FI" altLang="fi-FI" sz="2000" i="1">
                <a:solidFill>
                  <a:schemeClr val="tx1"/>
                </a:solidFill>
              </a:rPr>
              <a:t>+at</a:t>
            </a:r>
          </a:p>
        </p:txBody>
      </p:sp>
      <p:sp>
        <p:nvSpPr>
          <p:cNvPr id="847889" name="Text Box 17"/>
          <p:cNvSpPr txBox="1">
            <a:spLocks noChangeArrowheads="1"/>
          </p:cNvSpPr>
          <p:nvPr/>
        </p:nvSpPr>
        <p:spPr bwMode="auto">
          <a:xfrm>
            <a:off x="939800" y="5332413"/>
            <a:ext cx="3632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000">
                <a:solidFill>
                  <a:schemeClr val="tx1"/>
                </a:solidFill>
              </a:rPr>
              <a:t>Keskinopeus tietyllä aikavälillä </a:t>
            </a:r>
          </a:p>
          <a:p>
            <a:pPr eaLnBrk="1" hangingPunct="1">
              <a:spcBef>
                <a:spcPct val="0"/>
              </a:spcBef>
              <a:buClrTx/>
              <a:buFontTx/>
              <a:buNone/>
            </a:pPr>
            <a:r>
              <a:rPr lang="fi-FI" altLang="fi-FI" sz="2000">
                <a:solidFill>
                  <a:schemeClr val="tx1"/>
                </a:solidFill>
              </a:rPr>
              <a:t>on kyseisen aikavälin alku- ja </a:t>
            </a:r>
          </a:p>
          <a:p>
            <a:pPr eaLnBrk="1" hangingPunct="1">
              <a:spcBef>
                <a:spcPct val="0"/>
              </a:spcBef>
              <a:buClrTx/>
              <a:buFontTx/>
              <a:buNone/>
            </a:pPr>
            <a:r>
              <a:rPr lang="fi-FI" altLang="fi-FI" sz="2000">
                <a:solidFill>
                  <a:schemeClr val="tx1"/>
                </a:solidFill>
              </a:rPr>
              <a:t>loppunopeuksian keskiarvo:</a:t>
            </a:r>
          </a:p>
        </p:txBody>
      </p:sp>
      <p:sp>
        <p:nvSpPr>
          <p:cNvPr id="847890" name="Line 18"/>
          <p:cNvSpPr>
            <a:spLocks noChangeShapeType="1"/>
          </p:cNvSpPr>
          <p:nvPr/>
        </p:nvSpPr>
        <p:spPr bwMode="auto">
          <a:xfrm flipH="1">
            <a:off x="1828800" y="3411538"/>
            <a:ext cx="14288" cy="13779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fi-FI"/>
          </a:p>
        </p:txBody>
      </p:sp>
      <p:sp>
        <p:nvSpPr>
          <p:cNvPr id="847891" name="Line 19"/>
          <p:cNvSpPr>
            <a:spLocks noChangeShapeType="1"/>
          </p:cNvSpPr>
          <p:nvPr/>
        </p:nvSpPr>
        <p:spPr bwMode="auto">
          <a:xfrm>
            <a:off x="3062288" y="2540000"/>
            <a:ext cx="0" cy="226377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fi-FI"/>
          </a:p>
        </p:txBody>
      </p:sp>
      <p:sp>
        <p:nvSpPr>
          <p:cNvPr id="847892" name="Text Box 20"/>
          <p:cNvSpPr txBox="1">
            <a:spLocks noChangeArrowheads="1"/>
          </p:cNvSpPr>
          <p:nvPr/>
        </p:nvSpPr>
        <p:spPr bwMode="auto">
          <a:xfrm>
            <a:off x="1662113" y="4806950"/>
            <a:ext cx="342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1800" i="1">
                <a:solidFill>
                  <a:schemeClr val="tx1"/>
                </a:solidFill>
              </a:rPr>
              <a:t>t</a:t>
            </a:r>
            <a:r>
              <a:rPr lang="fi-FI" altLang="fi-FI" sz="1800" baseline="-25000">
                <a:solidFill>
                  <a:schemeClr val="tx1"/>
                </a:solidFill>
              </a:rPr>
              <a:t>1</a:t>
            </a:r>
          </a:p>
        </p:txBody>
      </p:sp>
      <p:sp>
        <p:nvSpPr>
          <p:cNvPr id="847893" name="Text Box 21"/>
          <p:cNvSpPr txBox="1">
            <a:spLocks noChangeArrowheads="1"/>
          </p:cNvSpPr>
          <p:nvPr/>
        </p:nvSpPr>
        <p:spPr bwMode="auto">
          <a:xfrm>
            <a:off x="2840038" y="4792663"/>
            <a:ext cx="3429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1800" i="1">
                <a:solidFill>
                  <a:schemeClr val="tx1"/>
                </a:solidFill>
              </a:rPr>
              <a:t>t</a:t>
            </a:r>
            <a:r>
              <a:rPr lang="fi-FI" altLang="fi-FI" sz="1800" baseline="-25000">
                <a:solidFill>
                  <a:schemeClr val="tx1"/>
                </a:solidFill>
              </a:rPr>
              <a:t>2</a:t>
            </a:r>
          </a:p>
        </p:txBody>
      </p:sp>
      <p:sp>
        <p:nvSpPr>
          <p:cNvPr id="847894" name="Line 22"/>
          <p:cNvSpPr>
            <a:spLocks noChangeShapeType="1"/>
          </p:cNvSpPr>
          <p:nvPr/>
        </p:nvSpPr>
        <p:spPr bwMode="auto">
          <a:xfrm>
            <a:off x="971550" y="3406775"/>
            <a:ext cx="85883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fi-FI"/>
          </a:p>
        </p:txBody>
      </p:sp>
      <p:sp>
        <p:nvSpPr>
          <p:cNvPr id="847895" name="Line 23"/>
          <p:cNvSpPr>
            <a:spLocks noChangeShapeType="1"/>
          </p:cNvSpPr>
          <p:nvPr/>
        </p:nvSpPr>
        <p:spPr bwMode="auto">
          <a:xfrm flipH="1" flipV="1">
            <a:off x="957263" y="2554288"/>
            <a:ext cx="207645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fi-FI"/>
          </a:p>
        </p:txBody>
      </p:sp>
      <p:sp>
        <p:nvSpPr>
          <p:cNvPr id="847896" name="Text Box 24"/>
          <p:cNvSpPr txBox="1">
            <a:spLocks noChangeArrowheads="1"/>
          </p:cNvSpPr>
          <p:nvPr/>
        </p:nvSpPr>
        <p:spPr bwMode="auto">
          <a:xfrm>
            <a:off x="571500" y="2327275"/>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1800" i="1">
                <a:solidFill>
                  <a:schemeClr val="tx1"/>
                </a:solidFill>
              </a:rPr>
              <a:t>v</a:t>
            </a:r>
            <a:r>
              <a:rPr lang="fi-FI" altLang="fi-FI" sz="1800" baseline="-25000">
                <a:solidFill>
                  <a:schemeClr val="tx1"/>
                </a:solidFill>
              </a:rPr>
              <a:t>2</a:t>
            </a:r>
          </a:p>
        </p:txBody>
      </p:sp>
      <p:sp>
        <p:nvSpPr>
          <p:cNvPr id="847897" name="Text Box 25"/>
          <p:cNvSpPr txBox="1">
            <a:spLocks noChangeArrowheads="1"/>
          </p:cNvSpPr>
          <p:nvPr/>
        </p:nvSpPr>
        <p:spPr bwMode="auto">
          <a:xfrm>
            <a:off x="569913" y="3209925"/>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1800" i="1">
                <a:solidFill>
                  <a:schemeClr val="tx1"/>
                </a:solidFill>
              </a:rPr>
              <a:t>v</a:t>
            </a:r>
            <a:r>
              <a:rPr lang="fi-FI" altLang="fi-FI" sz="1800" baseline="-25000">
                <a:solidFill>
                  <a:schemeClr val="tx1"/>
                </a:solidFill>
              </a:rPr>
              <a:t>1</a:t>
            </a:r>
          </a:p>
        </p:txBody>
      </p:sp>
      <p:graphicFrame>
        <p:nvGraphicFramePr>
          <p:cNvPr id="847898" name="Object 26"/>
          <p:cNvGraphicFramePr>
            <a:graphicFrameLocks noChangeAspect="1"/>
          </p:cNvGraphicFramePr>
          <p:nvPr/>
        </p:nvGraphicFramePr>
        <p:xfrm>
          <a:off x="4887913" y="5408613"/>
          <a:ext cx="1684337" cy="733425"/>
        </p:xfrm>
        <a:graphic>
          <a:graphicData uri="http://schemas.openxmlformats.org/presentationml/2006/ole">
            <mc:AlternateContent xmlns:mc="http://schemas.openxmlformats.org/markup-compatibility/2006">
              <mc:Choice xmlns:v="urn:schemas-microsoft-com:vml" Requires="v">
                <p:oleObj spid="_x0000_s65568" name="Equation" r:id="rId3" imgW="1689100" imgH="736600" progId="Equation.DSMT4">
                  <p:embed/>
                </p:oleObj>
              </mc:Choice>
              <mc:Fallback>
                <p:oleObj name="Equation" r:id="rId3" imgW="1689100" imgH="736600" progId="Equation.DSMT4">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7913" y="5408613"/>
                        <a:ext cx="1684337" cy="733425"/>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64" name="Text Box 27"/>
          <p:cNvSpPr txBox="1">
            <a:spLocks noChangeArrowheads="1"/>
          </p:cNvSpPr>
          <p:nvPr/>
        </p:nvSpPr>
        <p:spPr bwMode="auto">
          <a:xfrm>
            <a:off x="574675" y="3762375"/>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1800" i="1">
                <a:solidFill>
                  <a:schemeClr val="tx1"/>
                </a:solidFill>
              </a:rPr>
              <a:t>v</a:t>
            </a:r>
            <a:r>
              <a:rPr lang="fi-FI" altLang="fi-FI" sz="1800" baseline="-25000">
                <a:solidFill>
                  <a:schemeClr val="tx1"/>
                </a:solidFill>
              </a:rPr>
              <a:t>0</a:t>
            </a:r>
          </a:p>
        </p:txBody>
      </p:sp>
      <p:sp>
        <p:nvSpPr>
          <p:cNvPr id="65565" name="AutoShape 29">
            <a:hlinkClick r:id="rId5"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47876"/>
                                        </p:tgtEl>
                                        <p:attrNameLst>
                                          <p:attrName>style.visibility</p:attrName>
                                        </p:attrNameLst>
                                      </p:cBhvr>
                                      <p:to>
                                        <p:strVal val="visible"/>
                                      </p:to>
                                    </p:set>
                                    <p:animEffect transition="in" filter="box(in)">
                                      <p:cBhvr>
                                        <p:cTn id="7" dur="500"/>
                                        <p:tgtEl>
                                          <p:spTgt spid="847876"/>
                                        </p:tgtEl>
                                      </p:cBhvr>
                                    </p:animEffect>
                                  </p:childTnLst>
                                </p:cTn>
                              </p:par>
                              <p:par>
                                <p:cTn id="8" presetID="4" presetClass="entr" presetSubtype="16" fill="hold" nodeType="withEffect">
                                  <p:stCondLst>
                                    <p:cond delay="0"/>
                                  </p:stCondLst>
                                  <p:childTnLst>
                                    <p:set>
                                      <p:cBhvr>
                                        <p:cTn id="9" dur="1" fill="hold">
                                          <p:stCondLst>
                                            <p:cond delay="0"/>
                                          </p:stCondLst>
                                        </p:cTn>
                                        <p:tgtEl>
                                          <p:spTgt spid="847877"/>
                                        </p:tgtEl>
                                        <p:attrNameLst>
                                          <p:attrName>style.visibility</p:attrName>
                                        </p:attrNameLst>
                                      </p:cBhvr>
                                      <p:to>
                                        <p:strVal val="visible"/>
                                      </p:to>
                                    </p:set>
                                    <p:animEffect transition="in" filter="box(in)">
                                      <p:cBhvr>
                                        <p:cTn id="10" dur="500"/>
                                        <p:tgtEl>
                                          <p:spTgt spid="847877"/>
                                        </p:tgtEl>
                                      </p:cBhvr>
                                    </p:animEffect>
                                  </p:childTnLst>
                                </p:cTn>
                              </p:par>
                              <p:par>
                                <p:cTn id="11" presetID="4" presetClass="entr" presetSubtype="16" fill="hold" nodeType="withEffect">
                                  <p:stCondLst>
                                    <p:cond delay="0"/>
                                  </p:stCondLst>
                                  <p:childTnLst>
                                    <p:set>
                                      <p:cBhvr>
                                        <p:cTn id="12" dur="1" fill="hold">
                                          <p:stCondLst>
                                            <p:cond delay="0"/>
                                          </p:stCondLst>
                                        </p:cTn>
                                        <p:tgtEl>
                                          <p:spTgt spid="847879"/>
                                        </p:tgtEl>
                                        <p:attrNameLst>
                                          <p:attrName>style.visibility</p:attrName>
                                        </p:attrNameLst>
                                      </p:cBhvr>
                                      <p:to>
                                        <p:strVal val="visible"/>
                                      </p:to>
                                    </p:set>
                                    <p:animEffect transition="in" filter="box(in)">
                                      <p:cBhvr>
                                        <p:cTn id="13" dur="500"/>
                                        <p:tgtEl>
                                          <p:spTgt spid="847879"/>
                                        </p:tgtEl>
                                      </p:cBhvr>
                                    </p:animEffect>
                                  </p:childTnLst>
                                </p:cTn>
                              </p:par>
                              <p:par>
                                <p:cTn id="14" presetID="4" presetClass="entr" presetSubtype="16" fill="hold" nodeType="withEffect">
                                  <p:stCondLst>
                                    <p:cond delay="0"/>
                                  </p:stCondLst>
                                  <p:childTnLst>
                                    <p:set>
                                      <p:cBhvr>
                                        <p:cTn id="15" dur="1" fill="hold">
                                          <p:stCondLst>
                                            <p:cond delay="0"/>
                                          </p:stCondLst>
                                        </p:cTn>
                                        <p:tgtEl>
                                          <p:spTgt spid="847881"/>
                                        </p:tgtEl>
                                        <p:attrNameLst>
                                          <p:attrName>style.visibility</p:attrName>
                                        </p:attrNameLst>
                                      </p:cBhvr>
                                      <p:to>
                                        <p:strVal val="visible"/>
                                      </p:to>
                                    </p:set>
                                    <p:animEffect transition="in" filter="box(in)">
                                      <p:cBhvr>
                                        <p:cTn id="16" dur="500"/>
                                        <p:tgtEl>
                                          <p:spTgt spid="847881"/>
                                        </p:tgtEl>
                                      </p:cBhvr>
                                    </p:animEffect>
                                  </p:childTnLst>
                                </p:cTn>
                              </p:par>
                              <p:par>
                                <p:cTn id="17" presetID="4" presetClass="entr" presetSubtype="16" fill="hold" nodeType="withEffect">
                                  <p:stCondLst>
                                    <p:cond delay="0"/>
                                  </p:stCondLst>
                                  <p:childTnLst>
                                    <p:set>
                                      <p:cBhvr>
                                        <p:cTn id="18" dur="1" fill="hold">
                                          <p:stCondLst>
                                            <p:cond delay="0"/>
                                          </p:stCondLst>
                                        </p:cTn>
                                        <p:tgtEl>
                                          <p:spTgt spid="847882"/>
                                        </p:tgtEl>
                                        <p:attrNameLst>
                                          <p:attrName>style.visibility</p:attrName>
                                        </p:attrNameLst>
                                      </p:cBhvr>
                                      <p:to>
                                        <p:strVal val="visible"/>
                                      </p:to>
                                    </p:set>
                                    <p:animEffect transition="in" filter="box(in)">
                                      <p:cBhvr>
                                        <p:cTn id="19" dur="500"/>
                                        <p:tgtEl>
                                          <p:spTgt spid="847882"/>
                                        </p:tgtEl>
                                      </p:cBhvr>
                                    </p:animEffect>
                                  </p:childTnLst>
                                </p:cTn>
                              </p:par>
                              <p:par>
                                <p:cTn id="20" presetID="4" presetClass="entr" presetSubtype="16" fill="hold" nodeType="withEffect">
                                  <p:stCondLst>
                                    <p:cond delay="0"/>
                                  </p:stCondLst>
                                  <p:childTnLst>
                                    <p:set>
                                      <p:cBhvr>
                                        <p:cTn id="21" dur="1" fill="hold">
                                          <p:stCondLst>
                                            <p:cond delay="0"/>
                                          </p:stCondLst>
                                        </p:cTn>
                                        <p:tgtEl>
                                          <p:spTgt spid="847885"/>
                                        </p:tgtEl>
                                        <p:attrNameLst>
                                          <p:attrName>style.visibility</p:attrName>
                                        </p:attrNameLst>
                                      </p:cBhvr>
                                      <p:to>
                                        <p:strVal val="visible"/>
                                      </p:to>
                                    </p:set>
                                    <p:animEffect transition="in" filter="box(in)">
                                      <p:cBhvr>
                                        <p:cTn id="22" dur="500"/>
                                        <p:tgtEl>
                                          <p:spTgt spid="847885"/>
                                        </p:tgtEl>
                                      </p:cBhvr>
                                    </p:animEffect>
                                  </p:childTnLst>
                                </p:cTn>
                              </p:par>
                              <p:par>
                                <p:cTn id="23" presetID="4" presetClass="entr" presetSubtype="16" fill="hold" nodeType="withEffect">
                                  <p:stCondLst>
                                    <p:cond delay="0"/>
                                  </p:stCondLst>
                                  <p:childTnLst>
                                    <p:set>
                                      <p:cBhvr>
                                        <p:cTn id="24" dur="1" fill="hold">
                                          <p:stCondLst>
                                            <p:cond delay="0"/>
                                          </p:stCondLst>
                                        </p:cTn>
                                        <p:tgtEl>
                                          <p:spTgt spid="847886"/>
                                        </p:tgtEl>
                                        <p:attrNameLst>
                                          <p:attrName>style.visibility</p:attrName>
                                        </p:attrNameLst>
                                      </p:cBhvr>
                                      <p:to>
                                        <p:strVal val="visible"/>
                                      </p:to>
                                    </p:set>
                                    <p:animEffect transition="in" filter="box(in)">
                                      <p:cBhvr>
                                        <p:cTn id="25" dur="500"/>
                                        <p:tgtEl>
                                          <p:spTgt spid="847886"/>
                                        </p:tgtEl>
                                      </p:cBhvr>
                                    </p:animEffect>
                                  </p:childTnLst>
                                </p:cTn>
                              </p:par>
                              <p:par>
                                <p:cTn id="26" presetID="4" presetClass="entr" presetSubtype="16" fill="hold" nodeType="withEffect">
                                  <p:stCondLst>
                                    <p:cond delay="0"/>
                                  </p:stCondLst>
                                  <p:childTnLst>
                                    <p:set>
                                      <p:cBhvr>
                                        <p:cTn id="27" dur="1" fill="hold">
                                          <p:stCondLst>
                                            <p:cond delay="0"/>
                                          </p:stCondLst>
                                        </p:cTn>
                                        <p:tgtEl>
                                          <p:spTgt spid="847887"/>
                                        </p:tgtEl>
                                        <p:attrNameLst>
                                          <p:attrName>style.visibility</p:attrName>
                                        </p:attrNameLst>
                                      </p:cBhvr>
                                      <p:to>
                                        <p:strVal val="visible"/>
                                      </p:to>
                                    </p:set>
                                    <p:animEffect transition="in" filter="box(in)">
                                      <p:cBhvr>
                                        <p:cTn id="28" dur="500"/>
                                        <p:tgtEl>
                                          <p:spTgt spid="84788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847889"/>
                                        </p:tgtEl>
                                        <p:attrNameLst>
                                          <p:attrName>style.visibility</p:attrName>
                                        </p:attrNameLst>
                                      </p:cBhvr>
                                      <p:to>
                                        <p:strVal val="visible"/>
                                      </p:to>
                                    </p:set>
                                    <p:animEffect transition="in" filter="box(in)">
                                      <p:cBhvr>
                                        <p:cTn id="33" dur="500"/>
                                        <p:tgtEl>
                                          <p:spTgt spid="84788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16" fill="hold" nodeType="clickEffect">
                                  <p:stCondLst>
                                    <p:cond delay="0"/>
                                  </p:stCondLst>
                                  <p:childTnLst>
                                    <p:set>
                                      <p:cBhvr>
                                        <p:cTn id="37" dur="1" fill="hold">
                                          <p:stCondLst>
                                            <p:cond delay="0"/>
                                          </p:stCondLst>
                                        </p:cTn>
                                        <p:tgtEl>
                                          <p:spTgt spid="847890"/>
                                        </p:tgtEl>
                                        <p:attrNameLst>
                                          <p:attrName>style.visibility</p:attrName>
                                        </p:attrNameLst>
                                      </p:cBhvr>
                                      <p:to>
                                        <p:strVal val="visible"/>
                                      </p:to>
                                    </p:set>
                                    <p:animEffect transition="in" filter="box(in)">
                                      <p:cBhvr>
                                        <p:cTn id="38" dur="500"/>
                                        <p:tgtEl>
                                          <p:spTgt spid="847890"/>
                                        </p:tgtEl>
                                      </p:cBhvr>
                                    </p:animEffect>
                                  </p:childTnLst>
                                </p:cTn>
                              </p:par>
                              <p:par>
                                <p:cTn id="39" presetID="4" presetClass="entr" presetSubtype="16" fill="hold" nodeType="withEffect">
                                  <p:stCondLst>
                                    <p:cond delay="0"/>
                                  </p:stCondLst>
                                  <p:childTnLst>
                                    <p:set>
                                      <p:cBhvr>
                                        <p:cTn id="40" dur="1" fill="hold">
                                          <p:stCondLst>
                                            <p:cond delay="0"/>
                                          </p:stCondLst>
                                        </p:cTn>
                                        <p:tgtEl>
                                          <p:spTgt spid="847891"/>
                                        </p:tgtEl>
                                        <p:attrNameLst>
                                          <p:attrName>style.visibility</p:attrName>
                                        </p:attrNameLst>
                                      </p:cBhvr>
                                      <p:to>
                                        <p:strVal val="visible"/>
                                      </p:to>
                                    </p:set>
                                    <p:animEffect transition="in" filter="box(in)">
                                      <p:cBhvr>
                                        <p:cTn id="41" dur="500"/>
                                        <p:tgtEl>
                                          <p:spTgt spid="847891"/>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847892"/>
                                        </p:tgtEl>
                                        <p:attrNameLst>
                                          <p:attrName>style.visibility</p:attrName>
                                        </p:attrNameLst>
                                      </p:cBhvr>
                                      <p:to>
                                        <p:strVal val="visible"/>
                                      </p:to>
                                    </p:set>
                                    <p:animEffect transition="in" filter="box(in)">
                                      <p:cBhvr>
                                        <p:cTn id="44" dur="500"/>
                                        <p:tgtEl>
                                          <p:spTgt spid="847892"/>
                                        </p:tgtEl>
                                      </p:cBhvr>
                                    </p:animEffect>
                                  </p:childTnLst>
                                </p:cTn>
                              </p:par>
                              <p:par>
                                <p:cTn id="45" presetID="4" presetClass="entr" presetSubtype="16" fill="hold" grpId="0" nodeType="withEffect">
                                  <p:stCondLst>
                                    <p:cond delay="0"/>
                                  </p:stCondLst>
                                  <p:childTnLst>
                                    <p:set>
                                      <p:cBhvr>
                                        <p:cTn id="46" dur="1" fill="hold">
                                          <p:stCondLst>
                                            <p:cond delay="0"/>
                                          </p:stCondLst>
                                        </p:cTn>
                                        <p:tgtEl>
                                          <p:spTgt spid="847893"/>
                                        </p:tgtEl>
                                        <p:attrNameLst>
                                          <p:attrName>style.visibility</p:attrName>
                                        </p:attrNameLst>
                                      </p:cBhvr>
                                      <p:to>
                                        <p:strVal val="visible"/>
                                      </p:to>
                                    </p:set>
                                    <p:animEffect transition="in" filter="box(in)">
                                      <p:cBhvr>
                                        <p:cTn id="47" dur="500"/>
                                        <p:tgtEl>
                                          <p:spTgt spid="847893"/>
                                        </p:tgtEl>
                                      </p:cBhvr>
                                    </p:animEffect>
                                  </p:childTnLst>
                                </p:cTn>
                              </p:par>
                              <p:par>
                                <p:cTn id="48" presetID="4" presetClass="entr" presetSubtype="16" fill="hold" nodeType="withEffect">
                                  <p:stCondLst>
                                    <p:cond delay="0"/>
                                  </p:stCondLst>
                                  <p:childTnLst>
                                    <p:set>
                                      <p:cBhvr>
                                        <p:cTn id="49" dur="1" fill="hold">
                                          <p:stCondLst>
                                            <p:cond delay="0"/>
                                          </p:stCondLst>
                                        </p:cTn>
                                        <p:tgtEl>
                                          <p:spTgt spid="847895"/>
                                        </p:tgtEl>
                                        <p:attrNameLst>
                                          <p:attrName>style.visibility</p:attrName>
                                        </p:attrNameLst>
                                      </p:cBhvr>
                                      <p:to>
                                        <p:strVal val="visible"/>
                                      </p:to>
                                    </p:set>
                                    <p:animEffect transition="in" filter="box(in)">
                                      <p:cBhvr>
                                        <p:cTn id="50" dur="500"/>
                                        <p:tgtEl>
                                          <p:spTgt spid="847895"/>
                                        </p:tgtEl>
                                      </p:cBhvr>
                                    </p:animEffect>
                                  </p:childTnLst>
                                </p:cTn>
                              </p:par>
                              <p:par>
                                <p:cTn id="51" presetID="4" presetClass="entr" presetSubtype="16" fill="hold" nodeType="withEffect">
                                  <p:stCondLst>
                                    <p:cond delay="0"/>
                                  </p:stCondLst>
                                  <p:childTnLst>
                                    <p:set>
                                      <p:cBhvr>
                                        <p:cTn id="52" dur="1" fill="hold">
                                          <p:stCondLst>
                                            <p:cond delay="0"/>
                                          </p:stCondLst>
                                        </p:cTn>
                                        <p:tgtEl>
                                          <p:spTgt spid="847894"/>
                                        </p:tgtEl>
                                        <p:attrNameLst>
                                          <p:attrName>style.visibility</p:attrName>
                                        </p:attrNameLst>
                                      </p:cBhvr>
                                      <p:to>
                                        <p:strVal val="visible"/>
                                      </p:to>
                                    </p:set>
                                    <p:animEffect transition="in" filter="box(in)">
                                      <p:cBhvr>
                                        <p:cTn id="53" dur="500"/>
                                        <p:tgtEl>
                                          <p:spTgt spid="847894"/>
                                        </p:tgtEl>
                                      </p:cBhvr>
                                    </p:animEffect>
                                  </p:childTnLst>
                                </p:cTn>
                              </p:par>
                              <p:par>
                                <p:cTn id="54" presetID="4" presetClass="entr" presetSubtype="16" fill="hold" grpId="0" nodeType="withEffect">
                                  <p:stCondLst>
                                    <p:cond delay="0"/>
                                  </p:stCondLst>
                                  <p:childTnLst>
                                    <p:set>
                                      <p:cBhvr>
                                        <p:cTn id="55" dur="1" fill="hold">
                                          <p:stCondLst>
                                            <p:cond delay="0"/>
                                          </p:stCondLst>
                                        </p:cTn>
                                        <p:tgtEl>
                                          <p:spTgt spid="847897"/>
                                        </p:tgtEl>
                                        <p:attrNameLst>
                                          <p:attrName>style.visibility</p:attrName>
                                        </p:attrNameLst>
                                      </p:cBhvr>
                                      <p:to>
                                        <p:strVal val="visible"/>
                                      </p:to>
                                    </p:set>
                                    <p:animEffect transition="in" filter="box(in)">
                                      <p:cBhvr>
                                        <p:cTn id="56" dur="500"/>
                                        <p:tgtEl>
                                          <p:spTgt spid="847897"/>
                                        </p:tgtEl>
                                      </p:cBhvr>
                                    </p:animEffect>
                                  </p:childTnLst>
                                </p:cTn>
                              </p:par>
                              <p:par>
                                <p:cTn id="57" presetID="4" presetClass="entr" presetSubtype="16" fill="hold" grpId="0" nodeType="withEffect">
                                  <p:stCondLst>
                                    <p:cond delay="0"/>
                                  </p:stCondLst>
                                  <p:childTnLst>
                                    <p:set>
                                      <p:cBhvr>
                                        <p:cTn id="58" dur="1" fill="hold">
                                          <p:stCondLst>
                                            <p:cond delay="0"/>
                                          </p:stCondLst>
                                        </p:cTn>
                                        <p:tgtEl>
                                          <p:spTgt spid="847896"/>
                                        </p:tgtEl>
                                        <p:attrNameLst>
                                          <p:attrName>style.visibility</p:attrName>
                                        </p:attrNameLst>
                                      </p:cBhvr>
                                      <p:to>
                                        <p:strVal val="visible"/>
                                      </p:to>
                                    </p:set>
                                    <p:animEffect transition="in" filter="box(in)">
                                      <p:cBhvr>
                                        <p:cTn id="59" dur="500"/>
                                        <p:tgtEl>
                                          <p:spTgt spid="847896"/>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4" presetClass="entr" presetSubtype="16" fill="hold" nodeType="clickEffect">
                                  <p:stCondLst>
                                    <p:cond delay="0"/>
                                  </p:stCondLst>
                                  <p:childTnLst>
                                    <p:set>
                                      <p:cBhvr>
                                        <p:cTn id="63" dur="1" fill="hold">
                                          <p:stCondLst>
                                            <p:cond delay="0"/>
                                          </p:stCondLst>
                                        </p:cTn>
                                        <p:tgtEl>
                                          <p:spTgt spid="847898"/>
                                        </p:tgtEl>
                                        <p:attrNameLst>
                                          <p:attrName>style.visibility</p:attrName>
                                        </p:attrNameLst>
                                      </p:cBhvr>
                                      <p:to>
                                        <p:strVal val="visible"/>
                                      </p:to>
                                    </p:set>
                                    <p:animEffect transition="in" filter="box(in)">
                                      <p:cBhvr>
                                        <p:cTn id="64" dur="500"/>
                                        <p:tgtEl>
                                          <p:spTgt spid="847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7889" grpId="0"/>
      <p:bldP spid="847892" grpId="0"/>
      <p:bldP spid="847893" grpId="0"/>
      <p:bldP spid="847896" grpId="0"/>
      <p:bldP spid="84789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6C43D781-C648-4C75-81D2-5F9135F7310C}" type="slidenum">
              <a:rPr lang="fi-FI" altLang="fi-FI" sz="1000" smtClean="0">
                <a:solidFill>
                  <a:schemeClr val="tx1"/>
                </a:solidFill>
                <a:latin typeface="Arial" panose="020B0604020202020204" pitchFamily="34" charset="0"/>
              </a:rPr>
              <a:pPr>
                <a:spcBef>
                  <a:spcPct val="0"/>
                </a:spcBef>
                <a:buClrTx/>
                <a:buFontTx/>
                <a:buNone/>
              </a:pPr>
              <a:t>57</a:t>
            </a:fld>
            <a:endParaRPr lang="fi-FI" altLang="fi-FI" sz="1000" smtClean="0">
              <a:solidFill>
                <a:schemeClr val="tx1"/>
              </a:solidFill>
              <a:latin typeface="Arial" panose="020B0604020202020204" pitchFamily="34" charset="0"/>
            </a:endParaRPr>
          </a:p>
        </p:txBody>
      </p:sp>
      <p:sp>
        <p:nvSpPr>
          <p:cNvPr id="66563" name="Text Box 2"/>
          <p:cNvSpPr txBox="1">
            <a:spLocks noChangeArrowheads="1"/>
          </p:cNvSpPr>
          <p:nvPr/>
        </p:nvSpPr>
        <p:spPr bwMode="auto">
          <a:xfrm>
            <a:off x="850900" y="384175"/>
            <a:ext cx="4222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800">
                <a:solidFill>
                  <a:schemeClr val="tx1"/>
                </a:solidFill>
              </a:rPr>
              <a:t>Aseman </a:t>
            </a:r>
            <a:r>
              <a:rPr lang="fi-FI" altLang="fi-FI" sz="2800" i="1">
                <a:solidFill>
                  <a:schemeClr val="tx1"/>
                </a:solidFill>
                <a:cs typeface="Arial" panose="020B0604020202020204" pitchFamily="34" charset="0"/>
              </a:rPr>
              <a:t>x</a:t>
            </a:r>
            <a:r>
              <a:rPr lang="fi-FI" altLang="fi-FI" sz="2800">
                <a:solidFill>
                  <a:schemeClr val="tx1"/>
                </a:solidFill>
              </a:rPr>
              <a:t> määrittäminen:</a:t>
            </a:r>
          </a:p>
        </p:txBody>
      </p:sp>
      <p:graphicFrame>
        <p:nvGraphicFramePr>
          <p:cNvPr id="848899" name="Object 3"/>
          <p:cNvGraphicFramePr>
            <a:graphicFrameLocks noChangeAspect="1"/>
          </p:cNvGraphicFramePr>
          <p:nvPr/>
        </p:nvGraphicFramePr>
        <p:xfrm>
          <a:off x="1149350" y="1287463"/>
          <a:ext cx="2505075" cy="738187"/>
        </p:xfrm>
        <a:graphic>
          <a:graphicData uri="http://schemas.openxmlformats.org/presentationml/2006/ole">
            <mc:AlternateContent xmlns:mc="http://schemas.openxmlformats.org/markup-compatibility/2006">
              <mc:Choice xmlns:v="urn:schemas-microsoft-com:vml" Requires="v">
                <p:oleObj spid="_x0000_s66579" name="Equation" r:id="rId3" imgW="2501900" imgH="736600" progId="Equation.DSMT4">
                  <p:embed/>
                </p:oleObj>
              </mc:Choice>
              <mc:Fallback>
                <p:oleObj name="Equation" r:id="rId3" imgW="2501900" imgH="7366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9350" y="1287463"/>
                        <a:ext cx="2505075" cy="738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8900" name="Object 4"/>
          <p:cNvGraphicFramePr>
            <a:graphicFrameLocks noChangeAspect="1"/>
          </p:cNvGraphicFramePr>
          <p:nvPr/>
        </p:nvGraphicFramePr>
        <p:xfrm>
          <a:off x="1146175" y="2206625"/>
          <a:ext cx="1558925" cy="393700"/>
        </p:xfrm>
        <a:graphic>
          <a:graphicData uri="http://schemas.openxmlformats.org/presentationml/2006/ole">
            <mc:AlternateContent xmlns:mc="http://schemas.openxmlformats.org/markup-compatibility/2006">
              <mc:Choice xmlns:v="urn:schemas-microsoft-com:vml" Requires="v">
                <p:oleObj spid="_x0000_s66580" name="Equation" r:id="rId5" imgW="1562100" imgH="393700" progId="Equation.DSMT4">
                  <p:embed/>
                </p:oleObj>
              </mc:Choice>
              <mc:Fallback>
                <p:oleObj name="Equation" r:id="rId5" imgW="1562100" imgH="3937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6175" y="2206625"/>
                        <a:ext cx="1558925"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8901" name="AutoShape 5"/>
          <p:cNvSpPr>
            <a:spLocks/>
          </p:cNvSpPr>
          <p:nvPr/>
        </p:nvSpPr>
        <p:spPr bwMode="auto">
          <a:xfrm>
            <a:off x="3797300" y="1292225"/>
            <a:ext cx="88900" cy="1436688"/>
          </a:xfrm>
          <a:prstGeom prst="rightBrace">
            <a:avLst>
              <a:gd name="adj1" fmla="val 13467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848902" name="AutoShape 6"/>
          <p:cNvSpPr>
            <a:spLocks noChangeArrowheads="1"/>
          </p:cNvSpPr>
          <p:nvPr/>
        </p:nvSpPr>
        <p:spPr bwMode="auto">
          <a:xfrm>
            <a:off x="4219575" y="1887538"/>
            <a:ext cx="942975" cy="233362"/>
          </a:xfrm>
          <a:prstGeom prst="rightArrow">
            <a:avLst>
              <a:gd name="adj1" fmla="val 50000"/>
              <a:gd name="adj2" fmla="val 101021"/>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graphicFrame>
        <p:nvGraphicFramePr>
          <p:cNvPr id="848903" name="Object 7"/>
          <p:cNvGraphicFramePr>
            <a:graphicFrameLocks noChangeAspect="1"/>
          </p:cNvGraphicFramePr>
          <p:nvPr/>
        </p:nvGraphicFramePr>
        <p:xfrm>
          <a:off x="1081088" y="3208338"/>
          <a:ext cx="6910387" cy="838200"/>
        </p:xfrm>
        <a:graphic>
          <a:graphicData uri="http://schemas.openxmlformats.org/presentationml/2006/ole">
            <mc:AlternateContent xmlns:mc="http://schemas.openxmlformats.org/markup-compatibility/2006">
              <mc:Choice xmlns:v="urn:schemas-microsoft-com:vml" Requires="v">
                <p:oleObj spid="_x0000_s66581" name="Equation" r:id="rId7" imgW="6908800" imgH="838200" progId="Equation.DSMT4">
                  <p:embed/>
                </p:oleObj>
              </mc:Choice>
              <mc:Fallback>
                <p:oleObj name="Equation" r:id="rId7" imgW="6908800" imgH="8382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1088" y="3208338"/>
                        <a:ext cx="6910387"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8904" name="Object 8"/>
          <p:cNvGraphicFramePr>
            <a:graphicFrameLocks noChangeAspect="1"/>
          </p:cNvGraphicFramePr>
          <p:nvPr/>
        </p:nvGraphicFramePr>
        <p:xfrm>
          <a:off x="1095375" y="4591050"/>
          <a:ext cx="2068513" cy="738188"/>
        </p:xfrm>
        <a:graphic>
          <a:graphicData uri="http://schemas.openxmlformats.org/presentationml/2006/ole">
            <mc:AlternateContent xmlns:mc="http://schemas.openxmlformats.org/markup-compatibility/2006">
              <mc:Choice xmlns:v="urn:schemas-microsoft-com:vml" Requires="v">
                <p:oleObj spid="_x0000_s66582" name="Equation" r:id="rId9" imgW="2070100" imgH="736600" progId="Equation.DSMT4">
                  <p:embed/>
                </p:oleObj>
              </mc:Choice>
              <mc:Fallback>
                <p:oleObj name="Equation" r:id="rId9" imgW="2070100" imgH="73660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95375" y="4591050"/>
                        <a:ext cx="2068513" cy="73818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70" name="AutoShape 10">
            <a:hlinkClick r:id="rId11"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48899"/>
                                        </p:tgtEl>
                                        <p:attrNameLst>
                                          <p:attrName>style.visibility</p:attrName>
                                        </p:attrNameLst>
                                      </p:cBhvr>
                                      <p:to>
                                        <p:strVal val="visible"/>
                                      </p:to>
                                    </p:set>
                                    <p:animEffect transition="in" filter="box(in)">
                                      <p:cBhvr>
                                        <p:cTn id="7" dur="500"/>
                                        <p:tgtEl>
                                          <p:spTgt spid="8488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848900"/>
                                        </p:tgtEl>
                                        <p:attrNameLst>
                                          <p:attrName>style.visibility</p:attrName>
                                        </p:attrNameLst>
                                      </p:cBhvr>
                                      <p:to>
                                        <p:strVal val="visible"/>
                                      </p:to>
                                    </p:set>
                                    <p:animEffect transition="in" filter="box(in)">
                                      <p:cBhvr>
                                        <p:cTn id="12" dur="500"/>
                                        <p:tgtEl>
                                          <p:spTgt spid="8489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48901"/>
                                        </p:tgtEl>
                                        <p:attrNameLst>
                                          <p:attrName>style.visibility</p:attrName>
                                        </p:attrNameLst>
                                      </p:cBhvr>
                                      <p:to>
                                        <p:strVal val="visible"/>
                                      </p:to>
                                    </p:set>
                                    <p:animEffect transition="in" filter="box(in)">
                                      <p:cBhvr>
                                        <p:cTn id="17" dur="500"/>
                                        <p:tgtEl>
                                          <p:spTgt spid="848901"/>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848902"/>
                                        </p:tgtEl>
                                        <p:attrNameLst>
                                          <p:attrName>style.visibility</p:attrName>
                                        </p:attrNameLst>
                                      </p:cBhvr>
                                      <p:to>
                                        <p:strVal val="visible"/>
                                      </p:to>
                                    </p:set>
                                    <p:animEffect transition="in" filter="box(in)">
                                      <p:cBhvr>
                                        <p:cTn id="20" dur="500"/>
                                        <p:tgtEl>
                                          <p:spTgt spid="84890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848903"/>
                                        </p:tgtEl>
                                        <p:attrNameLst>
                                          <p:attrName>style.visibility</p:attrName>
                                        </p:attrNameLst>
                                      </p:cBhvr>
                                      <p:to>
                                        <p:strVal val="visible"/>
                                      </p:to>
                                    </p:set>
                                    <p:animEffect transition="in" filter="box(in)">
                                      <p:cBhvr>
                                        <p:cTn id="25" dur="500"/>
                                        <p:tgtEl>
                                          <p:spTgt spid="84890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848904"/>
                                        </p:tgtEl>
                                        <p:attrNameLst>
                                          <p:attrName>style.visibility</p:attrName>
                                        </p:attrNameLst>
                                      </p:cBhvr>
                                      <p:to>
                                        <p:strVal val="visible"/>
                                      </p:to>
                                    </p:set>
                                    <p:animEffect transition="in" filter="box(in)">
                                      <p:cBhvr>
                                        <p:cTn id="30" dur="500"/>
                                        <p:tgtEl>
                                          <p:spTgt spid="8489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8901" grpId="0" animBg="1"/>
      <p:bldP spid="84890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Dian numeron paikkamerkki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14C4A9D9-12A2-452C-92DC-F1838B5C453D}" type="slidenum">
              <a:rPr lang="fi-FI" altLang="fi-FI" sz="1000" smtClean="0">
                <a:solidFill>
                  <a:schemeClr val="tx1"/>
                </a:solidFill>
                <a:latin typeface="Arial" panose="020B0604020202020204" pitchFamily="34" charset="0"/>
              </a:rPr>
              <a:pPr>
                <a:spcBef>
                  <a:spcPct val="0"/>
                </a:spcBef>
                <a:buClrTx/>
                <a:buFontTx/>
                <a:buNone/>
              </a:pPr>
              <a:t>58</a:t>
            </a:fld>
            <a:endParaRPr lang="fi-FI" altLang="fi-FI" sz="1000" smtClean="0">
              <a:solidFill>
                <a:schemeClr val="tx1"/>
              </a:solidFill>
              <a:latin typeface="Arial" panose="020B0604020202020204" pitchFamily="34" charset="0"/>
            </a:endParaRPr>
          </a:p>
        </p:txBody>
      </p:sp>
      <p:sp>
        <p:nvSpPr>
          <p:cNvPr id="67587" name="Freeform 2"/>
          <p:cNvSpPr>
            <a:spLocks/>
          </p:cNvSpPr>
          <p:nvPr/>
        </p:nvSpPr>
        <p:spPr bwMode="auto">
          <a:xfrm>
            <a:off x="1123950" y="2894013"/>
            <a:ext cx="3005138" cy="1871662"/>
          </a:xfrm>
          <a:custGeom>
            <a:avLst/>
            <a:gdLst>
              <a:gd name="T0" fmla="*/ 0 w 1856"/>
              <a:gd name="T1" fmla="*/ 2147483646 h 1161"/>
              <a:gd name="T2" fmla="*/ 2147483646 w 1856"/>
              <a:gd name="T3" fmla="*/ 2147483646 h 1161"/>
              <a:gd name="T4" fmla="*/ 2147483646 w 1856"/>
              <a:gd name="T5" fmla="*/ 0 h 1161"/>
              <a:gd name="T6" fmla="*/ 0 w 1856"/>
              <a:gd name="T7" fmla="*/ 2147483646 h 1161"/>
              <a:gd name="T8" fmla="*/ 0 60000 65536"/>
              <a:gd name="T9" fmla="*/ 0 60000 65536"/>
              <a:gd name="T10" fmla="*/ 0 60000 65536"/>
              <a:gd name="T11" fmla="*/ 0 60000 65536"/>
              <a:gd name="T12" fmla="*/ 0 w 1856"/>
              <a:gd name="T13" fmla="*/ 0 h 1161"/>
              <a:gd name="T14" fmla="*/ 1856 w 1856"/>
              <a:gd name="T15" fmla="*/ 1161 h 1161"/>
            </a:gdLst>
            <a:ahLst/>
            <a:cxnLst>
              <a:cxn ang="T8">
                <a:pos x="T0" y="T1"/>
              </a:cxn>
              <a:cxn ang="T9">
                <a:pos x="T2" y="T3"/>
              </a:cxn>
              <a:cxn ang="T10">
                <a:pos x="T4" y="T5"/>
              </a:cxn>
              <a:cxn ang="T11">
                <a:pos x="T6" y="T7"/>
              </a:cxn>
            </a:cxnLst>
            <a:rect l="T12" t="T13" r="T14" b="T15"/>
            <a:pathLst>
              <a:path w="1856" h="1161">
                <a:moveTo>
                  <a:pt x="0" y="1161"/>
                </a:moveTo>
                <a:lnTo>
                  <a:pt x="1856" y="1161"/>
                </a:lnTo>
                <a:lnTo>
                  <a:pt x="1856" y="0"/>
                </a:lnTo>
                <a:lnTo>
                  <a:pt x="0" y="1161"/>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i-FI"/>
          </a:p>
        </p:txBody>
      </p:sp>
      <p:sp>
        <p:nvSpPr>
          <p:cNvPr id="67588" name="Rectangle 3"/>
          <p:cNvSpPr>
            <a:spLocks noChangeArrowheads="1"/>
          </p:cNvSpPr>
          <p:nvPr/>
        </p:nvSpPr>
        <p:spPr bwMode="auto">
          <a:xfrm>
            <a:off x="1089025" y="4784725"/>
            <a:ext cx="3063875" cy="55562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67589" name="Rectangle 4"/>
          <p:cNvSpPr>
            <a:spLocks noGrp="1" noRot="1" noChangeArrowheads="1"/>
          </p:cNvSpPr>
          <p:nvPr>
            <p:ph type="body" sz="half" idx="1"/>
          </p:nvPr>
        </p:nvSpPr>
        <p:spPr>
          <a:xfrm>
            <a:off x="487363" y="519113"/>
            <a:ext cx="8231187" cy="1052512"/>
          </a:xfrm>
        </p:spPr>
        <p:txBody>
          <a:bodyPr/>
          <a:lstStyle/>
          <a:p>
            <a:pPr eaLnBrk="1" hangingPunct="1"/>
            <a:r>
              <a:rPr lang="fi-FI" altLang="fi-FI" sz="2800" smtClean="0"/>
              <a:t>Matka pinta-alana tasaisesti kiihtyvässä liikkeessä</a:t>
            </a:r>
            <a:r>
              <a:rPr lang="fi-FI" altLang="fi-FI" sz="2800" smtClean="0">
                <a:latin typeface="Verdana" panose="020B0604030504040204" pitchFamily="34" charset="0"/>
              </a:rPr>
              <a:t>.</a:t>
            </a:r>
          </a:p>
        </p:txBody>
      </p:sp>
      <p:sp>
        <p:nvSpPr>
          <p:cNvPr id="67590" name="Line 5"/>
          <p:cNvSpPr>
            <a:spLocks noChangeShapeType="1"/>
          </p:cNvSpPr>
          <p:nvPr/>
        </p:nvSpPr>
        <p:spPr bwMode="auto">
          <a:xfrm>
            <a:off x="1074738" y="1993900"/>
            <a:ext cx="0" cy="3354388"/>
          </a:xfrm>
          <a:prstGeom prst="line">
            <a:avLst/>
          </a:prstGeom>
          <a:noFill/>
          <a:ln w="254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fi-FI"/>
          </a:p>
        </p:txBody>
      </p:sp>
      <p:sp>
        <p:nvSpPr>
          <p:cNvPr id="67591" name="Line 6"/>
          <p:cNvSpPr>
            <a:spLocks noChangeShapeType="1"/>
          </p:cNvSpPr>
          <p:nvPr/>
        </p:nvSpPr>
        <p:spPr bwMode="auto">
          <a:xfrm flipV="1">
            <a:off x="1074738" y="5346700"/>
            <a:ext cx="3756025" cy="1588"/>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67592" name="Text Box 7"/>
          <p:cNvSpPr txBox="1">
            <a:spLocks noChangeArrowheads="1"/>
          </p:cNvSpPr>
          <p:nvPr/>
        </p:nvSpPr>
        <p:spPr bwMode="auto">
          <a:xfrm>
            <a:off x="1058863" y="1873250"/>
            <a:ext cx="492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v</a:t>
            </a:r>
          </a:p>
        </p:txBody>
      </p:sp>
      <p:sp>
        <p:nvSpPr>
          <p:cNvPr id="67593" name="Text Box 8"/>
          <p:cNvSpPr txBox="1">
            <a:spLocks noChangeArrowheads="1"/>
          </p:cNvSpPr>
          <p:nvPr/>
        </p:nvSpPr>
        <p:spPr bwMode="auto">
          <a:xfrm>
            <a:off x="4627563" y="4976813"/>
            <a:ext cx="492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i="1">
                <a:solidFill>
                  <a:schemeClr val="tx1"/>
                </a:solidFill>
              </a:rPr>
              <a:t>t</a:t>
            </a:r>
          </a:p>
        </p:txBody>
      </p:sp>
      <p:sp>
        <p:nvSpPr>
          <p:cNvPr id="67594" name="Line 9"/>
          <p:cNvSpPr>
            <a:spLocks noChangeShapeType="1"/>
          </p:cNvSpPr>
          <p:nvPr/>
        </p:nvSpPr>
        <p:spPr bwMode="auto">
          <a:xfrm flipV="1">
            <a:off x="1069975" y="2722563"/>
            <a:ext cx="3303588" cy="2054225"/>
          </a:xfrm>
          <a:prstGeom prst="line">
            <a:avLst/>
          </a:prstGeom>
          <a:noFill/>
          <a:ln w="31750">
            <a:solidFill>
              <a:srgbClr val="FF6600"/>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67595" name="Text Box 10"/>
          <p:cNvSpPr txBox="1">
            <a:spLocks noChangeArrowheads="1"/>
          </p:cNvSpPr>
          <p:nvPr/>
        </p:nvSpPr>
        <p:spPr bwMode="auto">
          <a:xfrm>
            <a:off x="4233863" y="2255838"/>
            <a:ext cx="11953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000" i="1">
                <a:solidFill>
                  <a:schemeClr val="tx1"/>
                </a:solidFill>
              </a:rPr>
              <a:t>v </a:t>
            </a:r>
            <a:r>
              <a:rPr lang="fi-FI" altLang="fi-FI" sz="2000">
                <a:solidFill>
                  <a:schemeClr val="tx1"/>
                </a:solidFill>
              </a:rPr>
              <a:t>=</a:t>
            </a:r>
            <a:r>
              <a:rPr lang="fi-FI" altLang="fi-FI" sz="2000" i="1">
                <a:solidFill>
                  <a:schemeClr val="tx1"/>
                </a:solidFill>
              </a:rPr>
              <a:t>v</a:t>
            </a:r>
            <a:r>
              <a:rPr lang="fi-FI" altLang="fi-FI" sz="2000" baseline="-25000">
                <a:solidFill>
                  <a:schemeClr val="tx1"/>
                </a:solidFill>
              </a:rPr>
              <a:t>0</a:t>
            </a:r>
            <a:r>
              <a:rPr lang="fi-FI" altLang="fi-FI" sz="2000">
                <a:solidFill>
                  <a:schemeClr val="tx1"/>
                </a:solidFill>
              </a:rPr>
              <a:t>+</a:t>
            </a:r>
            <a:r>
              <a:rPr lang="fi-FI" altLang="fi-FI" sz="2000" i="1">
                <a:solidFill>
                  <a:schemeClr val="tx1"/>
                </a:solidFill>
              </a:rPr>
              <a:t>at</a:t>
            </a:r>
          </a:p>
        </p:txBody>
      </p:sp>
      <p:sp>
        <p:nvSpPr>
          <p:cNvPr id="67596" name="Text Box 11"/>
          <p:cNvSpPr txBox="1">
            <a:spLocks noChangeArrowheads="1"/>
          </p:cNvSpPr>
          <p:nvPr/>
        </p:nvSpPr>
        <p:spPr bwMode="auto">
          <a:xfrm>
            <a:off x="677863" y="4530725"/>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1800" i="1">
                <a:solidFill>
                  <a:schemeClr val="tx1"/>
                </a:solidFill>
              </a:rPr>
              <a:t>v</a:t>
            </a:r>
            <a:r>
              <a:rPr lang="fi-FI" altLang="fi-FI" sz="1800" baseline="-25000">
                <a:solidFill>
                  <a:schemeClr val="tx1"/>
                </a:solidFill>
              </a:rPr>
              <a:t>0</a:t>
            </a:r>
          </a:p>
        </p:txBody>
      </p:sp>
      <p:sp>
        <p:nvSpPr>
          <p:cNvPr id="67597" name="Line 12"/>
          <p:cNvSpPr>
            <a:spLocks noChangeShapeType="1"/>
          </p:cNvSpPr>
          <p:nvPr/>
        </p:nvSpPr>
        <p:spPr bwMode="auto">
          <a:xfrm flipV="1">
            <a:off x="1073150" y="2874963"/>
            <a:ext cx="30480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fi-FI"/>
          </a:p>
        </p:txBody>
      </p:sp>
      <p:sp>
        <p:nvSpPr>
          <p:cNvPr id="67598" name="Line 13"/>
          <p:cNvSpPr>
            <a:spLocks noChangeShapeType="1"/>
          </p:cNvSpPr>
          <p:nvPr/>
        </p:nvSpPr>
        <p:spPr bwMode="auto">
          <a:xfrm>
            <a:off x="4137025" y="2903538"/>
            <a:ext cx="0" cy="2438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fi-FI"/>
          </a:p>
        </p:txBody>
      </p:sp>
      <p:sp>
        <p:nvSpPr>
          <p:cNvPr id="67599" name="Line 14"/>
          <p:cNvSpPr>
            <a:spLocks noChangeShapeType="1"/>
          </p:cNvSpPr>
          <p:nvPr/>
        </p:nvSpPr>
        <p:spPr bwMode="auto">
          <a:xfrm>
            <a:off x="1058863" y="4775200"/>
            <a:ext cx="307816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fi-FI"/>
          </a:p>
        </p:txBody>
      </p:sp>
      <p:sp>
        <p:nvSpPr>
          <p:cNvPr id="67600" name="Text Box 15"/>
          <p:cNvSpPr txBox="1">
            <a:spLocks noChangeArrowheads="1"/>
          </p:cNvSpPr>
          <p:nvPr/>
        </p:nvSpPr>
        <p:spPr bwMode="auto">
          <a:xfrm>
            <a:off x="3971925" y="5373688"/>
            <a:ext cx="260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1800" i="1">
                <a:solidFill>
                  <a:schemeClr val="tx1"/>
                </a:solidFill>
              </a:rPr>
              <a:t>t</a:t>
            </a:r>
          </a:p>
        </p:txBody>
      </p:sp>
      <p:sp>
        <p:nvSpPr>
          <p:cNvPr id="67601" name="Text Box 16"/>
          <p:cNvSpPr txBox="1">
            <a:spLocks noChangeArrowheads="1"/>
          </p:cNvSpPr>
          <p:nvPr/>
        </p:nvSpPr>
        <p:spPr bwMode="auto">
          <a:xfrm>
            <a:off x="706438" y="267335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1800" i="1">
                <a:solidFill>
                  <a:schemeClr val="tx1"/>
                </a:solidFill>
              </a:rPr>
              <a:t>v</a:t>
            </a:r>
            <a:endParaRPr lang="fi-FI" altLang="fi-FI" sz="1800" baseline="-25000">
              <a:solidFill>
                <a:schemeClr val="tx1"/>
              </a:solidFill>
            </a:endParaRPr>
          </a:p>
        </p:txBody>
      </p:sp>
      <p:sp>
        <p:nvSpPr>
          <p:cNvPr id="67602" name="AutoShape 17"/>
          <p:cNvSpPr>
            <a:spLocks/>
          </p:cNvSpPr>
          <p:nvPr/>
        </p:nvSpPr>
        <p:spPr bwMode="auto">
          <a:xfrm>
            <a:off x="4181475" y="2917825"/>
            <a:ext cx="144463" cy="1828800"/>
          </a:xfrm>
          <a:prstGeom prst="rightBrace">
            <a:avLst>
              <a:gd name="adj1" fmla="val 10549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67603" name="AutoShape 18"/>
          <p:cNvSpPr>
            <a:spLocks/>
          </p:cNvSpPr>
          <p:nvPr/>
        </p:nvSpPr>
        <p:spPr bwMode="auto">
          <a:xfrm>
            <a:off x="4179888" y="4803775"/>
            <a:ext cx="88900" cy="522288"/>
          </a:xfrm>
          <a:prstGeom prst="rightBrace">
            <a:avLst>
              <a:gd name="adj1" fmla="val 4895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67604" name="Text Box 19"/>
          <p:cNvSpPr txBox="1">
            <a:spLocks noChangeArrowheads="1"/>
          </p:cNvSpPr>
          <p:nvPr/>
        </p:nvSpPr>
        <p:spPr bwMode="auto">
          <a:xfrm>
            <a:off x="4479925" y="3630613"/>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1800" i="1">
                <a:solidFill>
                  <a:schemeClr val="tx1"/>
                </a:solidFill>
              </a:rPr>
              <a:t>at</a:t>
            </a:r>
          </a:p>
        </p:txBody>
      </p:sp>
      <p:sp>
        <p:nvSpPr>
          <p:cNvPr id="67605" name="Text Box 20"/>
          <p:cNvSpPr txBox="1">
            <a:spLocks noChangeArrowheads="1"/>
          </p:cNvSpPr>
          <p:nvPr/>
        </p:nvSpPr>
        <p:spPr bwMode="auto">
          <a:xfrm>
            <a:off x="4276725" y="48069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1800" i="1">
                <a:solidFill>
                  <a:schemeClr val="tx1"/>
                </a:solidFill>
              </a:rPr>
              <a:t>v</a:t>
            </a:r>
            <a:r>
              <a:rPr lang="fi-FI" altLang="fi-FI" sz="1800" baseline="-25000">
                <a:solidFill>
                  <a:schemeClr val="tx1"/>
                </a:solidFill>
              </a:rPr>
              <a:t>0</a:t>
            </a:r>
          </a:p>
        </p:txBody>
      </p:sp>
      <p:sp>
        <p:nvSpPr>
          <p:cNvPr id="67606" name="Text Box 21"/>
          <p:cNvSpPr txBox="1">
            <a:spLocks noChangeArrowheads="1"/>
          </p:cNvSpPr>
          <p:nvPr/>
        </p:nvSpPr>
        <p:spPr bwMode="auto">
          <a:xfrm>
            <a:off x="2535238" y="4065588"/>
            <a:ext cx="8731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1800">
                <a:solidFill>
                  <a:schemeClr val="tx1"/>
                </a:solidFill>
              </a:rPr>
              <a:t>1/2</a:t>
            </a:r>
            <a:r>
              <a:rPr lang="fi-FI" altLang="fi-FI" sz="1800" i="1">
                <a:solidFill>
                  <a:schemeClr val="tx1"/>
                </a:solidFill>
              </a:rPr>
              <a:t>at </a:t>
            </a:r>
            <a:r>
              <a:rPr lang="fi-FI" altLang="fi-FI" sz="1800" baseline="30000">
                <a:solidFill>
                  <a:schemeClr val="tx1"/>
                </a:solidFill>
              </a:rPr>
              <a:t>2</a:t>
            </a:r>
          </a:p>
        </p:txBody>
      </p:sp>
      <p:sp>
        <p:nvSpPr>
          <p:cNvPr id="67607" name="Text Box 22"/>
          <p:cNvSpPr txBox="1">
            <a:spLocks noChangeArrowheads="1"/>
          </p:cNvSpPr>
          <p:nvPr/>
        </p:nvSpPr>
        <p:spPr bwMode="auto">
          <a:xfrm>
            <a:off x="2544763" y="4837113"/>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1800" i="1">
                <a:solidFill>
                  <a:schemeClr val="tx1"/>
                </a:solidFill>
              </a:rPr>
              <a:t>v</a:t>
            </a:r>
            <a:r>
              <a:rPr lang="fi-FI" altLang="fi-FI" sz="1800" baseline="-25000">
                <a:solidFill>
                  <a:schemeClr val="tx1"/>
                </a:solidFill>
              </a:rPr>
              <a:t>0</a:t>
            </a:r>
            <a:r>
              <a:rPr lang="fi-FI" altLang="fi-FI" sz="1800" i="1">
                <a:solidFill>
                  <a:schemeClr val="tx1"/>
                </a:solidFill>
              </a:rPr>
              <a:t>t</a:t>
            </a:r>
          </a:p>
        </p:txBody>
      </p:sp>
      <p:sp>
        <p:nvSpPr>
          <p:cNvPr id="67608" name="Text Box 23"/>
          <p:cNvSpPr txBox="1">
            <a:spLocks noChangeArrowheads="1"/>
          </p:cNvSpPr>
          <p:nvPr/>
        </p:nvSpPr>
        <p:spPr bwMode="auto">
          <a:xfrm>
            <a:off x="5321300" y="3167063"/>
            <a:ext cx="3576638"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000">
                <a:solidFill>
                  <a:schemeClr val="tx1"/>
                </a:solidFill>
              </a:rPr>
              <a:t>Asema (matka) saadaan lausekkeesta:</a:t>
            </a:r>
          </a:p>
          <a:p>
            <a:pPr eaLnBrk="1" hangingPunct="1">
              <a:spcBef>
                <a:spcPct val="0"/>
              </a:spcBef>
              <a:buClrTx/>
              <a:buFontTx/>
              <a:buNone/>
            </a:pPr>
            <a:endParaRPr lang="fi-FI" altLang="fi-FI" sz="2000">
              <a:solidFill>
                <a:schemeClr val="tx1"/>
              </a:solidFill>
            </a:endParaRPr>
          </a:p>
          <a:p>
            <a:pPr eaLnBrk="1" hangingPunct="1">
              <a:spcBef>
                <a:spcPct val="0"/>
              </a:spcBef>
              <a:buClrTx/>
              <a:buFontTx/>
              <a:buNone/>
            </a:pPr>
            <a:endParaRPr lang="fi-FI" altLang="fi-FI" sz="2400" baseline="30000">
              <a:solidFill>
                <a:schemeClr val="tx1"/>
              </a:solidFill>
            </a:endParaRPr>
          </a:p>
        </p:txBody>
      </p:sp>
      <p:graphicFrame>
        <p:nvGraphicFramePr>
          <p:cNvPr id="849944" name="Object 24"/>
          <p:cNvGraphicFramePr>
            <a:graphicFrameLocks noGrp="1" noChangeAspect="1"/>
          </p:cNvGraphicFramePr>
          <p:nvPr>
            <p:ph sz="half" idx="2"/>
          </p:nvPr>
        </p:nvGraphicFramePr>
        <p:xfrm>
          <a:off x="5457825" y="4097338"/>
          <a:ext cx="2070100" cy="736600"/>
        </p:xfrm>
        <a:graphic>
          <a:graphicData uri="http://schemas.openxmlformats.org/presentationml/2006/ole">
            <mc:AlternateContent xmlns:mc="http://schemas.openxmlformats.org/markup-compatibility/2006">
              <mc:Choice xmlns:v="urn:schemas-microsoft-com:vml" Requires="v">
                <p:oleObj spid="_x0000_s67613" name="Equation" r:id="rId3" imgW="2070100" imgH="736600" progId="Equation.DSMT4">
                  <p:embed/>
                </p:oleObj>
              </mc:Choice>
              <mc:Fallback>
                <p:oleObj name="Equation" r:id="rId3" imgW="2070100" imgH="736600" progId="Equation.DSMT4">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7825" y="4097338"/>
                        <a:ext cx="2070100" cy="73660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610" name="AutoShape 26">
            <a:hlinkClick r:id="rId5"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49944"/>
                                        </p:tgtEl>
                                        <p:attrNameLst>
                                          <p:attrName>style.visibility</p:attrName>
                                        </p:attrNameLst>
                                      </p:cBhvr>
                                      <p:to>
                                        <p:strVal val="visible"/>
                                      </p:to>
                                    </p:set>
                                    <p:animEffect transition="in" filter="box(in)">
                                      <p:cBhvr>
                                        <p:cTn id="7" dur="500"/>
                                        <p:tgtEl>
                                          <p:spTgt spid="8499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D9E3E3FD-1F0D-48F5-88A8-38A7CD820734}" type="slidenum">
              <a:rPr lang="fi-FI" altLang="fi-FI" sz="1000" smtClean="0">
                <a:solidFill>
                  <a:schemeClr val="tx1"/>
                </a:solidFill>
                <a:latin typeface="Arial" panose="020B0604020202020204" pitchFamily="34" charset="0"/>
              </a:rPr>
              <a:pPr>
                <a:spcBef>
                  <a:spcPct val="0"/>
                </a:spcBef>
                <a:buClrTx/>
                <a:buFontTx/>
                <a:buNone/>
              </a:pPr>
              <a:t>59</a:t>
            </a:fld>
            <a:endParaRPr lang="fi-FI" altLang="fi-FI" sz="1000" smtClean="0">
              <a:solidFill>
                <a:schemeClr val="tx1"/>
              </a:solidFill>
              <a:latin typeface="Arial" panose="020B0604020202020204" pitchFamily="34" charset="0"/>
            </a:endParaRPr>
          </a:p>
        </p:txBody>
      </p:sp>
      <p:sp>
        <p:nvSpPr>
          <p:cNvPr id="68611" name="Rectangle 2"/>
          <p:cNvSpPr>
            <a:spLocks noGrp="1" noRot="1" noChangeArrowheads="1"/>
          </p:cNvSpPr>
          <p:nvPr>
            <p:ph type="body" sz="half" idx="4294967295"/>
          </p:nvPr>
        </p:nvSpPr>
        <p:spPr>
          <a:xfrm>
            <a:off x="534988" y="338138"/>
            <a:ext cx="8085137" cy="985837"/>
          </a:xfrm>
        </p:spPr>
        <p:txBody>
          <a:bodyPr/>
          <a:lstStyle/>
          <a:p>
            <a:pPr eaLnBrk="1" hangingPunct="1"/>
            <a:r>
              <a:rPr lang="fi-FI" altLang="fi-FI" sz="2800" smtClean="0"/>
              <a:t>Johdetaan oppikirjan yhtälö 2.12, jossa ei esiinny aikaa </a:t>
            </a:r>
            <a:r>
              <a:rPr lang="fi-FI" altLang="fi-FI" sz="2800" i="1" smtClean="0"/>
              <a:t>t </a:t>
            </a:r>
            <a:r>
              <a:rPr lang="fi-FI" altLang="fi-FI" sz="2800" smtClean="0"/>
              <a:t>:</a:t>
            </a:r>
          </a:p>
        </p:txBody>
      </p:sp>
      <p:graphicFrame>
        <p:nvGraphicFramePr>
          <p:cNvPr id="68612" name="Object 4"/>
          <p:cNvGraphicFramePr>
            <a:graphicFrameLocks noGrp="1" noChangeAspect="1"/>
          </p:cNvGraphicFramePr>
          <p:nvPr>
            <p:ph sz="half" idx="4294967295"/>
          </p:nvPr>
        </p:nvGraphicFramePr>
        <p:xfrm>
          <a:off x="882650" y="1552575"/>
          <a:ext cx="3454400" cy="752475"/>
        </p:xfrm>
        <a:graphic>
          <a:graphicData uri="http://schemas.openxmlformats.org/presentationml/2006/ole">
            <mc:AlternateContent xmlns:mc="http://schemas.openxmlformats.org/markup-compatibility/2006">
              <mc:Choice xmlns:v="urn:schemas-microsoft-com:vml" Requires="v">
                <p:oleObj spid="_x0000_s68625" name="Equation" r:id="rId3" imgW="3441700" imgH="749300" progId="Equation.DSMT4">
                  <p:embed/>
                </p:oleObj>
              </mc:Choice>
              <mc:Fallback>
                <p:oleObj name="Equation" r:id="rId3" imgW="3441700" imgH="7493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650" y="1552575"/>
                        <a:ext cx="3454400" cy="752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13" name="Line 5"/>
          <p:cNvSpPr>
            <a:spLocks noChangeShapeType="1"/>
          </p:cNvSpPr>
          <p:nvPr/>
        </p:nvSpPr>
        <p:spPr bwMode="auto">
          <a:xfrm>
            <a:off x="2859088" y="2046288"/>
            <a:ext cx="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68614" name="Text Box 6"/>
          <p:cNvSpPr txBox="1">
            <a:spLocks noChangeArrowheads="1"/>
          </p:cNvSpPr>
          <p:nvPr/>
        </p:nvSpPr>
        <p:spPr bwMode="auto">
          <a:xfrm>
            <a:off x="720725" y="2497138"/>
            <a:ext cx="802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a:solidFill>
                  <a:schemeClr val="tx1"/>
                </a:solidFill>
              </a:rPr>
              <a:t>Sijoitetaan </a:t>
            </a:r>
            <a:r>
              <a:rPr lang="fi-FI" altLang="fi-FI" sz="2400" i="1">
                <a:solidFill>
                  <a:schemeClr val="tx1"/>
                </a:solidFill>
              </a:rPr>
              <a:t>t</a:t>
            </a:r>
            <a:r>
              <a:rPr lang="fi-FI" altLang="fi-FI" sz="2400">
                <a:solidFill>
                  <a:schemeClr val="tx1"/>
                </a:solidFill>
              </a:rPr>
              <a:t> :n lauseke matkan </a:t>
            </a:r>
            <a:r>
              <a:rPr lang="fi-FI" altLang="fi-FI" sz="2400" i="1">
                <a:solidFill>
                  <a:schemeClr val="tx1"/>
                </a:solidFill>
              </a:rPr>
              <a:t>x</a:t>
            </a:r>
            <a:r>
              <a:rPr lang="fi-FI" altLang="fi-FI" sz="2400">
                <a:solidFill>
                  <a:schemeClr val="tx1"/>
                </a:solidFill>
              </a:rPr>
              <a:t> lausekkeeseen.</a:t>
            </a:r>
          </a:p>
        </p:txBody>
      </p:sp>
      <p:graphicFrame>
        <p:nvGraphicFramePr>
          <p:cNvPr id="68615" name="Object 7"/>
          <p:cNvGraphicFramePr>
            <a:graphicFrameLocks noChangeAspect="1"/>
          </p:cNvGraphicFramePr>
          <p:nvPr/>
        </p:nvGraphicFramePr>
        <p:xfrm>
          <a:off x="850900" y="3319463"/>
          <a:ext cx="5416550" cy="787400"/>
        </p:xfrm>
        <a:graphic>
          <a:graphicData uri="http://schemas.openxmlformats.org/presentationml/2006/ole">
            <mc:AlternateContent xmlns:mc="http://schemas.openxmlformats.org/markup-compatibility/2006">
              <mc:Choice xmlns:v="urn:schemas-microsoft-com:vml" Requires="v">
                <p:oleObj spid="_x0000_s68626" name="Equation" r:id="rId5" imgW="5410200" imgH="787400" progId="Equation.DSMT4">
                  <p:embed/>
                </p:oleObj>
              </mc:Choice>
              <mc:Fallback>
                <p:oleObj name="Equation" r:id="rId5" imgW="5410200" imgH="7874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0900" y="3319463"/>
                        <a:ext cx="541655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16" name="Text Box 8"/>
          <p:cNvSpPr txBox="1">
            <a:spLocks noChangeArrowheads="1"/>
          </p:cNvSpPr>
          <p:nvPr/>
        </p:nvSpPr>
        <p:spPr bwMode="auto">
          <a:xfrm>
            <a:off x="762000" y="4294188"/>
            <a:ext cx="802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a:solidFill>
                  <a:schemeClr val="tx1"/>
                </a:solidFill>
              </a:rPr>
              <a:t>Sievennetään lauseke ratkaisemalla suure </a:t>
            </a:r>
            <a:r>
              <a:rPr lang="fi-FI" altLang="fi-FI" sz="2400" i="1">
                <a:solidFill>
                  <a:schemeClr val="tx1"/>
                </a:solidFill>
              </a:rPr>
              <a:t>v </a:t>
            </a:r>
            <a:r>
              <a:rPr lang="fi-FI" altLang="fi-FI" sz="2400" baseline="30000">
                <a:solidFill>
                  <a:schemeClr val="tx1"/>
                </a:solidFill>
              </a:rPr>
              <a:t>2</a:t>
            </a:r>
            <a:r>
              <a:rPr lang="fi-FI" altLang="fi-FI" sz="2400">
                <a:solidFill>
                  <a:schemeClr val="tx1"/>
                </a:solidFill>
              </a:rPr>
              <a:t>:</a:t>
            </a:r>
          </a:p>
        </p:txBody>
      </p:sp>
      <p:graphicFrame>
        <p:nvGraphicFramePr>
          <p:cNvPr id="68617" name="Object 9"/>
          <p:cNvGraphicFramePr>
            <a:graphicFrameLocks noChangeAspect="1"/>
          </p:cNvGraphicFramePr>
          <p:nvPr/>
        </p:nvGraphicFramePr>
        <p:xfrm>
          <a:off x="993775" y="5170488"/>
          <a:ext cx="1931988" cy="419100"/>
        </p:xfrm>
        <a:graphic>
          <a:graphicData uri="http://schemas.openxmlformats.org/presentationml/2006/ole">
            <mc:AlternateContent xmlns:mc="http://schemas.openxmlformats.org/markup-compatibility/2006">
              <mc:Choice xmlns:v="urn:schemas-microsoft-com:vml" Requires="v">
                <p:oleObj spid="_x0000_s68627" name="Equation" r:id="rId7" imgW="1930400" imgH="419100" progId="Equation.DSMT4">
                  <p:embed/>
                </p:oleObj>
              </mc:Choice>
              <mc:Fallback>
                <p:oleObj name="Equation" r:id="rId7" imgW="1930400" imgH="4191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3775" y="5170488"/>
                        <a:ext cx="1931988" cy="4191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18" name="AutoShape 10">
            <a:hlinkClick r:id="rId9"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E5030A4E-E8DA-4D5A-89F8-927D6D6C8104}" type="slidenum">
              <a:rPr lang="fi-FI" altLang="fi-FI" sz="1000" smtClean="0">
                <a:solidFill>
                  <a:schemeClr val="tx1"/>
                </a:solidFill>
                <a:latin typeface="Arial" panose="020B0604020202020204" pitchFamily="34" charset="0"/>
              </a:rPr>
              <a:pPr>
                <a:spcBef>
                  <a:spcPct val="0"/>
                </a:spcBef>
                <a:buClrTx/>
                <a:buFontTx/>
                <a:buNone/>
              </a:pPr>
              <a:t>6</a:t>
            </a:fld>
            <a:endParaRPr lang="fi-FI" altLang="fi-FI" sz="1000" smtClean="0">
              <a:solidFill>
                <a:schemeClr val="tx1"/>
              </a:solidFill>
              <a:latin typeface="Arial" panose="020B0604020202020204" pitchFamily="34" charset="0"/>
            </a:endParaRPr>
          </a:p>
        </p:txBody>
      </p:sp>
      <p:sp>
        <p:nvSpPr>
          <p:cNvPr id="13315" name="Rectangle 2"/>
          <p:cNvSpPr>
            <a:spLocks noGrp="1" noRot="1" noChangeArrowheads="1"/>
          </p:cNvSpPr>
          <p:nvPr>
            <p:ph type="title"/>
          </p:nvPr>
        </p:nvSpPr>
        <p:spPr>
          <a:xfrm>
            <a:off x="466725" y="228600"/>
            <a:ext cx="7753350" cy="1143000"/>
          </a:xfrm>
        </p:spPr>
        <p:txBody>
          <a:bodyPr/>
          <a:lstStyle/>
          <a:p>
            <a:pPr eaLnBrk="1" hangingPunct="1"/>
            <a:r>
              <a:rPr lang="fi-FI" altLang="fi-FI" sz="4000" smtClean="0"/>
              <a:t>Perusilmiöt</a:t>
            </a:r>
          </a:p>
        </p:txBody>
      </p:sp>
      <p:sp>
        <p:nvSpPr>
          <p:cNvPr id="13316" name="Rectangle 3"/>
          <p:cNvSpPr>
            <a:spLocks noGrp="1" noRot="1" noChangeArrowheads="1"/>
          </p:cNvSpPr>
          <p:nvPr>
            <p:ph type="body" idx="1"/>
          </p:nvPr>
        </p:nvSpPr>
        <p:spPr/>
        <p:txBody>
          <a:bodyPr/>
          <a:lstStyle/>
          <a:p>
            <a:pPr eaLnBrk="1" hangingPunct="1"/>
            <a:r>
              <a:rPr lang="fi-FI" altLang="fi-FI" smtClean="0"/>
              <a:t>Perusilmiöiden hahmottaminen on pitkän historiallisen kehityksen tulosta.</a:t>
            </a:r>
          </a:p>
          <a:p>
            <a:pPr lvl="1" eaLnBrk="1" hangingPunct="1"/>
            <a:r>
              <a:rPr lang="fi-FI" altLang="fi-FI" smtClean="0"/>
              <a:t>Tehtyjä havaintoja pyrittiin ymmärtämään niitä kuvaavien, mahdollisimman yleisten lakien avulla.</a:t>
            </a:r>
          </a:p>
          <a:p>
            <a:pPr lvl="1" eaLnBrk="1" hangingPunct="1"/>
            <a:r>
              <a:rPr lang="fi-FI" altLang="fi-FI" smtClean="0"/>
              <a:t>Vähitellen syntyi ristiriidattomia tietorakenteita, joita testattiin kokeellisesti ja tarvittaessa korjattiin.  Niiden avulla kyettiin myös ennus-tamaan uusia ilmiöitä.  </a:t>
            </a:r>
          </a:p>
        </p:txBody>
      </p:sp>
      <p:sp>
        <p:nvSpPr>
          <p:cNvPr id="13317" name="AutoShape 5">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24209EAA-2C2A-4060-A37F-73146A4B7A53}" type="slidenum">
              <a:rPr lang="fi-FI" altLang="fi-FI" sz="1000" smtClean="0">
                <a:solidFill>
                  <a:schemeClr val="tx1"/>
                </a:solidFill>
                <a:latin typeface="Arial" panose="020B0604020202020204" pitchFamily="34" charset="0"/>
              </a:rPr>
              <a:pPr>
                <a:spcBef>
                  <a:spcPct val="0"/>
                </a:spcBef>
                <a:buClrTx/>
                <a:buFontTx/>
                <a:buNone/>
              </a:pPr>
              <a:t>60</a:t>
            </a:fld>
            <a:endParaRPr lang="fi-FI" altLang="fi-FI" sz="1000" smtClean="0">
              <a:solidFill>
                <a:schemeClr val="tx1"/>
              </a:solidFill>
              <a:latin typeface="Arial" panose="020B0604020202020204" pitchFamily="34" charset="0"/>
            </a:endParaRPr>
          </a:p>
        </p:txBody>
      </p:sp>
      <p:sp>
        <p:nvSpPr>
          <p:cNvPr id="69635" name="Text Box 2"/>
          <p:cNvSpPr txBox="1">
            <a:spLocks noChangeArrowheads="1"/>
          </p:cNvSpPr>
          <p:nvPr/>
        </p:nvSpPr>
        <p:spPr bwMode="auto">
          <a:xfrm>
            <a:off x="433388" y="869950"/>
            <a:ext cx="85121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b="1">
                <a:solidFill>
                  <a:schemeClr val="tx2"/>
                </a:solidFill>
              </a:rPr>
              <a:t>Kinematiikan perusprobleeman ratkaisu:</a:t>
            </a:r>
          </a:p>
        </p:txBody>
      </p:sp>
      <p:grpSp>
        <p:nvGrpSpPr>
          <p:cNvPr id="69636" name="Group 3"/>
          <p:cNvGrpSpPr>
            <a:grpSpLocks/>
          </p:cNvGrpSpPr>
          <p:nvPr/>
        </p:nvGrpSpPr>
        <p:grpSpPr bwMode="auto">
          <a:xfrm>
            <a:off x="819150" y="2022475"/>
            <a:ext cx="6815138" cy="2432050"/>
            <a:chOff x="498" y="1315"/>
            <a:chExt cx="4293" cy="1532"/>
          </a:xfrm>
        </p:grpSpPr>
        <p:sp>
          <p:nvSpPr>
            <p:cNvPr id="69638" name="Rectangle 4"/>
            <p:cNvSpPr>
              <a:spLocks noChangeArrowheads="1"/>
            </p:cNvSpPr>
            <p:nvPr/>
          </p:nvSpPr>
          <p:spPr bwMode="auto">
            <a:xfrm>
              <a:off x="498" y="1992"/>
              <a:ext cx="1065" cy="333"/>
            </a:xfrm>
            <a:prstGeom prst="rect">
              <a:avLst/>
            </a:prstGeom>
            <a:solidFill>
              <a:srgbClr val="99CCFF"/>
            </a:solidFill>
            <a:ln w="9525" algn="ctr">
              <a:solidFill>
                <a:schemeClr val="tx1"/>
              </a:solidFill>
              <a:miter lim="800000"/>
              <a:headEnd/>
              <a:tailEnd/>
            </a:ln>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800" i="1">
                  <a:solidFill>
                    <a:schemeClr val="tx1"/>
                  </a:solidFill>
                </a:rPr>
                <a:t>a </a:t>
              </a:r>
              <a:r>
                <a:rPr lang="fi-FI" altLang="fi-FI" sz="2800">
                  <a:solidFill>
                    <a:schemeClr val="tx1"/>
                  </a:solidFill>
                </a:rPr>
                <a:t>= </a:t>
              </a:r>
              <a:r>
                <a:rPr lang="fi-FI" altLang="fi-FI" sz="2800" i="1">
                  <a:solidFill>
                    <a:schemeClr val="tx1"/>
                  </a:solidFill>
                </a:rPr>
                <a:t>a</a:t>
              </a:r>
              <a:r>
                <a:rPr lang="fi-FI" altLang="fi-FI" sz="2800">
                  <a:solidFill>
                    <a:schemeClr val="tx1"/>
                  </a:solidFill>
                </a:rPr>
                <a:t> (</a:t>
              </a:r>
              <a:r>
                <a:rPr lang="fi-FI" altLang="fi-FI" sz="2800" i="1">
                  <a:solidFill>
                    <a:schemeClr val="tx1"/>
                  </a:solidFill>
                </a:rPr>
                <a:t>t </a:t>
              </a:r>
              <a:r>
                <a:rPr lang="fi-FI" altLang="fi-FI" sz="2800">
                  <a:solidFill>
                    <a:schemeClr val="tx1"/>
                  </a:solidFill>
                </a:rPr>
                <a:t>)</a:t>
              </a:r>
            </a:p>
          </p:txBody>
        </p:sp>
        <p:sp>
          <p:nvSpPr>
            <p:cNvPr id="69639" name="Rectangle 5"/>
            <p:cNvSpPr>
              <a:spLocks noChangeArrowheads="1"/>
            </p:cNvSpPr>
            <p:nvPr/>
          </p:nvSpPr>
          <p:spPr bwMode="auto">
            <a:xfrm>
              <a:off x="2106" y="1984"/>
              <a:ext cx="1065" cy="333"/>
            </a:xfrm>
            <a:prstGeom prst="rect">
              <a:avLst/>
            </a:prstGeom>
            <a:solidFill>
              <a:srgbClr val="99CCFF"/>
            </a:solidFill>
            <a:ln w="9525" algn="ctr">
              <a:solidFill>
                <a:schemeClr val="tx1"/>
              </a:solidFill>
              <a:miter lim="800000"/>
              <a:headEnd/>
              <a:tailEnd/>
            </a:ln>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800" i="1">
                  <a:solidFill>
                    <a:schemeClr val="tx1"/>
                  </a:solidFill>
                </a:rPr>
                <a:t>v </a:t>
              </a:r>
              <a:r>
                <a:rPr lang="fi-FI" altLang="fi-FI" sz="2800">
                  <a:solidFill>
                    <a:schemeClr val="tx1"/>
                  </a:solidFill>
                </a:rPr>
                <a:t>=</a:t>
              </a:r>
              <a:r>
                <a:rPr lang="fi-FI" altLang="fi-FI" sz="2800" i="1">
                  <a:solidFill>
                    <a:schemeClr val="tx1"/>
                  </a:solidFill>
                </a:rPr>
                <a:t>v </a:t>
              </a:r>
              <a:r>
                <a:rPr lang="fi-FI" altLang="fi-FI" sz="2800">
                  <a:solidFill>
                    <a:schemeClr val="tx1"/>
                  </a:solidFill>
                </a:rPr>
                <a:t>(</a:t>
              </a:r>
              <a:r>
                <a:rPr lang="fi-FI" altLang="fi-FI" sz="2800" i="1">
                  <a:solidFill>
                    <a:schemeClr val="tx1"/>
                  </a:solidFill>
                </a:rPr>
                <a:t>t </a:t>
              </a:r>
              <a:r>
                <a:rPr lang="fi-FI" altLang="fi-FI" sz="2800">
                  <a:solidFill>
                    <a:schemeClr val="tx1"/>
                  </a:solidFill>
                </a:rPr>
                <a:t>)</a:t>
              </a:r>
            </a:p>
          </p:txBody>
        </p:sp>
        <p:sp>
          <p:nvSpPr>
            <p:cNvPr id="69640" name="Rectangle 6"/>
            <p:cNvSpPr>
              <a:spLocks noChangeArrowheads="1"/>
            </p:cNvSpPr>
            <p:nvPr/>
          </p:nvSpPr>
          <p:spPr bwMode="auto">
            <a:xfrm>
              <a:off x="3726" y="1983"/>
              <a:ext cx="1065" cy="333"/>
            </a:xfrm>
            <a:prstGeom prst="rect">
              <a:avLst/>
            </a:prstGeom>
            <a:solidFill>
              <a:srgbClr val="99CCFF"/>
            </a:solidFill>
            <a:ln w="9525" algn="ctr">
              <a:solidFill>
                <a:schemeClr val="tx1"/>
              </a:solidFill>
              <a:miter lim="800000"/>
              <a:headEnd/>
              <a:tailEnd/>
            </a:ln>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800" i="1">
                  <a:solidFill>
                    <a:schemeClr val="tx1"/>
                  </a:solidFill>
                </a:rPr>
                <a:t>x </a:t>
              </a:r>
              <a:r>
                <a:rPr lang="fi-FI" altLang="fi-FI" sz="2800">
                  <a:solidFill>
                    <a:schemeClr val="tx1"/>
                  </a:solidFill>
                </a:rPr>
                <a:t>=</a:t>
              </a:r>
              <a:r>
                <a:rPr lang="fi-FI" altLang="fi-FI" sz="2800" i="1">
                  <a:solidFill>
                    <a:schemeClr val="tx1"/>
                  </a:solidFill>
                </a:rPr>
                <a:t>x</a:t>
              </a:r>
              <a:r>
                <a:rPr lang="fi-FI" altLang="fi-FI" sz="2800">
                  <a:solidFill>
                    <a:schemeClr val="tx1"/>
                  </a:solidFill>
                </a:rPr>
                <a:t> (</a:t>
              </a:r>
              <a:r>
                <a:rPr lang="fi-FI" altLang="fi-FI" sz="2800" i="1">
                  <a:solidFill>
                    <a:schemeClr val="tx1"/>
                  </a:solidFill>
                </a:rPr>
                <a:t>t </a:t>
              </a:r>
              <a:r>
                <a:rPr lang="fi-FI" altLang="fi-FI" sz="2800">
                  <a:solidFill>
                    <a:schemeClr val="tx1"/>
                  </a:solidFill>
                </a:rPr>
                <a:t>)</a:t>
              </a:r>
            </a:p>
          </p:txBody>
        </p:sp>
        <p:sp>
          <p:nvSpPr>
            <p:cNvPr id="69641" name="Line 7"/>
            <p:cNvSpPr>
              <a:spLocks noChangeShapeType="1"/>
            </p:cNvSpPr>
            <p:nvPr/>
          </p:nvSpPr>
          <p:spPr bwMode="auto">
            <a:xfrm>
              <a:off x="1563" y="2173"/>
              <a:ext cx="549"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69642" name="Line 8"/>
            <p:cNvSpPr>
              <a:spLocks noChangeShapeType="1"/>
            </p:cNvSpPr>
            <p:nvPr/>
          </p:nvSpPr>
          <p:spPr bwMode="auto">
            <a:xfrm>
              <a:off x="3161" y="2154"/>
              <a:ext cx="568"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69643" name="Line 9"/>
            <p:cNvSpPr>
              <a:spLocks noChangeShapeType="1"/>
            </p:cNvSpPr>
            <p:nvPr/>
          </p:nvSpPr>
          <p:spPr bwMode="auto">
            <a:xfrm>
              <a:off x="521" y="1670"/>
              <a:ext cx="4233" cy="0"/>
            </a:xfrm>
            <a:prstGeom prst="line">
              <a:avLst/>
            </a:prstGeom>
            <a:noFill/>
            <a:ln w="50800">
              <a:solidFill>
                <a:srgbClr val="008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69644" name="Line 10"/>
            <p:cNvSpPr>
              <a:spLocks noChangeShapeType="1"/>
            </p:cNvSpPr>
            <p:nvPr/>
          </p:nvSpPr>
          <p:spPr bwMode="auto">
            <a:xfrm>
              <a:off x="502" y="2847"/>
              <a:ext cx="4233" cy="0"/>
            </a:xfrm>
            <a:prstGeom prst="line">
              <a:avLst/>
            </a:prstGeom>
            <a:noFill/>
            <a:ln w="50800">
              <a:solidFill>
                <a:srgbClr val="FF0000"/>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fi-FI"/>
            </a:p>
          </p:txBody>
        </p:sp>
        <p:sp>
          <p:nvSpPr>
            <p:cNvPr id="69645" name="Text Box 11"/>
            <p:cNvSpPr txBox="1">
              <a:spLocks noChangeArrowheads="1"/>
            </p:cNvSpPr>
            <p:nvPr/>
          </p:nvSpPr>
          <p:spPr bwMode="auto">
            <a:xfrm>
              <a:off x="1707" y="1315"/>
              <a:ext cx="129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a:solidFill>
                    <a:schemeClr val="tx1"/>
                  </a:solidFill>
                </a:rPr>
                <a:t>Integrointi</a:t>
              </a:r>
            </a:p>
          </p:txBody>
        </p:sp>
        <p:sp>
          <p:nvSpPr>
            <p:cNvPr id="69646" name="Text Box 12"/>
            <p:cNvSpPr txBox="1">
              <a:spLocks noChangeArrowheads="1"/>
            </p:cNvSpPr>
            <p:nvPr/>
          </p:nvSpPr>
          <p:spPr bwMode="auto">
            <a:xfrm>
              <a:off x="1688" y="2430"/>
              <a:ext cx="119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a:solidFill>
                    <a:schemeClr val="tx1"/>
                  </a:solidFill>
                </a:rPr>
                <a:t>Derivointi</a:t>
              </a:r>
            </a:p>
          </p:txBody>
        </p:sp>
      </p:grpSp>
      <p:sp>
        <p:nvSpPr>
          <p:cNvPr id="69637" name="AutoShape 14">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089F5614-BEA1-48A6-B1A3-1B4C07A32F7B}" type="slidenum">
              <a:rPr lang="fi-FI" altLang="fi-FI" sz="1000" smtClean="0">
                <a:solidFill>
                  <a:schemeClr val="tx1"/>
                </a:solidFill>
                <a:latin typeface="Arial" panose="020B0604020202020204" pitchFamily="34" charset="0"/>
              </a:rPr>
              <a:pPr>
                <a:spcBef>
                  <a:spcPct val="0"/>
                </a:spcBef>
                <a:buClrTx/>
                <a:buFontTx/>
                <a:buNone/>
              </a:pPr>
              <a:t>61</a:t>
            </a:fld>
            <a:endParaRPr lang="fi-FI" altLang="fi-FI" sz="1000" smtClean="0">
              <a:solidFill>
                <a:schemeClr val="tx1"/>
              </a:solidFill>
              <a:latin typeface="Arial" panose="020B0604020202020204" pitchFamily="34" charset="0"/>
            </a:endParaRPr>
          </a:p>
        </p:txBody>
      </p:sp>
      <p:sp>
        <p:nvSpPr>
          <p:cNvPr id="70659" name="Rectangle 2"/>
          <p:cNvSpPr>
            <a:spLocks noGrp="1" noRot="1" noChangeArrowheads="1"/>
          </p:cNvSpPr>
          <p:nvPr>
            <p:ph type="body" idx="1"/>
          </p:nvPr>
        </p:nvSpPr>
        <p:spPr>
          <a:xfrm>
            <a:off x="301625" y="338138"/>
            <a:ext cx="8540750" cy="5761037"/>
          </a:xfrm>
        </p:spPr>
        <p:txBody>
          <a:bodyPr/>
          <a:lstStyle/>
          <a:p>
            <a:pPr eaLnBrk="1" hangingPunct="1">
              <a:lnSpc>
                <a:spcPct val="90000"/>
              </a:lnSpc>
              <a:buFont typeface="Wingdings" panose="05000000000000000000" pitchFamily="2" charset="2"/>
              <a:buNone/>
            </a:pPr>
            <a:r>
              <a:rPr lang="fi-FI" altLang="fi-FI" sz="2800" b="1" smtClean="0"/>
              <a:t>	Tehtävä 2.4.</a:t>
            </a:r>
            <a:r>
              <a:rPr lang="fi-FI" altLang="fi-FI" sz="2800" smtClean="0"/>
              <a:t>  Auto lähtee liikkeelle kiihtyvyydellä 2,2 m/s</a:t>
            </a:r>
            <a:r>
              <a:rPr lang="fi-FI" altLang="fi-FI" sz="2800" baseline="30000" smtClean="0"/>
              <a:t>2</a:t>
            </a:r>
            <a:r>
              <a:rPr lang="fi-FI" altLang="fi-FI" sz="2800" smtClean="0"/>
              <a:t>.  Laske auton nopeus 5,0 s kuluttua.  Kuinka suuri on auton nopeus, kun se on liikkunut 3,0 m?</a:t>
            </a:r>
          </a:p>
          <a:p>
            <a:pPr lvl="1" eaLnBrk="1" hangingPunct="1">
              <a:lnSpc>
                <a:spcPct val="90000"/>
              </a:lnSpc>
              <a:buFont typeface="Wingdings" panose="05000000000000000000" pitchFamily="2" charset="2"/>
              <a:buNone/>
            </a:pPr>
            <a:endParaRPr lang="fi-FI" altLang="fi-FI" sz="2400" smtClean="0">
              <a:solidFill>
                <a:schemeClr val="tx2"/>
              </a:solidFill>
            </a:endParaRPr>
          </a:p>
          <a:p>
            <a:pPr lvl="1" eaLnBrk="1" hangingPunct="1">
              <a:lnSpc>
                <a:spcPct val="90000"/>
              </a:lnSpc>
              <a:buFont typeface="Wingdings" panose="05000000000000000000" pitchFamily="2" charset="2"/>
              <a:buNone/>
            </a:pPr>
            <a:r>
              <a:rPr lang="fi-FI" altLang="fi-FI" sz="2400" smtClean="0"/>
              <a:t> </a:t>
            </a:r>
          </a:p>
          <a:p>
            <a:pPr eaLnBrk="1" hangingPunct="1">
              <a:lnSpc>
                <a:spcPct val="90000"/>
              </a:lnSpc>
              <a:buFont typeface="Wingdings" panose="05000000000000000000" pitchFamily="2" charset="2"/>
              <a:buNone/>
            </a:pPr>
            <a:endParaRPr lang="fi-FI" altLang="fi-FI" sz="2800" smtClean="0"/>
          </a:p>
          <a:p>
            <a:pPr eaLnBrk="1" hangingPunct="1">
              <a:lnSpc>
                <a:spcPct val="90000"/>
              </a:lnSpc>
              <a:buFont typeface="Wingdings" panose="05000000000000000000" pitchFamily="2" charset="2"/>
              <a:buNone/>
            </a:pPr>
            <a:r>
              <a:rPr lang="fi-FI" altLang="fi-FI" sz="2800" b="1" smtClean="0"/>
              <a:t>	Tehtävä 2.5.</a:t>
            </a:r>
            <a:r>
              <a:rPr lang="fi-FI" altLang="fi-FI" sz="2800" smtClean="0"/>
              <a:t>  Autoilija jarruttaa siten, että auto pysähtyy nopeudesta 90 km/h 52 m matkalla.  a) Kuinka kauan jarrutus kestää? b) Kuinka suuri on auton hidastuvuus? c) Kuinka pitkä olisi jarrutusmatka nopeudesta 75 km/h samalla hidastuvuudella?</a:t>
            </a:r>
            <a:endParaRPr lang="fi-FI" altLang="fi-FI" sz="2800" smtClean="0">
              <a:solidFill>
                <a:schemeClr val="tx2"/>
              </a:solidFill>
            </a:endParaRPr>
          </a:p>
        </p:txBody>
      </p:sp>
      <p:sp>
        <p:nvSpPr>
          <p:cNvPr id="70660" name="AutoShape 4">
            <a:hlinkClick r:id="rId2" action="ppaction://hlinksldjump" highlightClick="1"/>
          </p:cNvPr>
          <p:cNvSpPr>
            <a:spLocks noChangeArrowheads="1"/>
          </p:cNvSpPr>
          <p:nvPr/>
        </p:nvSpPr>
        <p:spPr bwMode="auto">
          <a:xfrm>
            <a:off x="714375" y="2089150"/>
            <a:ext cx="1512888" cy="441325"/>
          </a:xfrm>
          <a:prstGeom prst="actionButtonBlank">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000" b="1">
                <a:solidFill>
                  <a:schemeClr val="tx2"/>
                </a:solidFill>
              </a:rPr>
              <a:t>Ratkaisu</a:t>
            </a:r>
          </a:p>
        </p:txBody>
      </p:sp>
      <p:sp>
        <p:nvSpPr>
          <p:cNvPr id="70661" name="AutoShape 5">
            <a:hlinkClick r:id="rId3" action="ppaction://hlinksldjump" highlightClick="1"/>
          </p:cNvPr>
          <p:cNvSpPr>
            <a:spLocks noChangeArrowheads="1"/>
          </p:cNvSpPr>
          <p:nvPr/>
        </p:nvSpPr>
        <p:spPr bwMode="auto">
          <a:xfrm>
            <a:off x="714375" y="5808663"/>
            <a:ext cx="1512888" cy="441325"/>
          </a:xfrm>
          <a:prstGeom prst="actionButtonBlank">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000" b="1">
                <a:solidFill>
                  <a:schemeClr val="tx2"/>
                </a:solidFill>
              </a:rPr>
              <a:t>Ratkaisu</a:t>
            </a:r>
          </a:p>
        </p:txBody>
      </p:sp>
      <p:sp>
        <p:nvSpPr>
          <p:cNvPr id="70662" name="AutoShape 6">
            <a:hlinkClick r:id="rId4"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46BFAE12-0CE0-4FD2-86C4-E27BCD31BDB2}" type="slidenum">
              <a:rPr lang="fi-FI" altLang="fi-FI" sz="1000" smtClean="0">
                <a:solidFill>
                  <a:schemeClr val="tx1"/>
                </a:solidFill>
                <a:latin typeface="Arial" panose="020B0604020202020204" pitchFamily="34" charset="0"/>
              </a:rPr>
              <a:pPr>
                <a:spcBef>
                  <a:spcPct val="0"/>
                </a:spcBef>
                <a:buClrTx/>
                <a:buFontTx/>
                <a:buNone/>
              </a:pPr>
              <a:t>62</a:t>
            </a:fld>
            <a:endParaRPr lang="fi-FI" altLang="fi-FI" sz="1000" smtClean="0">
              <a:solidFill>
                <a:schemeClr val="tx1"/>
              </a:solidFill>
              <a:latin typeface="Arial" panose="020B0604020202020204" pitchFamily="34" charset="0"/>
            </a:endParaRPr>
          </a:p>
        </p:txBody>
      </p:sp>
      <p:sp>
        <p:nvSpPr>
          <p:cNvPr id="71683" name="Rectangle 2"/>
          <p:cNvSpPr>
            <a:spLocks noGrp="1" noRot="1" noChangeArrowheads="1"/>
          </p:cNvSpPr>
          <p:nvPr>
            <p:ph type="body" idx="1"/>
          </p:nvPr>
        </p:nvSpPr>
        <p:spPr>
          <a:xfrm>
            <a:off x="301625" y="381000"/>
            <a:ext cx="8540750" cy="4668838"/>
          </a:xfrm>
        </p:spPr>
        <p:txBody>
          <a:bodyPr/>
          <a:lstStyle/>
          <a:p>
            <a:pPr eaLnBrk="1" hangingPunct="1">
              <a:buFont typeface="Wingdings" panose="05000000000000000000" pitchFamily="2" charset="2"/>
              <a:buNone/>
            </a:pPr>
            <a:r>
              <a:rPr lang="fi-FI" altLang="fi-FI" b="1" smtClean="0"/>
              <a:t>	Tehtävä 2.6.  </a:t>
            </a:r>
            <a:r>
              <a:rPr lang="fi-FI" altLang="fi-FI" smtClean="0"/>
              <a:t>Tutkitaan, miten auton jar-rutusmatka lukkojarrutuksessa riippuu alku-nopeudesta ja kelistä.  Kuvataan auton lii-kettä tasaisesti muuttuvan liikkeen mallilla.  Ei lasketa välituloksia, vaan johdetaan suu-reyhtälö, joka kuvaa jarrutusmatkan yleistä riippuvuutta edellä mainituista tekijöistä.  Tarkastele tilannetta myös graafisen ku-vaajan avulla. </a:t>
            </a:r>
            <a:endParaRPr lang="fi-FI" altLang="fi-FI" smtClean="0">
              <a:solidFill>
                <a:schemeClr val="tx2"/>
              </a:solidFill>
            </a:endParaRPr>
          </a:p>
        </p:txBody>
      </p:sp>
      <p:sp>
        <p:nvSpPr>
          <p:cNvPr id="71684" name="AutoShape 4">
            <a:hlinkClick r:id="rId2" action="ppaction://hlinksldjump" highlightClick="1"/>
          </p:cNvPr>
          <p:cNvSpPr>
            <a:spLocks noChangeArrowheads="1"/>
          </p:cNvSpPr>
          <p:nvPr/>
        </p:nvSpPr>
        <p:spPr bwMode="auto">
          <a:xfrm>
            <a:off x="715963" y="5384800"/>
            <a:ext cx="1512887" cy="441325"/>
          </a:xfrm>
          <a:prstGeom prst="actionButtonBlank">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000" b="1">
                <a:solidFill>
                  <a:schemeClr val="tx2"/>
                </a:solidFill>
              </a:rPr>
              <a:t>Ratkaisu</a:t>
            </a:r>
          </a:p>
        </p:txBody>
      </p:sp>
      <p:sp>
        <p:nvSpPr>
          <p:cNvPr id="71685" name="AutoShape 5">
            <a:hlinkClick r:id="rId3"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870BB1E1-99BC-425E-BB31-701E0EFCBE2D}" type="slidenum">
              <a:rPr lang="fi-FI" altLang="fi-FI" sz="1000" smtClean="0">
                <a:solidFill>
                  <a:schemeClr val="tx1"/>
                </a:solidFill>
                <a:latin typeface="Arial" panose="020B0604020202020204" pitchFamily="34" charset="0"/>
              </a:rPr>
              <a:pPr>
                <a:spcBef>
                  <a:spcPct val="0"/>
                </a:spcBef>
                <a:buClrTx/>
                <a:buFontTx/>
                <a:buNone/>
              </a:pPr>
              <a:t>63</a:t>
            </a:fld>
            <a:endParaRPr lang="fi-FI" altLang="fi-FI" sz="1000" smtClean="0">
              <a:solidFill>
                <a:schemeClr val="tx1"/>
              </a:solidFill>
              <a:latin typeface="Arial" panose="020B0604020202020204" pitchFamily="34" charset="0"/>
            </a:endParaRPr>
          </a:p>
        </p:txBody>
      </p:sp>
      <p:sp>
        <p:nvSpPr>
          <p:cNvPr id="72707" name="Rectangle 2"/>
          <p:cNvSpPr>
            <a:spLocks noGrp="1" noRot="1" noChangeArrowheads="1"/>
          </p:cNvSpPr>
          <p:nvPr>
            <p:ph type="title"/>
          </p:nvPr>
        </p:nvSpPr>
        <p:spPr>
          <a:xfrm>
            <a:off x="301625" y="228600"/>
            <a:ext cx="8540750" cy="736600"/>
          </a:xfrm>
        </p:spPr>
        <p:txBody>
          <a:bodyPr/>
          <a:lstStyle/>
          <a:p>
            <a:pPr algn="l" eaLnBrk="1" hangingPunct="1"/>
            <a:r>
              <a:rPr lang="fi-FI" altLang="fi-FI" sz="3600" smtClean="0"/>
              <a:t>Vapaa putoamisliike:</a:t>
            </a:r>
          </a:p>
        </p:txBody>
      </p:sp>
      <p:sp>
        <p:nvSpPr>
          <p:cNvPr id="72708" name="Rectangle 4"/>
          <p:cNvSpPr>
            <a:spLocks noGrp="1" noRot="1" noChangeArrowheads="1"/>
          </p:cNvSpPr>
          <p:nvPr>
            <p:ph type="body" idx="1"/>
          </p:nvPr>
        </p:nvSpPr>
        <p:spPr>
          <a:xfrm>
            <a:off x="301625" y="947738"/>
            <a:ext cx="8540750" cy="5527675"/>
          </a:xfrm>
        </p:spPr>
        <p:txBody>
          <a:bodyPr/>
          <a:lstStyle/>
          <a:p>
            <a:pPr eaLnBrk="1" hangingPunct="1"/>
            <a:r>
              <a:rPr lang="fi-FI" altLang="fi-FI" sz="2800" smtClean="0"/>
              <a:t>Kappale on vapaassa putoamisliikkeessä, jos siihen ei vaikuta muita voimia kuin painovoima.  </a:t>
            </a:r>
          </a:p>
          <a:p>
            <a:pPr eaLnBrk="1" hangingPunct="1"/>
            <a:r>
              <a:rPr lang="fi-FI" altLang="fi-FI" sz="2800" smtClean="0"/>
              <a:t>Kappaleen massa ei vaikuta putoamiskiihtyvyyden arvoon.  Jos ilmanvastuksen arvo on mitätön, kaikki kappaleet putoavat samalla kiihtyvyydellä.</a:t>
            </a:r>
          </a:p>
          <a:p>
            <a:pPr eaLnBrk="1" hangingPunct="1"/>
            <a:r>
              <a:rPr lang="fi-FI" altLang="fi-FI" sz="2800" smtClean="0"/>
              <a:t>Maapallolla putoamiskiihtyvyyden </a:t>
            </a:r>
            <a:r>
              <a:rPr lang="fi-FI" altLang="fi-FI" sz="2800" i="1" smtClean="0"/>
              <a:t>g</a:t>
            </a:r>
            <a:r>
              <a:rPr lang="fi-FI" altLang="fi-FI" sz="2800" smtClean="0"/>
              <a:t> arvo kahden numeron tarkkuudella on 9,8 m/s</a:t>
            </a:r>
            <a:r>
              <a:rPr lang="fi-FI" altLang="fi-FI" sz="2800" baseline="30000" smtClean="0"/>
              <a:t>2</a:t>
            </a:r>
            <a:r>
              <a:rPr lang="fi-FI" altLang="fi-FI" sz="2800" smtClean="0"/>
              <a:t>. </a:t>
            </a:r>
            <a:r>
              <a:rPr lang="fi-FI" altLang="fi-FI" sz="2800" i="1" smtClean="0"/>
              <a:t>g </a:t>
            </a:r>
            <a:r>
              <a:rPr lang="fi-FI" altLang="fi-FI" sz="2800" smtClean="0"/>
              <a:t>:n arvo vaihtelee leveyspiirin ja korkeuden mukaan. </a:t>
            </a:r>
          </a:p>
          <a:p>
            <a:pPr eaLnBrk="1" hangingPunct="1">
              <a:buFont typeface="Wingdings" panose="05000000000000000000" pitchFamily="2" charset="2"/>
              <a:buNone/>
            </a:pPr>
            <a:r>
              <a:rPr lang="fi-FI" altLang="fi-FI" sz="2800" smtClean="0"/>
              <a:t>	Esim. Helsingissä </a:t>
            </a:r>
            <a:r>
              <a:rPr lang="fi-FI" altLang="fi-FI" sz="2800" i="1" smtClean="0"/>
              <a:t>g </a:t>
            </a:r>
            <a:r>
              <a:rPr lang="fi-FI" altLang="fi-FI" sz="2800" smtClean="0"/>
              <a:t>= 9,8190 m/s</a:t>
            </a:r>
            <a:r>
              <a:rPr lang="fi-FI" altLang="fi-FI" sz="2800" baseline="30000" smtClean="0"/>
              <a:t>2</a:t>
            </a:r>
            <a:r>
              <a:rPr lang="fi-FI" altLang="fi-FI" sz="2800" smtClean="0"/>
              <a:t> ja </a:t>
            </a:r>
          </a:p>
          <a:p>
            <a:pPr eaLnBrk="1" hangingPunct="1">
              <a:buFont typeface="Wingdings" panose="05000000000000000000" pitchFamily="2" charset="2"/>
              <a:buNone/>
            </a:pPr>
            <a:r>
              <a:rPr lang="fi-FI" altLang="fi-FI" sz="2800" smtClean="0"/>
              <a:t>	Oulussa </a:t>
            </a:r>
            <a:r>
              <a:rPr lang="fi-FI" altLang="fi-FI" sz="2800" i="1" smtClean="0"/>
              <a:t>g</a:t>
            </a:r>
            <a:r>
              <a:rPr lang="fi-FI" altLang="fi-FI" sz="2800" smtClean="0"/>
              <a:t> = 9,8224 m/s</a:t>
            </a:r>
            <a:r>
              <a:rPr lang="fi-FI" altLang="fi-FI" sz="2800" baseline="30000" smtClean="0"/>
              <a:t>2</a:t>
            </a:r>
          </a:p>
          <a:p>
            <a:pPr eaLnBrk="1" hangingPunct="1"/>
            <a:r>
              <a:rPr lang="fi-FI" altLang="fi-FI" sz="2800" smtClean="0"/>
              <a:t>Laskutehtävissä käytetään arvoa </a:t>
            </a:r>
            <a:r>
              <a:rPr lang="fi-FI" altLang="fi-FI" sz="2800" i="1" smtClean="0"/>
              <a:t>g</a:t>
            </a:r>
            <a:r>
              <a:rPr lang="fi-FI" altLang="fi-FI" sz="2800" smtClean="0"/>
              <a:t> = 9,81m/s</a:t>
            </a:r>
            <a:r>
              <a:rPr lang="fi-FI" altLang="fi-FI" sz="2800" baseline="30000" smtClean="0"/>
              <a:t>2</a:t>
            </a:r>
          </a:p>
          <a:p>
            <a:pPr eaLnBrk="1" hangingPunct="1">
              <a:buFont typeface="Wingdings" panose="05000000000000000000" pitchFamily="2" charset="2"/>
              <a:buNone/>
            </a:pPr>
            <a:endParaRPr lang="fi-FI" altLang="fi-FI" sz="2800" baseline="30000" smtClean="0"/>
          </a:p>
          <a:p>
            <a:pPr eaLnBrk="1" hangingPunct="1"/>
            <a:endParaRPr lang="fi-FI" altLang="fi-FI" sz="2800" smtClean="0"/>
          </a:p>
        </p:txBody>
      </p:sp>
      <p:sp>
        <p:nvSpPr>
          <p:cNvPr id="72709" name="AutoShape 5">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2A59F1DA-DBA3-4110-8D0E-B08EBA30172D}" type="slidenum">
              <a:rPr lang="fi-FI" altLang="fi-FI" sz="1000" smtClean="0">
                <a:solidFill>
                  <a:schemeClr val="tx1"/>
                </a:solidFill>
                <a:latin typeface="Arial" panose="020B0604020202020204" pitchFamily="34" charset="0"/>
              </a:rPr>
              <a:pPr>
                <a:spcBef>
                  <a:spcPct val="0"/>
                </a:spcBef>
                <a:buClrTx/>
                <a:buFontTx/>
                <a:buNone/>
              </a:pPr>
              <a:t>64</a:t>
            </a:fld>
            <a:endParaRPr lang="fi-FI" altLang="fi-FI" sz="1000" smtClean="0">
              <a:solidFill>
                <a:schemeClr val="tx1"/>
              </a:solidFill>
              <a:latin typeface="Arial" panose="020B0604020202020204" pitchFamily="34" charset="0"/>
            </a:endParaRPr>
          </a:p>
        </p:txBody>
      </p:sp>
      <p:graphicFrame>
        <p:nvGraphicFramePr>
          <p:cNvPr id="73731" name="Object 2"/>
          <p:cNvGraphicFramePr>
            <a:graphicFrameLocks noChangeAspect="1"/>
          </p:cNvGraphicFramePr>
          <p:nvPr/>
        </p:nvGraphicFramePr>
        <p:xfrm>
          <a:off x="1301750" y="2681288"/>
          <a:ext cx="1670050" cy="417512"/>
        </p:xfrm>
        <a:graphic>
          <a:graphicData uri="http://schemas.openxmlformats.org/presentationml/2006/ole">
            <mc:AlternateContent xmlns:mc="http://schemas.openxmlformats.org/markup-compatibility/2006">
              <mc:Choice xmlns:v="urn:schemas-microsoft-com:vml" Requires="v">
                <p:oleObj spid="_x0000_s73746" name="Equation" r:id="rId3" imgW="1574800" imgH="393700" progId="Equation.DSMT4">
                  <p:embed/>
                </p:oleObj>
              </mc:Choice>
              <mc:Fallback>
                <p:oleObj name="Equation" r:id="rId3" imgW="1574800" imgH="3937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1750" y="2681288"/>
                        <a:ext cx="1670050" cy="417512"/>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32" name="Object 3"/>
          <p:cNvGraphicFramePr>
            <a:graphicFrameLocks noChangeAspect="1"/>
          </p:cNvGraphicFramePr>
          <p:nvPr/>
        </p:nvGraphicFramePr>
        <p:xfrm>
          <a:off x="1257300" y="3684588"/>
          <a:ext cx="1671638" cy="733425"/>
        </p:xfrm>
        <a:graphic>
          <a:graphicData uri="http://schemas.openxmlformats.org/presentationml/2006/ole">
            <mc:AlternateContent xmlns:mc="http://schemas.openxmlformats.org/markup-compatibility/2006">
              <mc:Choice xmlns:v="urn:schemas-microsoft-com:vml" Requires="v">
                <p:oleObj spid="_x0000_s73747" name="Equation" r:id="rId5" imgW="1676400" imgH="736600" progId="Equation.DSMT4">
                  <p:embed/>
                </p:oleObj>
              </mc:Choice>
              <mc:Fallback>
                <p:oleObj name="Equation" r:id="rId5" imgW="1676400" imgH="7366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7300" y="3684588"/>
                        <a:ext cx="1671638" cy="733425"/>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33" name="Object 4"/>
          <p:cNvGraphicFramePr>
            <a:graphicFrameLocks noChangeAspect="1"/>
          </p:cNvGraphicFramePr>
          <p:nvPr/>
        </p:nvGraphicFramePr>
        <p:xfrm>
          <a:off x="4217988" y="2657475"/>
          <a:ext cx="2055812" cy="738188"/>
        </p:xfrm>
        <a:graphic>
          <a:graphicData uri="http://schemas.openxmlformats.org/presentationml/2006/ole">
            <mc:AlternateContent xmlns:mc="http://schemas.openxmlformats.org/markup-compatibility/2006">
              <mc:Choice xmlns:v="urn:schemas-microsoft-com:vml" Requires="v">
                <p:oleObj spid="_x0000_s73748" name="Equation" r:id="rId7" imgW="2057400" imgH="736600" progId="Equation.DSMT4">
                  <p:embed/>
                </p:oleObj>
              </mc:Choice>
              <mc:Fallback>
                <p:oleObj name="Equation" r:id="rId7" imgW="2057400" imgH="7366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17988" y="2657475"/>
                        <a:ext cx="2055812" cy="73818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34" name="Object 5"/>
          <p:cNvGraphicFramePr>
            <a:graphicFrameLocks noChangeAspect="1"/>
          </p:cNvGraphicFramePr>
          <p:nvPr/>
        </p:nvGraphicFramePr>
        <p:xfrm>
          <a:off x="4219575" y="3803650"/>
          <a:ext cx="1944688" cy="419100"/>
        </p:xfrm>
        <a:graphic>
          <a:graphicData uri="http://schemas.openxmlformats.org/presentationml/2006/ole">
            <mc:AlternateContent xmlns:mc="http://schemas.openxmlformats.org/markup-compatibility/2006">
              <mc:Choice xmlns:v="urn:schemas-microsoft-com:vml" Requires="v">
                <p:oleObj spid="_x0000_s73749" name="Equation" r:id="rId9" imgW="1943100" imgH="419100" progId="Equation.DSMT4">
                  <p:embed/>
                </p:oleObj>
              </mc:Choice>
              <mc:Fallback>
                <p:oleObj name="Equation" r:id="rId9" imgW="1943100" imgH="4191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19575" y="3803650"/>
                        <a:ext cx="1944688" cy="4191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735" name="Text Box 6"/>
          <p:cNvSpPr txBox="1">
            <a:spLocks noChangeArrowheads="1"/>
          </p:cNvSpPr>
          <p:nvPr/>
        </p:nvSpPr>
        <p:spPr bwMode="auto">
          <a:xfrm>
            <a:off x="390525" y="319088"/>
            <a:ext cx="8562975" cy="246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a:solidFill>
                  <a:schemeClr val="tx1"/>
                </a:solidFill>
              </a:rPr>
              <a:t>Yksinkertaistetussa mallissa ei oteta huomioon ilman vastusta, nostevoimaa, maan pyörimistä eikä kiihtyvyyden riippuvuutta korkeudesta.  Tällöin voidaan käyttää aiemmin olleita yhtä-löitä liikkeen kuvaamiseen.  Käytetään seuraavia merkintöjä: </a:t>
            </a:r>
            <a:r>
              <a:rPr lang="fi-FI" altLang="fi-FI" sz="2400" i="1">
                <a:solidFill>
                  <a:schemeClr val="tx1"/>
                </a:solidFill>
              </a:rPr>
              <a:t>a </a:t>
            </a:r>
            <a:r>
              <a:rPr lang="fi-FI" altLang="fi-FI" sz="2400">
                <a:solidFill>
                  <a:schemeClr val="tx1"/>
                </a:solidFill>
              </a:rPr>
              <a:t>=-</a:t>
            </a:r>
            <a:r>
              <a:rPr lang="fi-FI" altLang="fi-FI" sz="2400" i="1">
                <a:solidFill>
                  <a:schemeClr val="tx1"/>
                </a:solidFill>
              </a:rPr>
              <a:t>g</a:t>
            </a:r>
            <a:r>
              <a:rPr lang="fi-FI" altLang="fi-FI" sz="2400">
                <a:solidFill>
                  <a:schemeClr val="tx1"/>
                </a:solidFill>
              </a:rPr>
              <a:t> ja </a:t>
            </a:r>
            <a:r>
              <a:rPr lang="fi-FI" altLang="fi-FI" sz="2400" i="1">
                <a:solidFill>
                  <a:schemeClr val="tx1"/>
                </a:solidFill>
              </a:rPr>
              <a:t>x </a:t>
            </a:r>
            <a:r>
              <a:rPr lang="fi-FI" altLang="fi-FI" sz="2400">
                <a:solidFill>
                  <a:schemeClr val="tx1"/>
                </a:solidFill>
              </a:rPr>
              <a:t>=</a:t>
            </a:r>
            <a:r>
              <a:rPr lang="fi-FI" altLang="fi-FI" sz="2400" i="1">
                <a:solidFill>
                  <a:schemeClr val="tx1"/>
                </a:solidFill>
              </a:rPr>
              <a:t>y</a:t>
            </a:r>
          </a:p>
          <a:p>
            <a:pPr eaLnBrk="1" hangingPunct="1">
              <a:spcBef>
                <a:spcPct val="50000"/>
              </a:spcBef>
              <a:buClrTx/>
              <a:buFontTx/>
              <a:buNone/>
            </a:pPr>
            <a:endParaRPr lang="fi-FI" altLang="fi-FI" sz="2400">
              <a:solidFill>
                <a:schemeClr val="tx1"/>
              </a:solidFill>
            </a:endParaRPr>
          </a:p>
        </p:txBody>
      </p:sp>
      <p:sp>
        <p:nvSpPr>
          <p:cNvPr id="73736" name="Text Box 7"/>
          <p:cNvSpPr txBox="1">
            <a:spLocks noChangeArrowheads="1"/>
          </p:cNvSpPr>
          <p:nvPr/>
        </p:nvSpPr>
        <p:spPr bwMode="auto">
          <a:xfrm>
            <a:off x="365125" y="5080000"/>
            <a:ext cx="83851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a:solidFill>
                  <a:schemeClr val="tx1"/>
                </a:solidFill>
              </a:rPr>
              <a:t>Jos y-koordinaatin positiivinen suunta halutaan valita alas-päin, niin yhtälöiden – merkit pitää vaihtaa + merkeiksi. </a:t>
            </a:r>
          </a:p>
        </p:txBody>
      </p:sp>
      <p:sp>
        <p:nvSpPr>
          <p:cNvPr id="73737" name="AutoShape 9">
            <a:hlinkClick r:id="rId11"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CE576B86-E928-4093-A325-9A7D41091D27}" type="slidenum">
              <a:rPr lang="fi-FI" altLang="fi-FI" sz="1000" smtClean="0">
                <a:solidFill>
                  <a:schemeClr val="tx1"/>
                </a:solidFill>
                <a:latin typeface="Arial" panose="020B0604020202020204" pitchFamily="34" charset="0"/>
              </a:rPr>
              <a:pPr>
                <a:spcBef>
                  <a:spcPct val="0"/>
                </a:spcBef>
                <a:buClrTx/>
                <a:buFontTx/>
                <a:buNone/>
              </a:pPr>
              <a:t>65</a:t>
            </a:fld>
            <a:endParaRPr lang="fi-FI" altLang="fi-FI" sz="1000" smtClean="0">
              <a:solidFill>
                <a:schemeClr val="tx1"/>
              </a:solidFill>
              <a:latin typeface="Arial" panose="020B0604020202020204" pitchFamily="34" charset="0"/>
            </a:endParaRPr>
          </a:p>
        </p:txBody>
      </p:sp>
      <p:sp>
        <p:nvSpPr>
          <p:cNvPr id="74755" name="Rectangle 2"/>
          <p:cNvSpPr>
            <a:spLocks noGrp="1" noRot="1" noChangeArrowheads="1"/>
          </p:cNvSpPr>
          <p:nvPr>
            <p:ph type="body" idx="1"/>
          </p:nvPr>
        </p:nvSpPr>
        <p:spPr>
          <a:xfrm>
            <a:off x="301625" y="496888"/>
            <a:ext cx="8540750" cy="4887912"/>
          </a:xfrm>
        </p:spPr>
        <p:txBody>
          <a:bodyPr/>
          <a:lstStyle/>
          <a:p>
            <a:pPr eaLnBrk="1" hangingPunct="1">
              <a:buFont typeface="Wingdings" panose="05000000000000000000" pitchFamily="2" charset="2"/>
              <a:buNone/>
            </a:pPr>
            <a:r>
              <a:rPr lang="fi-FI" altLang="fi-FI" b="1" smtClean="0"/>
              <a:t>	Tehtävä 2.7.</a:t>
            </a:r>
            <a:r>
              <a:rPr lang="fi-FI" altLang="fi-FI" smtClean="0"/>
              <a:t>  Kivi lingotaan suoraan ylös-päin alkunopeudella 15 m/s korkean raken-nuksen katolta.  </a:t>
            </a:r>
          </a:p>
          <a:p>
            <a:pPr eaLnBrk="1" hangingPunct="1">
              <a:buFont typeface="Wingdings" panose="05000000000000000000" pitchFamily="2" charset="2"/>
              <a:buNone/>
            </a:pPr>
            <a:r>
              <a:rPr lang="fi-FI" altLang="fi-FI" smtClean="0"/>
              <a:t>	a ) Määritä kiven asema ja nopeus ajanhet-killä 1,0 s ja 4,0 s alkuhetkestä.  </a:t>
            </a:r>
          </a:p>
          <a:p>
            <a:pPr eaLnBrk="1" hangingPunct="1">
              <a:buFont typeface="Wingdings" panose="05000000000000000000" pitchFamily="2" charset="2"/>
              <a:buNone/>
            </a:pPr>
            <a:r>
              <a:rPr lang="fi-FI" altLang="fi-FI" smtClean="0"/>
              <a:t>	b) Kuinka suuri on kiven nopeus, kun se on 5,0 m lähtötasonsa yläpuolella? </a:t>
            </a:r>
          </a:p>
          <a:p>
            <a:pPr eaLnBrk="1" hangingPunct="1">
              <a:buFont typeface="Wingdings" panose="05000000000000000000" pitchFamily="2" charset="2"/>
              <a:buNone/>
            </a:pPr>
            <a:r>
              <a:rPr lang="fi-FI" altLang="fi-FI" smtClean="0"/>
              <a:t>	c) Määritä kiven nousuaika ja lakikorkeus.</a:t>
            </a:r>
            <a:endParaRPr lang="fi-FI" altLang="fi-FI" smtClean="0">
              <a:solidFill>
                <a:srgbClr val="000099"/>
              </a:solidFill>
            </a:endParaRPr>
          </a:p>
          <a:p>
            <a:pPr eaLnBrk="1" hangingPunct="1">
              <a:buFont typeface="Wingdings" panose="05000000000000000000" pitchFamily="2" charset="2"/>
              <a:buNone/>
            </a:pPr>
            <a:endParaRPr lang="fi-FI" altLang="fi-FI" smtClean="0"/>
          </a:p>
        </p:txBody>
      </p:sp>
      <p:sp>
        <p:nvSpPr>
          <p:cNvPr id="74756" name="AutoShape 4">
            <a:hlinkClick r:id="rId2" action="ppaction://hlinksldjump" highlightClick="1"/>
          </p:cNvPr>
          <p:cNvSpPr>
            <a:spLocks noChangeArrowheads="1"/>
          </p:cNvSpPr>
          <p:nvPr/>
        </p:nvSpPr>
        <p:spPr bwMode="auto">
          <a:xfrm>
            <a:off x="703263" y="5665788"/>
            <a:ext cx="1512887" cy="441325"/>
          </a:xfrm>
          <a:prstGeom prst="actionButtonBlank">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000" b="1">
                <a:solidFill>
                  <a:schemeClr val="tx2"/>
                </a:solidFill>
              </a:rPr>
              <a:t>Ratkaisu</a:t>
            </a:r>
          </a:p>
        </p:txBody>
      </p:sp>
      <p:sp>
        <p:nvSpPr>
          <p:cNvPr id="74757" name="AutoShape 5">
            <a:hlinkClick r:id="rId3"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Dian numeron paikkamerkki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spcBef>
                <a:spcPct val="0"/>
              </a:spcBef>
              <a:buClrTx/>
              <a:buFontTx/>
              <a:buNone/>
            </a:pPr>
            <a:fld id="{63BE10BF-1445-4924-8E39-635BCC19E3D0}" type="slidenum">
              <a:rPr lang="fi-FI" altLang="fi-FI" sz="1000" smtClean="0">
                <a:solidFill>
                  <a:schemeClr val="bg1"/>
                </a:solidFill>
              </a:rPr>
              <a:pPr>
                <a:spcBef>
                  <a:spcPct val="0"/>
                </a:spcBef>
                <a:buClrTx/>
                <a:buFontTx/>
                <a:buNone/>
              </a:pPr>
              <a:t>66</a:t>
            </a:fld>
            <a:endParaRPr lang="fi-FI" altLang="fi-FI" sz="1000" smtClean="0">
              <a:solidFill>
                <a:schemeClr val="bg1"/>
              </a:solidFill>
            </a:endParaRPr>
          </a:p>
        </p:txBody>
      </p:sp>
      <p:sp>
        <p:nvSpPr>
          <p:cNvPr id="75779" name="AutoShape 3">
            <a:hlinkClick r:id="rId2" action="ppaction://hlinksldjump" highlightClick="1"/>
          </p:cNvPr>
          <p:cNvSpPr>
            <a:spLocks noChangeArrowheads="1"/>
          </p:cNvSpPr>
          <p:nvPr/>
        </p:nvSpPr>
        <p:spPr bwMode="auto">
          <a:xfrm>
            <a:off x="3213100" y="2636838"/>
            <a:ext cx="2713038" cy="903287"/>
          </a:xfrm>
          <a:prstGeom prst="actionButtonBeginning">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spcBef>
                <a:spcPct val="50000"/>
              </a:spcBef>
              <a:buClrTx/>
              <a:buFontTx/>
              <a:buNone/>
            </a:pPr>
            <a:endParaRPr lang="fi-FI" altLang="fi-FI" sz="3600">
              <a:latin typeface="Tahoma" panose="020B0604030504040204" pitchFamily="34" charset="0"/>
            </a:endParaRPr>
          </a:p>
        </p:txBody>
      </p:sp>
      <p:sp>
        <p:nvSpPr>
          <p:cNvPr id="75780" name="Text Box 4"/>
          <p:cNvSpPr txBox="1">
            <a:spLocks noChangeArrowheads="1"/>
          </p:cNvSpPr>
          <p:nvPr/>
        </p:nvSpPr>
        <p:spPr bwMode="auto">
          <a:xfrm>
            <a:off x="2063750" y="3644900"/>
            <a:ext cx="50133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spcBef>
                <a:spcPct val="50000"/>
              </a:spcBef>
              <a:buClrTx/>
              <a:buFontTx/>
              <a:buNone/>
            </a:pPr>
            <a:r>
              <a:rPr lang="fi-FI" altLang="fi-FI" sz="3600" b="1">
                <a:solidFill>
                  <a:srgbClr val="5F5F5F"/>
                </a:solidFill>
                <a:latin typeface="Tahoma" panose="020B0604030504040204" pitchFamily="34" charset="0"/>
              </a:rPr>
              <a:t>Paluu luvun 2 alkuun</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457200" y="346075"/>
            <a:ext cx="8229600" cy="1143000"/>
          </a:xfrm>
        </p:spPr>
        <p:txBody>
          <a:bodyPr/>
          <a:lstStyle/>
          <a:p>
            <a:pPr eaLnBrk="1" hangingPunct="1"/>
            <a:r>
              <a:rPr lang="fi-FI" altLang="fi-FI" sz="4800" b="1" smtClean="0">
                <a:solidFill>
                  <a:srgbClr val="000066"/>
                </a:solidFill>
              </a:rPr>
              <a:t>3. Käyräviivainen liike</a:t>
            </a:r>
          </a:p>
        </p:txBody>
      </p:sp>
      <p:sp>
        <p:nvSpPr>
          <p:cNvPr id="76803" name="AutoShape 3">
            <a:hlinkClick r:id="rId2" action="ppaction://hlinksldjump" highlightClick="1"/>
          </p:cNvPr>
          <p:cNvSpPr>
            <a:spLocks noChangeArrowheads="1"/>
          </p:cNvSpPr>
          <p:nvPr/>
        </p:nvSpPr>
        <p:spPr bwMode="auto">
          <a:xfrm>
            <a:off x="1908175" y="2133600"/>
            <a:ext cx="4741863" cy="376238"/>
          </a:xfrm>
          <a:prstGeom prst="actionButtonBlan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buClr>
                <a:schemeClr val="hlink"/>
              </a:buClr>
              <a:buSzPct val="80000"/>
              <a:buFontTx/>
              <a:buNone/>
            </a:pPr>
            <a:r>
              <a:rPr lang="fi-FI" altLang="fi-FI" sz="2000" b="1">
                <a:latin typeface="Tahoma" panose="020B0604030504040204" pitchFamily="34" charset="0"/>
              </a:rPr>
              <a:t>3.1 Paikka- ja nopeusvektorit</a:t>
            </a:r>
          </a:p>
        </p:txBody>
      </p:sp>
      <p:sp>
        <p:nvSpPr>
          <p:cNvPr id="76804" name="AutoShape 4">
            <a:hlinkClick r:id="rId3" action="ppaction://hlinksldjump" highlightClick="1"/>
          </p:cNvPr>
          <p:cNvSpPr>
            <a:spLocks noChangeArrowheads="1"/>
          </p:cNvSpPr>
          <p:nvPr/>
        </p:nvSpPr>
        <p:spPr bwMode="auto">
          <a:xfrm>
            <a:off x="1908175" y="2708275"/>
            <a:ext cx="4741863" cy="376238"/>
          </a:xfrm>
          <a:prstGeom prst="actionButtonBlan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buClr>
                <a:schemeClr val="hlink"/>
              </a:buClr>
              <a:buSzPct val="80000"/>
              <a:buFontTx/>
              <a:buNone/>
            </a:pPr>
            <a:r>
              <a:rPr lang="fi-FI" altLang="fi-FI" sz="2000" b="1">
                <a:latin typeface="Tahoma" panose="020B0604030504040204" pitchFamily="34" charset="0"/>
              </a:rPr>
              <a:t>3.2 Kiihtyvyysvektori</a:t>
            </a:r>
          </a:p>
        </p:txBody>
      </p:sp>
      <p:sp>
        <p:nvSpPr>
          <p:cNvPr id="76805" name="AutoShape 5">
            <a:hlinkClick r:id="rId4" action="ppaction://hlinksldjump" highlightClick="1"/>
          </p:cNvPr>
          <p:cNvSpPr>
            <a:spLocks noChangeArrowheads="1"/>
          </p:cNvSpPr>
          <p:nvPr/>
        </p:nvSpPr>
        <p:spPr bwMode="auto">
          <a:xfrm>
            <a:off x="1908175" y="3284538"/>
            <a:ext cx="4741863" cy="376237"/>
          </a:xfrm>
          <a:prstGeom prst="actionButtonBlan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buClr>
                <a:schemeClr val="hlink"/>
              </a:buClr>
              <a:buSzPct val="80000"/>
              <a:buFontTx/>
              <a:buNone/>
            </a:pPr>
            <a:r>
              <a:rPr lang="fi-FI" altLang="fi-FI" sz="2000" b="1">
                <a:latin typeface="Tahoma" panose="020B0604030504040204" pitchFamily="34" charset="0"/>
              </a:rPr>
              <a:t>3.3 Heittoliike</a:t>
            </a:r>
          </a:p>
        </p:txBody>
      </p:sp>
      <p:sp>
        <p:nvSpPr>
          <p:cNvPr id="76806" name="AutoShape 6">
            <a:hlinkClick r:id="rId5" action="ppaction://hlinksldjump" highlightClick="1"/>
          </p:cNvPr>
          <p:cNvSpPr>
            <a:spLocks noChangeArrowheads="1"/>
          </p:cNvSpPr>
          <p:nvPr/>
        </p:nvSpPr>
        <p:spPr bwMode="auto">
          <a:xfrm>
            <a:off x="1908175" y="3860800"/>
            <a:ext cx="4741863" cy="376238"/>
          </a:xfrm>
          <a:prstGeom prst="actionButtonBlan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buClr>
                <a:schemeClr val="hlink"/>
              </a:buClr>
              <a:buSzPct val="80000"/>
              <a:buFontTx/>
              <a:buNone/>
            </a:pPr>
            <a:r>
              <a:rPr lang="fi-FI" altLang="fi-FI" sz="2000" b="1">
                <a:latin typeface="Tahoma" panose="020B0604030504040204" pitchFamily="34" charset="0"/>
              </a:rPr>
              <a:t>3.4 Suhteellinen nopeus</a:t>
            </a:r>
          </a:p>
        </p:txBody>
      </p:sp>
      <p:sp>
        <p:nvSpPr>
          <p:cNvPr id="76807" name="AutoShape 7">
            <a:hlinkClick r:id="" action="ppaction://hlinkshowjump?jump=firstslide" highlightClick="1"/>
          </p:cNvPr>
          <p:cNvSpPr>
            <a:spLocks noChangeArrowheads="1"/>
          </p:cNvSpPr>
          <p:nvPr/>
        </p:nvSpPr>
        <p:spPr bwMode="auto">
          <a:xfrm>
            <a:off x="1908175" y="4437063"/>
            <a:ext cx="2303463" cy="376237"/>
          </a:xfrm>
          <a:prstGeom prst="actionButtonBlan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buClr>
                <a:schemeClr val="hlink"/>
              </a:buClr>
              <a:buSzPct val="80000"/>
              <a:buFontTx/>
              <a:buNone/>
            </a:pPr>
            <a:r>
              <a:rPr lang="fi-FI" altLang="fi-FI" sz="2000" b="1">
                <a:latin typeface="Tahoma" panose="020B0604030504040204" pitchFamily="34" charset="0"/>
              </a:rPr>
              <a:t>Paluu pääsivulle</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B524E07D-D469-4539-8E41-7B7EF8D5D262}" type="slidenum">
              <a:rPr lang="fi-FI" altLang="fi-FI" sz="1000" smtClean="0">
                <a:solidFill>
                  <a:schemeClr val="tx1"/>
                </a:solidFill>
                <a:latin typeface="Arial" panose="020B0604020202020204" pitchFamily="34" charset="0"/>
              </a:rPr>
              <a:pPr>
                <a:spcBef>
                  <a:spcPct val="0"/>
                </a:spcBef>
                <a:buClrTx/>
                <a:buFontTx/>
                <a:buNone/>
              </a:pPr>
              <a:t>68</a:t>
            </a:fld>
            <a:endParaRPr lang="fi-FI" altLang="fi-FI" sz="1000" smtClean="0">
              <a:solidFill>
                <a:schemeClr val="tx1"/>
              </a:solidFill>
              <a:latin typeface="Arial" panose="020B0604020202020204" pitchFamily="34" charset="0"/>
            </a:endParaRPr>
          </a:p>
        </p:txBody>
      </p:sp>
      <p:sp>
        <p:nvSpPr>
          <p:cNvPr id="77827" name="Rectangle 2"/>
          <p:cNvSpPr>
            <a:spLocks noGrp="1" noRot="1" noChangeArrowheads="1"/>
          </p:cNvSpPr>
          <p:nvPr>
            <p:ph type="title" idx="4294967295"/>
          </p:nvPr>
        </p:nvSpPr>
        <p:spPr>
          <a:xfrm>
            <a:off x="509588" y="228600"/>
            <a:ext cx="8031162" cy="1143000"/>
          </a:xfrm>
        </p:spPr>
        <p:txBody>
          <a:bodyPr/>
          <a:lstStyle/>
          <a:p>
            <a:pPr algn="l" eaLnBrk="1" hangingPunct="1"/>
            <a:r>
              <a:rPr lang="fi-FI" altLang="fi-FI" sz="3600" smtClean="0"/>
              <a:t>3.1 Paikka- ja nopeusvektorit</a:t>
            </a:r>
          </a:p>
        </p:txBody>
      </p:sp>
      <p:sp>
        <p:nvSpPr>
          <p:cNvPr id="77828" name="Rectangle 3"/>
          <p:cNvSpPr>
            <a:spLocks noGrp="1" noRot="1" noChangeArrowheads="1"/>
          </p:cNvSpPr>
          <p:nvPr>
            <p:ph type="body" sz="half" idx="4294967295"/>
          </p:nvPr>
        </p:nvSpPr>
        <p:spPr>
          <a:xfrm>
            <a:off x="222250" y="1244600"/>
            <a:ext cx="8604250" cy="1296988"/>
          </a:xfrm>
        </p:spPr>
        <p:txBody>
          <a:bodyPr/>
          <a:lstStyle/>
          <a:p>
            <a:pPr eaLnBrk="1" hangingPunct="1"/>
            <a:r>
              <a:rPr lang="fi-FI" altLang="fi-FI" sz="2400" smtClean="0"/>
              <a:t>Hiukkanen on avaruudessa pisteessä P(x,y,z) Hiukkasen paikkavektori </a:t>
            </a:r>
            <a:r>
              <a:rPr lang="fi-FI" altLang="fi-FI" sz="2400" b="1" i="1" smtClean="0"/>
              <a:t>r</a:t>
            </a:r>
            <a:r>
              <a:rPr lang="fi-FI" altLang="fi-FI" sz="2400" smtClean="0"/>
              <a:t> on vektori, joka suuntautuu origosta pis-teeseen P.</a:t>
            </a:r>
          </a:p>
        </p:txBody>
      </p:sp>
      <p:graphicFrame>
        <p:nvGraphicFramePr>
          <p:cNvPr id="77829" name="Object 4"/>
          <p:cNvGraphicFramePr>
            <a:graphicFrameLocks noGrp="1" noChangeAspect="1"/>
          </p:cNvGraphicFramePr>
          <p:nvPr>
            <p:ph sz="quarter" idx="4294967295"/>
          </p:nvPr>
        </p:nvGraphicFramePr>
        <p:xfrm>
          <a:off x="1806575" y="3721100"/>
          <a:ext cx="190500" cy="363538"/>
        </p:xfrm>
        <a:graphic>
          <a:graphicData uri="http://schemas.openxmlformats.org/presentationml/2006/ole">
            <mc:AlternateContent xmlns:mc="http://schemas.openxmlformats.org/markup-compatibility/2006">
              <mc:Choice xmlns:v="urn:schemas-microsoft-com:vml" Requires="v">
                <p:oleObj spid="_x0000_s77863" name="Equation" r:id="rId3" imgW="126890" imgH="241091" progId="Equation.DSMT4">
                  <p:embed/>
                </p:oleObj>
              </mc:Choice>
              <mc:Fallback>
                <p:oleObj name="Equation" r:id="rId3" imgW="126890" imgH="241091"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575" y="3721100"/>
                        <a:ext cx="190500"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30" name="Line 5"/>
          <p:cNvSpPr>
            <a:spLocks noChangeShapeType="1"/>
          </p:cNvSpPr>
          <p:nvPr/>
        </p:nvSpPr>
        <p:spPr bwMode="auto">
          <a:xfrm>
            <a:off x="3063875" y="2852738"/>
            <a:ext cx="0" cy="1800225"/>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fi-FI"/>
          </a:p>
        </p:txBody>
      </p:sp>
      <p:sp>
        <p:nvSpPr>
          <p:cNvPr id="77831" name="Line 6"/>
          <p:cNvSpPr>
            <a:spLocks noChangeShapeType="1"/>
          </p:cNvSpPr>
          <p:nvPr/>
        </p:nvSpPr>
        <p:spPr bwMode="auto">
          <a:xfrm>
            <a:off x="3063875" y="4652963"/>
            <a:ext cx="259238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77832" name="Line 7"/>
          <p:cNvSpPr>
            <a:spLocks noChangeShapeType="1"/>
          </p:cNvSpPr>
          <p:nvPr/>
        </p:nvSpPr>
        <p:spPr bwMode="auto">
          <a:xfrm flipH="1">
            <a:off x="1911350" y="4652963"/>
            <a:ext cx="1152525" cy="93662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77833" name="Text Box 8"/>
          <p:cNvSpPr txBox="1">
            <a:spLocks noChangeArrowheads="1"/>
          </p:cNvSpPr>
          <p:nvPr/>
        </p:nvSpPr>
        <p:spPr bwMode="auto">
          <a:xfrm>
            <a:off x="5727700" y="4437063"/>
            <a:ext cx="309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a:solidFill>
                  <a:schemeClr val="tx1"/>
                </a:solidFill>
              </a:rPr>
              <a:t>x</a:t>
            </a:r>
          </a:p>
        </p:txBody>
      </p:sp>
      <p:sp>
        <p:nvSpPr>
          <p:cNvPr id="77834" name="Text Box 9"/>
          <p:cNvSpPr txBox="1">
            <a:spLocks noChangeArrowheads="1"/>
          </p:cNvSpPr>
          <p:nvPr/>
        </p:nvSpPr>
        <p:spPr bwMode="auto">
          <a:xfrm>
            <a:off x="2919413" y="24209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a:solidFill>
                  <a:schemeClr val="tx1"/>
                </a:solidFill>
              </a:rPr>
              <a:t>y</a:t>
            </a:r>
          </a:p>
        </p:txBody>
      </p:sp>
      <p:sp>
        <p:nvSpPr>
          <p:cNvPr id="77835" name="Text Box 10"/>
          <p:cNvSpPr txBox="1">
            <a:spLocks noChangeArrowheads="1"/>
          </p:cNvSpPr>
          <p:nvPr/>
        </p:nvSpPr>
        <p:spPr bwMode="auto">
          <a:xfrm>
            <a:off x="1479550" y="5516563"/>
            <a:ext cx="29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a:solidFill>
                  <a:schemeClr val="tx1"/>
                </a:solidFill>
              </a:rPr>
              <a:t>z</a:t>
            </a:r>
          </a:p>
        </p:txBody>
      </p:sp>
      <p:sp>
        <p:nvSpPr>
          <p:cNvPr id="77836" name="Oval 11"/>
          <p:cNvSpPr>
            <a:spLocks noChangeArrowheads="1"/>
          </p:cNvSpPr>
          <p:nvPr/>
        </p:nvSpPr>
        <p:spPr bwMode="auto">
          <a:xfrm>
            <a:off x="3987800" y="3313113"/>
            <a:ext cx="73025" cy="71437"/>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77837" name="Line 12"/>
          <p:cNvSpPr>
            <a:spLocks noChangeShapeType="1"/>
          </p:cNvSpPr>
          <p:nvPr/>
        </p:nvSpPr>
        <p:spPr bwMode="auto">
          <a:xfrm flipV="1">
            <a:off x="3074988" y="3373438"/>
            <a:ext cx="923925" cy="1274762"/>
          </a:xfrm>
          <a:prstGeom prst="line">
            <a:avLst/>
          </a:prstGeom>
          <a:noFill/>
          <a:ln w="25400">
            <a:solidFill>
              <a:srgbClr val="FF66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77838" name="Text Box 13"/>
          <p:cNvSpPr txBox="1">
            <a:spLocks noChangeArrowheads="1"/>
          </p:cNvSpPr>
          <p:nvPr/>
        </p:nvSpPr>
        <p:spPr bwMode="auto">
          <a:xfrm>
            <a:off x="4103688" y="2865438"/>
            <a:ext cx="1035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a:solidFill>
                  <a:schemeClr val="tx1"/>
                </a:solidFill>
              </a:rPr>
              <a:t>P(x,y,z)</a:t>
            </a:r>
          </a:p>
        </p:txBody>
      </p:sp>
      <p:sp>
        <p:nvSpPr>
          <p:cNvPr id="77839" name="Line 14"/>
          <p:cNvSpPr>
            <a:spLocks noChangeShapeType="1"/>
          </p:cNvSpPr>
          <p:nvPr/>
        </p:nvSpPr>
        <p:spPr bwMode="auto">
          <a:xfrm>
            <a:off x="1889125" y="4559300"/>
            <a:ext cx="436563" cy="0"/>
          </a:xfrm>
          <a:prstGeom prst="line">
            <a:avLst/>
          </a:prstGeom>
          <a:noFill/>
          <a:ln w="9525">
            <a:solidFill>
              <a:srgbClr val="3366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77840" name="Line 15"/>
          <p:cNvSpPr>
            <a:spLocks noChangeShapeType="1"/>
          </p:cNvSpPr>
          <p:nvPr/>
        </p:nvSpPr>
        <p:spPr bwMode="auto">
          <a:xfrm flipV="1">
            <a:off x="1897063" y="4133850"/>
            <a:ext cx="9525" cy="415925"/>
          </a:xfrm>
          <a:prstGeom prst="line">
            <a:avLst/>
          </a:prstGeom>
          <a:noFill/>
          <a:ln w="9525">
            <a:solidFill>
              <a:srgbClr val="3366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77841" name="Line 16"/>
          <p:cNvSpPr>
            <a:spLocks noChangeShapeType="1"/>
          </p:cNvSpPr>
          <p:nvPr/>
        </p:nvSpPr>
        <p:spPr bwMode="auto">
          <a:xfrm flipH="1">
            <a:off x="1597025" y="4549775"/>
            <a:ext cx="292100" cy="250825"/>
          </a:xfrm>
          <a:prstGeom prst="line">
            <a:avLst/>
          </a:prstGeom>
          <a:noFill/>
          <a:ln w="9525">
            <a:solidFill>
              <a:srgbClr val="3366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graphicFrame>
        <p:nvGraphicFramePr>
          <p:cNvPr id="77842" name="Rectangle 17"/>
          <p:cNvGraphicFramePr>
            <a:graphicFrameLocks/>
          </p:cNvGraphicFramePr>
          <p:nvPr/>
        </p:nvGraphicFramePr>
        <p:xfrm>
          <a:off x="1524000" y="1411288"/>
          <a:ext cx="6096000" cy="4064000"/>
        </p:xfrm>
        <a:graphic>
          <a:graphicData uri="http://schemas.openxmlformats.org/presentationml/2006/ole">
            <mc:AlternateContent xmlns:mc="http://schemas.openxmlformats.org/markup-compatibility/2006">
              <mc:Choice xmlns:v="urn:schemas-microsoft-com:vml" Requires="v">
                <p:oleObj spid="_x0000_s77864" name="Equation" r:id="rId5" imgW="0" imgH="0" progId="Equation.DSMT4">
                  <p:embed/>
                </p:oleObj>
              </mc:Choice>
              <mc:Fallback>
                <p:oleObj name="Equation" r:id="rId5" imgW="0" imgH="0" progId="Equation.DSMT4">
                  <p:embed/>
                  <p:pic>
                    <p:nvPicPr>
                      <p:cNvPr id="0" name="Rectangle 17"/>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411288"/>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43" name="Object 18"/>
          <p:cNvGraphicFramePr>
            <a:graphicFrameLocks noGrp="1" noChangeAspect="1"/>
          </p:cNvGraphicFramePr>
          <p:nvPr>
            <p:ph sz="quarter" idx="4294967295"/>
          </p:nvPr>
        </p:nvGraphicFramePr>
        <p:xfrm>
          <a:off x="1454150" y="4775200"/>
          <a:ext cx="190500" cy="323850"/>
        </p:xfrm>
        <a:graphic>
          <a:graphicData uri="http://schemas.openxmlformats.org/presentationml/2006/ole">
            <mc:AlternateContent xmlns:mc="http://schemas.openxmlformats.org/markup-compatibility/2006">
              <mc:Choice xmlns:v="urn:schemas-microsoft-com:vml" Requires="v">
                <p:oleObj spid="_x0000_s77865" name="Equation" r:id="rId6" imgW="126780" imgH="215526" progId="Equation.DSMT4">
                  <p:embed/>
                </p:oleObj>
              </mc:Choice>
              <mc:Fallback>
                <p:oleObj name="Equation" r:id="rId6" imgW="126780" imgH="215526" progId="Equation.DSMT4">
                  <p:embed/>
                  <p:pic>
                    <p:nvPicPr>
                      <p:cNvPr id="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54150" y="4775200"/>
                        <a:ext cx="190500"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44" name="Object 19"/>
          <p:cNvGraphicFramePr>
            <a:graphicFrameLocks noChangeAspect="1"/>
          </p:cNvGraphicFramePr>
          <p:nvPr/>
        </p:nvGraphicFramePr>
        <p:xfrm>
          <a:off x="2365375" y="4384675"/>
          <a:ext cx="173038" cy="323850"/>
        </p:xfrm>
        <a:graphic>
          <a:graphicData uri="http://schemas.openxmlformats.org/presentationml/2006/ole">
            <mc:AlternateContent xmlns:mc="http://schemas.openxmlformats.org/markup-compatibility/2006">
              <mc:Choice xmlns:v="urn:schemas-microsoft-com:vml" Requires="v">
                <p:oleObj spid="_x0000_s77866" name="Equation" r:id="rId8" imgW="114151" imgH="215619" progId="Equation.DSMT4">
                  <p:embed/>
                </p:oleObj>
              </mc:Choice>
              <mc:Fallback>
                <p:oleObj name="Equation" r:id="rId8" imgW="114151" imgH="215619" progId="Equation.DSMT4">
                  <p:embed/>
                  <p:pic>
                    <p:nvPicPr>
                      <p:cNvPr id="0"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65375" y="4384675"/>
                        <a:ext cx="173038"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45" name="Line 20"/>
          <p:cNvSpPr>
            <a:spLocks noChangeShapeType="1"/>
          </p:cNvSpPr>
          <p:nvPr/>
        </p:nvSpPr>
        <p:spPr bwMode="auto">
          <a:xfrm>
            <a:off x="4016375" y="3373438"/>
            <a:ext cx="0" cy="172561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77846" name="Line 21"/>
          <p:cNvSpPr>
            <a:spLocks noChangeShapeType="1"/>
          </p:cNvSpPr>
          <p:nvPr/>
        </p:nvSpPr>
        <p:spPr bwMode="auto">
          <a:xfrm flipH="1">
            <a:off x="2490788" y="5102225"/>
            <a:ext cx="1519237"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77847" name="Line 22"/>
          <p:cNvSpPr>
            <a:spLocks noChangeShapeType="1"/>
          </p:cNvSpPr>
          <p:nvPr/>
        </p:nvSpPr>
        <p:spPr bwMode="auto">
          <a:xfrm flipV="1">
            <a:off x="4024313" y="4652963"/>
            <a:ext cx="547687" cy="44926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fi-FI"/>
          </a:p>
        </p:txBody>
      </p:sp>
      <p:graphicFrame>
        <p:nvGraphicFramePr>
          <p:cNvPr id="77848" name="Object 23"/>
          <p:cNvGraphicFramePr>
            <a:graphicFrameLocks noChangeAspect="1"/>
          </p:cNvGraphicFramePr>
          <p:nvPr/>
        </p:nvGraphicFramePr>
        <p:xfrm>
          <a:off x="3452813" y="3589338"/>
          <a:ext cx="198437" cy="349250"/>
        </p:xfrm>
        <a:graphic>
          <a:graphicData uri="http://schemas.openxmlformats.org/presentationml/2006/ole">
            <mc:AlternateContent xmlns:mc="http://schemas.openxmlformats.org/markup-compatibility/2006">
              <mc:Choice xmlns:v="urn:schemas-microsoft-com:vml" Requires="v">
                <p:oleObj spid="_x0000_s77867" name="Equation" r:id="rId10" imgW="114201" imgH="203024" progId="Equation.DSMT4">
                  <p:embed/>
                </p:oleObj>
              </mc:Choice>
              <mc:Fallback>
                <p:oleObj name="Equation" r:id="rId10" imgW="114201" imgH="203024" progId="Equation.DSMT4">
                  <p:embed/>
                  <p:pic>
                    <p:nvPicPr>
                      <p:cNvPr id="0" name="Object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52813" y="3589338"/>
                        <a:ext cx="198437"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49" name="Object 24"/>
          <p:cNvGraphicFramePr>
            <a:graphicFrameLocks noChangeAspect="1"/>
          </p:cNvGraphicFramePr>
          <p:nvPr/>
        </p:nvGraphicFramePr>
        <p:xfrm>
          <a:off x="5111750" y="3589338"/>
          <a:ext cx="2460625" cy="482600"/>
        </p:xfrm>
        <a:graphic>
          <a:graphicData uri="http://schemas.openxmlformats.org/presentationml/2006/ole">
            <mc:AlternateContent xmlns:mc="http://schemas.openxmlformats.org/markup-compatibility/2006">
              <mc:Choice xmlns:v="urn:schemas-microsoft-com:vml" Requires="v">
                <p:oleObj spid="_x0000_s77868" name="Equation" r:id="rId12" imgW="1218671" imgH="241195" progId="Equation.DSMT4">
                  <p:embed/>
                </p:oleObj>
              </mc:Choice>
              <mc:Fallback>
                <p:oleObj name="Equation" r:id="rId12" imgW="1218671" imgH="241195" progId="Equation.DSMT4">
                  <p:embed/>
                  <p:pic>
                    <p:nvPicPr>
                      <p:cNvPr id="0" name="Object 2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11750" y="3589338"/>
                        <a:ext cx="2460625" cy="482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50" name="AutoShape 26">
            <a:hlinkClick r:id="rId14"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2F9C169F-2F46-4B37-8F58-BE942E0374DA}" type="slidenum">
              <a:rPr lang="fi-FI" altLang="fi-FI" sz="1000" smtClean="0">
                <a:solidFill>
                  <a:schemeClr val="tx1"/>
                </a:solidFill>
                <a:latin typeface="Arial" panose="020B0604020202020204" pitchFamily="34" charset="0"/>
              </a:rPr>
              <a:pPr>
                <a:spcBef>
                  <a:spcPct val="0"/>
                </a:spcBef>
                <a:buClrTx/>
                <a:buFontTx/>
                <a:buNone/>
              </a:pPr>
              <a:t>69</a:t>
            </a:fld>
            <a:endParaRPr lang="fi-FI" altLang="fi-FI" sz="1000" smtClean="0">
              <a:solidFill>
                <a:schemeClr val="tx1"/>
              </a:solidFill>
              <a:latin typeface="Arial" panose="020B0604020202020204" pitchFamily="34" charset="0"/>
            </a:endParaRPr>
          </a:p>
        </p:txBody>
      </p:sp>
      <p:sp>
        <p:nvSpPr>
          <p:cNvPr id="78851" name="Rectangle 8"/>
          <p:cNvSpPr>
            <a:spLocks noRot="1" noChangeArrowheads="1"/>
          </p:cNvSpPr>
          <p:nvPr/>
        </p:nvSpPr>
        <p:spPr bwMode="auto">
          <a:xfrm>
            <a:off x="236538" y="344488"/>
            <a:ext cx="8604250"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r>
              <a:rPr lang="fi-FI" altLang="fi-FI" sz="2400"/>
              <a:t>Tarkastellaan tasoliikettä, jossa hiukkanen liikkuu jotain mielivaltaista käyrää pitkin. Hiukkanen on ajanhetkellä </a:t>
            </a:r>
            <a:r>
              <a:rPr lang="fi-FI" altLang="fi-FI" sz="2400" i="1"/>
              <a:t>t</a:t>
            </a:r>
            <a:r>
              <a:rPr lang="fi-FI" altLang="fi-FI" sz="2400" baseline="-25000"/>
              <a:t>1</a:t>
            </a:r>
            <a:r>
              <a:rPr lang="fi-FI" altLang="fi-FI" sz="2400"/>
              <a:t> pisteessä P</a:t>
            </a:r>
            <a:r>
              <a:rPr lang="fi-FI" altLang="fi-FI" sz="2400" baseline="-25000"/>
              <a:t>1</a:t>
            </a:r>
            <a:r>
              <a:rPr lang="fi-FI" altLang="fi-FI" sz="2400"/>
              <a:t> ja ajanhetkellä </a:t>
            </a:r>
            <a:r>
              <a:rPr lang="fi-FI" altLang="fi-FI" sz="2400" i="1"/>
              <a:t>t</a:t>
            </a:r>
            <a:r>
              <a:rPr lang="fi-FI" altLang="fi-FI" sz="2400" baseline="-25000"/>
              <a:t>2</a:t>
            </a:r>
            <a:r>
              <a:rPr lang="fi-FI" altLang="fi-FI" sz="2400"/>
              <a:t> pisteessä P</a:t>
            </a:r>
            <a:r>
              <a:rPr lang="fi-FI" altLang="fi-FI" sz="2400" baseline="-25000"/>
              <a:t>2</a:t>
            </a:r>
            <a:r>
              <a:rPr lang="fi-FI" altLang="fi-FI" sz="2400"/>
              <a:t>. Hiukkasen siirtymä </a:t>
            </a:r>
            <a:r>
              <a:rPr lang="el-GR" altLang="fi-FI" sz="2400"/>
              <a:t>Δ</a:t>
            </a:r>
            <a:r>
              <a:rPr lang="fi-FI" altLang="fi-FI" sz="2400" b="1" i="1"/>
              <a:t>r</a:t>
            </a:r>
            <a:r>
              <a:rPr lang="fi-FI" altLang="fi-FI" sz="2400"/>
              <a:t> aikavälin </a:t>
            </a:r>
            <a:r>
              <a:rPr lang="el-GR" altLang="fi-FI" sz="2400"/>
              <a:t>Δ</a:t>
            </a:r>
            <a:r>
              <a:rPr lang="fi-FI" altLang="fi-FI" sz="2400" i="1"/>
              <a:t>t</a:t>
            </a:r>
            <a:r>
              <a:rPr lang="fi-FI" altLang="fi-FI" sz="2400"/>
              <a:t> = </a:t>
            </a:r>
            <a:r>
              <a:rPr lang="fi-FI" altLang="fi-FI" sz="2400" i="1"/>
              <a:t>t</a:t>
            </a:r>
            <a:r>
              <a:rPr lang="fi-FI" altLang="fi-FI" sz="2400" baseline="-25000"/>
              <a:t>2</a:t>
            </a:r>
            <a:r>
              <a:rPr lang="fi-FI" altLang="fi-FI" sz="2400"/>
              <a:t>-</a:t>
            </a:r>
            <a:r>
              <a:rPr lang="fi-FI" altLang="fi-FI" sz="2400" i="1"/>
              <a:t>t</a:t>
            </a:r>
            <a:r>
              <a:rPr lang="fi-FI" altLang="fi-FI" sz="2400" baseline="-25000"/>
              <a:t>1 </a:t>
            </a:r>
            <a:r>
              <a:rPr lang="fi-FI" altLang="fi-FI" sz="2400"/>
              <a:t>aikana on sama kuin paik-kavektorien erotus.  </a:t>
            </a:r>
            <a:endParaRPr lang="el-GR" altLang="fi-FI" sz="2400" baseline="-25000"/>
          </a:p>
        </p:txBody>
      </p:sp>
      <p:graphicFrame>
        <p:nvGraphicFramePr>
          <p:cNvPr id="78852" name="Object 9"/>
          <p:cNvGraphicFramePr>
            <a:graphicFrameLocks noChangeAspect="1"/>
          </p:cNvGraphicFramePr>
          <p:nvPr/>
        </p:nvGraphicFramePr>
        <p:xfrm>
          <a:off x="677863" y="2463800"/>
          <a:ext cx="6635750" cy="508000"/>
        </p:xfrm>
        <a:graphic>
          <a:graphicData uri="http://schemas.openxmlformats.org/presentationml/2006/ole">
            <mc:AlternateContent xmlns:mc="http://schemas.openxmlformats.org/markup-compatibility/2006">
              <mc:Choice xmlns:v="urn:schemas-microsoft-com:vml" Requires="v">
                <p:oleObj spid="_x0000_s78890" name="Equation" r:id="rId3" imgW="3492500" imgH="266700" progId="Equation.DSMT4">
                  <p:embed/>
                </p:oleObj>
              </mc:Choice>
              <mc:Fallback>
                <p:oleObj name="Equation" r:id="rId3" imgW="3492500" imgH="26670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863" y="2463800"/>
                        <a:ext cx="6635750" cy="508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8853" name="Group 25"/>
          <p:cNvGrpSpPr>
            <a:grpSpLocks/>
          </p:cNvGrpSpPr>
          <p:nvPr/>
        </p:nvGrpSpPr>
        <p:grpSpPr bwMode="auto">
          <a:xfrm>
            <a:off x="1346200" y="3009900"/>
            <a:ext cx="5132388" cy="3217863"/>
            <a:chOff x="848" y="1767"/>
            <a:chExt cx="3233" cy="2027"/>
          </a:xfrm>
        </p:grpSpPr>
        <p:sp>
          <p:nvSpPr>
            <p:cNvPr id="78855" name="Text Box 16"/>
            <p:cNvSpPr txBox="1">
              <a:spLocks noChangeArrowheads="1"/>
            </p:cNvSpPr>
            <p:nvPr/>
          </p:nvSpPr>
          <p:spPr bwMode="auto">
            <a:xfrm>
              <a:off x="1355" y="1767"/>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a:solidFill>
                    <a:schemeClr val="tx1"/>
                  </a:solidFill>
                </a:rPr>
                <a:t>y</a:t>
              </a:r>
            </a:p>
          </p:txBody>
        </p:sp>
        <p:grpSp>
          <p:nvGrpSpPr>
            <p:cNvPr id="78856" name="Group 24"/>
            <p:cNvGrpSpPr>
              <a:grpSpLocks/>
            </p:cNvGrpSpPr>
            <p:nvPr/>
          </p:nvGrpSpPr>
          <p:grpSpPr bwMode="auto">
            <a:xfrm>
              <a:off x="848" y="2063"/>
              <a:ext cx="3233" cy="1731"/>
              <a:chOff x="848" y="2063"/>
              <a:chExt cx="3233" cy="1731"/>
            </a:xfrm>
          </p:grpSpPr>
          <p:sp>
            <p:nvSpPr>
              <p:cNvPr id="78857" name="Line 2"/>
              <p:cNvSpPr>
                <a:spLocks noChangeShapeType="1"/>
              </p:cNvSpPr>
              <p:nvPr/>
            </p:nvSpPr>
            <p:spPr bwMode="auto">
              <a:xfrm>
                <a:off x="1448" y="2063"/>
                <a:ext cx="0" cy="1613"/>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fi-FI"/>
              </a:p>
            </p:txBody>
          </p:sp>
          <p:sp>
            <p:nvSpPr>
              <p:cNvPr id="78858" name="Line 3"/>
              <p:cNvSpPr>
                <a:spLocks noChangeShapeType="1"/>
              </p:cNvSpPr>
              <p:nvPr/>
            </p:nvSpPr>
            <p:spPr bwMode="auto">
              <a:xfrm flipV="1">
                <a:off x="1442" y="3684"/>
                <a:ext cx="241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78859" name="Freeform 4"/>
              <p:cNvSpPr>
                <a:spLocks/>
              </p:cNvSpPr>
              <p:nvPr/>
            </p:nvSpPr>
            <p:spPr bwMode="auto">
              <a:xfrm>
                <a:off x="1333" y="2589"/>
                <a:ext cx="2189" cy="490"/>
              </a:xfrm>
              <a:custGeom>
                <a:avLst/>
                <a:gdLst>
                  <a:gd name="T0" fmla="*/ 0 w 5472"/>
                  <a:gd name="T1" fmla="*/ 0 h 1224"/>
                  <a:gd name="T2" fmla="*/ 0 w 5472"/>
                  <a:gd name="T3" fmla="*/ 0 h 1224"/>
                  <a:gd name="T4" fmla="*/ 0 w 5472"/>
                  <a:gd name="T5" fmla="*/ 0 h 1224"/>
                  <a:gd name="T6" fmla="*/ 0 w 5472"/>
                  <a:gd name="T7" fmla="*/ 0 h 1224"/>
                  <a:gd name="T8" fmla="*/ 0 60000 65536"/>
                  <a:gd name="T9" fmla="*/ 0 60000 65536"/>
                  <a:gd name="T10" fmla="*/ 0 60000 65536"/>
                  <a:gd name="T11" fmla="*/ 0 60000 65536"/>
                  <a:gd name="T12" fmla="*/ 0 w 5472"/>
                  <a:gd name="T13" fmla="*/ 0 h 1224"/>
                  <a:gd name="T14" fmla="*/ 5472 w 5472"/>
                  <a:gd name="T15" fmla="*/ 1224 h 1224"/>
                </a:gdLst>
                <a:ahLst/>
                <a:cxnLst>
                  <a:cxn ang="T8">
                    <a:pos x="T0" y="T1"/>
                  </a:cxn>
                  <a:cxn ang="T9">
                    <a:pos x="T2" y="T3"/>
                  </a:cxn>
                  <a:cxn ang="T10">
                    <a:pos x="T4" y="T5"/>
                  </a:cxn>
                  <a:cxn ang="T11">
                    <a:pos x="T6" y="T7"/>
                  </a:cxn>
                </a:cxnLst>
                <a:rect l="T12" t="T13" r="T14" b="T15"/>
                <a:pathLst>
                  <a:path w="5472" h="1224">
                    <a:moveTo>
                      <a:pt x="0" y="1224"/>
                    </a:moveTo>
                    <a:cubicBezTo>
                      <a:pt x="480" y="684"/>
                      <a:pt x="960" y="144"/>
                      <a:pt x="1584" y="72"/>
                    </a:cubicBezTo>
                    <a:cubicBezTo>
                      <a:pt x="2208" y="0"/>
                      <a:pt x="3096" y="744"/>
                      <a:pt x="3744" y="792"/>
                    </a:cubicBezTo>
                    <a:cubicBezTo>
                      <a:pt x="4392" y="840"/>
                      <a:pt x="5184" y="432"/>
                      <a:pt x="5472" y="360"/>
                    </a:cubicBez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fi-FI"/>
              </a:p>
            </p:txBody>
          </p:sp>
          <p:sp>
            <p:nvSpPr>
              <p:cNvPr id="78860" name="Line 5"/>
              <p:cNvSpPr>
                <a:spLocks noChangeShapeType="1"/>
              </p:cNvSpPr>
              <p:nvPr/>
            </p:nvSpPr>
            <p:spPr bwMode="auto">
              <a:xfrm flipV="1">
                <a:off x="1448" y="2704"/>
                <a:ext cx="288" cy="9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78861" name="Line 6"/>
              <p:cNvSpPr>
                <a:spLocks noChangeShapeType="1"/>
              </p:cNvSpPr>
              <p:nvPr/>
            </p:nvSpPr>
            <p:spPr bwMode="auto">
              <a:xfrm flipV="1">
                <a:off x="1448" y="2825"/>
                <a:ext cx="1121" cy="85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78862" name="Line 7"/>
              <p:cNvSpPr>
                <a:spLocks noChangeShapeType="1"/>
              </p:cNvSpPr>
              <p:nvPr/>
            </p:nvSpPr>
            <p:spPr bwMode="auto">
              <a:xfrm>
                <a:off x="1736" y="2704"/>
                <a:ext cx="807" cy="11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graphicFrame>
            <p:nvGraphicFramePr>
              <p:cNvPr id="78863" name="Object 10"/>
              <p:cNvGraphicFramePr>
                <a:graphicFrameLocks noChangeAspect="1"/>
              </p:cNvGraphicFramePr>
              <p:nvPr/>
            </p:nvGraphicFramePr>
            <p:xfrm>
              <a:off x="2569" y="2589"/>
              <a:ext cx="587" cy="216"/>
            </p:xfrm>
            <a:graphic>
              <a:graphicData uri="http://schemas.openxmlformats.org/presentationml/2006/ole">
                <mc:AlternateContent xmlns:mc="http://schemas.openxmlformats.org/markup-compatibility/2006">
                  <mc:Choice xmlns:v="urn:schemas-microsoft-com:vml" Requires="v">
                    <p:oleObj spid="_x0000_s78891" name="Equation" r:id="rId5" imgW="622030" imgH="228501" progId="Equation.DSMT4">
                      <p:embed/>
                    </p:oleObj>
                  </mc:Choice>
                  <mc:Fallback>
                    <p:oleObj name="Equation" r:id="rId5" imgW="622030" imgH="228501"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9" y="2589"/>
                            <a:ext cx="587"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64" name="Object 11"/>
              <p:cNvGraphicFramePr>
                <a:graphicFrameLocks noChangeAspect="1"/>
              </p:cNvGraphicFramePr>
              <p:nvPr/>
            </p:nvGraphicFramePr>
            <p:xfrm>
              <a:off x="1609" y="2373"/>
              <a:ext cx="539" cy="216"/>
            </p:xfrm>
            <a:graphic>
              <a:graphicData uri="http://schemas.openxmlformats.org/presentationml/2006/ole">
                <mc:AlternateContent xmlns:mc="http://schemas.openxmlformats.org/markup-compatibility/2006">
                  <mc:Choice xmlns:v="urn:schemas-microsoft-com:vml" Requires="v">
                    <p:oleObj spid="_x0000_s78892" name="Equation" r:id="rId7" imgW="571252" imgH="228501" progId="Equation.DSMT4">
                      <p:embed/>
                    </p:oleObj>
                  </mc:Choice>
                  <mc:Fallback>
                    <p:oleObj name="Equation" r:id="rId7" imgW="571252" imgH="228501"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9" y="2373"/>
                            <a:ext cx="539"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65" name="Object 12"/>
              <p:cNvGraphicFramePr>
                <a:graphicFrameLocks noChangeAspect="1"/>
              </p:cNvGraphicFramePr>
              <p:nvPr/>
            </p:nvGraphicFramePr>
            <p:xfrm>
              <a:off x="1670" y="2960"/>
              <a:ext cx="131" cy="238"/>
            </p:xfrm>
            <a:graphic>
              <a:graphicData uri="http://schemas.openxmlformats.org/presentationml/2006/ole">
                <mc:AlternateContent xmlns:mc="http://schemas.openxmlformats.org/markup-compatibility/2006">
                  <mc:Choice xmlns:v="urn:schemas-microsoft-com:vml" Requires="v">
                    <p:oleObj spid="_x0000_s78893" name="Equation" r:id="rId9" imgW="139639" imgH="253890" progId="Equation.DSMT4">
                      <p:embed/>
                    </p:oleObj>
                  </mc:Choice>
                  <mc:Fallback>
                    <p:oleObj name="Equation" r:id="rId9" imgW="139639" imgH="25389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70" y="2960"/>
                            <a:ext cx="131"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66" name="Object 13"/>
              <p:cNvGraphicFramePr>
                <a:graphicFrameLocks noChangeAspect="1"/>
              </p:cNvGraphicFramePr>
              <p:nvPr/>
            </p:nvGraphicFramePr>
            <p:xfrm>
              <a:off x="2076" y="3198"/>
              <a:ext cx="143" cy="238"/>
            </p:xfrm>
            <a:graphic>
              <a:graphicData uri="http://schemas.openxmlformats.org/presentationml/2006/ole">
                <mc:AlternateContent xmlns:mc="http://schemas.openxmlformats.org/markup-compatibility/2006">
                  <mc:Choice xmlns:v="urn:schemas-microsoft-com:vml" Requires="v">
                    <p:oleObj spid="_x0000_s78894" name="Equation" r:id="rId11" imgW="152268" imgH="253780" progId="Equation.DSMT4">
                      <p:embed/>
                    </p:oleObj>
                  </mc:Choice>
                  <mc:Fallback>
                    <p:oleObj name="Equation" r:id="rId11" imgW="152268" imgH="253780"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76" y="3198"/>
                            <a:ext cx="143"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67" name="Object 14"/>
              <p:cNvGraphicFramePr>
                <a:graphicFrameLocks noChangeAspect="1"/>
              </p:cNvGraphicFramePr>
              <p:nvPr/>
            </p:nvGraphicFramePr>
            <p:xfrm>
              <a:off x="1958" y="2770"/>
              <a:ext cx="190" cy="190"/>
            </p:xfrm>
            <a:graphic>
              <a:graphicData uri="http://schemas.openxmlformats.org/presentationml/2006/ole">
                <mc:AlternateContent xmlns:mc="http://schemas.openxmlformats.org/markup-compatibility/2006">
                  <mc:Choice xmlns:v="urn:schemas-microsoft-com:vml" Requires="v">
                    <p:oleObj spid="_x0000_s78895" name="Equation" r:id="rId13" imgW="203024" imgH="203024" progId="Equation.DSMT4">
                      <p:embed/>
                    </p:oleObj>
                  </mc:Choice>
                  <mc:Fallback>
                    <p:oleObj name="Equation" r:id="rId13" imgW="203024" imgH="203024" progId="Equation.DSMT4">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58" y="2770"/>
                            <a:ext cx="190" cy="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68" name="Text Box 15"/>
              <p:cNvSpPr txBox="1">
                <a:spLocks noChangeArrowheads="1"/>
              </p:cNvSpPr>
              <p:nvPr/>
            </p:nvSpPr>
            <p:spPr bwMode="auto">
              <a:xfrm>
                <a:off x="3886" y="3496"/>
                <a:ext cx="1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a:solidFill>
                      <a:schemeClr val="tx1"/>
                    </a:solidFill>
                  </a:rPr>
                  <a:t>x</a:t>
                </a:r>
              </a:p>
            </p:txBody>
          </p:sp>
          <p:grpSp>
            <p:nvGrpSpPr>
              <p:cNvPr id="78869" name="Group 17"/>
              <p:cNvGrpSpPr>
                <a:grpSpLocks/>
              </p:cNvGrpSpPr>
              <p:nvPr/>
            </p:nvGrpSpPr>
            <p:grpSpPr bwMode="auto">
              <a:xfrm>
                <a:off x="848" y="3148"/>
                <a:ext cx="493" cy="646"/>
                <a:chOff x="772" y="3083"/>
                <a:chExt cx="493" cy="646"/>
              </a:xfrm>
            </p:grpSpPr>
            <p:graphicFrame>
              <p:nvGraphicFramePr>
                <p:cNvPr id="78870" name="Object 18"/>
                <p:cNvGraphicFramePr>
                  <a:graphicFrameLocks noChangeAspect="1"/>
                </p:cNvGraphicFramePr>
                <p:nvPr/>
              </p:nvGraphicFramePr>
              <p:xfrm>
                <a:off x="772" y="3083"/>
                <a:ext cx="120" cy="229"/>
              </p:xfrm>
              <a:graphic>
                <a:graphicData uri="http://schemas.openxmlformats.org/presentationml/2006/ole">
                  <mc:AlternateContent xmlns:mc="http://schemas.openxmlformats.org/markup-compatibility/2006">
                    <mc:Choice xmlns:v="urn:schemas-microsoft-com:vml" Requires="v">
                      <p:oleObj spid="_x0000_s78896" name="Equation" r:id="rId15" imgW="126890" imgH="241091" progId="Equation.DSMT4">
                        <p:embed/>
                      </p:oleObj>
                    </mc:Choice>
                    <mc:Fallback>
                      <p:oleObj name="Equation" r:id="rId15" imgW="126890" imgH="241091" progId="Equation.DSMT4">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72" y="3083"/>
                              <a:ext cx="120"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71" name="Line 19"/>
                <p:cNvSpPr>
                  <a:spLocks noChangeShapeType="1"/>
                </p:cNvSpPr>
                <p:nvPr/>
              </p:nvSpPr>
              <p:spPr bwMode="auto">
                <a:xfrm>
                  <a:off x="814" y="3633"/>
                  <a:ext cx="275" cy="0"/>
                </a:xfrm>
                <a:prstGeom prst="line">
                  <a:avLst/>
                </a:prstGeom>
                <a:noFill/>
                <a:ln w="9525">
                  <a:solidFill>
                    <a:srgbClr val="3366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78872" name="Line 20"/>
                <p:cNvSpPr>
                  <a:spLocks noChangeShapeType="1"/>
                </p:cNvSpPr>
                <p:nvPr/>
              </p:nvSpPr>
              <p:spPr bwMode="auto">
                <a:xfrm flipV="1">
                  <a:off x="808" y="3365"/>
                  <a:ext cx="6" cy="262"/>
                </a:xfrm>
                <a:prstGeom prst="line">
                  <a:avLst/>
                </a:prstGeom>
                <a:noFill/>
                <a:ln w="9525">
                  <a:solidFill>
                    <a:srgbClr val="3366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graphicFrame>
              <p:nvGraphicFramePr>
                <p:cNvPr id="78873" name="Object 21"/>
                <p:cNvGraphicFramePr>
                  <a:graphicFrameLocks noChangeAspect="1"/>
                </p:cNvGraphicFramePr>
                <p:nvPr/>
              </p:nvGraphicFramePr>
              <p:xfrm>
                <a:off x="1156" y="3525"/>
                <a:ext cx="109" cy="204"/>
              </p:xfrm>
              <a:graphic>
                <a:graphicData uri="http://schemas.openxmlformats.org/presentationml/2006/ole">
                  <mc:AlternateContent xmlns:mc="http://schemas.openxmlformats.org/markup-compatibility/2006">
                    <mc:Choice xmlns:v="urn:schemas-microsoft-com:vml" Requires="v">
                      <p:oleObj spid="_x0000_s78897" name="Equation" r:id="rId17" imgW="114151" imgH="215619" progId="Equation.DSMT4">
                        <p:embed/>
                      </p:oleObj>
                    </mc:Choice>
                    <mc:Fallback>
                      <p:oleObj name="Equation" r:id="rId17" imgW="114151" imgH="215619" progId="Equation.DSMT4">
                        <p:embed/>
                        <p:pic>
                          <p:nvPicPr>
                            <p:cNvPr id="0"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56" y="3525"/>
                              <a:ext cx="109"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sp>
        <p:nvSpPr>
          <p:cNvPr id="78854" name="AutoShape 23">
            <a:hlinkClick r:id="rId19"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Dian numeron paikkamerkki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E49A801A-F252-4544-ACC7-92EF97A3D9F9}" type="slidenum">
              <a:rPr lang="fi-FI" altLang="fi-FI" sz="1000" smtClean="0">
                <a:solidFill>
                  <a:schemeClr val="tx1"/>
                </a:solidFill>
                <a:latin typeface="Arial" panose="020B0604020202020204" pitchFamily="34" charset="0"/>
              </a:rPr>
              <a:pPr>
                <a:spcBef>
                  <a:spcPct val="0"/>
                </a:spcBef>
                <a:buClrTx/>
                <a:buFontTx/>
                <a:buNone/>
              </a:pPr>
              <a:t>7</a:t>
            </a:fld>
            <a:endParaRPr lang="fi-FI" altLang="fi-FI" sz="1000" smtClean="0">
              <a:solidFill>
                <a:schemeClr val="tx1"/>
              </a:solidFill>
              <a:latin typeface="Arial" panose="020B0604020202020204" pitchFamily="34" charset="0"/>
            </a:endParaRPr>
          </a:p>
        </p:txBody>
      </p:sp>
      <p:sp>
        <p:nvSpPr>
          <p:cNvPr id="14339" name="Rectangle 2"/>
          <p:cNvSpPr>
            <a:spLocks noGrp="1" noRot="1" noChangeArrowheads="1"/>
          </p:cNvSpPr>
          <p:nvPr>
            <p:ph type="title"/>
          </p:nvPr>
        </p:nvSpPr>
        <p:spPr>
          <a:xfrm>
            <a:off x="301625" y="228600"/>
            <a:ext cx="8540750" cy="896938"/>
          </a:xfrm>
        </p:spPr>
        <p:txBody>
          <a:bodyPr/>
          <a:lstStyle/>
          <a:p>
            <a:pPr eaLnBrk="1" hangingPunct="1"/>
            <a:r>
              <a:rPr lang="fi-FI" altLang="fi-FI" sz="4000" smtClean="0"/>
              <a:t>Tieteiden ryhmittely</a:t>
            </a:r>
          </a:p>
        </p:txBody>
      </p:sp>
      <p:sp>
        <p:nvSpPr>
          <p:cNvPr id="785411" name="Rectangle 3"/>
          <p:cNvSpPr>
            <a:spLocks noChangeArrowheads="1"/>
          </p:cNvSpPr>
          <p:nvPr/>
        </p:nvSpPr>
        <p:spPr bwMode="auto">
          <a:xfrm>
            <a:off x="3708400" y="1268413"/>
            <a:ext cx="3673475" cy="576262"/>
          </a:xfrm>
          <a:prstGeom prst="rect">
            <a:avLst/>
          </a:prstGeom>
          <a:solidFill>
            <a:srgbClr val="99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0"/>
              </a:spcBef>
              <a:buClrTx/>
              <a:buFontTx/>
              <a:buNone/>
            </a:pPr>
            <a:r>
              <a:rPr lang="fi-FI" altLang="fi-FI" sz="2800" b="1">
                <a:solidFill>
                  <a:schemeClr val="tx1"/>
                </a:solidFill>
                <a:latin typeface="Arial" panose="020B0604020202020204" pitchFamily="34" charset="0"/>
              </a:rPr>
              <a:t>TIEDE</a:t>
            </a:r>
          </a:p>
        </p:txBody>
      </p:sp>
      <p:sp>
        <p:nvSpPr>
          <p:cNvPr id="785412" name="Rectangle 4"/>
          <p:cNvSpPr>
            <a:spLocks noChangeArrowheads="1"/>
          </p:cNvSpPr>
          <p:nvPr/>
        </p:nvSpPr>
        <p:spPr bwMode="auto">
          <a:xfrm>
            <a:off x="2268538" y="2133600"/>
            <a:ext cx="3097212" cy="935038"/>
          </a:xfrm>
          <a:prstGeom prst="rect">
            <a:avLst/>
          </a:prstGeom>
          <a:solidFill>
            <a:srgbClr val="99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0"/>
              </a:spcBef>
              <a:buClrTx/>
              <a:buFontTx/>
              <a:buNone/>
            </a:pPr>
            <a:r>
              <a:rPr lang="fi-FI" altLang="fi-FI" sz="2400" b="1">
                <a:solidFill>
                  <a:schemeClr val="tx1"/>
                </a:solidFill>
                <a:latin typeface="Arial" panose="020B0604020202020204" pitchFamily="34" charset="0"/>
              </a:rPr>
              <a:t>Reaalitieteet</a:t>
            </a:r>
          </a:p>
        </p:txBody>
      </p:sp>
      <p:sp>
        <p:nvSpPr>
          <p:cNvPr id="785413" name="Rectangle 5"/>
          <p:cNvSpPr>
            <a:spLocks noChangeArrowheads="1"/>
          </p:cNvSpPr>
          <p:nvPr/>
        </p:nvSpPr>
        <p:spPr bwMode="auto">
          <a:xfrm>
            <a:off x="5867400" y="2133600"/>
            <a:ext cx="3095625" cy="936625"/>
          </a:xfrm>
          <a:prstGeom prst="rect">
            <a:avLst/>
          </a:prstGeom>
          <a:solidFill>
            <a:srgbClr val="99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b="1">
                <a:solidFill>
                  <a:schemeClr val="tx1"/>
                </a:solidFill>
                <a:latin typeface="Arial" panose="020B0604020202020204" pitchFamily="34" charset="0"/>
              </a:rPr>
              <a:t>Käsitteelliset tieteet</a:t>
            </a:r>
          </a:p>
          <a:p>
            <a:pPr eaLnBrk="1" hangingPunct="1">
              <a:spcBef>
                <a:spcPct val="0"/>
              </a:spcBef>
              <a:buClrTx/>
              <a:buFontTx/>
              <a:buChar char="•"/>
            </a:pPr>
            <a:r>
              <a:rPr lang="fi-FI" altLang="fi-FI" sz="1800">
                <a:solidFill>
                  <a:schemeClr val="tx1"/>
                </a:solidFill>
                <a:latin typeface="Arial" panose="020B0604020202020204" pitchFamily="34" charset="0"/>
              </a:rPr>
              <a:t>logiikka</a:t>
            </a:r>
          </a:p>
          <a:p>
            <a:pPr eaLnBrk="1" hangingPunct="1">
              <a:spcBef>
                <a:spcPct val="0"/>
              </a:spcBef>
              <a:buClrTx/>
              <a:buFontTx/>
              <a:buChar char="•"/>
            </a:pPr>
            <a:r>
              <a:rPr lang="fi-FI" altLang="fi-FI" sz="1800">
                <a:solidFill>
                  <a:schemeClr val="tx1"/>
                </a:solidFill>
                <a:latin typeface="Arial" panose="020B0604020202020204" pitchFamily="34" charset="0"/>
              </a:rPr>
              <a:t>matematiikka</a:t>
            </a:r>
          </a:p>
        </p:txBody>
      </p:sp>
      <p:sp>
        <p:nvSpPr>
          <p:cNvPr id="785414" name="Rectangle 6"/>
          <p:cNvSpPr>
            <a:spLocks noChangeArrowheads="1"/>
          </p:cNvSpPr>
          <p:nvPr/>
        </p:nvSpPr>
        <p:spPr bwMode="auto">
          <a:xfrm>
            <a:off x="1331913" y="3573463"/>
            <a:ext cx="3025775" cy="576262"/>
          </a:xfrm>
          <a:prstGeom prst="rect">
            <a:avLst/>
          </a:prstGeom>
          <a:solidFill>
            <a:srgbClr val="99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0"/>
              </a:spcBef>
              <a:buClrTx/>
              <a:buFontTx/>
              <a:buNone/>
            </a:pPr>
            <a:r>
              <a:rPr lang="fi-FI" altLang="fi-FI" sz="2400" b="1">
                <a:solidFill>
                  <a:schemeClr val="tx1"/>
                </a:solidFill>
                <a:latin typeface="Arial" panose="020B0604020202020204" pitchFamily="34" charset="0"/>
              </a:rPr>
              <a:t>Luonnontieteet</a:t>
            </a:r>
          </a:p>
        </p:txBody>
      </p:sp>
      <p:sp>
        <p:nvSpPr>
          <p:cNvPr id="785415" name="Rectangle 7"/>
          <p:cNvSpPr>
            <a:spLocks noChangeArrowheads="1"/>
          </p:cNvSpPr>
          <p:nvPr/>
        </p:nvSpPr>
        <p:spPr bwMode="auto">
          <a:xfrm>
            <a:off x="468313" y="4508500"/>
            <a:ext cx="2376487" cy="1728788"/>
          </a:xfrm>
          <a:prstGeom prst="rect">
            <a:avLst/>
          </a:prstGeom>
          <a:solidFill>
            <a:srgbClr val="99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b="1">
                <a:solidFill>
                  <a:schemeClr val="tx1"/>
                </a:solidFill>
                <a:latin typeface="Arial" panose="020B0604020202020204" pitchFamily="34" charset="0"/>
              </a:rPr>
              <a:t>Soveltavat</a:t>
            </a:r>
          </a:p>
          <a:p>
            <a:pPr eaLnBrk="1" hangingPunct="1">
              <a:spcBef>
                <a:spcPct val="0"/>
              </a:spcBef>
              <a:buClrTx/>
              <a:buFontTx/>
              <a:buChar char="•"/>
            </a:pPr>
            <a:r>
              <a:rPr lang="fi-FI" altLang="fi-FI" sz="1800" b="1">
                <a:solidFill>
                  <a:schemeClr val="tx1"/>
                </a:solidFill>
                <a:latin typeface="Arial" panose="020B0604020202020204" pitchFamily="34" charset="0"/>
              </a:rPr>
              <a:t>lääketiede</a:t>
            </a:r>
          </a:p>
          <a:p>
            <a:pPr eaLnBrk="1" hangingPunct="1">
              <a:spcBef>
                <a:spcPct val="0"/>
              </a:spcBef>
              <a:buClrTx/>
              <a:buFontTx/>
              <a:buChar char="•"/>
            </a:pPr>
            <a:r>
              <a:rPr lang="fi-FI" altLang="fi-FI" sz="1800" b="1">
                <a:solidFill>
                  <a:schemeClr val="tx1"/>
                </a:solidFill>
                <a:latin typeface="Arial" panose="020B0604020202020204" pitchFamily="34" charset="0"/>
              </a:rPr>
              <a:t>farmasia</a:t>
            </a:r>
          </a:p>
          <a:p>
            <a:pPr eaLnBrk="1" hangingPunct="1">
              <a:spcBef>
                <a:spcPct val="0"/>
              </a:spcBef>
              <a:buClrTx/>
              <a:buFontTx/>
              <a:buChar char="•"/>
            </a:pPr>
            <a:r>
              <a:rPr lang="fi-FI" altLang="fi-FI" sz="1800" b="1">
                <a:solidFill>
                  <a:schemeClr val="tx1"/>
                </a:solidFill>
                <a:latin typeface="Arial" panose="020B0604020202020204" pitchFamily="34" charset="0"/>
              </a:rPr>
              <a:t>tekniikka</a:t>
            </a:r>
          </a:p>
          <a:p>
            <a:pPr eaLnBrk="1" hangingPunct="1">
              <a:spcBef>
                <a:spcPct val="0"/>
              </a:spcBef>
              <a:buClrTx/>
              <a:buFontTx/>
              <a:buChar char="•"/>
            </a:pPr>
            <a:r>
              <a:rPr lang="fi-FI" altLang="fi-FI" sz="1600" b="1">
                <a:solidFill>
                  <a:schemeClr val="tx1"/>
                </a:solidFill>
                <a:latin typeface="Arial" panose="020B0604020202020204" pitchFamily="34" charset="0"/>
              </a:rPr>
              <a:t>….</a:t>
            </a:r>
          </a:p>
        </p:txBody>
      </p:sp>
      <p:sp>
        <p:nvSpPr>
          <p:cNvPr id="785416" name="Rectangle 8"/>
          <p:cNvSpPr>
            <a:spLocks noChangeArrowheads="1"/>
          </p:cNvSpPr>
          <p:nvPr/>
        </p:nvSpPr>
        <p:spPr bwMode="auto">
          <a:xfrm>
            <a:off x="4716463" y="3573463"/>
            <a:ext cx="3024187" cy="576262"/>
          </a:xfrm>
          <a:prstGeom prst="rect">
            <a:avLst/>
          </a:prstGeom>
          <a:solidFill>
            <a:srgbClr val="99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0"/>
              </a:spcBef>
              <a:buClrTx/>
              <a:buFontTx/>
              <a:buNone/>
            </a:pPr>
            <a:r>
              <a:rPr lang="fi-FI" altLang="fi-FI" sz="2400" b="1">
                <a:solidFill>
                  <a:schemeClr val="tx1"/>
                </a:solidFill>
                <a:latin typeface="Arial" panose="020B0604020202020204" pitchFamily="34" charset="0"/>
              </a:rPr>
              <a:t>Humanistiset tieteet</a:t>
            </a:r>
          </a:p>
        </p:txBody>
      </p:sp>
      <p:sp>
        <p:nvSpPr>
          <p:cNvPr id="785417" name="Rectangle 9"/>
          <p:cNvSpPr>
            <a:spLocks noChangeArrowheads="1"/>
          </p:cNvSpPr>
          <p:nvPr/>
        </p:nvSpPr>
        <p:spPr bwMode="auto">
          <a:xfrm>
            <a:off x="3203575" y="4508500"/>
            <a:ext cx="2376488" cy="1728788"/>
          </a:xfrm>
          <a:prstGeom prst="rect">
            <a:avLst/>
          </a:prstGeom>
          <a:solidFill>
            <a:srgbClr val="99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b="1">
                <a:solidFill>
                  <a:schemeClr val="tx1"/>
                </a:solidFill>
                <a:latin typeface="Arial" panose="020B0604020202020204" pitchFamily="34" charset="0"/>
              </a:rPr>
              <a:t>Puhtaat</a:t>
            </a:r>
          </a:p>
          <a:p>
            <a:pPr eaLnBrk="1" hangingPunct="1">
              <a:spcBef>
                <a:spcPct val="0"/>
              </a:spcBef>
              <a:buClrTx/>
              <a:buFontTx/>
              <a:buChar char="•"/>
            </a:pPr>
            <a:r>
              <a:rPr lang="fi-FI" altLang="fi-FI" sz="1800" b="1">
                <a:solidFill>
                  <a:schemeClr val="tx1"/>
                </a:solidFill>
                <a:latin typeface="Arial" panose="020B0604020202020204" pitchFamily="34" charset="0"/>
              </a:rPr>
              <a:t>fysiikka</a:t>
            </a:r>
          </a:p>
          <a:p>
            <a:pPr eaLnBrk="1" hangingPunct="1">
              <a:spcBef>
                <a:spcPct val="0"/>
              </a:spcBef>
              <a:buClrTx/>
              <a:buFontTx/>
              <a:buChar char="•"/>
            </a:pPr>
            <a:r>
              <a:rPr lang="fi-FI" altLang="fi-FI" sz="1800" b="1">
                <a:solidFill>
                  <a:schemeClr val="tx1"/>
                </a:solidFill>
                <a:latin typeface="Arial" panose="020B0604020202020204" pitchFamily="34" charset="0"/>
              </a:rPr>
              <a:t>biologia</a:t>
            </a:r>
          </a:p>
          <a:p>
            <a:pPr eaLnBrk="1" hangingPunct="1">
              <a:spcBef>
                <a:spcPct val="0"/>
              </a:spcBef>
              <a:buClrTx/>
              <a:buFontTx/>
              <a:buChar char="•"/>
            </a:pPr>
            <a:r>
              <a:rPr lang="fi-FI" altLang="fi-FI" sz="1800" b="1">
                <a:solidFill>
                  <a:schemeClr val="tx1"/>
                </a:solidFill>
                <a:latin typeface="Arial" panose="020B0604020202020204" pitchFamily="34" charset="0"/>
              </a:rPr>
              <a:t>kemia</a:t>
            </a:r>
          </a:p>
          <a:p>
            <a:pPr eaLnBrk="1" hangingPunct="1">
              <a:spcBef>
                <a:spcPct val="0"/>
              </a:spcBef>
              <a:buClrTx/>
              <a:buFontTx/>
              <a:buChar char="•"/>
            </a:pPr>
            <a:r>
              <a:rPr lang="fi-FI" altLang="fi-FI" sz="1800" b="1">
                <a:solidFill>
                  <a:schemeClr val="tx1"/>
                </a:solidFill>
                <a:latin typeface="Arial" panose="020B0604020202020204" pitchFamily="34" charset="0"/>
              </a:rPr>
              <a:t>tähtitiede</a:t>
            </a:r>
          </a:p>
          <a:p>
            <a:pPr eaLnBrk="1" hangingPunct="1">
              <a:spcBef>
                <a:spcPct val="0"/>
              </a:spcBef>
              <a:buClrTx/>
              <a:buFontTx/>
              <a:buChar char="•"/>
            </a:pPr>
            <a:r>
              <a:rPr lang="fi-FI" altLang="fi-FI" sz="1600" b="1">
                <a:solidFill>
                  <a:schemeClr val="tx1"/>
                </a:solidFill>
                <a:latin typeface="Arial" panose="020B0604020202020204" pitchFamily="34" charset="0"/>
              </a:rPr>
              <a:t>….</a:t>
            </a:r>
          </a:p>
        </p:txBody>
      </p:sp>
      <p:sp>
        <p:nvSpPr>
          <p:cNvPr id="785418" name="Line 10"/>
          <p:cNvSpPr>
            <a:spLocks noChangeShapeType="1"/>
          </p:cNvSpPr>
          <p:nvPr/>
        </p:nvSpPr>
        <p:spPr bwMode="auto">
          <a:xfrm>
            <a:off x="4427538" y="1844675"/>
            <a:ext cx="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785419" name="Line 11"/>
          <p:cNvSpPr>
            <a:spLocks noChangeShapeType="1"/>
          </p:cNvSpPr>
          <p:nvPr/>
        </p:nvSpPr>
        <p:spPr bwMode="auto">
          <a:xfrm>
            <a:off x="6659563" y="1844675"/>
            <a:ext cx="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785420" name="Line 12"/>
          <p:cNvSpPr>
            <a:spLocks noChangeShapeType="1"/>
          </p:cNvSpPr>
          <p:nvPr/>
        </p:nvSpPr>
        <p:spPr bwMode="auto">
          <a:xfrm>
            <a:off x="3059113" y="3068638"/>
            <a:ext cx="0"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785421" name="Line 13"/>
          <p:cNvSpPr>
            <a:spLocks noChangeShapeType="1"/>
          </p:cNvSpPr>
          <p:nvPr/>
        </p:nvSpPr>
        <p:spPr bwMode="auto">
          <a:xfrm>
            <a:off x="5219700" y="3068638"/>
            <a:ext cx="0"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785422" name="Line 14"/>
          <p:cNvSpPr>
            <a:spLocks noChangeShapeType="1"/>
          </p:cNvSpPr>
          <p:nvPr/>
        </p:nvSpPr>
        <p:spPr bwMode="auto">
          <a:xfrm>
            <a:off x="1835150" y="4149725"/>
            <a:ext cx="0" cy="358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785423" name="Line 15"/>
          <p:cNvSpPr>
            <a:spLocks noChangeShapeType="1"/>
          </p:cNvSpPr>
          <p:nvPr/>
        </p:nvSpPr>
        <p:spPr bwMode="auto">
          <a:xfrm>
            <a:off x="3851275" y="4149725"/>
            <a:ext cx="0" cy="358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14353" name="AutoShape 17">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85411"/>
                                        </p:tgtEl>
                                        <p:attrNameLst>
                                          <p:attrName>style.visibility</p:attrName>
                                        </p:attrNameLst>
                                      </p:cBhvr>
                                      <p:to>
                                        <p:strVal val="visible"/>
                                      </p:to>
                                    </p:set>
                                    <p:animEffect transition="in" filter="box(in)">
                                      <p:cBhvr>
                                        <p:cTn id="7" dur="500"/>
                                        <p:tgtEl>
                                          <p:spTgt spid="785411"/>
                                        </p:tgtEl>
                                      </p:cBhvr>
                                    </p:animEffect>
                                  </p:childTnLst>
                                </p:cTn>
                              </p:par>
                              <p:par>
                                <p:cTn id="8" presetID="4" presetClass="entr" presetSubtype="16" fill="hold" nodeType="withEffect">
                                  <p:stCondLst>
                                    <p:cond delay="0"/>
                                  </p:stCondLst>
                                  <p:childTnLst>
                                    <p:set>
                                      <p:cBhvr>
                                        <p:cTn id="9" dur="1" fill="hold">
                                          <p:stCondLst>
                                            <p:cond delay="0"/>
                                          </p:stCondLst>
                                        </p:cTn>
                                        <p:tgtEl>
                                          <p:spTgt spid="785418"/>
                                        </p:tgtEl>
                                        <p:attrNameLst>
                                          <p:attrName>style.visibility</p:attrName>
                                        </p:attrNameLst>
                                      </p:cBhvr>
                                      <p:to>
                                        <p:strVal val="visible"/>
                                      </p:to>
                                    </p:set>
                                    <p:animEffect transition="in" filter="box(in)">
                                      <p:cBhvr>
                                        <p:cTn id="10" dur="500"/>
                                        <p:tgtEl>
                                          <p:spTgt spid="785418"/>
                                        </p:tgtEl>
                                      </p:cBhvr>
                                    </p:animEffect>
                                  </p:childTnLst>
                                </p:cTn>
                              </p:par>
                              <p:par>
                                <p:cTn id="11" presetID="4" presetClass="entr" presetSubtype="16" fill="hold" nodeType="withEffect">
                                  <p:stCondLst>
                                    <p:cond delay="0"/>
                                  </p:stCondLst>
                                  <p:childTnLst>
                                    <p:set>
                                      <p:cBhvr>
                                        <p:cTn id="12" dur="1" fill="hold">
                                          <p:stCondLst>
                                            <p:cond delay="0"/>
                                          </p:stCondLst>
                                        </p:cTn>
                                        <p:tgtEl>
                                          <p:spTgt spid="785419"/>
                                        </p:tgtEl>
                                        <p:attrNameLst>
                                          <p:attrName>style.visibility</p:attrName>
                                        </p:attrNameLst>
                                      </p:cBhvr>
                                      <p:to>
                                        <p:strVal val="visible"/>
                                      </p:to>
                                    </p:set>
                                    <p:animEffect transition="in" filter="box(in)">
                                      <p:cBhvr>
                                        <p:cTn id="13" dur="500"/>
                                        <p:tgtEl>
                                          <p:spTgt spid="78541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785412"/>
                                        </p:tgtEl>
                                        <p:attrNameLst>
                                          <p:attrName>style.visibility</p:attrName>
                                        </p:attrNameLst>
                                      </p:cBhvr>
                                      <p:to>
                                        <p:strVal val="visible"/>
                                      </p:to>
                                    </p:set>
                                    <p:animEffect transition="in" filter="box(in)">
                                      <p:cBhvr>
                                        <p:cTn id="18" dur="500"/>
                                        <p:tgtEl>
                                          <p:spTgt spid="785412"/>
                                        </p:tgtEl>
                                      </p:cBhvr>
                                    </p:animEffect>
                                  </p:childTnLst>
                                </p:cTn>
                              </p:par>
                              <p:par>
                                <p:cTn id="19" presetID="4" presetClass="entr" presetSubtype="16" fill="hold" nodeType="withEffect">
                                  <p:stCondLst>
                                    <p:cond delay="0"/>
                                  </p:stCondLst>
                                  <p:childTnLst>
                                    <p:set>
                                      <p:cBhvr>
                                        <p:cTn id="20" dur="1" fill="hold">
                                          <p:stCondLst>
                                            <p:cond delay="0"/>
                                          </p:stCondLst>
                                        </p:cTn>
                                        <p:tgtEl>
                                          <p:spTgt spid="785420"/>
                                        </p:tgtEl>
                                        <p:attrNameLst>
                                          <p:attrName>style.visibility</p:attrName>
                                        </p:attrNameLst>
                                      </p:cBhvr>
                                      <p:to>
                                        <p:strVal val="visible"/>
                                      </p:to>
                                    </p:set>
                                    <p:animEffect transition="in" filter="box(in)">
                                      <p:cBhvr>
                                        <p:cTn id="21" dur="500"/>
                                        <p:tgtEl>
                                          <p:spTgt spid="785420"/>
                                        </p:tgtEl>
                                      </p:cBhvr>
                                    </p:animEffect>
                                  </p:childTnLst>
                                </p:cTn>
                              </p:par>
                              <p:par>
                                <p:cTn id="22" presetID="4" presetClass="entr" presetSubtype="16" fill="hold" nodeType="withEffect">
                                  <p:stCondLst>
                                    <p:cond delay="0"/>
                                  </p:stCondLst>
                                  <p:childTnLst>
                                    <p:set>
                                      <p:cBhvr>
                                        <p:cTn id="23" dur="1" fill="hold">
                                          <p:stCondLst>
                                            <p:cond delay="0"/>
                                          </p:stCondLst>
                                        </p:cTn>
                                        <p:tgtEl>
                                          <p:spTgt spid="785421"/>
                                        </p:tgtEl>
                                        <p:attrNameLst>
                                          <p:attrName>style.visibility</p:attrName>
                                        </p:attrNameLst>
                                      </p:cBhvr>
                                      <p:to>
                                        <p:strVal val="visible"/>
                                      </p:to>
                                    </p:set>
                                    <p:animEffect transition="in" filter="box(in)">
                                      <p:cBhvr>
                                        <p:cTn id="24" dur="500"/>
                                        <p:tgtEl>
                                          <p:spTgt spid="78542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785413"/>
                                        </p:tgtEl>
                                        <p:attrNameLst>
                                          <p:attrName>style.visibility</p:attrName>
                                        </p:attrNameLst>
                                      </p:cBhvr>
                                      <p:to>
                                        <p:strVal val="visible"/>
                                      </p:to>
                                    </p:set>
                                    <p:animEffect transition="in" filter="box(in)">
                                      <p:cBhvr>
                                        <p:cTn id="29" dur="500"/>
                                        <p:tgtEl>
                                          <p:spTgt spid="78541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785414"/>
                                        </p:tgtEl>
                                        <p:attrNameLst>
                                          <p:attrName>style.visibility</p:attrName>
                                        </p:attrNameLst>
                                      </p:cBhvr>
                                      <p:to>
                                        <p:strVal val="visible"/>
                                      </p:to>
                                    </p:set>
                                    <p:animEffect transition="in" filter="box(in)">
                                      <p:cBhvr>
                                        <p:cTn id="34" dur="500"/>
                                        <p:tgtEl>
                                          <p:spTgt spid="785414"/>
                                        </p:tgtEl>
                                      </p:cBhvr>
                                    </p:animEffect>
                                  </p:childTnLst>
                                </p:cTn>
                              </p:par>
                              <p:par>
                                <p:cTn id="35" presetID="4" presetClass="entr" presetSubtype="16" fill="hold" nodeType="withEffect">
                                  <p:stCondLst>
                                    <p:cond delay="0"/>
                                  </p:stCondLst>
                                  <p:childTnLst>
                                    <p:set>
                                      <p:cBhvr>
                                        <p:cTn id="36" dur="1" fill="hold">
                                          <p:stCondLst>
                                            <p:cond delay="0"/>
                                          </p:stCondLst>
                                        </p:cTn>
                                        <p:tgtEl>
                                          <p:spTgt spid="785422"/>
                                        </p:tgtEl>
                                        <p:attrNameLst>
                                          <p:attrName>style.visibility</p:attrName>
                                        </p:attrNameLst>
                                      </p:cBhvr>
                                      <p:to>
                                        <p:strVal val="visible"/>
                                      </p:to>
                                    </p:set>
                                    <p:animEffect transition="in" filter="box(in)">
                                      <p:cBhvr>
                                        <p:cTn id="37" dur="500"/>
                                        <p:tgtEl>
                                          <p:spTgt spid="785422"/>
                                        </p:tgtEl>
                                      </p:cBhvr>
                                    </p:animEffect>
                                  </p:childTnLst>
                                </p:cTn>
                              </p:par>
                              <p:par>
                                <p:cTn id="38" presetID="4" presetClass="entr" presetSubtype="16" fill="hold" nodeType="withEffect">
                                  <p:stCondLst>
                                    <p:cond delay="0"/>
                                  </p:stCondLst>
                                  <p:childTnLst>
                                    <p:set>
                                      <p:cBhvr>
                                        <p:cTn id="39" dur="1" fill="hold">
                                          <p:stCondLst>
                                            <p:cond delay="0"/>
                                          </p:stCondLst>
                                        </p:cTn>
                                        <p:tgtEl>
                                          <p:spTgt spid="785423"/>
                                        </p:tgtEl>
                                        <p:attrNameLst>
                                          <p:attrName>style.visibility</p:attrName>
                                        </p:attrNameLst>
                                      </p:cBhvr>
                                      <p:to>
                                        <p:strVal val="visible"/>
                                      </p:to>
                                    </p:set>
                                    <p:animEffect transition="in" filter="box(in)">
                                      <p:cBhvr>
                                        <p:cTn id="40" dur="500"/>
                                        <p:tgtEl>
                                          <p:spTgt spid="78542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785415"/>
                                        </p:tgtEl>
                                        <p:attrNameLst>
                                          <p:attrName>style.visibility</p:attrName>
                                        </p:attrNameLst>
                                      </p:cBhvr>
                                      <p:to>
                                        <p:strVal val="visible"/>
                                      </p:to>
                                    </p:set>
                                    <p:animEffect transition="in" filter="box(in)">
                                      <p:cBhvr>
                                        <p:cTn id="45" dur="500"/>
                                        <p:tgtEl>
                                          <p:spTgt spid="78541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785417"/>
                                        </p:tgtEl>
                                        <p:attrNameLst>
                                          <p:attrName>style.visibility</p:attrName>
                                        </p:attrNameLst>
                                      </p:cBhvr>
                                      <p:to>
                                        <p:strVal val="visible"/>
                                      </p:to>
                                    </p:set>
                                    <p:animEffect transition="in" filter="box(in)">
                                      <p:cBhvr>
                                        <p:cTn id="50" dur="500"/>
                                        <p:tgtEl>
                                          <p:spTgt spid="785417"/>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785416"/>
                                        </p:tgtEl>
                                        <p:attrNameLst>
                                          <p:attrName>style.visibility</p:attrName>
                                        </p:attrNameLst>
                                      </p:cBhvr>
                                      <p:to>
                                        <p:strVal val="visible"/>
                                      </p:to>
                                    </p:set>
                                    <p:animEffect transition="in" filter="box(in)">
                                      <p:cBhvr>
                                        <p:cTn id="55" dur="500"/>
                                        <p:tgtEl>
                                          <p:spTgt spid="785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411" grpId="0" animBg="1"/>
      <p:bldP spid="785412" grpId="0" animBg="1"/>
      <p:bldP spid="785413" grpId="0" animBg="1"/>
      <p:bldP spid="785414" grpId="0" animBg="1"/>
      <p:bldP spid="785415" grpId="0" animBg="1"/>
      <p:bldP spid="785416" grpId="0" animBg="1"/>
      <p:bldP spid="78541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3658CD5A-C57F-4F2D-B363-3CEF8B9C5C5B}" type="slidenum">
              <a:rPr lang="fi-FI" altLang="fi-FI" sz="1000" smtClean="0">
                <a:solidFill>
                  <a:schemeClr val="tx1"/>
                </a:solidFill>
                <a:latin typeface="Arial" panose="020B0604020202020204" pitchFamily="34" charset="0"/>
              </a:rPr>
              <a:pPr>
                <a:spcBef>
                  <a:spcPct val="0"/>
                </a:spcBef>
                <a:buClrTx/>
                <a:buFontTx/>
                <a:buNone/>
              </a:pPr>
              <a:t>70</a:t>
            </a:fld>
            <a:endParaRPr lang="fi-FI" altLang="fi-FI" sz="1000" smtClean="0">
              <a:solidFill>
                <a:schemeClr val="tx1"/>
              </a:solidFill>
              <a:latin typeface="Arial" panose="020B0604020202020204" pitchFamily="34" charset="0"/>
            </a:endParaRPr>
          </a:p>
        </p:txBody>
      </p:sp>
      <p:sp>
        <p:nvSpPr>
          <p:cNvPr id="79875" name="Rectangle 2"/>
          <p:cNvSpPr>
            <a:spLocks noChangeArrowheads="1"/>
          </p:cNvSpPr>
          <p:nvPr/>
        </p:nvSpPr>
        <p:spPr bwMode="auto">
          <a:xfrm>
            <a:off x="0" y="2576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graphicFrame>
        <p:nvGraphicFramePr>
          <p:cNvPr id="79876" name="Object 3"/>
          <p:cNvGraphicFramePr>
            <a:graphicFrameLocks noChangeAspect="1"/>
          </p:cNvGraphicFramePr>
          <p:nvPr/>
        </p:nvGraphicFramePr>
        <p:xfrm>
          <a:off x="838200" y="1550988"/>
          <a:ext cx="5151438" cy="1797050"/>
        </p:xfrm>
        <a:graphic>
          <a:graphicData uri="http://schemas.openxmlformats.org/presentationml/2006/ole">
            <mc:AlternateContent xmlns:mc="http://schemas.openxmlformats.org/markup-compatibility/2006">
              <mc:Choice xmlns:v="urn:schemas-microsoft-com:vml" Requires="v">
                <p:oleObj spid="_x0000_s79885" name="Equation" r:id="rId3" imgW="3022600" imgH="1054100" progId="Equation.DSMT4">
                  <p:embed/>
                </p:oleObj>
              </mc:Choice>
              <mc:Fallback>
                <p:oleObj name="Equation" r:id="rId3" imgW="3022600" imgH="10541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550988"/>
                        <a:ext cx="5151438"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9877" name="Text Box 4"/>
          <p:cNvSpPr txBox="1">
            <a:spLocks noChangeArrowheads="1"/>
          </p:cNvSpPr>
          <p:nvPr/>
        </p:nvSpPr>
        <p:spPr bwMode="auto">
          <a:xfrm>
            <a:off x="727075" y="487363"/>
            <a:ext cx="77628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a:solidFill>
                  <a:schemeClr val="tx1"/>
                </a:solidFill>
              </a:rPr>
              <a:t>Keskinopeus </a:t>
            </a:r>
            <a:r>
              <a:rPr lang="fi-FI" altLang="fi-FI" sz="2400" i="1">
                <a:solidFill>
                  <a:schemeClr val="tx1"/>
                </a:solidFill>
              </a:rPr>
              <a:t>v</a:t>
            </a:r>
            <a:r>
              <a:rPr lang="fi-FI" altLang="fi-FI" sz="2400" baseline="-25000">
                <a:solidFill>
                  <a:schemeClr val="tx1"/>
                </a:solidFill>
              </a:rPr>
              <a:t>k</a:t>
            </a:r>
            <a:r>
              <a:rPr lang="fi-FI" altLang="fi-FI" sz="2400">
                <a:solidFill>
                  <a:schemeClr val="tx1"/>
                </a:solidFill>
              </a:rPr>
              <a:t>.  Keskinopeudella on sama suunta kuin siirtymällä.</a:t>
            </a:r>
            <a:endParaRPr lang="fi-FI" altLang="fi-FI" sz="2400" baseline="-25000">
              <a:solidFill>
                <a:schemeClr val="tx1"/>
              </a:solidFill>
            </a:endParaRPr>
          </a:p>
        </p:txBody>
      </p:sp>
      <p:sp>
        <p:nvSpPr>
          <p:cNvPr id="79878" name="Text Box 5"/>
          <p:cNvSpPr txBox="1">
            <a:spLocks noChangeArrowheads="1"/>
          </p:cNvSpPr>
          <p:nvPr/>
        </p:nvSpPr>
        <p:spPr bwMode="auto">
          <a:xfrm>
            <a:off x="838200" y="3654425"/>
            <a:ext cx="77628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a:solidFill>
                  <a:schemeClr val="tx1"/>
                </a:solidFill>
              </a:rPr>
              <a:t>Kun aikavälin annetaan pienentyä, niin siirtymän ja keskinopeuden suunta lähenee käyrän tangentin eli sivuajan suuntaa.  Hetkellinen nopeus on keskino-peuden raja-arvo, kun aikaväli lähenee nollaa.</a:t>
            </a:r>
            <a:endParaRPr lang="fi-FI" altLang="fi-FI" sz="2400" baseline="-25000">
              <a:solidFill>
                <a:schemeClr val="tx1"/>
              </a:solidFill>
            </a:endParaRPr>
          </a:p>
        </p:txBody>
      </p:sp>
      <p:graphicFrame>
        <p:nvGraphicFramePr>
          <p:cNvPr id="79879" name="Object 6"/>
          <p:cNvGraphicFramePr>
            <a:graphicFrameLocks noChangeAspect="1"/>
          </p:cNvGraphicFramePr>
          <p:nvPr/>
        </p:nvGraphicFramePr>
        <p:xfrm>
          <a:off x="920750" y="5478463"/>
          <a:ext cx="3587750" cy="661987"/>
        </p:xfrm>
        <a:graphic>
          <a:graphicData uri="http://schemas.openxmlformats.org/presentationml/2006/ole">
            <mc:AlternateContent xmlns:mc="http://schemas.openxmlformats.org/markup-compatibility/2006">
              <mc:Choice xmlns:v="urn:schemas-microsoft-com:vml" Requires="v">
                <p:oleObj spid="_x0000_s79886" name="Equation" r:id="rId5" imgW="2336800" imgH="431800" progId="Equation.DSMT4">
                  <p:embed/>
                </p:oleObj>
              </mc:Choice>
              <mc:Fallback>
                <p:oleObj name="Equation" r:id="rId5" imgW="2336800" imgH="4318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0750" y="5478463"/>
                        <a:ext cx="3587750" cy="661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80" name="AutoShape 8">
            <a:hlinkClick r:id="rId7"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CF244E2F-B542-4C42-A1A8-1D51397F8BE1}" type="slidenum">
              <a:rPr lang="fi-FI" altLang="fi-FI" sz="1000" smtClean="0">
                <a:solidFill>
                  <a:schemeClr val="tx1"/>
                </a:solidFill>
                <a:latin typeface="Arial" panose="020B0604020202020204" pitchFamily="34" charset="0"/>
              </a:rPr>
              <a:pPr>
                <a:spcBef>
                  <a:spcPct val="0"/>
                </a:spcBef>
                <a:buClrTx/>
                <a:buFontTx/>
                <a:buNone/>
              </a:pPr>
              <a:t>71</a:t>
            </a:fld>
            <a:endParaRPr lang="fi-FI" altLang="fi-FI" sz="1000" smtClean="0">
              <a:solidFill>
                <a:schemeClr val="tx1"/>
              </a:solidFill>
              <a:latin typeface="Arial" panose="020B0604020202020204" pitchFamily="34" charset="0"/>
            </a:endParaRPr>
          </a:p>
        </p:txBody>
      </p:sp>
      <p:graphicFrame>
        <p:nvGraphicFramePr>
          <p:cNvPr id="80899" name="Object 2"/>
          <p:cNvGraphicFramePr>
            <a:graphicFrameLocks noChangeAspect="1"/>
          </p:cNvGraphicFramePr>
          <p:nvPr/>
        </p:nvGraphicFramePr>
        <p:xfrm>
          <a:off x="1165225" y="5441950"/>
          <a:ext cx="1514475" cy="519113"/>
        </p:xfrm>
        <a:graphic>
          <a:graphicData uri="http://schemas.openxmlformats.org/presentationml/2006/ole">
            <mc:AlternateContent xmlns:mc="http://schemas.openxmlformats.org/markup-compatibility/2006">
              <mc:Choice xmlns:v="urn:schemas-microsoft-com:vml" Requires="v">
                <p:oleObj spid="_x0000_s80930" name="Equation" r:id="rId3" imgW="888614" imgH="304668" progId="Equation.DSMT4">
                  <p:embed/>
                </p:oleObj>
              </mc:Choice>
              <mc:Fallback>
                <p:oleObj name="Equation" r:id="rId3" imgW="888614" imgH="304668"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5225" y="5441950"/>
                        <a:ext cx="1514475" cy="519113"/>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00" name="Text Box 3"/>
          <p:cNvSpPr txBox="1">
            <a:spLocks noChangeArrowheads="1"/>
          </p:cNvSpPr>
          <p:nvPr/>
        </p:nvSpPr>
        <p:spPr bwMode="auto">
          <a:xfrm>
            <a:off x="669925" y="4171950"/>
            <a:ext cx="72469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a:solidFill>
                  <a:schemeClr val="tx1"/>
                </a:solidFill>
              </a:rPr>
              <a:t>Hetkellisen nopeuden itseisarvo ja suunta saadaan lausekkeista:</a:t>
            </a:r>
          </a:p>
        </p:txBody>
      </p:sp>
      <p:graphicFrame>
        <p:nvGraphicFramePr>
          <p:cNvPr id="80901" name="Object 4"/>
          <p:cNvGraphicFramePr>
            <a:graphicFrameLocks noChangeAspect="1"/>
          </p:cNvGraphicFramePr>
          <p:nvPr/>
        </p:nvGraphicFramePr>
        <p:xfrm>
          <a:off x="3995738" y="5302250"/>
          <a:ext cx="1296987" cy="800100"/>
        </p:xfrm>
        <a:graphic>
          <a:graphicData uri="http://schemas.openxmlformats.org/presentationml/2006/ole">
            <mc:AlternateContent xmlns:mc="http://schemas.openxmlformats.org/markup-compatibility/2006">
              <mc:Choice xmlns:v="urn:schemas-microsoft-com:vml" Requires="v">
                <p:oleObj spid="_x0000_s80931" name="Equation" r:id="rId5" imgW="761669" imgH="469696" progId="Equation.DSMT4">
                  <p:embed/>
                </p:oleObj>
              </mc:Choice>
              <mc:Fallback>
                <p:oleObj name="Equation" r:id="rId5" imgW="761669" imgH="469696"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5738" y="5302250"/>
                        <a:ext cx="1296987" cy="8001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0902" name="Group 6"/>
          <p:cNvGrpSpPr>
            <a:grpSpLocks/>
          </p:cNvGrpSpPr>
          <p:nvPr/>
        </p:nvGrpSpPr>
        <p:grpSpPr bwMode="auto">
          <a:xfrm>
            <a:off x="1666875" y="233363"/>
            <a:ext cx="5294313" cy="3844925"/>
            <a:chOff x="1050" y="147"/>
            <a:chExt cx="3335" cy="2422"/>
          </a:xfrm>
        </p:grpSpPr>
        <p:sp>
          <p:nvSpPr>
            <p:cNvPr id="80904" name="Line 7"/>
            <p:cNvSpPr>
              <a:spLocks noChangeShapeType="1"/>
            </p:cNvSpPr>
            <p:nvPr/>
          </p:nvSpPr>
          <p:spPr bwMode="auto">
            <a:xfrm>
              <a:off x="1193" y="406"/>
              <a:ext cx="0" cy="2038"/>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fi-FI"/>
            </a:p>
          </p:txBody>
        </p:sp>
        <p:sp>
          <p:nvSpPr>
            <p:cNvPr id="80905" name="Line 8"/>
            <p:cNvSpPr>
              <a:spLocks noChangeShapeType="1"/>
            </p:cNvSpPr>
            <p:nvPr/>
          </p:nvSpPr>
          <p:spPr bwMode="auto">
            <a:xfrm flipV="1">
              <a:off x="1187" y="2440"/>
              <a:ext cx="3003"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80906" name="Freeform 9"/>
            <p:cNvSpPr>
              <a:spLocks/>
            </p:cNvSpPr>
            <p:nvPr/>
          </p:nvSpPr>
          <p:spPr bwMode="auto">
            <a:xfrm>
              <a:off x="1050" y="1057"/>
              <a:ext cx="2717" cy="619"/>
            </a:xfrm>
            <a:custGeom>
              <a:avLst/>
              <a:gdLst>
                <a:gd name="T0" fmla="*/ 0 w 5472"/>
                <a:gd name="T1" fmla="*/ 1 h 1224"/>
                <a:gd name="T2" fmla="*/ 0 w 5472"/>
                <a:gd name="T3" fmla="*/ 1 h 1224"/>
                <a:gd name="T4" fmla="*/ 0 w 5472"/>
                <a:gd name="T5" fmla="*/ 1 h 1224"/>
                <a:gd name="T6" fmla="*/ 0 w 5472"/>
                <a:gd name="T7" fmla="*/ 1 h 1224"/>
                <a:gd name="T8" fmla="*/ 0 60000 65536"/>
                <a:gd name="T9" fmla="*/ 0 60000 65536"/>
                <a:gd name="T10" fmla="*/ 0 60000 65536"/>
                <a:gd name="T11" fmla="*/ 0 60000 65536"/>
                <a:gd name="T12" fmla="*/ 0 w 5472"/>
                <a:gd name="T13" fmla="*/ 0 h 1224"/>
                <a:gd name="T14" fmla="*/ 5472 w 5472"/>
                <a:gd name="T15" fmla="*/ 1224 h 1224"/>
              </a:gdLst>
              <a:ahLst/>
              <a:cxnLst>
                <a:cxn ang="T8">
                  <a:pos x="T0" y="T1"/>
                </a:cxn>
                <a:cxn ang="T9">
                  <a:pos x="T2" y="T3"/>
                </a:cxn>
                <a:cxn ang="T10">
                  <a:pos x="T4" y="T5"/>
                </a:cxn>
                <a:cxn ang="T11">
                  <a:pos x="T6" y="T7"/>
                </a:cxn>
              </a:cxnLst>
              <a:rect l="T12" t="T13" r="T14" b="T15"/>
              <a:pathLst>
                <a:path w="5472" h="1224">
                  <a:moveTo>
                    <a:pt x="0" y="1224"/>
                  </a:moveTo>
                  <a:cubicBezTo>
                    <a:pt x="480" y="684"/>
                    <a:pt x="960" y="144"/>
                    <a:pt x="1584" y="72"/>
                  </a:cubicBezTo>
                  <a:cubicBezTo>
                    <a:pt x="2208" y="0"/>
                    <a:pt x="3096" y="744"/>
                    <a:pt x="3744" y="792"/>
                  </a:cubicBezTo>
                  <a:cubicBezTo>
                    <a:pt x="4392" y="840"/>
                    <a:pt x="5184" y="432"/>
                    <a:pt x="5472" y="360"/>
                  </a:cubicBez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fi-FI"/>
            </a:p>
          </p:txBody>
        </p:sp>
        <p:sp>
          <p:nvSpPr>
            <p:cNvPr id="80907" name="Line 10"/>
            <p:cNvSpPr>
              <a:spLocks noChangeShapeType="1"/>
            </p:cNvSpPr>
            <p:nvPr/>
          </p:nvSpPr>
          <p:spPr bwMode="auto">
            <a:xfrm flipV="1">
              <a:off x="1193" y="1203"/>
              <a:ext cx="358" cy="12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80908" name="Line 11"/>
            <p:cNvSpPr>
              <a:spLocks noChangeShapeType="1"/>
            </p:cNvSpPr>
            <p:nvPr/>
          </p:nvSpPr>
          <p:spPr bwMode="auto">
            <a:xfrm flipV="1">
              <a:off x="1552" y="750"/>
              <a:ext cx="786" cy="436"/>
            </a:xfrm>
            <a:prstGeom prst="line">
              <a:avLst/>
            </a:prstGeom>
            <a:noFill/>
            <a:ln w="222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80909" name="Line 12"/>
            <p:cNvSpPr>
              <a:spLocks noChangeShapeType="1"/>
            </p:cNvSpPr>
            <p:nvPr/>
          </p:nvSpPr>
          <p:spPr bwMode="auto">
            <a:xfrm flipV="1">
              <a:off x="1552" y="750"/>
              <a:ext cx="0" cy="436"/>
            </a:xfrm>
            <a:prstGeom prst="line">
              <a:avLst/>
            </a:prstGeom>
            <a:noFill/>
            <a:ln w="222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80910" name="Line 13"/>
            <p:cNvSpPr>
              <a:spLocks noChangeShapeType="1"/>
            </p:cNvSpPr>
            <p:nvPr/>
          </p:nvSpPr>
          <p:spPr bwMode="auto">
            <a:xfrm>
              <a:off x="1552" y="1186"/>
              <a:ext cx="786" cy="0"/>
            </a:xfrm>
            <a:prstGeom prst="line">
              <a:avLst/>
            </a:prstGeom>
            <a:noFill/>
            <a:ln w="222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80911" name="Line 14"/>
            <p:cNvSpPr>
              <a:spLocks noChangeShapeType="1"/>
            </p:cNvSpPr>
            <p:nvPr/>
          </p:nvSpPr>
          <p:spPr bwMode="auto">
            <a:xfrm>
              <a:off x="1552" y="750"/>
              <a:ext cx="786"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fi-FI"/>
            </a:p>
          </p:txBody>
        </p:sp>
        <p:sp>
          <p:nvSpPr>
            <p:cNvPr id="80912" name="Line 15"/>
            <p:cNvSpPr>
              <a:spLocks noChangeShapeType="1"/>
            </p:cNvSpPr>
            <p:nvPr/>
          </p:nvSpPr>
          <p:spPr bwMode="auto">
            <a:xfrm>
              <a:off x="2337" y="750"/>
              <a:ext cx="0" cy="43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fi-FI"/>
            </a:p>
          </p:txBody>
        </p:sp>
        <p:graphicFrame>
          <p:nvGraphicFramePr>
            <p:cNvPr id="80913" name="Object 16"/>
            <p:cNvGraphicFramePr>
              <a:graphicFrameLocks noChangeAspect="1"/>
            </p:cNvGraphicFramePr>
            <p:nvPr/>
          </p:nvGraphicFramePr>
          <p:xfrm>
            <a:off x="1784" y="806"/>
            <a:ext cx="136" cy="216"/>
          </p:xfrm>
          <a:graphic>
            <a:graphicData uri="http://schemas.openxmlformats.org/presentationml/2006/ole">
              <mc:AlternateContent xmlns:mc="http://schemas.openxmlformats.org/markup-compatibility/2006">
                <mc:Choice xmlns:v="urn:schemas-microsoft-com:vml" Requires="v">
                  <p:oleObj spid="_x0000_s80932" name="Equation" r:id="rId7" imgW="126835" imgH="202936" progId="Equation.DSMT4">
                    <p:embed/>
                  </p:oleObj>
                </mc:Choice>
                <mc:Fallback>
                  <p:oleObj name="Equation" r:id="rId7" imgW="126835" imgH="202936" progId="Equation.DSMT4">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84" y="806"/>
                          <a:ext cx="136"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14" name="Object 17"/>
            <p:cNvGraphicFramePr>
              <a:graphicFrameLocks noChangeAspect="1"/>
            </p:cNvGraphicFramePr>
            <p:nvPr/>
          </p:nvGraphicFramePr>
          <p:xfrm>
            <a:off x="1333" y="793"/>
            <a:ext cx="217" cy="243"/>
          </p:xfrm>
          <a:graphic>
            <a:graphicData uri="http://schemas.openxmlformats.org/presentationml/2006/ole">
              <mc:AlternateContent xmlns:mc="http://schemas.openxmlformats.org/markup-compatibility/2006">
                <mc:Choice xmlns:v="urn:schemas-microsoft-com:vml" Requires="v">
                  <p:oleObj spid="_x0000_s80933" name="Equation" r:id="rId9" imgW="203112" imgH="228501" progId="Equation.DSMT4">
                    <p:embed/>
                  </p:oleObj>
                </mc:Choice>
                <mc:Fallback>
                  <p:oleObj name="Equation" r:id="rId9" imgW="203112" imgH="228501" progId="Equation.DSMT4">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3" y="793"/>
                          <a:ext cx="217"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15" name="Object 18"/>
            <p:cNvGraphicFramePr>
              <a:graphicFrameLocks noChangeAspect="1"/>
            </p:cNvGraphicFramePr>
            <p:nvPr/>
          </p:nvGraphicFramePr>
          <p:xfrm>
            <a:off x="1807" y="1201"/>
            <a:ext cx="218" cy="229"/>
          </p:xfrm>
          <a:graphic>
            <a:graphicData uri="http://schemas.openxmlformats.org/presentationml/2006/ole">
              <mc:AlternateContent xmlns:mc="http://schemas.openxmlformats.org/markup-compatibility/2006">
                <mc:Choice xmlns:v="urn:schemas-microsoft-com:vml" Requires="v">
                  <p:oleObj spid="_x0000_s80934" name="Equation" r:id="rId11" imgW="203024" imgH="215713" progId="Equation.DSMT4">
                    <p:embed/>
                  </p:oleObj>
                </mc:Choice>
                <mc:Fallback>
                  <p:oleObj name="Equation" r:id="rId11" imgW="203024" imgH="215713" progId="Equation.DSMT4">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07" y="1201"/>
                          <a:ext cx="218"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16" name="Arc 19"/>
            <p:cNvSpPr>
              <a:spLocks/>
            </p:cNvSpPr>
            <p:nvPr/>
          </p:nvSpPr>
          <p:spPr bwMode="auto">
            <a:xfrm>
              <a:off x="1857" y="1022"/>
              <a:ext cx="105" cy="163"/>
            </a:xfrm>
            <a:custGeom>
              <a:avLst/>
              <a:gdLst>
                <a:gd name="T0" fmla="*/ 0 w 21600"/>
                <a:gd name="T1" fmla="*/ 0 h 23465"/>
                <a:gd name="T2" fmla="*/ 0 w 21600"/>
                <a:gd name="T3" fmla="*/ 0 h 23465"/>
                <a:gd name="T4" fmla="*/ 0 w 21600"/>
                <a:gd name="T5" fmla="*/ 0 h 23465"/>
                <a:gd name="T6" fmla="*/ 0 60000 65536"/>
                <a:gd name="T7" fmla="*/ 0 60000 65536"/>
                <a:gd name="T8" fmla="*/ 0 60000 65536"/>
                <a:gd name="T9" fmla="*/ 0 w 21600"/>
                <a:gd name="T10" fmla="*/ 0 h 23465"/>
                <a:gd name="T11" fmla="*/ 21600 w 21600"/>
                <a:gd name="T12" fmla="*/ 23465 h 23465"/>
              </a:gdLst>
              <a:ahLst/>
              <a:cxnLst>
                <a:cxn ang="T6">
                  <a:pos x="T0" y="T1"/>
                </a:cxn>
                <a:cxn ang="T7">
                  <a:pos x="T2" y="T3"/>
                </a:cxn>
                <a:cxn ang="T8">
                  <a:pos x="T4" y="T5"/>
                </a:cxn>
              </a:cxnLst>
              <a:rect l="T9" t="T10" r="T11" b="T12"/>
              <a:pathLst>
                <a:path w="21600" h="23465" fill="none" extrusionOk="0">
                  <a:moveTo>
                    <a:pt x="-1" y="0"/>
                  </a:moveTo>
                  <a:cubicBezTo>
                    <a:pt x="11929" y="0"/>
                    <a:pt x="21600" y="9670"/>
                    <a:pt x="21600" y="21600"/>
                  </a:cubicBezTo>
                  <a:cubicBezTo>
                    <a:pt x="21600" y="22222"/>
                    <a:pt x="21573" y="22844"/>
                    <a:pt x="21519" y="23465"/>
                  </a:cubicBezTo>
                </a:path>
                <a:path w="21600" h="23465" stroke="0" extrusionOk="0">
                  <a:moveTo>
                    <a:pt x="-1" y="0"/>
                  </a:moveTo>
                  <a:cubicBezTo>
                    <a:pt x="11929" y="0"/>
                    <a:pt x="21600" y="9670"/>
                    <a:pt x="21600" y="21600"/>
                  </a:cubicBezTo>
                  <a:cubicBezTo>
                    <a:pt x="21600" y="22222"/>
                    <a:pt x="21573" y="22844"/>
                    <a:pt x="21519" y="23465"/>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fi-FI"/>
            </a:p>
          </p:txBody>
        </p:sp>
        <p:sp>
          <p:nvSpPr>
            <p:cNvPr id="80917" name="Text Box 20"/>
            <p:cNvSpPr txBox="1">
              <a:spLocks noChangeArrowheads="1"/>
            </p:cNvSpPr>
            <p:nvPr/>
          </p:nvSpPr>
          <p:spPr bwMode="auto">
            <a:xfrm>
              <a:off x="1913" y="893"/>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el-GR" altLang="fi-FI" sz="2000">
                  <a:solidFill>
                    <a:schemeClr val="tx1"/>
                  </a:solidFill>
                  <a:latin typeface="Arial" panose="020B0604020202020204" pitchFamily="34" charset="0"/>
                  <a:cs typeface="Arial" panose="020B0604020202020204" pitchFamily="34" charset="0"/>
                </a:rPr>
                <a:t>α</a:t>
              </a:r>
            </a:p>
          </p:txBody>
        </p:sp>
        <p:sp>
          <p:nvSpPr>
            <p:cNvPr id="80918" name="Text Box 21"/>
            <p:cNvSpPr txBox="1">
              <a:spLocks noChangeArrowheads="1"/>
            </p:cNvSpPr>
            <p:nvPr/>
          </p:nvSpPr>
          <p:spPr bwMode="auto">
            <a:xfrm>
              <a:off x="4190" y="2319"/>
              <a:ext cx="1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a:solidFill>
                    <a:schemeClr val="tx1"/>
                  </a:solidFill>
                </a:rPr>
                <a:t>x</a:t>
              </a:r>
            </a:p>
          </p:txBody>
        </p:sp>
        <p:sp>
          <p:nvSpPr>
            <p:cNvPr id="80919" name="Text Box 22"/>
            <p:cNvSpPr txBox="1">
              <a:spLocks noChangeArrowheads="1"/>
            </p:cNvSpPr>
            <p:nvPr/>
          </p:nvSpPr>
          <p:spPr bwMode="auto">
            <a:xfrm>
              <a:off x="1095" y="147"/>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a:solidFill>
                    <a:schemeClr val="tx1"/>
                  </a:solidFill>
                </a:rPr>
                <a:t>y</a:t>
              </a:r>
            </a:p>
          </p:txBody>
        </p:sp>
      </p:grpSp>
      <p:sp>
        <p:nvSpPr>
          <p:cNvPr id="80903" name="AutoShape 23">
            <a:hlinkClick r:id="rId13"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Dian numeron paikkamerkki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39068D10-0594-499F-AD31-AF79A441E426}" type="slidenum">
              <a:rPr lang="fi-FI" altLang="fi-FI" sz="1000" smtClean="0">
                <a:solidFill>
                  <a:schemeClr val="tx1"/>
                </a:solidFill>
                <a:latin typeface="Arial" panose="020B0604020202020204" pitchFamily="34" charset="0"/>
              </a:rPr>
              <a:pPr>
                <a:spcBef>
                  <a:spcPct val="0"/>
                </a:spcBef>
                <a:buClrTx/>
                <a:buFontTx/>
                <a:buNone/>
              </a:pPr>
              <a:t>72</a:t>
            </a:fld>
            <a:endParaRPr lang="fi-FI" altLang="fi-FI" sz="1000" smtClean="0">
              <a:solidFill>
                <a:schemeClr val="tx1"/>
              </a:solidFill>
              <a:latin typeface="Arial" panose="020B0604020202020204" pitchFamily="34" charset="0"/>
            </a:endParaRPr>
          </a:p>
        </p:txBody>
      </p:sp>
      <p:sp>
        <p:nvSpPr>
          <p:cNvPr id="81923" name="Rectangle 2"/>
          <p:cNvSpPr>
            <a:spLocks noGrp="1" noRot="1" noChangeArrowheads="1"/>
          </p:cNvSpPr>
          <p:nvPr>
            <p:ph type="title"/>
          </p:nvPr>
        </p:nvSpPr>
        <p:spPr>
          <a:xfrm>
            <a:off x="439738" y="214313"/>
            <a:ext cx="6546850" cy="1143000"/>
          </a:xfrm>
        </p:spPr>
        <p:txBody>
          <a:bodyPr/>
          <a:lstStyle/>
          <a:p>
            <a:pPr algn="l" eaLnBrk="1" hangingPunct="1"/>
            <a:r>
              <a:rPr lang="fi-FI" altLang="fi-FI" sz="3600" smtClean="0"/>
              <a:t>3.2 Kiihtyvyysvektori</a:t>
            </a:r>
          </a:p>
        </p:txBody>
      </p:sp>
      <p:sp>
        <p:nvSpPr>
          <p:cNvPr id="81924" name="Line 3"/>
          <p:cNvSpPr>
            <a:spLocks noChangeShapeType="1"/>
          </p:cNvSpPr>
          <p:nvPr/>
        </p:nvSpPr>
        <p:spPr bwMode="auto">
          <a:xfrm>
            <a:off x="798513" y="3902075"/>
            <a:ext cx="43116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81925" name="Oval 4"/>
          <p:cNvSpPr>
            <a:spLocks noChangeArrowheads="1"/>
          </p:cNvSpPr>
          <p:nvPr/>
        </p:nvSpPr>
        <p:spPr bwMode="auto">
          <a:xfrm>
            <a:off x="796925" y="3436938"/>
            <a:ext cx="465138" cy="465137"/>
          </a:xfrm>
          <a:prstGeom prst="ellipse">
            <a:avLst/>
          </a:prstGeom>
          <a:solidFill>
            <a:srgbClr val="00CCFF"/>
          </a:solidFill>
          <a:ln w="9525">
            <a:solidFill>
              <a:schemeClr val="tx1"/>
            </a:solidFill>
            <a:round/>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81926" name="Line 5"/>
          <p:cNvSpPr>
            <a:spLocks noChangeShapeType="1"/>
          </p:cNvSpPr>
          <p:nvPr/>
        </p:nvSpPr>
        <p:spPr bwMode="auto">
          <a:xfrm>
            <a:off x="769938" y="3176588"/>
            <a:ext cx="971550" cy="0"/>
          </a:xfrm>
          <a:prstGeom prst="line">
            <a:avLst/>
          </a:prstGeom>
          <a:noFill/>
          <a:ln w="254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81927" name="Oval 6"/>
          <p:cNvSpPr>
            <a:spLocks noChangeArrowheads="1"/>
          </p:cNvSpPr>
          <p:nvPr/>
        </p:nvSpPr>
        <p:spPr bwMode="auto">
          <a:xfrm>
            <a:off x="3289300" y="3435350"/>
            <a:ext cx="465138" cy="465138"/>
          </a:xfrm>
          <a:prstGeom prst="ellipse">
            <a:avLst/>
          </a:prstGeom>
          <a:solidFill>
            <a:srgbClr val="00CCFF"/>
          </a:solidFill>
          <a:ln w="9525" algn="ctr">
            <a:solidFill>
              <a:schemeClr val="tx1"/>
            </a:solidFill>
            <a:round/>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81928" name="Line 7"/>
          <p:cNvSpPr>
            <a:spLocks noChangeShapeType="1"/>
          </p:cNvSpPr>
          <p:nvPr/>
        </p:nvSpPr>
        <p:spPr bwMode="auto">
          <a:xfrm>
            <a:off x="2846388" y="3233738"/>
            <a:ext cx="1465262" cy="0"/>
          </a:xfrm>
          <a:prstGeom prst="line">
            <a:avLst/>
          </a:prstGeom>
          <a:noFill/>
          <a:ln w="254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81929" name="Line 8"/>
          <p:cNvSpPr>
            <a:spLocks noChangeShapeType="1"/>
          </p:cNvSpPr>
          <p:nvPr/>
        </p:nvSpPr>
        <p:spPr bwMode="auto">
          <a:xfrm>
            <a:off x="5605463" y="3390900"/>
            <a:ext cx="1465262" cy="0"/>
          </a:xfrm>
          <a:prstGeom prst="line">
            <a:avLst/>
          </a:prstGeom>
          <a:noFill/>
          <a:ln w="254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81930" name="Line 9"/>
          <p:cNvSpPr>
            <a:spLocks noChangeShapeType="1"/>
          </p:cNvSpPr>
          <p:nvPr/>
        </p:nvSpPr>
        <p:spPr bwMode="auto">
          <a:xfrm>
            <a:off x="5602288" y="3205163"/>
            <a:ext cx="971550" cy="0"/>
          </a:xfrm>
          <a:prstGeom prst="line">
            <a:avLst/>
          </a:prstGeom>
          <a:noFill/>
          <a:ln w="254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81931" name="Line 10"/>
          <p:cNvSpPr>
            <a:spLocks noChangeShapeType="1"/>
          </p:cNvSpPr>
          <p:nvPr/>
        </p:nvSpPr>
        <p:spPr bwMode="auto">
          <a:xfrm>
            <a:off x="6575425" y="3205163"/>
            <a:ext cx="508000" cy="0"/>
          </a:xfrm>
          <a:prstGeom prst="line">
            <a:avLst/>
          </a:prstGeom>
          <a:noFill/>
          <a:ln w="254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81932" name="Text Box 11"/>
          <p:cNvSpPr txBox="1">
            <a:spLocks noChangeArrowheads="1"/>
          </p:cNvSpPr>
          <p:nvPr/>
        </p:nvSpPr>
        <p:spPr bwMode="auto">
          <a:xfrm>
            <a:off x="5786438" y="2801938"/>
            <a:ext cx="3984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1800" b="1" i="1">
                <a:solidFill>
                  <a:schemeClr val="tx1"/>
                </a:solidFill>
              </a:rPr>
              <a:t>v</a:t>
            </a:r>
            <a:r>
              <a:rPr lang="fi-FI" altLang="fi-FI" sz="1800" baseline="-25000">
                <a:solidFill>
                  <a:schemeClr val="tx1"/>
                </a:solidFill>
              </a:rPr>
              <a:t>1</a:t>
            </a:r>
            <a:endParaRPr lang="fi-FI" altLang="fi-FI" sz="1800" i="1">
              <a:solidFill>
                <a:schemeClr val="tx1"/>
              </a:solidFill>
            </a:endParaRPr>
          </a:p>
        </p:txBody>
      </p:sp>
      <p:sp>
        <p:nvSpPr>
          <p:cNvPr id="81933" name="Text Box 12"/>
          <p:cNvSpPr txBox="1">
            <a:spLocks noChangeArrowheads="1"/>
          </p:cNvSpPr>
          <p:nvPr/>
        </p:nvSpPr>
        <p:spPr bwMode="auto">
          <a:xfrm>
            <a:off x="3232150" y="2859088"/>
            <a:ext cx="3984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1800" b="1" i="1">
                <a:solidFill>
                  <a:schemeClr val="tx1"/>
                </a:solidFill>
              </a:rPr>
              <a:t>v</a:t>
            </a:r>
            <a:r>
              <a:rPr lang="fi-FI" altLang="fi-FI" sz="1800" baseline="-25000">
                <a:solidFill>
                  <a:schemeClr val="tx1"/>
                </a:solidFill>
              </a:rPr>
              <a:t>2</a:t>
            </a:r>
            <a:endParaRPr lang="fi-FI" altLang="fi-FI" sz="1800">
              <a:solidFill>
                <a:schemeClr val="tx1"/>
              </a:solidFill>
            </a:endParaRPr>
          </a:p>
        </p:txBody>
      </p:sp>
      <p:sp>
        <p:nvSpPr>
          <p:cNvPr id="81934" name="Text Box 13"/>
          <p:cNvSpPr txBox="1">
            <a:spLocks noChangeArrowheads="1"/>
          </p:cNvSpPr>
          <p:nvPr/>
        </p:nvSpPr>
        <p:spPr bwMode="auto">
          <a:xfrm>
            <a:off x="5989638" y="3324225"/>
            <a:ext cx="3984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1800" b="1" i="1">
                <a:solidFill>
                  <a:schemeClr val="tx1"/>
                </a:solidFill>
              </a:rPr>
              <a:t>v</a:t>
            </a:r>
            <a:r>
              <a:rPr lang="fi-FI" altLang="fi-FI" sz="1800" baseline="-25000">
                <a:solidFill>
                  <a:schemeClr val="tx1"/>
                </a:solidFill>
              </a:rPr>
              <a:t>2</a:t>
            </a:r>
          </a:p>
        </p:txBody>
      </p:sp>
      <p:sp>
        <p:nvSpPr>
          <p:cNvPr id="81935" name="Text Box 14"/>
          <p:cNvSpPr txBox="1">
            <a:spLocks noChangeArrowheads="1"/>
          </p:cNvSpPr>
          <p:nvPr/>
        </p:nvSpPr>
        <p:spPr bwMode="auto">
          <a:xfrm>
            <a:off x="881063" y="2800350"/>
            <a:ext cx="3984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1800" b="1" i="1">
                <a:solidFill>
                  <a:schemeClr val="tx1"/>
                </a:solidFill>
              </a:rPr>
              <a:t>v</a:t>
            </a:r>
            <a:r>
              <a:rPr lang="fi-FI" altLang="fi-FI" sz="1800" baseline="-25000">
                <a:solidFill>
                  <a:schemeClr val="tx1"/>
                </a:solidFill>
              </a:rPr>
              <a:t>1</a:t>
            </a:r>
            <a:endParaRPr lang="fi-FI" altLang="fi-FI" sz="1800" i="1">
              <a:solidFill>
                <a:schemeClr val="tx1"/>
              </a:solidFill>
            </a:endParaRPr>
          </a:p>
        </p:txBody>
      </p:sp>
      <p:sp>
        <p:nvSpPr>
          <p:cNvPr id="81936" name="Text Box 15"/>
          <p:cNvSpPr txBox="1">
            <a:spLocks noChangeArrowheads="1"/>
          </p:cNvSpPr>
          <p:nvPr/>
        </p:nvSpPr>
        <p:spPr bwMode="auto">
          <a:xfrm>
            <a:off x="6584950" y="2835275"/>
            <a:ext cx="12223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el-GR" altLang="fi-FI" sz="1800">
                <a:solidFill>
                  <a:schemeClr val="tx1"/>
                </a:solidFill>
                <a:latin typeface="Arial" panose="020B0604020202020204" pitchFamily="34" charset="0"/>
                <a:cs typeface="Arial" panose="020B0604020202020204" pitchFamily="34" charset="0"/>
              </a:rPr>
              <a:t>Δ</a:t>
            </a:r>
            <a:r>
              <a:rPr lang="fi-FI" altLang="fi-FI" sz="1800" b="1" i="1">
                <a:solidFill>
                  <a:schemeClr val="tx1"/>
                </a:solidFill>
                <a:latin typeface="Arial" panose="020B0604020202020204" pitchFamily="34" charset="0"/>
                <a:cs typeface="Arial" panose="020B0604020202020204" pitchFamily="34" charset="0"/>
              </a:rPr>
              <a:t>v = v</a:t>
            </a:r>
            <a:r>
              <a:rPr lang="fi-FI" altLang="fi-FI" sz="1800" baseline="-25000">
                <a:solidFill>
                  <a:schemeClr val="tx1"/>
                </a:solidFill>
                <a:latin typeface="Arial" panose="020B0604020202020204" pitchFamily="34" charset="0"/>
                <a:cs typeface="Arial" panose="020B0604020202020204" pitchFamily="34" charset="0"/>
              </a:rPr>
              <a:t>2</a:t>
            </a:r>
            <a:r>
              <a:rPr lang="fi-FI" altLang="fi-FI" sz="1800" b="1" i="1">
                <a:solidFill>
                  <a:schemeClr val="tx1"/>
                </a:solidFill>
                <a:latin typeface="Arial" panose="020B0604020202020204" pitchFamily="34" charset="0"/>
                <a:cs typeface="Arial" panose="020B0604020202020204" pitchFamily="34" charset="0"/>
              </a:rPr>
              <a:t>-v</a:t>
            </a:r>
            <a:r>
              <a:rPr lang="fi-FI" altLang="fi-FI" sz="1800" baseline="-25000">
                <a:solidFill>
                  <a:schemeClr val="tx1"/>
                </a:solidFill>
                <a:latin typeface="Arial" panose="020B0604020202020204" pitchFamily="34" charset="0"/>
                <a:cs typeface="Arial" panose="020B0604020202020204" pitchFamily="34" charset="0"/>
              </a:rPr>
              <a:t>1</a:t>
            </a:r>
            <a:endParaRPr lang="el-GR" altLang="fi-FI" sz="1800" baseline="-25000">
              <a:solidFill>
                <a:schemeClr val="tx1"/>
              </a:solidFill>
              <a:latin typeface="Arial" panose="020B0604020202020204" pitchFamily="34" charset="0"/>
              <a:cs typeface="Arial" panose="020B0604020202020204" pitchFamily="34" charset="0"/>
            </a:endParaRPr>
          </a:p>
        </p:txBody>
      </p:sp>
      <p:sp>
        <p:nvSpPr>
          <p:cNvPr id="81937" name="Line 16"/>
          <p:cNvSpPr>
            <a:spLocks noChangeShapeType="1"/>
          </p:cNvSpPr>
          <p:nvPr/>
        </p:nvSpPr>
        <p:spPr bwMode="auto">
          <a:xfrm>
            <a:off x="5745163" y="3844925"/>
            <a:ext cx="1204912" cy="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81938" name="Text Box 17"/>
          <p:cNvSpPr txBox="1">
            <a:spLocks noChangeArrowheads="1"/>
          </p:cNvSpPr>
          <p:nvPr/>
        </p:nvSpPr>
        <p:spPr bwMode="auto">
          <a:xfrm>
            <a:off x="6032500" y="3760788"/>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1800" b="1" i="1">
                <a:solidFill>
                  <a:schemeClr val="tx1"/>
                </a:solidFill>
              </a:rPr>
              <a:t>a </a:t>
            </a:r>
            <a:r>
              <a:rPr lang="fi-FI" altLang="fi-FI" sz="1800" baseline="-25000">
                <a:solidFill>
                  <a:schemeClr val="tx1"/>
                </a:solidFill>
              </a:rPr>
              <a:t>k</a:t>
            </a:r>
          </a:p>
        </p:txBody>
      </p:sp>
      <p:sp>
        <p:nvSpPr>
          <p:cNvPr id="81939" name="Text Box 18"/>
          <p:cNvSpPr txBox="1">
            <a:spLocks noChangeArrowheads="1"/>
          </p:cNvSpPr>
          <p:nvPr/>
        </p:nvSpPr>
        <p:spPr bwMode="auto">
          <a:xfrm>
            <a:off x="514350" y="1363663"/>
            <a:ext cx="75199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Tarkastellaan aluksi nopeusvektorin muutosta ja keskikiihtyvyyttä suoraviivaisessa liikkeessä.</a:t>
            </a:r>
          </a:p>
        </p:txBody>
      </p:sp>
      <p:sp>
        <p:nvSpPr>
          <p:cNvPr id="81940" name="Text Box 19"/>
          <p:cNvSpPr txBox="1">
            <a:spLocks noChangeArrowheads="1"/>
          </p:cNvSpPr>
          <p:nvPr/>
        </p:nvSpPr>
        <p:spPr bwMode="auto">
          <a:xfrm>
            <a:off x="608013" y="4657725"/>
            <a:ext cx="7812087"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a:solidFill>
                  <a:schemeClr val="tx1"/>
                </a:solidFill>
              </a:rPr>
              <a:t>Nopeusvektorin muutos </a:t>
            </a:r>
            <a:r>
              <a:rPr lang="el-GR" altLang="fi-FI" sz="2400">
                <a:solidFill>
                  <a:schemeClr val="tx1"/>
                </a:solidFill>
                <a:latin typeface="Arial" panose="020B0604020202020204" pitchFamily="34" charset="0"/>
                <a:cs typeface="Arial" panose="020B0604020202020204" pitchFamily="34" charset="0"/>
              </a:rPr>
              <a:t>Δ</a:t>
            </a:r>
            <a:r>
              <a:rPr lang="fi-FI" altLang="fi-FI" sz="2400" b="1" i="1">
                <a:solidFill>
                  <a:schemeClr val="tx1"/>
                </a:solidFill>
                <a:latin typeface="Arial" panose="020B0604020202020204" pitchFamily="34" charset="0"/>
                <a:cs typeface="Arial" panose="020B0604020202020204" pitchFamily="34" charset="0"/>
              </a:rPr>
              <a:t>v</a:t>
            </a:r>
            <a:r>
              <a:rPr lang="fi-FI" altLang="fi-FI" sz="2400">
                <a:solidFill>
                  <a:schemeClr val="tx1"/>
                </a:solidFill>
                <a:latin typeface="Arial" panose="020B0604020202020204" pitchFamily="34" charset="0"/>
                <a:cs typeface="Arial" panose="020B0604020202020204" pitchFamily="34" charset="0"/>
              </a:rPr>
              <a:t> = </a:t>
            </a:r>
            <a:r>
              <a:rPr lang="fi-FI" altLang="fi-FI" sz="2400" b="1" i="1">
                <a:solidFill>
                  <a:schemeClr val="tx1"/>
                </a:solidFill>
                <a:latin typeface="Arial" panose="020B0604020202020204" pitchFamily="34" charset="0"/>
                <a:cs typeface="Arial" panose="020B0604020202020204" pitchFamily="34" charset="0"/>
              </a:rPr>
              <a:t>v</a:t>
            </a:r>
            <a:r>
              <a:rPr lang="fi-FI" altLang="fi-FI" sz="2400" baseline="-25000">
                <a:solidFill>
                  <a:schemeClr val="tx1"/>
                </a:solidFill>
                <a:latin typeface="Arial" panose="020B0604020202020204" pitchFamily="34" charset="0"/>
                <a:cs typeface="Arial" panose="020B0604020202020204" pitchFamily="34" charset="0"/>
              </a:rPr>
              <a:t>2</a:t>
            </a:r>
            <a:r>
              <a:rPr lang="fi-FI" altLang="fi-FI" sz="2400">
                <a:solidFill>
                  <a:schemeClr val="tx1"/>
                </a:solidFill>
                <a:latin typeface="Arial" panose="020B0604020202020204" pitchFamily="34" charset="0"/>
                <a:cs typeface="Arial" panose="020B0604020202020204" pitchFamily="34" charset="0"/>
              </a:rPr>
              <a:t>-</a:t>
            </a:r>
            <a:r>
              <a:rPr lang="fi-FI" altLang="fi-FI" sz="2400" b="1" i="1">
                <a:solidFill>
                  <a:schemeClr val="tx1"/>
                </a:solidFill>
                <a:latin typeface="Arial" panose="020B0604020202020204" pitchFamily="34" charset="0"/>
                <a:cs typeface="Arial" panose="020B0604020202020204" pitchFamily="34" charset="0"/>
              </a:rPr>
              <a:t>v</a:t>
            </a:r>
            <a:r>
              <a:rPr lang="fi-FI" altLang="fi-FI" sz="2400" baseline="-25000">
                <a:solidFill>
                  <a:schemeClr val="tx1"/>
                </a:solidFill>
                <a:latin typeface="Arial" panose="020B0604020202020204" pitchFamily="34" charset="0"/>
                <a:cs typeface="Arial" panose="020B0604020202020204" pitchFamily="34" charset="0"/>
              </a:rPr>
              <a:t>1</a:t>
            </a:r>
            <a:r>
              <a:rPr lang="fi-FI" altLang="fi-FI" sz="2400">
                <a:solidFill>
                  <a:schemeClr val="tx1"/>
                </a:solidFill>
                <a:latin typeface="Arial" panose="020B0604020202020204" pitchFamily="34" charset="0"/>
                <a:cs typeface="Arial" panose="020B0604020202020204" pitchFamily="34" charset="0"/>
              </a:rPr>
              <a:t>ilmaisee nopeusvek-torin kärjen siirtymän tarkasteltavalla aikavälillä.  Tässä esimerkissä nopeuden suunta säilyy</a:t>
            </a:r>
            <a:endParaRPr lang="el-GR" altLang="fi-FI" sz="2400" b="1" i="1" baseline="-25000">
              <a:solidFill>
                <a:schemeClr val="tx1"/>
              </a:solidFill>
              <a:latin typeface="Arial" panose="020B0604020202020204" pitchFamily="34" charset="0"/>
              <a:cs typeface="Arial" panose="020B0604020202020204" pitchFamily="34" charset="0"/>
            </a:endParaRPr>
          </a:p>
        </p:txBody>
      </p:sp>
      <p:sp>
        <p:nvSpPr>
          <p:cNvPr id="81941" name="Text Box 20"/>
          <p:cNvSpPr txBox="1">
            <a:spLocks noChangeArrowheads="1"/>
          </p:cNvSpPr>
          <p:nvPr/>
        </p:nvSpPr>
        <p:spPr bwMode="auto">
          <a:xfrm>
            <a:off x="881063" y="3929063"/>
            <a:ext cx="269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000" i="1">
                <a:solidFill>
                  <a:schemeClr val="tx1"/>
                </a:solidFill>
              </a:rPr>
              <a:t>t</a:t>
            </a:r>
            <a:endParaRPr lang="fi-FI" altLang="fi-FI" sz="2000" baseline="-25000">
              <a:solidFill>
                <a:schemeClr val="tx1"/>
              </a:solidFill>
            </a:endParaRPr>
          </a:p>
        </p:txBody>
      </p:sp>
      <p:sp>
        <p:nvSpPr>
          <p:cNvPr id="81942" name="Text Box 21"/>
          <p:cNvSpPr txBox="1">
            <a:spLocks noChangeArrowheads="1"/>
          </p:cNvSpPr>
          <p:nvPr/>
        </p:nvSpPr>
        <p:spPr bwMode="auto">
          <a:xfrm>
            <a:off x="3232150" y="3929063"/>
            <a:ext cx="693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000" i="1">
                <a:solidFill>
                  <a:schemeClr val="tx1"/>
                </a:solidFill>
              </a:rPr>
              <a:t>t+</a:t>
            </a:r>
            <a:r>
              <a:rPr lang="el-GR" altLang="fi-FI" sz="2000">
                <a:solidFill>
                  <a:schemeClr val="tx1"/>
                </a:solidFill>
                <a:latin typeface="Arial" panose="020B0604020202020204" pitchFamily="34" charset="0"/>
                <a:cs typeface="Arial" panose="020B0604020202020204" pitchFamily="34" charset="0"/>
              </a:rPr>
              <a:t>Δ</a:t>
            </a:r>
            <a:r>
              <a:rPr lang="fi-FI" altLang="fi-FI" sz="2000" i="1">
                <a:solidFill>
                  <a:schemeClr val="tx1"/>
                </a:solidFill>
                <a:latin typeface="Arial" panose="020B0604020202020204" pitchFamily="34" charset="0"/>
                <a:cs typeface="Arial" panose="020B0604020202020204" pitchFamily="34" charset="0"/>
              </a:rPr>
              <a:t>t</a:t>
            </a:r>
            <a:endParaRPr lang="el-GR" altLang="fi-FI" sz="2000" baseline="-25000">
              <a:solidFill>
                <a:schemeClr val="tx1"/>
              </a:solidFill>
              <a:latin typeface="Arial" panose="020B0604020202020204" pitchFamily="34" charset="0"/>
              <a:cs typeface="Arial" panose="020B0604020202020204" pitchFamily="34" charset="0"/>
            </a:endParaRPr>
          </a:p>
        </p:txBody>
      </p:sp>
      <p:sp>
        <p:nvSpPr>
          <p:cNvPr id="81943" name="AutoShape 23">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73BEF4BF-59BA-4657-BD8A-C4791B1D817E}" type="slidenum">
              <a:rPr lang="fi-FI" altLang="fi-FI" sz="1000" smtClean="0">
                <a:solidFill>
                  <a:schemeClr val="tx1"/>
                </a:solidFill>
                <a:latin typeface="Arial" panose="020B0604020202020204" pitchFamily="34" charset="0"/>
              </a:rPr>
              <a:pPr>
                <a:spcBef>
                  <a:spcPct val="0"/>
                </a:spcBef>
                <a:buClrTx/>
                <a:buFontTx/>
                <a:buNone/>
              </a:pPr>
              <a:t>73</a:t>
            </a:fld>
            <a:endParaRPr lang="fi-FI" altLang="fi-FI" sz="1000" smtClean="0">
              <a:solidFill>
                <a:schemeClr val="tx1"/>
              </a:solidFill>
              <a:latin typeface="Arial" panose="020B0604020202020204" pitchFamily="34" charset="0"/>
            </a:endParaRPr>
          </a:p>
        </p:txBody>
      </p:sp>
      <p:sp>
        <p:nvSpPr>
          <p:cNvPr id="82947" name="Freeform 2"/>
          <p:cNvSpPr>
            <a:spLocks/>
          </p:cNvSpPr>
          <p:nvPr/>
        </p:nvSpPr>
        <p:spPr bwMode="auto">
          <a:xfrm>
            <a:off x="1220788" y="2652713"/>
            <a:ext cx="3351212" cy="2597150"/>
          </a:xfrm>
          <a:custGeom>
            <a:avLst/>
            <a:gdLst>
              <a:gd name="T0" fmla="*/ 2147483646 w 2111"/>
              <a:gd name="T1" fmla="*/ 2147483646 h 1636"/>
              <a:gd name="T2" fmla="*/ 2147483646 w 2111"/>
              <a:gd name="T3" fmla="*/ 2147483646 h 1636"/>
              <a:gd name="T4" fmla="*/ 2147483646 w 2111"/>
              <a:gd name="T5" fmla="*/ 2147483646 h 1636"/>
              <a:gd name="T6" fmla="*/ 2147483646 w 2111"/>
              <a:gd name="T7" fmla="*/ 2147483646 h 1636"/>
              <a:gd name="T8" fmla="*/ 2147483646 w 2111"/>
              <a:gd name="T9" fmla="*/ 2147483646 h 1636"/>
              <a:gd name="T10" fmla="*/ 2147483646 w 2111"/>
              <a:gd name="T11" fmla="*/ 2147483646 h 1636"/>
              <a:gd name="T12" fmla="*/ 2147483646 w 2111"/>
              <a:gd name="T13" fmla="*/ 2147483646 h 1636"/>
              <a:gd name="T14" fmla="*/ 0 60000 65536"/>
              <a:gd name="T15" fmla="*/ 0 60000 65536"/>
              <a:gd name="T16" fmla="*/ 0 60000 65536"/>
              <a:gd name="T17" fmla="*/ 0 60000 65536"/>
              <a:gd name="T18" fmla="*/ 0 60000 65536"/>
              <a:gd name="T19" fmla="*/ 0 60000 65536"/>
              <a:gd name="T20" fmla="*/ 0 60000 65536"/>
              <a:gd name="T21" fmla="*/ 0 w 2111"/>
              <a:gd name="T22" fmla="*/ 0 h 1636"/>
              <a:gd name="T23" fmla="*/ 2111 w 2111"/>
              <a:gd name="T24" fmla="*/ 1636 h 16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11" h="1636">
                <a:moveTo>
                  <a:pt x="8" y="1636"/>
                </a:moveTo>
                <a:cubicBezTo>
                  <a:pt x="4" y="1212"/>
                  <a:pt x="0" y="789"/>
                  <a:pt x="8" y="557"/>
                </a:cubicBezTo>
                <a:cubicBezTo>
                  <a:pt x="16" y="325"/>
                  <a:pt x="14" y="328"/>
                  <a:pt x="54" y="246"/>
                </a:cubicBezTo>
                <a:cubicBezTo>
                  <a:pt x="94" y="164"/>
                  <a:pt x="171" y="103"/>
                  <a:pt x="246" y="63"/>
                </a:cubicBezTo>
                <a:cubicBezTo>
                  <a:pt x="321" y="23"/>
                  <a:pt x="415" y="18"/>
                  <a:pt x="502" y="9"/>
                </a:cubicBezTo>
                <a:cubicBezTo>
                  <a:pt x="589" y="0"/>
                  <a:pt x="499" y="9"/>
                  <a:pt x="767" y="9"/>
                </a:cubicBezTo>
                <a:cubicBezTo>
                  <a:pt x="1035" y="9"/>
                  <a:pt x="1573" y="9"/>
                  <a:pt x="2111" y="9"/>
                </a:cubicBezTo>
              </a:path>
            </a:pathLst>
          </a:custGeom>
          <a:noFill/>
          <a:ln w="38100">
            <a:solidFill>
              <a:srgbClr val="99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fi-FI"/>
          </a:p>
        </p:txBody>
      </p:sp>
      <p:sp>
        <p:nvSpPr>
          <p:cNvPr id="82948" name="Freeform 3"/>
          <p:cNvSpPr>
            <a:spLocks/>
          </p:cNvSpPr>
          <p:nvPr/>
        </p:nvSpPr>
        <p:spPr bwMode="auto">
          <a:xfrm>
            <a:off x="1827213" y="3262313"/>
            <a:ext cx="1535112" cy="1174750"/>
          </a:xfrm>
          <a:custGeom>
            <a:avLst/>
            <a:gdLst>
              <a:gd name="T0" fmla="*/ 2147483646 w 2111"/>
              <a:gd name="T1" fmla="*/ 2147483646 h 1636"/>
              <a:gd name="T2" fmla="*/ 2147483646 w 2111"/>
              <a:gd name="T3" fmla="*/ 2147483646 h 1636"/>
              <a:gd name="T4" fmla="*/ 2147483646 w 2111"/>
              <a:gd name="T5" fmla="*/ 2147483646 h 1636"/>
              <a:gd name="T6" fmla="*/ 2147483646 w 2111"/>
              <a:gd name="T7" fmla="*/ 2147483646 h 1636"/>
              <a:gd name="T8" fmla="*/ 2147483646 w 2111"/>
              <a:gd name="T9" fmla="*/ 2147483646 h 1636"/>
              <a:gd name="T10" fmla="*/ 2147483646 w 2111"/>
              <a:gd name="T11" fmla="*/ 2147483646 h 1636"/>
              <a:gd name="T12" fmla="*/ 2147483646 w 2111"/>
              <a:gd name="T13" fmla="*/ 2147483646 h 1636"/>
              <a:gd name="T14" fmla="*/ 0 60000 65536"/>
              <a:gd name="T15" fmla="*/ 0 60000 65536"/>
              <a:gd name="T16" fmla="*/ 0 60000 65536"/>
              <a:gd name="T17" fmla="*/ 0 60000 65536"/>
              <a:gd name="T18" fmla="*/ 0 60000 65536"/>
              <a:gd name="T19" fmla="*/ 0 60000 65536"/>
              <a:gd name="T20" fmla="*/ 0 60000 65536"/>
              <a:gd name="T21" fmla="*/ 0 w 2111"/>
              <a:gd name="T22" fmla="*/ 0 h 1636"/>
              <a:gd name="T23" fmla="*/ 2111 w 2111"/>
              <a:gd name="T24" fmla="*/ 1636 h 16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11" h="1636">
                <a:moveTo>
                  <a:pt x="8" y="1636"/>
                </a:moveTo>
                <a:cubicBezTo>
                  <a:pt x="4" y="1212"/>
                  <a:pt x="0" y="789"/>
                  <a:pt x="8" y="557"/>
                </a:cubicBezTo>
                <a:cubicBezTo>
                  <a:pt x="16" y="325"/>
                  <a:pt x="14" y="328"/>
                  <a:pt x="54" y="246"/>
                </a:cubicBezTo>
                <a:cubicBezTo>
                  <a:pt x="94" y="164"/>
                  <a:pt x="171" y="103"/>
                  <a:pt x="246" y="63"/>
                </a:cubicBezTo>
                <a:cubicBezTo>
                  <a:pt x="321" y="23"/>
                  <a:pt x="415" y="18"/>
                  <a:pt x="502" y="9"/>
                </a:cubicBezTo>
                <a:cubicBezTo>
                  <a:pt x="589" y="0"/>
                  <a:pt x="499" y="9"/>
                  <a:pt x="767" y="9"/>
                </a:cubicBezTo>
                <a:cubicBezTo>
                  <a:pt x="1035" y="9"/>
                  <a:pt x="1573" y="9"/>
                  <a:pt x="2111" y="9"/>
                </a:cubicBezTo>
              </a:path>
            </a:pathLst>
          </a:custGeom>
          <a:noFill/>
          <a:ln w="38100">
            <a:solidFill>
              <a:srgbClr val="99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fi-FI"/>
          </a:p>
        </p:txBody>
      </p:sp>
      <p:sp>
        <p:nvSpPr>
          <p:cNvPr id="82949" name="Line 4"/>
          <p:cNvSpPr>
            <a:spLocks noChangeShapeType="1"/>
          </p:cNvSpPr>
          <p:nvPr/>
        </p:nvSpPr>
        <p:spPr bwMode="auto">
          <a:xfrm>
            <a:off x="3352800" y="3265488"/>
            <a:ext cx="1233488" cy="0"/>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82950" name="Line 5"/>
          <p:cNvSpPr>
            <a:spLocks noChangeShapeType="1"/>
          </p:cNvSpPr>
          <p:nvPr/>
        </p:nvSpPr>
        <p:spPr bwMode="auto">
          <a:xfrm>
            <a:off x="1833563" y="4394200"/>
            <a:ext cx="0" cy="884238"/>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82951" name="Oval 6"/>
          <p:cNvSpPr>
            <a:spLocks noChangeArrowheads="1"/>
          </p:cNvSpPr>
          <p:nvPr/>
        </p:nvSpPr>
        <p:spPr bwMode="auto">
          <a:xfrm>
            <a:off x="1276350" y="4697413"/>
            <a:ext cx="508000" cy="508000"/>
          </a:xfrm>
          <a:prstGeom prst="ellipse">
            <a:avLst/>
          </a:prstGeom>
          <a:solidFill>
            <a:srgbClr val="000080"/>
          </a:solidFill>
          <a:ln w="9525">
            <a:solidFill>
              <a:schemeClr val="tx1"/>
            </a:solidFill>
            <a:round/>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82952" name="Oval 7"/>
          <p:cNvSpPr>
            <a:spLocks noChangeArrowheads="1"/>
          </p:cNvSpPr>
          <p:nvPr/>
        </p:nvSpPr>
        <p:spPr bwMode="auto">
          <a:xfrm>
            <a:off x="3424238" y="2722563"/>
            <a:ext cx="508000" cy="508000"/>
          </a:xfrm>
          <a:prstGeom prst="ellipse">
            <a:avLst/>
          </a:prstGeom>
          <a:solidFill>
            <a:srgbClr val="000080"/>
          </a:solidFill>
          <a:ln w="9525" algn="ctr">
            <a:solidFill>
              <a:schemeClr val="tx1"/>
            </a:solidFill>
            <a:round/>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82953" name="Line 8"/>
          <p:cNvSpPr>
            <a:spLocks noChangeShapeType="1"/>
          </p:cNvSpPr>
          <p:nvPr/>
        </p:nvSpPr>
        <p:spPr bwMode="auto">
          <a:xfrm>
            <a:off x="1030288" y="4422775"/>
            <a:ext cx="0" cy="957263"/>
          </a:xfrm>
          <a:prstGeom prst="line">
            <a:avLst/>
          </a:prstGeom>
          <a:noFill/>
          <a:ln w="25400">
            <a:solidFill>
              <a:srgbClr val="FF6600"/>
            </a:solidFill>
            <a:round/>
            <a:headEnd type="triangle" w="med" len="med"/>
            <a:tailEnd/>
          </a:ln>
          <a:extLst>
            <a:ext uri="{909E8E84-426E-40DD-AFC4-6F175D3DCCD1}">
              <a14:hiddenFill xmlns:a14="http://schemas.microsoft.com/office/drawing/2010/main">
                <a:noFill/>
              </a14:hiddenFill>
            </a:ext>
          </a:extLst>
        </p:spPr>
        <p:txBody>
          <a:bodyPr/>
          <a:lstStyle/>
          <a:p>
            <a:endParaRPr lang="fi-FI"/>
          </a:p>
        </p:txBody>
      </p:sp>
      <p:sp>
        <p:nvSpPr>
          <p:cNvPr id="82954" name="Line 9"/>
          <p:cNvSpPr>
            <a:spLocks noChangeShapeType="1"/>
          </p:cNvSpPr>
          <p:nvPr/>
        </p:nvSpPr>
        <p:spPr bwMode="auto">
          <a:xfrm>
            <a:off x="2974975" y="2360613"/>
            <a:ext cx="2046288" cy="0"/>
          </a:xfrm>
          <a:prstGeom prst="line">
            <a:avLst/>
          </a:prstGeom>
          <a:noFill/>
          <a:ln w="254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82955" name="Text Box 10"/>
          <p:cNvSpPr txBox="1">
            <a:spLocks noChangeArrowheads="1"/>
          </p:cNvSpPr>
          <p:nvPr/>
        </p:nvSpPr>
        <p:spPr bwMode="auto">
          <a:xfrm>
            <a:off x="661988" y="614363"/>
            <a:ext cx="779938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000">
                <a:solidFill>
                  <a:schemeClr val="tx1"/>
                </a:solidFill>
              </a:rPr>
              <a:t>Seuraavassa esimerkissä ratakäyrässä on mutka. Sekä nopeuden</a:t>
            </a:r>
          </a:p>
          <a:p>
            <a:pPr eaLnBrk="1" hangingPunct="1">
              <a:spcBef>
                <a:spcPct val="0"/>
              </a:spcBef>
              <a:buClrTx/>
              <a:buFontTx/>
              <a:buNone/>
            </a:pPr>
            <a:r>
              <a:rPr lang="fi-FI" altLang="fi-FI" sz="2000">
                <a:solidFill>
                  <a:schemeClr val="tx1"/>
                </a:solidFill>
              </a:rPr>
              <a:t>itseisarvo että suunta muuttuvat.  Nopeusvektori on liikkeen (rata-</a:t>
            </a:r>
          </a:p>
          <a:p>
            <a:pPr eaLnBrk="1" hangingPunct="1">
              <a:spcBef>
                <a:spcPct val="0"/>
              </a:spcBef>
              <a:buClrTx/>
              <a:buFontTx/>
              <a:buNone/>
            </a:pPr>
            <a:r>
              <a:rPr lang="fi-FI" altLang="fi-FI" sz="2000">
                <a:solidFill>
                  <a:schemeClr val="tx1"/>
                </a:solidFill>
              </a:rPr>
              <a:t>rakäyrän tangentin) suuntainen ja vauhdin mittainen.</a:t>
            </a:r>
          </a:p>
        </p:txBody>
      </p:sp>
      <p:sp>
        <p:nvSpPr>
          <p:cNvPr id="82956" name="Text Box 11"/>
          <p:cNvSpPr txBox="1">
            <a:spLocks noChangeArrowheads="1"/>
          </p:cNvSpPr>
          <p:nvPr/>
        </p:nvSpPr>
        <p:spPr bwMode="auto">
          <a:xfrm>
            <a:off x="3492500" y="1982788"/>
            <a:ext cx="3984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1800" b="1" i="1">
                <a:solidFill>
                  <a:schemeClr val="tx1"/>
                </a:solidFill>
              </a:rPr>
              <a:t>v</a:t>
            </a:r>
            <a:r>
              <a:rPr lang="fi-FI" altLang="fi-FI" sz="1800" baseline="-25000">
                <a:solidFill>
                  <a:schemeClr val="tx1"/>
                </a:solidFill>
              </a:rPr>
              <a:t>2</a:t>
            </a:r>
          </a:p>
        </p:txBody>
      </p:sp>
      <p:sp>
        <p:nvSpPr>
          <p:cNvPr id="82957" name="Text Box 12"/>
          <p:cNvSpPr txBox="1">
            <a:spLocks noChangeArrowheads="1"/>
          </p:cNvSpPr>
          <p:nvPr/>
        </p:nvSpPr>
        <p:spPr bwMode="auto">
          <a:xfrm>
            <a:off x="661988" y="4884738"/>
            <a:ext cx="3984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1800" b="1" i="1">
                <a:solidFill>
                  <a:schemeClr val="tx1"/>
                </a:solidFill>
              </a:rPr>
              <a:t>v</a:t>
            </a:r>
            <a:r>
              <a:rPr lang="fi-FI" altLang="fi-FI" sz="1800" baseline="-25000">
                <a:solidFill>
                  <a:schemeClr val="tx1"/>
                </a:solidFill>
              </a:rPr>
              <a:t>1</a:t>
            </a:r>
          </a:p>
        </p:txBody>
      </p:sp>
      <p:sp>
        <p:nvSpPr>
          <p:cNvPr id="82958" name="Line 13"/>
          <p:cNvSpPr>
            <a:spLocks noChangeShapeType="1"/>
          </p:cNvSpPr>
          <p:nvPr/>
        </p:nvSpPr>
        <p:spPr bwMode="auto">
          <a:xfrm>
            <a:off x="2882900" y="5262563"/>
            <a:ext cx="2046288" cy="0"/>
          </a:xfrm>
          <a:prstGeom prst="line">
            <a:avLst/>
          </a:prstGeom>
          <a:noFill/>
          <a:ln w="254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82959" name="Line 14"/>
          <p:cNvSpPr>
            <a:spLocks noChangeShapeType="1"/>
          </p:cNvSpPr>
          <p:nvPr/>
        </p:nvSpPr>
        <p:spPr bwMode="auto">
          <a:xfrm>
            <a:off x="2868613" y="4306888"/>
            <a:ext cx="0" cy="957262"/>
          </a:xfrm>
          <a:prstGeom prst="line">
            <a:avLst/>
          </a:prstGeom>
          <a:noFill/>
          <a:ln w="25400">
            <a:solidFill>
              <a:srgbClr val="FF6600"/>
            </a:solidFill>
            <a:round/>
            <a:headEnd type="triangle" w="med" len="med"/>
            <a:tailEnd/>
          </a:ln>
          <a:extLst>
            <a:ext uri="{909E8E84-426E-40DD-AFC4-6F175D3DCCD1}">
              <a14:hiddenFill xmlns:a14="http://schemas.microsoft.com/office/drawing/2010/main">
                <a:noFill/>
              </a14:hiddenFill>
            </a:ext>
          </a:extLst>
        </p:spPr>
        <p:txBody>
          <a:bodyPr/>
          <a:lstStyle/>
          <a:p>
            <a:endParaRPr lang="fi-FI"/>
          </a:p>
        </p:txBody>
      </p:sp>
      <p:sp>
        <p:nvSpPr>
          <p:cNvPr id="82960" name="Line 15"/>
          <p:cNvSpPr>
            <a:spLocks noChangeShapeType="1"/>
          </p:cNvSpPr>
          <p:nvPr/>
        </p:nvSpPr>
        <p:spPr bwMode="auto">
          <a:xfrm>
            <a:off x="2868613" y="4311650"/>
            <a:ext cx="2032000" cy="928688"/>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82961" name="Text Box 16"/>
          <p:cNvSpPr txBox="1">
            <a:spLocks noChangeArrowheads="1"/>
          </p:cNvSpPr>
          <p:nvPr/>
        </p:nvSpPr>
        <p:spPr bwMode="auto">
          <a:xfrm>
            <a:off x="3443288" y="5260975"/>
            <a:ext cx="3984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1800" b="1" i="1">
                <a:solidFill>
                  <a:schemeClr val="tx1"/>
                </a:solidFill>
              </a:rPr>
              <a:t>v</a:t>
            </a:r>
            <a:r>
              <a:rPr lang="fi-FI" altLang="fi-FI" sz="1800" baseline="-25000">
                <a:solidFill>
                  <a:schemeClr val="tx1"/>
                </a:solidFill>
              </a:rPr>
              <a:t>2</a:t>
            </a:r>
          </a:p>
        </p:txBody>
      </p:sp>
      <p:sp>
        <p:nvSpPr>
          <p:cNvPr id="82962" name="Text Box 17"/>
          <p:cNvSpPr txBox="1">
            <a:spLocks noChangeArrowheads="1"/>
          </p:cNvSpPr>
          <p:nvPr/>
        </p:nvSpPr>
        <p:spPr bwMode="auto">
          <a:xfrm>
            <a:off x="2427288" y="4637088"/>
            <a:ext cx="3984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1800" b="1" i="1">
                <a:solidFill>
                  <a:schemeClr val="tx1"/>
                </a:solidFill>
              </a:rPr>
              <a:t>v</a:t>
            </a:r>
            <a:r>
              <a:rPr lang="fi-FI" altLang="fi-FI" sz="1800" baseline="-25000">
                <a:solidFill>
                  <a:schemeClr val="tx1"/>
                </a:solidFill>
              </a:rPr>
              <a:t>1</a:t>
            </a:r>
          </a:p>
        </p:txBody>
      </p:sp>
      <p:sp>
        <p:nvSpPr>
          <p:cNvPr id="82963" name="Text Box 18"/>
          <p:cNvSpPr txBox="1">
            <a:spLocks noChangeArrowheads="1"/>
          </p:cNvSpPr>
          <p:nvPr/>
        </p:nvSpPr>
        <p:spPr bwMode="auto">
          <a:xfrm>
            <a:off x="3444875" y="4246563"/>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el-GR" altLang="fi-FI" sz="1800">
                <a:solidFill>
                  <a:schemeClr val="tx1"/>
                </a:solidFill>
                <a:latin typeface="Arial" panose="020B0604020202020204" pitchFamily="34" charset="0"/>
                <a:cs typeface="Arial" panose="020B0604020202020204" pitchFamily="34" charset="0"/>
              </a:rPr>
              <a:t>Δ</a:t>
            </a:r>
            <a:r>
              <a:rPr lang="fi-FI" altLang="fi-FI" sz="1800" b="1" i="1">
                <a:solidFill>
                  <a:schemeClr val="tx1"/>
                </a:solidFill>
                <a:latin typeface="Arial" panose="020B0604020202020204" pitchFamily="34" charset="0"/>
                <a:cs typeface="Arial" panose="020B0604020202020204" pitchFamily="34" charset="0"/>
              </a:rPr>
              <a:t>v</a:t>
            </a:r>
            <a:endParaRPr lang="el-GR" altLang="fi-FI" sz="1800" b="1" i="1">
              <a:solidFill>
                <a:schemeClr val="tx1"/>
              </a:solidFill>
              <a:latin typeface="Arial" panose="020B0604020202020204" pitchFamily="34" charset="0"/>
              <a:cs typeface="Arial" panose="020B0604020202020204" pitchFamily="34" charset="0"/>
            </a:endParaRPr>
          </a:p>
        </p:txBody>
      </p:sp>
      <p:sp>
        <p:nvSpPr>
          <p:cNvPr id="82964" name="Line 19"/>
          <p:cNvSpPr>
            <a:spLocks noChangeShapeType="1"/>
          </p:cNvSpPr>
          <p:nvPr/>
        </p:nvSpPr>
        <p:spPr bwMode="auto">
          <a:xfrm>
            <a:off x="3443288" y="4076700"/>
            <a:ext cx="1292225" cy="581025"/>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82965" name="Text Box 20"/>
          <p:cNvSpPr txBox="1">
            <a:spLocks noChangeArrowheads="1"/>
          </p:cNvSpPr>
          <p:nvPr/>
        </p:nvSpPr>
        <p:spPr bwMode="auto">
          <a:xfrm>
            <a:off x="3822700" y="3951288"/>
            <a:ext cx="3968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1800" b="1" i="1">
                <a:solidFill>
                  <a:schemeClr val="tx1"/>
                </a:solidFill>
              </a:rPr>
              <a:t>a</a:t>
            </a:r>
            <a:r>
              <a:rPr lang="fi-FI" altLang="fi-FI" sz="1800" baseline="-25000">
                <a:solidFill>
                  <a:schemeClr val="tx1"/>
                </a:solidFill>
              </a:rPr>
              <a:t>k</a:t>
            </a:r>
          </a:p>
        </p:txBody>
      </p:sp>
      <p:sp>
        <p:nvSpPr>
          <p:cNvPr id="82966" name="Oval 21"/>
          <p:cNvSpPr>
            <a:spLocks noChangeArrowheads="1"/>
          </p:cNvSpPr>
          <p:nvPr/>
        </p:nvSpPr>
        <p:spPr bwMode="auto">
          <a:xfrm>
            <a:off x="1450975" y="2838450"/>
            <a:ext cx="508000" cy="508000"/>
          </a:xfrm>
          <a:prstGeom prst="ellipse">
            <a:avLst/>
          </a:prstGeom>
          <a:solidFill>
            <a:srgbClr val="000080"/>
          </a:solidFill>
          <a:ln w="9525" algn="ctr">
            <a:solidFill>
              <a:schemeClr val="tx1"/>
            </a:solidFill>
            <a:round/>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82967" name="Line 22"/>
          <p:cNvSpPr>
            <a:spLocks noChangeShapeType="1"/>
          </p:cNvSpPr>
          <p:nvPr/>
        </p:nvSpPr>
        <p:spPr bwMode="auto">
          <a:xfrm flipH="1">
            <a:off x="928688" y="2343150"/>
            <a:ext cx="912812" cy="885825"/>
          </a:xfrm>
          <a:prstGeom prst="line">
            <a:avLst/>
          </a:prstGeom>
          <a:noFill/>
          <a:ln w="25400">
            <a:solidFill>
              <a:srgbClr val="FF6600"/>
            </a:solidFill>
            <a:round/>
            <a:headEnd type="triangle" w="med" len="med"/>
            <a:tailEnd/>
          </a:ln>
          <a:extLst>
            <a:ext uri="{909E8E84-426E-40DD-AFC4-6F175D3DCCD1}">
              <a14:hiddenFill xmlns:a14="http://schemas.microsoft.com/office/drawing/2010/main">
                <a:noFill/>
              </a14:hiddenFill>
            </a:ext>
          </a:extLst>
        </p:spPr>
        <p:txBody>
          <a:bodyPr/>
          <a:lstStyle/>
          <a:p>
            <a:endParaRPr lang="fi-FI"/>
          </a:p>
        </p:txBody>
      </p:sp>
      <p:sp>
        <p:nvSpPr>
          <p:cNvPr id="82968" name="Text Box 23"/>
          <p:cNvSpPr txBox="1">
            <a:spLocks noChangeArrowheads="1"/>
          </p:cNvSpPr>
          <p:nvPr/>
        </p:nvSpPr>
        <p:spPr bwMode="auto">
          <a:xfrm>
            <a:off x="2854325" y="5738813"/>
            <a:ext cx="12223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el-GR" altLang="fi-FI" sz="1800">
                <a:solidFill>
                  <a:schemeClr val="tx1"/>
                </a:solidFill>
                <a:latin typeface="Arial" panose="020B0604020202020204" pitchFamily="34" charset="0"/>
                <a:cs typeface="Arial" panose="020B0604020202020204" pitchFamily="34" charset="0"/>
              </a:rPr>
              <a:t>Δ</a:t>
            </a:r>
            <a:r>
              <a:rPr lang="fi-FI" altLang="fi-FI" sz="1800" b="1" i="1">
                <a:solidFill>
                  <a:schemeClr val="tx1"/>
                </a:solidFill>
                <a:latin typeface="Arial" panose="020B0604020202020204" pitchFamily="34" charset="0"/>
                <a:cs typeface="Arial" panose="020B0604020202020204" pitchFamily="34" charset="0"/>
              </a:rPr>
              <a:t>v = v</a:t>
            </a:r>
            <a:r>
              <a:rPr lang="fi-FI" altLang="fi-FI" sz="1800" baseline="-25000">
                <a:solidFill>
                  <a:schemeClr val="tx1"/>
                </a:solidFill>
                <a:latin typeface="Arial" panose="020B0604020202020204" pitchFamily="34" charset="0"/>
                <a:cs typeface="Arial" panose="020B0604020202020204" pitchFamily="34" charset="0"/>
              </a:rPr>
              <a:t>2</a:t>
            </a:r>
            <a:r>
              <a:rPr lang="fi-FI" altLang="fi-FI" sz="1800" b="1" i="1">
                <a:solidFill>
                  <a:schemeClr val="tx1"/>
                </a:solidFill>
                <a:latin typeface="Arial" panose="020B0604020202020204" pitchFamily="34" charset="0"/>
                <a:cs typeface="Arial" panose="020B0604020202020204" pitchFamily="34" charset="0"/>
              </a:rPr>
              <a:t>-v</a:t>
            </a:r>
            <a:r>
              <a:rPr lang="fi-FI" altLang="fi-FI" sz="1800" baseline="-25000">
                <a:solidFill>
                  <a:schemeClr val="tx1"/>
                </a:solidFill>
                <a:latin typeface="Arial" panose="020B0604020202020204" pitchFamily="34" charset="0"/>
                <a:cs typeface="Arial" panose="020B0604020202020204" pitchFamily="34" charset="0"/>
              </a:rPr>
              <a:t>1</a:t>
            </a:r>
            <a:endParaRPr lang="el-GR" altLang="fi-FI" sz="1800" baseline="-25000">
              <a:solidFill>
                <a:schemeClr val="tx1"/>
              </a:solidFill>
              <a:latin typeface="Arial" panose="020B0604020202020204" pitchFamily="34" charset="0"/>
              <a:cs typeface="Arial" panose="020B0604020202020204" pitchFamily="34" charset="0"/>
            </a:endParaRPr>
          </a:p>
        </p:txBody>
      </p:sp>
      <p:sp>
        <p:nvSpPr>
          <p:cNvPr id="82969" name="Text Box 24"/>
          <p:cNvSpPr txBox="1">
            <a:spLocks noChangeArrowheads="1"/>
          </p:cNvSpPr>
          <p:nvPr/>
        </p:nvSpPr>
        <p:spPr bwMode="auto">
          <a:xfrm>
            <a:off x="1160463" y="5329238"/>
            <a:ext cx="7096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000" i="1">
                <a:solidFill>
                  <a:schemeClr val="tx1"/>
                </a:solidFill>
              </a:rPr>
              <a:t>t</a:t>
            </a:r>
            <a:r>
              <a:rPr lang="fi-FI" altLang="fi-FI" sz="2000" i="1" baseline="-25000">
                <a:solidFill>
                  <a:schemeClr val="tx1"/>
                </a:solidFill>
              </a:rPr>
              <a:t>1</a:t>
            </a:r>
            <a:r>
              <a:rPr lang="fi-FI" altLang="fi-FI" sz="2000" i="1">
                <a:solidFill>
                  <a:schemeClr val="tx1"/>
                </a:solidFill>
              </a:rPr>
              <a:t>=t</a:t>
            </a:r>
            <a:endParaRPr lang="fi-FI" altLang="fi-FI" sz="2000" baseline="-25000">
              <a:solidFill>
                <a:schemeClr val="tx1"/>
              </a:solidFill>
            </a:endParaRPr>
          </a:p>
        </p:txBody>
      </p:sp>
      <p:sp>
        <p:nvSpPr>
          <p:cNvPr id="82970" name="Text Box 25"/>
          <p:cNvSpPr txBox="1">
            <a:spLocks noChangeArrowheads="1"/>
          </p:cNvSpPr>
          <p:nvPr/>
        </p:nvSpPr>
        <p:spPr bwMode="auto">
          <a:xfrm>
            <a:off x="3932238" y="2771775"/>
            <a:ext cx="10541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000" i="1">
                <a:solidFill>
                  <a:schemeClr val="tx1"/>
                </a:solidFill>
              </a:rPr>
              <a:t>t</a:t>
            </a:r>
            <a:r>
              <a:rPr lang="fi-FI" altLang="fi-FI" sz="2000" i="1" baseline="-25000">
                <a:solidFill>
                  <a:schemeClr val="tx1"/>
                </a:solidFill>
              </a:rPr>
              <a:t>2</a:t>
            </a:r>
            <a:r>
              <a:rPr lang="fi-FI" altLang="fi-FI" sz="2000" i="1">
                <a:solidFill>
                  <a:schemeClr val="tx1"/>
                </a:solidFill>
              </a:rPr>
              <a:t>=t+</a:t>
            </a:r>
            <a:r>
              <a:rPr lang="el-GR" altLang="fi-FI" sz="2000">
                <a:solidFill>
                  <a:schemeClr val="tx1"/>
                </a:solidFill>
                <a:latin typeface="Arial" panose="020B0604020202020204" pitchFamily="34" charset="0"/>
                <a:cs typeface="Arial" panose="020B0604020202020204" pitchFamily="34" charset="0"/>
              </a:rPr>
              <a:t>Δ</a:t>
            </a:r>
            <a:r>
              <a:rPr lang="fi-FI" altLang="fi-FI" sz="2000" i="1">
                <a:solidFill>
                  <a:schemeClr val="tx1"/>
                </a:solidFill>
                <a:latin typeface="Arial" panose="020B0604020202020204" pitchFamily="34" charset="0"/>
                <a:cs typeface="Arial" panose="020B0604020202020204" pitchFamily="34" charset="0"/>
              </a:rPr>
              <a:t>t</a:t>
            </a:r>
            <a:endParaRPr lang="el-GR" altLang="fi-FI" sz="2000" baseline="-25000">
              <a:solidFill>
                <a:schemeClr val="tx1"/>
              </a:solidFill>
              <a:latin typeface="Arial" panose="020B0604020202020204" pitchFamily="34" charset="0"/>
              <a:cs typeface="Arial" panose="020B0604020202020204" pitchFamily="34" charset="0"/>
            </a:endParaRPr>
          </a:p>
        </p:txBody>
      </p:sp>
      <p:graphicFrame>
        <p:nvGraphicFramePr>
          <p:cNvPr id="82971" name="Object 26"/>
          <p:cNvGraphicFramePr>
            <a:graphicFrameLocks noChangeAspect="1"/>
          </p:cNvGraphicFramePr>
          <p:nvPr/>
        </p:nvGraphicFramePr>
        <p:xfrm>
          <a:off x="5686425" y="3062288"/>
          <a:ext cx="2565400" cy="889000"/>
        </p:xfrm>
        <a:graphic>
          <a:graphicData uri="http://schemas.openxmlformats.org/presentationml/2006/ole">
            <mc:AlternateContent xmlns:mc="http://schemas.openxmlformats.org/markup-compatibility/2006">
              <mc:Choice xmlns:v="urn:schemas-microsoft-com:vml" Requires="v">
                <p:oleObj spid="_x0000_s82980" name="Equation" r:id="rId3" imgW="2565400" imgH="889000" progId="Equation.DSMT4">
                  <p:embed/>
                </p:oleObj>
              </mc:Choice>
              <mc:Fallback>
                <p:oleObj name="Equation" r:id="rId3" imgW="2565400" imgH="889000" progId="Equation.DSMT4">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6425" y="3062288"/>
                        <a:ext cx="2565400" cy="8890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72" name="Object 27"/>
          <p:cNvGraphicFramePr>
            <a:graphicFrameLocks noChangeAspect="1"/>
          </p:cNvGraphicFramePr>
          <p:nvPr/>
        </p:nvGraphicFramePr>
        <p:xfrm>
          <a:off x="5678488" y="5173663"/>
          <a:ext cx="1028700" cy="812800"/>
        </p:xfrm>
        <a:graphic>
          <a:graphicData uri="http://schemas.openxmlformats.org/presentationml/2006/ole">
            <mc:AlternateContent xmlns:mc="http://schemas.openxmlformats.org/markup-compatibility/2006">
              <mc:Choice xmlns:v="urn:schemas-microsoft-com:vml" Requires="v">
                <p:oleObj spid="_x0000_s82981" name="Equation" r:id="rId5" imgW="1028254" imgH="812447" progId="Equation.DSMT4">
                  <p:embed/>
                </p:oleObj>
              </mc:Choice>
              <mc:Fallback>
                <p:oleObj name="Equation" r:id="rId5" imgW="1028254" imgH="812447" progId="Equation.DSMT4">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8488" y="5173663"/>
                        <a:ext cx="1028700" cy="812800"/>
                      </a:xfrm>
                      <a:prstGeom prst="rect">
                        <a:avLst/>
                      </a:prstGeom>
                      <a:solidFill>
                        <a:srgbClr val="FFCC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73" name="Text Box 28"/>
          <p:cNvSpPr txBox="1">
            <a:spLocks noChangeArrowheads="1"/>
          </p:cNvSpPr>
          <p:nvPr/>
        </p:nvSpPr>
        <p:spPr bwMode="auto">
          <a:xfrm>
            <a:off x="5586413" y="2540000"/>
            <a:ext cx="1947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a:solidFill>
                  <a:schemeClr val="tx1"/>
                </a:solidFill>
              </a:rPr>
              <a:t>Keskikiihtyvyys:</a:t>
            </a:r>
          </a:p>
        </p:txBody>
      </p:sp>
      <p:sp>
        <p:nvSpPr>
          <p:cNvPr id="82974" name="Text Box 29"/>
          <p:cNvSpPr txBox="1">
            <a:spLocks noChangeArrowheads="1"/>
          </p:cNvSpPr>
          <p:nvPr/>
        </p:nvSpPr>
        <p:spPr bwMode="auto">
          <a:xfrm>
            <a:off x="5586413" y="4487863"/>
            <a:ext cx="2689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a:solidFill>
                  <a:schemeClr val="tx1"/>
                </a:solidFill>
              </a:rPr>
              <a:t>Hetkellinen kiihtyvyys:</a:t>
            </a:r>
          </a:p>
        </p:txBody>
      </p:sp>
      <p:sp>
        <p:nvSpPr>
          <p:cNvPr id="82975" name="AutoShape 31">
            <a:hlinkClick r:id="rId7"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62658E14-AE10-4703-9D65-D4A4EB83A2B3}" type="slidenum">
              <a:rPr lang="fi-FI" altLang="fi-FI" sz="1000" smtClean="0">
                <a:solidFill>
                  <a:schemeClr val="tx1"/>
                </a:solidFill>
                <a:latin typeface="Arial" panose="020B0604020202020204" pitchFamily="34" charset="0"/>
              </a:rPr>
              <a:pPr>
                <a:spcBef>
                  <a:spcPct val="0"/>
                </a:spcBef>
                <a:buClrTx/>
                <a:buFontTx/>
                <a:buNone/>
              </a:pPr>
              <a:t>74</a:t>
            </a:fld>
            <a:endParaRPr lang="fi-FI" altLang="fi-FI" sz="1000" smtClean="0">
              <a:solidFill>
                <a:schemeClr val="tx1"/>
              </a:solidFill>
              <a:latin typeface="Arial" panose="020B0604020202020204" pitchFamily="34" charset="0"/>
            </a:endParaRPr>
          </a:p>
        </p:txBody>
      </p:sp>
      <p:sp>
        <p:nvSpPr>
          <p:cNvPr id="83971" name="Rectangle 2"/>
          <p:cNvSpPr>
            <a:spLocks noGrp="1" noRot="1" noChangeArrowheads="1"/>
          </p:cNvSpPr>
          <p:nvPr>
            <p:ph type="body" idx="1"/>
          </p:nvPr>
        </p:nvSpPr>
        <p:spPr>
          <a:xfrm>
            <a:off x="301625" y="377825"/>
            <a:ext cx="8540750" cy="6153150"/>
          </a:xfrm>
        </p:spPr>
        <p:txBody>
          <a:bodyPr/>
          <a:lstStyle/>
          <a:p>
            <a:pPr eaLnBrk="1" hangingPunct="1"/>
            <a:r>
              <a:rPr lang="fi-FI" altLang="fi-FI" sz="2400" b="1" smtClean="0"/>
              <a:t>Keskikiihtyvyysvektori</a:t>
            </a:r>
            <a:r>
              <a:rPr lang="fi-FI" altLang="fi-FI" sz="2400" smtClean="0"/>
              <a:t> </a:t>
            </a:r>
            <a:r>
              <a:rPr lang="fi-FI" altLang="fi-FI" sz="2400" b="1" i="1" smtClean="0"/>
              <a:t>a</a:t>
            </a:r>
            <a:r>
              <a:rPr lang="fi-FI" altLang="fi-FI" sz="2400" baseline="-25000" smtClean="0"/>
              <a:t>k</a:t>
            </a:r>
            <a:r>
              <a:rPr lang="fi-FI" altLang="fi-FI" sz="2400" smtClean="0"/>
              <a:t> on nopeusvektorin muutoksen </a:t>
            </a:r>
            <a:r>
              <a:rPr lang="el-GR" altLang="fi-FI" sz="2400" smtClean="0"/>
              <a:t>Δ</a:t>
            </a:r>
            <a:r>
              <a:rPr lang="fi-FI" altLang="fi-FI" sz="2400" b="1" i="1" smtClean="0"/>
              <a:t>v</a:t>
            </a:r>
            <a:r>
              <a:rPr lang="fi-FI" altLang="fi-FI" sz="2400" smtClean="0"/>
              <a:t> suuntainen vektori.  Se ilmaisee, mihin suuntaan no-peusvektorin kärki on siirtynyt kyseisellä aikavälillä. </a:t>
            </a:r>
            <a:r>
              <a:rPr lang="fi-FI" altLang="fi-FI" sz="2400" b="1" i="1" smtClean="0"/>
              <a:t>a</a:t>
            </a:r>
            <a:r>
              <a:rPr lang="fi-FI" altLang="fi-FI" sz="2400" baseline="-25000" smtClean="0"/>
              <a:t>k</a:t>
            </a:r>
            <a:r>
              <a:rPr lang="fi-FI" altLang="fi-FI" sz="2400" smtClean="0"/>
              <a:t> ku-vaa vauhdin ja liikesuunnan keskimääräistä muutosno-peutta.</a:t>
            </a:r>
          </a:p>
          <a:p>
            <a:pPr eaLnBrk="1" hangingPunct="1"/>
            <a:r>
              <a:rPr lang="fi-FI" altLang="fi-FI" sz="2400" b="1" smtClean="0"/>
              <a:t>Hetkellinen kiihtyvyysvektori</a:t>
            </a:r>
            <a:r>
              <a:rPr lang="fi-FI" altLang="fi-FI" sz="2400" smtClean="0"/>
              <a:t> ilmaisee, mihin suuntaan ja kuinka ripeästi nopeusvektorin kärki on tietyllä hetkellä siirtymässä.  Hetkellinen kiihtyvyysvektori saadaan mää-rittämällä keskimääräinen keskikiihtyvyysvektori hyvin lyhyellä aikavälillä.  </a:t>
            </a:r>
          </a:p>
          <a:p>
            <a:pPr eaLnBrk="1" hangingPunct="1"/>
            <a:r>
              <a:rPr lang="fi-FI" altLang="fi-FI" sz="2400" smtClean="0"/>
              <a:t>Käyräviivaista rataa liikkuvan kappaleen kiihtyvyys ei voi koskaan olla nolla.  Jos nopeuden suuruus pysyy vakiona, muuttuu nopeuden suunta.  </a:t>
            </a:r>
          </a:p>
          <a:p>
            <a:pPr eaLnBrk="1" hangingPunct="1"/>
            <a:r>
              <a:rPr lang="fi-FI" altLang="fi-FI" sz="2400" smtClean="0"/>
              <a:t>Kiihtyvyys on nolla vain, jos nopeus on vakio ja rata suora.  </a:t>
            </a:r>
          </a:p>
          <a:p>
            <a:pPr eaLnBrk="1" hangingPunct="1"/>
            <a:endParaRPr lang="fi-FI" altLang="fi-FI" sz="2400" smtClean="0"/>
          </a:p>
        </p:txBody>
      </p:sp>
      <p:sp>
        <p:nvSpPr>
          <p:cNvPr id="83972" name="AutoShape 4">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66E9D4A7-B34C-4D72-89B4-02A0EAABE477}" type="slidenum">
              <a:rPr lang="fi-FI" altLang="fi-FI" sz="1000" smtClean="0">
                <a:solidFill>
                  <a:schemeClr val="tx1"/>
                </a:solidFill>
                <a:latin typeface="Arial" panose="020B0604020202020204" pitchFamily="34" charset="0"/>
              </a:rPr>
              <a:pPr>
                <a:spcBef>
                  <a:spcPct val="0"/>
                </a:spcBef>
                <a:buClrTx/>
                <a:buFontTx/>
                <a:buNone/>
              </a:pPr>
              <a:t>75</a:t>
            </a:fld>
            <a:endParaRPr lang="fi-FI" altLang="fi-FI" sz="1000" smtClean="0">
              <a:solidFill>
                <a:schemeClr val="tx1"/>
              </a:solidFill>
              <a:latin typeface="Arial" panose="020B0604020202020204" pitchFamily="34" charset="0"/>
            </a:endParaRPr>
          </a:p>
        </p:txBody>
      </p:sp>
      <p:sp>
        <p:nvSpPr>
          <p:cNvPr id="84995" name="Rectangle 2"/>
          <p:cNvSpPr>
            <a:spLocks noGrp="1" noRot="1" noChangeArrowheads="1"/>
          </p:cNvSpPr>
          <p:nvPr>
            <p:ph type="body" sz="half" idx="4294967295"/>
          </p:nvPr>
        </p:nvSpPr>
        <p:spPr>
          <a:xfrm>
            <a:off x="304800" y="206375"/>
            <a:ext cx="8505825" cy="1117600"/>
          </a:xfrm>
        </p:spPr>
        <p:txBody>
          <a:bodyPr/>
          <a:lstStyle/>
          <a:p>
            <a:pPr eaLnBrk="1" hangingPunct="1"/>
            <a:r>
              <a:rPr lang="fi-FI" altLang="fi-FI" sz="2400" smtClean="0"/>
              <a:t>Kiihtyvyyden komponentit ratakäyrän tangentin suunnassa ja ratakäyrää vastaan kohtisuorassa suunnassa.</a:t>
            </a:r>
          </a:p>
        </p:txBody>
      </p:sp>
      <p:graphicFrame>
        <p:nvGraphicFramePr>
          <p:cNvPr id="84996" name="Object 3"/>
          <p:cNvGraphicFramePr>
            <a:graphicFrameLocks noGrp="1" noChangeAspect="1"/>
          </p:cNvGraphicFramePr>
          <p:nvPr>
            <p:ph sz="quarter" idx="4294967295"/>
          </p:nvPr>
        </p:nvGraphicFramePr>
        <p:xfrm>
          <a:off x="3235325" y="2422525"/>
          <a:ext cx="304800" cy="393700"/>
        </p:xfrm>
        <a:graphic>
          <a:graphicData uri="http://schemas.openxmlformats.org/presentationml/2006/ole">
            <mc:AlternateContent xmlns:mc="http://schemas.openxmlformats.org/markup-compatibility/2006">
              <mc:Choice xmlns:v="urn:schemas-microsoft-com:vml" Requires="v">
                <p:oleObj spid="_x0000_s85026" name="Equation" r:id="rId3" imgW="304536" imgH="393359" progId="Equation.DSMT4">
                  <p:embed/>
                </p:oleObj>
              </mc:Choice>
              <mc:Fallback>
                <p:oleObj name="Equation" r:id="rId3" imgW="304536" imgH="393359"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325" y="2422525"/>
                        <a:ext cx="3048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997" name="Arc 4"/>
          <p:cNvSpPr>
            <a:spLocks/>
          </p:cNvSpPr>
          <p:nvPr/>
        </p:nvSpPr>
        <p:spPr bwMode="auto">
          <a:xfrm rot="10636421" flipV="1">
            <a:off x="1870075" y="2701925"/>
            <a:ext cx="4613275" cy="2133600"/>
          </a:xfrm>
          <a:custGeom>
            <a:avLst/>
            <a:gdLst>
              <a:gd name="T0" fmla="*/ 0 w 35742"/>
              <a:gd name="T1" fmla="*/ 2147483646 h 21600"/>
              <a:gd name="T2" fmla="*/ 2147483646 w 35742"/>
              <a:gd name="T3" fmla="*/ 2147483646 h 21600"/>
              <a:gd name="T4" fmla="*/ 2147483646 w 35742"/>
              <a:gd name="T5" fmla="*/ 2147483646 h 21600"/>
              <a:gd name="T6" fmla="*/ 0 60000 65536"/>
              <a:gd name="T7" fmla="*/ 0 60000 65536"/>
              <a:gd name="T8" fmla="*/ 0 60000 65536"/>
              <a:gd name="T9" fmla="*/ 0 w 35742"/>
              <a:gd name="T10" fmla="*/ 0 h 21600"/>
              <a:gd name="T11" fmla="*/ 35742 w 35742"/>
              <a:gd name="T12" fmla="*/ 21600 h 21600"/>
            </a:gdLst>
            <a:ahLst/>
            <a:cxnLst>
              <a:cxn ang="T6">
                <a:pos x="T0" y="T1"/>
              </a:cxn>
              <a:cxn ang="T7">
                <a:pos x="T2" y="T3"/>
              </a:cxn>
              <a:cxn ang="T8">
                <a:pos x="T4" y="T5"/>
              </a:cxn>
            </a:cxnLst>
            <a:rect l="T9" t="T10" r="T11" b="T12"/>
            <a:pathLst>
              <a:path w="35742" h="21600" fill="none" extrusionOk="0">
                <a:moveTo>
                  <a:pt x="0" y="5273"/>
                </a:moveTo>
                <a:cubicBezTo>
                  <a:pt x="3926" y="1872"/>
                  <a:pt x="8947" y="-1"/>
                  <a:pt x="14142" y="0"/>
                </a:cubicBezTo>
                <a:cubicBezTo>
                  <a:pt x="26071" y="0"/>
                  <a:pt x="35742" y="9670"/>
                  <a:pt x="35742" y="21600"/>
                </a:cubicBezTo>
              </a:path>
              <a:path w="35742" h="21600" stroke="0" extrusionOk="0">
                <a:moveTo>
                  <a:pt x="0" y="5273"/>
                </a:moveTo>
                <a:cubicBezTo>
                  <a:pt x="3926" y="1872"/>
                  <a:pt x="8947" y="-1"/>
                  <a:pt x="14142" y="0"/>
                </a:cubicBezTo>
                <a:cubicBezTo>
                  <a:pt x="26071" y="0"/>
                  <a:pt x="35742" y="9670"/>
                  <a:pt x="35742" y="21600"/>
                </a:cubicBezTo>
                <a:lnTo>
                  <a:pt x="14142" y="21600"/>
                </a:lnTo>
                <a:lnTo>
                  <a:pt x="0" y="5273"/>
                </a:lnTo>
                <a:close/>
              </a:path>
            </a:pathLst>
          </a:custGeom>
          <a:noFill/>
          <a:ln w="31750">
            <a:solidFill>
              <a:schemeClr val="tx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fi-FI"/>
          </a:p>
        </p:txBody>
      </p:sp>
      <p:sp>
        <p:nvSpPr>
          <p:cNvPr id="84998" name="Oval 5"/>
          <p:cNvSpPr>
            <a:spLocks noChangeArrowheads="1"/>
          </p:cNvSpPr>
          <p:nvPr/>
        </p:nvSpPr>
        <p:spPr bwMode="auto">
          <a:xfrm>
            <a:off x="3052763" y="3063875"/>
            <a:ext cx="88900" cy="889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84999" name="Line 6"/>
          <p:cNvSpPr>
            <a:spLocks noChangeShapeType="1"/>
          </p:cNvSpPr>
          <p:nvPr/>
        </p:nvSpPr>
        <p:spPr bwMode="auto">
          <a:xfrm flipV="1">
            <a:off x="898525" y="1639888"/>
            <a:ext cx="4876800" cy="2667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85000" name="Line 7"/>
          <p:cNvSpPr>
            <a:spLocks noChangeShapeType="1"/>
          </p:cNvSpPr>
          <p:nvPr/>
        </p:nvSpPr>
        <p:spPr bwMode="auto">
          <a:xfrm>
            <a:off x="2336800" y="1814513"/>
            <a:ext cx="1871663" cy="322262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85001" name="Line 8"/>
          <p:cNvSpPr>
            <a:spLocks noChangeShapeType="1"/>
          </p:cNvSpPr>
          <p:nvPr/>
        </p:nvSpPr>
        <p:spPr bwMode="auto">
          <a:xfrm flipV="1">
            <a:off x="3062288" y="2495550"/>
            <a:ext cx="1146175" cy="6397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85002" name="Line 9"/>
          <p:cNvSpPr>
            <a:spLocks noChangeShapeType="1"/>
          </p:cNvSpPr>
          <p:nvPr/>
        </p:nvSpPr>
        <p:spPr bwMode="auto">
          <a:xfrm>
            <a:off x="3090863" y="3097213"/>
            <a:ext cx="373062" cy="658812"/>
          </a:xfrm>
          <a:prstGeom prst="line">
            <a:avLst/>
          </a:prstGeom>
          <a:noFill/>
          <a:ln w="3175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85003" name="Line 10"/>
          <p:cNvSpPr>
            <a:spLocks noChangeShapeType="1"/>
          </p:cNvSpPr>
          <p:nvPr/>
        </p:nvSpPr>
        <p:spPr bwMode="auto">
          <a:xfrm flipV="1">
            <a:off x="3086100" y="2773363"/>
            <a:ext cx="628650" cy="338137"/>
          </a:xfrm>
          <a:prstGeom prst="line">
            <a:avLst/>
          </a:prstGeom>
          <a:noFill/>
          <a:ln w="3175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85004" name="Line 11"/>
          <p:cNvSpPr>
            <a:spLocks noChangeShapeType="1"/>
          </p:cNvSpPr>
          <p:nvPr/>
        </p:nvSpPr>
        <p:spPr bwMode="auto">
          <a:xfrm>
            <a:off x="3714750" y="2773363"/>
            <a:ext cx="377825" cy="60483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85005" name="Line 12"/>
          <p:cNvSpPr>
            <a:spLocks noChangeShapeType="1"/>
          </p:cNvSpPr>
          <p:nvPr/>
        </p:nvSpPr>
        <p:spPr bwMode="auto">
          <a:xfrm flipV="1">
            <a:off x="3468688" y="3382963"/>
            <a:ext cx="638175" cy="3619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fi-FI"/>
          </a:p>
        </p:txBody>
      </p:sp>
      <p:graphicFrame>
        <p:nvGraphicFramePr>
          <p:cNvPr id="85006" name="Object 13"/>
          <p:cNvGraphicFramePr>
            <a:graphicFrameLocks noGrp="1" noChangeAspect="1"/>
          </p:cNvGraphicFramePr>
          <p:nvPr>
            <p:ph sz="quarter" idx="4294967295"/>
          </p:nvPr>
        </p:nvGraphicFramePr>
        <p:xfrm>
          <a:off x="2944813" y="3354388"/>
          <a:ext cx="304800" cy="363537"/>
        </p:xfrm>
        <a:graphic>
          <a:graphicData uri="http://schemas.openxmlformats.org/presentationml/2006/ole">
            <mc:AlternateContent xmlns:mc="http://schemas.openxmlformats.org/markup-compatibility/2006">
              <mc:Choice xmlns:v="urn:schemas-microsoft-com:vml" Requires="v">
                <p:oleObj spid="_x0000_s85027" name="Equation" r:id="rId5" imgW="330057" imgH="393529" progId="Equation.DSMT4">
                  <p:embed/>
                </p:oleObj>
              </mc:Choice>
              <mc:Fallback>
                <p:oleObj name="Equation" r:id="rId5" imgW="330057" imgH="393529"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44813" y="3354388"/>
                        <a:ext cx="304800"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007" name="Line 14"/>
          <p:cNvSpPr>
            <a:spLocks noChangeShapeType="1"/>
          </p:cNvSpPr>
          <p:nvPr/>
        </p:nvSpPr>
        <p:spPr bwMode="auto">
          <a:xfrm>
            <a:off x="3090863" y="3097213"/>
            <a:ext cx="1016000" cy="290512"/>
          </a:xfrm>
          <a:prstGeom prst="line">
            <a:avLst/>
          </a:prstGeom>
          <a:noFill/>
          <a:ln w="3175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graphicFrame>
        <p:nvGraphicFramePr>
          <p:cNvPr id="85008" name="Object 15"/>
          <p:cNvGraphicFramePr>
            <a:graphicFrameLocks noChangeAspect="1"/>
          </p:cNvGraphicFramePr>
          <p:nvPr/>
        </p:nvGraphicFramePr>
        <p:xfrm>
          <a:off x="4156075" y="3240088"/>
          <a:ext cx="212725" cy="377825"/>
        </p:xfrm>
        <a:graphic>
          <a:graphicData uri="http://schemas.openxmlformats.org/presentationml/2006/ole">
            <mc:AlternateContent xmlns:mc="http://schemas.openxmlformats.org/markup-compatibility/2006">
              <mc:Choice xmlns:v="urn:schemas-microsoft-com:vml" Requires="v">
                <p:oleObj spid="_x0000_s85028" name="Equation" r:id="rId7" imgW="215806" imgH="380835" progId="Equation.DSMT4">
                  <p:embed/>
                </p:oleObj>
              </mc:Choice>
              <mc:Fallback>
                <p:oleObj name="Equation" r:id="rId7" imgW="215806" imgH="380835"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56075" y="3240088"/>
                        <a:ext cx="212725"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09" name="Object 16"/>
          <p:cNvGraphicFramePr>
            <a:graphicFrameLocks noChangeAspect="1"/>
          </p:cNvGraphicFramePr>
          <p:nvPr/>
        </p:nvGraphicFramePr>
        <p:xfrm>
          <a:off x="3937000" y="2130425"/>
          <a:ext cx="212725" cy="365125"/>
        </p:xfrm>
        <a:graphic>
          <a:graphicData uri="http://schemas.openxmlformats.org/presentationml/2006/ole">
            <mc:AlternateContent xmlns:mc="http://schemas.openxmlformats.org/markup-compatibility/2006">
              <mc:Choice xmlns:v="urn:schemas-microsoft-com:vml" Requires="v">
                <p:oleObj spid="_x0000_s85029" name="Equation" r:id="rId9" imgW="215806" imgH="368140" progId="Equation.DSMT4">
                  <p:embed/>
                </p:oleObj>
              </mc:Choice>
              <mc:Fallback>
                <p:oleObj name="Equation" r:id="rId9" imgW="215806" imgH="368140" progId="Equation.DSMT4">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37000" y="2130425"/>
                        <a:ext cx="21272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010" name="Text Box 17"/>
          <p:cNvSpPr txBox="1">
            <a:spLocks noChangeArrowheads="1"/>
          </p:cNvSpPr>
          <p:nvPr/>
        </p:nvSpPr>
        <p:spPr bwMode="auto">
          <a:xfrm>
            <a:off x="5726113" y="1565275"/>
            <a:ext cx="11890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a:solidFill>
                  <a:schemeClr val="tx1"/>
                </a:solidFill>
              </a:rPr>
              <a:t>tangentti</a:t>
            </a:r>
          </a:p>
        </p:txBody>
      </p:sp>
      <p:sp>
        <p:nvSpPr>
          <p:cNvPr id="85011" name="Text Box 18"/>
          <p:cNvSpPr txBox="1">
            <a:spLocks noChangeArrowheads="1"/>
          </p:cNvSpPr>
          <p:nvPr/>
        </p:nvSpPr>
        <p:spPr bwMode="auto">
          <a:xfrm>
            <a:off x="6102350" y="3175000"/>
            <a:ext cx="1241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a:solidFill>
                  <a:schemeClr val="tx1"/>
                </a:solidFill>
              </a:rPr>
              <a:t>ratakäyrä</a:t>
            </a:r>
          </a:p>
        </p:txBody>
      </p:sp>
      <p:sp>
        <p:nvSpPr>
          <p:cNvPr id="85012" name="Text Box 19"/>
          <p:cNvSpPr txBox="1">
            <a:spLocks noChangeArrowheads="1"/>
          </p:cNvSpPr>
          <p:nvPr/>
        </p:nvSpPr>
        <p:spPr bwMode="auto">
          <a:xfrm>
            <a:off x="4241800" y="4697413"/>
            <a:ext cx="1152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a:solidFill>
                  <a:schemeClr val="tx1"/>
                </a:solidFill>
              </a:rPr>
              <a:t>normaali</a:t>
            </a:r>
          </a:p>
        </p:txBody>
      </p:sp>
      <p:graphicFrame>
        <p:nvGraphicFramePr>
          <p:cNvPr id="85013" name="Object 20"/>
          <p:cNvGraphicFramePr>
            <a:graphicFrameLocks noChangeAspect="1"/>
          </p:cNvGraphicFramePr>
          <p:nvPr/>
        </p:nvGraphicFramePr>
        <p:xfrm>
          <a:off x="2138363" y="5575300"/>
          <a:ext cx="1979612" cy="576263"/>
        </p:xfrm>
        <a:graphic>
          <a:graphicData uri="http://schemas.openxmlformats.org/presentationml/2006/ole">
            <mc:AlternateContent xmlns:mc="http://schemas.openxmlformats.org/markup-compatibility/2006">
              <mc:Choice xmlns:v="urn:schemas-microsoft-com:vml" Requires="v">
                <p:oleObj spid="_x0000_s85030" name="Equation" r:id="rId11" imgW="1803400" imgH="520700" progId="Equation.DSMT4">
                  <p:embed/>
                </p:oleObj>
              </mc:Choice>
              <mc:Fallback>
                <p:oleObj name="Equation" r:id="rId11" imgW="1803400" imgH="520700" progId="Equation.DSMT4">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38363" y="5575300"/>
                        <a:ext cx="1979612"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014" name="Text Box 21"/>
          <p:cNvSpPr txBox="1">
            <a:spLocks noChangeArrowheads="1"/>
          </p:cNvSpPr>
          <p:nvPr/>
        </p:nvSpPr>
        <p:spPr bwMode="auto">
          <a:xfrm>
            <a:off x="2725738" y="2847975"/>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a:solidFill>
                  <a:schemeClr val="tx1"/>
                </a:solidFill>
              </a:rPr>
              <a:t>P</a:t>
            </a:r>
          </a:p>
        </p:txBody>
      </p:sp>
      <p:sp>
        <p:nvSpPr>
          <p:cNvPr id="85015" name="AutoShape 23">
            <a:hlinkClick r:id="rId13"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FDECCC99-4C58-483F-9AF0-99BA807D65F2}" type="slidenum">
              <a:rPr lang="fi-FI" altLang="fi-FI" sz="1000" smtClean="0">
                <a:solidFill>
                  <a:schemeClr val="tx1"/>
                </a:solidFill>
                <a:latin typeface="Arial" panose="020B0604020202020204" pitchFamily="34" charset="0"/>
              </a:rPr>
              <a:pPr>
                <a:spcBef>
                  <a:spcPct val="0"/>
                </a:spcBef>
                <a:buClrTx/>
                <a:buFontTx/>
                <a:buNone/>
              </a:pPr>
              <a:t>76</a:t>
            </a:fld>
            <a:endParaRPr lang="fi-FI" altLang="fi-FI" sz="1000" smtClean="0">
              <a:solidFill>
                <a:schemeClr val="tx1"/>
              </a:solidFill>
              <a:latin typeface="Arial" panose="020B0604020202020204" pitchFamily="34" charset="0"/>
            </a:endParaRPr>
          </a:p>
        </p:txBody>
      </p:sp>
      <p:sp>
        <p:nvSpPr>
          <p:cNvPr id="86019" name="Rectangle 2"/>
          <p:cNvSpPr>
            <a:spLocks noGrp="1" noRot="1" noChangeArrowheads="1"/>
          </p:cNvSpPr>
          <p:nvPr>
            <p:ph type="title"/>
          </p:nvPr>
        </p:nvSpPr>
        <p:spPr>
          <a:xfrm>
            <a:off x="415925" y="228600"/>
            <a:ext cx="8426450" cy="1143000"/>
          </a:xfrm>
        </p:spPr>
        <p:txBody>
          <a:bodyPr/>
          <a:lstStyle/>
          <a:p>
            <a:pPr algn="l" eaLnBrk="1" hangingPunct="1"/>
            <a:r>
              <a:rPr lang="fi-FI" altLang="fi-FI" sz="3600" smtClean="0"/>
              <a:t>3.3 Heittoliike</a:t>
            </a:r>
          </a:p>
        </p:txBody>
      </p:sp>
      <p:sp>
        <p:nvSpPr>
          <p:cNvPr id="86020" name="Rectangle 3"/>
          <p:cNvSpPr>
            <a:spLocks noGrp="1" noRot="1" noChangeArrowheads="1"/>
          </p:cNvSpPr>
          <p:nvPr>
            <p:ph type="body" idx="1"/>
          </p:nvPr>
        </p:nvSpPr>
        <p:spPr>
          <a:xfrm>
            <a:off x="301625" y="1309688"/>
            <a:ext cx="8540750" cy="5224462"/>
          </a:xfrm>
        </p:spPr>
        <p:txBody>
          <a:bodyPr/>
          <a:lstStyle/>
          <a:p>
            <a:pPr eaLnBrk="1" hangingPunct="1"/>
            <a:r>
              <a:rPr lang="fi-FI" altLang="fi-FI" sz="2800" smtClean="0"/>
              <a:t>Heittoliike on kahden toisistaan riippumattoman liikkeen yhdistelmä.  Pystysuorassa suunnassa kappale on vapaassa putoamisliikkeessä ja vaa-kasuorassa suunnassa se liikkuu tasaisella nopeu-della.  </a:t>
            </a:r>
          </a:p>
          <a:p>
            <a:pPr eaLnBrk="1" hangingPunct="1"/>
            <a:r>
              <a:rPr lang="fi-FI" altLang="fi-FI" sz="2800" smtClean="0"/>
              <a:t>Oletukset:</a:t>
            </a:r>
          </a:p>
          <a:p>
            <a:pPr lvl="1" eaLnBrk="1" hangingPunct="1"/>
            <a:r>
              <a:rPr lang="fi-FI" altLang="fi-FI" sz="2400" smtClean="0"/>
              <a:t>ilmanvastusta ei huomioida</a:t>
            </a:r>
          </a:p>
          <a:p>
            <a:pPr lvl="1" eaLnBrk="1" hangingPunct="1"/>
            <a:r>
              <a:rPr lang="fi-FI" altLang="fi-FI" sz="2400" smtClean="0"/>
              <a:t>putoamiskiihtyvyys </a:t>
            </a:r>
            <a:r>
              <a:rPr lang="fi-FI" altLang="fi-FI" sz="2400" i="1" smtClean="0"/>
              <a:t>g</a:t>
            </a:r>
            <a:r>
              <a:rPr lang="fi-FI" altLang="fi-FI" sz="2400" smtClean="0"/>
              <a:t> on vakio lentoradan jokaisessa pisteessä ja suunta alaspäin</a:t>
            </a:r>
          </a:p>
          <a:p>
            <a:pPr lvl="1" eaLnBrk="1" hangingPunct="1"/>
            <a:r>
              <a:rPr lang="fi-FI" altLang="fi-FI" sz="2400" smtClean="0"/>
              <a:t>maapallon pyöriminen ei vaikuta kappaleen liikkeeseen</a:t>
            </a:r>
          </a:p>
        </p:txBody>
      </p:sp>
      <p:sp>
        <p:nvSpPr>
          <p:cNvPr id="86021" name="AutoShape 5">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07B12743-2A0F-41AD-8399-2645F90B8DBA}" type="slidenum">
              <a:rPr lang="fi-FI" altLang="fi-FI" sz="1000" smtClean="0">
                <a:solidFill>
                  <a:schemeClr val="tx1"/>
                </a:solidFill>
                <a:latin typeface="Arial" panose="020B0604020202020204" pitchFamily="34" charset="0"/>
              </a:rPr>
              <a:pPr>
                <a:spcBef>
                  <a:spcPct val="0"/>
                </a:spcBef>
                <a:buClrTx/>
                <a:buFontTx/>
                <a:buNone/>
              </a:pPr>
              <a:t>77</a:t>
            </a:fld>
            <a:endParaRPr lang="fi-FI" altLang="fi-FI" sz="1000" smtClean="0">
              <a:solidFill>
                <a:schemeClr val="tx1"/>
              </a:solidFill>
              <a:latin typeface="Arial" panose="020B0604020202020204" pitchFamily="34" charset="0"/>
            </a:endParaRPr>
          </a:p>
        </p:txBody>
      </p:sp>
      <p:sp>
        <p:nvSpPr>
          <p:cNvPr id="87043" name="Rectangle 2"/>
          <p:cNvSpPr>
            <a:spLocks noGrp="1" noRot="1" noChangeArrowheads="1"/>
          </p:cNvSpPr>
          <p:nvPr>
            <p:ph type="body" idx="1"/>
          </p:nvPr>
        </p:nvSpPr>
        <p:spPr>
          <a:xfrm>
            <a:off x="301625" y="338138"/>
            <a:ext cx="8540750" cy="5761037"/>
          </a:xfrm>
        </p:spPr>
        <p:txBody>
          <a:bodyPr/>
          <a:lstStyle/>
          <a:p>
            <a:pPr eaLnBrk="1" hangingPunct="1"/>
            <a:r>
              <a:rPr lang="fi-FI" altLang="fi-FI" sz="2800" b="1" smtClean="0"/>
              <a:t>Nopeusvektorit heittoliikkeessä</a:t>
            </a:r>
          </a:p>
          <a:p>
            <a:pPr lvl="1" eaLnBrk="1" hangingPunct="1"/>
            <a:r>
              <a:rPr lang="fi-FI" altLang="fi-FI" sz="2400" smtClean="0"/>
              <a:t>Kuva esittää ilmaan heitetyn metallikuulan ratakäyrää.  Havaitaan, että nopeusvektorin suunta ja pituus muut-tuvat</a:t>
            </a:r>
            <a:r>
              <a:rPr lang="fi-FI" altLang="fi-FI" smtClean="0"/>
              <a:t>.  </a:t>
            </a:r>
          </a:p>
        </p:txBody>
      </p:sp>
      <p:sp>
        <p:nvSpPr>
          <p:cNvPr id="87044" name="Line 3"/>
          <p:cNvSpPr>
            <a:spLocks noChangeShapeType="1"/>
          </p:cNvSpPr>
          <p:nvPr/>
        </p:nvSpPr>
        <p:spPr bwMode="auto">
          <a:xfrm>
            <a:off x="2179638" y="2698750"/>
            <a:ext cx="0" cy="3108325"/>
          </a:xfrm>
          <a:prstGeom prst="line">
            <a:avLst/>
          </a:prstGeom>
          <a:noFill/>
          <a:ln w="254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fi-FI"/>
          </a:p>
        </p:txBody>
      </p:sp>
      <p:sp>
        <p:nvSpPr>
          <p:cNvPr id="87045" name="Line 4"/>
          <p:cNvSpPr>
            <a:spLocks noChangeShapeType="1"/>
          </p:cNvSpPr>
          <p:nvPr/>
        </p:nvSpPr>
        <p:spPr bwMode="auto">
          <a:xfrm>
            <a:off x="2179638" y="5826125"/>
            <a:ext cx="6043612"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904197" name="Line 5"/>
          <p:cNvSpPr>
            <a:spLocks noChangeShapeType="1"/>
          </p:cNvSpPr>
          <p:nvPr/>
        </p:nvSpPr>
        <p:spPr bwMode="auto">
          <a:xfrm>
            <a:off x="4740275" y="3357563"/>
            <a:ext cx="639763" cy="0"/>
          </a:xfrm>
          <a:prstGeom prst="line">
            <a:avLst/>
          </a:prstGeom>
          <a:noFill/>
          <a:ln w="317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87047" name="Freeform 6"/>
          <p:cNvSpPr>
            <a:spLocks/>
          </p:cNvSpPr>
          <p:nvPr/>
        </p:nvSpPr>
        <p:spPr bwMode="auto">
          <a:xfrm>
            <a:off x="2181225" y="3357563"/>
            <a:ext cx="5029200" cy="2468562"/>
          </a:xfrm>
          <a:custGeom>
            <a:avLst/>
            <a:gdLst>
              <a:gd name="T0" fmla="*/ 0 w 7488"/>
              <a:gd name="T1" fmla="*/ 2147483646 h 4176"/>
              <a:gd name="T2" fmla="*/ 2147483646 w 7488"/>
              <a:gd name="T3" fmla="*/ 0 h 4176"/>
              <a:gd name="T4" fmla="*/ 2147483646 w 7488"/>
              <a:gd name="T5" fmla="*/ 2147483646 h 4176"/>
              <a:gd name="T6" fmla="*/ 0 60000 65536"/>
              <a:gd name="T7" fmla="*/ 0 60000 65536"/>
              <a:gd name="T8" fmla="*/ 0 60000 65536"/>
              <a:gd name="T9" fmla="*/ 0 w 7488"/>
              <a:gd name="T10" fmla="*/ 0 h 4176"/>
              <a:gd name="T11" fmla="*/ 7488 w 7488"/>
              <a:gd name="T12" fmla="*/ 4176 h 4176"/>
            </a:gdLst>
            <a:ahLst/>
            <a:cxnLst>
              <a:cxn ang="T6">
                <a:pos x="T0" y="T1"/>
              </a:cxn>
              <a:cxn ang="T7">
                <a:pos x="T2" y="T3"/>
              </a:cxn>
              <a:cxn ang="T8">
                <a:pos x="T4" y="T5"/>
              </a:cxn>
            </a:cxnLst>
            <a:rect l="T9" t="T10" r="T11" b="T12"/>
            <a:pathLst>
              <a:path w="7488" h="4176">
                <a:moveTo>
                  <a:pt x="0" y="4176"/>
                </a:moveTo>
                <a:cubicBezTo>
                  <a:pt x="1320" y="2088"/>
                  <a:pt x="2640" y="0"/>
                  <a:pt x="3888" y="0"/>
                </a:cubicBezTo>
                <a:cubicBezTo>
                  <a:pt x="5136" y="0"/>
                  <a:pt x="6312" y="2088"/>
                  <a:pt x="7488" y="4176"/>
                </a:cubicBezTo>
              </a:path>
            </a:pathLst>
          </a:custGeom>
          <a:noFill/>
          <a:ln w="25400">
            <a:solidFill>
              <a:srgbClr val="808080"/>
            </a:solidFill>
            <a:round/>
            <a:headEnd/>
            <a:tailEnd/>
          </a:ln>
          <a:extLst>
            <a:ext uri="{909E8E84-426E-40DD-AFC4-6F175D3DCCD1}">
              <a14:hiddenFill xmlns:a14="http://schemas.microsoft.com/office/drawing/2010/main">
                <a:solidFill>
                  <a:srgbClr val="FFFFFF"/>
                </a:solidFill>
              </a14:hiddenFill>
            </a:ext>
          </a:extLst>
        </p:spPr>
        <p:txBody>
          <a:bodyPr/>
          <a:lstStyle/>
          <a:p>
            <a:endParaRPr lang="fi-FI"/>
          </a:p>
        </p:txBody>
      </p:sp>
      <p:sp>
        <p:nvSpPr>
          <p:cNvPr id="904199" name="Line 7"/>
          <p:cNvSpPr>
            <a:spLocks noChangeShapeType="1"/>
          </p:cNvSpPr>
          <p:nvPr/>
        </p:nvSpPr>
        <p:spPr bwMode="auto">
          <a:xfrm flipV="1">
            <a:off x="2179638" y="4911725"/>
            <a:ext cx="639762" cy="914400"/>
          </a:xfrm>
          <a:prstGeom prst="line">
            <a:avLst/>
          </a:prstGeom>
          <a:noFill/>
          <a:ln w="317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904200" name="Line 8"/>
          <p:cNvSpPr>
            <a:spLocks noChangeShapeType="1"/>
          </p:cNvSpPr>
          <p:nvPr/>
        </p:nvSpPr>
        <p:spPr bwMode="auto">
          <a:xfrm rot="6604211" flipV="1">
            <a:off x="7201694" y="5807869"/>
            <a:ext cx="639762" cy="914400"/>
          </a:xfrm>
          <a:prstGeom prst="line">
            <a:avLst/>
          </a:prstGeom>
          <a:noFill/>
          <a:ln w="317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904201" name="Line 9"/>
          <p:cNvSpPr>
            <a:spLocks noChangeShapeType="1"/>
          </p:cNvSpPr>
          <p:nvPr/>
        </p:nvSpPr>
        <p:spPr bwMode="auto">
          <a:xfrm rot="72893" flipV="1">
            <a:off x="3281363" y="3733800"/>
            <a:ext cx="554037" cy="641350"/>
          </a:xfrm>
          <a:prstGeom prst="line">
            <a:avLst/>
          </a:prstGeom>
          <a:noFill/>
          <a:ln w="317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904202" name="Line 10"/>
          <p:cNvSpPr>
            <a:spLocks noChangeShapeType="1"/>
          </p:cNvSpPr>
          <p:nvPr/>
        </p:nvSpPr>
        <p:spPr bwMode="auto">
          <a:xfrm rot="5972862" flipV="1">
            <a:off x="6242844" y="4414044"/>
            <a:ext cx="554038" cy="641350"/>
          </a:xfrm>
          <a:prstGeom prst="line">
            <a:avLst/>
          </a:prstGeom>
          <a:noFill/>
          <a:ln w="317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87052" name="Text Box 11"/>
          <p:cNvSpPr txBox="1">
            <a:spLocks noChangeArrowheads="1"/>
          </p:cNvSpPr>
          <p:nvPr/>
        </p:nvSpPr>
        <p:spPr bwMode="auto">
          <a:xfrm>
            <a:off x="2220913" y="25352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000">
                <a:solidFill>
                  <a:schemeClr val="tx1"/>
                </a:solidFill>
              </a:rPr>
              <a:t>y</a:t>
            </a:r>
          </a:p>
        </p:txBody>
      </p:sp>
      <p:sp>
        <p:nvSpPr>
          <p:cNvPr id="87053" name="Text Box 12"/>
          <p:cNvSpPr txBox="1">
            <a:spLocks noChangeArrowheads="1"/>
          </p:cNvSpPr>
          <p:nvPr/>
        </p:nvSpPr>
        <p:spPr bwMode="auto">
          <a:xfrm>
            <a:off x="8016875" y="5337175"/>
            <a:ext cx="309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000">
                <a:solidFill>
                  <a:schemeClr val="tx1"/>
                </a:solidFill>
              </a:rPr>
              <a:t>x</a:t>
            </a:r>
          </a:p>
        </p:txBody>
      </p:sp>
      <p:sp>
        <p:nvSpPr>
          <p:cNvPr id="904205" name="Text Box 13"/>
          <p:cNvSpPr txBox="1">
            <a:spLocks noChangeArrowheads="1"/>
          </p:cNvSpPr>
          <p:nvPr/>
        </p:nvSpPr>
        <p:spPr bwMode="auto">
          <a:xfrm>
            <a:off x="2220913" y="4927600"/>
            <a:ext cx="3984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1800" b="1" i="1">
                <a:solidFill>
                  <a:schemeClr val="tx1"/>
                </a:solidFill>
              </a:rPr>
              <a:t>v</a:t>
            </a:r>
            <a:r>
              <a:rPr lang="fi-FI" altLang="fi-FI" sz="1800" baseline="-25000">
                <a:solidFill>
                  <a:schemeClr val="tx1"/>
                </a:solidFill>
              </a:rPr>
              <a:t>0</a:t>
            </a:r>
          </a:p>
        </p:txBody>
      </p:sp>
      <p:sp>
        <p:nvSpPr>
          <p:cNvPr id="904206" name="Text Box 14"/>
          <p:cNvSpPr txBox="1">
            <a:spLocks noChangeArrowheads="1"/>
          </p:cNvSpPr>
          <p:nvPr/>
        </p:nvSpPr>
        <p:spPr bwMode="auto">
          <a:xfrm>
            <a:off x="4803775" y="2909888"/>
            <a:ext cx="3984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1800" b="1" i="1">
                <a:solidFill>
                  <a:schemeClr val="tx1"/>
                </a:solidFill>
              </a:rPr>
              <a:t>v</a:t>
            </a:r>
            <a:r>
              <a:rPr lang="fi-FI" altLang="fi-FI" sz="1800" baseline="-25000">
                <a:solidFill>
                  <a:schemeClr val="tx1"/>
                </a:solidFill>
              </a:rPr>
              <a:t>2</a:t>
            </a:r>
          </a:p>
        </p:txBody>
      </p:sp>
      <p:sp>
        <p:nvSpPr>
          <p:cNvPr id="904207" name="Text Box 15"/>
          <p:cNvSpPr txBox="1">
            <a:spLocks noChangeArrowheads="1"/>
          </p:cNvSpPr>
          <p:nvPr/>
        </p:nvSpPr>
        <p:spPr bwMode="auto">
          <a:xfrm>
            <a:off x="3190875" y="3690938"/>
            <a:ext cx="3984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1800" b="1" i="1">
                <a:solidFill>
                  <a:schemeClr val="tx1"/>
                </a:solidFill>
              </a:rPr>
              <a:t>v</a:t>
            </a:r>
            <a:r>
              <a:rPr lang="fi-FI" altLang="fi-FI" sz="1800" baseline="-25000">
                <a:solidFill>
                  <a:schemeClr val="tx1"/>
                </a:solidFill>
              </a:rPr>
              <a:t>1</a:t>
            </a:r>
          </a:p>
        </p:txBody>
      </p:sp>
      <p:sp>
        <p:nvSpPr>
          <p:cNvPr id="904208" name="Text Box 16"/>
          <p:cNvSpPr txBox="1">
            <a:spLocks noChangeArrowheads="1"/>
          </p:cNvSpPr>
          <p:nvPr/>
        </p:nvSpPr>
        <p:spPr bwMode="auto">
          <a:xfrm>
            <a:off x="7519988" y="5986463"/>
            <a:ext cx="3984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1800" b="1" i="1">
                <a:solidFill>
                  <a:schemeClr val="tx1"/>
                </a:solidFill>
              </a:rPr>
              <a:t>v</a:t>
            </a:r>
            <a:r>
              <a:rPr lang="fi-FI" altLang="fi-FI" sz="1800" baseline="-25000">
                <a:solidFill>
                  <a:schemeClr val="tx1"/>
                </a:solidFill>
              </a:rPr>
              <a:t>4</a:t>
            </a:r>
          </a:p>
        </p:txBody>
      </p:sp>
      <p:sp>
        <p:nvSpPr>
          <p:cNvPr id="904209" name="Text Box 17"/>
          <p:cNvSpPr txBox="1">
            <a:spLocks noChangeArrowheads="1"/>
          </p:cNvSpPr>
          <p:nvPr/>
        </p:nvSpPr>
        <p:spPr bwMode="auto">
          <a:xfrm>
            <a:off x="6472238" y="4414838"/>
            <a:ext cx="3984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1800" b="1" i="1">
                <a:solidFill>
                  <a:schemeClr val="tx1"/>
                </a:solidFill>
              </a:rPr>
              <a:t>v</a:t>
            </a:r>
            <a:r>
              <a:rPr lang="fi-FI" altLang="fi-FI" sz="1800" baseline="-25000">
                <a:solidFill>
                  <a:schemeClr val="tx1"/>
                </a:solidFill>
              </a:rPr>
              <a:t>3</a:t>
            </a:r>
          </a:p>
        </p:txBody>
      </p:sp>
      <p:sp>
        <p:nvSpPr>
          <p:cNvPr id="904210" name="Oval 18"/>
          <p:cNvSpPr>
            <a:spLocks noChangeArrowheads="1"/>
          </p:cNvSpPr>
          <p:nvPr/>
        </p:nvSpPr>
        <p:spPr bwMode="auto">
          <a:xfrm>
            <a:off x="2109788" y="5722938"/>
            <a:ext cx="161925" cy="176212"/>
          </a:xfrm>
          <a:prstGeom prst="ellipse">
            <a:avLst/>
          </a:prstGeom>
          <a:solidFill>
            <a:srgbClr val="000000"/>
          </a:solidFill>
          <a:ln w="9525">
            <a:solidFill>
              <a:schemeClr val="tx1"/>
            </a:solidFill>
            <a:round/>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904211" name="Oval 19"/>
          <p:cNvSpPr>
            <a:spLocks noChangeArrowheads="1"/>
          </p:cNvSpPr>
          <p:nvPr/>
        </p:nvSpPr>
        <p:spPr bwMode="auto">
          <a:xfrm>
            <a:off x="7116763" y="5722938"/>
            <a:ext cx="161925" cy="176212"/>
          </a:xfrm>
          <a:prstGeom prst="ellipse">
            <a:avLst/>
          </a:prstGeom>
          <a:solidFill>
            <a:srgbClr val="000000"/>
          </a:solidFill>
          <a:ln w="9525">
            <a:solidFill>
              <a:schemeClr val="tx1"/>
            </a:solidFill>
            <a:round/>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904212" name="Oval 20"/>
          <p:cNvSpPr>
            <a:spLocks noChangeArrowheads="1"/>
          </p:cNvSpPr>
          <p:nvPr/>
        </p:nvSpPr>
        <p:spPr bwMode="auto">
          <a:xfrm>
            <a:off x="6157913" y="4341813"/>
            <a:ext cx="161925" cy="176212"/>
          </a:xfrm>
          <a:prstGeom prst="ellipse">
            <a:avLst/>
          </a:prstGeom>
          <a:solidFill>
            <a:srgbClr val="000000"/>
          </a:solidFill>
          <a:ln w="9525">
            <a:solidFill>
              <a:schemeClr val="tx1"/>
            </a:solidFill>
            <a:round/>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904213" name="Oval 21"/>
          <p:cNvSpPr>
            <a:spLocks noChangeArrowheads="1"/>
          </p:cNvSpPr>
          <p:nvPr/>
        </p:nvSpPr>
        <p:spPr bwMode="auto">
          <a:xfrm>
            <a:off x="4646613" y="3297238"/>
            <a:ext cx="161925" cy="176212"/>
          </a:xfrm>
          <a:prstGeom prst="ellipse">
            <a:avLst/>
          </a:prstGeom>
          <a:solidFill>
            <a:srgbClr val="000000"/>
          </a:solidFill>
          <a:ln w="9525">
            <a:solidFill>
              <a:schemeClr val="tx1"/>
            </a:solidFill>
            <a:round/>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904214" name="Oval 22"/>
          <p:cNvSpPr>
            <a:spLocks noChangeArrowheads="1"/>
          </p:cNvSpPr>
          <p:nvPr/>
        </p:nvSpPr>
        <p:spPr bwMode="auto">
          <a:xfrm>
            <a:off x="3181350" y="4298950"/>
            <a:ext cx="161925" cy="176213"/>
          </a:xfrm>
          <a:prstGeom prst="ellipse">
            <a:avLst/>
          </a:prstGeom>
          <a:solidFill>
            <a:srgbClr val="000000"/>
          </a:solidFill>
          <a:ln w="9525">
            <a:solidFill>
              <a:schemeClr val="tx1"/>
            </a:solidFill>
            <a:round/>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87064" name="AutoShape 24">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04210"/>
                                        </p:tgtEl>
                                        <p:attrNameLst>
                                          <p:attrName>style.visibility</p:attrName>
                                        </p:attrNameLst>
                                      </p:cBhvr>
                                      <p:to>
                                        <p:strVal val="visible"/>
                                      </p:to>
                                    </p:set>
                                    <p:animEffect transition="in" filter="box(in)">
                                      <p:cBhvr>
                                        <p:cTn id="7" dur="500"/>
                                        <p:tgtEl>
                                          <p:spTgt spid="904210"/>
                                        </p:tgtEl>
                                      </p:cBhvr>
                                    </p:animEffect>
                                  </p:childTnLst>
                                </p:cTn>
                              </p:par>
                              <p:par>
                                <p:cTn id="8" presetID="4" presetClass="entr" presetSubtype="16" fill="hold" nodeType="withEffect">
                                  <p:stCondLst>
                                    <p:cond delay="0"/>
                                  </p:stCondLst>
                                  <p:childTnLst>
                                    <p:set>
                                      <p:cBhvr>
                                        <p:cTn id="9" dur="1" fill="hold">
                                          <p:stCondLst>
                                            <p:cond delay="0"/>
                                          </p:stCondLst>
                                        </p:cTn>
                                        <p:tgtEl>
                                          <p:spTgt spid="904199"/>
                                        </p:tgtEl>
                                        <p:attrNameLst>
                                          <p:attrName>style.visibility</p:attrName>
                                        </p:attrNameLst>
                                      </p:cBhvr>
                                      <p:to>
                                        <p:strVal val="visible"/>
                                      </p:to>
                                    </p:set>
                                    <p:animEffect transition="in" filter="box(in)">
                                      <p:cBhvr>
                                        <p:cTn id="10" dur="500"/>
                                        <p:tgtEl>
                                          <p:spTgt spid="904199"/>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904205"/>
                                        </p:tgtEl>
                                        <p:attrNameLst>
                                          <p:attrName>style.visibility</p:attrName>
                                        </p:attrNameLst>
                                      </p:cBhvr>
                                      <p:to>
                                        <p:strVal val="visible"/>
                                      </p:to>
                                    </p:set>
                                    <p:animEffect transition="in" filter="box(in)">
                                      <p:cBhvr>
                                        <p:cTn id="13" dur="500"/>
                                        <p:tgtEl>
                                          <p:spTgt spid="904205"/>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904214"/>
                                        </p:tgtEl>
                                        <p:attrNameLst>
                                          <p:attrName>style.visibility</p:attrName>
                                        </p:attrNameLst>
                                      </p:cBhvr>
                                      <p:to>
                                        <p:strVal val="visible"/>
                                      </p:to>
                                    </p:set>
                                    <p:animEffect transition="in" filter="box(in)">
                                      <p:cBhvr>
                                        <p:cTn id="16" dur="500"/>
                                        <p:tgtEl>
                                          <p:spTgt spid="904214"/>
                                        </p:tgtEl>
                                      </p:cBhvr>
                                    </p:animEffect>
                                  </p:childTnLst>
                                </p:cTn>
                              </p:par>
                            </p:childTnLst>
                          </p:cTn>
                        </p:par>
                        <p:par>
                          <p:cTn id="17" fill="hold" nodeType="afterGroup">
                            <p:stCondLst>
                              <p:cond delay="500"/>
                            </p:stCondLst>
                            <p:childTnLst>
                              <p:par>
                                <p:cTn id="18" presetID="4" presetClass="entr" presetSubtype="16" fill="hold" nodeType="afterEffect">
                                  <p:stCondLst>
                                    <p:cond delay="0"/>
                                  </p:stCondLst>
                                  <p:childTnLst>
                                    <p:set>
                                      <p:cBhvr>
                                        <p:cTn id="19" dur="1" fill="hold">
                                          <p:stCondLst>
                                            <p:cond delay="0"/>
                                          </p:stCondLst>
                                        </p:cTn>
                                        <p:tgtEl>
                                          <p:spTgt spid="904201"/>
                                        </p:tgtEl>
                                        <p:attrNameLst>
                                          <p:attrName>style.visibility</p:attrName>
                                        </p:attrNameLst>
                                      </p:cBhvr>
                                      <p:to>
                                        <p:strVal val="visible"/>
                                      </p:to>
                                    </p:set>
                                    <p:animEffect transition="in" filter="box(in)">
                                      <p:cBhvr>
                                        <p:cTn id="20" dur="500"/>
                                        <p:tgtEl>
                                          <p:spTgt spid="904201"/>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904207"/>
                                        </p:tgtEl>
                                        <p:attrNameLst>
                                          <p:attrName>style.visibility</p:attrName>
                                        </p:attrNameLst>
                                      </p:cBhvr>
                                      <p:to>
                                        <p:strVal val="visible"/>
                                      </p:to>
                                    </p:set>
                                    <p:animEffect transition="in" filter="box(in)">
                                      <p:cBhvr>
                                        <p:cTn id="23" dur="500"/>
                                        <p:tgtEl>
                                          <p:spTgt spid="904207"/>
                                        </p:tgtEl>
                                      </p:cBhvr>
                                    </p:animEffect>
                                  </p:childTnLst>
                                </p:cTn>
                              </p:par>
                            </p:childTnLst>
                          </p:cTn>
                        </p:par>
                        <p:par>
                          <p:cTn id="24" fill="hold" nodeType="afterGroup">
                            <p:stCondLst>
                              <p:cond delay="1000"/>
                            </p:stCondLst>
                            <p:childTnLst>
                              <p:par>
                                <p:cTn id="25" presetID="4" presetClass="entr" presetSubtype="16" fill="hold" grpId="0" nodeType="afterEffect">
                                  <p:stCondLst>
                                    <p:cond delay="0"/>
                                  </p:stCondLst>
                                  <p:childTnLst>
                                    <p:set>
                                      <p:cBhvr>
                                        <p:cTn id="26" dur="1" fill="hold">
                                          <p:stCondLst>
                                            <p:cond delay="0"/>
                                          </p:stCondLst>
                                        </p:cTn>
                                        <p:tgtEl>
                                          <p:spTgt spid="904213"/>
                                        </p:tgtEl>
                                        <p:attrNameLst>
                                          <p:attrName>style.visibility</p:attrName>
                                        </p:attrNameLst>
                                      </p:cBhvr>
                                      <p:to>
                                        <p:strVal val="visible"/>
                                      </p:to>
                                    </p:set>
                                    <p:animEffect transition="in" filter="box(in)">
                                      <p:cBhvr>
                                        <p:cTn id="27" dur="500"/>
                                        <p:tgtEl>
                                          <p:spTgt spid="904213"/>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904206"/>
                                        </p:tgtEl>
                                        <p:attrNameLst>
                                          <p:attrName>style.visibility</p:attrName>
                                        </p:attrNameLst>
                                      </p:cBhvr>
                                      <p:to>
                                        <p:strVal val="visible"/>
                                      </p:to>
                                    </p:set>
                                    <p:animEffect transition="in" filter="box(in)">
                                      <p:cBhvr>
                                        <p:cTn id="30" dur="500"/>
                                        <p:tgtEl>
                                          <p:spTgt spid="904206"/>
                                        </p:tgtEl>
                                      </p:cBhvr>
                                    </p:animEffect>
                                  </p:childTnLst>
                                </p:cTn>
                              </p:par>
                              <p:par>
                                <p:cTn id="31" presetID="4" presetClass="entr" presetSubtype="16" fill="hold" nodeType="withEffect">
                                  <p:stCondLst>
                                    <p:cond delay="0"/>
                                  </p:stCondLst>
                                  <p:childTnLst>
                                    <p:set>
                                      <p:cBhvr>
                                        <p:cTn id="32" dur="1" fill="hold">
                                          <p:stCondLst>
                                            <p:cond delay="0"/>
                                          </p:stCondLst>
                                        </p:cTn>
                                        <p:tgtEl>
                                          <p:spTgt spid="904197"/>
                                        </p:tgtEl>
                                        <p:attrNameLst>
                                          <p:attrName>style.visibility</p:attrName>
                                        </p:attrNameLst>
                                      </p:cBhvr>
                                      <p:to>
                                        <p:strVal val="visible"/>
                                      </p:to>
                                    </p:set>
                                    <p:animEffect transition="in" filter="box(in)">
                                      <p:cBhvr>
                                        <p:cTn id="33" dur="500"/>
                                        <p:tgtEl>
                                          <p:spTgt spid="904197"/>
                                        </p:tgtEl>
                                      </p:cBhvr>
                                    </p:animEffect>
                                  </p:childTnLst>
                                </p:cTn>
                              </p:par>
                            </p:childTnLst>
                          </p:cTn>
                        </p:par>
                        <p:par>
                          <p:cTn id="34" fill="hold" nodeType="afterGroup">
                            <p:stCondLst>
                              <p:cond delay="1500"/>
                            </p:stCondLst>
                            <p:childTnLst>
                              <p:par>
                                <p:cTn id="35" presetID="4" presetClass="entr" presetSubtype="16" fill="hold" grpId="0" nodeType="afterEffect">
                                  <p:stCondLst>
                                    <p:cond delay="0"/>
                                  </p:stCondLst>
                                  <p:childTnLst>
                                    <p:set>
                                      <p:cBhvr>
                                        <p:cTn id="36" dur="1" fill="hold">
                                          <p:stCondLst>
                                            <p:cond delay="0"/>
                                          </p:stCondLst>
                                        </p:cTn>
                                        <p:tgtEl>
                                          <p:spTgt spid="904212"/>
                                        </p:tgtEl>
                                        <p:attrNameLst>
                                          <p:attrName>style.visibility</p:attrName>
                                        </p:attrNameLst>
                                      </p:cBhvr>
                                      <p:to>
                                        <p:strVal val="visible"/>
                                      </p:to>
                                    </p:set>
                                    <p:animEffect transition="in" filter="box(in)">
                                      <p:cBhvr>
                                        <p:cTn id="37" dur="500"/>
                                        <p:tgtEl>
                                          <p:spTgt spid="904212"/>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904209"/>
                                        </p:tgtEl>
                                        <p:attrNameLst>
                                          <p:attrName>style.visibility</p:attrName>
                                        </p:attrNameLst>
                                      </p:cBhvr>
                                      <p:to>
                                        <p:strVal val="visible"/>
                                      </p:to>
                                    </p:set>
                                    <p:animEffect transition="in" filter="box(in)">
                                      <p:cBhvr>
                                        <p:cTn id="40" dur="500"/>
                                        <p:tgtEl>
                                          <p:spTgt spid="904209"/>
                                        </p:tgtEl>
                                      </p:cBhvr>
                                    </p:animEffect>
                                  </p:childTnLst>
                                </p:cTn>
                              </p:par>
                              <p:par>
                                <p:cTn id="41" presetID="4" presetClass="entr" presetSubtype="16" fill="hold" nodeType="withEffect">
                                  <p:stCondLst>
                                    <p:cond delay="0"/>
                                  </p:stCondLst>
                                  <p:childTnLst>
                                    <p:set>
                                      <p:cBhvr>
                                        <p:cTn id="42" dur="1" fill="hold">
                                          <p:stCondLst>
                                            <p:cond delay="0"/>
                                          </p:stCondLst>
                                        </p:cTn>
                                        <p:tgtEl>
                                          <p:spTgt spid="904202"/>
                                        </p:tgtEl>
                                        <p:attrNameLst>
                                          <p:attrName>style.visibility</p:attrName>
                                        </p:attrNameLst>
                                      </p:cBhvr>
                                      <p:to>
                                        <p:strVal val="visible"/>
                                      </p:to>
                                    </p:set>
                                    <p:animEffect transition="in" filter="box(in)">
                                      <p:cBhvr>
                                        <p:cTn id="43" dur="500"/>
                                        <p:tgtEl>
                                          <p:spTgt spid="904202"/>
                                        </p:tgtEl>
                                      </p:cBhvr>
                                    </p:animEffect>
                                  </p:childTnLst>
                                </p:cTn>
                              </p:par>
                            </p:childTnLst>
                          </p:cTn>
                        </p:par>
                        <p:par>
                          <p:cTn id="44" fill="hold" nodeType="afterGroup">
                            <p:stCondLst>
                              <p:cond delay="2000"/>
                            </p:stCondLst>
                            <p:childTnLst>
                              <p:par>
                                <p:cTn id="45" presetID="4" presetClass="entr" presetSubtype="16" fill="hold" grpId="0" nodeType="afterEffect">
                                  <p:stCondLst>
                                    <p:cond delay="0"/>
                                  </p:stCondLst>
                                  <p:childTnLst>
                                    <p:set>
                                      <p:cBhvr>
                                        <p:cTn id="46" dur="1" fill="hold">
                                          <p:stCondLst>
                                            <p:cond delay="0"/>
                                          </p:stCondLst>
                                        </p:cTn>
                                        <p:tgtEl>
                                          <p:spTgt spid="904211"/>
                                        </p:tgtEl>
                                        <p:attrNameLst>
                                          <p:attrName>style.visibility</p:attrName>
                                        </p:attrNameLst>
                                      </p:cBhvr>
                                      <p:to>
                                        <p:strVal val="visible"/>
                                      </p:to>
                                    </p:set>
                                    <p:animEffect transition="in" filter="box(in)">
                                      <p:cBhvr>
                                        <p:cTn id="47" dur="500"/>
                                        <p:tgtEl>
                                          <p:spTgt spid="904211"/>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904208"/>
                                        </p:tgtEl>
                                        <p:attrNameLst>
                                          <p:attrName>style.visibility</p:attrName>
                                        </p:attrNameLst>
                                      </p:cBhvr>
                                      <p:to>
                                        <p:strVal val="visible"/>
                                      </p:to>
                                    </p:set>
                                    <p:animEffect transition="in" filter="box(in)">
                                      <p:cBhvr>
                                        <p:cTn id="50" dur="500"/>
                                        <p:tgtEl>
                                          <p:spTgt spid="904208"/>
                                        </p:tgtEl>
                                      </p:cBhvr>
                                    </p:animEffect>
                                  </p:childTnLst>
                                </p:cTn>
                              </p:par>
                              <p:par>
                                <p:cTn id="51" presetID="4" presetClass="entr" presetSubtype="16" fill="hold" nodeType="withEffect">
                                  <p:stCondLst>
                                    <p:cond delay="0"/>
                                  </p:stCondLst>
                                  <p:childTnLst>
                                    <p:set>
                                      <p:cBhvr>
                                        <p:cTn id="52" dur="1" fill="hold">
                                          <p:stCondLst>
                                            <p:cond delay="0"/>
                                          </p:stCondLst>
                                        </p:cTn>
                                        <p:tgtEl>
                                          <p:spTgt spid="904200"/>
                                        </p:tgtEl>
                                        <p:attrNameLst>
                                          <p:attrName>style.visibility</p:attrName>
                                        </p:attrNameLst>
                                      </p:cBhvr>
                                      <p:to>
                                        <p:strVal val="visible"/>
                                      </p:to>
                                    </p:set>
                                    <p:animEffect transition="in" filter="box(in)">
                                      <p:cBhvr>
                                        <p:cTn id="53" dur="500"/>
                                        <p:tgtEl>
                                          <p:spTgt spid="904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4205" grpId="0"/>
      <p:bldP spid="904206" grpId="0"/>
      <p:bldP spid="904207" grpId="0"/>
      <p:bldP spid="904208" grpId="0"/>
      <p:bldP spid="904209" grpId="0"/>
      <p:bldP spid="904210" grpId="0" animBg="1"/>
      <p:bldP spid="904211" grpId="0" animBg="1"/>
      <p:bldP spid="904212" grpId="0" animBg="1"/>
      <p:bldP spid="904213" grpId="0" animBg="1"/>
      <p:bldP spid="904214"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85BE1661-3C3D-4CA9-A5FA-CF669A49AF79}" type="slidenum">
              <a:rPr lang="fi-FI" altLang="fi-FI" sz="1000" smtClean="0">
                <a:solidFill>
                  <a:schemeClr val="tx1"/>
                </a:solidFill>
                <a:latin typeface="Arial" panose="020B0604020202020204" pitchFamily="34" charset="0"/>
              </a:rPr>
              <a:pPr>
                <a:spcBef>
                  <a:spcPct val="0"/>
                </a:spcBef>
                <a:buClrTx/>
                <a:buFontTx/>
                <a:buNone/>
              </a:pPr>
              <a:t>78</a:t>
            </a:fld>
            <a:endParaRPr lang="fi-FI" altLang="fi-FI" sz="1000" smtClean="0">
              <a:solidFill>
                <a:schemeClr val="tx1"/>
              </a:solidFill>
              <a:latin typeface="Arial" panose="020B0604020202020204" pitchFamily="34" charset="0"/>
            </a:endParaRPr>
          </a:p>
        </p:txBody>
      </p:sp>
      <p:sp>
        <p:nvSpPr>
          <p:cNvPr id="88067" name="Line 2"/>
          <p:cNvSpPr>
            <a:spLocks noChangeShapeType="1"/>
          </p:cNvSpPr>
          <p:nvPr/>
        </p:nvSpPr>
        <p:spPr bwMode="auto">
          <a:xfrm>
            <a:off x="1373188" y="2032000"/>
            <a:ext cx="1587" cy="3733800"/>
          </a:xfrm>
          <a:prstGeom prst="line">
            <a:avLst/>
          </a:prstGeom>
          <a:noFill/>
          <a:ln w="254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fi-FI"/>
          </a:p>
        </p:txBody>
      </p:sp>
      <p:sp>
        <p:nvSpPr>
          <p:cNvPr id="88068" name="Line 3"/>
          <p:cNvSpPr>
            <a:spLocks noChangeShapeType="1"/>
          </p:cNvSpPr>
          <p:nvPr/>
        </p:nvSpPr>
        <p:spPr bwMode="auto">
          <a:xfrm>
            <a:off x="1373188" y="5764213"/>
            <a:ext cx="6710362" cy="1587"/>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905220" name="Line 4"/>
          <p:cNvSpPr>
            <a:spLocks noChangeShapeType="1"/>
          </p:cNvSpPr>
          <p:nvPr/>
        </p:nvSpPr>
        <p:spPr bwMode="auto">
          <a:xfrm flipV="1">
            <a:off x="1363663" y="5761038"/>
            <a:ext cx="787400" cy="3175"/>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905221" name="Line 5"/>
          <p:cNvSpPr>
            <a:spLocks noChangeShapeType="1"/>
          </p:cNvSpPr>
          <p:nvPr/>
        </p:nvSpPr>
        <p:spPr bwMode="auto">
          <a:xfrm>
            <a:off x="6269038" y="4114800"/>
            <a:ext cx="763587" cy="3175"/>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905222" name="Line 6"/>
          <p:cNvSpPr>
            <a:spLocks noChangeShapeType="1"/>
          </p:cNvSpPr>
          <p:nvPr/>
        </p:nvSpPr>
        <p:spPr bwMode="auto">
          <a:xfrm>
            <a:off x="5729288" y="3455988"/>
            <a:ext cx="763587" cy="1587"/>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905223" name="Line 7"/>
          <p:cNvSpPr>
            <a:spLocks noChangeShapeType="1"/>
          </p:cNvSpPr>
          <p:nvPr/>
        </p:nvSpPr>
        <p:spPr bwMode="auto">
          <a:xfrm flipV="1">
            <a:off x="2136775" y="4694238"/>
            <a:ext cx="1588" cy="10699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905224" name="Line 8"/>
          <p:cNvSpPr>
            <a:spLocks noChangeShapeType="1"/>
          </p:cNvSpPr>
          <p:nvPr/>
        </p:nvSpPr>
        <p:spPr bwMode="auto">
          <a:xfrm flipH="1">
            <a:off x="1373188" y="4678363"/>
            <a:ext cx="763587"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88074" name="Freeform 9"/>
          <p:cNvSpPr>
            <a:spLocks/>
          </p:cNvSpPr>
          <p:nvPr/>
        </p:nvSpPr>
        <p:spPr bwMode="auto">
          <a:xfrm>
            <a:off x="1374775" y="2797175"/>
            <a:ext cx="6002338" cy="2967038"/>
          </a:xfrm>
          <a:custGeom>
            <a:avLst/>
            <a:gdLst>
              <a:gd name="T0" fmla="*/ 0 w 7488"/>
              <a:gd name="T1" fmla="*/ 2147483646 h 4176"/>
              <a:gd name="T2" fmla="*/ 2147483646 w 7488"/>
              <a:gd name="T3" fmla="*/ 0 h 4176"/>
              <a:gd name="T4" fmla="*/ 2147483646 w 7488"/>
              <a:gd name="T5" fmla="*/ 2147483646 h 4176"/>
              <a:gd name="T6" fmla="*/ 0 60000 65536"/>
              <a:gd name="T7" fmla="*/ 0 60000 65536"/>
              <a:gd name="T8" fmla="*/ 0 60000 65536"/>
              <a:gd name="T9" fmla="*/ 0 w 7488"/>
              <a:gd name="T10" fmla="*/ 0 h 4176"/>
              <a:gd name="T11" fmla="*/ 7488 w 7488"/>
              <a:gd name="T12" fmla="*/ 4176 h 4176"/>
            </a:gdLst>
            <a:ahLst/>
            <a:cxnLst>
              <a:cxn ang="T6">
                <a:pos x="T0" y="T1"/>
              </a:cxn>
              <a:cxn ang="T7">
                <a:pos x="T2" y="T3"/>
              </a:cxn>
              <a:cxn ang="T8">
                <a:pos x="T4" y="T5"/>
              </a:cxn>
            </a:cxnLst>
            <a:rect l="T9" t="T10" r="T11" b="T12"/>
            <a:pathLst>
              <a:path w="7488" h="4176">
                <a:moveTo>
                  <a:pt x="0" y="4176"/>
                </a:moveTo>
                <a:cubicBezTo>
                  <a:pt x="1320" y="2088"/>
                  <a:pt x="2640" y="0"/>
                  <a:pt x="3888" y="0"/>
                </a:cubicBezTo>
                <a:cubicBezTo>
                  <a:pt x="5136" y="0"/>
                  <a:pt x="6312" y="2088"/>
                  <a:pt x="7488" y="4176"/>
                </a:cubicBezTo>
              </a:path>
            </a:pathLst>
          </a:custGeom>
          <a:noFill/>
          <a:ln w="38100">
            <a:solidFill>
              <a:srgbClr val="808080"/>
            </a:solidFill>
            <a:round/>
            <a:headEnd/>
            <a:tailEnd/>
          </a:ln>
          <a:extLst>
            <a:ext uri="{909E8E84-426E-40DD-AFC4-6F175D3DCCD1}">
              <a14:hiddenFill xmlns:a14="http://schemas.microsoft.com/office/drawing/2010/main">
                <a:solidFill>
                  <a:srgbClr val="FFFFFF"/>
                </a:solidFill>
              </a14:hiddenFill>
            </a:ext>
          </a:extLst>
        </p:spPr>
        <p:txBody>
          <a:bodyPr/>
          <a:lstStyle/>
          <a:p>
            <a:endParaRPr lang="fi-FI"/>
          </a:p>
        </p:txBody>
      </p:sp>
      <p:sp>
        <p:nvSpPr>
          <p:cNvPr id="905226" name="Line 10"/>
          <p:cNvSpPr>
            <a:spLocks noChangeShapeType="1"/>
          </p:cNvSpPr>
          <p:nvPr/>
        </p:nvSpPr>
        <p:spPr bwMode="auto">
          <a:xfrm flipV="1">
            <a:off x="1371600" y="4678363"/>
            <a:ext cx="3175" cy="1095375"/>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88076" name="Line 11"/>
          <p:cNvSpPr>
            <a:spLocks noChangeShapeType="1"/>
          </p:cNvSpPr>
          <p:nvPr/>
        </p:nvSpPr>
        <p:spPr bwMode="auto">
          <a:xfrm flipV="1">
            <a:off x="1373188" y="4665663"/>
            <a:ext cx="763587" cy="1098550"/>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88077" name="Arc 12"/>
          <p:cNvSpPr>
            <a:spLocks/>
          </p:cNvSpPr>
          <p:nvPr/>
        </p:nvSpPr>
        <p:spPr bwMode="auto">
          <a:xfrm>
            <a:off x="1604963" y="5446713"/>
            <a:ext cx="217487" cy="3302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fi-FI"/>
          </a:p>
        </p:txBody>
      </p:sp>
      <p:sp>
        <p:nvSpPr>
          <p:cNvPr id="88078" name="Text Box 13"/>
          <p:cNvSpPr txBox="1">
            <a:spLocks noChangeArrowheads="1"/>
          </p:cNvSpPr>
          <p:nvPr/>
        </p:nvSpPr>
        <p:spPr bwMode="auto">
          <a:xfrm>
            <a:off x="1392238" y="18113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000">
                <a:solidFill>
                  <a:schemeClr val="tx1"/>
                </a:solidFill>
              </a:rPr>
              <a:t>y</a:t>
            </a:r>
          </a:p>
        </p:txBody>
      </p:sp>
      <p:sp>
        <p:nvSpPr>
          <p:cNvPr id="88079" name="Text Box 14"/>
          <p:cNvSpPr txBox="1">
            <a:spLocks noChangeArrowheads="1"/>
          </p:cNvSpPr>
          <p:nvPr/>
        </p:nvSpPr>
        <p:spPr bwMode="auto">
          <a:xfrm>
            <a:off x="7680325" y="53165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000">
                <a:solidFill>
                  <a:schemeClr val="tx1"/>
                </a:solidFill>
              </a:rPr>
              <a:t>x</a:t>
            </a:r>
          </a:p>
        </p:txBody>
      </p:sp>
      <p:sp>
        <p:nvSpPr>
          <p:cNvPr id="88080" name="Text Box 15"/>
          <p:cNvSpPr txBox="1">
            <a:spLocks noChangeArrowheads="1"/>
          </p:cNvSpPr>
          <p:nvPr/>
        </p:nvSpPr>
        <p:spPr bwMode="auto">
          <a:xfrm>
            <a:off x="1474788" y="4799013"/>
            <a:ext cx="3984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1800" b="1" i="1">
                <a:solidFill>
                  <a:schemeClr val="tx1"/>
                </a:solidFill>
              </a:rPr>
              <a:t>v</a:t>
            </a:r>
            <a:r>
              <a:rPr lang="fi-FI" altLang="fi-FI" sz="1800" baseline="-25000">
                <a:solidFill>
                  <a:schemeClr val="tx1"/>
                </a:solidFill>
              </a:rPr>
              <a:t>0</a:t>
            </a:r>
          </a:p>
        </p:txBody>
      </p:sp>
      <p:sp>
        <p:nvSpPr>
          <p:cNvPr id="88081" name="Text Box 16"/>
          <p:cNvSpPr txBox="1">
            <a:spLocks noChangeArrowheads="1"/>
          </p:cNvSpPr>
          <p:nvPr/>
        </p:nvSpPr>
        <p:spPr bwMode="auto">
          <a:xfrm>
            <a:off x="1692275" y="5297488"/>
            <a:ext cx="3952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el-GR" altLang="fi-FI" sz="1800">
                <a:solidFill>
                  <a:schemeClr val="tx1"/>
                </a:solidFill>
                <a:latin typeface="Arial" panose="020B0604020202020204" pitchFamily="34" charset="0"/>
                <a:cs typeface="Arial" panose="020B0604020202020204" pitchFamily="34" charset="0"/>
              </a:rPr>
              <a:t>θ</a:t>
            </a:r>
            <a:r>
              <a:rPr lang="fi-FI" altLang="fi-FI" sz="1800" baseline="-25000">
                <a:solidFill>
                  <a:schemeClr val="tx1"/>
                </a:solidFill>
                <a:latin typeface="Arial" panose="020B0604020202020204" pitchFamily="34" charset="0"/>
                <a:cs typeface="Arial" panose="020B0604020202020204" pitchFamily="34" charset="0"/>
              </a:rPr>
              <a:t>0</a:t>
            </a:r>
            <a:endParaRPr lang="el-GR" altLang="fi-FI" sz="1800">
              <a:solidFill>
                <a:schemeClr val="tx1"/>
              </a:solidFill>
              <a:latin typeface="Arial" panose="020B0604020202020204" pitchFamily="34" charset="0"/>
              <a:cs typeface="Arial" panose="020B0604020202020204" pitchFamily="34" charset="0"/>
            </a:endParaRPr>
          </a:p>
        </p:txBody>
      </p:sp>
      <p:sp>
        <p:nvSpPr>
          <p:cNvPr id="905233" name="Text Box 17"/>
          <p:cNvSpPr txBox="1">
            <a:spLocks noChangeArrowheads="1"/>
          </p:cNvSpPr>
          <p:nvPr/>
        </p:nvSpPr>
        <p:spPr bwMode="auto">
          <a:xfrm>
            <a:off x="1576388" y="5715000"/>
            <a:ext cx="4746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1800" b="1" i="1">
                <a:solidFill>
                  <a:schemeClr val="tx1"/>
                </a:solidFill>
              </a:rPr>
              <a:t>v</a:t>
            </a:r>
            <a:r>
              <a:rPr lang="fi-FI" altLang="fi-FI" sz="1800" baseline="-25000">
                <a:solidFill>
                  <a:schemeClr val="tx1"/>
                </a:solidFill>
              </a:rPr>
              <a:t>0x</a:t>
            </a:r>
          </a:p>
        </p:txBody>
      </p:sp>
      <p:sp>
        <p:nvSpPr>
          <p:cNvPr id="905234" name="Text Box 18"/>
          <p:cNvSpPr txBox="1">
            <a:spLocks noChangeArrowheads="1"/>
          </p:cNvSpPr>
          <p:nvPr/>
        </p:nvSpPr>
        <p:spPr bwMode="auto">
          <a:xfrm>
            <a:off x="935038" y="4930775"/>
            <a:ext cx="4746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1800" b="1" i="1">
                <a:solidFill>
                  <a:schemeClr val="tx1"/>
                </a:solidFill>
              </a:rPr>
              <a:t>v</a:t>
            </a:r>
            <a:r>
              <a:rPr lang="fi-FI" altLang="fi-FI" sz="1800" baseline="-25000">
                <a:solidFill>
                  <a:schemeClr val="tx1"/>
                </a:solidFill>
              </a:rPr>
              <a:t>0y</a:t>
            </a:r>
          </a:p>
        </p:txBody>
      </p:sp>
      <p:sp>
        <p:nvSpPr>
          <p:cNvPr id="905235" name="Text Box 19"/>
          <p:cNvSpPr txBox="1">
            <a:spLocks noChangeArrowheads="1"/>
          </p:cNvSpPr>
          <p:nvPr/>
        </p:nvSpPr>
        <p:spPr bwMode="auto">
          <a:xfrm>
            <a:off x="1893888" y="3670300"/>
            <a:ext cx="3921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1800" b="1" i="1">
                <a:solidFill>
                  <a:schemeClr val="tx1"/>
                </a:solidFill>
              </a:rPr>
              <a:t>v</a:t>
            </a:r>
            <a:r>
              <a:rPr lang="fi-FI" altLang="fi-FI" sz="1800" baseline="-25000">
                <a:solidFill>
                  <a:schemeClr val="tx1"/>
                </a:solidFill>
              </a:rPr>
              <a:t>y</a:t>
            </a:r>
          </a:p>
        </p:txBody>
      </p:sp>
      <p:sp>
        <p:nvSpPr>
          <p:cNvPr id="905236" name="Text Box 20"/>
          <p:cNvSpPr txBox="1">
            <a:spLocks noChangeArrowheads="1"/>
          </p:cNvSpPr>
          <p:nvPr/>
        </p:nvSpPr>
        <p:spPr bwMode="auto">
          <a:xfrm>
            <a:off x="2851150" y="2914650"/>
            <a:ext cx="3921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1800" b="1" i="1">
                <a:solidFill>
                  <a:schemeClr val="tx1"/>
                </a:solidFill>
              </a:rPr>
              <a:t>v</a:t>
            </a:r>
            <a:r>
              <a:rPr lang="fi-FI" altLang="fi-FI" sz="1800" baseline="-25000">
                <a:solidFill>
                  <a:schemeClr val="tx1"/>
                </a:solidFill>
              </a:rPr>
              <a:t>y</a:t>
            </a:r>
          </a:p>
        </p:txBody>
      </p:sp>
      <p:sp>
        <p:nvSpPr>
          <p:cNvPr id="905237" name="Text Box 21"/>
          <p:cNvSpPr txBox="1">
            <a:spLocks noChangeArrowheads="1"/>
          </p:cNvSpPr>
          <p:nvPr/>
        </p:nvSpPr>
        <p:spPr bwMode="auto">
          <a:xfrm>
            <a:off x="4638675" y="2330450"/>
            <a:ext cx="3921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1800" b="1" i="1">
                <a:solidFill>
                  <a:schemeClr val="tx1"/>
                </a:solidFill>
              </a:rPr>
              <a:t>v</a:t>
            </a:r>
            <a:r>
              <a:rPr lang="fi-FI" altLang="fi-FI" sz="1800" baseline="-25000">
                <a:solidFill>
                  <a:schemeClr val="tx1"/>
                </a:solidFill>
              </a:rPr>
              <a:t>x</a:t>
            </a:r>
          </a:p>
        </p:txBody>
      </p:sp>
      <p:sp>
        <p:nvSpPr>
          <p:cNvPr id="905238" name="Text Box 22"/>
          <p:cNvSpPr txBox="1">
            <a:spLocks noChangeArrowheads="1"/>
          </p:cNvSpPr>
          <p:nvPr/>
        </p:nvSpPr>
        <p:spPr bwMode="auto">
          <a:xfrm>
            <a:off x="3346450" y="3490913"/>
            <a:ext cx="3921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1800" b="1" i="1">
                <a:solidFill>
                  <a:schemeClr val="tx1"/>
                </a:solidFill>
              </a:rPr>
              <a:t>v</a:t>
            </a:r>
            <a:r>
              <a:rPr lang="fi-FI" altLang="fi-FI" sz="1800" baseline="-25000">
                <a:solidFill>
                  <a:schemeClr val="tx1"/>
                </a:solidFill>
              </a:rPr>
              <a:t>x</a:t>
            </a:r>
          </a:p>
        </p:txBody>
      </p:sp>
      <p:sp>
        <p:nvSpPr>
          <p:cNvPr id="905239" name="Text Box 23"/>
          <p:cNvSpPr txBox="1">
            <a:spLocks noChangeArrowheads="1"/>
          </p:cNvSpPr>
          <p:nvPr/>
        </p:nvSpPr>
        <p:spPr bwMode="auto">
          <a:xfrm>
            <a:off x="5218113" y="3449638"/>
            <a:ext cx="3921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1800" b="1" i="1">
                <a:solidFill>
                  <a:schemeClr val="tx1"/>
                </a:solidFill>
              </a:rPr>
              <a:t>v</a:t>
            </a:r>
            <a:r>
              <a:rPr lang="fi-FI" altLang="fi-FI" sz="1800" baseline="-25000">
                <a:solidFill>
                  <a:schemeClr val="tx1"/>
                </a:solidFill>
              </a:rPr>
              <a:t>y</a:t>
            </a:r>
          </a:p>
        </p:txBody>
      </p:sp>
      <p:sp>
        <p:nvSpPr>
          <p:cNvPr id="905240" name="Text Box 24"/>
          <p:cNvSpPr txBox="1">
            <a:spLocks noChangeArrowheads="1"/>
          </p:cNvSpPr>
          <p:nvPr/>
        </p:nvSpPr>
        <p:spPr bwMode="auto">
          <a:xfrm>
            <a:off x="5930900" y="3041650"/>
            <a:ext cx="3921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1800" b="1" i="1">
                <a:solidFill>
                  <a:schemeClr val="tx1"/>
                </a:solidFill>
              </a:rPr>
              <a:t>v</a:t>
            </a:r>
            <a:r>
              <a:rPr lang="fi-FI" altLang="fi-FI" sz="1800" baseline="-25000">
                <a:solidFill>
                  <a:schemeClr val="tx1"/>
                </a:solidFill>
              </a:rPr>
              <a:t>x</a:t>
            </a:r>
          </a:p>
        </p:txBody>
      </p:sp>
      <p:sp>
        <p:nvSpPr>
          <p:cNvPr id="905241" name="Text Box 25"/>
          <p:cNvSpPr txBox="1">
            <a:spLocks noChangeArrowheads="1"/>
          </p:cNvSpPr>
          <p:nvPr/>
        </p:nvSpPr>
        <p:spPr bwMode="auto">
          <a:xfrm>
            <a:off x="5942013" y="4475163"/>
            <a:ext cx="3921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1800" b="1" i="1">
                <a:solidFill>
                  <a:schemeClr val="tx1"/>
                </a:solidFill>
              </a:rPr>
              <a:t>v</a:t>
            </a:r>
            <a:r>
              <a:rPr lang="fi-FI" altLang="fi-FI" sz="1800" baseline="-25000">
                <a:solidFill>
                  <a:schemeClr val="tx1"/>
                </a:solidFill>
              </a:rPr>
              <a:t>y</a:t>
            </a:r>
          </a:p>
        </p:txBody>
      </p:sp>
      <p:sp>
        <p:nvSpPr>
          <p:cNvPr id="905242" name="Text Box 26"/>
          <p:cNvSpPr txBox="1">
            <a:spLocks noChangeArrowheads="1"/>
          </p:cNvSpPr>
          <p:nvPr/>
        </p:nvSpPr>
        <p:spPr bwMode="auto">
          <a:xfrm>
            <a:off x="6534150" y="3730625"/>
            <a:ext cx="3921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1800" b="1" i="1">
                <a:solidFill>
                  <a:schemeClr val="tx1"/>
                </a:solidFill>
              </a:rPr>
              <a:t>v</a:t>
            </a:r>
            <a:r>
              <a:rPr lang="fi-FI" altLang="fi-FI" sz="1800" baseline="-25000">
                <a:solidFill>
                  <a:schemeClr val="tx1"/>
                </a:solidFill>
              </a:rPr>
              <a:t>x</a:t>
            </a:r>
          </a:p>
        </p:txBody>
      </p:sp>
      <p:sp>
        <p:nvSpPr>
          <p:cNvPr id="905243" name="Text Box 27"/>
          <p:cNvSpPr txBox="1">
            <a:spLocks noChangeArrowheads="1"/>
          </p:cNvSpPr>
          <p:nvPr/>
        </p:nvSpPr>
        <p:spPr bwMode="auto">
          <a:xfrm>
            <a:off x="2389188" y="4594225"/>
            <a:ext cx="3921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1800" b="1" i="1">
                <a:solidFill>
                  <a:schemeClr val="tx1"/>
                </a:solidFill>
              </a:rPr>
              <a:t>v</a:t>
            </a:r>
            <a:r>
              <a:rPr lang="fi-FI" altLang="fi-FI" sz="1800" baseline="-25000">
                <a:solidFill>
                  <a:schemeClr val="tx1"/>
                </a:solidFill>
              </a:rPr>
              <a:t>x</a:t>
            </a:r>
          </a:p>
        </p:txBody>
      </p:sp>
      <p:sp>
        <p:nvSpPr>
          <p:cNvPr id="905244" name="AutoShape 28"/>
          <p:cNvSpPr>
            <a:spLocks/>
          </p:cNvSpPr>
          <p:nvPr/>
        </p:nvSpPr>
        <p:spPr bwMode="auto">
          <a:xfrm>
            <a:off x="2187575" y="1589088"/>
            <a:ext cx="1785938" cy="768350"/>
          </a:xfrm>
          <a:prstGeom prst="borderCallout1">
            <a:avLst>
              <a:gd name="adj1" fmla="val 14875"/>
              <a:gd name="adj2" fmla="val 104269"/>
              <a:gd name="adj3" fmla="val 151241"/>
              <a:gd name="adj4" fmla="val 124532"/>
            </a:avLst>
          </a:prstGeom>
          <a:solidFill>
            <a:srgbClr val="99CCFF"/>
          </a:solidFill>
          <a:ln w="9525">
            <a:solidFill>
              <a:schemeClr val="tx1"/>
            </a:solidFill>
            <a:miter lim="800000"/>
            <a:headEnd/>
            <a:tailEnd/>
          </a:ln>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0"/>
              </a:spcBef>
              <a:buClrTx/>
              <a:buFontTx/>
              <a:buNone/>
            </a:pPr>
            <a:r>
              <a:rPr lang="fi-FI" altLang="fi-FI" sz="1800">
                <a:solidFill>
                  <a:schemeClr val="tx1"/>
                </a:solidFill>
              </a:rPr>
              <a:t>Lakipisteessä</a:t>
            </a:r>
          </a:p>
          <a:p>
            <a:pPr algn="ctr" eaLnBrk="1" hangingPunct="1">
              <a:spcBef>
                <a:spcPct val="0"/>
              </a:spcBef>
              <a:buClrTx/>
              <a:buFontTx/>
              <a:buNone/>
            </a:pPr>
            <a:r>
              <a:rPr lang="fi-FI" altLang="fi-FI" sz="1800" i="1">
                <a:solidFill>
                  <a:schemeClr val="tx1"/>
                </a:solidFill>
              </a:rPr>
              <a:t>v</a:t>
            </a:r>
            <a:r>
              <a:rPr lang="fi-FI" altLang="fi-FI" sz="1800" baseline="-25000">
                <a:solidFill>
                  <a:schemeClr val="tx1"/>
                </a:solidFill>
              </a:rPr>
              <a:t>y</a:t>
            </a:r>
            <a:r>
              <a:rPr lang="fi-FI" altLang="fi-FI" sz="1800">
                <a:solidFill>
                  <a:schemeClr val="tx1"/>
                </a:solidFill>
              </a:rPr>
              <a:t>= 0</a:t>
            </a:r>
          </a:p>
        </p:txBody>
      </p:sp>
      <p:sp>
        <p:nvSpPr>
          <p:cNvPr id="905245" name="AutoShape 29"/>
          <p:cNvSpPr>
            <a:spLocks/>
          </p:cNvSpPr>
          <p:nvPr/>
        </p:nvSpPr>
        <p:spPr bwMode="auto">
          <a:xfrm>
            <a:off x="6869113" y="2055813"/>
            <a:ext cx="1958975" cy="957262"/>
          </a:xfrm>
          <a:prstGeom prst="borderCallout1">
            <a:avLst>
              <a:gd name="adj1" fmla="val 11940"/>
              <a:gd name="adj2" fmla="val -3889"/>
              <a:gd name="adj3" fmla="val 104477"/>
              <a:gd name="adj4" fmla="val -33551"/>
            </a:avLst>
          </a:prstGeom>
          <a:solidFill>
            <a:srgbClr val="99CCFF"/>
          </a:solidFill>
          <a:ln w="9525">
            <a:solidFill>
              <a:schemeClr val="tx1"/>
            </a:solidFill>
            <a:miter lim="800000"/>
            <a:headEnd/>
            <a:tailEnd/>
          </a:ln>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0"/>
              </a:spcBef>
              <a:buClrTx/>
              <a:buFontTx/>
              <a:buNone/>
            </a:pPr>
            <a:r>
              <a:rPr lang="fi-FI" altLang="fi-FI" sz="1800" i="1">
                <a:solidFill>
                  <a:schemeClr val="tx1"/>
                </a:solidFill>
              </a:rPr>
              <a:t>v</a:t>
            </a:r>
            <a:r>
              <a:rPr lang="fi-FI" altLang="fi-FI" sz="1800" baseline="-25000">
                <a:solidFill>
                  <a:schemeClr val="tx1"/>
                </a:solidFill>
              </a:rPr>
              <a:t>x</a:t>
            </a:r>
            <a:r>
              <a:rPr lang="fi-FI" altLang="fi-FI" sz="1800">
                <a:solidFill>
                  <a:schemeClr val="tx1"/>
                </a:solidFill>
              </a:rPr>
              <a:t>=vakio, koska vaakasuunnassa ei ole kiihtyvyyttä</a:t>
            </a:r>
          </a:p>
        </p:txBody>
      </p:sp>
      <p:sp>
        <p:nvSpPr>
          <p:cNvPr id="905246" name="AutoShape 30"/>
          <p:cNvSpPr>
            <a:spLocks/>
          </p:cNvSpPr>
          <p:nvPr/>
        </p:nvSpPr>
        <p:spPr bwMode="auto">
          <a:xfrm>
            <a:off x="3665538" y="4448175"/>
            <a:ext cx="2046287" cy="1189038"/>
          </a:xfrm>
          <a:prstGeom prst="borderCallout1">
            <a:avLst>
              <a:gd name="adj1" fmla="val 9611"/>
              <a:gd name="adj2" fmla="val 103722"/>
              <a:gd name="adj3" fmla="val 15222"/>
              <a:gd name="adj4" fmla="val 113653"/>
            </a:avLst>
          </a:prstGeom>
          <a:solidFill>
            <a:srgbClr val="99CCFF"/>
          </a:solidFill>
          <a:ln w="9525">
            <a:solidFill>
              <a:schemeClr val="tx1"/>
            </a:solidFill>
            <a:miter lim="800000"/>
            <a:headEnd/>
            <a:tailEnd/>
          </a:ln>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0"/>
              </a:spcBef>
              <a:buClrTx/>
              <a:buFontTx/>
              <a:buNone/>
            </a:pPr>
            <a:r>
              <a:rPr lang="fi-FI" altLang="fi-FI" sz="1800" i="1">
                <a:solidFill>
                  <a:schemeClr val="tx1"/>
                </a:solidFill>
              </a:rPr>
              <a:t>v</a:t>
            </a:r>
            <a:r>
              <a:rPr lang="fi-FI" altLang="fi-FI" sz="1800" baseline="-25000">
                <a:solidFill>
                  <a:schemeClr val="tx1"/>
                </a:solidFill>
              </a:rPr>
              <a:t>y</a:t>
            </a:r>
            <a:r>
              <a:rPr lang="fi-FI" altLang="fi-FI" sz="1800">
                <a:solidFill>
                  <a:schemeClr val="tx1"/>
                </a:solidFill>
              </a:rPr>
              <a:t> muuttuu, koska pystysuunnassa liike on tasaisesti muuttuvaa</a:t>
            </a:r>
          </a:p>
        </p:txBody>
      </p:sp>
      <p:sp>
        <p:nvSpPr>
          <p:cNvPr id="905247" name="Line 31"/>
          <p:cNvSpPr>
            <a:spLocks noChangeShapeType="1"/>
          </p:cNvSpPr>
          <p:nvPr/>
        </p:nvSpPr>
        <p:spPr bwMode="auto">
          <a:xfrm>
            <a:off x="4429125" y="2797175"/>
            <a:ext cx="763588" cy="1588"/>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905248" name="Line 32"/>
          <p:cNvSpPr>
            <a:spLocks noChangeShapeType="1"/>
          </p:cNvSpPr>
          <p:nvPr/>
        </p:nvSpPr>
        <p:spPr bwMode="auto">
          <a:xfrm flipV="1">
            <a:off x="5737225" y="3446463"/>
            <a:ext cx="1588" cy="838200"/>
          </a:xfrm>
          <a:prstGeom prst="line">
            <a:avLst/>
          </a:prstGeom>
          <a:noFill/>
          <a:ln w="38100">
            <a:solidFill>
              <a:srgbClr val="FF6600"/>
            </a:solidFill>
            <a:round/>
            <a:headEnd type="triangle" w="med" len="med"/>
            <a:tailEnd/>
          </a:ln>
          <a:extLst>
            <a:ext uri="{909E8E84-426E-40DD-AFC4-6F175D3DCCD1}">
              <a14:hiddenFill xmlns:a14="http://schemas.microsoft.com/office/drawing/2010/main">
                <a:noFill/>
              </a14:hiddenFill>
            </a:ext>
          </a:extLst>
        </p:spPr>
        <p:txBody>
          <a:bodyPr/>
          <a:lstStyle/>
          <a:p>
            <a:endParaRPr lang="fi-FI"/>
          </a:p>
        </p:txBody>
      </p:sp>
      <p:sp>
        <p:nvSpPr>
          <p:cNvPr id="905249" name="Line 33"/>
          <p:cNvSpPr>
            <a:spLocks noChangeShapeType="1"/>
          </p:cNvSpPr>
          <p:nvPr/>
        </p:nvSpPr>
        <p:spPr bwMode="auto">
          <a:xfrm flipH="1" flipV="1">
            <a:off x="6286500" y="4095750"/>
            <a:ext cx="12700" cy="912813"/>
          </a:xfrm>
          <a:prstGeom prst="line">
            <a:avLst/>
          </a:prstGeom>
          <a:noFill/>
          <a:ln w="38100">
            <a:solidFill>
              <a:srgbClr val="FF6600"/>
            </a:solidFill>
            <a:round/>
            <a:headEnd type="triangle" w="med" len="med"/>
            <a:tailEnd/>
          </a:ln>
          <a:extLst>
            <a:ext uri="{909E8E84-426E-40DD-AFC4-6F175D3DCCD1}">
              <a14:hiddenFill xmlns:a14="http://schemas.microsoft.com/office/drawing/2010/main">
                <a:noFill/>
              </a14:hiddenFill>
            </a:ext>
          </a:extLst>
        </p:spPr>
        <p:txBody>
          <a:bodyPr/>
          <a:lstStyle/>
          <a:p>
            <a:endParaRPr lang="fi-FI"/>
          </a:p>
        </p:txBody>
      </p:sp>
      <p:sp>
        <p:nvSpPr>
          <p:cNvPr id="905250" name="Line 34"/>
          <p:cNvSpPr>
            <a:spLocks noChangeShapeType="1"/>
          </p:cNvSpPr>
          <p:nvPr/>
        </p:nvSpPr>
        <p:spPr bwMode="auto">
          <a:xfrm flipV="1">
            <a:off x="3222625" y="2808288"/>
            <a:ext cx="3175" cy="633412"/>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905251" name="Line 35"/>
          <p:cNvSpPr>
            <a:spLocks noChangeShapeType="1"/>
          </p:cNvSpPr>
          <p:nvPr/>
        </p:nvSpPr>
        <p:spPr bwMode="auto">
          <a:xfrm>
            <a:off x="3208338" y="3455988"/>
            <a:ext cx="763587" cy="1587"/>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905252" name="Line 36"/>
          <p:cNvSpPr>
            <a:spLocks noChangeShapeType="1"/>
          </p:cNvSpPr>
          <p:nvPr/>
        </p:nvSpPr>
        <p:spPr bwMode="auto">
          <a:xfrm>
            <a:off x="2246313" y="4554538"/>
            <a:ext cx="763587" cy="1587"/>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905253" name="Line 37"/>
          <p:cNvSpPr>
            <a:spLocks noChangeShapeType="1"/>
          </p:cNvSpPr>
          <p:nvPr/>
        </p:nvSpPr>
        <p:spPr bwMode="auto">
          <a:xfrm flipV="1">
            <a:off x="2259013" y="3508375"/>
            <a:ext cx="15875" cy="1035050"/>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88103" name="Text Box 38"/>
          <p:cNvSpPr txBox="1">
            <a:spLocks noChangeArrowheads="1"/>
          </p:cNvSpPr>
          <p:nvPr/>
        </p:nvSpPr>
        <p:spPr bwMode="auto">
          <a:xfrm>
            <a:off x="762000" y="369888"/>
            <a:ext cx="78343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800">
                <a:solidFill>
                  <a:schemeClr val="tx1"/>
                </a:solidFill>
              </a:rPr>
              <a:t>Nopeuden vaaka- ja pystykomponentit vinossa heittoliikkeessä:</a:t>
            </a:r>
          </a:p>
        </p:txBody>
      </p:sp>
      <p:sp>
        <p:nvSpPr>
          <p:cNvPr id="905255" name="Line 39"/>
          <p:cNvSpPr>
            <a:spLocks noChangeShapeType="1"/>
          </p:cNvSpPr>
          <p:nvPr/>
        </p:nvSpPr>
        <p:spPr bwMode="auto">
          <a:xfrm>
            <a:off x="7010400" y="4106863"/>
            <a:ext cx="28575" cy="914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905256" name="Line 40"/>
          <p:cNvSpPr>
            <a:spLocks noChangeShapeType="1"/>
          </p:cNvSpPr>
          <p:nvPr/>
        </p:nvSpPr>
        <p:spPr bwMode="auto">
          <a:xfrm>
            <a:off x="6299200" y="5011738"/>
            <a:ext cx="7397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905257" name="Line 41"/>
          <p:cNvSpPr>
            <a:spLocks noChangeShapeType="1"/>
          </p:cNvSpPr>
          <p:nvPr/>
        </p:nvSpPr>
        <p:spPr bwMode="auto">
          <a:xfrm>
            <a:off x="6289675" y="4111625"/>
            <a:ext cx="739775" cy="895350"/>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905258" name="Text Box 42"/>
          <p:cNvSpPr txBox="1">
            <a:spLocks noChangeArrowheads="1"/>
          </p:cNvSpPr>
          <p:nvPr/>
        </p:nvSpPr>
        <p:spPr bwMode="auto">
          <a:xfrm>
            <a:off x="6621463" y="4294188"/>
            <a:ext cx="254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1800" b="1" i="1">
                <a:solidFill>
                  <a:schemeClr val="tx1"/>
                </a:solidFill>
              </a:rPr>
              <a:t>v</a:t>
            </a:r>
            <a:endParaRPr lang="fi-FI" altLang="fi-FI" sz="1800" baseline="-25000">
              <a:solidFill>
                <a:schemeClr val="tx1"/>
              </a:solidFill>
            </a:endParaRPr>
          </a:p>
        </p:txBody>
      </p:sp>
      <p:sp>
        <p:nvSpPr>
          <p:cNvPr id="905259" name="Text Box 43"/>
          <p:cNvSpPr txBox="1">
            <a:spLocks noChangeArrowheads="1"/>
          </p:cNvSpPr>
          <p:nvPr/>
        </p:nvSpPr>
        <p:spPr bwMode="auto">
          <a:xfrm>
            <a:off x="6483350" y="40973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el-GR" altLang="fi-FI" sz="1800">
                <a:solidFill>
                  <a:schemeClr val="tx1"/>
                </a:solidFill>
                <a:latin typeface="Arial" panose="020B0604020202020204" pitchFamily="34" charset="0"/>
                <a:cs typeface="Arial" panose="020B0604020202020204" pitchFamily="34" charset="0"/>
              </a:rPr>
              <a:t>θ</a:t>
            </a:r>
          </a:p>
        </p:txBody>
      </p:sp>
      <p:sp>
        <p:nvSpPr>
          <p:cNvPr id="905260" name="Arc 44"/>
          <p:cNvSpPr>
            <a:spLocks/>
          </p:cNvSpPr>
          <p:nvPr/>
        </p:nvSpPr>
        <p:spPr bwMode="auto">
          <a:xfrm rot="10606048" flipH="1">
            <a:off x="6408738" y="4081463"/>
            <a:ext cx="155575" cy="217487"/>
          </a:xfrm>
          <a:custGeom>
            <a:avLst/>
            <a:gdLst>
              <a:gd name="T0" fmla="*/ 2147483646 w 20864"/>
              <a:gd name="T1" fmla="*/ 0 h 20275"/>
              <a:gd name="T2" fmla="*/ 2147483646 w 20864"/>
              <a:gd name="T3" fmla="*/ 2147483646 h 20275"/>
              <a:gd name="T4" fmla="*/ 0 w 20864"/>
              <a:gd name="T5" fmla="*/ 2147483646 h 20275"/>
              <a:gd name="T6" fmla="*/ 0 60000 65536"/>
              <a:gd name="T7" fmla="*/ 0 60000 65536"/>
              <a:gd name="T8" fmla="*/ 0 60000 65536"/>
              <a:gd name="T9" fmla="*/ 0 w 20864"/>
              <a:gd name="T10" fmla="*/ 0 h 20275"/>
              <a:gd name="T11" fmla="*/ 20864 w 20864"/>
              <a:gd name="T12" fmla="*/ 20275 h 20275"/>
            </a:gdLst>
            <a:ahLst/>
            <a:cxnLst>
              <a:cxn ang="T6">
                <a:pos x="T0" y="T1"/>
              </a:cxn>
              <a:cxn ang="T7">
                <a:pos x="T2" y="T3"/>
              </a:cxn>
              <a:cxn ang="T8">
                <a:pos x="T4" y="T5"/>
              </a:cxn>
            </a:cxnLst>
            <a:rect l="T9" t="T10" r="T11" b="T12"/>
            <a:pathLst>
              <a:path w="20864" h="20275" fill="none" extrusionOk="0">
                <a:moveTo>
                  <a:pt x="7448" y="-1"/>
                </a:moveTo>
                <a:cubicBezTo>
                  <a:pt x="14041" y="2421"/>
                  <a:pt x="19045" y="7899"/>
                  <a:pt x="20863" y="14684"/>
                </a:cubicBezTo>
              </a:path>
              <a:path w="20864" h="20275" stroke="0" extrusionOk="0">
                <a:moveTo>
                  <a:pt x="7448" y="-1"/>
                </a:moveTo>
                <a:cubicBezTo>
                  <a:pt x="14041" y="2421"/>
                  <a:pt x="19045" y="7899"/>
                  <a:pt x="20863" y="14684"/>
                </a:cubicBezTo>
                <a:lnTo>
                  <a:pt x="0" y="20275"/>
                </a:lnTo>
                <a:lnTo>
                  <a:pt x="7448" y="-1"/>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fi-FI"/>
          </a:p>
        </p:txBody>
      </p:sp>
      <p:sp>
        <p:nvSpPr>
          <p:cNvPr id="88110" name="AutoShape 46">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05220"/>
                                        </p:tgtEl>
                                        <p:attrNameLst>
                                          <p:attrName>style.visibility</p:attrName>
                                        </p:attrNameLst>
                                      </p:cBhvr>
                                      <p:to>
                                        <p:strVal val="visible"/>
                                      </p:to>
                                    </p:set>
                                    <p:animEffect transition="in" filter="wipe(left)">
                                      <p:cBhvr>
                                        <p:cTn id="7" dur="500"/>
                                        <p:tgtEl>
                                          <p:spTgt spid="90522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905234"/>
                                        </p:tgtEl>
                                        <p:attrNameLst>
                                          <p:attrName>style.visibility</p:attrName>
                                        </p:attrNameLst>
                                      </p:cBhvr>
                                      <p:to>
                                        <p:strVal val="visible"/>
                                      </p:to>
                                    </p:set>
                                    <p:animEffect transition="in" filter="box(in)">
                                      <p:cBhvr>
                                        <p:cTn id="10" dur="500"/>
                                        <p:tgtEl>
                                          <p:spTgt spid="905234"/>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905233"/>
                                        </p:tgtEl>
                                        <p:attrNameLst>
                                          <p:attrName>style.visibility</p:attrName>
                                        </p:attrNameLst>
                                      </p:cBhvr>
                                      <p:to>
                                        <p:strVal val="visible"/>
                                      </p:to>
                                    </p:set>
                                    <p:animEffect transition="in" filter="box(in)">
                                      <p:cBhvr>
                                        <p:cTn id="13" dur="500"/>
                                        <p:tgtEl>
                                          <p:spTgt spid="905233"/>
                                        </p:tgtEl>
                                      </p:cBhvr>
                                    </p:animEffect>
                                  </p:childTnLst>
                                </p:cTn>
                              </p:par>
                              <p:par>
                                <p:cTn id="14" presetID="22" presetClass="entr" presetSubtype="4" fill="hold" nodeType="withEffect">
                                  <p:stCondLst>
                                    <p:cond delay="0"/>
                                  </p:stCondLst>
                                  <p:childTnLst>
                                    <p:set>
                                      <p:cBhvr>
                                        <p:cTn id="15" dur="1" fill="hold">
                                          <p:stCondLst>
                                            <p:cond delay="0"/>
                                          </p:stCondLst>
                                        </p:cTn>
                                        <p:tgtEl>
                                          <p:spTgt spid="905226"/>
                                        </p:tgtEl>
                                        <p:attrNameLst>
                                          <p:attrName>style.visibility</p:attrName>
                                        </p:attrNameLst>
                                      </p:cBhvr>
                                      <p:to>
                                        <p:strVal val="visible"/>
                                      </p:to>
                                    </p:set>
                                    <p:animEffect transition="in" filter="wipe(down)">
                                      <p:cBhvr>
                                        <p:cTn id="16" dur="500"/>
                                        <p:tgtEl>
                                          <p:spTgt spid="905226"/>
                                        </p:tgtEl>
                                      </p:cBhvr>
                                    </p:animEffect>
                                  </p:childTnLst>
                                </p:cTn>
                              </p:par>
                              <p:par>
                                <p:cTn id="17" presetID="4" presetClass="entr" presetSubtype="16" fill="hold" nodeType="withEffect">
                                  <p:stCondLst>
                                    <p:cond delay="0"/>
                                  </p:stCondLst>
                                  <p:childTnLst>
                                    <p:set>
                                      <p:cBhvr>
                                        <p:cTn id="18" dur="1" fill="hold">
                                          <p:stCondLst>
                                            <p:cond delay="0"/>
                                          </p:stCondLst>
                                        </p:cTn>
                                        <p:tgtEl>
                                          <p:spTgt spid="905224"/>
                                        </p:tgtEl>
                                        <p:attrNameLst>
                                          <p:attrName>style.visibility</p:attrName>
                                        </p:attrNameLst>
                                      </p:cBhvr>
                                      <p:to>
                                        <p:strVal val="visible"/>
                                      </p:to>
                                    </p:set>
                                    <p:animEffect transition="in" filter="box(in)">
                                      <p:cBhvr>
                                        <p:cTn id="19" dur="500"/>
                                        <p:tgtEl>
                                          <p:spTgt spid="905224"/>
                                        </p:tgtEl>
                                      </p:cBhvr>
                                    </p:animEffect>
                                  </p:childTnLst>
                                </p:cTn>
                              </p:par>
                              <p:par>
                                <p:cTn id="20" presetID="4" presetClass="entr" presetSubtype="16" fill="hold" nodeType="withEffect">
                                  <p:stCondLst>
                                    <p:cond delay="0"/>
                                  </p:stCondLst>
                                  <p:childTnLst>
                                    <p:set>
                                      <p:cBhvr>
                                        <p:cTn id="21" dur="1" fill="hold">
                                          <p:stCondLst>
                                            <p:cond delay="0"/>
                                          </p:stCondLst>
                                        </p:cTn>
                                        <p:tgtEl>
                                          <p:spTgt spid="905223"/>
                                        </p:tgtEl>
                                        <p:attrNameLst>
                                          <p:attrName>style.visibility</p:attrName>
                                        </p:attrNameLst>
                                      </p:cBhvr>
                                      <p:to>
                                        <p:strVal val="visible"/>
                                      </p:to>
                                    </p:set>
                                    <p:animEffect transition="in" filter="box(in)">
                                      <p:cBhvr>
                                        <p:cTn id="22" dur="500"/>
                                        <p:tgtEl>
                                          <p:spTgt spid="90522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905253"/>
                                        </p:tgtEl>
                                        <p:attrNameLst>
                                          <p:attrName>style.visibility</p:attrName>
                                        </p:attrNameLst>
                                      </p:cBhvr>
                                      <p:to>
                                        <p:strVal val="visible"/>
                                      </p:to>
                                    </p:set>
                                    <p:animEffect transition="in" filter="wipe(down)">
                                      <p:cBhvr>
                                        <p:cTn id="27" dur="500"/>
                                        <p:tgtEl>
                                          <p:spTgt spid="905253"/>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905235"/>
                                        </p:tgtEl>
                                        <p:attrNameLst>
                                          <p:attrName>style.visibility</p:attrName>
                                        </p:attrNameLst>
                                      </p:cBhvr>
                                      <p:to>
                                        <p:strVal val="visible"/>
                                      </p:to>
                                    </p:set>
                                    <p:animEffect transition="in" filter="box(in)">
                                      <p:cBhvr>
                                        <p:cTn id="30" dur="500"/>
                                        <p:tgtEl>
                                          <p:spTgt spid="905235"/>
                                        </p:tgtEl>
                                      </p:cBhvr>
                                    </p:animEffect>
                                  </p:childTnLst>
                                </p:cTn>
                              </p:par>
                              <p:par>
                                <p:cTn id="31" presetID="22" presetClass="entr" presetSubtype="8" fill="hold" nodeType="withEffect">
                                  <p:stCondLst>
                                    <p:cond delay="0"/>
                                  </p:stCondLst>
                                  <p:childTnLst>
                                    <p:set>
                                      <p:cBhvr>
                                        <p:cTn id="32" dur="1" fill="hold">
                                          <p:stCondLst>
                                            <p:cond delay="0"/>
                                          </p:stCondLst>
                                        </p:cTn>
                                        <p:tgtEl>
                                          <p:spTgt spid="905252"/>
                                        </p:tgtEl>
                                        <p:attrNameLst>
                                          <p:attrName>style.visibility</p:attrName>
                                        </p:attrNameLst>
                                      </p:cBhvr>
                                      <p:to>
                                        <p:strVal val="visible"/>
                                      </p:to>
                                    </p:set>
                                    <p:animEffect transition="in" filter="wipe(left)">
                                      <p:cBhvr>
                                        <p:cTn id="33" dur="500"/>
                                        <p:tgtEl>
                                          <p:spTgt spid="905252"/>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905243"/>
                                        </p:tgtEl>
                                        <p:attrNameLst>
                                          <p:attrName>style.visibility</p:attrName>
                                        </p:attrNameLst>
                                      </p:cBhvr>
                                      <p:to>
                                        <p:strVal val="visible"/>
                                      </p:to>
                                    </p:set>
                                    <p:animEffect transition="in" filter="box(in)">
                                      <p:cBhvr>
                                        <p:cTn id="36" dur="500"/>
                                        <p:tgtEl>
                                          <p:spTgt spid="90524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905251"/>
                                        </p:tgtEl>
                                        <p:attrNameLst>
                                          <p:attrName>style.visibility</p:attrName>
                                        </p:attrNameLst>
                                      </p:cBhvr>
                                      <p:to>
                                        <p:strVal val="visible"/>
                                      </p:to>
                                    </p:set>
                                    <p:animEffect transition="in" filter="wipe(left)">
                                      <p:cBhvr>
                                        <p:cTn id="41" dur="500"/>
                                        <p:tgtEl>
                                          <p:spTgt spid="905251"/>
                                        </p:tgtEl>
                                      </p:cBhvr>
                                    </p:animEffect>
                                  </p:childTnLst>
                                </p:cTn>
                              </p:par>
                              <p:par>
                                <p:cTn id="42" presetID="22" presetClass="entr" presetSubtype="4" fill="hold" nodeType="withEffect">
                                  <p:stCondLst>
                                    <p:cond delay="0"/>
                                  </p:stCondLst>
                                  <p:childTnLst>
                                    <p:set>
                                      <p:cBhvr>
                                        <p:cTn id="43" dur="1" fill="hold">
                                          <p:stCondLst>
                                            <p:cond delay="0"/>
                                          </p:stCondLst>
                                        </p:cTn>
                                        <p:tgtEl>
                                          <p:spTgt spid="905250"/>
                                        </p:tgtEl>
                                        <p:attrNameLst>
                                          <p:attrName>style.visibility</p:attrName>
                                        </p:attrNameLst>
                                      </p:cBhvr>
                                      <p:to>
                                        <p:strVal val="visible"/>
                                      </p:to>
                                    </p:set>
                                    <p:animEffect transition="in" filter="wipe(down)">
                                      <p:cBhvr>
                                        <p:cTn id="44" dur="500"/>
                                        <p:tgtEl>
                                          <p:spTgt spid="905250"/>
                                        </p:tgtEl>
                                      </p:cBhvr>
                                    </p:animEffect>
                                  </p:childTnLst>
                                </p:cTn>
                              </p:par>
                              <p:par>
                                <p:cTn id="45" presetID="4" presetClass="entr" presetSubtype="16" fill="hold" grpId="0" nodeType="withEffect">
                                  <p:stCondLst>
                                    <p:cond delay="0"/>
                                  </p:stCondLst>
                                  <p:childTnLst>
                                    <p:set>
                                      <p:cBhvr>
                                        <p:cTn id="46" dur="1" fill="hold">
                                          <p:stCondLst>
                                            <p:cond delay="0"/>
                                          </p:stCondLst>
                                        </p:cTn>
                                        <p:tgtEl>
                                          <p:spTgt spid="905236"/>
                                        </p:tgtEl>
                                        <p:attrNameLst>
                                          <p:attrName>style.visibility</p:attrName>
                                        </p:attrNameLst>
                                      </p:cBhvr>
                                      <p:to>
                                        <p:strVal val="visible"/>
                                      </p:to>
                                    </p:set>
                                    <p:animEffect transition="in" filter="box(in)">
                                      <p:cBhvr>
                                        <p:cTn id="47" dur="500"/>
                                        <p:tgtEl>
                                          <p:spTgt spid="905236"/>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905238"/>
                                        </p:tgtEl>
                                        <p:attrNameLst>
                                          <p:attrName>style.visibility</p:attrName>
                                        </p:attrNameLst>
                                      </p:cBhvr>
                                      <p:to>
                                        <p:strVal val="visible"/>
                                      </p:to>
                                    </p:set>
                                    <p:animEffect transition="in" filter="box(in)">
                                      <p:cBhvr>
                                        <p:cTn id="50" dur="500"/>
                                        <p:tgtEl>
                                          <p:spTgt spid="90523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16" fill="hold" nodeType="clickEffect">
                                  <p:stCondLst>
                                    <p:cond delay="0"/>
                                  </p:stCondLst>
                                  <p:childTnLst>
                                    <p:set>
                                      <p:cBhvr>
                                        <p:cTn id="54" dur="1" fill="hold">
                                          <p:stCondLst>
                                            <p:cond delay="0"/>
                                          </p:stCondLst>
                                        </p:cTn>
                                        <p:tgtEl>
                                          <p:spTgt spid="905247"/>
                                        </p:tgtEl>
                                        <p:attrNameLst>
                                          <p:attrName>style.visibility</p:attrName>
                                        </p:attrNameLst>
                                      </p:cBhvr>
                                      <p:to>
                                        <p:strVal val="visible"/>
                                      </p:to>
                                    </p:set>
                                    <p:animEffect transition="in" filter="box(in)">
                                      <p:cBhvr>
                                        <p:cTn id="55" dur="500"/>
                                        <p:tgtEl>
                                          <p:spTgt spid="905247"/>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905237"/>
                                        </p:tgtEl>
                                        <p:attrNameLst>
                                          <p:attrName>style.visibility</p:attrName>
                                        </p:attrNameLst>
                                      </p:cBhvr>
                                      <p:to>
                                        <p:strVal val="visible"/>
                                      </p:to>
                                    </p:set>
                                    <p:animEffect transition="in" filter="box(in)">
                                      <p:cBhvr>
                                        <p:cTn id="58" dur="500"/>
                                        <p:tgtEl>
                                          <p:spTgt spid="905237"/>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905222"/>
                                        </p:tgtEl>
                                        <p:attrNameLst>
                                          <p:attrName>style.visibility</p:attrName>
                                        </p:attrNameLst>
                                      </p:cBhvr>
                                      <p:to>
                                        <p:strVal val="visible"/>
                                      </p:to>
                                    </p:set>
                                    <p:animEffect transition="in" filter="wipe(left)">
                                      <p:cBhvr>
                                        <p:cTn id="63" dur="500"/>
                                        <p:tgtEl>
                                          <p:spTgt spid="905222"/>
                                        </p:tgtEl>
                                      </p:cBhvr>
                                    </p:animEffect>
                                  </p:childTnLst>
                                </p:cTn>
                              </p:par>
                              <p:par>
                                <p:cTn id="64" presetID="22" presetClass="entr" presetSubtype="1" fill="hold" nodeType="withEffect">
                                  <p:stCondLst>
                                    <p:cond delay="0"/>
                                  </p:stCondLst>
                                  <p:childTnLst>
                                    <p:set>
                                      <p:cBhvr>
                                        <p:cTn id="65" dur="1" fill="hold">
                                          <p:stCondLst>
                                            <p:cond delay="0"/>
                                          </p:stCondLst>
                                        </p:cTn>
                                        <p:tgtEl>
                                          <p:spTgt spid="905248"/>
                                        </p:tgtEl>
                                        <p:attrNameLst>
                                          <p:attrName>style.visibility</p:attrName>
                                        </p:attrNameLst>
                                      </p:cBhvr>
                                      <p:to>
                                        <p:strVal val="visible"/>
                                      </p:to>
                                    </p:set>
                                    <p:animEffect transition="in" filter="wipe(up)">
                                      <p:cBhvr>
                                        <p:cTn id="66" dur="500"/>
                                        <p:tgtEl>
                                          <p:spTgt spid="905248"/>
                                        </p:tgtEl>
                                      </p:cBhvr>
                                    </p:animEffect>
                                  </p:childTnLst>
                                </p:cTn>
                              </p:par>
                              <p:par>
                                <p:cTn id="67" presetID="4" presetClass="entr" presetSubtype="16" fill="hold" grpId="0" nodeType="withEffect">
                                  <p:stCondLst>
                                    <p:cond delay="0"/>
                                  </p:stCondLst>
                                  <p:childTnLst>
                                    <p:set>
                                      <p:cBhvr>
                                        <p:cTn id="68" dur="1" fill="hold">
                                          <p:stCondLst>
                                            <p:cond delay="0"/>
                                          </p:stCondLst>
                                        </p:cTn>
                                        <p:tgtEl>
                                          <p:spTgt spid="905239"/>
                                        </p:tgtEl>
                                        <p:attrNameLst>
                                          <p:attrName>style.visibility</p:attrName>
                                        </p:attrNameLst>
                                      </p:cBhvr>
                                      <p:to>
                                        <p:strVal val="visible"/>
                                      </p:to>
                                    </p:set>
                                    <p:animEffect transition="in" filter="box(in)">
                                      <p:cBhvr>
                                        <p:cTn id="69" dur="500"/>
                                        <p:tgtEl>
                                          <p:spTgt spid="905239"/>
                                        </p:tgtEl>
                                      </p:cBhvr>
                                    </p:animEffect>
                                  </p:childTnLst>
                                </p:cTn>
                              </p:par>
                              <p:par>
                                <p:cTn id="70" presetID="4" presetClass="entr" presetSubtype="16" fill="hold" grpId="0" nodeType="withEffect">
                                  <p:stCondLst>
                                    <p:cond delay="0"/>
                                  </p:stCondLst>
                                  <p:childTnLst>
                                    <p:set>
                                      <p:cBhvr>
                                        <p:cTn id="71" dur="1" fill="hold">
                                          <p:stCondLst>
                                            <p:cond delay="0"/>
                                          </p:stCondLst>
                                        </p:cTn>
                                        <p:tgtEl>
                                          <p:spTgt spid="905240"/>
                                        </p:tgtEl>
                                        <p:attrNameLst>
                                          <p:attrName>style.visibility</p:attrName>
                                        </p:attrNameLst>
                                      </p:cBhvr>
                                      <p:to>
                                        <p:strVal val="visible"/>
                                      </p:to>
                                    </p:set>
                                    <p:animEffect transition="in" filter="box(in)">
                                      <p:cBhvr>
                                        <p:cTn id="72" dur="500"/>
                                        <p:tgtEl>
                                          <p:spTgt spid="905240"/>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16" fill="hold" nodeType="clickEffect">
                                  <p:stCondLst>
                                    <p:cond delay="0"/>
                                  </p:stCondLst>
                                  <p:childTnLst>
                                    <p:set>
                                      <p:cBhvr>
                                        <p:cTn id="76" dur="1" fill="hold">
                                          <p:stCondLst>
                                            <p:cond delay="0"/>
                                          </p:stCondLst>
                                        </p:cTn>
                                        <p:tgtEl>
                                          <p:spTgt spid="905221"/>
                                        </p:tgtEl>
                                        <p:attrNameLst>
                                          <p:attrName>style.visibility</p:attrName>
                                        </p:attrNameLst>
                                      </p:cBhvr>
                                      <p:to>
                                        <p:strVal val="visible"/>
                                      </p:to>
                                    </p:set>
                                    <p:animEffect transition="in" filter="box(in)">
                                      <p:cBhvr>
                                        <p:cTn id="77" dur="500"/>
                                        <p:tgtEl>
                                          <p:spTgt spid="905221"/>
                                        </p:tgtEl>
                                      </p:cBhvr>
                                    </p:animEffect>
                                  </p:childTnLst>
                                </p:cTn>
                              </p:par>
                              <p:par>
                                <p:cTn id="78" presetID="22" presetClass="entr" presetSubtype="1" fill="hold" nodeType="withEffect">
                                  <p:stCondLst>
                                    <p:cond delay="0"/>
                                  </p:stCondLst>
                                  <p:childTnLst>
                                    <p:set>
                                      <p:cBhvr>
                                        <p:cTn id="79" dur="1" fill="hold">
                                          <p:stCondLst>
                                            <p:cond delay="0"/>
                                          </p:stCondLst>
                                        </p:cTn>
                                        <p:tgtEl>
                                          <p:spTgt spid="905249"/>
                                        </p:tgtEl>
                                        <p:attrNameLst>
                                          <p:attrName>style.visibility</p:attrName>
                                        </p:attrNameLst>
                                      </p:cBhvr>
                                      <p:to>
                                        <p:strVal val="visible"/>
                                      </p:to>
                                    </p:set>
                                    <p:animEffect transition="in" filter="wipe(up)">
                                      <p:cBhvr>
                                        <p:cTn id="80" dur="500"/>
                                        <p:tgtEl>
                                          <p:spTgt spid="905249"/>
                                        </p:tgtEl>
                                      </p:cBhvr>
                                    </p:animEffect>
                                  </p:childTnLst>
                                </p:cTn>
                              </p:par>
                              <p:par>
                                <p:cTn id="81" presetID="4" presetClass="entr" presetSubtype="16" fill="hold" grpId="0" nodeType="withEffect">
                                  <p:stCondLst>
                                    <p:cond delay="0"/>
                                  </p:stCondLst>
                                  <p:childTnLst>
                                    <p:set>
                                      <p:cBhvr>
                                        <p:cTn id="82" dur="1" fill="hold">
                                          <p:stCondLst>
                                            <p:cond delay="0"/>
                                          </p:stCondLst>
                                        </p:cTn>
                                        <p:tgtEl>
                                          <p:spTgt spid="905241"/>
                                        </p:tgtEl>
                                        <p:attrNameLst>
                                          <p:attrName>style.visibility</p:attrName>
                                        </p:attrNameLst>
                                      </p:cBhvr>
                                      <p:to>
                                        <p:strVal val="visible"/>
                                      </p:to>
                                    </p:set>
                                    <p:animEffect transition="in" filter="box(in)">
                                      <p:cBhvr>
                                        <p:cTn id="83" dur="500"/>
                                        <p:tgtEl>
                                          <p:spTgt spid="905241"/>
                                        </p:tgtEl>
                                      </p:cBhvr>
                                    </p:animEffect>
                                  </p:childTnLst>
                                </p:cTn>
                              </p:par>
                              <p:par>
                                <p:cTn id="84" presetID="4" presetClass="entr" presetSubtype="16" fill="hold" grpId="0" nodeType="withEffect">
                                  <p:stCondLst>
                                    <p:cond delay="0"/>
                                  </p:stCondLst>
                                  <p:childTnLst>
                                    <p:set>
                                      <p:cBhvr>
                                        <p:cTn id="85" dur="1" fill="hold">
                                          <p:stCondLst>
                                            <p:cond delay="0"/>
                                          </p:stCondLst>
                                        </p:cTn>
                                        <p:tgtEl>
                                          <p:spTgt spid="905242"/>
                                        </p:tgtEl>
                                        <p:attrNameLst>
                                          <p:attrName>style.visibility</p:attrName>
                                        </p:attrNameLst>
                                      </p:cBhvr>
                                      <p:to>
                                        <p:strVal val="visible"/>
                                      </p:to>
                                    </p:set>
                                    <p:animEffect transition="in" filter="box(in)">
                                      <p:cBhvr>
                                        <p:cTn id="86" dur="500"/>
                                        <p:tgtEl>
                                          <p:spTgt spid="905242"/>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4" presetClass="entr" presetSubtype="16" fill="hold" grpId="0" nodeType="clickEffect">
                                  <p:stCondLst>
                                    <p:cond delay="0"/>
                                  </p:stCondLst>
                                  <p:childTnLst>
                                    <p:set>
                                      <p:cBhvr>
                                        <p:cTn id="90" dur="1" fill="hold">
                                          <p:stCondLst>
                                            <p:cond delay="0"/>
                                          </p:stCondLst>
                                        </p:cTn>
                                        <p:tgtEl>
                                          <p:spTgt spid="905244"/>
                                        </p:tgtEl>
                                        <p:attrNameLst>
                                          <p:attrName>style.visibility</p:attrName>
                                        </p:attrNameLst>
                                      </p:cBhvr>
                                      <p:to>
                                        <p:strVal val="visible"/>
                                      </p:to>
                                    </p:set>
                                    <p:animEffect transition="in" filter="box(in)">
                                      <p:cBhvr>
                                        <p:cTn id="91" dur="500"/>
                                        <p:tgtEl>
                                          <p:spTgt spid="905244"/>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4" presetClass="entr" presetSubtype="16" fill="hold" grpId="0" nodeType="clickEffect">
                                  <p:stCondLst>
                                    <p:cond delay="0"/>
                                  </p:stCondLst>
                                  <p:childTnLst>
                                    <p:set>
                                      <p:cBhvr>
                                        <p:cTn id="95" dur="1" fill="hold">
                                          <p:stCondLst>
                                            <p:cond delay="0"/>
                                          </p:stCondLst>
                                        </p:cTn>
                                        <p:tgtEl>
                                          <p:spTgt spid="905245"/>
                                        </p:tgtEl>
                                        <p:attrNameLst>
                                          <p:attrName>style.visibility</p:attrName>
                                        </p:attrNameLst>
                                      </p:cBhvr>
                                      <p:to>
                                        <p:strVal val="visible"/>
                                      </p:to>
                                    </p:set>
                                    <p:animEffect transition="in" filter="box(in)">
                                      <p:cBhvr>
                                        <p:cTn id="96" dur="500"/>
                                        <p:tgtEl>
                                          <p:spTgt spid="905245"/>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4" presetClass="entr" presetSubtype="16" fill="hold" grpId="0" nodeType="clickEffect">
                                  <p:stCondLst>
                                    <p:cond delay="0"/>
                                  </p:stCondLst>
                                  <p:childTnLst>
                                    <p:set>
                                      <p:cBhvr>
                                        <p:cTn id="100" dur="1" fill="hold">
                                          <p:stCondLst>
                                            <p:cond delay="0"/>
                                          </p:stCondLst>
                                        </p:cTn>
                                        <p:tgtEl>
                                          <p:spTgt spid="905246"/>
                                        </p:tgtEl>
                                        <p:attrNameLst>
                                          <p:attrName>style.visibility</p:attrName>
                                        </p:attrNameLst>
                                      </p:cBhvr>
                                      <p:to>
                                        <p:strVal val="visible"/>
                                      </p:to>
                                    </p:set>
                                    <p:animEffect transition="in" filter="box(in)">
                                      <p:cBhvr>
                                        <p:cTn id="101" dur="500"/>
                                        <p:tgtEl>
                                          <p:spTgt spid="905246"/>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4" presetClass="entr" presetSubtype="16" fill="hold" nodeType="clickEffect">
                                  <p:stCondLst>
                                    <p:cond delay="0"/>
                                  </p:stCondLst>
                                  <p:childTnLst>
                                    <p:set>
                                      <p:cBhvr>
                                        <p:cTn id="105" dur="1" fill="hold">
                                          <p:stCondLst>
                                            <p:cond delay="0"/>
                                          </p:stCondLst>
                                        </p:cTn>
                                        <p:tgtEl>
                                          <p:spTgt spid="905255"/>
                                        </p:tgtEl>
                                        <p:attrNameLst>
                                          <p:attrName>style.visibility</p:attrName>
                                        </p:attrNameLst>
                                      </p:cBhvr>
                                      <p:to>
                                        <p:strVal val="visible"/>
                                      </p:to>
                                    </p:set>
                                    <p:animEffect transition="in" filter="box(in)">
                                      <p:cBhvr>
                                        <p:cTn id="106" dur="500"/>
                                        <p:tgtEl>
                                          <p:spTgt spid="905255"/>
                                        </p:tgtEl>
                                      </p:cBhvr>
                                    </p:animEffect>
                                  </p:childTnLst>
                                </p:cTn>
                              </p:par>
                              <p:par>
                                <p:cTn id="107" presetID="4" presetClass="entr" presetSubtype="16" fill="hold" nodeType="withEffect">
                                  <p:stCondLst>
                                    <p:cond delay="0"/>
                                  </p:stCondLst>
                                  <p:childTnLst>
                                    <p:set>
                                      <p:cBhvr>
                                        <p:cTn id="108" dur="1" fill="hold">
                                          <p:stCondLst>
                                            <p:cond delay="0"/>
                                          </p:stCondLst>
                                        </p:cTn>
                                        <p:tgtEl>
                                          <p:spTgt spid="905256"/>
                                        </p:tgtEl>
                                        <p:attrNameLst>
                                          <p:attrName>style.visibility</p:attrName>
                                        </p:attrNameLst>
                                      </p:cBhvr>
                                      <p:to>
                                        <p:strVal val="visible"/>
                                      </p:to>
                                    </p:set>
                                    <p:animEffect transition="in" filter="box(in)">
                                      <p:cBhvr>
                                        <p:cTn id="109" dur="500"/>
                                        <p:tgtEl>
                                          <p:spTgt spid="905256"/>
                                        </p:tgtEl>
                                      </p:cBhvr>
                                    </p:animEffect>
                                  </p:childTnLst>
                                </p:cTn>
                              </p:par>
                              <p:par>
                                <p:cTn id="110" presetID="4" presetClass="entr" presetSubtype="16" fill="hold" nodeType="withEffect">
                                  <p:stCondLst>
                                    <p:cond delay="0"/>
                                  </p:stCondLst>
                                  <p:childTnLst>
                                    <p:set>
                                      <p:cBhvr>
                                        <p:cTn id="111" dur="1" fill="hold">
                                          <p:stCondLst>
                                            <p:cond delay="0"/>
                                          </p:stCondLst>
                                        </p:cTn>
                                        <p:tgtEl>
                                          <p:spTgt spid="905257"/>
                                        </p:tgtEl>
                                        <p:attrNameLst>
                                          <p:attrName>style.visibility</p:attrName>
                                        </p:attrNameLst>
                                      </p:cBhvr>
                                      <p:to>
                                        <p:strVal val="visible"/>
                                      </p:to>
                                    </p:set>
                                    <p:animEffect transition="in" filter="box(in)">
                                      <p:cBhvr>
                                        <p:cTn id="112" dur="500"/>
                                        <p:tgtEl>
                                          <p:spTgt spid="905257"/>
                                        </p:tgtEl>
                                      </p:cBhvr>
                                    </p:animEffect>
                                  </p:childTnLst>
                                </p:cTn>
                              </p:par>
                              <p:par>
                                <p:cTn id="113" presetID="4" presetClass="entr" presetSubtype="16" fill="hold" grpId="0" nodeType="withEffect">
                                  <p:stCondLst>
                                    <p:cond delay="0"/>
                                  </p:stCondLst>
                                  <p:childTnLst>
                                    <p:set>
                                      <p:cBhvr>
                                        <p:cTn id="114" dur="1" fill="hold">
                                          <p:stCondLst>
                                            <p:cond delay="0"/>
                                          </p:stCondLst>
                                        </p:cTn>
                                        <p:tgtEl>
                                          <p:spTgt spid="905258"/>
                                        </p:tgtEl>
                                        <p:attrNameLst>
                                          <p:attrName>style.visibility</p:attrName>
                                        </p:attrNameLst>
                                      </p:cBhvr>
                                      <p:to>
                                        <p:strVal val="visible"/>
                                      </p:to>
                                    </p:set>
                                    <p:animEffect transition="in" filter="box(in)">
                                      <p:cBhvr>
                                        <p:cTn id="115" dur="500"/>
                                        <p:tgtEl>
                                          <p:spTgt spid="905258"/>
                                        </p:tgtEl>
                                      </p:cBhvr>
                                    </p:animEffect>
                                  </p:childTnLst>
                                </p:cTn>
                              </p:par>
                              <p:par>
                                <p:cTn id="116" presetID="4" presetClass="entr" presetSubtype="16" fill="hold" nodeType="withEffect">
                                  <p:stCondLst>
                                    <p:cond delay="0"/>
                                  </p:stCondLst>
                                  <p:childTnLst>
                                    <p:set>
                                      <p:cBhvr>
                                        <p:cTn id="117" dur="1" fill="hold">
                                          <p:stCondLst>
                                            <p:cond delay="0"/>
                                          </p:stCondLst>
                                        </p:cTn>
                                        <p:tgtEl>
                                          <p:spTgt spid="905260"/>
                                        </p:tgtEl>
                                        <p:attrNameLst>
                                          <p:attrName>style.visibility</p:attrName>
                                        </p:attrNameLst>
                                      </p:cBhvr>
                                      <p:to>
                                        <p:strVal val="visible"/>
                                      </p:to>
                                    </p:set>
                                    <p:animEffect transition="in" filter="box(in)">
                                      <p:cBhvr>
                                        <p:cTn id="118" dur="500"/>
                                        <p:tgtEl>
                                          <p:spTgt spid="905260"/>
                                        </p:tgtEl>
                                      </p:cBhvr>
                                    </p:animEffect>
                                  </p:childTnLst>
                                </p:cTn>
                              </p:par>
                              <p:par>
                                <p:cTn id="119" presetID="4" presetClass="entr" presetSubtype="16" fill="hold" grpId="0" nodeType="withEffect">
                                  <p:stCondLst>
                                    <p:cond delay="0"/>
                                  </p:stCondLst>
                                  <p:childTnLst>
                                    <p:set>
                                      <p:cBhvr>
                                        <p:cTn id="120" dur="1" fill="hold">
                                          <p:stCondLst>
                                            <p:cond delay="0"/>
                                          </p:stCondLst>
                                        </p:cTn>
                                        <p:tgtEl>
                                          <p:spTgt spid="905259"/>
                                        </p:tgtEl>
                                        <p:attrNameLst>
                                          <p:attrName>style.visibility</p:attrName>
                                        </p:attrNameLst>
                                      </p:cBhvr>
                                      <p:to>
                                        <p:strVal val="visible"/>
                                      </p:to>
                                    </p:set>
                                    <p:animEffect transition="in" filter="box(in)">
                                      <p:cBhvr>
                                        <p:cTn id="121" dur="500"/>
                                        <p:tgtEl>
                                          <p:spTgt spid="905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5233" grpId="0"/>
      <p:bldP spid="905234" grpId="0"/>
      <p:bldP spid="905235" grpId="0"/>
      <p:bldP spid="905236" grpId="0"/>
      <p:bldP spid="905237" grpId="0"/>
      <p:bldP spid="905238" grpId="0"/>
      <p:bldP spid="905239" grpId="0"/>
      <p:bldP spid="905240" grpId="0"/>
      <p:bldP spid="905241" grpId="0"/>
      <p:bldP spid="905242" grpId="0"/>
      <p:bldP spid="905243" grpId="0"/>
      <p:bldP spid="905244" grpId="0" animBg="1"/>
      <p:bldP spid="905245" grpId="0" animBg="1"/>
      <p:bldP spid="905246" grpId="0" animBg="1"/>
      <p:bldP spid="905258" grpId="0"/>
      <p:bldP spid="905259"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B6844778-C867-4A97-A2A3-0A242D1D736B}" type="slidenum">
              <a:rPr lang="fi-FI" altLang="fi-FI" sz="1000" smtClean="0">
                <a:solidFill>
                  <a:schemeClr val="tx1"/>
                </a:solidFill>
                <a:latin typeface="Arial" panose="020B0604020202020204" pitchFamily="34" charset="0"/>
              </a:rPr>
              <a:pPr>
                <a:spcBef>
                  <a:spcPct val="0"/>
                </a:spcBef>
                <a:buClrTx/>
                <a:buFontTx/>
                <a:buNone/>
              </a:pPr>
              <a:t>79</a:t>
            </a:fld>
            <a:endParaRPr lang="fi-FI" altLang="fi-FI" sz="1000" smtClean="0">
              <a:solidFill>
                <a:schemeClr val="tx1"/>
              </a:solidFill>
              <a:latin typeface="Arial" panose="020B0604020202020204" pitchFamily="34" charset="0"/>
            </a:endParaRPr>
          </a:p>
        </p:txBody>
      </p:sp>
      <p:sp>
        <p:nvSpPr>
          <p:cNvPr id="8909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89092" name="Rectangle 3"/>
          <p:cNvSpPr>
            <a:spLocks noGrp="1" noRot="1" noChangeArrowheads="1"/>
          </p:cNvSpPr>
          <p:nvPr>
            <p:ph type="body" idx="1"/>
          </p:nvPr>
        </p:nvSpPr>
        <p:spPr>
          <a:xfrm>
            <a:off x="301625" y="352425"/>
            <a:ext cx="8540750" cy="1758950"/>
          </a:xfrm>
        </p:spPr>
        <p:txBody>
          <a:bodyPr/>
          <a:lstStyle/>
          <a:p>
            <a:pPr eaLnBrk="1" hangingPunct="1"/>
            <a:r>
              <a:rPr lang="fi-FI" altLang="fi-FI" b="1" smtClean="0"/>
              <a:t>Vinon heittoliikkeen yhtälöt:</a:t>
            </a:r>
          </a:p>
          <a:p>
            <a:pPr lvl="1" eaLnBrk="1" hangingPunct="1"/>
            <a:r>
              <a:rPr lang="fi-FI" altLang="fi-FI" smtClean="0"/>
              <a:t>Kiihtyvyydet: </a:t>
            </a:r>
            <a:r>
              <a:rPr lang="fi-FI" altLang="fi-FI" i="1" smtClean="0"/>
              <a:t>a</a:t>
            </a:r>
            <a:r>
              <a:rPr lang="fi-FI" altLang="fi-FI" baseline="-25000" smtClean="0"/>
              <a:t>x</a:t>
            </a:r>
            <a:r>
              <a:rPr lang="fi-FI" altLang="fi-FI" smtClean="0"/>
              <a:t> = 0, </a:t>
            </a:r>
            <a:r>
              <a:rPr lang="fi-FI" altLang="fi-FI" i="1" smtClean="0"/>
              <a:t>a</a:t>
            </a:r>
            <a:r>
              <a:rPr lang="fi-FI" altLang="fi-FI" baseline="-25000" smtClean="0"/>
              <a:t>y</a:t>
            </a:r>
            <a:r>
              <a:rPr lang="fi-FI" altLang="fi-FI" smtClean="0"/>
              <a:t> = -</a:t>
            </a:r>
            <a:r>
              <a:rPr lang="fi-FI" altLang="fi-FI" i="1" smtClean="0"/>
              <a:t>g</a:t>
            </a:r>
          </a:p>
          <a:p>
            <a:pPr eaLnBrk="1" hangingPunct="1"/>
            <a:r>
              <a:rPr lang="fi-FI" altLang="fi-FI" smtClean="0"/>
              <a:t>Nopeuden alkukomponentit:</a:t>
            </a:r>
            <a:endParaRPr lang="fi-FI" altLang="fi-FI" i="1" smtClean="0"/>
          </a:p>
        </p:txBody>
      </p:sp>
      <p:sp>
        <p:nvSpPr>
          <p:cNvPr id="8909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graphicFrame>
        <p:nvGraphicFramePr>
          <p:cNvPr id="89094" name="Object 5"/>
          <p:cNvGraphicFramePr>
            <a:graphicFrameLocks noChangeAspect="1"/>
          </p:cNvGraphicFramePr>
          <p:nvPr/>
        </p:nvGraphicFramePr>
        <p:xfrm>
          <a:off x="1830388" y="2209800"/>
          <a:ext cx="2860675" cy="1296988"/>
        </p:xfrm>
        <a:graphic>
          <a:graphicData uri="http://schemas.openxmlformats.org/presentationml/2006/ole">
            <mc:AlternateContent xmlns:mc="http://schemas.openxmlformats.org/markup-compatibility/2006">
              <mc:Choice xmlns:v="urn:schemas-microsoft-com:vml" Requires="v">
                <p:oleObj spid="_x0000_s89107" name="Equation" r:id="rId3" imgW="2019300" imgH="914400" progId="Equation.DSMT4">
                  <p:embed/>
                </p:oleObj>
              </mc:Choice>
              <mc:Fallback>
                <p:oleObj name="Equation" r:id="rId3" imgW="2019300" imgH="9144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0388" y="2209800"/>
                        <a:ext cx="2860675" cy="1296988"/>
                      </a:xfrm>
                      <a:prstGeom prst="rect">
                        <a:avLst/>
                      </a:prstGeom>
                      <a:solidFill>
                        <a:srgbClr val="FFCC99"/>
                      </a:solidFill>
                      <a:ln w="9525">
                        <a:solidFill>
                          <a:schemeClr val="tx1"/>
                        </a:solidFill>
                        <a:miter lim="800000"/>
                        <a:headEnd/>
                        <a:tailEnd/>
                      </a:ln>
                    </p:spPr>
                  </p:pic>
                </p:oleObj>
              </mc:Fallback>
            </mc:AlternateContent>
          </a:graphicData>
        </a:graphic>
      </p:graphicFrame>
      <p:sp>
        <p:nvSpPr>
          <p:cNvPr id="89095" name="Rectangle 6"/>
          <p:cNvSpPr>
            <a:spLocks noRot="1" noChangeArrowheads="1"/>
          </p:cNvSpPr>
          <p:nvPr/>
        </p:nvSpPr>
        <p:spPr bwMode="auto">
          <a:xfrm>
            <a:off x="314325" y="3719513"/>
            <a:ext cx="8540750" cy="111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r>
              <a:rPr lang="fi-FI" altLang="fi-FI"/>
              <a:t>Nopeuden komponentit ja itseisarvo ajan-hetkellä </a:t>
            </a:r>
            <a:r>
              <a:rPr lang="fi-FI" altLang="fi-FI" i="1"/>
              <a:t>t</a:t>
            </a:r>
            <a:r>
              <a:rPr lang="fi-FI" altLang="fi-FI"/>
              <a:t>:</a:t>
            </a:r>
            <a:endParaRPr lang="fi-FI" altLang="fi-FI" i="1"/>
          </a:p>
        </p:txBody>
      </p:sp>
      <p:sp>
        <p:nvSpPr>
          <p:cNvPr id="89096" name="Rectangle 7"/>
          <p:cNvSpPr>
            <a:spLocks noChangeArrowheads="1"/>
          </p:cNvSpPr>
          <p:nvPr/>
        </p:nvSpPr>
        <p:spPr bwMode="auto">
          <a:xfrm>
            <a:off x="0" y="3048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graphicFrame>
        <p:nvGraphicFramePr>
          <p:cNvPr id="89097" name="Object 8"/>
          <p:cNvGraphicFramePr>
            <a:graphicFrameLocks noChangeAspect="1"/>
          </p:cNvGraphicFramePr>
          <p:nvPr/>
        </p:nvGraphicFramePr>
        <p:xfrm>
          <a:off x="2073275" y="5008563"/>
          <a:ext cx="2070100" cy="1096962"/>
        </p:xfrm>
        <a:graphic>
          <a:graphicData uri="http://schemas.openxmlformats.org/presentationml/2006/ole">
            <mc:AlternateContent xmlns:mc="http://schemas.openxmlformats.org/markup-compatibility/2006">
              <mc:Choice xmlns:v="urn:schemas-microsoft-com:vml" Requires="v">
                <p:oleObj spid="_x0000_s89108" name="Equation" r:id="rId5" imgW="1435100" imgH="762000" progId="Equation.DSMT4">
                  <p:embed/>
                </p:oleObj>
              </mc:Choice>
              <mc:Fallback>
                <p:oleObj name="Equation" r:id="rId5" imgW="1435100" imgH="7620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73275" y="5008563"/>
                        <a:ext cx="2070100" cy="1096962"/>
                      </a:xfrm>
                      <a:prstGeom prst="rect">
                        <a:avLst/>
                      </a:prstGeom>
                      <a:solidFill>
                        <a:srgbClr val="FFCC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098" name="Rectangle 9"/>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graphicFrame>
        <p:nvGraphicFramePr>
          <p:cNvPr id="89099" name="Object 10"/>
          <p:cNvGraphicFramePr>
            <a:graphicFrameLocks noChangeAspect="1"/>
          </p:cNvGraphicFramePr>
          <p:nvPr/>
        </p:nvGraphicFramePr>
        <p:xfrm>
          <a:off x="4641850" y="5053013"/>
          <a:ext cx="2208213" cy="641350"/>
        </p:xfrm>
        <a:graphic>
          <a:graphicData uri="http://schemas.openxmlformats.org/presentationml/2006/ole">
            <mc:AlternateContent xmlns:mc="http://schemas.openxmlformats.org/markup-compatibility/2006">
              <mc:Choice xmlns:v="urn:schemas-microsoft-com:vml" Requires="v">
                <p:oleObj spid="_x0000_s89109" name="Equation" r:id="rId7" imgW="1409088" imgH="406224" progId="Equation.DSMT4">
                  <p:embed/>
                </p:oleObj>
              </mc:Choice>
              <mc:Fallback>
                <p:oleObj name="Equation" r:id="rId7" imgW="1409088" imgH="406224"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1850" y="5053013"/>
                        <a:ext cx="2208213" cy="641350"/>
                      </a:xfrm>
                      <a:prstGeom prst="rect">
                        <a:avLst/>
                      </a:prstGeom>
                      <a:solidFill>
                        <a:srgbClr val="FFCC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00" name="AutoShape 12">
            <a:hlinkClick r:id="rId9"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ian numeron paikkamerkki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9EB0F233-2A4B-41CD-BF83-F9FCC2A216B5}" type="slidenum">
              <a:rPr lang="fi-FI" altLang="fi-FI" sz="1000" smtClean="0">
                <a:solidFill>
                  <a:schemeClr val="tx1"/>
                </a:solidFill>
                <a:latin typeface="Arial" panose="020B0604020202020204" pitchFamily="34" charset="0"/>
              </a:rPr>
              <a:pPr>
                <a:spcBef>
                  <a:spcPct val="0"/>
                </a:spcBef>
                <a:buClrTx/>
                <a:buFontTx/>
                <a:buNone/>
              </a:pPr>
              <a:t>8</a:t>
            </a:fld>
            <a:endParaRPr lang="fi-FI" altLang="fi-FI" sz="1000" smtClean="0">
              <a:solidFill>
                <a:schemeClr val="tx1"/>
              </a:solidFill>
              <a:latin typeface="Arial" panose="020B0604020202020204" pitchFamily="34" charset="0"/>
            </a:endParaRPr>
          </a:p>
        </p:txBody>
      </p:sp>
      <p:sp>
        <p:nvSpPr>
          <p:cNvPr id="15363" name="Rectangle 2"/>
          <p:cNvSpPr>
            <a:spLocks noGrp="1" noRot="1" noChangeArrowheads="1"/>
          </p:cNvSpPr>
          <p:nvPr>
            <p:ph type="title"/>
          </p:nvPr>
        </p:nvSpPr>
        <p:spPr/>
        <p:txBody>
          <a:bodyPr/>
          <a:lstStyle/>
          <a:p>
            <a:pPr eaLnBrk="1" hangingPunct="1"/>
            <a:r>
              <a:rPr lang="fi-FI" altLang="fi-FI" sz="4000" smtClean="0"/>
              <a:t>Fysikaalinen ajattelutapa</a:t>
            </a:r>
          </a:p>
        </p:txBody>
      </p:sp>
      <p:sp>
        <p:nvSpPr>
          <p:cNvPr id="786435" name="Rectangle 3"/>
          <p:cNvSpPr>
            <a:spLocks noChangeArrowheads="1"/>
          </p:cNvSpPr>
          <p:nvPr/>
        </p:nvSpPr>
        <p:spPr bwMode="auto">
          <a:xfrm>
            <a:off x="755650" y="2133600"/>
            <a:ext cx="1944688" cy="1511300"/>
          </a:xfrm>
          <a:prstGeom prst="rect">
            <a:avLst/>
          </a:prstGeom>
          <a:solidFill>
            <a:srgbClr val="99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b="1">
                <a:solidFill>
                  <a:schemeClr val="tx1"/>
                </a:solidFill>
                <a:latin typeface="Arial" panose="020B0604020202020204" pitchFamily="34" charset="0"/>
              </a:rPr>
              <a:t>KOHDE</a:t>
            </a:r>
          </a:p>
          <a:p>
            <a:pPr eaLnBrk="1" hangingPunct="1">
              <a:spcBef>
                <a:spcPct val="0"/>
              </a:spcBef>
              <a:buClrTx/>
              <a:buFontTx/>
              <a:buChar char="•"/>
            </a:pPr>
            <a:r>
              <a:rPr lang="fi-FI" altLang="fi-FI" sz="2400" b="1">
                <a:solidFill>
                  <a:schemeClr val="tx1"/>
                </a:solidFill>
                <a:latin typeface="Arial" panose="020B0604020202020204" pitchFamily="34" charset="0"/>
              </a:rPr>
              <a:t>rakenteet</a:t>
            </a:r>
          </a:p>
          <a:p>
            <a:pPr eaLnBrk="1" hangingPunct="1">
              <a:spcBef>
                <a:spcPct val="0"/>
              </a:spcBef>
              <a:buClrTx/>
              <a:buFontTx/>
              <a:buChar char="•"/>
            </a:pPr>
            <a:r>
              <a:rPr lang="fi-FI" altLang="fi-FI" sz="2400" b="1">
                <a:solidFill>
                  <a:schemeClr val="tx1"/>
                </a:solidFill>
                <a:latin typeface="Arial" panose="020B0604020202020204" pitchFamily="34" charset="0"/>
              </a:rPr>
              <a:t>ilmiöt</a:t>
            </a:r>
          </a:p>
        </p:txBody>
      </p:sp>
      <p:sp>
        <p:nvSpPr>
          <p:cNvPr id="786436" name="Rectangle 4"/>
          <p:cNvSpPr>
            <a:spLocks noChangeArrowheads="1"/>
          </p:cNvSpPr>
          <p:nvPr/>
        </p:nvSpPr>
        <p:spPr bwMode="auto">
          <a:xfrm>
            <a:off x="3563938" y="2133600"/>
            <a:ext cx="1871662" cy="1512888"/>
          </a:xfrm>
          <a:prstGeom prst="rect">
            <a:avLst/>
          </a:prstGeom>
          <a:solidFill>
            <a:srgbClr val="99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2400" b="1">
                <a:solidFill>
                  <a:schemeClr val="tx1"/>
                </a:solidFill>
                <a:latin typeface="Arial" panose="020B0604020202020204" pitchFamily="34" charset="0"/>
              </a:rPr>
              <a:t>METODI</a:t>
            </a:r>
          </a:p>
          <a:p>
            <a:pPr eaLnBrk="1" hangingPunct="1">
              <a:spcBef>
                <a:spcPct val="0"/>
              </a:spcBef>
              <a:buClrTx/>
              <a:buFontTx/>
              <a:buChar char="•"/>
            </a:pPr>
            <a:r>
              <a:rPr lang="fi-FI" altLang="fi-FI" sz="2400" b="1">
                <a:solidFill>
                  <a:schemeClr val="tx1"/>
                </a:solidFill>
                <a:latin typeface="Arial" panose="020B0604020202020204" pitchFamily="34" charset="0"/>
              </a:rPr>
              <a:t>havainto</a:t>
            </a:r>
          </a:p>
          <a:p>
            <a:pPr eaLnBrk="1" hangingPunct="1">
              <a:spcBef>
                <a:spcPct val="0"/>
              </a:spcBef>
              <a:buClrTx/>
              <a:buFontTx/>
              <a:buChar char="•"/>
            </a:pPr>
            <a:r>
              <a:rPr lang="fi-FI" altLang="fi-FI" sz="2400" b="1">
                <a:solidFill>
                  <a:schemeClr val="tx1"/>
                </a:solidFill>
                <a:latin typeface="Arial" panose="020B0604020202020204" pitchFamily="34" charset="0"/>
              </a:rPr>
              <a:t>päättely</a:t>
            </a:r>
          </a:p>
          <a:p>
            <a:pPr eaLnBrk="1" hangingPunct="1">
              <a:spcBef>
                <a:spcPct val="0"/>
              </a:spcBef>
              <a:buClrTx/>
              <a:buFontTx/>
              <a:buChar char="•"/>
            </a:pPr>
            <a:r>
              <a:rPr lang="fi-FI" altLang="fi-FI" sz="2400" b="1">
                <a:solidFill>
                  <a:schemeClr val="tx1"/>
                </a:solidFill>
                <a:latin typeface="Arial" panose="020B0604020202020204" pitchFamily="34" charset="0"/>
              </a:rPr>
              <a:t>mittaus</a:t>
            </a:r>
          </a:p>
        </p:txBody>
      </p:sp>
      <p:sp>
        <p:nvSpPr>
          <p:cNvPr id="786437" name="Rectangle 5"/>
          <p:cNvSpPr>
            <a:spLocks noChangeArrowheads="1"/>
          </p:cNvSpPr>
          <p:nvPr/>
        </p:nvSpPr>
        <p:spPr bwMode="auto">
          <a:xfrm>
            <a:off x="6262688" y="2133600"/>
            <a:ext cx="1871662" cy="1512888"/>
          </a:xfrm>
          <a:prstGeom prst="rect">
            <a:avLst/>
          </a:prstGeom>
          <a:solidFill>
            <a:srgbClr val="99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0"/>
              </a:spcBef>
              <a:buClrTx/>
              <a:buFontTx/>
              <a:buNone/>
            </a:pPr>
            <a:r>
              <a:rPr lang="fi-FI" altLang="fi-FI" sz="2400" b="1">
                <a:solidFill>
                  <a:schemeClr val="tx1"/>
                </a:solidFill>
                <a:latin typeface="Arial" panose="020B0604020202020204" pitchFamily="34" charset="0"/>
              </a:rPr>
              <a:t>TIETO</a:t>
            </a:r>
          </a:p>
        </p:txBody>
      </p:sp>
      <p:sp>
        <p:nvSpPr>
          <p:cNvPr id="786438" name="Rectangle 6"/>
          <p:cNvSpPr>
            <a:spLocks noChangeArrowheads="1"/>
          </p:cNvSpPr>
          <p:nvPr/>
        </p:nvSpPr>
        <p:spPr bwMode="auto">
          <a:xfrm>
            <a:off x="755650" y="4076700"/>
            <a:ext cx="1944688" cy="1008063"/>
          </a:xfrm>
          <a:prstGeom prst="rect">
            <a:avLst/>
          </a:prstGeom>
          <a:solidFill>
            <a:srgbClr val="99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0"/>
              </a:spcBef>
              <a:buClrTx/>
              <a:buFontTx/>
              <a:buNone/>
            </a:pPr>
            <a:r>
              <a:rPr lang="fi-FI" altLang="fi-FI" sz="2400" b="1">
                <a:solidFill>
                  <a:schemeClr val="tx1"/>
                </a:solidFill>
                <a:latin typeface="Arial" panose="020B0604020202020204" pitchFamily="34" charset="0"/>
              </a:rPr>
              <a:t>TUTKIJA</a:t>
            </a:r>
          </a:p>
        </p:txBody>
      </p:sp>
      <p:sp>
        <p:nvSpPr>
          <p:cNvPr id="786439" name="Rectangle 7"/>
          <p:cNvSpPr>
            <a:spLocks noChangeArrowheads="1"/>
          </p:cNvSpPr>
          <p:nvPr/>
        </p:nvSpPr>
        <p:spPr bwMode="auto">
          <a:xfrm>
            <a:off x="2916238" y="5516563"/>
            <a:ext cx="2663825" cy="431800"/>
          </a:xfrm>
          <a:prstGeom prst="rect">
            <a:avLst/>
          </a:prstGeom>
          <a:solidFill>
            <a:srgbClr val="99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1800" b="1">
                <a:solidFill>
                  <a:schemeClr val="tx1"/>
                </a:solidFill>
                <a:latin typeface="Arial" panose="020B0604020202020204" pitchFamily="34" charset="0"/>
              </a:rPr>
              <a:t>Käyttö, tekniikka</a:t>
            </a:r>
          </a:p>
        </p:txBody>
      </p:sp>
      <p:sp>
        <p:nvSpPr>
          <p:cNvPr id="786440" name="Rectangle 8"/>
          <p:cNvSpPr>
            <a:spLocks noChangeArrowheads="1"/>
          </p:cNvSpPr>
          <p:nvPr/>
        </p:nvSpPr>
        <p:spPr bwMode="auto">
          <a:xfrm>
            <a:off x="5724525" y="5516563"/>
            <a:ext cx="2806700" cy="431800"/>
          </a:xfrm>
          <a:prstGeom prst="rect">
            <a:avLst/>
          </a:prstGeom>
          <a:solidFill>
            <a:srgbClr val="99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0"/>
              </a:spcBef>
              <a:buClrTx/>
              <a:buFontTx/>
              <a:buNone/>
            </a:pPr>
            <a:r>
              <a:rPr lang="fi-FI" altLang="fi-FI" sz="1800" b="1">
                <a:solidFill>
                  <a:schemeClr val="tx1"/>
                </a:solidFill>
                <a:latin typeface="Arial" panose="020B0604020202020204" pitchFamily="34" charset="0"/>
              </a:rPr>
              <a:t>Fysiikan maailmankuva</a:t>
            </a:r>
          </a:p>
        </p:txBody>
      </p:sp>
      <p:cxnSp>
        <p:nvCxnSpPr>
          <p:cNvPr id="786441" name="AutoShape 9"/>
          <p:cNvCxnSpPr>
            <a:cxnSpLocks noChangeShapeType="1"/>
            <a:stCxn id="786435" idx="3"/>
            <a:endCxn id="786436" idx="1"/>
          </p:cNvCxnSpPr>
          <p:nvPr/>
        </p:nvCxnSpPr>
        <p:spPr bwMode="auto">
          <a:xfrm>
            <a:off x="2700338" y="2889250"/>
            <a:ext cx="863600" cy="15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86442" name="AutoShape 10"/>
          <p:cNvCxnSpPr>
            <a:cxnSpLocks noChangeShapeType="1"/>
            <a:stCxn id="786436" idx="3"/>
            <a:endCxn id="786437" idx="1"/>
          </p:cNvCxnSpPr>
          <p:nvPr/>
        </p:nvCxnSpPr>
        <p:spPr bwMode="auto">
          <a:xfrm>
            <a:off x="5435600" y="2890838"/>
            <a:ext cx="8270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86443" name="AutoShape 11"/>
          <p:cNvCxnSpPr>
            <a:cxnSpLocks noChangeShapeType="1"/>
            <a:stCxn id="786437" idx="2"/>
            <a:endCxn id="786438" idx="3"/>
          </p:cNvCxnSpPr>
          <p:nvPr/>
        </p:nvCxnSpPr>
        <p:spPr bwMode="auto">
          <a:xfrm rot="5400000">
            <a:off x="4482307" y="1864519"/>
            <a:ext cx="935037" cy="4498975"/>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86444" name="AutoShape 12"/>
          <p:cNvCxnSpPr>
            <a:cxnSpLocks noChangeShapeType="1"/>
            <a:stCxn id="786438" idx="0"/>
            <a:endCxn id="786435" idx="2"/>
          </p:cNvCxnSpPr>
          <p:nvPr/>
        </p:nvCxnSpPr>
        <p:spPr bwMode="auto">
          <a:xfrm flipV="1">
            <a:off x="1728788" y="3644900"/>
            <a:ext cx="0" cy="431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86445" name="Line 13"/>
          <p:cNvSpPr>
            <a:spLocks noChangeShapeType="1"/>
          </p:cNvSpPr>
          <p:nvPr/>
        </p:nvSpPr>
        <p:spPr bwMode="auto">
          <a:xfrm>
            <a:off x="7667625" y="3644900"/>
            <a:ext cx="0" cy="18716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786446" name="Line 14"/>
          <p:cNvSpPr>
            <a:spLocks noChangeShapeType="1"/>
          </p:cNvSpPr>
          <p:nvPr/>
        </p:nvSpPr>
        <p:spPr bwMode="auto">
          <a:xfrm>
            <a:off x="7451725" y="3644900"/>
            <a:ext cx="0" cy="13684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786447" name="Line 15"/>
          <p:cNvSpPr>
            <a:spLocks noChangeShapeType="1"/>
          </p:cNvSpPr>
          <p:nvPr/>
        </p:nvSpPr>
        <p:spPr bwMode="auto">
          <a:xfrm flipH="1">
            <a:off x="4500563" y="5013325"/>
            <a:ext cx="29511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786448" name="Line 16"/>
          <p:cNvSpPr>
            <a:spLocks noChangeShapeType="1"/>
          </p:cNvSpPr>
          <p:nvPr/>
        </p:nvSpPr>
        <p:spPr bwMode="auto">
          <a:xfrm>
            <a:off x="4500563" y="5013325"/>
            <a:ext cx="0" cy="5032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15378" name="AutoShape 18">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86435"/>
                                        </p:tgtEl>
                                        <p:attrNameLst>
                                          <p:attrName>style.visibility</p:attrName>
                                        </p:attrNameLst>
                                      </p:cBhvr>
                                      <p:to>
                                        <p:strVal val="visible"/>
                                      </p:to>
                                    </p:set>
                                    <p:animEffect transition="in" filter="box(in)">
                                      <p:cBhvr>
                                        <p:cTn id="7" dur="500"/>
                                        <p:tgtEl>
                                          <p:spTgt spid="7864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86441"/>
                                        </p:tgtEl>
                                        <p:attrNameLst>
                                          <p:attrName>style.visibility</p:attrName>
                                        </p:attrNameLst>
                                      </p:cBhvr>
                                      <p:to>
                                        <p:strVal val="visible"/>
                                      </p:to>
                                    </p:set>
                                    <p:animEffect transition="in" filter="box(in)">
                                      <p:cBhvr>
                                        <p:cTn id="12" dur="500"/>
                                        <p:tgtEl>
                                          <p:spTgt spid="786441"/>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786436"/>
                                        </p:tgtEl>
                                        <p:attrNameLst>
                                          <p:attrName>style.visibility</p:attrName>
                                        </p:attrNameLst>
                                      </p:cBhvr>
                                      <p:to>
                                        <p:strVal val="visible"/>
                                      </p:to>
                                    </p:set>
                                    <p:animEffect transition="in" filter="box(in)">
                                      <p:cBhvr>
                                        <p:cTn id="15" dur="500"/>
                                        <p:tgtEl>
                                          <p:spTgt spid="78643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786442"/>
                                        </p:tgtEl>
                                        <p:attrNameLst>
                                          <p:attrName>style.visibility</p:attrName>
                                        </p:attrNameLst>
                                      </p:cBhvr>
                                      <p:to>
                                        <p:strVal val="visible"/>
                                      </p:to>
                                    </p:set>
                                    <p:animEffect transition="in" filter="box(in)">
                                      <p:cBhvr>
                                        <p:cTn id="20" dur="500"/>
                                        <p:tgtEl>
                                          <p:spTgt spid="786442"/>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786437"/>
                                        </p:tgtEl>
                                        <p:attrNameLst>
                                          <p:attrName>style.visibility</p:attrName>
                                        </p:attrNameLst>
                                      </p:cBhvr>
                                      <p:to>
                                        <p:strVal val="visible"/>
                                      </p:to>
                                    </p:set>
                                    <p:animEffect transition="in" filter="box(in)">
                                      <p:cBhvr>
                                        <p:cTn id="23" dur="500"/>
                                        <p:tgtEl>
                                          <p:spTgt spid="78643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nodeType="clickEffect">
                                  <p:stCondLst>
                                    <p:cond delay="0"/>
                                  </p:stCondLst>
                                  <p:childTnLst>
                                    <p:set>
                                      <p:cBhvr>
                                        <p:cTn id="27" dur="1" fill="hold">
                                          <p:stCondLst>
                                            <p:cond delay="0"/>
                                          </p:stCondLst>
                                        </p:cTn>
                                        <p:tgtEl>
                                          <p:spTgt spid="786443"/>
                                        </p:tgtEl>
                                        <p:attrNameLst>
                                          <p:attrName>style.visibility</p:attrName>
                                        </p:attrNameLst>
                                      </p:cBhvr>
                                      <p:to>
                                        <p:strVal val="visible"/>
                                      </p:to>
                                    </p:set>
                                    <p:animEffect transition="in" filter="box(in)">
                                      <p:cBhvr>
                                        <p:cTn id="28" dur="500"/>
                                        <p:tgtEl>
                                          <p:spTgt spid="786443"/>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786438"/>
                                        </p:tgtEl>
                                        <p:attrNameLst>
                                          <p:attrName>style.visibility</p:attrName>
                                        </p:attrNameLst>
                                      </p:cBhvr>
                                      <p:to>
                                        <p:strVal val="visible"/>
                                      </p:to>
                                    </p:set>
                                    <p:animEffect transition="in" filter="box(in)">
                                      <p:cBhvr>
                                        <p:cTn id="31" dur="500"/>
                                        <p:tgtEl>
                                          <p:spTgt spid="786438"/>
                                        </p:tgtEl>
                                      </p:cBhvr>
                                    </p:animEffect>
                                  </p:childTnLst>
                                </p:cTn>
                              </p:par>
                              <p:par>
                                <p:cTn id="32" presetID="4" presetClass="entr" presetSubtype="16" fill="hold" nodeType="withEffect">
                                  <p:stCondLst>
                                    <p:cond delay="0"/>
                                  </p:stCondLst>
                                  <p:childTnLst>
                                    <p:set>
                                      <p:cBhvr>
                                        <p:cTn id="33" dur="1" fill="hold">
                                          <p:stCondLst>
                                            <p:cond delay="0"/>
                                          </p:stCondLst>
                                        </p:cTn>
                                        <p:tgtEl>
                                          <p:spTgt spid="786444"/>
                                        </p:tgtEl>
                                        <p:attrNameLst>
                                          <p:attrName>style.visibility</p:attrName>
                                        </p:attrNameLst>
                                      </p:cBhvr>
                                      <p:to>
                                        <p:strVal val="visible"/>
                                      </p:to>
                                    </p:set>
                                    <p:animEffect transition="in" filter="box(in)">
                                      <p:cBhvr>
                                        <p:cTn id="34" dur="500"/>
                                        <p:tgtEl>
                                          <p:spTgt spid="78644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nodeType="clickEffect">
                                  <p:stCondLst>
                                    <p:cond delay="0"/>
                                  </p:stCondLst>
                                  <p:childTnLst>
                                    <p:set>
                                      <p:cBhvr>
                                        <p:cTn id="38" dur="1" fill="hold">
                                          <p:stCondLst>
                                            <p:cond delay="0"/>
                                          </p:stCondLst>
                                        </p:cTn>
                                        <p:tgtEl>
                                          <p:spTgt spid="786446"/>
                                        </p:tgtEl>
                                        <p:attrNameLst>
                                          <p:attrName>style.visibility</p:attrName>
                                        </p:attrNameLst>
                                      </p:cBhvr>
                                      <p:to>
                                        <p:strVal val="visible"/>
                                      </p:to>
                                    </p:set>
                                    <p:animEffect transition="in" filter="box(in)">
                                      <p:cBhvr>
                                        <p:cTn id="39" dur="500"/>
                                        <p:tgtEl>
                                          <p:spTgt spid="786446"/>
                                        </p:tgtEl>
                                      </p:cBhvr>
                                    </p:animEffect>
                                  </p:childTnLst>
                                </p:cTn>
                              </p:par>
                              <p:par>
                                <p:cTn id="40" presetID="4" presetClass="entr" presetSubtype="16" fill="hold" nodeType="withEffect">
                                  <p:stCondLst>
                                    <p:cond delay="0"/>
                                  </p:stCondLst>
                                  <p:childTnLst>
                                    <p:set>
                                      <p:cBhvr>
                                        <p:cTn id="41" dur="1" fill="hold">
                                          <p:stCondLst>
                                            <p:cond delay="0"/>
                                          </p:stCondLst>
                                        </p:cTn>
                                        <p:tgtEl>
                                          <p:spTgt spid="786447"/>
                                        </p:tgtEl>
                                        <p:attrNameLst>
                                          <p:attrName>style.visibility</p:attrName>
                                        </p:attrNameLst>
                                      </p:cBhvr>
                                      <p:to>
                                        <p:strVal val="visible"/>
                                      </p:to>
                                    </p:set>
                                    <p:animEffect transition="in" filter="box(in)">
                                      <p:cBhvr>
                                        <p:cTn id="42" dur="500"/>
                                        <p:tgtEl>
                                          <p:spTgt spid="786447"/>
                                        </p:tgtEl>
                                      </p:cBhvr>
                                    </p:animEffect>
                                  </p:childTnLst>
                                </p:cTn>
                              </p:par>
                              <p:par>
                                <p:cTn id="43" presetID="4" presetClass="entr" presetSubtype="16" fill="hold" nodeType="withEffect">
                                  <p:stCondLst>
                                    <p:cond delay="0"/>
                                  </p:stCondLst>
                                  <p:childTnLst>
                                    <p:set>
                                      <p:cBhvr>
                                        <p:cTn id="44" dur="1" fill="hold">
                                          <p:stCondLst>
                                            <p:cond delay="0"/>
                                          </p:stCondLst>
                                        </p:cTn>
                                        <p:tgtEl>
                                          <p:spTgt spid="786448"/>
                                        </p:tgtEl>
                                        <p:attrNameLst>
                                          <p:attrName>style.visibility</p:attrName>
                                        </p:attrNameLst>
                                      </p:cBhvr>
                                      <p:to>
                                        <p:strVal val="visible"/>
                                      </p:to>
                                    </p:set>
                                    <p:animEffect transition="in" filter="box(in)">
                                      <p:cBhvr>
                                        <p:cTn id="45" dur="500"/>
                                        <p:tgtEl>
                                          <p:spTgt spid="786448"/>
                                        </p:tgtEl>
                                      </p:cBhvr>
                                    </p:animEffect>
                                  </p:childTnLst>
                                </p:cTn>
                              </p:par>
                              <p:par>
                                <p:cTn id="46" presetID="4" presetClass="entr" presetSubtype="16" fill="hold" grpId="0" nodeType="withEffect">
                                  <p:stCondLst>
                                    <p:cond delay="0"/>
                                  </p:stCondLst>
                                  <p:childTnLst>
                                    <p:set>
                                      <p:cBhvr>
                                        <p:cTn id="47" dur="1" fill="hold">
                                          <p:stCondLst>
                                            <p:cond delay="0"/>
                                          </p:stCondLst>
                                        </p:cTn>
                                        <p:tgtEl>
                                          <p:spTgt spid="786439"/>
                                        </p:tgtEl>
                                        <p:attrNameLst>
                                          <p:attrName>style.visibility</p:attrName>
                                        </p:attrNameLst>
                                      </p:cBhvr>
                                      <p:to>
                                        <p:strVal val="visible"/>
                                      </p:to>
                                    </p:set>
                                    <p:animEffect transition="in" filter="box(in)">
                                      <p:cBhvr>
                                        <p:cTn id="48" dur="500"/>
                                        <p:tgtEl>
                                          <p:spTgt spid="786439"/>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4" presetClass="entr" presetSubtype="16" fill="hold" nodeType="clickEffect">
                                  <p:stCondLst>
                                    <p:cond delay="0"/>
                                  </p:stCondLst>
                                  <p:childTnLst>
                                    <p:set>
                                      <p:cBhvr>
                                        <p:cTn id="52" dur="1" fill="hold">
                                          <p:stCondLst>
                                            <p:cond delay="0"/>
                                          </p:stCondLst>
                                        </p:cTn>
                                        <p:tgtEl>
                                          <p:spTgt spid="786445"/>
                                        </p:tgtEl>
                                        <p:attrNameLst>
                                          <p:attrName>style.visibility</p:attrName>
                                        </p:attrNameLst>
                                      </p:cBhvr>
                                      <p:to>
                                        <p:strVal val="visible"/>
                                      </p:to>
                                    </p:set>
                                    <p:animEffect transition="in" filter="box(in)">
                                      <p:cBhvr>
                                        <p:cTn id="53" dur="500"/>
                                        <p:tgtEl>
                                          <p:spTgt spid="786445"/>
                                        </p:tgtEl>
                                      </p:cBhvr>
                                    </p:animEffect>
                                  </p:childTnLst>
                                </p:cTn>
                              </p:par>
                              <p:par>
                                <p:cTn id="54" presetID="4" presetClass="entr" presetSubtype="16" fill="hold" grpId="0" nodeType="withEffect">
                                  <p:stCondLst>
                                    <p:cond delay="0"/>
                                  </p:stCondLst>
                                  <p:childTnLst>
                                    <p:set>
                                      <p:cBhvr>
                                        <p:cTn id="55" dur="1" fill="hold">
                                          <p:stCondLst>
                                            <p:cond delay="0"/>
                                          </p:stCondLst>
                                        </p:cTn>
                                        <p:tgtEl>
                                          <p:spTgt spid="786440"/>
                                        </p:tgtEl>
                                        <p:attrNameLst>
                                          <p:attrName>style.visibility</p:attrName>
                                        </p:attrNameLst>
                                      </p:cBhvr>
                                      <p:to>
                                        <p:strVal val="visible"/>
                                      </p:to>
                                    </p:set>
                                    <p:animEffect transition="in" filter="box(in)">
                                      <p:cBhvr>
                                        <p:cTn id="56" dur="500"/>
                                        <p:tgtEl>
                                          <p:spTgt spid="7864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6435" grpId="0" animBg="1"/>
      <p:bldP spid="786436" grpId="0" animBg="1"/>
      <p:bldP spid="786437" grpId="0" animBg="1"/>
      <p:bldP spid="786438" grpId="0" animBg="1"/>
      <p:bldP spid="786439" grpId="0" animBg="1"/>
      <p:bldP spid="786440"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57E85FB9-3D94-41E3-B951-F4303ED55B67}" type="slidenum">
              <a:rPr lang="fi-FI" altLang="fi-FI" sz="1000" smtClean="0">
                <a:solidFill>
                  <a:schemeClr val="tx1"/>
                </a:solidFill>
                <a:latin typeface="Arial" panose="020B0604020202020204" pitchFamily="34" charset="0"/>
              </a:rPr>
              <a:pPr>
                <a:spcBef>
                  <a:spcPct val="0"/>
                </a:spcBef>
                <a:buClrTx/>
                <a:buFontTx/>
                <a:buNone/>
              </a:pPr>
              <a:t>80</a:t>
            </a:fld>
            <a:endParaRPr lang="fi-FI" altLang="fi-FI" sz="1000" smtClean="0">
              <a:solidFill>
                <a:schemeClr val="tx1"/>
              </a:solidFill>
              <a:latin typeface="Arial" panose="020B0604020202020204" pitchFamily="34" charset="0"/>
            </a:endParaRPr>
          </a:p>
        </p:txBody>
      </p:sp>
      <p:sp>
        <p:nvSpPr>
          <p:cNvPr id="90115" name="Rectangle 2"/>
          <p:cNvSpPr>
            <a:spLocks noGrp="1" noRot="1" noChangeArrowheads="1"/>
          </p:cNvSpPr>
          <p:nvPr>
            <p:ph type="body" idx="1"/>
          </p:nvPr>
        </p:nvSpPr>
        <p:spPr>
          <a:xfrm>
            <a:off x="301625" y="352425"/>
            <a:ext cx="8540750" cy="869950"/>
          </a:xfrm>
        </p:spPr>
        <p:txBody>
          <a:bodyPr/>
          <a:lstStyle/>
          <a:p>
            <a:pPr eaLnBrk="1" hangingPunct="1"/>
            <a:r>
              <a:rPr lang="fi-FI" altLang="fi-FI" smtClean="0"/>
              <a:t>Paikkakoordinaatit ajanhetkellä </a:t>
            </a:r>
            <a:r>
              <a:rPr lang="fi-FI" altLang="fi-FI" i="1" smtClean="0"/>
              <a:t>t</a:t>
            </a:r>
            <a:r>
              <a:rPr lang="fi-FI" altLang="fi-FI" smtClean="0"/>
              <a:t>: </a:t>
            </a:r>
          </a:p>
        </p:txBody>
      </p:sp>
      <p:sp>
        <p:nvSpPr>
          <p:cNvPr id="90116" name="Rectangle 3"/>
          <p:cNvSpPr>
            <a:spLocks noChangeArrowheads="1"/>
          </p:cNvSpPr>
          <p:nvPr/>
        </p:nvSpPr>
        <p:spPr bwMode="auto">
          <a:xfrm>
            <a:off x="0" y="2919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graphicFrame>
        <p:nvGraphicFramePr>
          <p:cNvPr id="90117" name="Object 4"/>
          <p:cNvGraphicFramePr>
            <a:graphicFrameLocks noChangeAspect="1"/>
          </p:cNvGraphicFramePr>
          <p:nvPr/>
        </p:nvGraphicFramePr>
        <p:xfrm>
          <a:off x="1843088" y="1439863"/>
          <a:ext cx="2378075" cy="1382712"/>
        </p:xfrm>
        <a:graphic>
          <a:graphicData uri="http://schemas.openxmlformats.org/presentationml/2006/ole">
            <mc:AlternateContent xmlns:mc="http://schemas.openxmlformats.org/markup-compatibility/2006">
              <mc:Choice xmlns:v="urn:schemas-microsoft-com:vml" Requires="v">
                <p:oleObj spid="_x0000_s90123" name="Equation" r:id="rId3" imgW="1752600" imgH="1016000" progId="Equation.DSMT4">
                  <p:embed/>
                </p:oleObj>
              </mc:Choice>
              <mc:Fallback>
                <p:oleObj name="Equation" r:id="rId3" imgW="1752600" imgH="1016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3088" y="1439863"/>
                        <a:ext cx="2378075" cy="1382712"/>
                      </a:xfrm>
                      <a:prstGeom prst="rect">
                        <a:avLst/>
                      </a:prstGeom>
                      <a:solidFill>
                        <a:srgbClr val="FFCC99"/>
                      </a:solidFill>
                      <a:ln w="9525">
                        <a:solidFill>
                          <a:schemeClr val="tx1"/>
                        </a:solidFill>
                        <a:miter lim="800000"/>
                        <a:headEnd/>
                        <a:tailEnd/>
                      </a:ln>
                    </p:spPr>
                  </p:pic>
                </p:oleObj>
              </mc:Fallback>
            </mc:AlternateContent>
          </a:graphicData>
        </a:graphic>
      </p:graphicFrame>
      <p:sp>
        <p:nvSpPr>
          <p:cNvPr id="90118" name="Rectangle 5"/>
          <p:cNvSpPr>
            <a:spLocks noRot="1" noChangeArrowheads="1"/>
          </p:cNvSpPr>
          <p:nvPr/>
        </p:nvSpPr>
        <p:spPr bwMode="auto">
          <a:xfrm>
            <a:off x="314325" y="3224213"/>
            <a:ext cx="8540750" cy="303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r>
              <a:rPr lang="fi-FI" altLang="fi-FI" b="1"/>
              <a:t>Tehtävä 3.1. </a:t>
            </a:r>
            <a:r>
              <a:rPr lang="fi-FI" altLang="fi-FI"/>
              <a:t>Golfin pelaaja lyö tasaisella pelikentällä golfpalloa siten, että se saa alkunopeuden 30 m/s ja lähtökulma on 48°.  a) Mikä on pallon lentoaika? b) Kuinka kauas pallo lentää? c) Kuinka korkealla pallo käy? </a:t>
            </a:r>
            <a:endParaRPr lang="fi-FI" altLang="fi-FI" b="1">
              <a:solidFill>
                <a:schemeClr val="tx2"/>
              </a:solidFill>
            </a:endParaRPr>
          </a:p>
        </p:txBody>
      </p:sp>
      <p:sp>
        <p:nvSpPr>
          <p:cNvPr id="90119" name="AutoShape 7">
            <a:hlinkClick r:id="rId5" action="ppaction://hlinksldjump" highlightClick="1"/>
          </p:cNvPr>
          <p:cNvSpPr>
            <a:spLocks noChangeArrowheads="1"/>
          </p:cNvSpPr>
          <p:nvPr/>
        </p:nvSpPr>
        <p:spPr bwMode="auto">
          <a:xfrm>
            <a:off x="1855788" y="5861050"/>
            <a:ext cx="1512887" cy="441325"/>
          </a:xfrm>
          <a:prstGeom prst="actionButtonBlank">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000" b="1">
                <a:solidFill>
                  <a:schemeClr val="tx2"/>
                </a:solidFill>
              </a:rPr>
              <a:t>Ratkaisu</a:t>
            </a:r>
          </a:p>
        </p:txBody>
      </p:sp>
      <p:sp>
        <p:nvSpPr>
          <p:cNvPr id="90120" name="AutoShape 8">
            <a:hlinkClick r:id="rId6"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CE19A37F-0F78-4C3C-8D3D-C12F84DF3420}" type="slidenum">
              <a:rPr lang="fi-FI" altLang="fi-FI" sz="1000" smtClean="0">
                <a:solidFill>
                  <a:schemeClr val="tx1"/>
                </a:solidFill>
                <a:latin typeface="Arial" panose="020B0604020202020204" pitchFamily="34" charset="0"/>
              </a:rPr>
              <a:pPr>
                <a:spcBef>
                  <a:spcPct val="0"/>
                </a:spcBef>
                <a:buClrTx/>
                <a:buFontTx/>
                <a:buNone/>
              </a:pPr>
              <a:t>81</a:t>
            </a:fld>
            <a:endParaRPr lang="fi-FI" altLang="fi-FI" sz="1000" smtClean="0">
              <a:solidFill>
                <a:schemeClr val="tx1"/>
              </a:solidFill>
              <a:latin typeface="Arial" panose="020B0604020202020204" pitchFamily="34" charset="0"/>
            </a:endParaRPr>
          </a:p>
        </p:txBody>
      </p:sp>
      <p:sp>
        <p:nvSpPr>
          <p:cNvPr id="91139" name="Rectangle 2"/>
          <p:cNvSpPr>
            <a:spLocks noGrp="1" noRot="1" noChangeArrowheads="1"/>
          </p:cNvSpPr>
          <p:nvPr>
            <p:ph type="body" idx="1"/>
          </p:nvPr>
        </p:nvSpPr>
        <p:spPr>
          <a:xfrm>
            <a:off x="301625" y="454025"/>
            <a:ext cx="8540750" cy="5645150"/>
          </a:xfrm>
        </p:spPr>
        <p:txBody>
          <a:bodyPr/>
          <a:lstStyle/>
          <a:p>
            <a:pPr eaLnBrk="1" hangingPunct="1"/>
            <a:r>
              <a:rPr lang="fi-FI" altLang="fi-FI" sz="2800" smtClean="0"/>
              <a:t>Yhtälöiden pätevyysalue:</a:t>
            </a:r>
          </a:p>
          <a:p>
            <a:pPr lvl="1" eaLnBrk="1" hangingPunct="1"/>
            <a:r>
              <a:rPr lang="fi-FI" altLang="fi-FI" sz="2400" smtClean="0"/>
              <a:t>Sopivan muodon tai pyörimisen johdosta kappaleeseen voi kohdistua myös dynaaminen nostevoima tai sivut-taissuuntainen voima.  </a:t>
            </a:r>
          </a:p>
          <a:p>
            <a:pPr lvl="1" eaLnBrk="1" hangingPunct="1"/>
            <a:r>
              <a:rPr lang="fi-FI" altLang="fi-FI" sz="2400" smtClean="0"/>
              <a:t>Yhtälöiden pätevyysalue on rajallinen.  Yhtälöitä voidaan soveltaa hyvin tapauksissa, joissa nopeudet ovat pieniä.</a:t>
            </a:r>
          </a:p>
          <a:p>
            <a:pPr lvl="1" eaLnBrk="1" hangingPunct="1"/>
            <a:r>
              <a:rPr lang="fi-FI" altLang="fi-FI" sz="2400" smtClean="0"/>
              <a:t>Yhtälöt eivät ole tarkkoja esimerkiksi tutkittaessa golf-pallon, luodin, nuolen tai keihään lentoratoja.  </a:t>
            </a:r>
          </a:p>
          <a:p>
            <a:pPr lvl="1" eaLnBrk="1" hangingPunct="1"/>
            <a:endParaRPr lang="fi-FI" altLang="fi-FI" sz="2400" smtClean="0"/>
          </a:p>
        </p:txBody>
      </p:sp>
      <p:sp>
        <p:nvSpPr>
          <p:cNvPr id="91140" name="AutoShape 4">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8930A189-8344-415F-A696-336598570BE3}" type="slidenum">
              <a:rPr lang="fi-FI" altLang="fi-FI" sz="1000" smtClean="0">
                <a:solidFill>
                  <a:schemeClr val="tx1"/>
                </a:solidFill>
                <a:latin typeface="Arial" panose="020B0604020202020204" pitchFamily="34" charset="0"/>
              </a:rPr>
              <a:pPr>
                <a:spcBef>
                  <a:spcPct val="0"/>
                </a:spcBef>
                <a:buClrTx/>
                <a:buFontTx/>
                <a:buNone/>
              </a:pPr>
              <a:t>82</a:t>
            </a:fld>
            <a:endParaRPr lang="fi-FI" altLang="fi-FI" sz="1000" smtClean="0">
              <a:solidFill>
                <a:schemeClr val="tx1"/>
              </a:solidFill>
              <a:latin typeface="Arial" panose="020B0604020202020204" pitchFamily="34" charset="0"/>
            </a:endParaRPr>
          </a:p>
        </p:txBody>
      </p:sp>
      <p:sp>
        <p:nvSpPr>
          <p:cNvPr id="92163" name="Rectangle 2"/>
          <p:cNvSpPr>
            <a:spLocks noGrp="1" noRot="1" noChangeArrowheads="1"/>
          </p:cNvSpPr>
          <p:nvPr>
            <p:ph type="title"/>
          </p:nvPr>
        </p:nvSpPr>
        <p:spPr>
          <a:xfrm>
            <a:off x="427038" y="228600"/>
            <a:ext cx="8415337" cy="1143000"/>
          </a:xfrm>
        </p:spPr>
        <p:txBody>
          <a:bodyPr/>
          <a:lstStyle/>
          <a:p>
            <a:pPr algn="l" eaLnBrk="1" hangingPunct="1"/>
            <a:r>
              <a:rPr lang="fi-FI" altLang="fi-FI" sz="3600" smtClean="0"/>
              <a:t>3.4 Suhteellinen nopeus</a:t>
            </a:r>
          </a:p>
        </p:txBody>
      </p:sp>
      <p:sp>
        <p:nvSpPr>
          <p:cNvPr id="92164" name="Rectangle 3"/>
          <p:cNvSpPr>
            <a:spLocks noGrp="1" noRot="1" noChangeArrowheads="1"/>
          </p:cNvSpPr>
          <p:nvPr>
            <p:ph type="body" idx="1"/>
          </p:nvPr>
        </p:nvSpPr>
        <p:spPr>
          <a:xfrm>
            <a:off x="301625" y="1339850"/>
            <a:ext cx="8540750" cy="5005388"/>
          </a:xfrm>
        </p:spPr>
        <p:txBody>
          <a:bodyPr/>
          <a:lstStyle/>
          <a:p>
            <a:pPr eaLnBrk="1" hangingPunct="1"/>
            <a:r>
              <a:rPr lang="fi-FI" altLang="fi-FI" sz="2800" smtClean="0"/>
              <a:t>Nopeus riippuu tarkkailukoordinaatistosta.  Fysiikan lainalaisuuksien kannalta on yhden-tekevää, liikkuuko havaitsija vai havaittava, jos liike on tasaista.  </a:t>
            </a:r>
          </a:p>
          <a:p>
            <a:pPr eaLnBrk="1" hangingPunct="1"/>
            <a:r>
              <a:rPr lang="fi-FI" altLang="fi-FI" sz="2800" smtClean="0"/>
              <a:t>Se, mikä kappale liikkuu ja mikä on levossa, riippuu siitä, mistä käsin tilannetta tarkastellaan.  Usein tilannetta tarkastellaan maasta käsin, jolloin nopeudet määritellään maanpinnan suhteen.  Suhteellisen liikkeen tarkastelussa on otettava huomioon, että nopeus on vektorisuure. </a:t>
            </a:r>
          </a:p>
          <a:p>
            <a:pPr eaLnBrk="1" hangingPunct="1">
              <a:buFont typeface="Wingdings" panose="05000000000000000000" pitchFamily="2" charset="2"/>
              <a:buNone/>
            </a:pPr>
            <a:endParaRPr lang="fi-FI" altLang="fi-FI" sz="2800" smtClean="0"/>
          </a:p>
        </p:txBody>
      </p:sp>
      <p:sp>
        <p:nvSpPr>
          <p:cNvPr id="92165" name="AutoShape 5">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Dian numeron paikkamerkki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BF2E090F-F410-4077-8269-D5AC0FB6D555}" type="slidenum">
              <a:rPr lang="fi-FI" altLang="fi-FI" sz="1000" smtClean="0">
                <a:solidFill>
                  <a:schemeClr val="tx1"/>
                </a:solidFill>
                <a:latin typeface="Arial" panose="020B0604020202020204" pitchFamily="34" charset="0"/>
              </a:rPr>
              <a:pPr>
                <a:spcBef>
                  <a:spcPct val="0"/>
                </a:spcBef>
                <a:buClrTx/>
                <a:buFontTx/>
                <a:buNone/>
              </a:pPr>
              <a:t>83</a:t>
            </a:fld>
            <a:endParaRPr lang="fi-FI" altLang="fi-FI" sz="1000" smtClean="0">
              <a:solidFill>
                <a:schemeClr val="tx1"/>
              </a:solidFill>
              <a:latin typeface="Arial" panose="020B0604020202020204" pitchFamily="34" charset="0"/>
            </a:endParaRPr>
          </a:p>
        </p:txBody>
      </p:sp>
      <p:sp>
        <p:nvSpPr>
          <p:cNvPr id="93187" name="Rectangle 2"/>
          <p:cNvSpPr>
            <a:spLocks noGrp="1" noRot="1" noChangeArrowheads="1"/>
          </p:cNvSpPr>
          <p:nvPr>
            <p:ph type="body" sz="half" idx="1"/>
          </p:nvPr>
        </p:nvSpPr>
        <p:spPr>
          <a:xfrm>
            <a:off x="301625" y="366713"/>
            <a:ext cx="8026400" cy="5732462"/>
          </a:xfrm>
        </p:spPr>
        <p:txBody>
          <a:bodyPr/>
          <a:lstStyle/>
          <a:p>
            <a:pPr eaLnBrk="1" hangingPunct="1">
              <a:buFont typeface="Wingdings" panose="05000000000000000000" pitchFamily="2" charset="2"/>
              <a:buNone/>
            </a:pPr>
            <a:r>
              <a:rPr lang="fi-FI" altLang="fi-FI" sz="2800" b="1" smtClean="0"/>
              <a:t>Esimerkki:</a:t>
            </a:r>
            <a:r>
              <a:rPr lang="fi-FI" altLang="fi-FI" sz="2800" smtClean="0"/>
              <a:t>   Auton A nopeus on 110 km/h ja 		    auton B nopeus on 80 km/h.</a:t>
            </a:r>
          </a:p>
        </p:txBody>
      </p:sp>
      <p:sp>
        <p:nvSpPr>
          <p:cNvPr id="93188" name="Line 3"/>
          <p:cNvSpPr>
            <a:spLocks noChangeShapeType="1"/>
          </p:cNvSpPr>
          <p:nvPr/>
        </p:nvSpPr>
        <p:spPr bwMode="auto">
          <a:xfrm>
            <a:off x="1755775" y="2344738"/>
            <a:ext cx="4557713" cy="0"/>
          </a:xfrm>
          <a:prstGeom prst="line">
            <a:avLst/>
          </a:prstGeom>
          <a:noFill/>
          <a:ln w="508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fi-FI"/>
          </a:p>
        </p:txBody>
      </p:sp>
      <p:sp>
        <p:nvSpPr>
          <p:cNvPr id="93189" name="Line 4"/>
          <p:cNvSpPr>
            <a:spLocks noChangeShapeType="1"/>
          </p:cNvSpPr>
          <p:nvPr/>
        </p:nvSpPr>
        <p:spPr bwMode="auto">
          <a:xfrm>
            <a:off x="3629025" y="3738563"/>
            <a:ext cx="2613025" cy="0"/>
          </a:xfrm>
          <a:prstGeom prst="line">
            <a:avLst/>
          </a:prstGeom>
          <a:noFill/>
          <a:ln w="50800">
            <a:solidFill>
              <a:srgbClr val="FF6600"/>
            </a:solidFill>
            <a:round/>
            <a:headEnd type="triangle" w="med" len="med"/>
            <a:tailEnd/>
          </a:ln>
          <a:extLst>
            <a:ext uri="{909E8E84-426E-40DD-AFC4-6F175D3DCCD1}">
              <a14:hiddenFill xmlns:a14="http://schemas.microsoft.com/office/drawing/2010/main">
                <a:noFill/>
              </a14:hiddenFill>
            </a:ext>
          </a:extLst>
        </p:spPr>
        <p:txBody>
          <a:bodyPr/>
          <a:lstStyle/>
          <a:p>
            <a:endParaRPr lang="fi-FI"/>
          </a:p>
        </p:txBody>
      </p:sp>
      <p:grpSp>
        <p:nvGrpSpPr>
          <p:cNvPr id="93190" name="Group 5"/>
          <p:cNvGrpSpPr>
            <a:grpSpLocks noChangeAspect="1"/>
          </p:cNvGrpSpPr>
          <p:nvPr/>
        </p:nvGrpSpPr>
        <p:grpSpPr bwMode="auto">
          <a:xfrm>
            <a:off x="6523038" y="1785938"/>
            <a:ext cx="1484312" cy="931862"/>
            <a:chOff x="1668" y="1285"/>
            <a:chExt cx="1153" cy="724"/>
          </a:xfrm>
        </p:grpSpPr>
        <p:sp>
          <p:nvSpPr>
            <p:cNvPr id="93232" name="AutoShape 6"/>
            <p:cNvSpPr>
              <a:spLocks noChangeAspect="1" noChangeArrowheads="1" noTextEdit="1"/>
            </p:cNvSpPr>
            <p:nvPr/>
          </p:nvSpPr>
          <p:spPr bwMode="auto">
            <a:xfrm>
              <a:off x="1668" y="1285"/>
              <a:ext cx="1153" cy="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p>
          </p:txBody>
        </p:sp>
        <p:sp>
          <p:nvSpPr>
            <p:cNvPr id="93233" name="Freeform 7"/>
            <p:cNvSpPr>
              <a:spLocks/>
            </p:cNvSpPr>
            <p:nvPr/>
          </p:nvSpPr>
          <p:spPr bwMode="auto">
            <a:xfrm>
              <a:off x="1671" y="1285"/>
              <a:ext cx="1149" cy="724"/>
            </a:xfrm>
            <a:custGeom>
              <a:avLst/>
              <a:gdLst>
                <a:gd name="T0" fmla="*/ 1 w 2297"/>
                <a:gd name="T1" fmla="*/ 1 h 1448"/>
                <a:gd name="T2" fmla="*/ 1 w 2297"/>
                <a:gd name="T3" fmla="*/ 1 h 1448"/>
                <a:gd name="T4" fmla="*/ 1 w 2297"/>
                <a:gd name="T5" fmla="*/ 1 h 1448"/>
                <a:gd name="T6" fmla="*/ 1 w 2297"/>
                <a:gd name="T7" fmla="*/ 1 h 1448"/>
                <a:gd name="T8" fmla="*/ 1 w 2297"/>
                <a:gd name="T9" fmla="*/ 1 h 1448"/>
                <a:gd name="T10" fmla="*/ 1 w 2297"/>
                <a:gd name="T11" fmla="*/ 1 h 1448"/>
                <a:gd name="T12" fmla="*/ 1 w 2297"/>
                <a:gd name="T13" fmla="*/ 1 h 1448"/>
                <a:gd name="T14" fmla="*/ 1 w 2297"/>
                <a:gd name="T15" fmla="*/ 1 h 1448"/>
                <a:gd name="T16" fmla="*/ 1 w 2297"/>
                <a:gd name="T17" fmla="*/ 1 h 1448"/>
                <a:gd name="T18" fmla="*/ 1 w 2297"/>
                <a:gd name="T19" fmla="*/ 1 h 1448"/>
                <a:gd name="T20" fmla="*/ 1 w 2297"/>
                <a:gd name="T21" fmla="*/ 1 h 1448"/>
                <a:gd name="T22" fmla="*/ 1 w 2297"/>
                <a:gd name="T23" fmla="*/ 1 h 1448"/>
                <a:gd name="T24" fmla="*/ 1 w 2297"/>
                <a:gd name="T25" fmla="*/ 1 h 1448"/>
                <a:gd name="T26" fmla="*/ 1 w 2297"/>
                <a:gd name="T27" fmla="*/ 0 h 1448"/>
                <a:gd name="T28" fmla="*/ 1 w 2297"/>
                <a:gd name="T29" fmla="*/ 1 h 1448"/>
                <a:gd name="T30" fmla="*/ 1 w 2297"/>
                <a:gd name="T31" fmla="*/ 1 h 1448"/>
                <a:gd name="T32" fmla="*/ 1 w 2297"/>
                <a:gd name="T33" fmla="*/ 1 h 1448"/>
                <a:gd name="T34" fmla="*/ 1 w 2297"/>
                <a:gd name="T35" fmla="*/ 1 h 1448"/>
                <a:gd name="T36" fmla="*/ 1 w 2297"/>
                <a:gd name="T37" fmla="*/ 1 h 1448"/>
                <a:gd name="T38" fmla="*/ 1 w 2297"/>
                <a:gd name="T39" fmla="*/ 1 h 1448"/>
                <a:gd name="T40" fmla="*/ 1 w 2297"/>
                <a:gd name="T41" fmla="*/ 1 h 1448"/>
                <a:gd name="T42" fmla="*/ 1 w 2297"/>
                <a:gd name="T43" fmla="*/ 1 h 1448"/>
                <a:gd name="T44" fmla="*/ 1 w 2297"/>
                <a:gd name="T45" fmla="*/ 1 h 1448"/>
                <a:gd name="T46" fmla="*/ 1 w 2297"/>
                <a:gd name="T47" fmla="*/ 1 h 1448"/>
                <a:gd name="T48" fmla="*/ 1 w 2297"/>
                <a:gd name="T49" fmla="*/ 1 h 1448"/>
                <a:gd name="T50" fmla="*/ 1 w 2297"/>
                <a:gd name="T51" fmla="*/ 1 h 1448"/>
                <a:gd name="T52" fmla="*/ 1 w 2297"/>
                <a:gd name="T53" fmla="*/ 1 h 1448"/>
                <a:gd name="T54" fmla="*/ 1 w 2297"/>
                <a:gd name="T55" fmla="*/ 1 h 1448"/>
                <a:gd name="T56" fmla="*/ 1 w 2297"/>
                <a:gd name="T57" fmla="*/ 1 h 1448"/>
                <a:gd name="T58" fmla="*/ 1 w 2297"/>
                <a:gd name="T59" fmla="*/ 1 h 1448"/>
                <a:gd name="T60" fmla="*/ 1 w 2297"/>
                <a:gd name="T61" fmla="*/ 1 h 1448"/>
                <a:gd name="T62" fmla="*/ 1 w 2297"/>
                <a:gd name="T63" fmla="*/ 1 h 1448"/>
                <a:gd name="T64" fmla="*/ 1 w 2297"/>
                <a:gd name="T65" fmla="*/ 1 h 1448"/>
                <a:gd name="T66" fmla="*/ 1 w 2297"/>
                <a:gd name="T67" fmla="*/ 1 h 1448"/>
                <a:gd name="T68" fmla="*/ 1 w 2297"/>
                <a:gd name="T69" fmla="*/ 1 h 1448"/>
                <a:gd name="T70" fmla="*/ 1 w 2297"/>
                <a:gd name="T71" fmla="*/ 1 h 1448"/>
                <a:gd name="T72" fmla="*/ 1 w 2297"/>
                <a:gd name="T73" fmla="*/ 1 h 1448"/>
                <a:gd name="T74" fmla="*/ 1 w 2297"/>
                <a:gd name="T75" fmla="*/ 1 h 1448"/>
                <a:gd name="T76" fmla="*/ 1 w 2297"/>
                <a:gd name="T77" fmla="*/ 1 h 1448"/>
                <a:gd name="T78" fmla="*/ 1 w 2297"/>
                <a:gd name="T79" fmla="*/ 1 h 1448"/>
                <a:gd name="T80" fmla="*/ 1 w 2297"/>
                <a:gd name="T81" fmla="*/ 1 h 1448"/>
                <a:gd name="T82" fmla="*/ 1 w 2297"/>
                <a:gd name="T83" fmla="*/ 1 h 1448"/>
                <a:gd name="T84" fmla="*/ 1 w 2297"/>
                <a:gd name="T85" fmla="*/ 1 h 1448"/>
                <a:gd name="T86" fmla="*/ 1 w 2297"/>
                <a:gd name="T87" fmla="*/ 1 h 1448"/>
                <a:gd name="T88" fmla="*/ 1 w 2297"/>
                <a:gd name="T89" fmla="*/ 1 h 1448"/>
                <a:gd name="T90" fmla="*/ 1 w 2297"/>
                <a:gd name="T91" fmla="*/ 1 h 1448"/>
                <a:gd name="T92" fmla="*/ 1 w 2297"/>
                <a:gd name="T93" fmla="*/ 1 h 1448"/>
                <a:gd name="T94" fmla="*/ 1 w 2297"/>
                <a:gd name="T95" fmla="*/ 1 h 1448"/>
                <a:gd name="T96" fmla="*/ 1 w 2297"/>
                <a:gd name="T97" fmla="*/ 1 h 1448"/>
                <a:gd name="T98" fmla="*/ 1 w 2297"/>
                <a:gd name="T99" fmla="*/ 1 h 1448"/>
                <a:gd name="T100" fmla="*/ 1 w 2297"/>
                <a:gd name="T101" fmla="*/ 1 h 1448"/>
                <a:gd name="T102" fmla="*/ 1 w 2297"/>
                <a:gd name="T103" fmla="*/ 1 h 1448"/>
                <a:gd name="T104" fmla="*/ 1 w 2297"/>
                <a:gd name="T105" fmla="*/ 1 h 1448"/>
                <a:gd name="T106" fmla="*/ 1 w 2297"/>
                <a:gd name="T107" fmla="*/ 1 h 1448"/>
                <a:gd name="T108" fmla="*/ 1 w 2297"/>
                <a:gd name="T109" fmla="*/ 1 h 1448"/>
                <a:gd name="T110" fmla="*/ 1 w 2297"/>
                <a:gd name="T111" fmla="*/ 1 h 1448"/>
                <a:gd name="T112" fmla="*/ 1 w 2297"/>
                <a:gd name="T113" fmla="*/ 1 h 1448"/>
                <a:gd name="T114" fmla="*/ 1 w 2297"/>
                <a:gd name="T115" fmla="*/ 1 h 1448"/>
                <a:gd name="T116" fmla="*/ 1 w 2297"/>
                <a:gd name="T117" fmla="*/ 1 h 1448"/>
                <a:gd name="T118" fmla="*/ 1 w 2297"/>
                <a:gd name="T119" fmla="*/ 1 h 1448"/>
                <a:gd name="T120" fmla="*/ 1 w 2297"/>
                <a:gd name="T121" fmla="*/ 1 h 144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97"/>
                <a:gd name="T184" fmla="*/ 0 h 1448"/>
                <a:gd name="T185" fmla="*/ 2297 w 2297"/>
                <a:gd name="T186" fmla="*/ 1448 h 144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97" h="1448">
                  <a:moveTo>
                    <a:pt x="2297" y="940"/>
                  </a:moveTo>
                  <a:lnTo>
                    <a:pt x="2296" y="913"/>
                  </a:lnTo>
                  <a:lnTo>
                    <a:pt x="2293" y="886"/>
                  </a:lnTo>
                  <a:lnTo>
                    <a:pt x="2289" y="858"/>
                  </a:lnTo>
                  <a:lnTo>
                    <a:pt x="2282" y="832"/>
                  </a:lnTo>
                  <a:lnTo>
                    <a:pt x="2274" y="808"/>
                  </a:lnTo>
                  <a:lnTo>
                    <a:pt x="2263" y="784"/>
                  </a:lnTo>
                  <a:lnTo>
                    <a:pt x="2251" y="766"/>
                  </a:lnTo>
                  <a:lnTo>
                    <a:pt x="2236" y="751"/>
                  </a:lnTo>
                  <a:lnTo>
                    <a:pt x="2209" y="733"/>
                  </a:lnTo>
                  <a:lnTo>
                    <a:pt x="2180" y="714"/>
                  </a:lnTo>
                  <a:lnTo>
                    <a:pt x="2149" y="696"/>
                  </a:lnTo>
                  <a:lnTo>
                    <a:pt x="2116" y="678"/>
                  </a:lnTo>
                  <a:lnTo>
                    <a:pt x="2081" y="662"/>
                  </a:lnTo>
                  <a:lnTo>
                    <a:pt x="2043" y="646"/>
                  </a:lnTo>
                  <a:lnTo>
                    <a:pt x="2004" y="631"/>
                  </a:lnTo>
                  <a:lnTo>
                    <a:pt x="1964" y="616"/>
                  </a:lnTo>
                  <a:lnTo>
                    <a:pt x="1921" y="602"/>
                  </a:lnTo>
                  <a:lnTo>
                    <a:pt x="1876" y="590"/>
                  </a:lnTo>
                  <a:lnTo>
                    <a:pt x="1830" y="577"/>
                  </a:lnTo>
                  <a:lnTo>
                    <a:pt x="1782" y="566"/>
                  </a:lnTo>
                  <a:lnTo>
                    <a:pt x="1732" y="555"/>
                  </a:lnTo>
                  <a:lnTo>
                    <a:pt x="1682" y="545"/>
                  </a:lnTo>
                  <a:lnTo>
                    <a:pt x="1630" y="536"/>
                  </a:lnTo>
                  <a:lnTo>
                    <a:pt x="1576" y="528"/>
                  </a:lnTo>
                  <a:lnTo>
                    <a:pt x="1572" y="464"/>
                  </a:lnTo>
                  <a:lnTo>
                    <a:pt x="1465" y="464"/>
                  </a:lnTo>
                  <a:lnTo>
                    <a:pt x="1474" y="628"/>
                  </a:lnTo>
                  <a:lnTo>
                    <a:pt x="1470" y="629"/>
                  </a:lnTo>
                  <a:lnTo>
                    <a:pt x="1465" y="630"/>
                  </a:lnTo>
                  <a:lnTo>
                    <a:pt x="1460" y="631"/>
                  </a:lnTo>
                  <a:lnTo>
                    <a:pt x="1456" y="632"/>
                  </a:lnTo>
                  <a:lnTo>
                    <a:pt x="1451" y="635"/>
                  </a:lnTo>
                  <a:lnTo>
                    <a:pt x="1447" y="636"/>
                  </a:lnTo>
                  <a:lnTo>
                    <a:pt x="1441" y="637"/>
                  </a:lnTo>
                  <a:lnTo>
                    <a:pt x="1436" y="638"/>
                  </a:lnTo>
                  <a:lnTo>
                    <a:pt x="1445" y="634"/>
                  </a:lnTo>
                  <a:lnTo>
                    <a:pt x="1397" y="553"/>
                  </a:lnTo>
                  <a:lnTo>
                    <a:pt x="1384" y="446"/>
                  </a:lnTo>
                  <a:lnTo>
                    <a:pt x="1396" y="435"/>
                  </a:lnTo>
                  <a:lnTo>
                    <a:pt x="1406" y="424"/>
                  </a:lnTo>
                  <a:lnTo>
                    <a:pt x="1417" y="411"/>
                  </a:lnTo>
                  <a:lnTo>
                    <a:pt x="1426" y="397"/>
                  </a:lnTo>
                  <a:lnTo>
                    <a:pt x="1435" y="382"/>
                  </a:lnTo>
                  <a:lnTo>
                    <a:pt x="1443" y="366"/>
                  </a:lnTo>
                  <a:lnTo>
                    <a:pt x="1450" y="349"/>
                  </a:lnTo>
                  <a:lnTo>
                    <a:pt x="1457" y="332"/>
                  </a:lnTo>
                  <a:lnTo>
                    <a:pt x="1465" y="464"/>
                  </a:lnTo>
                  <a:lnTo>
                    <a:pt x="1572" y="464"/>
                  </a:lnTo>
                  <a:lnTo>
                    <a:pt x="1562" y="270"/>
                  </a:lnTo>
                  <a:lnTo>
                    <a:pt x="1561" y="261"/>
                  </a:lnTo>
                  <a:lnTo>
                    <a:pt x="1557" y="253"/>
                  </a:lnTo>
                  <a:lnTo>
                    <a:pt x="1553" y="247"/>
                  </a:lnTo>
                  <a:lnTo>
                    <a:pt x="1547" y="240"/>
                  </a:lnTo>
                  <a:lnTo>
                    <a:pt x="1540" y="234"/>
                  </a:lnTo>
                  <a:lnTo>
                    <a:pt x="1533" y="230"/>
                  </a:lnTo>
                  <a:lnTo>
                    <a:pt x="1524" y="228"/>
                  </a:lnTo>
                  <a:lnTo>
                    <a:pt x="1516" y="227"/>
                  </a:lnTo>
                  <a:lnTo>
                    <a:pt x="1495" y="227"/>
                  </a:lnTo>
                  <a:lnTo>
                    <a:pt x="1489" y="227"/>
                  </a:lnTo>
                  <a:lnTo>
                    <a:pt x="1483" y="228"/>
                  </a:lnTo>
                  <a:lnTo>
                    <a:pt x="1479" y="230"/>
                  </a:lnTo>
                  <a:lnTo>
                    <a:pt x="1473" y="233"/>
                  </a:lnTo>
                  <a:lnTo>
                    <a:pt x="1473" y="232"/>
                  </a:lnTo>
                  <a:lnTo>
                    <a:pt x="1471" y="209"/>
                  </a:lnTo>
                  <a:lnTo>
                    <a:pt x="1466" y="185"/>
                  </a:lnTo>
                  <a:lnTo>
                    <a:pt x="1459" y="164"/>
                  </a:lnTo>
                  <a:lnTo>
                    <a:pt x="1451" y="143"/>
                  </a:lnTo>
                  <a:lnTo>
                    <a:pt x="1441" y="122"/>
                  </a:lnTo>
                  <a:lnTo>
                    <a:pt x="1428" y="104"/>
                  </a:lnTo>
                  <a:lnTo>
                    <a:pt x="1413" y="85"/>
                  </a:lnTo>
                  <a:lnTo>
                    <a:pt x="1397" y="68"/>
                  </a:lnTo>
                  <a:lnTo>
                    <a:pt x="1379" y="53"/>
                  </a:lnTo>
                  <a:lnTo>
                    <a:pt x="1359" y="39"/>
                  </a:lnTo>
                  <a:lnTo>
                    <a:pt x="1340" y="28"/>
                  </a:lnTo>
                  <a:lnTo>
                    <a:pt x="1319" y="17"/>
                  </a:lnTo>
                  <a:lnTo>
                    <a:pt x="1297" y="10"/>
                  </a:lnTo>
                  <a:lnTo>
                    <a:pt x="1275" y="5"/>
                  </a:lnTo>
                  <a:lnTo>
                    <a:pt x="1252" y="1"/>
                  </a:lnTo>
                  <a:lnTo>
                    <a:pt x="1229" y="0"/>
                  </a:lnTo>
                  <a:lnTo>
                    <a:pt x="1207" y="1"/>
                  </a:lnTo>
                  <a:lnTo>
                    <a:pt x="1186" y="3"/>
                  </a:lnTo>
                  <a:lnTo>
                    <a:pt x="1166" y="9"/>
                  </a:lnTo>
                  <a:lnTo>
                    <a:pt x="1146" y="15"/>
                  </a:lnTo>
                  <a:lnTo>
                    <a:pt x="1128" y="24"/>
                  </a:lnTo>
                  <a:lnTo>
                    <a:pt x="1110" y="33"/>
                  </a:lnTo>
                  <a:lnTo>
                    <a:pt x="1094" y="45"/>
                  </a:lnTo>
                  <a:lnTo>
                    <a:pt x="1079" y="59"/>
                  </a:lnTo>
                  <a:lnTo>
                    <a:pt x="1064" y="73"/>
                  </a:lnTo>
                  <a:lnTo>
                    <a:pt x="1053" y="89"/>
                  </a:lnTo>
                  <a:lnTo>
                    <a:pt x="1041" y="105"/>
                  </a:lnTo>
                  <a:lnTo>
                    <a:pt x="1032" y="123"/>
                  </a:lnTo>
                  <a:lnTo>
                    <a:pt x="1024" y="142"/>
                  </a:lnTo>
                  <a:lnTo>
                    <a:pt x="1018" y="161"/>
                  </a:lnTo>
                  <a:lnTo>
                    <a:pt x="1014" y="182"/>
                  </a:lnTo>
                  <a:lnTo>
                    <a:pt x="1011" y="204"/>
                  </a:lnTo>
                  <a:lnTo>
                    <a:pt x="988" y="223"/>
                  </a:lnTo>
                  <a:lnTo>
                    <a:pt x="962" y="248"/>
                  </a:lnTo>
                  <a:lnTo>
                    <a:pt x="933" y="275"/>
                  </a:lnTo>
                  <a:lnTo>
                    <a:pt x="905" y="304"/>
                  </a:lnTo>
                  <a:lnTo>
                    <a:pt x="880" y="333"/>
                  </a:lnTo>
                  <a:lnTo>
                    <a:pt x="860" y="361"/>
                  </a:lnTo>
                  <a:lnTo>
                    <a:pt x="848" y="386"/>
                  </a:lnTo>
                  <a:lnTo>
                    <a:pt x="845" y="408"/>
                  </a:lnTo>
                  <a:lnTo>
                    <a:pt x="848" y="416"/>
                  </a:lnTo>
                  <a:lnTo>
                    <a:pt x="851" y="423"/>
                  </a:lnTo>
                  <a:lnTo>
                    <a:pt x="857" y="429"/>
                  </a:lnTo>
                  <a:lnTo>
                    <a:pt x="864" y="433"/>
                  </a:lnTo>
                  <a:lnTo>
                    <a:pt x="874" y="438"/>
                  </a:lnTo>
                  <a:lnTo>
                    <a:pt x="885" y="442"/>
                  </a:lnTo>
                  <a:lnTo>
                    <a:pt x="897" y="446"/>
                  </a:lnTo>
                  <a:lnTo>
                    <a:pt x="910" y="449"/>
                  </a:lnTo>
                  <a:lnTo>
                    <a:pt x="923" y="453"/>
                  </a:lnTo>
                  <a:lnTo>
                    <a:pt x="936" y="455"/>
                  </a:lnTo>
                  <a:lnTo>
                    <a:pt x="950" y="458"/>
                  </a:lnTo>
                  <a:lnTo>
                    <a:pt x="964" y="460"/>
                  </a:lnTo>
                  <a:lnTo>
                    <a:pt x="977" y="462"/>
                  </a:lnTo>
                  <a:lnTo>
                    <a:pt x="991" y="463"/>
                  </a:lnTo>
                  <a:lnTo>
                    <a:pt x="1003" y="465"/>
                  </a:lnTo>
                  <a:lnTo>
                    <a:pt x="1015" y="467"/>
                  </a:lnTo>
                  <a:lnTo>
                    <a:pt x="1026" y="467"/>
                  </a:lnTo>
                  <a:lnTo>
                    <a:pt x="1037" y="468"/>
                  </a:lnTo>
                  <a:lnTo>
                    <a:pt x="1046" y="469"/>
                  </a:lnTo>
                  <a:lnTo>
                    <a:pt x="1054" y="469"/>
                  </a:lnTo>
                  <a:lnTo>
                    <a:pt x="1067" y="581"/>
                  </a:lnTo>
                  <a:lnTo>
                    <a:pt x="1067" y="584"/>
                  </a:lnTo>
                  <a:lnTo>
                    <a:pt x="1058" y="582"/>
                  </a:lnTo>
                  <a:lnTo>
                    <a:pt x="1052" y="579"/>
                  </a:lnTo>
                  <a:lnTo>
                    <a:pt x="1043" y="579"/>
                  </a:lnTo>
                  <a:lnTo>
                    <a:pt x="1035" y="582"/>
                  </a:lnTo>
                  <a:lnTo>
                    <a:pt x="1031" y="583"/>
                  </a:lnTo>
                  <a:lnTo>
                    <a:pt x="1027" y="584"/>
                  </a:lnTo>
                  <a:lnTo>
                    <a:pt x="1024" y="585"/>
                  </a:lnTo>
                  <a:lnTo>
                    <a:pt x="1022" y="586"/>
                  </a:lnTo>
                  <a:lnTo>
                    <a:pt x="955" y="494"/>
                  </a:lnTo>
                  <a:lnTo>
                    <a:pt x="954" y="493"/>
                  </a:lnTo>
                  <a:lnTo>
                    <a:pt x="949" y="490"/>
                  </a:lnTo>
                  <a:lnTo>
                    <a:pt x="943" y="486"/>
                  </a:lnTo>
                  <a:lnTo>
                    <a:pt x="938" y="484"/>
                  </a:lnTo>
                  <a:lnTo>
                    <a:pt x="929" y="482"/>
                  </a:lnTo>
                  <a:lnTo>
                    <a:pt x="923" y="482"/>
                  </a:lnTo>
                  <a:lnTo>
                    <a:pt x="914" y="484"/>
                  </a:lnTo>
                  <a:lnTo>
                    <a:pt x="906" y="486"/>
                  </a:lnTo>
                  <a:lnTo>
                    <a:pt x="898" y="492"/>
                  </a:lnTo>
                  <a:lnTo>
                    <a:pt x="887" y="507"/>
                  </a:lnTo>
                  <a:lnTo>
                    <a:pt x="883" y="522"/>
                  </a:lnTo>
                  <a:lnTo>
                    <a:pt x="886" y="536"/>
                  </a:lnTo>
                  <a:lnTo>
                    <a:pt x="890" y="546"/>
                  </a:lnTo>
                  <a:lnTo>
                    <a:pt x="893" y="549"/>
                  </a:lnTo>
                  <a:lnTo>
                    <a:pt x="898" y="556"/>
                  </a:lnTo>
                  <a:lnTo>
                    <a:pt x="906" y="568"/>
                  </a:lnTo>
                  <a:lnTo>
                    <a:pt x="917" y="582"/>
                  </a:lnTo>
                  <a:lnTo>
                    <a:pt x="927" y="596"/>
                  </a:lnTo>
                  <a:lnTo>
                    <a:pt x="939" y="611"/>
                  </a:lnTo>
                  <a:lnTo>
                    <a:pt x="948" y="623"/>
                  </a:lnTo>
                  <a:lnTo>
                    <a:pt x="956" y="634"/>
                  </a:lnTo>
                  <a:lnTo>
                    <a:pt x="931" y="627"/>
                  </a:lnTo>
                  <a:lnTo>
                    <a:pt x="909" y="619"/>
                  </a:lnTo>
                  <a:lnTo>
                    <a:pt x="889" y="609"/>
                  </a:lnTo>
                  <a:lnTo>
                    <a:pt x="873" y="600"/>
                  </a:lnTo>
                  <a:lnTo>
                    <a:pt x="860" y="591"/>
                  </a:lnTo>
                  <a:lnTo>
                    <a:pt x="850" y="581"/>
                  </a:lnTo>
                  <a:lnTo>
                    <a:pt x="844" y="570"/>
                  </a:lnTo>
                  <a:lnTo>
                    <a:pt x="842" y="559"/>
                  </a:lnTo>
                  <a:lnTo>
                    <a:pt x="841" y="551"/>
                  </a:lnTo>
                  <a:lnTo>
                    <a:pt x="841" y="544"/>
                  </a:lnTo>
                  <a:lnTo>
                    <a:pt x="841" y="537"/>
                  </a:lnTo>
                  <a:lnTo>
                    <a:pt x="842" y="530"/>
                  </a:lnTo>
                  <a:lnTo>
                    <a:pt x="843" y="510"/>
                  </a:lnTo>
                  <a:lnTo>
                    <a:pt x="825" y="513"/>
                  </a:lnTo>
                  <a:lnTo>
                    <a:pt x="790" y="516"/>
                  </a:lnTo>
                  <a:lnTo>
                    <a:pt x="756" y="521"/>
                  </a:lnTo>
                  <a:lnTo>
                    <a:pt x="721" y="524"/>
                  </a:lnTo>
                  <a:lnTo>
                    <a:pt x="688" y="530"/>
                  </a:lnTo>
                  <a:lnTo>
                    <a:pt x="654" y="535"/>
                  </a:lnTo>
                  <a:lnTo>
                    <a:pt x="622" y="540"/>
                  </a:lnTo>
                  <a:lnTo>
                    <a:pt x="591" y="546"/>
                  </a:lnTo>
                  <a:lnTo>
                    <a:pt x="559" y="552"/>
                  </a:lnTo>
                  <a:lnTo>
                    <a:pt x="529" y="559"/>
                  </a:lnTo>
                  <a:lnTo>
                    <a:pt x="499" y="566"/>
                  </a:lnTo>
                  <a:lnTo>
                    <a:pt x="469" y="573"/>
                  </a:lnTo>
                  <a:lnTo>
                    <a:pt x="440" y="581"/>
                  </a:lnTo>
                  <a:lnTo>
                    <a:pt x="411" y="587"/>
                  </a:lnTo>
                  <a:lnTo>
                    <a:pt x="385" y="596"/>
                  </a:lnTo>
                  <a:lnTo>
                    <a:pt x="357" y="605"/>
                  </a:lnTo>
                  <a:lnTo>
                    <a:pt x="332" y="613"/>
                  </a:lnTo>
                  <a:lnTo>
                    <a:pt x="306" y="622"/>
                  </a:lnTo>
                  <a:lnTo>
                    <a:pt x="281" y="631"/>
                  </a:lnTo>
                  <a:lnTo>
                    <a:pt x="258" y="640"/>
                  </a:lnTo>
                  <a:lnTo>
                    <a:pt x="235" y="651"/>
                  </a:lnTo>
                  <a:lnTo>
                    <a:pt x="212" y="661"/>
                  </a:lnTo>
                  <a:lnTo>
                    <a:pt x="191" y="672"/>
                  </a:lnTo>
                  <a:lnTo>
                    <a:pt x="170" y="682"/>
                  </a:lnTo>
                  <a:lnTo>
                    <a:pt x="151" y="692"/>
                  </a:lnTo>
                  <a:lnTo>
                    <a:pt x="132" y="704"/>
                  </a:lnTo>
                  <a:lnTo>
                    <a:pt x="114" y="715"/>
                  </a:lnTo>
                  <a:lnTo>
                    <a:pt x="97" y="727"/>
                  </a:lnTo>
                  <a:lnTo>
                    <a:pt x="81" y="738"/>
                  </a:lnTo>
                  <a:lnTo>
                    <a:pt x="66" y="751"/>
                  </a:lnTo>
                  <a:lnTo>
                    <a:pt x="52" y="763"/>
                  </a:lnTo>
                  <a:lnTo>
                    <a:pt x="39" y="775"/>
                  </a:lnTo>
                  <a:lnTo>
                    <a:pt x="26" y="788"/>
                  </a:lnTo>
                  <a:lnTo>
                    <a:pt x="8" y="824"/>
                  </a:lnTo>
                  <a:lnTo>
                    <a:pt x="0" y="870"/>
                  </a:lnTo>
                  <a:lnTo>
                    <a:pt x="0" y="913"/>
                  </a:lnTo>
                  <a:lnTo>
                    <a:pt x="1" y="945"/>
                  </a:lnTo>
                  <a:lnTo>
                    <a:pt x="3" y="969"/>
                  </a:lnTo>
                  <a:lnTo>
                    <a:pt x="8" y="994"/>
                  </a:lnTo>
                  <a:lnTo>
                    <a:pt x="14" y="1019"/>
                  </a:lnTo>
                  <a:lnTo>
                    <a:pt x="21" y="1044"/>
                  </a:lnTo>
                  <a:lnTo>
                    <a:pt x="29" y="1067"/>
                  </a:lnTo>
                  <a:lnTo>
                    <a:pt x="39" y="1087"/>
                  </a:lnTo>
                  <a:lnTo>
                    <a:pt x="51" y="1106"/>
                  </a:lnTo>
                  <a:lnTo>
                    <a:pt x="63" y="1120"/>
                  </a:lnTo>
                  <a:lnTo>
                    <a:pt x="79" y="1132"/>
                  </a:lnTo>
                  <a:lnTo>
                    <a:pt x="97" y="1145"/>
                  </a:lnTo>
                  <a:lnTo>
                    <a:pt x="116" y="1157"/>
                  </a:lnTo>
                  <a:lnTo>
                    <a:pt x="136" y="1167"/>
                  </a:lnTo>
                  <a:lnTo>
                    <a:pt x="158" y="1176"/>
                  </a:lnTo>
                  <a:lnTo>
                    <a:pt x="181" y="1185"/>
                  </a:lnTo>
                  <a:lnTo>
                    <a:pt x="205" y="1193"/>
                  </a:lnTo>
                  <a:lnTo>
                    <a:pt x="230" y="1200"/>
                  </a:lnTo>
                  <a:lnTo>
                    <a:pt x="238" y="1221"/>
                  </a:lnTo>
                  <a:lnTo>
                    <a:pt x="246" y="1241"/>
                  </a:lnTo>
                  <a:lnTo>
                    <a:pt x="257" y="1260"/>
                  </a:lnTo>
                  <a:lnTo>
                    <a:pt x="268" y="1280"/>
                  </a:lnTo>
                  <a:lnTo>
                    <a:pt x="281" y="1298"/>
                  </a:lnTo>
                  <a:lnTo>
                    <a:pt x="294" y="1316"/>
                  </a:lnTo>
                  <a:lnTo>
                    <a:pt x="309" y="1333"/>
                  </a:lnTo>
                  <a:lnTo>
                    <a:pt x="325" y="1349"/>
                  </a:lnTo>
                  <a:lnTo>
                    <a:pt x="337" y="1360"/>
                  </a:lnTo>
                  <a:lnTo>
                    <a:pt x="351" y="1372"/>
                  </a:lnTo>
                  <a:lnTo>
                    <a:pt x="365" y="1382"/>
                  </a:lnTo>
                  <a:lnTo>
                    <a:pt x="379" y="1392"/>
                  </a:lnTo>
                  <a:lnTo>
                    <a:pt x="394" y="1401"/>
                  </a:lnTo>
                  <a:lnTo>
                    <a:pt x="409" y="1409"/>
                  </a:lnTo>
                  <a:lnTo>
                    <a:pt x="424" y="1416"/>
                  </a:lnTo>
                  <a:lnTo>
                    <a:pt x="440" y="1423"/>
                  </a:lnTo>
                  <a:lnTo>
                    <a:pt x="455" y="1428"/>
                  </a:lnTo>
                  <a:lnTo>
                    <a:pt x="471" y="1434"/>
                  </a:lnTo>
                  <a:lnTo>
                    <a:pt x="487" y="1438"/>
                  </a:lnTo>
                  <a:lnTo>
                    <a:pt x="504" y="1441"/>
                  </a:lnTo>
                  <a:lnTo>
                    <a:pt x="521" y="1445"/>
                  </a:lnTo>
                  <a:lnTo>
                    <a:pt x="538" y="1447"/>
                  </a:lnTo>
                  <a:lnTo>
                    <a:pt x="554" y="1448"/>
                  </a:lnTo>
                  <a:lnTo>
                    <a:pt x="571" y="1448"/>
                  </a:lnTo>
                  <a:lnTo>
                    <a:pt x="589" y="1448"/>
                  </a:lnTo>
                  <a:lnTo>
                    <a:pt x="605" y="1447"/>
                  </a:lnTo>
                  <a:lnTo>
                    <a:pt x="622" y="1445"/>
                  </a:lnTo>
                  <a:lnTo>
                    <a:pt x="638" y="1441"/>
                  </a:lnTo>
                  <a:lnTo>
                    <a:pt x="654" y="1438"/>
                  </a:lnTo>
                  <a:lnTo>
                    <a:pt x="669" y="1434"/>
                  </a:lnTo>
                  <a:lnTo>
                    <a:pt x="685" y="1428"/>
                  </a:lnTo>
                  <a:lnTo>
                    <a:pt x="700" y="1423"/>
                  </a:lnTo>
                  <a:lnTo>
                    <a:pt x="715" y="1416"/>
                  </a:lnTo>
                  <a:lnTo>
                    <a:pt x="729" y="1409"/>
                  </a:lnTo>
                  <a:lnTo>
                    <a:pt x="743" y="1401"/>
                  </a:lnTo>
                  <a:lnTo>
                    <a:pt x="757" y="1392"/>
                  </a:lnTo>
                  <a:lnTo>
                    <a:pt x="769" y="1382"/>
                  </a:lnTo>
                  <a:lnTo>
                    <a:pt x="782" y="1372"/>
                  </a:lnTo>
                  <a:lnTo>
                    <a:pt x="795" y="1360"/>
                  </a:lnTo>
                  <a:lnTo>
                    <a:pt x="806" y="1349"/>
                  </a:lnTo>
                  <a:lnTo>
                    <a:pt x="818" y="1336"/>
                  </a:lnTo>
                  <a:lnTo>
                    <a:pt x="829" y="1322"/>
                  </a:lnTo>
                  <a:lnTo>
                    <a:pt x="838" y="1307"/>
                  </a:lnTo>
                  <a:lnTo>
                    <a:pt x="849" y="1292"/>
                  </a:lnTo>
                  <a:lnTo>
                    <a:pt x="857" y="1278"/>
                  </a:lnTo>
                  <a:lnTo>
                    <a:pt x="864" y="1263"/>
                  </a:lnTo>
                  <a:lnTo>
                    <a:pt x="871" y="1246"/>
                  </a:lnTo>
                  <a:lnTo>
                    <a:pt x="876" y="1230"/>
                  </a:lnTo>
                  <a:lnTo>
                    <a:pt x="895" y="1230"/>
                  </a:lnTo>
                  <a:lnTo>
                    <a:pt x="913" y="1229"/>
                  </a:lnTo>
                  <a:lnTo>
                    <a:pt x="932" y="1229"/>
                  </a:lnTo>
                  <a:lnTo>
                    <a:pt x="950" y="1229"/>
                  </a:lnTo>
                  <a:lnTo>
                    <a:pt x="969" y="1228"/>
                  </a:lnTo>
                  <a:lnTo>
                    <a:pt x="987" y="1228"/>
                  </a:lnTo>
                  <a:lnTo>
                    <a:pt x="1005" y="1228"/>
                  </a:lnTo>
                  <a:lnTo>
                    <a:pt x="1024" y="1227"/>
                  </a:lnTo>
                  <a:lnTo>
                    <a:pt x="1042" y="1227"/>
                  </a:lnTo>
                  <a:lnTo>
                    <a:pt x="1062" y="1227"/>
                  </a:lnTo>
                  <a:lnTo>
                    <a:pt x="1080" y="1227"/>
                  </a:lnTo>
                  <a:lnTo>
                    <a:pt x="1100" y="1226"/>
                  </a:lnTo>
                  <a:lnTo>
                    <a:pt x="1118" y="1226"/>
                  </a:lnTo>
                  <a:lnTo>
                    <a:pt x="1138" y="1226"/>
                  </a:lnTo>
                  <a:lnTo>
                    <a:pt x="1156" y="1226"/>
                  </a:lnTo>
                  <a:lnTo>
                    <a:pt x="1176" y="1226"/>
                  </a:lnTo>
                  <a:lnTo>
                    <a:pt x="1197" y="1226"/>
                  </a:lnTo>
                  <a:lnTo>
                    <a:pt x="1217" y="1226"/>
                  </a:lnTo>
                  <a:lnTo>
                    <a:pt x="1238" y="1226"/>
                  </a:lnTo>
                  <a:lnTo>
                    <a:pt x="1259" y="1227"/>
                  </a:lnTo>
                  <a:lnTo>
                    <a:pt x="1280" y="1227"/>
                  </a:lnTo>
                  <a:lnTo>
                    <a:pt x="1300" y="1227"/>
                  </a:lnTo>
                  <a:lnTo>
                    <a:pt x="1320" y="1228"/>
                  </a:lnTo>
                  <a:lnTo>
                    <a:pt x="1341" y="1228"/>
                  </a:lnTo>
                  <a:lnTo>
                    <a:pt x="1360" y="1229"/>
                  </a:lnTo>
                  <a:lnTo>
                    <a:pt x="1381" y="1230"/>
                  </a:lnTo>
                  <a:lnTo>
                    <a:pt x="1401" y="1230"/>
                  </a:lnTo>
                  <a:lnTo>
                    <a:pt x="1420" y="1231"/>
                  </a:lnTo>
                  <a:lnTo>
                    <a:pt x="1440" y="1233"/>
                  </a:lnTo>
                  <a:lnTo>
                    <a:pt x="1459" y="1234"/>
                  </a:lnTo>
                  <a:lnTo>
                    <a:pt x="1479" y="1234"/>
                  </a:lnTo>
                  <a:lnTo>
                    <a:pt x="1498" y="1235"/>
                  </a:lnTo>
                  <a:lnTo>
                    <a:pt x="1505" y="1251"/>
                  </a:lnTo>
                  <a:lnTo>
                    <a:pt x="1513" y="1266"/>
                  </a:lnTo>
                  <a:lnTo>
                    <a:pt x="1523" y="1281"/>
                  </a:lnTo>
                  <a:lnTo>
                    <a:pt x="1533" y="1295"/>
                  </a:lnTo>
                  <a:lnTo>
                    <a:pt x="1543" y="1310"/>
                  </a:lnTo>
                  <a:lnTo>
                    <a:pt x="1555" y="1322"/>
                  </a:lnTo>
                  <a:lnTo>
                    <a:pt x="1566" y="1336"/>
                  </a:lnTo>
                  <a:lnTo>
                    <a:pt x="1579" y="1349"/>
                  </a:lnTo>
                  <a:lnTo>
                    <a:pt x="1592" y="1360"/>
                  </a:lnTo>
                  <a:lnTo>
                    <a:pt x="1606" y="1372"/>
                  </a:lnTo>
                  <a:lnTo>
                    <a:pt x="1619" y="1382"/>
                  </a:lnTo>
                  <a:lnTo>
                    <a:pt x="1633" y="1392"/>
                  </a:lnTo>
                  <a:lnTo>
                    <a:pt x="1648" y="1401"/>
                  </a:lnTo>
                  <a:lnTo>
                    <a:pt x="1663" y="1409"/>
                  </a:lnTo>
                  <a:lnTo>
                    <a:pt x="1678" y="1416"/>
                  </a:lnTo>
                  <a:lnTo>
                    <a:pt x="1694" y="1423"/>
                  </a:lnTo>
                  <a:lnTo>
                    <a:pt x="1709" y="1428"/>
                  </a:lnTo>
                  <a:lnTo>
                    <a:pt x="1725" y="1434"/>
                  </a:lnTo>
                  <a:lnTo>
                    <a:pt x="1742" y="1438"/>
                  </a:lnTo>
                  <a:lnTo>
                    <a:pt x="1759" y="1441"/>
                  </a:lnTo>
                  <a:lnTo>
                    <a:pt x="1775" y="1445"/>
                  </a:lnTo>
                  <a:lnTo>
                    <a:pt x="1792" y="1447"/>
                  </a:lnTo>
                  <a:lnTo>
                    <a:pt x="1808" y="1448"/>
                  </a:lnTo>
                  <a:lnTo>
                    <a:pt x="1826" y="1448"/>
                  </a:lnTo>
                  <a:lnTo>
                    <a:pt x="1843" y="1448"/>
                  </a:lnTo>
                  <a:lnTo>
                    <a:pt x="1859" y="1447"/>
                  </a:lnTo>
                  <a:lnTo>
                    <a:pt x="1876" y="1445"/>
                  </a:lnTo>
                  <a:lnTo>
                    <a:pt x="1892" y="1441"/>
                  </a:lnTo>
                  <a:lnTo>
                    <a:pt x="1909" y="1438"/>
                  </a:lnTo>
                  <a:lnTo>
                    <a:pt x="1925" y="1434"/>
                  </a:lnTo>
                  <a:lnTo>
                    <a:pt x="1940" y="1428"/>
                  </a:lnTo>
                  <a:lnTo>
                    <a:pt x="1955" y="1423"/>
                  </a:lnTo>
                  <a:lnTo>
                    <a:pt x="1970" y="1416"/>
                  </a:lnTo>
                  <a:lnTo>
                    <a:pt x="1983" y="1409"/>
                  </a:lnTo>
                  <a:lnTo>
                    <a:pt x="1998" y="1401"/>
                  </a:lnTo>
                  <a:lnTo>
                    <a:pt x="2011" y="1392"/>
                  </a:lnTo>
                  <a:lnTo>
                    <a:pt x="2025" y="1382"/>
                  </a:lnTo>
                  <a:lnTo>
                    <a:pt x="2038" y="1372"/>
                  </a:lnTo>
                  <a:lnTo>
                    <a:pt x="2049" y="1360"/>
                  </a:lnTo>
                  <a:lnTo>
                    <a:pt x="2061" y="1349"/>
                  </a:lnTo>
                  <a:lnTo>
                    <a:pt x="2074" y="1334"/>
                  </a:lnTo>
                  <a:lnTo>
                    <a:pt x="2087" y="1317"/>
                  </a:lnTo>
                  <a:lnTo>
                    <a:pt x="2099" y="1301"/>
                  </a:lnTo>
                  <a:lnTo>
                    <a:pt x="2109" y="1282"/>
                  </a:lnTo>
                  <a:lnTo>
                    <a:pt x="2118" y="1264"/>
                  </a:lnTo>
                  <a:lnTo>
                    <a:pt x="2126" y="1245"/>
                  </a:lnTo>
                  <a:lnTo>
                    <a:pt x="2133" y="1226"/>
                  </a:lnTo>
                  <a:lnTo>
                    <a:pt x="2139" y="1206"/>
                  </a:lnTo>
                  <a:lnTo>
                    <a:pt x="2152" y="1201"/>
                  </a:lnTo>
                  <a:lnTo>
                    <a:pt x="2163" y="1196"/>
                  </a:lnTo>
                  <a:lnTo>
                    <a:pt x="2175" y="1191"/>
                  </a:lnTo>
                  <a:lnTo>
                    <a:pt x="2186" y="1185"/>
                  </a:lnTo>
                  <a:lnTo>
                    <a:pt x="2198" y="1180"/>
                  </a:lnTo>
                  <a:lnTo>
                    <a:pt x="2208" y="1174"/>
                  </a:lnTo>
                  <a:lnTo>
                    <a:pt x="2218" y="1168"/>
                  </a:lnTo>
                  <a:lnTo>
                    <a:pt x="2228" y="1161"/>
                  </a:lnTo>
                  <a:lnTo>
                    <a:pt x="2246" y="1144"/>
                  </a:lnTo>
                  <a:lnTo>
                    <a:pt x="2261" y="1122"/>
                  </a:lnTo>
                  <a:lnTo>
                    <a:pt x="2274" y="1096"/>
                  </a:lnTo>
                  <a:lnTo>
                    <a:pt x="2283" y="1067"/>
                  </a:lnTo>
                  <a:lnTo>
                    <a:pt x="2290" y="1036"/>
                  </a:lnTo>
                  <a:lnTo>
                    <a:pt x="2294" y="1003"/>
                  </a:lnTo>
                  <a:lnTo>
                    <a:pt x="2297" y="971"/>
                  </a:lnTo>
                  <a:lnTo>
                    <a:pt x="2297" y="9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i-FI"/>
            </a:p>
          </p:txBody>
        </p:sp>
        <p:sp>
          <p:nvSpPr>
            <p:cNvPr id="93234" name="Freeform 8"/>
            <p:cNvSpPr>
              <a:spLocks/>
            </p:cNvSpPr>
            <p:nvPr/>
          </p:nvSpPr>
          <p:spPr bwMode="auto">
            <a:xfrm>
              <a:off x="2466" y="1565"/>
              <a:ext cx="322" cy="116"/>
            </a:xfrm>
            <a:custGeom>
              <a:avLst/>
              <a:gdLst>
                <a:gd name="T0" fmla="*/ 1 w 644"/>
                <a:gd name="T1" fmla="*/ 1 h 232"/>
                <a:gd name="T2" fmla="*/ 1 w 644"/>
                <a:gd name="T3" fmla="*/ 1 h 232"/>
                <a:gd name="T4" fmla="*/ 1 w 644"/>
                <a:gd name="T5" fmla="*/ 1 h 232"/>
                <a:gd name="T6" fmla="*/ 1 w 644"/>
                <a:gd name="T7" fmla="*/ 1 h 232"/>
                <a:gd name="T8" fmla="*/ 1 w 644"/>
                <a:gd name="T9" fmla="*/ 1 h 232"/>
                <a:gd name="T10" fmla="*/ 1 w 644"/>
                <a:gd name="T11" fmla="*/ 1 h 232"/>
                <a:gd name="T12" fmla="*/ 1 w 644"/>
                <a:gd name="T13" fmla="*/ 1 h 232"/>
                <a:gd name="T14" fmla="*/ 1 w 644"/>
                <a:gd name="T15" fmla="*/ 1 h 232"/>
                <a:gd name="T16" fmla="*/ 1 w 644"/>
                <a:gd name="T17" fmla="*/ 1 h 232"/>
                <a:gd name="T18" fmla="*/ 1 w 644"/>
                <a:gd name="T19" fmla="*/ 1 h 232"/>
                <a:gd name="T20" fmla="*/ 1 w 644"/>
                <a:gd name="T21" fmla="*/ 1 h 232"/>
                <a:gd name="T22" fmla="*/ 1 w 644"/>
                <a:gd name="T23" fmla="*/ 1 h 232"/>
                <a:gd name="T24" fmla="*/ 1 w 644"/>
                <a:gd name="T25" fmla="*/ 1 h 232"/>
                <a:gd name="T26" fmla="*/ 1 w 644"/>
                <a:gd name="T27" fmla="*/ 1 h 232"/>
                <a:gd name="T28" fmla="*/ 1 w 644"/>
                <a:gd name="T29" fmla="*/ 1 h 232"/>
                <a:gd name="T30" fmla="*/ 1 w 644"/>
                <a:gd name="T31" fmla="*/ 1 h 232"/>
                <a:gd name="T32" fmla="*/ 0 w 644"/>
                <a:gd name="T33" fmla="*/ 1 h 232"/>
                <a:gd name="T34" fmla="*/ 1 w 644"/>
                <a:gd name="T35" fmla="*/ 1 h 232"/>
                <a:gd name="T36" fmla="*/ 1 w 644"/>
                <a:gd name="T37" fmla="*/ 1 h 232"/>
                <a:gd name="T38" fmla="*/ 1 w 644"/>
                <a:gd name="T39" fmla="*/ 1 h 232"/>
                <a:gd name="T40" fmla="*/ 1 w 644"/>
                <a:gd name="T41" fmla="*/ 0 h 232"/>
                <a:gd name="T42" fmla="*/ 1 w 644"/>
                <a:gd name="T43" fmla="*/ 1 h 232"/>
                <a:gd name="T44" fmla="*/ 1 w 644"/>
                <a:gd name="T45" fmla="*/ 1 h 232"/>
                <a:gd name="T46" fmla="*/ 1 w 644"/>
                <a:gd name="T47" fmla="*/ 1 h 232"/>
                <a:gd name="T48" fmla="*/ 1 w 644"/>
                <a:gd name="T49" fmla="*/ 1 h 232"/>
                <a:gd name="T50" fmla="*/ 1 w 644"/>
                <a:gd name="T51" fmla="*/ 1 h 232"/>
                <a:gd name="T52" fmla="*/ 1 w 644"/>
                <a:gd name="T53" fmla="*/ 1 h 232"/>
                <a:gd name="T54" fmla="*/ 1 w 644"/>
                <a:gd name="T55" fmla="*/ 1 h 232"/>
                <a:gd name="T56" fmla="*/ 1 w 644"/>
                <a:gd name="T57" fmla="*/ 1 h 232"/>
                <a:gd name="T58" fmla="*/ 1 w 644"/>
                <a:gd name="T59" fmla="*/ 1 h 232"/>
                <a:gd name="T60" fmla="*/ 1 w 644"/>
                <a:gd name="T61" fmla="*/ 1 h 232"/>
                <a:gd name="T62" fmla="*/ 1 w 644"/>
                <a:gd name="T63" fmla="*/ 1 h 232"/>
                <a:gd name="T64" fmla="*/ 1 w 644"/>
                <a:gd name="T65" fmla="*/ 1 h 232"/>
                <a:gd name="T66" fmla="*/ 1 w 644"/>
                <a:gd name="T67" fmla="*/ 1 h 232"/>
                <a:gd name="T68" fmla="*/ 1 w 644"/>
                <a:gd name="T69" fmla="*/ 1 h 232"/>
                <a:gd name="T70" fmla="*/ 1 w 644"/>
                <a:gd name="T71" fmla="*/ 1 h 232"/>
                <a:gd name="T72" fmla="*/ 1 w 644"/>
                <a:gd name="T73" fmla="*/ 1 h 232"/>
                <a:gd name="T74" fmla="*/ 1 w 644"/>
                <a:gd name="T75" fmla="*/ 1 h 232"/>
                <a:gd name="T76" fmla="*/ 1 w 644"/>
                <a:gd name="T77" fmla="*/ 1 h 232"/>
                <a:gd name="T78" fmla="*/ 1 w 644"/>
                <a:gd name="T79" fmla="*/ 1 h 232"/>
                <a:gd name="T80" fmla="*/ 1 w 644"/>
                <a:gd name="T81" fmla="*/ 1 h 23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44"/>
                <a:gd name="T124" fmla="*/ 0 h 232"/>
                <a:gd name="T125" fmla="*/ 644 w 644"/>
                <a:gd name="T126" fmla="*/ 232 h 23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44" h="232">
                  <a:moveTo>
                    <a:pt x="644" y="232"/>
                  </a:moveTo>
                  <a:lnTo>
                    <a:pt x="617" y="214"/>
                  </a:lnTo>
                  <a:lnTo>
                    <a:pt x="586" y="197"/>
                  </a:lnTo>
                  <a:lnTo>
                    <a:pt x="553" y="180"/>
                  </a:lnTo>
                  <a:lnTo>
                    <a:pt x="519" y="164"/>
                  </a:lnTo>
                  <a:lnTo>
                    <a:pt x="482" y="147"/>
                  </a:lnTo>
                  <a:lnTo>
                    <a:pt x="444" y="132"/>
                  </a:lnTo>
                  <a:lnTo>
                    <a:pt x="405" y="117"/>
                  </a:lnTo>
                  <a:lnTo>
                    <a:pt x="364" y="104"/>
                  </a:lnTo>
                  <a:lnTo>
                    <a:pt x="322" y="90"/>
                  </a:lnTo>
                  <a:lnTo>
                    <a:pt x="278" y="77"/>
                  </a:lnTo>
                  <a:lnTo>
                    <a:pt x="233" y="66"/>
                  </a:lnTo>
                  <a:lnTo>
                    <a:pt x="188" y="54"/>
                  </a:lnTo>
                  <a:lnTo>
                    <a:pt x="142" y="44"/>
                  </a:lnTo>
                  <a:lnTo>
                    <a:pt x="95" y="35"/>
                  </a:lnTo>
                  <a:lnTo>
                    <a:pt x="48" y="25"/>
                  </a:lnTo>
                  <a:lnTo>
                    <a:pt x="0" y="18"/>
                  </a:lnTo>
                  <a:lnTo>
                    <a:pt x="2" y="14"/>
                  </a:lnTo>
                  <a:lnTo>
                    <a:pt x="2" y="9"/>
                  </a:lnTo>
                  <a:lnTo>
                    <a:pt x="3" y="5"/>
                  </a:lnTo>
                  <a:lnTo>
                    <a:pt x="3" y="0"/>
                  </a:lnTo>
                  <a:lnTo>
                    <a:pt x="53" y="8"/>
                  </a:lnTo>
                  <a:lnTo>
                    <a:pt x="103" y="17"/>
                  </a:lnTo>
                  <a:lnTo>
                    <a:pt x="150" y="26"/>
                  </a:lnTo>
                  <a:lnTo>
                    <a:pt x="197" y="37"/>
                  </a:lnTo>
                  <a:lnTo>
                    <a:pt x="244" y="48"/>
                  </a:lnTo>
                  <a:lnTo>
                    <a:pt x="287" y="60"/>
                  </a:lnTo>
                  <a:lnTo>
                    <a:pt x="330" y="73"/>
                  </a:lnTo>
                  <a:lnTo>
                    <a:pt x="370" y="86"/>
                  </a:lnTo>
                  <a:lnTo>
                    <a:pt x="409" y="100"/>
                  </a:lnTo>
                  <a:lnTo>
                    <a:pt x="447" y="114"/>
                  </a:lnTo>
                  <a:lnTo>
                    <a:pt x="483" y="130"/>
                  </a:lnTo>
                  <a:lnTo>
                    <a:pt x="516" y="145"/>
                  </a:lnTo>
                  <a:lnTo>
                    <a:pt x="548" y="162"/>
                  </a:lnTo>
                  <a:lnTo>
                    <a:pt x="578" y="179"/>
                  </a:lnTo>
                  <a:lnTo>
                    <a:pt x="604" y="196"/>
                  </a:lnTo>
                  <a:lnTo>
                    <a:pt x="629" y="214"/>
                  </a:lnTo>
                  <a:lnTo>
                    <a:pt x="634" y="218"/>
                  </a:lnTo>
                  <a:lnTo>
                    <a:pt x="637" y="222"/>
                  </a:lnTo>
                  <a:lnTo>
                    <a:pt x="641" y="227"/>
                  </a:lnTo>
                  <a:lnTo>
                    <a:pt x="644" y="2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i-FI"/>
            </a:p>
          </p:txBody>
        </p:sp>
        <p:sp>
          <p:nvSpPr>
            <p:cNvPr id="93235" name="Freeform 9"/>
            <p:cNvSpPr>
              <a:spLocks/>
            </p:cNvSpPr>
            <p:nvPr/>
          </p:nvSpPr>
          <p:spPr bwMode="auto">
            <a:xfrm>
              <a:off x="2414" y="1413"/>
              <a:ext cx="31" cy="180"/>
            </a:xfrm>
            <a:custGeom>
              <a:avLst/>
              <a:gdLst>
                <a:gd name="T0" fmla="*/ 0 w 63"/>
                <a:gd name="T1" fmla="*/ 0 h 359"/>
                <a:gd name="T2" fmla="*/ 0 w 63"/>
                <a:gd name="T3" fmla="*/ 0 h 359"/>
                <a:gd name="T4" fmla="*/ 0 w 63"/>
                <a:gd name="T5" fmla="*/ 1 h 359"/>
                <a:gd name="T6" fmla="*/ 0 w 63"/>
                <a:gd name="T7" fmla="*/ 1 h 359"/>
                <a:gd name="T8" fmla="*/ 0 w 63"/>
                <a:gd name="T9" fmla="*/ 1 h 359"/>
                <a:gd name="T10" fmla="*/ 0 w 63"/>
                <a:gd name="T11" fmla="*/ 1 h 359"/>
                <a:gd name="T12" fmla="*/ 0 w 63"/>
                <a:gd name="T13" fmla="*/ 1 h 359"/>
                <a:gd name="T14" fmla="*/ 0 w 63"/>
                <a:gd name="T15" fmla="*/ 1 h 359"/>
                <a:gd name="T16" fmla="*/ 0 w 63"/>
                <a:gd name="T17" fmla="*/ 1 h 359"/>
                <a:gd name="T18" fmla="*/ 0 w 63"/>
                <a:gd name="T19" fmla="*/ 1 h 359"/>
                <a:gd name="T20" fmla="*/ 0 w 63"/>
                <a:gd name="T21" fmla="*/ 1 h 359"/>
                <a:gd name="T22" fmla="*/ 0 w 63"/>
                <a:gd name="T23" fmla="*/ 1 h 359"/>
                <a:gd name="T24" fmla="*/ 0 w 63"/>
                <a:gd name="T25" fmla="*/ 1 h 359"/>
                <a:gd name="T26" fmla="*/ 0 w 63"/>
                <a:gd name="T27" fmla="*/ 1 h 359"/>
                <a:gd name="T28" fmla="*/ 0 w 63"/>
                <a:gd name="T29" fmla="*/ 1 h 359"/>
                <a:gd name="T30" fmla="*/ 0 w 63"/>
                <a:gd name="T31" fmla="*/ 1 h 359"/>
                <a:gd name="T32" fmla="*/ 0 w 63"/>
                <a:gd name="T33" fmla="*/ 1 h 359"/>
                <a:gd name="T34" fmla="*/ 0 w 63"/>
                <a:gd name="T35" fmla="*/ 1 h 359"/>
                <a:gd name="T36" fmla="*/ 0 w 63"/>
                <a:gd name="T37" fmla="*/ 1 h 359"/>
                <a:gd name="T38" fmla="*/ 0 w 63"/>
                <a:gd name="T39" fmla="*/ 1 h 359"/>
                <a:gd name="T40" fmla="*/ 0 w 63"/>
                <a:gd name="T41" fmla="*/ 0 h 3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3"/>
                <a:gd name="T64" fmla="*/ 0 h 359"/>
                <a:gd name="T65" fmla="*/ 63 w 63"/>
                <a:gd name="T66" fmla="*/ 359 h 3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3" h="359">
                  <a:moveTo>
                    <a:pt x="11" y="0"/>
                  </a:moveTo>
                  <a:lnTo>
                    <a:pt x="33" y="0"/>
                  </a:lnTo>
                  <a:lnTo>
                    <a:pt x="38" y="1"/>
                  </a:lnTo>
                  <a:lnTo>
                    <a:pt x="41" y="3"/>
                  </a:lnTo>
                  <a:lnTo>
                    <a:pt x="45" y="8"/>
                  </a:lnTo>
                  <a:lnTo>
                    <a:pt x="46" y="13"/>
                  </a:lnTo>
                  <a:lnTo>
                    <a:pt x="63" y="332"/>
                  </a:lnTo>
                  <a:lnTo>
                    <a:pt x="60" y="335"/>
                  </a:lnTo>
                  <a:lnTo>
                    <a:pt x="55" y="339"/>
                  </a:lnTo>
                  <a:lnTo>
                    <a:pt x="50" y="342"/>
                  </a:lnTo>
                  <a:lnTo>
                    <a:pt x="45" y="345"/>
                  </a:lnTo>
                  <a:lnTo>
                    <a:pt x="39" y="349"/>
                  </a:lnTo>
                  <a:lnTo>
                    <a:pt x="33" y="352"/>
                  </a:lnTo>
                  <a:lnTo>
                    <a:pt x="26" y="356"/>
                  </a:lnTo>
                  <a:lnTo>
                    <a:pt x="19" y="359"/>
                  </a:lnTo>
                  <a:lnTo>
                    <a:pt x="0" y="13"/>
                  </a:lnTo>
                  <a:lnTo>
                    <a:pt x="1" y="8"/>
                  </a:lnTo>
                  <a:lnTo>
                    <a:pt x="3" y="3"/>
                  </a:lnTo>
                  <a:lnTo>
                    <a:pt x="7" y="1"/>
                  </a:lnTo>
                  <a:lnTo>
                    <a:pt x="1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i-FI"/>
            </a:p>
          </p:txBody>
        </p:sp>
        <p:sp>
          <p:nvSpPr>
            <p:cNvPr id="93236" name="Freeform 10"/>
            <p:cNvSpPr>
              <a:spLocks/>
            </p:cNvSpPr>
            <p:nvPr/>
          </p:nvSpPr>
          <p:spPr bwMode="auto">
            <a:xfrm>
              <a:off x="2220" y="1572"/>
              <a:ext cx="160" cy="44"/>
            </a:xfrm>
            <a:custGeom>
              <a:avLst/>
              <a:gdLst>
                <a:gd name="T0" fmla="*/ 0 w 321"/>
                <a:gd name="T1" fmla="*/ 1 h 88"/>
                <a:gd name="T2" fmla="*/ 0 w 321"/>
                <a:gd name="T3" fmla="*/ 1 h 88"/>
                <a:gd name="T4" fmla="*/ 0 w 321"/>
                <a:gd name="T5" fmla="*/ 1 h 88"/>
                <a:gd name="T6" fmla="*/ 0 w 321"/>
                <a:gd name="T7" fmla="*/ 1 h 88"/>
                <a:gd name="T8" fmla="*/ 0 w 321"/>
                <a:gd name="T9" fmla="*/ 1 h 88"/>
                <a:gd name="T10" fmla="*/ 0 w 321"/>
                <a:gd name="T11" fmla="*/ 1 h 88"/>
                <a:gd name="T12" fmla="*/ 0 w 321"/>
                <a:gd name="T13" fmla="*/ 1 h 88"/>
                <a:gd name="T14" fmla="*/ 0 w 321"/>
                <a:gd name="T15" fmla="*/ 1 h 88"/>
                <a:gd name="T16" fmla="*/ 0 w 321"/>
                <a:gd name="T17" fmla="*/ 1 h 88"/>
                <a:gd name="T18" fmla="*/ 0 w 321"/>
                <a:gd name="T19" fmla="*/ 1 h 88"/>
                <a:gd name="T20" fmla="*/ 0 w 321"/>
                <a:gd name="T21" fmla="*/ 0 h 88"/>
                <a:gd name="T22" fmla="*/ 0 w 321"/>
                <a:gd name="T23" fmla="*/ 1 h 88"/>
                <a:gd name="T24" fmla="*/ 0 w 321"/>
                <a:gd name="T25" fmla="*/ 1 h 88"/>
                <a:gd name="T26" fmla="*/ 0 w 321"/>
                <a:gd name="T27" fmla="*/ 1 h 88"/>
                <a:gd name="T28" fmla="*/ 0 w 321"/>
                <a:gd name="T29" fmla="*/ 1 h 88"/>
                <a:gd name="T30" fmla="*/ 0 w 321"/>
                <a:gd name="T31" fmla="*/ 1 h 88"/>
                <a:gd name="T32" fmla="*/ 0 w 321"/>
                <a:gd name="T33" fmla="*/ 1 h 88"/>
                <a:gd name="T34" fmla="*/ 0 w 321"/>
                <a:gd name="T35" fmla="*/ 1 h 88"/>
                <a:gd name="T36" fmla="*/ 0 w 321"/>
                <a:gd name="T37" fmla="*/ 1 h 88"/>
                <a:gd name="T38" fmla="*/ 0 w 321"/>
                <a:gd name="T39" fmla="*/ 1 h 88"/>
                <a:gd name="T40" fmla="*/ 0 w 321"/>
                <a:gd name="T41" fmla="*/ 1 h 88"/>
                <a:gd name="T42" fmla="*/ 0 w 321"/>
                <a:gd name="T43" fmla="*/ 1 h 88"/>
                <a:gd name="T44" fmla="*/ 0 w 321"/>
                <a:gd name="T45" fmla="*/ 1 h 88"/>
                <a:gd name="T46" fmla="*/ 0 w 321"/>
                <a:gd name="T47" fmla="*/ 1 h 88"/>
                <a:gd name="T48" fmla="*/ 0 w 321"/>
                <a:gd name="T49" fmla="*/ 1 h 88"/>
                <a:gd name="T50" fmla="*/ 0 w 321"/>
                <a:gd name="T51" fmla="*/ 1 h 88"/>
                <a:gd name="T52" fmla="*/ 0 w 321"/>
                <a:gd name="T53" fmla="*/ 1 h 88"/>
                <a:gd name="T54" fmla="*/ 0 w 321"/>
                <a:gd name="T55" fmla="*/ 1 h 88"/>
                <a:gd name="T56" fmla="*/ 0 w 321"/>
                <a:gd name="T57" fmla="*/ 1 h 88"/>
                <a:gd name="T58" fmla="*/ 0 w 321"/>
                <a:gd name="T59" fmla="*/ 1 h 88"/>
                <a:gd name="T60" fmla="*/ 0 w 321"/>
                <a:gd name="T61" fmla="*/ 1 h 88"/>
                <a:gd name="T62" fmla="*/ 0 w 321"/>
                <a:gd name="T63" fmla="*/ 1 h 88"/>
                <a:gd name="T64" fmla="*/ 0 w 321"/>
                <a:gd name="T65" fmla="*/ 1 h 88"/>
                <a:gd name="T66" fmla="*/ 0 w 321"/>
                <a:gd name="T67" fmla="*/ 1 h 88"/>
                <a:gd name="T68" fmla="*/ 0 w 321"/>
                <a:gd name="T69" fmla="*/ 1 h 88"/>
                <a:gd name="T70" fmla="*/ 0 w 321"/>
                <a:gd name="T71" fmla="*/ 1 h 8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21"/>
                <a:gd name="T109" fmla="*/ 0 h 88"/>
                <a:gd name="T110" fmla="*/ 321 w 321"/>
                <a:gd name="T111" fmla="*/ 88 h 8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21" h="88">
                  <a:moveTo>
                    <a:pt x="40" y="86"/>
                  </a:moveTo>
                  <a:lnTo>
                    <a:pt x="36" y="81"/>
                  </a:lnTo>
                  <a:lnTo>
                    <a:pt x="33" y="76"/>
                  </a:lnTo>
                  <a:lnTo>
                    <a:pt x="29" y="69"/>
                  </a:lnTo>
                  <a:lnTo>
                    <a:pt x="25" y="62"/>
                  </a:lnTo>
                  <a:lnTo>
                    <a:pt x="19" y="54"/>
                  </a:lnTo>
                  <a:lnTo>
                    <a:pt x="13" y="46"/>
                  </a:lnTo>
                  <a:lnTo>
                    <a:pt x="7" y="39"/>
                  </a:lnTo>
                  <a:lnTo>
                    <a:pt x="0" y="31"/>
                  </a:lnTo>
                  <a:lnTo>
                    <a:pt x="0" y="20"/>
                  </a:lnTo>
                  <a:lnTo>
                    <a:pt x="278" y="0"/>
                  </a:lnTo>
                  <a:lnTo>
                    <a:pt x="321" y="69"/>
                  </a:lnTo>
                  <a:lnTo>
                    <a:pt x="309" y="71"/>
                  </a:lnTo>
                  <a:lnTo>
                    <a:pt x="298" y="73"/>
                  </a:lnTo>
                  <a:lnTo>
                    <a:pt x="286" y="76"/>
                  </a:lnTo>
                  <a:lnTo>
                    <a:pt x="273" y="77"/>
                  </a:lnTo>
                  <a:lnTo>
                    <a:pt x="261" y="79"/>
                  </a:lnTo>
                  <a:lnTo>
                    <a:pt x="248" y="80"/>
                  </a:lnTo>
                  <a:lnTo>
                    <a:pt x="235" y="81"/>
                  </a:lnTo>
                  <a:lnTo>
                    <a:pt x="223" y="84"/>
                  </a:lnTo>
                  <a:lnTo>
                    <a:pt x="209" y="85"/>
                  </a:lnTo>
                  <a:lnTo>
                    <a:pt x="195" y="86"/>
                  </a:lnTo>
                  <a:lnTo>
                    <a:pt x="181" y="86"/>
                  </a:lnTo>
                  <a:lnTo>
                    <a:pt x="167" y="87"/>
                  </a:lnTo>
                  <a:lnTo>
                    <a:pt x="154" y="87"/>
                  </a:lnTo>
                  <a:lnTo>
                    <a:pt x="139" y="88"/>
                  </a:lnTo>
                  <a:lnTo>
                    <a:pt x="125" y="88"/>
                  </a:lnTo>
                  <a:lnTo>
                    <a:pt x="110" y="88"/>
                  </a:lnTo>
                  <a:lnTo>
                    <a:pt x="101" y="88"/>
                  </a:lnTo>
                  <a:lnTo>
                    <a:pt x="91" y="88"/>
                  </a:lnTo>
                  <a:lnTo>
                    <a:pt x="82" y="88"/>
                  </a:lnTo>
                  <a:lnTo>
                    <a:pt x="74" y="87"/>
                  </a:lnTo>
                  <a:lnTo>
                    <a:pt x="65" y="87"/>
                  </a:lnTo>
                  <a:lnTo>
                    <a:pt x="57" y="87"/>
                  </a:lnTo>
                  <a:lnTo>
                    <a:pt x="48" y="86"/>
                  </a:lnTo>
                  <a:lnTo>
                    <a:pt x="40"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i-FI"/>
            </a:p>
          </p:txBody>
        </p:sp>
        <p:sp>
          <p:nvSpPr>
            <p:cNvPr id="93237" name="Freeform 11"/>
            <p:cNvSpPr>
              <a:spLocks/>
            </p:cNvSpPr>
            <p:nvPr/>
          </p:nvSpPr>
          <p:spPr bwMode="auto">
            <a:xfrm>
              <a:off x="2193" y="1300"/>
              <a:ext cx="200" cy="203"/>
            </a:xfrm>
            <a:custGeom>
              <a:avLst/>
              <a:gdLst>
                <a:gd name="T0" fmla="*/ 0 w 401"/>
                <a:gd name="T1" fmla="*/ 0 h 407"/>
                <a:gd name="T2" fmla="*/ 0 w 401"/>
                <a:gd name="T3" fmla="*/ 0 h 407"/>
                <a:gd name="T4" fmla="*/ 0 w 401"/>
                <a:gd name="T5" fmla="*/ 0 h 407"/>
                <a:gd name="T6" fmla="*/ 0 w 401"/>
                <a:gd name="T7" fmla="*/ 0 h 407"/>
                <a:gd name="T8" fmla="*/ 0 w 401"/>
                <a:gd name="T9" fmla="*/ 0 h 407"/>
                <a:gd name="T10" fmla="*/ 0 w 401"/>
                <a:gd name="T11" fmla="*/ 0 h 407"/>
                <a:gd name="T12" fmla="*/ 0 w 401"/>
                <a:gd name="T13" fmla="*/ 0 h 407"/>
                <a:gd name="T14" fmla="*/ 0 w 401"/>
                <a:gd name="T15" fmla="*/ 0 h 407"/>
                <a:gd name="T16" fmla="*/ 0 w 401"/>
                <a:gd name="T17" fmla="*/ 0 h 407"/>
                <a:gd name="T18" fmla="*/ 0 w 401"/>
                <a:gd name="T19" fmla="*/ 0 h 407"/>
                <a:gd name="T20" fmla="*/ 0 w 401"/>
                <a:gd name="T21" fmla="*/ 0 h 407"/>
                <a:gd name="T22" fmla="*/ 0 w 401"/>
                <a:gd name="T23" fmla="*/ 0 h 407"/>
                <a:gd name="T24" fmla="*/ 0 w 401"/>
                <a:gd name="T25" fmla="*/ 0 h 407"/>
                <a:gd name="T26" fmla="*/ 0 w 401"/>
                <a:gd name="T27" fmla="*/ 0 h 407"/>
                <a:gd name="T28" fmla="*/ 0 w 401"/>
                <a:gd name="T29" fmla="*/ 0 h 407"/>
                <a:gd name="T30" fmla="*/ 0 w 401"/>
                <a:gd name="T31" fmla="*/ 0 h 407"/>
                <a:gd name="T32" fmla="*/ 0 w 401"/>
                <a:gd name="T33" fmla="*/ 0 h 407"/>
                <a:gd name="T34" fmla="*/ 0 w 401"/>
                <a:gd name="T35" fmla="*/ 0 h 407"/>
                <a:gd name="T36" fmla="*/ 0 w 401"/>
                <a:gd name="T37" fmla="*/ 0 h 407"/>
                <a:gd name="T38" fmla="*/ 0 w 401"/>
                <a:gd name="T39" fmla="*/ 0 h 407"/>
                <a:gd name="T40" fmla="*/ 0 w 401"/>
                <a:gd name="T41" fmla="*/ 0 h 407"/>
                <a:gd name="T42" fmla="*/ 0 w 401"/>
                <a:gd name="T43" fmla="*/ 0 h 407"/>
                <a:gd name="T44" fmla="*/ 0 w 401"/>
                <a:gd name="T45" fmla="*/ 0 h 407"/>
                <a:gd name="T46" fmla="*/ 0 w 401"/>
                <a:gd name="T47" fmla="*/ 0 h 407"/>
                <a:gd name="T48" fmla="*/ 0 w 401"/>
                <a:gd name="T49" fmla="*/ 0 h 407"/>
                <a:gd name="T50" fmla="*/ 0 w 401"/>
                <a:gd name="T51" fmla="*/ 0 h 407"/>
                <a:gd name="T52" fmla="*/ 0 w 401"/>
                <a:gd name="T53" fmla="*/ 0 h 407"/>
                <a:gd name="T54" fmla="*/ 0 w 401"/>
                <a:gd name="T55" fmla="*/ 0 h 407"/>
                <a:gd name="T56" fmla="*/ 0 w 401"/>
                <a:gd name="T57" fmla="*/ 0 h 407"/>
                <a:gd name="T58" fmla="*/ 0 w 401"/>
                <a:gd name="T59" fmla="*/ 0 h 407"/>
                <a:gd name="T60" fmla="*/ 0 w 401"/>
                <a:gd name="T61" fmla="*/ 0 h 407"/>
                <a:gd name="T62" fmla="*/ 0 w 401"/>
                <a:gd name="T63" fmla="*/ 0 h 407"/>
                <a:gd name="T64" fmla="*/ 0 w 401"/>
                <a:gd name="T65" fmla="*/ 0 h 407"/>
                <a:gd name="T66" fmla="*/ 0 w 401"/>
                <a:gd name="T67" fmla="*/ 0 h 407"/>
                <a:gd name="T68" fmla="*/ 0 w 401"/>
                <a:gd name="T69" fmla="*/ 0 h 40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1"/>
                <a:gd name="T106" fmla="*/ 0 h 407"/>
                <a:gd name="T107" fmla="*/ 401 w 401"/>
                <a:gd name="T108" fmla="*/ 407 h 40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1" h="407">
                  <a:moveTo>
                    <a:pt x="188" y="0"/>
                  </a:moveTo>
                  <a:lnTo>
                    <a:pt x="209" y="1"/>
                  </a:lnTo>
                  <a:lnTo>
                    <a:pt x="228" y="3"/>
                  </a:lnTo>
                  <a:lnTo>
                    <a:pt x="248" y="9"/>
                  </a:lnTo>
                  <a:lnTo>
                    <a:pt x="266" y="16"/>
                  </a:lnTo>
                  <a:lnTo>
                    <a:pt x="285" y="24"/>
                  </a:lnTo>
                  <a:lnTo>
                    <a:pt x="302" y="35"/>
                  </a:lnTo>
                  <a:lnTo>
                    <a:pt x="318" y="46"/>
                  </a:lnTo>
                  <a:lnTo>
                    <a:pt x="334" y="60"/>
                  </a:lnTo>
                  <a:lnTo>
                    <a:pt x="348" y="75"/>
                  </a:lnTo>
                  <a:lnTo>
                    <a:pt x="361" y="91"/>
                  </a:lnTo>
                  <a:lnTo>
                    <a:pt x="372" y="107"/>
                  </a:lnTo>
                  <a:lnTo>
                    <a:pt x="382" y="126"/>
                  </a:lnTo>
                  <a:lnTo>
                    <a:pt x="390" y="144"/>
                  </a:lnTo>
                  <a:lnTo>
                    <a:pt x="395" y="162"/>
                  </a:lnTo>
                  <a:lnTo>
                    <a:pt x="399" y="182"/>
                  </a:lnTo>
                  <a:lnTo>
                    <a:pt x="401" y="202"/>
                  </a:lnTo>
                  <a:lnTo>
                    <a:pt x="400" y="229"/>
                  </a:lnTo>
                  <a:lnTo>
                    <a:pt x="395" y="259"/>
                  </a:lnTo>
                  <a:lnTo>
                    <a:pt x="387" y="288"/>
                  </a:lnTo>
                  <a:lnTo>
                    <a:pt x="377" y="316"/>
                  </a:lnTo>
                  <a:lnTo>
                    <a:pt x="363" y="342"/>
                  </a:lnTo>
                  <a:lnTo>
                    <a:pt x="348" y="365"/>
                  </a:lnTo>
                  <a:lnTo>
                    <a:pt x="331" y="385"/>
                  </a:lnTo>
                  <a:lnTo>
                    <a:pt x="312" y="399"/>
                  </a:lnTo>
                  <a:lnTo>
                    <a:pt x="306" y="402"/>
                  </a:lnTo>
                  <a:lnTo>
                    <a:pt x="300" y="404"/>
                  </a:lnTo>
                  <a:lnTo>
                    <a:pt x="294" y="405"/>
                  </a:lnTo>
                  <a:lnTo>
                    <a:pt x="288" y="407"/>
                  </a:lnTo>
                  <a:lnTo>
                    <a:pt x="281" y="407"/>
                  </a:lnTo>
                  <a:lnTo>
                    <a:pt x="276" y="405"/>
                  </a:lnTo>
                  <a:lnTo>
                    <a:pt x="270" y="403"/>
                  </a:lnTo>
                  <a:lnTo>
                    <a:pt x="264" y="401"/>
                  </a:lnTo>
                  <a:lnTo>
                    <a:pt x="241" y="382"/>
                  </a:lnTo>
                  <a:lnTo>
                    <a:pt x="223" y="357"/>
                  </a:lnTo>
                  <a:lnTo>
                    <a:pt x="209" y="328"/>
                  </a:lnTo>
                  <a:lnTo>
                    <a:pt x="200" y="299"/>
                  </a:lnTo>
                  <a:lnTo>
                    <a:pt x="193" y="272"/>
                  </a:lnTo>
                  <a:lnTo>
                    <a:pt x="188" y="249"/>
                  </a:lnTo>
                  <a:lnTo>
                    <a:pt x="186" y="233"/>
                  </a:lnTo>
                  <a:lnTo>
                    <a:pt x="186" y="227"/>
                  </a:lnTo>
                  <a:lnTo>
                    <a:pt x="183" y="215"/>
                  </a:lnTo>
                  <a:lnTo>
                    <a:pt x="180" y="204"/>
                  </a:lnTo>
                  <a:lnTo>
                    <a:pt x="174" y="193"/>
                  </a:lnTo>
                  <a:lnTo>
                    <a:pt x="166" y="184"/>
                  </a:lnTo>
                  <a:lnTo>
                    <a:pt x="162" y="181"/>
                  </a:lnTo>
                  <a:lnTo>
                    <a:pt x="156" y="177"/>
                  </a:lnTo>
                  <a:lnTo>
                    <a:pt x="151" y="174"/>
                  </a:lnTo>
                  <a:lnTo>
                    <a:pt x="145" y="172"/>
                  </a:lnTo>
                  <a:lnTo>
                    <a:pt x="141" y="169"/>
                  </a:lnTo>
                  <a:lnTo>
                    <a:pt x="135" y="168"/>
                  </a:lnTo>
                  <a:lnTo>
                    <a:pt x="129" y="167"/>
                  </a:lnTo>
                  <a:lnTo>
                    <a:pt x="124" y="167"/>
                  </a:lnTo>
                  <a:lnTo>
                    <a:pt x="0" y="167"/>
                  </a:lnTo>
                  <a:lnTo>
                    <a:pt x="4" y="150"/>
                  </a:lnTo>
                  <a:lnTo>
                    <a:pt x="7" y="132"/>
                  </a:lnTo>
                  <a:lnTo>
                    <a:pt x="13" y="116"/>
                  </a:lnTo>
                  <a:lnTo>
                    <a:pt x="21" y="100"/>
                  </a:lnTo>
                  <a:lnTo>
                    <a:pt x="29" y="86"/>
                  </a:lnTo>
                  <a:lnTo>
                    <a:pt x="39" y="73"/>
                  </a:lnTo>
                  <a:lnTo>
                    <a:pt x="50" y="60"/>
                  </a:lnTo>
                  <a:lnTo>
                    <a:pt x="61" y="47"/>
                  </a:lnTo>
                  <a:lnTo>
                    <a:pt x="75" y="37"/>
                  </a:lnTo>
                  <a:lnTo>
                    <a:pt x="89" y="28"/>
                  </a:lnTo>
                  <a:lnTo>
                    <a:pt x="104" y="20"/>
                  </a:lnTo>
                  <a:lnTo>
                    <a:pt x="119" y="13"/>
                  </a:lnTo>
                  <a:lnTo>
                    <a:pt x="135" y="7"/>
                  </a:lnTo>
                  <a:lnTo>
                    <a:pt x="152" y="3"/>
                  </a:lnTo>
                  <a:lnTo>
                    <a:pt x="170" y="1"/>
                  </a:lnTo>
                  <a:lnTo>
                    <a:pt x="188" y="0"/>
                  </a:lnTo>
                  <a:close/>
                </a:path>
              </a:pathLst>
            </a:custGeom>
            <a:solidFill>
              <a:srgbClr val="11C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i-FI"/>
            </a:p>
          </p:txBody>
        </p:sp>
        <p:sp>
          <p:nvSpPr>
            <p:cNvPr id="93238" name="Freeform 12"/>
            <p:cNvSpPr>
              <a:spLocks/>
            </p:cNvSpPr>
            <p:nvPr/>
          </p:nvSpPr>
          <p:spPr bwMode="auto">
            <a:xfrm>
              <a:off x="2109" y="1399"/>
              <a:ext cx="245" cy="168"/>
            </a:xfrm>
            <a:custGeom>
              <a:avLst/>
              <a:gdLst>
                <a:gd name="T0" fmla="*/ 0 w 490"/>
                <a:gd name="T1" fmla="*/ 1 h 336"/>
                <a:gd name="T2" fmla="*/ 1 w 490"/>
                <a:gd name="T3" fmla="*/ 1 h 336"/>
                <a:gd name="T4" fmla="*/ 1 w 490"/>
                <a:gd name="T5" fmla="*/ 1 h 336"/>
                <a:gd name="T6" fmla="*/ 1 w 490"/>
                <a:gd name="T7" fmla="*/ 1 h 336"/>
                <a:gd name="T8" fmla="*/ 1 w 490"/>
                <a:gd name="T9" fmla="*/ 1 h 336"/>
                <a:gd name="T10" fmla="*/ 1 w 490"/>
                <a:gd name="T11" fmla="*/ 1 h 336"/>
                <a:gd name="T12" fmla="*/ 1 w 490"/>
                <a:gd name="T13" fmla="*/ 1 h 336"/>
                <a:gd name="T14" fmla="*/ 1 w 490"/>
                <a:gd name="T15" fmla="*/ 1 h 336"/>
                <a:gd name="T16" fmla="*/ 1 w 490"/>
                <a:gd name="T17" fmla="*/ 0 h 336"/>
                <a:gd name="T18" fmla="*/ 1 w 490"/>
                <a:gd name="T19" fmla="*/ 0 h 336"/>
                <a:gd name="T20" fmla="*/ 1 w 490"/>
                <a:gd name="T21" fmla="*/ 1 h 336"/>
                <a:gd name="T22" fmla="*/ 1 w 490"/>
                <a:gd name="T23" fmla="*/ 1 h 336"/>
                <a:gd name="T24" fmla="*/ 1 w 490"/>
                <a:gd name="T25" fmla="*/ 1 h 336"/>
                <a:gd name="T26" fmla="*/ 1 w 490"/>
                <a:gd name="T27" fmla="*/ 1 h 336"/>
                <a:gd name="T28" fmla="*/ 1 w 490"/>
                <a:gd name="T29" fmla="*/ 1 h 336"/>
                <a:gd name="T30" fmla="*/ 1 w 490"/>
                <a:gd name="T31" fmla="*/ 1 h 336"/>
                <a:gd name="T32" fmla="*/ 1 w 490"/>
                <a:gd name="T33" fmla="*/ 1 h 336"/>
                <a:gd name="T34" fmla="*/ 1 w 490"/>
                <a:gd name="T35" fmla="*/ 1 h 336"/>
                <a:gd name="T36" fmla="*/ 1 w 490"/>
                <a:gd name="T37" fmla="*/ 1 h 336"/>
                <a:gd name="T38" fmla="*/ 1 w 490"/>
                <a:gd name="T39" fmla="*/ 1 h 336"/>
                <a:gd name="T40" fmla="*/ 1 w 490"/>
                <a:gd name="T41" fmla="*/ 1 h 336"/>
                <a:gd name="T42" fmla="*/ 1 w 490"/>
                <a:gd name="T43" fmla="*/ 1 h 336"/>
                <a:gd name="T44" fmla="*/ 1 w 490"/>
                <a:gd name="T45" fmla="*/ 1 h 336"/>
                <a:gd name="T46" fmla="*/ 1 w 490"/>
                <a:gd name="T47" fmla="*/ 1 h 336"/>
                <a:gd name="T48" fmla="*/ 1 w 490"/>
                <a:gd name="T49" fmla="*/ 1 h 336"/>
                <a:gd name="T50" fmla="*/ 1 w 490"/>
                <a:gd name="T51" fmla="*/ 1 h 336"/>
                <a:gd name="T52" fmla="*/ 1 w 490"/>
                <a:gd name="T53" fmla="*/ 1 h 336"/>
                <a:gd name="T54" fmla="*/ 1 w 490"/>
                <a:gd name="T55" fmla="*/ 1 h 336"/>
                <a:gd name="T56" fmla="*/ 1 w 490"/>
                <a:gd name="T57" fmla="*/ 1 h 336"/>
                <a:gd name="T58" fmla="*/ 1 w 490"/>
                <a:gd name="T59" fmla="*/ 1 h 336"/>
                <a:gd name="T60" fmla="*/ 1 w 490"/>
                <a:gd name="T61" fmla="*/ 1 h 336"/>
                <a:gd name="T62" fmla="*/ 1 w 490"/>
                <a:gd name="T63" fmla="*/ 1 h 336"/>
                <a:gd name="T64" fmla="*/ 1 w 490"/>
                <a:gd name="T65" fmla="*/ 1 h 336"/>
                <a:gd name="T66" fmla="*/ 1 w 490"/>
                <a:gd name="T67" fmla="*/ 1 h 336"/>
                <a:gd name="T68" fmla="*/ 1 w 490"/>
                <a:gd name="T69" fmla="*/ 1 h 336"/>
                <a:gd name="T70" fmla="*/ 1 w 490"/>
                <a:gd name="T71" fmla="*/ 1 h 336"/>
                <a:gd name="T72" fmla="*/ 1 w 490"/>
                <a:gd name="T73" fmla="*/ 1 h 336"/>
                <a:gd name="T74" fmla="*/ 1 w 490"/>
                <a:gd name="T75" fmla="*/ 1 h 336"/>
                <a:gd name="T76" fmla="*/ 1 w 490"/>
                <a:gd name="T77" fmla="*/ 1 h 336"/>
                <a:gd name="T78" fmla="*/ 1 w 490"/>
                <a:gd name="T79" fmla="*/ 1 h 336"/>
                <a:gd name="T80" fmla="*/ 1 w 490"/>
                <a:gd name="T81" fmla="*/ 1 h 336"/>
                <a:gd name="T82" fmla="*/ 1 w 490"/>
                <a:gd name="T83" fmla="*/ 1 h 336"/>
                <a:gd name="T84" fmla="*/ 1 w 490"/>
                <a:gd name="T85" fmla="*/ 1 h 336"/>
                <a:gd name="T86" fmla="*/ 1 w 490"/>
                <a:gd name="T87" fmla="*/ 1 h 336"/>
                <a:gd name="T88" fmla="*/ 1 w 490"/>
                <a:gd name="T89" fmla="*/ 1 h 336"/>
                <a:gd name="T90" fmla="*/ 1 w 490"/>
                <a:gd name="T91" fmla="*/ 1 h 336"/>
                <a:gd name="T92" fmla="*/ 1 w 490"/>
                <a:gd name="T93" fmla="*/ 1 h 336"/>
                <a:gd name="T94" fmla="*/ 1 w 490"/>
                <a:gd name="T95" fmla="*/ 1 h 336"/>
                <a:gd name="T96" fmla="*/ 1 w 490"/>
                <a:gd name="T97" fmla="*/ 1 h 336"/>
                <a:gd name="T98" fmla="*/ 1 w 490"/>
                <a:gd name="T99" fmla="*/ 1 h 336"/>
                <a:gd name="T100" fmla="*/ 1 w 490"/>
                <a:gd name="T101" fmla="*/ 1 h 336"/>
                <a:gd name="T102" fmla="*/ 1 w 490"/>
                <a:gd name="T103" fmla="*/ 1 h 336"/>
                <a:gd name="T104" fmla="*/ 1 w 490"/>
                <a:gd name="T105" fmla="*/ 1 h 336"/>
                <a:gd name="T106" fmla="*/ 1 w 490"/>
                <a:gd name="T107" fmla="*/ 1 h 336"/>
                <a:gd name="T108" fmla="*/ 0 w 490"/>
                <a:gd name="T109" fmla="*/ 1 h 336"/>
                <a:gd name="T110" fmla="*/ 0 w 490"/>
                <a:gd name="T111" fmla="*/ 1 h 336"/>
                <a:gd name="T112" fmla="*/ 0 w 490"/>
                <a:gd name="T113" fmla="*/ 1 h 336"/>
                <a:gd name="T114" fmla="*/ 0 w 490"/>
                <a:gd name="T115" fmla="*/ 1 h 3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90"/>
                <a:gd name="T175" fmla="*/ 0 h 336"/>
                <a:gd name="T176" fmla="*/ 490 w 490"/>
                <a:gd name="T177" fmla="*/ 336 h 3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90" h="336">
                  <a:moveTo>
                    <a:pt x="0" y="177"/>
                  </a:moveTo>
                  <a:lnTo>
                    <a:pt x="1" y="168"/>
                  </a:lnTo>
                  <a:lnTo>
                    <a:pt x="8" y="153"/>
                  </a:lnTo>
                  <a:lnTo>
                    <a:pt x="22" y="134"/>
                  </a:lnTo>
                  <a:lnTo>
                    <a:pt x="42" y="111"/>
                  </a:lnTo>
                  <a:lnTo>
                    <a:pt x="65" y="85"/>
                  </a:lnTo>
                  <a:lnTo>
                    <a:pt x="92" y="58"/>
                  </a:lnTo>
                  <a:lnTo>
                    <a:pt x="124" y="29"/>
                  </a:lnTo>
                  <a:lnTo>
                    <a:pt x="156" y="0"/>
                  </a:lnTo>
                  <a:lnTo>
                    <a:pt x="292" y="0"/>
                  </a:lnTo>
                  <a:lnTo>
                    <a:pt x="297" y="1"/>
                  </a:lnTo>
                  <a:lnTo>
                    <a:pt x="303" y="2"/>
                  </a:lnTo>
                  <a:lnTo>
                    <a:pt x="308" y="5"/>
                  </a:lnTo>
                  <a:lnTo>
                    <a:pt x="312" y="8"/>
                  </a:lnTo>
                  <a:lnTo>
                    <a:pt x="316" y="13"/>
                  </a:lnTo>
                  <a:lnTo>
                    <a:pt x="319" y="17"/>
                  </a:lnTo>
                  <a:lnTo>
                    <a:pt x="321" y="23"/>
                  </a:lnTo>
                  <a:lnTo>
                    <a:pt x="322" y="29"/>
                  </a:lnTo>
                  <a:lnTo>
                    <a:pt x="323" y="37"/>
                  </a:lnTo>
                  <a:lnTo>
                    <a:pt x="325" y="57"/>
                  </a:lnTo>
                  <a:lnTo>
                    <a:pt x="330" y="82"/>
                  </a:lnTo>
                  <a:lnTo>
                    <a:pt x="338" y="113"/>
                  </a:lnTo>
                  <a:lnTo>
                    <a:pt x="349" y="145"/>
                  </a:lnTo>
                  <a:lnTo>
                    <a:pt x="367" y="177"/>
                  </a:lnTo>
                  <a:lnTo>
                    <a:pt x="388" y="206"/>
                  </a:lnTo>
                  <a:lnTo>
                    <a:pt x="417" y="228"/>
                  </a:lnTo>
                  <a:lnTo>
                    <a:pt x="425" y="232"/>
                  </a:lnTo>
                  <a:lnTo>
                    <a:pt x="433" y="235"/>
                  </a:lnTo>
                  <a:lnTo>
                    <a:pt x="440" y="237"/>
                  </a:lnTo>
                  <a:lnTo>
                    <a:pt x="448" y="239"/>
                  </a:lnTo>
                  <a:lnTo>
                    <a:pt x="456" y="239"/>
                  </a:lnTo>
                  <a:lnTo>
                    <a:pt x="465" y="239"/>
                  </a:lnTo>
                  <a:lnTo>
                    <a:pt x="473" y="236"/>
                  </a:lnTo>
                  <a:lnTo>
                    <a:pt x="481" y="234"/>
                  </a:lnTo>
                  <a:lnTo>
                    <a:pt x="490" y="316"/>
                  </a:lnTo>
                  <a:lnTo>
                    <a:pt x="220" y="336"/>
                  </a:lnTo>
                  <a:lnTo>
                    <a:pt x="205" y="211"/>
                  </a:lnTo>
                  <a:lnTo>
                    <a:pt x="192" y="211"/>
                  </a:lnTo>
                  <a:lnTo>
                    <a:pt x="190" y="211"/>
                  </a:lnTo>
                  <a:lnTo>
                    <a:pt x="186" y="211"/>
                  </a:lnTo>
                  <a:lnTo>
                    <a:pt x="179" y="210"/>
                  </a:lnTo>
                  <a:lnTo>
                    <a:pt x="170" y="210"/>
                  </a:lnTo>
                  <a:lnTo>
                    <a:pt x="158" y="209"/>
                  </a:lnTo>
                  <a:lnTo>
                    <a:pt x="145" y="207"/>
                  </a:lnTo>
                  <a:lnTo>
                    <a:pt x="132" y="206"/>
                  </a:lnTo>
                  <a:lnTo>
                    <a:pt x="117" y="205"/>
                  </a:lnTo>
                  <a:lnTo>
                    <a:pt x="102" y="203"/>
                  </a:lnTo>
                  <a:lnTo>
                    <a:pt x="86" y="201"/>
                  </a:lnTo>
                  <a:lnTo>
                    <a:pt x="69" y="198"/>
                  </a:lnTo>
                  <a:lnTo>
                    <a:pt x="54" y="195"/>
                  </a:lnTo>
                  <a:lnTo>
                    <a:pt x="39" y="191"/>
                  </a:lnTo>
                  <a:lnTo>
                    <a:pt x="26" y="188"/>
                  </a:lnTo>
                  <a:lnTo>
                    <a:pt x="13" y="183"/>
                  </a:lnTo>
                  <a:lnTo>
                    <a:pt x="1" y="179"/>
                  </a:lnTo>
                  <a:lnTo>
                    <a:pt x="0" y="1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i-FI"/>
            </a:p>
          </p:txBody>
        </p:sp>
        <p:sp>
          <p:nvSpPr>
            <p:cNvPr id="93239" name="Freeform 13"/>
            <p:cNvSpPr>
              <a:spLocks/>
            </p:cNvSpPr>
            <p:nvPr/>
          </p:nvSpPr>
          <p:spPr bwMode="auto">
            <a:xfrm>
              <a:off x="2168" y="1590"/>
              <a:ext cx="53" cy="24"/>
            </a:xfrm>
            <a:custGeom>
              <a:avLst/>
              <a:gdLst>
                <a:gd name="T0" fmla="*/ 1 w 106"/>
                <a:gd name="T1" fmla="*/ 0 h 49"/>
                <a:gd name="T2" fmla="*/ 1 w 106"/>
                <a:gd name="T3" fmla="*/ 0 h 49"/>
                <a:gd name="T4" fmla="*/ 1 w 106"/>
                <a:gd name="T5" fmla="*/ 0 h 49"/>
                <a:gd name="T6" fmla="*/ 1 w 106"/>
                <a:gd name="T7" fmla="*/ 0 h 49"/>
                <a:gd name="T8" fmla="*/ 1 w 106"/>
                <a:gd name="T9" fmla="*/ 0 h 49"/>
                <a:gd name="T10" fmla="*/ 1 w 106"/>
                <a:gd name="T11" fmla="*/ 0 h 49"/>
                <a:gd name="T12" fmla="*/ 1 w 106"/>
                <a:gd name="T13" fmla="*/ 0 h 49"/>
                <a:gd name="T14" fmla="*/ 1 w 106"/>
                <a:gd name="T15" fmla="*/ 0 h 49"/>
                <a:gd name="T16" fmla="*/ 1 w 106"/>
                <a:gd name="T17" fmla="*/ 0 h 49"/>
                <a:gd name="T18" fmla="*/ 1 w 106"/>
                <a:gd name="T19" fmla="*/ 0 h 49"/>
                <a:gd name="T20" fmla="*/ 1 w 106"/>
                <a:gd name="T21" fmla="*/ 0 h 49"/>
                <a:gd name="T22" fmla="*/ 1 w 106"/>
                <a:gd name="T23" fmla="*/ 0 h 49"/>
                <a:gd name="T24" fmla="*/ 1 w 106"/>
                <a:gd name="T25" fmla="*/ 0 h 49"/>
                <a:gd name="T26" fmla="*/ 1 w 106"/>
                <a:gd name="T27" fmla="*/ 0 h 49"/>
                <a:gd name="T28" fmla="*/ 1 w 106"/>
                <a:gd name="T29" fmla="*/ 0 h 49"/>
                <a:gd name="T30" fmla="*/ 1 w 106"/>
                <a:gd name="T31" fmla="*/ 0 h 49"/>
                <a:gd name="T32" fmla="*/ 1 w 106"/>
                <a:gd name="T33" fmla="*/ 0 h 49"/>
                <a:gd name="T34" fmla="*/ 1 w 106"/>
                <a:gd name="T35" fmla="*/ 0 h 49"/>
                <a:gd name="T36" fmla="*/ 0 w 106"/>
                <a:gd name="T37" fmla="*/ 0 h 49"/>
                <a:gd name="T38" fmla="*/ 1 w 106"/>
                <a:gd name="T39" fmla="*/ 0 h 49"/>
                <a:gd name="T40" fmla="*/ 1 w 106"/>
                <a:gd name="T41" fmla="*/ 0 h 49"/>
                <a:gd name="T42" fmla="*/ 1 w 106"/>
                <a:gd name="T43" fmla="*/ 0 h 49"/>
                <a:gd name="T44" fmla="*/ 1 w 106"/>
                <a:gd name="T45" fmla="*/ 0 h 49"/>
                <a:gd name="T46" fmla="*/ 1 w 106"/>
                <a:gd name="T47" fmla="*/ 0 h 49"/>
                <a:gd name="T48" fmla="*/ 1 w 106"/>
                <a:gd name="T49" fmla="*/ 0 h 4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6"/>
                <a:gd name="T76" fmla="*/ 0 h 49"/>
                <a:gd name="T77" fmla="*/ 106 w 106"/>
                <a:gd name="T78" fmla="*/ 49 h 4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6" h="49">
                  <a:moveTo>
                    <a:pt x="53" y="0"/>
                  </a:moveTo>
                  <a:lnTo>
                    <a:pt x="56" y="0"/>
                  </a:lnTo>
                  <a:lnTo>
                    <a:pt x="61" y="2"/>
                  </a:lnTo>
                  <a:lnTo>
                    <a:pt x="67" y="4"/>
                  </a:lnTo>
                  <a:lnTo>
                    <a:pt x="72" y="8"/>
                  </a:lnTo>
                  <a:lnTo>
                    <a:pt x="72" y="11"/>
                  </a:lnTo>
                  <a:lnTo>
                    <a:pt x="76" y="12"/>
                  </a:lnTo>
                  <a:lnTo>
                    <a:pt x="84" y="20"/>
                  </a:lnTo>
                  <a:lnTo>
                    <a:pt x="91" y="28"/>
                  </a:lnTo>
                  <a:lnTo>
                    <a:pt x="99" y="38"/>
                  </a:lnTo>
                  <a:lnTo>
                    <a:pt x="106" y="49"/>
                  </a:lnTo>
                  <a:lnTo>
                    <a:pt x="92" y="48"/>
                  </a:lnTo>
                  <a:lnTo>
                    <a:pt x="78" y="46"/>
                  </a:lnTo>
                  <a:lnTo>
                    <a:pt x="64" y="44"/>
                  </a:lnTo>
                  <a:lnTo>
                    <a:pt x="50" y="43"/>
                  </a:lnTo>
                  <a:lnTo>
                    <a:pt x="38" y="41"/>
                  </a:lnTo>
                  <a:lnTo>
                    <a:pt x="25" y="38"/>
                  </a:lnTo>
                  <a:lnTo>
                    <a:pt x="12" y="36"/>
                  </a:lnTo>
                  <a:lnTo>
                    <a:pt x="0" y="34"/>
                  </a:lnTo>
                  <a:lnTo>
                    <a:pt x="33" y="22"/>
                  </a:lnTo>
                  <a:lnTo>
                    <a:pt x="30" y="12"/>
                  </a:lnTo>
                  <a:lnTo>
                    <a:pt x="32" y="10"/>
                  </a:lnTo>
                  <a:lnTo>
                    <a:pt x="37" y="7"/>
                  </a:lnTo>
                  <a:lnTo>
                    <a:pt x="42" y="4"/>
                  </a:lnTo>
                  <a:lnTo>
                    <a:pt x="5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i-FI"/>
            </a:p>
          </p:txBody>
        </p:sp>
        <p:sp>
          <p:nvSpPr>
            <p:cNvPr id="93240" name="Freeform 14"/>
            <p:cNvSpPr>
              <a:spLocks/>
            </p:cNvSpPr>
            <p:nvPr/>
          </p:nvSpPr>
          <p:spPr bwMode="auto">
            <a:xfrm>
              <a:off x="2129" y="1541"/>
              <a:ext cx="41" cy="52"/>
            </a:xfrm>
            <a:custGeom>
              <a:avLst/>
              <a:gdLst>
                <a:gd name="T0" fmla="*/ 0 w 83"/>
                <a:gd name="T1" fmla="*/ 1 h 102"/>
                <a:gd name="T2" fmla="*/ 0 w 83"/>
                <a:gd name="T3" fmla="*/ 1 h 102"/>
                <a:gd name="T4" fmla="*/ 0 w 83"/>
                <a:gd name="T5" fmla="*/ 0 h 102"/>
                <a:gd name="T6" fmla="*/ 0 w 83"/>
                <a:gd name="T7" fmla="*/ 0 h 102"/>
                <a:gd name="T8" fmla="*/ 0 w 83"/>
                <a:gd name="T9" fmla="*/ 1 h 102"/>
                <a:gd name="T10" fmla="*/ 0 w 83"/>
                <a:gd name="T11" fmla="*/ 1 h 102"/>
                <a:gd name="T12" fmla="*/ 0 w 83"/>
                <a:gd name="T13" fmla="*/ 1 h 102"/>
                <a:gd name="T14" fmla="*/ 0 w 83"/>
                <a:gd name="T15" fmla="*/ 1 h 102"/>
                <a:gd name="T16" fmla="*/ 0 w 83"/>
                <a:gd name="T17" fmla="*/ 1 h 102"/>
                <a:gd name="T18" fmla="*/ 0 w 83"/>
                <a:gd name="T19" fmla="*/ 1 h 102"/>
                <a:gd name="T20" fmla="*/ 0 w 83"/>
                <a:gd name="T21" fmla="*/ 1 h 102"/>
                <a:gd name="T22" fmla="*/ 0 w 83"/>
                <a:gd name="T23" fmla="*/ 1 h 102"/>
                <a:gd name="T24" fmla="*/ 0 w 83"/>
                <a:gd name="T25" fmla="*/ 1 h 102"/>
                <a:gd name="T26" fmla="*/ 0 w 83"/>
                <a:gd name="T27" fmla="*/ 1 h 102"/>
                <a:gd name="T28" fmla="*/ 0 w 83"/>
                <a:gd name="T29" fmla="*/ 1 h 102"/>
                <a:gd name="T30" fmla="*/ 0 w 83"/>
                <a:gd name="T31" fmla="*/ 1 h 10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3"/>
                <a:gd name="T49" fmla="*/ 0 h 102"/>
                <a:gd name="T50" fmla="*/ 83 w 83"/>
                <a:gd name="T51" fmla="*/ 102 h 10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3" h="102">
                  <a:moveTo>
                    <a:pt x="5" y="3"/>
                  </a:moveTo>
                  <a:lnTo>
                    <a:pt x="9" y="1"/>
                  </a:lnTo>
                  <a:lnTo>
                    <a:pt x="12" y="0"/>
                  </a:lnTo>
                  <a:lnTo>
                    <a:pt x="15" y="0"/>
                  </a:lnTo>
                  <a:lnTo>
                    <a:pt x="19" y="2"/>
                  </a:lnTo>
                  <a:lnTo>
                    <a:pt x="83" y="89"/>
                  </a:lnTo>
                  <a:lnTo>
                    <a:pt x="82" y="91"/>
                  </a:lnTo>
                  <a:lnTo>
                    <a:pt x="81" y="93"/>
                  </a:lnTo>
                  <a:lnTo>
                    <a:pt x="80" y="94"/>
                  </a:lnTo>
                  <a:lnTo>
                    <a:pt x="80" y="96"/>
                  </a:lnTo>
                  <a:lnTo>
                    <a:pt x="65" y="102"/>
                  </a:lnTo>
                  <a:lnTo>
                    <a:pt x="2" y="17"/>
                  </a:lnTo>
                  <a:lnTo>
                    <a:pt x="0" y="15"/>
                  </a:lnTo>
                  <a:lnTo>
                    <a:pt x="0" y="11"/>
                  </a:lnTo>
                  <a:lnTo>
                    <a:pt x="2" y="8"/>
                  </a:lnTo>
                  <a:lnTo>
                    <a:pt x="5"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i-FI"/>
            </a:p>
          </p:txBody>
        </p:sp>
        <p:sp>
          <p:nvSpPr>
            <p:cNvPr id="93241" name="Freeform 15"/>
            <p:cNvSpPr>
              <a:spLocks/>
            </p:cNvSpPr>
            <p:nvPr/>
          </p:nvSpPr>
          <p:spPr bwMode="auto">
            <a:xfrm>
              <a:off x="1749" y="1557"/>
              <a:ext cx="328" cy="91"/>
            </a:xfrm>
            <a:custGeom>
              <a:avLst/>
              <a:gdLst>
                <a:gd name="T0" fmla="*/ 0 w 657"/>
                <a:gd name="T1" fmla="*/ 1 h 182"/>
                <a:gd name="T2" fmla="*/ 0 w 657"/>
                <a:gd name="T3" fmla="*/ 1 h 182"/>
                <a:gd name="T4" fmla="*/ 0 w 657"/>
                <a:gd name="T5" fmla="*/ 1 h 182"/>
                <a:gd name="T6" fmla="*/ 0 w 657"/>
                <a:gd name="T7" fmla="*/ 1 h 182"/>
                <a:gd name="T8" fmla="*/ 0 w 657"/>
                <a:gd name="T9" fmla="*/ 1 h 182"/>
                <a:gd name="T10" fmla="*/ 0 w 657"/>
                <a:gd name="T11" fmla="*/ 1 h 182"/>
                <a:gd name="T12" fmla="*/ 0 w 657"/>
                <a:gd name="T13" fmla="*/ 1 h 182"/>
                <a:gd name="T14" fmla="*/ 0 w 657"/>
                <a:gd name="T15" fmla="*/ 1 h 182"/>
                <a:gd name="T16" fmla="*/ 0 w 657"/>
                <a:gd name="T17" fmla="*/ 1 h 182"/>
                <a:gd name="T18" fmla="*/ 0 w 657"/>
                <a:gd name="T19" fmla="*/ 1 h 182"/>
                <a:gd name="T20" fmla="*/ 0 w 657"/>
                <a:gd name="T21" fmla="*/ 1 h 182"/>
                <a:gd name="T22" fmla="*/ 0 w 657"/>
                <a:gd name="T23" fmla="*/ 1 h 182"/>
                <a:gd name="T24" fmla="*/ 0 w 657"/>
                <a:gd name="T25" fmla="*/ 1 h 182"/>
                <a:gd name="T26" fmla="*/ 0 w 657"/>
                <a:gd name="T27" fmla="*/ 1 h 182"/>
                <a:gd name="T28" fmla="*/ 0 w 657"/>
                <a:gd name="T29" fmla="*/ 1 h 182"/>
                <a:gd name="T30" fmla="*/ 0 w 657"/>
                <a:gd name="T31" fmla="*/ 1 h 182"/>
                <a:gd name="T32" fmla="*/ 0 w 657"/>
                <a:gd name="T33" fmla="*/ 1 h 182"/>
                <a:gd name="T34" fmla="*/ 0 w 657"/>
                <a:gd name="T35" fmla="*/ 1 h 182"/>
                <a:gd name="T36" fmla="*/ 0 w 657"/>
                <a:gd name="T37" fmla="*/ 1 h 182"/>
                <a:gd name="T38" fmla="*/ 0 w 657"/>
                <a:gd name="T39" fmla="*/ 1 h 182"/>
                <a:gd name="T40" fmla="*/ 0 w 657"/>
                <a:gd name="T41" fmla="*/ 1 h 182"/>
                <a:gd name="T42" fmla="*/ 0 w 657"/>
                <a:gd name="T43" fmla="*/ 1 h 182"/>
                <a:gd name="T44" fmla="*/ 0 w 657"/>
                <a:gd name="T45" fmla="*/ 1 h 182"/>
                <a:gd name="T46" fmla="*/ 0 w 657"/>
                <a:gd name="T47" fmla="*/ 1 h 182"/>
                <a:gd name="T48" fmla="*/ 0 w 657"/>
                <a:gd name="T49" fmla="*/ 1 h 182"/>
                <a:gd name="T50" fmla="*/ 0 w 657"/>
                <a:gd name="T51" fmla="*/ 1 h 182"/>
                <a:gd name="T52" fmla="*/ 0 w 657"/>
                <a:gd name="T53" fmla="*/ 1 h 182"/>
                <a:gd name="T54" fmla="*/ 0 w 657"/>
                <a:gd name="T55" fmla="*/ 1 h 182"/>
                <a:gd name="T56" fmla="*/ 0 w 657"/>
                <a:gd name="T57" fmla="*/ 1 h 182"/>
                <a:gd name="T58" fmla="*/ 0 w 657"/>
                <a:gd name="T59" fmla="*/ 1 h 182"/>
                <a:gd name="T60" fmla="*/ 0 w 657"/>
                <a:gd name="T61" fmla="*/ 1 h 182"/>
                <a:gd name="T62" fmla="*/ 0 w 657"/>
                <a:gd name="T63" fmla="*/ 1 h 182"/>
                <a:gd name="T64" fmla="*/ 0 w 657"/>
                <a:gd name="T65" fmla="*/ 0 h 182"/>
                <a:gd name="T66" fmla="*/ 0 w 657"/>
                <a:gd name="T67" fmla="*/ 1 h 182"/>
                <a:gd name="T68" fmla="*/ 0 w 657"/>
                <a:gd name="T69" fmla="*/ 1 h 182"/>
                <a:gd name="T70" fmla="*/ 0 w 657"/>
                <a:gd name="T71" fmla="*/ 1 h 182"/>
                <a:gd name="T72" fmla="*/ 0 w 657"/>
                <a:gd name="T73" fmla="*/ 1 h 18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57"/>
                <a:gd name="T112" fmla="*/ 0 h 182"/>
                <a:gd name="T113" fmla="*/ 657 w 657"/>
                <a:gd name="T114" fmla="*/ 182 h 18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57" h="182">
                  <a:moveTo>
                    <a:pt x="657" y="18"/>
                  </a:moveTo>
                  <a:lnTo>
                    <a:pt x="605" y="24"/>
                  </a:lnTo>
                  <a:lnTo>
                    <a:pt x="554" y="31"/>
                  </a:lnTo>
                  <a:lnTo>
                    <a:pt x="506" y="38"/>
                  </a:lnTo>
                  <a:lnTo>
                    <a:pt x="458" y="46"/>
                  </a:lnTo>
                  <a:lnTo>
                    <a:pt x="412" y="54"/>
                  </a:lnTo>
                  <a:lnTo>
                    <a:pt x="367" y="63"/>
                  </a:lnTo>
                  <a:lnTo>
                    <a:pt x="323" y="72"/>
                  </a:lnTo>
                  <a:lnTo>
                    <a:pt x="280" y="83"/>
                  </a:lnTo>
                  <a:lnTo>
                    <a:pt x="240" y="93"/>
                  </a:lnTo>
                  <a:lnTo>
                    <a:pt x="201" y="104"/>
                  </a:lnTo>
                  <a:lnTo>
                    <a:pt x="164" y="116"/>
                  </a:lnTo>
                  <a:lnTo>
                    <a:pt x="127" y="128"/>
                  </a:lnTo>
                  <a:lnTo>
                    <a:pt x="94" y="140"/>
                  </a:lnTo>
                  <a:lnTo>
                    <a:pt x="60" y="154"/>
                  </a:lnTo>
                  <a:lnTo>
                    <a:pt x="29" y="168"/>
                  </a:lnTo>
                  <a:lnTo>
                    <a:pt x="0" y="182"/>
                  </a:lnTo>
                  <a:lnTo>
                    <a:pt x="29" y="166"/>
                  </a:lnTo>
                  <a:lnTo>
                    <a:pt x="59" y="150"/>
                  </a:lnTo>
                  <a:lnTo>
                    <a:pt x="91" y="135"/>
                  </a:lnTo>
                  <a:lnTo>
                    <a:pt x="126" y="121"/>
                  </a:lnTo>
                  <a:lnTo>
                    <a:pt x="162" y="107"/>
                  </a:lnTo>
                  <a:lnTo>
                    <a:pt x="199" y="93"/>
                  </a:lnTo>
                  <a:lnTo>
                    <a:pt x="238" y="82"/>
                  </a:lnTo>
                  <a:lnTo>
                    <a:pt x="279" y="69"/>
                  </a:lnTo>
                  <a:lnTo>
                    <a:pt x="322" y="59"/>
                  </a:lnTo>
                  <a:lnTo>
                    <a:pt x="366" y="47"/>
                  </a:lnTo>
                  <a:lnTo>
                    <a:pt x="410" y="38"/>
                  </a:lnTo>
                  <a:lnTo>
                    <a:pt x="457" y="29"/>
                  </a:lnTo>
                  <a:lnTo>
                    <a:pt x="505" y="21"/>
                  </a:lnTo>
                  <a:lnTo>
                    <a:pt x="554" y="13"/>
                  </a:lnTo>
                  <a:lnTo>
                    <a:pt x="604" y="6"/>
                  </a:lnTo>
                  <a:lnTo>
                    <a:pt x="656" y="0"/>
                  </a:lnTo>
                  <a:lnTo>
                    <a:pt x="656" y="4"/>
                  </a:lnTo>
                  <a:lnTo>
                    <a:pt x="656" y="9"/>
                  </a:lnTo>
                  <a:lnTo>
                    <a:pt x="656" y="14"/>
                  </a:lnTo>
                  <a:lnTo>
                    <a:pt x="657"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i-FI"/>
            </a:p>
          </p:txBody>
        </p:sp>
        <p:sp>
          <p:nvSpPr>
            <p:cNvPr id="93242" name="Freeform 16"/>
            <p:cNvSpPr>
              <a:spLocks/>
            </p:cNvSpPr>
            <p:nvPr/>
          </p:nvSpPr>
          <p:spPr bwMode="auto">
            <a:xfrm>
              <a:off x="1793" y="1684"/>
              <a:ext cx="310" cy="310"/>
            </a:xfrm>
            <a:custGeom>
              <a:avLst/>
              <a:gdLst>
                <a:gd name="T0" fmla="*/ 1 w 620"/>
                <a:gd name="T1" fmla="*/ 1 h 620"/>
                <a:gd name="T2" fmla="*/ 1 w 620"/>
                <a:gd name="T3" fmla="*/ 1 h 620"/>
                <a:gd name="T4" fmla="*/ 1 w 620"/>
                <a:gd name="T5" fmla="*/ 1 h 620"/>
                <a:gd name="T6" fmla="*/ 1 w 620"/>
                <a:gd name="T7" fmla="*/ 1 h 620"/>
                <a:gd name="T8" fmla="*/ 1 w 620"/>
                <a:gd name="T9" fmla="*/ 1 h 620"/>
                <a:gd name="T10" fmla="*/ 1 w 620"/>
                <a:gd name="T11" fmla="*/ 1 h 620"/>
                <a:gd name="T12" fmla="*/ 1 w 620"/>
                <a:gd name="T13" fmla="*/ 1 h 620"/>
                <a:gd name="T14" fmla="*/ 1 w 620"/>
                <a:gd name="T15" fmla="*/ 1 h 620"/>
                <a:gd name="T16" fmla="*/ 1 w 620"/>
                <a:gd name="T17" fmla="*/ 1 h 620"/>
                <a:gd name="T18" fmla="*/ 1 w 620"/>
                <a:gd name="T19" fmla="*/ 1 h 620"/>
                <a:gd name="T20" fmla="*/ 1 w 620"/>
                <a:gd name="T21" fmla="*/ 1 h 620"/>
                <a:gd name="T22" fmla="*/ 1 w 620"/>
                <a:gd name="T23" fmla="*/ 1 h 620"/>
                <a:gd name="T24" fmla="*/ 0 w 620"/>
                <a:gd name="T25" fmla="*/ 1 h 620"/>
                <a:gd name="T26" fmla="*/ 1 w 620"/>
                <a:gd name="T27" fmla="*/ 1 h 620"/>
                <a:gd name="T28" fmla="*/ 1 w 620"/>
                <a:gd name="T29" fmla="*/ 1 h 620"/>
                <a:gd name="T30" fmla="*/ 1 w 620"/>
                <a:gd name="T31" fmla="*/ 1 h 620"/>
                <a:gd name="T32" fmla="*/ 1 w 620"/>
                <a:gd name="T33" fmla="*/ 1 h 620"/>
                <a:gd name="T34" fmla="*/ 1 w 620"/>
                <a:gd name="T35" fmla="*/ 1 h 620"/>
                <a:gd name="T36" fmla="*/ 1 w 620"/>
                <a:gd name="T37" fmla="*/ 1 h 620"/>
                <a:gd name="T38" fmla="*/ 1 w 620"/>
                <a:gd name="T39" fmla="*/ 1 h 620"/>
                <a:gd name="T40" fmla="*/ 1 w 620"/>
                <a:gd name="T41" fmla="*/ 1 h 620"/>
                <a:gd name="T42" fmla="*/ 1 w 620"/>
                <a:gd name="T43" fmla="*/ 1 h 620"/>
                <a:gd name="T44" fmla="*/ 1 w 620"/>
                <a:gd name="T45" fmla="*/ 1 h 620"/>
                <a:gd name="T46" fmla="*/ 1 w 620"/>
                <a:gd name="T47" fmla="*/ 0 h 620"/>
                <a:gd name="T48" fmla="*/ 1 w 620"/>
                <a:gd name="T49" fmla="*/ 0 h 620"/>
                <a:gd name="T50" fmla="*/ 1 w 620"/>
                <a:gd name="T51" fmla="*/ 1 h 620"/>
                <a:gd name="T52" fmla="*/ 1 w 620"/>
                <a:gd name="T53" fmla="*/ 1 h 620"/>
                <a:gd name="T54" fmla="*/ 1 w 620"/>
                <a:gd name="T55" fmla="*/ 1 h 620"/>
                <a:gd name="T56" fmla="*/ 1 w 620"/>
                <a:gd name="T57" fmla="*/ 1 h 620"/>
                <a:gd name="T58" fmla="*/ 1 w 620"/>
                <a:gd name="T59" fmla="*/ 1 h 620"/>
                <a:gd name="T60" fmla="*/ 1 w 620"/>
                <a:gd name="T61" fmla="*/ 1 h 620"/>
                <a:gd name="T62" fmla="*/ 1 w 620"/>
                <a:gd name="T63" fmla="*/ 1 h 620"/>
                <a:gd name="T64" fmla="*/ 1 w 620"/>
                <a:gd name="T65" fmla="*/ 1 h 620"/>
                <a:gd name="T66" fmla="*/ 1 w 620"/>
                <a:gd name="T67" fmla="*/ 1 h 620"/>
                <a:gd name="T68" fmla="*/ 1 w 620"/>
                <a:gd name="T69" fmla="*/ 1 h 620"/>
                <a:gd name="T70" fmla="*/ 1 w 620"/>
                <a:gd name="T71" fmla="*/ 1 h 620"/>
                <a:gd name="T72" fmla="*/ 1 w 620"/>
                <a:gd name="T73" fmla="*/ 1 h 620"/>
                <a:gd name="T74" fmla="*/ 1 w 620"/>
                <a:gd name="T75" fmla="*/ 1 h 620"/>
                <a:gd name="T76" fmla="*/ 1 w 620"/>
                <a:gd name="T77" fmla="*/ 1 h 620"/>
                <a:gd name="T78" fmla="*/ 1 w 620"/>
                <a:gd name="T79" fmla="*/ 1 h 620"/>
                <a:gd name="T80" fmla="*/ 1 w 620"/>
                <a:gd name="T81" fmla="*/ 1 h 620"/>
                <a:gd name="T82" fmla="*/ 1 w 620"/>
                <a:gd name="T83" fmla="*/ 1 h 620"/>
                <a:gd name="T84" fmla="*/ 1 w 620"/>
                <a:gd name="T85" fmla="*/ 1 h 620"/>
                <a:gd name="T86" fmla="*/ 1 w 620"/>
                <a:gd name="T87" fmla="*/ 1 h 62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0"/>
                <a:gd name="T133" fmla="*/ 0 h 620"/>
                <a:gd name="T134" fmla="*/ 620 w 620"/>
                <a:gd name="T135" fmla="*/ 620 h 62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0" h="620">
                  <a:moveTo>
                    <a:pt x="327" y="620"/>
                  </a:moveTo>
                  <a:lnTo>
                    <a:pt x="312" y="620"/>
                  </a:lnTo>
                  <a:lnTo>
                    <a:pt x="296" y="619"/>
                  </a:lnTo>
                  <a:lnTo>
                    <a:pt x="281" y="617"/>
                  </a:lnTo>
                  <a:lnTo>
                    <a:pt x="266" y="614"/>
                  </a:lnTo>
                  <a:lnTo>
                    <a:pt x="251" y="611"/>
                  </a:lnTo>
                  <a:lnTo>
                    <a:pt x="236" y="606"/>
                  </a:lnTo>
                  <a:lnTo>
                    <a:pt x="221" y="602"/>
                  </a:lnTo>
                  <a:lnTo>
                    <a:pt x="207" y="597"/>
                  </a:lnTo>
                  <a:lnTo>
                    <a:pt x="192" y="590"/>
                  </a:lnTo>
                  <a:lnTo>
                    <a:pt x="178" y="583"/>
                  </a:lnTo>
                  <a:lnTo>
                    <a:pt x="166" y="576"/>
                  </a:lnTo>
                  <a:lnTo>
                    <a:pt x="152" y="568"/>
                  </a:lnTo>
                  <a:lnTo>
                    <a:pt x="139" y="559"/>
                  </a:lnTo>
                  <a:lnTo>
                    <a:pt x="127" y="550"/>
                  </a:lnTo>
                  <a:lnTo>
                    <a:pt x="114" y="539"/>
                  </a:lnTo>
                  <a:lnTo>
                    <a:pt x="102" y="529"/>
                  </a:lnTo>
                  <a:lnTo>
                    <a:pt x="81" y="506"/>
                  </a:lnTo>
                  <a:lnTo>
                    <a:pt x="61" y="482"/>
                  </a:lnTo>
                  <a:lnTo>
                    <a:pt x="44" y="455"/>
                  </a:lnTo>
                  <a:lnTo>
                    <a:pt x="30" y="429"/>
                  </a:lnTo>
                  <a:lnTo>
                    <a:pt x="18" y="400"/>
                  </a:lnTo>
                  <a:lnTo>
                    <a:pt x="9" y="371"/>
                  </a:lnTo>
                  <a:lnTo>
                    <a:pt x="3" y="341"/>
                  </a:lnTo>
                  <a:lnTo>
                    <a:pt x="0" y="310"/>
                  </a:lnTo>
                  <a:lnTo>
                    <a:pt x="0" y="279"/>
                  </a:lnTo>
                  <a:lnTo>
                    <a:pt x="2" y="249"/>
                  </a:lnTo>
                  <a:lnTo>
                    <a:pt x="8" y="220"/>
                  </a:lnTo>
                  <a:lnTo>
                    <a:pt x="17" y="192"/>
                  </a:lnTo>
                  <a:lnTo>
                    <a:pt x="28" y="165"/>
                  </a:lnTo>
                  <a:lnTo>
                    <a:pt x="43" y="139"/>
                  </a:lnTo>
                  <a:lnTo>
                    <a:pt x="59" y="114"/>
                  </a:lnTo>
                  <a:lnTo>
                    <a:pt x="78" y="91"/>
                  </a:lnTo>
                  <a:lnTo>
                    <a:pt x="89" y="81"/>
                  </a:lnTo>
                  <a:lnTo>
                    <a:pt x="100" y="71"/>
                  </a:lnTo>
                  <a:lnTo>
                    <a:pt x="112" y="61"/>
                  </a:lnTo>
                  <a:lnTo>
                    <a:pt x="123" y="52"/>
                  </a:lnTo>
                  <a:lnTo>
                    <a:pt x="136" y="44"/>
                  </a:lnTo>
                  <a:lnTo>
                    <a:pt x="149" y="37"/>
                  </a:lnTo>
                  <a:lnTo>
                    <a:pt x="161" y="30"/>
                  </a:lnTo>
                  <a:lnTo>
                    <a:pt x="175" y="23"/>
                  </a:lnTo>
                  <a:lnTo>
                    <a:pt x="189" y="19"/>
                  </a:lnTo>
                  <a:lnTo>
                    <a:pt x="203" y="14"/>
                  </a:lnTo>
                  <a:lnTo>
                    <a:pt x="218" y="10"/>
                  </a:lnTo>
                  <a:lnTo>
                    <a:pt x="231" y="6"/>
                  </a:lnTo>
                  <a:lnTo>
                    <a:pt x="246" y="4"/>
                  </a:lnTo>
                  <a:lnTo>
                    <a:pt x="261" y="1"/>
                  </a:lnTo>
                  <a:lnTo>
                    <a:pt x="278" y="0"/>
                  </a:lnTo>
                  <a:lnTo>
                    <a:pt x="293" y="0"/>
                  </a:lnTo>
                  <a:lnTo>
                    <a:pt x="307" y="0"/>
                  </a:lnTo>
                  <a:lnTo>
                    <a:pt x="324" y="1"/>
                  </a:lnTo>
                  <a:lnTo>
                    <a:pt x="339" y="4"/>
                  </a:lnTo>
                  <a:lnTo>
                    <a:pt x="354" y="6"/>
                  </a:lnTo>
                  <a:lnTo>
                    <a:pt x="369" y="10"/>
                  </a:lnTo>
                  <a:lnTo>
                    <a:pt x="384" y="14"/>
                  </a:lnTo>
                  <a:lnTo>
                    <a:pt x="398" y="19"/>
                  </a:lnTo>
                  <a:lnTo>
                    <a:pt x="412" y="23"/>
                  </a:lnTo>
                  <a:lnTo>
                    <a:pt x="427" y="30"/>
                  </a:lnTo>
                  <a:lnTo>
                    <a:pt x="441" y="37"/>
                  </a:lnTo>
                  <a:lnTo>
                    <a:pt x="454" y="44"/>
                  </a:lnTo>
                  <a:lnTo>
                    <a:pt x="468" y="52"/>
                  </a:lnTo>
                  <a:lnTo>
                    <a:pt x="480" y="61"/>
                  </a:lnTo>
                  <a:lnTo>
                    <a:pt x="493" y="71"/>
                  </a:lnTo>
                  <a:lnTo>
                    <a:pt x="506" y="81"/>
                  </a:lnTo>
                  <a:lnTo>
                    <a:pt x="517" y="91"/>
                  </a:lnTo>
                  <a:lnTo>
                    <a:pt x="539" y="114"/>
                  </a:lnTo>
                  <a:lnTo>
                    <a:pt x="559" y="139"/>
                  </a:lnTo>
                  <a:lnTo>
                    <a:pt x="575" y="165"/>
                  </a:lnTo>
                  <a:lnTo>
                    <a:pt x="590" y="192"/>
                  </a:lnTo>
                  <a:lnTo>
                    <a:pt x="601" y="220"/>
                  </a:lnTo>
                  <a:lnTo>
                    <a:pt x="610" y="249"/>
                  </a:lnTo>
                  <a:lnTo>
                    <a:pt x="616" y="279"/>
                  </a:lnTo>
                  <a:lnTo>
                    <a:pt x="620" y="310"/>
                  </a:lnTo>
                  <a:lnTo>
                    <a:pt x="620" y="341"/>
                  </a:lnTo>
                  <a:lnTo>
                    <a:pt x="616" y="372"/>
                  </a:lnTo>
                  <a:lnTo>
                    <a:pt x="610" y="402"/>
                  </a:lnTo>
                  <a:lnTo>
                    <a:pt x="602" y="430"/>
                  </a:lnTo>
                  <a:lnTo>
                    <a:pt x="590" y="458"/>
                  </a:lnTo>
                  <a:lnTo>
                    <a:pt x="576" y="483"/>
                  </a:lnTo>
                  <a:lnTo>
                    <a:pt x="560" y="507"/>
                  </a:lnTo>
                  <a:lnTo>
                    <a:pt x="541" y="529"/>
                  </a:lnTo>
                  <a:lnTo>
                    <a:pt x="519" y="549"/>
                  </a:lnTo>
                  <a:lnTo>
                    <a:pt x="498" y="567"/>
                  </a:lnTo>
                  <a:lnTo>
                    <a:pt x="472" y="582"/>
                  </a:lnTo>
                  <a:lnTo>
                    <a:pt x="446" y="596"/>
                  </a:lnTo>
                  <a:lnTo>
                    <a:pt x="418" y="606"/>
                  </a:lnTo>
                  <a:lnTo>
                    <a:pt x="389" y="614"/>
                  </a:lnTo>
                  <a:lnTo>
                    <a:pt x="358" y="619"/>
                  </a:lnTo>
                  <a:lnTo>
                    <a:pt x="327" y="620"/>
                  </a:lnTo>
                  <a:close/>
                </a:path>
              </a:pathLst>
            </a:custGeom>
            <a:solidFill>
              <a:srgbClr val="1938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i-FI"/>
            </a:p>
          </p:txBody>
        </p:sp>
        <p:sp>
          <p:nvSpPr>
            <p:cNvPr id="93243" name="Freeform 17"/>
            <p:cNvSpPr>
              <a:spLocks/>
            </p:cNvSpPr>
            <p:nvPr/>
          </p:nvSpPr>
          <p:spPr bwMode="auto">
            <a:xfrm>
              <a:off x="2420" y="1684"/>
              <a:ext cx="310" cy="310"/>
            </a:xfrm>
            <a:custGeom>
              <a:avLst/>
              <a:gdLst>
                <a:gd name="T0" fmla="*/ 1 w 620"/>
                <a:gd name="T1" fmla="*/ 1 h 620"/>
                <a:gd name="T2" fmla="*/ 1 w 620"/>
                <a:gd name="T3" fmla="*/ 1 h 620"/>
                <a:gd name="T4" fmla="*/ 1 w 620"/>
                <a:gd name="T5" fmla="*/ 1 h 620"/>
                <a:gd name="T6" fmla="*/ 1 w 620"/>
                <a:gd name="T7" fmla="*/ 1 h 620"/>
                <a:gd name="T8" fmla="*/ 1 w 620"/>
                <a:gd name="T9" fmla="*/ 1 h 620"/>
                <a:gd name="T10" fmla="*/ 1 w 620"/>
                <a:gd name="T11" fmla="*/ 1 h 620"/>
                <a:gd name="T12" fmla="*/ 1 w 620"/>
                <a:gd name="T13" fmla="*/ 1 h 620"/>
                <a:gd name="T14" fmla="*/ 1 w 620"/>
                <a:gd name="T15" fmla="*/ 1 h 620"/>
                <a:gd name="T16" fmla="*/ 1 w 620"/>
                <a:gd name="T17" fmla="*/ 1 h 620"/>
                <a:gd name="T18" fmla="*/ 1 w 620"/>
                <a:gd name="T19" fmla="*/ 1 h 620"/>
                <a:gd name="T20" fmla="*/ 1 w 620"/>
                <a:gd name="T21" fmla="*/ 1 h 620"/>
                <a:gd name="T22" fmla="*/ 1 w 620"/>
                <a:gd name="T23" fmla="*/ 1 h 620"/>
                <a:gd name="T24" fmla="*/ 0 w 620"/>
                <a:gd name="T25" fmla="*/ 1 h 620"/>
                <a:gd name="T26" fmla="*/ 1 w 620"/>
                <a:gd name="T27" fmla="*/ 1 h 620"/>
                <a:gd name="T28" fmla="*/ 1 w 620"/>
                <a:gd name="T29" fmla="*/ 1 h 620"/>
                <a:gd name="T30" fmla="*/ 1 w 620"/>
                <a:gd name="T31" fmla="*/ 1 h 620"/>
                <a:gd name="T32" fmla="*/ 1 w 620"/>
                <a:gd name="T33" fmla="*/ 1 h 620"/>
                <a:gd name="T34" fmla="*/ 1 w 620"/>
                <a:gd name="T35" fmla="*/ 1 h 620"/>
                <a:gd name="T36" fmla="*/ 1 w 620"/>
                <a:gd name="T37" fmla="*/ 1 h 620"/>
                <a:gd name="T38" fmla="*/ 1 w 620"/>
                <a:gd name="T39" fmla="*/ 1 h 620"/>
                <a:gd name="T40" fmla="*/ 1 w 620"/>
                <a:gd name="T41" fmla="*/ 1 h 620"/>
                <a:gd name="T42" fmla="*/ 1 w 620"/>
                <a:gd name="T43" fmla="*/ 1 h 620"/>
                <a:gd name="T44" fmla="*/ 1 w 620"/>
                <a:gd name="T45" fmla="*/ 1 h 620"/>
                <a:gd name="T46" fmla="*/ 1 w 620"/>
                <a:gd name="T47" fmla="*/ 0 h 620"/>
                <a:gd name="T48" fmla="*/ 1 w 620"/>
                <a:gd name="T49" fmla="*/ 0 h 620"/>
                <a:gd name="T50" fmla="*/ 1 w 620"/>
                <a:gd name="T51" fmla="*/ 1 h 620"/>
                <a:gd name="T52" fmla="*/ 1 w 620"/>
                <a:gd name="T53" fmla="*/ 1 h 620"/>
                <a:gd name="T54" fmla="*/ 1 w 620"/>
                <a:gd name="T55" fmla="*/ 1 h 620"/>
                <a:gd name="T56" fmla="*/ 1 w 620"/>
                <a:gd name="T57" fmla="*/ 1 h 620"/>
                <a:gd name="T58" fmla="*/ 1 w 620"/>
                <a:gd name="T59" fmla="*/ 1 h 620"/>
                <a:gd name="T60" fmla="*/ 1 w 620"/>
                <a:gd name="T61" fmla="*/ 1 h 620"/>
                <a:gd name="T62" fmla="*/ 1 w 620"/>
                <a:gd name="T63" fmla="*/ 1 h 620"/>
                <a:gd name="T64" fmla="*/ 1 w 620"/>
                <a:gd name="T65" fmla="*/ 1 h 620"/>
                <a:gd name="T66" fmla="*/ 1 w 620"/>
                <a:gd name="T67" fmla="*/ 1 h 620"/>
                <a:gd name="T68" fmla="*/ 1 w 620"/>
                <a:gd name="T69" fmla="*/ 1 h 620"/>
                <a:gd name="T70" fmla="*/ 1 w 620"/>
                <a:gd name="T71" fmla="*/ 1 h 620"/>
                <a:gd name="T72" fmla="*/ 1 w 620"/>
                <a:gd name="T73" fmla="*/ 1 h 620"/>
                <a:gd name="T74" fmla="*/ 1 w 620"/>
                <a:gd name="T75" fmla="*/ 1 h 620"/>
                <a:gd name="T76" fmla="*/ 1 w 620"/>
                <a:gd name="T77" fmla="*/ 1 h 620"/>
                <a:gd name="T78" fmla="*/ 1 w 620"/>
                <a:gd name="T79" fmla="*/ 1 h 620"/>
                <a:gd name="T80" fmla="*/ 1 w 620"/>
                <a:gd name="T81" fmla="*/ 1 h 620"/>
                <a:gd name="T82" fmla="*/ 1 w 620"/>
                <a:gd name="T83" fmla="*/ 1 h 620"/>
                <a:gd name="T84" fmla="*/ 1 w 620"/>
                <a:gd name="T85" fmla="*/ 1 h 620"/>
                <a:gd name="T86" fmla="*/ 1 w 620"/>
                <a:gd name="T87" fmla="*/ 1 h 62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0"/>
                <a:gd name="T133" fmla="*/ 0 h 620"/>
                <a:gd name="T134" fmla="*/ 620 w 620"/>
                <a:gd name="T135" fmla="*/ 620 h 62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0" h="620">
                  <a:moveTo>
                    <a:pt x="327" y="620"/>
                  </a:moveTo>
                  <a:lnTo>
                    <a:pt x="312" y="620"/>
                  </a:lnTo>
                  <a:lnTo>
                    <a:pt x="296" y="619"/>
                  </a:lnTo>
                  <a:lnTo>
                    <a:pt x="281" y="617"/>
                  </a:lnTo>
                  <a:lnTo>
                    <a:pt x="266" y="614"/>
                  </a:lnTo>
                  <a:lnTo>
                    <a:pt x="251" y="611"/>
                  </a:lnTo>
                  <a:lnTo>
                    <a:pt x="236" y="606"/>
                  </a:lnTo>
                  <a:lnTo>
                    <a:pt x="221" y="602"/>
                  </a:lnTo>
                  <a:lnTo>
                    <a:pt x="208" y="597"/>
                  </a:lnTo>
                  <a:lnTo>
                    <a:pt x="193" y="590"/>
                  </a:lnTo>
                  <a:lnTo>
                    <a:pt x="179" y="583"/>
                  </a:lnTo>
                  <a:lnTo>
                    <a:pt x="166" y="576"/>
                  </a:lnTo>
                  <a:lnTo>
                    <a:pt x="152" y="568"/>
                  </a:lnTo>
                  <a:lnTo>
                    <a:pt x="140" y="559"/>
                  </a:lnTo>
                  <a:lnTo>
                    <a:pt x="127" y="550"/>
                  </a:lnTo>
                  <a:lnTo>
                    <a:pt x="114" y="539"/>
                  </a:lnTo>
                  <a:lnTo>
                    <a:pt x="103" y="529"/>
                  </a:lnTo>
                  <a:lnTo>
                    <a:pt x="81" y="506"/>
                  </a:lnTo>
                  <a:lnTo>
                    <a:pt x="61" y="482"/>
                  </a:lnTo>
                  <a:lnTo>
                    <a:pt x="45" y="455"/>
                  </a:lnTo>
                  <a:lnTo>
                    <a:pt x="30" y="429"/>
                  </a:lnTo>
                  <a:lnTo>
                    <a:pt x="19" y="400"/>
                  </a:lnTo>
                  <a:lnTo>
                    <a:pt x="10" y="371"/>
                  </a:lnTo>
                  <a:lnTo>
                    <a:pt x="4" y="341"/>
                  </a:lnTo>
                  <a:lnTo>
                    <a:pt x="0" y="310"/>
                  </a:lnTo>
                  <a:lnTo>
                    <a:pt x="0" y="279"/>
                  </a:lnTo>
                  <a:lnTo>
                    <a:pt x="3" y="249"/>
                  </a:lnTo>
                  <a:lnTo>
                    <a:pt x="8" y="220"/>
                  </a:lnTo>
                  <a:lnTo>
                    <a:pt x="18" y="192"/>
                  </a:lnTo>
                  <a:lnTo>
                    <a:pt x="28" y="165"/>
                  </a:lnTo>
                  <a:lnTo>
                    <a:pt x="43" y="139"/>
                  </a:lnTo>
                  <a:lnTo>
                    <a:pt x="59" y="114"/>
                  </a:lnTo>
                  <a:lnTo>
                    <a:pt x="79" y="91"/>
                  </a:lnTo>
                  <a:lnTo>
                    <a:pt x="89" y="81"/>
                  </a:lnTo>
                  <a:lnTo>
                    <a:pt x="101" y="71"/>
                  </a:lnTo>
                  <a:lnTo>
                    <a:pt x="112" y="61"/>
                  </a:lnTo>
                  <a:lnTo>
                    <a:pt x="124" y="52"/>
                  </a:lnTo>
                  <a:lnTo>
                    <a:pt x="136" y="44"/>
                  </a:lnTo>
                  <a:lnTo>
                    <a:pt x="149" y="37"/>
                  </a:lnTo>
                  <a:lnTo>
                    <a:pt x="162" y="30"/>
                  </a:lnTo>
                  <a:lnTo>
                    <a:pt x="175" y="23"/>
                  </a:lnTo>
                  <a:lnTo>
                    <a:pt x="189" y="19"/>
                  </a:lnTo>
                  <a:lnTo>
                    <a:pt x="203" y="14"/>
                  </a:lnTo>
                  <a:lnTo>
                    <a:pt x="218" y="10"/>
                  </a:lnTo>
                  <a:lnTo>
                    <a:pt x="232" y="6"/>
                  </a:lnTo>
                  <a:lnTo>
                    <a:pt x="247" y="4"/>
                  </a:lnTo>
                  <a:lnTo>
                    <a:pt x="262" y="1"/>
                  </a:lnTo>
                  <a:lnTo>
                    <a:pt x="278" y="0"/>
                  </a:lnTo>
                  <a:lnTo>
                    <a:pt x="293" y="0"/>
                  </a:lnTo>
                  <a:lnTo>
                    <a:pt x="308" y="0"/>
                  </a:lnTo>
                  <a:lnTo>
                    <a:pt x="324" y="1"/>
                  </a:lnTo>
                  <a:lnTo>
                    <a:pt x="339" y="4"/>
                  </a:lnTo>
                  <a:lnTo>
                    <a:pt x="354" y="6"/>
                  </a:lnTo>
                  <a:lnTo>
                    <a:pt x="369" y="10"/>
                  </a:lnTo>
                  <a:lnTo>
                    <a:pt x="384" y="14"/>
                  </a:lnTo>
                  <a:lnTo>
                    <a:pt x="399" y="19"/>
                  </a:lnTo>
                  <a:lnTo>
                    <a:pt x="413" y="23"/>
                  </a:lnTo>
                  <a:lnTo>
                    <a:pt x="428" y="30"/>
                  </a:lnTo>
                  <a:lnTo>
                    <a:pt x="441" y="37"/>
                  </a:lnTo>
                  <a:lnTo>
                    <a:pt x="454" y="44"/>
                  </a:lnTo>
                  <a:lnTo>
                    <a:pt x="468" y="52"/>
                  </a:lnTo>
                  <a:lnTo>
                    <a:pt x="481" y="61"/>
                  </a:lnTo>
                  <a:lnTo>
                    <a:pt x="493" y="71"/>
                  </a:lnTo>
                  <a:lnTo>
                    <a:pt x="506" y="81"/>
                  </a:lnTo>
                  <a:lnTo>
                    <a:pt x="517" y="91"/>
                  </a:lnTo>
                  <a:lnTo>
                    <a:pt x="539" y="114"/>
                  </a:lnTo>
                  <a:lnTo>
                    <a:pt x="559" y="139"/>
                  </a:lnTo>
                  <a:lnTo>
                    <a:pt x="575" y="165"/>
                  </a:lnTo>
                  <a:lnTo>
                    <a:pt x="590" y="192"/>
                  </a:lnTo>
                  <a:lnTo>
                    <a:pt x="602" y="220"/>
                  </a:lnTo>
                  <a:lnTo>
                    <a:pt x="611" y="249"/>
                  </a:lnTo>
                  <a:lnTo>
                    <a:pt x="617" y="279"/>
                  </a:lnTo>
                  <a:lnTo>
                    <a:pt x="620" y="310"/>
                  </a:lnTo>
                  <a:lnTo>
                    <a:pt x="620" y="341"/>
                  </a:lnTo>
                  <a:lnTo>
                    <a:pt x="617" y="372"/>
                  </a:lnTo>
                  <a:lnTo>
                    <a:pt x="611" y="402"/>
                  </a:lnTo>
                  <a:lnTo>
                    <a:pt x="603" y="430"/>
                  </a:lnTo>
                  <a:lnTo>
                    <a:pt x="590" y="458"/>
                  </a:lnTo>
                  <a:lnTo>
                    <a:pt x="576" y="483"/>
                  </a:lnTo>
                  <a:lnTo>
                    <a:pt x="560" y="507"/>
                  </a:lnTo>
                  <a:lnTo>
                    <a:pt x="542" y="529"/>
                  </a:lnTo>
                  <a:lnTo>
                    <a:pt x="520" y="549"/>
                  </a:lnTo>
                  <a:lnTo>
                    <a:pt x="498" y="567"/>
                  </a:lnTo>
                  <a:lnTo>
                    <a:pt x="473" y="582"/>
                  </a:lnTo>
                  <a:lnTo>
                    <a:pt x="446" y="596"/>
                  </a:lnTo>
                  <a:lnTo>
                    <a:pt x="418" y="606"/>
                  </a:lnTo>
                  <a:lnTo>
                    <a:pt x="390" y="614"/>
                  </a:lnTo>
                  <a:lnTo>
                    <a:pt x="359" y="619"/>
                  </a:lnTo>
                  <a:lnTo>
                    <a:pt x="327" y="620"/>
                  </a:lnTo>
                  <a:close/>
                </a:path>
              </a:pathLst>
            </a:custGeom>
            <a:solidFill>
              <a:srgbClr val="1938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i-FI"/>
            </a:p>
          </p:txBody>
        </p:sp>
        <p:sp>
          <p:nvSpPr>
            <p:cNvPr id="93244" name="Freeform 18"/>
            <p:cNvSpPr>
              <a:spLocks/>
            </p:cNvSpPr>
            <p:nvPr/>
          </p:nvSpPr>
          <p:spPr bwMode="auto">
            <a:xfrm>
              <a:off x="1686" y="1582"/>
              <a:ext cx="1119" cy="305"/>
            </a:xfrm>
            <a:custGeom>
              <a:avLst/>
              <a:gdLst>
                <a:gd name="T0" fmla="*/ 1 w 2237"/>
                <a:gd name="T1" fmla="*/ 0 h 611"/>
                <a:gd name="T2" fmla="*/ 1 w 2237"/>
                <a:gd name="T3" fmla="*/ 0 h 611"/>
                <a:gd name="T4" fmla="*/ 1 w 2237"/>
                <a:gd name="T5" fmla="*/ 0 h 611"/>
                <a:gd name="T6" fmla="*/ 1 w 2237"/>
                <a:gd name="T7" fmla="*/ 0 h 611"/>
                <a:gd name="T8" fmla="*/ 1 w 2237"/>
                <a:gd name="T9" fmla="*/ 0 h 611"/>
                <a:gd name="T10" fmla="*/ 1 w 2237"/>
                <a:gd name="T11" fmla="*/ 0 h 611"/>
                <a:gd name="T12" fmla="*/ 1 w 2237"/>
                <a:gd name="T13" fmla="*/ 0 h 611"/>
                <a:gd name="T14" fmla="*/ 1 w 2237"/>
                <a:gd name="T15" fmla="*/ 0 h 611"/>
                <a:gd name="T16" fmla="*/ 1 w 2237"/>
                <a:gd name="T17" fmla="*/ 0 h 611"/>
                <a:gd name="T18" fmla="*/ 1 w 2237"/>
                <a:gd name="T19" fmla="*/ 0 h 611"/>
                <a:gd name="T20" fmla="*/ 1 w 2237"/>
                <a:gd name="T21" fmla="*/ 0 h 611"/>
                <a:gd name="T22" fmla="*/ 1 w 2237"/>
                <a:gd name="T23" fmla="*/ 0 h 611"/>
                <a:gd name="T24" fmla="*/ 1 w 2237"/>
                <a:gd name="T25" fmla="*/ 0 h 611"/>
                <a:gd name="T26" fmla="*/ 1 w 2237"/>
                <a:gd name="T27" fmla="*/ 0 h 611"/>
                <a:gd name="T28" fmla="*/ 1 w 2237"/>
                <a:gd name="T29" fmla="*/ 0 h 611"/>
                <a:gd name="T30" fmla="*/ 1 w 2237"/>
                <a:gd name="T31" fmla="*/ 0 h 611"/>
                <a:gd name="T32" fmla="*/ 1 w 2237"/>
                <a:gd name="T33" fmla="*/ 0 h 611"/>
                <a:gd name="T34" fmla="*/ 1 w 2237"/>
                <a:gd name="T35" fmla="*/ 0 h 611"/>
                <a:gd name="T36" fmla="*/ 1 w 2237"/>
                <a:gd name="T37" fmla="*/ 0 h 611"/>
                <a:gd name="T38" fmla="*/ 1 w 2237"/>
                <a:gd name="T39" fmla="*/ 0 h 611"/>
                <a:gd name="T40" fmla="*/ 1 w 2237"/>
                <a:gd name="T41" fmla="*/ 0 h 611"/>
                <a:gd name="T42" fmla="*/ 1 w 2237"/>
                <a:gd name="T43" fmla="*/ 0 h 611"/>
                <a:gd name="T44" fmla="*/ 1 w 2237"/>
                <a:gd name="T45" fmla="*/ 0 h 611"/>
                <a:gd name="T46" fmla="*/ 1 w 2237"/>
                <a:gd name="T47" fmla="*/ 0 h 611"/>
                <a:gd name="T48" fmla="*/ 1 w 2237"/>
                <a:gd name="T49" fmla="*/ 0 h 611"/>
                <a:gd name="T50" fmla="*/ 1 w 2237"/>
                <a:gd name="T51" fmla="*/ 0 h 611"/>
                <a:gd name="T52" fmla="*/ 1 w 2237"/>
                <a:gd name="T53" fmla="*/ 0 h 611"/>
                <a:gd name="T54" fmla="*/ 1 w 2237"/>
                <a:gd name="T55" fmla="*/ 0 h 611"/>
                <a:gd name="T56" fmla="*/ 1 w 2237"/>
                <a:gd name="T57" fmla="*/ 0 h 611"/>
                <a:gd name="T58" fmla="*/ 1 w 2237"/>
                <a:gd name="T59" fmla="*/ 0 h 611"/>
                <a:gd name="T60" fmla="*/ 1 w 2237"/>
                <a:gd name="T61" fmla="*/ 0 h 611"/>
                <a:gd name="T62" fmla="*/ 1 w 2237"/>
                <a:gd name="T63" fmla="*/ 0 h 611"/>
                <a:gd name="T64" fmla="*/ 1 w 2237"/>
                <a:gd name="T65" fmla="*/ 0 h 611"/>
                <a:gd name="T66" fmla="*/ 1 w 2237"/>
                <a:gd name="T67" fmla="*/ 0 h 611"/>
                <a:gd name="T68" fmla="*/ 1 w 2237"/>
                <a:gd name="T69" fmla="*/ 0 h 611"/>
                <a:gd name="T70" fmla="*/ 1 w 2237"/>
                <a:gd name="T71" fmla="*/ 0 h 611"/>
                <a:gd name="T72" fmla="*/ 1 w 2237"/>
                <a:gd name="T73" fmla="*/ 0 h 611"/>
                <a:gd name="T74" fmla="*/ 1 w 2237"/>
                <a:gd name="T75" fmla="*/ 0 h 611"/>
                <a:gd name="T76" fmla="*/ 1 w 2237"/>
                <a:gd name="T77" fmla="*/ 0 h 611"/>
                <a:gd name="T78" fmla="*/ 1 w 2237"/>
                <a:gd name="T79" fmla="*/ 0 h 611"/>
                <a:gd name="T80" fmla="*/ 1 w 2237"/>
                <a:gd name="T81" fmla="*/ 0 h 611"/>
                <a:gd name="T82" fmla="*/ 1 w 2237"/>
                <a:gd name="T83" fmla="*/ 0 h 611"/>
                <a:gd name="T84" fmla="*/ 1 w 2237"/>
                <a:gd name="T85" fmla="*/ 0 h 611"/>
                <a:gd name="T86" fmla="*/ 1 w 2237"/>
                <a:gd name="T87" fmla="*/ 0 h 611"/>
                <a:gd name="T88" fmla="*/ 1 w 2237"/>
                <a:gd name="T89" fmla="*/ 0 h 611"/>
                <a:gd name="T90" fmla="*/ 1 w 2237"/>
                <a:gd name="T91" fmla="*/ 0 h 611"/>
                <a:gd name="T92" fmla="*/ 1 w 2237"/>
                <a:gd name="T93" fmla="*/ 0 h 611"/>
                <a:gd name="T94" fmla="*/ 1 w 2237"/>
                <a:gd name="T95" fmla="*/ 0 h 611"/>
                <a:gd name="T96" fmla="*/ 1 w 2237"/>
                <a:gd name="T97" fmla="*/ 0 h 611"/>
                <a:gd name="T98" fmla="*/ 1 w 2237"/>
                <a:gd name="T99" fmla="*/ 0 h 611"/>
                <a:gd name="T100" fmla="*/ 1 w 2237"/>
                <a:gd name="T101" fmla="*/ 0 h 611"/>
                <a:gd name="T102" fmla="*/ 1 w 2237"/>
                <a:gd name="T103" fmla="*/ 0 h 611"/>
                <a:gd name="T104" fmla="*/ 1 w 2237"/>
                <a:gd name="T105" fmla="*/ 0 h 611"/>
                <a:gd name="T106" fmla="*/ 1 w 2237"/>
                <a:gd name="T107" fmla="*/ 0 h 611"/>
                <a:gd name="T108" fmla="*/ 1 w 2237"/>
                <a:gd name="T109" fmla="*/ 0 h 611"/>
                <a:gd name="T110" fmla="*/ 1 w 2237"/>
                <a:gd name="T111" fmla="*/ 0 h 611"/>
                <a:gd name="T112" fmla="*/ 1 w 2237"/>
                <a:gd name="T113" fmla="*/ 0 h 611"/>
                <a:gd name="T114" fmla="*/ 1 w 2237"/>
                <a:gd name="T115" fmla="*/ 0 h 611"/>
                <a:gd name="T116" fmla="*/ 1 w 2237"/>
                <a:gd name="T117" fmla="*/ 0 h 611"/>
                <a:gd name="T118" fmla="*/ 1 w 2237"/>
                <a:gd name="T119" fmla="*/ 0 h 611"/>
                <a:gd name="T120" fmla="*/ 1 w 2237"/>
                <a:gd name="T121" fmla="*/ 0 h 611"/>
                <a:gd name="T122" fmla="*/ 1 w 2237"/>
                <a:gd name="T123" fmla="*/ 0 h 61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237"/>
                <a:gd name="T187" fmla="*/ 0 h 611"/>
                <a:gd name="T188" fmla="*/ 2237 w 2237"/>
                <a:gd name="T189" fmla="*/ 611 h 61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237" h="611">
                  <a:moveTo>
                    <a:pt x="2237" y="346"/>
                  </a:moveTo>
                  <a:lnTo>
                    <a:pt x="2236" y="379"/>
                  </a:lnTo>
                  <a:lnTo>
                    <a:pt x="2233" y="411"/>
                  </a:lnTo>
                  <a:lnTo>
                    <a:pt x="2229" y="441"/>
                  </a:lnTo>
                  <a:lnTo>
                    <a:pt x="2222" y="468"/>
                  </a:lnTo>
                  <a:lnTo>
                    <a:pt x="2214" y="493"/>
                  </a:lnTo>
                  <a:lnTo>
                    <a:pt x="2203" y="514"/>
                  </a:lnTo>
                  <a:lnTo>
                    <a:pt x="2192" y="530"/>
                  </a:lnTo>
                  <a:lnTo>
                    <a:pt x="2179" y="543"/>
                  </a:lnTo>
                  <a:lnTo>
                    <a:pt x="2172" y="547"/>
                  </a:lnTo>
                  <a:lnTo>
                    <a:pt x="2164" y="552"/>
                  </a:lnTo>
                  <a:lnTo>
                    <a:pt x="2156" y="557"/>
                  </a:lnTo>
                  <a:lnTo>
                    <a:pt x="2149" y="561"/>
                  </a:lnTo>
                  <a:lnTo>
                    <a:pt x="2140" y="565"/>
                  </a:lnTo>
                  <a:lnTo>
                    <a:pt x="2132" y="569"/>
                  </a:lnTo>
                  <a:lnTo>
                    <a:pt x="2124" y="574"/>
                  </a:lnTo>
                  <a:lnTo>
                    <a:pt x="2115" y="577"/>
                  </a:lnTo>
                  <a:lnTo>
                    <a:pt x="2117" y="561"/>
                  </a:lnTo>
                  <a:lnTo>
                    <a:pt x="2118" y="546"/>
                  </a:lnTo>
                  <a:lnTo>
                    <a:pt x="2118" y="530"/>
                  </a:lnTo>
                  <a:lnTo>
                    <a:pt x="2117" y="515"/>
                  </a:lnTo>
                  <a:lnTo>
                    <a:pt x="2114" y="482"/>
                  </a:lnTo>
                  <a:lnTo>
                    <a:pt x="2107" y="448"/>
                  </a:lnTo>
                  <a:lnTo>
                    <a:pt x="2097" y="416"/>
                  </a:lnTo>
                  <a:lnTo>
                    <a:pt x="2085" y="385"/>
                  </a:lnTo>
                  <a:lnTo>
                    <a:pt x="2069" y="355"/>
                  </a:lnTo>
                  <a:lnTo>
                    <a:pt x="2050" y="326"/>
                  </a:lnTo>
                  <a:lnTo>
                    <a:pt x="2028" y="300"/>
                  </a:lnTo>
                  <a:lnTo>
                    <a:pt x="2004" y="274"/>
                  </a:lnTo>
                  <a:lnTo>
                    <a:pt x="1991" y="263"/>
                  </a:lnTo>
                  <a:lnTo>
                    <a:pt x="1978" y="251"/>
                  </a:lnTo>
                  <a:lnTo>
                    <a:pt x="1965" y="241"/>
                  </a:lnTo>
                  <a:lnTo>
                    <a:pt x="1950" y="232"/>
                  </a:lnTo>
                  <a:lnTo>
                    <a:pt x="1936" y="223"/>
                  </a:lnTo>
                  <a:lnTo>
                    <a:pt x="1921" y="215"/>
                  </a:lnTo>
                  <a:lnTo>
                    <a:pt x="1906" y="206"/>
                  </a:lnTo>
                  <a:lnTo>
                    <a:pt x="1890" y="200"/>
                  </a:lnTo>
                  <a:lnTo>
                    <a:pt x="1875" y="194"/>
                  </a:lnTo>
                  <a:lnTo>
                    <a:pt x="1859" y="189"/>
                  </a:lnTo>
                  <a:lnTo>
                    <a:pt x="1843" y="185"/>
                  </a:lnTo>
                  <a:lnTo>
                    <a:pt x="1826" y="181"/>
                  </a:lnTo>
                  <a:lnTo>
                    <a:pt x="1809" y="178"/>
                  </a:lnTo>
                  <a:lnTo>
                    <a:pt x="1792" y="175"/>
                  </a:lnTo>
                  <a:lnTo>
                    <a:pt x="1776" y="174"/>
                  </a:lnTo>
                  <a:lnTo>
                    <a:pt x="1759" y="174"/>
                  </a:lnTo>
                  <a:lnTo>
                    <a:pt x="1724" y="177"/>
                  </a:lnTo>
                  <a:lnTo>
                    <a:pt x="1691" y="181"/>
                  </a:lnTo>
                  <a:lnTo>
                    <a:pt x="1659" y="189"/>
                  </a:lnTo>
                  <a:lnTo>
                    <a:pt x="1627" y="201"/>
                  </a:lnTo>
                  <a:lnTo>
                    <a:pt x="1599" y="216"/>
                  </a:lnTo>
                  <a:lnTo>
                    <a:pt x="1571" y="233"/>
                  </a:lnTo>
                  <a:lnTo>
                    <a:pt x="1547" y="253"/>
                  </a:lnTo>
                  <a:lnTo>
                    <a:pt x="1524" y="274"/>
                  </a:lnTo>
                  <a:lnTo>
                    <a:pt x="1503" y="299"/>
                  </a:lnTo>
                  <a:lnTo>
                    <a:pt x="1485" y="325"/>
                  </a:lnTo>
                  <a:lnTo>
                    <a:pt x="1468" y="353"/>
                  </a:lnTo>
                  <a:lnTo>
                    <a:pt x="1456" y="383"/>
                  </a:lnTo>
                  <a:lnTo>
                    <a:pt x="1447" y="414"/>
                  </a:lnTo>
                  <a:lnTo>
                    <a:pt x="1440" y="446"/>
                  </a:lnTo>
                  <a:lnTo>
                    <a:pt x="1436" y="481"/>
                  </a:lnTo>
                  <a:lnTo>
                    <a:pt x="1436" y="515"/>
                  </a:lnTo>
                  <a:lnTo>
                    <a:pt x="1439" y="539"/>
                  </a:lnTo>
                  <a:lnTo>
                    <a:pt x="1443" y="564"/>
                  </a:lnTo>
                  <a:lnTo>
                    <a:pt x="1449" y="588"/>
                  </a:lnTo>
                  <a:lnTo>
                    <a:pt x="1456" y="611"/>
                  </a:lnTo>
                  <a:lnTo>
                    <a:pt x="1437" y="610"/>
                  </a:lnTo>
                  <a:lnTo>
                    <a:pt x="1419" y="610"/>
                  </a:lnTo>
                  <a:lnTo>
                    <a:pt x="1399" y="608"/>
                  </a:lnTo>
                  <a:lnTo>
                    <a:pt x="1381" y="607"/>
                  </a:lnTo>
                  <a:lnTo>
                    <a:pt x="1361" y="606"/>
                  </a:lnTo>
                  <a:lnTo>
                    <a:pt x="1342" y="606"/>
                  </a:lnTo>
                  <a:lnTo>
                    <a:pt x="1323" y="605"/>
                  </a:lnTo>
                  <a:lnTo>
                    <a:pt x="1304" y="604"/>
                  </a:lnTo>
                  <a:lnTo>
                    <a:pt x="1284" y="604"/>
                  </a:lnTo>
                  <a:lnTo>
                    <a:pt x="1265" y="603"/>
                  </a:lnTo>
                  <a:lnTo>
                    <a:pt x="1245" y="603"/>
                  </a:lnTo>
                  <a:lnTo>
                    <a:pt x="1224" y="603"/>
                  </a:lnTo>
                  <a:lnTo>
                    <a:pt x="1205" y="602"/>
                  </a:lnTo>
                  <a:lnTo>
                    <a:pt x="1185" y="602"/>
                  </a:lnTo>
                  <a:lnTo>
                    <a:pt x="1164" y="602"/>
                  </a:lnTo>
                  <a:lnTo>
                    <a:pt x="1145" y="602"/>
                  </a:lnTo>
                  <a:lnTo>
                    <a:pt x="1126" y="602"/>
                  </a:lnTo>
                  <a:lnTo>
                    <a:pt x="1108" y="602"/>
                  </a:lnTo>
                  <a:lnTo>
                    <a:pt x="1088" y="602"/>
                  </a:lnTo>
                  <a:lnTo>
                    <a:pt x="1070" y="602"/>
                  </a:lnTo>
                  <a:lnTo>
                    <a:pt x="1053" y="603"/>
                  </a:lnTo>
                  <a:lnTo>
                    <a:pt x="1034" y="603"/>
                  </a:lnTo>
                  <a:lnTo>
                    <a:pt x="1016" y="603"/>
                  </a:lnTo>
                  <a:lnTo>
                    <a:pt x="997" y="603"/>
                  </a:lnTo>
                  <a:lnTo>
                    <a:pt x="980" y="604"/>
                  </a:lnTo>
                  <a:lnTo>
                    <a:pt x="962" y="604"/>
                  </a:lnTo>
                  <a:lnTo>
                    <a:pt x="944" y="604"/>
                  </a:lnTo>
                  <a:lnTo>
                    <a:pt x="926" y="605"/>
                  </a:lnTo>
                  <a:lnTo>
                    <a:pt x="909" y="605"/>
                  </a:lnTo>
                  <a:lnTo>
                    <a:pt x="890" y="605"/>
                  </a:lnTo>
                  <a:lnTo>
                    <a:pt x="873" y="606"/>
                  </a:lnTo>
                  <a:lnTo>
                    <a:pt x="856" y="606"/>
                  </a:lnTo>
                  <a:lnTo>
                    <a:pt x="859" y="584"/>
                  </a:lnTo>
                  <a:lnTo>
                    <a:pt x="863" y="561"/>
                  </a:lnTo>
                  <a:lnTo>
                    <a:pt x="864" y="538"/>
                  </a:lnTo>
                  <a:lnTo>
                    <a:pt x="863" y="515"/>
                  </a:lnTo>
                  <a:lnTo>
                    <a:pt x="859" y="482"/>
                  </a:lnTo>
                  <a:lnTo>
                    <a:pt x="852" y="448"/>
                  </a:lnTo>
                  <a:lnTo>
                    <a:pt x="843" y="416"/>
                  </a:lnTo>
                  <a:lnTo>
                    <a:pt x="830" y="385"/>
                  </a:lnTo>
                  <a:lnTo>
                    <a:pt x="814" y="355"/>
                  </a:lnTo>
                  <a:lnTo>
                    <a:pt x="796" y="326"/>
                  </a:lnTo>
                  <a:lnTo>
                    <a:pt x="774" y="300"/>
                  </a:lnTo>
                  <a:lnTo>
                    <a:pt x="750" y="274"/>
                  </a:lnTo>
                  <a:lnTo>
                    <a:pt x="737" y="263"/>
                  </a:lnTo>
                  <a:lnTo>
                    <a:pt x="723" y="251"/>
                  </a:lnTo>
                  <a:lnTo>
                    <a:pt x="709" y="241"/>
                  </a:lnTo>
                  <a:lnTo>
                    <a:pt x="696" y="232"/>
                  </a:lnTo>
                  <a:lnTo>
                    <a:pt x="681" y="223"/>
                  </a:lnTo>
                  <a:lnTo>
                    <a:pt x="667" y="215"/>
                  </a:lnTo>
                  <a:lnTo>
                    <a:pt x="651" y="206"/>
                  </a:lnTo>
                  <a:lnTo>
                    <a:pt x="636" y="200"/>
                  </a:lnTo>
                  <a:lnTo>
                    <a:pt x="620" y="194"/>
                  </a:lnTo>
                  <a:lnTo>
                    <a:pt x="605" y="189"/>
                  </a:lnTo>
                  <a:lnTo>
                    <a:pt x="588" y="185"/>
                  </a:lnTo>
                  <a:lnTo>
                    <a:pt x="571" y="181"/>
                  </a:lnTo>
                  <a:lnTo>
                    <a:pt x="555" y="178"/>
                  </a:lnTo>
                  <a:lnTo>
                    <a:pt x="538" y="175"/>
                  </a:lnTo>
                  <a:lnTo>
                    <a:pt x="522" y="174"/>
                  </a:lnTo>
                  <a:lnTo>
                    <a:pt x="504" y="174"/>
                  </a:lnTo>
                  <a:lnTo>
                    <a:pt x="470" y="177"/>
                  </a:lnTo>
                  <a:lnTo>
                    <a:pt x="436" y="181"/>
                  </a:lnTo>
                  <a:lnTo>
                    <a:pt x="404" y="189"/>
                  </a:lnTo>
                  <a:lnTo>
                    <a:pt x="373" y="201"/>
                  </a:lnTo>
                  <a:lnTo>
                    <a:pt x="344" y="216"/>
                  </a:lnTo>
                  <a:lnTo>
                    <a:pt x="317" y="233"/>
                  </a:lnTo>
                  <a:lnTo>
                    <a:pt x="292" y="253"/>
                  </a:lnTo>
                  <a:lnTo>
                    <a:pt x="269" y="274"/>
                  </a:lnTo>
                  <a:lnTo>
                    <a:pt x="249" y="299"/>
                  </a:lnTo>
                  <a:lnTo>
                    <a:pt x="230" y="325"/>
                  </a:lnTo>
                  <a:lnTo>
                    <a:pt x="214" y="353"/>
                  </a:lnTo>
                  <a:lnTo>
                    <a:pt x="201" y="383"/>
                  </a:lnTo>
                  <a:lnTo>
                    <a:pt x="192" y="414"/>
                  </a:lnTo>
                  <a:lnTo>
                    <a:pt x="185" y="446"/>
                  </a:lnTo>
                  <a:lnTo>
                    <a:pt x="182" y="481"/>
                  </a:lnTo>
                  <a:lnTo>
                    <a:pt x="182" y="515"/>
                  </a:lnTo>
                  <a:lnTo>
                    <a:pt x="183" y="530"/>
                  </a:lnTo>
                  <a:lnTo>
                    <a:pt x="185" y="544"/>
                  </a:lnTo>
                  <a:lnTo>
                    <a:pt x="188" y="559"/>
                  </a:lnTo>
                  <a:lnTo>
                    <a:pt x="191" y="574"/>
                  </a:lnTo>
                  <a:lnTo>
                    <a:pt x="170" y="567"/>
                  </a:lnTo>
                  <a:lnTo>
                    <a:pt x="150" y="560"/>
                  </a:lnTo>
                  <a:lnTo>
                    <a:pt x="131" y="552"/>
                  </a:lnTo>
                  <a:lnTo>
                    <a:pt x="114" y="544"/>
                  </a:lnTo>
                  <a:lnTo>
                    <a:pt x="97" y="535"/>
                  </a:lnTo>
                  <a:lnTo>
                    <a:pt x="80" y="524"/>
                  </a:lnTo>
                  <a:lnTo>
                    <a:pt x="67" y="514"/>
                  </a:lnTo>
                  <a:lnTo>
                    <a:pt x="53" y="504"/>
                  </a:lnTo>
                  <a:lnTo>
                    <a:pt x="44" y="494"/>
                  </a:lnTo>
                  <a:lnTo>
                    <a:pt x="36" y="481"/>
                  </a:lnTo>
                  <a:lnTo>
                    <a:pt x="28" y="464"/>
                  </a:lnTo>
                  <a:lnTo>
                    <a:pt x="21" y="446"/>
                  </a:lnTo>
                  <a:lnTo>
                    <a:pt x="15" y="425"/>
                  </a:lnTo>
                  <a:lnTo>
                    <a:pt x="9" y="401"/>
                  </a:lnTo>
                  <a:lnTo>
                    <a:pt x="4" y="377"/>
                  </a:lnTo>
                  <a:lnTo>
                    <a:pt x="2" y="350"/>
                  </a:lnTo>
                  <a:lnTo>
                    <a:pt x="0" y="324"/>
                  </a:lnTo>
                  <a:lnTo>
                    <a:pt x="0" y="300"/>
                  </a:lnTo>
                  <a:lnTo>
                    <a:pt x="2" y="278"/>
                  </a:lnTo>
                  <a:lnTo>
                    <a:pt x="4" y="257"/>
                  </a:lnTo>
                  <a:lnTo>
                    <a:pt x="16" y="246"/>
                  </a:lnTo>
                  <a:lnTo>
                    <a:pt x="28" y="234"/>
                  </a:lnTo>
                  <a:lnTo>
                    <a:pt x="41" y="224"/>
                  </a:lnTo>
                  <a:lnTo>
                    <a:pt x="55" y="212"/>
                  </a:lnTo>
                  <a:lnTo>
                    <a:pt x="70" y="202"/>
                  </a:lnTo>
                  <a:lnTo>
                    <a:pt x="86" y="191"/>
                  </a:lnTo>
                  <a:lnTo>
                    <a:pt x="104" y="181"/>
                  </a:lnTo>
                  <a:lnTo>
                    <a:pt x="122" y="171"/>
                  </a:lnTo>
                  <a:lnTo>
                    <a:pt x="140" y="160"/>
                  </a:lnTo>
                  <a:lnTo>
                    <a:pt x="161" y="151"/>
                  </a:lnTo>
                  <a:lnTo>
                    <a:pt x="182" y="142"/>
                  </a:lnTo>
                  <a:lnTo>
                    <a:pt x="204" y="133"/>
                  </a:lnTo>
                  <a:lnTo>
                    <a:pt x="226" y="124"/>
                  </a:lnTo>
                  <a:lnTo>
                    <a:pt x="249" y="114"/>
                  </a:lnTo>
                  <a:lnTo>
                    <a:pt x="273" y="105"/>
                  </a:lnTo>
                  <a:lnTo>
                    <a:pt x="298" y="97"/>
                  </a:lnTo>
                  <a:lnTo>
                    <a:pt x="325" y="89"/>
                  </a:lnTo>
                  <a:lnTo>
                    <a:pt x="351" y="81"/>
                  </a:lnTo>
                  <a:lnTo>
                    <a:pt x="378" y="74"/>
                  </a:lnTo>
                  <a:lnTo>
                    <a:pt x="406" y="66"/>
                  </a:lnTo>
                  <a:lnTo>
                    <a:pt x="435" y="59"/>
                  </a:lnTo>
                  <a:lnTo>
                    <a:pt x="464" y="52"/>
                  </a:lnTo>
                  <a:lnTo>
                    <a:pt x="494" y="45"/>
                  </a:lnTo>
                  <a:lnTo>
                    <a:pt x="525" y="39"/>
                  </a:lnTo>
                  <a:lnTo>
                    <a:pt x="556" y="34"/>
                  </a:lnTo>
                  <a:lnTo>
                    <a:pt x="588" y="28"/>
                  </a:lnTo>
                  <a:lnTo>
                    <a:pt x="622" y="22"/>
                  </a:lnTo>
                  <a:lnTo>
                    <a:pt x="655" y="18"/>
                  </a:lnTo>
                  <a:lnTo>
                    <a:pt x="689" y="13"/>
                  </a:lnTo>
                  <a:lnTo>
                    <a:pt x="723" y="8"/>
                  </a:lnTo>
                  <a:lnTo>
                    <a:pt x="758" y="4"/>
                  </a:lnTo>
                  <a:lnTo>
                    <a:pt x="793" y="0"/>
                  </a:lnTo>
                  <a:lnTo>
                    <a:pt x="797" y="5"/>
                  </a:lnTo>
                  <a:lnTo>
                    <a:pt x="802" y="11"/>
                  </a:lnTo>
                  <a:lnTo>
                    <a:pt x="806" y="15"/>
                  </a:lnTo>
                  <a:lnTo>
                    <a:pt x="812" y="21"/>
                  </a:lnTo>
                  <a:lnTo>
                    <a:pt x="818" y="26"/>
                  </a:lnTo>
                  <a:lnTo>
                    <a:pt x="825" y="30"/>
                  </a:lnTo>
                  <a:lnTo>
                    <a:pt x="831" y="35"/>
                  </a:lnTo>
                  <a:lnTo>
                    <a:pt x="840" y="39"/>
                  </a:lnTo>
                  <a:lnTo>
                    <a:pt x="870" y="53"/>
                  </a:lnTo>
                  <a:lnTo>
                    <a:pt x="904" y="66"/>
                  </a:lnTo>
                  <a:lnTo>
                    <a:pt x="943" y="76"/>
                  </a:lnTo>
                  <a:lnTo>
                    <a:pt x="986" y="84"/>
                  </a:lnTo>
                  <a:lnTo>
                    <a:pt x="1032" y="90"/>
                  </a:lnTo>
                  <a:lnTo>
                    <a:pt x="1079" y="96"/>
                  </a:lnTo>
                  <a:lnTo>
                    <a:pt x="1129" y="98"/>
                  </a:lnTo>
                  <a:lnTo>
                    <a:pt x="1179" y="99"/>
                  </a:lnTo>
                  <a:lnTo>
                    <a:pt x="1229" y="98"/>
                  </a:lnTo>
                  <a:lnTo>
                    <a:pt x="1277" y="96"/>
                  </a:lnTo>
                  <a:lnTo>
                    <a:pt x="1324" y="90"/>
                  </a:lnTo>
                  <a:lnTo>
                    <a:pt x="1369" y="84"/>
                  </a:lnTo>
                  <a:lnTo>
                    <a:pt x="1412" y="76"/>
                  </a:lnTo>
                  <a:lnTo>
                    <a:pt x="1450" y="66"/>
                  </a:lnTo>
                  <a:lnTo>
                    <a:pt x="1483" y="53"/>
                  </a:lnTo>
                  <a:lnTo>
                    <a:pt x="1511" y="39"/>
                  </a:lnTo>
                  <a:lnTo>
                    <a:pt x="1520" y="34"/>
                  </a:lnTo>
                  <a:lnTo>
                    <a:pt x="1530" y="27"/>
                  </a:lnTo>
                  <a:lnTo>
                    <a:pt x="1536" y="21"/>
                  </a:lnTo>
                  <a:lnTo>
                    <a:pt x="1543" y="14"/>
                  </a:lnTo>
                  <a:lnTo>
                    <a:pt x="1549" y="14"/>
                  </a:lnTo>
                  <a:lnTo>
                    <a:pt x="1600" y="22"/>
                  </a:lnTo>
                  <a:lnTo>
                    <a:pt x="1650" y="31"/>
                  </a:lnTo>
                  <a:lnTo>
                    <a:pt x="1701" y="42"/>
                  </a:lnTo>
                  <a:lnTo>
                    <a:pt x="1751" y="53"/>
                  </a:lnTo>
                  <a:lnTo>
                    <a:pt x="1799" y="65"/>
                  </a:lnTo>
                  <a:lnTo>
                    <a:pt x="1846" y="79"/>
                  </a:lnTo>
                  <a:lnTo>
                    <a:pt x="1892" y="92"/>
                  </a:lnTo>
                  <a:lnTo>
                    <a:pt x="1936" y="107"/>
                  </a:lnTo>
                  <a:lnTo>
                    <a:pt x="1980" y="122"/>
                  </a:lnTo>
                  <a:lnTo>
                    <a:pt x="2020" y="140"/>
                  </a:lnTo>
                  <a:lnTo>
                    <a:pt x="2059" y="156"/>
                  </a:lnTo>
                  <a:lnTo>
                    <a:pt x="2096" y="174"/>
                  </a:lnTo>
                  <a:lnTo>
                    <a:pt x="2132" y="191"/>
                  </a:lnTo>
                  <a:lnTo>
                    <a:pt x="2163" y="210"/>
                  </a:lnTo>
                  <a:lnTo>
                    <a:pt x="2193" y="228"/>
                  </a:lnTo>
                  <a:lnTo>
                    <a:pt x="2219" y="248"/>
                  </a:lnTo>
                  <a:lnTo>
                    <a:pt x="2222" y="244"/>
                  </a:lnTo>
                  <a:lnTo>
                    <a:pt x="2228" y="266"/>
                  </a:lnTo>
                  <a:lnTo>
                    <a:pt x="2232" y="292"/>
                  </a:lnTo>
                  <a:lnTo>
                    <a:pt x="2236" y="318"/>
                  </a:lnTo>
                  <a:lnTo>
                    <a:pt x="2237" y="346"/>
                  </a:lnTo>
                  <a:close/>
                </a:path>
              </a:pathLst>
            </a:custGeom>
            <a:solidFill>
              <a:srgbClr val="11C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i-FI"/>
            </a:p>
          </p:txBody>
        </p:sp>
        <p:sp>
          <p:nvSpPr>
            <p:cNvPr id="93245" name="Freeform 19"/>
            <p:cNvSpPr>
              <a:spLocks/>
            </p:cNvSpPr>
            <p:nvPr/>
          </p:nvSpPr>
          <p:spPr bwMode="auto">
            <a:xfrm>
              <a:off x="2166" y="1426"/>
              <a:ext cx="23" cy="35"/>
            </a:xfrm>
            <a:custGeom>
              <a:avLst/>
              <a:gdLst>
                <a:gd name="T0" fmla="*/ 1 w 46"/>
                <a:gd name="T1" fmla="*/ 0 h 69"/>
                <a:gd name="T2" fmla="*/ 1 w 46"/>
                <a:gd name="T3" fmla="*/ 0 h 69"/>
                <a:gd name="T4" fmla="*/ 1 w 46"/>
                <a:gd name="T5" fmla="*/ 0 h 69"/>
                <a:gd name="T6" fmla="*/ 1 w 46"/>
                <a:gd name="T7" fmla="*/ 1 h 69"/>
                <a:gd name="T8" fmla="*/ 1 w 46"/>
                <a:gd name="T9" fmla="*/ 1 h 69"/>
                <a:gd name="T10" fmla="*/ 1 w 46"/>
                <a:gd name="T11" fmla="*/ 1 h 69"/>
                <a:gd name="T12" fmla="*/ 1 w 46"/>
                <a:gd name="T13" fmla="*/ 1 h 69"/>
                <a:gd name="T14" fmla="*/ 1 w 46"/>
                <a:gd name="T15" fmla="*/ 1 h 69"/>
                <a:gd name="T16" fmla="*/ 1 w 46"/>
                <a:gd name="T17" fmla="*/ 1 h 69"/>
                <a:gd name="T18" fmla="*/ 1 w 46"/>
                <a:gd name="T19" fmla="*/ 1 h 69"/>
                <a:gd name="T20" fmla="*/ 1 w 46"/>
                <a:gd name="T21" fmla="*/ 1 h 69"/>
                <a:gd name="T22" fmla="*/ 1 w 46"/>
                <a:gd name="T23" fmla="*/ 1 h 69"/>
                <a:gd name="T24" fmla="*/ 1 w 46"/>
                <a:gd name="T25" fmla="*/ 1 h 69"/>
                <a:gd name="T26" fmla="*/ 1 w 46"/>
                <a:gd name="T27" fmla="*/ 1 h 69"/>
                <a:gd name="T28" fmla="*/ 1 w 46"/>
                <a:gd name="T29" fmla="*/ 1 h 69"/>
                <a:gd name="T30" fmla="*/ 1 w 46"/>
                <a:gd name="T31" fmla="*/ 1 h 69"/>
                <a:gd name="T32" fmla="*/ 1 w 46"/>
                <a:gd name="T33" fmla="*/ 1 h 69"/>
                <a:gd name="T34" fmla="*/ 1 w 46"/>
                <a:gd name="T35" fmla="*/ 1 h 69"/>
                <a:gd name="T36" fmla="*/ 1 w 46"/>
                <a:gd name="T37" fmla="*/ 1 h 69"/>
                <a:gd name="T38" fmla="*/ 0 w 46"/>
                <a:gd name="T39" fmla="*/ 1 h 69"/>
                <a:gd name="T40" fmla="*/ 0 w 46"/>
                <a:gd name="T41" fmla="*/ 1 h 69"/>
                <a:gd name="T42" fmla="*/ 1 w 46"/>
                <a:gd name="T43" fmla="*/ 1 h 69"/>
                <a:gd name="T44" fmla="*/ 1 w 46"/>
                <a:gd name="T45" fmla="*/ 1 h 69"/>
                <a:gd name="T46" fmla="*/ 1 w 46"/>
                <a:gd name="T47" fmla="*/ 1 h 69"/>
                <a:gd name="T48" fmla="*/ 1 w 46"/>
                <a:gd name="T49" fmla="*/ 1 h 69"/>
                <a:gd name="T50" fmla="*/ 1 w 46"/>
                <a:gd name="T51" fmla="*/ 1 h 69"/>
                <a:gd name="T52" fmla="*/ 1 w 46"/>
                <a:gd name="T53" fmla="*/ 1 h 69"/>
                <a:gd name="T54" fmla="*/ 1 w 46"/>
                <a:gd name="T55" fmla="*/ 1 h 69"/>
                <a:gd name="T56" fmla="*/ 1 w 46"/>
                <a:gd name="T57" fmla="*/ 1 h 69"/>
                <a:gd name="T58" fmla="*/ 1 w 46"/>
                <a:gd name="T59" fmla="*/ 1 h 69"/>
                <a:gd name="T60" fmla="*/ 1 w 46"/>
                <a:gd name="T61" fmla="*/ 1 h 69"/>
                <a:gd name="T62" fmla="*/ 1 w 46"/>
                <a:gd name="T63" fmla="*/ 1 h 69"/>
                <a:gd name="T64" fmla="*/ 1 w 46"/>
                <a:gd name="T65" fmla="*/ 1 h 69"/>
                <a:gd name="T66" fmla="*/ 1 w 46"/>
                <a:gd name="T67" fmla="*/ 1 h 69"/>
                <a:gd name="T68" fmla="*/ 1 w 46"/>
                <a:gd name="T69" fmla="*/ 1 h 69"/>
                <a:gd name="T70" fmla="*/ 1 w 46"/>
                <a:gd name="T71" fmla="*/ 1 h 69"/>
                <a:gd name="T72" fmla="*/ 1 w 46"/>
                <a:gd name="T73" fmla="*/ 1 h 69"/>
                <a:gd name="T74" fmla="*/ 1 w 46"/>
                <a:gd name="T75" fmla="*/ 1 h 69"/>
                <a:gd name="T76" fmla="*/ 1 w 46"/>
                <a:gd name="T77" fmla="*/ 1 h 69"/>
                <a:gd name="T78" fmla="*/ 1 w 46"/>
                <a:gd name="T79" fmla="*/ 1 h 69"/>
                <a:gd name="T80" fmla="*/ 1 w 46"/>
                <a:gd name="T81" fmla="*/ 0 h 6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6"/>
                <a:gd name="T124" fmla="*/ 0 h 69"/>
                <a:gd name="T125" fmla="*/ 46 w 46"/>
                <a:gd name="T126" fmla="*/ 69 h 6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6" h="69">
                  <a:moveTo>
                    <a:pt x="19" y="0"/>
                  </a:moveTo>
                  <a:lnTo>
                    <a:pt x="17" y="0"/>
                  </a:lnTo>
                  <a:lnTo>
                    <a:pt x="15" y="0"/>
                  </a:lnTo>
                  <a:lnTo>
                    <a:pt x="14" y="1"/>
                  </a:lnTo>
                  <a:lnTo>
                    <a:pt x="12" y="1"/>
                  </a:lnTo>
                  <a:lnTo>
                    <a:pt x="19" y="6"/>
                  </a:lnTo>
                  <a:lnTo>
                    <a:pt x="26" y="14"/>
                  </a:lnTo>
                  <a:lnTo>
                    <a:pt x="30" y="23"/>
                  </a:lnTo>
                  <a:lnTo>
                    <a:pt x="31" y="35"/>
                  </a:lnTo>
                  <a:lnTo>
                    <a:pt x="31" y="36"/>
                  </a:lnTo>
                  <a:lnTo>
                    <a:pt x="31" y="38"/>
                  </a:lnTo>
                  <a:lnTo>
                    <a:pt x="31" y="39"/>
                  </a:lnTo>
                  <a:lnTo>
                    <a:pt x="31" y="42"/>
                  </a:lnTo>
                  <a:lnTo>
                    <a:pt x="29" y="35"/>
                  </a:lnTo>
                  <a:lnTo>
                    <a:pt x="26" y="30"/>
                  </a:lnTo>
                  <a:lnTo>
                    <a:pt x="20" y="27"/>
                  </a:lnTo>
                  <a:lnTo>
                    <a:pt x="15" y="26"/>
                  </a:lnTo>
                  <a:lnTo>
                    <a:pt x="8" y="28"/>
                  </a:lnTo>
                  <a:lnTo>
                    <a:pt x="4" y="32"/>
                  </a:lnTo>
                  <a:lnTo>
                    <a:pt x="0" y="39"/>
                  </a:lnTo>
                  <a:lnTo>
                    <a:pt x="0" y="47"/>
                  </a:lnTo>
                  <a:lnTo>
                    <a:pt x="3" y="56"/>
                  </a:lnTo>
                  <a:lnTo>
                    <a:pt x="6" y="62"/>
                  </a:lnTo>
                  <a:lnTo>
                    <a:pt x="11" y="67"/>
                  </a:lnTo>
                  <a:lnTo>
                    <a:pt x="17" y="69"/>
                  </a:lnTo>
                  <a:lnTo>
                    <a:pt x="19" y="69"/>
                  </a:lnTo>
                  <a:lnTo>
                    <a:pt x="20" y="69"/>
                  </a:lnTo>
                  <a:lnTo>
                    <a:pt x="21" y="69"/>
                  </a:lnTo>
                  <a:lnTo>
                    <a:pt x="22" y="69"/>
                  </a:lnTo>
                  <a:lnTo>
                    <a:pt x="32" y="67"/>
                  </a:lnTo>
                  <a:lnTo>
                    <a:pt x="41" y="59"/>
                  </a:lnTo>
                  <a:lnTo>
                    <a:pt x="45" y="49"/>
                  </a:lnTo>
                  <a:lnTo>
                    <a:pt x="46" y="35"/>
                  </a:lnTo>
                  <a:lnTo>
                    <a:pt x="44" y="21"/>
                  </a:lnTo>
                  <a:lnTo>
                    <a:pt x="37" y="11"/>
                  </a:lnTo>
                  <a:lnTo>
                    <a:pt x="29" y="3"/>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i-FI"/>
            </a:p>
          </p:txBody>
        </p:sp>
        <p:sp>
          <p:nvSpPr>
            <p:cNvPr id="93246" name="Freeform 20"/>
            <p:cNvSpPr>
              <a:spLocks/>
            </p:cNvSpPr>
            <p:nvPr/>
          </p:nvSpPr>
          <p:spPr bwMode="auto">
            <a:xfrm>
              <a:off x="2225" y="1427"/>
              <a:ext cx="23" cy="35"/>
            </a:xfrm>
            <a:custGeom>
              <a:avLst/>
              <a:gdLst>
                <a:gd name="T0" fmla="*/ 1 w 45"/>
                <a:gd name="T1" fmla="*/ 1 h 69"/>
                <a:gd name="T2" fmla="*/ 1 w 45"/>
                <a:gd name="T3" fmla="*/ 1 h 69"/>
                <a:gd name="T4" fmla="*/ 1 w 45"/>
                <a:gd name="T5" fmla="*/ 1 h 69"/>
                <a:gd name="T6" fmla="*/ 1 w 45"/>
                <a:gd name="T7" fmla="*/ 1 h 69"/>
                <a:gd name="T8" fmla="*/ 1 w 45"/>
                <a:gd name="T9" fmla="*/ 1 h 69"/>
                <a:gd name="T10" fmla="*/ 1 w 45"/>
                <a:gd name="T11" fmla="*/ 1 h 69"/>
                <a:gd name="T12" fmla="*/ 1 w 45"/>
                <a:gd name="T13" fmla="*/ 1 h 69"/>
                <a:gd name="T14" fmla="*/ 1 w 45"/>
                <a:gd name="T15" fmla="*/ 1 h 69"/>
                <a:gd name="T16" fmla="*/ 1 w 45"/>
                <a:gd name="T17" fmla="*/ 1 h 69"/>
                <a:gd name="T18" fmla="*/ 1 w 45"/>
                <a:gd name="T19" fmla="*/ 1 h 69"/>
                <a:gd name="T20" fmla="*/ 1 w 45"/>
                <a:gd name="T21" fmla="*/ 1 h 69"/>
                <a:gd name="T22" fmla="*/ 1 w 45"/>
                <a:gd name="T23" fmla="*/ 1 h 69"/>
                <a:gd name="T24" fmla="*/ 1 w 45"/>
                <a:gd name="T25" fmla="*/ 1 h 69"/>
                <a:gd name="T26" fmla="*/ 1 w 45"/>
                <a:gd name="T27" fmla="*/ 1 h 69"/>
                <a:gd name="T28" fmla="*/ 1 w 45"/>
                <a:gd name="T29" fmla="*/ 1 h 69"/>
                <a:gd name="T30" fmla="*/ 1 w 45"/>
                <a:gd name="T31" fmla="*/ 1 h 69"/>
                <a:gd name="T32" fmla="*/ 1 w 45"/>
                <a:gd name="T33" fmla="*/ 0 h 69"/>
                <a:gd name="T34" fmla="*/ 1 w 45"/>
                <a:gd name="T35" fmla="*/ 0 h 69"/>
                <a:gd name="T36" fmla="*/ 1 w 45"/>
                <a:gd name="T37" fmla="*/ 0 h 69"/>
                <a:gd name="T38" fmla="*/ 1 w 45"/>
                <a:gd name="T39" fmla="*/ 0 h 69"/>
                <a:gd name="T40" fmla="*/ 1 w 45"/>
                <a:gd name="T41" fmla="*/ 1 h 69"/>
                <a:gd name="T42" fmla="*/ 1 w 45"/>
                <a:gd name="T43" fmla="*/ 1 h 69"/>
                <a:gd name="T44" fmla="*/ 1 w 45"/>
                <a:gd name="T45" fmla="*/ 1 h 69"/>
                <a:gd name="T46" fmla="*/ 1 w 45"/>
                <a:gd name="T47" fmla="*/ 1 h 69"/>
                <a:gd name="T48" fmla="*/ 1 w 45"/>
                <a:gd name="T49" fmla="*/ 1 h 69"/>
                <a:gd name="T50" fmla="*/ 1 w 45"/>
                <a:gd name="T51" fmla="*/ 1 h 69"/>
                <a:gd name="T52" fmla="*/ 1 w 45"/>
                <a:gd name="T53" fmla="*/ 1 h 69"/>
                <a:gd name="T54" fmla="*/ 1 w 45"/>
                <a:gd name="T55" fmla="*/ 1 h 69"/>
                <a:gd name="T56" fmla="*/ 1 w 45"/>
                <a:gd name="T57" fmla="*/ 1 h 69"/>
                <a:gd name="T58" fmla="*/ 1 w 45"/>
                <a:gd name="T59" fmla="*/ 1 h 69"/>
                <a:gd name="T60" fmla="*/ 1 w 45"/>
                <a:gd name="T61" fmla="*/ 1 h 69"/>
                <a:gd name="T62" fmla="*/ 1 w 45"/>
                <a:gd name="T63" fmla="*/ 1 h 69"/>
                <a:gd name="T64" fmla="*/ 1 w 45"/>
                <a:gd name="T65" fmla="*/ 1 h 69"/>
                <a:gd name="T66" fmla="*/ 1 w 45"/>
                <a:gd name="T67" fmla="*/ 1 h 69"/>
                <a:gd name="T68" fmla="*/ 1 w 45"/>
                <a:gd name="T69" fmla="*/ 1 h 69"/>
                <a:gd name="T70" fmla="*/ 1 w 45"/>
                <a:gd name="T71" fmla="*/ 1 h 69"/>
                <a:gd name="T72" fmla="*/ 0 w 45"/>
                <a:gd name="T73" fmla="*/ 1 h 69"/>
                <a:gd name="T74" fmla="*/ 1 w 45"/>
                <a:gd name="T75" fmla="*/ 1 h 69"/>
                <a:gd name="T76" fmla="*/ 1 w 45"/>
                <a:gd name="T77" fmla="*/ 1 h 69"/>
                <a:gd name="T78" fmla="*/ 1 w 45"/>
                <a:gd name="T79" fmla="*/ 1 h 69"/>
                <a:gd name="T80" fmla="*/ 1 w 45"/>
                <a:gd name="T81" fmla="*/ 1 h 6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5"/>
                <a:gd name="T124" fmla="*/ 0 h 69"/>
                <a:gd name="T125" fmla="*/ 45 w 45"/>
                <a:gd name="T126" fmla="*/ 69 h 6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5" h="69">
                  <a:moveTo>
                    <a:pt x="17" y="67"/>
                  </a:moveTo>
                  <a:lnTo>
                    <a:pt x="17" y="67"/>
                  </a:lnTo>
                  <a:lnTo>
                    <a:pt x="18" y="67"/>
                  </a:lnTo>
                  <a:lnTo>
                    <a:pt x="20" y="69"/>
                  </a:lnTo>
                  <a:lnTo>
                    <a:pt x="21" y="69"/>
                  </a:lnTo>
                  <a:lnTo>
                    <a:pt x="22" y="69"/>
                  </a:lnTo>
                  <a:lnTo>
                    <a:pt x="32" y="66"/>
                  </a:lnTo>
                  <a:lnTo>
                    <a:pt x="39" y="58"/>
                  </a:lnTo>
                  <a:lnTo>
                    <a:pt x="44" y="47"/>
                  </a:lnTo>
                  <a:lnTo>
                    <a:pt x="45" y="34"/>
                  </a:lnTo>
                  <a:lnTo>
                    <a:pt x="43" y="20"/>
                  </a:lnTo>
                  <a:lnTo>
                    <a:pt x="37" y="10"/>
                  </a:lnTo>
                  <a:lnTo>
                    <a:pt x="29" y="2"/>
                  </a:lnTo>
                  <a:lnTo>
                    <a:pt x="18" y="0"/>
                  </a:lnTo>
                  <a:lnTo>
                    <a:pt x="17" y="0"/>
                  </a:lnTo>
                  <a:lnTo>
                    <a:pt x="15" y="0"/>
                  </a:lnTo>
                  <a:lnTo>
                    <a:pt x="14" y="0"/>
                  </a:lnTo>
                  <a:lnTo>
                    <a:pt x="12" y="1"/>
                  </a:lnTo>
                  <a:lnTo>
                    <a:pt x="18" y="5"/>
                  </a:lnTo>
                  <a:lnTo>
                    <a:pt x="25" y="13"/>
                  </a:lnTo>
                  <a:lnTo>
                    <a:pt x="30" y="23"/>
                  </a:lnTo>
                  <a:lnTo>
                    <a:pt x="31" y="34"/>
                  </a:lnTo>
                  <a:lnTo>
                    <a:pt x="32" y="35"/>
                  </a:lnTo>
                  <a:lnTo>
                    <a:pt x="32" y="38"/>
                  </a:lnTo>
                  <a:lnTo>
                    <a:pt x="32" y="39"/>
                  </a:lnTo>
                  <a:lnTo>
                    <a:pt x="31" y="40"/>
                  </a:lnTo>
                  <a:lnTo>
                    <a:pt x="29" y="34"/>
                  </a:lnTo>
                  <a:lnTo>
                    <a:pt x="25" y="29"/>
                  </a:lnTo>
                  <a:lnTo>
                    <a:pt x="21" y="26"/>
                  </a:lnTo>
                  <a:lnTo>
                    <a:pt x="15" y="25"/>
                  </a:lnTo>
                  <a:lnTo>
                    <a:pt x="9" y="26"/>
                  </a:lnTo>
                  <a:lnTo>
                    <a:pt x="5" y="31"/>
                  </a:lnTo>
                  <a:lnTo>
                    <a:pt x="1" y="38"/>
                  </a:lnTo>
                  <a:lnTo>
                    <a:pt x="0" y="47"/>
                  </a:lnTo>
                  <a:lnTo>
                    <a:pt x="2" y="55"/>
                  </a:lnTo>
                  <a:lnTo>
                    <a:pt x="6" y="62"/>
                  </a:lnTo>
                  <a:lnTo>
                    <a:pt x="10" y="66"/>
                  </a:lnTo>
                  <a:lnTo>
                    <a:pt x="17" y="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i-FI"/>
            </a:p>
          </p:txBody>
        </p:sp>
        <p:sp>
          <p:nvSpPr>
            <p:cNvPr id="93247" name="Freeform 21"/>
            <p:cNvSpPr>
              <a:spLocks/>
            </p:cNvSpPr>
            <p:nvPr/>
          </p:nvSpPr>
          <p:spPr bwMode="auto">
            <a:xfrm>
              <a:off x="1846" y="1738"/>
              <a:ext cx="203" cy="202"/>
            </a:xfrm>
            <a:custGeom>
              <a:avLst/>
              <a:gdLst>
                <a:gd name="T0" fmla="*/ 0 w 407"/>
                <a:gd name="T1" fmla="*/ 0 h 406"/>
                <a:gd name="T2" fmla="*/ 0 w 407"/>
                <a:gd name="T3" fmla="*/ 0 h 406"/>
                <a:gd name="T4" fmla="*/ 0 w 407"/>
                <a:gd name="T5" fmla="*/ 0 h 406"/>
                <a:gd name="T6" fmla="*/ 0 w 407"/>
                <a:gd name="T7" fmla="*/ 0 h 406"/>
                <a:gd name="T8" fmla="*/ 0 w 407"/>
                <a:gd name="T9" fmla="*/ 0 h 406"/>
                <a:gd name="T10" fmla="*/ 0 w 407"/>
                <a:gd name="T11" fmla="*/ 0 h 406"/>
                <a:gd name="T12" fmla="*/ 0 w 407"/>
                <a:gd name="T13" fmla="*/ 0 h 406"/>
                <a:gd name="T14" fmla="*/ 0 w 407"/>
                <a:gd name="T15" fmla="*/ 0 h 406"/>
                <a:gd name="T16" fmla="*/ 0 w 407"/>
                <a:gd name="T17" fmla="*/ 0 h 406"/>
                <a:gd name="T18" fmla="*/ 0 w 407"/>
                <a:gd name="T19" fmla="*/ 0 h 406"/>
                <a:gd name="T20" fmla="*/ 0 w 407"/>
                <a:gd name="T21" fmla="*/ 0 h 406"/>
                <a:gd name="T22" fmla="*/ 0 w 407"/>
                <a:gd name="T23" fmla="*/ 0 h 406"/>
                <a:gd name="T24" fmla="*/ 0 w 407"/>
                <a:gd name="T25" fmla="*/ 0 h 406"/>
                <a:gd name="T26" fmla="*/ 0 w 407"/>
                <a:gd name="T27" fmla="*/ 0 h 406"/>
                <a:gd name="T28" fmla="*/ 0 w 407"/>
                <a:gd name="T29" fmla="*/ 0 h 406"/>
                <a:gd name="T30" fmla="*/ 0 w 407"/>
                <a:gd name="T31" fmla="*/ 0 h 406"/>
                <a:gd name="T32" fmla="*/ 0 w 407"/>
                <a:gd name="T33" fmla="*/ 0 h 406"/>
                <a:gd name="T34" fmla="*/ 0 w 407"/>
                <a:gd name="T35" fmla="*/ 0 h 406"/>
                <a:gd name="T36" fmla="*/ 0 w 407"/>
                <a:gd name="T37" fmla="*/ 0 h 406"/>
                <a:gd name="T38" fmla="*/ 0 w 407"/>
                <a:gd name="T39" fmla="*/ 0 h 406"/>
                <a:gd name="T40" fmla="*/ 0 w 407"/>
                <a:gd name="T41" fmla="*/ 0 h 406"/>
                <a:gd name="T42" fmla="*/ 0 w 407"/>
                <a:gd name="T43" fmla="*/ 0 h 406"/>
                <a:gd name="T44" fmla="*/ 0 w 407"/>
                <a:gd name="T45" fmla="*/ 0 h 406"/>
                <a:gd name="T46" fmla="*/ 0 w 407"/>
                <a:gd name="T47" fmla="*/ 0 h 406"/>
                <a:gd name="T48" fmla="*/ 0 w 407"/>
                <a:gd name="T49" fmla="*/ 0 h 406"/>
                <a:gd name="T50" fmla="*/ 0 w 407"/>
                <a:gd name="T51" fmla="*/ 0 h 406"/>
                <a:gd name="T52" fmla="*/ 0 w 407"/>
                <a:gd name="T53" fmla="*/ 0 h 406"/>
                <a:gd name="T54" fmla="*/ 0 w 407"/>
                <a:gd name="T55" fmla="*/ 0 h 406"/>
                <a:gd name="T56" fmla="*/ 0 w 407"/>
                <a:gd name="T57" fmla="*/ 0 h 406"/>
                <a:gd name="T58" fmla="*/ 0 w 407"/>
                <a:gd name="T59" fmla="*/ 0 h 406"/>
                <a:gd name="T60" fmla="*/ 0 w 407"/>
                <a:gd name="T61" fmla="*/ 0 h 406"/>
                <a:gd name="T62" fmla="*/ 0 w 407"/>
                <a:gd name="T63" fmla="*/ 0 h 4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7"/>
                <a:gd name="T97" fmla="*/ 0 h 406"/>
                <a:gd name="T98" fmla="*/ 407 w 407"/>
                <a:gd name="T99" fmla="*/ 406 h 40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7" h="406">
                  <a:moveTo>
                    <a:pt x="192" y="0"/>
                  </a:moveTo>
                  <a:lnTo>
                    <a:pt x="172" y="2"/>
                  </a:lnTo>
                  <a:lnTo>
                    <a:pt x="152" y="5"/>
                  </a:lnTo>
                  <a:lnTo>
                    <a:pt x="132" y="10"/>
                  </a:lnTo>
                  <a:lnTo>
                    <a:pt x="114" y="17"/>
                  </a:lnTo>
                  <a:lnTo>
                    <a:pt x="97" y="25"/>
                  </a:lnTo>
                  <a:lnTo>
                    <a:pt x="81" y="35"/>
                  </a:lnTo>
                  <a:lnTo>
                    <a:pt x="66" y="47"/>
                  </a:lnTo>
                  <a:lnTo>
                    <a:pt x="52" y="60"/>
                  </a:lnTo>
                  <a:lnTo>
                    <a:pt x="40" y="74"/>
                  </a:lnTo>
                  <a:lnTo>
                    <a:pt x="29" y="90"/>
                  </a:lnTo>
                  <a:lnTo>
                    <a:pt x="20" y="106"/>
                  </a:lnTo>
                  <a:lnTo>
                    <a:pt x="11" y="125"/>
                  </a:lnTo>
                  <a:lnTo>
                    <a:pt x="6" y="143"/>
                  </a:lnTo>
                  <a:lnTo>
                    <a:pt x="2" y="163"/>
                  </a:lnTo>
                  <a:lnTo>
                    <a:pt x="0" y="182"/>
                  </a:lnTo>
                  <a:lnTo>
                    <a:pt x="0" y="203"/>
                  </a:lnTo>
                  <a:lnTo>
                    <a:pt x="2" y="223"/>
                  </a:lnTo>
                  <a:lnTo>
                    <a:pt x="7" y="243"/>
                  </a:lnTo>
                  <a:lnTo>
                    <a:pt x="13" y="262"/>
                  </a:lnTo>
                  <a:lnTo>
                    <a:pt x="21" y="280"/>
                  </a:lnTo>
                  <a:lnTo>
                    <a:pt x="30" y="299"/>
                  </a:lnTo>
                  <a:lnTo>
                    <a:pt x="40" y="316"/>
                  </a:lnTo>
                  <a:lnTo>
                    <a:pt x="54" y="332"/>
                  </a:lnTo>
                  <a:lnTo>
                    <a:pt x="68" y="347"/>
                  </a:lnTo>
                  <a:lnTo>
                    <a:pt x="84" y="361"/>
                  </a:lnTo>
                  <a:lnTo>
                    <a:pt x="100" y="373"/>
                  </a:lnTo>
                  <a:lnTo>
                    <a:pt x="117" y="383"/>
                  </a:lnTo>
                  <a:lnTo>
                    <a:pt x="136" y="391"/>
                  </a:lnTo>
                  <a:lnTo>
                    <a:pt x="154" y="398"/>
                  </a:lnTo>
                  <a:lnTo>
                    <a:pt x="174" y="402"/>
                  </a:lnTo>
                  <a:lnTo>
                    <a:pt x="193" y="405"/>
                  </a:lnTo>
                  <a:lnTo>
                    <a:pt x="214" y="406"/>
                  </a:lnTo>
                  <a:lnTo>
                    <a:pt x="235" y="405"/>
                  </a:lnTo>
                  <a:lnTo>
                    <a:pt x="254" y="402"/>
                  </a:lnTo>
                  <a:lnTo>
                    <a:pt x="274" y="398"/>
                  </a:lnTo>
                  <a:lnTo>
                    <a:pt x="291" y="391"/>
                  </a:lnTo>
                  <a:lnTo>
                    <a:pt x="309" y="383"/>
                  </a:lnTo>
                  <a:lnTo>
                    <a:pt x="326" y="373"/>
                  </a:lnTo>
                  <a:lnTo>
                    <a:pt x="341" y="361"/>
                  </a:lnTo>
                  <a:lnTo>
                    <a:pt x="355" y="347"/>
                  </a:lnTo>
                  <a:lnTo>
                    <a:pt x="367" y="332"/>
                  </a:lnTo>
                  <a:lnTo>
                    <a:pt x="379" y="316"/>
                  </a:lnTo>
                  <a:lnTo>
                    <a:pt x="388" y="299"/>
                  </a:lnTo>
                  <a:lnTo>
                    <a:pt x="396" y="280"/>
                  </a:lnTo>
                  <a:lnTo>
                    <a:pt x="402" y="262"/>
                  </a:lnTo>
                  <a:lnTo>
                    <a:pt x="405" y="243"/>
                  </a:lnTo>
                  <a:lnTo>
                    <a:pt x="407" y="223"/>
                  </a:lnTo>
                  <a:lnTo>
                    <a:pt x="407" y="203"/>
                  </a:lnTo>
                  <a:lnTo>
                    <a:pt x="404" y="184"/>
                  </a:lnTo>
                  <a:lnTo>
                    <a:pt x="401" y="163"/>
                  </a:lnTo>
                  <a:lnTo>
                    <a:pt x="395" y="144"/>
                  </a:lnTo>
                  <a:lnTo>
                    <a:pt x="387" y="126"/>
                  </a:lnTo>
                  <a:lnTo>
                    <a:pt x="378" y="108"/>
                  </a:lnTo>
                  <a:lnTo>
                    <a:pt x="367" y="90"/>
                  </a:lnTo>
                  <a:lnTo>
                    <a:pt x="354" y="74"/>
                  </a:lnTo>
                  <a:lnTo>
                    <a:pt x="340" y="59"/>
                  </a:lnTo>
                  <a:lnTo>
                    <a:pt x="324" y="45"/>
                  </a:lnTo>
                  <a:lnTo>
                    <a:pt x="307" y="34"/>
                  </a:lnTo>
                  <a:lnTo>
                    <a:pt x="290" y="23"/>
                  </a:lnTo>
                  <a:lnTo>
                    <a:pt x="272" y="15"/>
                  </a:lnTo>
                  <a:lnTo>
                    <a:pt x="252" y="8"/>
                  </a:lnTo>
                  <a:lnTo>
                    <a:pt x="233" y="4"/>
                  </a:lnTo>
                  <a:lnTo>
                    <a:pt x="213" y="2"/>
                  </a:lnTo>
                  <a:lnTo>
                    <a:pt x="1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i-FI"/>
            </a:p>
          </p:txBody>
        </p:sp>
        <p:sp>
          <p:nvSpPr>
            <p:cNvPr id="93248" name="Freeform 22"/>
            <p:cNvSpPr>
              <a:spLocks/>
            </p:cNvSpPr>
            <p:nvPr/>
          </p:nvSpPr>
          <p:spPr bwMode="auto">
            <a:xfrm>
              <a:off x="1862" y="1753"/>
              <a:ext cx="172" cy="172"/>
            </a:xfrm>
            <a:custGeom>
              <a:avLst/>
              <a:gdLst>
                <a:gd name="T0" fmla="*/ 0 w 346"/>
                <a:gd name="T1" fmla="*/ 0 h 346"/>
                <a:gd name="T2" fmla="*/ 0 w 346"/>
                <a:gd name="T3" fmla="*/ 0 h 346"/>
                <a:gd name="T4" fmla="*/ 0 w 346"/>
                <a:gd name="T5" fmla="*/ 0 h 346"/>
                <a:gd name="T6" fmla="*/ 0 w 346"/>
                <a:gd name="T7" fmla="*/ 0 h 346"/>
                <a:gd name="T8" fmla="*/ 0 w 346"/>
                <a:gd name="T9" fmla="*/ 0 h 346"/>
                <a:gd name="T10" fmla="*/ 0 w 346"/>
                <a:gd name="T11" fmla="*/ 0 h 346"/>
                <a:gd name="T12" fmla="*/ 0 w 346"/>
                <a:gd name="T13" fmla="*/ 0 h 346"/>
                <a:gd name="T14" fmla="*/ 0 w 346"/>
                <a:gd name="T15" fmla="*/ 0 h 346"/>
                <a:gd name="T16" fmla="*/ 0 w 346"/>
                <a:gd name="T17" fmla="*/ 0 h 346"/>
                <a:gd name="T18" fmla="*/ 0 w 346"/>
                <a:gd name="T19" fmla="*/ 0 h 346"/>
                <a:gd name="T20" fmla="*/ 0 w 346"/>
                <a:gd name="T21" fmla="*/ 0 h 346"/>
                <a:gd name="T22" fmla="*/ 0 w 346"/>
                <a:gd name="T23" fmla="*/ 0 h 346"/>
                <a:gd name="T24" fmla="*/ 0 w 346"/>
                <a:gd name="T25" fmla="*/ 0 h 346"/>
                <a:gd name="T26" fmla="*/ 0 w 346"/>
                <a:gd name="T27" fmla="*/ 0 h 346"/>
                <a:gd name="T28" fmla="*/ 0 w 346"/>
                <a:gd name="T29" fmla="*/ 0 h 346"/>
                <a:gd name="T30" fmla="*/ 0 w 346"/>
                <a:gd name="T31" fmla="*/ 0 h 346"/>
                <a:gd name="T32" fmla="*/ 0 w 346"/>
                <a:gd name="T33" fmla="*/ 0 h 346"/>
                <a:gd name="T34" fmla="*/ 0 w 346"/>
                <a:gd name="T35" fmla="*/ 0 h 346"/>
                <a:gd name="T36" fmla="*/ 0 w 346"/>
                <a:gd name="T37" fmla="*/ 0 h 346"/>
                <a:gd name="T38" fmla="*/ 0 w 346"/>
                <a:gd name="T39" fmla="*/ 0 h 346"/>
                <a:gd name="T40" fmla="*/ 0 w 346"/>
                <a:gd name="T41" fmla="*/ 0 h 346"/>
                <a:gd name="T42" fmla="*/ 0 w 346"/>
                <a:gd name="T43" fmla="*/ 0 h 346"/>
                <a:gd name="T44" fmla="*/ 0 w 346"/>
                <a:gd name="T45" fmla="*/ 0 h 346"/>
                <a:gd name="T46" fmla="*/ 0 w 346"/>
                <a:gd name="T47" fmla="*/ 0 h 346"/>
                <a:gd name="T48" fmla="*/ 0 w 346"/>
                <a:gd name="T49" fmla="*/ 0 h 346"/>
                <a:gd name="T50" fmla="*/ 0 w 346"/>
                <a:gd name="T51" fmla="*/ 0 h 346"/>
                <a:gd name="T52" fmla="*/ 0 w 346"/>
                <a:gd name="T53" fmla="*/ 0 h 346"/>
                <a:gd name="T54" fmla="*/ 0 w 346"/>
                <a:gd name="T55" fmla="*/ 0 h 346"/>
                <a:gd name="T56" fmla="*/ 0 w 346"/>
                <a:gd name="T57" fmla="*/ 0 h 346"/>
                <a:gd name="T58" fmla="*/ 0 w 346"/>
                <a:gd name="T59" fmla="*/ 0 h 346"/>
                <a:gd name="T60" fmla="*/ 0 w 346"/>
                <a:gd name="T61" fmla="*/ 0 h 346"/>
                <a:gd name="T62" fmla="*/ 0 w 346"/>
                <a:gd name="T63" fmla="*/ 0 h 346"/>
                <a:gd name="T64" fmla="*/ 0 w 346"/>
                <a:gd name="T65" fmla="*/ 0 h 346"/>
                <a:gd name="T66" fmla="*/ 0 w 346"/>
                <a:gd name="T67" fmla="*/ 0 h 346"/>
                <a:gd name="T68" fmla="*/ 0 w 346"/>
                <a:gd name="T69" fmla="*/ 0 h 346"/>
                <a:gd name="T70" fmla="*/ 0 w 346"/>
                <a:gd name="T71" fmla="*/ 0 h 346"/>
                <a:gd name="T72" fmla="*/ 0 w 346"/>
                <a:gd name="T73" fmla="*/ 0 h 346"/>
                <a:gd name="T74" fmla="*/ 0 w 346"/>
                <a:gd name="T75" fmla="*/ 0 h 346"/>
                <a:gd name="T76" fmla="*/ 0 w 346"/>
                <a:gd name="T77" fmla="*/ 0 h 346"/>
                <a:gd name="T78" fmla="*/ 0 w 346"/>
                <a:gd name="T79" fmla="*/ 0 h 346"/>
                <a:gd name="T80" fmla="*/ 0 w 346"/>
                <a:gd name="T81" fmla="*/ 0 h 346"/>
                <a:gd name="T82" fmla="*/ 0 w 346"/>
                <a:gd name="T83" fmla="*/ 0 h 346"/>
                <a:gd name="T84" fmla="*/ 0 w 346"/>
                <a:gd name="T85" fmla="*/ 0 h 346"/>
                <a:gd name="T86" fmla="*/ 0 w 346"/>
                <a:gd name="T87" fmla="*/ 0 h 346"/>
                <a:gd name="T88" fmla="*/ 0 w 346"/>
                <a:gd name="T89" fmla="*/ 0 h 346"/>
                <a:gd name="T90" fmla="*/ 0 w 346"/>
                <a:gd name="T91" fmla="*/ 0 h 346"/>
                <a:gd name="T92" fmla="*/ 0 w 346"/>
                <a:gd name="T93" fmla="*/ 0 h 346"/>
                <a:gd name="T94" fmla="*/ 0 w 346"/>
                <a:gd name="T95" fmla="*/ 0 h 346"/>
                <a:gd name="T96" fmla="*/ 0 w 346"/>
                <a:gd name="T97" fmla="*/ 0 h 346"/>
                <a:gd name="T98" fmla="*/ 0 w 346"/>
                <a:gd name="T99" fmla="*/ 0 h 346"/>
                <a:gd name="T100" fmla="*/ 0 w 346"/>
                <a:gd name="T101" fmla="*/ 0 h 346"/>
                <a:gd name="T102" fmla="*/ 0 w 346"/>
                <a:gd name="T103" fmla="*/ 0 h 346"/>
                <a:gd name="T104" fmla="*/ 0 w 346"/>
                <a:gd name="T105" fmla="*/ 0 h 346"/>
                <a:gd name="T106" fmla="*/ 0 w 346"/>
                <a:gd name="T107" fmla="*/ 0 h 346"/>
                <a:gd name="T108" fmla="*/ 0 w 346"/>
                <a:gd name="T109" fmla="*/ 0 h 346"/>
                <a:gd name="T110" fmla="*/ 0 w 346"/>
                <a:gd name="T111" fmla="*/ 0 h 346"/>
                <a:gd name="T112" fmla="*/ 0 w 346"/>
                <a:gd name="T113" fmla="*/ 0 h 34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46"/>
                <a:gd name="T172" fmla="*/ 0 h 346"/>
                <a:gd name="T173" fmla="*/ 346 w 346"/>
                <a:gd name="T174" fmla="*/ 346 h 34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46" h="346">
                  <a:moveTo>
                    <a:pt x="182" y="346"/>
                  </a:moveTo>
                  <a:lnTo>
                    <a:pt x="165" y="345"/>
                  </a:lnTo>
                  <a:lnTo>
                    <a:pt x="147" y="343"/>
                  </a:lnTo>
                  <a:lnTo>
                    <a:pt x="131" y="338"/>
                  </a:lnTo>
                  <a:lnTo>
                    <a:pt x="115" y="332"/>
                  </a:lnTo>
                  <a:lnTo>
                    <a:pt x="100" y="325"/>
                  </a:lnTo>
                  <a:lnTo>
                    <a:pt x="85" y="317"/>
                  </a:lnTo>
                  <a:lnTo>
                    <a:pt x="71" y="307"/>
                  </a:lnTo>
                  <a:lnTo>
                    <a:pt x="58" y="295"/>
                  </a:lnTo>
                  <a:lnTo>
                    <a:pt x="45" y="283"/>
                  </a:lnTo>
                  <a:lnTo>
                    <a:pt x="35" y="269"/>
                  </a:lnTo>
                  <a:lnTo>
                    <a:pt x="25" y="255"/>
                  </a:lnTo>
                  <a:lnTo>
                    <a:pt x="17" y="239"/>
                  </a:lnTo>
                  <a:lnTo>
                    <a:pt x="10" y="224"/>
                  </a:lnTo>
                  <a:lnTo>
                    <a:pt x="5" y="207"/>
                  </a:lnTo>
                  <a:lnTo>
                    <a:pt x="1" y="190"/>
                  </a:lnTo>
                  <a:lnTo>
                    <a:pt x="0" y="173"/>
                  </a:lnTo>
                  <a:lnTo>
                    <a:pt x="0" y="156"/>
                  </a:lnTo>
                  <a:lnTo>
                    <a:pt x="1" y="139"/>
                  </a:lnTo>
                  <a:lnTo>
                    <a:pt x="5" y="122"/>
                  </a:lnTo>
                  <a:lnTo>
                    <a:pt x="9" y="106"/>
                  </a:lnTo>
                  <a:lnTo>
                    <a:pt x="16" y="91"/>
                  </a:lnTo>
                  <a:lnTo>
                    <a:pt x="23" y="78"/>
                  </a:lnTo>
                  <a:lnTo>
                    <a:pt x="33" y="64"/>
                  </a:lnTo>
                  <a:lnTo>
                    <a:pt x="44" y="51"/>
                  </a:lnTo>
                  <a:lnTo>
                    <a:pt x="56" y="40"/>
                  </a:lnTo>
                  <a:lnTo>
                    <a:pt x="69" y="29"/>
                  </a:lnTo>
                  <a:lnTo>
                    <a:pt x="83" y="21"/>
                  </a:lnTo>
                  <a:lnTo>
                    <a:pt x="98" y="13"/>
                  </a:lnTo>
                  <a:lnTo>
                    <a:pt x="114" y="8"/>
                  </a:lnTo>
                  <a:lnTo>
                    <a:pt x="130" y="4"/>
                  </a:lnTo>
                  <a:lnTo>
                    <a:pt x="146" y="2"/>
                  </a:lnTo>
                  <a:lnTo>
                    <a:pt x="164" y="0"/>
                  </a:lnTo>
                  <a:lnTo>
                    <a:pt x="181" y="2"/>
                  </a:lnTo>
                  <a:lnTo>
                    <a:pt x="198" y="4"/>
                  </a:lnTo>
                  <a:lnTo>
                    <a:pt x="214" y="8"/>
                  </a:lnTo>
                  <a:lnTo>
                    <a:pt x="230" y="13"/>
                  </a:lnTo>
                  <a:lnTo>
                    <a:pt x="245" y="21"/>
                  </a:lnTo>
                  <a:lnTo>
                    <a:pt x="260" y="29"/>
                  </a:lnTo>
                  <a:lnTo>
                    <a:pt x="274" y="40"/>
                  </a:lnTo>
                  <a:lnTo>
                    <a:pt x="288" y="51"/>
                  </a:lnTo>
                  <a:lnTo>
                    <a:pt x="301" y="64"/>
                  </a:lnTo>
                  <a:lnTo>
                    <a:pt x="311" y="78"/>
                  </a:lnTo>
                  <a:lnTo>
                    <a:pt x="320" y="91"/>
                  </a:lnTo>
                  <a:lnTo>
                    <a:pt x="328" y="106"/>
                  </a:lnTo>
                  <a:lnTo>
                    <a:pt x="335" y="122"/>
                  </a:lnTo>
                  <a:lnTo>
                    <a:pt x="340" y="139"/>
                  </a:lnTo>
                  <a:lnTo>
                    <a:pt x="343" y="156"/>
                  </a:lnTo>
                  <a:lnTo>
                    <a:pt x="346" y="173"/>
                  </a:lnTo>
                  <a:lnTo>
                    <a:pt x="343" y="208"/>
                  </a:lnTo>
                  <a:lnTo>
                    <a:pt x="335" y="240"/>
                  </a:lnTo>
                  <a:lnTo>
                    <a:pt x="321" y="270"/>
                  </a:lnTo>
                  <a:lnTo>
                    <a:pt x="302" y="295"/>
                  </a:lnTo>
                  <a:lnTo>
                    <a:pt x="276" y="316"/>
                  </a:lnTo>
                  <a:lnTo>
                    <a:pt x="249" y="332"/>
                  </a:lnTo>
                  <a:lnTo>
                    <a:pt x="217" y="343"/>
                  </a:lnTo>
                  <a:lnTo>
                    <a:pt x="182" y="3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i-FI"/>
            </a:p>
          </p:txBody>
        </p:sp>
        <p:sp>
          <p:nvSpPr>
            <p:cNvPr id="93249" name="Freeform 23"/>
            <p:cNvSpPr>
              <a:spLocks/>
            </p:cNvSpPr>
            <p:nvPr/>
          </p:nvSpPr>
          <p:spPr bwMode="auto">
            <a:xfrm>
              <a:off x="1871" y="1762"/>
              <a:ext cx="153" cy="153"/>
            </a:xfrm>
            <a:custGeom>
              <a:avLst/>
              <a:gdLst>
                <a:gd name="T0" fmla="*/ 1 w 305"/>
                <a:gd name="T1" fmla="*/ 0 h 305"/>
                <a:gd name="T2" fmla="*/ 1 w 305"/>
                <a:gd name="T3" fmla="*/ 1 h 305"/>
                <a:gd name="T4" fmla="*/ 1 w 305"/>
                <a:gd name="T5" fmla="*/ 1 h 305"/>
                <a:gd name="T6" fmla="*/ 1 w 305"/>
                <a:gd name="T7" fmla="*/ 1 h 305"/>
                <a:gd name="T8" fmla="*/ 1 w 305"/>
                <a:gd name="T9" fmla="*/ 1 h 305"/>
                <a:gd name="T10" fmla="*/ 1 w 305"/>
                <a:gd name="T11" fmla="*/ 1 h 305"/>
                <a:gd name="T12" fmla="*/ 1 w 305"/>
                <a:gd name="T13" fmla="*/ 1 h 305"/>
                <a:gd name="T14" fmla="*/ 1 w 305"/>
                <a:gd name="T15" fmla="*/ 1 h 305"/>
                <a:gd name="T16" fmla="*/ 0 w 305"/>
                <a:gd name="T17" fmla="*/ 1 h 305"/>
                <a:gd name="T18" fmla="*/ 1 w 305"/>
                <a:gd name="T19" fmla="*/ 1 h 305"/>
                <a:gd name="T20" fmla="*/ 1 w 305"/>
                <a:gd name="T21" fmla="*/ 1 h 305"/>
                <a:gd name="T22" fmla="*/ 1 w 305"/>
                <a:gd name="T23" fmla="*/ 1 h 305"/>
                <a:gd name="T24" fmla="*/ 1 w 305"/>
                <a:gd name="T25" fmla="*/ 1 h 305"/>
                <a:gd name="T26" fmla="*/ 1 w 305"/>
                <a:gd name="T27" fmla="*/ 1 h 305"/>
                <a:gd name="T28" fmla="*/ 1 w 305"/>
                <a:gd name="T29" fmla="*/ 1 h 305"/>
                <a:gd name="T30" fmla="*/ 1 w 305"/>
                <a:gd name="T31" fmla="*/ 1 h 305"/>
                <a:gd name="T32" fmla="*/ 1 w 305"/>
                <a:gd name="T33" fmla="*/ 1 h 305"/>
                <a:gd name="T34" fmla="*/ 1 w 305"/>
                <a:gd name="T35" fmla="*/ 1 h 305"/>
                <a:gd name="T36" fmla="*/ 1 w 305"/>
                <a:gd name="T37" fmla="*/ 1 h 305"/>
                <a:gd name="T38" fmla="*/ 1 w 305"/>
                <a:gd name="T39" fmla="*/ 1 h 305"/>
                <a:gd name="T40" fmla="*/ 1 w 305"/>
                <a:gd name="T41" fmla="*/ 1 h 305"/>
                <a:gd name="T42" fmla="*/ 1 w 305"/>
                <a:gd name="T43" fmla="*/ 1 h 305"/>
                <a:gd name="T44" fmla="*/ 1 w 305"/>
                <a:gd name="T45" fmla="*/ 1 h 305"/>
                <a:gd name="T46" fmla="*/ 1 w 305"/>
                <a:gd name="T47" fmla="*/ 1 h 305"/>
                <a:gd name="T48" fmla="*/ 1 w 305"/>
                <a:gd name="T49" fmla="*/ 1 h 305"/>
                <a:gd name="T50" fmla="*/ 1 w 305"/>
                <a:gd name="T51" fmla="*/ 1 h 305"/>
                <a:gd name="T52" fmla="*/ 1 w 305"/>
                <a:gd name="T53" fmla="*/ 1 h 305"/>
                <a:gd name="T54" fmla="*/ 1 w 305"/>
                <a:gd name="T55" fmla="*/ 1 h 305"/>
                <a:gd name="T56" fmla="*/ 1 w 305"/>
                <a:gd name="T57" fmla="*/ 1 h 305"/>
                <a:gd name="T58" fmla="*/ 1 w 305"/>
                <a:gd name="T59" fmla="*/ 1 h 305"/>
                <a:gd name="T60" fmla="*/ 1 w 305"/>
                <a:gd name="T61" fmla="*/ 1 h 305"/>
                <a:gd name="T62" fmla="*/ 1 w 305"/>
                <a:gd name="T63" fmla="*/ 1 h 305"/>
                <a:gd name="T64" fmla="*/ 1 w 305"/>
                <a:gd name="T65" fmla="*/ 1 h 305"/>
                <a:gd name="T66" fmla="*/ 1 w 305"/>
                <a:gd name="T67" fmla="*/ 1 h 305"/>
                <a:gd name="T68" fmla="*/ 1 w 305"/>
                <a:gd name="T69" fmla="*/ 1 h 305"/>
                <a:gd name="T70" fmla="*/ 1 w 305"/>
                <a:gd name="T71" fmla="*/ 1 h 305"/>
                <a:gd name="T72" fmla="*/ 1 w 305"/>
                <a:gd name="T73" fmla="*/ 1 h 305"/>
                <a:gd name="T74" fmla="*/ 1 w 305"/>
                <a:gd name="T75" fmla="*/ 1 h 305"/>
                <a:gd name="T76" fmla="*/ 1 w 305"/>
                <a:gd name="T77" fmla="*/ 1 h 305"/>
                <a:gd name="T78" fmla="*/ 1 w 305"/>
                <a:gd name="T79" fmla="*/ 1 h 305"/>
                <a:gd name="T80" fmla="*/ 1 w 305"/>
                <a:gd name="T81" fmla="*/ 1 h 305"/>
                <a:gd name="T82" fmla="*/ 1 w 305"/>
                <a:gd name="T83" fmla="*/ 1 h 305"/>
                <a:gd name="T84" fmla="*/ 1 w 305"/>
                <a:gd name="T85" fmla="*/ 1 h 305"/>
                <a:gd name="T86" fmla="*/ 1 w 305"/>
                <a:gd name="T87" fmla="*/ 1 h 305"/>
                <a:gd name="T88" fmla="*/ 1 w 305"/>
                <a:gd name="T89" fmla="*/ 1 h 305"/>
                <a:gd name="T90" fmla="*/ 1 w 305"/>
                <a:gd name="T91" fmla="*/ 1 h 305"/>
                <a:gd name="T92" fmla="*/ 1 w 305"/>
                <a:gd name="T93" fmla="*/ 1 h 305"/>
                <a:gd name="T94" fmla="*/ 1 w 305"/>
                <a:gd name="T95" fmla="*/ 1 h 305"/>
                <a:gd name="T96" fmla="*/ 1 w 305"/>
                <a:gd name="T97" fmla="*/ 1 h 305"/>
                <a:gd name="T98" fmla="*/ 1 w 305"/>
                <a:gd name="T99" fmla="*/ 1 h 305"/>
                <a:gd name="T100" fmla="*/ 1 w 305"/>
                <a:gd name="T101" fmla="*/ 1 h 305"/>
                <a:gd name="T102" fmla="*/ 1 w 305"/>
                <a:gd name="T103" fmla="*/ 1 h 305"/>
                <a:gd name="T104" fmla="*/ 1 w 305"/>
                <a:gd name="T105" fmla="*/ 1 h 305"/>
                <a:gd name="T106" fmla="*/ 1 w 305"/>
                <a:gd name="T107" fmla="*/ 1 h 305"/>
                <a:gd name="T108" fmla="*/ 1 w 305"/>
                <a:gd name="T109" fmla="*/ 1 h 305"/>
                <a:gd name="T110" fmla="*/ 1 w 305"/>
                <a:gd name="T111" fmla="*/ 1 h 305"/>
                <a:gd name="T112" fmla="*/ 1 w 305"/>
                <a:gd name="T113" fmla="*/ 0 h 30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05"/>
                <a:gd name="T172" fmla="*/ 0 h 305"/>
                <a:gd name="T173" fmla="*/ 305 w 305"/>
                <a:gd name="T174" fmla="*/ 305 h 30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05" h="305">
                  <a:moveTo>
                    <a:pt x="145" y="0"/>
                  </a:moveTo>
                  <a:lnTo>
                    <a:pt x="114" y="3"/>
                  </a:lnTo>
                  <a:lnTo>
                    <a:pt x="86" y="13"/>
                  </a:lnTo>
                  <a:lnTo>
                    <a:pt x="61" y="26"/>
                  </a:lnTo>
                  <a:lnTo>
                    <a:pt x="39" y="45"/>
                  </a:lnTo>
                  <a:lnTo>
                    <a:pt x="21" y="68"/>
                  </a:lnTo>
                  <a:lnTo>
                    <a:pt x="9" y="93"/>
                  </a:lnTo>
                  <a:lnTo>
                    <a:pt x="1" y="122"/>
                  </a:lnTo>
                  <a:lnTo>
                    <a:pt x="0" y="153"/>
                  </a:lnTo>
                  <a:lnTo>
                    <a:pt x="1" y="168"/>
                  </a:lnTo>
                  <a:lnTo>
                    <a:pt x="4" y="183"/>
                  </a:lnTo>
                  <a:lnTo>
                    <a:pt x="9" y="198"/>
                  </a:lnTo>
                  <a:lnTo>
                    <a:pt x="15" y="212"/>
                  </a:lnTo>
                  <a:lnTo>
                    <a:pt x="21" y="225"/>
                  </a:lnTo>
                  <a:lnTo>
                    <a:pt x="30" y="238"/>
                  </a:lnTo>
                  <a:lnTo>
                    <a:pt x="40" y="250"/>
                  </a:lnTo>
                  <a:lnTo>
                    <a:pt x="50" y="261"/>
                  </a:lnTo>
                  <a:lnTo>
                    <a:pt x="62" y="272"/>
                  </a:lnTo>
                  <a:lnTo>
                    <a:pt x="74" y="280"/>
                  </a:lnTo>
                  <a:lnTo>
                    <a:pt x="88" y="288"/>
                  </a:lnTo>
                  <a:lnTo>
                    <a:pt x="102" y="294"/>
                  </a:lnTo>
                  <a:lnTo>
                    <a:pt x="116" y="299"/>
                  </a:lnTo>
                  <a:lnTo>
                    <a:pt x="131" y="303"/>
                  </a:lnTo>
                  <a:lnTo>
                    <a:pt x="146" y="304"/>
                  </a:lnTo>
                  <a:lnTo>
                    <a:pt x="161" y="305"/>
                  </a:lnTo>
                  <a:lnTo>
                    <a:pt x="176" y="304"/>
                  </a:lnTo>
                  <a:lnTo>
                    <a:pt x="191" y="303"/>
                  </a:lnTo>
                  <a:lnTo>
                    <a:pt x="205" y="299"/>
                  </a:lnTo>
                  <a:lnTo>
                    <a:pt x="218" y="294"/>
                  </a:lnTo>
                  <a:lnTo>
                    <a:pt x="232" y="288"/>
                  </a:lnTo>
                  <a:lnTo>
                    <a:pt x="244" y="280"/>
                  </a:lnTo>
                  <a:lnTo>
                    <a:pt x="256" y="272"/>
                  </a:lnTo>
                  <a:lnTo>
                    <a:pt x="267" y="261"/>
                  </a:lnTo>
                  <a:lnTo>
                    <a:pt x="276" y="250"/>
                  </a:lnTo>
                  <a:lnTo>
                    <a:pt x="284" y="238"/>
                  </a:lnTo>
                  <a:lnTo>
                    <a:pt x="291" y="225"/>
                  </a:lnTo>
                  <a:lnTo>
                    <a:pt x="297" y="212"/>
                  </a:lnTo>
                  <a:lnTo>
                    <a:pt x="301" y="198"/>
                  </a:lnTo>
                  <a:lnTo>
                    <a:pt x="304" y="183"/>
                  </a:lnTo>
                  <a:lnTo>
                    <a:pt x="305" y="168"/>
                  </a:lnTo>
                  <a:lnTo>
                    <a:pt x="305" y="153"/>
                  </a:lnTo>
                  <a:lnTo>
                    <a:pt x="304" y="138"/>
                  </a:lnTo>
                  <a:lnTo>
                    <a:pt x="300" y="123"/>
                  </a:lnTo>
                  <a:lnTo>
                    <a:pt x="296" y="108"/>
                  </a:lnTo>
                  <a:lnTo>
                    <a:pt x="290" y="94"/>
                  </a:lnTo>
                  <a:lnTo>
                    <a:pt x="283" y="81"/>
                  </a:lnTo>
                  <a:lnTo>
                    <a:pt x="275" y="68"/>
                  </a:lnTo>
                  <a:lnTo>
                    <a:pt x="266" y="56"/>
                  </a:lnTo>
                  <a:lnTo>
                    <a:pt x="254" y="45"/>
                  </a:lnTo>
                  <a:lnTo>
                    <a:pt x="243" y="35"/>
                  </a:lnTo>
                  <a:lnTo>
                    <a:pt x="230" y="25"/>
                  </a:lnTo>
                  <a:lnTo>
                    <a:pt x="217" y="18"/>
                  </a:lnTo>
                  <a:lnTo>
                    <a:pt x="203" y="11"/>
                  </a:lnTo>
                  <a:lnTo>
                    <a:pt x="190" y="7"/>
                  </a:lnTo>
                  <a:lnTo>
                    <a:pt x="175" y="3"/>
                  </a:lnTo>
                  <a:lnTo>
                    <a:pt x="160" y="1"/>
                  </a:lnTo>
                  <a:lnTo>
                    <a:pt x="1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i-FI"/>
            </a:p>
          </p:txBody>
        </p:sp>
        <p:sp>
          <p:nvSpPr>
            <p:cNvPr id="93250" name="Freeform 24"/>
            <p:cNvSpPr>
              <a:spLocks/>
            </p:cNvSpPr>
            <p:nvPr/>
          </p:nvSpPr>
          <p:spPr bwMode="auto">
            <a:xfrm>
              <a:off x="1887" y="1778"/>
              <a:ext cx="122" cy="122"/>
            </a:xfrm>
            <a:custGeom>
              <a:avLst/>
              <a:gdLst>
                <a:gd name="T0" fmla="*/ 1 w 244"/>
                <a:gd name="T1" fmla="*/ 1 h 244"/>
                <a:gd name="T2" fmla="*/ 1 w 244"/>
                <a:gd name="T3" fmla="*/ 1 h 244"/>
                <a:gd name="T4" fmla="*/ 1 w 244"/>
                <a:gd name="T5" fmla="*/ 1 h 244"/>
                <a:gd name="T6" fmla="*/ 1 w 244"/>
                <a:gd name="T7" fmla="*/ 1 h 244"/>
                <a:gd name="T8" fmla="*/ 1 w 244"/>
                <a:gd name="T9" fmla="*/ 1 h 244"/>
                <a:gd name="T10" fmla="*/ 1 w 244"/>
                <a:gd name="T11" fmla="*/ 1 h 244"/>
                <a:gd name="T12" fmla="*/ 1 w 244"/>
                <a:gd name="T13" fmla="*/ 1 h 244"/>
                <a:gd name="T14" fmla="*/ 1 w 244"/>
                <a:gd name="T15" fmla="*/ 1 h 244"/>
                <a:gd name="T16" fmla="*/ 1 w 244"/>
                <a:gd name="T17" fmla="*/ 1 h 244"/>
                <a:gd name="T18" fmla="*/ 1 w 244"/>
                <a:gd name="T19" fmla="*/ 1 h 244"/>
                <a:gd name="T20" fmla="*/ 1 w 244"/>
                <a:gd name="T21" fmla="*/ 1 h 244"/>
                <a:gd name="T22" fmla="*/ 1 w 244"/>
                <a:gd name="T23" fmla="*/ 1 h 244"/>
                <a:gd name="T24" fmla="*/ 1 w 244"/>
                <a:gd name="T25" fmla="*/ 1 h 244"/>
                <a:gd name="T26" fmla="*/ 1 w 244"/>
                <a:gd name="T27" fmla="*/ 1 h 244"/>
                <a:gd name="T28" fmla="*/ 1 w 244"/>
                <a:gd name="T29" fmla="*/ 1 h 244"/>
                <a:gd name="T30" fmla="*/ 1 w 244"/>
                <a:gd name="T31" fmla="*/ 1 h 244"/>
                <a:gd name="T32" fmla="*/ 0 w 244"/>
                <a:gd name="T33" fmla="*/ 1 h 244"/>
                <a:gd name="T34" fmla="*/ 1 w 244"/>
                <a:gd name="T35" fmla="*/ 1 h 244"/>
                <a:gd name="T36" fmla="*/ 1 w 244"/>
                <a:gd name="T37" fmla="*/ 1 h 244"/>
                <a:gd name="T38" fmla="*/ 1 w 244"/>
                <a:gd name="T39" fmla="*/ 1 h 244"/>
                <a:gd name="T40" fmla="*/ 1 w 244"/>
                <a:gd name="T41" fmla="*/ 1 h 244"/>
                <a:gd name="T42" fmla="*/ 1 w 244"/>
                <a:gd name="T43" fmla="*/ 1 h 244"/>
                <a:gd name="T44" fmla="*/ 1 w 244"/>
                <a:gd name="T45" fmla="*/ 1 h 244"/>
                <a:gd name="T46" fmla="*/ 1 w 244"/>
                <a:gd name="T47" fmla="*/ 1 h 244"/>
                <a:gd name="T48" fmla="*/ 1 w 244"/>
                <a:gd name="T49" fmla="*/ 1 h 244"/>
                <a:gd name="T50" fmla="*/ 1 w 244"/>
                <a:gd name="T51" fmla="*/ 1 h 244"/>
                <a:gd name="T52" fmla="*/ 1 w 244"/>
                <a:gd name="T53" fmla="*/ 1 h 244"/>
                <a:gd name="T54" fmla="*/ 1 w 244"/>
                <a:gd name="T55" fmla="*/ 1 h 244"/>
                <a:gd name="T56" fmla="*/ 1 w 244"/>
                <a:gd name="T57" fmla="*/ 0 h 244"/>
                <a:gd name="T58" fmla="*/ 1 w 244"/>
                <a:gd name="T59" fmla="*/ 1 h 244"/>
                <a:gd name="T60" fmla="*/ 1 w 244"/>
                <a:gd name="T61" fmla="*/ 1 h 244"/>
                <a:gd name="T62" fmla="*/ 1 w 244"/>
                <a:gd name="T63" fmla="*/ 1 h 244"/>
                <a:gd name="T64" fmla="*/ 1 w 244"/>
                <a:gd name="T65" fmla="*/ 1 h 244"/>
                <a:gd name="T66" fmla="*/ 1 w 244"/>
                <a:gd name="T67" fmla="*/ 1 h 244"/>
                <a:gd name="T68" fmla="*/ 1 w 244"/>
                <a:gd name="T69" fmla="*/ 1 h 244"/>
                <a:gd name="T70" fmla="*/ 1 w 244"/>
                <a:gd name="T71" fmla="*/ 1 h 244"/>
                <a:gd name="T72" fmla="*/ 1 w 244"/>
                <a:gd name="T73" fmla="*/ 1 h 244"/>
                <a:gd name="T74" fmla="*/ 1 w 244"/>
                <a:gd name="T75" fmla="*/ 1 h 244"/>
                <a:gd name="T76" fmla="*/ 1 w 244"/>
                <a:gd name="T77" fmla="*/ 1 h 244"/>
                <a:gd name="T78" fmla="*/ 1 w 244"/>
                <a:gd name="T79" fmla="*/ 1 h 244"/>
                <a:gd name="T80" fmla="*/ 1 w 244"/>
                <a:gd name="T81" fmla="*/ 1 h 244"/>
                <a:gd name="T82" fmla="*/ 1 w 244"/>
                <a:gd name="T83" fmla="*/ 1 h 244"/>
                <a:gd name="T84" fmla="*/ 1 w 244"/>
                <a:gd name="T85" fmla="*/ 1 h 244"/>
                <a:gd name="T86" fmla="*/ 1 w 244"/>
                <a:gd name="T87" fmla="*/ 1 h 244"/>
                <a:gd name="T88" fmla="*/ 1 w 244"/>
                <a:gd name="T89" fmla="*/ 1 h 244"/>
                <a:gd name="T90" fmla="*/ 1 w 244"/>
                <a:gd name="T91" fmla="*/ 1 h 244"/>
                <a:gd name="T92" fmla="*/ 1 w 244"/>
                <a:gd name="T93" fmla="*/ 1 h 244"/>
                <a:gd name="T94" fmla="*/ 1 w 244"/>
                <a:gd name="T95" fmla="*/ 1 h 244"/>
                <a:gd name="T96" fmla="*/ 1 w 244"/>
                <a:gd name="T97" fmla="*/ 1 h 244"/>
                <a:gd name="T98" fmla="*/ 1 w 244"/>
                <a:gd name="T99" fmla="*/ 1 h 244"/>
                <a:gd name="T100" fmla="*/ 1 w 244"/>
                <a:gd name="T101" fmla="*/ 1 h 244"/>
                <a:gd name="T102" fmla="*/ 1 w 244"/>
                <a:gd name="T103" fmla="*/ 1 h 244"/>
                <a:gd name="T104" fmla="*/ 1 w 244"/>
                <a:gd name="T105" fmla="*/ 1 h 24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4"/>
                <a:gd name="T160" fmla="*/ 0 h 244"/>
                <a:gd name="T161" fmla="*/ 244 w 244"/>
                <a:gd name="T162" fmla="*/ 244 h 24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4" h="244">
                  <a:moveTo>
                    <a:pt x="129" y="244"/>
                  </a:moveTo>
                  <a:lnTo>
                    <a:pt x="116" y="243"/>
                  </a:lnTo>
                  <a:lnTo>
                    <a:pt x="105" y="242"/>
                  </a:lnTo>
                  <a:lnTo>
                    <a:pt x="92" y="239"/>
                  </a:lnTo>
                  <a:lnTo>
                    <a:pt x="81" y="235"/>
                  </a:lnTo>
                  <a:lnTo>
                    <a:pt x="70" y="230"/>
                  </a:lnTo>
                  <a:lnTo>
                    <a:pt x="60" y="224"/>
                  </a:lnTo>
                  <a:lnTo>
                    <a:pt x="49" y="217"/>
                  </a:lnTo>
                  <a:lnTo>
                    <a:pt x="40" y="209"/>
                  </a:lnTo>
                  <a:lnTo>
                    <a:pt x="32" y="199"/>
                  </a:lnTo>
                  <a:lnTo>
                    <a:pt x="24" y="190"/>
                  </a:lnTo>
                  <a:lnTo>
                    <a:pt x="17" y="180"/>
                  </a:lnTo>
                  <a:lnTo>
                    <a:pt x="11" y="168"/>
                  </a:lnTo>
                  <a:lnTo>
                    <a:pt x="7" y="158"/>
                  </a:lnTo>
                  <a:lnTo>
                    <a:pt x="3" y="146"/>
                  </a:lnTo>
                  <a:lnTo>
                    <a:pt x="1" y="134"/>
                  </a:lnTo>
                  <a:lnTo>
                    <a:pt x="0" y="122"/>
                  </a:lnTo>
                  <a:lnTo>
                    <a:pt x="1" y="98"/>
                  </a:lnTo>
                  <a:lnTo>
                    <a:pt x="7" y="75"/>
                  </a:lnTo>
                  <a:lnTo>
                    <a:pt x="16" y="54"/>
                  </a:lnTo>
                  <a:lnTo>
                    <a:pt x="31" y="36"/>
                  </a:lnTo>
                  <a:lnTo>
                    <a:pt x="39" y="28"/>
                  </a:lnTo>
                  <a:lnTo>
                    <a:pt x="48" y="21"/>
                  </a:lnTo>
                  <a:lnTo>
                    <a:pt x="58" y="14"/>
                  </a:lnTo>
                  <a:lnTo>
                    <a:pt x="69" y="9"/>
                  </a:lnTo>
                  <a:lnTo>
                    <a:pt x="80" y="6"/>
                  </a:lnTo>
                  <a:lnTo>
                    <a:pt x="91" y="2"/>
                  </a:lnTo>
                  <a:lnTo>
                    <a:pt x="103" y="1"/>
                  </a:lnTo>
                  <a:lnTo>
                    <a:pt x="115" y="0"/>
                  </a:lnTo>
                  <a:lnTo>
                    <a:pt x="126" y="1"/>
                  </a:lnTo>
                  <a:lnTo>
                    <a:pt x="139" y="2"/>
                  </a:lnTo>
                  <a:lnTo>
                    <a:pt x="151" y="6"/>
                  </a:lnTo>
                  <a:lnTo>
                    <a:pt x="162" y="9"/>
                  </a:lnTo>
                  <a:lnTo>
                    <a:pt x="172" y="14"/>
                  </a:lnTo>
                  <a:lnTo>
                    <a:pt x="184" y="21"/>
                  </a:lnTo>
                  <a:lnTo>
                    <a:pt x="194" y="28"/>
                  </a:lnTo>
                  <a:lnTo>
                    <a:pt x="204" y="36"/>
                  </a:lnTo>
                  <a:lnTo>
                    <a:pt x="212" y="45"/>
                  </a:lnTo>
                  <a:lnTo>
                    <a:pt x="220" y="54"/>
                  </a:lnTo>
                  <a:lnTo>
                    <a:pt x="227" y="65"/>
                  </a:lnTo>
                  <a:lnTo>
                    <a:pt x="232" y="75"/>
                  </a:lnTo>
                  <a:lnTo>
                    <a:pt x="237" y="86"/>
                  </a:lnTo>
                  <a:lnTo>
                    <a:pt x="240" y="98"/>
                  </a:lnTo>
                  <a:lnTo>
                    <a:pt x="243" y="111"/>
                  </a:lnTo>
                  <a:lnTo>
                    <a:pt x="244" y="122"/>
                  </a:lnTo>
                  <a:lnTo>
                    <a:pt x="243" y="146"/>
                  </a:lnTo>
                  <a:lnTo>
                    <a:pt x="237" y="169"/>
                  </a:lnTo>
                  <a:lnTo>
                    <a:pt x="227" y="190"/>
                  </a:lnTo>
                  <a:lnTo>
                    <a:pt x="213" y="209"/>
                  </a:lnTo>
                  <a:lnTo>
                    <a:pt x="196" y="224"/>
                  </a:lnTo>
                  <a:lnTo>
                    <a:pt x="176" y="235"/>
                  </a:lnTo>
                  <a:lnTo>
                    <a:pt x="153" y="242"/>
                  </a:lnTo>
                  <a:lnTo>
                    <a:pt x="129" y="2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i-FI"/>
            </a:p>
          </p:txBody>
        </p:sp>
        <p:sp>
          <p:nvSpPr>
            <p:cNvPr id="93251" name="Freeform 25"/>
            <p:cNvSpPr>
              <a:spLocks/>
            </p:cNvSpPr>
            <p:nvPr/>
          </p:nvSpPr>
          <p:spPr bwMode="auto">
            <a:xfrm>
              <a:off x="2474" y="1738"/>
              <a:ext cx="202" cy="202"/>
            </a:xfrm>
            <a:custGeom>
              <a:avLst/>
              <a:gdLst>
                <a:gd name="T0" fmla="*/ 0 w 406"/>
                <a:gd name="T1" fmla="*/ 0 h 406"/>
                <a:gd name="T2" fmla="*/ 0 w 406"/>
                <a:gd name="T3" fmla="*/ 0 h 406"/>
                <a:gd name="T4" fmla="*/ 0 w 406"/>
                <a:gd name="T5" fmla="*/ 0 h 406"/>
                <a:gd name="T6" fmla="*/ 0 w 406"/>
                <a:gd name="T7" fmla="*/ 0 h 406"/>
                <a:gd name="T8" fmla="*/ 0 w 406"/>
                <a:gd name="T9" fmla="*/ 0 h 406"/>
                <a:gd name="T10" fmla="*/ 0 w 406"/>
                <a:gd name="T11" fmla="*/ 0 h 406"/>
                <a:gd name="T12" fmla="*/ 0 w 406"/>
                <a:gd name="T13" fmla="*/ 0 h 406"/>
                <a:gd name="T14" fmla="*/ 0 w 406"/>
                <a:gd name="T15" fmla="*/ 0 h 406"/>
                <a:gd name="T16" fmla="*/ 0 w 406"/>
                <a:gd name="T17" fmla="*/ 0 h 406"/>
                <a:gd name="T18" fmla="*/ 0 w 406"/>
                <a:gd name="T19" fmla="*/ 0 h 406"/>
                <a:gd name="T20" fmla="*/ 0 w 406"/>
                <a:gd name="T21" fmla="*/ 0 h 406"/>
                <a:gd name="T22" fmla="*/ 0 w 406"/>
                <a:gd name="T23" fmla="*/ 0 h 406"/>
                <a:gd name="T24" fmla="*/ 0 w 406"/>
                <a:gd name="T25" fmla="*/ 0 h 406"/>
                <a:gd name="T26" fmla="*/ 0 w 406"/>
                <a:gd name="T27" fmla="*/ 0 h 406"/>
                <a:gd name="T28" fmla="*/ 0 w 406"/>
                <a:gd name="T29" fmla="*/ 0 h 406"/>
                <a:gd name="T30" fmla="*/ 0 w 406"/>
                <a:gd name="T31" fmla="*/ 0 h 406"/>
                <a:gd name="T32" fmla="*/ 0 w 406"/>
                <a:gd name="T33" fmla="*/ 0 h 406"/>
                <a:gd name="T34" fmla="*/ 0 w 406"/>
                <a:gd name="T35" fmla="*/ 0 h 406"/>
                <a:gd name="T36" fmla="*/ 0 w 406"/>
                <a:gd name="T37" fmla="*/ 0 h 406"/>
                <a:gd name="T38" fmla="*/ 0 w 406"/>
                <a:gd name="T39" fmla="*/ 0 h 406"/>
                <a:gd name="T40" fmla="*/ 0 w 406"/>
                <a:gd name="T41" fmla="*/ 0 h 406"/>
                <a:gd name="T42" fmla="*/ 0 w 406"/>
                <a:gd name="T43" fmla="*/ 0 h 406"/>
                <a:gd name="T44" fmla="*/ 0 w 406"/>
                <a:gd name="T45" fmla="*/ 0 h 406"/>
                <a:gd name="T46" fmla="*/ 0 w 406"/>
                <a:gd name="T47" fmla="*/ 0 h 406"/>
                <a:gd name="T48" fmla="*/ 0 w 406"/>
                <a:gd name="T49" fmla="*/ 0 h 406"/>
                <a:gd name="T50" fmla="*/ 0 w 406"/>
                <a:gd name="T51" fmla="*/ 0 h 406"/>
                <a:gd name="T52" fmla="*/ 0 w 406"/>
                <a:gd name="T53" fmla="*/ 0 h 406"/>
                <a:gd name="T54" fmla="*/ 0 w 406"/>
                <a:gd name="T55" fmla="*/ 0 h 406"/>
                <a:gd name="T56" fmla="*/ 0 w 406"/>
                <a:gd name="T57" fmla="*/ 0 h 406"/>
                <a:gd name="T58" fmla="*/ 0 w 406"/>
                <a:gd name="T59" fmla="*/ 0 h 406"/>
                <a:gd name="T60" fmla="*/ 0 w 406"/>
                <a:gd name="T61" fmla="*/ 0 h 406"/>
                <a:gd name="T62" fmla="*/ 0 w 406"/>
                <a:gd name="T63" fmla="*/ 0 h 4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6"/>
                <a:gd name="T97" fmla="*/ 0 h 406"/>
                <a:gd name="T98" fmla="*/ 406 w 406"/>
                <a:gd name="T99" fmla="*/ 406 h 40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6" h="406">
                  <a:moveTo>
                    <a:pt x="192" y="0"/>
                  </a:moveTo>
                  <a:lnTo>
                    <a:pt x="171" y="2"/>
                  </a:lnTo>
                  <a:lnTo>
                    <a:pt x="151" y="5"/>
                  </a:lnTo>
                  <a:lnTo>
                    <a:pt x="132" y="10"/>
                  </a:lnTo>
                  <a:lnTo>
                    <a:pt x="113" y="17"/>
                  </a:lnTo>
                  <a:lnTo>
                    <a:pt x="96" y="25"/>
                  </a:lnTo>
                  <a:lnTo>
                    <a:pt x="80" y="35"/>
                  </a:lnTo>
                  <a:lnTo>
                    <a:pt x="65" y="47"/>
                  </a:lnTo>
                  <a:lnTo>
                    <a:pt x="51" y="60"/>
                  </a:lnTo>
                  <a:lnTo>
                    <a:pt x="40" y="74"/>
                  </a:lnTo>
                  <a:lnTo>
                    <a:pt x="28" y="90"/>
                  </a:lnTo>
                  <a:lnTo>
                    <a:pt x="19" y="106"/>
                  </a:lnTo>
                  <a:lnTo>
                    <a:pt x="12" y="125"/>
                  </a:lnTo>
                  <a:lnTo>
                    <a:pt x="6" y="143"/>
                  </a:lnTo>
                  <a:lnTo>
                    <a:pt x="2" y="163"/>
                  </a:lnTo>
                  <a:lnTo>
                    <a:pt x="0" y="182"/>
                  </a:lnTo>
                  <a:lnTo>
                    <a:pt x="0" y="203"/>
                  </a:lnTo>
                  <a:lnTo>
                    <a:pt x="3" y="223"/>
                  </a:lnTo>
                  <a:lnTo>
                    <a:pt x="6" y="243"/>
                  </a:lnTo>
                  <a:lnTo>
                    <a:pt x="12" y="262"/>
                  </a:lnTo>
                  <a:lnTo>
                    <a:pt x="20" y="280"/>
                  </a:lnTo>
                  <a:lnTo>
                    <a:pt x="29" y="299"/>
                  </a:lnTo>
                  <a:lnTo>
                    <a:pt x="40" y="316"/>
                  </a:lnTo>
                  <a:lnTo>
                    <a:pt x="53" y="332"/>
                  </a:lnTo>
                  <a:lnTo>
                    <a:pt x="67" y="347"/>
                  </a:lnTo>
                  <a:lnTo>
                    <a:pt x="83" y="361"/>
                  </a:lnTo>
                  <a:lnTo>
                    <a:pt x="99" y="373"/>
                  </a:lnTo>
                  <a:lnTo>
                    <a:pt x="117" y="383"/>
                  </a:lnTo>
                  <a:lnTo>
                    <a:pt x="135" y="391"/>
                  </a:lnTo>
                  <a:lnTo>
                    <a:pt x="155" y="398"/>
                  </a:lnTo>
                  <a:lnTo>
                    <a:pt x="174" y="402"/>
                  </a:lnTo>
                  <a:lnTo>
                    <a:pt x="194" y="405"/>
                  </a:lnTo>
                  <a:lnTo>
                    <a:pt x="215" y="406"/>
                  </a:lnTo>
                  <a:lnTo>
                    <a:pt x="234" y="405"/>
                  </a:lnTo>
                  <a:lnTo>
                    <a:pt x="254" y="402"/>
                  </a:lnTo>
                  <a:lnTo>
                    <a:pt x="273" y="398"/>
                  </a:lnTo>
                  <a:lnTo>
                    <a:pt x="292" y="391"/>
                  </a:lnTo>
                  <a:lnTo>
                    <a:pt x="308" y="383"/>
                  </a:lnTo>
                  <a:lnTo>
                    <a:pt x="325" y="373"/>
                  </a:lnTo>
                  <a:lnTo>
                    <a:pt x="340" y="361"/>
                  </a:lnTo>
                  <a:lnTo>
                    <a:pt x="354" y="347"/>
                  </a:lnTo>
                  <a:lnTo>
                    <a:pt x="367" y="332"/>
                  </a:lnTo>
                  <a:lnTo>
                    <a:pt x="378" y="316"/>
                  </a:lnTo>
                  <a:lnTo>
                    <a:pt x="387" y="299"/>
                  </a:lnTo>
                  <a:lnTo>
                    <a:pt x="396" y="280"/>
                  </a:lnTo>
                  <a:lnTo>
                    <a:pt x="401" y="262"/>
                  </a:lnTo>
                  <a:lnTo>
                    <a:pt x="405" y="243"/>
                  </a:lnTo>
                  <a:lnTo>
                    <a:pt x="406" y="223"/>
                  </a:lnTo>
                  <a:lnTo>
                    <a:pt x="406" y="203"/>
                  </a:lnTo>
                  <a:lnTo>
                    <a:pt x="404" y="184"/>
                  </a:lnTo>
                  <a:lnTo>
                    <a:pt x="400" y="163"/>
                  </a:lnTo>
                  <a:lnTo>
                    <a:pt x="394" y="144"/>
                  </a:lnTo>
                  <a:lnTo>
                    <a:pt x="386" y="126"/>
                  </a:lnTo>
                  <a:lnTo>
                    <a:pt x="377" y="108"/>
                  </a:lnTo>
                  <a:lnTo>
                    <a:pt x="367" y="90"/>
                  </a:lnTo>
                  <a:lnTo>
                    <a:pt x="353" y="74"/>
                  </a:lnTo>
                  <a:lnTo>
                    <a:pt x="339" y="59"/>
                  </a:lnTo>
                  <a:lnTo>
                    <a:pt x="323" y="45"/>
                  </a:lnTo>
                  <a:lnTo>
                    <a:pt x="307" y="34"/>
                  </a:lnTo>
                  <a:lnTo>
                    <a:pt x="290" y="23"/>
                  </a:lnTo>
                  <a:lnTo>
                    <a:pt x="271" y="15"/>
                  </a:lnTo>
                  <a:lnTo>
                    <a:pt x="252" y="8"/>
                  </a:lnTo>
                  <a:lnTo>
                    <a:pt x="232" y="4"/>
                  </a:lnTo>
                  <a:lnTo>
                    <a:pt x="212" y="2"/>
                  </a:lnTo>
                  <a:lnTo>
                    <a:pt x="1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i-FI"/>
            </a:p>
          </p:txBody>
        </p:sp>
        <p:sp>
          <p:nvSpPr>
            <p:cNvPr id="93252" name="Freeform 26"/>
            <p:cNvSpPr>
              <a:spLocks/>
            </p:cNvSpPr>
            <p:nvPr/>
          </p:nvSpPr>
          <p:spPr bwMode="auto">
            <a:xfrm>
              <a:off x="2489" y="1753"/>
              <a:ext cx="172" cy="172"/>
            </a:xfrm>
            <a:custGeom>
              <a:avLst/>
              <a:gdLst>
                <a:gd name="T0" fmla="*/ 0 w 346"/>
                <a:gd name="T1" fmla="*/ 0 h 346"/>
                <a:gd name="T2" fmla="*/ 0 w 346"/>
                <a:gd name="T3" fmla="*/ 0 h 346"/>
                <a:gd name="T4" fmla="*/ 0 w 346"/>
                <a:gd name="T5" fmla="*/ 0 h 346"/>
                <a:gd name="T6" fmla="*/ 0 w 346"/>
                <a:gd name="T7" fmla="*/ 0 h 346"/>
                <a:gd name="T8" fmla="*/ 0 w 346"/>
                <a:gd name="T9" fmla="*/ 0 h 346"/>
                <a:gd name="T10" fmla="*/ 0 w 346"/>
                <a:gd name="T11" fmla="*/ 0 h 346"/>
                <a:gd name="T12" fmla="*/ 0 w 346"/>
                <a:gd name="T13" fmla="*/ 0 h 346"/>
                <a:gd name="T14" fmla="*/ 0 w 346"/>
                <a:gd name="T15" fmla="*/ 0 h 346"/>
                <a:gd name="T16" fmla="*/ 0 w 346"/>
                <a:gd name="T17" fmla="*/ 0 h 346"/>
                <a:gd name="T18" fmla="*/ 0 w 346"/>
                <a:gd name="T19" fmla="*/ 0 h 346"/>
                <a:gd name="T20" fmla="*/ 0 w 346"/>
                <a:gd name="T21" fmla="*/ 0 h 346"/>
                <a:gd name="T22" fmla="*/ 0 w 346"/>
                <a:gd name="T23" fmla="*/ 0 h 346"/>
                <a:gd name="T24" fmla="*/ 0 w 346"/>
                <a:gd name="T25" fmla="*/ 0 h 346"/>
                <a:gd name="T26" fmla="*/ 0 w 346"/>
                <a:gd name="T27" fmla="*/ 0 h 346"/>
                <a:gd name="T28" fmla="*/ 0 w 346"/>
                <a:gd name="T29" fmla="*/ 0 h 346"/>
                <a:gd name="T30" fmla="*/ 0 w 346"/>
                <a:gd name="T31" fmla="*/ 0 h 346"/>
                <a:gd name="T32" fmla="*/ 0 w 346"/>
                <a:gd name="T33" fmla="*/ 0 h 346"/>
                <a:gd name="T34" fmla="*/ 0 w 346"/>
                <a:gd name="T35" fmla="*/ 0 h 346"/>
                <a:gd name="T36" fmla="*/ 0 w 346"/>
                <a:gd name="T37" fmla="*/ 0 h 346"/>
                <a:gd name="T38" fmla="*/ 0 w 346"/>
                <a:gd name="T39" fmla="*/ 0 h 346"/>
                <a:gd name="T40" fmla="*/ 0 w 346"/>
                <a:gd name="T41" fmla="*/ 0 h 346"/>
                <a:gd name="T42" fmla="*/ 0 w 346"/>
                <a:gd name="T43" fmla="*/ 0 h 346"/>
                <a:gd name="T44" fmla="*/ 0 w 346"/>
                <a:gd name="T45" fmla="*/ 0 h 346"/>
                <a:gd name="T46" fmla="*/ 0 w 346"/>
                <a:gd name="T47" fmla="*/ 0 h 346"/>
                <a:gd name="T48" fmla="*/ 0 w 346"/>
                <a:gd name="T49" fmla="*/ 0 h 346"/>
                <a:gd name="T50" fmla="*/ 0 w 346"/>
                <a:gd name="T51" fmla="*/ 0 h 346"/>
                <a:gd name="T52" fmla="*/ 0 w 346"/>
                <a:gd name="T53" fmla="*/ 0 h 346"/>
                <a:gd name="T54" fmla="*/ 0 w 346"/>
                <a:gd name="T55" fmla="*/ 0 h 346"/>
                <a:gd name="T56" fmla="*/ 0 w 346"/>
                <a:gd name="T57" fmla="*/ 0 h 346"/>
                <a:gd name="T58" fmla="*/ 0 w 346"/>
                <a:gd name="T59" fmla="*/ 0 h 346"/>
                <a:gd name="T60" fmla="*/ 0 w 346"/>
                <a:gd name="T61" fmla="*/ 0 h 346"/>
                <a:gd name="T62" fmla="*/ 0 w 346"/>
                <a:gd name="T63" fmla="*/ 0 h 346"/>
                <a:gd name="T64" fmla="*/ 0 w 346"/>
                <a:gd name="T65" fmla="*/ 0 h 346"/>
                <a:gd name="T66" fmla="*/ 0 w 346"/>
                <a:gd name="T67" fmla="*/ 0 h 346"/>
                <a:gd name="T68" fmla="*/ 0 w 346"/>
                <a:gd name="T69" fmla="*/ 0 h 346"/>
                <a:gd name="T70" fmla="*/ 0 w 346"/>
                <a:gd name="T71" fmla="*/ 0 h 346"/>
                <a:gd name="T72" fmla="*/ 0 w 346"/>
                <a:gd name="T73" fmla="*/ 0 h 346"/>
                <a:gd name="T74" fmla="*/ 0 w 346"/>
                <a:gd name="T75" fmla="*/ 0 h 346"/>
                <a:gd name="T76" fmla="*/ 0 w 346"/>
                <a:gd name="T77" fmla="*/ 0 h 346"/>
                <a:gd name="T78" fmla="*/ 0 w 346"/>
                <a:gd name="T79" fmla="*/ 0 h 346"/>
                <a:gd name="T80" fmla="*/ 0 w 346"/>
                <a:gd name="T81" fmla="*/ 0 h 346"/>
                <a:gd name="T82" fmla="*/ 0 w 346"/>
                <a:gd name="T83" fmla="*/ 0 h 346"/>
                <a:gd name="T84" fmla="*/ 0 w 346"/>
                <a:gd name="T85" fmla="*/ 0 h 346"/>
                <a:gd name="T86" fmla="*/ 0 w 346"/>
                <a:gd name="T87" fmla="*/ 0 h 346"/>
                <a:gd name="T88" fmla="*/ 0 w 346"/>
                <a:gd name="T89" fmla="*/ 0 h 346"/>
                <a:gd name="T90" fmla="*/ 0 w 346"/>
                <a:gd name="T91" fmla="*/ 0 h 346"/>
                <a:gd name="T92" fmla="*/ 0 w 346"/>
                <a:gd name="T93" fmla="*/ 0 h 346"/>
                <a:gd name="T94" fmla="*/ 0 w 346"/>
                <a:gd name="T95" fmla="*/ 0 h 346"/>
                <a:gd name="T96" fmla="*/ 0 w 346"/>
                <a:gd name="T97" fmla="*/ 0 h 346"/>
                <a:gd name="T98" fmla="*/ 0 w 346"/>
                <a:gd name="T99" fmla="*/ 0 h 346"/>
                <a:gd name="T100" fmla="*/ 0 w 346"/>
                <a:gd name="T101" fmla="*/ 0 h 346"/>
                <a:gd name="T102" fmla="*/ 0 w 346"/>
                <a:gd name="T103" fmla="*/ 0 h 346"/>
                <a:gd name="T104" fmla="*/ 0 w 346"/>
                <a:gd name="T105" fmla="*/ 0 h 346"/>
                <a:gd name="T106" fmla="*/ 0 w 346"/>
                <a:gd name="T107" fmla="*/ 0 h 346"/>
                <a:gd name="T108" fmla="*/ 0 w 346"/>
                <a:gd name="T109" fmla="*/ 0 h 346"/>
                <a:gd name="T110" fmla="*/ 0 w 346"/>
                <a:gd name="T111" fmla="*/ 0 h 346"/>
                <a:gd name="T112" fmla="*/ 0 w 346"/>
                <a:gd name="T113" fmla="*/ 0 h 34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46"/>
                <a:gd name="T172" fmla="*/ 0 h 346"/>
                <a:gd name="T173" fmla="*/ 346 w 346"/>
                <a:gd name="T174" fmla="*/ 346 h 34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46" h="346">
                  <a:moveTo>
                    <a:pt x="182" y="346"/>
                  </a:moveTo>
                  <a:lnTo>
                    <a:pt x="165" y="345"/>
                  </a:lnTo>
                  <a:lnTo>
                    <a:pt x="148" y="343"/>
                  </a:lnTo>
                  <a:lnTo>
                    <a:pt x="132" y="338"/>
                  </a:lnTo>
                  <a:lnTo>
                    <a:pt x="116" y="332"/>
                  </a:lnTo>
                  <a:lnTo>
                    <a:pt x="101" y="325"/>
                  </a:lnTo>
                  <a:lnTo>
                    <a:pt x="86" y="317"/>
                  </a:lnTo>
                  <a:lnTo>
                    <a:pt x="72" y="307"/>
                  </a:lnTo>
                  <a:lnTo>
                    <a:pt x="58" y="295"/>
                  </a:lnTo>
                  <a:lnTo>
                    <a:pt x="45" y="283"/>
                  </a:lnTo>
                  <a:lnTo>
                    <a:pt x="35" y="269"/>
                  </a:lnTo>
                  <a:lnTo>
                    <a:pt x="26" y="255"/>
                  </a:lnTo>
                  <a:lnTo>
                    <a:pt x="18" y="239"/>
                  </a:lnTo>
                  <a:lnTo>
                    <a:pt x="11" y="224"/>
                  </a:lnTo>
                  <a:lnTo>
                    <a:pt x="5" y="207"/>
                  </a:lnTo>
                  <a:lnTo>
                    <a:pt x="2" y="190"/>
                  </a:lnTo>
                  <a:lnTo>
                    <a:pt x="0" y="173"/>
                  </a:lnTo>
                  <a:lnTo>
                    <a:pt x="0" y="156"/>
                  </a:lnTo>
                  <a:lnTo>
                    <a:pt x="2" y="139"/>
                  </a:lnTo>
                  <a:lnTo>
                    <a:pt x="5" y="122"/>
                  </a:lnTo>
                  <a:lnTo>
                    <a:pt x="10" y="106"/>
                  </a:lnTo>
                  <a:lnTo>
                    <a:pt x="17" y="91"/>
                  </a:lnTo>
                  <a:lnTo>
                    <a:pt x="23" y="78"/>
                  </a:lnTo>
                  <a:lnTo>
                    <a:pt x="34" y="64"/>
                  </a:lnTo>
                  <a:lnTo>
                    <a:pt x="44" y="51"/>
                  </a:lnTo>
                  <a:lnTo>
                    <a:pt x="57" y="40"/>
                  </a:lnTo>
                  <a:lnTo>
                    <a:pt x="69" y="29"/>
                  </a:lnTo>
                  <a:lnTo>
                    <a:pt x="83" y="21"/>
                  </a:lnTo>
                  <a:lnTo>
                    <a:pt x="98" y="13"/>
                  </a:lnTo>
                  <a:lnTo>
                    <a:pt x="114" y="8"/>
                  </a:lnTo>
                  <a:lnTo>
                    <a:pt x="131" y="4"/>
                  </a:lnTo>
                  <a:lnTo>
                    <a:pt x="147" y="2"/>
                  </a:lnTo>
                  <a:lnTo>
                    <a:pt x="164" y="0"/>
                  </a:lnTo>
                  <a:lnTo>
                    <a:pt x="181" y="2"/>
                  </a:lnTo>
                  <a:lnTo>
                    <a:pt x="199" y="4"/>
                  </a:lnTo>
                  <a:lnTo>
                    <a:pt x="215" y="8"/>
                  </a:lnTo>
                  <a:lnTo>
                    <a:pt x="231" y="13"/>
                  </a:lnTo>
                  <a:lnTo>
                    <a:pt x="246" y="21"/>
                  </a:lnTo>
                  <a:lnTo>
                    <a:pt x="261" y="29"/>
                  </a:lnTo>
                  <a:lnTo>
                    <a:pt x="275" y="40"/>
                  </a:lnTo>
                  <a:lnTo>
                    <a:pt x="288" y="51"/>
                  </a:lnTo>
                  <a:lnTo>
                    <a:pt x="301" y="64"/>
                  </a:lnTo>
                  <a:lnTo>
                    <a:pt x="311" y="78"/>
                  </a:lnTo>
                  <a:lnTo>
                    <a:pt x="321" y="91"/>
                  </a:lnTo>
                  <a:lnTo>
                    <a:pt x="329" y="106"/>
                  </a:lnTo>
                  <a:lnTo>
                    <a:pt x="336" y="122"/>
                  </a:lnTo>
                  <a:lnTo>
                    <a:pt x="340" y="139"/>
                  </a:lnTo>
                  <a:lnTo>
                    <a:pt x="344" y="156"/>
                  </a:lnTo>
                  <a:lnTo>
                    <a:pt x="346" y="173"/>
                  </a:lnTo>
                  <a:lnTo>
                    <a:pt x="344" y="208"/>
                  </a:lnTo>
                  <a:lnTo>
                    <a:pt x="336" y="240"/>
                  </a:lnTo>
                  <a:lnTo>
                    <a:pt x="322" y="270"/>
                  </a:lnTo>
                  <a:lnTo>
                    <a:pt x="302" y="295"/>
                  </a:lnTo>
                  <a:lnTo>
                    <a:pt x="277" y="316"/>
                  </a:lnTo>
                  <a:lnTo>
                    <a:pt x="249" y="332"/>
                  </a:lnTo>
                  <a:lnTo>
                    <a:pt x="217" y="343"/>
                  </a:lnTo>
                  <a:lnTo>
                    <a:pt x="182" y="3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i-FI"/>
            </a:p>
          </p:txBody>
        </p:sp>
        <p:sp>
          <p:nvSpPr>
            <p:cNvPr id="93253" name="Freeform 27"/>
            <p:cNvSpPr>
              <a:spLocks/>
            </p:cNvSpPr>
            <p:nvPr/>
          </p:nvSpPr>
          <p:spPr bwMode="auto">
            <a:xfrm>
              <a:off x="2498" y="1762"/>
              <a:ext cx="153" cy="153"/>
            </a:xfrm>
            <a:custGeom>
              <a:avLst/>
              <a:gdLst>
                <a:gd name="T0" fmla="*/ 1 w 305"/>
                <a:gd name="T1" fmla="*/ 0 h 305"/>
                <a:gd name="T2" fmla="*/ 1 w 305"/>
                <a:gd name="T3" fmla="*/ 1 h 305"/>
                <a:gd name="T4" fmla="*/ 1 w 305"/>
                <a:gd name="T5" fmla="*/ 1 h 305"/>
                <a:gd name="T6" fmla="*/ 1 w 305"/>
                <a:gd name="T7" fmla="*/ 1 h 305"/>
                <a:gd name="T8" fmla="*/ 1 w 305"/>
                <a:gd name="T9" fmla="*/ 1 h 305"/>
                <a:gd name="T10" fmla="*/ 1 w 305"/>
                <a:gd name="T11" fmla="*/ 1 h 305"/>
                <a:gd name="T12" fmla="*/ 1 w 305"/>
                <a:gd name="T13" fmla="*/ 1 h 305"/>
                <a:gd name="T14" fmla="*/ 1 w 305"/>
                <a:gd name="T15" fmla="*/ 1 h 305"/>
                <a:gd name="T16" fmla="*/ 0 w 305"/>
                <a:gd name="T17" fmla="*/ 1 h 305"/>
                <a:gd name="T18" fmla="*/ 1 w 305"/>
                <a:gd name="T19" fmla="*/ 1 h 305"/>
                <a:gd name="T20" fmla="*/ 1 w 305"/>
                <a:gd name="T21" fmla="*/ 1 h 305"/>
                <a:gd name="T22" fmla="*/ 1 w 305"/>
                <a:gd name="T23" fmla="*/ 1 h 305"/>
                <a:gd name="T24" fmla="*/ 1 w 305"/>
                <a:gd name="T25" fmla="*/ 1 h 305"/>
                <a:gd name="T26" fmla="*/ 1 w 305"/>
                <a:gd name="T27" fmla="*/ 1 h 305"/>
                <a:gd name="T28" fmla="*/ 1 w 305"/>
                <a:gd name="T29" fmla="*/ 1 h 305"/>
                <a:gd name="T30" fmla="*/ 1 w 305"/>
                <a:gd name="T31" fmla="*/ 1 h 305"/>
                <a:gd name="T32" fmla="*/ 1 w 305"/>
                <a:gd name="T33" fmla="*/ 1 h 305"/>
                <a:gd name="T34" fmla="*/ 1 w 305"/>
                <a:gd name="T35" fmla="*/ 1 h 305"/>
                <a:gd name="T36" fmla="*/ 1 w 305"/>
                <a:gd name="T37" fmla="*/ 1 h 305"/>
                <a:gd name="T38" fmla="*/ 1 w 305"/>
                <a:gd name="T39" fmla="*/ 1 h 305"/>
                <a:gd name="T40" fmla="*/ 1 w 305"/>
                <a:gd name="T41" fmla="*/ 1 h 305"/>
                <a:gd name="T42" fmla="*/ 1 w 305"/>
                <a:gd name="T43" fmla="*/ 1 h 305"/>
                <a:gd name="T44" fmla="*/ 1 w 305"/>
                <a:gd name="T45" fmla="*/ 1 h 305"/>
                <a:gd name="T46" fmla="*/ 1 w 305"/>
                <a:gd name="T47" fmla="*/ 1 h 305"/>
                <a:gd name="T48" fmla="*/ 1 w 305"/>
                <a:gd name="T49" fmla="*/ 1 h 305"/>
                <a:gd name="T50" fmla="*/ 1 w 305"/>
                <a:gd name="T51" fmla="*/ 1 h 305"/>
                <a:gd name="T52" fmla="*/ 1 w 305"/>
                <a:gd name="T53" fmla="*/ 1 h 305"/>
                <a:gd name="T54" fmla="*/ 1 w 305"/>
                <a:gd name="T55" fmla="*/ 1 h 305"/>
                <a:gd name="T56" fmla="*/ 1 w 305"/>
                <a:gd name="T57" fmla="*/ 1 h 305"/>
                <a:gd name="T58" fmla="*/ 1 w 305"/>
                <a:gd name="T59" fmla="*/ 1 h 305"/>
                <a:gd name="T60" fmla="*/ 1 w 305"/>
                <a:gd name="T61" fmla="*/ 1 h 305"/>
                <a:gd name="T62" fmla="*/ 1 w 305"/>
                <a:gd name="T63" fmla="*/ 1 h 305"/>
                <a:gd name="T64" fmla="*/ 1 w 305"/>
                <a:gd name="T65" fmla="*/ 1 h 305"/>
                <a:gd name="T66" fmla="*/ 1 w 305"/>
                <a:gd name="T67" fmla="*/ 1 h 305"/>
                <a:gd name="T68" fmla="*/ 1 w 305"/>
                <a:gd name="T69" fmla="*/ 1 h 305"/>
                <a:gd name="T70" fmla="*/ 1 w 305"/>
                <a:gd name="T71" fmla="*/ 1 h 305"/>
                <a:gd name="T72" fmla="*/ 1 w 305"/>
                <a:gd name="T73" fmla="*/ 1 h 305"/>
                <a:gd name="T74" fmla="*/ 1 w 305"/>
                <a:gd name="T75" fmla="*/ 1 h 305"/>
                <a:gd name="T76" fmla="*/ 1 w 305"/>
                <a:gd name="T77" fmla="*/ 1 h 305"/>
                <a:gd name="T78" fmla="*/ 1 w 305"/>
                <a:gd name="T79" fmla="*/ 1 h 305"/>
                <a:gd name="T80" fmla="*/ 1 w 305"/>
                <a:gd name="T81" fmla="*/ 1 h 305"/>
                <a:gd name="T82" fmla="*/ 1 w 305"/>
                <a:gd name="T83" fmla="*/ 1 h 305"/>
                <a:gd name="T84" fmla="*/ 1 w 305"/>
                <a:gd name="T85" fmla="*/ 1 h 305"/>
                <a:gd name="T86" fmla="*/ 1 w 305"/>
                <a:gd name="T87" fmla="*/ 1 h 305"/>
                <a:gd name="T88" fmla="*/ 1 w 305"/>
                <a:gd name="T89" fmla="*/ 1 h 305"/>
                <a:gd name="T90" fmla="*/ 1 w 305"/>
                <a:gd name="T91" fmla="*/ 1 h 305"/>
                <a:gd name="T92" fmla="*/ 1 w 305"/>
                <a:gd name="T93" fmla="*/ 1 h 305"/>
                <a:gd name="T94" fmla="*/ 1 w 305"/>
                <a:gd name="T95" fmla="*/ 1 h 305"/>
                <a:gd name="T96" fmla="*/ 1 w 305"/>
                <a:gd name="T97" fmla="*/ 1 h 305"/>
                <a:gd name="T98" fmla="*/ 1 w 305"/>
                <a:gd name="T99" fmla="*/ 1 h 305"/>
                <a:gd name="T100" fmla="*/ 1 w 305"/>
                <a:gd name="T101" fmla="*/ 1 h 305"/>
                <a:gd name="T102" fmla="*/ 1 w 305"/>
                <a:gd name="T103" fmla="*/ 1 h 305"/>
                <a:gd name="T104" fmla="*/ 1 w 305"/>
                <a:gd name="T105" fmla="*/ 1 h 305"/>
                <a:gd name="T106" fmla="*/ 1 w 305"/>
                <a:gd name="T107" fmla="*/ 1 h 305"/>
                <a:gd name="T108" fmla="*/ 1 w 305"/>
                <a:gd name="T109" fmla="*/ 1 h 305"/>
                <a:gd name="T110" fmla="*/ 1 w 305"/>
                <a:gd name="T111" fmla="*/ 1 h 305"/>
                <a:gd name="T112" fmla="*/ 1 w 305"/>
                <a:gd name="T113" fmla="*/ 0 h 30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05"/>
                <a:gd name="T172" fmla="*/ 0 h 305"/>
                <a:gd name="T173" fmla="*/ 305 w 305"/>
                <a:gd name="T174" fmla="*/ 305 h 30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05" h="305">
                  <a:moveTo>
                    <a:pt x="145" y="0"/>
                  </a:moveTo>
                  <a:lnTo>
                    <a:pt x="114" y="3"/>
                  </a:lnTo>
                  <a:lnTo>
                    <a:pt x="86" y="13"/>
                  </a:lnTo>
                  <a:lnTo>
                    <a:pt x="61" y="26"/>
                  </a:lnTo>
                  <a:lnTo>
                    <a:pt x="39" y="45"/>
                  </a:lnTo>
                  <a:lnTo>
                    <a:pt x="22" y="68"/>
                  </a:lnTo>
                  <a:lnTo>
                    <a:pt x="9" y="93"/>
                  </a:lnTo>
                  <a:lnTo>
                    <a:pt x="1" y="122"/>
                  </a:lnTo>
                  <a:lnTo>
                    <a:pt x="0" y="153"/>
                  </a:lnTo>
                  <a:lnTo>
                    <a:pt x="1" y="168"/>
                  </a:lnTo>
                  <a:lnTo>
                    <a:pt x="5" y="183"/>
                  </a:lnTo>
                  <a:lnTo>
                    <a:pt x="9" y="198"/>
                  </a:lnTo>
                  <a:lnTo>
                    <a:pt x="15" y="212"/>
                  </a:lnTo>
                  <a:lnTo>
                    <a:pt x="22" y="225"/>
                  </a:lnTo>
                  <a:lnTo>
                    <a:pt x="30" y="238"/>
                  </a:lnTo>
                  <a:lnTo>
                    <a:pt x="40" y="250"/>
                  </a:lnTo>
                  <a:lnTo>
                    <a:pt x="51" y="261"/>
                  </a:lnTo>
                  <a:lnTo>
                    <a:pt x="62" y="272"/>
                  </a:lnTo>
                  <a:lnTo>
                    <a:pt x="75" y="280"/>
                  </a:lnTo>
                  <a:lnTo>
                    <a:pt x="89" y="288"/>
                  </a:lnTo>
                  <a:lnTo>
                    <a:pt x="102" y="294"/>
                  </a:lnTo>
                  <a:lnTo>
                    <a:pt x="116" y="299"/>
                  </a:lnTo>
                  <a:lnTo>
                    <a:pt x="131" y="303"/>
                  </a:lnTo>
                  <a:lnTo>
                    <a:pt x="146" y="304"/>
                  </a:lnTo>
                  <a:lnTo>
                    <a:pt x="161" y="305"/>
                  </a:lnTo>
                  <a:lnTo>
                    <a:pt x="176" y="304"/>
                  </a:lnTo>
                  <a:lnTo>
                    <a:pt x="191" y="303"/>
                  </a:lnTo>
                  <a:lnTo>
                    <a:pt x="205" y="299"/>
                  </a:lnTo>
                  <a:lnTo>
                    <a:pt x="219" y="294"/>
                  </a:lnTo>
                  <a:lnTo>
                    <a:pt x="233" y="288"/>
                  </a:lnTo>
                  <a:lnTo>
                    <a:pt x="244" y="280"/>
                  </a:lnTo>
                  <a:lnTo>
                    <a:pt x="257" y="272"/>
                  </a:lnTo>
                  <a:lnTo>
                    <a:pt x="267" y="261"/>
                  </a:lnTo>
                  <a:lnTo>
                    <a:pt x="276" y="250"/>
                  </a:lnTo>
                  <a:lnTo>
                    <a:pt x="284" y="238"/>
                  </a:lnTo>
                  <a:lnTo>
                    <a:pt x="291" y="225"/>
                  </a:lnTo>
                  <a:lnTo>
                    <a:pt x="297" y="212"/>
                  </a:lnTo>
                  <a:lnTo>
                    <a:pt x="302" y="198"/>
                  </a:lnTo>
                  <a:lnTo>
                    <a:pt x="304" y="183"/>
                  </a:lnTo>
                  <a:lnTo>
                    <a:pt x="305" y="168"/>
                  </a:lnTo>
                  <a:lnTo>
                    <a:pt x="305" y="153"/>
                  </a:lnTo>
                  <a:lnTo>
                    <a:pt x="304" y="138"/>
                  </a:lnTo>
                  <a:lnTo>
                    <a:pt x="301" y="123"/>
                  </a:lnTo>
                  <a:lnTo>
                    <a:pt x="296" y="108"/>
                  </a:lnTo>
                  <a:lnTo>
                    <a:pt x="290" y="94"/>
                  </a:lnTo>
                  <a:lnTo>
                    <a:pt x="283" y="81"/>
                  </a:lnTo>
                  <a:lnTo>
                    <a:pt x="275" y="68"/>
                  </a:lnTo>
                  <a:lnTo>
                    <a:pt x="266" y="56"/>
                  </a:lnTo>
                  <a:lnTo>
                    <a:pt x="255" y="45"/>
                  </a:lnTo>
                  <a:lnTo>
                    <a:pt x="243" y="35"/>
                  </a:lnTo>
                  <a:lnTo>
                    <a:pt x="230" y="25"/>
                  </a:lnTo>
                  <a:lnTo>
                    <a:pt x="218" y="18"/>
                  </a:lnTo>
                  <a:lnTo>
                    <a:pt x="204" y="11"/>
                  </a:lnTo>
                  <a:lnTo>
                    <a:pt x="190" y="7"/>
                  </a:lnTo>
                  <a:lnTo>
                    <a:pt x="175" y="3"/>
                  </a:lnTo>
                  <a:lnTo>
                    <a:pt x="160" y="1"/>
                  </a:lnTo>
                  <a:lnTo>
                    <a:pt x="1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i-FI"/>
            </a:p>
          </p:txBody>
        </p:sp>
        <p:sp>
          <p:nvSpPr>
            <p:cNvPr id="93254" name="Freeform 28"/>
            <p:cNvSpPr>
              <a:spLocks/>
            </p:cNvSpPr>
            <p:nvPr/>
          </p:nvSpPr>
          <p:spPr bwMode="auto">
            <a:xfrm>
              <a:off x="2514" y="1778"/>
              <a:ext cx="122" cy="122"/>
            </a:xfrm>
            <a:custGeom>
              <a:avLst/>
              <a:gdLst>
                <a:gd name="T0" fmla="*/ 1 w 244"/>
                <a:gd name="T1" fmla="*/ 1 h 244"/>
                <a:gd name="T2" fmla="*/ 1 w 244"/>
                <a:gd name="T3" fmla="*/ 1 h 244"/>
                <a:gd name="T4" fmla="*/ 1 w 244"/>
                <a:gd name="T5" fmla="*/ 1 h 244"/>
                <a:gd name="T6" fmla="*/ 1 w 244"/>
                <a:gd name="T7" fmla="*/ 1 h 244"/>
                <a:gd name="T8" fmla="*/ 1 w 244"/>
                <a:gd name="T9" fmla="*/ 1 h 244"/>
                <a:gd name="T10" fmla="*/ 1 w 244"/>
                <a:gd name="T11" fmla="*/ 1 h 244"/>
                <a:gd name="T12" fmla="*/ 1 w 244"/>
                <a:gd name="T13" fmla="*/ 1 h 244"/>
                <a:gd name="T14" fmla="*/ 1 w 244"/>
                <a:gd name="T15" fmla="*/ 1 h 244"/>
                <a:gd name="T16" fmla="*/ 1 w 244"/>
                <a:gd name="T17" fmla="*/ 1 h 244"/>
                <a:gd name="T18" fmla="*/ 1 w 244"/>
                <a:gd name="T19" fmla="*/ 1 h 244"/>
                <a:gd name="T20" fmla="*/ 1 w 244"/>
                <a:gd name="T21" fmla="*/ 1 h 244"/>
                <a:gd name="T22" fmla="*/ 1 w 244"/>
                <a:gd name="T23" fmla="*/ 1 h 244"/>
                <a:gd name="T24" fmla="*/ 1 w 244"/>
                <a:gd name="T25" fmla="*/ 1 h 244"/>
                <a:gd name="T26" fmla="*/ 1 w 244"/>
                <a:gd name="T27" fmla="*/ 1 h 244"/>
                <a:gd name="T28" fmla="*/ 1 w 244"/>
                <a:gd name="T29" fmla="*/ 1 h 244"/>
                <a:gd name="T30" fmla="*/ 1 w 244"/>
                <a:gd name="T31" fmla="*/ 1 h 244"/>
                <a:gd name="T32" fmla="*/ 0 w 244"/>
                <a:gd name="T33" fmla="*/ 1 h 244"/>
                <a:gd name="T34" fmla="*/ 1 w 244"/>
                <a:gd name="T35" fmla="*/ 1 h 244"/>
                <a:gd name="T36" fmla="*/ 1 w 244"/>
                <a:gd name="T37" fmla="*/ 1 h 244"/>
                <a:gd name="T38" fmla="*/ 1 w 244"/>
                <a:gd name="T39" fmla="*/ 1 h 244"/>
                <a:gd name="T40" fmla="*/ 1 w 244"/>
                <a:gd name="T41" fmla="*/ 1 h 244"/>
                <a:gd name="T42" fmla="*/ 1 w 244"/>
                <a:gd name="T43" fmla="*/ 1 h 244"/>
                <a:gd name="T44" fmla="*/ 1 w 244"/>
                <a:gd name="T45" fmla="*/ 1 h 244"/>
                <a:gd name="T46" fmla="*/ 1 w 244"/>
                <a:gd name="T47" fmla="*/ 1 h 244"/>
                <a:gd name="T48" fmla="*/ 1 w 244"/>
                <a:gd name="T49" fmla="*/ 1 h 244"/>
                <a:gd name="T50" fmla="*/ 1 w 244"/>
                <a:gd name="T51" fmla="*/ 1 h 244"/>
                <a:gd name="T52" fmla="*/ 1 w 244"/>
                <a:gd name="T53" fmla="*/ 1 h 244"/>
                <a:gd name="T54" fmla="*/ 1 w 244"/>
                <a:gd name="T55" fmla="*/ 1 h 244"/>
                <a:gd name="T56" fmla="*/ 1 w 244"/>
                <a:gd name="T57" fmla="*/ 0 h 244"/>
                <a:gd name="T58" fmla="*/ 1 w 244"/>
                <a:gd name="T59" fmla="*/ 1 h 244"/>
                <a:gd name="T60" fmla="*/ 1 w 244"/>
                <a:gd name="T61" fmla="*/ 1 h 244"/>
                <a:gd name="T62" fmla="*/ 1 w 244"/>
                <a:gd name="T63" fmla="*/ 1 h 244"/>
                <a:gd name="T64" fmla="*/ 1 w 244"/>
                <a:gd name="T65" fmla="*/ 1 h 244"/>
                <a:gd name="T66" fmla="*/ 1 w 244"/>
                <a:gd name="T67" fmla="*/ 1 h 244"/>
                <a:gd name="T68" fmla="*/ 1 w 244"/>
                <a:gd name="T69" fmla="*/ 1 h 244"/>
                <a:gd name="T70" fmla="*/ 1 w 244"/>
                <a:gd name="T71" fmla="*/ 1 h 244"/>
                <a:gd name="T72" fmla="*/ 1 w 244"/>
                <a:gd name="T73" fmla="*/ 1 h 244"/>
                <a:gd name="T74" fmla="*/ 1 w 244"/>
                <a:gd name="T75" fmla="*/ 1 h 244"/>
                <a:gd name="T76" fmla="*/ 1 w 244"/>
                <a:gd name="T77" fmla="*/ 1 h 244"/>
                <a:gd name="T78" fmla="*/ 1 w 244"/>
                <a:gd name="T79" fmla="*/ 1 h 244"/>
                <a:gd name="T80" fmla="*/ 1 w 244"/>
                <a:gd name="T81" fmla="*/ 1 h 244"/>
                <a:gd name="T82" fmla="*/ 1 w 244"/>
                <a:gd name="T83" fmla="*/ 1 h 244"/>
                <a:gd name="T84" fmla="*/ 1 w 244"/>
                <a:gd name="T85" fmla="*/ 1 h 244"/>
                <a:gd name="T86" fmla="*/ 1 w 244"/>
                <a:gd name="T87" fmla="*/ 1 h 244"/>
                <a:gd name="T88" fmla="*/ 1 w 244"/>
                <a:gd name="T89" fmla="*/ 1 h 244"/>
                <a:gd name="T90" fmla="*/ 1 w 244"/>
                <a:gd name="T91" fmla="*/ 1 h 244"/>
                <a:gd name="T92" fmla="*/ 1 w 244"/>
                <a:gd name="T93" fmla="*/ 1 h 244"/>
                <a:gd name="T94" fmla="*/ 1 w 244"/>
                <a:gd name="T95" fmla="*/ 1 h 244"/>
                <a:gd name="T96" fmla="*/ 1 w 244"/>
                <a:gd name="T97" fmla="*/ 1 h 244"/>
                <a:gd name="T98" fmla="*/ 1 w 244"/>
                <a:gd name="T99" fmla="*/ 1 h 244"/>
                <a:gd name="T100" fmla="*/ 1 w 244"/>
                <a:gd name="T101" fmla="*/ 1 h 244"/>
                <a:gd name="T102" fmla="*/ 1 w 244"/>
                <a:gd name="T103" fmla="*/ 1 h 244"/>
                <a:gd name="T104" fmla="*/ 1 w 244"/>
                <a:gd name="T105" fmla="*/ 1 h 24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4"/>
                <a:gd name="T160" fmla="*/ 0 h 244"/>
                <a:gd name="T161" fmla="*/ 244 w 244"/>
                <a:gd name="T162" fmla="*/ 244 h 24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4" h="244">
                  <a:moveTo>
                    <a:pt x="129" y="244"/>
                  </a:moveTo>
                  <a:lnTo>
                    <a:pt x="116" y="243"/>
                  </a:lnTo>
                  <a:lnTo>
                    <a:pt x="105" y="242"/>
                  </a:lnTo>
                  <a:lnTo>
                    <a:pt x="92" y="239"/>
                  </a:lnTo>
                  <a:lnTo>
                    <a:pt x="82" y="235"/>
                  </a:lnTo>
                  <a:lnTo>
                    <a:pt x="70" y="230"/>
                  </a:lnTo>
                  <a:lnTo>
                    <a:pt x="60" y="224"/>
                  </a:lnTo>
                  <a:lnTo>
                    <a:pt x="50" y="217"/>
                  </a:lnTo>
                  <a:lnTo>
                    <a:pt x="40" y="209"/>
                  </a:lnTo>
                  <a:lnTo>
                    <a:pt x="32" y="199"/>
                  </a:lnTo>
                  <a:lnTo>
                    <a:pt x="24" y="190"/>
                  </a:lnTo>
                  <a:lnTo>
                    <a:pt x="17" y="180"/>
                  </a:lnTo>
                  <a:lnTo>
                    <a:pt x="12" y="168"/>
                  </a:lnTo>
                  <a:lnTo>
                    <a:pt x="7" y="158"/>
                  </a:lnTo>
                  <a:lnTo>
                    <a:pt x="4" y="146"/>
                  </a:lnTo>
                  <a:lnTo>
                    <a:pt x="1" y="134"/>
                  </a:lnTo>
                  <a:lnTo>
                    <a:pt x="0" y="122"/>
                  </a:lnTo>
                  <a:lnTo>
                    <a:pt x="1" y="98"/>
                  </a:lnTo>
                  <a:lnTo>
                    <a:pt x="7" y="75"/>
                  </a:lnTo>
                  <a:lnTo>
                    <a:pt x="16" y="54"/>
                  </a:lnTo>
                  <a:lnTo>
                    <a:pt x="31" y="36"/>
                  </a:lnTo>
                  <a:lnTo>
                    <a:pt x="39" y="28"/>
                  </a:lnTo>
                  <a:lnTo>
                    <a:pt x="48" y="21"/>
                  </a:lnTo>
                  <a:lnTo>
                    <a:pt x="59" y="14"/>
                  </a:lnTo>
                  <a:lnTo>
                    <a:pt x="69" y="9"/>
                  </a:lnTo>
                  <a:lnTo>
                    <a:pt x="81" y="6"/>
                  </a:lnTo>
                  <a:lnTo>
                    <a:pt x="91" y="2"/>
                  </a:lnTo>
                  <a:lnTo>
                    <a:pt x="104" y="1"/>
                  </a:lnTo>
                  <a:lnTo>
                    <a:pt x="115" y="0"/>
                  </a:lnTo>
                  <a:lnTo>
                    <a:pt x="127" y="1"/>
                  </a:lnTo>
                  <a:lnTo>
                    <a:pt x="139" y="2"/>
                  </a:lnTo>
                  <a:lnTo>
                    <a:pt x="151" y="6"/>
                  </a:lnTo>
                  <a:lnTo>
                    <a:pt x="162" y="9"/>
                  </a:lnTo>
                  <a:lnTo>
                    <a:pt x="174" y="14"/>
                  </a:lnTo>
                  <a:lnTo>
                    <a:pt x="184" y="21"/>
                  </a:lnTo>
                  <a:lnTo>
                    <a:pt x="195" y="28"/>
                  </a:lnTo>
                  <a:lnTo>
                    <a:pt x="204" y="36"/>
                  </a:lnTo>
                  <a:lnTo>
                    <a:pt x="212" y="45"/>
                  </a:lnTo>
                  <a:lnTo>
                    <a:pt x="220" y="54"/>
                  </a:lnTo>
                  <a:lnTo>
                    <a:pt x="227" y="65"/>
                  </a:lnTo>
                  <a:lnTo>
                    <a:pt x="233" y="75"/>
                  </a:lnTo>
                  <a:lnTo>
                    <a:pt x="237" y="86"/>
                  </a:lnTo>
                  <a:lnTo>
                    <a:pt x="241" y="98"/>
                  </a:lnTo>
                  <a:lnTo>
                    <a:pt x="243" y="111"/>
                  </a:lnTo>
                  <a:lnTo>
                    <a:pt x="244" y="122"/>
                  </a:lnTo>
                  <a:lnTo>
                    <a:pt x="243" y="146"/>
                  </a:lnTo>
                  <a:lnTo>
                    <a:pt x="237" y="169"/>
                  </a:lnTo>
                  <a:lnTo>
                    <a:pt x="227" y="190"/>
                  </a:lnTo>
                  <a:lnTo>
                    <a:pt x="213" y="209"/>
                  </a:lnTo>
                  <a:lnTo>
                    <a:pt x="196" y="224"/>
                  </a:lnTo>
                  <a:lnTo>
                    <a:pt x="176" y="235"/>
                  </a:lnTo>
                  <a:lnTo>
                    <a:pt x="153" y="242"/>
                  </a:lnTo>
                  <a:lnTo>
                    <a:pt x="129" y="2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i-FI"/>
            </a:p>
          </p:txBody>
        </p:sp>
        <p:sp>
          <p:nvSpPr>
            <p:cNvPr id="93255" name="Freeform 29"/>
            <p:cNvSpPr>
              <a:spLocks/>
            </p:cNvSpPr>
            <p:nvPr/>
          </p:nvSpPr>
          <p:spPr bwMode="auto">
            <a:xfrm>
              <a:off x="2179" y="1684"/>
              <a:ext cx="152" cy="153"/>
            </a:xfrm>
            <a:custGeom>
              <a:avLst/>
              <a:gdLst>
                <a:gd name="T0" fmla="*/ 1 w 304"/>
                <a:gd name="T1" fmla="*/ 0 h 306"/>
                <a:gd name="T2" fmla="*/ 1 w 304"/>
                <a:gd name="T3" fmla="*/ 1 h 306"/>
                <a:gd name="T4" fmla="*/ 1 w 304"/>
                <a:gd name="T5" fmla="*/ 1 h 306"/>
                <a:gd name="T6" fmla="*/ 1 w 304"/>
                <a:gd name="T7" fmla="*/ 1 h 306"/>
                <a:gd name="T8" fmla="*/ 1 w 304"/>
                <a:gd name="T9" fmla="*/ 1 h 306"/>
                <a:gd name="T10" fmla="*/ 1 w 304"/>
                <a:gd name="T11" fmla="*/ 1 h 306"/>
                <a:gd name="T12" fmla="*/ 1 w 304"/>
                <a:gd name="T13" fmla="*/ 1 h 306"/>
                <a:gd name="T14" fmla="*/ 1 w 304"/>
                <a:gd name="T15" fmla="*/ 1 h 306"/>
                <a:gd name="T16" fmla="*/ 0 w 304"/>
                <a:gd name="T17" fmla="*/ 1 h 306"/>
                <a:gd name="T18" fmla="*/ 1 w 304"/>
                <a:gd name="T19" fmla="*/ 1 h 306"/>
                <a:gd name="T20" fmla="*/ 1 w 304"/>
                <a:gd name="T21" fmla="*/ 1 h 306"/>
                <a:gd name="T22" fmla="*/ 1 w 304"/>
                <a:gd name="T23" fmla="*/ 1 h 306"/>
                <a:gd name="T24" fmla="*/ 1 w 304"/>
                <a:gd name="T25" fmla="*/ 1 h 306"/>
                <a:gd name="T26" fmla="*/ 1 w 304"/>
                <a:gd name="T27" fmla="*/ 1 h 306"/>
                <a:gd name="T28" fmla="*/ 1 w 304"/>
                <a:gd name="T29" fmla="*/ 1 h 306"/>
                <a:gd name="T30" fmla="*/ 1 w 304"/>
                <a:gd name="T31" fmla="*/ 1 h 306"/>
                <a:gd name="T32" fmla="*/ 1 w 304"/>
                <a:gd name="T33" fmla="*/ 1 h 306"/>
                <a:gd name="T34" fmla="*/ 1 w 304"/>
                <a:gd name="T35" fmla="*/ 1 h 306"/>
                <a:gd name="T36" fmla="*/ 1 w 304"/>
                <a:gd name="T37" fmla="*/ 1 h 306"/>
                <a:gd name="T38" fmla="*/ 1 w 304"/>
                <a:gd name="T39" fmla="*/ 1 h 306"/>
                <a:gd name="T40" fmla="*/ 1 w 304"/>
                <a:gd name="T41" fmla="*/ 1 h 306"/>
                <a:gd name="T42" fmla="*/ 1 w 304"/>
                <a:gd name="T43" fmla="*/ 1 h 306"/>
                <a:gd name="T44" fmla="*/ 1 w 304"/>
                <a:gd name="T45" fmla="*/ 1 h 306"/>
                <a:gd name="T46" fmla="*/ 1 w 304"/>
                <a:gd name="T47" fmla="*/ 1 h 306"/>
                <a:gd name="T48" fmla="*/ 1 w 304"/>
                <a:gd name="T49" fmla="*/ 1 h 306"/>
                <a:gd name="T50" fmla="*/ 1 w 304"/>
                <a:gd name="T51" fmla="*/ 1 h 306"/>
                <a:gd name="T52" fmla="*/ 1 w 304"/>
                <a:gd name="T53" fmla="*/ 1 h 306"/>
                <a:gd name="T54" fmla="*/ 1 w 304"/>
                <a:gd name="T55" fmla="*/ 1 h 306"/>
                <a:gd name="T56" fmla="*/ 1 w 304"/>
                <a:gd name="T57" fmla="*/ 1 h 306"/>
                <a:gd name="T58" fmla="*/ 1 w 304"/>
                <a:gd name="T59" fmla="*/ 1 h 306"/>
                <a:gd name="T60" fmla="*/ 1 w 304"/>
                <a:gd name="T61" fmla="*/ 1 h 306"/>
                <a:gd name="T62" fmla="*/ 1 w 304"/>
                <a:gd name="T63" fmla="*/ 1 h 306"/>
                <a:gd name="T64" fmla="*/ 1 w 304"/>
                <a:gd name="T65" fmla="*/ 1 h 306"/>
                <a:gd name="T66" fmla="*/ 1 w 304"/>
                <a:gd name="T67" fmla="*/ 1 h 306"/>
                <a:gd name="T68" fmla="*/ 1 w 304"/>
                <a:gd name="T69" fmla="*/ 1 h 306"/>
                <a:gd name="T70" fmla="*/ 1 w 304"/>
                <a:gd name="T71" fmla="*/ 1 h 306"/>
                <a:gd name="T72" fmla="*/ 1 w 304"/>
                <a:gd name="T73" fmla="*/ 1 h 306"/>
                <a:gd name="T74" fmla="*/ 1 w 304"/>
                <a:gd name="T75" fmla="*/ 1 h 306"/>
                <a:gd name="T76" fmla="*/ 1 w 304"/>
                <a:gd name="T77" fmla="*/ 1 h 306"/>
                <a:gd name="T78" fmla="*/ 1 w 304"/>
                <a:gd name="T79" fmla="*/ 1 h 306"/>
                <a:gd name="T80" fmla="*/ 1 w 304"/>
                <a:gd name="T81" fmla="*/ 1 h 306"/>
                <a:gd name="T82" fmla="*/ 1 w 304"/>
                <a:gd name="T83" fmla="*/ 1 h 306"/>
                <a:gd name="T84" fmla="*/ 1 w 304"/>
                <a:gd name="T85" fmla="*/ 1 h 306"/>
                <a:gd name="T86" fmla="*/ 1 w 304"/>
                <a:gd name="T87" fmla="*/ 1 h 306"/>
                <a:gd name="T88" fmla="*/ 1 w 304"/>
                <a:gd name="T89" fmla="*/ 1 h 306"/>
                <a:gd name="T90" fmla="*/ 1 w 304"/>
                <a:gd name="T91" fmla="*/ 1 h 306"/>
                <a:gd name="T92" fmla="*/ 1 w 304"/>
                <a:gd name="T93" fmla="*/ 1 h 306"/>
                <a:gd name="T94" fmla="*/ 1 w 304"/>
                <a:gd name="T95" fmla="*/ 1 h 306"/>
                <a:gd name="T96" fmla="*/ 1 w 304"/>
                <a:gd name="T97" fmla="*/ 1 h 306"/>
                <a:gd name="T98" fmla="*/ 1 w 304"/>
                <a:gd name="T99" fmla="*/ 1 h 306"/>
                <a:gd name="T100" fmla="*/ 1 w 304"/>
                <a:gd name="T101" fmla="*/ 1 h 306"/>
                <a:gd name="T102" fmla="*/ 1 w 304"/>
                <a:gd name="T103" fmla="*/ 1 h 306"/>
                <a:gd name="T104" fmla="*/ 1 w 304"/>
                <a:gd name="T105" fmla="*/ 1 h 306"/>
                <a:gd name="T106" fmla="*/ 1 w 304"/>
                <a:gd name="T107" fmla="*/ 1 h 306"/>
                <a:gd name="T108" fmla="*/ 1 w 304"/>
                <a:gd name="T109" fmla="*/ 1 h 306"/>
                <a:gd name="T110" fmla="*/ 1 w 304"/>
                <a:gd name="T111" fmla="*/ 1 h 306"/>
                <a:gd name="T112" fmla="*/ 1 w 304"/>
                <a:gd name="T113" fmla="*/ 0 h 30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04"/>
                <a:gd name="T172" fmla="*/ 0 h 306"/>
                <a:gd name="T173" fmla="*/ 304 w 304"/>
                <a:gd name="T174" fmla="*/ 306 h 30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04" h="306">
                  <a:moveTo>
                    <a:pt x="144" y="0"/>
                  </a:moveTo>
                  <a:lnTo>
                    <a:pt x="114" y="4"/>
                  </a:lnTo>
                  <a:lnTo>
                    <a:pt x="86" y="13"/>
                  </a:lnTo>
                  <a:lnTo>
                    <a:pt x="61" y="27"/>
                  </a:lnTo>
                  <a:lnTo>
                    <a:pt x="39" y="45"/>
                  </a:lnTo>
                  <a:lnTo>
                    <a:pt x="22" y="68"/>
                  </a:lnTo>
                  <a:lnTo>
                    <a:pt x="9" y="94"/>
                  </a:lnTo>
                  <a:lnTo>
                    <a:pt x="1" y="122"/>
                  </a:lnTo>
                  <a:lnTo>
                    <a:pt x="0" y="154"/>
                  </a:lnTo>
                  <a:lnTo>
                    <a:pt x="1" y="168"/>
                  </a:lnTo>
                  <a:lnTo>
                    <a:pt x="4" y="183"/>
                  </a:lnTo>
                  <a:lnTo>
                    <a:pt x="9" y="197"/>
                  </a:lnTo>
                  <a:lnTo>
                    <a:pt x="15" y="211"/>
                  </a:lnTo>
                  <a:lnTo>
                    <a:pt x="22" y="225"/>
                  </a:lnTo>
                  <a:lnTo>
                    <a:pt x="30" y="238"/>
                  </a:lnTo>
                  <a:lnTo>
                    <a:pt x="40" y="249"/>
                  </a:lnTo>
                  <a:lnTo>
                    <a:pt x="50" y="261"/>
                  </a:lnTo>
                  <a:lnTo>
                    <a:pt x="62" y="271"/>
                  </a:lnTo>
                  <a:lnTo>
                    <a:pt x="75" y="280"/>
                  </a:lnTo>
                  <a:lnTo>
                    <a:pt x="88" y="287"/>
                  </a:lnTo>
                  <a:lnTo>
                    <a:pt x="102" y="294"/>
                  </a:lnTo>
                  <a:lnTo>
                    <a:pt x="116" y="299"/>
                  </a:lnTo>
                  <a:lnTo>
                    <a:pt x="131" y="302"/>
                  </a:lnTo>
                  <a:lnTo>
                    <a:pt x="145" y="304"/>
                  </a:lnTo>
                  <a:lnTo>
                    <a:pt x="160" y="306"/>
                  </a:lnTo>
                  <a:lnTo>
                    <a:pt x="175" y="304"/>
                  </a:lnTo>
                  <a:lnTo>
                    <a:pt x="190" y="302"/>
                  </a:lnTo>
                  <a:lnTo>
                    <a:pt x="205" y="299"/>
                  </a:lnTo>
                  <a:lnTo>
                    <a:pt x="219" y="294"/>
                  </a:lnTo>
                  <a:lnTo>
                    <a:pt x="231" y="287"/>
                  </a:lnTo>
                  <a:lnTo>
                    <a:pt x="244" y="280"/>
                  </a:lnTo>
                  <a:lnTo>
                    <a:pt x="255" y="271"/>
                  </a:lnTo>
                  <a:lnTo>
                    <a:pt x="266" y="261"/>
                  </a:lnTo>
                  <a:lnTo>
                    <a:pt x="275" y="249"/>
                  </a:lnTo>
                  <a:lnTo>
                    <a:pt x="283" y="238"/>
                  </a:lnTo>
                  <a:lnTo>
                    <a:pt x="290" y="225"/>
                  </a:lnTo>
                  <a:lnTo>
                    <a:pt x="296" y="211"/>
                  </a:lnTo>
                  <a:lnTo>
                    <a:pt x="300" y="197"/>
                  </a:lnTo>
                  <a:lnTo>
                    <a:pt x="303" y="183"/>
                  </a:lnTo>
                  <a:lnTo>
                    <a:pt x="304" y="168"/>
                  </a:lnTo>
                  <a:lnTo>
                    <a:pt x="304" y="154"/>
                  </a:lnTo>
                  <a:lnTo>
                    <a:pt x="303" y="139"/>
                  </a:lnTo>
                  <a:lnTo>
                    <a:pt x="299" y="124"/>
                  </a:lnTo>
                  <a:lnTo>
                    <a:pt x="295" y="109"/>
                  </a:lnTo>
                  <a:lnTo>
                    <a:pt x="289" y="95"/>
                  </a:lnTo>
                  <a:lnTo>
                    <a:pt x="282" y="81"/>
                  </a:lnTo>
                  <a:lnTo>
                    <a:pt x="274" y="68"/>
                  </a:lnTo>
                  <a:lnTo>
                    <a:pt x="265" y="57"/>
                  </a:lnTo>
                  <a:lnTo>
                    <a:pt x="253" y="45"/>
                  </a:lnTo>
                  <a:lnTo>
                    <a:pt x="242" y="35"/>
                  </a:lnTo>
                  <a:lnTo>
                    <a:pt x="229" y="26"/>
                  </a:lnTo>
                  <a:lnTo>
                    <a:pt x="216" y="19"/>
                  </a:lnTo>
                  <a:lnTo>
                    <a:pt x="202" y="12"/>
                  </a:lnTo>
                  <a:lnTo>
                    <a:pt x="189" y="7"/>
                  </a:lnTo>
                  <a:lnTo>
                    <a:pt x="174" y="4"/>
                  </a:lnTo>
                  <a:lnTo>
                    <a:pt x="159" y="1"/>
                  </a:lnTo>
                  <a:lnTo>
                    <a:pt x="1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i-FI"/>
            </a:p>
          </p:txBody>
        </p:sp>
        <p:sp>
          <p:nvSpPr>
            <p:cNvPr id="93256" name="Freeform 30"/>
            <p:cNvSpPr>
              <a:spLocks/>
            </p:cNvSpPr>
            <p:nvPr/>
          </p:nvSpPr>
          <p:spPr bwMode="auto">
            <a:xfrm>
              <a:off x="2194" y="1700"/>
              <a:ext cx="122" cy="121"/>
            </a:xfrm>
            <a:custGeom>
              <a:avLst/>
              <a:gdLst>
                <a:gd name="T0" fmla="*/ 1 w 243"/>
                <a:gd name="T1" fmla="*/ 0 h 243"/>
                <a:gd name="T2" fmla="*/ 1 w 243"/>
                <a:gd name="T3" fmla="*/ 0 h 243"/>
                <a:gd name="T4" fmla="*/ 1 w 243"/>
                <a:gd name="T5" fmla="*/ 0 h 243"/>
                <a:gd name="T6" fmla="*/ 1 w 243"/>
                <a:gd name="T7" fmla="*/ 0 h 243"/>
                <a:gd name="T8" fmla="*/ 1 w 243"/>
                <a:gd name="T9" fmla="*/ 0 h 243"/>
                <a:gd name="T10" fmla="*/ 1 w 243"/>
                <a:gd name="T11" fmla="*/ 0 h 243"/>
                <a:gd name="T12" fmla="*/ 1 w 243"/>
                <a:gd name="T13" fmla="*/ 0 h 243"/>
                <a:gd name="T14" fmla="*/ 1 w 243"/>
                <a:gd name="T15" fmla="*/ 0 h 243"/>
                <a:gd name="T16" fmla="*/ 1 w 243"/>
                <a:gd name="T17" fmla="*/ 0 h 243"/>
                <a:gd name="T18" fmla="*/ 1 w 243"/>
                <a:gd name="T19" fmla="*/ 0 h 243"/>
                <a:gd name="T20" fmla="*/ 1 w 243"/>
                <a:gd name="T21" fmla="*/ 0 h 243"/>
                <a:gd name="T22" fmla="*/ 1 w 243"/>
                <a:gd name="T23" fmla="*/ 0 h 243"/>
                <a:gd name="T24" fmla="*/ 1 w 243"/>
                <a:gd name="T25" fmla="*/ 0 h 243"/>
                <a:gd name="T26" fmla="*/ 1 w 243"/>
                <a:gd name="T27" fmla="*/ 0 h 243"/>
                <a:gd name="T28" fmla="*/ 1 w 243"/>
                <a:gd name="T29" fmla="*/ 0 h 243"/>
                <a:gd name="T30" fmla="*/ 1 w 243"/>
                <a:gd name="T31" fmla="*/ 0 h 243"/>
                <a:gd name="T32" fmla="*/ 0 w 243"/>
                <a:gd name="T33" fmla="*/ 0 h 243"/>
                <a:gd name="T34" fmla="*/ 1 w 243"/>
                <a:gd name="T35" fmla="*/ 0 h 243"/>
                <a:gd name="T36" fmla="*/ 1 w 243"/>
                <a:gd name="T37" fmla="*/ 0 h 243"/>
                <a:gd name="T38" fmla="*/ 1 w 243"/>
                <a:gd name="T39" fmla="*/ 0 h 243"/>
                <a:gd name="T40" fmla="*/ 1 w 243"/>
                <a:gd name="T41" fmla="*/ 0 h 243"/>
                <a:gd name="T42" fmla="*/ 1 w 243"/>
                <a:gd name="T43" fmla="*/ 0 h 243"/>
                <a:gd name="T44" fmla="*/ 1 w 243"/>
                <a:gd name="T45" fmla="*/ 0 h 243"/>
                <a:gd name="T46" fmla="*/ 1 w 243"/>
                <a:gd name="T47" fmla="*/ 0 h 243"/>
                <a:gd name="T48" fmla="*/ 1 w 243"/>
                <a:gd name="T49" fmla="*/ 0 h 243"/>
                <a:gd name="T50" fmla="*/ 1 w 243"/>
                <a:gd name="T51" fmla="*/ 0 h 243"/>
                <a:gd name="T52" fmla="*/ 1 w 243"/>
                <a:gd name="T53" fmla="*/ 0 h 243"/>
                <a:gd name="T54" fmla="*/ 1 w 243"/>
                <a:gd name="T55" fmla="*/ 0 h 243"/>
                <a:gd name="T56" fmla="*/ 1 w 243"/>
                <a:gd name="T57" fmla="*/ 0 h 243"/>
                <a:gd name="T58" fmla="*/ 1 w 243"/>
                <a:gd name="T59" fmla="*/ 0 h 243"/>
                <a:gd name="T60" fmla="*/ 1 w 243"/>
                <a:gd name="T61" fmla="*/ 0 h 243"/>
                <a:gd name="T62" fmla="*/ 1 w 243"/>
                <a:gd name="T63" fmla="*/ 0 h 243"/>
                <a:gd name="T64" fmla="*/ 1 w 243"/>
                <a:gd name="T65" fmla="*/ 0 h 243"/>
                <a:gd name="T66" fmla="*/ 1 w 243"/>
                <a:gd name="T67" fmla="*/ 0 h 243"/>
                <a:gd name="T68" fmla="*/ 1 w 243"/>
                <a:gd name="T69" fmla="*/ 0 h 243"/>
                <a:gd name="T70" fmla="*/ 1 w 243"/>
                <a:gd name="T71" fmla="*/ 0 h 243"/>
                <a:gd name="T72" fmla="*/ 1 w 243"/>
                <a:gd name="T73" fmla="*/ 0 h 243"/>
                <a:gd name="T74" fmla="*/ 1 w 243"/>
                <a:gd name="T75" fmla="*/ 0 h 243"/>
                <a:gd name="T76" fmla="*/ 1 w 243"/>
                <a:gd name="T77" fmla="*/ 0 h 243"/>
                <a:gd name="T78" fmla="*/ 1 w 243"/>
                <a:gd name="T79" fmla="*/ 0 h 243"/>
                <a:gd name="T80" fmla="*/ 1 w 243"/>
                <a:gd name="T81" fmla="*/ 0 h 243"/>
                <a:gd name="T82" fmla="*/ 1 w 243"/>
                <a:gd name="T83" fmla="*/ 0 h 243"/>
                <a:gd name="T84" fmla="*/ 1 w 243"/>
                <a:gd name="T85" fmla="*/ 0 h 243"/>
                <a:gd name="T86" fmla="*/ 1 w 243"/>
                <a:gd name="T87" fmla="*/ 0 h 243"/>
                <a:gd name="T88" fmla="*/ 1 w 243"/>
                <a:gd name="T89" fmla="*/ 0 h 243"/>
                <a:gd name="T90" fmla="*/ 1 w 243"/>
                <a:gd name="T91" fmla="*/ 0 h 243"/>
                <a:gd name="T92" fmla="*/ 1 w 243"/>
                <a:gd name="T93" fmla="*/ 0 h 243"/>
                <a:gd name="T94" fmla="*/ 1 w 243"/>
                <a:gd name="T95" fmla="*/ 0 h 243"/>
                <a:gd name="T96" fmla="*/ 1 w 243"/>
                <a:gd name="T97" fmla="*/ 0 h 243"/>
                <a:gd name="T98" fmla="*/ 1 w 243"/>
                <a:gd name="T99" fmla="*/ 0 h 243"/>
                <a:gd name="T100" fmla="*/ 1 w 243"/>
                <a:gd name="T101" fmla="*/ 0 h 243"/>
                <a:gd name="T102" fmla="*/ 1 w 243"/>
                <a:gd name="T103" fmla="*/ 0 h 243"/>
                <a:gd name="T104" fmla="*/ 1 w 243"/>
                <a:gd name="T105" fmla="*/ 0 h 2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3"/>
                <a:gd name="T160" fmla="*/ 0 h 243"/>
                <a:gd name="T161" fmla="*/ 243 w 243"/>
                <a:gd name="T162" fmla="*/ 243 h 2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3" h="243">
                  <a:moveTo>
                    <a:pt x="128" y="243"/>
                  </a:moveTo>
                  <a:lnTo>
                    <a:pt x="116" y="242"/>
                  </a:lnTo>
                  <a:lnTo>
                    <a:pt x="103" y="241"/>
                  </a:lnTo>
                  <a:lnTo>
                    <a:pt x="92" y="238"/>
                  </a:lnTo>
                  <a:lnTo>
                    <a:pt x="80" y="234"/>
                  </a:lnTo>
                  <a:lnTo>
                    <a:pt x="70" y="230"/>
                  </a:lnTo>
                  <a:lnTo>
                    <a:pt x="60" y="223"/>
                  </a:lnTo>
                  <a:lnTo>
                    <a:pt x="49" y="216"/>
                  </a:lnTo>
                  <a:lnTo>
                    <a:pt x="40" y="208"/>
                  </a:lnTo>
                  <a:lnTo>
                    <a:pt x="32" y="199"/>
                  </a:lnTo>
                  <a:lnTo>
                    <a:pt x="24" y="189"/>
                  </a:lnTo>
                  <a:lnTo>
                    <a:pt x="17" y="179"/>
                  </a:lnTo>
                  <a:lnTo>
                    <a:pt x="11" y="169"/>
                  </a:lnTo>
                  <a:lnTo>
                    <a:pt x="7" y="157"/>
                  </a:lnTo>
                  <a:lnTo>
                    <a:pt x="3" y="147"/>
                  </a:lnTo>
                  <a:lnTo>
                    <a:pt x="1" y="134"/>
                  </a:lnTo>
                  <a:lnTo>
                    <a:pt x="0" y="123"/>
                  </a:lnTo>
                  <a:lnTo>
                    <a:pt x="1" y="98"/>
                  </a:lnTo>
                  <a:lnTo>
                    <a:pt x="7" y="75"/>
                  </a:lnTo>
                  <a:lnTo>
                    <a:pt x="17" y="55"/>
                  </a:lnTo>
                  <a:lnTo>
                    <a:pt x="31" y="36"/>
                  </a:lnTo>
                  <a:lnTo>
                    <a:pt x="39" y="28"/>
                  </a:lnTo>
                  <a:lnTo>
                    <a:pt x="48" y="21"/>
                  </a:lnTo>
                  <a:lnTo>
                    <a:pt x="59" y="14"/>
                  </a:lnTo>
                  <a:lnTo>
                    <a:pt x="69" y="10"/>
                  </a:lnTo>
                  <a:lnTo>
                    <a:pt x="79" y="6"/>
                  </a:lnTo>
                  <a:lnTo>
                    <a:pt x="91" y="3"/>
                  </a:lnTo>
                  <a:lnTo>
                    <a:pt x="102" y="2"/>
                  </a:lnTo>
                  <a:lnTo>
                    <a:pt x="114" y="0"/>
                  </a:lnTo>
                  <a:lnTo>
                    <a:pt x="125" y="2"/>
                  </a:lnTo>
                  <a:lnTo>
                    <a:pt x="138" y="3"/>
                  </a:lnTo>
                  <a:lnTo>
                    <a:pt x="150" y="6"/>
                  </a:lnTo>
                  <a:lnTo>
                    <a:pt x="161" y="10"/>
                  </a:lnTo>
                  <a:lnTo>
                    <a:pt x="173" y="14"/>
                  </a:lnTo>
                  <a:lnTo>
                    <a:pt x="183" y="21"/>
                  </a:lnTo>
                  <a:lnTo>
                    <a:pt x="193" y="28"/>
                  </a:lnTo>
                  <a:lnTo>
                    <a:pt x="203" y="36"/>
                  </a:lnTo>
                  <a:lnTo>
                    <a:pt x="211" y="45"/>
                  </a:lnTo>
                  <a:lnTo>
                    <a:pt x="219" y="55"/>
                  </a:lnTo>
                  <a:lnTo>
                    <a:pt x="226" y="65"/>
                  </a:lnTo>
                  <a:lnTo>
                    <a:pt x="231" y="75"/>
                  </a:lnTo>
                  <a:lnTo>
                    <a:pt x="236" y="87"/>
                  </a:lnTo>
                  <a:lnTo>
                    <a:pt x="239" y="98"/>
                  </a:lnTo>
                  <a:lnTo>
                    <a:pt x="242" y="110"/>
                  </a:lnTo>
                  <a:lnTo>
                    <a:pt x="243" y="123"/>
                  </a:lnTo>
                  <a:lnTo>
                    <a:pt x="242" y="147"/>
                  </a:lnTo>
                  <a:lnTo>
                    <a:pt x="236" y="170"/>
                  </a:lnTo>
                  <a:lnTo>
                    <a:pt x="226" y="190"/>
                  </a:lnTo>
                  <a:lnTo>
                    <a:pt x="212" y="208"/>
                  </a:lnTo>
                  <a:lnTo>
                    <a:pt x="194" y="223"/>
                  </a:lnTo>
                  <a:lnTo>
                    <a:pt x="175" y="234"/>
                  </a:lnTo>
                  <a:lnTo>
                    <a:pt x="152" y="241"/>
                  </a:lnTo>
                  <a:lnTo>
                    <a:pt x="128" y="2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i-FI"/>
            </a:p>
          </p:txBody>
        </p:sp>
        <p:sp>
          <p:nvSpPr>
            <p:cNvPr id="93257" name="Freeform 31"/>
            <p:cNvSpPr>
              <a:spLocks/>
            </p:cNvSpPr>
            <p:nvPr/>
          </p:nvSpPr>
          <p:spPr bwMode="auto">
            <a:xfrm>
              <a:off x="2219" y="1714"/>
              <a:ext cx="59" cy="91"/>
            </a:xfrm>
            <a:custGeom>
              <a:avLst/>
              <a:gdLst>
                <a:gd name="T0" fmla="*/ 1 w 118"/>
                <a:gd name="T1" fmla="*/ 1 h 181"/>
                <a:gd name="T2" fmla="*/ 1 w 118"/>
                <a:gd name="T3" fmla="*/ 1 h 181"/>
                <a:gd name="T4" fmla="*/ 1 w 118"/>
                <a:gd name="T5" fmla="*/ 1 h 181"/>
                <a:gd name="T6" fmla="*/ 0 w 118"/>
                <a:gd name="T7" fmla="*/ 1 h 181"/>
                <a:gd name="T8" fmla="*/ 0 w 118"/>
                <a:gd name="T9" fmla="*/ 1 h 181"/>
                <a:gd name="T10" fmla="*/ 1 w 118"/>
                <a:gd name="T11" fmla="*/ 1 h 181"/>
                <a:gd name="T12" fmla="*/ 1 w 118"/>
                <a:gd name="T13" fmla="*/ 1 h 181"/>
                <a:gd name="T14" fmla="*/ 1 w 118"/>
                <a:gd name="T15" fmla="*/ 1 h 181"/>
                <a:gd name="T16" fmla="*/ 1 w 118"/>
                <a:gd name="T17" fmla="*/ 1 h 181"/>
                <a:gd name="T18" fmla="*/ 1 w 118"/>
                <a:gd name="T19" fmla="*/ 0 h 181"/>
                <a:gd name="T20" fmla="*/ 1 w 118"/>
                <a:gd name="T21" fmla="*/ 0 h 181"/>
                <a:gd name="T22" fmla="*/ 1 w 118"/>
                <a:gd name="T23" fmla="*/ 1 h 181"/>
                <a:gd name="T24" fmla="*/ 1 w 118"/>
                <a:gd name="T25" fmla="*/ 1 h 181"/>
                <a:gd name="T26" fmla="*/ 1 w 118"/>
                <a:gd name="T27" fmla="*/ 1 h 181"/>
                <a:gd name="T28" fmla="*/ 1 w 118"/>
                <a:gd name="T29" fmla="*/ 1 h 18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8"/>
                <a:gd name="T46" fmla="*/ 0 h 181"/>
                <a:gd name="T47" fmla="*/ 118 w 118"/>
                <a:gd name="T48" fmla="*/ 181 h 18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8" h="181">
                  <a:moveTo>
                    <a:pt x="14" y="29"/>
                  </a:moveTo>
                  <a:lnTo>
                    <a:pt x="7" y="32"/>
                  </a:lnTo>
                  <a:lnTo>
                    <a:pt x="3" y="35"/>
                  </a:lnTo>
                  <a:lnTo>
                    <a:pt x="0" y="36"/>
                  </a:lnTo>
                  <a:lnTo>
                    <a:pt x="3" y="83"/>
                  </a:lnTo>
                  <a:lnTo>
                    <a:pt x="49" y="79"/>
                  </a:lnTo>
                  <a:lnTo>
                    <a:pt x="52" y="179"/>
                  </a:lnTo>
                  <a:lnTo>
                    <a:pt x="118" y="181"/>
                  </a:lnTo>
                  <a:lnTo>
                    <a:pt x="109" y="0"/>
                  </a:lnTo>
                  <a:lnTo>
                    <a:pt x="39" y="0"/>
                  </a:lnTo>
                  <a:lnTo>
                    <a:pt x="37" y="4"/>
                  </a:lnTo>
                  <a:lnTo>
                    <a:pt x="30" y="13"/>
                  </a:lnTo>
                  <a:lnTo>
                    <a:pt x="22" y="22"/>
                  </a:lnTo>
                  <a:lnTo>
                    <a:pt x="14"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i-FI"/>
            </a:p>
          </p:txBody>
        </p:sp>
        <p:sp>
          <p:nvSpPr>
            <p:cNvPr id="93258" name="Freeform 32"/>
            <p:cNvSpPr>
              <a:spLocks/>
            </p:cNvSpPr>
            <p:nvPr/>
          </p:nvSpPr>
          <p:spPr bwMode="auto">
            <a:xfrm>
              <a:off x="2302" y="1400"/>
              <a:ext cx="67" cy="68"/>
            </a:xfrm>
            <a:custGeom>
              <a:avLst/>
              <a:gdLst>
                <a:gd name="T0" fmla="*/ 0 w 135"/>
                <a:gd name="T1" fmla="*/ 0 h 136"/>
                <a:gd name="T2" fmla="*/ 0 w 135"/>
                <a:gd name="T3" fmla="*/ 1 h 136"/>
                <a:gd name="T4" fmla="*/ 0 w 135"/>
                <a:gd name="T5" fmla="*/ 1 h 136"/>
                <a:gd name="T6" fmla="*/ 0 w 135"/>
                <a:gd name="T7" fmla="*/ 1 h 136"/>
                <a:gd name="T8" fmla="*/ 0 w 135"/>
                <a:gd name="T9" fmla="*/ 1 h 136"/>
                <a:gd name="T10" fmla="*/ 0 w 135"/>
                <a:gd name="T11" fmla="*/ 1 h 136"/>
                <a:gd name="T12" fmla="*/ 0 w 135"/>
                <a:gd name="T13" fmla="*/ 1 h 136"/>
                <a:gd name="T14" fmla="*/ 0 w 135"/>
                <a:gd name="T15" fmla="*/ 1 h 136"/>
                <a:gd name="T16" fmla="*/ 0 w 135"/>
                <a:gd name="T17" fmla="*/ 1 h 136"/>
                <a:gd name="T18" fmla="*/ 0 w 135"/>
                <a:gd name="T19" fmla="*/ 1 h 136"/>
                <a:gd name="T20" fmla="*/ 0 w 135"/>
                <a:gd name="T21" fmla="*/ 1 h 136"/>
                <a:gd name="T22" fmla="*/ 0 w 135"/>
                <a:gd name="T23" fmla="*/ 1 h 136"/>
                <a:gd name="T24" fmla="*/ 0 w 135"/>
                <a:gd name="T25" fmla="*/ 1 h 136"/>
                <a:gd name="T26" fmla="*/ 0 w 135"/>
                <a:gd name="T27" fmla="*/ 1 h 136"/>
                <a:gd name="T28" fmla="*/ 0 w 135"/>
                <a:gd name="T29" fmla="*/ 1 h 136"/>
                <a:gd name="T30" fmla="*/ 0 w 135"/>
                <a:gd name="T31" fmla="*/ 1 h 136"/>
                <a:gd name="T32" fmla="*/ 0 w 135"/>
                <a:gd name="T33" fmla="*/ 1 h 136"/>
                <a:gd name="T34" fmla="*/ 0 w 135"/>
                <a:gd name="T35" fmla="*/ 1 h 136"/>
                <a:gd name="T36" fmla="*/ 0 w 135"/>
                <a:gd name="T37" fmla="*/ 1 h 136"/>
                <a:gd name="T38" fmla="*/ 0 w 135"/>
                <a:gd name="T39" fmla="*/ 1 h 136"/>
                <a:gd name="T40" fmla="*/ 0 w 135"/>
                <a:gd name="T41" fmla="*/ 1 h 136"/>
                <a:gd name="T42" fmla="*/ 0 w 135"/>
                <a:gd name="T43" fmla="*/ 1 h 136"/>
                <a:gd name="T44" fmla="*/ 0 w 135"/>
                <a:gd name="T45" fmla="*/ 1 h 136"/>
                <a:gd name="T46" fmla="*/ 0 w 135"/>
                <a:gd name="T47" fmla="*/ 1 h 136"/>
                <a:gd name="T48" fmla="*/ 0 w 135"/>
                <a:gd name="T49" fmla="*/ 1 h 136"/>
                <a:gd name="T50" fmla="*/ 0 w 135"/>
                <a:gd name="T51" fmla="*/ 1 h 136"/>
                <a:gd name="T52" fmla="*/ 0 w 135"/>
                <a:gd name="T53" fmla="*/ 1 h 136"/>
                <a:gd name="T54" fmla="*/ 0 w 135"/>
                <a:gd name="T55" fmla="*/ 1 h 136"/>
                <a:gd name="T56" fmla="*/ 0 w 135"/>
                <a:gd name="T57" fmla="*/ 1 h 136"/>
                <a:gd name="T58" fmla="*/ 0 w 135"/>
                <a:gd name="T59" fmla="*/ 1 h 136"/>
                <a:gd name="T60" fmla="*/ 0 w 135"/>
                <a:gd name="T61" fmla="*/ 1 h 136"/>
                <a:gd name="T62" fmla="*/ 0 w 135"/>
                <a:gd name="T63" fmla="*/ 1 h 136"/>
                <a:gd name="T64" fmla="*/ 0 w 135"/>
                <a:gd name="T65" fmla="*/ 1 h 136"/>
                <a:gd name="T66" fmla="*/ 0 w 135"/>
                <a:gd name="T67" fmla="*/ 1 h 136"/>
                <a:gd name="T68" fmla="*/ 0 w 135"/>
                <a:gd name="T69" fmla="*/ 1 h 136"/>
                <a:gd name="T70" fmla="*/ 0 w 135"/>
                <a:gd name="T71" fmla="*/ 1 h 136"/>
                <a:gd name="T72" fmla="*/ 0 w 135"/>
                <a:gd name="T73" fmla="*/ 1 h 136"/>
                <a:gd name="T74" fmla="*/ 0 w 135"/>
                <a:gd name="T75" fmla="*/ 1 h 136"/>
                <a:gd name="T76" fmla="*/ 0 w 135"/>
                <a:gd name="T77" fmla="*/ 1 h 136"/>
                <a:gd name="T78" fmla="*/ 0 w 135"/>
                <a:gd name="T79" fmla="*/ 1 h 136"/>
                <a:gd name="T80" fmla="*/ 0 w 135"/>
                <a:gd name="T81" fmla="*/ 1 h 136"/>
                <a:gd name="T82" fmla="*/ 0 w 135"/>
                <a:gd name="T83" fmla="*/ 1 h 136"/>
                <a:gd name="T84" fmla="*/ 0 w 135"/>
                <a:gd name="T85" fmla="*/ 1 h 136"/>
                <a:gd name="T86" fmla="*/ 0 w 135"/>
                <a:gd name="T87" fmla="*/ 0 h 136"/>
                <a:gd name="T88" fmla="*/ 0 w 135"/>
                <a:gd name="T89" fmla="*/ 0 h 1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35"/>
                <a:gd name="T136" fmla="*/ 0 h 136"/>
                <a:gd name="T137" fmla="*/ 135 w 135"/>
                <a:gd name="T138" fmla="*/ 136 h 1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35" h="136">
                  <a:moveTo>
                    <a:pt x="64" y="0"/>
                  </a:moveTo>
                  <a:lnTo>
                    <a:pt x="50" y="2"/>
                  </a:lnTo>
                  <a:lnTo>
                    <a:pt x="38" y="6"/>
                  </a:lnTo>
                  <a:lnTo>
                    <a:pt x="27" y="12"/>
                  </a:lnTo>
                  <a:lnTo>
                    <a:pt x="17" y="20"/>
                  </a:lnTo>
                  <a:lnTo>
                    <a:pt x="9" y="30"/>
                  </a:lnTo>
                  <a:lnTo>
                    <a:pt x="4" y="42"/>
                  </a:lnTo>
                  <a:lnTo>
                    <a:pt x="0" y="55"/>
                  </a:lnTo>
                  <a:lnTo>
                    <a:pt x="0" y="68"/>
                  </a:lnTo>
                  <a:lnTo>
                    <a:pt x="2" y="82"/>
                  </a:lnTo>
                  <a:lnTo>
                    <a:pt x="7" y="94"/>
                  </a:lnTo>
                  <a:lnTo>
                    <a:pt x="14" y="105"/>
                  </a:lnTo>
                  <a:lnTo>
                    <a:pt x="22" y="116"/>
                  </a:lnTo>
                  <a:lnTo>
                    <a:pt x="28" y="120"/>
                  </a:lnTo>
                  <a:lnTo>
                    <a:pt x="34" y="124"/>
                  </a:lnTo>
                  <a:lnTo>
                    <a:pt x="39" y="128"/>
                  </a:lnTo>
                  <a:lnTo>
                    <a:pt x="45" y="131"/>
                  </a:lnTo>
                  <a:lnTo>
                    <a:pt x="52" y="133"/>
                  </a:lnTo>
                  <a:lnTo>
                    <a:pt x="58" y="135"/>
                  </a:lnTo>
                  <a:lnTo>
                    <a:pt x="65" y="136"/>
                  </a:lnTo>
                  <a:lnTo>
                    <a:pt x="72" y="136"/>
                  </a:lnTo>
                  <a:lnTo>
                    <a:pt x="79" y="136"/>
                  </a:lnTo>
                  <a:lnTo>
                    <a:pt x="84" y="135"/>
                  </a:lnTo>
                  <a:lnTo>
                    <a:pt x="91" y="133"/>
                  </a:lnTo>
                  <a:lnTo>
                    <a:pt x="97" y="131"/>
                  </a:lnTo>
                  <a:lnTo>
                    <a:pt x="103" y="128"/>
                  </a:lnTo>
                  <a:lnTo>
                    <a:pt x="108" y="124"/>
                  </a:lnTo>
                  <a:lnTo>
                    <a:pt x="113" y="120"/>
                  </a:lnTo>
                  <a:lnTo>
                    <a:pt x="118" y="116"/>
                  </a:lnTo>
                  <a:lnTo>
                    <a:pt x="126" y="105"/>
                  </a:lnTo>
                  <a:lnTo>
                    <a:pt x="131" y="94"/>
                  </a:lnTo>
                  <a:lnTo>
                    <a:pt x="135" y="82"/>
                  </a:lnTo>
                  <a:lnTo>
                    <a:pt x="135" y="68"/>
                  </a:lnTo>
                  <a:lnTo>
                    <a:pt x="133" y="55"/>
                  </a:lnTo>
                  <a:lnTo>
                    <a:pt x="129" y="42"/>
                  </a:lnTo>
                  <a:lnTo>
                    <a:pt x="122" y="30"/>
                  </a:lnTo>
                  <a:lnTo>
                    <a:pt x="113" y="20"/>
                  </a:lnTo>
                  <a:lnTo>
                    <a:pt x="107" y="15"/>
                  </a:lnTo>
                  <a:lnTo>
                    <a:pt x="102" y="12"/>
                  </a:lnTo>
                  <a:lnTo>
                    <a:pt x="96" y="8"/>
                  </a:lnTo>
                  <a:lnTo>
                    <a:pt x="90" y="5"/>
                  </a:lnTo>
                  <a:lnTo>
                    <a:pt x="83" y="3"/>
                  </a:lnTo>
                  <a:lnTo>
                    <a:pt x="77" y="2"/>
                  </a:lnTo>
                  <a:lnTo>
                    <a:pt x="70" y="0"/>
                  </a:lnTo>
                  <a:lnTo>
                    <a:pt x="6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i-FI"/>
            </a:p>
          </p:txBody>
        </p:sp>
        <p:sp>
          <p:nvSpPr>
            <p:cNvPr id="93259" name="Freeform 33"/>
            <p:cNvSpPr>
              <a:spLocks/>
            </p:cNvSpPr>
            <p:nvPr/>
          </p:nvSpPr>
          <p:spPr bwMode="auto">
            <a:xfrm>
              <a:off x="2309" y="1407"/>
              <a:ext cx="54" cy="54"/>
            </a:xfrm>
            <a:custGeom>
              <a:avLst/>
              <a:gdLst>
                <a:gd name="T0" fmla="*/ 1 w 107"/>
                <a:gd name="T1" fmla="*/ 1 h 108"/>
                <a:gd name="T2" fmla="*/ 1 w 107"/>
                <a:gd name="T3" fmla="*/ 1 h 108"/>
                <a:gd name="T4" fmla="*/ 1 w 107"/>
                <a:gd name="T5" fmla="*/ 1 h 108"/>
                <a:gd name="T6" fmla="*/ 1 w 107"/>
                <a:gd name="T7" fmla="*/ 1 h 108"/>
                <a:gd name="T8" fmla="*/ 1 w 107"/>
                <a:gd name="T9" fmla="*/ 1 h 108"/>
                <a:gd name="T10" fmla="*/ 1 w 107"/>
                <a:gd name="T11" fmla="*/ 1 h 108"/>
                <a:gd name="T12" fmla="*/ 1 w 107"/>
                <a:gd name="T13" fmla="*/ 1 h 108"/>
                <a:gd name="T14" fmla="*/ 1 w 107"/>
                <a:gd name="T15" fmla="*/ 1 h 108"/>
                <a:gd name="T16" fmla="*/ 1 w 107"/>
                <a:gd name="T17" fmla="*/ 1 h 108"/>
                <a:gd name="T18" fmla="*/ 1 w 107"/>
                <a:gd name="T19" fmla="*/ 1 h 108"/>
                <a:gd name="T20" fmla="*/ 1 w 107"/>
                <a:gd name="T21" fmla="*/ 1 h 108"/>
                <a:gd name="T22" fmla="*/ 1 w 107"/>
                <a:gd name="T23" fmla="*/ 1 h 108"/>
                <a:gd name="T24" fmla="*/ 0 w 107"/>
                <a:gd name="T25" fmla="*/ 1 h 108"/>
                <a:gd name="T26" fmla="*/ 0 w 107"/>
                <a:gd name="T27" fmla="*/ 1 h 108"/>
                <a:gd name="T28" fmla="*/ 1 w 107"/>
                <a:gd name="T29" fmla="*/ 1 h 108"/>
                <a:gd name="T30" fmla="*/ 1 w 107"/>
                <a:gd name="T31" fmla="*/ 1 h 108"/>
                <a:gd name="T32" fmla="*/ 1 w 107"/>
                <a:gd name="T33" fmla="*/ 1 h 108"/>
                <a:gd name="T34" fmla="*/ 1 w 107"/>
                <a:gd name="T35" fmla="*/ 1 h 108"/>
                <a:gd name="T36" fmla="*/ 1 w 107"/>
                <a:gd name="T37" fmla="*/ 1 h 108"/>
                <a:gd name="T38" fmla="*/ 1 w 107"/>
                <a:gd name="T39" fmla="*/ 1 h 108"/>
                <a:gd name="T40" fmla="*/ 1 w 107"/>
                <a:gd name="T41" fmla="*/ 1 h 108"/>
                <a:gd name="T42" fmla="*/ 1 w 107"/>
                <a:gd name="T43" fmla="*/ 1 h 108"/>
                <a:gd name="T44" fmla="*/ 1 w 107"/>
                <a:gd name="T45" fmla="*/ 1 h 108"/>
                <a:gd name="T46" fmla="*/ 1 w 107"/>
                <a:gd name="T47" fmla="*/ 0 h 108"/>
                <a:gd name="T48" fmla="*/ 1 w 107"/>
                <a:gd name="T49" fmla="*/ 0 h 108"/>
                <a:gd name="T50" fmla="*/ 1 w 107"/>
                <a:gd name="T51" fmla="*/ 0 h 108"/>
                <a:gd name="T52" fmla="*/ 1 w 107"/>
                <a:gd name="T53" fmla="*/ 1 h 108"/>
                <a:gd name="T54" fmla="*/ 1 w 107"/>
                <a:gd name="T55" fmla="*/ 1 h 108"/>
                <a:gd name="T56" fmla="*/ 1 w 107"/>
                <a:gd name="T57" fmla="*/ 1 h 108"/>
                <a:gd name="T58" fmla="*/ 1 w 107"/>
                <a:gd name="T59" fmla="*/ 1 h 108"/>
                <a:gd name="T60" fmla="*/ 1 w 107"/>
                <a:gd name="T61" fmla="*/ 1 h 108"/>
                <a:gd name="T62" fmla="*/ 1 w 107"/>
                <a:gd name="T63" fmla="*/ 1 h 108"/>
                <a:gd name="T64" fmla="*/ 1 w 107"/>
                <a:gd name="T65" fmla="*/ 1 h 108"/>
                <a:gd name="T66" fmla="*/ 1 w 107"/>
                <a:gd name="T67" fmla="*/ 1 h 108"/>
                <a:gd name="T68" fmla="*/ 1 w 107"/>
                <a:gd name="T69" fmla="*/ 1 h 108"/>
                <a:gd name="T70" fmla="*/ 1 w 107"/>
                <a:gd name="T71" fmla="*/ 1 h 108"/>
                <a:gd name="T72" fmla="*/ 1 w 107"/>
                <a:gd name="T73" fmla="*/ 1 h 108"/>
                <a:gd name="T74" fmla="*/ 1 w 107"/>
                <a:gd name="T75" fmla="*/ 1 h 108"/>
                <a:gd name="T76" fmla="*/ 1 w 107"/>
                <a:gd name="T77" fmla="*/ 1 h 108"/>
                <a:gd name="T78" fmla="*/ 1 w 107"/>
                <a:gd name="T79" fmla="*/ 1 h 108"/>
                <a:gd name="T80" fmla="*/ 1 w 107"/>
                <a:gd name="T81" fmla="*/ 1 h 108"/>
                <a:gd name="T82" fmla="*/ 1 w 107"/>
                <a:gd name="T83" fmla="*/ 1 h 108"/>
                <a:gd name="T84" fmla="*/ 1 w 107"/>
                <a:gd name="T85" fmla="*/ 1 h 108"/>
                <a:gd name="T86" fmla="*/ 1 w 107"/>
                <a:gd name="T87" fmla="*/ 1 h 108"/>
                <a:gd name="T88" fmla="*/ 1 w 107"/>
                <a:gd name="T89" fmla="*/ 1 h 10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7"/>
                <a:gd name="T136" fmla="*/ 0 h 108"/>
                <a:gd name="T137" fmla="*/ 107 w 107"/>
                <a:gd name="T138" fmla="*/ 108 h 10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7" h="108">
                  <a:moveTo>
                    <a:pt x="56" y="108"/>
                  </a:moveTo>
                  <a:lnTo>
                    <a:pt x="52" y="108"/>
                  </a:lnTo>
                  <a:lnTo>
                    <a:pt x="46" y="107"/>
                  </a:lnTo>
                  <a:lnTo>
                    <a:pt x="41" y="106"/>
                  </a:lnTo>
                  <a:lnTo>
                    <a:pt x="36" y="104"/>
                  </a:lnTo>
                  <a:lnTo>
                    <a:pt x="31" y="102"/>
                  </a:lnTo>
                  <a:lnTo>
                    <a:pt x="26" y="99"/>
                  </a:lnTo>
                  <a:lnTo>
                    <a:pt x="22" y="96"/>
                  </a:lnTo>
                  <a:lnTo>
                    <a:pt x="17" y="92"/>
                  </a:lnTo>
                  <a:lnTo>
                    <a:pt x="10" y="84"/>
                  </a:lnTo>
                  <a:lnTo>
                    <a:pt x="5" y="75"/>
                  </a:lnTo>
                  <a:lnTo>
                    <a:pt x="1" y="65"/>
                  </a:lnTo>
                  <a:lnTo>
                    <a:pt x="0" y="54"/>
                  </a:lnTo>
                  <a:lnTo>
                    <a:pt x="0" y="44"/>
                  </a:lnTo>
                  <a:lnTo>
                    <a:pt x="2" y="34"/>
                  </a:lnTo>
                  <a:lnTo>
                    <a:pt x="7" y="24"/>
                  </a:lnTo>
                  <a:lnTo>
                    <a:pt x="14" y="16"/>
                  </a:lnTo>
                  <a:lnTo>
                    <a:pt x="17" y="13"/>
                  </a:lnTo>
                  <a:lnTo>
                    <a:pt x="22" y="9"/>
                  </a:lnTo>
                  <a:lnTo>
                    <a:pt x="25" y="7"/>
                  </a:lnTo>
                  <a:lnTo>
                    <a:pt x="30" y="5"/>
                  </a:lnTo>
                  <a:lnTo>
                    <a:pt x="35" y="3"/>
                  </a:lnTo>
                  <a:lnTo>
                    <a:pt x="40" y="1"/>
                  </a:lnTo>
                  <a:lnTo>
                    <a:pt x="45" y="0"/>
                  </a:lnTo>
                  <a:lnTo>
                    <a:pt x="51" y="0"/>
                  </a:lnTo>
                  <a:lnTo>
                    <a:pt x="56" y="0"/>
                  </a:lnTo>
                  <a:lnTo>
                    <a:pt x="62" y="1"/>
                  </a:lnTo>
                  <a:lnTo>
                    <a:pt x="67" y="3"/>
                  </a:lnTo>
                  <a:lnTo>
                    <a:pt x="73" y="5"/>
                  </a:lnTo>
                  <a:lnTo>
                    <a:pt x="77" y="7"/>
                  </a:lnTo>
                  <a:lnTo>
                    <a:pt x="82" y="9"/>
                  </a:lnTo>
                  <a:lnTo>
                    <a:pt x="85" y="13"/>
                  </a:lnTo>
                  <a:lnTo>
                    <a:pt x="90" y="16"/>
                  </a:lnTo>
                  <a:lnTo>
                    <a:pt x="97" y="24"/>
                  </a:lnTo>
                  <a:lnTo>
                    <a:pt x="103" y="34"/>
                  </a:lnTo>
                  <a:lnTo>
                    <a:pt x="106" y="44"/>
                  </a:lnTo>
                  <a:lnTo>
                    <a:pt x="107" y="54"/>
                  </a:lnTo>
                  <a:lnTo>
                    <a:pt x="107" y="65"/>
                  </a:lnTo>
                  <a:lnTo>
                    <a:pt x="105" y="75"/>
                  </a:lnTo>
                  <a:lnTo>
                    <a:pt x="100" y="84"/>
                  </a:lnTo>
                  <a:lnTo>
                    <a:pt x="94" y="92"/>
                  </a:lnTo>
                  <a:lnTo>
                    <a:pt x="86" y="99"/>
                  </a:lnTo>
                  <a:lnTo>
                    <a:pt x="77" y="104"/>
                  </a:lnTo>
                  <a:lnTo>
                    <a:pt x="67" y="107"/>
                  </a:lnTo>
                  <a:lnTo>
                    <a:pt x="56" y="10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i-FI"/>
            </a:p>
          </p:txBody>
        </p:sp>
        <p:sp>
          <p:nvSpPr>
            <p:cNvPr id="93260" name="Freeform 34"/>
            <p:cNvSpPr>
              <a:spLocks/>
            </p:cNvSpPr>
            <p:nvPr/>
          </p:nvSpPr>
          <p:spPr bwMode="auto">
            <a:xfrm>
              <a:off x="2320" y="1413"/>
              <a:ext cx="26" cy="41"/>
            </a:xfrm>
            <a:custGeom>
              <a:avLst/>
              <a:gdLst>
                <a:gd name="T0" fmla="*/ 1 w 52"/>
                <a:gd name="T1" fmla="*/ 1 h 81"/>
                <a:gd name="T2" fmla="*/ 1 w 52"/>
                <a:gd name="T3" fmla="*/ 1 h 81"/>
                <a:gd name="T4" fmla="*/ 1 w 52"/>
                <a:gd name="T5" fmla="*/ 1 h 81"/>
                <a:gd name="T6" fmla="*/ 0 w 52"/>
                <a:gd name="T7" fmla="*/ 1 h 81"/>
                <a:gd name="T8" fmla="*/ 0 w 52"/>
                <a:gd name="T9" fmla="*/ 1 h 81"/>
                <a:gd name="T10" fmla="*/ 1 w 52"/>
                <a:gd name="T11" fmla="*/ 1 h 81"/>
                <a:gd name="T12" fmla="*/ 1 w 52"/>
                <a:gd name="T13" fmla="*/ 1 h 81"/>
                <a:gd name="T14" fmla="*/ 1 w 52"/>
                <a:gd name="T15" fmla="*/ 1 h 81"/>
                <a:gd name="T16" fmla="*/ 1 w 52"/>
                <a:gd name="T17" fmla="*/ 1 h 81"/>
                <a:gd name="T18" fmla="*/ 1 w 52"/>
                <a:gd name="T19" fmla="*/ 0 h 81"/>
                <a:gd name="T20" fmla="*/ 1 w 52"/>
                <a:gd name="T21" fmla="*/ 0 h 81"/>
                <a:gd name="T22" fmla="*/ 1 w 52"/>
                <a:gd name="T23" fmla="*/ 1 h 81"/>
                <a:gd name="T24" fmla="*/ 1 w 52"/>
                <a:gd name="T25" fmla="*/ 1 h 81"/>
                <a:gd name="T26" fmla="*/ 1 w 52"/>
                <a:gd name="T27" fmla="*/ 1 h 81"/>
                <a:gd name="T28" fmla="*/ 1 w 52"/>
                <a:gd name="T29" fmla="*/ 1 h 8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2"/>
                <a:gd name="T46" fmla="*/ 0 h 81"/>
                <a:gd name="T47" fmla="*/ 52 w 52"/>
                <a:gd name="T48" fmla="*/ 81 h 8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2" h="81">
                  <a:moveTo>
                    <a:pt x="6" y="13"/>
                  </a:moveTo>
                  <a:lnTo>
                    <a:pt x="3" y="14"/>
                  </a:lnTo>
                  <a:lnTo>
                    <a:pt x="1" y="15"/>
                  </a:lnTo>
                  <a:lnTo>
                    <a:pt x="0" y="16"/>
                  </a:lnTo>
                  <a:lnTo>
                    <a:pt x="1" y="37"/>
                  </a:lnTo>
                  <a:lnTo>
                    <a:pt x="21" y="34"/>
                  </a:lnTo>
                  <a:lnTo>
                    <a:pt x="23" y="79"/>
                  </a:lnTo>
                  <a:lnTo>
                    <a:pt x="52" y="81"/>
                  </a:lnTo>
                  <a:lnTo>
                    <a:pt x="48" y="0"/>
                  </a:lnTo>
                  <a:lnTo>
                    <a:pt x="17" y="0"/>
                  </a:lnTo>
                  <a:lnTo>
                    <a:pt x="16" y="1"/>
                  </a:lnTo>
                  <a:lnTo>
                    <a:pt x="14" y="6"/>
                  </a:lnTo>
                  <a:lnTo>
                    <a:pt x="9" y="9"/>
                  </a:lnTo>
                  <a:lnTo>
                    <a:pt x="6"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i-FI"/>
            </a:p>
          </p:txBody>
        </p:sp>
        <p:sp>
          <p:nvSpPr>
            <p:cNvPr id="93261" name="Freeform 35"/>
            <p:cNvSpPr>
              <a:spLocks/>
            </p:cNvSpPr>
            <p:nvPr/>
          </p:nvSpPr>
          <p:spPr bwMode="auto">
            <a:xfrm>
              <a:off x="2232" y="1515"/>
              <a:ext cx="37" cy="29"/>
            </a:xfrm>
            <a:custGeom>
              <a:avLst/>
              <a:gdLst>
                <a:gd name="T0" fmla="*/ 0 w 75"/>
                <a:gd name="T1" fmla="*/ 1 h 57"/>
                <a:gd name="T2" fmla="*/ 0 w 75"/>
                <a:gd name="T3" fmla="*/ 1 h 57"/>
                <a:gd name="T4" fmla="*/ 0 w 75"/>
                <a:gd name="T5" fmla="*/ 1 h 57"/>
                <a:gd name="T6" fmla="*/ 0 w 75"/>
                <a:gd name="T7" fmla="*/ 1 h 57"/>
                <a:gd name="T8" fmla="*/ 0 w 75"/>
                <a:gd name="T9" fmla="*/ 1 h 57"/>
                <a:gd name="T10" fmla="*/ 0 w 75"/>
                <a:gd name="T11" fmla="*/ 1 h 57"/>
                <a:gd name="T12" fmla="*/ 0 w 75"/>
                <a:gd name="T13" fmla="*/ 1 h 57"/>
                <a:gd name="T14" fmla="*/ 0 w 75"/>
                <a:gd name="T15" fmla="*/ 1 h 57"/>
                <a:gd name="T16" fmla="*/ 0 w 75"/>
                <a:gd name="T17" fmla="*/ 1 h 57"/>
                <a:gd name="T18" fmla="*/ 0 w 75"/>
                <a:gd name="T19" fmla="*/ 1 h 57"/>
                <a:gd name="T20" fmla="*/ 0 w 75"/>
                <a:gd name="T21" fmla="*/ 1 h 57"/>
                <a:gd name="T22" fmla="*/ 0 w 75"/>
                <a:gd name="T23" fmla="*/ 1 h 57"/>
                <a:gd name="T24" fmla="*/ 0 w 75"/>
                <a:gd name="T25" fmla="*/ 0 h 57"/>
                <a:gd name="T26" fmla="*/ 0 w 75"/>
                <a:gd name="T27" fmla="*/ 1 h 57"/>
                <a:gd name="T28" fmla="*/ 0 w 75"/>
                <a:gd name="T29" fmla="*/ 1 h 57"/>
                <a:gd name="T30" fmla="*/ 0 w 75"/>
                <a:gd name="T31" fmla="*/ 1 h 57"/>
                <a:gd name="T32" fmla="*/ 0 w 75"/>
                <a:gd name="T33" fmla="*/ 1 h 57"/>
                <a:gd name="T34" fmla="*/ 0 w 75"/>
                <a:gd name="T35" fmla="*/ 1 h 57"/>
                <a:gd name="T36" fmla="*/ 0 w 75"/>
                <a:gd name="T37" fmla="*/ 1 h 57"/>
                <a:gd name="T38" fmla="*/ 0 w 75"/>
                <a:gd name="T39" fmla="*/ 1 h 57"/>
                <a:gd name="T40" fmla="*/ 0 w 75"/>
                <a:gd name="T41" fmla="*/ 1 h 57"/>
                <a:gd name="T42" fmla="*/ 0 w 75"/>
                <a:gd name="T43" fmla="*/ 1 h 57"/>
                <a:gd name="T44" fmla="*/ 0 w 75"/>
                <a:gd name="T45" fmla="*/ 1 h 57"/>
                <a:gd name="T46" fmla="*/ 0 w 75"/>
                <a:gd name="T47" fmla="*/ 1 h 57"/>
                <a:gd name="T48" fmla="*/ 0 w 75"/>
                <a:gd name="T49" fmla="*/ 1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5"/>
                <a:gd name="T76" fmla="*/ 0 h 57"/>
                <a:gd name="T77" fmla="*/ 75 w 75"/>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5" h="57">
                  <a:moveTo>
                    <a:pt x="0" y="24"/>
                  </a:moveTo>
                  <a:lnTo>
                    <a:pt x="1" y="24"/>
                  </a:lnTo>
                  <a:lnTo>
                    <a:pt x="4" y="25"/>
                  </a:lnTo>
                  <a:lnTo>
                    <a:pt x="10" y="27"/>
                  </a:lnTo>
                  <a:lnTo>
                    <a:pt x="17" y="29"/>
                  </a:lnTo>
                  <a:lnTo>
                    <a:pt x="25" y="29"/>
                  </a:lnTo>
                  <a:lnTo>
                    <a:pt x="33" y="29"/>
                  </a:lnTo>
                  <a:lnTo>
                    <a:pt x="41" y="27"/>
                  </a:lnTo>
                  <a:lnTo>
                    <a:pt x="48" y="24"/>
                  </a:lnTo>
                  <a:lnTo>
                    <a:pt x="60" y="15"/>
                  </a:lnTo>
                  <a:lnTo>
                    <a:pt x="68" y="8"/>
                  </a:lnTo>
                  <a:lnTo>
                    <a:pt x="73" y="2"/>
                  </a:lnTo>
                  <a:lnTo>
                    <a:pt x="75" y="0"/>
                  </a:lnTo>
                  <a:lnTo>
                    <a:pt x="73" y="9"/>
                  </a:lnTo>
                  <a:lnTo>
                    <a:pt x="70" y="30"/>
                  </a:lnTo>
                  <a:lnTo>
                    <a:pt x="62" y="49"/>
                  </a:lnTo>
                  <a:lnTo>
                    <a:pt x="47" y="57"/>
                  </a:lnTo>
                  <a:lnTo>
                    <a:pt x="38" y="55"/>
                  </a:lnTo>
                  <a:lnTo>
                    <a:pt x="30" y="52"/>
                  </a:lnTo>
                  <a:lnTo>
                    <a:pt x="22" y="46"/>
                  </a:lnTo>
                  <a:lnTo>
                    <a:pt x="15" y="40"/>
                  </a:lnTo>
                  <a:lnTo>
                    <a:pt x="8" y="34"/>
                  </a:lnTo>
                  <a:lnTo>
                    <a:pt x="3" y="29"/>
                  </a:lnTo>
                  <a:lnTo>
                    <a:pt x="1" y="25"/>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i-FI"/>
            </a:p>
          </p:txBody>
        </p:sp>
      </p:grpSp>
      <p:grpSp>
        <p:nvGrpSpPr>
          <p:cNvPr id="93191" name="Group 36"/>
          <p:cNvGrpSpPr>
            <a:grpSpLocks noChangeAspect="1"/>
          </p:cNvGrpSpPr>
          <p:nvPr/>
        </p:nvGrpSpPr>
        <p:grpSpPr bwMode="auto">
          <a:xfrm>
            <a:off x="6624638" y="3182938"/>
            <a:ext cx="1436687" cy="901700"/>
            <a:chOff x="1668" y="1285"/>
            <a:chExt cx="1153" cy="724"/>
          </a:xfrm>
        </p:grpSpPr>
        <p:sp>
          <p:nvSpPr>
            <p:cNvPr id="93202" name="AutoShape 37"/>
            <p:cNvSpPr>
              <a:spLocks noChangeAspect="1" noChangeArrowheads="1" noTextEdit="1"/>
            </p:cNvSpPr>
            <p:nvPr/>
          </p:nvSpPr>
          <p:spPr bwMode="auto">
            <a:xfrm>
              <a:off x="1668" y="1285"/>
              <a:ext cx="1153" cy="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p>
          </p:txBody>
        </p:sp>
        <p:sp>
          <p:nvSpPr>
            <p:cNvPr id="93203" name="Freeform 38"/>
            <p:cNvSpPr>
              <a:spLocks/>
            </p:cNvSpPr>
            <p:nvPr/>
          </p:nvSpPr>
          <p:spPr bwMode="auto">
            <a:xfrm>
              <a:off x="1671" y="1285"/>
              <a:ext cx="1149" cy="724"/>
            </a:xfrm>
            <a:custGeom>
              <a:avLst/>
              <a:gdLst>
                <a:gd name="T0" fmla="*/ 1 w 2297"/>
                <a:gd name="T1" fmla="*/ 1 h 1448"/>
                <a:gd name="T2" fmla="*/ 1 w 2297"/>
                <a:gd name="T3" fmla="*/ 1 h 1448"/>
                <a:gd name="T4" fmla="*/ 1 w 2297"/>
                <a:gd name="T5" fmla="*/ 1 h 1448"/>
                <a:gd name="T6" fmla="*/ 1 w 2297"/>
                <a:gd name="T7" fmla="*/ 1 h 1448"/>
                <a:gd name="T8" fmla="*/ 1 w 2297"/>
                <a:gd name="T9" fmla="*/ 1 h 1448"/>
                <a:gd name="T10" fmla="*/ 1 w 2297"/>
                <a:gd name="T11" fmla="*/ 1 h 1448"/>
                <a:gd name="T12" fmla="*/ 1 w 2297"/>
                <a:gd name="T13" fmla="*/ 1 h 1448"/>
                <a:gd name="T14" fmla="*/ 1 w 2297"/>
                <a:gd name="T15" fmla="*/ 1 h 1448"/>
                <a:gd name="T16" fmla="*/ 1 w 2297"/>
                <a:gd name="T17" fmla="*/ 1 h 1448"/>
                <a:gd name="T18" fmla="*/ 1 w 2297"/>
                <a:gd name="T19" fmla="*/ 1 h 1448"/>
                <a:gd name="T20" fmla="*/ 1 w 2297"/>
                <a:gd name="T21" fmla="*/ 1 h 1448"/>
                <a:gd name="T22" fmla="*/ 1 w 2297"/>
                <a:gd name="T23" fmla="*/ 1 h 1448"/>
                <a:gd name="T24" fmla="*/ 1 w 2297"/>
                <a:gd name="T25" fmla="*/ 1 h 1448"/>
                <a:gd name="T26" fmla="*/ 1 w 2297"/>
                <a:gd name="T27" fmla="*/ 0 h 1448"/>
                <a:gd name="T28" fmla="*/ 1 w 2297"/>
                <a:gd name="T29" fmla="*/ 1 h 1448"/>
                <a:gd name="T30" fmla="*/ 1 w 2297"/>
                <a:gd name="T31" fmla="*/ 1 h 1448"/>
                <a:gd name="T32" fmla="*/ 1 w 2297"/>
                <a:gd name="T33" fmla="*/ 1 h 1448"/>
                <a:gd name="T34" fmla="*/ 1 w 2297"/>
                <a:gd name="T35" fmla="*/ 1 h 1448"/>
                <a:gd name="T36" fmla="*/ 1 w 2297"/>
                <a:gd name="T37" fmla="*/ 1 h 1448"/>
                <a:gd name="T38" fmla="*/ 1 w 2297"/>
                <a:gd name="T39" fmla="*/ 1 h 1448"/>
                <a:gd name="T40" fmla="*/ 1 w 2297"/>
                <a:gd name="T41" fmla="*/ 1 h 1448"/>
                <a:gd name="T42" fmla="*/ 1 w 2297"/>
                <a:gd name="T43" fmla="*/ 1 h 1448"/>
                <a:gd name="T44" fmla="*/ 1 w 2297"/>
                <a:gd name="T45" fmla="*/ 1 h 1448"/>
                <a:gd name="T46" fmla="*/ 1 w 2297"/>
                <a:gd name="T47" fmla="*/ 1 h 1448"/>
                <a:gd name="T48" fmla="*/ 1 w 2297"/>
                <a:gd name="T49" fmla="*/ 1 h 1448"/>
                <a:gd name="T50" fmla="*/ 1 w 2297"/>
                <a:gd name="T51" fmla="*/ 1 h 1448"/>
                <a:gd name="T52" fmla="*/ 1 w 2297"/>
                <a:gd name="T53" fmla="*/ 1 h 1448"/>
                <a:gd name="T54" fmla="*/ 1 w 2297"/>
                <a:gd name="T55" fmla="*/ 1 h 1448"/>
                <a:gd name="T56" fmla="*/ 1 w 2297"/>
                <a:gd name="T57" fmla="*/ 1 h 1448"/>
                <a:gd name="T58" fmla="*/ 1 w 2297"/>
                <a:gd name="T59" fmla="*/ 1 h 1448"/>
                <a:gd name="T60" fmla="*/ 1 w 2297"/>
                <a:gd name="T61" fmla="*/ 1 h 1448"/>
                <a:gd name="T62" fmla="*/ 1 w 2297"/>
                <a:gd name="T63" fmla="*/ 1 h 1448"/>
                <a:gd name="T64" fmla="*/ 1 w 2297"/>
                <a:gd name="T65" fmla="*/ 1 h 1448"/>
                <a:gd name="T66" fmla="*/ 1 w 2297"/>
                <a:gd name="T67" fmla="*/ 1 h 1448"/>
                <a:gd name="T68" fmla="*/ 1 w 2297"/>
                <a:gd name="T69" fmla="*/ 1 h 1448"/>
                <a:gd name="T70" fmla="*/ 1 w 2297"/>
                <a:gd name="T71" fmla="*/ 1 h 1448"/>
                <a:gd name="T72" fmla="*/ 1 w 2297"/>
                <a:gd name="T73" fmla="*/ 1 h 1448"/>
                <a:gd name="T74" fmla="*/ 1 w 2297"/>
                <a:gd name="T75" fmla="*/ 1 h 1448"/>
                <a:gd name="T76" fmla="*/ 1 w 2297"/>
                <a:gd name="T77" fmla="*/ 1 h 1448"/>
                <a:gd name="T78" fmla="*/ 1 w 2297"/>
                <a:gd name="T79" fmla="*/ 1 h 1448"/>
                <a:gd name="T80" fmla="*/ 1 w 2297"/>
                <a:gd name="T81" fmla="*/ 1 h 1448"/>
                <a:gd name="T82" fmla="*/ 1 w 2297"/>
                <a:gd name="T83" fmla="*/ 1 h 1448"/>
                <a:gd name="T84" fmla="*/ 1 w 2297"/>
                <a:gd name="T85" fmla="*/ 1 h 1448"/>
                <a:gd name="T86" fmla="*/ 1 w 2297"/>
                <a:gd name="T87" fmla="*/ 1 h 1448"/>
                <a:gd name="T88" fmla="*/ 1 w 2297"/>
                <a:gd name="T89" fmla="*/ 1 h 1448"/>
                <a:gd name="T90" fmla="*/ 1 w 2297"/>
                <a:gd name="T91" fmla="*/ 1 h 1448"/>
                <a:gd name="T92" fmla="*/ 1 w 2297"/>
                <a:gd name="T93" fmla="*/ 1 h 1448"/>
                <a:gd name="T94" fmla="*/ 1 w 2297"/>
                <a:gd name="T95" fmla="*/ 1 h 1448"/>
                <a:gd name="T96" fmla="*/ 1 w 2297"/>
                <a:gd name="T97" fmla="*/ 1 h 1448"/>
                <a:gd name="T98" fmla="*/ 1 w 2297"/>
                <a:gd name="T99" fmla="*/ 1 h 1448"/>
                <a:gd name="T100" fmla="*/ 1 w 2297"/>
                <a:gd name="T101" fmla="*/ 1 h 1448"/>
                <a:gd name="T102" fmla="*/ 1 w 2297"/>
                <a:gd name="T103" fmla="*/ 1 h 1448"/>
                <a:gd name="T104" fmla="*/ 1 w 2297"/>
                <a:gd name="T105" fmla="*/ 1 h 1448"/>
                <a:gd name="T106" fmla="*/ 1 w 2297"/>
                <a:gd name="T107" fmla="*/ 1 h 1448"/>
                <a:gd name="T108" fmla="*/ 1 w 2297"/>
                <a:gd name="T109" fmla="*/ 1 h 1448"/>
                <a:gd name="T110" fmla="*/ 1 w 2297"/>
                <a:gd name="T111" fmla="*/ 1 h 1448"/>
                <a:gd name="T112" fmla="*/ 1 w 2297"/>
                <a:gd name="T113" fmla="*/ 1 h 1448"/>
                <a:gd name="T114" fmla="*/ 1 w 2297"/>
                <a:gd name="T115" fmla="*/ 1 h 1448"/>
                <a:gd name="T116" fmla="*/ 1 w 2297"/>
                <a:gd name="T117" fmla="*/ 1 h 1448"/>
                <a:gd name="T118" fmla="*/ 1 w 2297"/>
                <a:gd name="T119" fmla="*/ 1 h 1448"/>
                <a:gd name="T120" fmla="*/ 1 w 2297"/>
                <a:gd name="T121" fmla="*/ 1 h 144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97"/>
                <a:gd name="T184" fmla="*/ 0 h 1448"/>
                <a:gd name="T185" fmla="*/ 2297 w 2297"/>
                <a:gd name="T186" fmla="*/ 1448 h 144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97" h="1448">
                  <a:moveTo>
                    <a:pt x="2297" y="940"/>
                  </a:moveTo>
                  <a:lnTo>
                    <a:pt x="2296" y="913"/>
                  </a:lnTo>
                  <a:lnTo>
                    <a:pt x="2293" y="886"/>
                  </a:lnTo>
                  <a:lnTo>
                    <a:pt x="2289" y="858"/>
                  </a:lnTo>
                  <a:lnTo>
                    <a:pt x="2282" y="832"/>
                  </a:lnTo>
                  <a:lnTo>
                    <a:pt x="2274" y="808"/>
                  </a:lnTo>
                  <a:lnTo>
                    <a:pt x="2263" y="784"/>
                  </a:lnTo>
                  <a:lnTo>
                    <a:pt x="2251" y="766"/>
                  </a:lnTo>
                  <a:lnTo>
                    <a:pt x="2236" y="751"/>
                  </a:lnTo>
                  <a:lnTo>
                    <a:pt x="2209" y="733"/>
                  </a:lnTo>
                  <a:lnTo>
                    <a:pt x="2180" y="714"/>
                  </a:lnTo>
                  <a:lnTo>
                    <a:pt x="2149" y="696"/>
                  </a:lnTo>
                  <a:lnTo>
                    <a:pt x="2116" y="678"/>
                  </a:lnTo>
                  <a:lnTo>
                    <a:pt x="2081" y="662"/>
                  </a:lnTo>
                  <a:lnTo>
                    <a:pt x="2043" y="646"/>
                  </a:lnTo>
                  <a:lnTo>
                    <a:pt x="2004" y="631"/>
                  </a:lnTo>
                  <a:lnTo>
                    <a:pt x="1964" y="616"/>
                  </a:lnTo>
                  <a:lnTo>
                    <a:pt x="1921" y="602"/>
                  </a:lnTo>
                  <a:lnTo>
                    <a:pt x="1876" y="590"/>
                  </a:lnTo>
                  <a:lnTo>
                    <a:pt x="1830" y="577"/>
                  </a:lnTo>
                  <a:lnTo>
                    <a:pt x="1782" y="566"/>
                  </a:lnTo>
                  <a:lnTo>
                    <a:pt x="1732" y="555"/>
                  </a:lnTo>
                  <a:lnTo>
                    <a:pt x="1682" y="545"/>
                  </a:lnTo>
                  <a:lnTo>
                    <a:pt x="1630" y="536"/>
                  </a:lnTo>
                  <a:lnTo>
                    <a:pt x="1576" y="528"/>
                  </a:lnTo>
                  <a:lnTo>
                    <a:pt x="1572" y="464"/>
                  </a:lnTo>
                  <a:lnTo>
                    <a:pt x="1465" y="464"/>
                  </a:lnTo>
                  <a:lnTo>
                    <a:pt x="1474" y="628"/>
                  </a:lnTo>
                  <a:lnTo>
                    <a:pt x="1470" y="629"/>
                  </a:lnTo>
                  <a:lnTo>
                    <a:pt x="1465" y="630"/>
                  </a:lnTo>
                  <a:lnTo>
                    <a:pt x="1460" y="631"/>
                  </a:lnTo>
                  <a:lnTo>
                    <a:pt x="1456" y="632"/>
                  </a:lnTo>
                  <a:lnTo>
                    <a:pt x="1451" y="635"/>
                  </a:lnTo>
                  <a:lnTo>
                    <a:pt x="1447" y="636"/>
                  </a:lnTo>
                  <a:lnTo>
                    <a:pt x="1441" y="637"/>
                  </a:lnTo>
                  <a:lnTo>
                    <a:pt x="1436" y="638"/>
                  </a:lnTo>
                  <a:lnTo>
                    <a:pt x="1445" y="634"/>
                  </a:lnTo>
                  <a:lnTo>
                    <a:pt x="1397" y="553"/>
                  </a:lnTo>
                  <a:lnTo>
                    <a:pt x="1384" y="446"/>
                  </a:lnTo>
                  <a:lnTo>
                    <a:pt x="1396" y="435"/>
                  </a:lnTo>
                  <a:lnTo>
                    <a:pt x="1406" y="424"/>
                  </a:lnTo>
                  <a:lnTo>
                    <a:pt x="1417" y="411"/>
                  </a:lnTo>
                  <a:lnTo>
                    <a:pt x="1426" y="397"/>
                  </a:lnTo>
                  <a:lnTo>
                    <a:pt x="1435" y="382"/>
                  </a:lnTo>
                  <a:lnTo>
                    <a:pt x="1443" y="366"/>
                  </a:lnTo>
                  <a:lnTo>
                    <a:pt x="1450" y="349"/>
                  </a:lnTo>
                  <a:lnTo>
                    <a:pt x="1457" y="332"/>
                  </a:lnTo>
                  <a:lnTo>
                    <a:pt x="1465" y="464"/>
                  </a:lnTo>
                  <a:lnTo>
                    <a:pt x="1572" y="464"/>
                  </a:lnTo>
                  <a:lnTo>
                    <a:pt x="1562" y="270"/>
                  </a:lnTo>
                  <a:lnTo>
                    <a:pt x="1561" y="261"/>
                  </a:lnTo>
                  <a:lnTo>
                    <a:pt x="1557" y="253"/>
                  </a:lnTo>
                  <a:lnTo>
                    <a:pt x="1553" y="247"/>
                  </a:lnTo>
                  <a:lnTo>
                    <a:pt x="1547" y="240"/>
                  </a:lnTo>
                  <a:lnTo>
                    <a:pt x="1540" y="234"/>
                  </a:lnTo>
                  <a:lnTo>
                    <a:pt x="1533" y="230"/>
                  </a:lnTo>
                  <a:lnTo>
                    <a:pt x="1524" y="228"/>
                  </a:lnTo>
                  <a:lnTo>
                    <a:pt x="1516" y="227"/>
                  </a:lnTo>
                  <a:lnTo>
                    <a:pt x="1495" y="227"/>
                  </a:lnTo>
                  <a:lnTo>
                    <a:pt x="1489" y="227"/>
                  </a:lnTo>
                  <a:lnTo>
                    <a:pt x="1483" y="228"/>
                  </a:lnTo>
                  <a:lnTo>
                    <a:pt x="1479" y="230"/>
                  </a:lnTo>
                  <a:lnTo>
                    <a:pt x="1473" y="233"/>
                  </a:lnTo>
                  <a:lnTo>
                    <a:pt x="1473" y="232"/>
                  </a:lnTo>
                  <a:lnTo>
                    <a:pt x="1471" y="209"/>
                  </a:lnTo>
                  <a:lnTo>
                    <a:pt x="1466" y="185"/>
                  </a:lnTo>
                  <a:lnTo>
                    <a:pt x="1459" y="164"/>
                  </a:lnTo>
                  <a:lnTo>
                    <a:pt x="1451" y="143"/>
                  </a:lnTo>
                  <a:lnTo>
                    <a:pt x="1441" y="122"/>
                  </a:lnTo>
                  <a:lnTo>
                    <a:pt x="1428" y="104"/>
                  </a:lnTo>
                  <a:lnTo>
                    <a:pt x="1413" y="85"/>
                  </a:lnTo>
                  <a:lnTo>
                    <a:pt x="1397" y="68"/>
                  </a:lnTo>
                  <a:lnTo>
                    <a:pt x="1379" y="53"/>
                  </a:lnTo>
                  <a:lnTo>
                    <a:pt x="1359" y="39"/>
                  </a:lnTo>
                  <a:lnTo>
                    <a:pt x="1340" y="28"/>
                  </a:lnTo>
                  <a:lnTo>
                    <a:pt x="1319" y="17"/>
                  </a:lnTo>
                  <a:lnTo>
                    <a:pt x="1297" y="10"/>
                  </a:lnTo>
                  <a:lnTo>
                    <a:pt x="1275" y="5"/>
                  </a:lnTo>
                  <a:lnTo>
                    <a:pt x="1252" y="1"/>
                  </a:lnTo>
                  <a:lnTo>
                    <a:pt x="1229" y="0"/>
                  </a:lnTo>
                  <a:lnTo>
                    <a:pt x="1207" y="1"/>
                  </a:lnTo>
                  <a:lnTo>
                    <a:pt x="1186" y="3"/>
                  </a:lnTo>
                  <a:lnTo>
                    <a:pt x="1166" y="9"/>
                  </a:lnTo>
                  <a:lnTo>
                    <a:pt x="1146" y="15"/>
                  </a:lnTo>
                  <a:lnTo>
                    <a:pt x="1128" y="24"/>
                  </a:lnTo>
                  <a:lnTo>
                    <a:pt x="1110" y="33"/>
                  </a:lnTo>
                  <a:lnTo>
                    <a:pt x="1094" y="45"/>
                  </a:lnTo>
                  <a:lnTo>
                    <a:pt x="1079" y="59"/>
                  </a:lnTo>
                  <a:lnTo>
                    <a:pt x="1064" y="73"/>
                  </a:lnTo>
                  <a:lnTo>
                    <a:pt x="1053" y="89"/>
                  </a:lnTo>
                  <a:lnTo>
                    <a:pt x="1041" y="105"/>
                  </a:lnTo>
                  <a:lnTo>
                    <a:pt x="1032" y="123"/>
                  </a:lnTo>
                  <a:lnTo>
                    <a:pt x="1024" y="142"/>
                  </a:lnTo>
                  <a:lnTo>
                    <a:pt x="1018" y="161"/>
                  </a:lnTo>
                  <a:lnTo>
                    <a:pt x="1014" y="182"/>
                  </a:lnTo>
                  <a:lnTo>
                    <a:pt x="1011" y="204"/>
                  </a:lnTo>
                  <a:lnTo>
                    <a:pt x="988" y="223"/>
                  </a:lnTo>
                  <a:lnTo>
                    <a:pt x="962" y="248"/>
                  </a:lnTo>
                  <a:lnTo>
                    <a:pt x="933" y="275"/>
                  </a:lnTo>
                  <a:lnTo>
                    <a:pt x="905" y="304"/>
                  </a:lnTo>
                  <a:lnTo>
                    <a:pt x="880" y="333"/>
                  </a:lnTo>
                  <a:lnTo>
                    <a:pt x="860" y="361"/>
                  </a:lnTo>
                  <a:lnTo>
                    <a:pt x="848" y="386"/>
                  </a:lnTo>
                  <a:lnTo>
                    <a:pt x="845" y="408"/>
                  </a:lnTo>
                  <a:lnTo>
                    <a:pt x="848" y="416"/>
                  </a:lnTo>
                  <a:lnTo>
                    <a:pt x="851" y="423"/>
                  </a:lnTo>
                  <a:lnTo>
                    <a:pt x="857" y="429"/>
                  </a:lnTo>
                  <a:lnTo>
                    <a:pt x="864" y="433"/>
                  </a:lnTo>
                  <a:lnTo>
                    <a:pt x="874" y="438"/>
                  </a:lnTo>
                  <a:lnTo>
                    <a:pt x="885" y="442"/>
                  </a:lnTo>
                  <a:lnTo>
                    <a:pt x="897" y="446"/>
                  </a:lnTo>
                  <a:lnTo>
                    <a:pt x="910" y="449"/>
                  </a:lnTo>
                  <a:lnTo>
                    <a:pt x="923" y="453"/>
                  </a:lnTo>
                  <a:lnTo>
                    <a:pt x="936" y="455"/>
                  </a:lnTo>
                  <a:lnTo>
                    <a:pt x="950" y="458"/>
                  </a:lnTo>
                  <a:lnTo>
                    <a:pt x="964" y="460"/>
                  </a:lnTo>
                  <a:lnTo>
                    <a:pt x="977" y="462"/>
                  </a:lnTo>
                  <a:lnTo>
                    <a:pt x="991" y="463"/>
                  </a:lnTo>
                  <a:lnTo>
                    <a:pt x="1003" y="465"/>
                  </a:lnTo>
                  <a:lnTo>
                    <a:pt x="1015" y="467"/>
                  </a:lnTo>
                  <a:lnTo>
                    <a:pt x="1026" y="467"/>
                  </a:lnTo>
                  <a:lnTo>
                    <a:pt x="1037" y="468"/>
                  </a:lnTo>
                  <a:lnTo>
                    <a:pt x="1046" y="469"/>
                  </a:lnTo>
                  <a:lnTo>
                    <a:pt x="1054" y="469"/>
                  </a:lnTo>
                  <a:lnTo>
                    <a:pt x="1067" y="581"/>
                  </a:lnTo>
                  <a:lnTo>
                    <a:pt x="1067" y="584"/>
                  </a:lnTo>
                  <a:lnTo>
                    <a:pt x="1058" y="582"/>
                  </a:lnTo>
                  <a:lnTo>
                    <a:pt x="1052" y="579"/>
                  </a:lnTo>
                  <a:lnTo>
                    <a:pt x="1043" y="579"/>
                  </a:lnTo>
                  <a:lnTo>
                    <a:pt x="1035" y="582"/>
                  </a:lnTo>
                  <a:lnTo>
                    <a:pt x="1031" y="583"/>
                  </a:lnTo>
                  <a:lnTo>
                    <a:pt x="1027" y="584"/>
                  </a:lnTo>
                  <a:lnTo>
                    <a:pt x="1024" y="585"/>
                  </a:lnTo>
                  <a:lnTo>
                    <a:pt x="1022" y="586"/>
                  </a:lnTo>
                  <a:lnTo>
                    <a:pt x="955" y="494"/>
                  </a:lnTo>
                  <a:lnTo>
                    <a:pt x="954" y="493"/>
                  </a:lnTo>
                  <a:lnTo>
                    <a:pt x="949" y="490"/>
                  </a:lnTo>
                  <a:lnTo>
                    <a:pt x="943" y="486"/>
                  </a:lnTo>
                  <a:lnTo>
                    <a:pt x="938" y="484"/>
                  </a:lnTo>
                  <a:lnTo>
                    <a:pt x="929" y="482"/>
                  </a:lnTo>
                  <a:lnTo>
                    <a:pt x="923" y="482"/>
                  </a:lnTo>
                  <a:lnTo>
                    <a:pt x="914" y="484"/>
                  </a:lnTo>
                  <a:lnTo>
                    <a:pt x="906" y="486"/>
                  </a:lnTo>
                  <a:lnTo>
                    <a:pt x="898" y="492"/>
                  </a:lnTo>
                  <a:lnTo>
                    <a:pt x="887" y="507"/>
                  </a:lnTo>
                  <a:lnTo>
                    <a:pt x="883" y="522"/>
                  </a:lnTo>
                  <a:lnTo>
                    <a:pt x="886" y="536"/>
                  </a:lnTo>
                  <a:lnTo>
                    <a:pt x="890" y="546"/>
                  </a:lnTo>
                  <a:lnTo>
                    <a:pt x="893" y="549"/>
                  </a:lnTo>
                  <a:lnTo>
                    <a:pt x="898" y="556"/>
                  </a:lnTo>
                  <a:lnTo>
                    <a:pt x="906" y="568"/>
                  </a:lnTo>
                  <a:lnTo>
                    <a:pt x="917" y="582"/>
                  </a:lnTo>
                  <a:lnTo>
                    <a:pt x="927" y="596"/>
                  </a:lnTo>
                  <a:lnTo>
                    <a:pt x="939" y="611"/>
                  </a:lnTo>
                  <a:lnTo>
                    <a:pt x="948" y="623"/>
                  </a:lnTo>
                  <a:lnTo>
                    <a:pt x="956" y="634"/>
                  </a:lnTo>
                  <a:lnTo>
                    <a:pt x="931" y="627"/>
                  </a:lnTo>
                  <a:lnTo>
                    <a:pt x="909" y="619"/>
                  </a:lnTo>
                  <a:lnTo>
                    <a:pt x="889" y="609"/>
                  </a:lnTo>
                  <a:lnTo>
                    <a:pt x="873" y="600"/>
                  </a:lnTo>
                  <a:lnTo>
                    <a:pt x="860" y="591"/>
                  </a:lnTo>
                  <a:lnTo>
                    <a:pt x="850" y="581"/>
                  </a:lnTo>
                  <a:lnTo>
                    <a:pt x="844" y="570"/>
                  </a:lnTo>
                  <a:lnTo>
                    <a:pt x="842" y="559"/>
                  </a:lnTo>
                  <a:lnTo>
                    <a:pt x="841" y="551"/>
                  </a:lnTo>
                  <a:lnTo>
                    <a:pt x="841" y="544"/>
                  </a:lnTo>
                  <a:lnTo>
                    <a:pt x="841" y="537"/>
                  </a:lnTo>
                  <a:lnTo>
                    <a:pt x="842" y="530"/>
                  </a:lnTo>
                  <a:lnTo>
                    <a:pt x="843" y="510"/>
                  </a:lnTo>
                  <a:lnTo>
                    <a:pt x="825" y="513"/>
                  </a:lnTo>
                  <a:lnTo>
                    <a:pt x="790" y="516"/>
                  </a:lnTo>
                  <a:lnTo>
                    <a:pt x="756" y="521"/>
                  </a:lnTo>
                  <a:lnTo>
                    <a:pt x="721" y="524"/>
                  </a:lnTo>
                  <a:lnTo>
                    <a:pt x="688" y="530"/>
                  </a:lnTo>
                  <a:lnTo>
                    <a:pt x="654" y="535"/>
                  </a:lnTo>
                  <a:lnTo>
                    <a:pt x="622" y="540"/>
                  </a:lnTo>
                  <a:lnTo>
                    <a:pt x="591" y="546"/>
                  </a:lnTo>
                  <a:lnTo>
                    <a:pt x="559" y="552"/>
                  </a:lnTo>
                  <a:lnTo>
                    <a:pt x="529" y="559"/>
                  </a:lnTo>
                  <a:lnTo>
                    <a:pt x="499" y="566"/>
                  </a:lnTo>
                  <a:lnTo>
                    <a:pt x="469" y="573"/>
                  </a:lnTo>
                  <a:lnTo>
                    <a:pt x="440" y="581"/>
                  </a:lnTo>
                  <a:lnTo>
                    <a:pt x="411" y="587"/>
                  </a:lnTo>
                  <a:lnTo>
                    <a:pt x="385" y="596"/>
                  </a:lnTo>
                  <a:lnTo>
                    <a:pt x="357" y="605"/>
                  </a:lnTo>
                  <a:lnTo>
                    <a:pt x="332" y="613"/>
                  </a:lnTo>
                  <a:lnTo>
                    <a:pt x="306" y="622"/>
                  </a:lnTo>
                  <a:lnTo>
                    <a:pt x="281" y="631"/>
                  </a:lnTo>
                  <a:lnTo>
                    <a:pt x="258" y="640"/>
                  </a:lnTo>
                  <a:lnTo>
                    <a:pt x="235" y="651"/>
                  </a:lnTo>
                  <a:lnTo>
                    <a:pt x="212" y="661"/>
                  </a:lnTo>
                  <a:lnTo>
                    <a:pt x="191" y="672"/>
                  </a:lnTo>
                  <a:lnTo>
                    <a:pt x="170" y="682"/>
                  </a:lnTo>
                  <a:lnTo>
                    <a:pt x="151" y="692"/>
                  </a:lnTo>
                  <a:lnTo>
                    <a:pt x="132" y="704"/>
                  </a:lnTo>
                  <a:lnTo>
                    <a:pt x="114" y="715"/>
                  </a:lnTo>
                  <a:lnTo>
                    <a:pt x="97" y="727"/>
                  </a:lnTo>
                  <a:lnTo>
                    <a:pt x="81" y="738"/>
                  </a:lnTo>
                  <a:lnTo>
                    <a:pt x="66" y="751"/>
                  </a:lnTo>
                  <a:lnTo>
                    <a:pt x="52" y="763"/>
                  </a:lnTo>
                  <a:lnTo>
                    <a:pt x="39" y="775"/>
                  </a:lnTo>
                  <a:lnTo>
                    <a:pt x="26" y="788"/>
                  </a:lnTo>
                  <a:lnTo>
                    <a:pt x="8" y="824"/>
                  </a:lnTo>
                  <a:lnTo>
                    <a:pt x="0" y="870"/>
                  </a:lnTo>
                  <a:lnTo>
                    <a:pt x="0" y="913"/>
                  </a:lnTo>
                  <a:lnTo>
                    <a:pt x="1" y="945"/>
                  </a:lnTo>
                  <a:lnTo>
                    <a:pt x="3" y="969"/>
                  </a:lnTo>
                  <a:lnTo>
                    <a:pt x="8" y="994"/>
                  </a:lnTo>
                  <a:lnTo>
                    <a:pt x="14" y="1019"/>
                  </a:lnTo>
                  <a:lnTo>
                    <a:pt x="21" y="1044"/>
                  </a:lnTo>
                  <a:lnTo>
                    <a:pt x="29" y="1067"/>
                  </a:lnTo>
                  <a:lnTo>
                    <a:pt x="39" y="1087"/>
                  </a:lnTo>
                  <a:lnTo>
                    <a:pt x="51" y="1106"/>
                  </a:lnTo>
                  <a:lnTo>
                    <a:pt x="63" y="1120"/>
                  </a:lnTo>
                  <a:lnTo>
                    <a:pt x="79" y="1132"/>
                  </a:lnTo>
                  <a:lnTo>
                    <a:pt x="97" y="1145"/>
                  </a:lnTo>
                  <a:lnTo>
                    <a:pt x="116" y="1157"/>
                  </a:lnTo>
                  <a:lnTo>
                    <a:pt x="136" y="1167"/>
                  </a:lnTo>
                  <a:lnTo>
                    <a:pt x="158" y="1176"/>
                  </a:lnTo>
                  <a:lnTo>
                    <a:pt x="181" y="1185"/>
                  </a:lnTo>
                  <a:lnTo>
                    <a:pt x="205" y="1193"/>
                  </a:lnTo>
                  <a:lnTo>
                    <a:pt x="230" y="1200"/>
                  </a:lnTo>
                  <a:lnTo>
                    <a:pt x="238" y="1221"/>
                  </a:lnTo>
                  <a:lnTo>
                    <a:pt x="246" y="1241"/>
                  </a:lnTo>
                  <a:lnTo>
                    <a:pt x="257" y="1260"/>
                  </a:lnTo>
                  <a:lnTo>
                    <a:pt x="268" y="1280"/>
                  </a:lnTo>
                  <a:lnTo>
                    <a:pt x="281" y="1298"/>
                  </a:lnTo>
                  <a:lnTo>
                    <a:pt x="294" y="1316"/>
                  </a:lnTo>
                  <a:lnTo>
                    <a:pt x="309" y="1333"/>
                  </a:lnTo>
                  <a:lnTo>
                    <a:pt x="325" y="1349"/>
                  </a:lnTo>
                  <a:lnTo>
                    <a:pt x="337" y="1360"/>
                  </a:lnTo>
                  <a:lnTo>
                    <a:pt x="351" y="1372"/>
                  </a:lnTo>
                  <a:lnTo>
                    <a:pt x="365" y="1382"/>
                  </a:lnTo>
                  <a:lnTo>
                    <a:pt x="379" y="1392"/>
                  </a:lnTo>
                  <a:lnTo>
                    <a:pt x="394" y="1401"/>
                  </a:lnTo>
                  <a:lnTo>
                    <a:pt x="409" y="1409"/>
                  </a:lnTo>
                  <a:lnTo>
                    <a:pt x="424" y="1416"/>
                  </a:lnTo>
                  <a:lnTo>
                    <a:pt x="440" y="1423"/>
                  </a:lnTo>
                  <a:lnTo>
                    <a:pt x="455" y="1428"/>
                  </a:lnTo>
                  <a:lnTo>
                    <a:pt x="471" y="1434"/>
                  </a:lnTo>
                  <a:lnTo>
                    <a:pt x="487" y="1438"/>
                  </a:lnTo>
                  <a:lnTo>
                    <a:pt x="504" y="1441"/>
                  </a:lnTo>
                  <a:lnTo>
                    <a:pt x="521" y="1445"/>
                  </a:lnTo>
                  <a:lnTo>
                    <a:pt x="538" y="1447"/>
                  </a:lnTo>
                  <a:lnTo>
                    <a:pt x="554" y="1448"/>
                  </a:lnTo>
                  <a:lnTo>
                    <a:pt x="571" y="1448"/>
                  </a:lnTo>
                  <a:lnTo>
                    <a:pt x="589" y="1448"/>
                  </a:lnTo>
                  <a:lnTo>
                    <a:pt x="605" y="1447"/>
                  </a:lnTo>
                  <a:lnTo>
                    <a:pt x="622" y="1445"/>
                  </a:lnTo>
                  <a:lnTo>
                    <a:pt x="638" y="1441"/>
                  </a:lnTo>
                  <a:lnTo>
                    <a:pt x="654" y="1438"/>
                  </a:lnTo>
                  <a:lnTo>
                    <a:pt x="669" y="1434"/>
                  </a:lnTo>
                  <a:lnTo>
                    <a:pt x="685" y="1428"/>
                  </a:lnTo>
                  <a:lnTo>
                    <a:pt x="700" y="1423"/>
                  </a:lnTo>
                  <a:lnTo>
                    <a:pt x="715" y="1416"/>
                  </a:lnTo>
                  <a:lnTo>
                    <a:pt x="729" y="1409"/>
                  </a:lnTo>
                  <a:lnTo>
                    <a:pt x="743" y="1401"/>
                  </a:lnTo>
                  <a:lnTo>
                    <a:pt x="757" y="1392"/>
                  </a:lnTo>
                  <a:lnTo>
                    <a:pt x="769" y="1382"/>
                  </a:lnTo>
                  <a:lnTo>
                    <a:pt x="782" y="1372"/>
                  </a:lnTo>
                  <a:lnTo>
                    <a:pt x="795" y="1360"/>
                  </a:lnTo>
                  <a:lnTo>
                    <a:pt x="806" y="1349"/>
                  </a:lnTo>
                  <a:lnTo>
                    <a:pt x="818" y="1336"/>
                  </a:lnTo>
                  <a:lnTo>
                    <a:pt x="829" y="1322"/>
                  </a:lnTo>
                  <a:lnTo>
                    <a:pt x="838" y="1307"/>
                  </a:lnTo>
                  <a:lnTo>
                    <a:pt x="849" y="1292"/>
                  </a:lnTo>
                  <a:lnTo>
                    <a:pt x="857" y="1278"/>
                  </a:lnTo>
                  <a:lnTo>
                    <a:pt x="864" y="1263"/>
                  </a:lnTo>
                  <a:lnTo>
                    <a:pt x="871" y="1246"/>
                  </a:lnTo>
                  <a:lnTo>
                    <a:pt x="876" y="1230"/>
                  </a:lnTo>
                  <a:lnTo>
                    <a:pt x="895" y="1230"/>
                  </a:lnTo>
                  <a:lnTo>
                    <a:pt x="913" y="1229"/>
                  </a:lnTo>
                  <a:lnTo>
                    <a:pt x="932" y="1229"/>
                  </a:lnTo>
                  <a:lnTo>
                    <a:pt x="950" y="1229"/>
                  </a:lnTo>
                  <a:lnTo>
                    <a:pt x="969" y="1228"/>
                  </a:lnTo>
                  <a:lnTo>
                    <a:pt x="987" y="1228"/>
                  </a:lnTo>
                  <a:lnTo>
                    <a:pt x="1005" y="1228"/>
                  </a:lnTo>
                  <a:lnTo>
                    <a:pt x="1024" y="1227"/>
                  </a:lnTo>
                  <a:lnTo>
                    <a:pt x="1042" y="1227"/>
                  </a:lnTo>
                  <a:lnTo>
                    <a:pt x="1062" y="1227"/>
                  </a:lnTo>
                  <a:lnTo>
                    <a:pt x="1080" y="1227"/>
                  </a:lnTo>
                  <a:lnTo>
                    <a:pt x="1100" y="1226"/>
                  </a:lnTo>
                  <a:lnTo>
                    <a:pt x="1118" y="1226"/>
                  </a:lnTo>
                  <a:lnTo>
                    <a:pt x="1138" y="1226"/>
                  </a:lnTo>
                  <a:lnTo>
                    <a:pt x="1156" y="1226"/>
                  </a:lnTo>
                  <a:lnTo>
                    <a:pt x="1176" y="1226"/>
                  </a:lnTo>
                  <a:lnTo>
                    <a:pt x="1197" y="1226"/>
                  </a:lnTo>
                  <a:lnTo>
                    <a:pt x="1217" y="1226"/>
                  </a:lnTo>
                  <a:lnTo>
                    <a:pt x="1238" y="1226"/>
                  </a:lnTo>
                  <a:lnTo>
                    <a:pt x="1259" y="1227"/>
                  </a:lnTo>
                  <a:lnTo>
                    <a:pt x="1280" y="1227"/>
                  </a:lnTo>
                  <a:lnTo>
                    <a:pt x="1300" y="1227"/>
                  </a:lnTo>
                  <a:lnTo>
                    <a:pt x="1320" y="1228"/>
                  </a:lnTo>
                  <a:lnTo>
                    <a:pt x="1341" y="1228"/>
                  </a:lnTo>
                  <a:lnTo>
                    <a:pt x="1360" y="1229"/>
                  </a:lnTo>
                  <a:lnTo>
                    <a:pt x="1381" y="1230"/>
                  </a:lnTo>
                  <a:lnTo>
                    <a:pt x="1401" y="1230"/>
                  </a:lnTo>
                  <a:lnTo>
                    <a:pt x="1420" y="1231"/>
                  </a:lnTo>
                  <a:lnTo>
                    <a:pt x="1440" y="1233"/>
                  </a:lnTo>
                  <a:lnTo>
                    <a:pt x="1459" y="1234"/>
                  </a:lnTo>
                  <a:lnTo>
                    <a:pt x="1479" y="1234"/>
                  </a:lnTo>
                  <a:lnTo>
                    <a:pt x="1498" y="1235"/>
                  </a:lnTo>
                  <a:lnTo>
                    <a:pt x="1505" y="1251"/>
                  </a:lnTo>
                  <a:lnTo>
                    <a:pt x="1513" y="1266"/>
                  </a:lnTo>
                  <a:lnTo>
                    <a:pt x="1523" y="1281"/>
                  </a:lnTo>
                  <a:lnTo>
                    <a:pt x="1533" y="1295"/>
                  </a:lnTo>
                  <a:lnTo>
                    <a:pt x="1543" y="1310"/>
                  </a:lnTo>
                  <a:lnTo>
                    <a:pt x="1555" y="1322"/>
                  </a:lnTo>
                  <a:lnTo>
                    <a:pt x="1566" y="1336"/>
                  </a:lnTo>
                  <a:lnTo>
                    <a:pt x="1579" y="1349"/>
                  </a:lnTo>
                  <a:lnTo>
                    <a:pt x="1592" y="1360"/>
                  </a:lnTo>
                  <a:lnTo>
                    <a:pt x="1606" y="1372"/>
                  </a:lnTo>
                  <a:lnTo>
                    <a:pt x="1619" y="1382"/>
                  </a:lnTo>
                  <a:lnTo>
                    <a:pt x="1633" y="1392"/>
                  </a:lnTo>
                  <a:lnTo>
                    <a:pt x="1648" y="1401"/>
                  </a:lnTo>
                  <a:lnTo>
                    <a:pt x="1663" y="1409"/>
                  </a:lnTo>
                  <a:lnTo>
                    <a:pt x="1678" y="1416"/>
                  </a:lnTo>
                  <a:lnTo>
                    <a:pt x="1694" y="1423"/>
                  </a:lnTo>
                  <a:lnTo>
                    <a:pt x="1709" y="1428"/>
                  </a:lnTo>
                  <a:lnTo>
                    <a:pt x="1725" y="1434"/>
                  </a:lnTo>
                  <a:lnTo>
                    <a:pt x="1742" y="1438"/>
                  </a:lnTo>
                  <a:lnTo>
                    <a:pt x="1759" y="1441"/>
                  </a:lnTo>
                  <a:lnTo>
                    <a:pt x="1775" y="1445"/>
                  </a:lnTo>
                  <a:lnTo>
                    <a:pt x="1792" y="1447"/>
                  </a:lnTo>
                  <a:lnTo>
                    <a:pt x="1808" y="1448"/>
                  </a:lnTo>
                  <a:lnTo>
                    <a:pt x="1826" y="1448"/>
                  </a:lnTo>
                  <a:lnTo>
                    <a:pt x="1843" y="1448"/>
                  </a:lnTo>
                  <a:lnTo>
                    <a:pt x="1859" y="1447"/>
                  </a:lnTo>
                  <a:lnTo>
                    <a:pt x="1876" y="1445"/>
                  </a:lnTo>
                  <a:lnTo>
                    <a:pt x="1892" y="1441"/>
                  </a:lnTo>
                  <a:lnTo>
                    <a:pt x="1909" y="1438"/>
                  </a:lnTo>
                  <a:lnTo>
                    <a:pt x="1925" y="1434"/>
                  </a:lnTo>
                  <a:lnTo>
                    <a:pt x="1940" y="1428"/>
                  </a:lnTo>
                  <a:lnTo>
                    <a:pt x="1955" y="1423"/>
                  </a:lnTo>
                  <a:lnTo>
                    <a:pt x="1970" y="1416"/>
                  </a:lnTo>
                  <a:lnTo>
                    <a:pt x="1983" y="1409"/>
                  </a:lnTo>
                  <a:lnTo>
                    <a:pt x="1998" y="1401"/>
                  </a:lnTo>
                  <a:lnTo>
                    <a:pt x="2011" y="1392"/>
                  </a:lnTo>
                  <a:lnTo>
                    <a:pt x="2025" y="1382"/>
                  </a:lnTo>
                  <a:lnTo>
                    <a:pt x="2038" y="1372"/>
                  </a:lnTo>
                  <a:lnTo>
                    <a:pt x="2049" y="1360"/>
                  </a:lnTo>
                  <a:lnTo>
                    <a:pt x="2061" y="1349"/>
                  </a:lnTo>
                  <a:lnTo>
                    <a:pt x="2074" y="1334"/>
                  </a:lnTo>
                  <a:lnTo>
                    <a:pt x="2087" y="1317"/>
                  </a:lnTo>
                  <a:lnTo>
                    <a:pt x="2099" y="1301"/>
                  </a:lnTo>
                  <a:lnTo>
                    <a:pt x="2109" y="1282"/>
                  </a:lnTo>
                  <a:lnTo>
                    <a:pt x="2118" y="1264"/>
                  </a:lnTo>
                  <a:lnTo>
                    <a:pt x="2126" y="1245"/>
                  </a:lnTo>
                  <a:lnTo>
                    <a:pt x="2133" y="1226"/>
                  </a:lnTo>
                  <a:lnTo>
                    <a:pt x="2139" y="1206"/>
                  </a:lnTo>
                  <a:lnTo>
                    <a:pt x="2152" y="1201"/>
                  </a:lnTo>
                  <a:lnTo>
                    <a:pt x="2163" y="1196"/>
                  </a:lnTo>
                  <a:lnTo>
                    <a:pt x="2175" y="1191"/>
                  </a:lnTo>
                  <a:lnTo>
                    <a:pt x="2186" y="1185"/>
                  </a:lnTo>
                  <a:lnTo>
                    <a:pt x="2198" y="1180"/>
                  </a:lnTo>
                  <a:lnTo>
                    <a:pt x="2208" y="1174"/>
                  </a:lnTo>
                  <a:lnTo>
                    <a:pt x="2218" y="1168"/>
                  </a:lnTo>
                  <a:lnTo>
                    <a:pt x="2228" y="1161"/>
                  </a:lnTo>
                  <a:lnTo>
                    <a:pt x="2246" y="1144"/>
                  </a:lnTo>
                  <a:lnTo>
                    <a:pt x="2261" y="1122"/>
                  </a:lnTo>
                  <a:lnTo>
                    <a:pt x="2274" y="1096"/>
                  </a:lnTo>
                  <a:lnTo>
                    <a:pt x="2283" y="1067"/>
                  </a:lnTo>
                  <a:lnTo>
                    <a:pt x="2290" y="1036"/>
                  </a:lnTo>
                  <a:lnTo>
                    <a:pt x="2294" y="1003"/>
                  </a:lnTo>
                  <a:lnTo>
                    <a:pt x="2297" y="971"/>
                  </a:lnTo>
                  <a:lnTo>
                    <a:pt x="2297" y="940"/>
                  </a:lnTo>
                  <a:close/>
                </a:path>
              </a:pathLst>
            </a:custGeom>
            <a:solidFill>
              <a:srgbClr val="000000"/>
            </a:solidFill>
            <a:ln w="9525">
              <a:solidFill>
                <a:srgbClr val="FF6600"/>
              </a:solidFill>
              <a:round/>
              <a:headEnd/>
              <a:tailEnd/>
            </a:ln>
          </p:spPr>
          <p:txBody>
            <a:bodyPr/>
            <a:lstStyle/>
            <a:p>
              <a:endParaRPr lang="fi-FI"/>
            </a:p>
          </p:txBody>
        </p:sp>
        <p:sp>
          <p:nvSpPr>
            <p:cNvPr id="93204" name="Freeform 39"/>
            <p:cNvSpPr>
              <a:spLocks/>
            </p:cNvSpPr>
            <p:nvPr/>
          </p:nvSpPr>
          <p:spPr bwMode="auto">
            <a:xfrm>
              <a:off x="2466" y="1565"/>
              <a:ext cx="322" cy="116"/>
            </a:xfrm>
            <a:custGeom>
              <a:avLst/>
              <a:gdLst>
                <a:gd name="T0" fmla="*/ 1 w 644"/>
                <a:gd name="T1" fmla="*/ 1 h 232"/>
                <a:gd name="T2" fmla="*/ 1 w 644"/>
                <a:gd name="T3" fmla="*/ 1 h 232"/>
                <a:gd name="T4" fmla="*/ 1 w 644"/>
                <a:gd name="T5" fmla="*/ 1 h 232"/>
                <a:gd name="T6" fmla="*/ 1 w 644"/>
                <a:gd name="T7" fmla="*/ 1 h 232"/>
                <a:gd name="T8" fmla="*/ 1 w 644"/>
                <a:gd name="T9" fmla="*/ 1 h 232"/>
                <a:gd name="T10" fmla="*/ 1 w 644"/>
                <a:gd name="T11" fmla="*/ 1 h 232"/>
                <a:gd name="T12" fmla="*/ 1 w 644"/>
                <a:gd name="T13" fmla="*/ 1 h 232"/>
                <a:gd name="T14" fmla="*/ 1 w 644"/>
                <a:gd name="T15" fmla="*/ 1 h 232"/>
                <a:gd name="T16" fmla="*/ 1 w 644"/>
                <a:gd name="T17" fmla="*/ 1 h 232"/>
                <a:gd name="T18" fmla="*/ 1 w 644"/>
                <a:gd name="T19" fmla="*/ 1 h 232"/>
                <a:gd name="T20" fmla="*/ 1 w 644"/>
                <a:gd name="T21" fmla="*/ 1 h 232"/>
                <a:gd name="T22" fmla="*/ 1 w 644"/>
                <a:gd name="T23" fmla="*/ 1 h 232"/>
                <a:gd name="T24" fmla="*/ 1 w 644"/>
                <a:gd name="T25" fmla="*/ 1 h 232"/>
                <a:gd name="T26" fmla="*/ 1 w 644"/>
                <a:gd name="T27" fmla="*/ 1 h 232"/>
                <a:gd name="T28" fmla="*/ 1 w 644"/>
                <a:gd name="T29" fmla="*/ 1 h 232"/>
                <a:gd name="T30" fmla="*/ 1 w 644"/>
                <a:gd name="T31" fmla="*/ 1 h 232"/>
                <a:gd name="T32" fmla="*/ 0 w 644"/>
                <a:gd name="T33" fmla="*/ 1 h 232"/>
                <a:gd name="T34" fmla="*/ 1 w 644"/>
                <a:gd name="T35" fmla="*/ 1 h 232"/>
                <a:gd name="T36" fmla="*/ 1 w 644"/>
                <a:gd name="T37" fmla="*/ 1 h 232"/>
                <a:gd name="T38" fmla="*/ 1 w 644"/>
                <a:gd name="T39" fmla="*/ 1 h 232"/>
                <a:gd name="T40" fmla="*/ 1 w 644"/>
                <a:gd name="T41" fmla="*/ 0 h 232"/>
                <a:gd name="T42" fmla="*/ 1 w 644"/>
                <a:gd name="T43" fmla="*/ 1 h 232"/>
                <a:gd name="T44" fmla="*/ 1 w 644"/>
                <a:gd name="T45" fmla="*/ 1 h 232"/>
                <a:gd name="T46" fmla="*/ 1 w 644"/>
                <a:gd name="T47" fmla="*/ 1 h 232"/>
                <a:gd name="T48" fmla="*/ 1 w 644"/>
                <a:gd name="T49" fmla="*/ 1 h 232"/>
                <a:gd name="T50" fmla="*/ 1 w 644"/>
                <a:gd name="T51" fmla="*/ 1 h 232"/>
                <a:gd name="T52" fmla="*/ 1 w 644"/>
                <a:gd name="T53" fmla="*/ 1 h 232"/>
                <a:gd name="T54" fmla="*/ 1 w 644"/>
                <a:gd name="T55" fmla="*/ 1 h 232"/>
                <a:gd name="T56" fmla="*/ 1 w 644"/>
                <a:gd name="T57" fmla="*/ 1 h 232"/>
                <a:gd name="T58" fmla="*/ 1 w 644"/>
                <a:gd name="T59" fmla="*/ 1 h 232"/>
                <a:gd name="T60" fmla="*/ 1 w 644"/>
                <a:gd name="T61" fmla="*/ 1 h 232"/>
                <a:gd name="T62" fmla="*/ 1 w 644"/>
                <a:gd name="T63" fmla="*/ 1 h 232"/>
                <a:gd name="T64" fmla="*/ 1 w 644"/>
                <a:gd name="T65" fmla="*/ 1 h 232"/>
                <a:gd name="T66" fmla="*/ 1 w 644"/>
                <a:gd name="T67" fmla="*/ 1 h 232"/>
                <a:gd name="T68" fmla="*/ 1 w 644"/>
                <a:gd name="T69" fmla="*/ 1 h 232"/>
                <a:gd name="T70" fmla="*/ 1 w 644"/>
                <a:gd name="T71" fmla="*/ 1 h 232"/>
                <a:gd name="T72" fmla="*/ 1 w 644"/>
                <a:gd name="T73" fmla="*/ 1 h 232"/>
                <a:gd name="T74" fmla="*/ 1 w 644"/>
                <a:gd name="T75" fmla="*/ 1 h 232"/>
                <a:gd name="T76" fmla="*/ 1 w 644"/>
                <a:gd name="T77" fmla="*/ 1 h 232"/>
                <a:gd name="T78" fmla="*/ 1 w 644"/>
                <a:gd name="T79" fmla="*/ 1 h 232"/>
                <a:gd name="T80" fmla="*/ 1 w 644"/>
                <a:gd name="T81" fmla="*/ 1 h 23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44"/>
                <a:gd name="T124" fmla="*/ 0 h 232"/>
                <a:gd name="T125" fmla="*/ 644 w 644"/>
                <a:gd name="T126" fmla="*/ 232 h 23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44" h="232">
                  <a:moveTo>
                    <a:pt x="644" y="232"/>
                  </a:moveTo>
                  <a:lnTo>
                    <a:pt x="617" y="214"/>
                  </a:lnTo>
                  <a:lnTo>
                    <a:pt x="586" y="197"/>
                  </a:lnTo>
                  <a:lnTo>
                    <a:pt x="553" y="180"/>
                  </a:lnTo>
                  <a:lnTo>
                    <a:pt x="519" y="164"/>
                  </a:lnTo>
                  <a:lnTo>
                    <a:pt x="482" y="147"/>
                  </a:lnTo>
                  <a:lnTo>
                    <a:pt x="444" y="132"/>
                  </a:lnTo>
                  <a:lnTo>
                    <a:pt x="405" y="117"/>
                  </a:lnTo>
                  <a:lnTo>
                    <a:pt x="364" y="104"/>
                  </a:lnTo>
                  <a:lnTo>
                    <a:pt x="322" y="90"/>
                  </a:lnTo>
                  <a:lnTo>
                    <a:pt x="278" y="77"/>
                  </a:lnTo>
                  <a:lnTo>
                    <a:pt x="233" y="66"/>
                  </a:lnTo>
                  <a:lnTo>
                    <a:pt x="188" y="54"/>
                  </a:lnTo>
                  <a:lnTo>
                    <a:pt x="142" y="44"/>
                  </a:lnTo>
                  <a:lnTo>
                    <a:pt x="95" y="35"/>
                  </a:lnTo>
                  <a:lnTo>
                    <a:pt x="48" y="25"/>
                  </a:lnTo>
                  <a:lnTo>
                    <a:pt x="0" y="18"/>
                  </a:lnTo>
                  <a:lnTo>
                    <a:pt x="2" y="14"/>
                  </a:lnTo>
                  <a:lnTo>
                    <a:pt x="2" y="9"/>
                  </a:lnTo>
                  <a:lnTo>
                    <a:pt x="3" y="5"/>
                  </a:lnTo>
                  <a:lnTo>
                    <a:pt x="3" y="0"/>
                  </a:lnTo>
                  <a:lnTo>
                    <a:pt x="53" y="8"/>
                  </a:lnTo>
                  <a:lnTo>
                    <a:pt x="103" y="17"/>
                  </a:lnTo>
                  <a:lnTo>
                    <a:pt x="150" y="26"/>
                  </a:lnTo>
                  <a:lnTo>
                    <a:pt x="197" y="37"/>
                  </a:lnTo>
                  <a:lnTo>
                    <a:pt x="244" y="48"/>
                  </a:lnTo>
                  <a:lnTo>
                    <a:pt x="287" y="60"/>
                  </a:lnTo>
                  <a:lnTo>
                    <a:pt x="330" y="73"/>
                  </a:lnTo>
                  <a:lnTo>
                    <a:pt x="370" y="86"/>
                  </a:lnTo>
                  <a:lnTo>
                    <a:pt x="409" y="100"/>
                  </a:lnTo>
                  <a:lnTo>
                    <a:pt x="447" y="114"/>
                  </a:lnTo>
                  <a:lnTo>
                    <a:pt x="483" y="130"/>
                  </a:lnTo>
                  <a:lnTo>
                    <a:pt x="516" y="145"/>
                  </a:lnTo>
                  <a:lnTo>
                    <a:pt x="548" y="162"/>
                  </a:lnTo>
                  <a:lnTo>
                    <a:pt x="578" y="179"/>
                  </a:lnTo>
                  <a:lnTo>
                    <a:pt x="604" y="196"/>
                  </a:lnTo>
                  <a:lnTo>
                    <a:pt x="629" y="214"/>
                  </a:lnTo>
                  <a:lnTo>
                    <a:pt x="634" y="218"/>
                  </a:lnTo>
                  <a:lnTo>
                    <a:pt x="637" y="222"/>
                  </a:lnTo>
                  <a:lnTo>
                    <a:pt x="641" y="227"/>
                  </a:lnTo>
                  <a:lnTo>
                    <a:pt x="644" y="232"/>
                  </a:lnTo>
                  <a:close/>
                </a:path>
              </a:pathLst>
            </a:custGeom>
            <a:solidFill>
              <a:srgbClr val="FFFFFF"/>
            </a:solidFill>
            <a:ln w="9525">
              <a:solidFill>
                <a:srgbClr val="FF6600"/>
              </a:solidFill>
              <a:round/>
              <a:headEnd/>
              <a:tailEnd/>
            </a:ln>
          </p:spPr>
          <p:txBody>
            <a:bodyPr/>
            <a:lstStyle/>
            <a:p>
              <a:endParaRPr lang="fi-FI"/>
            </a:p>
          </p:txBody>
        </p:sp>
        <p:sp>
          <p:nvSpPr>
            <p:cNvPr id="93205" name="Freeform 40"/>
            <p:cNvSpPr>
              <a:spLocks/>
            </p:cNvSpPr>
            <p:nvPr/>
          </p:nvSpPr>
          <p:spPr bwMode="auto">
            <a:xfrm>
              <a:off x="2414" y="1413"/>
              <a:ext cx="31" cy="180"/>
            </a:xfrm>
            <a:custGeom>
              <a:avLst/>
              <a:gdLst>
                <a:gd name="T0" fmla="*/ 0 w 63"/>
                <a:gd name="T1" fmla="*/ 0 h 359"/>
                <a:gd name="T2" fmla="*/ 0 w 63"/>
                <a:gd name="T3" fmla="*/ 0 h 359"/>
                <a:gd name="T4" fmla="*/ 0 w 63"/>
                <a:gd name="T5" fmla="*/ 1 h 359"/>
                <a:gd name="T6" fmla="*/ 0 w 63"/>
                <a:gd name="T7" fmla="*/ 1 h 359"/>
                <a:gd name="T8" fmla="*/ 0 w 63"/>
                <a:gd name="T9" fmla="*/ 1 h 359"/>
                <a:gd name="T10" fmla="*/ 0 w 63"/>
                <a:gd name="T11" fmla="*/ 1 h 359"/>
                <a:gd name="T12" fmla="*/ 0 w 63"/>
                <a:gd name="T13" fmla="*/ 1 h 359"/>
                <a:gd name="T14" fmla="*/ 0 w 63"/>
                <a:gd name="T15" fmla="*/ 1 h 359"/>
                <a:gd name="T16" fmla="*/ 0 w 63"/>
                <a:gd name="T17" fmla="*/ 1 h 359"/>
                <a:gd name="T18" fmla="*/ 0 w 63"/>
                <a:gd name="T19" fmla="*/ 1 h 359"/>
                <a:gd name="T20" fmla="*/ 0 w 63"/>
                <a:gd name="T21" fmla="*/ 1 h 359"/>
                <a:gd name="T22" fmla="*/ 0 w 63"/>
                <a:gd name="T23" fmla="*/ 1 h 359"/>
                <a:gd name="T24" fmla="*/ 0 w 63"/>
                <a:gd name="T25" fmla="*/ 1 h 359"/>
                <a:gd name="T26" fmla="*/ 0 w 63"/>
                <a:gd name="T27" fmla="*/ 1 h 359"/>
                <a:gd name="T28" fmla="*/ 0 w 63"/>
                <a:gd name="T29" fmla="*/ 1 h 359"/>
                <a:gd name="T30" fmla="*/ 0 w 63"/>
                <a:gd name="T31" fmla="*/ 1 h 359"/>
                <a:gd name="T32" fmla="*/ 0 w 63"/>
                <a:gd name="T33" fmla="*/ 1 h 359"/>
                <a:gd name="T34" fmla="*/ 0 w 63"/>
                <a:gd name="T35" fmla="*/ 1 h 359"/>
                <a:gd name="T36" fmla="*/ 0 w 63"/>
                <a:gd name="T37" fmla="*/ 1 h 359"/>
                <a:gd name="T38" fmla="*/ 0 w 63"/>
                <a:gd name="T39" fmla="*/ 1 h 359"/>
                <a:gd name="T40" fmla="*/ 0 w 63"/>
                <a:gd name="T41" fmla="*/ 0 h 3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3"/>
                <a:gd name="T64" fmla="*/ 0 h 359"/>
                <a:gd name="T65" fmla="*/ 63 w 63"/>
                <a:gd name="T66" fmla="*/ 359 h 3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3" h="359">
                  <a:moveTo>
                    <a:pt x="11" y="0"/>
                  </a:moveTo>
                  <a:lnTo>
                    <a:pt x="33" y="0"/>
                  </a:lnTo>
                  <a:lnTo>
                    <a:pt x="38" y="1"/>
                  </a:lnTo>
                  <a:lnTo>
                    <a:pt x="41" y="3"/>
                  </a:lnTo>
                  <a:lnTo>
                    <a:pt x="45" y="8"/>
                  </a:lnTo>
                  <a:lnTo>
                    <a:pt x="46" y="13"/>
                  </a:lnTo>
                  <a:lnTo>
                    <a:pt x="63" y="332"/>
                  </a:lnTo>
                  <a:lnTo>
                    <a:pt x="60" y="335"/>
                  </a:lnTo>
                  <a:lnTo>
                    <a:pt x="55" y="339"/>
                  </a:lnTo>
                  <a:lnTo>
                    <a:pt x="50" y="342"/>
                  </a:lnTo>
                  <a:lnTo>
                    <a:pt x="45" y="345"/>
                  </a:lnTo>
                  <a:lnTo>
                    <a:pt x="39" y="349"/>
                  </a:lnTo>
                  <a:lnTo>
                    <a:pt x="33" y="352"/>
                  </a:lnTo>
                  <a:lnTo>
                    <a:pt x="26" y="356"/>
                  </a:lnTo>
                  <a:lnTo>
                    <a:pt x="19" y="359"/>
                  </a:lnTo>
                  <a:lnTo>
                    <a:pt x="0" y="13"/>
                  </a:lnTo>
                  <a:lnTo>
                    <a:pt x="1" y="8"/>
                  </a:lnTo>
                  <a:lnTo>
                    <a:pt x="3" y="3"/>
                  </a:lnTo>
                  <a:lnTo>
                    <a:pt x="7" y="1"/>
                  </a:lnTo>
                  <a:lnTo>
                    <a:pt x="11" y="0"/>
                  </a:lnTo>
                  <a:close/>
                </a:path>
              </a:pathLst>
            </a:custGeom>
            <a:solidFill>
              <a:srgbClr val="FFFFFF"/>
            </a:solidFill>
            <a:ln w="9525">
              <a:solidFill>
                <a:srgbClr val="FF6600"/>
              </a:solidFill>
              <a:round/>
              <a:headEnd/>
              <a:tailEnd/>
            </a:ln>
          </p:spPr>
          <p:txBody>
            <a:bodyPr/>
            <a:lstStyle/>
            <a:p>
              <a:endParaRPr lang="fi-FI"/>
            </a:p>
          </p:txBody>
        </p:sp>
        <p:sp>
          <p:nvSpPr>
            <p:cNvPr id="93206" name="Freeform 41"/>
            <p:cNvSpPr>
              <a:spLocks/>
            </p:cNvSpPr>
            <p:nvPr/>
          </p:nvSpPr>
          <p:spPr bwMode="auto">
            <a:xfrm>
              <a:off x="2220" y="1572"/>
              <a:ext cx="160" cy="44"/>
            </a:xfrm>
            <a:custGeom>
              <a:avLst/>
              <a:gdLst>
                <a:gd name="T0" fmla="*/ 0 w 321"/>
                <a:gd name="T1" fmla="*/ 1 h 88"/>
                <a:gd name="T2" fmla="*/ 0 w 321"/>
                <a:gd name="T3" fmla="*/ 1 h 88"/>
                <a:gd name="T4" fmla="*/ 0 w 321"/>
                <a:gd name="T5" fmla="*/ 1 h 88"/>
                <a:gd name="T6" fmla="*/ 0 w 321"/>
                <a:gd name="T7" fmla="*/ 1 h 88"/>
                <a:gd name="T8" fmla="*/ 0 w 321"/>
                <a:gd name="T9" fmla="*/ 1 h 88"/>
                <a:gd name="T10" fmla="*/ 0 w 321"/>
                <a:gd name="T11" fmla="*/ 1 h 88"/>
                <a:gd name="T12" fmla="*/ 0 w 321"/>
                <a:gd name="T13" fmla="*/ 1 h 88"/>
                <a:gd name="T14" fmla="*/ 0 w 321"/>
                <a:gd name="T15" fmla="*/ 1 h 88"/>
                <a:gd name="T16" fmla="*/ 0 w 321"/>
                <a:gd name="T17" fmla="*/ 1 h 88"/>
                <a:gd name="T18" fmla="*/ 0 w 321"/>
                <a:gd name="T19" fmla="*/ 1 h 88"/>
                <a:gd name="T20" fmla="*/ 0 w 321"/>
                <a:gd name="T21" fmla="*/ 0 h 88"/>
                <a:gd name="T22" fmla="*/ 0 w 321"/>
                <a:gd name="T23" fmla="*/ 1 h 88"/>
                <a:gd name="T24" fmla="*/ 0 w 321"/>
                <a:gd name="T25" fmla="*/ 1 h 88"/>
                <a:gd name="T26" fmla="*/ 0 w 321"/>
                <a:gd name="T27" fmla="*/ 1 h 88"/>
                <a:gd name="T28" fmla="*/ 0 w 321"/>
                <a:gd name="T29" fmla="*/ 1 h 88"/>
                <a:gd name="T30" fmla="*/ 0 w 321"/>
                <a:gd name="T31" fmla="*/ 1 h 88"/>
                <a:gd name="T32" fmla="*/ 0 w 321"/>
                <a:gd name="T33" fmla="*/ 1 h 88"/>
                <a:gd name="T34" fmla="*/ 0 w 321"/>
                <a:gd name="T35" fmla="*/ 1 h 88"/>
                <a:gd name="T36" fmla="*/ 0 w 321"/>
                <a:gd name="T37" fmla="*/ 1 h 88"/>
                <a:gd name="T38" fmla="*/ 0 w 321"/>
                <a:gd name="T39" fmla="*/ 1 h 88"/>
                <a:gd name="T40" fmla="*/ 0 w 321"/>
                <a:gd name="T41" fmla="*/ 1 h 88"/>
                <a:gd name="T42" fmla="*/ 0 w 321"/>
                <a:gd name="T43" fmla="*/ 1 h 88"/>
                <a:gd name="T44" fmla="*/ 0 w 321"/>
                <a:gd name="T45" fmla="*/ 1 h 88"/>
                <a:gd name="T46" fmla="*/ 0 w 321"/>
                <a:gd name="T47" fmla="*/ 1 h 88"/>
                <a:gd name="T48" fmla="*/ 0 w 321"/>
                <a:gd name="T49" fmla="*/ 1 h 88"/>
                <a:gd name="T50" fmla="*/ 0 w 321"/>
                <a:gd name="T51" fmla="*/ 1 h 88"/>
                <a:gd name="T52" fmla="*/ 0 w 321"/>
                <a:gd name="T53" fmla="*/ 1 h 88"/>
                <a:gd name="T54" fmla="*/ 0 w 321"/>
                <a:gd name="T55" fmla="*/ 1 h 88"/>
                <a:gd name="T56" fmla="*/ 0 w 321"/>
                <a:gd name="T57" fmla="*/ 1 h 88"/>
                <a:gd name="T58" fmla="*/ 0 w 321"/>
                <a:gd name="T59" fmla="*/ 1 h 88"/>
                <a:gd name="T60" fmla="*/ 0 w 321"/>
                <a:gd name="T61" fmla="*/ 1 h 88"/>
                <a:gd name="T62" fmla="*/ 0 w 321"/>
                <a:gd name="T63" fmla="*/ 1 h 88"/>
                <a:gd name="T64" fmla="*/ 0 w 321"/>
                <a:gd name="T65" fmla="*/ 1 h 88"/>
                <a:gd name="T66" fmla="*/ 0 w 321"/>
                <a:gd name="T67" fmla="*/ 1 h 88"/>
                <a:gd name="T68" fmla="*/ 0 w 321"/>
                <a:gd name="T69" fmla="*/ 1 h 88"/>
                <a:gd name="T70" fmla="*/ 0 w 321"/>
                <a:gd name="T71" fmla="*/ 1 h 8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21"/>
                <a:gd name="T109" fmla="*/ 0 h 88"/>
                <a:gd name="T110" fmla="*/ 321 w 321"/>
                <a:gd name="T111" fmla="*/ 88 h 8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21" h="88">
                  <a:moveTo>
                    <a:pt x="40" y="86"/>
                  </a:moveTo>
                  <a:lnTo>
                    <a:pt x="36" y="81"/>
                  </a:lnTo>
                  <a:lnTo>
                    <a:pt x="33" y="76"/>
                  </a:lnTo>
                  <a:lnTo>
                    <a:pt x="29" y="69"/>
                  </a:lnTo>
                  <a:lnTo>
                    <a:pt x="25" y="62"/>
                  </a:lnTo>
                  <a:lnTo>
                    <a:pt x="19" y="54"/>
                  </a:lnTo>
                  <a:lnTo>
                    <a:pt x="13" y="46"/>
                  </a:lnTo>
                  <a:lnTo>
                    <a:pt x="7" y="39"/>
                  </a:lnTo>
                  <a:lnTo>
                    <a:pt x="0" y="31"/>
                  </a:lnTo>
                  <a:lnTo>
                    <a:pt x="0" y="20"/>
                  </a:lnTo>
                  <a:lnTo>
                    <a:pt x="278" y="0"/>
                  </a:lnTo>
                  <a:lnTo>
                    <a:pt x="321" y="69"/>
                  </a:lnTo>
                  <a:lnTo>
                    <a:pt x="309" y="71"/>
                  </a:lnTo>
                  <a:lnTo>
                    <a:pt x="298" y="73"/>
                  </a:lnTo>
                  <a:lnTo>
                    <a:pt x="286" y="76"/>
                  </a:lnTo>
                  <a:lnTo>
                    <a:pt x="273" y="77"/>
                  </a:lnTo>
                  <a:lnTo>
                    <a:pt x="261" y="79"/>
                  </a:lnTo>
                  <a:lnTo>
                    <a:pt x="248" y="80"/>
                  </a:lnTo>
                  <a:lnTo>
                    <a:pt x="235" y="81"/>
                  </a:lnTo>
                  <a:lnTo>
                    <a:pt x="223" y="84"/>
                  </a:lnTo>
                  <a:lnTo>
                    <a:pt x="209" y="85"/>
                  </a:lnTo>
                  <a:lnTo>
                    <a:pt x="195" y="86"/>
                  </a:lnTo>
                  <a:lnTo>
                    <a:pt x="181" y="86"/>
                  </a:lnTo>
                  <a:lnTo>
                    <a:pt x="167" y="87"/>
                  </a:lnTo>
                  <a:lnTo>
                    <a:pt x="154" y="87"/>
                  </a:lnTo>
                  <a:lnTo>
                    <a:pt x="139" y="88"/>
                  </a:lnTo>
                  <a:lnTo>
                    <a:pt x="125" y="88"/>
                  </a:lnTo>
                  <a:lnTo>
                    <a:pt x="110" y="88"/>
                  </a:lnTo>
                  <a:lnTo>
                    <a:pt x="101" y="88"/>
                  </a:lnTo>
                  <a:lnTo>
                    <a:pt x="91" y="88"/>
                  </a:lnTo>
                  <a:lnTo>
                    <a:pt x="82" y="88"/>
                  </a:lnTo>
                  <a:lnTo>
                    <a:pt x="74" y="87"/>
                  </a:lnTo>
                  <a:lnTo>
                    <a:pt x="65" y="87"/>
                  </a:lnTo>
                  <a:lnTo>
                    <a:pt x="57" y="87"/>
                  </a:lnTo>
                  <a:lnTo>
                    <a:pt x="48" y="86"/>
                  </a:lnTo>
                  <a:lnTo>
                    <a:pt x="40" y="86"/>
                  </a:lnTo>
                  <a:close/>
                </a:path>
              </a:pathLst>
            </a:custGeom>
            <a:solidFill>
              <a:srgbClr val="FFFFFF"/>
            </a:solidFill>
            <a:ln w="9525">
              <a:solidFill>
                <a:srgbClr val="FF6600"/>
              </a:solidFill>
              <a:round/>
              <a:headEnd/>
              <a:tailEnd/>
            </a:ln>
          </p:spPr>
          <p:txBody>
            <a:bodyPr/>
            <a:lstStyle/>
            <a:p>
              <a:endParaRPr lang="fi-FI"/>
            </a:p>
          </p:txBody>
        </p:sp>
        <p:sp>
          <p:nvSpPr>
            <p:cNvPr id="93207" name="Freeform 42"/>
            <p:cNvSpPr>
              <a:spLocks/>
            </p:cNvSpPr>
            <p:nvPr/>
          </p:nvSpPr>
          <p:spPr bwMode="auto">
            <a:xfrm>
              <a:off x="2193" y="1300"/>
              <a:ext cx="200" cy="203"/>
            </a:xfrm>
            <a:custGeom>
              <a:avLst/>
              <a:gdLst>
                <a:gd name="T0" fmla="*/ 0 w 401"/>
                <a:gd name="T1" fmla="*/ 0 h 407"/>
                <a:gd name="T2" fmla="*/ 0 w 401"/>
                <a:gd name="T3" fmla="*/ 0 h 407"/>
                <a:gd name="T4" fmla="*/ 0 w 401"/>
                <a:gd name="T5" fmla="*/ 0 h 407"/>
                <a:gd name="T6" fmla="*/ 0 w 401"/>
                <a:gd name="T7" fmla="*/ 0 h 407"/>
                <a:gd name="T8" fmla="*/ 0 w 401"/>
                <a:gd name="T9" fmla="*/ 0 h 407"/>
                <a:gd name="T10" fmla="*/ 0 w 401"/>
                <a:gd name="T11" fmla="*/ 0 h 407"/>
                <a:gd name="T12" fmla="*/ 0 w 401"/>
                <a:gd name="T13" fmla="*/ 0 h 407"/>
                <a:gd name="T14" fmla="*/ 0 w 401"/>
                <a:gd name="T15" fmla="*/ 0 h 407"/>
                <a:gd name="T16" fmla="*/ 0 w 401"/>
                <a:gd name="T17" fmla="*/ 0 h 407"/>
                <a:gd name="T18" fmla="*/ 0 w 401"/>
                <a:gd name="T19" fmla="*/ 0 h 407"/>
                <a:gd name="T20" fmla="*/ 0 w 401"/>
                <a:gd name="T21" fmla="*/ 0 h 407"/>
                <a:gd name="T22" fmla="*/ 0 w 401"/>
                <a:gd name="T23" fmla="*/ 0 h 407"/>
                <a:gd name="T24" fmla="*/ 0 w 401"/>
                <a:gd name="T25" fmla="*/ 0 h 407"/>
                <a:gd name="T26" fmla="*/ 0 w 401"/>
                <a:gd name="T27" fmla="*/ 0 h 407"/>
                <a:gd name="T28" fmla="*/ 0 w 401"/>
                <a:gd name="T29" fmla="*/ 0 h 407"/>
                <a:gd name="T30" fmla="*/ 0 w 401"/>
                <a:gd name="T31" fmla="*/ 0 h 407"/>
                <a:gd name="T32" fmla="*/ 0 w 401"/>
                <a:gd name="T33" fmla="*/ 0 h 407"/>
                <a:gd name="T34" fmla="*/ 0 w 401"/>
                <a:gd name="T35" fmla="*/ 0 h 407"/>
                <a:gd name="T36" fmla="*/ 0 w 401"/>
                <a:gd name="T37" fmla="*/ 0 h 407"/>
                <a:gd name="T38" fmla="*/ 0 w 401"/>
                <a:gd name="T39" fmla="*/ 0 h 407"/>
                <a:gd name="T40" fmla="*/ 0 w 401"/>
                <a:gd name="T41" fmla="*/ 0 h 407"/>
                <a:gd name="T42" fmla="*/ 0 w 401"/>
                <a:gd name="T43" fmla="*/ 0 h 407"/>
                <a:gd name="T44" fmla="*/ 0 w 401"/>
                <a:gd name="T45" fmla="*/ 0 h 407"/>
                <a:gd name="T46" fmla="*/ 0 w 401"/>
                <a:gd name="T47" fmla="*/ 0 h 407"/>
                <a:gd name="T48" fmla="*/ 0 w 401"/>
                <a:gd name="T49" fmla="*/ 0 h 407"/>
                <a:gd name="T50" fmla="*/ 0 w 401"/>
                <a:gd name="T51" fmla="*/ 0 h 407"/>
                <a:gd name="T52" fmla="*/ 0 w 401"/>
                <a:gd name="T53" fmla="*/ 0 h 407"/>
                <a:gd name="T54" fmla="*/ 0 w 401"/>
                <a:gd name="T55" fmla="*/ 0 h 407"/>
                <a:gd name="T56" fmla="*/ 0 w 401"/>
                <a:gd name="T57" fmla="*/ 0 h 407"/>
                <a:gd name="T58" fmla="*/ 0 w 401"/>
                <a:gd name="T59" fmla="*/ 0 h 407"/>
                <a:gd name="T60" fmla="*/ 0 w 401"/>
                <a:gd name="T61" fmla="*/ 0 h 407"/>
                <a:gd name="T62" fmla="*/ 0 w 401"/>
                <a:gd name="T63" fmla="*/ 0 h 407"/>
                <a:gd name="T64" fmla="*/ 0 w 401"/>
                <a:gd name="T65" fmla="*/ 0 h 407"/>
                <a:gd name="T66" fmla="*/ 0 w 401"/>
                <a:gd name="T67" fmla="*/ 0 h 407"/>
                <a:gd name="T68" fmla="*/ 0 w 401"/>
                <a:gd name="T69" fmla="*/ 0 h 40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1"/>
                <a:gd name="T106" fmla="*/ 0 h 407"/>
                <a:gd name="T107" fmla="*/ 401 w 401"/>
                <a:gd name="T108" fmla="*/ 407 h 40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1" h="407">
                  <a:moveTo>
                    <a:pt x="188" y="0"/>
                  </a:moveTo>
                  <a:lnTo>
                    <a:pt x="209" y="1"/>
                  </a:lnTo>
                  <a:lnTo>
                    <a:pt x="228" y="3"/>
                  </a:lnTo>
                  <a:lnTo>
                    <a:pt x="248" y="9"/>
                  </a:lnTo>
                  <a:lnTo>
                    <a:pt x="266" y="16"/>
                  </a:lnTo>
                  <a:lnTo>
                    <a:pt x="285" y="24"/>
                  </a:lnTo>
                  <a:lnTo>
                    <a:pt x="302" y="35"/>
                  </a:lnTo>
                  <a:lnTo>
                    <a:pt x="318" y="46"/>
                  </a:lnTo>
                  <a:lnTo>
                    <a:pt x="334" y="60"/>
                  </a:lnTo>
                  <a:lnTo>
                    <a:pt x="348" y="75"/>
                  </a:lnTo>
                  <a:lnTo>
                    <a:pt x="361" y="91"/>
                  </a:lnTo>
                  <a:lnTo>
                    <a:pt x="372" y="107"/>
                  </a:lnTo>
                  <a:lnTo>
                    <a:pt x="382" y="126"/>
                  </a:lnTo>
                  <a:lnTo>
                    <a:pt x="390" y="144"/>
                  </a:lnTo>
                  <a:lnTo>
                    <a:pt x="395" y="162"/>
                  </a:lnTo>
                  <a:lnTo>
                    <a:pt x="399" y="182"/>
                  </a:lnTo>
                  <a:lnTo>
                    <a:pt x="401" y="202"/>
                  </a:lnTo>
                  <a:lnTo>
                    <a:pt x="400" y="229"/>
                  </a:lnTo>
                  <a:lnTo>
                    <a:pt x="395" y="259"/>
                  </a:lnTo>
                  <a:lnTo>
                    <a:pt x="387" y="288"/>
                  </a:lnTo>
                  <a:lnTo>
                    <a:pt x="377" y="316"/>
                  </a:lnTo>
                  <a:lnTo>
                    <a:pt x="363" y="342"/>
                  </a:lnTo>
                  <a:lnTo>
                    <a:pt x="348" y="365"/>
                  </a:lnTo>
                  <a:lnTo>
                    <a:pt x="331" y="385"/>
                  </a:lnTo>
                  <a:lnTo>
                    <a:pt x="312" y="399"/>
                  </a:lnTo>
                  <a:lnTo>
                    <a:pt x="306" y="402"/>
                  </a:lnTo>
                  <a:lnTo>
                    <a:pt x="300" y="404"/>
                  </a:lnTo>
                  <a:lnTo>
                    <a:pt x="294" y="405"/>
                  </a:lnTo>
                  <a:lnTo>
                    <a:pt x="288" y="407"/>
                  </a:lnTo>
                  <a:lnTo>
                    <a:pt x="281" y="407"/>
                  </a:lnTo>
                  <a:lnTo>
                    <a:pt x="276" y="405"/>
                  </a:lnTo>
                  <a:lnTo>
                    <a:pt x="270" y="403"/>
                  </a:lnTo>
                  <a:lnTo>
                    <a:pt x="264" y="401"/>
                  </a:lnTo>
                  <a:lnTo>
                    <a:pt x="241" y="382"/>
                  </a:lnTo>
                  <a:lnTo>
                    <a:pt x="223" y="357"/>
                  </a:lnTo>
                  <a:lnTo>
                    <a:pt x="209" y="328"/>
                  </a:lnTo>
                  <a:lnTo>
                    <a:pt x="200" y="299"/>
                  </a:lnTo>
                  <a:lnTo>
                    <a:pt x="193" y="272"/>
                  </a:lnTo>
                  <a:lnTo>
                    <a:pt x="188" y="249"/>
                  </a:lnTo>
                  <a:lnTo>
                    <a:pt x="186" y="233"/>
                  </a:lnTo>
                  <a:lnTo>
                    <a:pt x="186" y="227"/>
                  </a:lnTo>
                  <a:lnTo>
                    <a:pt x="183" y="215"/>
                  </a:lnTo>
                  <a:lnTo>
                    <a:pt x="180" y="204"/>
                  </a:lnTo>
                  <a:lnTo>
                    <a:pt x="174" y="193"/>
                  </a:lnTo>
                  <a:lnTo>
                    <a:pt x="166" y="184"/>
                  </a:lnTo>
                  <a:lnTo>
                    <a:pt x="162" y="181"/>
                  </a:lnTo>
                  <a:lnTo>
                    <a:pt x="156" y="177"/>
                  </a:lnTo>
                  <a:lnTo>
                    <a:pt x="151" y="174"/>
                  </a:lnTo>
                  <a:lnTo>
                    <a:pt x="145" y="172"/>
                  </a:lnTo>
                  <a:lnTo>
                    <a:pt x="141" y="169"/>
                  </a:lnTo>
                  <a:lnTo>
                    <a:pt x="135" y="168"/>
                  </a:lnTo>
                  <a:lnTo>
                    <a:pt x="129" y="167"/>
                  </a:lnTo>
                  <a:lnTo>
                    <a:pt x="124" y="167"/>
                  </a:lnTo>
                  <a:lnTo>
                    <a:pt x="0" y="167"/>
                  </a:lnTo>
                  <a:lnTo>
                    <a:pt x="4" y="150"/>
                  </a:lnTo>
                  <a:lnTo>
                    <a:pt x="7" y="132"/>
                  </a:lnTo>
                  <a:lnTo>
                    <a:pt x="13" y="116"/>
                  </a:lnTo>
                  <a:lnTo>
                    <a:pt x="21" y="100"/>
                  </a:lnTo>
                  <a:lnTo>
                    <a:pt x="29" y="86"/>
                  </a:lnTo>
                  <a:lnTo>
                    <a:pt x="39" y="73"/>
                  </a:lnTo>
                  <a:lnTo>
                    <a:pt x="50" y="60"/>
                  </a:lnTo>
                  <a:lnTo>
                    <a:pt x="61" y="47"/>
                  </a:lnTo>
                  <a:lnTo>
                    <a:pt x="75" y="37"/>
                  </a:lnTo>
                  <a:lnTo>
                    <a:pt x="89" y="28"/>
                  </a:lnTo>
                  <a:lnTo>
                    <a:pt x="104" y="20"/>
                  </a:lnTo>
                  <a:lnTo>
                    <a:pt x="119" y="13"/>
                  </a:lnTo>
                  <a:lnTo>
                    <a:pt x="135" y="7"/>
                  </a:lnTo>
                  <a:lnTo>
                    <a:pt x="152" y="3"/>
                  </a:lnTo>
                  <a:lnTo>
                    <a:pt x="170" y="1"/>
                  </a:lnTo>
                  <a:lnTo>
                    <a:pt x="188" y="0"/>
                  </a:lnTo>
                  <a:close/>
                </a:path>
              </a:pathLst>
            </a:custGeom>
            <a:solidFill>
              <a:srgbClr val="11C126"/>
            </a:solidFill>
            <a:ln w="9525">
              <a:solidFill>
                <a:srgbClr val="FF6600"/>
              </a:solidFill>
              <a:round/>
              <a:headEnd/>
              <a:tailEnd/>
            </a:ln>
          </p:spPr>
          <p:txBody>
            <a:bodyPr/>
            <a:lstStyle/>
            <a:p>
              <a:endParaRPr lang="fi-FI"/>
            </a:p>
          </p:txBody>
        </p:sp>
        <p:sp>
          <p:nvSpPr>
            <p:cNvPr id="93208" name="Freeform 43"/>
            <p:cNvSpPr>
              <a:spLocks/>
            </p:cNvSpPr>
            <p:nvPr/>
          </p:nvSpPr>
          <p:spPr bwMode="auto">
            <a:xfrm>
              <a:off x="2109" y="1399"/>
              <a:ext cx="245" cy="168"/>
            </a:xfrm>
            <a:custGeom>
              <a:avLst/>
              <a:gdLst>
                <a:gd name="T0" fmla="*/ 0 w 490"/>
                <a:gd name="T1" fmla="*/ 1 h 336"/>
                <a:gd name="T2" fmla="*/ 1 w 490"/>
                <a:gd name="T3" fmla="*/ 1 h 336"/>
                <a:gd name="T4" fmla="*/ 1 w 490"/>
                <a:gd name="T5" fmla="*/ 1 h 336"/>
                <a:gd name="T6" fmla="*/ 1 w 490"/>
                <a:gd name="T7" fmla="*/ 1 h 336"/>
                <a:gd name="T8" fmla="*/ 1 w 490"/>
                <a:gd name="T9" fmla="*/ 1 h 336"/>
                <a:gd name="T10" fmla="*/ 1 w 490"/>
                <a:gd name="T11" fmla="*/ 1 h 336"/>
                <a:gd name="T12" fmla="*/ 1 w 490"/>
                <a:gd name="T13" fmla="*/ 1 h 336"/>
                <a:gd name="T14" fmla="*/ 1 w 490"/>
                <a:gd name="T15" fmla="*/ 1 h 336"/>
                <a:gd name="T16" fmla="*/ 1 w 490"/>
                <a:gd name="T17" fmla="*/ 0 h 336"/>
                <a:gd name="T18" fmla="*/ 1 w 490"/>
                <a:gd name="T19" fmla="*/ 0 h 336"/>
                <a:gd name="T20" fmla="*/ 1 w 490"/>
                <a:gd name="T21" fmla="*/ 1 h 336"/>
                <a:gd name="T22" fmla="*/ 1 w 490"/>
                <a:gd name="T23" fmla="*/ 1 h 336"/>
                <a:gd name="T24" fmla="*/ 1 w 490"/>
                <a:gd name="T25" fmla="*/ 1 h 336"/>
                <a:gd name="T26" fmla="*/ 1 w 490"/>
                <a:gd name="T27" fmla="*/ 1 h 336"/>
                <a:gd name="T28" fmla="*/ 1 w 490"/>
                <a:gd name="T29" fmla="*/ 1 h 336"/>
                <a:gd name="T30" fmla="*/ 1 w 490"/>
                <a:gd name="T31" fmla="*/ 1 h 336"/>
                <a:gd name="T32" fmla="*/ 1 w 490"/>
                <a:gd name="T33" fmla="*/ 1 h 336"/>
                <a:gd name="T34" fmla="*/ 1 w 490"/>
                <a:gd name="T35" fmla="*/ 1 h 336"/>
                <a:gd name="T36" fmla="*/ 1 w 490"/>
                <a:gd name="T37" fmla="*/ 1 h 336"/>
                <a:gd name="T38" fmla="*/ 1 w 490"/>
                <a:gd name="T39" fmla="*/ 1 h 336"/>
                <a:gd name="T40" fmla="*/ 1 w 490"/>
                <a:gd name="T41" fmla="*/ 1 h 336"/>
                <a:gd name="T42" fmla="*/ 1 w 490"/>
                <a:gd name="T43" fmla="*/ 1 h 336"/>
                <a:gd name="T44" fmla="*/ 1 w 490"/>
                <a:gd name="T45" fmla="*/ 1 h 336"/>
                <a:gd name="T46" fmla="*/ 1 w 490"/>
                <a:gd name="T47" fmla="*/ 1 h 336"/>
                <a:gd name="T48" fmla="*/ 1 w 490"/>
                <a:gd name="T49" fmla="*/ 1 h 336"/>
                <a:gd name="T50" fmla="*/ 1 w 490"/>
                <a:gd name="T51" fmla="*/ 1 h 336"/>
                <a:gd name="T52" fmla="*/ 1 w 490"/>
                <a:gd name="T53" fmla="*/ 1 h 336"/>
                <a:gd name="T54" fmla="*/ 1 w 490"/>
                <a:gd name="T55" fmla="*/ 1 h 336"/>
                <a:gd name="T56" fmla="*/ 1 w 490"/>
                <a:gd name="T57" fmla="*/ 1 h 336"/>
                <a:gd name="T58" fmla="*/ 1 w 490"/>
                <a:gd name="T59" fmla="*/ 1 h 336"/>
                <a:gd name="T60" fmla="*/ 1 w 490"/>
                <a:gd name="T61" fmla="*/ 1 h 336"/>
                <a:gd name="T62" fmla="*/ 1 w 490"/>
                <a:gd name="T63" fmla="*/ 1 h 336"/>
                <a:gd name="T64" fmla="*/ 1 w 490"/>
                <a:gd name="T65" fmla="*/ 1 h 336"/>
                <a:gd name="T66" fmla="*/ 1 w 490"/>
                <a:gd name="T67" fmla="*/ 1 h 336"/>
                <a:gd name="T68" fmla="*/ 1 w 490"/>
                <a:gd name="T69" fmla="*/ 1 h 336"/>
                <a:gd name="T70" fmla="*/ 1 w 490"/>
                <a:gd name="T71" fmla="*/ 1 h 336"/>
                <a:gd name="T72" fmla="*/ 1 w 490"/>
                <a:gd name="T73" fmla="*/ 1 h 336"/>
                <a:gd name="T74" fmla="*/ 1 w 490"/>
                <a:gd name="T75" fmla="*/ 1 h 336"/>
                <a:gd name="T76" fmla="*/ 1 w 490"/>
                <a:gd name="T77" fmla="*/ 1 h 336"/>
                <a:gd name="T78" fmla="*/ 1 w 490"/>
                <a:gd name="T79" fmla="*/ 1 h 336"/>
                <a:gd name="T80" fmla="*/ 1 w 490"/>
                <a:gd name="T81" fmla="*/ 1 h 336"/>
                <a:gd name="T82" fmla="*/ 1 w 490"/>
                <a:gd name="T83" fmla="*/ 1 h 336"/>
                <a:gd name="T84" fmla="*/ 1 w 490"/>
                <a:gd name="T85" fmla="*/ 1 h 336"/>
                <a:gd name="T86" fmla="*/ 1 w 490"/>
                <a:gd name="T87" fmla="*/ 1 h 336"/>
                <a:gd name="T88" fmla="*/ 1 w 490"/>
                <a:gd name="T89" fmla="*/ 1 h 336"/>
                <a:gd name="T90" fmla="*/ 1 w 490"/>
                <a:gd name="T91" fmla="*/ 1 h 336"/>
                <a:gd name="T92" fmla="*/ 1 w 490"/>
                <a:gd name="T93" fmla="*/ 1 h 336"/>
                <a:gd name="T94" fmla="*/ 1 w 490"/>
                <a:gd name="T95" fmla="*/ 1 h 336"/>
                <a:gd name="T96" fmla="*/ 1 w 490"/>
                <a:gd name="T97" fmla="*/ 1 h 336"/>
                <a:gd name="T98" fmla="*/ 1 w 490"/>
                <a:gd name="T99" fmla="*/ 1 h 336"/>
                <a:gd name="T100" fmla="*/ 1 w 490"/>
                <a:gd name="T101" fmla="*/ 1 h 336"/>
                <a:gd name="T102" fmla="*/ 1 w 490"/>
                <a:gd name="T103" fmla="*/ 1 h 336"/>
                <a:gd name="T104" fmla="*/ 1 w 490"/>
                <a:gd name="T105" fmla="*/ 1 h 336"/>
                <a:gd name="T106" fmla="*/ 1 w 490"/>
                <a:gd name="T107" fmla="*/ 1 h 336"/>
                <a:gd name="T108" fmla="*/ 0 w 490"/>
                <a:gd name="T109" fmla="*/ 1 h 336"/>
                <a:gd name="T110" fmla="*/ 0 w 490"/>
                <a:gd name="T111" fmla="*/ 1 h 336"/>
                <a:gd name="T112" fmla="*/ 0 w 490"/>
                <a:gd name="T113" fmla="*/ 1 h 336"/>
                <a:gd name="T114" fmla="*/ 0 w 490"/>
                <a:gd name="T115" fmla="*/ 1 h 3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90"/>
                <a:gd name="T175" fmla="*/ 0 h 336"/>
                <a:gd name="T176" fmla="*/ 490 w 490"/>
                <a:gd name="T177" fmla="*/ 336 h 3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90" h="336">
                  <a:moveTo>
                    <a:pt x="0" y="177"/>
                  </a:moveTo>
                  <a:lnTo>
                    <a:pt x="1" y="168"/>
                  </a:lnTo>
                  <a:lnTo>
                    <a:pt x="8" y="153"/>
                  </a:lnTo>
                  <a:lnTo>
                    <a:pt x="22" y="134"/>
                  </a:lnTo>
                  <a:lnTo>
                    <a:pt x="42" y="111"/>
                  </a:lnTo>
                  <a:lnTo>
                    <a:pt x="65" y="85"/>
                  </a:lnTo>
                  <a:lnTo>
                    <a:pt x="92" y="58"/>
                  </a:lnTo>
                  <a:lnTo>
                    <a:pt x="124" y="29"/>
                  </a:lnTo>
                  <a:lnTo>
                    <a:pt x="156" y="0"/>
                  </a:lnTo>
                  <a:lnTo>
                    <a:pt x="292" y="0"/>
                  </a:lnTo>
                  <a:lnTo>
                    <a:pt x="297" y="1"/>
                  </a:lnTo>
                  <a:lnTo>
                    <a:pt x="303" y="2"/>
                  </a:lnTo>
                  <a:lnTo>
                    <a:pt x="308" y="5"/>
                  </a:lnTo>
                  <a:lnTo>
                    <a:pt x="312" y="8"/>
                  </a:lnTo>
                  <a:lnTo>
                    <a:pt x="316" y="13"/>
                  </a:lnTo>
                  <a:lnTo>
                    <a:pt x="319" y="17"/>
                  </a:lnTo>
                  <a:lnTo>
                    <a:pt x="321" y="23"/>
                  </a:lnTo>
                  <a:lnTo>
                    <a:pt x="322" y="29"/>
                  </a:lnTo>
                  <a:lnTo>
                    <a:pt x="323" y="37"/>
                  </a:lnTo>
                  <a:lnTo>
                    <a:pt x="325" y="57"/>
                  </a:lnTo>
                  <a:lnTo>
                    <a:pt x="330" y="82"/>
                  </a:lnTo>
                  <a:lnTo>
                    <a:pt x="338" y="113"/>
                  </a:lnTo>
                  <a:lnTo>
                    <a:pt x="349" y="145"/>
                  </a:lnTo>
                  <a:lnTo>
                    <a:pt x="367" y="177"/>
                  </a:lnTo>
                  <a:lnTo>
                    <a:pt x="388" y="206"/>
                  </a:lnTo>
                  <a:lnTo>
                    <a:pt x="417" y="228"/>
                  </a:lnTo>
                  <a:lnTo>
                    <a:pt x="425" y="232"/>
                  </a:lnTo>
                  <a:lnTo>
                    <a:pt x="433" y="235"/>
                  </a:lnTo>
                  <a:lnTo>
                    <a:pt x="440" y="237"/>
                  </a:lnTo>
                  <a:lnTo>
                    <a:pt x="448" y="239"/>
                  </a:lnTo>
                  <a:lnTo>
                    <a:pt x="456" y="239"/>
                  </a:lnTo>
                  <a:lnTo>
                    <a:pt x="465" y="239"/>
                  </a:lnTo>
                  <a:lnTo>
                    <a:pt x="473" y="236"/>
                  </a:lnTo>
                  <a:lnTo>
                    <a:pt x="481" y="234"/>
                  </a:lnTo>
                  <a:lnTo>
                    <a:pt x="490" y="316"/>
                  </a:lnTo>
                  <a:lnTo>
                    <a:pt x="220" y="336"/>
                  </a:lnTo>
                  <a:lnTo>
                    <a:pt x="205" y="211"/>
                  </a:lnTo>
                  <a:lnTo>
                    <a:pt x="192" y="211"/>
                  </a:lnTo>
                  <a:lnTo>
                    <a:pt x="190" y="211"/>
                  </a:lnTo>
                  <a:lnTo>
                    <a:pt x="186" y="211"/>
                  </a:lnTo>
                  <a:lnTo>
                    <a:pt x="179" y="210"/>
                  </a:lnTo>
                  <a:lnTo>
                    <a:pt x="170" y="210"/>
                  </a:lnTo>
                  <a:lnTo>
                    <a:pt x="158" y="209"/>
                  </a:lnTo>
                  <a:lnTo>
                    <a:pt x="145" y="207"/>
                  </a:lnTo>
                  <a:lnTo>
                    <a:pt x="132" y="206"/>
                  </a:lnTo>
                  <a:lnTo>
                    <a:pt x="117" y="205"/>
                  </a:lnTo>
                  <a:lnTo>
                    <a:pt x="102" y="203"/>
                  </a:lnTo>
                  <a:lnTo>
                    <a:pt x="86" y="201"/>
                  </a:lnTo>
                  <a:lnTo>
                    <a:pt x="69" y="198"/>
                  </a:lnTo>
                  <a:lnTo>
                    <a:pt x="54" y="195"/>
                  </a:lnTo>
                  <a:lnTo>
                    <a:pt x="39" y="191"/>
                  </a:lnTo>
                  <a:lnTo>
                    <a:pt x="26" y="188"/>
                  </a:lnTo>
                  <a:lnTo>
                    <a:pt x="13" y="183"/>
                  </a:lnTo>
                  <a:lnTo>
                    <a:pt x="1" y="179"/>
                  </a:lnTo>
                  <a:lnTo>
                    <a:pt x="0" y="177"/>
                  </a:lnTo>
                  <a:close/>
                </a:path>
              </a:pathLst>
            </a:custGeom>
            <a:solidFill>
              <a:srgbClr val="FFFFFF"/>
            </a:solidFill>
            <a:ln w="9525">
              <a:solidFill>
                <a:srgbClr val="FF6600"/>
              </a:solidFill>
              <a:round/>
              <a:headEnd/>
              <a:tailEnd/>
            </a:ln>
          </p:spPr>
          <p:txBody>
            <a:bodyPr/>
            <a:lstStyle/>
            <a:p>
              <a:endParaRPr lang="fi-FI"/>
            </a:p>
          </p:txBody>
        </p:sp>
        <p:sp>
          <p:nvSpPr>
            <p:cNvPr id="93209" name="Freeform 44"/>
            <p:cNvSpPr>
              <a:spLocks/>
            </p:cNvSpPr>
            <p:nvPr/>
          </p:nvSpPr>
          <p:spPr bwMode="auto">
            <a:xfrm>
              <a:off x="2168" y="1590"/>
              <a:ext cx="53" cy="24"/>
            </a:xfrm>
            <a:custGeom>
              <a:avLst/>
              <a:gdLst>
                <a:gd name="T0" fmla="*/ 1 w 106"/>
                <a:gd name="T1" fmla="*/ 0 h 49"/>
                <a:gd name="T2" fmla="*/ 1 w 106"/>
                <a:gd name="T3" fmla="*/ 0 h 49"/>
                <a:gd name="T4" fmla="*/ 1 w 106"/>
                <a:gd name="T5" fmla="*/ 0 h 49"/>
                <a:gd name="T6" fmla="*/ 1 w 106"/>
                <a:gd name="T7" fmla="*/ 0 h 49"/>
                <a:gd name="T8" fmla="*/ 1 w 106"/>
                <a:gd name="T9" fmla="*/ 0 h 49"/>
                <a:gd name="T10" fmla="*/ 1 w 106"/>
                <a:gd name="T11" fmla="*/ 0 h 49"/>
                <a:gd name="T12" fmla="*/ 1 w 106"/>
                <a:gd name="T13" fmla="*/ 0 h 49"/>
                <a:gd name="T14" fmla="*/ 1 w 106"/>
                <a:gd name="T15" fmla="*/ 0 h 49"/>
                <a:gd name="T16" fmla="*/ 1 w 106"/>
                <a:gd name="T17" fmla="*/ 0 h 49"/>
                <a:gd name="T18" fmla="*/ 1 w 106"/>
                <a:gd name="T19" fmla="*/ 0 h 49"/>
                <a:gd name="T20" fmla="*/ 1 w 106"/>
                <a:gd name="T21" fmla="*/ 0 h 49"/>
                <a:gd name="T22" fmla="*/ 1 w 106"/>
                <a:gd name="T23" fmla="*/ 0 h 49"/>
                <a:gd name="T24" fmla="*/ 1 w 106"/>
                <a:gd name="T25" fmla="*/ 0 h 49"/>
                <a:gd name="T26" fmla="*/ 1 w 106"/>
                <a:gd name="T27" fmla="*/ 0 h 49"/>
                <a:gd name="T28" fmla="*/ 1 w 106"/>
                <a:gd name="T29" fmla="*/ 0 h 49"/>
                <a:gd name="T30" fmla="*/ 1 w 106"/>
                <a:gd name="T31" fmla="*/ 0 h 49"/>
                <a:gd name="T32" fmla="*/ 1 w 106"/>
                <a:gd name="T33" fmla="*/ 0 h 49"/>
                <a:gd name="T34" fmla="*/ 1 w 106"/>
                <a:gd name="T35" fmla="*/ 0 h 49"/>
                <a:gd name="T36" fmla="*/ 0 w 106"/>
                <a:gd name="T37" fmla="*/ 0 h 49"/>
                <a:gd name="T38" fmla="*/ 1 w 106"/>
                <a:gd name="T39" fmla="*/ 0 h 49"/>
                <a:gd name="T40" fmla="*/ 1 w 106"/>
                <a:gd name="T41" fmla="*/ 0 h 49"/>
                <a:gd name="T42" fmla="*/ 1 w 106"/>
                <a:gd name="T43" fmla="*/ 0 h 49"/>
                <a:gd name="T44" fmla="*/ 1 w 106"/>
                <a:gd name="T45" fmla="*/ 0 h 49"/>
                <a:gd name="T46" fmla="*/ 1 w 106"/>
                <a:gd name="T47" fmla="*/ 0 h 49"/>
                <a:gd name="T48" fmla="*/ 1 w 106"/>
                <a:gd name="T49" fmla="*/ 0 h 4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6"/>
                <a:gd name="T76" fmla="*/ 0 h 49"/>
                <a:gd name="T77" fmla="*/ 106 w 106"/>
                <a:gd name="T78" fmla="*/ 49 h 4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6" h="49">
                  <a:moveTo>
                    <a:pt x="53" y="0"/>
                  </a:moveTo>
                  <a:lnTo>
                    <a:pt x="56" y="0"/>
                  </a:lnTo>
                  <a:lnTo>
                    <a:pt x="61" y="2"/>
                  </a:lnTo>
                  <a:lnTo>
                    <a:pt x="67" y="4"/>
                  </a:lnTo>
                  <a:lnTo>
                    <a:pt x="72" y="8"/>
                  </a:lnTo>
                  <a:lnTo>
                    <a:pt x="72" y="11"/>
                  </a:lnTo>
                  <a:lnTo>
                    <a:pt x="76" y="12"/>
                  </a:lnTo>
                  <a:lnTo>
                    <a:pt x="84" y="20"/>
                  </a:lnTo>
                  <a:lnTo>
                    <a:pt x="91" y="28"/>
                  </a:lnTo>
                  <a:lnTo>
                    <a:pt x="99" y="38"/>
                  </a:lnTo>
                  <a:lnTo>
                    <a:pt x="106" y="49"/>
                  </a:lnTo>
                  <a:lnTo>
                    <a:pt x="92" y="48"/>
                  </a:lnTo>
                  <a:lnTo>
                    <a:pt x="78" y="46"/>
                  </a:lnTo>
                  <a:lnTo>
                    <a:pt x="64" y="44"/>
                  </a:lnTo>
                  <a:lnTo>
                    <a:pt x="50" y="43"/>
                  </a:lnTo>
                  <a:lnTo>
                    <a:pt x="38" y="41"/>
                  </a:lnTo>
                  <a:lnTo>
                    <a:pt x="25" y="38"/>
                  </a:lnTo>
                  <a:lnTo>
                    <a:pt x="12" y="36"/>
                  </a:lnTo>
                  <a:lnTo>
                    <a:pt x="0" y="34"/>
                  </a:lnTo>
                  <a:lnTo>
                    <a:pt x="33" y="22"/>
                  </a:lnTo>
                  <a:lnTo>
                    <a:pt x="30" y="12"/>
                  </a:lnTo>
                  <a:lnTo>
                    <a:pt x="32" y="10"/>
                  </a:lnTo>
                  <a:lnTo>
                    <a:pt x="37" y="7"/>
                  </a:lnTo>
                  <a:lnTo>
                    <a:pt x="42" y="4"/>
                  </a:lnTo>
                  <a:lnTo>
                    <a:pt x="53" y="0"/>
                  </a:lnTo>
                  <a:close/>
                </a:path>
              </a:pathLst>
            </a:custGeom>
            <a:solidFill>
              <a:srgbClr val="FFFFFF"/>
            </a:solidFill>
            <a:ln w="9525">
              <a:solidFill>
                <a:srgbClr val="FF6600"/>
              </a:solidFill>
              <a:round/>
              <a:headEnd/>
              <a:tailEnd/>
            </a:ln>
          </p:spPr>
          <p:txBody>
            <a:bodyPr/>
            <a:lstStyle/>
            <a:p>
              <a:endParaRPr lang="fi-FI"/>
            </a:p>
          </p:txBody>
        </p:sp>
        <p:sp>
          <p:nvSpPr>
            <p:cNvPr id="93210" name="Freeform 45"/>
            <p:cNvSpPr>
              <a:spLocks/>
            </p:cNvSpPr>
            <p:nvPr/>
          </p:nvSpPr>
          <p:spPr bwMode="auto">
            <a:xfrm>
              <a:off x="2129" y="1541"/>
              <a:ext cx="41" cy="52"/>
            </a:xfrm>
            <a:custGeom>
              <a:avLst/>
              <a:gdLst>
                <a:gd name="T0" fmla="*/ 0 w 83"/>
                <a:gd name="T1" fmla="*/ 1 h 102"/>
                <a:gd name="T2" fmla="*/ 0 w 83"/>
                <a:gd name="T3" fmla="*/ 1 h 102"/>
                <a:gd name="T4" fmla="*/ 0 w 83"/>
                <a:gd name="T5" fmla="*/ 0 h 102"/>
                <a:gd name="T6" fmla="*/ 0 w 83"/>
                <a:gd name="T7" fmla="*/ 0 h 102"/>
                <a:gd name="T8" fmla="*/ 0 w 83"/>
                <a:gd name="T9" fmla="*/ 1 h 102"/>
                <a:gd name="T10" fmla="*/ 0 w 83"/>
                <a:gd name="T11" fmla="*/ 1 h 102"/>
                <a:gd name="T12" fmla="*/ 0 w 83"/>
                <a:gd name="T13" fmla="*/ 1 h 102"/>
                <a:gd name="T14" fmla="*/ 0 w 83"/>
                <a:gd name="T15" fmla="*/ 1 h 102"/>
                <a:gd name="T16" fmla="*/ 0 w 83"/>
                <a:gd name="T17" fmla="*/ 1 h 102"/>
                <a:gd name="T18" fmla="*/ 0 w 83"/>
                <a:gd name="T19" fmla="*/ 1 h 102"/>
                <a:gd name="T20" fmla="*/ 0 w 83"/>
                <a:gd name="T21" fmla="*/ 1 h 102"/>
                <a:gd name="T22" fmla="*/ 0 w 83"/>
                <a:gd name="T23" fmla="*/ 1 h 102"/>
                <a:gd name="T24" fmla="*/ 0 w 83"/>
                <a:gd name="T25" fmla="*/ 1 h 102"/>
                <a:gd name="T26" fmla="*/ 0 w 83"/>
                <a:gd name="T27" fmla="*/ 1 h 102"/>
                <a:gd name="T28" fmla="*/ 0 w 83"/>
                <a:gd name="T29" fmla="*/ 1 h 102"/>
                <a:gd name="T30" fmla="*/ 0 w 83"/>
                <a:gd name="T31" fmla="*/ 1 h 10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3"/>
                <a:gd name="T49" fmla="*/ 0 h 102"/>
                <a:gd name="T50" fmla="*/ 83 w 83"/>
                <a:gd name="T51" fmla="*/ 102 h 10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3" h="102">
                  <a:moveTo>
                    <a:pt x="5" y="3"/>
                  </a:moveTo>
                  <a:lnTo>
                    <a:pt x="9" y="1"/>
                  </a:lnTo>
                  <a:lnTo>
                    <a:pt x="12" y="0"/>
                  </a:lnTo>
                  <a:lnTo>
                    <a:pt x="15" y="0"/>
                  </a:lnTo>
                  <a:lnTo>
                    <a:pt x="19" y="2"/>
                  </a:lnTo>
                  <a:lnTo>
                    <a:pt x="83" y="89"/>
                  </a:lnTo>
                  <a:lnTo>
                    <a:pt x="82" y="91"/>
                  </a:lnTo>
                  <a:lnTo>
                    <a:pt x="81" y="93"/>
                  </a:lnTo>
                  <a:lnTo>
                    <a:pt x="80" y="94"/>
                  </a:lnTo>
                  <a:lnTo>
                    <a:pt x="80" y="96"/>
                  </a:lnTo>
                  <a:lnTo>
                    <a:pt x="65" y="102"/>
                  </a:lnTo>
                  <a:lnTo>
                    <a:pt x="2" y="17"/>
                  </a:lnTo>
                  <a:lnTo>
                    <a:pt x="0" y="15"/>
                  </a:lnTo>
                  <a:lnTo>
                    <a:pt x="0" y="11"/>
                  </a:lnTo>
                  <a:lnTo>
                    <a:pt x="2" y="8"/>
                  </a:lnTo>
                  <a:lnTo>
                    <a:pt x="5" y="3"/>
                  </a:lnTo>
                  <a:close/>
                </a:path>
              </a:pathLst>
            </a:custGeom>
            <a:solidFill>
              <a:srgbClr val="FFFFFF"/>
            </a:solidFill>
            <a:ln w="9525">
              <a:solidFill>
                <a:srgbClr val="FF6600"/>
              </a:solidFill>
              <a:round/>
              <a:headEnd/>
              <a:tailEnd/>
            </a:ln>
          </p:spPr>
          <p:txBody>
            <a:bodyPr/>
            <a:lstStyle/>
            <a:p>
              <a:endParaRPr lang="fi-FI"/>
            </a:p>
          </p:txBody>
        </p:sp>
        <p:sp>
          <p:nvSpPr>
            <p:cNvPr id="93211" name="Freeform 46"/>
            <p:cNvSpPr>
              <a:spLocks/>
            </p:cNvSpPr>
            <p:nvPr/>
          </p:nvSpPr>
          <p:spPr bwMode="auto">
            <a:xfrm>
              <a:off x="1749" y="1557"/>
              <a:ext cx="328" cy="91"/>
            </a:xfrm>
            <a:custGeom>
              <a:avLst/>
              <a:gdLst>
                <a:gd name="T0" fmla="*/ 0 w 657"/>
                <a:gd name="T1" fmla="*/ 1 h 182"/>
                <a:gd name="T2" fmla="*/ 0 w 657"/>
                <a:gd name="T3" fmla="*/ 1 h 182"/>
                <a:gd name="T4" fmla="*/ 0 w 657"/>
                <a:gd name="T5" fmla="*/ 1 h 182"/>
                <a:gd name="T6" fmla="*/ 0 w 657"/>
                <a:gd name="T7" fmla="*/ 1 h 182"/>
                <a:gd name="T8" fmla="*/ 0 w 657"/>
                <a:gd name="T9" fmla="*/ 1 h 182"/>
                <a:gd name="T10" fmla="*/ 0 w 657"/>
                <a:gd name="T11" fmla="*/ 1 h 182"/>
                <a:gd name="T12" fmla="*/ 0 w 657"/>
                <a:gd name="T13" fmla="*/ 1 h 182"/>
                <a:gd name="T14" fmla="*/ 0 w 657"/>
                <a:gd name="T15" fmla="*/ 1 h 182"/>
                <a:gd name="T16" fmla="*/ 0 w 657"/>
                <a:gd name="T17" fmla="*/ 1 h 182"/>
                <a:gd name="T18" fmla="*/ 0 w 657"/>
                <a:gd name="T19" fmla="*/ 1 h 182"/>
                <a:gd name="T20" fmla="*/ 0 w 657"/>
                <a:gd name="T21" fmla="*/ 1 h 182"/>
                <a:gd name="T22" fmla="*/ 0 w 657"/>
                <a:gd name="T23" fmla="*/ 1 h 182"/>
                <a:gd name="T24" fmla="*/ 0 w 657"/>
                <a:gd name="T25" fmla="*/ 1 h 182"/>
                <a:gd name="T26" fmla="*/ 0 w 657"/>
                <a:gd name="T27" fmla="*/ 1 h 182"/>
                <a:gd name="T28" fmla="*/ 0 w 657"/>
                <a:gd name="T29" fmla="*/ 1 h 182"/>
                <a:gd name="T30" fmla="*/ 0 w 657"/>
                <a:gd name="T31" fmla="*/ 1 h 182"/>
                <a:gd name="T32" fmla="*/ 0 w 657"/>
                <a:gd name="T33" fmla="*/ 1 h 182"/>
                <a:gd name="T34" fmla="*/ 0 w 657"/>
                <a:gd name="T35" fmla="*/ 1 h 182"/>
                <a:gd name="T36" fmla="*/ 0 w 657"/>
                <a:gd name="T37" fmla="*/ 1 h 182"/>
                <a:gd name="T38" fmla="*/ 0 w 657"/>
                <a:gd name="T39" fmla="*/ 1 h 182"/>
                <a:gd name="T40" fmla="*/ 0 w 657"/>
                <a:gd name="T41" fmla="*/ 1 h 182"/>
                <a:gd name="T42" fmla="*/ 0 w 657"/>
                <a:gd name="T43" fmla="*/ 1 h 182"/>
                <a:gd name="T44" fmla="*/ 0 w 657"/>
                <a:gd name="T45" fmla="*/ 1 h 182"/>
                <a:gd name="T46" fmla="*/ 0 w 657"/>
                <a:gd name="T47" fmla="*/ 1 h 182"/>
                <a:gd name="T48" fmla="*/ 0 w 657"/>
                <a:gd name="T49" fmla="*/ 1 h 182"/>
                <a:gd name="T50" fmla="*/ 0 w 657"/>
                <a:gd name="T51" fmla="*/ 1 h 182"/>
                <a:gd name="T52" fmla="*/ 0 w 657"/>
                <a:gd name="T53" fmla="*/ 1 h 182"/>
                <a:gd name="T54" fmla="*/ 0 w 657"/>
                <a:gd name="T55" fmla="*/ 1 h 182"/>
                <a:gd name="T56" fmla="*/ 0 w 657"/>
                <a:gd name="T57" fmla="*/ 1 h 182"/>
                <a:gd name="T58" fmla="*/ 0 w 657"/>
                <a:gd name="T59" fmla="*/ 1 h 182"/>
                <a:gd name="T60" fmla="*/ 0 w 657"/>
                <a:gd name="T61" fmla="*/ 1 h 182"/>
                <a:gd name="T62" fmla="*/ 0 w 657"/>
                <a:gd name="T63" fmla="*/ 1 h 182"/>
                <a:gd name="T64" fmla="*/ 0 w 657"/>
                <a:gd name="T65" fmla="*/ 0 h 182"/>
                <a:gd name="T66" fmla="*/ 0 w 657"/>
                <a:gd name="T67" fmla="*/ 1 h 182"/>
                <a:gd name="T68" fmla="*/ 0 w 657"/>
                <a:gd name="T69" fmla="*/ 1 h 182"/>
                <a:gd name="T70" fmla="*/ 0 w 657"/>
                <a:gd name="T71" fmla="*/ 1 h 182"/>
                <a:gd name="T72" fmla="*/ 0 w 657"/>
                <a:gd name="T73" fmla="*/ 1 h 18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57"/>
                <a:gd name="T112" fmla="*/ 0 h 182"/>
                <a:gd name="T113" fmla="*/ 657 w 657"/>
                <a:gd name="T114" fmla="*/ 182 h 18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57" h="182">
                  <a:moveTo>
                    <a:pt x="657" y="18"/>
                  </a:moveTo>
                  <a:lnTo>
                    <a:pt x="605" y="24"/>
                  </a:lnTo>
                  <a:lnTo>
                    <a:pt x="554" y="31"/>
                  </a:lnTo>
                  <a:lnTo>
                    <a:pt x="506" y="38"/>
                  </a:lnTo>
                  <a:lnTo>
                    <a:pt x="458" y="46"/>
                  </a:lnTo>
                  <a:lnTo>
                    <a:pt x="412" y="54"/>
                  </a:lnTo>
                  <a:lnTo>
                    <a:pt x="367" y="63"/>
                  </a:lnTo>
                  <a:lnTo>
                    <a:pt x="323" y="72"/>
                  </a:lnTo>
                  <a:lnTo>
                    <a:pt x="280" y="83"/>
                  </a:lnTo>
                  <a:lnTo>
                    <a:pt x="240" y="93"/>
                  </a:lnTo>
                  <a:lnTo>
                    <a:pt x="201" y="104"/>
                  </a:lnTo>
                  <a:lnTo>
                    <a:pt x="164" y="116"/>
                  </a:lnTo>
                  <a:lnTo>
                    <a:pt x="127" y="128"/>
                  </a:lnTo>
                  <a:lnTo>
                    <a:pt x="94" y="140"/>
                  </a:lnTo>
                  <a:lnTo>
                    <a:pt x="60" y="154"/>
                  </a:lnTo>
                  <a:lnTo>
                    <a:pt x="29" y="168"/>
                  </a:lnTo>
                  <a:lnTo>
                    <a:pt x="0" y="182"/>
                  </a:lnTo>
                  <a:lnTo>
                    <a:pt x="29" y="166"/>
                  </a:lnTo>
                  <a:lnTo>
                    <a:pt x="59" y="150"/>
                  </a:lnTo>
                  <a:lnTo>
                    <a:pt x="91" y="135"/>
                  </a:lnTo>
                  <a:lnTo>
                    <a:pt x="126" y="121"/>
                  </a:lnTo>
                  <a:lnTo>
                    <a:pt x="162" y="107"/>
                  </a:lnTo>
                  <a:lnTo>
                    <a:pt x="199" y="93"/>
                  </a:lnTo>
                  <a:lnTo>
                    <a:pt x="238" y="82"/>
                  </a:lnTo>
                  <a:lnTo>
                    <a:pt x="279" y="69"/>
                  </a:lnTo>
                  <a:lnTo>
                    <a:pt x="322" y="59"/>
                  </a:lnTo>
                  <a:lnTo>
                    <a:pt x="366" y="47"/>
                  </a:lnTo>
                  <a:lnTo>
                    <a:pt x="410" y="38"/>
                  </a:lnTo>
                  <a:lnTo>
                    <a:pt x="457" y="29"/>
                  </a:lnTo>
                  <a:lnTo>
                    <a:pt x="505" y="21"/>
                  </a:lnTo>
                  <a:lnTo>
                    <a:pt x="554" y="13"/>
                  </a:lnTo>
                  <a:lnTo>
                    <a:pt x="604" y="6"/>
                  </a:lnTo>
                  <a:lnTo>
                    <a:pt x="656" y="0"/>
                  </a:lnTo>
                  <a:lnTo>
                    <a:pt x="656" y="4"/>
                  </a:lnTo>
                  <a:lnTo>
                    <a:pt x="656" y="9"/>
                  </a:lnTo>
                  <a:lnTo>
                    <a:pt x="656" y="14"/>
                  </a:lnTo>
                  <a:lnTo>
                    <a:pt x="657" y="18"/>
                  </a:lnTo>
                  <a:close/>
                </a:path>
              </a:pathLst>
            </a:custGeom>
            <a:solidFill>
              <a:srgbClr val="FFFFFF"/>
            </a:solidFill>
            <a:ln w="9525">
              <a:solidFill>
                <a:srgbClr val="FF6600"/>
              </a:solidFill>
              <a:round/>
              <a:headEnd/>
              <a:tailEnd/>
            </a:ln>
          </p:spPr>
          <p:txBody>
            <a:bodyPr/>
            <a:lstStyle/>
            <a:p>
              <a:endParaRPr lang="fi-FI"/>
            </a:p>
          </p:txBody>
        </p:sp>
        <p:sp>
          <p:nvSpPr>
            <p:cNvPr id="93212" name="Freeform 47"/>
            <p:cNvSpPr>
              <a:spLocks/>
            </p:cNvSpPr>
            <p:nvPr/>
          </p:nvSpPr>
          <p:spPr bwMode="auto">
            <a:xfrm>
              <a:off x="1793" y="1684"/>
              <a:ext cx="310" cy="310"/>
            </a:xfrm>
            <a:custGeom>
              <a:avLst/>
              <a:gdLst>
                <a:gd name="T0" fmla="*/ 1 w 620"/>
                <a:gd name="T1" fmla="*/ 1 h 620"/>
                <a:gd name="T2" fmla="*/ 1 w 620"/>
                <a:gd name="T3" fmla="*/ 1 h 620"/>
                <a:gd name="T4" fmla="*/ 1 w 620"/>
                <a:gd name="T5" fmla="*/ 1 h 620"/>
                <a:gd name="T6" fmla="*/ 1 w 620"/>
                <a:gd name="T7" fmla="*/ 1 h 620"/>
                <a:gd name="T8" fmla="*/ 1 w 620"/>
                <a:gd name="T9" fmla="*/ 1 h 620"/>
                <a:gd name="T10" fmla="*/ 1 w 620"/>
                <a:gd name="T11" fmla="*/ 1 h 620"/>
                <a:gd name="T12" fmla="*/ 1 w 620"/>
                <a:gd name="T13" fmla="*/ 1 h 620"/>
                <a:gd name="T14" fmla="*/ 1 w 620"/>
                <a:gd name="T15" fmla="*/ 1 h 620"/>
                <a:gd name="T16" fmla="*/ 1 w 620"/>
                <a:gd name="T17" fmla="*/ 1 h 620"/>
                <a:gd name="T18" fmla="*/ 1 w 620"/>
                <a:gd name="T19" fmla="*/ 1 h 620"/>
                <a:gd name="T20" fmla="*/ 1 w 620"/>
                <a:gd name="T21" fmla="*/ 1 h 620"/>
                <a:gd name="T22" fmla="*/ 1 w 620"/>
                <a:gd name="T23" fmla="*/ 1 h 620"/>
                <a:gd name="T24" fmla="*/ 0 w 620"/>
                <a:gd name="T25" fmla="*/ 1 h 620"/>
                <a:gd name="T26" fmla="*/ 1 w 620"/>
                <a:gd name="T27" fmla="*/ 1 h 620"/>
                <a:gd name="T28" fmla="*/ 1 w 620"/>
                <a:gd name="T29" fmla="*/ 1 h 620"/>
                <a:gd name="T30" fmla="*/ 1 w 620"/>
                <a:gd name="T31" fmla="*/ 1 h 620"/>
                <a:gd name="T32" fmla="*/ 1 w 620"/>
                <a:gd name="T33" fmla="*/ 1 h 620"/>
                <a:gd name="T34" fmla="*/ 1 w 620"/>
                <a:gd name="T35" fmla="*/ 1 h 620"/>
                <a:gd name="T36" fmla="*/ 1 w 620"/>
                <a:gd name="T37" fmla="*/ 1 h 620"/>
                <a:gd name="T38" fmla="*/ 1 w 620"/>
                <a:gd name="T39" fmla="*/ 1 h 620"/>
                <a:gd name="T40" fmla="*/ 1 w 620"/>
                <a:gd name="T41" fmla="*/ 1 h 620"/>
                <a:gd name="T42" fmla="*/ 1 w 620"/>
                <a:gd name="T43" fmla="*/ 1 h 620"/>
                <a:gd name="T44" fmla="*/ 1 w 620"/>
                <a:gd name="T45" fmla="*/ 1 h 620"/>
                <a:gd name="T46" fmla="*/ 1 w 620"/>
                <a:gd name="T47" fmla="*/ 0 h 620"/>
                <a:gd name="T48" fmla="*/ 1 w 620"/>
                <a:gd name="T49" fmla="*/ 0 h 620"/>
                <a:gd name="T50" fmla="*/ 1 w 620"/>
                <a:gd name="T51" fmla="*/ 1 h 620"/>
                <a:gd name="T52" fmla="*/ 1 w 620"/>
                <a:gd name="T53" fmla="*/ 1 h 620"/>
                <a:gd name="T54" fmla="*/ 1 w 620"/>
                <a:gd name="T55" fmla="*/ 1 h 620"/>
                <a:gd name="T56" fmla="*/ 1 w 620"/>
                <a:gd name="T57" fmla="*/ 1 h 620"/>
                <a:gd name="T58" fmla="*/ 1 w 620"/>
                <a:gd name="T59" fmla="*/ 1 h 620"/>
                <a:gd name="T60" fmla="*/ 1 w 620"/>
                <a:gd name="T61" fmla="*/ 1 h 620"/>
                <a:gd name="T62" fmla="*/ 1 w 620"/>
                <a:gd name="T63" fmla="*/ 1 h 620"/>
                <a:gd name="T64" fmla="*/ 1 w 620"/>
                <a:gd name="T65" fmla="*/ 1 h 620"/>
                <a:gd name="T66" fmla="*/ 1 w 620"/>
                <a:gd name="T67" fmla="*/ 1 h 620"/>
                <a:gd name="T68" fmla="*/ 1 w 620"/>
                <a:gd name="T69" fmla="*/ 1 h 620"/>
                <a:gd name="T70" fmla="*/ 1 w 620"/>
                <a:gd name="T71" fmla="*/ 1 h 620"/>
                <a:gd name="T72" fmla="*/ 1 w 620"/>
                <a:gd name="T73" fmla="*/ 1 h 620"/>
                <a:gd name="T74" fmla="*/ 1 w 620"/>
                <a:gd name="T75" fmla="*/ 1 h 620"/>
                <a:gd name="T76" fmla="*/ 1 w 620"/>
                <a:gd name="T77" fmla="*/ 1 h 620"/>
                <a:gd name="T78" fmla="*/ 1 w 620"/>
                <a:gd name="T79" fmla="*/ 1 h 620"/>
                <a:gd name="T80" fmla="*/ 1 w 620"/>
                <a:gd name="T81" fmla="*/ 1 h 620"/>
                <a:gd name="T82" fmla="*/ 1 w 620"/>
                <a:gd name="T83" fmla="*/ 1 h 620"/>
                <a:gd name="T84" fmla="*/ 1 w 620"/>
                <a:gd name="T85" fmla="*/ 1 h 620"/>
                <a:gd name="T86" fmla="*/ 1 w 620"/>
                <a:gd name="T87" fmla="*/ 1 h 62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0"/>
                <a:gd name="T133" fmla="*/ 0 h 620"/>
                <a:gd name="T134" fmla="*/ 620 w 620"/>
                <a:gd name="T135" fmla="*/ 620 h 62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0" h="620">
                  <a:moveTo>
                    <a:pt x="327" y="620"/>
                  </a:moveTo>
                  <a:lnTo>
                    <a:pt x="312" y="620"/>
                  </a:lnTo>
                  <a:lnTo>
                    <a:pt x="296" y="619"/>
                  </a:lnTo>
                  <a:lnTo>
                    <a:pt x="281" y="617"/>
                  </a:lnTo>
                  <a:lnTo>
                    <a:pt x="266" y="614"/>
                  </a:lnTo>
                  <a:lnTo>
                    <a:pt x="251" y="611"/>
                  </a:lnTo>
                  <a:lnTo>
                    <a:pt x="236" y="606"/>
                  </a:lnTo>
                  <a:lnTo>
                    <a:pt x="221" y="602"/>
                  </a:lnTo>
                  <a:lnTo>
                    <a:pt x="207" y="597"/>
                  </a:lnTo>
                  <a:lnTo>
                    <a:pt x="192" y="590"/>
                  </a:lnTo>
                  <a:lnTo>
                    <a:pt x="178" y="583"/>
                  </a:lnTo>
                  <a:lnTo>
                    <a:pt x="166" y="576"/>
                  </a:lnTo>
                  <a:lnTo>
                    <a:pt x="152" y="568"/>
                  </a:lnTo>
                  <a:lnTo>
                    <a:pt x="139" y="559"/>
                  </a:lnTo>
                  <a:lnTo>
                    <a:pt x="127" y="550"/>
                  </a:lnTo>
                  <a:lnTo>
                    <a:pt x="114" y="539"/>
                  </a:lnTo>
                  <a:lnTo>
                    <a:pt x="102" y="529"/>
                  </a:lnTo>
                  <a:lnTo>
                    <a:pt x="81" y="506"/>
                  </a:lnTo>
                  <a:lnTo>
                    <a:pt x="61" y="482"/>
                  </a:lnTo>
                  <a:lnTo>
                    <a:pt x="44" y="455"/>
                  </a:lnTo>
                  <a:lnTo>
                    <a:pt x="30" y="429"/>
                  </a:lnTo>
                  <a:lnTo>
                    <a:pt x="18" y="400"/>
                  </a:lnTo>
                  <a:lnTo>
                    <a:pt x="9" y="371"/>
                  </a:lnTo>
                  <a:lnTo>
                    <a:pt x="3" y="341"/>
                  </a:lnTo>
                  <a:lnTo>
                    <a:pt x="0" y="310"/>
                  </a:lnTo>
                  <a:lnTo>
                    <a:pt x="0" y="279"/>
                  </a:lnTo>
                  <a:lnTo>
                    <a:pt x="2" y="249"/>
                  </a:lnTo>
                  <a:lnTo>
                    <a:pt x="8" y="220"/>
                  </a:lnTo>
                  <a:lnTo>
                    <a:pt x="17" y="192"/>
                  </a:lnTo>
                  <a:lnTo>
                    <a:pt x="28" y="165"/>
                  </a:lnTo>
                  <a:lnTo>
                    <a:pt x="43" y="139"/>
                  </a:lnTo>
                  <a:lnTo>
                    <a:pt x="59" y="114"/>
                  </a:lnTo>
                  <a:lnTo>
                    <a:pt x="78" y="91"/>
                  </a:lnTo>
                  <a:lnTo>
                    <a:pt x="89" y="81"/>
                  </a:lnTo>
                  <a:lnTo>
                    <a:pt x="100" y="71"/>
                  </a:lnTo>
                  <a:lnTo>
                    <a:pt x="112" y="61"/>
                  </a:lnTo>
                  <a:lnTo>
                    <a:pt x="123" y="52"/>
                  </a:lnTo>
                  <a:lnTo>
                    <a:pt x="136" y="44"/>
                  </a:lnTo>
                  <a:lnTo>
                    <a:pt x="149" y="37"/>
                  </a:lnTo>
                  <a:lnTo>
                    <a:pt x="161" y="30"/>
                  </a:lnTo>
                  <a:lnTo>
                    <a:pt x="175" y="23"/>
                  </a:lnTo>
                  <a:lnTo>
                    <a:pt x="189" y="19"/>
                  </a:lnTo>
                  <a:lnTo>
                    <a:pt x="203" y="14"/>
                  </a:lnTo>
                  <a:lnTo>
                    <a:pt x="218" y="10"/>
                  </a:lnTo>
                  <a:lnTo>
                    <a:pt x="231" y="6"/>
                  </a:lnTo>
                  <a:lnTo>
                    <a:pt x="246" y="4"/>
                  </a:lnTo>
                  <a:lnTo>
                    <a:pt x="261" y="1"/>
                  </a:lnTo>
                  <a:lnTo>
                    <a:pt x="278" y="0"/>
                  </a:lnTo>
                  <a:lnTo>
                    <a:pt x="293" y="0"/>
                  </a:lnTo>
                  <a:lnTo>
                    <a:pt x="307" y="0"/>
                  </a:lnTo>
                  <a:lnTo>
                    <a:pt x="324" y="1"/>
                  </a:lnTo>
                  <a:lnTo>
                    <a:pt x="339" y="4"/>
                  </a:lnTo>
                  <a:lnTo>
                    <a:pt x="354" y="6"/>
                  </a:lnTo>
                  <a:lnTo>
                    <a:pt x="369" y="10"/>
                  </a:lnTo>
                  <a:lnTo>
                    <a:pt x="384" y="14"/>
                  </a:lnTo>
                  <a:lnTo>
                    <a:pt x="398" y="19"/>
                  </a:lnTo>
                  <a:lnTo>
                    <a:pt x="412" y="23"/>
                  </a:lnTo>
                  <a:lnTo>
                    <a:pt x="427" y="30"/>
                  </a:lnTo>
                  <a:lnTo>
                    <a:pt x="441" y="37"/>
                  </a:lnTo>
                  <a:lnTo>
                    <a:pt x="454" y="44"/>
                  </a:lnTo>
                  <a:lnTo>
                    <a:pt x="468" y="52"/>
                  </a:lnTo>
                  <a:lnTo>
                    <a:pt x="480" y="61"/>
                  </a:lnTo>
                  <a:lnTo>
                    <a:pt x="493" y="71"/>
                  </a:lnTo>
                  <a:lnTo>
                    <a:pt x="506" y="81"/>
                  </a:lnTo>
                  <a:lnTo>
                    <a:pt x="517" y="91"/>
                  </a:lnTo>
                  <a:lnTo>
                    <a:pt x="539" y="114"/>
                  </a:lnTo>
                  <a:lnTo>
                    <a:pt x="559" y="139"/>
                  </a:lnTo>
                  <a:lnTo>
                    <a:pt x="575" y="165"/>
                  </a:lnTo>
                  <a:lnTo>
                    <a:pt x="590" y="192"/>
                  </a:lnTo>
                  <a:lnTo>
                    <a:pt x="601" y="220"/>
                  </a:lnTo>
                  <a:lnTo>
                    <a:pt x="610" y="249"/>
                  </a:lnTo>
                  <a:lnTo>
                    <a:pt x="616" y="279"/>
                  </a:lnTo>
                  <a:lnTo>
                    <a:pt x="620" y="310"/>
                  </a:lnTo>
                  <a:lnTo>
                    <a:pt x="620" y="341"/>
                  </a:lnTo>
                  <a:lnTo>
                    <a:pt x="616" y="372"/>
                  </a:lnTo>
                  <a:lnTo>
                    <a:pt x="610" y="402"/>
                  </a:lnTo>
                  <a:lnTo>
                    <a:pt x="602" y="430"/>
                  </a:lnTo>
                  <a:lnTo>
                    <a:pt x="590" y="458"/>
                  </a:lnTo>
                  <a:lnTo>
                    <a:pt x="576" y="483"/>
                  </a:lnTo>
                  <a:lnTo>
                    <a:pt x="560" y="507"/>
                  </a:lnTo>
                  <a:lnTo>
                    <a:pt x="541" y="529"/>
                  </a:lnTo>
                  <a:lnTo>
                    <a:pt x="519" y="549"/>
                  </a:lnTo>
                  <a:lnTo>
                    <a:pt x="498" y="567"/>
                  </a:lnTo>
                  <a:lnTo>
                    <a:pt x="472" y="582"/>
                  </a:lnTo>
                  <a:lnTo>
                    <a:pt x="446" y="596"/>
                  </a:lnTo>
                  <a:lnTo>
                    <a:pt x="418" y="606"/>
                  </a:lnTo>
                  <a:lnTo>
                    <a:pt x="389" y="614"/>
                  </a:lnTo>
                  <a:lnTo>
                    <a:pt x="358" y="619"/>
                  </a:lnTo>
                  <a:lnTo>
                    <a:pt x="327" y="620"/>
                  </a:lnTo>
                  <a:close/>
                </a:path>
              </a:pathLst>
            </a:custGeom>
            <a:solidFill>
              <a:srgbClr val="193800"/>
            </a:solidFill>
            <a:ln w="9525">
              <a:solidFill>
                <a:srgbClr val="FF6600"/>
              </a:solidFill>
              <a:round/>
              <a:headEnd/>
              <a:tailEnd/>
            </a:ln>
          </p:spPr>
          <p:txBody>
            <a:bodyPr/>
            <a:lstStyle/>
            <a:p>
              <a:endParaRPr lang="fi-FI"/>
            </a:p>
          </p:txBody>
        </p:sp>
        <p:sp>
          <p:nvSpPr>
            <p:cNvPr id="93213" name="Freeform 48"/>
            <p:cNvSpPr>
              <a:spLocks/>
            </p:cNvSpPr>
            <p:nvPr/>
          </p:nvSpPr>
          <p:spPr bwMode="auto">
            <a:xfrm>
              <a:off x="2420" y="1684"/>
              <a:ext cx="310" cy="310"/>
            </a:xfrm>
            <a:custGeom>
              <a:avLst/>
              <a:gdLst>
                <a:gd name="T0" fmla="*/ 1 w 620"/>
                <a:gd name="T1" fmla="*/ 1 h 620"/>
                <a:gd name="T2" fmla="*/ 1 w 620"/>
                <a:gd name="T3" fmla="*/ 1 h 620"/>
                <a:gd name="T4" fmla="*/ 1 w 620"/>
                <a:gd name="T5" fmla="*/ 1 h 620"/>
                <a:gd name="T6" fmla="*/ 1 w 620"/>
                <a:gd name="T7" fmla="*/ 1 h 620"/>
                <a:gd name="T8" fmla="*/ 1 w 620"/>
                <a:gd name="T9" fmla="*/ 1 h 620"/>
                <a:gd name="T10" fmla="*/ 1 w 620"/>
                <a:gd name="T11" fmla="*/ 1 h 620"/>
                <a:gd name="T12" fmla="*/ 1 w 620"/>
                <a:gd name="T13" fmla="*/ 1 h 620"/>
                <a:gd name="T14" fmla="*/ 1 w 620"/>
                <a:gd name="T15" fmla="*/ 1 h 620"/>
                <a:gd name="T16" fmla="*/ 1 w 620"/>
                <a:gd name="T17" fmla="*/ 1 h 620"/>
                <a:gd name="T18" fmla="*/ 1 w 620"/>
                <a:gd name="T19" fmla="*/ 1 h 620"/>
                <a:gd name="T20" fmla="*/ 1 w 620"/>
                <a:gd name="T21" fmla="*/ 1 h 620"/>
                <a:gd name="T22" fmla="*/ 1 w 620"/>
                <a:gd name="T23" fmla="*/ 1 h 620"/>
                <a:gd name="T24" fmla="*/ 0 w 620"/>
                <a:gd name="T25" fmla="*/ 1 h 620"/>
                <a:gd name="T26" fmla="*/ 1 w 620"/>
                <a:gd name="T27" fmla="*/ 1 h 620"/>
                <a:gd name="T28" fmla="*/ 1 w 620"/>
                <a:gd name="T29" fmla="*/ 1 h 620"/>
                <a:gd name="T30" fmla="*/ 1 w 620"/>
                <a:gd name="T31" fmla="*/ 1 h 620"/>
                <a:gd name="T32" fmla="*/ 1 w 620"/>
                <a:gd name="T33" fmla="*/ 1 h 620"/>
                <a:gd name="T34" fmla="*/ 1 w 620"/>
                <a:gd name="T35" fmla="*/ 1 h 620"/>
                <a:gd name="T36" fmla="*/ 1 w 620"/>
                <a:gd name="T37" fmla="*/ 1 h 620"/>
                <a:gd name="T38" fmla="*/ 1 w 620"/>
                <a:gd name="T39" fmla="*/ 1 h 620"/>
                <a:gd name="T40" fmla="*/ 1 w 620"/>
                <a:gd name="T41" fmla="*/ 1 h 620"/>
                <a:gd name="T42" fmla="*/ 1 w 620"/>
                <a:gd name="T43" fmla="*/ 1 h 620"/>
                <a:gd name="T44" fmla="*/ 1 w 620"/>
                <a:gd name="T45" fmla="*/ 1 h 620"/>
                <a:gd name="T46" fmla="*/ 1 w 620"/>
                <a:gd name="T47" fmla="*/ 0 h 620"/>
                <a:gd name="T48" fmla="*/ 1 w 620"/>
                <a:gd name="T49" fmla="*/ 0 h 620"/>
                <a:gd name="T50" fmla="*/ 1 w 620"/>
                <a:gd name="T51" fmla="*/ 1 h 620"/>
                <a:gd name="T52" fmla="*/ 1 w 620"/>
                <a:gd name="T53" fmla="*/ 1 h 620"/>
                <a:gd name="T54" fmla="*/ 1 w 620"/>
                <a:gd name="T55" fmla="*/ 1 h 620"/>
                <a:gd name="T56" fmla="*/ 1 w 620"/>
                <a:gd name="T57" fmla="*/ 1 h 620"/>
                <a:gd name="T58" fmla="*/ 1 w 620"/>
                <a:gd name="T59" fmla="*/ 1 h 620"/>
                <a:gd name="T60" fmla="*/ 1 w 620"/>
                <a:gd name="T61" fmla="*/ 1 h 620"/>
                <a:gd name="T62" fmla="*/ 1 w 620"/>
                <a:gd name="T63" fmla="*/ 1 h 620"/>
                <a:gd name="T64" fmla="*/ 1 w 620"/>
                <a:gd name="T65" fmla="*/ 1 h 620"/>
                <a:gd name="T66" fmla="*/ 1 w 620"/>
                <a:gd name="T67" fmla="*/ 1 h 620"/>
                <a:gd name="T68" fmla="*/ 1 w 620"/>
                <a:gd name="T69" fmla="*/ 1 h 620"/>
                <a:gd name="T70" fmla="*/ 1 w 620"/>
                <a:gd name="T71" fmla="*/ 1 h 620"/>
                <a:gd name="T72" fmla="*/ 1 w 620"/>
                <a:gd name="T73" fmla="*/ 1 h 620"/>
                <a:gd name="T74" fmla="*/ 1 w 620"/>
                <a:gd name="T75" fmla="*/ 1 h 620"/>
                <a:gd name="T76" fmla="*/ 1 w 620"/>
                <a:gd name="T77" fmla="*/ 1 h 620"/>
                <a:gd name="T78" fmla="*/ 1 w 620"/>
                <a:gd name="T79" fmla="*/ 1 h 620"/>
                <a:gd name="T80" fmla="*/ 1 w 620"/>
                <a:gd name="T81" fmla="*/ 1 h 620"/>
                <a:gd name="T82" fmla="*/ 1 w 620"/>
                <a:gd name="T83" fmla="*/ 1 h 620"/>
                <a:gd name="T84" fmla="*/ 1 w 620"/>
                <a:gd name="T85" fmla="*/ 1 h 620"/>
                <a:gd name="T86" fmla="*/ 1 w 620"/>
                <a:gd name="T87" fmla="*/ 1 h 62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0"/>
                <a:gd name="T133" fmla="*/ 0 h 620"/>
                <a:gd name="T134" fmla="*/ 620 w 620"/>
                <a:gd name="T135" fmla="*/ 620 h 62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0" h="620">
                  <a:moveTo>
                    <a:pt x="327" y="620"/>
                  </a:moveTo>
                  <a:lnTo>
                    <a:pt x="312" y="620"/>
                  </a:lnTo>
                  <a:lnTo>
                    <a:pt x="296" y="619"/>
                  </a:lnTo>
                  <a:lnTo>
                    <a:pt x="281" y="617"/>
                  </a:lnTo>
                  <a:lnTo>
                    <a:pt x="266" y="614"/>
                  </a:lnTo>
                  <a:lnTo>
                    <a:pt x="251" y="611"/>
                  </a:lnTo>
                  <a:lnTo>
                    <a:pt x="236" y="606"/>
                  </a:lnTo>
                  <a:lnTo>
                    <a:pt x="221" y="602"/>
                  </a:lnTo>
                  <a:lnTo>
                    <a:pt x="208" y="597"/>
                  </a:lnTo>
                  <a:lnTo>
                    <a:pt x="193" y="590"/>
                  </a:lnTo>
                  <a:lnTo>
                    <a:pt x="179" y="583"/>
                  </a:lnTo>
                  <a:lnTo>
                    <a:pt x="166" y="576"/>
                  </a:lnTo>
                  <a:lnTo>
                    <a:pt x="152" y="568"/>
                  </a:lnTo>
                  <a:lnTo>
                    <a:pt x="140" y="559"/>
                  </a:lnTo>
                  <a:lnTo>
                    <a:pt x="127" y="550"/>
                  </a:lnTo>
                  <a:lnTo>
                    <a:pt x="114" y="539"/>
                  </a:lnTo>
                  <a:lnTo>
                    <a:pt x="103" y="529"/>
                  </a:lnTo>
                  <a:lnTo>
                    <a:pt x="81" y="506"/>
                  </a:lnTo>
                  <a:lnTo>
                    <a:pt x="61" y="482"/>
                  </a:lnTo>
                  <a:lnTo>
                    <a:pt x="45" y="455"/>
                  </a:lnTo>
                  <a:lnTo>
                    <a:pt x="30" y="429"/>
                  </a:lnTo>
                  <a:lnTo>
                    <a:pt x="19" y="400"/>
                  </a:lnTo>
                  <a:lnTo>
                    <a:pt x="10" y="371"/>
                  </a:lnTo>
                  <a:lnTo>
                    <a:pt x="4" y="341"/>
                  </a:lnTo>
                  <a:lnTo>
                    <a:pt x="0" y="310"/>
                  </a:lnTo>
                  <a:lnTo>
                    <a:pt x="0" y="279"/>
                  </a:lnTo>
                  <a:lnTo>
                    <a:pt x="3" y="249"/>
                  </a:lnTo>
                  <a:lnTo>
                    <a:pt x="8" y="220"/>
                  </a:lnTo>
                  <a:lnTo>
                    <a:pt x="18" y="192"/>
                  </a:lnTo>
                  <a:lnTo>
                    <a:pt x="28" y="165"/>
                  </a:lnTo>
                  <a:lnTo>
                    <a:pt x="43" y="139"/>
                  </a:lnTo>
                  <a:lnTo>
                    <a:pt x="59" y="114"/>
                  </a:lnTo>
                  <a:lnTo>
                    <a:pt x="79" y="91"/>
                  </a:lnTo>
                  <a:lnTo>
                    <a:pt x="89" y="81"/>
                  </a:lnTo>
                  <a:lnTo>
                    <a:pt x="101" y="71"/>
                  </a:lnTo>
                  <a:lnTo>
                    <a:pt x="112" y="61"/>
                  </a:lnTo>
                  <a:lnTo>
                    <a:pt x="124" y="52"/>
                  </a:lnTo>
                  <a:lnTo>
                    <a:pt x="136" y="44"/>
                  </a:lnTo>
                  <a:lnTo>
                    <a:pt x="149" y="37"/>
                  </a:lnTo>
                  <a:lnTo>
                    <a:pt x="162" y="30"/>
                  </a:lnTo>
                  <a:lnTo>
                    <a:pt x="175" y="23"/>
                  </a:lnTo>
                  <a:lnTo>
                    <a:pt x="189" y="19"/>
                  </a:lnTo>
                  <a:lnTo>
                    <a:pt x="203" y="14"/>
                  </a:lnTo>
                  <a:lnTo>
                    <a:pt x="218" y="10"/>
                  </a:lnTo>
                  <a:lnTo>
                    <a:pt x="232" y="6"/>
                  </a:lnTo>
                  <a:lnTo>
                    <a:pt x="247" y="4"/>
                  </a:lnTo>
                  <a:lnTo>
                    <a:pt x="262" y="1"/>
                  </a:lnTo>
                  <a:lnTo>
                    <a:pt x="278" y="0"/>
                  </a:lnTo>
                  <a:lnTo>
                    <a:pt x="293" y="0"/>
                  </a:lnTo>
                  <a:lnTo>
                    <a:pt x="308" y="0"/>
                  </a:lnTo>
                  <a:lnTo>
                    <a:pt x="324" y="1"/>
                  </a:lnTo>
                  <a:lnTo>
                    <a:pt x="339" y="4"/>
                  </a:lnTo>
                  <a:lnTo>
                    <a:pt x="354" y="6"/>
                  </a:lnTo>
                  <a:lnTo>
                    <a:pt x="369" y="10"/>
                  </a:lnTo>
                  <a:lnTo>
                    <a:pt x="384" y="14"/>
                  </a:lnTo>
                  <a:lnTo>
                    <a:pt x="399" y="19"/>
                  </a:lnTo>
                  <a:lnTo>
                    <a:pt x="413" y="23"/>
                  </a:lnTo>
                  <a:lnTo>
                    <a:pt x="428" y="30"/>
                  </a:lnTo>
                  <a:lnTo>
                    <a:pt x="441" y="37"/>
                  </a:lnTo>
                  <a:lnTo>
                    <a:pt x="454" y="44"/>
                  </a:lnTo>
                  <a:lnTo>
                    <a:pt x="468" y="52"/>
                  </a:lnTo>
                  <a:lnTo>
                    <a:pt x="481" y="61"/>
                  </a:lnTo>
                  <a:lnTo>
                    <a:pt x="493" y="71"/>
                  </a:lnTo>
                  <a:lnTo>
                    <a:pt x="506" y="81"/>
                  </a:lnTo>
                  <a:lnTo>
                    <a:pt x="517" y="91"/>
                  </a:lnTo>
                  <a:lnTo>
                    <a:pt x="539" y="114"/>
                  </a:lnTo>
                  <a:lnTo>
                    <a:pt x="559" y="139"/>
                  </a:lnTo>
                  <a:lnTo>
                    <a:pt x="575" y="165"/>
                  </a:lnTo>
                  <a:lnTo>
                    <a:pt x="590" y="192"/>
                  </a:lnTo>
                  <a:lnTo>
                    <a:pt x="602" y="220"/>
                  </a:lnTo>
                  <a:lnTo>
                    <a:pt x="611" y="249"/>
                  </a:lnTo>
                  <a:lnTo>
                    <a:pt x="617" y="279"/>
                  </a:lnTo>
                  <a:lnTo>
                    <a:pt x="620" y="310"/>
                  </a:lnTo>
                  <a:lnTo>
                    <a:pt x="620" y="341"/>
                  </a:lnTo>
                  <a:lnTo>
                    <a:pt x="617" y="372"/>
                  </a:lnTo>
                  <a:lnTo>
                    <a:pt x="611" y="402"/>
                  </a:lnTo>
                  <a:lnTo>
                    <a:pt x="603" y="430"/>
                  </a:lnTo>
                  <a:lnTo>
                    <a:pt x="590" y="458"/>
                  </a:lnTo>
                  <a:lnTo>
                    <a:pt x="576" y="483"/>
                  </a:lnTo>
                  <a:lnTo>
                    <a:pt x="560" y="507"/>
                  </a:lnTo>
                  <a:lnTo>
                    <a:pt x="542" y="529"/>
                  </a:lnTo>
                  <a:lnTo>
                    <a:pt x="520" y="549"/>
                  </a:lnTo>
                  <a:lnTo>
                    <a:pt x="498" y="567"/>
                  </a:lnTo>
                  <a:lnTo>
                    <a:pt x="473" y="582"/>
                  </a:lnTo>
                  <a:lnTo>
                    <a:pt x="446" y="596"/>
                  </a:lnTo>
                  <a:lnTo>
                    <a:pt x="418" y="606"/>
                  </a:lnTo>
                  <a:lnTo>
                    <a:pt x="390" y="614"/>
                  </a:lnTo>
                  <a:lnTo>
                    <a:pt x="359" y="619"/>
                  </a:lnTo>
                  <a:lnTo>
                    <a:pt x="327" y="620"/>
                  </a:lnTo>
                  <a:close/>
                </a:path>
              </a:pathLst>
            </a:custGeom>
            <a:solidFill>
              <a:srgbClr val="193800"/>
            </a:solidFill>
            <a:ln w="9525">
              <a:solidFill>
                <a:srgbClr val="FF6600"/>
              </a:solidFill>
              <a:round/>
              <a:headEnd/>
              <a:tailEnd/>
            </a:ln>
          </p:spPr>
          <p:txBody>
            <a:bodyPr/>
            <a:lstStyle/>
            <a:p>
              <a:endParaRPr lang="fi-FI"/>
            </a:p>
          </p:txBody>
        </p:sp>
        <p:sp>
          <p:nvSpPr>
            <p:cNvPr id="93214" name="Freeform 49"/>
            <p:cNvSpPr>
              <a:spLocks/>
            </p:cNvSpPr>
            <p:nvPr/>
          </p:nvSpPr>
          <p:spPr bwMode="auto">
            <a:xfrm>
              <a:off x="1686" y="1582"/>
              <a:ext cx="1119" cy="305"/>
            </a:xfrm>
            <a:custGeom>
              <a:avLst/>
              <a:gdLst>
                <a:gd name="T0" fmla="*/ 1 w 2237"/>
                <a:gd name="T1" fmla="*/ 0 h 611"/>
                <a:gd name="T2" fmla="*/ 1 w 2237"/>
                <a:gd name="T3" fmla="*/ 0 h 611"/>
                <a:gd name="T4" fmla="*/ 1 w 2237"/>
                <a:gd name="T5" fmla="*/ 0 h 611"/>
                <a:gd name="T6" fmla="*/ 1 w 2237"/>
                <a:gd name="T7" fmla="*/ 0 h 611"/>
                <a:gd name="T8" fmla="*/ 1 w 2237"/>
                <a:gd name="T9" fmla="*/ 0 h 611"/>
                <a:gd name="T10" fmla="*/ 1 w 2237"/>
                <a:gd name="T11" fmla="*/ 0 h 611"/>
                <a:gd name="T12" fmla="*/ 1 w 2237"/>
                <a:gd name="T13" fmla="*/ 0 h 611"/>
                <a:gd name="T14" fmla="*/ 1 w 2237"/>
                <a:gd name="T15" fmla="*/ 0 h 611"/>
                <a:gd name="T16" fmla="*/ 1 w 2237"/>
                <a:gd name="T17" fmla="*/ 0 h 611"/>
                <a:gd name="T18" fmla="*/ 1 w 2237"/>
                <a:gd name="T19" fmla="*/ 0 h 611"/>
                <a:gd name="T20" fmla="*/ 1 w 2237"/>
                <a:gd name="T21" fmla="*/ 0 h 611"/>
                <a:gd name="T22" fmla="*/ 1 w 2237"/>
                <a:gd name="T23" fmla="*/ 0 h 611"/>
                <a:gd name="T24" fmla="*/ 1 w 2237"/>
                <a:gd name="T25" fmla="*/ 0 h 611"/>
                <a:gd name="T26" fmla="*/ 1 w 2237"/>
                <a:gd name="T27" fmla="*/ 0 h 611"/>
                <a:gd name="T28" fmla="*/ 1 w 2237"/>
                <a:gd name="T29" fmla="*/ 0 h 611"/>
                <a:gd name="T30" fmla="*/ 1 w 2237"/>
                <a:gd name="T31" fmla="*/ 0 h 611"/>
                <a:gd name="T32" fmla="*/ 1 w 2237"/>
                <a:gd name="T33" fmla="*/ 0 h 611"/>
                <a:gd name="T34" fmla="*/ 1 w 2237"/>
                <a:gd name="T35" fmla="*/ 0 h 611"/>
                <a:gd name="T36" fmla="*/ 1 w 2237"/>
                <a:gd name="T37" fmla="*/ 0 h 611"/>
                <a:gd name="T38" fmla="*/ 1 w 2237"/>
                <a:gd name="T39" fmla="*/ 0 h 611"/>
                <a:gd name="T40" fmla="*/ 1 w 2237"/>
                <a:gd name="T41" fmla="*/ 0 h 611"/>
                <a:gd name="T42" fmla="*/ 1 w 2237"/>
                <a:gd name="T43" fmla="*/ 0 h 611"/>
                <a:gd name="T44" fmla="*/ 1 w 2237"/>
                <a:gd name="T45" fmla="*/ 0 h 611"/>
                <a:gd name="T46" fmla="*/ 1 w 2237"/>
                <a:gd name="T47" fmla="*/ 0 h 611"/>
                <a:gd name="T48" fmla="*/ 1 w 2237"/>
                <a:gd name="T49" fmla="*/ 0 h 611"/>
                <a:gd name="T50" fmla="*/ 1 w 2237"/>
                <a:gd name="T51" fmla="*/ 0 h 611"/>
                <a:gd name="T52" fmla="*/ 1 w 2237"/>
                <a:gd name="T53" fmla="*/ 0 h 611"/>
                <a:gd name="T54" fmla="*/ 1 w 2237"/>
                <a:gd name="T55" fmla="*/ 0 h 611"/>
                <a:gd name="T56" fmla="*/ 1 w 2237"/>
                <a:gd name="T57" fmla="*/ 0 h 611"/>
                <a:gd name="T58" fmla="*/ 1 w 2237"/>
                <a:gd name="T59" fmla="*/ 0 h 611"/>
                <a:gd name="T60" fmla="*/ 1 w 2237"/>
                <a:gd name="T61" fmla="*/ 0 h 611"/>
                <a:gd name="T62" fmla="*/ 1 w 2237"/>
                <a:gd name="T63" fmla="*/ 0 h 611"/>
                <a:gd name="T64" fmla="*/ 1 w 2237"/>
                <a:gd name="T65" fmla="*/ 0 h 611"/>
                <a:gd name="T66" fmla="*/ 1 w 2237"/>
                <a:gd name="T67" fmla="*/ 0 h 611"/>
                <a:gd name="T68" fmla="*/ 1 w 2237"/>
                <a:gd name="T69" fmla="*/ 0 h 611"/>
                <a:gd name="T70" fmla="*/ 1 w 2237"/>
                <a:gd name="T71" fmla="*/ 0 h 611"/>
                <a:gd name="T72" fmla="*/ 1 w 2237"/>
                <a:gd name="T73" fmla="*/ 0 h 611"/>
                <a:gd name="T74" fmla="*/ 1 w 2237"/>
                <a:gd name="T75" fmla="*/ 0 h 611"/>
                <a:gd name="T76" fmla="*/ 1 w 2237"/>
                <a:gd name="T77" fmla="*/ 0 h 611"/>
                <a:gd name="T78" fmla="*/ 1 w 2237"/>
                <a:gd name="T79" fmla="*/ 0 h 611"/>
                <a:gd name="T80" fmla="*/ 1 w 2237"/>
                <a:gd name="T81" fmla="*/ 0 h 611"/>
                <a:gd name="T82" fmla="*/ 1 w 2237"/>
                <a:gd name="T83" fmla="*/ 0 h 611"/>
                <a:gd name="T84" fmla="*/ 1 w 2237"/>
                <a:gd name="T85" fmla="*/ 0 h 611"/>
                <a:gd name="T86" fmla="*/ 1 w 2237"/>
                <a:gd name="T87" fmla="*/ 0 h 611"/>
                <a:gd name="T88" fmla="*/ 1 w 2237"/>
                <a:gd name="T89" fmla="*/ 0 h 611"/>
                <a:gd name="T90" fmla="*/ 1 w 2237"/>
                <a:gd name="T91" fmla="*/ 0 h 611"/>
                <a:gd name="T92" fmla="*/ 1 w 2237"/>
                <a:gd name="T93" fmla="*/ 0 h 611"/>
                <a:gd name="T94" fmla="*/ 1 w 2237"/>
                <a:gd name="T95" fmla="*/ 0 h 611"/>
                <a:gd name="T96" fmla="*/ 1 w 2237"/>
                <a:gd name="T97" fmla="*/ 0 h 611"/>
                <a:gd name="T98" fmla="*/ 1 w 2237"/>
                <a:gd name="T99" fmla="*/ 0 h 611"/>
                <a:gd name="T100" fmla="*/ 1 w 2237"/>
                <a:gd name="T101" fmla="*/ 0 h 611"/>
                <a:gd name="T102" fmla="*/ 1 w 2237"/>
                <a:gd name="T103" fmla="*/ 0 h 611"/>
                <a:gd name="T104" fmla="*/ 1 w 2237"/>
                <a:gd name="T105" fmla="*/ 0 h 611"/>
                <a:gd name="T106" fmla="*/ 1 w 2237"/>
                <a:gd name="T107" fmla="*/ 0 h 611"/>
                <a:gd name="T108" fmla="*/ 1 w 2237"/>
                <a:gd name="T109" fmla="*/ 0 h 611"/>
                <a:gd name="T110" fmla="*/ 1 w 2237"/>
                <a:gd name="T111" fmla="*/ 0 h 611"/>
                <a:gd name="T112" fmla="*/ 1 w 2237"/>
                <a:gd name="T113" fmla="*/ 0 h 611"/>
                <a:gd name="T114" fmla="*/ 1 w 2237"/>
                <a:gd name="T115" fmla="*/ 0 h 611"/>
                <a:gd name="T116" fmla="*/ 1 w 2237"/>
                <a:gd name="T117" fmla="*/ 0 h 611"/>
                <a:gd name="T118" fmla="*/ 1 w 2237"/>
                <a:gd name="T119" fmla="*/ 0 h 611"/>
                <a:gd name="T120" fmla="*/ 1 w 2237"/>
                <a:gd name="T121" fmla="*/ 0 h 611"/>
                <a:gd name="T122" fmla="*/ 1 w 2237"/>
                <a:gd name="T123" fmla="*/ 0 h 61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237"/>
                <a:gd name="T187" fmla="*/ 0 h 611"/>
                <a:gd name="T188" fmla="*/ 2237 w 2237"/>
                <a:gd name="T189" fmla="*/ 611 h 61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237" h="611">
                  <a:moveTo>
                    <a:pt x="2237" y="346"/>
                  </a:moveTo>
                  <a:lnTo>
                    <a:pt x="2236" y="379"/>
                  </a:lnTo>
                  <a:lnTo>
                    <a:pt x="2233" y="411"/>
                  </a:lnTo>
                  <a:lnTo>
                    <a:pt x="2229" y="441"/>
                  </a:lnTo>
                  <a:lnTo>
                    <a:pt x="2222" y="468"/>
                  </a:lnTo>
                  <a:lnTo>
                    <a:pt x="2214" y="493"/>
                  </a:lnTo>
                  <a:lnTo>
                    <a:pt x="2203" y="514"/>
                  </a:lnTo>
                  <a:lnTo>
                    <a:pt x="2192" y="530"/>
                  </a:lnTo>
                  <a:lnTo>
                    <a:pt x="2179" y="543"/>
                  </a:lnTo>
                  <a:lnTo>
                    <a:pt x="2172" y="547"/>
                  </a:lnTo>
                  <a:lnTo>
                    <a:pt x="2164" y="552"/>
                  </a:lnTo>
                  <a:lnTo>
                    <a:pt x="2156" y="557"/>
                  </a:lnTo>
                  <a:lnTo>
                    <a:pt x="2149" y="561"/>
                  </a:lnTo>
                  <a:lnTo>
                    <a:pt x="2140" y="565"/>
                  </a:lnTo>
                  <a:lnTo>
                    <a:pt x="2132" y="569"/>
                  </a:lnTo>
                  <a:lnTo>
                    <a:pt x="2124" y="574"/>
                  </a:lnTo>
                  <a:lnTo>
                    <a:pt x="2115" y="577"/>
                  </a:lnTo>
                  <a:lnTo>
                    <a:pt x="2117" y="561"/>
                  </a:lnTo>
                  <a:lnTo>
                    <a:pt x="2118" y="546"/>
                  </a:lnTo>
                  <a:lnTo>
                    <a:pt x="2118" y="530"/>
                  </a:lnTo>
                  <a:lnTo>
                    <a:pt x="2117" y="515"/>
                  </a:lnTo>
                  <a:lnTo>
                    <a:pt x="2114" y="482"/>
                  </a:lnTo>
                  <a:lnTo>
                    <a:pt x="2107" y="448"/>
                  </a:lnTo>
                  <a:lnTo>
                    <a:pt x="2097" y="416"/>
                  </a:lnTo>
                  <a:lnTo>
                    <a:pt x="2085" y="385"/>
                  </a:lnTo>
                  <a:lnTo>
                    <a:pt x="2069" y="355"/>
                  </a:lnTo>
                  <a:lnTo>
                    <a:pt x="2050" y="326"/>
                  </a:lnTo>
                  <a:lnTo>
                    <a:pt x="2028" y="300"/>
                  </a:lnTo>
                  <a:lnTo>
                    <a:pt x="2004" y="274"/>
                  </a:lnTo>
                  <a:lnTo>
                    <a:pt x="1991" y="263"/>
                  </a:lnTo>
                  <a:lnTo>
                    <a:pt x="1978" y="251"/>
                  </a:lnTo>
                  <a:lnTo>
                    <a:pt x="1965" y="241"/>
                  </a:lnTo>
                  <a:lnTo>
                    <a:pt x="1950" y="232"/>
                  </a:lnTo>
                  <a:lnTo>
                    <a:pt x="1936" y="223"/>
                  </a:lnTo>
                  <a:lnTo>
                    <a:pt x="1921" y="215"/>
                  </a:lnTo>
                  <a:lnTo>
                    <a:pt x="1906" y="206"/>
                  </a:lnTo>
                  <a:lnTo>
                    <a:pt x="1890" y="200"/>
                  </a:lnTo>
                  <a:lnTo>
                    <a:pt x="1875" y="194"/>
                  </a:lnTo>
                  <a:lnTo>
                    <a:pt x="1859" y="189"/>
                  </a:lnTo>
                  <a:lnTo>
                    <a:pt x="1843" y="185"/>
                  </a:lnTo>
                  <a:lnTo>
                    <a:pt x="1826" y="181"/>
                  </a:lnTo>
                  <a:lnTo>
                    <a:pt x="1809" y="178"/>
                  </a:lnTo>
                  <a:lnTo>
                    <a:pt x="1792" y="175"/>
                  </a:lnTo>
                  <a:lnTo>
                    <a:pt x="1776" y="174"/>
                  </a:lnTo>
                  <a:lnTo>
                    <a:pt x="1759" y="174"/>
                  </a:lnTo>
                  <a:lnTo>
                    <a:pt x="1724" y="177"/>
                  </a:lnTo>
                  <a:lnTo>
                    <a:pt x="1691" y="181"/>
                  </a:lnTo>
                  <a:lnTo>
                    <a:pt x="1659" y="189"/>
                  </a:lnTo>
                  <a:lnTo>
                    <a:pt x="1627" y="201"/>
                  </a:lnTo>
                  <a:lnTo>
                    <a:pt x="1599" y="216"/>
                  </a:lnTo>
                  <a:lnTo>
                    <a:pt x="1571" y="233"/>
                  </a:lnTo>
                  <a:lnTo>
                    <a:pt x="1547" y="253"/>
                  </a:lnTo>
                  <a:lnTo>
                    <a:pt x="1524" y="274"/>
                  </a:lnTo>
                  <a:lnTo>
                    <a:pt x="1503" y="299"/>
                  </a:lnTo>
                  <a:lnTo>
                    <a:pt x="1485" y="325"/>
                  </a:lnTo>
                  <a:lnTo>
                    <a:pt x="1468" y="353"/>
                  </a:lnTo>
                  <a:lnTo>
                    <a:pt x="1456" y="383"/>
                  </a:lnTo>
                  <a:lnTo>
                    <a:pt x="1447" y="414"/>
                  </a:lnTo>
                  <a:lnTo>
                    <a:pt x="1440" y="446"/>
                  </a:lnTo>
                  <a:lnTo>
                    <a:pt x="1436" y="481"/>
                  </a:lnTo>
                  <a:lnTo>
                    <a:pt x="1436" y="515"/>
                  </a:lnTo>
                  <a:lnTo>
                    <a:pt x="1439" y="539"/>
                  </a:lnTo>
                  <a:lnTo>
                    <a:pt x="1443" y="564"/>
                  </a:lnTo>
                  <a:lnTo>
                    <a:pt x="1449" y="588"/>
                  </a:lnTo>
                  <a:lnTo>
                    <a:pt x="1456" y="611"/>
                  </a:lnTo>
                  <a:lnTo>
                    <a:pt x="1437" y="610"/>
                  </a:lnTo>
                  <a:lnTo>
                    <a:pt x="1419" y="610"/>
                  </a:lnTo>
                  <a:lnTo>
                    <a:pt x="1399" y="608"/>
                  </a:lnTo>
                  <a:lnTo>
                    <a:pt x="1381" y="607"/>
                  </a:lnTo>
                  <a:lnTo>
                    <a:pt x="1361" y="606"/>
                  </a:lnTo>
                  <a:lnTo>
                    <a:pt x="1342" y="606"/>
                  </a:lnTo>
                  <a:lnTo>
                    <a:pt x="1323" y="605"/>
                  </a:lnTo>
                  <a:lnTo>
                    <a:pt x="1304" y="604"/>
                  </a:lnTo>
                  <a:lnTo>
                    <a:pt x="1284" y="604"/>
                  </a:lnTo>
                  <a:lnTo>
                    <a:pt x="1265" y="603"/>
                  </a:lnTo>
                  <a:lnTo>
                    <a:pt x="1245" y="603"/>
                  </a:lnTo>
                  <a:lnTo>
                    <a:pt x="1224" y="603"/>
                  </a:lnTo>
                  <a:lnTo>
                    <a:pt x="1205" y="602"/>
                  </a:lnTo>
                  <a:lnTo>
                    <a:pt x="1185" y="602"/>
                  </a:lnTo>
                  <a:lnTo>
                    <a:pt x="1164" y="602"/>
                  </a:lnTo>
                  <a:lnTo>
                    <a:pt x="1145" y="602"/>
                  </a:lnTo>
                  <a:lnTo>
                    <a:pt x="1126" y="602"/>
                  </a:lnTo>
                  <a:lnTo>
                    <a:pt x="1108" y="602"/>
                  </a:lnTo>
                  <a:lnTo>
                    <a:pt x="1088" y="602"/>
                  </a:lnTo>
                  <a:lnTo>
                    <a:pt x="1070" y="602"/>
                  </a:lnTo>
                  <a:lnTo>
                    <a:pt x="1053" y="603"/>
                  </a:lnTo>
                  <a:lnTo>
                    <a:pt x="1034" y="603"/>
                  </a:lnTo>
                  <a:lnTo>
                    <a:pt x="1016" y="603"/>
                  </a:lnTo>
                  <a:lnTo>
                    <a:pt x="997" y="603"/>
                  </a:lnTo>
                  <a:lnTo>
                    <a:pt x="980" y="604"/>
                  </a:lnTo>
                  <a:lnTo>
                    <a:pt x="962" y="604"/>
                  </a:lnTo>
                  <a:lnTo>
                    <a:pt x="944" y="604"/>
                  </a:lnTo>
                  <a:lnTo>
                    <a:pt x="926" y="605"/>
                  </a:lnTo>
                  <a:lnTo>
                    <a:pt x="909" y="605"/>
                  </a:lnTo>
                  <a:lnTo>
                    <a:pt x="890" y="605"/>
                  </a:lnTo>
                  <a:lnTo>
                    <a:pt x="873" y="606"/>
                  </a:lnTo>
                  <a:lnTo>
                    <a:pt x="856" y="606"/>
                  </a:lnTo>
                  <a:lnTo>
                    <a:pt x="859" y="584"/>
                  </a:lnTo>
                  <a:lnTo>
                    <a:pt x="863" y="561"/>
                  </a:lnTo>
                  <a:lnTo>
                    <a:pt x="864" y="538"/>
                  </a:lnTo>
                  <a:lnTo>
                    <a:pt x="863" y="515"/>
                  </a:lnTo>
                  <a:lnTo>
                    <a:pt x="859" y="482"/>
                  </a:lnTo>
                  <a:lnTo>
                    <a:pt x="852" y="448"/>
                  </a:lnTo>
                  <a:lnTo>
                    <a:pt x="843" y="416"/>
                  </a:lnTo>
                  <a:lnTo>
                    <a:pt x="830" y="385"/>
                  </a:lnTo>
                  <a:lnTo>
                    <a:pt x="814" y="355"/>
                  </a:lnTo>
                  <a:lnTo>
                    <a:pt x="796" y="326"/>
                  </a:lnTo>
                  <a:lnTo>
                    <a:pt x="774" y="300"/>
                  </a:lnTo>
                  <a:lnTo>
                    <a:pt x="750" y="274"/>
                  </a:lnTo>
                  <a:lnTo>
                    <a:pt x="737" y="263"/>
                  </a:lnTo>
                  <a:lnTo>
                    <a:pt x="723" y="251"/>
                  </a:lnTo>
                  <a:lnTo>
                    <a:pt x="709" y="241"/>
                  </a:lnTo>
                  <a:lnTo>
                    <a:pt x="696" y="232"/>
                  </a:lnTo>
                  <a:lnTo>
                    <a:pt x="681" y="223"/>
                  </a:lnTo>
                  <a:lnTo>
                    <a:pt x="667" y="215"/>
                  </a:lnTo>
                  <a:lnTo>
                    <a:pt x="651" y="206"/>
                  </a:lnTo>
                  <a:lnTo>
                    <a:pt x="636" y="200"/>
                  </a:lnTo>
                  <a:lnTo>
                    <a:pt x="620" y="194"/>
                  </a:lnTo>
                  <a:lnTo>
                    <a:pt x="605" y="189"/>
                  </a:lnTo>
                  <a:lnTo>
                    <a:pt x="588" y="185"/>
                  </a:lnTo>
                  <a:lnTo>
                    <a:pt x="571" y="181"/>
                  </a:lnTo>
                  <a:lnTo>
                    <a:pt x="555" y="178"/>
                  </a:lnTo>
                  <a:lnTo>
                    <a:pt x="538" y="175"/>
                  </a:lnTo>
                  <a:lnTo>
                    <a:pt x="522" y="174"/>
                  </a:lnTo>
                  <a:lnTo>
                    <a:pt x="504" y="174"/>
                  </a:lnTo>
                  <a:lnTo>
                    <a:pt x="470" y="177"/>
                  </a:lnTo>
                  <a:lnTo>
                    <a:pt x="436" y="181"/>
                  </a:lnTo>
                  <a:lnTo>
                    <a:pt x="404" y="189"/>
                  </a:lnTo>
                  <a:lnTo>
                    <a:pt x="373" y="201"/>
                  </a:lnTo>
                  <a:lnTo>
                    <a:pt x="344" y="216"/>
                  </a:lnTo>
                  <a:lnTo>
                    <a:pt x="317" y="233"/>
                  </a:lnTo>
                  <a:lnTo>
                    <a:pt x="292" y="253"/>
                  </a:lnTo>
                  <a:lnTo>
                    <a:pt x="269" y="274"/>
                  </a:lnTo>
                  <a:lnTo>
                    <a:pt x="249" y="299"/>
                  </a:lnTo>
                  <a:lnTo>
                    <a:pt x="230" y="325"/>
                  </a:lnTo>
                  <a:lnTo>
                    <a:pt x="214" y="353"/>
                  </a:lnTo>
                  <a:lnTo>
                    <a:pt x="201" y="383"/>
                  </a:lnTo>
                  <a:lnTo>
                    <a:pt x="192" y="414"/>
                  </a:lnTo>
                  <a:lnTo>
                    <a:pt x="185" y="446"/>
                  </a:lnTo>
                  <a:lnTo>
                    <a:pt x="182" y="481"/>
                  </a:lnTo>
                  <a:lnTo>
                    <a:pt x="182" y="515"/>
                  </a:lnTo>
                  <a:lnTo>
                    <a:pt x="183" y="530"/>
                  </a:lnTo>
                  <a:lnTo>
                    <a:pt x="185" y="544"/>
                  </a:lnTo>
                  <a:lnTo>
                    <a:pt x="188" y="559"/>
                  </a:lnTo>
                  <a:lnTo>
                    <a:pt x="191" y="574"/>
                  </a:lnTo>
                  <a:lnTo>
                    <a:pt x="170" y="567"/>
                  </a:lnTo>
                  <a:lnTo>
                    <a:pt x="150" y="560"/>
                  </a:lnTo>
                  <a:lnTo>
                    <a:pt x="131" y="552"/>
                  </a:lnTo>
                  <a:lnTo>
                    <a:pt x="114" y="544"/>
                  </a:lnTo>
                  <a:lnTo>
                    <a:pt x="97" y="535"/>
                  </a:lnTo>
                  <a:lnTo>
                    <a:pt x="80" y="524"/>
                  </a:lnTo>
                  <a:lnTo>
                    <a:pt x="67" y="514"/>
                  </a:lnTo>
                  <a:lnTo>
                    <a:pt x="53" y="504"/>
                  </a:lnTo>
                  <a:lnTo>
                    <a:pt x="44" y="494"/>
                  </a:lnTo>
                  <a:lnTo>
                    <a:pt x="36" y="481"/>
                  </a:lnTo>
                  <a:lnTo>
                    <a:pt x="28" y="464"/>
                  </a:lnTo>
                  <a:lnTo>
                    <a:pt x="21" y="446"/>
                  </a:lnTo>
                  <a:lnTo>
                    <a:pt x="15" y="425"/>
                  </a:lnTo>
                  <a:lnTo>
                    <a:pt x="9" y="401"/>
                  </a:lnTo>
                  <a:lnTo>
                    <a:pt x="4" y="377"/>
                  </a:lnTo>
                  <a:lnTo>
                    <a:pt x="2" y="350"/>
                  </a:lnTo>
                  <a:lnTo>
                    <a:pt x="0" y="324"/>
                  </a:lnTo>
                  <a:lnTo>
                    <a:pt x="0" y="300"/>
                  </a:lnTo>
                  <a:lnTo>
                    <a:pt x="2" y="278"/>
                  </a:lnTo>
                  <a:lnTo>
                    <a:pt x="4" y="257"/>
                  </a:lnTo>
                  <a:lnTo>
                    <a:pt x="16" y="246"/>
                  </a:lnTo>
                  <a:lnTo>
                    <a:pt x="28" y="234"/>
                  </a:lnTo>
                  <a:lnTo>
                    <a:pt x="41" y="224"/>
                  </a:lnTo>
                  <a:lnTo>
                    <a:pt x="55" y="212"/>
                  </a:lnTo>
                  <a:lnTo>
                    <a:pt x="70" y="202"/>
                  </a:lnTo>
                  <a:lnTo>
                    <a:pt x="86" y="191"/>
                  </a:lnTo>
                  <a:lnTo>
                    <a:pt x="104" y="181"/>
                  </a:lnTo>
                  <a:lnTo>
                    <a:pt x="122" y="171"/>
                  </a:lnTo>
                  <a:lnTo>
                    <a:pt x="140" y="160"/>
                  </a:lnTo>
                  <a:lnTo>
                    <a:pt x="161" y="151"/>
                  </a:lnTo>
                  <a:lnTo>
                    <a:pt x="182" y="142"/>
                  </a:lnTo>
                  <a:lnTo>
                    <a:pt x="204" y="133"/>
                  </a:lnTo>
                  <a:lnTo>
                    <a:pt x="226" y="124"/>
                  </a:lnTo>
                  <a:lnTo>
                    <a:pt x="249" y="114"/>
                  </a:lnTo>
                  <a:lnTo>
                    <a:pt x="273" y="105"/>
                  </a:lnTo>
                  <a:lnTo>
                    <a:pt x="298" y="97"/>
                  </a:lnTo>
                  <a:lnTo>
                    <a:pt x="325" y="89"/>
                  </a:lnTo>
                  <a:lnTo>
                    <a:pt x="351" y="81"/>
                  </a:lnTo>
                  <a:lnTo>
                    <a:pt x="378" y="74"/>
                  </a:lnTo>
                  <a:lnTo>
                    <a:pt x="406" y="66"/>
                  </a:lnTo>
                  <a:lnTo>
                    <a:pt x="435" y="59"/>
                  </a:lnTo>
                  <a:lnTo>
                    <a:pt x="464" y="52"/>
                  </a:lnTo>
                  <a:lnTo>
                    <a:pt x="494" y="45"/>
                  </a:lnTo>
                  <a:lnTo>
                    <a:pt x="525" y="39"/>
                  </a:lnTo>
                  <a:lnTo>
                    <a:pt x="556" y="34"/>
                  </a:lnTo>
                  <a:lnTo>
                    <a:pt x="588" y="28"/>
                  </a:lnTo>
                  <a:lnTo>
                    <a:pt x="622" y="22"/>
                  </a:lnTo>
                  <a:lnTo>
                    <a:pt x="655" y="18"/>
                  </a:lnTo>
                  <a:lnTo>
                    <a:pt x="689" y="13"/>
                  </a:lnTo>
                  <a:lnTo>
                    <a:pt x="723" y="8"/>
                  </a:lnTo>
                  <a:lnTo>
                    <a:pt x="758" y="4"/>
                  </a:lnTo>
                  <a:lnTo>
                    <a:pt x="793" y="0"/>
                  </a:lnTo>
                  <a:lnTo>
                    <a:pt x="797" y="5"/>
                  </a:lnTo>
                  <a:lnTo>
                    <a:pt x="802" y="11"/>
                  </a:lnTo>
                  <a:lnTo>
                    <a:pt x="806" y="15"/>
                  </a:lnTo>
                  <a:lnTo>
                    <a:pt x="812" y="21"/>
                  </a:lnTo>
                  <a:lnTo>
                    <a:pt x="818" y="26"/>
                  </a:lnTo>
                  <a:lnTo>
                    <a:pt x="825" y="30"/>
                  </a:lnTo>
                  <a:lnTo>
                    <a:pt x="831" y="35"/>
                  </a:lnTo>
                  <a:lnTo>
                    <a:pt x="840" y="39"/>
                  </a:lnTo>
                  <a:lnTo>
                    <a:pt x="870" y="53"/>
                  </a:lnTo>
                  <a:lnTo>
                    <a:pt x="904" y="66"/>
                  </a:lnTo>
                  <a:lnTo>
                    <a:pt x="943" y="76"/>
                  </a:lnTo>
                  <a:lnTo>
                    <a:pt x="986" y="84"/>
                  </a:lnTo>
                  <a:lnTo>
                    <a:pt x="1032" y="90"/>
                  </a:lnTo>
                  <a:lnTo>
                    <a:pt x="1079" y="96"/>
                  </a:lnTo>
                  <a:lnTo>
                    <a:pt x="1129" y="98"/>
                  </a:lnTo>
                  <a:lnTo>
                    <a:pt x="1179" y="99"/>
                  </a:lnTo>
                  <a:lnTo>
                    <a:pt x="1229" y="98"/>
                  </a:lnTo>
                  <a:lnTo>
                    <a:pt x="1277" y="96"/>
                  </a:lnTo>
                  <a:lnTo>
                    <a:pt x="1324" y="90"/>
                  </a:lnTo>
                  <a:lnTo>
                    <a:pt x="1369" y="84"/>
                  </a:lnTo>
                  <a:lnTo>
                    <a:pt x="1412" y="76"/>
                  </a:lnTo>
                  <a:lnTo>
                    <a:pt x="1450" y="66"/>
                  </a:lnTo>
                  <a:lnTo>
                    <a:pt x="1483" y="53"/>
                  </a:lnTo>
                  <a:lnTo>
                    <a:pt x="1511" y="39"/>
                  </a:lnTo>
                  <a:lnTo>
                    <a:pt x="1520" y="34"/>
                  </a:lnTo>
                  <a:lnTo>
                    <a:pt x="1530" y="27"/>
                  </a:lnTo>
                  <a:lnTo>
                    <a:pt x="1536" y="21"/>
                  </a:lnTo>
                  <a:lnTo>
                    <a:pt x="1543" y="14"/>
                  </a:lnTo>
                  <a:lnTo>
                    <a:pt x="1549" y="14"/>
                  </a:lnTo>
                  <a:lnTo>
                    <a:pt x="1600" y="22"/>
                  </a:lnTo>
                  <a:lnTo>
                    <a:pt x="1650" y="31"/>
                  </a:lnTo>
                  <a:lnTo>
                    <a:pt x="1701" y="42"/>
                  </a:lnTo>
                  <a:lnTo>
                    <a:pt x="1751" y="53"/>
                  </a:lnTo>
                  <a:lnTo>
                    <a:pt x="1799" y="65"/>
                  </a:lnTo>
                  <a:lnTo>
                    <a:pt x="1846" y="79"/>
                  </a:lnTo>
                  <a:lnTo>
                    <a:pt x="1892" y="92"/>
                  </a:lnTo>
                  <a:lnTo>
                    <a:pt x="1936" y="107"/>
                  </a:lnTo>
                  <a:lnTo>
                    <a:pt x="1980" y="122"/>
                  </a:lnTo>
                  <a:lnTo>
                    <a:pt x="2020" y="140"/>
                  </a:lnTo>
                  <a:lnTo>
                    <a:pt x="2059" y="156"/>
                  </a:lnTo>
                  <a:lnTo>
                    <a:pt x="2096" y="174"/>
                  </a:lnTo>
                  <a:lnTo>
                    <a:pt x="2132" y="191"/>
                  </a:lnTo>
                  <a:lnTo>
                    <a:pt x="2163" y="210"/>
                  </a:lnTo>
                  <a:lnTo>
                    <a:pt x="2193" y="228"/>
                  </a:lnTo>
                  <a:lnTo>
                    <a:pt x="2219" y="248"/>
                  </a:lnTo>
                  <a:lnTo>
                    <a:pt x="2222" y="244"/>
                  </a:lnTo>
                  <a:lnTo>
                    <a:pt x="2228" y="266"/>
                  </a:lnTo>
                  <a:lnTo>
                    <a:pt x="2232" y="292"/>
                  </a:lnTo>
                  <a:lnTo>
                    <a:pt x="2236" y="318"/>
                  </a:lnTo>
                  <a:lnTo>
                    <a:pt x="2237" y="346"/>
                  </a:lnTo>
                  <a:close/>
                </a:path>
              </a:pathLst>
            </a:custGeom>
            <a:solidFill>
              <a:srgbClr val="11C126"/>
            </a:solidFill>
            <a:ln w="9525">
              <a:solidFill>
                <a:srgbClr val="FF6600"/>
              </a:solidFill>
              <a:round/>
              <a:headEnd/>
              <a:tailEnd/>
            </a:ln>
          </p:spPr>
          <p:txBody>
            <a:bodyPr/>
            <a:lstStyle/>
            <a:p>
              <a:endParaRPr lang="fi-FI"/>
            </a:p>
          </p:txBody>
        </p:sp>
        <p:sp>
          <p:nvSpPr>
            <p:cNvPr id="93215" name="Freeform 50"/>
            <p:cNvSpPr>
              <a:spLocks/>
            </p:cNvSpPr>
            <p:nvPr/>
          </p:nvSpPr>
          <p:spPr bwMode="auto">
            <a:xfrm>
              <a:off x="2166" y="1426"/>
              <a:ext cx="23" cy="35"/>
            </a:xfrm>
            <a:custGeom>
              <a:avLst/>
              <a:gdLst>
                <a:gd name="T0" fmla="*/ 1 w 46"/>
                <a:gd name="T1" fmla="*/ 0 h 69"/>
                <a:gd name="T2" fmla="*/ 1 w 46"/>
                <a:gd name="T3" fmla="*/ 0 h 69"/>
                <a:gd name="T4" fmla="*/ 1 w 46"/>
                <a:gd name="T5" fmla="*/ 0 h 69"/>
                <a:gd name="T6" fmla="*/ 1 w 46"/>
                <a:gd name="T7" fmla="*/ 1 h 69"/>
                <a:gd name="T8" fmla="*/ 1 w 46"/>
                <a:gd name="T9" fmla="*/ 1 h 69"/>
                <a:gd name="T10" fmla="*/ 1 w 46"/>
                <a:gd name="T11" fmla="*/ 1 h 69"/>
                <a:gd name="T12" fmla="*/ 1 w 46"/>
                <a:gd name="T13" fmla="*/ 1 h 69"/>
                <a:gd name="T14" fmla="*/ 1 w 46"/>
                <a:gd name="T15" fmla="*/ 1 h 69"/>
                <a:gd name="T16" fmla="*/ 1 w 46"/>
                <a:gd name="T17" fmla="*/ 1 h 69"/>
                <a:gd name="T18" fmla="*/ 1 w 46"/>
                <a:gd name="T19" fmla="*/ 1 h 69"/>
                <a:gd name="T20" fmla="*/ 1 w 46"/>
                <a:gd name="T21" fmla="*/ 1 h 69"/>
                <a:gd name="T22" fmla="*/ 1 w 46"/>
                <a:gd name="T23" fmla="*/ 1 h 69"/>
                <a:gd name="T24" fmla="*/ 1 w 46"/>
                <a:gd name="T25" fmla="*/ 1 h 69"/>
                <a:gd name="T26" fmla="*/ 1 w 46"/>
                <a:gd name="T27" fmla="*/ 1 h 69"/>
                <a:gd name="T28" fmla="*/ 1 w 46"/>
                <a:gd name="T29" fmla="*/ 1 h 69"/>
                <a:gd name="T30" fmla="*/ 1 w 46"/>
                <a:gd name="T31" fmla="*/ 1 h 69"/>
                <a:gd name="T32" fmla="*/ 1 w 46"/>
                <a:gd name="T33" fmla="*/ 1 h 69"/>
                <a:gd name="T34" fmla="*/ 1 w 46"/>
                <a:gd name="T35" fmla="*/ 1 h 69"/>
                <a:gd name="T36" fmla="*/ 1 w 46"/>
                <a:gd name="T37" fmla="*/ 1 h 69"/>
                <a:gd name="T38" fmla="*/ 0 w 46"/>
                <a:gd name="T39" fmla="*/ 1 h 69"/>
                <a:gd name="T40" fmla="*/ 0 w 46"/>
                <a:gd name="T41" fmla="*/ 1 h 69"/>
                <a:gd name="T42" fmla="*/ 1 w 46"/>
                <a:gd name="T43" fmla="*/ 1 h 69"/>
                <a:gd name="T44" fmla="*/ 1 w 46"/>
                <a:gd name="T45" fmla="*/ 1 h 69"/>
                <a:gd name="T46" fmla="*/ 1 w 46"/>
                <a:gd name="T47" fmla="*/ 1 h 69"/>
                <a:gd name="T48" fmla="*/ 1 w 46"/>
                <a:gd name="T49" fmla="*/ 1 h 69"/>
                <a:gd name="T50" fmla="*/ 1 w 46"/>
                <a:gd name="T51" fmla="*/ 1 h 69"/>
                <a:gd name="T52" fmla="*/ 1 w 46"/>
                <a:gd name="T53" fmla="*/ 1 h 69"/>
                <a:gd name="T54" fmla="*/ 1 w 46"/>
                <a:gd name="T55" fmla="*/ 1 h 69"/>
                <a:gd name="T56" fmla="*/ 1 w 46"/>
                <a:gd name="T57" fmla="*/ 1 h 69"/>
                <a:gd name="T58" fmla="*/ 1 w 46"/>
                <a:gd name="T59" fmla="*/ 1 h 69"/>
                <a:gd name="T60" fmla="*/ 1 w 46"/>
                <a:gd name="T61" fmla="*/ 1 h 69"/>
                <a:gd name="T62" fmla="*/ 1 w 46"/>
                <a:gd name="T63" fmla="*/ 1 h 69"/>
                <a:gd name="T64" fmla="*/ 1 w 46"/>
                <a:gd name="T65" fmla="*/ 1 h 69"/>
                <a:gd name="T66" fmla="*/ 1 w 46"/>
                <a:gd name="T67" fmla="*/ 1 h 69"/>
                <a:gd name="T68" fmla="*/ 1 w 46"/>
                <a:gd name="T69" fmla="*/ 1 h 69"/>
                <a:gd name="T70" fmla="*/ 1 w 46"/>
                <a:gd name="T71" fmla="*/ 1 h 69"/>
                <a:gd name="T72" fmla="*/ 1 w 46"/>
                <a:gd name="T73" fmla="*/ 1 h 69"/>
                <a:gd name="T74" fmla="*/ 1 w 46"/>
                <a:gd name="T75" fmla="*/ 1 h 69"/>
                <a:gd name="T76" fmla="*/ 1 w 46"/>
                <a:gd name="T77" fmla="*/ 1 h 69"/>
                <a:gd name="T78" fmla="*/ 1 w 46"/>
                <a:gd name="T79" fmla="*/ 1 h 69"/>
                <a:gd name="T80" fmla="*/ 1 w 46"/>
                <a:gd name="T81" fmla="*/ 0 h 6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6"/>
                <a:gd name="T124" fmla="*/ 0 h 69"/>
                <a:gd name="T125" fmla="*/ 46 w 46"/>
                <a:gd name="T126" fmla="*/ 69 h 6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6" h="69">
                  <a:moveTo>
                    <a:pt x="19" y="0"/>
                  </a:moveTo>
                  <a:lnTo>
                    <a:pt x="17" y="0"/>
                  </a:lnTo>
                  <a:lnTo>
                    <a:pt x="15" y="0"/>
                  </a:lnTo>
                  <a:lnTo>
                    <a:pt x="14" y="1"/>
                  </a:lnTo>
                  <a:lnTo>
                    <a:pt x="12" y="1"/>
                  </a:lnTo>
                  <a:lnTo>
                    <a:pt x="19" y="6"/>
                  </a:lnTo>
                  <a:lnTo>
                    <a:pt x="26" y="14"/>
                  </a:lnTo>
                  <a:lnTo>
                    <a:pt x="30" y="23"/>
                  </a:lnTo>
                  <a:lnTo>
                    <a:pt x="31" y="35"/>
                  </a:lnTo>
                  <a:lnTo>
                    <a:pt x="31" y="36"/>
                  </a:lnTo>
                  <a:lnTo>
                    <a:pt x="31" y="38"/>
                  </a:lnTo>
                  <a:lnTo>
                    <a:pt x="31" y="39"/>
                  </a:lnTo>
                  <a:lnTo>
                    <a:pt x="31" y="42"/>
                  </a:lnTo>
                  <a:lnTo>
                    <a:pt x="29" y="35"/>
                  </a:lnTo>
                  <a:lnTo>
                    <a:pt x="26" y="30"/>
                  </a:lnTo>
                  <a:lnTo>
                    <a:pt x="20" y="27"/>
                  </a:lnTo>
                  <a:lnTo>
                    <a:pt x="15" y="26"/>
                  </a:lnTo>
                  <a:lnTo>
                    <a:pt x="8" y="28"/>
                  </a:lnTo>
                  <a:lnTo>
                    <a:pt x="4" y="32"/>
                  </a:lnTo>
                  <a:lnTo>
                    <a:pt x="0" y="39"/>
                  </a:lnTo>
                  <a:lnTo>
                    <a:pt x="0" y="47"/>
                  </a:lnTo>
                  <a:lnTo>
                    <a:pt x="3" y="56"/>
                  </a:lnTo>
                  <a:lnTo>
                    <a:pt x="6" y="62"/>
                  </a:lnTo>
                  <a:lnTo>
                    <a:pt x="11" y="67"/>
                  </a:lnTo>
                  <a:lnTo>
                    <a:pt x="17" y="69"/>
                  </a:lnTo>
                  <a:lnTo>
                    <a:pt x="19" y="69"/>
                  </a:lnTo>
                  <a:lnTo>
                    <a:pt x="20" y="69"/>
                  </a:lnTo>
                  <a:lnTo>
                    <a:pt x="21" y="69"/>
                  </a:lnTo>
                  <a:lnTo>
                    <a:pt x="22" y="69"/>
                  </a:lnTo>
                  <a:lnTo>
                    <a:pt x="32" y="67"/>
                  </a:lnTo>
                  <a:lnTo>
                    <a:pt x="41" y="59"/>
                  </a:lnTo>
                  <a:lnTo>
                    <a:pt x="45" y="49"/>
                  </a:lnTo>
                  <a:lnTo>
                    <a:pt x="46" y="35"/>
                  </a:lnTo>
                  <a:lnTo>
                    <a:pt x="44" y="21"/>
                  </a:lnTo>
                  <a:lnTo>
                    <a:pt x="37" y="11"/>
                  </a:lnTo>
                  <a:lnTo>
                    <a:pt x="29" y="3"/>
                  </a:lnTo>
                  <a:lnTo>
                    <a:pt x="19" y="0"/>
                  </a:lnTo>
                  <a:close/>
                </a:path>
              </a:pathLst>
            </a:custGeom>
            <a:solidFill>
              <a:srgbClr val="000000"/>
            </a:solidFill>
            <a:ln w="9525">
              <a:solidFill>
                <a:srgbClr val="FF6600"/>
              </a:solidFill>
              <a:round/>
              <a:headEnd/>
              <a:tailEnd/>
            </a:ln>
          </p:spPr>
          <p:txBody>
            <a:bodyPr/>
            <a:lstStyle/>
            <a:p>
              <a:endParaRPr lang="fi-FI"/>
            </a:p>
          </p:txBody>
        </p:sp>
        <p:sp>
          <p:nvSpPr>
            <p:cNvPr id="93216" name="Freeform 51"/>
            <p:cNvSpPr>
              <a:spLocks/>
            </p:cNvSpPr>
            <p:nvPr/>
          </p:nvSpPr>
          <p:spPr bwMode="auto">
            <a:xfrm>
              <a:off x="2225" y="1427"/>
              <a:ext cx="23" cy="35"/>
            </a:xfrm>
            <a:custGeom>
              <a:avLst/>
              <a:gdLst>
                <a:gd name="T0" fmla="*/ 1 w 45"/>
                <a:gd name="T1" fmla="*/ 1 h 69"/>
                <a:gd name="T2" fmla="*/ 1 w 45"/>
                <a:gd name="T3" fmla="*/ 1 h 69"/>
                <a:gd name="T4" fmla="*/ 1 w 45"/>
                <a:gd name="T5" fmla="*/ 1 h 69"/>
                <a:gd name="T6" fmla="*/ 1 w 45"/>
                <a:gd name="T7" fmla="*/ 1 h 69"/>
                <a:gd name="T8" fmla="*/ 1 w 45"/>
                <a:gd name="T9" fmla="*/ 1 h 69"/>
                <a:gd name="T10" fmla="*/ 1 w 45"/>
                <a:gd name="T11" fmla="*/ 1 h 69"/>
                <a:gd name="T12" fmla="*/ 1 w 45"/>
                <a:gd name="T13" fmla="*/ 1 h 69"/>
                <a:gd name="T14" fmla="*/ 1 w 45"/>
                <a:gd name="T15" fmla="*/ 1 h 69"/>
                <a:gd name="T16" fmla="*/ 1 w 45"/>
                <a:gd name="T17" fmla="*/ 1 h 69"/>
                <a:gd name="T18" fmla="*/ 1 w 45"/>
                <a:gd name="T19" fmla="*/ 1 h 69"/>
                <a:gd name="T20" fmla="*/ 1 w 45"/>
                <a:gd name="T21" fmla="*/ 1 h 69"/>
                <a:gd name="T22" fmla="*/ 1 w 45"/>
                <a:gd name="T23" fmla="*/ 1 h 69"/>
                <a:gd name="T24" fmla="*/ 1 w 45"/>
                <a:gd name="T25" fmla="*/ 1 h 69"/>
                <a:gd name="T26" fmla="*/ 1 w 45"/>
                <a:gd name="T27" fmla="*/ 1 h 69"/>
                <a:gd name="T28" fmla="*/ 1 w 45"/>
                <a:gd name="T29" fmla="*/ 1 h 69"/>
                <a:gd name="T30" fmla="*/ 1 w 45"/>
                <a:gd name="T31" fmla="*/ 1 h 69"/>
                <a:gd name="T32" fmla="*/ 1 w 45"/>
                <a:gd name="T33" fmla="*/ 0 h 69"/>
                <a:gd name="T34" fmla="*/ 1 w 45"/>
                <a:gd name="T35" fmla="*/ 0 h 69"/>
                <a:gd name="T36" fmla="*/ 1 w 45"/>
                <a:gd name="T37" fmla="*/ 0 h 69"/>
                <a:gd name="T38" fmla="*/ 1 w 45"/>
                <a:gd name="T39" fmla="*/ 0 h 69"/>
                <a:gd name="T40" fmla="*/ 1 w 45"/>
                <a:gd name="T41" fmla="*/ 1 h 69"/>
                <a:gd name="T42" fmla="*/ 1 w 45"/>
                <a:gd name="T43" fmla="*/ 1 h 69"/>
                <a:gd name="T44" fmla="*/ 1 w 45"/>
                <a:gd name="T45" fmla="*/ 1 h 69"/>
                <a:gd name="T46" fmla="*/ 1 w 45"/>
                <a:gd name="T47" fmla="*/ 1 h 69"/>
                <a:gd name="T48" fmla="*/ 1 w 45"/>
                <a:gd name="T49" fmla="*/ 1 h 69"/>
                <a:gd name="T50" fmla="*/ 1 w 45"/>
                <a:gd name="T51" fmla="*/ 1 h 69"/>
                <a:gd name="T52" fmla="*/ 1 w 45"/>
                <a:gd name="T53" fmla="*/ 1 h 69"/>
                <a:gd name="T54" fmla="*/ 1 w 45"/>
                <a:gd name="T55" fmla="*/ 1 h 69"/>
                <a:gd name="T56" fmla="*/ 1 w 45"/>
                <a:gd name="T57" fmla="*/ 1 h 69"/>
                <a:gd name="T58" fmla="*/ 1 w 45"/>
                <a:gd name="T59" fmla="*/ 1 h 69"/>
                <a:gd name="T60" fmla="*/ 1 w 45"/>
                <a:gd name="T61" fmla="*/ 1 h 69"/>
                <a:gd name="T62" fmla="*/ 1 w 45"/>
                <a:gd name="T63" fmla="*/ 1 h 69"/>
                <a:gd name="T64" fmla="*/ 1 w 45"/>
                <a:gd name="T65" fmla="*/ 1 h 69"/>
                <a:gd name="T66" fmla="*/ 1 w 45"/>
                <a:gd name="T67" fmla="*/ 1 h 69"/>
                <a:gd name="T68" fmla="*/ 1 w 45"/>
                <a:gd name="T69" fmla="*/ 1 h 69"/>
                <a:gd name="T70" fmla="*/ 1 w 45"/>
                <a:gd name="T71" fmla="*/ 1 h 69"/>
                <a:gd name="T72" fmla="*/ 0 w 45"/>
                <a:gd name="T73" fmla="*/ 1 h 69"/>
                <a:gd name="T74" fmla="*/ 1 w 45"/>
                <a:gd name="T75" fmla="*/ 1 h 69"/>
                <a:gd name="T76" fmla="*/ 1 w 45"/>
                <a:gd name="T77" fmla="*/ 1 h 69"/>
                <a:gd name="T78" fmla="*/ 1 w 45"/>
                <a:gd name="T79" fmla="*/ 1 h 69"/>
                <a:gd name="T80" fmla="*/ 1 w 45"/>
                <a:gd name="T81" fmla="*/ 1 h 6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5"/>
                <a:gd name="T124" fmla="*/ 0 h 69"/>
                <a:gd name="T125" fmla="*/ 45 w 45"/>
                <a:gd name="T126" fmla="*/ 69 h 6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5" h="69">
                  <a:moveTo>
                    <a:pt x="17" y="67"/>
                  </a:moveTo>
                  <a:lnTo>
                    <a:pt x="17" y="67"/>
                  </a:lnTo>
                  <a:lnTo>
                    <a:pt x="18" y="67"/>
                  </a:lnTo>
                  <a:lnTo>
                    <a:pt x="20" y="69"/>
                  </a:lnTo>
                  <a:lnTo>
                    <a:pt x="21" y="69"/>
                  </a:lnTo>
                  <a:lnTo>
                    <a:pt x="22" y="69"/>
                  </a:lnTo>
                  <a:lnTo>
                    <a:pt x="32" y="66"/>
                  </a:lnTo>
                  <a:lnTo>
                    <a:pt x="39" y="58"/>
                  </a:lnTo>
                  <a:lnTo>
                    <a:pt x="44" y="47"/>
                  </a:lnTo>
                  <a:lnTo>
                    <a:pt x="45" y="34"/>
                  </a:lnTo>
                  <a:lnTo>
                    <a:pt x="43" y="20"/>
                  </a:lnTo>
                  <a:lnTo>
                    <a:pt x="37" y="10"/>
                  </a:lnTo>
                  <a:lnTo>
                    <a:pt x="29" y="2"/>
                  </a:lnTo>
                  <a:lnTo>
                    <a:pt x="18" y="0"/>
                  </a:lnTo>
                  <a:lnTo>
                    <a:pt x="17" y="0"/>
                  </a:lnTo>
                  <a:lnTo>
                    <a:pt x="15" y="0"/>
                  </a:lnTo>
                  <a:lnTo>
                    <a:pt x="14" y="0"/>
                  </a:lnTo>
                  <a:lnTo>
                    <a:pt x="12" y="1"/>
                  </a:lnTo>
                  <a:lnTo>
                    <a:pt x="18" y="5"/>
                  </a:lnTo>
                  <a:lnTo>
                    <a:pt x="25" y="13"/>
                  </a:lnTo>
                  <a:lnTo>
                    <a:pt x="30" y="23"/>
                  </a:lnTo>
                  <a:lnTo>
                    <a:pt x="31" y="34"/>
                  </a:lnTo>
                  <a:lnTo>
                    <a:pt x="32" y="35"/>
                  </a:lnTo>
                  <a:lnTo>
                    <a:pt x="32" y="38"/>
                  </a:lnTo>
                  <a:lnTo>
                    <a:pt x="32" y="39"/>
                  </a:lnTo>
                  <a:lnTo>
                    <a:pt x="31" y="40"/>
                  </a:lnTo>
                  <a:lnTo>
                    <a:pt x="29" y="34"/>
                  </a:lnTo>
                  <a:lnTo>
                    <a:pt x="25" y="29"/>
                  </a:lnTo>
                  <a:lnTo>
                    <a:pt x="21" y="26"/>
                  </a:lnTo>
                  <a:lnTo>
                    <a:pt x="15" y="25"/>
                  </a:lnTo>
                  <a:lnTo>
                    <a:pt x="9" y="26"/>
                  </a:lnTo>
                  <a:lnTo>
                    <a:pt x="5" y="31"/>
                  </a:lnTo>
                  <a:lnTo>
                    <a:pt x="1" y="38"/>
                  </a:lnTo>
                  <a:lnTo>
                    <a:pt x="0" y="47"/>
                  </a:lnTo>
                  <a:lnTo>
                    <a:pt x="2" y="55"/>
                  </a:lnTo>
                  <a:lnTo>
                    <a:pt x="6" y="62"/>
                  </a:lnTo>
                  <a:lnTo>
                    <a:pt x="10" y="66"/>
                  </a:lnTo>
                  <a:lnTo>
                    <a:pt x="17" y="67"/>
                  </a:lnTo>
                  <a:close/>
                </a:path>
              </a:pathLst>
            </a:custGeom>
            <a:solidFill>
              <a:srgbClr val="000000"/>
            </a:solidFill>
            <a:ln w="9525">
              <a:solidFill>
                <a:srgbClr val="FF6600"/>
              </a:solidFill>
              <a:round/>
              <a:headEnd/>
              <a:tailEnd/>
            </a:ln>
          </p:spPr>
          <p:txBody>
            <a:bodyPr/>
            <a:lstStyle/>
            <a:p>
              <a:endParaRPr lang="fi-FI"/>
            </a:p>
          </p:txBody>
        </p:sp>
        <p:sp>
          <p:nvSpPr>
            <p:cNvPr id="93217" name="Freeform 52"/>
            <p:cNvSpPr>
              <a:spLocks/>
            </p:cNvSpPr>
            <p:nvPr/>
          </p:nvSpPr>
          <p:spPr bwMode="auto">
            <a:xfrm>
              <a:off x="1846" y="1738"/>
              <a:ext cx="203" cy="202"/>
            </a:xfrm>
            <a:custGeom>
              <a:avLst/>
              <a:gdLst>
                <a:gd name="T0" fmla="*/ 0 w 407"/>
                <a:gd name="T1" fmla="*/ 0 h 406"/>
                <a:gd name="T2" fmla="*/ 0 w 407"/>
                <a:gd name="T3" fmla="*/ 0 h 406"/>
                <a:gd name="T4" fmla="*/ 0 w 407"/>
                <a:gd name="T5" fmla="*/ 0 h 406"/>
                <a:gd name="T6" fmla="*/ 0 w 407"/>
                <a:gd name="T7" fmla="*/ 0 h 406"/>
                <a:gd name="T8" fmla="*/ 0 w 407"/>
                <a:gd name="T9" fmla="*/ 0 h 406"/>
                <a:gd name="T10" fmla="*/ 0 w 407"/>
                <a:gd name="T11" fmla="*/ 0 h 406"/>
                <a:gd name="T12" fmla="*/ 0 w 407"/>
                <a:gd name="T13" fmla="*/ 0 h 406"/>
                <a:gd name="T14" fmla="*/ 0 w 407"/>
                <a:gd name="T15" fmla="*/ 0 h 406"/>
                <a:gd name="T16" fmla="*/ 0 w 407"/>
                <a:gd name="T17" fmla="*/ 0 h 406"/>
                <a:gd name="T18" fmla="*/ 0 w 407"/>
                <a:gd name="T19" fmla="*/ 0 h 406"/>
                <a:gd name="T20" fmla="*/ 0 w 407"/>
                <a:gd name="T21" fmla="*/ 0 h 406"/>
                <a:gd name="T22" fmla="*/ 0 w 407"/>
                <a:gd name="T23" fmla="*/ 0 h 406"/>
                <a:gd name="T24" fmla="*/ 0 w 407"/>
                <a:gd name="T25" fmla="*/ 0 h 406"/>
                <a:gd name="T26" fmla="*/ 0 w 407"/>
                <a:gd name="T27" fmla="*/ 0 h 406"/>
                <a:gd name="T28" fmla="*/ 0 w 407"/>
                <a:gd name="T29" fmla="*/ 0 h 406"/>
                <a:gd name="T30" fmla="*/ 0 w 407"/>
                <a:gd name="T31" fmla="*/ 0 h 406"/>
                <a:gd name="T32" fmla="*/ 0 w 407"/>
                <a:gd name="T33" fmla="*/ 0 h 406"/>
                <a:gd name="T34" fmla="*/ 0 w 407"/>
                <a:gd name="T35" fmla="*/ 0 h 406"/>
                <a:gd name="T36" fmla="*/ 0 w 407"/>
                <a:gd name="T37" fmla="*/ 0 h 406"/>
                <a:gd name="T38" fmla="*/ 0 w 407"/>
                <a:gd name="T39" fmla="*/ 0 h 406"/>
                <a:gd name="T40" fmla="*/ 0 w 407"/>
                <a:gd name="T41" fmla="*/ 0 h 406"/>
                <a:gd name="T42" fmla="*/ 0 w 407"/>
                <a:gd name="T43" fmla="*/ 0 h 406"/>
                <a:gd name="T44" fmla="*/ 0 w 407"/>
                <a:gd name="T45" fmla="*/ 0 h 406"/>
                <a:gd name="T46" fmla="*/ 0 w 407"/>
                <a:gd name="T47" fmla="*/ 0 h 406"/>
                <a:gd name="T48" fmla="*/ 0 w 407"/>
                <a:gd name="T49" fmla="*/ 0 h 406"/>
                <a:gd name="T50" fmla="*/ 0 w 407"/>
                <a:gd name="T51" fmla="*/ 0 h 406"/>
                <a:gd name="T52" fmla="*/ 0 w 407"/>
                <a:gd name="T53" fmla="*/ 0 h 406"/>
                <a:gd name="T54" fmla="*/ 0 w 407"/>
                <a:gd name="T55" fmla="*/ 0 h 406"/>
                <a:gd name="T56" fmla="*/ 0 w 407"/>
                <a:gd name="T57" fmla="*/ 0 h 406"/>
                <a:gd name="T58" fmla="*/ 0 w 407"/>
                <a:gd name="T59" fmla="*/ 0 h 406"/>
                <a:gd name="T60" fmla="*/ 0 w 407"/>
                <a:gd name="T61" fmla="*/ 0 h 406"/>
                <a:gd name="T62" fmla="*/ 0 w 407"/>
                <a:gd name="T63" fmla="*/ 0 h 4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7"/>
                <a:gd name="T97" fmla="*/ 0 h 406"/>
                <a:gd name="T98" fmla="*/ 407 w 407"/>
                <a:gd name="T99" fmla="*/ 406 h 40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7" h="406">
                  <a:moveTo>
                    <a:pt x="192" y="0"/>
                  </a:moveTo>
                  <a:lnTo>
                    <a:pt x="172" y="2"/>
                  </a:lnTo>
                  <a:lnTo>
                    <a:pt x="152" y="5"/>
                  </a:lnTo>
                  <a:lnTo>
                    <a:pt x="132" y="10"/>
                  </a:lnTo>
                  <a:lnTo>
                    <a:pt x="114" y="17"/>
                  </a:lnTo>
                  <a:lnTo>
                    <a:pt x="97" y="25"/>
                  </a:lnTo>
                  <a:lnTo>
                    <a:pt x="81" y="35"/>
                  </a:lnTo>
                  <a:lnTo>
                    <a:pt x="66" y="47"/>
                  </a:lnTo>
                  <a:lnTo>
                    <a:pt x="52" y="60"/>
                  </a:lnTo>
                  <a:lnTo>
                    <a:pt x="40" y="74"/>
                  </a:lnTo>
                  <a:lnTo>
                    <a:pt x="29" y="90"/>
                  </a:lnTo>
                  <a:lnTo>
                    <a:pt x="20" y="106"/>
                  </a:lnTo>
                  <a:lnTo>
                    <a:pt x="11" y="125"/>
                  </a:lnTo>
                  <a:lnTo>
                    <a:pt x="6" y="143"/>
                  </a:lnTo>
                  <a:lnTo>
                    <a:pt x="2" y="163"/>
                  </a:lnTo>
                  <a:lnTo>
                    <a:pt x="0" y="182"/>
                  </a:lnTo>
                  <a:lnTo>
                    <a:pt x="0" y="203"/>
                  </a:lnTo>
                  <a:lnTo>
                    <a:pt x="2" y="223"/>
                  </a:lnTo>
                  <a:lnTo>
                    <a:pt x="7" y="243"/>
                  </a:lnTo>
                  <a:lnTo>
                    <a:pt x="13" y="262"/>
                  </a:lnTo>
                  <a:lnTo>
                    <a:pt x="21" y="280"/>
                  </a:lnTo>
                  <a:lnTo>
                    <a:pt x="30" y="299"/>
                  </a:lnTo>
                  <a:lnTo>
                    <a:pt x="40" y="316"/>
                  </a:lnTo>
                  <a:lnTo>
                    <a:pt x="54" y="332"/>
                  </a:lnTo>
                  <a:lnTo>
                    <a:pt x="68" y="347"/>
                  </a:lnTo>
                  <a:lnTo>
                    <a:pt x="84" y="361"/>
                  </a:lnTo>
                  <a:lnTo>
                    <a:pt x="100" y="373"/>
                  </a:lnTo>
                  <a:lnTo>
                    <a:pt x="117" y="383"/>
                  </a:lnTo>
                  <a:lnTo>
                    <a:pt x="136" y="391"/>
                  </a:lnTo>
                  <a:lnTo>
                    <a:pt x="154" y="398"/>
                  </a:lnTo>
                  <a:lnTo>
                    <a:pt x="174" y="402"/>
                  </a:lnTo>
                  <a:lnTo>
                    <a:pt x="193" y="405"/>
                  </a:lnTo>
                  <a:lnTo>
                    <a:pt x="214" y="406"/>
                  </a:lnTo>
                  <a:lnTo>
                    <a:pt x="235" y="405"/>
                  </a:lnTo>
                  <a:lnTo>
                    <a:pt x="254" y="402"/>
                  </a:lnTo>
                  <a:lnTo>
                    <a:pt x="274" y="398"/>
                  </a:lnTo>
                  <a:lnTo>
                    <a:pt x="291" y="391"/>
                  </a:lnTo>
                  <a:lnTo>
                    <a:pt x="309" y="383"/>
                  </a:lnTo>
                  <a:lnTo>
                    <a:pt x="326" y="373"/>
                  </a:lnTo>
                  <a:lnTo>
                    <a:pt x="341" y="361"/>
                  </a:lnTo>
                  <a:lnTo>
                    <a:pt x="355" y="347"/>
                  </a:lnTo>
                  <a:lnTo>
                    <a:pt x="367" y="332"/>
                  </a:lnTo>
                  <a:lnTo>
                    <a:pt x="379" y="316"/>
                  </a:lnTo>
                  <a:lnTo>
                    <a:pt x="388" y="299"/>
                  </a:lnTo>
                  <a:lnTo>
                    <a:pt x="396" y="280"/>
                  </a:lnTo>
                  <a:lnTo>
                    <a:pt x="402" y="262"/>
                  </a:lnTo>
                  <a:lnTo>
                    <a:pt x="405" y="243"/>
                  </a:lnTo>
                  <a:lnTo>
                    <a:pt x="407" y="223"/>
                  </a:lnTo>
                  <a:lnTo>
                    <a:pt x="407" y="203"/>
                  </a:lnTo>
                  <a:lnTo>
                    <a:pt x="404" y="184"/>
                  </a:lnTo>
                  <a:lnTo>
                    <a:pt x="401" y="163"/>
                  </a:lnTo>
                  <a:lnTo>
                    <a:pt x="395" y="144"/>
                  </a:lnTo>
                  <a:lnTo>
                    <a:pt x="387" y="126"/>
                  </a:lnTo>
                  <a:lnTo>
                    <a:pt x="378" y="108"/>
                  </a:lnTo>
                  <a:lnTo>
                    <a:pt x="367" y="90"/>
                  </a:lnTo>
                  <a:lnTo>
                    <a:pt x="354" y="74"/>
                  </a:lnTo>
                  <a:lnTo>
                    <a:pt x="340" y="59"/>
                  </a:lnTo>
                  <a:lnTo>
                    <a:pt x="324" y="45"/>
                  </a:lnTo>
                  <a:lnTo>
                    <a:pt x="307" y="34"/>
                  </a:lnTo>
                  <a:lnTo>
                    <a:pt x="290" y="23"/>
                  </a:lnTo>
                  <a:lnTo>
                    <a:pt x="272" y="15"/>
                  </a:lnTo>
                  <a:lnTo>
                    <a:pt x="252" y="8"/>
                  </a:lnTo>
                  <a:lnTo>
                    <a:pt x="233" y="4"/>
                  </a:lnTo>
                  <a:lnTo>
                    <a:pt x="213" y="2"/>
                  </a:lnTo>
                  <a:lnTo>
                    <a:pt x="192" y="0"/>
                  </a:lnTo>
                  <a:close/>
                </a:path>
              </a:pathLst>
            </a:custGeom>
            <a:solidFill>
              <a:srgbClr val="000000"/>
            </a:solidFill>
            <a:ln w="9525">
              <a:solidFill>
                <a:srgbClr val="FF6600"/>
              </a:solidFill>
              <a:round/>
              <a:headEnd/>
              <a:tailEnd/>
            </a:ln>
          </p:spPr>
          <p:txBody>
            <a:bodyPr/>
            <a:lstStyle/>
            <a:p>
              <a:endParaRPr lang="fi-FI"/>
            </a:p>
          </p:txBody>
        </p:sp>
        <p:sp>
          <p:nvSpPr>
            <p:cNvPr id="93218" name="Freeform 53"/>
            <p:cNvSpPr>
              <a:spLocks/>
            </p:cNvSpPr>
            <p:nvPr/>
          </p:nvSpPr>
          <p:spPr bwMode="auto">
            <a:xfrm>
              <a:off x="1862" y="1753"/>
              <a:ext cx="172" cy="172"/>
            </a:xfrm>
            <a:custGeom>
              <a:avLst/>
              <a:gdLst>
                <a:gd name="T0" fmla="*/ 0 w 346"/>
                <a:gd name="T1" fmla="*/ 0 h 346"/>
                <a:gd name="T2" fmla="*/ 0 w 346"/>
                <a:gd name="T3" fmla="*/ 0 h 346"/>
                <a:gd name="T4" fmla="*/ 0 w 346"/>
                <a:gd name="T5" fmla="*/ 0 h 346"/>
                <a:gd name="T6" fmla="*/ 0 w 346"/>
                <a:gd name="T7" fmla="*/ 0 h 346"/>
                <a:gd name="T8" fmla="*/ 0 w 346"/>
                <a:gd name="T9" fmla="*/ 0 h 346"/>
                <a:gd name="T10" fmla="*/ 0 w 346"/>
                <a:gd name="T11" fmla="*/ 0 h 346"/>
                <a:gd name="T12" fmla="*/ 0 w 346"/>
                <a:gd name="T13" fmla="*/ 0 h 346"/>
                <a:gd name="T14" fmla="*/ 0 w 346"/>
                <a:gd name="T15" fmla="*/ 0 h 346"/>
                <a:gd name="T16" fmla="*/ 0 w 346"/>
                <a:gd name="T17" fmla="*/ 0 h 346"/>
                <a:gd name="T18" fmla="*/ 0 w 346"/>
                <a:gd name="T19" fmla="*/ 0 h 346"/>
                <a:gd name="T20" fmla="*/ 0 w 346"/>
                <a:gd name="T21" fmla="*/ 0 h 346"/>
                <a:gd name="T22" fmla="*/ 0 w 346"/>
                <a:gd name="T23" fmla="*/ 0 h 346"/>
                <a:gd name="T24" fmla="*/ 0 w 346"/>
                <a:gd name="T25" fmla="*/ 0 h 346"/>
                <a:gd name="T26" fmla="*/ 0 w 346"/>
                <a:gd name="T27" fmla="*/ 0 h 346"/>
                <a:gd name="T28" fmla="*/ 0 w 346"/>
                <a:gd name="T29" fmla="*/ 0 h 346"/>
                <a:gd name="T30" fmla="*/ 0 w 346"/>
                <a:gd name="T31" fmla="*/ 0 h 346"/>
                <a:gd name="T32" fmla="*/ 0 w 346"/>
                <a:gd name="T33" fmla="*/ 0 h 346"/>
                <a:gd name="T34" fmla="*/ 0 w 346"/>
                <a:gd name="T35" fmla="*/ 0 h 346"/>
                <a:gd name="T36" fmla="*/ 0 w 346"/>
                <a:gd name="T37" fmla="*/ 0 h 346"/>
                <a:gd name="T38" fmla="*/ 0 w 346"/>
                <a:gd name="T39" fmla="*/ 0 h 346"/>
                <a:gd name="T40" fmla="*/ 0 w 346"/>
                <a:gd name="T41" fmla="*/ 0 h 346"/>
                <a:gd name="T42" fmla="*/ 0 w 346"/>
                <a:gd name="T43" fmla="*/ 0 h 346"/>
                <a:gd name="T44" fmla="*/ 0 w 346"/>
                <a:gd name="T45" fmla="*/ 0 h 346"/>
                <a:gd name="T46" fmla="*/ 0 w 346"/>
                <a:gd name="T47" fmla="*/ 0 h 346"/>
                <a:gd name="T48" fmla="*/ 0 w 346"/>
                <a:gd name="T49" fmla="*/ 0 h 346"/>
                <a:gd name="T50" fmla="*/ 0 w 346"/>
                <a:gd name="T51" fmla="*/ 0 h 346"/>
                <a:gd name="T52" fmla="*/ 0 w 346"/>
                <a:gd name="T53" fmla="*/ 0 h 346"/>
                <a:gd name="T54" fmla="*/ 0 w 346"/>
                <a:gd name="T55" fmla="*/ 0 h 346"/>
                <a:gd name="T56" fmla="*/ 0 w 346"/>
                <a:gd name="T57" fmla="*/ 0 h 346"/>
                <a:gd name="T58" fmla="*/ 0 w 346"/>
                <a:gd name="T59" fmla="*/ 0 h 346"/>
                <a:gd name="T60" fmla="*/ 0 w 346"/>
                <a:gd name="T61" fmla="*/ 0 h 346"/>
                <a:gd name="T62" fmla="*/ 0 w 346"/>
                <a:gd name="T63" fmla="*/ 0 h 346"/>
                <a:gd name="T64" fmla="*/ 0 w 346"/>
                <a:gd name="T65" fmla="*/ 0 h 346"/>
                <a:gd name="T66" fmla="*/ 0 w 346"/>
                <a:gd name="T67" fmla="*/ 0 h 346"/>
                <a:gd name="T68" fmla="*/ 0 w 346"/>
                <a:gd name="T69" fmla="*/ 0 h 346"/>
                <a:gd name="T70" fmla="*/ 0 w 346"/>
                <a:gd name="T71" fmla="*/ 0 h 346"/>
                <a:gd name="T72" fmla="*/ 0 w 346"/>
                <a:gd name="T73" fmla="*/ 0 h 346"/>
                <a:gd name="T74" fmla="*/ 0 w 346"/>
                <a:gd name="T75" fmla="*/ 0 h 346"/>
                <a:gd name="T76" fmla="*/ 0 w 346"/>
                <a:gd name="T77" fmla="*/ 0 h 346"/>
                <a:gd name="T78" fmla="*/ 0 w 346"/>
                <a:gd name="T79" fmla="*/ 0 h 346"/>
                <a:gd name="T80" fmla="*/ 0 w 346"/>
                <a:gd name="T81" fmla="*/ 0 h 346"/>
                <a:gd name="T82" fmla="*/ 0 w 346"/>
                <a:gd name="T83" fmla="*/ 0 h 346"/>
                <a:gd name="T84" fmla="*/ 0 w 346"/>
                <a:gd name="T85" fmla="*/ 0 h 346"/>
                <a:gd name="T86" fmla="*/ 0 w 346"/>
                <a:gd name="T87" fmla="*/ 0 h 346"/>
                <a:gd name="T88" fmla="*/ 0 w 346"/>
                <a:gd name="T89" fmla="*/ 0 h 346"/>
                <a:gd name="T90" fmla="*/ 0 w 346"/>
                <a:gd name="T91" fmla="*/ 0 h 346"/>
                <a:gd name="T92" fmla="*/ 0 w 346"/>
                <a:gd name="T93" fmla="*/ 0 h 346"/>
                <a:gd name="T94" fmla="*/ 0 w 346"/>
                <a:gd name="T95" fmla="*/ 0 h 346"/>
                <a:gd name="T96" fmla="*/ 0 w 346"/>
                <a:gd name="T97" fmla="*/ 0 h 346"/>
                <a:gd name="T98" fmla="*/ 0 w 346"/>
                <a:gd name="T99" fmla="*/ 0 h 346"/>
                <a:gd name="T100" fmla="*/ 0 w 346"/>
                <a:gd name="T101" fmla="*/ 0 h 346"/>
                <a:gd name="T102" fmla="*/ 0 w 346"/>
                <a:gd name="T103" fmla="*/ 0 h 346"/>
                <a:gd name="T104" fmla="*/ 0 w 346"/>
                <a:gd name="T105" fmla="*/ 0 h 346"/>
                <a:gd name="T106" fmla="*/ 0 w 346"/>
                <a:gd name="T107" fmla="*/ 0 h 346"/>
                <a:gd name="T108" fmla="*/ 0 w 346"/>
                <a:gd name="T109" fmla="*/ 0 h 346"/>
                <a:gd name="T110" fmla="*/ 0 w 346"/>
                <a:gd name="T111" fmla="*/ 0 h 346"/>
                <a:gd name="T112" fmla="*/ 0 w 346"/>
                <a:gd name="T113" fmla="*/ 0 h 34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46"/>
                <a:gd name="T172" fmla="*/ 0 h 346"/>
                <a:gd name="T173" fmla="*/ 346 w 346"/>
                <a:gd name="T174" fmla="*/ 346 h 34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46" h="346">
                  <a:moveTo>
                    <a:pt x="182" y="346"/>
                  </a:moveTo>
                  <a:lnTo>
                    <a:pt x="165" y="345"/>
                  </a:lnTo>
                  <a:lnTo>
                    <a:pt x="147" y="343"/>
                  </a:lnTo>
                  <a:lnTo>
                    <a:pt x="131" y="338"/>
                  </a:lnTo>
                  <a:lnTo>
                    <a:pt x="115" y="332"/>
                  </a:lnTo>
                  <a:lnTo>
                    <a:pt x="100" y="325"/>
                  </a:lnTo>
                  <a:lnTo>
                    <a:pt x="85" y="317"/>
                  </a:lnTo>
                  <a:lnTo>
                    <a:pt x="71" y="307"/>
                  </a:lnTo>
                  <a:lnTo>
                    <a:pt x="58" y="295"/>
                  </a:lnTo>
                  <a:lnTo>
                    <a:pt x="45" y="283"/>
                  </a:lnTo>
                  <a:lnTo>
                    <a:pt x="35" y="269"/>
                  </a:lnTo>
                  <a:lnTo>
                    <a:pt x="25" y="255"/>
                  </a:lnTo>
                  <a:lnTo>
                    <a:pt x="17" y="239"/>
                  </a:lnTo>
                  <a:lnTo>
                    <a:pt x="10" y="224"/>
                  </a:lnTo>
                  <a:lnTo>
                    <a:pt x="5" y="207"/>
                  </a:lnTo>
                  <a:lnTo>
                    <a:pt x="1" y="190"/>
                  </a:lnTo>
                  <a:lnTo>
                    <a:pt x="0" y="173"/>
                  </a:lnTo>
                  <a:lnTo>
                    <a:pt x="0" y="156"/>
                  </a:lnTo>
                  <a:lnTo>
                    <a:pt x="1" y="139"/>
                  </a:lnTo>
                  <a:lnTo>
                    <a:pt x="5" y="122"/>
                  </a:lnTo>
                  <a:lnTo>
                    <a:pt x="9" y="106"/>
                  </a:lnTo>
                  <a:lnTo>
                    <a:pt x="16" y="91"/>
                  </a:lnTo>
                  <a:lnTo>
                    <a:pt x="23" y="78"/>
                  </a:lnTo>
                  <a:lnTo>
                    <a:pt x="33" y="64"/>
                  </a:lnTo>
                  <a:lnTo>
                    <a:pt x="44" y="51"/>
                  </a:lnTo>
                  <a:lnTo>
                    <a:pt x="56" y="40"/>
                  </a:lnTo>
                  <a:lnTo>
                    <a:pt x="69" y="29"/>
                  </a:lnTo>
                  <a:lnTo>
                    <a:pt x="83" y="21"/>
                  </a:lnTo>
                  <a:lnTo>
                    <a:pt x="98" y="13"/>
                  </a:lnTo>
                  <a:lnTo>
                    <a:pt x="114" y="8"/>
                  </a:lnTo>
                  <a:lnTo>
                    <a:pt x="130" y="4"/>
                  </a:lnTo>
                  <a:lnTo>
                    <a:pt x="146" y="2"/>
                  </a:lnTo>
                  <a:lnTo>
                    <a:pt x="164" y="0"/>
                  </a:lnTo>
                  <a:lnTo>
                    <a:pt x="181" y="2"/>
                  </a:lnTo>
                  <a:lnTo>
                    <a:pt x="198" y="4"/>
                  </a:lnTo>
                  <a:lnTo>
                    <a:pt x="214" y="8"/>
                  </a:lnTo>
                  <a:lnTo>
                    <a:pt x="230" y="13"/>
                  </a:lnTo>
                  <a:lnTo>
                    <a:pt x="245" y="21"/>
                  </a:lnTo>
                  <a:lnTo>
                    <a:pt x="260" y="29"/>
                  </a:lnTo>
                  <a:lnTo>
                    <a:pt x="274" y="40"/>
                  </a:lnTo>
                  <a:lnTo>
                    <a:pt x="288" y="51"/>
                  </a:lnTo>
                  <a:lnTo>
                    <a:pt x="301" y="64"/>
                  </a:lnTo>
                  <a:lnTo>
                    <a:pt x="311" y="78"/>
                  </a:lnTo>
                  <a:lnTo>
                    <a:pt x="320" y="91"/>
                  </a:lnTo>
                  <a:lnTo>
                    <a:pt x="328" y="106"/>
                  </a:lnTo>
                  <a:lnTo>
                    <a:pt x="335" y="122"/>
                  </a:lnTo>
                  <a:lnTo>
                    <a:pt x="340" y="139"/>
                  </a:lnTo>
                  <a:lnTo>
                    <a:pt x="343" y="156"/>
                  </a:lnTo>
                  <a:lnTo>
                    <a:pt x="346" y="173"/>
                  </a:lnTo>
                  <a:lnTo>
                    <a:pt x="343" y="208"/>
                  </a:lnTo>
                  <a:lnTo>
                    <a:pt x="335" y="240"/>
                  </a:lnTo>
                  <a:lnTo>
                    <a:pt x="321" y="270"/>
                  </a:lnTo>
                  <a:lnTo>
                    <a:pt x="302" y="295"/>
                  </a:lnTo>
                  <a:lnTo>
                    <a:pt x="276" y="316"/>
                  </a:lnTo>
                  <a:lnTo>
                    <a:pt x="249" y="332"/>
                  </a:lnTo>
                  <a:lnTo>
                    <a:pt x="217" y="343"/>
                  </a:lnTo>
                  <a:lnTo>
                    <a:pt x="182" y="346"/>
                  </a:lnTo>
                  <a:close/>
                </a:path>
              </a:pathLst>
            </a:custGeom>
            <a:solidFill>
              <a:srgbClr val="FFFFFF"/>
            </a:solidFill>
            <a:ln w="9525">
              <a:solidFill>
                <a:srgbClr val="FF6600"/>
              </a:solidFill>
              <a:round/>
              <a:headEnd/>
              <a:tailEnd/>
            </a:ln>
          </p:spPr>
          <p:txBody>
            <a:bodyPr/>
            <a:lstStyle/>
            <a:p>
              <a:endParaRPr lang="fi-FI"/>
            </a:p>
          </p:txBody>
        </p:sp>
        <p:sp>
          <p:nvSpPr>
            <p:cNvPr id="93219" name="Freeform 54"/>
            <p:cNvSpPr>
              <a:spLocks/>
            </p:cNvSpPr>
            <p:nvPr/>
          </p:nvSpPr>
          <p:spPr bwMode="auto">
            <a:xfrm>
              <a:off x="1871" y="1762"/>
              <a:ext cx="153" cy="153"/>
            </a:xfrm>
            <a:custGeom>
              <a:avLst/>
              <a:gdLst>
                <a:gd name="T0" fmla="*/ 1 w 305"/>
                <a:gd name="T1" fmla="*/ 0 h 305"/>
                <a:gd name="T2" fmla="*/ 1 w 305"/>
                <a:gd name="T3" fmla="*/ 1 h 305"/>
                <a:gd name="T4" fmla="*/ 1 w 305"/>
                <a:gd name="T5" fmla="*/ 1 h 305"/>
                <a:gd name="T6" fmla="*/ 1 w 305"/>
                <a:gd name="T7" fmla="*/ 1 h 305"/>
                <a:gd name="T8" fmla="*/ 1 w 305"/>
                <a:gd name="T9" fmla="*/ 1 h 305"/>
                <a:gd name="T10" fmla="*/ 1 w 305"/>
                <a:gd name="T11" fmla="*/ 1 h 305"/>
                <a:gd name="T12" fmla="*/ 1 w 305"/>
                <a:gd name="T13" fmla="*/ 1 h 305"/>
                <a:gd name="T14" fmla="*/ 1 w 305"/>
                <a:gd name="T15" fmla="*/ 1 h 305"/>
                <a:gd name="T16" fmla="*/ 0 w 305"/>
                <a:gd name="T17" fmla="*/ 1 h 305"/>
                <a:gd name="T18" fmla="*/ 1 w 305"/>
                <a:gd name="T19" fmla="*/ 1 h 305"/>
                <a:gd name="T20" fmla="*/ 1 w 305"/>
                <a:gd name="T21" fmla="*/ 1 h 305"/>
                <a:gd name="T22" fmla="*/ 1 w 305"/>
                <a:gd name="T23" fmla="*/ 1 h 305"/>
                <a:gd name="T24" fmla="*/ 1 w 305"/>
                <a:gd name="T25" fmla="*/ 1 h 305"/>
                <a:gd name="T26" fmla="*/ 1 w 305"/>
                <a:gd name="T27" fmla="*/ 1 h 305"/>
                <a:gd name="T28" fmla="*/ 1 w 305"/>
                <a:gd name="T29" fmla="*/ 1 h 305"/>
                <a:gd name="T30" fmla="*/ 1 w 305"/>
                <a:gd name="T31" fmla="*/ 1 h 305"/>
                <a:gd name="T32" fmla="*/ 1 w 305"/>
                <a:gd name="T33" fmla="*/ 1 h 305"/>
                <a:gd name="T34" fmla="*/ 1 w 305"/>
                <a:gd name="T35" fmla="*/ 1 h 305"/>
                <a:gd name="T36" fmla="*/ 1 w 305"/>
                <a:gd name="T37" fmla="*/ 1 h 305"/>
                <a:gd name="T38" fmla="*/ 1 w 305"/>
                <a:gd name="T39" fmla="*/ 1 h 305"/>
                <a:gd name="T40" fmla="*/ 1 w 305"/>
                <a:gd name="T41" fmla="*/ 1 h 305"/>
                <a:gd name="T42" fmla="*/ 1 w 305"/>
                <a:gd name="T43" fmla="*/ 1 h 305"/>
                <a:gd name="T44" fmla="*/ 1 w 305"/>
                <a:gd name="T45" fmla="*/ 1 h 305"/>
                <a:gd name="T46" fmla="*/ 1 w 305"/>
                <a:gd name="T47" fmla="*/ 1 h 305"/>
                <a:gd name="T48" fmla="*/ 1 w 305"/>
                <a:gd name="T49" fmla="*/ 1 h 305"/>
                <a:gd name="T50" fmla="*/ 1 w 305"/>
                <a:gd name="T51" fmla="*/ 1 h 305"/>
                <a:gd name="T52" fmla="*/ 1 w 305"/>
                <a:gd name="T53" fmla="*/ 1 h 305"/>
                <a:gd name="T54" fmla="*/ 1 w 305"/>
                <a:gd name="T55" fmla="*/ 1 h 305"/>
                <a:gd name="T56" fmla="*/ 1 w 305"/>
                <a:gd name="T57" fmla="*/ 1 h 305"/>
                <a:gd name="T58" fmla="*/ 1 w 305"/>
                <a:gd name="T59" fmla="*/ 1 h 305"/>
                <a:gd name="T60" fmla="*/ 1 w 305"/>
                <a:gd name="T61" fmla="*/ 1 h 305"/>
                <a:gd name="T62" fmla="*/ 1 w 305"/>
                <a:gd name="T63" fmla="*/ 1 h 305"/>
                <a:gd name="T64" fmla="*/ 1 w 305"/>
                <a:gd name="T65" fmla="*/ 1 h 305"/>
                <a:gd name="T66" fmla="*/ 1 w 305"/>
                <a:gd name="T67" fmla="*/ 1 h 305"/>
                <a:gd name="T68" fmla="*/ 1 w 305"/>
                <a:gd name="T69" fmla="*/ 1 h 305"/>
                <a:gd name="T70" fmla="*/ 1 w 305"/>
                <a:gd name="T71" fmla="*/ 1 h 305"/>
                <a:gd name="T72" fmla="*/ 1 w 305"/>
                <a:gd name="T73" fmla="*/ 1 h 305"/>
                <a:gd name="T74" fmla="*/ 1 w 305"/>
                <a:gd name="T75" fmla="*/ 1 h 305"/>
                <a:gd name="T76" fmla="*/ 1 w 305"/>
                <a:gd name="T77" fmla="*/ 1 h 305"/>
                <a:gd name="T78" fmla="*/ 1 w 305"/>
                <a:gd name="T79" fmla="*/ 1 h 305"/>
                <a:gd name="T80" fmla="*/ 1 w 305"/>
                <a:gd name="T81" fmla="*/ 1 h 305"/>
                <a:gd name="T82" fmla="*/ 1 w 305"/>
                <a:gd name="T83" fmla="*/ 1 h 305"/>
                <a:gd name="T84" fmla="*/ 1 w 305"/>
                <a:gd name="T85" fmla="*/ 1 h 305"/>
                <a:gd name="T86" fmla="*/ 1 w 305"/>
                <a:gd name="T87" fmla="*/ 1 h 305"/>
                <a:gd name="T88" fmla="*/ 1 w 305"/>
                <a:gd name="T89" fmla="*/ 1 h 305"/>
                <a:gd name="T90" fmla="*/ 1 w 305"/>
                <a:gd name="T91" fmla="*/ 1 h 305"/>
                <a:gd name="T92" fmla="*/ 1 w 305"/>
                <a:gd name="T93" fmla="*/ 1 h 305"/>
                <a:gd name="T94" fmla="*/ 1 w 305"/>
                <a:gd name="T95" fmla="*/ 1 h 305"/>
                <a:gd name="T96" fmla="*/ 1 w 305"/>
                <a:gd name="T97" fmla="*/ 1 h 305"/>
                <a:gd name="T98" fmla="*/ 1 w 305"/>
                <a:gd name="T99" fmla="*/ 1 h 305"/>
                <a:gd name="T100" fmla="*/ 1 w 305"/>
                <a:gd name="T101" fmla="*/ 1 h 305"/>
                <a:gd name="T102" fmla="*/ 1 w 305"/>
                <a:gd name="T103" fmla="*/ 1 h 305"/>
                <a:gd name="T104" fmla="*/ 1 w 305"/>
                <a:gd name="T105" fmla="*/ 1 h 305"/>
                <a:gd name="T106" fmla="*/ 1 w 305"/>
                <a:gd name="T107" fmla="*/ 1 h 305"/>
                <a:gd name="T108" fmla="*/ 1 w 305"/>
                <a:gd name="T109" fmla="*/ 1 h 305"/>
                <a:gd name="T110" fmla="*/ 1 w 305"/>
                <a:gd name="T111" fmla="*/ 1 h 305"/>
                <a:gd name="T112" fmla="*/ 1 w 305"/>
                <a:gd name="T113" fmla="*/ 0 h 30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05"/>
                <a:gd name="T172" fmla="*/ 0 h 305"/>
                <a:gd name="T173" fmla="*/ 305 w 305"/>
                <a:gd name="T174" fmla="*/ 305 h 30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05" h="305">
                  <a:moveTo>
                    <a:pt x="145" y="0"/>
                  </a:moveTo>
                  <a:lnTo>
                    <a:pt x="114" y="3"/>
                  </a:lnTo>
                  <a:lnTo>
                    <a:pt x="86" y="13"/>
                  </a:lnTo>
                  <a:lnTo>
                    <a:pt x="61" y="26"/>
                  </a:lnTo>
                  <a:lnTo>
                    <a:pt x="39" y="45"/>
                  </a:lnTo>
                  <a:lnTo>
                    <a:pt x="21" y="68"/>
                  </a:lnTo>
                  <a:lnTo>
                    <a:pt x="9" y="93"/>
                  </a:lnTo>
                  <a:lnTo>
                    <a:pt x="1" y="122"/>
                  </a:lnTo>
                  <a:lnTo>
                    <a:pt x="0" y="153"/>
                  </a:lnTo>
                  <a:lnTo>
                    <a:pt x="1" y="168"/>
                  </a:lnTo>
                  <a:lnTo>
                    <a:pt x="4" y="183"/>
                  </a:lnTo>
                  <a:lnTo>
                    <a:pt x="9" y="198"/>
                  </a:lnTo>
                  <a:lnTo>
                    <a:pt x="15" y="212"/>
                  </a:lnTo>
                  <a:lnTo>
                    <a:pt x="21" y="225"/>
                  </a:lnTo>
                  <a:lnTo>
                    <a:pt x="30" y="238"/>
                  </a:lnTo>
                  <a:lnTo>
                    <a:pt x="40" y="250"/>
                  </a:lnTo>
                  <a:lnTo>
                    <a:pt x="50" y="261"/>
                  </a:lnTo>
                  <a:lnTo>
                    <a:pt x="62" y="272"/>
                  </a:lnTo>
                  <a:lnTo>
                    <a:pt x="74" y="280"/>
                  </a:lnTo>
                  <a:lnTo>
                    <a:pt x="88" y="288"/>
                  </a:lnTo>
                  <a:lnTo>
                    <a:pt x="102" y="294"/>
                  </a:lnTo>
                  <a:lnTo>
                    <a:pt x="116" y="299"/>
                  </a:lnTo>
                  <a:lnTo>
                    <a:pt x="131" y="303"/>
                  </a:lnTo>
                  <a:lnTo>
                    <a:pt x="146" y="304"/>
                  </a:lnTo>
                  <a:lnTo>
                    <a:pt x="161" y="305"/>
                  </a:lnTo>
                  <a:lnTo>
                    <a:pt x="176" y="304"/>
                  </a:lnTo>
                  <a:lnTo>
                    <a:pt x="191" y="303"/>
                  </a:lnTo>
                  <a:lnTo>
                    <a:pt x="205" y="299"/>
                  </a:lnTo>
                  <a:lnTo>
                    <a:pt x="218" y="294"/>
                  </a:lnTo>
                  <a:lnTo>
                    <a:pt x="232" y="288"/>
                  </a:lnTo>
                  <a:lnTo>
                    <a:pt x="244" y="280"/>
                  </a:lnTo>
                  <a:lnTo>
                    <a:pt x="256" y="272"/>
                  </a:lnTo>
                  <a:lnTo>
                    <a:pt x="267" y="261"/>
                  </a:lnTo>
                  <a:lnTo>
                    <a:pt x="276" y="250"/>
                  </a:lnTo>
                  <a:lnTo>
                    <a:pt x="284" y="238"/>
                  </a:lnTo>
                  <a:lnTo>
                    <a:pt x="291" y="225"/>
                  </a:lnTo>
                  <a:lnTo>
                    <a:pt x="297" y="212"/>
                  </a:lnTo>
                  <a:lnTo>
                    <a:pt x="301" y="198"/>
                  </a:lnTo>
                  <a:lnTo>
                    <a:pt x="304" y="183"/>
                  </a:lnTo>
                  <a:lnTo>
                    <a:pt x="305" y="168"/>
                  </a:lnTo>
                  <a:lnTo>
                    <a:pt x="305" y="153"/>
                  </a:lnTo>
                  <a:lnTo>
                    <a:pt x="304" y="138"/>
                  </a:lnTo>
                  <a:lnTo>
                    <a:pt x="300" y="123"/>
                  </a:lnTo>
                  <a:lnTo>
                    <a:pt x="296" y="108"/>
                  </a:lnTo>
                  <a:lnTo>
                    <a:pt x="290" y="94"/>
                  </a:lnTo>
                  <a:lnTo>
                    <a:pt x="283" y="81"/>
                  </a:lnTo>
                  <a:lnTo>
                    <a:pt x="275" y="68"/>
                  </a:lnTo>
                  <a:lnTo>
                    <a:pt x="266" y="56"/>
                  </a:lnTo>
                  <a:lnTo>
                    <a:pt x="254" y="45"/>
                  </a:lnTo>
                  <a:lnTo>
                    <a:pt x="243" y="35"/>
                  </a:lnTo>
                  <a:lnTo>
                    <a:pt x="230" y="25"/>
                  </a:lnTo>
                  <a:lnTo>
                    <a:pt x="217" y="18"/>
                  </a:lnTo>
                  <a:lnTo>
                    <a:pt x="203" y="11"/>
                  </a:lnTo>
                  <a:lnTo>
                    <a:pt x="190" y="7"/>
                  </a:lnTo>
                  <a:lnTo>
                    <a:pt x="175" y="3"/>
                  </a:lnTo>
                  <a:lnTo>
                    <a:pt x="160" y="1"/>
                  </a:lnTo>
                  <a:lnTo>
                    <a:pt x="145" y="0"/>
                  </a:lnTo>
                  <a:close/>
                </a:path>
              </a:pathLst>
            </a:custGeom>
            <a:solidFill>
              <a:srgbClr val="000000"/>
            </a:solidFill>
            <a:ln w="9525">
              <a:solidFill>
                <a:srgbClr val="FF6600"/>
              </a:solidFill>
              <a:round/>
              <a:headEnd/>
              <a:tailEnd/>
            </a:ln>
          </p:spPr>
          <p:txBody>
            <a:bodyPr/>
            <a:lstStyle/>
            <a:p>
              <a:endParaRPr lang="fi-FI"/>
            </a:p>
          </p:txBody>
        </p:sp>
        <p:sp>
          <p:nvSpPr>
            <p:cNvPr id="93220" name="Freeform 55"/>
            <p:cNvSpPr>
              <a:spLocks/>
            </p:cNvSpPr>
            <p:nvPr/>
          </p:nvSpPr>
          <p:spPr bwMode="auto">
            <a:xfrm>
              <a:off x="1887" y="1778"/>
              <a:ext cx="122" cy="122"/>
            </a:xfrm>
            <a:custGeom>
              <a:avLst/>
              <a:gdLst>
                <a:gd name="T0" fmla="*/ 1 w 244"/>
                <a:gd name="T1" fmla="*/ 1 h 244"/>
                <a:gd name="T2" fmla="*/ 1 w 244"/>
                <a:gd name="T3" fmla="*/ 1 h 244"/>
                <a:gd name="T4" fmla="*/ 1 w 244"/>
                <a:gd name="T5" fmla="*/ 1 h 244"/>
                <a:gd name="T6" fmla="*/ 1 w 244"/>
                <a:gd name="T7" fmla="*/ 1 h 244"/>
                <a:gd name="T8" fmla="*/ 1 w 244"/>
                <a:gd name="T9" fmla="*/ 1 h 244"/>
                <a:gd name="T10" fmla="*/ 1 w 244"/>
                <a:gd name="T11" fmla="*/ 1 h 244"/>
                <a:gd name="T12" fmla="*/ 1 w 244"/>
                <a:gd name="T13" fmla="*/ 1 h 244"/>
                <a:gd name="T14" fmla="*/ 1 w 244"/>
                <a:gd name="T15" fmla="*/ 1 h 244"/>
                <a:gd name="T16" fmla="*/ 1 w 244"/>
                <a:gd name="T17" fmla="*/ 1 h 244"/>
                <a:gd name="T18" fmla="*/ 1 w 244"/>
                <a:gd name="T19" fmla="*/ 1 h 244"/>
                <a:gd name="T20" fmla="*/ 1 w 244"/>
                <a:gd name="T21" fmla="*/ 1 h 244"/>
                <a:gd name="T22" fmla="*/ 1 w 244"/>
                <a:gd name="T23" fmla="*/ 1 h 244"/>
                <a:gd name="T24" fmla="*/ 1 w 244"/>
                <a:gd name="T25" fmla="*/ 1 h 244"/>
                <a:gd name="T26" fmla="*/ 1 w 244"/>
                <a:gd name="T27" fmla="*/ 1 h 244"/>
                <a:gd name="T28" fmla="*/ 1 w 244"/>
                <a:gd name="T29" fmla="*/ 1 h 244"/>
                <a:gd name="T30" fmla="*/ 1 w 244"/>
                <a:gd name="T31" fmla="*/ 1 h 244"/>
                <a:gd name="T32" fmla="*/ 0 w 244"/>
                <a:gd name="T33" fmla="*/ 1 h 244"/>
                <a:gd name="T34" fmla="*/ 1 w 244"/>
                <a:gd name="T35" fmla="*/ 1 h 244"/>
                <a:gd name="T36" fmla="*/ 1 w 244"/>
                <a:gd name="T37" fmla="*/ 1 h 244"/>
                <a:gd name="T38" fmla="*/ 1 w 244"/>
                <a:gd name="T39" fmla="*/ 1 h 244"/>
                <a:gd name="T40" fmla="*/ 1 w 244"/>
                <a:gd name="T41" fmla="*/ 1 h 244"/>
                <a:gd name="T42" fmla="*/ 1 w 244"/>
                <a:gd name="T43" fmla="*/ 1 h 244"/>
                <a:gd name="T44" fmla="*/ 1 w 244"/>
                <a:gd name="T45" fmla="*/ 1 h 244"/>
                <a:gd name="T46" fmla="*/ 1 w 244"/>
                <a:gd name="T47" fmla="*/ 1 h 244"/>
                <a:gd name="T48" fmla="*/ 1 w 244"/>
                <a:gd name="T49" fmla="*/ 1 h 244"/>
                <a:gd name="T50" fmla="*/ 1 w 244"/>
                <a:gd name="T51" fmla="*/ 1 h 244"/>
                <a:gd name="T52" fmla="*/ 1 w 244"/>
                <a:gd name="T53" fmla="*/ 1 h 244"/>
                <a:gd name="T54" fmla="*/ 1 w 244"/>
                <a:gd name="T55" fmla="*/ 1 h 244"/>
                <a:gd name="T56" fmla="*/ 1 w 244"/>
                <a:gd name="T57" fmla="*/ 0 h 244"/>
                <a:gd name="T58" fmla="*/ 1 w 244"/>
                <a:gd name="T59" fmla="*/ 1 h 244"/>
                <a:gd name="T60" fmla="*/ 1 w 244"/>
                <a:gd name="T61" fmla="*/ 1 h 244"/>
                <a:gd name="T62" fmla="*/ 1 w 244"/>
                <a:gd name="T63" fmla="*/ 1 h 244"/>
                <a:gd name="T64" fmla="*/ 1 w 244"/>
                <a:gd name="T65" fmla="*/ 1 h 244"/>
                <a:gd name="T66" fmla="*/ 1 w 244"/>
                <a:gd name="T67" fmla="*/ 1 h 244"/>
                <a:gd name="T68" fmla="*/ 1 w 244"/>
                <a:gd name="T69" fmla="*/ 1 h 244"/>
                <a:gd name="T70" fmla="*/ 1 w 244"/>
                <a:gd name="T71" fmla="*/ 1 h 244"/>
                <a:gd name="T72" fmla="*/ 1 w 244"/>
                <a:gd name="T73" fmla="*/ 1 h 244"/>
                <a:gd name="T74" fmla="*/ 1 w 244"/>
                <a:gd name="T75" fmla="*/ 1 h 244"/>
                <a:gd name="T76" fmla="*/ 1 w 244"/>
                <a:gd name="T77" fmla="*/ 1 h 244"/>
                <a:gd name="T78" fmla="*/ 1 w 244"/>
                <a:gd name="T79" fmla="*/ 1 h 244"/>
                <a:gd name="T80" fmla="*/ 1 w 244"/>
                <a:gd name="T81" fmla="*/ 1 h 244"/>
                <a:gd name="T82" fmla="*/ 1 w 244"/>
                <a:gd name="T83" fmla="*/ 1 h 244"/>
                <a:gd name="T84" fmla="*/ 1 w 244"/>
                <a:gd name="T85" fmla="*/ 1 h 244"/>
                <a:gd name="T86" fmla="*/ 1 w 244"/>
                <a:gd name="T87" fmla="*/ 1 h 244"/>
                <a:gd name="T88" fmla="*/ 1 w 244"/>
                <a:gd name="T89" fmla="*/ 1 h 244"/>
                <a:gd name="T90" fmla="*/ 1 w 244"/>
                <a:gd name="T91" fmla="*/ 1 h 244"/>
                <a:gd name="T92" fmla="*/ 1 w 244"/>
                <a:gd name="T93" fmla="*/ 1 h 244"/>
                <a:gd name="T94" fmla="*/ 1 w 244"/>
                <a:gd name="T95" fmla="*/ 1 h 244"/>
                <a:gd name="T96" fmla="*/ 1 w 244"/>
                <a:gd name="T97" fmla="*/ 1 h 244"/>
                <a:gd name="T98" fmla="*/ 1 w 244"/>
                <a:gd name="T99" fmla="*/ 1 h 244"/>
                <a:gd name="T100" fmla="*/ 1 w 244"/>
                <a:gd name="T101" fmla="*/ 1 h 244"/>
                <a:gd name="T102" fmla="*/ 1 w 244"/>
                <a:gd name="T103" fmla="*/ 1 h 244"/>
                <a:gd name="T104" fmla="*/ 1 w 244"/>
                <a:gd name="T105" fmla="*/ 1 h 24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4"/>
                <a:gd name="T160" fmla="*/ 0 h 244"/>
                <a:gd name="T161" fmla="*/ 244 w 244"/>
                <a:gd name="T162" fmla="*/ 244 h 24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4" h="244">
                  <a:moveTo>
                    <a:pt x="129" y="244"/>
                  </a:moveTo>
                  <a:lnTo>
                    <a:pt x="116" y="243"/>
                  </a:lnTo>
                  <a:lnTo>
                    <a:pt x="105" y="242"/>
                  </a:lnTo>
                  <a:lnTo>
                    <a:pt x="92" y="239"/>
                  </a:lnTo>
                  <a:lnTo>
                    <a:pt x="81" y="235"/>
                  </a:lnTo>
                  <a:lnTo>
                    <a:pt x="70" y="230"/>
                  </a:lnTo>
                  <a:lnTo>
                    <a:pt x="60" y="224"/>
                  </a:lnTo>
                  <a:lnTo>
                    <a:pt x="49" y="217"/>
                  </a:lnTo>
                  <a:lnTo>
                    <a:pt x="40" y="209"/>
                  </a:lnTo>
                  <a:lnTo>
                    <a:pt x="32" y="199"/>
                  </a:lnTo>
                  <a:lnTo>
                    <a:pt x="24" y="190"/>
                  </a:lnTo>
                  <a:lnTo>
                    <a:pt x="17" y="180"/>
                  </a:lnTo>
                  <a:lnTo>
                    <a:pt x="11" y="168"/>
                  </a:lnTo>
                  <a:lnTo>
                    <a:pt x="7" y="158"/>
                  </a:lnTo>
                  <a:lnTo>
                    <a:pt x="3" y="146"/>
                  </a:lnTo>
                  <a:lnTo>
                    <a:pt x="1" y="134"/>
                  </a:lnTo>
                  <a:lnTo>
                    <a:pt x="0" y="122"/>
                  </a:lnTo>
                  <a:lnTo>
                    <a:pt x="1" y="98"/>
                  </a:lnTo>
                  <a:lnTo>
                    <a:pt x="7" y="75"/>
                  </a:lnTo>
                  <a:lnTo>
                    <a:pt x="16" y="54"/>
                  </a:lnTo>
                  <a:lnTo>
                    <a:pt x="31" y="36"/>
                  </a:lnTo>
                  <a:lnTo>
                    <a:pt x="39" y="28"/>
                  </a:lnTo>
                  <a:lnTo>
                    <a:pt x="48" y="21"/>
                  </a:lnTo>
                  <a:lnTo>
                    <a:pt x="58" y="14"/>
                  </a:lnTo>
                  <a:lnTo>
                    <a:pt x="69" y="9"/>
                  </a:lnTo>
                  <a:lnTo>
                    <a:pt x="80" y="6"/>
                  </a:lnTo>
                  <a:lnTo>
                    <a:pt x="91" y="2"/>
                  </a:lnTo>
                  <a:lnTo>
                    <a:pt x="103" y="1"/>
                  </a:lnTo>
                  <a:lnTo>
                    <a:pt x="115" y="0"/>
                  </a:lnTo>
                  <a:lnTo>
                    <a:pt x="126" y="1"/>
                  </a:lnTo>
                  <a:lnTo>
                    <a:pt x="139" y="2"/>
                  </a:lnTo>
                  <a:lnTo>
                    <a:pt x="151" y="6"/>
                  </a:lnTo>
                  <a:lnTo>
                    <a:pt x="162" y="9"/>
                  </a:lnTo>
                  <a:lnTo>
                    <a:pt x="172" y="14"/>
                  </a:lnTo>
                  <a:lnTo>
                    <a:pt x="184" y="21"/>
                  </a:lnTo>
                  <a:lnTo>
                    <a:pt x="194" y="28"/>
                  </a:lnTo>
                  <a:lnTo>
                    <a:pt x="204" y="36"/>
                  </a:lnTo>
                  <a:lnTo>
                    <a:pt x="212" y="45"/>
                  </a:lnTo>
                  <a:lnTo>
                    <a:pt x="220" y="54"/>
                  </a:lnTo>
                  <a:lnTo>
                    <a:pt x="227" y="65"/>
                  </a:lnTo>
                  <a:lnTo>
                    <a:pt x="232" y="75"/>
                  </a:lnTo>
                  <a:lnTo>
                    <a:pt x="237" y="86"/>
                  </a:lnTo>
                  <a:lnTo>
                    <a:pt x="240" y="98"/>
                  </a:lnTo>
                  <a:lnTo>
                    <a:pt x="243" y="111"/>
                  </a:lnTo>
                  <a:lnTo>
                    <a:pt x="244" y="122"/>
                  </a:lnTo>
                  <a:lnTo>
                    <a:pt x="243" y="146"/>
                  </a:lnTo>
                  <a:lnTo>
                    <a:pt x="237" y="169"/>
                  </a:lnTo>
                  <a:lnTo>
                    <a:pt x="227" y="190"/>
                  </a:lnTo>
                  <a:lnTo>
                    <a:pt x="213" y="209"/>
                  </a:lnTo>
                  <a:lnTo>
                    <a:pt x="196" y="224"/>
                  </a:lnTo>
                  <a:lnTo>
                    <a:pt x="176" y="235"/>
                  </a:lnTo>
                  <a:lnTo>
                    <a:pt x="153" y="242"/>
                  </a:lnTo>
                  <a:lnTo>
                    <a:pt x="129" y="244"/>
                  </a:lnTo>
                  <a:close/>
                </a:path>
              </a:pathLst>
            </a:custGeom>
            <a:solidFill>
              <a:srgbClr val="FFFFFF"/>
            </a:solidFill>
            <a:ln w="9525">
              <a:solidFill>
                <a:srgbClr val="FF6600"/>
              </a:solidFill>
              <a:round/>
              <a:headEnd/>
              <a:tailEnd/>
            </a:ln>
          </p:spPr>
          <p:txBody>
            <a:bodyPr/>
            <a:lstStyle/>
            <a:p>
              <a:endParaRPr lang="fi-FI"/>
            </a:p>
          </p:txBody>
        </p:sp>
        <p:sp>
          <p:nvSpPr>
            <p:cNvPr id="93221" name="Freeform 56"/>
            <p:cNvSpPr>
              <a:spLocks/>
            </p:cNvSpPr>
            <p:nvPr/>
          </p:nvSpPr>
          <p:spPr bwMode="auto">
            <a:xfrm>
              <a:off x="2474" y="1738"/>
              <a:ext cx="202" cy="202"/>
            </a:xfrm>
            <a:custGeom>
              <a:avLst/>
              <a:gdLst>
                <a:gd name="T0" fmla="*/ 0 w 406"/>
                <a:gd name="T1" fmla="*/ 0 h 406"/>
                <a:gd name="T2" fmla="*/ 0 w 406"/>
                <a:gd name="T3" fmla="*/ 0 h 406"/>
                <a:gd name="T4" fmla="*/ 0 w 406"/>
                <a:gd name="T5" fmla="*/ 0 h 406"/>
                <a:gd name="T6" fmla="*/ 0 w 406"/>
                <a:gd name="T7" fmla="*/ 0 h 406"/>
                <a:gd name="T8" fmla="*/ 0 w 406"/>
                <a:gd name="T9" fmla="*/ 0 h 406"/>
                <a:gd name="T10" fmla="*/ 0 w 406"/>
                <a:gd name="T11" fmla="*/ 0 h 406"/>
                <a:gd name="T12" fmla="*/ 0 w 406"/>
                <a:gd name="T13" fmla="*/ 0 h 406"/>
                <a:gd name="T14" fmla="*/ 0 w 406"/>
                <a:gd name="T15" fmla="*/ 0 h 406"/>
                <a:gd name="T16" fmla="*/ 0 w 406"/>
                <a:gd name="T17" fmla="*/ 0 h 406"/>
                <a:gd name="T18" fmla="*/ 0 w 406"/>
                <a:gd name="T19" fmla="*/ 0 h 406"/>
                <a:gd name="T20" fmla="*/ 0 w 406"/>
                <a:gd name="T21" fmla="*/ 0 h 406"/>
                <a:gd name="T22" fmla="*/ 0 w 406"/>
                <a:gd name="T23" fmla="*/ 0 h 406"/>
                <a:gd name="T24" fmla="*/ 0 w 406"/>
                <a:gd name="T25" fmla="*/ 0 h 406"/>
                <a:gd name="T26" fmla="*/ 0 w 406"/>
                <a:gd name="T27" fmla="*/ 0 h 406"/>
                <a:gd name="T28" fmla="*/ 0 w 406"/>
                <a:gd name="T29" fmla="*/ 0 h 406"/>
                <a:gd name="T30" fmla="*/ 0 w 406"/>
                <a:gd name="T31" fmla="*/ 0 h 406"/>
                <a:gd name="T32" fmla="*/ 0 w 406"/>
                <a:gd name="T33" fmla="*/ 0 h 406"/>
                <a:gd name="T34" fmla="*/ 0 w 406"/>
                <a:gd name="T35" fmla="*/ 0 h 406"/>
                <a:gd name="T36" fmla="*/ 0 w 406"/>
                <a:gd name="T37" fmla="*/ 0 h 406"/>
                <a:gd name="T38" fmla="*/ 0 w 406"/>
                <a:gd name="T39" fmla="*/ 0 h 406"/>
                <a:gd name="T40" fmla="*/ 0 w 406"/>
                <a:gd name="T41" fmla="*/ 0 h 406"/>
                <a:gd name="T42" fmla="*/ 0 w 406"/>
                <a:gd name="T43" fmla="*/ 0 h 406"/>
                <a:gd name="T44" fmla="*/ 0 w 406"/>
                <a:gd name="T45" fmla="*/ 0 h 406"/>
                <a:gd name="T46" fmla="*/ 0 w 406"/>
                <a:gd name="T47" fmla="*/ 0 h 406"/>
                <a:gd name="T48" fmla="*/ 0 w 406"/>
                <a:gd name="T49" fmla="*/ 0 h 406"/>
                <a:gd name="T50" fmla="*/ 0 w 406"/>
                <a:gd name="T51" fmla="*/ 0 h 406"/>
                <a:gd name="T52" fmla="*/ 0 w 406"/>
                <a:gd name="T53" fmla="*/ 0 h 406"/>
                <a:gd name="T54" fmla="*/ 0 w 406"/>
                <a:gd name="T55" fmla="*/ 0 h 406"/>
                <a:gd name="T56" fmla="*/ 0 w 406"/>
                <a:gd name="T57" fmla="*/ 0 h 406"/>
                <a:gd name="T58" fmla="*/ 0 w 406"/>
                <a:gd name="T59" fmla="*/ 0 h 406"/>
                <a:gd name="T60" fmla="*/ 0 w 406"/>
                <a:gd name="T61" fmla="*/ 0 h 406"/>
                <a:gd name="T62" fmla="*/ 0 w 406"/>
                <a:gd name="T63" fmla="*/ 0 h 4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6"/>
                <a:gd name="T97" fmla="*/ 0 h 406"/>
                <a:gd name="T98" fmla="*/ 406 w 406"/>
                <a:gd name="T99" fmla="*/ 406 h 40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6" h="406">
                  <a:moveTo>
                    <a:pt x="192" y="0"/>
                  </a:moveTo>
                  <a:lnTo>
                    <a:pt x="171" y="2"/>
                  </a:lnTo>
                  <a:lnTo>
                    <a:pt x="151" y="5"/>
                  </a:lnTo>
                  <a:lnTo>
                    <a:pt x="132" y="10"/>
                  </a:lnTo>
                  <a:lnTo>
                    <a:pt x="113" y="17"/>
                  </a:lnTo>
                  <a:lnTo>
                    <a:pt x="96" y="25"/>
                  </a:lnTo>
                  <a:lnTo>
                    <a:pt x="80" y="35"/>
                  </a:lnTo>
                  <a:lnTo>
                    <a:pt x="65" y="47"/>
                  </a:lnTo>
                  <a:lnTo>
                    <a:pt x="51" y="60"/>
                  </a:lnTo>
                  <a:lnTo>
                    <a:pt x="40" y="74"/>
                  </a:lnTo>
                  <a:lnTo>
                    <a:pt x="28" y="90"/>
                  </a:lnTo>
                  <a:lnTo>
                    <a:pt x="19" y="106"/>
                  </a:lnTo>
                  <a:lnTo>
                    <a:pt x="12" y="125"/>
                  </a:lnTo>
                  <a:lnTo>
                    <a:pt x="6" y="143"/>
                  </a:lnTo>
                  <a:lnTo>
                    <a:pt x="2" y="163"/>
                  </a:lnTo>
                  <a:lnTo>
                    <a:pt x="0" y="182"/>
                  </a:lnTo>
                  <a:lnTo>
                    <a:pt x="0" y="203"/>
                  </a:lnTo>
                  <a:lnTo>
                    <a:pt x="3" y="223"/>
                  </a:lnTo>
                  <a:lnTo>
                    <a:pt x="6" y="243"/>
                  </a:lnTo>
                  <a:lnTo>
                    <a:pt x="12" y="262"/>
                  </a:lnTo>
                  <a:lnTo>
                    <a:pt x="20" y="280"/>
                  </a:lnTo>
                  <a:lnTo>
                    <a:pt x="29" y="299"/>
                  </a:lnTo>
                  <a:lnTo>
                    <a:pt x="40" y="316"/>
                  </a:lnTo>
                  <a:lnTo>
                    <a:pt x="53" y="332"/>
                  </a:lnTo>
                  <a:lnTo>
                    <a:pt x="67" y="347"/>
                  </a:lnTo>
                  <a:lnTo>
                    <a:pt x="83" y="361"/>
                  </a:lnTo>
                  <a:lnTo>
                    <a:pt x="99" y="373"/>
                  </a:lnTo>
                  <a:lnTo>
                    <a:pt x="117" y="383"/>
                  </a:lnTo>
                  <a:lnTo>
                    <a:pt x="135" y="391"/>
                  </a:lnTo>
                  <a:lnTo>
                    <a:pt x="155" y="398"/>
                  </a:lnTo>
                  <a:lnTo>
                    <a:pt x="174" y="402"/>
                  </a:lnTo>
                  <a:lnTo>
                    <a:pt x="194" y="405"/>
                  </a:lnTo>
                  <a:lnTo>
                    <a:pt x="215" y="406"/>
                  </a:lnTo>
                  <a:lnTo>
                    <a:pt x="234" y="405"/>
                  </a:lnTo>
                  <a:lnTo>
                    <a:pt x="254" y="402"/>
                  </a:lnTo>
                  <a:lnTo>
                    <a:pt x="273" y="398"/>
                  </a:lnTo>
                  <a:lnTo>
                    <a:pt x="292" y="391"/>
                  </a:lnTo>
                  <a:lnTo>
                    <a:pt x="308" y="383"/>
                  </a:lnTo>
                  <a:lnTo>
                    <a:pt x="325" y="373"/>
                  </a:lnTo>
                  <a:lnTo>
                    <a:pt x="340" y="361"/>
                  </a:lnTo>
                  <a:lnTo>
                    <a:pt x="354" y="347"/>
                  </a:lnTo>
                  <a:lnTo>
                    <a:pt x="367" y="332"/>
                  </a:lnTo>
                  <a:lnTo>
                    <a:pt x="378" y="316"/>
                  </a:lnTo>
                  <a:lnTo>
                    <a:pt x="387" y="299"/>
                  </a:lnTo>
                  <a:lnTo>
                    <a:pt x="396" y="280"/>
                  </a:lnTo>
                  <a:lnTo>
                    <a:pt x="401" y="262"/>
                  </a:lnTo>
                  <a:lnTo>
                    <a:pt x="405" y="243"/>
                  </a:lnTo>
                  <a:lnTo>
                    <a:pt x="406" y="223"/>
                  </a:lnTo>
                  <a:lnTo>
                    <a:pt x="406" y="203"/>
                  </a:lnTo>
                  <a:lnTo>
                    <a:pt x="404" y="184"/>
                  </a:lnTo>
                  <a:lnTo>
                    <a:pt x="400" y="163"/>
                  </a:lnTo>
                  <a:lnTo>
                    <a:pt x="394" y="144"/>
                  </a:lnTo>
                  <a:lnTo>
                    <a:pt x="386" y="126"/>
                  </a:lnTo>
                  <a:lnTo>
                    <a:pt x="377" y="108"/>
                  </a:lnTo>
                  <a:lnTo>
                    <a:pt x="367" y="90"/>
                  </a:lnTo>
                  <a:lnTo>
                    <a:pt x="353" y="74"/>
                  </a:lnTo>
                  <a:lnTo>
                    <a:pt x="339" y="59"/>
                  </a:lnTo>
                  <a:lnTo>
                    <a:pt x="323" y="45"/>
                  </a:lnTo>
                  <a:lnTo>
                    <a:pt x="307" y="34"/>
                  </a:lnTo>
                  <a:lnTo>
                    <a:pt x="290" y="23"/>
                  </a:lnTo>
                  <a:lnTo>
                    <a:pt x="271" y="15"/>
                  </a:lnTo>
                  <a:lnTo>
                    <a:pt x="252" y="8"/>
                  </a:lnTo>
                  <a:lnTo>
                    <a:pt x="232" y="4"/>
                  </a:lnTo>
                  <a:lnTo>
                    <a:pt x="212" y="2"/>
                  </a:lnTo>
                  <a:lnTo>
                    <a:pt x="192" y="0"/>
                  </a:lnTo>
                  <a:close/>
                </a:path>
              </a:pathLst>
            </a:custGeom>
            <a:solidFill>
              <a:srgbClr val="000000"/>
            </a:solidFill>
            <a:ln w="9525">
              <a:solidFill>
                <a:srgbClr val="FF6600"/>
              </a:solidFill>
              <a:round/>
              <a:headEnd/>
              <a:tailEnd/>
            </a:ln>
          </p:spPr>
          <p:txBody>
            <a:bodyPr/>
            <a:lstStyle/>
            <a:p>
              <a:endParaRPr lang="fi-FI"/>
            </a:p>
          </p:txBody>
        </p:sp>
        <p:sp>
          <p:nvSpPr>
            <p:cNvPr id="93222" name="Freeform 57"/>
            <p:cNvSpPr>
              <a:spLocks/>
            </p:cNvSpPr>
            <p:nvPr/>
          </p:nvSpPr>
          <p:spPr bwMode="auto">
            <a:xfrm>
              <a:off x="2489" y="1753"/>
              <a:ext cx="172" cy="172"/>
            </a:xfrm>
            <a:custGeom>
              <a:avLst/>
              <a:gdLst>
                <a:gd name="T0" fmla="*/ 0 w 346"/>
                <a:gd name="T1" fmla="*/ 0 h 346"/>
                <a:gd name="T2" fmla="*/ 0 w 346"/>
                <a:gd name="T3" fmla="*/ 0 h 346"/>
                <a:gd name="T4" fmla="*/ 0 w 346"/>
                <a:gd name="T5" fmla="*/ 0 h 346"/>
                <a:gd name="T6" fmla="*/ 0 w 346"/>
                <a:gd name="T7" fmla="*/ 0 h 346"/>
                <a:gd name="T8" fmla="*/ 0 w 346"/>
                <a:gd name="T9" fmla="*/ 0 h 346"/>
                <a:gd name="T10" fmla="*/ 0 w 346"/>
                <a:gd name="T11" fmla="*/ 0 h 346"/>
                <a:gd name="T12" fmla="*/ 0 w 346"/>
                <a:gd name="T13" fmla="*/ 0 h 346"/>
                <a:gd name="T14" fmla="*/ 0 w 346"/>
                <a:gd name="T15" fmla="*/ 0 h 346"/>
                <a:gd name="T16" fmla="*/ 0 w 346"/>
                <a:gd name="T17" fmla="*/ 0 h 346"/>
                <a:gd name="T18" fmla="*/ 0 w 346"/>
                <a:gd name="T19" fmla="*/ 0 h 346"/>
                <a:gd name="T20" fmla="*/ 0 w 346"/>
                <a:gd name="T21" fmla="*/ 0 h 346"/>
                <a:gd name="T22" fmla="*/ 0 w 346"/>
                <a:gd name="T23" fmla="*/ 0 h 346"/>
                <a:gd name="T24" fmla="*/ 0 w 346"/>
                <a:gd name="T25" fmla="*/ 0 h 346"/>
                <a:gd name="T26" fmla="*/ 0 w 346"/>
                <a:gd name="T27" fmla="*/ 0 h 346"/>
                <a:gd name="T28" fmla="*/ 0 w 346"/>
                <a:gd name="T29" fmla="*/ 0 h 346"/>
                <a:gd name="T30" fmla="*/ 0 w 346"/>
                <a:gd name="T31" fmla="*/ 0 h 346"/>
                <a:gd name="T32" fmla="*/ 0 w 346"/>
                <a:gd name="T33" fmla="*/ 0 h 346"/>
                <a:gd name="T34" fmla="*/ 0 w 346"/>
                <a:gd name="T35" fmla="*/ 0 h 346"/>
                <a:gd name="T36" fmla="*/ 0 w 346"/>
                <a:gd name="T37" fmla="*/ 0 h 346"/>
                <a:gd name="T38" fmla="*/ 0 w 346"/>
                <a:gd name="T39" fmla="*/ 0 h 346"/>
                <a:gd name="T40" fmla="*/ 0 w 346"/>
                <a:gd name="T41" fmla="*/ 0 h 346"/>
                <a:gd name="T42" fmla="*/ 0 w 346"/>
                <a:gd name="T43" fmla="*/ 0 h 346"/>
                <a:gd name="T44" fmla="*/ 0 w 346"/>
                <a:gd name="T45" fmla="*/ 0 h 346"/>
                <a:gd name="T46" fmla="*/ 0 w 346"/>
                <a:gd name="T47" fmla="*/ 0 h 346"/>
                <a:gd name="T48" fmla="*/ 0 w 346"/>
                <a:gd name="T49" fmla="*/ 0 h 346"/>
                <a:gd name="T50" fmla="*/ 0 w 346"/>
                <a:gd name="T51" fmla="*/ 0 h 346"/>
                <a:gd name="T52" fmla="*/ 0 w 346"/>
                <a:gd name="T53" fmla="*/ 0 h 346"/>
                <a:gd name="T54" fmla="*/ 0 w 346"/>
                <a:gd name="T55" fmla="*/ 0 h 346"/>
                <a:gd name="T56" fmla="*/ 0 w 346"/>
                <a:gd name="T57" fmla="*/ 0 h 346"/>
                <a:gd name="T58" fmla="*/ 0 w 346"/>
                <a:gd name="T59" fmla="*/ 0 h 346"/>
                <a:gd name="T60" fmla="*/ 0 w 346"/>
                <a:gd name="T61" fmla="*/ 0 h 346"/>
                <a:gd name="T62" fmla="*/ 0 w 346"/>
                <a:gd name="T63" fmla="*/ 0 h 346"/>
                <a:gd name="T64" fmla="*/ 0 w 346"/>
                <a:gd name="T65" fmla="*/ 0 h 346"/>
                <a:gd name="T66" fmla="*/ 0 w 346"/>
                <a:gd name="T67" fmla="*/ 0 h 346"/>
                <a:gd name="T68" fmla="*/ 0 w 346"/>
                <a:gd name="T69" fmla="*/ 0 h 346"/>
                <a:gd name="T70" fmla="*/ 0 w 346"/>
                <a:gd name="T71" fmla="*/ 0 h 346"/>
                <a:gd name="T72" fmla="*/ 0 w 346"/>
                <a:gd name="T73" fmla="*/ 0 h 346"/>
                <a:gd name="T74" fmla="*/ 0 w 346"/>
                <a:gd name="T75" fmla="*/ 0 h 346"/>
                <a:gd name="T76" fmla="*/ 0 w 346"/>
                <a:gd name="T77" fmla="*/ 0 h 346"/>
                <a:gd name="T78" fmla="*/ 0 w 346"/>
                <a:gd name="T79" fmla="*/ 0 h 346"/>
                <a:gd name="T80" fmla="*/ 0 w 346"/>
                <a:gd name="T81" fmla="*/ 0 h 346"/>
                <a:gd name="T82" fmla="*/ 0 w 346"/>
                <a:gd name="T83" fmla="*/ 0 h 346"/>
                <a:gd name="T84" fmla="*/ 0 w 346"/>
                <a:gd name="T85" fmla="*/ 0 h 346"/>
                <a:gd name="T86" fmla="*/ 0 w 346"/>
                <a:gd name="T87" fmla="*/ 0 h 346"/>
                <a:gd name="T88" fmla="*/ 0 w 346"/>
                <a:gd name="T89" fmla="*/ 0 h 346"/>
                <a:gd name="T90" fmla="*/ 0 w 346"/>
                <a:gd name="T91" fmla="*/ 0 h 346"/>
                <a:gd name="T92" fmla="*/ 0 w 346"/>
                <a:gd name="T93" fmla="*/ 0 h 346"/>
                <a:gd name="T94" fmla="*/ 0 w 346"/>
                <a:gd name="T95" fmla="*/ 0 h 346"/>
                <a:gd name="T96" fmla="*/ 0 w 346"/>
                <a:gd name="T97" fmla="*/ 0 h 346"/>
                <a:gd name="T98" fmla="*/ 0 w 346"/>
                <a:gd name="T99" fmla="*/ 0 h 346"/>
                <a:gd name="T100" fmla="*/ 0 w 346"/>
                <a:gd name="T101" fmla="*/ 0 h 346"/>
                <a:gd name="T102" fmla="*/ 0 w 346"/>
                <a:gd name="T103" fmla="*/ 0 h 346"/>
                <a:gd name="T104" fmla="*/ 0 w 346"/>
                <a:gd name="T105" fmla="*/ 0 h 346"/>
                <a:gd name="T106" fmla="*/ 0 w 346"/>
                <a:gd name="T107" fmla="*/ 0 h 346"/>
                <a:gd name="T108" fmla="*/ 0 w 346"/>
                <a:gd name="T109" fmla="*/ 0 h 346"/>
                <a:gd name="T110" fmla="*/ 0 w 346"/>
                <a:gd name="T111" fmla="*/ 0 h 346"/>
                <a:gd name="T112" fmla="*/ 0 w 346"/>
                <a:gd name="T113" fmla="*/ 0 h 34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46"/>
                <a:gd name="T172" fmla="*/ 0 h 346"/>
                <a:gd name="T173" fmla="*/ 346 w 346"/>
                <a:gd name="T174" fmla="*/ 346 h 34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46" h="346">
                  <a:moveTo>
                    <a:pt x="182" y="346"/>
                  </a:moveTo>
                  <a:lnTo>
                    <a:pt x="165" y="345"/>
                  </a:lnTo>
                  <a:lnTo>
                    <a:pt x="148" y="343"/>
                  </a:lnTo>
                  <a:lnTo>
                    <a:pt x="132" y="338"/>
                  </a:lnTo>
                  <a:lnTo>
                    <a:pt x="116" y="332"/>
                  </a:lnTo>
                  <a:lnTo>
                    <a:pt x="101" y="325"/>
                  </a:lnTo>
                  <a:lnTo>
                    <a:pt x="86" y="317"/>
                  </a:lnTo>
                  <a:lnTo>
                    <a:pt x="72" y="307"/>
                  </a:lnTo>
                  <a:lnTo>
                    <a:pt x="58" y="295"/>
                  </a:lnTo>
                  <a:lnTo>
                    <a:pt x="45" y="283"/>
                  </a:lnTo>
                  <a:lnTo>
                    <a:pt x="35" y="269"/>
                  </a:lnTo>
                  <a:lnTo>
                    <a:pt x="26" y="255"/>
                  </a:lnTo>
                  <a:lnTo>
                    <a:pt x="18" y="239"/>
                  </a:lnTo>
                  <a:lnTo>
                    <a:pt x="11" y="224"/>
                  </a:lnTo>
                  <a:lnTo>
                    <a:pt x="5" y="207"/>
                  </a:lnTo>
                  <a:lnTo>
                    <a:pt x="2" y="190"/>
                  </a:lnTo>
                  <a:lnTo>
                    <a:pt x="0" y="173"/>
                  </a:lnTo>
                  <a:lnTo>
                    <a:pt x="0" y="156"/>
                  </a:lnTo>
                  <a:lnTo>
                    <a:pt x="2" y="139"/>
                  </a:lnTo>
                  <a:lnTo>
                    <a:pt x="5" y="122"/>
                  </a:lnTo>
                  <a:lnTo>
                    <a:pt x="10" y="106"/>
                  </a:lnTo>
                  <a:lnTo>
                    <a:pt x="17" y="91"/>
                  </a:lnTo>
                  <a:lnTo>
                    <a:pt x="23" y="78"/>
                  </a:lnTo>
                  <a:lnTo>
                    <a:pt x="34" y="64"/>
                  </a:lnTo>
                  <a:lnTo>
                    <a:pt x="44" y="51"/>
                  </a:lnTo>
                  <a:lnTo>
                    <a:pt x="57" y="40"/>
                  </a:lnTo>
                  <a:lnTo>
                    <a:pt x="69" y="29"/>
                  </a:lnTo>
                  <a:lnTo>
                    <a:pt x="83" y="21"/>
                  </a:lnTo>
                  <a:lnTo>
                    <a:pt x="98" y="13"/>
                  </a:lnTo>
                  <a:lnTo>
                    <a:pt x="114" y="8"/>
                  </a:lnTo>
                  <a:lnTo>
                    <a:pt x="131" y="4"/>
                  </a:lnTo>
                  <a:lnTo>
                    <a:pt x="147" y="2"/>
                  </a:lnTo>
                  <a:lnTo>
                    <a:pt x="164" y="0"/>
                  </a:lnTo>
                  <a:lnTo>
                    <a:pt x="181" y="2"/>
                  </a:lnTo>
                  <a:lnTo>
                    <a:pt x="199" y="4"/>
                  </a:lnTo>
                  <a:lnTo>
                    <a:pt x="215" y="8"/>
                  </a:lnTo>
                  <a:lnTo>
                    <a:pt x="231" y="13"/>
                  </a:lnTo>
                  <a:lnTo>
                    <a:pt x="246" y="21"/>
                  </a:lnTo>
                  <a:lnTo>
                    <a:pt x="261" y="29"/>
                  </a:lnTo>
                  <a:lnTo>
                    <a:pt x="275" y="40"/>
                  </a:lnTo>
                  <a:lnTo>
                    <a:pt x="288" y="51"/>
                  </a:lnTo>
                  <a:lnTo>
                    <a:pt x="301" y="64"/>
                  </a:lnTo>
                  <a:lnTo>
                    <a:pt x="311" y="78"/>
                  </a:lnTo>
                  <a:lnTo>
                    <a:pt x="321" y="91"/>
                  </a:lnTo>
                  <a:lnTo>
                    <a:pt x="329" y="106"/>
                  </a:lnTo>
                  <a:lnTo>
                    <a:pt x="336" y="122"/>
                  </a:lnTo>
                  <a:lnTo>
                    <a:pt x="340" y="139"/>
                  </a:lnTo>
                  <a:lnTo>
                    <a:pt x="344" y="156"/>
                  </a:lnTo>
                  <a:lnTo>
                    <a:pt x="346" y="173"/>
                  </a:lnTo>
                  <a:lnTo>
                    <a:pt x="344" y="208"/>
                  </a:lnTo>
                  <a:lnTo>
                    <a:pt x="336" y="240"/>
                  </a:lnTo>
                  <a:lnTo>
                    <a:pt x="322" y="270"/>
                  </a:lnTo>
                  <a:lnTo>
                    <a:pt x="302" y="295"/>
                  </a:lnTo>
                  <a:lnTo>
                    <a:pt x="277" y="316"/>
                  </a:lnTo>
                  <a:lnTo>
                    <a:pt x="249" y="332"/>
                  </a:lnTo>
                  <a:lnTo>
                    <a:pt x="217" y="343"/>
                  </a:lnTo>
                  <a:lnTo>
                    <a:pt x="182" y="346"/>
                  </a:lnTo>
                  <a:close/>
                </a:path>
              </a:pathLst>
            </a:custGeom>
            <a:solidFill>
              <a:srgbClr val="FFFFFF"/>
            </a:solidFill>
            <a:ln w="9525">
              <a:solidFill>
                <a:srgbClr val="FF6600"/>
              </a:solidFill>
              <a:round/>
              <a:headEnd/>
              <a:tailEnd/>
            </a:ln>
          </p:spPr>
          <p:txBody>
            <a:bodyPr/>
            <a:lstStyle/>
            <a:p>
              <a:endParaRPr lang="fi-FI"/>
            </a:p>
          </p:txBody>
        </p:sp>
        <p:sp>
          <p:nvSpPr>
            <p:cNvPr id="93223" name="Freeform 58"/>
            <p:cNvSpPr>
              <a:spLocks/>
            </p:cNvSpPr>
            <p:nvPr/>
          </p:nvSpPr>
          <p:spPr bwMode="auto">
            <a:xfrm>
              <a:off x="2498" y="1762"/>
              <a:ext cx="153" cy="153"/>
            </a:xfrm>
            <a:custGeom>
              <a:avLst/>
              <a:gdLst>
                <a:gd name="T0" fmla="*/ 1 w 305"/>
                <a:gd name="T1" fmla="*/ 0 h 305"/>
                <a:gd name="T2" fmla="*/ 1 w 305"/>
                <a:gd name="T3" fmla="*/ 1 h 305"/>
                <a:gd name="T4" fmla="*/ 1 w 305"/>
                <a:gd name="T5" fmla="*/ 1 h 305"/>
                <a:gd name="T6" fmla="*/ 1 w 305"/>
                <a:gd name="T7" fmla="*/ 1 h 305"/>
                <a:gd name="T8" fmla="*/ 1 w 305"/>
                <a:gd name="T9" fmla="*/ 1 h 305"/>
                <a:gd name="T10" fmla="*/ 1 w 305"/>
                <a:gd name="T11" fmla="*/ 1 h 305"/>
                <a:gd name="T12" fmla="*/ 1 w 305"/>
                <a:gd name="T13" fmla="*/ 1 h 305"/>
                <a:gd name="T14" fmla="*/ 1 w 305"/>
                <a:gd name="T15" fmla="*/ 1 h 305"/>
                <a:gd name="T16" fmla="*/ 0 w 305"/>
                <a:gd name="T17" fmla="*/ 1 h 305"/>
                <a:gd name="T18" fmla="*/ 1 w 305"/>
                <a:gd name="T19" fmla="*/ 1 h 305"/>
                <a:gd name="T20" fmla="*/ 1 w 305"/>
                <a:gd name="T21" fmla="*/ 1 h 305"/>
                <a:gd name="T22" fmla="*/ 1 w 305"/>
                <a:gd name="T23" fmla="*/ 1 h 305"/>
                <a:gd name="T24" fmla="*/ 1 w 305"/>
                <a:gd name="T25" fmla="*/ 1 h 305"/>
                <a:gd name="T26" fmla="*/ 1 w 305"/>
                <a:gd name="T27" fmla="*/ 1 h 305"/>
                <a:gd name="T28" fmla="*/ 1 w 305"/>
                <a:gd name="T29" fmla="*/ 1 h 305"/>
                <a:gd name="T30" fmla="*/ 1 w 305"/>
                <a:gd name="T31" fmla="*/ 1 h 305"/>
                <a:gd name="T32" fmla="*/ 1 w 305"/>
                <a:gd name="T33" fmla="*/ 1 h 305"/>
                <a:gd name="T34" fmla="*/ 1 w 305"/>
                <a:gd name="T35" fmla="*/ 1 h 305"/>
                <a:gd name="T36" fmla="*/ 1 w 305"/>
                <a:gd name="T37" fmla="*/ 1 h 305"/>
                <a:gd name="T38" fmla="*/ 1 w 305"/>
                <a:gd name="T39" fmla="*/ 1 h 305"/>
                <a:gd name="T40" fmla="*/ 1 w 305"/>
                <a:gd name="T41" fmla="*/ 1 h 305"/>
                <a:gd name="T42" fmla="*/ 1 w 305"/>
                <a:gd name="T43" fmla="*/ 1 h 305"/>
                <a:gd name="T44" fmla="*/ 1 w 305"/>
                <a:gd name="T45" fmla="*/ 1 h 305"/>
                <a:gd name="T46" fmla="*/ 1 w 305"/>
                <a:gd name="T47" fmla="*/ 1 h 305"/>
                <a:gd name="T48" fmla="*/ 1 w 305"/>
                <a:gd name="T49" fmla="*/ 1 h 305"/>
                <a:gd name="T50" fmla="*/ 1 w 305"/>
                <a:gd name="T51" fmla="*/ 1 h 305"/>
                <a:gd name="T52" fmla="*/ 1 w 305"/>
                <a:gd name="T53" fmla="*/ 1 h 305"/>
                <a:gd name="T54" fmla="*/ 1 w 305"/>
                <a:gd name="T55" fmla="*/ 1 h 305"/>
                <a:gd name="T56" fmla="*/ 1 w 305"/>
                <a:gd name="T57" fmla="*/ 1 h 305"/>
                <a:gd name="T58" fmla="*/ 1 w 305"/>
                <a:gd name="T59" fmla="*/ 1 h 305"/>
                <a:gd name="T60" fmla="*/ 1 w 305"/>
                <a:gd name="T61" fmla="*/ 1 h 305"/>
                <a:gd name="T62" fmla="*/ 1 w 305"/>
                <a:gd name="T63" fmla="*/ 1 h 305"/>
                <a:gd name="T64" fmla="*/ 1 w 305"/>
                <a:gd name="T65" fmla="*/ 1 h 305"/>
                <a:gd name="T66" fmla="*/ 1 w 305"/>
                <a:gd name="T67" fmla="*/ 1 h 305"/>
                <a:gd name="T68" fmla="*/ 1 w 305"/>
                <a:gd name="T69" fmla="*/ 1 h 305"/>
                <a:gd name="T70" fmla="*/ 1 w 305"/>
                <a:gd name="T71" fmla="*/ 1 h 305"/>
                <a:gd name="T72" fmla="*/ 1 w 305"/>
                <a:gd name="T73" fmla="*/ 1 h 305"/>
                <a:gd name="T74" fmla="*/ 1 w 305"/>
                <a:gd name="T75" fmla="*/ 1 h 305"/>
                <a:gd name="T76" fmla="*/ 1 w 305"/>
                <a:gd name="T77" fmla="*/ 1 h 305"/>
                <a:gd name="T78" fmla="*/ 1 w 305"/>
                <a:gd name="T79" fmla="*/ 1 h 305"/>
                <a:gd name="T80" fmla="*/ 1 w 305"/>
                <a:gd name="T81" fmla="*/ 1 h 305"/>
                <a:gd name="T82" fmla="*/ 1 w 305"/>
                <a:gd name="T83" fmla="*/ 1 h 305"/>
                <a:gd name="T84" fmla="*/ 1 w 305"/>
                <a:gd name="T85" fmla="*/ 1 h 305"/>
                <a:gd name="T86" fmla="*/ 1 w 305"/>
                <a:gd name="T87" fmla="*/ 1 h 305"/>
                <a:gd name="T88" fmla="*/ 1 w 305"/>
                <a:gd name="T89" fmla="*/ 1 h 305"/>
                <a:gd name="T90" fmla="*/ 1 w 305"/>
                <a:gd name="T91" fmla="*/ 1 h 305"/>
                <a:gd name="T92" fmla="*/ 1 w 305"/>
                <a:gd name="T93" fmla="*/ 1 h 305"/>
                <a:gd name="T94" fmla="*/ 1 w 305"/>
                <a:gd name="T95" fmla="*/ 1 h 305"/>
                <a:gd name="T96" fmla="*/ 1 w 305"/>
                <a:gd name="T97" fmla="*/ 1 h 305"/>
                <a:gd name="T98" fmla="*/ 1 w 305"/>
                <a:gd name="T99" fmla="*/ 1 h 305"/>
                <a:gd name="T100" fmla="*/ 1 w 305"/>
                <a:gd name="T101" fmla="*/ 1 h 305"/>
                <a:gd name="T102" fmla="*/ 1 w 305"/>
                <a:gd name="T103" fmla="*/ 1 h 305"/>
                <a:gd name="T104" fmla="*/ 1 w 305"/>
                <a:gd name="T105" fmla="*/ 1 h 305"/>
                <a:gd name="T106" fmla="*/ 1 w 305"/>
                <a:gd name="T107" fmla="*/ 1 h 305"/>
                <a:gd name="T108" fmla="*/ 1 w 305"/>
                <a:gd name="T109" fmla="*/ 1 h 305"/>
                <a:gd name="T110" fmla="*/ 1 w 305"/>
                <a:gd name="T111" fmla="*/ 1 h 305"/>
                <a:gd name="T112" fmla="*/ 1 w 305"/>
                <a:gd name="T113" fmla="*/ 0 h 30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05"/>
                <a:gd name="T172" fmla="*/ 0 h 305"/>
                <a:gd name="T173" fmla="*/ 305 w 305"/>
                <a:gd name="T174" fmla="*/ 305 h 30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05" h="305">
                  <a:moveTo>
                    <a:pt x="145" y="0"/>
                  </a:moveTo>
                  <a:lnTo>
                    <a:pt x="114" y="3"/>
                  </a:lnTo>
                  <a:lnTo>
                    <a:pt x="86" y="13"/>
                  </a:lnTo>
                  <a:lnTo>
                    <a:pt x="61" y="26"/>
                  </a:lnTo>
                  <a:lnTo>
                    <a:pt x="39" y="45"/>
                  </a:lnTo>
                  <a:lnTo>
                    <a:pt x="22" y="68"/>
                  </a:lnTo>
                  <a:lnTo>
                    <a:pt x="9" y="93"/>
                  </a:lnTo>
                  <a:lnTo>
                    <a:pt x="1" y="122"/>
                  </a:lnTo>
                  <a:lnTo>
                    <a:pt x="0" y="153"/>
                  </a:lnTo>
                  <a:lnTo>
                    <a:pt x="1" y="168"/>
                  </a:lnTo>
                  <a:lnTo>
                    <a:pt x="5" y="183"/>
                  </a:lnTo>
                  <a:lnTo>
                    <a:pt x="9" y="198"/>
                  </a:lnTo>
                  <a:lnTo>
                    <a:pt x="15" y="212"/>
                  </a:lnTo>
                  <a:lnTo>
                    <a:pt x="22" y="225"/>
                  </a:lnTo>
                  <a:lnTo>
                    <a:pt x="30" y="238"/>
                  </a:lnTo>
                  <a:lnTo>
                    <a:pt x="40" y="250"/>
                  </a:lnTo>
                  <a:lnTo>
                    <a:pt x="51" y="261"/>
                  </a:lnTo>
                  <a:lnTo>
                    <a:pt x="62" y="272"/>
                  </a:lnTo>
                  <a:lnTo>
                    <a:pt x="75" y="280"/>
                  </a:lnTo>
                  <a:lnTo>
                    <a:pt x="89" y="288"/>
                  </a:lnTo>
                  <a:lnTo>
                    <a:pt x="102" y="294"/>
                  </a:lnTo>
                  <a:lnTo>
                    <a:pt x="116" y="299"/>
                  </a:lnTo>
                  <a:lnTo>
                    <a:pt x="131" y="303"/>
                  </a:lnTo>
                  <a:lnTo>
                    <a:pt x="146" y="304"/>
                  </a:lnTo>
                  <a:lnTo>
                    <a:pt x="161" y="305"/>
                  </a:lnTo>
                  <a:lnTo>
                    <a:pt x="176" y="304"/>
                  </a:lnTo>
                  <a:lnTo>
                    <a:pt x="191" y="303"/>
                  </a:lnTo>
                  <a:lnTo>
                    <a:pt x="205" y="299"/>
                  </a:lnTo>
                  <a:lnTo>
                    <a:pt x="219" y="294"/>
                  </a:lnTo>
                  <a:lnTo>
                    <a:pt x="233" y="288"/>
                  </a:lnTo>
                  <a:lnTo>
                    <a:pt x="244" y="280"/>
                  </a:lnTo>
                  <a:lnTo>
                    <a:pt x="257" y="272"/>
                  </a:lnTo>
                  <a:lnTo>
                    <a:pt x="267" y="261"/>
                  </a:lnTo>
                  <a:lnTo>
                    <a:pt x="276" y="250"/>
                  </a:lnTo>
                  <a:lnTo>
                    <a:pt x="284" y="238"/>
                  </a:lnTo>
                  <a:lnTo>
                    <a:pt x="291" y="225"/>
                  </a:lnTo>
                  <a:lnTo>
                    <a:pt x="297" y="212"/>
                  </a:lnTo>
                  <a:lnTo>
                    <a:pt x="302" y="198"/>
                  </a:lnTo>
                  <a:lnTo>
                    <a:pt x="304" y="183"/>
                  </a:lnTo>
                  <a:lnTo>
                    <a:pt x="305" y="168"/>
                  </a:lnTo>
                  <a:lnTo>
                    <a:pt x="305" y="153"/>
                  </a:lnTo>
                  <a:lnTo>
                    <a:pt x="304" y="138"/>
                  </a:lnTo>
                  <a:lnTo>
                    <a:pt x="301" y="123"/>
                  </a:lnTo>
                  <a:lnTo>
                    <a:pt x="296" y="108"/>
                  </a:lnTo>
                  <a:lnTo>
                    <a:pt x="290" y="94"/>
                  </a:lnTo>
                  <a:lnTo>
                    <a:pt x="283" y="81"/>
                  </a:lnTo>
                  <a:lnTo>
                    <a:pt x="275" y="68"/>
                  </a:lnTo>
                  <a:lnTo>
                    <a:pt x="266" y="56"/>
                  </a:lnTo>
                  <a:lnTo>
                    <a:pt x="255" y="45"/>
                  </a:lnTo>
                  <a:lnTo>
                    <a:pt x="243" y="35"/>
                  </a:lnTo>
                  <a:lnTo>
                    <a:pt x="230" y="25"/>
                  </a:lnTo>
                  <a:lnTo>
                    <a:pt x="218" y="18"/>
                  </a:lnTo>
                  <a:lnTo>
                    <a:pt x="204" y="11"/>
                  </a:lnTo>
                  <a:lnTo>
                    <a:pt x="190" y="7"/>
                  </a:lnTo>
                  <a:lnTo>
                    <a:pt x="175" y="3"/>
                  </a:lnTo>
                  <a:lnTo>
                    <a:pt x="160" y="1"/>
                  </a:lnTo>
                  <a:lnTo>
                    <a:pt x="145" y="0"/>
                  </a:lnTo>
                  <a:close/>
                </a:path>
              </a:pathLst>
            </a:custGeom>
            <a:solidFill>
              <a:srgbClr val="000000"/>
            </a:solidFill>
            <a:ln w="9525">
              <a:solidFill>
                <a:srgbClr val="FF6600"/>
              </a:solidFill>
              <a:round/>
              <a:headEnd/>
              <a:tailEnd/>
            </a:ln>
          </p:spPr>
          <p:txBody>
            <a:bodyPr/>
            <a:lstStyle/>
            <a:p>
              <a:endParaRPr lang="fi-FI"/>
            </a:p>
          </p:txBody>
        </p:sp>
        <p:sp>
          <p:nvSpPr>
            <p:cNvPr id="93224" name="Freeform 59"/>
            <p:cNvSpPr>
              <a:spLocks/>
            </p:cNvSpPr>
            <p:nvPr/>
          </p:nvSpPr>
          <p:spPr bwMode="auto">
            <a:xfrm>
              <a:off x="2514" y="1778"/>
              <a:ext cx="122" cy="122"/>
            </a:xfrm>
            <a:custGeom>
              <a:avLst/>
              <a:gdLst>
                <a:gd name="T0" fmla="*/ 1 w 244"/>
                <a:gd name="T1" fmla="*/ 1 h 244"/>
                <a:gd name="T2" fmla="*/ 1 w 244"/>
                <a:gd name="T3" fmla="*/ 1 h 244"/>
                <a:gd name="T4" fmla="*/ 1 w 244"/>
                <a:gd name="T5" fmla="*/ 1 h 244"/>
                <a:gd name="T6" fmla="*/ 1 w 244"/>
                <a:gd name="T7" fmla="*/ 1 h 244"/>
                <a:gd name="T8" fmla="*/ 1 w 244"/>
                <a:gd name="T9" fmla="*/ 1 h 244"/>
                <a:gd name="T10" fmla="*/ 1 w 244"/>
                <a:gd name="T11" fmla="*/ 1 h 244"/>
                <a:gd name="T12" fmla="*/ 1 w 244"/>
                <a:gd name="T13" fmla="*/ 1 h 244"/>
                <a:gd name="T14" fmla="*/ 1 w 244"/>
                <a:gd name="T15" fmla="*/ 1 h 244"/>
                <a:gd name="T16" fmla="*/ 1 w 244"/>
                <a:gd name="T17" fmla="*/ 1 h 244"/>
                <a:gd name="T18" fmla="*/ 1 w 244"/>
                <a:gd name="T19" fmla="*/ 1 h 244"/>
                <a:gd name="T20" fmla="*/ 1 w 244"/>
                <a:gd name="T21" fmla="*/ 1 h 244"/>
                <a:gd name="T22" fmla="*/ 1 w 244"/>
                <a:gd name="T23" fmla="*/ 1 h 244"/>
                <a:gd name="T24" fmla="*/ 1 w 244"/>
                <a:gd name="T25" fmla="*/ 1 h 244"/>
                <a:gd name="T26" fmla="*/ 1 w 244"/>
                <a:gd name="T27" fmla="*/ 1 h 244"/>
                <a:gd name="T28" fmla="*/ 1 w 244"/>
                <a:gd name="T29" fmla="*/ 1 h 244"/>
                <a:gd name="T30" fmla="*/ 1 w 244"/>
                <a:gd name="T31" fmla="*/ 1 h 244"/>
                <a:gd name="T32" fmla="*/ 0 w 244"/>
                <a:gd name="T33" fmla="*/ 1 h 244"/>
                <a:gd name="T34" fmla="*/ 1 w 244"/>
                <a:gd name="T35" fmla="*/ 1 h 244"/>
                <a:gd name="T36" fmla="*/ 1 w 244"/>
                <a:gd name="T37" fmla="*/ 1 h 244"/>
                <a:gd name="T38" fmla="*/ 1 w 244"/>
                <a:gd name="T39" fmla="*/ 1 h 244"/>
                <a:gd name="T40" fmla="*/ 1 w 244"/>
                <a:gd name="T41" fmla="*/ 1 h 244"/>
                <a:gd name="T42" fmla="*/ 1 w 244"/>
                <a:gd name="T43" fmla="*/ 1 h 244"/>
                <a:gd name="T44" fmla="*/ 1 w 244"/>
                <a:gd name="T45" fmla="*/ 1 h 244"/>
                <a:gd name="T46" fmla="*/ 1 w 244"/>
                <a:gd name="T47" fmla="*/ 1 h 244"/>
                <a:gd name="T48" fmla="*/ 1 w 244"/>
                <a:gd name="T49" fmla="*/ 1 h 244"/>
                <a:gd name="T50" fmla="*/ 1 w 244"/>
                <a:gd name="T51" fmla="*/ 1 h 244"/>
                <a:gd name="T52" fmla="*/ 1 w 244"/>
                <a:gd name="T53" fmla="*/ 1 h 244"/>
                <a:gd name="T54" fmla="*/ 1 w 244"/>
                <a:gd name="T55" fmla="*/ 1 h 244"/>
                <a:gd name="T56" fmla="*/ 1 w 244"/>
                <a:gd name="T57" fmla="*/ 0 h 244"/>
                <a:gd name="T58" fmla="*/ 1 w 244"/>
                <a:gd name="T59" fmla="*/ 1 h 244"/>
                <a:gd name="T60" fmla="*/ 1 w 244"/>
                <a:gd name="T61" fmla="*/ 1 h 244"/>
                <a:gd name="T62" fmla="*/ 1 w 244"/>
                <a:gd name="T63" fmla="*/ 1 h 244"/>
                <a:gd name="T64" fmla="*/ 1 w 244"/>
                <a:gd name="T65" fmla="*/ 1 h 244"/>
                <a:gd name="T66" fmla="*/ 1 w 244"/>
                <a:gd name="T67" fmla="*/ 1 h 244"/>
                <a:gd name="T68" fmla="*/ 1 w 244"/>
                <a:gd name="T69" fmla="*/ 1 h 244"/>
                <a:gd name="T70" fmla="*/ 1 w 244"/>
                <a:gd name="T71" fmla="*/ 1 h 244"/>
                <a:gd name="T72" fmla="*/ 1 w 244"/>
                <a:gd name="T73" fmla="*/ 1 h 244"/>
                <a:gd name="T74" fmla="*/ 1 w 244"/>
                <a:gd name="T75" fmla="*/ 1 h 244"/>
                <a:gd name="T76" fmla="*/ 1 w 244"/>
                <a:gd name="T77" fmla="*/ 1 h 244"/>
                <a:gd name="T78" fmla="*/ 1 w 244"/>
                <a:gd name="T79" fmla="*/ 1 h 244"/>
                <a:gd name="T80" fmla="*/ 1 w 244"/>
                <a:gd name="T81" fmla="*/ 1 h 244"/>
                <a:gd name="T82" fmla="*/ 1 w 244"/>
                <a:gd name="T83" fmla="*/ 1 h 244"/>
                <a:gd name="T84" fmla="*/ 1 w 244"/>
                <a:gd name="T85" fmla="*/ 1 h 244"/>
                <a:gd name="T86" fmla="*/ 1 w 244"/>
                <a:gd name="T87" fmla="*/ 1 h 244"/>
                <a:gd name="T88" fmla="*/ 1 w 244"/>
                <a:gd name="T89" fmla="*/ 1 h 244"/>
                <a:gd name="T90" fmla="*/ 1 w 244"/>
                <a:gd name="T91" fmla="*/ 1 h 244"/>
                <a:gd name="T92" fmla="*/ 1 w 244"/>
                <a:gd name="T93" fmla="*/ 1 h 244"/>
                <a:gd name="T94" fmla="*/ 1 w 244"/>
                <a:gd name="T95" fmla="*/ 1 h 244"/>
                <a:gd name="T96" fmla="*/ 1 w 244"/>
                <a:gd name="T97" fmla="*/ 1 h 244"/>
                <a:gd name="T98" fmla="*/ 1 w 244"/>
                <a:gd name="T99" fmla="*/ 1 h 244"/>
                <a:gd name="T100" fmla="*/ 1 w 244"/>
                <a:gd name="T101" fmla="*/ 1 h 244"/>
                <a:gd name="T102" fmla="*/ 1 w 244"/>
                <a:gd name="T103" fmla="*/ 1 h 244"/>
                <a:gd name="T104" fmla="*/ 1 w 244"/>
                <a:gd name="T105" fmla="*/ 1 h 24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4"/>
                <a:gd name="T160" fmla="*/ 0 h 244"/>
                <a:gd name="T161" fmla="*/ 244 w 244"/>
                <a:gd name="T162" fmla="*/ 244 h 24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4" h="244">
                  <a:moveTo>
                    <a:pt x="129" y="244"/>
                  </a:moveTo>
                  <a:lnTo>
                    <a:pt x="116" y="243"/>
                  </a:lnTo>
                  <a:lnTo>
                    <a:pt x="105" y="242"/>
                  </a:lnTo>
                  <a:lnTo>
                    <a:pt x="92" y="239"/>
                  </a:lnTo>
                  <a:lnTo>
                    <a:pt x="82" y="235"/>
                  </a:lnTo>
                  <a:lnTo>
                    <a:pt x="70" y="230"/>
                  </a:lnTo>
                  <a:lnTo>
                    <a:pt x="60" y="224"/>
                  </a:lnTo>
                  <a:lnTo>
                    <a:pt x="50" y="217"/>
                  </a:lnTo>
                  <a:lnTo>
                    <a:pt x="40" y="209"/>
                  </a:lnTo>
                  <a:lnTo>
                    <a:pt x="32" y="199"/>
                  </a:lnTo>
                  <a:lnTo>
                    <a:pt x="24" y="190"/>
                  </a:lnTo>
                  <a:lnTo>
                    <a:pt x="17" y="180"/>
                  </a:lnTo>
                  <a:lnTo>
                    <a:pt x="12" y="168"/>
                  </a:lnTo>
                  <a:lnTo>
                    <a:pt x="7" y="158"/>
                  </a:lnTo>
                  <a:lnTo>
                    <a:pt x="4" y="146"/>
                  </a:lnTo>
                  <a:lnTo>
                    <a:pt x="1" y="134"/>
                  </a:lnTo>
                  <a:lnTo>
                    <a:pt x="0" y="122"/>
                  </a:lnTo>
                  <a:lnTo>
                    <a:pt x="1" y="98"/>
                  </a:lnTo>
                  <a:lnTo>
                    <a:pt x="7" y="75"/>
                  </a:lnTo>
                  <a:lnTo>
                    <a:pt x="16" y="54"/>
                  </a:lnTo>
                  <a:lnTo>
                    <a:pt x="31" y="36"/>
                  </a:lnTo>
                  <a:lnTo>
                    <a:pt x="39" y="28"/>
                  </a:lnTo>
                  <a:lnTo>
                    <a:pt x="48" y="21"/>
                  </a:lnTo>
                  <a:lnTo>
                    <a:pt x="59" y="14"/>
                  </a:lnTo>
                  <a:lnTo>
                    <a:pt x="69" y="9"/>
                  </a:lnTo>
                  <a:lnTo>
                    <a:pt x="81" y="6"/>
                  </a:lnTo>
                  <a:lnTo>
                    <a:pt x="91" y="2"/>
                  </a:lnTo>
                  <a:lnTo>
                    <a:pt x="104" y="1"/>
                  </a:lnTo>
                  <a:lnTo>
                    <a:pt x="115" y="0"/>
                  </a:lnTo>
                  <a:lnTo>
                    <a:pt x="127" y="1"/>
                  </a:lnTo>
                  <a:lnTo>
                    <a:pt x="139" y="2"/>
                  </a:lnTo>
                  <a:lnTo>
                    <a:pt x="151" y="6"/>
                  </a:lnTo>
                  <a:lnTo>
                    <a:pt x="162" y="9"/>
                  </a:lnTo>
                  <a:lnTo>
                    <a:pt x="174" y="14"/>
                  </a:lnTo>
                  <a:lnTo>
                    <a:pt x="184" y="21"/>
                  </a:lnTo>
                  <a:lnTo>
                    <a:pt x="195" y="28"/>
                  </a:lnTo>
                  <a:lnTo>
                    <a:pt x="204" y="36"/>
                  </a:lnTo>
                  <a:lnTo>
                    <a:pt x="212" y="45"/>
                  </a:lnTo>
                  <a:lnTo>
                    <a:pt x="220" y="54"/>
                  </a:lnTo>
                  <a:lnTo>
                    <a:pt x="227" y="65"/>
                  </a:lnTo>
                  <a:lnTo>
                    <a:pt x="233" y="75"/>
                  </a:lnTo>
                  <a:lnTo>
                    <a:pt x="237" y="86"/>
                  </a:lnTo>
                  <a:lnTo>
                    <a:pt x="241" y="98"/>
                  </a:lnTo>
                  <a:lnTo>
                    <a:pt x="243" y="111"/>
                  </a:lnTo>
                  <a:lnTo>
                    <a:pt x="244" y="122"/>
                  </a:lnTo>
                  <a:lnTo>
                    <a:pt x="243" y="146"/>
                  </a:lnTo>
                  <a:lnTo>
                    <a:pt x="237" y="169"/>
                  </a:lnTo>
                  <a:lnTo>
                    <a:pt x="227" y="190"/>
                  </a:lnTo>
                  <a:lnTo>
                    <a:pt x="213" y="209"/>
                  </a:lnTo>
                  <a:lnTo>
                    <a:pt x="196" y="224"/>
                  </a:lnTo>
                  <a:lnTo>
                    <a:pt x="176" y="235"/>
                  </a:lnTo>
                  <a:lnTo>
                    <a:pt x="153" y="242"/>
                  </a:lnTo>
                  <a:lnTo>
                    <a:pt x="129" y="244"/>
                  </a:lnTo>
                  <a:close/>
                </a:path>
              </a:pathLst>
            </a:custGeom>
            <a:solidFill>
              <a:srgbClr val="FFFFFF"/>
            </a:solidFill>
            <a:ln w="9525">
              <a:solidFill>
                <a:srgbClr val="FF6600"/>
              </a:solidFill>
              <a:round/>
              <a:headEnd/>
              <a:tailEnd/>
            </a:ln>
          </p:spPr>
          <p:txBody>
            <a:bodyPr/>
            <a:lstStyle/>
            <a:p>
              <a:endParaRPr lang="fi-FI"/>
            </a:p>
          </p:txBody>
        </p:sp>
        <p:sp>
          <p:nvSpPr>
            <p:cNvPr id="93225" name="Freeform 60"/>
            <p:cNvSpPr>
              <a:spLocks/>
            </p:cNvSpPr>
            <p:nvPr/>
          </p:nvSpPr>
          <p:spPr bwMode="auto">
            <a:xfrm>
              <a:off x="2179" y="1684"/>
              <a:ext cx="152" cy="153"/>
            </a:xfrm>
            <a:custGeom>
              <a:avLst/>
              <a:gdLst>
                <a:gd name="T0" fmla="*/ 1 w 304"/>
                <a:gd name="T1" fmla="*/ 0 h 306"/>
                <a:gd name="T2" fmla="*/ 1 w 304"/>
                <a:gd name="T3" fmla="*/ 1 h 306"/>
                <a:gd name="T4" fmla="*/ 1 w 304"/>
                <a:gd name="T5" fmla="*/ 1 h 306"/>
                <a:gd name="T6" fmla="*/ 1 w 304"/>
                <a:gd name="T7" fmla="*/ 1 h 306"/>
                <a:gd name="T8" fmla="*/ 1 w 304"/>
                <a:gd name="T9" fmla="*/ 1 h 306"/>
                <a:gd name="T10" fmla="*/ 1 w 304"/>
                <a:gd name="T11" fmla="*/ 1 h 306"/>
                <a:gd name="T12" fmla="*/ 1 w 304"/>
                <a:gd name="T13" fmla="*/ 1 h 306"/>
                <a:gd name="T14" fmla="*/ 1 w 304"/>
                <a:gd name="T15" fmla="*/ 1 h 306"/>
                <a:gd name="T16" fmla="*/ 0 w 304"/>
                <a:gd name="T17" fmla="*/ 1 h 306"/>
                <a:gd name="T18" fmla="*/ 1 w 304"/>
                <a:gd name="T19" fmla="*/ 1 h 306"/>
                <a:gd name="T20" fmla="*/ 1 w 304"/>
                <a:gd name="T21" fmla="*/ 1 h 306"/>
                <a:gd name="T22" fmla="*/ 1 w 304"/>
                <a:gd name="T23" fmla="*/ 1 h 306"/>
                <a:gd name="T24" fmla="*/ 1 w 304"/>
                <a:gd name="T25" fmla="*/ 1 h 306"/>
                <a:gd name="T26" fmla="*/ 1 w 304"/>
                <a:gd name="T27" fmla="*/ 1 h 306"/>
                <a:gd name="T28" fmla="*/ 1 w 304"/>
                <a:gd name="T29" fmla="*/ 1 h 306"/>
                <a:gd name="T30" fmla="*/ 1 w 304"/>
                <a:gd name="T31" fmla="*/ 1 h 306"/>
                <a:gd name="T32" fmla="*/ 1 w 304"/>
                <a:gd name="T33" fmla="*/ 1 h 306"/>
                <a:gd name="T34" fmla="*/ 1 w 304"/>
                <a:gd name="T35" fmla="*/ 1 h 306"/>
                <a:gd name="T36" fmla="*/ 1 w 304"/>
                <a:gd name="T37" fmla="*/ 1 h 306"/>
                <a:gd name="T38" fmla="*/ 1 w 304"/>
                <a:gd name="T39" fmla="*/ 1 h 306"/>
                <a:gd name="T40" fmla="*/ 1 w 304"/>
                <a:gd name="T41" fmla="*/ 1 h 306"/>
                <a:gd name="T42" fmla="*/ 1 w 304"/>
                <a:gd name="T43" fmla="*/ 1 h 306"/>
                <a:gd name="T44" fmla="*/ 1 w 304"/>
                <a:gd name="T45" fmla="*/ 1 h 306"/>
                <a:gd name="T46" fmla="*/ 1 w 304"/>
                <a:gd name="T47" fmla="*/ 1 h 306"/>
                <a:gd name="T48" fmla="*/ 1 w 304"/>
                <a:gd name="T49" fmla="*/ 1 h 306"/>
                <a:gd name="T50" fmla="*/ 1 w 304"/>
                <a:gd name="T51" fmla="*/ 1 h 306"/>
                <a:gd name="T52" fmla="*/ 1 w 304"/>
                <a:gd name="T53" fmla="*/ 1 h 306"/>
                <a:gd name="T54" fmla="*/ 1 w 304"/>
                <a:gd name="T55" fmla="*/ 1 h 306"/>
                <a:gd name="T56" fmla="*/ 1 w 304"/>
                <a:gd name="T57" fmla="*/ 1 h 306"/>
                <a:gd name="T58" fmla="*/ 1 w 304"/>
                <a:gd name="T59" fmla="*/ 1 h 306"/>
                <a:gd name="T60" fmla="*/ 1 w 304"/>
                <a:gd name="T61" fmla="*/ 1 h 306"/>
                <a:gd name="T62" fmla="*/ 1 w 304"/>
                <a:gd name="T63" fmla="*/ 1 h 306"/>
                <a:gd name="T64" fmla="*/ 1 w 304"/>
                <a:gd name="T65" fmla="*/ 1 h 306"/>
                <a:gd name="T66" fmla="*/ 1 w 304"/>
                <a:gd name="T67" fmla="*/ 1 h 306"/>
                <a:gd name="T68" fmla="*/ 1 w 304"/>
                <a:gd name="T69" fmla="*/ 1 h 306"/>
                <a:gd name="T70" fmla="*/ 1 w 304"/>
                <a:gd name="T71" fmla="*/ 1 h 306"/>
                <a:gd name="T72" fmla="*/ 1 w 304"/>
                <a:gd name="T73" fmla="*/ 1 h 306"/>
                <a:gd name="T74" fmla="*/ 1 w 304"/>
                <a:gd name="T75" fmla="*/ 1 h 306"/>
                <a:gd name="T76" fmla="*/ 1 w 304"/>
                <a:gd name="T77" fmla="*/ 1 h 306"/>
                <a:gd name="T78" fmla="*/ 1 w 304"/>
                <a:gd name="T79" fmla="*/ 1 h 306"/>
                <a:gd name="T80" fmla="*/ 1 w 304"/>
                <a:gd name="T81" fmla="*/ 1 h 306"/>
                <a:gd name="T82" fmla="*/ 1 w 304"/>
                <a:gd name="T83" fmla="*/ 1 h 306"/>
                <a:gd name="T84" fmla="*/ 1 w 304"/>
                <a:gd name="T85" fmla="*/ 1 h 306"/>
                <a:gd name="T86" fmla="*/ 1 w 304"/>
                <a:gd name="T87" fmla="*/ 1 h 306"/>
                <a:gd name="T88" fmla="*/ 1 w 304"/>
                <a:gd name="T89" fmla="*/ 1 h 306"/>
                <a:gd name="T90" fmla="*/ 1 w 304"/>
                <a:gd name="T91" fmla="*/ 1 h 306"/>
                <a:gd name="T92" fmla="*/ 1 w 304"/>
                <a:gd name="T93" fmla="*/ 1 h 306"/>
                <a:gd name="T94" fmla="*/ 1 w 304"/>
                <a:gd name="T95" fmla="*/ 1 h 306"/>
                <a:gd name="T96" fmla="*/ 1 w 304"/>
                <a:gd name="T97" fmla="*/ 1 h 306"/>
                <a:gd name="T98" fmla="*/ 1 w 304"/>
                <a:gd name="T99" fmla="*/ 1 h 306"/>
                <a:gd name="T100" fmla="*/ 1 w 304"/>
                <a:gd name="T101" fmla="*/ 1 h 306"/>
                <a:gd name="T102" fmla="*/ 1 w 304"/>
                <a:gd name="T103" fmla="*/ 1 h 306"/>
                <a:gd name="T104" fmla="*/ 1 w 304"/>
                <a:gd name="T105" fmla="*/ 1 h 306"/>
                <a:gd name="T106" fmla="*/ 1 w 304"/>
                <a:gd name="T107" fmla="*/ 1 h 306"/>
                <a:gd name="T108" fmla="*/ 1 w 304"/>
                <a:gd name="T109" fmla="*/ 1 h 306"/>
                <a:gd name="T110" fmla="*/ 1 w 304"/>
                <a:gd name="T111" fmla="*/ 1 h 306"/>
                <a:gd name="T112" fmla="*/ 1 w 304"/>
                <a:gd name="T113" fmla="*/ 0 h 30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04"/>
                <a:gd name="T172" fmla="*/ 0 h 306"/>
                <a:gd name="T173" fmla="*/ 304 w 304"/>
                <a:gd name="T174" fmla="*/ 306 h 30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04" h="306">
                  <a:moveTo>
                    <a:pt x="144" y="0"/>
                  </a:moveTo>
                  <a:lnTo>
                    <a:pt x="114" y="4"/>
                  </a:lnTo>
                  <a:lnTo>
                    <a:pt x="86" y="13"/>
                  </a:lnTo>
                  <a:lnTo>
                    <a:pt x="61" y="27"/>
                  </a:lnTo>
                  <a:lnTo>
                    <a:pt x="39" y="45"/>
                  </a:lnTo>
                  <a:lnTo>
                    <a:pt x="22" y="68"/>
                  </a:lnTo>
                  <a:lnTo>
                    <a:pt x="9" y="94"/>
                  </a:lnTo>
                  <a:lnTo>
                    <a:pt x="1" y="122"/>
                  </a:lnTo>
                  <a:lnTo>
                    <a:pt x="0" y="154"/>
                  </a:lnTo>
                  <a:lnTo>
                    <a:pt x="1" y="168"/>
                  </a:lnTo>
                  <a:lnTo>
                    <a:pt x="4" y="183"/>
                  </a:lnTo>
                  <a:lnTo>
                    <a:pt x="9" y="197"/>
                  </a:lnTo>
                  <a:lnTo>
                    <a:pt x="15" y="211"/>
                  </a:lnTo>
                  <a:lnTo>
                    <a:pt x="22" y="225"/>
                  </a:lnTo>
                  <a:lnTo>
                    <a:pt x="30" y="238"/>
                  </a:lnTo>
                  <a:lnTo>
                    <a:pt x="40" y="249"/>
                  </a:lnTo>
                  <a:lnTo>
                    <a:pt x="50" y="261"/>
                  </a:lnTo>
                  <a:lnTo>
                    <a:pt x="62" y="271"/>
                  </a:lnTo>
                  <a:lnTo>
                    <a:pt x="75" y="280"/>
                  </a:lnTo>
                  <a:lnTo>
                    <a:pt x="88" y="287"/>
                  </a:lnTo>
                  <a:lnTo>
                    <a:pt x="102" y="294"/>
                  </a:lnTo>
                  <a:lnTo>
                    <a:pt x="116" y="299"/>
                  </a:lnTo>
                  <a:lnTo>
                    <a:pt x="131" y="302"/>
                  </a:lnTo>
                  <a:lnTo>
                    <a:pt x="145" y="304"/>
                  </a:lnTo>
                  <a:lnTo>
                    <a:pt x="160" y="306"/>
                  </a:lnTo>
                  <a:lnTo>
                    <a:pt x="175" y="304"/>
                  </a:lnTo>
                  <a:lnTo>
                    <a:pt x="190" y="302"/>
                  </a:lnTo>
                  <a:lnTo>
                    <a:pt x="205" y="299"/>
                  </a:lnTo>
                  <a:lnTo>
                    <a:pt x="219" y="294"/>
                  </a:lnTo>
                  <a:lnTo>
                    <a:pt x="231" y="287"/>
                  </a:lnTo>
                  <a:lnTo>
                    <a:pt x="244" y="280"/>
                  </a:lnTo>
                  <a:lnTo>
                    <a:pt x="255" y="271"/>
                  </a:lnTo>
                  <a:lnTo>
                    <a:pt x="266" y="261"/>
                  </a:lnTo>
                  <a:lnTo>
                    <a:pt x="275" y="249"/>
                  </a:lnTo>
                  <a:lnTo>
                    <a:pt x="283" y="238"/>
                  </a:lnTo>
                  <a:lnTo>
                    <a:pt x="290" y="225"/>
                  </a:lnTo>
                  <a:lnTo>
                    <a:pt x="296" y="211"/>
                  </a:lnTo>
                  <a:lnTo>
                    <a:pt x="300" y="197"/>
                  </a:lnTo>
                  <a:lnTo>
                    <a:pt x="303" y="183"/>
                  </a:lnTo>
                  <a:lnTo>
                    <a:pt x="304" y="168"/>
                  </a:lnTo>
                  <a:lnTo>
                    <a:pt x="304" y="154"/>
                  </a:lnTo>
                  <a:lnTo>
                    <a:pt x="303" y="139"/>
                  </a:lnTo>
                  <a:lnTo>
                    <a:pt x="299" y="124"/>
                  </a:lnTo>
                  <a:lnTo>
                    <a:pt x="295" y="109"/>
                  </a:lnTo>
                  <a:lnTo>
                    <a:pt x="289" y="95"/>
                  </a:lnTo>
                  <a:lnTo>
                    <a:pt x="282" y="81"/>
                  </a:lnTo>
                  <a:lnTo>
                    <a:pt x="274" y="68"/>
                  </a:lnTo>
                  <a:lnTo>
                    <a:pt x="265" y="57"/>
                  </a:lnTo>
                  <a:lnTo>
                    <a:pt x="253" y="45"/>
                  </a:lnTo>
                  <a:lnTo>
                    <a:pt x="242" y="35"/>
                  </a:lnTo>
                  <a:lnTo>
                    <a:pt x="229" y="26"/>
                  </a:lnTo>
                  <a:lnTo>
                    <a:pt x="216" y="19"/>
                  </a:lnTo>
                  <a:lnTo>
                    <a:pt x="202" y="12"/>
                  </a:lnTo>
                  <a:lnTo>
                    <a:pt x="189" y="7"/>
                  </a:lnTo>
                  <a:lnTo>
                    <a:pt x="174" y="4"/>
                  </a:lnTo>
                  <a:lnTo>
                    <a:pt x="159" y="1"/>
                  </a:lnTo>
                  <a:lnTo>
                    <a:pt x="144" y="0"/>
                  </a:lnTo>
                  <a:close/>
                </a:path>
              </a:pathLst>
            </a:custGeom>
            <a:solidFill>
              <a:srgbClr val="000000"/>
            </a:solidFill>
            <a:ln w="9525">
              <a:solidFill>
                <a:srgbClr val="FF6600"/>
              </a:solidFill>
              <a:round/>
              <a:headEnd/>
              <a:tailEnd/>
            </a:ln>
          </p:spPr>
          <p:txBody>
            <a:bodyPr/>
            <a:lstStyle/>
            <a:p>
              <a:endParaRPr lang="fi-FI"/>
            </a:p>
          </p:txBody>
        </p:sp>
        <p:sp>
          <p:nvSpPr>
            <p:cNvPr id="93226" name="Freeform 61"/>
            <p:cNvSpPr>
              <a:spLocks/>
            </p:cNvSpPr>
            <p:nvPr/>
          </p:nvSpPr>
          <p:spPr bwMode="auto">
            <a:xfrm>
              <a:off x="2194" y="1700"/>
              <a:ext cx="122" cy="121"/>
            </a:xfrm>
            <a:custGeom>
              <a:avLst/>
              <a:gdLst>
                <a:gd name="T0" fmla="*/ 1 w 243"/>
                <a:gd name="T1" fmla="*/ 0 h 243"/>
                <a:gd name="T2" fmla="*/ 1 w 243"/>
                <a:gd name="T3" fmla="*/ 0 h 243"/>
                <a:gd name="T4" fmla="*/ 1 w 243"/>
                <a:gd name="T5" fmla="*/ 0 h 243"/>
                <a:gd name="T6" fmla="*/ 1 w 243"/>
                <a:gd name="T7" fmla="*/ 0 h 243"/>
                <a:gd name="T8" fmla="*/ 1 w 243"/>
                <a:gd name="T9" fmla="*/ 0 h 243"/>
                <a:gd name="T10" fmla="*/ 1 w 243"/>
                <a:gd name="T11" fmla="*/ 0 h 243"/>
                <a:gd name="T12" fmla="*/ 1 w 243"/>
                <a:gd name="T13" fmla="*/ 0 h 243"/>
                <a:gd name="T14" fmla="*/ 1 w 243"/>
                <a:gd name="T15" fmla="*/ 0 h 243"/>
                <a:gd name="T16" fmla="*/ 1 w 243"/>
                <a:gd name="T17" fmla="*/ 0 h 243"/>
                <a:gd name="T18" fmla="*/ 1 w 243"/>
                <a:gd name="T19" fmla="*/ 0 h 243"/>
                <a:gd name="T20" fmla="*/ 1 w 243"/>
                <a:gd name="T21" fmla="*/ 0 h 243"/>
                <a:gd name="T22" fmla="*/ 1 w 243"/>
                <a:gd name="T23" fmla="*/ 0 h 243"/>
                <a:gd name="T24" fmla="*/ 1 w 243"/>
                <a:gd name="T25" fmla="*/ 0 h 243"/>
                <a:gd name="T26" fmla="*/ 1 w 243"/>
                <a:gd name="T27" fmla="*/ 0 h 243"/>
                <a:gd name="T28" fmla="*/ 1 w 243"/>
                <a:gd name="T29" fmla="*/ 0 h 243"/>
                <a:gd name="T30" fmla="*/ 1 w 243"/>
                <a:gd name="T31" fmla="*/ 0 h 243"/>
                <a:gd name="T32" fmla="*/ 0 w 243"/>
                <a:gd name="T33" fmla="*/ 0 h 243"/>
                <a:gd name="T34" fmla="*/ 1 w 243"/>
                <a:gd name="T35" fmla="*/ 0 h 243"/>
                <a:gd name="T36" fmla="*/ 1 w 243"/>
                <a:gd name="T37" fmla="*/ 0 h 243"/>
                <a:gd name="T38" fmla="*/ 1 w 243"/>
                <a:gd name="T39" fmla="*/ 0 h 243"/>
                <a:gd name="T40" fmla="*/ 1 w 243"/>
                <a:gd name="T41" fmla="*/ 0 h 243"/>
                <a:gd name="T42" fmla="*/ 1 w 243"/>
                <a:gd name="T43" fmla="*/ 0 h 243"/>
                <a:gd name="T44" fmla="*/ 1 w 243"/>
                <a:gd name="T45" fmla="*/ 0 h 243"/>
                <a:gd name="T46" fmla="*/ 1 w 243"/>
                <a:gd name="T47" fmla="*/ 0 h 243"/>
                <a:gd name="T48" fmla="*/ 1 w 243"/>
                <a:gd name="T49" fmla="*/ 0 h 243"/>
                <a:gd name="T50" fmla="*/ 1 w 243"/>
                <a:gd name="T51" fmla="*/ 0 h 243"/>
                <a:gd name="T52" fmla="*/ 1 w 243"/>
                <a:gd name="T53" fmla="*/ 0 h 243"/>
                <a:gd name="T54" fmla="*/ 1 w 243"/>
                <a:gd name="T55" fmla="*/ 0 h 243"/>
                <a:gd name="T56" fmla="*/ 1 w 243"/>
                <a:gd name="T57" fmla="*/ 0 h 243"/>
                <a:gd name="T58" fmla="*/ 1 w 243"/>
                <a:gd name="T59" fmla="*/ 0 h 243"/>
                <a:gd name="T60" fmla="*/ 1 w 243"/>
                <a:gd name="T61" fmla="*/ 0 h 243"/>
                <a:gd name="T62" fmla="*/ 1 w 243"/>
                <a:gd name="T63" fmla="*/ 0 h 243"/>
                <a:gd name="T64" fmla="*/ 1 w 243"/>
                <a:gd name="T65" fmla="*/ 0 h 243"/>
                <a:gd name="T66" fmla="*/ 1 w 243"/>
                <a:gd name="T67" fmla="*/ 0 h 243"/>
                <a:gd name="T68" fmla="*/ 1 w 243"/>
                <a:gd name="T69" fmla="*/ 0 h 243"/>
                <a:gd name="T70" fmla="*/ 1 w 243"/>
                <a:gd name="T71" fmla="*/ 0 h 243"/>
                <a:gd name="T72" fmla="*/ 1 w 243"/>
                <a:gd name="T73" fmla="*/ 0 h 243"/>
                <a:gd name="T74" fmla="*/ 1 w 243"/>
                <a:gd name="T75" fmla="*/ 0 h 243"/>
                <a:gd name="T76" fmla="*/ 1 w 243"/>
                <a:gd name="T77" fmla="*/ 0 h 243"/>
                <a:gd name="T78" fmla="*/ 1 w 243"/>
                <a:gd name="T79" fmla="*/ 0 h 243"/>
                <a:gd name="T80" fmla="*/ 1 w 243"/>
                <a:gd name="T81" fmla="*/ 0 h 243"/>
                <a:gd name="T82" fmla="*/ 1 w 243"/>
                <a:gd name="T83" fmla="*/ 0 h 243"/>
                <a:gd name="T84" fmla="*/ 1 w 243"/>
                <a:gd name="T85" fmla="*/ 0 h 243"/>
                <a:gd name="T86" fmla="*/ 1 w 243"/>
                <a:gd name="T87" fmla="*/ 0 h 243"/>
                <a:gd name="T88" fmla="*/ 1 w 243"/>
                <a:gd name="T89" fmla="*/ 0 h 243"/>
                <a:gd name="T90" fmla="*/ 1 w 243"/>
                <a:gd name="T91" fmla="*/ 0 h 243"/>
                <a:gd name="T92" fmla="*/ 1 w 243"/>
                <a:gd name="T93" fmla="*/ 0 h 243"/>
                <a:gd name="T94" fmla="*/ 1 w 243"/>
                <a:gd name="T95" fmla="*/ 0 h 243"/>
                <a:gd name="T96" fmla="*/ 1 w 243"/>
                <a:gd name="T97" fmla="*/ 0 h 243"/>
                <a:gd name="T98" fmla="*/ 1 w 243"/>
                <a:gd name="T99" fmla="*/ 0 h 243"/>
                <a:gd name="T100" fmla="*/ 1 w 243"/>
                <a:gd name="T101" fmla="*/ 0 h 243"/>
                <a:gd name="T102" fmla="*/ 1 w 243"/>
                <a:gd name="T103" fmla="*/ 0 h 243"/>
                <a:gd name="T104" fmla="*/ 1 w 243"/>
                <a:gd name="T105" fmla="*/ 0 h 2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3"/>
                <a:gd name="T160" fmla="*/ 0 h 243"/>
                <a:gd name="T161" fmla="*/ 243 w 243"/>
                <a:gd name="T162" fmla="*/ 243 h 2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3" h="243">
                  <a:moveTo>
                    <a:pt x="128" y="243"/>
                  </a:moveTo>
                  <a:lnTo>
                    <a:pt x="116" y="242"/>
                  </a:lnTo>
                  <a:lnTo>
                    <a:pt x="103" y="241"/>
                  </a:lnTo>
                  <a:lnTo>
                    <a:pt x="92" y="238"/>
                  </a:lnTo>
                  <a:lnTo>
                    <a:pt x="80" y="234"/>
                  </a:lnTo>
                  <a:lnTo>
                    <a:pt x="70" y="230"/>
                  </a:lnTo>
                  <a:lnTo>
                    <a:pt x="60" y="223"/>
                  </a:lnTo>
                  <a:lnTo>
                    <a:pt x="49" y="216"/>
                  </a:lnTo>
                  <a:lnTo>
                    <a:pt x="40" y="208"/>
                  </a:lnTo>
                  <a:lnTo>
                    <a:pt x="32" y="199"/>
                  </a:lnTo>
                  <a:lnTo>
                    <a:pt x="24" y="189"/>
                  </a:lnTo>
                  <a:lnTo>
                    <a:pt x="17" y="179"/>
                  </a:lnTo>
                  <a:lnTo>
                    <a:pt x="11" y="169"/>
                  </a:lnTo>
                  <a:lnTo>
                    <a:pt x="7" y="157"/>
                  </a:lnTo>
                  <a:lnTo>
                    <a:pt x="3" y="147"/>
                  </a:lnTo>
                  <a:lnTo>
                    <a:pt x="1" y="134"/>
                  </a:lnTo>
                  <a:lnTo>
                    <a:pt x="0" y="123"/>
                  </a:lnTo>
                  <a:lnTo>
                    <a:pt x="1" y="98"/>
                  </a:lnTo>
                  <a:lnTo>
                    <a:pt x="7" y="75"/>
                  </a:lnTo>
                  <a:lnTo>
                    <a:pt x="17" y="55"/>
                  </a:lnTo>
                  <a:lnTo>
                    <a:pt x="31" y="36"/>
                  </a:lnTo>
                  <a:lnTo>
                    <a:pt x="39" y="28"/>
                  </a:lnTo>
                  <a:lnTo>
                    <a:pt x="48" y="21"/>
                  </a:lnTo>
                  <a:lnTo>
                    <a:pt x="59" y="14"/>
                  </a:lnTo>
                  <a:lnTo>
                    <a:pt x="69" y="10"/>
                  </a:lnTo>
                  <a:lnTo>
                    <a:pt x="79" y="6"/>
                  </a:lnTo>
                  <a:lnTo>
                    <a:pt x="91" y="3"/>
                  </a:lnTo>
                  <a:lnTo>
                    <a:pt x="102" y="2"/>
                  </a:lnTo>
                  <a:lnTo>
                    <a:pt x="114" y="0"/>
                  </a:lnTo>
                  <a:lnTo>
                    <a:pt x="125" y="2"/>
                  </a:lnTo>
                  <a:lnTo>
                    <a:pt x="138" y="3"/>
                  </a:lnTo>
                  <a:lnTo>
                    <a:pt x="150" y="6"/>
                  </a:lnTo>
                  <a:lnTo>
                    <a:pt x="161" y="10"/>
                  </a:lnTo>
                  <a:lnTo>
                    <a:pt x="173" y="14"/>
                  </a:lnTo>
                  <a:lnTo>
                    <a:pt x="183" y="21"/>
                  </a:lnTo>
                  <a:lnTo>
                    <a:pt x="193" y="28"/>
                  </a:lnTo>
                  <a:lnTo>
                    <a:pt x="203" y="36"/>
                  </a:lnTo>
                  <a:lnTo>
                    <a:pt x="211" y="45"/>
                  </a:lnTo>
                  <a:lnTo>
                    <a:pt x="219" y="55"/>
                  </a:lnTo>
                  <a:lnTo>
                    <a:pt x="226" y="65"/>
                  </a:lnTo>
                  <a:lnTo>
                    <a:pt x="231" y="75"/>
                  </a:lnTo>
                  <a:lnTo>
                    <a:pt x="236" y="87"/>
                  </a:lnTo>
                  <a:lnTo>
                    <a:pt x="239" y="98"/>
                  </a:lnTo>
                  <a:lnTo>
                    <a:pt x="242" y="110"/>
                  </a:lnTo>
                  <a:lnTo>
                    <a:pt x="243" y="123"/>
                  </a:lnTo>
                  <a:lnTo>
                    <a:pt x="242" y="147"/>
                  </a:lnTo>
                  <a:lnTo>
                    <a:pt x="236" y="170"/>
                  </a:lnTo>
                  <a:lnTo>
                    <a:pt x="226" y="190"/>
                  </a:lnTo>
                  <a:lnTo>
                    <a:pt x="212" y="208"/>
                  </a:lnTo>
                  <a:lnTo>
                    <a:pt x="194" y="223"/>
                  </a:lnTo>
                  <a:lnTo>
                    <a:pt x="175" y="234"/>
                  </a:lnTo>
                  <a:lnTo>
                    <a:pt x="152" y="241"/>
                  </a:lnTo>
                  <a:lnTo>
                    <a:pt x="128" y="243"/>
                  </a:lnTo>
                  <a:close/>
                </a:path>
              </a:pathLst>
            </a:custGeom>
            <a:solidFill>
              <a:srgbClr val="FFFFFF"/>
            </a:solidFill>
            <a:ln w="9525">
              <a:solidFill>
                <a:srgbClr val="FF6600"/>
              </a:solidFill>
              <a:round/>
              <a:headEnd/>
              <a:tailEnd/>
            </a:ln>
          </p:spPr>
          <p:txBody>
            <a:bodyPr/>
            <a:lstStyle/>
            <a:p>
              <a:endParaRPr lang="fi-FI"/>
            </a:p>
          </p:txBody>
        </p:sp>
        <p:sp>
          <p:nvSpPr>
            <p:cNvPr id="93227" name="Freeform 62"/>
            <p:cNvSpPr>
              <a:spLocks/>
            </p:cNvSpPr>
            <p:nvPr/>
          </p:nvSpPr>
          <p:spPr bwMode="auto">
            <a:xfrm>
              <a:off x="2219" y="1714"/>
              <a:ext cx="59" cy="91"/>
            </a:xfrm>
            <a:custGeom>
              <a:avLst/>
              <a:gdLst>
                <a:gd name="T0" fmla="*/ 1 w 118"/>
                <a:gd name="T1" fmla="*/ 1 h 181"/>
                <a:gd name="T2" fmla="*/ 1 w 118"/>
                <a:gd name="T3" fmla="*/ 1 h 181"/>
                <a:gd name="T4" fmla="*/ 1 w 118"/>
                <a:gd name="T5" fmla="*/ 1 h 181"/>
                <a:gd name="T6" fmla="*/ 0 w 118"/>
                <a:gd name="T7" fmla="*/ 1 h 181"/>
                <a:gd name="T8" fmla="*/ 0 w 118"/>
                <a:gd name="T9" fmla="*/ 1 h 181"/>
                <a:gd name="T10" fmla="*/ 1 w 118"/>
                <a:gd name="T11" fmla="*/ 1 h 181"/>
                <a:gd name="T12" fmla="*/ 1 w 118"/>
                <a:gd name="T13" fmla="*/ 1 h 181"/>
                <a:gd name="T14" fmla="*/ 1 w 118"/>
                <a:gd name="T15" fmla="*/ 1 h 181"/>
                <a:gd name="T16" fmla="*/ 1 w 118"/>
                <a:gd name="T17" fmla="*/ 1 h 181"/>
                <a:gd name="T18" fmla="*/ 1 w 118"/>
                <a:gd name="T19" fmla="*/ 0 h 181"/>
                <a:gd name="T20" fmla="*/ 1 w 118"/>
                <a:gd name="T21" fmla="*/ 0 h 181"/>
                <a:gd name="T22" fmla="*/ 1 w 118"/>
                <a:gd name="T23" fmla="*/ 1 h 181"/>
                <a:gd name="T24" fmla="*/ 1 w 118"/>
                <a:gd name="T25" fmla="*/ 1 h 181"/>
                <a:gd name="T26" fmla="*/ 1 w 118"/>
                <a:gd name="T27" fmla="*/ 1 h 181"/>
                <a:gd name="T28" fmla="*/ 1 w 118"/>
                <a:gd name="T29" fmla="*/ 1 h 18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8"/>
                <a:gd name="T46" fmla="*/ 0 h 181"/>
                <a:gd name="T47" fmla="*/ 118 w 118"/>
                <a:gd name="T48" fmla="*/ 181 h 18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8" h="181">
                  <a:moveTo>
                    <a:pt x="14" y="29"/>
                  </a:moveTo>
                  <a:lnTo>
                    <a:pt x="7" y="32"/>
                  </a:lnTo>
                  <a:lnTo>
                    <a:pt x="3" y="35"/>
                  </a:lnTo>
                  <a:lnTo>
                    <a:pt x="0" y="36"/>
                  </a:lnTo>
                  <a:lnTo>
                    <a:pt x="3" y="83"/>
                  </a:lnTo>
                  <a:lnTo>
                    <a:pt x="49" y="79"/>
                  </a:lnTo>
                  <a:lnTo>
                    <a:pt x="52" y="179"/>
                  </a:lnTo>
                  <a:lnTo>
                    <a:pt x="118" y="181"/>
                  </a:lnTo>
                  <a:lnTo>
                    <a:pt x="109" y="0"/>
                  </a:lnTo>
                  <a:lnTo>
                    <a:pt x="39" y="0"/>
                  </a:lnTo>
                  <a:lnTo>
                    <a:pt x="37" y="4"/>
                  </a:lnTo>
                  <a:lnTo>
                    <a:pt x="30" y="13"/>
                  </a:lnTo>
                  <a:lnTo>
                    <a:pt x="22" y="22"/>
                  </a:lnTo>
                  <a:lnTo>
                    <a:pt x="14" y="29"/>
                  </a:lnTo>
                  <a:close/>
                </a:path>
              </a:pathLst>
            </a:custGeom>
            <a:solidFill>
              <a:srgbClr val="000000"/>
            </a:solidFill>
            <a:ln w="9525">
              <a:solidFill>
                <a:srgbClr val="FF6600"/>
              </a:solidFill>
              <a:round/>
              <a:headEnd/>
              <a:tailEnd/>
            </a:ln>
          </p:spPr>
          <p:txBody>
            <a:bodyPr/>
            <a:lstStyle/>
            <a:p>
              <a:endParaRPr lang="fi-FI"/>
            </a:p>
          </p:txBody>
        </p:sp>
        <p:sp>
          <p:nvSpPr>
            <p:cNvPr id="93228" name="Freeform 63"/>
            <p:cNvSpPr>
              <a:spLocks/>
            </p:cNvSpPr>
            <p:nvPr/>
          </p:nvSpPr>
          <p:spPr bwMode="auto">
            <a:xfrm>
              <a:off x="2302" y="1400"/>
              <a:ext cx="67" cy="68"/>
            </a:xfrm>
            <a:custGeom>
              <a:avLst/>
              <a:gdLst>
                <a:gd name="T0" fmla="*/ 0 w 135"/>
                <a:gd name="T1" fmla="*/ 0 h 136"/>
                <a:gd name="T2" fmla="*/ 0 w 135"/>
                <a:gd name="T3" fmla="*/ 1 h 136"/>
                <a:gd name="T4" fmla="*/ 0 w 135"/>
                <a:gd name="T5" fmla="*/ 1 h 136"/>
                <a:gd name="T6" fmla="*/ 0 w 135"/>
                <a:gd name="T7" fmla="*/ 1 h 136"/>
                <a:gd name="T8" fmla="*/ 0 w 135"/>
                <a:gd name="T9" fmla="*/ 1 h 136"/>
                <a:gd name="T10" fmla="*/ 0 w 135"/>
                <a:gd name="T11" fmla="*/ 1 h 136"/>
                <a:gd name="T12" fmla="*/ 0 w 135"/>
                <a:gd name="T13" fmla="*/ 1 h 136"/>
                <a:gd name="T14" fmla="*/ 0 w 135"/>
                <a:gd name="T15" fmla="*/ 1 h 136"/>
                <a:gd name="T16" fmla="*/ 0 w 135"/>
                <a:gd name="T17" fmla="*/ 1 h 136"/>
                <a:gd name="T18" fmla="*/ 0 w 135"/>
                <a:gd name="T19" fmla="*/ 1 h 136"/>
                <a:gd name="T20" fmla="*/ 0 w 135"/>
                <a:gd name="T21" fmla="*/ 1 h 136"/>
                <a:gd name="T22" fmla="*/ 0 w 135"/>
                <a:gd name="T23" fmla="*/ 1 h 136"/>
                <a:gd name="T24" fmla="*/ 0 w 135"/>
                <a:gd name="T25" fmla="*/ 1 h 136"/>
                <a:gd name="T26" fmla="*/ 0 w 135"/>
                <a:gd name="T27" fmla="*/ 1 h 136"/>
                <a:gd name="T28" fmla="*/ 0 w 135"/>
                <a:gd name="T29" fmla="*/ 1 h 136"/>
                <a:gd name="T30" fmla="*/ 0 w 135"/>
                <a:gd name="T31" fmla="*/ 1 h 136"/>
                <a:gd name="T32" fmla="*/ 0 w 135"/>
                <a:gd name="T33" fmla="*/ 1 h 136"/>
                <a:gd name="T34" fmla="*/ 0 w 135"/>
                <a:gd name="T35" fmla="*/ 1 h 136"/>
                <a:gd name="T36" fmla="*/ 0 w 135"/>
                <a:gd name="T37" fmla="*/ 1 h 136"/>
                <a:gd name="T38" fmla="*/ 0 w 135"/>
                <a:gd name="T39" fmla="*/ 1 h 136"/>
                <a:gd name="T40" fmla="*/ 0 w 135"/>
                <a:gd name="T41" fmla="*/ 1 h 136"/>
                <a:gd name="T42" fmla="*/ 0 w 135"/>
                <a:gd name="T43" fmla="*/ 1 h 136"/>
                <a:gd name="T44" fmla="*/ 0 w 135"/>
                <a:gd name="T45" fmla="*/ 1 h 136"/>
                <a:gd name="T46" fmla="*/ 0 w 135"/>
                <a:gd name="T47" fmla="*/ 1 h 136"/>
                <a:gd name="T48" fmla="*/ 0 w 135"/>
                <a:gd name="T49" fmla="*/ 1 h 136"/>
                <a:gd name="T50" fmla="*/ 0 w 135"/>
                <a:gd name="T51" fmla="*/ 1 h 136"/>
                <a:gd name="T52" fmla="*/ 0 w 135"/>
                <a:gd name="T53" fmla="*/ 1 h 136"/>
                <a:gd name="T54" fmla="*/ 0 w 135"/>
                <a:gd name="T55" fmla="*/ 1 h 136"/>
                <a:gd name="T56" fmla="*/ 0 w 135"/>
                <a:gd name="T57" fmla="*/ 1 h 136"/>
                <a:gd name="T58" fmla="*/ 0 w 135"/>
                <a:gd name="T59" fmla="*/ 1 h 136"/>
                <a:gd name="T60" fmla="*/ 0 w 135"/>
                <a:gd name="T61" fmla="*/ 1 h 136"/>
                <a:gd name="T62" fmla="*/ 0 w 135"/>
                <a:gd name="T63" fmla="*/ 1 h 136"/>
                <a:gd name="T64" fmla="*/ 0 w 135"/>
                <a:gd name="T65" fmla="*/ 1 h 136"/>
                <a:gd name="T66" fmla="*/ 0 w 135"/>
                <a:gd name="T67" fmla="*/ 1 h 136"/>
                <a:gd name="T68" fmla="*/ 0 w 135"/>
                <a:gd name="T69" fmla="*/ 1 h 136"/>
                <a:gd name="T70" fmla="*/ 0 w 135"/>
                <a:gd name="T71" fmla="*/ 1 h 136"/>
                <a:gd name="T72" fmla="*/ 0 w 135"/>
                <a:gd name="T73" fmla="*/ 1 h 136"/>
                <a:gd name="T74" fmla="*/ 0 w 135"/>
                <a:gd name="T75" fmla="*/ 1 h 136"/>
                <a:gd name="T76" fmla="*/ 0 w 135"/>
                <a:gd name="T77" fmla="*/ 1 h 136"/>
                <a:gd name="T78" fmla="*/ 0 w 135"/>
                <a:gd name="T79" fmla="*/ 1 h 136"/>
                <a:gd name="T80" fmla="*/ 0 w 135"/>
                <a:gd name="T81" fmla="*/ 1 h 136"/>
                <a:gd name="T82" fmla="*/ 0 w 135"/>
                <a:gd name="T83" fmla="*/ 1 h 136"/>
                <a:gd name="T84" fmla="*/ 0 w 135"/>
                <a:gd name="T85" fmla="*/ 1 h 136"/>
                <a:gd name="T86" fmla="*/ 0 w 135"/>
                <a:gd name="T87" fmla="*/ 0 h 136"/>
                <a:gd name="T88" fmla="*/ 0 w 135"/>
                <a:gd name="T89" fmla="*/ 0 h 1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35"/>
                <a:gd name="T136" fmla="*/ 0 h 136"/>
                <a:gd name="T137" fmla="*/ 135 w 135"/>
                <a:gd name="T138" fmla="*/ 136 h 1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35" h="136">
                  <a:moveTo>
                    <a:pt x="64" y="0"/>
                  </a:moveTo>
                  <a:lnTo>
                    <a:pt x="50" y="2"/>
                  </a:lnTo>
                  <a:lnTo>
                    <a:pt x="38" y="6"/>
                  </a:lnTo>
                  <a:lnTo>
                    <a:pt x="27" y="12"/>
                  </a:lnTo>
                  <a:lnTo>
                    <a:pt x="17" y="20"/>
                  </a:lnTo>
                  <a:lnTo>
                    <a:pt x="9" y="30"/>
                  </a:lnTo>
                  <a:lnTo>
                    <a:pt x="4" y="42"/>
                  </a:lnTo>
                  <a:lnTo>
                    <a:pt x="0" y="55"/>
                  </a:lnTo>
                  <a:lnTo>
                    <a:pt x="0" y="68"/>
                  </a:lnTo>
                  <a:lnTo>
                    <a:pt x="2" y="82"/>
                  </a:lnTo>
                  <a:lnTo>
                    <a:pt x="7" y="94"/>
                  </a:lnTo>
                  <a:lnTo>
                    <a:pt x="14" y="105"/>
                  </a:lnTo>
                  <a:lnTo>
                    <a:pt x="22" y="116"/>
                  </a:lnTo>
                  <a:lnTo>
                    <a:pt x="28" y="120"/>
                  </a:lnTo>
                  <a:lnTo>
                    <a:pt x="34" y="124"/>
                  </a:lnTo>
                  <a:lnTo>
                    <a:pt x="39" y="128"/>
                  </a:lnTo>
                  <a:lnTo>
                    <a:pt x="45" y="131"/>
                  </a:lnTo>
                  <a:lnTo>
                    <a:pt x="52" y="133"/>
                  </a:lnTo>
                  <a:lnTo>
                    <a:pt x="58" y="135"/>
                  </a:lnTo>
                  <a:lnTo>
                    <a:pt x="65" y="136"/>
                  </a:lnTo>
                  <a:lnTo>
                    <a:pt x="72" y="136"/>
                  </a:lnTo>
                  <a:lnTo>
                    <a:pt x="79" y="136"/>
                  </a:lnTo>
                  <a:lnTo>
                    <a:pt x="84" y="135"/>
                  </a:lnTo>
                  <a:lnTo>
                    <a:pt x="91" y="133"/>
                  </a:lnTo>
                  <a:lnTo>
                    <a:pt x="97" y="131"/>
                  </a:lnTo>
                  <a:lnTo>
                    <a:pt x="103" y="128"/>
                  </a:lnTo>
                  <a:lnTo>
                    <a:pt x="108" y="124"/>
                  </a:lnTo>
                  <a:lnTo>
                    <a:pt x="113" y="120"/>
                  </a:lnTo>
                  <a:lnTo>
                    <a:pt x="118" y="116"/>
                  </a:lnTo>
                  <a:lnTo>
                    <a:pt x="126" y="105"/>
                  </a:lnTo>
                  <a:lnTo>
                    <a:pt x="131" y="94"/>
                  </a:lnTo>
                  <a:lnTo>
                    <a:pt x="135" y="82"/>
                  </a:lnTo>
                  <a:lnTo>
                    <a:pt x="135" y="68"/>
                  </a:lnTo>
                  <a:lnTo>
                    <a:pt x="133" y="55"/>
                  </a:lnTo>
                  <a:lnTo>
                    <a:pt x="129" y="42"/>
                  </a:lnTo>
                  <a:lnTo>
                    <a:pt x="122" y="30"/>
                  </a:lnTo>
                  <a:lnTo>
                    <a:pt x="113" y="20"/>
                  </a:lnTo>
                  <a:lnTo>
                    <a:pt x="107" y="15"/>
                  </a:lnTo>
                  <a:lnTo>
                    <a:pt x="102" y="12"/>
                  </a:lnTo>
                  <a:lnTo>
                    <a:pt x="96" y="8"/>
                  </a:lnTo>
                  <a:lnTo>
                    <a:pt x="90" y="5"/>
                  </a:lnTo>
                  <a:lnTo>
                    <a:pt x="83" y="3"/>
                  </a:lnTo>
                  <a:lnTo>
                    <a:pt x="77" y="2"/>
                  </a:lnTo>
                  <a:lnTo>
                    <a:pt x="70" y="0"/>
                  </a:lnTo>
                  <a:lnTo>
                    <a:pt x="64" y="0"/>
                  </a:lnTo>
                  <a:close/>
                </a:path>
              </a:pathLst>
            </a:custGeom>
            <a:solidFill>
              <a:srgbClr val="000000"/>
            </a:solidFill>
            <a:ln w="9525">
              <a:solidFill>
                <a:srgbClr val="FF6600"/>
              </a:solidFill>
              <a:round/>
              <a:headEnd/>
              <a:tailEnd/>
            </a:ln>
          </p:spPr>
          <p:txBody>
            <a:bodyPr/>
            <a:lstStyle/>
            <a:p>
              <a:endParaRPr lang="fi-FI"/>
            </a:p>
          </p:txBody>
        </p:sp>
        <p:sp>
          <p:nvSpPr>
            <p:cNvPr id="93229" name="Freeform 64"/>
            <p:cNvSpPr>
              <a:spLocks/>
            </p:cNvSpPr>
            <p:nvPr/>
          </p:nvSpPr>
          <p:spPr bwMode="auto">
            <a:xfrm>
              <a:off x="2309" y="1407"/>
              <a:ext cx="54" cy="54"/>
            </a:xfrm>
            <a:custGeom>
              <a:avLst/>
              <a:gdLst>
                <a:gd name="T0" fmla="*/ 1 w 107"/>
                <a:gd name="T1" fmla="*/ 1 h 108"/>
                <a:gd name="T2" fmla="*/ 1 w 107"/>
                <a:gd name="T3" fmla="*/ 1 h 108"/>
                <a:gd name="T4" fmla="*/ 1 w 107"/>
                <a:gd name="T5" fmla="*/ 1 h 108"/>
                <a:gd name="T6" fmla="*/ 1 w 107"/>
                <a:gd name="T7" fmla="*/ 1 h 108"/>
                <a:gd name="T8" fmla="*/ 1 w 107"/>
                <a:gd name="T9" fmla="*/ 1 h 108"/>
                <a:gd name="T10" fmla="*/ 1 w 107"/>
                <a:gd name="T11" fmla="*/ 1 h 108"/>
                <a:gd name="T12" fmla="*/ 1 w 107"/>
                <a:gd name="T13" fmla="*/ 1 h 108"/>
                <a:gd name="T14" fmla="*/ 1 w 107"/>
                <a:gd name="T15" fmla="*/ 1 h 108"/>
                <a:gd name="T16" fmla="*/ 1 w 107"/>
                <a:gd name="T17" fmla="*/ 1 h 108"/>
                <a:gd name="T18" fmla="*/ 1 w 107"/>
                <a:gd name="T19" fmla="*/ 1 h 108"/>
                <a:gd name="T20" fmla="*/ 1 w 107"/>
                <a:gd name="T21" fmla="*/ 1 h 108"/>
                <a:gd name="T22" fmla="*/ 1 w 107"/>
                <a:gd name="T23" fmla="*/ 1 h 108"/>
                <a:gd name="T24" fmla="*/ 0 w 107"/>
                <a:gd name="T25" fmla="*/ 1 h 108"/>
                <a:gd name="T26" fmla="*/ 0 w 107"/>
                <a:gd name="T27" fmla="*/ 1 h 108"/>
                <a:gd name="T28" fmla="*/ 1 w 107"/>
                <a:gd name="T29" fmla="*/ 1 h 108"/>
                <a:gd name="T30" fmla="*/ 1 w 107"/>
                <a:gd name="T31" fmla="*/ 1 h 108"/>
                <a:gd name="T32" fmla="*/ 1 w 107"/>
                <a:gd name="T33" fmla="*/ 1 h 108"/>
                <a:gd name="T34" fmla="*/ 1 w 107"/>
                <a:gd name="T35" fmla="*/ 1 h 108"/>
                <a:gd name="T36" fmla="*/ 1 w 107"/>
                <a:gd name="T37" fmla="*/ 1 h 108"/>
                <a:gd name="T38" fmla="*/ 1 w 107"/>
                <a:gd name="T39" fmla="*/ 1 h 108"/>
                <a:gd name="T40" fmla="*/ 1 w 107"/>
                <a:gd name="T41" fmla="*/ 1 h 108"/>
                <a:gd name="T42" fmla="*/ 1 w 107"/>
                <a:gd name="T43" fmla="*/ 1 h 108"/>
                <a:gd name="T44" fmla="*/ 1 w 107"/>
                <a:gd name="T45" fmla="*/ 1 h 108"/>
                <a:gd name="T46" fmla="*/ 1 w 107"/>
                <a:gd name="T47" fmla="*/ 0 h 108"/>
                <a:gd name="T48" fmla="*/ 1 w 107"/>
                <a:gd name="T49" fmla="*/ 0 h 108"/>
                <a:gd name="T50" fmla="*/ 1 w 107"/>
                <a:gd name="T51" fmla="*/ 0 h 108"/>
                <a:gd name="T52" fmla="*/ 1 w 107"/>
                <a:gd name="T53" fmla="*/ 1 h 108"/>
                <a:gd name="T54" fmla="*/ 1 w 107"/>
                <a:gd name="T55" fmla="*/ 1 h 108"/>
                <a:gd name="T56" fmla="*/ 1 w 107"/>
                <a:gd name="T57" fmla="*/ 1 h 108"/>
                <a:gd name="T58" fmla="*/ 1 w 107"/>
                <a:gd name="T59" fmla="*/ 1 h 108"/>
                <a:gd name="T60" fmla="*/ 1 w 107"/>
                <a:gd name="T61" fmla="*/ 1 h 108"/>
                <a:gd name="T62" fmla="*/ 1 w 107"/>
                <a:gd name="T63" fmla="*/ 1 h 108"/>
                <a:gd name="T64" fmla="*/ 1 w 107"/>
                <a:gd name="T65" fmla="*/ 1 h 108"/>
                <a:gd name="T66" fmla="*/ 1 w 107"/>
                <a:gd name="T67" fmla="*/ 1 h 108"/>
                <a:gd name="T68" fmla="*/ 1 w 107"/>
                <a:gd name="T69" fmla="*/ 1 h 108"/>
                <a:gd name="T70" fmla="*/ 1 w 107"/>
                <a:gd name="T71" fmla="*/ 1 h 108"/>
                <a:gd name="T72" fmla="*/ 1 w 107"/>
                <a:gd name="T73" fmla="*/ 1 h 108"/>
                <a:gd name="T74" fmla="*/ 1 w 107"/>
                <a:gd name="T75" fmla="*/ 1 h 108"/>
                <a:gd name="T76" fmla="*/ 1 w 107"/>
                <a:gd name="T77" fmla="*/ 1 h 108"/>
                <a:gd name="T78" fmla="*/ 1 w 107"/>
                <a:gd name="T79" fmla="*/ 1 h 108"/>
                <a:gd name="T80" fmla="*/ 1 w 107"/>
                <a:gd name="T81" fmla="*/ 1 h 108"/>
                <a:gd name="T82" fmla="*/ 1 w 107"/>
                <a:gd name="T83" fmla="*/ 1 h 108"/>
                <a:gd name="T84" fmla="*/ 1 w 107"/>
                <a:gd name="T85" fmla="*/ 1 h 108"/>
                <a:gd name="T86" fmla="*/ 1 w 107"/>
                <a:gd name="T87" fmla="*/ 1 h 108"/>
                <a:gd name="T88" fmla="*/ 1 w 107"/>
                <a:gd name="T89" fmla="*/ 1 h 10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7"/>
                <a:gd name="T136" fmla="*/ 0 h 108"/>
                <a:gd name="T137" fmla="*/ 107 w 107"/>
                <a:gd name="T138" fmla="*/ 108 h 10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7" h="108">
                  <a:moveTo>
                    <a:pt x="56" y="108"/>
                  </a:moveTo>
                  <a:lnTo>
                    <a:pt x="52" y="108"/>
                  </a:lnTo>
                  <a:lnTo>
                    <a:pt x="46" y="107"/>
                  </a:lnTo>
                  <a:lnTo>
                    <a:pt x="41" y="106"/>
                  </a:lnTo>
                  <a:lnTo>
                    <a:pt x="36" y="104"/>
                  </a:lnTo>
                  <a:lnTo>
                    <a:pt x="31" y="102"/>
                  </a:lnTo>
                  <a:lnTo>
                    <a:pt x="26" y="99"/>
                  </a:lnTo>
                  <a:lnTo>
                    <a:pt x="22" y="96"/>
                  </a:lnTo>
                  <a:lnTo>
                    <a:pt x="17" y="92"/>
                  </a:lnTo>
                  <a:lnTo>
                    <a:pt x="10" y="84"/>
                  </a:lnTo>
                  <a:lnTo>
                    <a:pt x="5" y="75"/>
                  </a:lnTo>
                  <a:lnTo>
                    <a:pt x="1" y="65"/>
                  </a:lnTo>
                  <a:lnTo>
                    <a:pt x="0" y="54"/>
                  </a:lnTo>
                  <a:lnTo>
                    <a:pt x="0" y="44"/>
                  </a:lnTo>
                  <a:lnTo>
                    <a:pt x="2" y="34"/>
                  </a:lnTo>
                  <a:lnTo>
                    <a:pt x="7" y="24"/>
                  </a:lnTo>
                  <a:lnTo>
                    <a:pt x="14" y="16"/>
                  </a:lnTo>
                  <a:lnTo>
                    <a:pt x="17" y="13"/>
                  </a:lnTo>
                  <a:lnTo>
                    <a:pt x="22" y="9"/>
                  </a:lnTo>
                  <a:lnTo>
                    <a:pt x="25" y="7"/>
                  </a:lnTo>
                  <a:lnTo>
                    <a:pt x="30" y="5"/>
                  </a:lnTo>
                  <a:lnTo>
                    <a:pt x="35" y="3"/>
                  </a:lnTo>
                  <a:lnTo>
                    <a:pt x="40" y="1"/>
                  </a:lnTo>
                  <a:lnTo>
                    <a:pt x="45" y="0"/>
                  </a:lnTo>
                  <a:lnTo>
                    <a:pt x="51" y="0"/>
                  </a:lnTo>
                  <a:lnTo>
                    <a:pt x="56" y="0"/>
                  </a:lnTo>
                  <a:lnTo>
                    <a:pt x="62" y="1"/>
                  </a:lnTo>
                  <a:lnTo>
                    <a:pt x="67" y="3"/>
                  </a:lnTo>
                  <a:lnTo>
                    <a:pt x="73" y="5"/>
                  </a:lnTo>
                  <a:lnTo>
                    <a:pt x="77" y="7"/>
                  </a:lnTo>
                  <a:lnTo>
                    <a:pt x="82" y="9"/>
                  </a:lnTo>
                  <a:lnTo>
                    <a:pt x="85" y="13"/>
                  </a:lnTo>
                  <a:lnTo>
                    <a:pt x="90" y="16"/>
                  </a:lnTo>
                  <a:lnTo>
                    <a:pt x="97" y="24"/>
                  </a:lnTo>
                  <a:lnTo>
                    <a:pt x="103" y="34"/>
                  </a:lnTo>
                  <a:lnTo>
                    <a:pt x="106" y="44"/>
                  </a:lnTo>
                  <a:lnTo>
                    <a:pt x="107" y="54"/>
                  </a:lnTo>
                  <a:lnTo>
                    <a:pt x="107" y="65"/>
                  </a:lnTo>
                  <a:lnTo>
                    <a:pt x="105" y="75"/>
                  </a:lnTo>
                  <a:lnTo>
                    <a:pt x="100" y="84"/>
                  </a:lnTo>
                  <a:lnTo>
                    <a:pt x="94" y="92"/>
                  </a:lnTo>
                  <a:lnTo>
                    <a:pt x="86" y="99"/>
                  </a:lnTo>
                  <a:lnTo>
                    <a:pt x="77" y="104"/>
                  </a:lnTo>
                  <a:lnTo>
                    <a:pt x="67" y="107"/>
                  </a:lnTo>
                  <a:lnTo>
                    <a:pt x="56" y="108"/>
                  </a:lnTo>
                  <a:close/>
                </a:path>
              </a:pathLst>
            </a:custGeom>
            <a:solidFill>
              <a:srgbClr val="FFFFFF"/>
            </a:solidFill>
            <a:ln w="9525">
              <a:solidFill>
                <a:srgbClr val="FF6600"/>
              </a:solidFill>
              <a:round/>
              <a:headEnd/>
              <a:tailEnd/>
            </a:ln>
          </p:spPr>
          <p:txBody>
            <a:bodyPr/>
            <a:lstStyle/>
            <a:p>
              <a:endParaRPr lang="fi-FI"/>
            </a:p>
          </p:txBody>
        </p:sp>
        <p:sp>
          <p:nvSpPr>
            <p:cNvPr id="93230" name="Freeform 65"/>
            <p:cNvSpPr>
              <a:spLocks/>
            </p:cNvSpPr>
            <p:nvPr/>
          </p:nvSpPr>
          <p:spPr bwMode="auto">
            <a:xfrm>
              <a:off x="2320" y="1413"/>
              <a:ext cx="26" cy="41"/>
            </a:xfrm>
            <a:custGeom>
              <a:avLst/>
              <a:gdLst>
                <a:gd name="T0" fmla="*/ 1 w 52"/>
                <a:gd name="T1" fmla="*/ 1 h 81"/>
                <a:gd name="T2" fmla="*/ 1 w 52"/>
                <a:gd name="T3" fmla="*/ 1 h 81"/>
                <a:gd name="T4" fmla="*/ 1 w 52"/>
                <a:gd name="T5" fmla="*/ 1 h 81"/>
                <a:gd name="T6" fmla="*/ 0 w 52"/>
                <a:gd name="T7" fmla="*/ 1 h 81"/>
                <a:gd name="T8" fmla="*/ 0 w 52"/>
                <a:gd name="T9" fmla="*/ 1 h 81"/>
                <a:gd name="T10" fmla="*/ 1 w 52"/>
                <a:gd name="T11" fmla="*/ 1 h 81"/>
                <a:gd name="T12" fmla="*/ 1 w 52"/>
                <a:gd name="T13" fmla="*/ 1 h 81"/>
                <a:gd name="T14" fmla="*/ 1 w 52"/>
                <a:gd name="T15" fmla="*/ 1 h 81"/>
                <a:gd name="T16" fmla="*/ 1 w 52"/>
                <a:gd name="T17" fmla="*/ 1 h 81"/>
                <a:gd name="T18" fmla="*/ 1 w 52"/>
                <a:gd name="T19" fmla="*/ 0 h 81"/>
                <a:gd name="T20" fmla="*/ 1 w 52"/>
                <a:gd name="T21" fmla="*/ 0 h 81"/>
                <a:gd name="T22" fmla="*/ 1 w 52"/>
                <a:gd name="T23" fmla="*/ 1 h 81"/>
                <a:gd name="T24" fmla="*/ 1 w 52"/>
                <a:gd name="T25" fmla="*/ 1 h 81"/>
                <a:gd name="T26" fmla="*/ 1 w 52"/>
                <a:gd name="T27" fmla="*/ 1 h 81"/>
                <a:gd name="T28" fmla="*/ 1 w 52"/>
                <a:gd name="T29" fmla="*/ 1 h 8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2"/>
                <a:gd name="T46" fmla="*/ 0 h 81"/>
                <a:gd name="T47" fmla="*/ 52 w 52"/>
                <a:gd name="T48" fmla="*/ 81 h 8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2" h="81">
                  <a:moveTo>
                    <a:pt x="6" y="13"/>
                  </a:moveTo>
                  <a:lnTo>
                    <a:pt x="3" y="14"/>
                  </a:lnTo>
                  <a:lnTo>
                    <a:pt x="1" y="15"/>
                  </a:lnTo>
                  <a:lnTo>
                    <a:pt x="0" y="16"/>
                  </a:lnTo>
                  <a:lnTo>
                    <a:pt x="1" y="37"/>
                  </a:lnTo>
                  <a:lnTo>
                    <a:pt x="21" y="34"/>
                  </a:lnTo>
                  <a:lnTo>
                    <a:pt x="23" y="79"/>
                  </a:lnTo>
                  <a:lnTo>
                    <a:pt x="52" y="81"/>
                  </a:lnTo>
                  <a:lnTo>
                    <a:pt x="48" y="0"/>
                  </a:lnTo>
                  <a:lnTo>
                    <a:pt x="17" y="0"/>
                  </a:lnTo>
                  <a:lnTo>
                    <a:pt x="16" y="1"/>
                  </a:lnTo>
                  <a:lnTo>
                    <a:pt x="14" y="6"/>
                  </a:lnTo>
                  <a:lnTo>
                    <a:pt x="9" y="9"/>
                  </a:lnTo>
                  <a:lnTo>
                    <a:pt x="6" y="13"/>
                  </a:lnTo>
                  <a:close/>
                </a:path>
              </a:pathLst>
            </a:custGeom>
            <a:solidFill>
              <a:srgbClr val="000000"/>
            </a:solidFill>
            <a:ln w="9525">
              <a:solidFill>
                <a:srgbClr val="FF6600"/>
              </a:solidFill>
              <a:round/>
              <a:headEnd/>
              <a:tailEnd/>
            </a:ln>
          </p:spPr>
          <p:txBody>
            <a:bodyPr/>
            <a:lstStyle/>
            <a:p>
              <a:endParaRPr lang="fi-FI"/>
            </a:p>
          </p:txBody>
        </p:sp>
        <p:sp>
          <p:nvSpPr>
            <p:cNvPr id="93231" name="Freeform 66"/>
            <p:cNvSpPr>
              <a:spLocks/>
            </p:cNvSpPr>
            <p:nvPr/>
          </p:nvSpPr>
          <p:spPr bwMode="auto">
            <a:xfrm>
              <a:off x="2232" y="1515"/>
              <a:ext cx="37" cy="29"/>
            </a:xfrm>
            <a:custGeom>
              <a:avLst/>
              <a:gdLst>
                <a:gd name="T0" fmla="*/ 0 w 75"/>
                <a:gd name="T1" fmla="*/ 1 h 57"/>
                <a:gd name="T2" fmla="*/ 0 w 75"/>
                <a:gd name="T3" fmla="*/ 1 h 57"/>
                <a:gd name="T4" fmla="*/ 0 w 75"/>
                <a:gd name="T5" fmla="*/ 1 h 57"/>
                <a:gd name="T6" fmla="*/ 0 w 75"/>
                <a:gd name="T7" fmla="*/ 1 h 57"/>
                <a:gd name="T8" fmla="*/ 0 w 75"/>
                <a:gd name="T9" fmla="*/ 1 h 57"/>
                <a:gd name="T10" fmla="*/ 0 w 75"/>
                <a:gd name="T11" fmla="*/ 1 h 57"/>
                <a:gd name="T12" fmla="*/ 0 w 75"/>
                <a:gd name="T13" fmla="*/ 1 h 57"/>
                <a:gd name="T14" fmla="*/ 0 w 75"/>
                <a:gd name="T15" fmla="*/ 1 h 57"/>
                <a:gd name="T16" fmla="*/ 0 w 75"/>
                <a:gd name="T17" fmla="*/ 1 h 57"/>
                <a:gd name="T18" fmla="*/ 0 w 75"/>
                <a:gd name="T19" fmla="*/ 1 h 57"/>
                <a:gd name="T20" fmla="*/ 0 w 75"/>
                <a:gd name="T21" fmla="*/ 1 h 57"/>
                <a:gd name="T22" fmla="*/ 0 w 75"/>
                <a:gd name="T23" fmla="*/ 1 h 57"/>
                <a:gd name="T24" fmla="*/ 0 w 75"/>
                <a:gd name="T25" fmla="*/ 0 h 57"/>
                <a:gd name="T26" fmla="*/ 0 w 75"/>
                <a:gd name="T27" fmla="*/ 1 h 57"/>
                <a:gd name="T28" fmla="*/ 0 w 75"/>
                <a:gd name="T29" fmla="*/ 1 h 57"/>
                <a:gd name="T30" fmla="*/ 0 w 75"/>
                <a:gd name="T31" fmla="*/ 1 h 57"/>
                <a:gd name="T32" fmla="*/ 0 w 75"/>
                <a:gd name="T33" fmla="*/ 1 h 57"/>
                <a:gd name="T34" fmla="*/ 0 w 75"/>
                <a:gd name="T35" fmla="*/ 1 h 57"/>
                <a:gd name="T36" fmla="*/ 0 w 75"/>
                <a:gd name="T37" fmla="*/ 1 h 57"/>
                <a:gd name="T38" fmla="*/ 0 w 75"/>
                <a:gd name="T39" fmla="*/ 1 h 57"/>
                <a:gd name="T40" fmla="*/ 0 w 75"/>
                <a:gd name="T41" fmla="*/ 1 h 57"/>
                <a:gd name="T42" fmla="*/ 0 w 75"/>
                <a:gd name="T43" fmla="*/ 1 h 57"/>
                <a:gd name="T44" fmla="*/ 0 w 75"/>
                <a:gd name="T45" fmla="*/ 1 h 57"/>
                <a:gd name="T46" fmla="*/ 0 w 75"/>
                <a:gd name="T47" fmla="*/ 1 h 57"/>
                <a:gd name="T48" fmla="*/ 0 w 75"/>
                <a:gd name="T49" fmla="*/ 1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5"/>
                <a:gd name="T76" fmla="*/ 0 h 57"/>
                <a:gd name="T77" fmla="*/ 75 w 75"/>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5" h="57">
                  <a:moveTo>
                    <a:pt x="0" y="24"/>
                  </a:moveTo>
                  <a:lnTo>
                    <a:pt x="1" y="24"/>
                  </a:lnTo>
                  <a:lnTo>
                    <a:pt x="4" y="25"/>
                  </a:lnTo>
                  <a:lnTo>
                    <a:pt x="10" y="27"/>
                  </a:lnTo>
                  <a:lnTo>
                    <a:pt x="17" y="29"/>
                  </a:lnTo>
                  <a:lnTo>
                    <a:pt x="25" y="29"/>
                  </a:lnTo>
                  <a:lnTo>
                    <a:pt x="33" y="29"/>
                  </a:lnTo>
                  <a:lnTo>
                    <a:pt x="41" y="27"/>
                  </a:lnTo>
                  <a:lnTo>
                    <a:pt x="48" y="24"/>
                  </a:lnTo>
                  <a:lnTo>
                    <a:pt x="60" y="15"/>
                  </a:lnTo>
                  <a:lnTo>
                    <a:pt x="68" y="8"/>
                  </a:lnTo>
                  <a:lnTo>
                    <a:pt x="73" y="2"/>
                  </a:lnTo>
                  <a:lnTo>
                    <a:pt x="75" y="0"/>
                  </a:lnTo>
                  <a:lnTo>
                    <a:pt x="73" y="9"/>
                  </a:lnTo>
                  <a:lnTo>
                    <a:pt x="70" y="30"/>
                  </a:lnTo>
                  <a:lnTo>
                    <a:pt x="62" y="49"/>
                  </a:lnTo>
                  <a:lnTo>
                    <a:pt x="47" y="57"/>
                  </a:lnTo>
                  <a:lnTo>
                    <a:pt x="38" y="55"/>
                  </a:lnTo>
                  <a:lnTo>
                    <a:pt x="30" y="52"/>
                  </a:lnTo>
                  <a:lnTo>
                    <a:pt x="22" y="46"/>
                  </a:lnTo>
                  <a:lnTo>
                    <a:pt x="15" y="40"/>
                  </a:lnTo>
                  <a:lnTo>
                    <a:pt x="8" y="34"/>
                  </a:lnTo>
                  <a:lnTo>
                    <a:pt x="3" y="29"/>
                  </a:lnTo>
                  <a:lnTo>
                    <a:pt x="1" y="25"/>
                  </a:lnTo>
                  <a:lnTo>
                    <a:pt x="0" y="24"/>
                  </a:lnTo>
                  <a:close/>
                </a:path>
              </a:pathLst>
            </a:custGeom>
            <a:solidFill>
              <a:srgbClr val="000000"/>
            </a:solidFill>
            <a:ln w="9525">
              <a:solidFill>
                <a:srgbClr val="FF6600"/>
              </a:solidFill>
              <a:round/>
              <a:headEnd/>
              <a:tailEnd/>
            </a:ln>
          </p:spPr>
          <p:txBody>
            <a:bodyPr/>
            <a:lstStyle/>
            <a:p>
              <a:endParaRPr lang="fi-FI"/>
            </a:p>
          </p:txBody>
        </p:sp>
      </p:grpSp>
      <p:sp>
        <p:nvSpPr>
          <p:cNvPr id="93192" name="Text Box 67"/>
          <p:cNvSpPr txBox="1">
            <a:spLocks noChangeArrowheads="1"/>
          </p:cNvSpPr>
          <p:nvPr/>
        </p:nvSpPr>
        <p:spPr bwMode="auto">
          <a:xfrm>
            <a:off x="8201025" y="2097088"/>
            <a:ext cx="50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b="1">
                <a:solidFill>
                  <a:schemeClr val="tx1"/>
                </a:solidFill>
              </a:rPr>
              <a:t>A</a:t>
            </a:r>
          </a:p>
        </p:txBody>
      </p:sp>
      <p:sp>
        <p:nvSpPr>
          <p:cNvPr id="93193" name="Text Box 68"/>
          <p:cNvSpPr txBox="1">
            <a:spLocks noChangeArrowheads="1"/>
          </p:cNvSpPr>
          <p:nvPr/>
        </p:nvSpPr>
        <p:spPr bwMode="auto">
          <a:xfrm>
            <a:off x="8229600" y="3506788"/>
            <a:ext cx="436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b="1">
                <a:solidFill>
                  <a:schemeClr val="tx1"/>
                </a:solidFill>
              </a:rPr>
              <a:t>B</a:t>
            </a:r>
          </a:p>
        </p:txBody>
      </p:sp>
      <p:sp>
        <p:nvSpPr>
          <p:cNvPr id="93194" name="Text Box 69"/>
          <p:cNvSpPr txBox="1">
            <a:spLocks noChangeArrowheads="1"/>
          </p:cNvSpPr>
          <p:nvPr/>
        </p:nvSpPr>
        <p:spPr bwMode="auto">
          <a:xfrm>
            <a:off x="4732338" y="1720850"/>
            <a:ext cx="7985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b="1" i="1">
                <a:solidFill>
                  <a:schemeClr val="tx1"/>
                </a:solidFill>
              </a:rPr>
              <a:t>V</a:t>
            </a:r>
            <a:r>
              <a:rPr lang="fi-FI" altLang="fi-FI" sz="2000" baseline="-25000">
                <a:solidFill>
                  <a:schemeClr val="tx1"/>
                </a:solidFill>
              </a:rPr>
              <a:t>A</a:t>
            </a:r>
          </a:p>
        </p:txBody>
      </p:sp>
      <p:sp>
        <p:nvSpPr>
          <p:cNvPr id="93195" name="Text Box 70"/>
          <p:cNvSpPr txBox="1">
            <a:spLocks noChangeArrowheads="1"/>
          </p:cNvSpPr>
          <p:nvPr/>
        </p:nvSpPr>
        <p:spPr bwMode="auto">
          <a:xfrm>
            <a:off x="4760913" y="3371850"/>
            <a:ext cx="7985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b="1" i="1">
                <a:solidFill>
                  <a:schemeClr val="tx1"/>
                </a:solidFill>
              </a:rPr>
              <a:t>V</a:t>
            </a:r>
            <a:r>
              <a:rPr lang="fi-FI" altLang="fi-FI" sz="2000" baseline="-25000">
                <a:solidFill>
                  <a:schemeClr val="tx1"/>
                </a:solidFill>
              </a:rPr>
              <a:t>B</a:t>
            </a:r>
          </a:p>
        </p:txBody>
      </p:sp>
      <p:sp>
        <p:nvSpPr>
          <p:cNvPr id="93196" name="Text Box 71"/>
          <p:cNvSpPr txBox="1">
            <a:spLocks noChangeArrowheads="1"/>
          </p:cNvSpPr>
          <p:nvPr/>
        </p:nvSpPr>
        <p:spPr bwMode="auto">
          <a:xfrm>
            <a:off x="6573838" y="4511675"/>
            <a:ext cx="2236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b="1">
                <a:solidFill>
                  <a:schemeClr val="tx1"/>
                </a:solidFill>
              </a:rPr>
              <a:t>Maanpinta M</a:t>
            </a:r>
          </a:p>
        </p:txBody>
      </p:sp>
      <p:sp>
        <p:nvSpPr>
          <p:cNvPr id="93197" name="Line 72"/>
          <p:cNvSpPr>
            <a:spLocks noChangeShapeType="1"/>
          </p:cNvSpPr>
          <p:nvPr/>
        </p:nvSpPr>
        <p:spPr bwMode="auto">
          <a:xfrm>
            <a:off x="493713" y="4425950"/>
            <a:ext cx="8112125" cy="0"/>
          </a:xfrm>
          <a:prstGeom prst="line">
            <a:avLst/>
          </a:prstGeom>
          <a:noFill/>
          <a:ln w="63500">
            <a:solidFill>
              <a:schemeClr val="tx1"/>
            </a:solidFill>
            <a:round/>
            <a:headEnd/>
            <a:tailEnd/>
          </a:ln>
          <a:extLst>
            <a:ext uri="{909E8E84-426E-40DD-AFC4-6F175D3DCCD1}">
              <a14:hiddenFill xmlns:a14="http://schemas.microsoft.com/office/drawing/2010/main">
                <a:noFill/>
              </a14:hiddenFill>
            </a:ext>
          </a:extLst>
        </p:spPr>
        <p:txBody>
          <a:bodyPr/>
          <a:lstStyle/>
          <a:p>
            <a:endParaRPr lang="fi-FI"/>
          </a:p>
        </p:txBody>
      </p:sp>
      <p:sp>
        <p:nvSpPr>
          <p:cNvPr id="93198" name="Line 73"/>
          <p:cNvSpPr>
            <a:spLocks noChangeShapeType="1"/>
          </p:cNvSpPr>
          <p:nvPr/>
        </p:nvSpPr>
        <p:spPr bwMode="auto">
          <a:xfrm>
            <a:off x="1754188" y="3738563"/>
            <a:ext cx="1889125" cy="0"/>
          </a:xfrm>
          <a:prstGeom prst="line">
            <a:avLst/>
          </a:prstGeom>
          <a:noFill/>
          <a:ln w="50800">
            <a:solidFill>
              <a:srgbClr val="800000"/>
            </a:solidFill>
            <a:round/>
            <a:headEnd type="triangle" w="med" len="med"/>
            <a:tailEnd/>
          </a:ln>
          <a:extLst>
            <a:ext uri="{909E8E84-426E-40DD-AFC4-6F175D3DCCD1}">
              <a14:hiddenFill xmlns:a14="http://schemas.microsoft.com/office/drawing/2010/main">
                <a:noFill/>
              </a14:hiddenFill>
            </a:ext>
          </a:extLst>
        </p:spPr>
        <p:txBody>
          <a:bodyPr/>
          <a:lstStyle/>
          <a:p>
            <a:endParaRPr lang="fi-FI"/>
          </a:p>
        </p:txBody>
      </p:sp>
      <p:sp>
        <p:nvSpPr>
          <p:cNvPr id="93199" name="Text Box 74"/>
          <p:cNvSpPr txBox="1">
            <a:spLocks noChangeArrowheads="1"/>
          </p:cNvSpPr>
          <p:nvPr/>
        </p:nvSpPr>
        <p:spPr bwMode="auto">
          <a:xfrm>
            <a:off x="1739900" y="3257550"/>
            <a:ext cx="1858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b="1" i="1">
                <a:solidFill>
                  <a:schemeClr val="tx1"/>
                </a:solidFill>
              </a:rPr>
              <a:t>V</a:t>
            </a:r>
            <a:r>
              <a:rPr lang="fi-FI" altLang="fi-FI" sz="2000" baseline="-25000">
                <a:solidFill>
                  <a:schemeClr val="tx1"/>
                </a:solidFill>
              </a:rPr>
              <a:t>AB</a:t>
            </a:r>
            <a:r>
              <a:rPr lang="fi-FI" altLang="fi-FI" sz="2000">
                <a:solidFill>
                  <a:schemeClr val="tx1"/>
                </a:solidFill>
              </a:rPr>
              <a:t>=</a:t>
            </a:r>
            <a:r>
              <a:rPr lang="fi-FI" altLang="fi-FI" sz="2000" b="1" i="1">
                <a:solidFill>
                  <a:schemeClr val="tx1"/>
                </a:solidFill>
              </a:rPr>
              <a:t>V</a:t>
            </a:r>
            <a:r>
              <a:rPr lang="fi-FI" altLang="fi-FI" sz="2000" baseline="-25000">
                <a:solidFill>
                  <a:schemeClr val="tx1"/>
                </a:solidFill>
              </a:rPr>
              <a:t>A</a:t>
            </a:r>
            <a:r>
              <a:rPr lang="fi-FI" altLang="fi-FI" sz="2000">
                <a:solidFill>
                  <a:schemeClr val="tx1"/>
                </a:solidFill>
              </a:rPr>
              <a:t>-</a:t>
            </a:r>
            <a:r>
              <a:rPr lang="fi-FI" altLang="fi-FI" sz="2000" b="1">
                <a:solidFill>
                  <a:schemeClr val="tx1"/>
                </a:solidFill>
              </a:rPr>
              <a:t>V</a:t>
            </a:r>
            <a:r>
              <a:rPr lang="fi-FI" altLang="fi-FI" sz="2000" baseline="-25000">
                <a:solidFill>
                  <a:schemeClr val="tx1"/>
                </a:solidFill>
              </a:rPr>
              <a:t>B</a:t>
            </a:r>
          </a:p>
        </p:txBody>
      </p:sp>
      <p:sp>
        <p:nvSpPr>
          <p:cNvPr id="93200" name="Text Box 75"/>
          <p:cNvSpPr txBox="1">
            <a:spLocks noChangeArrowheads="1"/>
          </p:cNvSpPr>
          <p:nvPr/>
        </p:nvSpPr>
        <p:spPr bwMode="auto">
          <a:xfrm>
            <a:off x="841375" y="5122863"/>
            <a:ext cx="72739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b="1">
                <a:solidFill>
                  <a:schemeClr val="tx1"/>
                </a:solidFill>
              </a:rPr>
              <a:t>V</a:t>
            </a:r>
            <a:r>
              <a:rPr lang="fi-FI" altLang="fi-FI" sz="2000" baseline="-25000">
                <a:solidFill>
                  <a:schemeClr val="tx1"/>
                </a:solidFill>
              </a:rPr>
              <a:t>AB</a:t>
            </a:r>
            <a:r>
              <a:rPr lang="fi-FI" altLang="fi-FI" sz="2000">
                <a:solidFill>
                  <a:schemeClr val="tx1"/>
                </a:solidFill>
              </a:rPr>
              <a:t> on A:n suhteellinen nopeus B:n suhteen eli se kertoo, millä tavalla auto A liikkuu auton B kuljettajan näkökulmasta.</a:t>
            </a:r>
            <a:endParaRPr lang="fi-FI" altLang="fi-FI" sz="2000" baseline="-25000">
              <a:solidFill>
                <a:schemeClr val="tx1"/>
              </a:solidFill>
            </a:endParaRPr>
          </a:p>
        </p:txBody>
      </p:sp>
      <p:sp>
        <p:nvSpPr>
          <p:cNvPr id="93201" name="AutoShape 77">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Dian numeron paikkamerkki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4FA4F9CC-A42D-48B4-8618-993B059477E8}" type="slidenum">
              <a:rPr lang="fi-FI" altLang="fi-FI" sz="1000" smtClean="0">
                <a:solidFill>
                  <a:schemeClr val="tx1"/>
                </a:solidFill>
                <a:latin typeface="Arial" panose="020B0604020202020204" pitchFamily="34" charset="0"/>
              </a:rPr>
              <a:pPr>
                <a:spcBef>
                  <a:spcPct val="0"/>
                </a:spcBef>
                <a:buClrTx/>
                <a:buFontTx/>
                <a:buNone/>
              </a:pPr>
              <a:t>84</a:t>
            </a:fld>
            <a:endParaRPr lang="fi-FI" altLang="fi-FI" sz="1000" smtClean="0">
              <a:solidFill>
                <a:schemeClr val="tx1"/>
              </a:solidFill>
              <a:latin typeface="Arial" panose="020B0604020202020204" pitchFamily="34" charset="0"/>
            </a:endParaRPr>
          </a:p>
        </p:txBody>
      </p:sp>
      <p:sp>
        <p:nvSpPr>
          <p:cNvPr id="94211" name="Rectangle 2"/>
          <p:cNvSpPr>
            <a:spLocks noGrp="1" noRot="1" noChangeArrowheads="1"/>
          </p:cNvSpPr>
          <p:nvPr>
            <p:ph type="body" sz="half" idx="1"/>
          </p:nvPr>
        </p:nvSpPr>
        <p:spPr>
          <a:xfrm>
            <a:off x="301625" y="307975"/>
            <a:ext cx="8534400" cy="5791200"/>
          </a:xfrm>
        </p:spPr>
        <p:txBody>
          <a:bodyPr/>
          <a:lstStyle/>
          <a:p>
            <a:pPr eaLnBrk="1" hangingPunct="1"/>
            <a:r>
              <a:rPr lang="fi-FI" altLang="fi-FI" sz="2800" smtClean="0"/>
              <a:t>Merkitään maanpintaa M:llä.</a:t>
            </a:r>
          </a:p>
          <a:p>
            <a:pPr eaLnBrk="1" hangingPunct="1"/>
            <a:r>
              <a:rPr lang="fi-FI" altLang="fi-FI" sz="2800" smtClean="0"/>
              <a:t>Auton A nopeus B:n suhteen on </a:t>
            </a:r>
          </a:p>
          <a:p>
            <a:pPr eaLnBrk="1" hangingPunct="1">
              <a:buFont typeface="Wingdings" panose="05000000000000000000" pitchFamily="2" charset="2"/>
              <a:buNone/>
            </a:pPr>
            <a:r>
              <a:rPr lang="fi-FI" altLang="fi-FI" sz="2800" smtClean="0"/>
              <a:t>	110 km/h – 80 km/h = 30 km/h </a:t>
            </a:r>
          </a:p>
          <a:p>
            <a:pPr eaLnBrk="1" hangingPunct="1"/>
            <a:r>
              <a:rPr lang="fi-FI" altLang="fi-FI" sz="2800" smtClean="0"/>
              <a:t>Kirjataan yleinen periaate:</a:t>
            </a:r>
          </a:p>
          <a:p>
            <a:pPr lvl="1" eaLnBrk="1" hangingPunct="1"/>
            <a:r>
              <a:rPr lang="fi-FI" altLang="fi-FI" sz="2400" smtClean="0"/>
              <a:t>A:n nopeus M:n suhteen = B:n nopeus M:n suhteen+ A:n nopeus B:n suhteen </a:t>
            </a:r>
          </a:p>
          <a:p>
            <a:pPr lvl="1" eaLnBrk="1" hangingPunct="1"/>
            <a:endParaRPr lang="fi-FI" altLang="fi-FI" sz="2400" smtClean="0"/>
          </a:p>
          <a:p>
            <a:pPr lvl="1" eaLnBrk="1" hangingPunct="1"/>
            <a:endParaRPr lang="fi-FI" altLang="fi-FI" sz="2400" smtClean="0"/>
          </a:p>
          <a:p>
            <a:pPr lvl="1" eaLnBrk="1" hangingPunct="1"/>
            <a:r>
              <a:rPr lang="fi-FI" altLang="fi-FI" sz="2400" smtClean="0"/>
              <a:t>Ensimmäinen alaindeksi ilmaisee minkä kappaleen liikkeestä on kysymys, ja toinen kertoo, minkä suhteen liikettä tarkastellaan.</a:t>
            </a:r>
          </a:p>
          <a:p>
            <a:pPr lvl="1" eaLnBrk="1" hangingPunct="1"/>
            <a:endParaRPr lang="fi-FI" altLang="fi-FI" sz="2400" smtClean="0"/>
          </a:p>
          <a:p>
            <a:pPr lvl="1" eaLnBrk="1" hangingPunct="1">
              <a:buFont typeface="Wingdings" panose="05000000000000000000" pitchFamily="2" charset="2"/>
              <a:buNone/>
            </a:pPr>
            <a:endParaRPr lang="fi-FI" altLang="fi-FI" sz="2400" smtClean="0"/>
          </a:p>
          <a:p>
            <a:pPr lvl="1" eaLnBrk="1" hangingPunct="1">
              <a:buFont typeface="Wingdings" panose="05000000000000000000" pitchFamily="2" charset="2"/>
              <a:buNone/>
            </a:pPr>
            <a:endParaRPr lang="fi-FI" altLang="fi-FI" sz="2400" smtClean="0"/>
          </a:p>
          <a:p>
            <a:pPr eaLnBrk="1" hangingPunct="1"/>
            <a:endParaRPr lang="fi-FI" altLang="fi-FI" sz="2800" smtClean="0"/>
          </a:p>
        </p:txBody>
      </p:sp>
      <p:graphicFrame>
        <p:nvGraphicFramePr>
          <p:cNvPr id="94212" name="Object 3"/>
          <p:cNvGraphicFramePr>
            <a:graphicFrameLocks noGrp="1" noChangeAspect="1"/>
          </p:cNvGraphicFramePr>
          <p:nvPr>
            <p:ph sz="half" idx="2"/>
          </p:nvPr>
        </p:nvGraphicFramePr>
        <p:xfrm>
          <a:off x="1204913" y="3275013"/>
          <a:ext cx="3260725" cy="590550"/>
        </p:xfrm>
        <a:graphic>
          <a:graphicData uri="http://schemas.openxmlformats.org/presentationml/2006/ole">
            <mc:AlternateContent xmlns:mc="http://schemas.openxmlformats.org/markup-compatibility/2006">
              <mc:Choice xmlns:v="urn:schemas-microsoft-com:vml" Requires="v">
                <p:oleObj spid="_x0000_s94216" name="Equation" r:id="rId3" imgW="2171700" imgH="393700" progId="Equation.DSMT4">
                  <p:embed/>
                </p:oleObj>
              </mc:Choice>
              <mc:Fallback>
                <p:oleObj name="Equation" r:id="rId3" imgW="2171700" imgH="3937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4913" y="3275013"/>
                        <a:ext cx="3260725" cy="590550"/>
                      </a:xfrm>
                      <a:prstGeom prst="rect">
                        <a:avLst/>
                      </a:prstGeom>
                      <a:solidFill>
                        <a:srgbClr val="FFCC99"/>
                      </a:solidFill>
                      <a:ln w="9525" cap="flat" cmpd="sng" algn="ctr">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213" name="AutoShape 5">
            <a:hlinkClick r:id="rId5"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Dian numeron paikkamerkki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152F760D-6093-400D-AB6B-2B1A1B4580D1}" type="slidenum">
              <a:rPr lang="fi-FI" altLang="fi-FI" sz="1000" smtClean="0">
                <a:solidFill>
                  <a:schemeClr val="tx1"/>
                </a:solidFill>
                <a:latin typeface="Arial" panose="020B0604020202020204" pitchFamily="34" charset="0"/>
              </a:rPr>
              <a:pPr>
                <a:spcBef>
                  <a:spcPct val="0"/>
                </a:spcBef>
                <a:buClrTx/>
                <a:buFontTx/>
                <a:buNone/>
              </a:pPr>
              <a:t>85</a:t>
            </a:fld>
            <a:endParaRPr lang="fi-FI" altLang="fi-FI" sz="1000" smtClean="0">
              <a:solidFill>
                <a:schemeClr val="tx1"/>
              </a:solidFill>
              <a:latin typeface="Arial" panose="020B0604020202020204" pitchFamily="34" charset="0"/>
            </a:endParaRPr>
          </a:p>
        </p:txBody>
      </p:sp>
      <p:sp>
        <p:nvSpPr>
          <p:cNvPr id="95235" name="Rectangle 2"/>
          <p:cNvSpPr>
            <a:spLocks noGrp="1" noRot="1" noChangeArrowheads="1"/>
          </p:cNvSpPr>
          <p:nvPr>
            <p:ph type="body" sz="half" idx="1"/>
          </p:nvPr>
        </p:nvSpPr>
        <p:spPr>
          <a:xfrm>
            <a:off x="301625" y="322263"/>
            <a:ext cx="8605838" cy="5776912"/>
          </a:xfrm>
        </p:spPr>
        <p:txBody>
          <a:bodyPr/>
          <a:lstStyle/>
          <a:p>
            <a:pPr eaLnBrk="1" hangingPunct="1"/>
            <a:r>
              <a:rPr lang="fi-FI" altLang="fi-FI" sz="2800" smtClean="0"/>
              <a:t>Laskenta vektoreilla.  Jos kappaleiden liikkeet eivät ole yhdensuuntaisia, käytetään vektoriyhtälöä.</a:t>
            </a:r>
          </a:p>
        </p:txBody>
      </p:sp>
      <p:graphicFrame>
        <p:nvGraphicFramePr>
          <p:cNvPr id="95236" name="Object 3"/>
          <p:cNvGraphicFramePr>
            <a:graphicFrameLocks noGrp="1" noChangeAspect="1"/>
          </p:cNvGraphicFramePr>
          <p:nvPr>
            <p:ph sz="half" idx="2"/>
          </p:nvPr>
        </p:nvGraphicFramePr>
        <p:xfrm>
          <a:off x="2008188" y="1660525"/>
          <a:ext cx="3594100" cy="633413"/>
        </p:xfrm>
        <a:graphic>
          <a:graphicData uri="http://schemas.openxmlformats.org/presentationml/2006/ole">
            <mc:AlternateContent xmlns:mc="http://schemas.openxmlformats.org/markup-compatibility/2006">
              <mc:Choice xmlns:v="urn:schemas-microsoft-com:vml" Requires="v">
                <p:oleObj spid="_x0000_s95246" name="Equation" r:id="rId3" imgW="2235200" imgH="393700" progId="Equation.DSMT4">
                  <p:embed/>
                </p:oleObj>
              </mc:Choice>
              <mc:Fallback>
                <p:oleObj name="Equation" r:id="rId3" imgW="2235200" imgH="3937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8188" y="1660525"/>
                        <a:ext cx="3594100" cy="633413"/>
                      </a:xfrm>
                      <a:prstGeom prst="rect">
                        <a:avLst/>
                      </a:prstGeom>
                      <a:solidFill>
                        <a:srgbClr val="FFCC99"/>
                      </a:solidFill>
                      <a:ln w="9525" cap="flat" cmpd="sng" algn="ctr">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5237" name="Line 4"/>
          <p:cNvSpPr>
            <a:spLocks noChangeShapeType="1"/>
          </p:cNvSpPr>
          <p:nvPr/>
        </p:nvSpPr>
        <p:spPr bwMode="auto">
          <a:xfrm>
            <a:off x="1887538" y="4106863"/>
            <a:ext cx="5151437" cy="1539875"/>
          </a:xfrm>
          <a:prstGeom prst="line">
            <a:avLst/>
          </a:prstGeom>
          <a:noFill/>
          <a:ln w="508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95238" name="Line 5"/>
          <p:cNvSpPr>
            <a:spLocks noChangeShapeType="1"/>
          </p:cNvSpPr>
          <p:nvPr/>
        </p:nvSpPr>
        <p:spPr bwMode="auto">
          <a:xfrm flipV="1">
            <a:off x="1887538" y="3570288"/>
            <a:ext cx="3570287" cy="536575"/>
          </a:xfrm>
          <a:prstGeom prst="line">
            <a:avLst/>
          </a:prstGeom>
          <a:noFill/>
          <a:ln w="50800">
            <a:solidFill>
              <a:srgbClr val="9933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95239" name="Line 6"/>
          <p:cNvSpPr>
            <a:spLocks noChangeShapeType="1"/>
          </p:cNvSpPr>
          <p:nvPr/>
        </p:nvSpPr>
        <p:spPr bwMode="auto">
          <a:xfrm flipH="1" flipV="1">
            <a:off x="5443538" y="3570288"/>
            <a:ext cx="1581150" cy="2060575"/>
          </a:xfrm>
          <a:prstGeom prst="line">
            <a:avLst/>
          </a:prstGeom>
          <a:noFill/>
          <a:ln w="508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95240" name="Text Box 7"/>
          <p:cNvSpPr txBox="1">
            <a:spLocks noChangeArrowheads="1"/>
          </p:cNvSpPr>
          <p:nvPr/>
        </p:nvSpPr>
        <p:spPr bwMode="auto">
          <a:xfrm>
            <a:off x="3178175" y="4891088"/>
            <a:ext cx="755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b="1" i="1">
                <a:solidFill>
                  <a:schemeClr val="tx1"/>
                </a:solidFill>
              </a:rPr>
              <a:t>V</a:t>
            </a:r>
            <a:r>
              <a:rPr lang="fi-FI" altLang="fi-FI" sz="2400" baseline="-25000">
                <a:solidFill>
                  <a:schemeClr val="tx1"/>
                </a:solidFill>
              </a:rPr>
              <a:t>BM</a:t>
            </a:r>
          </a:p>
        </p:txBody>
      </p:sp>
      <p:sp>
        <p:nvSpPr>
          <p:cNvPr id="95241" name="Text Box 8"/>
          <p:cNvSpPr txBox="1">
            <a:spLocks noChangeArrowheads="1"/>
          </p:cNvSpPr>
          <p:nvPr/>
        </p:nvSpPr>
        <p:spPr bwMode="auto">
          <a:xfrm>
            <a:off x="3367088" y="3265488"/>
            <a:ext cx="755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b="1" i="1">
                <a:solidFill>
                  <a:schemeClr val="tx1"/>
                </a:solidFill>
              </a:rPr>
              <a:t>V</a:t>
            </a:r>
            <a:r>
              <a:rPr lang="fi-FI" altLang="fi-FI" sz="2400" baseline="-25000">
                <a:solidFill>
                  <a:schemeClr val="tx1"/>
                </a:solidFill>
              </a:rPr>
              <a:t>AM</a:t>
            </a:r>
          </a:p>
        </p:txBody>
      </p:sp>
      <p:sp>
        <p:nvSpPr>
          <p:cNvPr id="95242" name="Text Box 9"/>
          <p:cNvSpPr txBox="1">
            <a:spLocks noChangeArrowheads="1"/>
          </p:cNvSpPr>
          <p:nvPr/>
        </p:nvSpPr>
        <p:spPr bwMode="auto">
          <a:xfrm>
            <a:off x="6224588" y="4046538"/>
            <a:ext cx="755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b="1" i="1">
                <a:solidFill>
                  <a:schemeClr val="tx1"/>
                </a:solidFill>
              </a:rPr>
              <a:t>V</a:t>
            </a:r>
            <a:r>
              <a:rPr lang="fi-FI" altLang="fi-FI" sz="2400" baseline="-25000">
                <a:solidFill>
                  <a:schemeClr val="tx1"/>
                </a:solidFill>
              </a:rPr>
              <a:t>AB</a:t>
            </a:r>
          </a:p>
        </p:txBody>
      </p:sp>
      <p:sp>
        <p:nvSpPr>
          <p:cNvPr id="95243" name="AutoShape 11">
            <a:hlinkClick r:id="rId5"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58" name="Dian numeron paikkamerkki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a:spcBef>
                <a:spcPct val="0"/>
              </a:spcBef>
              <a:buClrTx/>
              <a:buFontTx/>
              <a:buNone/>
            </a:pPr>
            <a:fld id="{6BC8A6DB-5318-4574-B232-421295DBC85F}" type="slidenum">
              <a:rPr lang="fi-FI" altLang="fi-FI" sz="1000" smtClean="0">
                <a:solidFill>
                  <a:schemeClr val="bg1"/>
                </a:solidFill>
              </a:rPr>
              <a:pPr>
                <a:spcBef>
                  <a:spcPct val="0"/>
                </a:spcBef>
                <a:buClrTx/>
                <a:buFontTx/>
                <a:buNone/>
              </a:pPr>
              <a:t>86</a:t>
            </a:fld>
            <a:endParaRPr lang="fi-FI" altLang="fi-FI" sz="1000" smtClean="0">
              <a:solidFill>
                <a:schemeClr val="bg1"/>
              </a:solidFill>
            </a:endParaRPr>
          </a:p>
        </p:txBody>
      </p:sp>
      <p:sp>
        <p:nvSpPr>
          <p:cNvPr id="96259" name="AutoShape 3">
            <a:hlinkClick r:id="rId2" action="ppaction://hlinksldjump" highlightClick="1"/>
          </p:cNvPr>
          <p:cNvSpPr>
            <a:spLocks noChangeArrowheads="1"/>
          </p:cNvSpPr>
          <p:nvPr/>
        </p:nvSpPr>
        <p:spPr bwMode="auto">
          <a:xfrm>
            <a:off x="3213100" y="2636838"/>
            <a:ext cx="2713038" cy="903287"/>
          </a:xfrm>
          <a:prstGeom prst="actionButtonBeginning">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spcBef>
                <a:spcPct val="50000"/>
              </a:spcBef>
              <a:buClrTx/>
              <a:buFontTx/>
              <a:buNone/>
            </a:pPr>
            <a:endParaRPr lang="fi-FI" altLang="fi-FI" sz="3600">
              <a:latin typeface="Tahoma" panose="020B0604030504040204" pitchFamily="34" charset="0"/>
            </a:endParaRPr>
          </a:p>
        </p:txBody>
      </p:sp>
      <p:sp>
        <p:nvSpPr>
          <p:cNvPr id="96260" name="Text Box 4"/>
          <p:cNvSpPr txBox="1">
            <a:spLocks noChangeArrowheads="1"/>
          </p:cNvSpPr>
          <p:nvPr/>
        </p:nvSpPr>
        <p:spPr bwMode="auto">
          <a:xfrm>
            <a:off x="2063750" y="3644900"/>
            <a:ext cx="50133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spcBef>
                <a:spcPct val="50000"/>
              </a:spcBef>
              <a:buClrTx/>
              <a:buFontTx/>
              <a:buNone/>
            </a:pPr>
            <a:r>
              <a:rPr lang="fi-FI" altLang="fi-FI" sz="3600" b="1">
                <a:solidFill>
                  <a:srgbClr val="5F5F5F"/>
                </a:solidFill>
                <a:latin typeface="Tahoma" panose="020B0604030504040204" pitchFamily="34" charset="0"/>
              </a:rPr>
              <a:t>Paluu luvun 3 alkuun</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457200" y="346075"/>
            <a:ext cx="8229600" cy="1143000"/>
          </a:xfrm>
        </p:spPr>
        <p:txBody>
          <a:bodyPr/>
          <a:lstStyle/>
          <a:p>
            <a:pPr eaLnBrk="1" hangingPunct="1"/>
            <a:r>
              <a:rPr lang="fi-FI" altLang="fi-FI" sz="4800" b="1" smtClean="0">
                <a:solidFill>
                  <a:srgbClr val="000066"/>
                </a:solidFill>
              </a:rPr>
              <a:t>4. Hiukkasen dynamiikka</a:t>
            </a:r>
          </a:p>
        </p:txBody>
      </p:sp>
      <p:sp>
        <p:nvSpPr>
          <p:cNvPr id="97283" name="AutoShape 3">
            <a:hlinkClick r:id="rId2" action="ppaction://hlinksldjump" highlightClick="1"/>
          </p:cNvPr>
          <p:cNvSpPr>
            <a:spLocks noChangeArrowheads="1"/>
          </p:cNvSpPr>
          <p:nvPr/>
        </p:nvSpPr>
        <p:spPr bwMode="auto">
          <a:xfrm>
            <a:off x="1908175" y="2133600"/>
            <a:ext cx="4741863" cy="376238"/>
          </a:xfrm>
          <a:prstGeom prst="actionButtonBlan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buClr>
                <a:schemeClr val="hlink"/>
              </a:buClr>
              <a:buSzPct val="80000"/>
              <a:buFontTx/>
              <a:buNone/>
            </a:pPr>
            <a:r>
              <a:rPr lang="fi-FI" altLang="fi-FI" sz="2000" b="1">
                <a:latin typeface="Tahoma" panose="020B0604030504040204" pitchFamily="34" charset="0"/>
              </a:rPr>
              <a:t>4.1 Newtonin I laki</a:t>
            </a:r>
          </a:p>
        </p:txBody>
      </p:sp>
      <p:sp>
        <p:nvSpPr>
          <p:cNvPr id="97284" name="AutoShape 4">
            <a:hlinkClick r:id="rId3" action="ppaction://hlinksldjump" highlightClick="1"/>
          </p:cNvPr>
          <p:cNvSpPr>
            <a:spLocks noChangeArrowheads="1"/>
          </p:cNvSpPr>
          <p:nvPr/>
        </p:nvSpPr>
        <p:spPr bwMode="auto">
          <a:xfrm>
            <a:off x="1908175" y="2708275"/>
            <a:ext cx="4741863" cy="376238"/>
          </a:xfrm>
          <a:prstGeom prst="actionButtonBlan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buClr>
                <a:schemeClr val="hlink"/>
              </a:buClr>
              <a:buSzPct val="80000"/>
              <a:buFontTx/>
              <a:buNone/>
            </a:pPr>
            <a:r>
              <a:rPr lang="fi-FI" altLang="fi-FI" sz="2000" b="1">
                <a:latin typeface="Tahoma" panose="020B0604030504040204" pitchFamily="34" charset="0"/>
              </a:rPr>
              <a:t>4.2 Newtonin II laki</a:t>
            </a:r>
          </a:p>
        </p:txBody>
      </p:sp>
      <p:sp>
        <p:nvSpPr>
          <p:cNvPr id="97285" name="AutoShape 5">
            <a:hlinkClick r:id="rId4" action="ppaction://hlinksldjump" highlightClick="1"/>
          </p:cNvPr>
          <p:cNvSpPr>
            <a:spLocks noChangeArrowheads="1"/>
          </p:cNvSpPr>
          <p:nvPr/>
        </p:nvSpPr>
        <p:spPr bwMode="auto">
          <a:xfrm>
            <a:off x="1908175" y="3284538"/>
            <a:ext cx="4741863" cy="376237"/>
          </a:xfrm>
          <a:prstGeom prst="actionButtonBlan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buClr>
                <a:schemeClr val="hlink"/>
              </a:buClr>
              <a:buSzPct val="80000"/>
              <a:buFontTx/>
              <a:buNone/>
            </a:pPr>
            <a:r>
              <a:rPr lang="fi-FI" altLang="fi-FI" sz="2000" b="1">
                <a:latin typeface="Tahoma" panose="020B0604030504040204" pitchFamily="34" charset="0"/>
              </a:rPr>
              <a:t>4.3 Massa, painovoima ja paino</a:t>
            </a:r>
          </a:p>
        </p:txBody>
      </p:sp>
      <p:sp>
        <p:nvSpPr>
          <p:cNvPr id="97286" name="AutoShape 6">
            <a:hlinkClick r:id="rId5" action="ppaction://hlinksldjump" highlightClick="1"/>
          </p:cNvPr>
          <p:cNvSpPr>
            <a:spLocks noChangeArrowheads="1"/>
          </p:cNvSpPr>
          <p:nvPr/>
        </p:nvSpPr>
        <p:spPr bwMode="auto">
          <a:xfrm>
            <a:off x="1908175" y="3860800"/>
            <a:ext cx="4741863" cy="376238"/>
          </a:xfrm>
          <a:prstGeom prst="actionButtonBlan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buClr>
                <a:schemeClr val="hlink"/>
              </a:buClr>
              <a:buSzPct val="80000"/>
              <a:buFontTx/>
              <a:buNone/>
            </a:pPr>
            <a:r>
              <a:rPr lang="fi-FI" altLang="fi-FI" sz="2000" b="1">
                <a:latin typeface="Tahoma" panose="020B0604030504040204" pitchFamily="34" charset="0"/>
              </a:rPr>
              <a:t>4.4 Newtonin III laki</a:t>
            </a:r>
          </a:p>
        </p:txBody>
      </p:sp>
      <p:sp>
        <p:nvSpPr>
          <p:cNvPr id="97287" name="AutoShape 7">
            <a:hlinkClick r:id="" action="ppaction://hlinkshowjump?jump=firstslide" highlightClick="1"/>
          </p:cNvPr>
          <p:cNvSpPr>
            <a:spLocks noChangeArrowheads="1"/>
          </p:cNvSpPr>
          <p:nvPr/>
        </p:nvSpPr>
        <p:spPr bwMode="auto">
          <a:xfrm>
            <a:off x="1908175" y="5589588"/>
            <a:ext cx="2303463" cy="376237"/>
          </a:xfrm>
          <a:prstGeom prst="actionButtonBlan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buClr>
                <a:schemeClr val="hlink"/>
              </a:buClr>
              <a:buSzPct val="80000"/>
              <a:buFontTx/>
              <a:buNone/>
            </a:pPr>
            <a:r>
              <a:rPr lang="fi-FI" altLang="fi-FI" sz="2000" b="1">
                <a:latin typeface="Tahoma" panose="020B0604030504040204" pitchFamily="34" charset="0"/>
              </a:rPr>
              <a:t>Paluu pääsivulle</a:t>
            </a:r>
          </a:p>
        </p:txBody>
      </p:sp>
      <p:sp>
        <p:nvSpPr>
          <p:cNvPr id="97288" name="AutoShape 8">
            <a:hlinkClick r:id="rId6" action="ppaction://hlinksldjump" highlightClick="1"/>
          </p:cNvPr>
          <p:cNvSpPr>
            <a:spLocks noChangeArrowheads="1"/>
          </p:cNvSpPr>
          <p:nvPr/>
        </p:nvSpPr>
        <p:spPr bwMode="auto">
          <a:xfrm>
            <a:off x="1908175" y="4437063"/>
            <a:ext cx="4741863" cy="376237"/>
          </a:xfrm>
          <a:prstGeom prst="actionButtonBlan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buClr>
                <a:schemeClr val="hlink"/>
              </a:buClr>
              <a:buSzPct val="80000"/>
              <a:buFontTx/>
              <a:buNone/>
            </a:pPr>
            <a:r>
              <a:rPr lang="fi-FI" altLang="fi-FI" sz="2000" b="1">
                <a:latin typeface="Tahoma" panose="020B0604030504040204" pitchFamily="34" charset="0"/>
              </a:rPr>
              <a:t>4.5 Newtonin lakien sovelluksia</a:t>
            </a:r>
          </a:p>
        </p:txBody>
      </p:sp>
      <p:sp>
        <p:nvSpPr>
          <p:cNvPr id="97289" name="AutoShape 9">
            <a:hlinkClick r:id="rId7" action="ppaction://hlinksldjump" highlightClick="1"/>
          </p:cNvPr>
          <p:cNvSpPr>
            <a:spLocks noChangeArrowheads="1"/>
          </p:cNvSpPr>
          <p:nvPr/>
        </p:nvSpPr>
        <p:spPr bwMode="auto">
          <a:xfrm>
            <a:off x="1908175" y="5013325"/>
            <a:ext cx="4741863" cy="376238"/>
          </a:xfrm>
          <a:prstGeom prst="actionButtonBlan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rgbClr val="004461"/>
              </a:buClr>
              <a:buChar char="•"/>
              <a:defRPr sz="3200">
                <a:solidFill>
                  <a:schemeClr val="tx1"/>
                </a:solidFill>
                <a:latin typeface="Arial" panose="020B0604020202020204" pitchFamily="34" charset="0"/>
              </a:defRPr>
            </a:lvl1pPr>
            <a:lvl2pPr marL="742950" indent="-285750">
              <a:spcBef>
                <a:spcPct val="20000"/>
              </a:spcBef>
              <a:buClr>
                <a:srgbClr val="004461"/>
              </a:buClr>
              <a:buChar char="–"/>
              <a:defRPr sz="2800">
                <a:solidFill>
                  <a:schemeClr val="tx1"/>
                </a:solidFill>
                <a:latin typeface="Arial" panose="020B0604020202020204" pitchFamily="34" charset="0"/>
              </a:defRPr>
            </a:lvl2pPr>
            <a:lvl3pPr marL="1143000" indent="-228600">
              <a:spcBef>
                <a:spcPct val="20000"/>
              </a:spcBef>
              <a:buClr>
                <a:srgbClr val="004461"/>
              </a:buClr>
              <a:buChar char="•"/>
              <a:defRPr sz="2400">
                <a:solidFill>
                  <a:schemeClr val="tx1"/>
                </a:solidFill>
                <a:latin typeface="Arial" panose="020B0604020202020204" pitchFamily="34" charset="0"/>
              </a:defRPr>
            </a:lvl3pPr>
            <a:lvl4pPr marL="1600200" indent="-228600">
              <a:spcBef>
                <a:spcPct val="20000"/>
              </a:spcBef>
              <a:buClr>
                <a:srgbClr val="004461"/>
              </a:buClr>
              <a:buChar char="–"/>
              <a:defRPr sz="2000">
                <a:solidFill>
                  <a:schemeClr val="tx1"/>
                </a:solidFill>
                <a:latin typeface="Arial" panose="020B0604020202020204" pitchFamily="34" charset="0"/>
              </a:defRPr>
            </a:lvl4pPr>
            <a:lvl5pPr marL="2057400" indent="-228600">
              <a:spcBef>
                <a:spcPct val="20000"/>
              </a:spcBef>
              <a:buClr>
                <a:srgbClr val="00446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4461"/>
              </a:buClr>
              <a:buChar char="»"/>
              <a:defRPr sz="2000">
                <a:solidFill>
                  <a:schemeClr val="tx1"/>
                </a:solidFill>
                <a:latin typeface="Arial" panose="020B0604020202020204" pitchFamily="34" charset="0"/>
              </a:defRPr>
            </a:lvl9pPr>
          </a:lstStyle>
          <a:p>
            <a:pPr eaLnBrk="1" hangingPunct="1">
              <a:buClr>
                <a:schemeClr val="hlink"/>
              </a:buClr>
              <a:buSzPct val="80000"/>
              <a:buFontTx/>
              <a:buNone/>
            </a:pPr>
            <a:r>
              <a:rPr lang="fi-FI" altLang="fi-FI" sz="2000" b="1">
                <a:latin typeface="Tahoma" panose="020B0604030504040204" pitchFamily="34" charset="0"/>
              </a:rPr>
              <a:t>4.6 Kitka</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81149FBC-9FF4-4EAE-BB00-400513D46E7C}" type="slidenum">
              <a:rPr lang="fi-FI" altLang="fi-FI" sz="1000" smtClean="0">
                <a:solidFill>
                  <a:schemeClr val="tx1"/>
                </a:solidFill>
                <a:latin typeface="Arial" panose="020B0604020202020204" pitchFamily="34" charset="0"/>
              </a:rPr>
              <a:pPr>
                <a:spcBef>
                  <a:spcPct val="0"/>
                </a:spcBef>
                <a:buClrTx/>
                <a:buFontTx/>
                <a:buNone/>
              </a:pPr>
              <a:t>88</a:t>
            </a:fld>
            <a:endParaRPr lang="fi-FI" altLang="fi-FI" sz="1000" smtClean="0">
              <a:solidFill>
                <a:schemeClr val="tx1"/>
              </a:solidFill>
              <a:latin typeface="Arial" panose="020B0604020202020204" pitchFamily="34" charset="0"/>
            </a:endParaRPr>
          </a:p>
        </p:txBody>
      </p:sp>
      <p:sp>
        <p:nvSpPr>
          <p:cNvPr id="98307" name="Rectangle 2"/>
          <p:cNvSpPr>
            <a:spLocks noGrp="1" noRot="1" noChangeArrowheads="1"/>
          </p:cNvSpPr>
          <p:nvPr>
            <p:ph type="title"/>
          </p:nvPr>
        </p:nvSpPr>
        <p:spPr/>
        <p:txBody>
          <a:bodyPr/>
          <a:lstStyle/>
          <a:p>
            <a:pPr algn="l" eaLnBrk="1" hangingPunct="1"/>
            <a:r>
              <a:rPr lang="fi-FI" altLang="fi-FI" sz="3600" smtClean="0"/>
              <a:t>4.1 Newtonin I laki</a:t>
            </a:r>
          </a:p>
        </p:txBody>
      </p:sp>
      <p:sp>
        <p:nvSpPr>
          <p:cNvPr id="98308" name="Rectangle 3"/>
          <p:cNvSpPr>
            <a:spLocks noGrp="1" noRot="1" noChangeArrowheads="1"/>
          </p:cNvSpPr>
          <p:nvPr>
            <p:ph type="body" idx="1"/>
          </p:nvPr>
        </p:nvSpPr>
        <p:spPr>
          <a:xfrm>
            <a:off x="323850" y="1341438"/>
            <a:ext cx="8540750" cy="5327650"/>
          </a:xfrm>
        </p:spPr>
        <p:txBody>
          <a:bodyPr/>
          <a:lstStyle/>
          <a:p>
            <a:pPr eaLnBrk="1" hangingPunct="1"/>
            <a:r>
              <a:rPr lang="fi-FI" altLang="fi-FI" smtClean="0"/>
              <a:t>Arkipäivän havaintoja:</a:t>
            </a:r>
          </a:p>
          <a:p>
            <a:pPr lvl="1" eaLnBrk="1" hangingPunct="1"/>
            <a:r>
              <a:rPr lang="fi-FI" altLang="fi-FI" smtClean="0"/>
              <a:t>Kappaleet pyrkivät jatkamaan liikettään.</a:t>
            </a:r>
          </a:p>
          <a:p>
            <a:pPr eaLnBrk="1" hangingPunct="1"/>
            <a:r>
              <a:rPr lang="fi-FI" altLang="fi-FI" smtClean="0"/>
              <a:t>Newtonin I lain eli jatkavuuden lain mukaan vapaa kappale liikkuu suoraviivaisesti vakio-nopeudella tai pysyy levossa.</a:t>
            </a:r>
          </a:p>
          <a:p>
            <a:pPr eaLnBrk="1" hangingPunct="1"/>
            <a:r>
              <a:rPr lang="fi-FI" altLang="fi-FI" smtClean="0"/>
              <a:t>Laki voidaan myös ilmaista muodossa: Jos kappaleeseen vaikuttava kokonaisvoima on nolla, kappale pysyy levossa tai jatkaa tasaista suoraviivaista liikettä.  </a:t>
            </a:r>
          </a:p>
          <a:p>
            <a:pPr eaLnBrk="1" hangingPunct="1"/>
            <a:endParaRPr lang="fi-FI" altLang="fi-FI" b="1" smtClean="0"/>
          </a:p>
        </p:txBody>
      </p:sp>
      <p:sp>
        <p:nvSpPr>
          <p:cNvPr id="98309" name="AutoShape 4">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00638734-E2AF-4422-A701-F6C081D656B8}" type="slidenum">
              <a:rPr lang="fi-FI" altLang="fi-FI" sz="1000" smtClean="0">
                <a:solidFill>
                  <a:schemeClr val="tx1"/>
                </a:solidFill>
                <a:latin typeface="Arial" panose="020B0604020202020204" pitchFamily="34" charset="0"/>
              </a:rPr>
              <a:pPr>
                <a:spcBef>
                  <a:spcPct val="0"/>
                </a:spcBef>
                <a:buClrTx/>
                <a:buFontTx/>
                <a:buNone/>
              </a:pPr>
              <a:t>89</a:t>
            </a:fld>
            <a:endParaRPr lang="fi-FI" altLang="fi-FI" sz="1000" smtClean="0">
              <a:solidFill>
                <a:schemeClr val="tx1"/>
              </a:solidFill>
              <a:latin typeface="Arial" panose="020B0604020202020204" pitchFamily="34" charset="0"/>
            </a:endParaRPr>
          </a:p>
        </p:txBody>
      </p:sp>
      <p:sp>
        <p:nvSpPr>
          <p:cNvPr id="99331" name="Rectangle 2"/>
          <p:cNvSpPr>
            <a:spLocks noGrp="1" noRot="1" noChangeArrowheads="1"/>
          </p:cNvSpPr>
          <p:nvPr>
            <p:ph type="body" idx="1"/>
          </p:nvPr>
        </p:nvSpPr>
        <p:spPr>
          <a:xfrm>
            <a:off x="301625" y="260350"/>
            <a:ext cx="8540750" cy="5838825"/>
          </a:xfrm>
        </p:spPr>
        <p:txBody>
          <a:bodyPr/>
          <a:lstStyle/>
          <a:p>
            <a:pPr eaLnBrk="1" hangingPunct="1"/>
            <a:r>
              <a:rPr lang="fi-FI" altLang="fi-FI" smtClean="0"/>
              <a:t>Galilein koe: Pinnalla liikkuva pallo pyrkii saavuttamaan alkuperäisen tasonsa.  </a:t>
            </a:r>
          </a:p>
        </p:txBody>
      </p:sp>
      <p:sp>
        <p:nvSpPr>
          <p:cNvPr id="922627" name="Oval 3"/>
          <p:cNvSpPr>
            <a:spLocks noChangeArrowheads="1"/>
          </p:cNvSpPr>
          <p:nvPr/>
        </p:nvSpPr>
        <p:spPr bwMode="auto">
          <a:xfrm>
            <a:off x="539750" y="1514475"/>
            <a:ext cx="360363" cy="360363"/>
          </a:xfrm>
          <a:prstGeom prst="ellipse">
            <a:avLst/>
          </a:prstGeom>
          <a:solidFill>
            <a:srgbClr val="FF0000"/>
          </a:solidFill>
          <a:ln w="9525">
            <a:solidFill>
              <a:schemeClr val="tx1"/>
            </a:solidFill>
            <a:round/>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grpSp>
        <p:nvGrpSpPr>
          <p:cNvPr id="99333" name="Group 4"/>
          <p:cNvGrpSpPr>
            <a:grpSpLocks/>
          </p:cNvGrpSpPr>
          <p:nvPr/>
        </p:nvGrpSpPr>
        <p:grpSpPr bwMode="auto">
          <a:xfrm>
            <a:off x="506413" y="1727200"/>
            <a:ext cx="6575425" cy="1285875"/>
            <a:chOff x="319" y="1088"/>
            <a:chExt cx="4142" cy="810"/>
          </a:xfrm>
        </p:grpSpPr>
        <p:grpSp>
          <p:nvGrpSpPr>
            <p:cNvPr id="99351" name="Group 5"/>
            <p:cNvGrpSpPr>
              <a:grpSpLocks/>
            </p:cNvGrpSpPr>
            <p:nvPr/>
          </p:nvGrpSpPr>
          <p:grpSpPr bwMode="auto">
            <a:xfrm>
              <a:off x="319" y="1088"/>
              <a:ext cx="3191" cy="809"/>
              <a:chOff x="247" y="1088"/>
              <a:chExt cx="3191" cy="809"/>
            </a:xfrm>
          </p:grpSpPr>
          <p:sp>
            <p:nvSpPr>
              <p:cNvPr id="99353" name="Freeform 6"/>
              <p:cNvSpPr>
                <a:spLocks/>
              </p:cNvSpPr>
              <p:nvPr/>
            </p:nvSpPr>
            <p:spPr bwMode="auto">
              <a:xfrm>
                <a:off x="247" y="1088"/>
                <a:ext cx="960" cy="809"/>
              </a:xfrm>
              <a:custGeom>
                <a:avLst/>
                <a:gdLst>
                  <a:gd name="T0" fmla="*/ 0 w 960"/>
                  <a:gd name="T1" fmla="*/ 0 h 809"/>
                  <a:gd name="T2" fmla="*/ 338 w 960"/>
                  <a:gd name="T3" fmla="*/ 604 h 809"/>
                  <a:gd name="T4" fmla="*/ 567 w 960"/>
                  <a:gd name="T5" fmla="*/ 777 h 809"/>
                  <a:gd name="T6" fmla="*/ 960 w 960"/>
                  <a:gd name="T7" fmla="*/ 796 h 809"/>
                  <a:gd name="T8" fmla="*/ 0 60000 65536"/>
                  <a:gd name="T9" fmla="*/ 0 60000 65536"/>
                  <a:gd name="T10" fmla="*/ 0 60000 65536"/>
                  <a:gd name="T11" fmla="*/ 0 60000 65536"/>
                  <a:gd name="T12" fmla="*/ 0 w 960"/>
                  <a:gd name="T13" fmla="*/ 0 h 809"/>
                  <a:gd name="T14" fmla="*/ 960 w 960"/>
                  <a:gd name="T15" fmla="*/ 809 h 809"/>
                </a:gdLst>
                <a:ahLst/>
                <a:cxnLst>
                  <a:cxn ang="T8">
                    <a:pos x="T0" y="T1"/>
                  </a:cxn>
                  <a:cxn ang="T9">
                    <a:pos x="T2" y="T3"/>
                  </a:cxn>
                  <a:cxn ang="T10">
                    <a:pos x="T4" y="T5"/>
                  </a:cxn>
                  <a:cxn ang="T11">
                    <a:pos x="T6" y="T7"/>
                  </a:cxn>
                </a:cxnLst>
                <a:rect l="T12" t="T13" r="T14" b="T15"/>
                <a:pathLst>
                  <a:path w="960" h="809">
                    <a:moveTo>
                      <a:pt x="0" y="0"/>
                    </a:moveTo>
                    <a:cubicBezTo>
                      <a:pt x="122" y="237"/>
                      <a:pt x="244" y="475"/>
                      <a:pt x="338" y="604"/>
                    </a:cubicBezTo>
                    <a:cubicBezTo>
                      <a:pt x="432" y="733"/>
                      <a:pt x="463" y="745"/>
                      <a:pt x="567" y="777"/>
                    </a:cubicBezTo>
                    <a:cubicBezTo>
                      <a:pt x="671" y="809"/>
                      <a:pt x="815" y="802"/>
                      <a:pt x="960" y="796"/>
                    </a:cubicBezTo>
                  </a:path>
                </a:pathLst>
              </a:cu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a:lstStyle/>
              <a:p>
                <a:endParaRPr lang="fi-FI"/>
              </a:p>
            </p:txBody>
          </p:sp>
          <p:sp>
            <p:nvSpPr>
              <p:cNvPr id="99354" name="Line 7"/>
              <p:cNvSpPr>
                <a:spLocks noChangeShapeType="1"/>
              </p:cNvSpPr>
              <p:nvPr/>
            </p:nvSpPr>
            <p:spPr bwMode="auto">
              <a:xfrm>
                <a:off x="1207" y="1888"/>
                <a:ext cx="2231" cy="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fi-FI"/>
              </a:p>
            </p:txBody>
          </p:sp>
        </p:grpSp>
        <p:sp>
          <p:nvSpPr>
            <p:cNvPr id="99352" name="Freeform 8"/>
            <p:cNvSpPr>
              <a:spLocks/>
            </p:cNvSpPr>
            <p:nvPr/>
          </p:nvSpPr>
          <p:spPr bwMode="auto">
            <a:xfrm>
              <a:off x="3491" y="1088"/>
              <a:ext cx="970" cy="810"/>
            </a:xfrm>
            <a:custGeom>
              <a:avLst/>
              <a:gdLst>
                <a:gd name="T0" fmla="*/ 0 w 970"/>
                <a:gd name="T1" fmla="*/ 795 h 810"/>
                <a:gd name="T2" fmla="*/ 202 w 970"/>
                <a:gd name="T3" fmla="*/ 786 h 810"/>
                <a:gd name="T4" fmla="*/ 421 w 970"/>
                <a:gd name="T5" fmla="*/ 649 h 810"/>
                <a:gd name="T6" fmla="*/ 622 w 970"/>
                <a:gd name="T7" fmla="*/ 430 h 810"/>
                <a:gd name="T8" fmla="*/ 970 w 970"/>
                <a:gd name="T9" fmla="*/ 0 h 810"/>
                <a:gd name="T10" fmla="*/ 0 60000 65536"/>
                <a:gd name="T11" fmla="*/ 0 60000 65536"/>
                <a:gd name="T12" fmla="*/ 0 60000 65536"/>
                <a:gd name="T13" fmla="*/ 0 60000 65536"/>
                <a:gd name="T14" fmla="*/ 0 60000 65536"/>
                <a:gd name="T15" fmla="*/ 0 w 970"/>
                <a:gd name="T16" fmla="*/ 0 h 810"/>
                <a:gd name="T17" fmla="*/ 970 w 970"/>
                <a:gd name="T18" fmla="*/ 810 h 810"/>
              </a:gdLst>
              <a:ahLst/>
              <a:cxnLst>
                <a:cxn ang="T10">
                  <a:pos x="T0" y="T1"/>
                </a:cxn>
                <a:cxn ang="T11">
                  <a:pos x="T2" y="T3"/>
                </a:cxn>
                <a:cxn ang="T12">
                  <a:pos x="T4" y="T5"/>
                </a:cxn>
                <a:cxn ang="T13">
                  <a:pos x="T6" y="T7"/>
                </a:cxn>
                <a:cxn ang="T14">
                  <a:pos x="T8" y="T9"/>
                </a:cxn>
              </a:cxnLst>
              <a:rect l="T15" t="T16" r="T17" b="T18"/>
              <a:pathLst>
                <a:path w="970" h="810">
                  <a:moveTo>
                    <a:pt x="0" y="795"/>
                  </a:moveTo>
                  <a:cubicBezTo>
                    <a:pt x="66" y="802"/>
                    <a:pt x="132" y="810"/>
                    <a:pt x="202" y="786"/>
                  </a:cubicBezTo>
                  <a:cubicBezTo>
                    <a:pt x="272" y="762"/>
                    <a:pt x="351" y="708"/>
                    <a:pt x="421" y="649"/>
                  </a:cubicBezTo>
                  <a:cubicBezTo>
                    <a:pt x="491" y="590"/>
                    <a:pt x="531" y="538"/>
                    <a:pt x="622" y="430"/>
                  </a:cubicBezTo>
                  <a:cubicBezTo>
                    <a:pt x="713" y="322"/>
                    <a:pt x="841" y="161"/>
                    <a:pt x="970" y="0"/>
                  </a:cubicBezTo>
                </a:path>
              </a:pathLst>
            </a:cu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a:lstStyle/>
            <a:p>
              <a:endParaRPr lang="fi-FI"/>
            </a:p>
          </p:txBody>
        </p:sp>
      </p:grpSp>
      <p:sp>
        <p:nvSpPr>
          <p:cNvPr id="922633" name="Oval 9"/>
          <p:cNvSpPr>
            <a:spLocks noChangeArrowheads="1"/>
          </p:cNvSpPr>
          <p:nvPr/>
        </p:nvSpPr>
        <p:spPr bwMode="auto">
          <a:xfrm>
            <a:off x="539750" y="1517650"/>
            <a:ext cx="360363" cy="360363"/>
          </a:xfrm>
          <a:prstGeom prst="ellipse">
            <a:avLst/>
          </a:prstGeom>
          <a:solidFill>
            <a:schemeClr val="tx2"/>
          </a:solidFill>
          <a:ln w="9525">
            <a:solidFill>
              <a:schemeClr val="tx1"/>
            </a:solidFill>
            <a:round/>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922634" name="Oval 10"/>
          <p:cNvSpPr>
            <a:spLocks noChangeArrowheads="1"/>
          </p:cNvSpPr>
          <p:nvPr/>
        </p:nvSpPr>
        <p:spPr bwMode="auto">
          <a:xfrm>
            <a:off x="458788" y="4745038"/>
            <a:ext cx="360362" cy="360362"/>
          </a:xfrm>
          <a:prstGeom prst="ellipse">
            <a:avLst/>
          </a:prstGeom>
          <a:solidFill>
            <a:srgbClr val="FF0000"/>
          </a:solidFill>
          <a:ln w="9525">
            <a:solidFill>
              <a:schemeClr val="tx1"/>
            </a:solidFill>
            <a:round/>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922635" name="Oval 11"/>
          <p:cNvSpPr>
            <a:spLocks noChangeArrowheads="1"/>
          </p:cNvSpPr>
          <p:nvPr/>
        </p:nvSpPr>
        <p:spPr bwMode="auto">
          <a:xfrm>
            <a:off x="458788" y="3467100"/>
            <a:ext cx="360362" cy="360363"/>
          </a:xfrm>
          <a:prstGeom prst="ellipse">
            <a:avLst/>
          </a:prstGeom>
          <a:solidFill>
            <a:srgbClr val="FF0000"/>
          </a:solidFill>
          <a:ln w="9525">
            <a:solidFill>
              <a:schemeClr val="tx1"/>
            </a:solidFill>
            <a:round/>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99337" name="Freeform 12"/>
          <p:cNvSpPr>
            <a:spLocks/>
          </p:cNvSpPr>
          <p:nvPr/>
        </p:nvSpPr>
        <p:spPr bwMode="auto">
          <a:xfrm>
            <a:off x="433388" y="3586163"/>
            <a:ext cx="7431087" cy="1257300"/>
          </a:xfrm>
          <a:custGeom>
            <a:avLst/>
            <a:gdLst>
              <a:gd name="T0" fmla="*/ 0 w 4681"/>
              <a:gd name="T1" fmla="*/ 2147483646 h 792"/>
              <a:gd name="T2" fmla="*/ 2147483646 w 4681"/>
              <a:gd name="T3" fmla="*/ 2147483646 h 792"/>
              <a:gd name="T4" fmla="*/ 2147483646 w 4681"/>
              <a:gd name="T5" fmla="*/ 2147483646 h 792"/>
              <a:gd name="T6" fmla="*/ 2147483646 w 4681"/>
              <a:gd name="T7" fmla="*/ 2147483646 h 792"/>
              <a:gd name="T8" fmla="*/ 2147483646 w 4681"/>
              <a:gd name="T9" fmla="*/ 2147483646 h 792"/>
              <a:gd name="T10" fmla="*/ 2147483646 w 4681"/>
              <a:gd name="T11" fmla="*/ 2147483646 h 792"/>
              <a:gd name="T12" fmla="*/ 2147483646 w 4681"/>
              <a:gd name="T13" fmla="*/ 2147483646 h 792"/>
              <a:gd name="T14" fmla="*/ 2147483646 w 4681"/>
              <a:gd name="T15" fmla="*/ 0 h 792"/>
              <a:gd name="T16" fmla="*/ 0 60000 65536"/>
              <a:gd name="T17" fmla="*/ 0 60000 65536"/>
              <a:gd name="T18" fmla="*/ 0 60000 65536"/>
              <a:gd name="T19" fmla="*/ 0 60000 65536"/>
              <a:gd name="T20" fmla="*/ 0 60000 65536"/>
              <a:gd name="T21" fmla="*/ 0 60000 65536"/>
              <a:gd name="T22" fmla="*/ 0 60000 65536"/>
              <a:gd name="T23" fmla="*/ 0 60000 65536"/>
              <a:gd name="T24" fmla="*/ 0 w 4681"/>
              <a:gd name="T25" fmla="*/ 0 h 792"/>
              <a:gd name="T26" fmla="*/ 4681 w 4681"/>
              <a:gd name="T27" fmla="*/ 792 h 7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681" h="792">
                <a:moveTo>
                  <a:pt x="0" y="54"/>
                </a:moveTo>
                <a:cubicBezTo>
                  <a:pt x="103" y="244"/>
                  <a:pt x="206" y="435"/>
                  <a:pt x="284" y="539"/>
                </a:cubicBezTo>
                <a:cubicBezTo>
                  <a:pt x="362" y="643"/>
                  <a:pt x="400" y="643"/>
                  <a:pt x="467" y="676"/>
                </a:cubicBezTo>
                <a:cubicBezTo>
                  <a:pt x="534" y="709"/>
                  <a:pt x="601" y="728"/>
                  <a:pt x="686" y="740"/>
                </a:cubicBezTo>
                <a:cubicBezTo>
                  <a:pt x="771" y="752"/>
                  <a:pt x="571" y="747"/>
                  <a:pt x="979" y="749"/>
                </a:cubicBezTo>
                <a:cubicBezTo>
                  <a:pt x="1387" y="751"/>
                  <a:pt x="2650" y="792"/>
                  <a:pt x="3136" y="749"/>
                </a:cubicBezTo>
                <a:cubicBezTo>
                  <a:pt x="3622" y="706"/>
                  <a:pt x="3638" y="618"/>
                  <a:pt x="3895" y="493"/>
                </a:cubicBezTo>
                <a:cubicBezTo>
                  <a:pt x="4152" y="368"/>
                  <a:pt x="4416" y="184"/>
                  <a:pt x="4681" y="0"/>
                </a:cubicBezTo>
              </a:path>
            </a:pathLst>
          </a:cu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a:lstStyle/>
          <a:p>
            <a:endParaRPr lang="fi-FI"/>
          </a:p>
        </p:txBody>
      </p:sp>
      <p:grpSp>
        <p:nvGrpSpPr>
          <p:cNvPr id="99338" name="Group 13"/>
          <p:cNvGrpSpPr>
            <a:grpSpLocks/>
          </p:cNvGrpSpPr>
          <p:nvPr/>
        </p:nvGrpSpPr>
        <p:grpSpPr bwMode="auto">
          <a:xfrm>
            <a:off x="447675" y="4964113"/>
            <a:ext cx="8509000" cy="1204912"/>
            <a:chOff x="282" y="3127"/>
            <a:chExt cx="5360" cy="759"/>
          </a:xfrm>
        </p:grpSpPr>
        <p:sp>
          <p:nvSpPr>
            <p:cNvPr id="99349" name="Freeform 14"/>
            <p:cNvSpPr>
              <a:spLocks/>
            </p:cNvSpPr>
            <p:nvPr/>
          </p:nvSpPr>
          <p:spPr bwMode="auto">
            <a:xfrm>
              <a:off x="282" y="3127"/>
              <a:ext cx="823" cy="759"/>
            </a:xfrm>
            <a:custGeom>
              <a:avLst/>
              <a:gdLst>
                <a:gd name="T0" fmla="*/ 0 w 823"/>
                <a:gd name="T1" fmla="*/ 0 h 759"/>
                <a:gd name="T2" fmla="*/ 247 w 823"/>
                <a:gd name="T3" fmla="*/ 521 h 759"/>
                <a:gd name="T4" fmla="*/ 448 w 823"/>
                <a:gd name="T5" fmla="*/ 704 h 759"/>
                <a:gd name="T6" fmla="*/ 823 w 823"/>
                <a:gd name="T7" fmla="*/ 759 h 759"/>
                <a:gd name="T8" fmla="*/ 0 60000 65536"/>
                <a:gd name="T9" fmla="*/ 0 60000 65536"/>
                <a:gd name="T10" fmla="*/ 0 60000 65536"/>
                <a:gd name="T11" fmla="*/ 0 60000 65536"/>
                <a:gd name="T12" fmla="*/ 0 w 823"/>
                <a:gd name="T13" fmla="*/ 0 h 759"/>
                <a:gd name="T14" fmla="*/ 823 w 823"/>
                <a:gd name="T15" fmla="*/ 759 h 759"/>
              </a:gdLst>
              <a:ahLst/>
              <a:cxnLst>
                <a:cxn ang="T8">
                  <a:pos x="T0" y="T1"/>
                </a:cxn>
                <a:cxn ang="T9">
                  <a:pos x="T2" y="T3"/>
                </a:cxn>
                <a:cxn ang="T10">
                  <a:pos x="T4" y="T5"/>
                </a:cxn>
                <a:cxn ang="T11">
                  <a:pos x="T6" y="T7"/>
                </a:cxn>
              </a:cxnLst>
              <a:rect l="T12" t="T13" r="T14" b="T15"/>
              <a:pathLst>
                <a:path w="823" h="759">
                  <a:moveTo>
                    <a:pt x="0" y="0"/>
                  </a:moveTo>
                  <a:cubicBezTo>
                    <a:pt x="86" y="202"/>
                    <a:pt x="172" y="404"/>
                    <a:pt x="247" y="521"/>
                  </a:cubicBezTo>
                  <a:cubicBezTo>
                    <a:pt x="322" y="638"/>
                    <a:pt x="352" y="664"/>
                    <a:pt x="448" y="704"/>
                  </a:cubicBezTo>
                  <a:cubicBezTo>
                    <a:pt x="544" y="744"/>
                    <a:pt x="683" y="751"/>
                    <a:pt x="823" y="759"/>
                  </a:cubicBezTo>
                </a:path>
              </a:pathLst>
            </a:cu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a:lstStyle/>
            <a:p>
              <a:endParaRPr lang="fi-FI"/>
            </a:p>
          </p:txBody>
        </p:sp>
        <p:sp>
          <p:nvSpPr>
            <p:cNvPr id="99350" name="Line 15"/>
            <p:cNvSpPr>
              <a:spLocks noChangeShapeType="1"/>
            </p:cNvSpPr>
            <p:nvPr/>
          </p:nvSpPr>
          <p:spPr bwMode="auto">
            <a:xfrm>
              <a:off x="1105" y="3886"/>
              <a:ext cx="4537" cy="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fi-FI"/>
            </a:p>
          </p:txBody>
        </p:sp>
      </p:grpSp>
      <p:sp>
        <p:nvSpPr>
          <p:cNvPr id="922640" name="Oval 16"/>
          <p:cNvSpPr>
            <a:spLocks noChangeArrowheads="1"/>
          </p:cNvSpPr>
          <p:nvPr/>
        </p:nvSpPr>
        <p:spPr bwMode="auto">
          <a:xfrm>
            <a:off x="447675" y="3467100"/>
            <a:ext cx="360363" cy="360363"/>
          </a:xfrm>
          <a:prstGeom prst="ellipse">
            <a:avLst/>
          </a:prstGeom>
          <a:solidFill>
            <a:schemeClr val="tx2"/>
          </a:solidFill>
          <a:ln w="9525" algn="ctr">
            <a:solidFill>
              <a:schemeClr val="tx1"/>
            </a:solidFill>
            <a:round/>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922641" name="Oval 17"/>
          <p:cNvSpPr>
            <a:spLocks noChangeArrowheads="1"/>
          </p:cNvSpPr>
          <p:nvPr/>
        </p:nvSpPr>
        <p:spPr bwMode="auto">
          <a:xfrm>
            <a:off x="458788" y="4745038"/>
            <a:ext cx="360362" cy="360362"/>
          </a:xfrm>
          <a:prstGeom prst="ellipse">
            <a:avLst/>
          </a:prstGeom>
          <a:solidFill>
            <a:schemeClr val="tx2"/>
          </a:solidFill>
          <a:ln w="9525" algn="ctr">
            <a:solidFill>
              <a:schemeClr val="tx1"/>
            </a:solidFill>
            <a:round/>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99341" name="Text Box 18"/>
          <p:cNvSpPr txBox="1">
            <a:spLocks noChangeArrowheads="1"/>
          </p:cNvSpPr>
          <p:nvPr/>
        </p:nvSpPr>
        <p:spPr bwMode="auto">
          <a:xfrm>
            <a:off x="881063" y="1346200"/>
            <a:ext cx="873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a:solidFill>
                  <a:schemeClr val="tx1"/>
                </a:solidFill>
              </a:rPr>
              <a:t>ALKU</a:t>
            </a:r>
          </a:p>
        </p:txBody>
      </p:sp>
      <p:sp>
        <p:nvSpPr>
          <p:cNvPr id="99342" name="Text Box 19"/>
          <p:cNvSpPr txBox="1">
            <a:spLocks noChangeArrowheads="1"/>
          </p:cNvSpPr>
          <p:nvPr/>
        </p:nvSpPr>
        <p:spPr bwMode="auto">
          <a:xfrm>
            <a:off x="881063" y="4964113"/>
            <a:ext cx="8731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a:solidFill>
                  <a:schemeClr val="tx1"/>
                </a:solidFill>
              </a:rPr>
              <a:t>ALKU</a:t>
            </a:r>
          </a:p>
        </p:txBody>
      </p:sp>
      <p:sp>
        <p:nvSpPr>
          <p:cNvPr id="99343" name="Text Box 20"/>
          <p:cNvSpPr txBox="1">
            <a:spLocks noChangeArrowheads="1"/>
          </p:cNvSpPr>
          <p:nvPr/>
        </p:nvSpPr>
        <p:spPr bwMode="auto">
          <a:xfrm>
            <a:off x="881063" y="3100388"/>
            <a:ext cx="8731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a:solidFill>
                  <a:schemeClr val="tx1"/>
                </a:solidFill>
              </a:rPr>
              <a:t>ALKU</a:t>
            </a:r>
          </a:p>
        </p:txBody>
      </p:sp>
      <p:sp>
        <p:nvSpPr>
          <p:cNvPr id="922645" name="Text Box 21"/>
          <p:cNvSpPr txBox="1">
            <a:spLocks noChangeArrowheads="1"/>
          </p:cNvSpPr>
          <p:nvPr/>
        </p:nvSpPr>
        <p:spPr bwMode="auto">
          <a:xfrm>
            <a:off x="7169150" y="1524000"/>
            <a:ext cx="873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a:solidFill>
                  <a:schemeClr val="tx1"/>
                </a:solidFill>
              </a:rPr>
              <a:t>LOPPU</a:t>
            </a:r>
          </a:p>
        </p:txBody>
      </p:sp>
      <p:sp>
        <p:nvSpPr>
          <p:cNvPr id="922646" name="Text Box 22"/>
          <p:cNvSpPr txBox="1">
            <a:spLocks noChangeArrowheads="1"/>
          </p:cNvSpPr>
          <p:nvPr/>
        </p:nvSpPr>
        <p:spPr bwMode="auto">
          <a:xfrm>
            <a:off x="7605713" y="3827463"/>
            <a:ext cx="8731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a:solidFill>
                  <a:schemeClr val="tx1"/>
                </a:solidFill>
              </a:rPr>
              <a:t>LOPPU</a:t>
            </a:r>
          </a:p>
        </p:txBody>
      </p:sp>
      <p:sp>
        <p:nvSpPr>
          <p:cNvPr id="99346" name="Text Box 23"/>
          <p:cNvSpPr txBox="1">
            <a:spLocks noChangeArrowheads="1"/>
          </p:cNvSpPr>
          <p:nvPr/>
        </p:nvSpPr>
        <p:spPr bwMode="auto">
          <a:xfrm>
            <a:off x="6386513" y="5105400"/>
            <a:ext cx="16557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1800">
              <a:solidFill>
                <a:schemeClr val="tx1"/>
              </a:solidFill>
            </a:endParaRPr>
          </a:p>
        </p:txBody>
      </p:sp>
      <p:sp>
        <p:nvSpPr>
          <p:cNvPr id="922648" name="Text Box 24"/>
          <p:cNvSpPr txBox="1">
            <a:spLocks noChangeArrowheads="1"/>
          </p:cNvSpPr>
          <p:nvPr/>
        </p:nvSpPr>
        <p:spPr bwMode="auto">
          <a:xfrm>
            <a:off x="6500813" y="5124450"/>
            <a:ext cx="24558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1800">
                <a:solidFill>
                  <a:schemeClr val="tx1"/>
                </a:solidFill>
              </a:rPr>
              <a:t>Pallo jatkaa liikettään vakionopeudella.</a:t>
            </a:r>
          </a:p>
        </p:txBody>
      </p:sp>
      <p:sp>
        <p:nvSpPr>
          <p:cNvPr id="99348" name="AutoShape 26">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22633"/>
                                        </p:tgtEl>
                                        <p:attrNameLst>
                                          <p:attrName>style.visibility</p:attrName>
                                        </p:attrNameLst>
                                      </p:cBhvr>
                                      <p:to>
                                        <p:strVal val="visible"/>
                                      </p:to>
                                    </p:set>
                                    <p:animEffect transition="in" filter="box(in)">
                                      <p:cBhvr>
                                        <p:cTn id="7" dur="500"/>
                                        <p:tgtEl>
                                          <p:spTgt spid="922633"/>
                                        </p:tgtEl>
                                      </p:cBhvr>
                                    </p:animEffect>
                                  </p:childTnLst>
                                </p:cTn>
                              </p:par>
                              <p:par>
                                <p:cTn id="8" presetID="0" presetClass="path" presetSubtype="0" accel="50000" decel="50000" fill="hold" grpId="0" nodeType="withEffect">
                                  <p:stCondLst>
                                    <p:cond delay="0"/>
                                  </p:stCondLst>
                                  <p:childTnLst>
                                    <p:animMotion origin="layout" path="M 2.22222E-6 -2.89017E-6 C 0.01979 0.05526 0.03958 0.11075 0.06493 0.13757 C 0.09028 0.16439 0.07951 0.15676 0.15226 0.16069 C 0.225 0.16462 0.42882 0.16624 0.50156 0.16069 C 0.57431 0.15514 0.55955 0.15538 0.58889 0.12694 C 0.61823 0.0985 0.66302 0.01249 0.67778 -0.0104 " pathEditMode="relative" rAng="0" ptsTypes="aaaaaA">
                                      <p:cBhvr>
                                        <p:cTn id="9" dur="2000" fill="hold"/>
                                        <p:tgtEl>
                                          <p:spTgt spid="922627"/>
                                        </p:tgtEl>
                                        <p:attrNameLst>
                                          <p:attrName>ppt_x</p:attrName>
                                          <p:attrName>ppt_y</p:attrName>
                                        </p:attrNameLst>
                                      </p:cBhvr>
                                      <p:rCtr x="0" y="0"/>
                                    </p:animMotion>
                                  </p:childTnLst>
                                </p:cTn>
                              </p:par>
                            </p:childTnLst>
                          </p:cTn>
                        </p:par>
                        <p:par>
                          <p:cTn id="10" fill="hold" nodeType="afterGroup">
                            <p:stCondLst>
                              <p:cond delay="2000"/>
                            </p:stCondLst>
                            <p:childTnLst>
                              <p:par>
                                <p:cTn id="11" presetID="4" presetClass="entr" presetSubtype="16" fill="hold" grpId="0" nodeType="afterEffect">
                                  <p:stCondLst>
                                    <p:cond delay="0"/>
                                  </p:stCondLst>
                                  <p:childTnLst>
                                    <p:set>
                                      <p:cBhvr>
                                        <p:cTn id="12" dur="1" fill="hold">
                                          <p:stCondLst>
                                            <p:cond delay="0"/>
                                          </p:stCondLst>
                                        </p:cTn>
                                        <p:tgtEl>
                                          <p:spTgt spid="922645"/>
                                        </p:tgtEl>
                                        <p:attrNameLst>
                                          <p:attrName>style.visibility</p:attrName>
                                        </p:attrNameLst>
                                      </p:cBhvr>
                                      <p:to>
                                        <p:strVal val="visible"/>
                                      </p:to>
                                    </p:set>
                                    <p:animEffect transition="in" filter="box(in)">
                                      <p:cBhvr>
                                        <p:cTn id="13" dur="500"/>
                                        <p:tgtEl>
                                          <p:spTgt spid="922645"/>
                                        </p:tgtEl>
                                      </p:cBhvr>
                                    </p:animEffect>
                                  </p:childTnLst>
                                </p:cTn>
                              </p:par>
                            </p:childTnLst>
                          </p:cTn>
                        </p:par>
                        <p:par>
                          <p:cTn id="14" fill="hold" nodeType="afterGroup">
                            <p:stCondLst>
                              <p:cond delay="2500"/>
                            </p:stCondLst>
                            <p:childTnLst>
                              <p:par>
                                <p:cTn id="15" presetID="0" presetClass="path" presetSubtype="0" accel="50000" decel="50000" fill="hold" grpId="0" nodeType="afterEffect">
                                  <p:stCondLst>
                                    <p:cond delay="0"/>
                                  </p:stCondLst>
                                  <p:childTnLst>
                                    <p:animMotion origin="layout" path="M 5.E-6 1.04046E-6 C 0.01476 0.0393 0.02969 0.07884 0.04601 0.1015 C 0.06233 0.12416 0.08126 0.12994 0.09844 0.13549 C 0.11563 0.14104 0.08195 0.13549 0.14914 0.13549 C 0.21633 0.13549 0.43039 0.13803 0.50157 0.13549 C 0.57275 0.13295 0.55591 0.1274 0.57622 0.12069 C 0.59653 0.11399 0.58959 0.12092 0.62379 0.09526 C 0.65782 0.06959 0.71928 0.0178 0.78091 -0.03376 " pathEditMode="relative" ptsTypes="aaaaaaaA">
                                      <p:cBhvr>
                                        <p:cTn id="16" dur="2000" fill="hold"/>
                                        <p:tgtEl>
                                          <p:spTgt spid="922635"/>
                                        </p:tgtEl>
                                        <p:attrNameLst>
                                          <p:attrName>ppt_x</p:attrName>
                                          <p:attrName>ppt_y</p:attrName>
                                        </p:attrNameLst>
                                      </p:cBhvr>
                                    </p:animMotion>
                                  </p:childTnLst>
                                </p:cTn>
                              </p:par>
                              <p:par>
                                <p:cTn id="17" presetID="4" presetClass="entr" presetSubtype="16" fill="hold" grpId="0" nodeType="withEffect">
                                  <p:stCondLst>
                                    <p:cond delay="0"/>
                                  </p:stCondLst>
                                  <p:childTnLst>
                                    <p:set>
                                      <p:cBhvr>
                                        <p:cTn id="18" dur="1" fill="hold">
                                          <p:stCondLst>
                                            <p:cond delay="0"/>
                                          </p:stCondLst>
                                        </p:cTn>
                                        <p:tgtEl>
                                          <p:spTgt spid="922640"/>
                                        </p:tgtEl>
                                        <p:attrNameLst>
                                          <p:attrName>style.visibility</p:attrName>
                                        </p:attrNameLst>
                                      </p:cBhvr>
                                      <p:to>
                                        <p:strVal val="visible"/>
                                      </p:to>
                                    </p:set>
                                    <p:animEffect transition="in" filter="box(in)">
                                      <p:cBhvr>
                                        <p:cTn id="19" dur="500"/>
                                        <p:tgtEl>
                                          <p:spTgt spid="922640"/>
                                        </p:tgtEl>
                                      </p:cBhvr>
                                    </p:animEffect>
                                  </p:childTnLst>
                                </p:cTn>
                              </p:par>
                            </p:childTnLst>
                          </p:cTn>
                        </p:par>
                        <p:par>
                          <p:cTn id="20" fill="hold" nodeType="afterGroup">
                            <p:stCondLst>
                              <p:cond delay="4500"/>
                            </p:stCondLst>
                            <p:childTnLst>
                              <p:par>
                                <p:cTn id="21" presetID="4" presetClass="entr" presetSubtype="16" fill="hold" grpId="0" nodeType="afterEffect">
                                  <p:stCondLst>
                                    <p:cond delay="0"/>
                                  </p:stCondLst>
                                  <p:childTnLst>
                                    <p:set>
                                      <p:cBhvr>
                                        <p:cTn id="22" dur="1" fill="hold">
                                          <p:stCondLst>
                                            <p:cond delay="0"/>
                                          </p:stCondLst>
                                        </p:cTn>
                                        <p:tgtEl>
                                          <p:spTgt spid="922646"/>
                                        </p:tgtEl>
                                        <p:attrNameLst>
                                          <p:attrName>style.visibility</p:attrName>
                                        </p:attrNameLst>
                                      </p:cBhvr>
                                      <p:to>
                                        <p:strVal val="visible"/>
                                      </p:to>
                                    </p:set>
                                    <p:animEffect transition="in" filter="box(in)">
                                      <p:cBhvr>
                                        <p:cTn id="23" dur="500"/>
                                        <p:tgtEl>
                                          <p:spTgt spid="922646"/>
                                        </p:tgtEl>
                                      </p:cBhvr>
                                    </p:animEffect>
                                  </p:childTnLst>
                                </p:cTn>
                              </p:par>
                            </p:childTnLst>
                          </p:cTn>
                        </p:par>
                        <p:par>
                          <p:cTn id="24" fill="hold" nodeType="afterGroup">
                            <p:stCondLst>
                              <p:cond delay="5000"/>
                            </p:stCondLst>
                            <p:childTnLst>
                              <p:par>
                                <p:cTn id="25" presetID="0" presetClass="path" presetSubtype="0" accel="50000" decel="50000" fill="hold" grpId="0" nodeType="afterEffect">
                                  <p:stCondLst>
                                    <p:cond delay="0"/>
                                  </p:stCondLst>
                                  <p:childTnLst>
                                    <p:animMotion origin="layout" path="M 0.00938 0.02682 C 0.01632 0.05294 0.02327 0.0793 0.03472 0.09872 C 0.04618 0.11815 0.05851 0.13433 0.07761 0.14312 C 0.0967 0.1519 0.08837 0.14959 0.14913 0.15167 C 0.2099 0.15375 0.29063 0.1556 0.44271 0.15583 C 0.59479 0.15606 0.95868 0.15398 1.06181 0.15375 " pathEditMode="relative" ptsTypes="aaaaaA">
                                      <p:cBhvr>
                                        <p:cTn id="26" dur="2000" fill="hold"/>
                                        <p:tgtEl>
                                          <p:spTgt spid="922634"/>
                                        </p:tgtEl>
                                        <p:attrNameLst>
                                          <p:attrName>ppt_x</p:attrName>
                                          <p:attrName>ppt_y</p:attrName>
                                        </p:attrNameLst>
                                      </p:cBhvr>
                                    </p:animMotion>
                                  </p:childTnLst>
                                </p:cTn>
                              </p:par>
                              <p:par>
                                <p:cTn id="27" presetID="4" presetClass="entr" presetSubtype="16" fill="hold" grpId="0" nodeType="withEffect">
                                  <p:stCondLst>
                                    <p:cond delay="0"/>
                                  </p:stCondLst>
                                  <p:childTnLst>
                                    <p:set>
                                      <p:cBhvr>
                                        <p:cTn id="28" dur="1" fill="hold">
                                          <p:stCondLst>
                                            <p:cond delay="0"/>
                                          </p:stCondLst>
                                        </p:cTn>
                                        <p:tgtEl>
                                          <p:spTgt spid="922641"/>
                                        </p:tgtEl>
                                        <p:attrNameLst>
                                          <p:attrName>style.visibility</p:attrName>
                                        </p:attrNameLst>
                                      </p:cBhvr>
                                      <p:to>
                                        <p:strVal val="visible"/>
                                      </p:to>
                                    </p:set>
                                    <p:animEffect transition="in" filter="box(in)">
                                      <p:cBhvr>
                                        <p:cTn id="29" dur="500"/>
                                        <p:tgtEl>
                                          <p:spTgt spid="922641"/>
                                        </p:tgtEl>
                                      </p:cBhvr>
                                    </p:animEffect>
                                  </p:childTnLst>
                                </p:cTn>
                              </p:par>
                            </p:childTnLst>
                          </p:cTn>
                        </p:par>
                        <p:par>
                          <p:cTn id="30" fill="hold" nodeType="afterGroup">
                            <p:stCondLst>
                              <p:cond delay="7000"/>
                            </p:stCondLst>
                            <p:childTnLst>
                              <p:par>
                                <p:cTn id="31" presetID="4" presetClass="entr" presetSubtype="16" fill="hold" grpId="0" nodeType="afterEffect">
                                  <p:stCondLst>
                                    <p:cond delay="0"/>
                                  </p:stCondLst>
                                  <p:childTnLst>
                                    <p:set>
                                      <p:cBhvr>
                                        <p:cTn id="32" dur="1" fill="hold">
                                          <p:stCondLst>
                                            <p:cond delay="0"/>
                                          </p:stCondLst>
                                        </p:cTn>
                                        <p:tgtEl>
                                          <p:spTgt spid="922648"/>
                                        </p:tgtEl>
                                        <p:attrNameLst>
                                          <p:attrName>style.visibility</p:attrName>
                                        </p:attrNameLst>
                                      </p:cBhvr>
                                      <p:to>
                                        <p:strVal val="visible"/>
                                      </p:to>
                                    </p:set>
                                    <p:animEffect transition="in" filter="box(in)">
                                      <p:cBhvr>
                                        <p:cTn id="33" dur="500"/>
                                        <p:tgtEl>
                                          <p:spTgt spid="9226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627" grpId="0" animBg="1"/>
      <p:bldP spid="922633" grpId="0" animBg="1"/>
      <p:bldP spid="922634" grpId="0" animBg="1"/>
      <p:bldP spid="922635" grpId="0" animBg="1"/>
      <p:bldP spid="922640" grpId="0" animBg="1"/>
      <p:bldP spid="922641" grpId="0" animBg="1"/>
      <p:bldP spid="922645" grpId="0"/>
      <p:bldP spid="922646" grpId="0"/>
      <p:bldP spid="92264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22FA8F6D-148B-4590-963E-5DBD719F9E6F}" type="slidenum">
              <a:rPr lang="fi-FI" altLang="fi-FI" sz="1000" smtClean="0">
                <a:solidFill>
                  <a:schemeClr val="tx1"/>
                </a:solidFill>
                <a:latin typeface="Arial" panose="020B0604020202020204" pitchFamily="34" charset="0"/>
              </a:rPr>
              <a:pPr>
                <a:spcBef>
                  <a:spcPct val="0"/>
                </a:spcBef>
                <a:buClrTx/>
                <a:buFontTx/>
                <a:buNone/>
              </a:pPr>
              <a:t>9</a:t>
            </a:fld>
            <a:endParaRPr lang="fi-FI" altLang="fi-FI" sz="1000" smtClean="0">
              <a:solidFill>
                <a:schemeClr val="tx1"/>
              </a:solidFill>
              <a:latin typeface="Arial" panose="020B0604020202020204" pitchFamily="34" charset="0"/>
            </a:endParaRPr>
          </a:p>
        </p:txBody>
      </p:sp>
      <p:sp>
        <p:nvSpPr>
          <p:cNvPr id="16387" name="Rectangle 2"/>
          <p:cNvSpPr>
            <a:spLocks noGrp="1" noRot="1" noChangeArrowheads="1"/>
          </p:cNvSpPr>
          <p:nvPr>
            <p:ph type="title"/>
          </p:nvPr>
        </p:nvSpPr>
        <p:spPr>
          <a:xfrm>
            <a:off x="385763" y="228600"/>
            <a:ext cx="8405812" cy="1143000"/>
          </a:xfrm>
        </p:spPr>
        <p:txBody>
          <a:bodyPr/>
          <a:lstStyle/>
          <a:p>
            <a:pPr eaLnBrk="1" hangingPunct="1"/>
            <a:r>
              <a:rPr lang="fi-FI" altLang="fi-FI" sz="4000" smtClean="0"/>
              <a:t>Fysiikka ja tekniikka</a:t>
            </a:r>
          </a:p>
        </p:txBody>
      </p:sp>
      <p:sp>
        <p:nvSpPr>
          <p:cNvPr id="16388" name="Rectangle 3"/>
          <p:cNvSpPr>
            <a:spLocks noGrp="1" noRot="1" noChangeArrowheads="1"/>
          </p:cNvSpPr>
          <p:nvPr>
            <p:ph type="body" idx="1"/>
          </p:nvPr>
        </p:nvSpPr>
        <p:spPr/>
        <p:txBody>
          <a:bodyPr/>
          <a:lstStyle/>
          <a:p>
            <a:pPr eaLnBrk="1" hangingPunct="1"/>
            <a:r>
              <a:rPr lang="fi-FI" altLang="fi-FI" smtClean="0"/>
              <a:t>Mikä on teoria ja mitä merkitystä sillä on ?</a:t>
            </a:r>
          </a:p>
          <a:p>
            <a:pPr lvl="1" eaLnBrk="1" hangingPunct="1"/>
            <a:r>
              <a:rPr lang="fi-FI" altLang="fi-FI" smtClean="0"/>
              <a:t>” Ei ole mitään käytännöllisempää kuin hyvä teoria.”</a:t>
            </a:r>
          </a:p>
          <a:p>
            <a:pPr lvl="1" eaLnBrk="1" hangingPunct="1"/>
            <a:r>
              <a:rPr lang="fi-FI" altLang="fi-FI" smtClean="0"/>
              <a:t>Ideaalikaasu todellisen kaasun mallina.</a:t>
            </a:r>
          </a:p>
          <a:p>
            <a:pPr lvl="1" eaLnBrk="1" hangingPunct="1"/>
            <a:r>
              <a:rPr lang="fi-FI" altLang="fi-FI" smtClean="0"/>
              <a:t>Lämmöneristeiden mitoitus.</a:t>
            </a:r>
          </a:p>
          <a:p>
            <a:pPr eaLnBrk="1" hangingPunct="1"/>
            <a:r>
              <a:rPr lang="fi-FI" altLang="fi-FI" smtClean="0"/>
              <a:t>Millainen tekniikka on mahdollista ?</a:t>
            </a:r>
          </a:p>
          <a:p>
            <a:pPr lvl="1" eaLnBrk="1" hangingPunct="1"/>
            <a:r>
              <a:rPr lang="fi-FI" altLang="fi-FI" smtClean="0"/>
              <a:t>Tekniikka on luonnontieteiden soveltamista.</a:t>
            </a:r>
          </a:p>
          <a:p>
            <a:pPr lvl="1" eaLnBrk="1" hangingPunct="1"/>
            <a:r>
              <a:rPr lang="fi-FI" altLang="fi-FI" smtClean="0"/>
              <a:t>Luonnonlait asettavat tekniikalle rajat.</a:t>
            </a:r>
          </a:p>
          <a:p>
            <a:pPr eaLnBrk="1" hangingPunct="1"/>
            <a:endParaRPr lang="fi-FI" altLang="fi-FI" smtClean="0"/>
          </a:p>
        </p:txBody>
      </p:sp>
      <p:sp>
        <p:nvSpPr>
          <p:cNvPr id="16389" name="AutoShape 5">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FE2223EA-22A6-46F9-8F0C-FE0CF45AE211}" type="slidenum">
              <a:rPr lang="fi-FI" altLang="fi-FI" sz="1000" smtClean="0">
                <a:solidFill>
                  <a:schemeClr val="tx1"/>
                </a:solidFill>
                <a:latin typeface="Arial" panose="020B0604020202020204" pitchFamily="34" charset="0"/>
              </a:rPr>
              <a:pPr>
                <a:spcBef>
                  <a:spcPct val="0"/>
                </a:spcBef>
                <a:buClrTx/>
                <a:buFontTx/>
                <a:buNone/>
              </a:pPr>
              <a:t>90</a:t>
            </a:fld>
            <a:endParaRPr lang="fi-FI" altLang="fi-FI" sz="1000" smtClean="0">
              <a:solidFill>
                <a:schemeClr val="tx1"/>
              </a:solidFill>
              <a:latin typeface="Arial" panose="020B0604020202020204" pitchFamily="34" charset="0"/>
            </a:endParaRPr>
          </a:p>
        </p:txBody>
      </p:sp>
      <p:sp>
        <p:nvSpPr>
          <p:cNvPr id="100355" name="Rectangle 2"/>
          <p:cNvSpPr>
            <a:spLocks noGrp="1" noRot="1" noChangeArrowheads="1"/>
          </p:cNvSpPr>
          <p:nvPr>
            <p:ph type="title"/>
          </p:nvPr>
        </p:nvSpPr>
        <p:spPr/>
        <p:txBody>
          <a:bodyPr/>
          <a:lstStyle/>
          <a:p>
            <a:pPr eaLnBrk="1" hangingPunct="1"/>
            <a:r>
              <a:rPr lang="fi-FI" altLang="fi-FI" sz="4000" smtClean="0"/>
              <a:t>Vuorovaikutukset</a:t>
            </a:r>
          </a:p>
        </p:txBody>
      </p:sp>
      <p:sp>
        <p:nvSpPr>
          <p:cNvPr id="100356" name="Rectangle 3"/>
          <p:cNvSpPr>
            <a:spLocks noGrp="1" noRot="1" noChangeArrowheads="1"/>
          </p:cNvSpPr>
          <p:nvPr>
            <p:ph type="body" idx="1"/>
          </p:nvPr>
        </p:nvSpPr>
        <p:spPr/>
        <p:txBody>
          <a:bodyPr/>
          <a:lstStyle/>
          <a:p>
            <a:pPr eaLnBrk="1" hangingPunct="1"/>
            <a:r>
              <a:rPr lang="fi-FI" altLang="fi-FI" smtClean="0"/>
              <a:t>Arkihavaintoja:</a:t>
            </a:r>
          </a:p>
          <a:p>
            <a:pPr lvl="1" eaLnBrk="1" hangingPunct="1"/>
            <a:r>
              <a:rPr lang="fi-FI" altLang="fi-FI" smtClean="0"/>
              <a:t>Törmäykset, auton jarrutus, autolla ajaminen kaarteessa jne.</a:t>
            </a:r>
          </a:p>
          <a:p>
            <a:pPr eaLnBrk="1" hangingPunct="1"/>
            <a:r>
              <a:rPr lang="fi-FI" altLang="fi-FI" b="1" smtClean="0"/>
              <a:t>Vain ympäristö voi muuttaa kappaleen liikettä.</a:t>
            </a:r>
          </a:p>
          <a:p>
            <a:pPr lvl="1" eaLnBrk="1" hangingPunct="1"/>
            <a:r>
              <a:rPr lang="fi-FI" altLang="fi-FI" smtClean="0"/>
              <a:t>Ympäristön vaikuttaessa kappaleeseen kappale vaikuttaa samalla ympäristöönsä.  Kyseessä on aina kahden osapuolen vuorovaikutus.  </a:t>
            </a:r>
          </a:p>
        </p:txBody>
      </p:sp>
      <p:sp>
        <p:nvSpPr>
          <p:cNvPr id="100357" name="AutoShape 5">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AE66647E-9CB0-4C8B-B925-CEB0EE73DA23}" type="slidenum">
              <a:rPr lang="fi-FI" altLang="fi-FI" sz="1000" smtClean="0">
                <a:solidFill>
                  <a:schemeClr val="tx1"/>
                </a:solidFill>
                <a:latin typeface="Arial" panose="020B0604020202020204" pitchFamily="34" charset="0"/>
              </a:rPr>
              <a:pPr>
                <a:spcBef>
                  <a:spcPct val="0"/>
                </a:spcBef>
                <a:buClrTx/>
                <a:buFontTx/>
                <a:buNone/>
              </a:pPr>
              <a:t>91</a:t>
            </a:fld>
            <a:endParaRPr lang="fi-FI" altLang="fi-FI" sz="1000" smtClean="0">
              <a:solidFill>
                <a:schemeClr val="tx1"/>
              </a:solidFill>
              <a:latin typeface="Arial" panose="020B0604020202020204" pitchFamily="34" charset="0"/>
            </a:endParaRPr>
          </a:p>
        </p:txBody>
      </p:sp>
      <p:sp>
        <p:nvSpPr>
          <p:cNvPr id="101379" name="Rectangle 2"/>
          <p:cNvSpPr>
            <a:spLocks noGrp="1" noRot="1" noChangeArrowheads="1"/>
          </p:cNvSpPr>
          <p:nvPr>
            <p:ph type="body" idx="1"/>
          </p:nvPr>
        </p:nvSpPr>
        <p:spPr>
          <a:xfrm>
            <a:off x="301625" y="415925"/>
            <a:ext cx="8540750" cy="5683250"/>
          </a:xfrm>
        </p:spPr>
        <p:txBody>
          <a:bodyPr/>
          <a:lstStyle/>
          <a:p>
            <a:pPr eaLnBrk="1" hangingPunct="1"/>
            <a:r>
              <a:rPr lang="fi-FI" altLang="fi-FI" smtClean="0"/>
              <a:t>Vuorovaikutus voi olla</a:t>
            </a:r>
          </a:p>
          <a:p>
            <a:pPr lvl="1" eaLnBrk="1" hangingPunct="1"/>
            <a:r>
              <a:rPr lang="fi-FI" altLang="fi-FI" smtClean="0"/>
              <a:t>kosketusvuorovaikutus</a:t>
            </a:r>
          </a:p>
          <a:p>
            <a:pPr lvl="1" eaLnBrk="1" hangingPunct="1"/>
            <a:r>
              <a:rPr lang="fi-FI" altLang="fi-FI" smtClean="0"/>
              <a:t>etävuorovaikutus</a:t>
            </a:r>
          </a:p>
          <a:p>
            <a:pPr eaLnBrk="1" hangingPunct="1"/>
            <a:r>
              <a:rPr lang="fi-FI" altLang="fi-FI" smtClean="0"/>
              <a:t>Neljä perusvuorovaikutusta:</a:t>
            </a:r>
          </a:p>
          <a:p>
            <a:pPr lvl="1" eaLnBrk="1" hangingPunct="1"/>
            <a:r>
              <a:rPr lang="fi-FI" altLang="fi-FI" smtClean="0"/>
              <a:t>Gravitaatiovuorovaikutus</a:t>
            </a:r>
          </a:p>
          <a:p>
            <a:pPr lvl="1" eaLnBrk="1" hangingPunct="1"/>
            <a:r>
              <a:rPr lang="fi-FI" altLang="fi-FI" smtClean="0"/>
              <a:t>Sähkömagneettinen vuorovaikutus</a:t>
            </a:r>
          </a:p>
          <a:p>
            <a:pPr lvl="1" eaLnBrk="1" hangingPunct="1"/>
            <a:r>
              <a:rPr lang="fi-FI" altLang="fi-FI" smtClean="0"/>
              <a:t>Heikko vuorovaikutus</a:t>
            </a:r>
          </a:p>
          <a:p>
            <a:pPr lvl="1" eaLnBrk="1" hangingPunct="1"/>
            <a:r>
              <a:rPr lang="fi-FI" altLang="fi-FI" smtClean="0"/>
              <a:t>Vahva vuorovaikutus</a:t>
            </a:r>
          </a:p>
        </p:txBody>
      </p:sp>
      <p:sp>
        <p:nvSpPr>
          <p:cNvPr id="101380" name="AutoShape 4">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D13AFB9A-95B4-407D-95BA-AD26CFE4FDD6}" type="slidenum">
              <a:rPr lang="fi-FI" altLang="fi-FI" sz="1000" smtClean="0">
                <a:solidFill>
                  <a:schemeClr val="tx1"/>
                </a:solidFill>
                <a:latin typeface="Arial" panose="020B0604020202020204" pitchFamily="34" charset="0"/>
              </a:rPr>
              <a:pPr>
                <a:spcBef>
                  <a:spcPct val="0"/>
                </a:spcBef>
                <a:buClrTx/>
                <a:buFontTx/>
                <a:buNone/>
              </a:pPr>
              <a:t>92</a:t>
            </a:fld>
            <a:endParaRPr lang="fi-FI" altLang="fi-FI" sz="1000" smtClean="0">
              <a:solidFill>
                <a:schemeClr val="tx1"/>
              </a:solidFill>
              <a:latin typeface="Arial" panose="020B0604020202020204" pitchFamily="34" charset="0"/>
            </a:endParaRPr>
          </a:p>
        </p:txBody>
      </p:sp>
      <p:sp>
        <p:nvSpPr>
          <p:cNvPr id="102403" name="Rectangle 2"/>
          <p:cNvSpPr>
            <a:spLocks noGrp="1" noRot="1" noChangeArrowheads="1"/>
          </p:cNvSpPr>
          <p:nvPr>
            <p:ph type="title"/>
          </p:nvPr>
        </p:nvSpPr>
        <p:spPr/>
        <p:txBody>
          <a:bodyPr/>
          <a:lstStyle/>
          <a:p>
            <a:pPr eaLnBrk="1" hangingPunct="1"/>
            <a:r>
              <a:rPr lang="fi-FI" altLang="fi-FI" sz="4000" smtClean="0"/>
              <a:t>Dynamiikka</a:t>
            </a:r>
          </a:p>
        </p:txBody>
      </p:sp>
      <p:sp>
        <p:nvSpPr>
          <p:cNvPr id="102404" name="Rectangle 3"/>
          <p:cNvSpPr>
            <a:spLocks noGrp="1" noRot="1" noChangeArrowheads="1"/>
          </p:cNvSpPr>
          <p:nvPr>
            <p:ph type="body" idx="1"/>
          </p:nvPr>
        </p:nvSpPr>
        <p:spPr/>
        <p:txBody>
          <a:bodyPr/>
          <a:lstStyle/>
          <a:p>
            <a:pPr eaLnBrk="1" hangingPunct="1"/>
            <a:r>
              <a:rPr lang="fi-FI" altLang="fi-FI" smtClean="0"/>
              <a:t>Määritelmä:  Dynamiikka (kinetiikka) on mekaniikan osa-alue, joka tutkii ympäristön vaikutusta kappaleen liikkeeseen.</a:t>
            </a:r>
          </a:p>
          <a:p>
            <a:pPr eaLnBrk="1" hangingPunct="1"/>
            <a:r>
              <a:rPr lang="fi-FI" altLang="fi-FI" b="1" smtClean="0"/>
              <a:t>Vuorovaikutus</a:t>
            </a:r>
            <a:r>
              <a:rPr lang="fi-FI" altLang="fi-FI" smtClean="0"/>
              <a:t> </a:t>
            </a:r>
            <a:r>
              <a:rPr lang="fi-FI" altLang="fi-FI" b="1" smtClean="0"/>
              <a:t>– kaksi voimaa</a:t>
            </a:r>
            <a:r>
              <a:rPr lang="fi-FI" altLang="fi-FI" smtClean="0"/>
              <a:t>: Kappaleen ja sen ympäristön välistä vuorovaikutusta kuvataan fysiikassa </a:t>
            </a:r>
            <a:r>
              <a:rPr lang="fi-FI" altLang="fi-FI" i="1" smtClean="0"/>
              <a:t>voima</a:t>
            </a:r>
            <a:r>
              <a:rPr lang="fi-FI" altLang="fi-FI" smtClean="0"/>
              <a:t>-nimisen suureen avulla.  </a:t>
            </a:r>
          </a:p>
        </p:txBody>
      </p:sp>
      <p:sp>
        <p:nvSpPr>
          <p:cNvPr id="102405" name="AutoShape 5">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05624B2A-C9C7-4A72-9909-2C3BA09BE6EC}" type="slidenum">
              <a:rPr lang="fi-FI" altLang="fi-FI" sz="1000" smtClean="0">
                <a:solidFill>
                  <a:schemeClr val="tx1"/>
                </a:solidFill>
                <a:latin typeface="Arial" panose="020B0604020202020204" pitchFamily="34" charset="0"/>
              </a:rPr>
              <a:pPr>
                <a:spcBef>
                  <a:spcPct val="0"/>
                </a:spcBef>
                <a:buClrTx/>
                <a:buFontTx/>
                <a:buNone/>
              </a:pPr>
              <a:t>93</a:t>
            </a:fld>
            <a:endParaRPr lang="fi-FI" altLang="fi-FI" sz="1000" smtClean="0">
              <a:solidFill>
                <a:schemeClr val="tx1"/>
              </a:solidFill>
              <a:latin typeface="Arial" panose="020B0604020202020204" pitchFamily="34" charset="0"/>
            </a:endParaRPr>
          </a:p>
        </p:txBody>
      </p:sp>
      <p:sp>
        <p:nvSpPr>
          <p:cNvPr id="103427" name="Rectangle 2"/>
          <p:cNvSpPr>
            <a:spLocks noGrp="1" noRot="1" noChangeArrowheads="1"/>
          </p:cNvSpPr>
          <p:nvPr>
            <p:ph type="title"/>
          </p:nvPr>
        </p:nvSpPr>
        <p:spPr/>
        <p:txBody>
          <a:bodyPr/>
          <a:lstStyle/>
          <a:p>
            <a:pPr eaLnBrk="1" hangingPunct="1"/>
            <a:r>
              <a:rPr lang="fi-FI" altLang="fi-FI" sz="4000" smtClean="0"/>
              <a:t>Voima (</a:t>
            </a:r>
            <a:r>
              <a:rPr lang="fi-FI" altLang="fi-FI" sz="4000" i="1" smtClean="0"/>
              <a:t>F </a:t>
            </a:r>
            <a:r>
              <a:rPr lang="fi-FI" altLang="fi-FI" sz="4000" smtClean="0"/>
              <a:t>)  </a:t>
            </a:r>
          </a:p>
        </p:txBody>
      </p:sp>
      <p:sp>
        <p:nvSpPr>
          <p:cNvPr id="103428" name="Rectangle 3"/>
          <p:cNvSpPr>
            <a:spLocks noGrp="1" noRot="1" noChangeArrowheads="1"/>
          </p:cNvSpPr>
          <p:nvPr>
            <p:ph type="body" idx="1"/>
          </p:nvPr>
        </p:nvSpPr>
        <p:spPr/>
        <p:txBody>
          <a:bodyPr/>
          <a:lstStyle/>
          <a:p>
            <a:pPr eaLnBrk="1" hangingPunct="1">
              <a:lnSpc>
                <a:spcPct val="90000"/>
              </a:lnSpc>
            </a:pPr>
            <a:r>
              <a:rPr lang="fi-FI" altLang="fi-FI" sz="2800" smtClean="0"/>
              <a:t>Vektorisuure</a:t>
            </a:r>
          </a:p>
          <a:p>
            <a:pPr lvl="1" eaLnBrk="1" hangingPunct="1">
              <a:lnSpc>
                <a:spcPct val="90000"/>
              </a:lnSpc>
            </a:pPr>
            <a:r>
              <a:rPr lang="fi-FI" altLang="fi-FI" sz="2400" smtClean="0"/>
              <a:t>suunta</a:t>
            </a:r>
          </a:p>
          <a:p>
            <a:pPr lvl="1" eaLnBrk="1" hangingPunct="1">
              <a:lnSpc>
                <a:spcPct val="90000"/>
              </a:lnSpc>
            </a:pPr>
            <a:r>
              <a:rPr lang="fi-FI" altLang="fi-FI" sz="2400" smtClean="0"/>
              <a:t>suuruus</a:t>
            </a:r>
          </a:p>
          <a:p>
            <a:pPr lvl="1" eaLnBrk="1" hangingPunct="1">
              <a:lnSpc>
                <a:spcPct val="90000"/>
              </a:lnSpc>
            </a:pPr>
            <a:r>
              <a:rPr lang="fi-FI" altLang="fi-FI" sz="2400" smtClean="0"/>
              <a:t>vaikutuspiste</a:t>
            </a:r>
          </a:p>
          <a:p>
            <a:pPr lvl="1" eaLnBrk="1" hangingPunct="1">
              <a:lnSpc>
                <a:spcPct val="90000"/>
              </a:lnSpc>
              <a:buFont typeface="Wingdings" panose="05000000000000000000" pitchFamily="2" charset="2"/>
              <a:buNone/>
            </a:pPr>
            <a:endParaRPr lang="fi-FI" altLang="fi-FI" sz="2400" smtClean="0"/>
          </a:p>
          <a:p>
            <a:pPr eaLnBrk="1" hangingPunct="1">
              <a:lnSpc>
                <a:spcPct val="90000"/>
              </a:lnSpc>
            </a:pPr>
            <a:r>
              <a:rPr lang="fi-FI" altLang="fi-FI" sz="2800" smtClean="0"/>
              <a:t>Syntymekanismi: Kappaleen ja ympäristön välinen vuorovaikutus</a:t>
            </a:r>
            <a:r>
              <a:rPr lang="fi-FI" altLang="fi-FI" sz="2400" smtClean="0"/>
              <a:t>.</a:t>
            </a:r>
          </a:p>
          <a:p>
            <a:pPr lvl="1" eaLnBrk="1" hangingPunct="1">
              <a:lnSpc>
                <a:spcPct val="90000"/>
              </a:lnSpc>
            </a:pPr>
            <a:r>
              <a:rPr lang="fi-FI" altLang="fi-FI" sz="2400" smtClean="0"/>
              <a:t>Kaksi kappaletta tai hiukkasta voivat olla keskenään vuorovaikutuksessa vain, jos niillä on tarvittava sama ominaisuus, esim. massa tai sähkövaraus.</a:t>
            </a:r>
            <a:r>
              <a:rPr lang="fi-FI" altLang="fi-FI" sz="2000" smtClean="0"/>
              <a:t>  </a:t>
            </a:r>
          </a:p>
        </p:txBody>
      </p:sp>
      <p:sp>
        <p:nvSpPr>
          <p:cNvPr id="103429" name="AutoShape 5">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E2321C12-FE12-456E-97AE-EF5C0C52CD7D}" type="slidenum">
              <a:rPr lang="fi-FI" altLang="fi-FI" sz="1000" smtClean="0">
                <a:solidFill>
                  <a:schemeClr val="tx1"/>
                </a:solidFill>
                <a:latin typeface="Arial" panose="020B0604020202020204" pitchFamily="34" charset="0"/>
              </a:rPr>
              <a:pPr>
                <a:spcBef>
                  <a:spcPct val="0"/>
                </a:spcBef>
                <a:buClrTx/>
                <a:buFontTx/>
                <a:buNone/>
              </a:pPr>
              <a:t>94</a:t>
            </a:fld>
            <a:endParaRPr lang="fi-FI" altLang="fi-FI" sz="1000" smtClean="0">
              <a:solidFill>
                <a:schemeClr val="tx1"/>
              </a:solidFill>
              <a:latin typeface="Arial" panose="020B0604020202020204" pitchFamily="34" charset="0"/>
            </a:endParaRPr>
          </a:p>
        </p:txBody>
      </p:sp>
      <p:sp>
        <p:nvSpPr>
          <p:cNvPr id="104451" name="Line 2"/>
          <p:cNvSpPr>
            <a:spLocks noChangeShapeType="1"/>
          </p:cNvSpPr>
          <p:nvPr/>
        </p:nvSpPr>
        <p:spPr bwMode="auto">
          <a:xfrm>
            <a:off x="971550" y="620713"/>
            <a:ext cx="2376488" cy="0"/>
          </a:xfrm>
          <a:prstGeom prst="line">
            <a:avLst/>
          </a:prstGeom>
          <a:noFill/>
          <a:ln w="1333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104452" name="Line 3"/>
          <p:cNvSpPr>
            <a:spLocks noChangeShapeType="1"/>
          </p:cNvSpPr>
          <p:nvPr/>
        </p:nvSpPr>
        <p:spPr bwMode="auto">
          <a:xfrm>
            <a:off x="2051050" y="620713"/>
            <a:ext cx="0" cy="23764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104453" name="Oval 4"/>
          <p:cNvSpPr>
            <a:spLocks noChangeArrowheads="1"/>
          </p:cNvSpPr>
          <p:nvPr/>
        </p:nvSpPr>
        <p:spPr bwMode="auto">
          <a:xfrm>
            <a:off x="1547813" y="2997200"/>
            <a:ext cx="1008062" cy="936625"/>
          </a:xfrm>
          <a:prstGeom prst="ellipse">
            <a:avLst/>
          </a:prstGeom>
          <a:solidFill>
            <a:srgbClr val="FFCC99"/>
          </a:solidFill>
          <a:ln w="9525" algn="ctr">
            <a:solidFill>
              <a:schemeClr val="tx1"/>
            </a:solidFill>
            <a:round/>
            <a:headEnd/>
            <a:tailEnd/>
          </a:ln>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04454" name="Line 5"/>
          <p:cNvSpPr>
            <a:spLocks noChangeShapeType="1"/>
          </p:cNvSpPr>
          <p:nvPr/>
        </p:nvSpPr>
        <p:spPr bwMode="auto">
          <a:xfrm>
            <a:off x="4716463" y="620713"/>
            <a:ext cx="2376487" cy="0"/>
          </a:xfrm>
          <a:prstGeom prst="line">
            <a:avLst/>
          </a:prstGeom>
          <a:noFill/>
          <a:ln w="1333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104455" name="Line 6"/>
          <p:cNvSpPr>
            <a:spLocks noChangeShapeType="1"/>
          </p:cNvSpPr>
          <p:nvPr/>
        </p:nvSpPr>
        <p:spPr bwMode="auto">
          <a:xfrm>
            <a:off x="5795963" y="682625"/>
            <a:ext cx="0" cy="9461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fi-FI"/>
          </a:p>
        </p:txBody>
      </p:sp>
      <p:sp>
        <p:nvSpPr>
          <p:cNvPr id="104456" name="Line 7"/>
          <p:cNvSpPr>
            <a:spLocks noChangeShapeType="1"/>
          </p:cNvSpPr>
          <p:nvPr/>
        </p:nvSpPr>
        <p:spPr bwMode="auto">
          <a:xfrm>
            <a:off x="5795963" y="1628775"/>
            <a:ext cx="0" cy="7191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104457" name="Line 8"/>
          <p:cNvSpPr>
            <a:spLocks noChangeShapeType="1"/>
          </p:cNvSpPr>
          <p:nvPr/>
        </p:nvSpPr>
        <p:spPr bwMode="auto">
          <a:xfrm>
            <a:off x="5867400" y="2278063"/>
            <a:ext cx="0" cy="719137"/>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fi-FI"/>
          </a:p>
        </p:txBody>
      </p:sp>
      <p:sp>
        <p:nvSpPr>
          <p:cNvPr id="104458" name="Oval 9"/>
          <p:cNvSpPr>
            <a:spLocks noChangeArrowheads="1"/>
          </p:cNvSpPr>
          <p:nvPr/>
        </p:nvSpPr>
        <p:spPr bwMode="auto">
          <a:xfrm>
            <a:off x="5364163" y="2997200"/>
            <a:ext cx="1008062" cy="936625"/>
          </a:xfrm>
          <a:prstGeom prst="ellipse">
            <a:avLst/>
          </a:prstGeom>
          <a:solidFill>
            <a:srgbClr val="FFCC99"/>
          </a:solidFill>
          <a:ln w="9525" algn="ctr">
            <a:solidFill>
              <a:schemeClr val="tx1"/>
            </a:solidFill>
            <a:round/>
            <a:headEnd/>
            <a:tailEnd/>
          </a:ln>
        </p:spPr>
        <p:txBody>
          <a:bodyPr wrap="none"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04459" name="Line 10"/>
          <p:cNvSpPr>
            <a:spLocks noChangeShapeType="1"/>
          </p:cNvSpPr>
          <p:nvPr/>
        </p:nvSpPr>
        <p:spPr bwMode="auto">
          <a:xfrm>
            <a:off x="2051050" y="3932238"/>
            <a:ext cx="0"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104460" name="Text Box 11"/>
          <p:cNvSpPr txBox="1">
            <a:spLocks noChangeArrowheads="1"/>
          </p:cNvSpPr>
          <p:nvPr/>
        </p:nvSpPr>
        <p:spPr bwMode="auto">
          <a:xfrm>
            <a:off x="1900238" y="4151313"/>
            <a:ext cx="59213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3600" i="1">
                <a:solidFill>
                  <a:schemeClr val="tx1"/>
                </a:solidFill>
              </a:rPr>
              <a:t> </a:t>
            </a:r>
            <a:r>
              <a:rPr lang="fi-FI" altLang="fi-FI" sz="2800" b="1" i="1">
                <a:solidFill>
                  <a:schemeClr val="tx1"/>
                </a:solidFill>
              </a:rPr>
              <a:t>G</a:t>
            </a:r>
            <a:endParaRPr lang="fi-FI" altLang="fi-FI" sz="2800" baseline="-25000">
              <a:solidFill>
                <a:schemeClr val="tx1"/>
              </a:solidFill>
            </a:endParaRPr>
          </a:p>
        </p:txBody>
      </p:sp>
      <p:sp>
        <p:nvSpPr>
          <p:cNvPr id="104461" name="Text Box 12"/>
          <p:cNvSpPr txBox="1">
            <a:spLocks noChangeArrowheads="1"/>
          </p:cNvSpPr>
          <p:nvPr/>
        </p:nvSpPr>
        <p:spPr bwMode="auto">
          <a:xfrm>
            <a:off x="5775325" y="4221163"/>
            <a:ext cx="5921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3600" i="1">
                <a:solidFill>
                  <a:schemeClr val="tx1"/>
                </a:solidFill>
              </a:rPr>
              <a:t> </a:t>
            </a:r>
            <a:r>
              <a:rPr lang="fi-FI" altLang="fi-FI" sz="2800" b="1" i="1">
                <a:solidFill>
                  <a:schemeClr val="tx1"/>
                </a:solidFill>
              </a:rPr>
              <a:t>G</a:t>
            </a:r>
            <a:endParaRPr lang="fi-FI" altLang="fi-FI" sz="2800" baseline="-25000">
              <a:solidFill>
                <a:schemeClr val="tx1"/>
              </a:solidFill>
            </a:endParaRPr>
          </a:p>
        </p:txBody>
      </p:sp>
      <p:sp>
        <p:nvSpPr>
          <p:cNvPr id="104462" name="Line 13"/>
          <p:cNvSpPr>
            <a:spLocks noChangeShapeType="1"/>
          </p:cNvSpPr>
          <p:nvPr/>
        </p:nvSpPr>
        <p:spPr bwMode="auto">
          <a:xfrm>
            <a:off x="5867400" y="3932238"/>
            <a:ext cx="0"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i-FI"/>
          </a:p>
        </p:txBody>
      </p:sp>
      <p:sp>
        <p:nvSpPr>
          <p:cNvPr id="104463" name="Text Box 14"/>
          <p:cNvSpPr txBox="1">
            <a:spLocks noChangeArrowheads="1"/>
          </p:cNvSpPr>
          <p:nvPr/>
        </p:nvSpPr>
        <p:spPr bwMode="auto">
          <a:xfrm>
            <a:off x="1952625" y="2138363"/>
            <a:ext cx="5445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3600" i="1">
                <a:solidFill>
                  <a:schemeClr val="tx1"/>
                </a:solidFill>
              </a:rPr>
              <a:t> </a:t>
            </a:r>
            <a:r>
              <a:rPr lang="fi-FI" altLang="fi-FI" sz="2800" b="1" i="1">
                <a:solidFill>
                  <a:schemeClr val="tx1"/>
                </a:solidFill>
              </a:rPr>
              <a:t>T</a:t>
            </a:r>
            <a:endParaRPr lang="fi-FI" altLang="fi-FI" sz="2800" baseline="-25000">
              <a:solidFill>
                <a:schemeClr val="tx1"/>
              </a:solidFill>
            </a:endParaRPr>
          </a:p>
        </p:txBody>
      </p:sp>
      <p:sp>
        <p:nvSpPr>
          <p:cNvPr id="104464" name="Text Box 15"/>
          <p:cNvSpPr txBox="1">
            <a:spLocks noChangeArrowheads="1"/>
          </p:cNvSpPr>
          <p:nvPr/>
        </p:nvSpPr>
        <p:spPr bwMode="auto">
          <a:xfrm>
            <a:off x="5695950" y="1555750"/>
            <a:ext cx="5445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3600" i="1">
                <a:solidFill>
                  <a:schemeClr val="tx1"/>
                </a:solidFill>
              </a:rPr>
              <a:t> </a:t>
            </a:r>
            <a:r>
              <a:rPr lang="fi-FI" altLang="fi-FI" sz="2800" b="1" i="1">
                <a:solidFill>
                  <a:schemeClr val="tx1"/>
                </a:solidFill>
              </a:rPr>
              <a:t>T</a:t>
            </a:r>
            <a:endParaRPr lang="fi-FI" altLang="fi-FI" sz="2800" baseline="-25000">
              <a:solidFill>
                <a:schemeClr val="tx1"/>
              </a:solidFill>
            </a:endParaRPr>
          </a:p>
        </p:txBody>
      </p:sp>
      <p:sp>
        <p:nvSpPr>
          <p:cNvPr id="104465" name="Line 16"/>
          <p:cNvSpPr>
            <a:spLocks noChangeShapeType="1"/>
          </p:cNvSpPr>
          <p:nvPr/>
        </p:nvSpPr>
        <p:spPr bwMode="auto">
          <a:xfrm>
            <a:off x="2051050" y="2347913"/>
            <a:ext cx="0" cy="6477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fi-FI"/>
          </a:p>
        </p:txBody>
      </p:sp>
      <p:sp>
        <p:nvSpPr>
          <p:cNvPr id="104466" name="Text Box 17"/>
          <p:cNvSpPr txBox="1">
            <a:spLocks noChangeArrowheads="1"/>
          </p:cNvSpPr>
          <p:nvPr/>
        </p:nvSpPr>
        <p:spPr bwMode="auto">
          <a:xfrm>
            <a:off x="5695950" y="2347913"/>
            <a:ext cx="5445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3600" i="1">
                <a:solidFill>
                  <a:schemeClr val="tx1"/>
                </a:solidFill>
              </a:rPr>
              <a:t> </a:t>
            </a:r>
            <a:r>
              <a:rPr lang="fi-FI" altLang="fi-FI" sz="2800" b="1" i="1">
                <a:solidFill>
                  <a:schemeClr val="tx1"/>
                </a:solidFill>
              </a:rPr>
              <a:t>T</a:t>
            </a:r>
            <a:endParaRPr lang="fi-FI" altLang="fi-FI" sz="2800" baseline="-25000">
              <a:solidFill>
                <a:schemeClr val="tx1"/>
              </a:solidFill>
            </a:endParaRPr>
          </a:p>
        </p:txBody>
      </p:sp>
      <p:sp>
        <p:nvSpPr>
          <p:cNvPr id="104467" name="Text Box 18"/>
          <p:cNvSpPr txBox="1">
            <a:spLocks noChangeArrowheads="1"/>
          </p:cNvSpPr>
          <p:nvPr/>
        </p:nvSpPr>
        <p:spPr bwMode="auto">
          <a:xfrm>
            <a:off x="1116013" y="4797425"/>
            <a:ext cx="2520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3600" i="1">
                <a:solidFill>
                  <a:schemeClr val="tx1"/>
                </a:solidFill>
              </a:rPr>
              <a:t> </a:t>
            </a:r>
            <a:r>
              <a:rPr lang="fi-FI" altLang="fi-FI" sz="2000" b="1" i="1">
                <a:solidFill>
                  <a:schemeClr val="tx1"/>
                </a:solidFill>
              </a:rPr>
              <a:t>G </a:t>
            </a:r>
            <a:r>
              <a:rPr lang="fi-FI" altLang="fi-FI" sz="2000">
                <a:solidFill>
                  <a:schemeClr val="tx1"/>
                </a:solidFill>
              </a:rPr>
              <a:t>= painovoima</a:t>
            </a:r>
            <a:endParaRPr lang="fi-FI" altLang="fi-FI" sz="2000" baseline="-25000">
              <a:solidFill>
                <a:schemeClr val="tx1"/>
              </a:solidFill>
            </a:endParaRPr>
          </a:p>
        </p:txBody>
      </p:sp>
      <p:sp>
        <p:nvSpPr>
          <p:cNvPr id="104468" name="Text Box 19"/>
          <p:cNvSpPr txBox="1">
            <a:spLocks noChangeArrowheads="1"/>
          </p:cNvSpPr>
          <p:nvPr/>
        </p:nvSpPr>
        <p:spPr bwMode="auto">
          <a:xfrm>
            <a:off x="1114425" y="5805488"/>
            <a:ext cx="63373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3600" i="1">
                <a:solidFill>
                  <a:schemeClr val="tx1"/>
                </a:solidFill>
              </a:rPr>
              <a:t> </a:t>
            </a:r>
            <a:r>
              <a:rPr lang="fi-FI" altLang="fi-FI" sz="2000" b="1" i="1">
                <a:solidFill>
                  <a:schemeClr val="tx1"/>
                </a:solidFill>
              </a:rPr>
              <a:t>T </a:t>
            </a:r>
            <a:r>
              <a:rPr lang="fi-FI" altLang="fi-FI" sz="2000">
                <a:solidFill>
                  <a:schemeClr val="tx1"/>
                </a:solidFill>
              </a:rPr>
              <a:t>= voima, jolla kuorma vetää vaijeria</a:t>
            </a:r>
            <a:endParaRPr lang="fi-FI" altLang="fi-FI" sz="2000" baseline="-25000">
              <a:solidFill>
                <a:schemeClr val="tx1"/>
              </a:solidFill>
            </a:endParaRPr>
          </a:p>
        </p:txBody>
      </p:sp>
      <p:sp>
        <p:nvSpPr>
          <p:cNvPr id="104469" name="Text Box 20"/>
          <p:cNvSpPr txBox="1">
            <a:spLocks noChangeArrowheads="1"/>
          </p:cNvSpPr>
          <p:nvPr/>
        </p:nvSpPr>
        <p:spPr bwMode="auto">
          <a:xfrm>
            <a:off x="1258888" y="5516563"/>
            <a:ext cx="46085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000" b="1" i="1">
                <a:solidFill>
                  <a:schemeClr val="tx1"/>
                </a:solidFill>
              </a:rPr>
              <a:t>T </a:t>
            </a:r>
            <a:r>
              <a:rPr lang="fi-FI" altLang="fi-FI" sz="2000">
                <a:solidFill>
                  <a:schemeClr val="tx1"/>
                </a:solidFill>
              </a:rPr>
              <a:t>= voima, jolla vaijeri vetää kuormaa</a:t>
            </a:r>
            <a:endParaRPr lang="fi-FI" altLang="fi-FI" sz="2000" baseline="-25000">
              <a:solidFill>
                <a:schemeClr val="tx1"/>
              </a:solidFill>
            </a:endParaRPr>
          </a:p>
        </p:txBody>
      </p:sp>
      <p:sp>
        <p:nvSpPr>
          <p:cNvPr id="104470" name="AutoShape 21"/>
          <p:cNvSpPr>
            <a:spLocks noChangeArrowheads="1"/>
          </p:cNvSpPr>
          <p:nvPr/>
        </p:nvSpPr>
        <p:spPr bwMode="auto">
          <a:xfrm>
            <a:off x="6732588" y="3716338"/>
            <a:ext cx="1871662" cy="2016125"/>
          </a:xfrm>
          <a:prstGeom prst="cloudCallout">
            <a:avLst>
              <a:gd name="adj1" fmla="val -43750"/>
              <a:gd name="adj2" fmla="val 70000"/>
            </a:avLst>
          </a:prstGeom>
          <a:solidFill>
            <a:srgbClr val="CCFFCC">
              <a:alpha val="56078"/>
            </a:srgbClr>
          </a:solidFill>
          <a:ln w="9525">
            <a:solidFill>
              <a:schemeClr val="tx1"/>
            </a:solidFill>
            <a:round/>
            <a:headEnd/>
            <a:tailEnd/>
          </a:ln>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2000">
                <a:solidFill>
                  <a:schemeClr val="tx1"/>
                </a:solidFill>
              </a:rPr>
              <a:t>Mitä voimia kuvasta puuttuu ?</a:t>
            </a:r>
          </a:p>
        </p:txBody>
      </p:sp>
      <p:sp>
        <p:nvSpPr>
          <p:cNvPr id="104471" name="AutoShape 23">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3"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7D7D040F-C48B-4843-9FCF-E6AC3230E6AE}" type="slidenum">
              <a:rPr lang="fi-FI" altLang="fi-FI" sz="1000" smtClean="0">
                <a:solidFill>
                  <a:schemeClr val="tx1"/>
                </a:solidFill>
                <a:latin typeface="Arial" panose="020B0604020202020204" pitchFamily="34" charset="0"/>
              </a:rPr>
              <a:pPr>
                <a:spcBef>
                  <a:spcPct val="0"/>
                </a:spcBef>
                <a:buClrTx/>
                <a:buFontTx/>
                <a:buNone/>
              </a:pPr>
              <a:t>95</a:t>
            </a:fld>
            <a:endParaRPr lang="fi-FI" altLang="fi-FI" sz="1000" smtClean="0">
              <a:solidFill>
                <a:schemeClr val="tx1"/>
              </a:solidFill>
              <a:latin typeface="Arial" panose="020B0604020202020204" pitchFamily="34" charset="0"/>
            </a:endParaRPr>
          </a:p>
        </p:txBody>
      </p:sp>
      <p:sp>
        <p:nvSpPr>
          <p:cNvPr id="1044" name="Rectangle 2"/>
          <p:cNvSpPr>
            <a:spLocks noGrp="1" noRot="1" noChangeArrowheads="1"/>
          </p:cNvSpPr>
          <p:nvPr>
            <p:ph type="title"/>
          </p:nvPr>
        </p:nvSpPr>
        <p:spPr>
          <a:xfrm>
            <a:off x="301625" y="228600"/>
            <a:ext cx="8540750" cy="1255713"/>
          </a:xfrm>
        </p:spPr>
        <p:txBody>
          <a:bodyPr/>
          <a:lstStyle/>
          <a:p>
            <a:pPr eaLnBrk="1" hangingPunct="1"/>
            <a:r>
              <a:rPr lang="fi-FI" altLang="fi-FI" sz="4000" smtClean="0"/>
              <a:t>Voimien luokittelu</a:t>
            </a:r>
          </a:p>
        </p:txBody>
      </p:sp>
      <p:graphicFrame>
        <p:nvGraphicFramePr>
          <p:cNvPr id="2" name="Kaaviokuva 1"/>
          <p:cNvGraphicFramePr/>
          <p:nvPr/>
        </p:nvGraphicFramePr>
        <p:xfrm>
          <a:off x="179388" y="1600200"/>
          <a:ext cx="8662987" cy="4498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45" name="AutoShape 21">
            <a:hlinkClick r:id="rId7"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Dian numeron paikkamerkki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BEA23E68-A09C-45F3-A217-D4D7D701C497}" type="slidenum">
              <a:rPr lang="fi-FI" altLang="fi-FI" sz="1000" smtClean="0">
                <a:solidFill>
                  <a:schemeClr val="tx1"/>
                </a:solidFill>
                <a:latin typeface="Arial" panose="020B0604020202020204" pitchFamily="34" charset="0"/>
              </a:rPr>
              <a:pPr>
                <a:spcBef>
                  <a:spcPct val="0"/>
                </a:spcBef>
                <a:buClrTx/>
                <a:buFontTx/>
                <a:buNone/>
              </a:pPr>
              <a:t>96</a:t>
            </a:fld>
            <a:endParaRPr lang="fi-FI" altLang="fi-FI" sz="1000" smtClean="0">
              <a:solidFill>
                <a:schemeClr val="tx1"/>
              </a:solidFill>
              <a:latin typeface="Arial" panose="020B0604020202020204" pitchFamily="34" charset="0"/>
            </a:endParaRPr>
          </a:p>
        </p:txBody>
      </p:sp>
      <p:sp>
        <p:nvSpPr>
          <p:cNvPr id="105475" name="Rectangle 2"/>
          <p:cNvSpPr>
            <a:spLocks noGrp="1" noRot="1" noChangeArrowheads="1"/>
          </p:cNvSpPr>
          <p:nvPr>
            <p:ph type="title"/>
          </p:nvPr>
        </p:nvSpPr>
        <p:spPr/>
        <p:txBody>
          <a:bodyPr/>
          <a:lstStyle/>
          <a:p>
            <a:pPr algn="l" eaLnBrk="1" hangingPunct="1"/>
            <a:r>
              <a:rPr lang="fi-FI" altLang="fi-FI" sz="3600" smtClean="0"/>
              <a:t>4.2 	Newtonin II laki eli dynamiikan 	peruslaki</a:t>
            </a:r>
          </a:p>
        </p:txBody>
      </p:sp>
      <p:sp>
        <p:nvSpPr>
          <p:cNvPr id="105476" name="Rectangle 3"/>
          <p:cNvSpPr>
            <a:spLocks noGrp="1" noRot="1" noChangeArrowheads="1"/>
          </p:cNvSpPr>
          <p:nvPr>
            <p:ph type="body" sz="half" idx="1"/>
          </p:nvPr>
        </p:nvSpPr>
        <p:spPr>
          <a:xfrm>
            <a:off x="301625" y="1600200"/>
            <a:ext cx="8374063" cy="1757363"/>
          </a:xfrm>
        </p:spPr>
        <p:txBody>
          <a:bodyPr/>
          <a:lstStyle/>
          <a:p>
            <a:pPr eaLnBrk="1" hangingPunct="1"/>
            <a:r>
              <a:rPr lang="fi-FI" altLang="fi-FI" sz="2800" b="1" smtClean="0"/>
              <a:t>Määritelmä</a:t>
            </a:r>
            <a:r>
              <a:rPr lang="fi-FI" altLang="fi-FI" sz="2800" smtClean="0"/>
              <a:t>:  Kappaleeseen vaikuttava koko-naisvoima ∑</a:t>
            </a:r>
            <a:r>
              <a:rPr lang="fi-FI" altLang="fi-FI" sz="2800" b="1" i="1" smtClean="0"/>
              <a:t>F</a:t>
            </a:r>
            <a:r>
              <a:rPr lang="fi-FI" altLang="fi-FI" sz="2800" smtClean="0"/>
              <a:t>  (ulkoisten voimien vektorisumma) antaa kappaleelle kiihtyvyyden </a:t>
            </a:r>
            <a:r>
              <a:rPr lang="fi-FI" altLang="fi-FI" sz="2800" b="1" i="1" smtClean="0"/>
              <a:t>a</a:t>
            </a:r>
            <a:r>
              <a:rPr lang="fi-FI" altLang="fi-FI" sz="2800" smtClean="0"/>
              <a:t>. </a:t>
            </a:r>
            <a:endParaRPr lang="en-US" altLang="fi-FI" sz="2800" smtClean="0"/>
          </a:p>
        </p:txBody>
      </p:sp>
      <p:graphicFrame>
        <p:nvGraphicFramePr>
          <p:cNvPr id="105477" name="Object 4"/>
          <p:cNvGraphicFramePr>
            <a:graphicFrameLocks noGrp="1" noChangeAspect="1"/>
          </p:cNvGraphicFramePr>
          <p:nvPr>
            <p:ph sz="quarter" idx="2"/>
          </p:nvPr>
        </p:nvGraphicFramePr>
        <p:xfrm>
          <a:off x="1677988" y="3360738"/>
          <a:ext cx="3189287" cy="1147762"/>
        </p:xfrm>
        <a:graphic>
          <a:graphicData uri="http://schemas.openxmlformats.org/presentationml/2006/ole">
            <mc:AlternateContent xmlns:mc="http://schemas.openxmlformats.org/markup-compatibility/2006">
              <mc:Choice xmlns:v="urn:schemas-microsoft-com:vml" Requires="v">
                <p:oleObj spid="_x0000_s105485" name="Equation" r:id="rId3" imgW="3213100" imgH="1155700" progId="Equation.DSMT4">
                  <p:embed/>
                </p:oleObj>
              </mc:Choice>
              <mc:Fallback>
                <p:oleObj name="Equation" r:id="rId3" imgW="3213100" imgH="11557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7988" y="3360738"/>
                        <a:ext cx="3189287" cy="1147762"/>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478" name="Object 5"/>
          <p:cNvGraphicFramePr>
            <a:graphicFrameLocks noGrp="1" noChangeAspect="1"/>
          </p:cNvGraphicFramePr>
          <p:nvPr>
            <p:ph sz="quarter" idx="3"/>
          </p:nvPr>
        </p:nvGraphicFramePr>
        <p:xfrm>
          <a:off x="900113" y="4652963"/>
          <a:ext cx="3260725" cy="825500"/>
        </p:xfrm>
        <a:graphic>
          <a:graphicData uri="http://schemas.openxmlformats.org/presentationml/2006/ole">
            <mc:AlternateContent xmlns:mc="http://schemas.openxmlformats.org/markup-compatibility/2006">
              <mc:Choice xmlns:v="urn:schemas-microsoft-com:vml" Requires="v">
                <p:oleObj spid="_x0000_s105486" name="Equation" r:id="rId5" imgW="3162300" imgH="800100" progId="Equation.DSMT4">
                  <p:embed/>
                </p:oleObj>
              </mc:Choice>
              <mc:Fallback>
                <p:oleObj name="Equation" r:id="rId5" imgW="3162300" imgH="8001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4652963"/>
                        <a:ext cx="3260725"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5479" name="Text Box 6"/>
          <p:cNvSpPr txBox="1">
            <a:spLocks noChangeArrowheads="1"/>
          </p:cNvSpPr>
          <p:nvPr/>
        </p:nvSpPr>
        <p:spPr bwMode="auto">
          <a:xfrm>
            <a:off x="755650" y="5445125"/>
            <a:ext cx="72009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r>
              <a:rPr lang="fi-FI" altLang="fi-FI" sz="2400">
                <a:solidFill>
                  <a:schemeClr val="tx1"/>
                </a:solidFill>
              </a:rPr>
              <a:t>Kiihtyvyyden </a:t>
            </a:r>
            <a:r>
              <a:rPr lang="fi-FI" altLang="fi-FI" sz="2400" b="1" i="1">
                <a:solidFill>
                  <a:schemeClr val="tx1"/>
                </a:solidFill>
              </a:rPr>
              <a:t>a</a:t>
            </a:r>
            <a:r>
              <a:rPr lang="fi-FI" altLang="fi-FI" sz="2400">
                <a:solidFill>
                  <a:schemeClr val="tx1"/>
                </a:solidFill>
              </a:rPr>
              <a:t> suunta on aina ympäristön kappa-leeseen kohdistaman kokonaisvoiman suuntainen. </a:t>
            </a:r>
          </a:p>
        </p:txBody>
      </p:sp>
      <p:sp>
        <p:nvSpPr>
          <p:cNvPr id="105480" name="AutoShape 8">
            <a:hlinkClick r:id="rId7"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Dian numeron paikkamerkki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716F47FD-9509-445A-98FD-89546491A7A8}" type="slidenum">
              <a:rPr lang="fi-FI" altLang="fi-FI" sz="1000" smtClean="0">
                <a:solidFill>
                  <a:schemeClr val="tx1"/>
                </a:solidFill>
                <a:latin typeface="Arial" panose="020B0604020202020204" pitchFamily="34" charset="0"/>
              </a:rPr>
              <a:pPr>
                <a:spcBef>
                  <a:spcPct val="0"/>
                </a:spcBef>
                <a:buClrTx/>
                <a:buFontTx/>
                <a:buNone/>
              </a:pPr>
              <a:t>97</a:t>
            </a:fld>
            <a:endParaRPr lang="fi-FI" altLang="fi-FI" sz="1000" smtClean="0">
              <a:solidFill>
                <a:schemeClr val="tx1"/>
              </a:solidFill>
              <a:latin typeface="Arial" panose="020B0604020202020204" pitchFamily="34" charset="0"/>
            </a:endParaRPr>
          </a:p>
        </p:txBody>
      </p:sp>
      <p:graphicFrame>
        <p:nvGraphicFramePr>
          <p:cNvPr id="106499" name="Object 2"/>
          <p:cNvGraphicFramePr>
            <a:graphicFrameLocks noGrp="1" noChangeAspect="1"/>
          </p:cNvGraphicFramePr>
          <p:nvPr>
            <p:ph sz="half" idx="2"/>
          </p:nvPr>
        </p:nvGraphicFramePr>
        <p:xfrm>
          <a:off x="827088" y="1557338"/>
          <a:ext cx="4857750" cy="673100"/>
        </p:xfrm>
        <a:graphic>
          <a:graphicData uri="http://schemas.openxmlformats.org/presentationml/2006/ole">
            <mc:AlternateContent xmlns:mc="http://schemas.openxmlformats.org/markup-compatibility/2006">
              <mc:Choice xmlns:v="urn:schemas-microsoft-com:vml" Requires="v">
                <p:oleObj spid="_x0000_s106520" name="Equation" r:id="rId3" imgW="5410200" imgH="749300" progId="Equation.DSMT4">
                  <p:embed/>
                </p:oleObj>
              </mc:Choice>
              <mc:Fallback>
                <p:oleObj name="Equation" r:id="rId3" imgW="5410200" imgH="7493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557338"/>
                        <a:ext cx="485775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6500" name="Rectangle 3"/>
          <p:cNvSpPr>
            <a:spLocks noGrp="1" noRot="1" noChangeArrowheads="1"/>
          </p:cNvSpPr>
          <p:nvPr>
            <p:ph type="body" sz="half" idx="1"/>
          </p:nvPr>
        </p:nvSpPr>
        <p:spPr>
          <a:xfrm>
            <a:off x="301625" y="333375"/>
            <a:ext cx="8447088" cy="1079500"/>
          </a:xfrm>
        </p:spPr>
        <p:txBody>
          <a:bodyPr/>
          <a:lstStyle/>
          <a:p>
            <a:pPr eaLnBrk="1" hangingPunct="1"/>
            <a:r>
              <a:rPr lang="fi-FI" altLang="fi-FI" sz="2800" smtClean="0"/>
              <a:t>Newtonin II laki voidaan kirjoittaa myös muotoon ∑</a:t>
            </a:r>
            <a:r>
              <a:rPr lang="fi-FI" altLang="fi-FI" sz="2800" b="1" i="1" smtClean="0"/>
              <a:t>F</a:t>
            </a:r>
            <a:r>
              <a:rPr lang="fi-FI" altLang="fi-FI" sz="2800" smtClean="0"/>
              <a:t> = </a:t>
            </a:r>
            <a:r>
              <a:rPr lang="fi-FI" altLang="fi-FI" sz="2800" i="1" smtClean="0"/>
              <a:t>m</a:t>
            </a:r>
            <a:r>
              <a:rPr lang="fi-FI" altLang="fi-FI" sz="2800" b="1" i="1" smtClean="0"/>
              <a:t>a</a:t>
            </a:r>
            <a:r>
              <a:rPr lang="fi-FI" altLang="fi-FI" sz="2800" smtClean="0"/>
              <a:t>, josta saadaan voiman yksikkö.  </a:t>
            </a:r>
          </a:p>
          <a:p>
            <a:pPr eaLnBrk="1" hangingPunct="1">
              <a:buFont typeface="Wingdings" panose="05000000000000000000" pitchFamily="2" charset="2"/>
              <a:buNone/>
            </a:pPr>
            <a:endParaRPr lang="fi-FI" altLang="fi-FI" sz="2800" b="1" i="1" smtClean="0"/>
          </a:p>
        </p:txBody>
      </p:sp>
      <p:sp>
        <p:nvSpPr>
          <p:cNvPr id="106501" name="Rectangle 4"/>
          <p:cNvSpPr>
            <a:spLocks noRot="1" noChangeArrowheads="1"/>
          </p:cNvSpPr>
          <p:nvPr/>
        </p:nvSpPr>
        <p:spPr bwMode="auto">
          <a:xfrm>
            <a:off x="395288" y="2636838"/>
            <a:ext cx="8447087"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r>
              <a:rPr lang="fi-FI" altLang="fi-FI" sz="2800"/>
              <a:t>HUOM! Kokonaisvoima ∑</a:t>
            </a:r>
            <a:r>
              <a:rPr lang="fi-FI" altLang="fi-FI" sz="2800" b="1" i="1"/>
              <a:t>F</a:t>
            </a:r>
            <a:r>
              <a:rPr lang="fi-FI" altLang="fi-FI" sz="2800"/>
              <a:t> on  laskennallinen suure, ei tietystä vuorovaikutuksesta aiheutuva yksittäinen voima.  </a:t>
            </a:r>
          </a:p>
          <a:p>
            <a:pPr eaLnBrk="1" hangingPunct="1">
              <a:buFont typeface="Wingdings" panose="05000000000000000000" pitchFamily="2" charset="2"/>
              <a:buNone/>
            </a:pPr>
            <a:endParaRPr lang="fi-FI" altLang="fi-FI" sz="2800" b="1" i="1"/>
          </a:p>
        </p:txBody>
      </p:sp>
      <p:sp>
        <p:nvSpPr>
          <p:cNvPr id="106502" name="Oval 5"/>
          <p:cNvSpPr>
            <a:spLocks noChangeArrowheads="1"/>
          </p:cNvSpPr>
          <p:nvPr/>
        </p:nvSpPr>
        <p:spPr bwMode="auto">
          <a:xfrm>
            <a:off x="1258888" y="5084763"/>
            <a:ext cx="504825" cy="5048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06503" name="Rectangle 6"/>
          <p:cNvSpPr>
            <a:spLocks noChangeArrowheads="1"/>
          </p:cNvSpPr>
          <p:nvPr/>
        </p:nvSpPr>
        <p:spPr bwMode="auto">
          <a:xfrm>
            <a:off x="1619250" y="4581525"/>
            <a:ext cx="165735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endParaRPr lang="fi-FI" altLang="fi-FI" sz="2800">
              <a:solidFill>
                <a:schemeClr val="tx1"/>
              </a:solidFill>
            </a:endParaRPr>
          </a:p>
        </p:txBody>
      </p:sp>
      <p:sp>
        <p:nvSpPr>
          <p:cNvPr id="106504" name="Oval 7"/>
          <p:cNvSpPr>
            <a:spLocks noChangeArrowheads="1"/>
          </p:cNvSpPr>
          <p:nvPr/>
        </p:nvSpPr>
        <p:spPr bwMode="auto">
          <a:xfrm>
            <a:off x="7885113" y="2924175"/>
            <a:ext cx="503237" cy="2174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06505" name="Rectangle 8"/>
          <p:cNvSpPr>
            <a:spLocks noChangeArrowheads="1"/>
          </p:cNvSpPr>
          <p:nvPr/>
        </p:nvSpPr>
        <p:spPr bwMode="auto">
          <a:xfrm>
            <a:off x="1763713" y="5084763"/>
            <a:ext cx="792162"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06506" name="Oval 9"/>
          <p:cNvSpPr>
            <a:spLocks noChangeArrowheads="1"/>
          </p:cNvSpPr>
          <p:nvPr/>
        </p:nvSpPr>
        <p:spPr bwMode="auto">
          <a:xfrm>
            <a:off x="1692275" y="4941888"/>
            <a:ext cx="1079500" cy="10795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06507" name="Oval 10"/>
          <p:cNvSpPr>
            <a:spLocks noChangeArrowheads="1"/>
          </p:cNvSpPr>
          <p:nvPr/>
        </p:nvSpPr>
        <p:spPr bwMode="auto">
          <a:xfrm>
            <a:off x="1763713" y="4797425"/>
            <a:ext cx="574675" cy="576263"/>
          </a:xfrm>
          <a:prstGeom prst="ellipse">
            <a:avLst/>
          </a:prstGeom>
          <a:solidFill>
            <a:srgbClr val="99CCFF"/>
          </a:solidFill>
          <a:ln w="9525" algn="ctr">
            <a:solidFill>
              <a:schemeClr val="tx1"/>
            </a:solidFill>
            <a:round/>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06508" name="Line 11"/>
          <p:cNvSpPr>
            <a:spLocks noChangeShapeType="1"/>
          </p:cNvSpPr>
          <p:nvPr/>
        </p:nvSpPr>
        <p:spPr bwMode="auto">
          <a:xfrm flipV="1">
            <a:off x="2051050" y="4437063"/>
            <a:ext cx="1295400" cy="6477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106509" name="Line 12"/>
          <p:cNvSpPr>
            <a:spLocks noChangeShapeType="1"/>
          </p:cNvSpPr>
          <p:nvPr/>
        </p:nvSpPr>
        <p:spPr bwMode="auto">
          <a:xfrm>
            <a:off x="2051050" y="5084763"/>
            <a:ext cx="1728788" cy="100806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106510" name="Line 13"/>
          <p:cNvSpPr>
            <a:spLocks noChangeShapeType="1"/>
          </p:cNvSpPr>
          <p:nvPr/>
        </p:nvSpPr>
        <p:spPr bwMode="auto">
          <a:xfrm flipV="1">
            <a:off x="3779838" y="5445125"/>
            <a:ext cx="1295400" cy="6477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fi-FI"/>
          </a:p>
        </p:txBody>
      </p:sp>
      <p:sp>
        <p:nvSpPr>
          <p:cNvPr id="106511" name="Line 14"/>
          <p:cNvSpPr>
            <a:spLocks noChangeShapeType="1"/>
          </p:cNvSpPr>
          <p:nvPr/>
        </p:nvSpPr>
        <p:spPr bwMode="auto">
          <a:xfrm>
            <a:off x="3348038" y="4437063"/>
            <a:ext cx="1728787" cy="1008062"/>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fi-FI"/>
          </a:p>
        </p:txBody>
      </p:sp>
      <p:sp>
        <p:nvSpPr>
          <p:cNvPr id="106512" name="Line 15"/>
          <p:cNvSpPr>
            <a:spLocks noChangeShapeType="1"/>
          </p:cNvSpPr>
          <p:nvPr/>
        </p:nvSpPr>
        <p:spPr bwMode="auto">
          <a:xfrm>
            <a:off x="2051050" y="5084763"/>
            <a:ext cx="2952750" cy="36036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106513" name="Text Box 16"/>
          <p:cNvSpPr txBox="1">
            <a:spLocks noChangeArrowheads="1"/>
          </p:cNvSpPr>
          <p:nvPr/>
        </p:nvSpPr>
        <p:spPr bwMode="auto">
          <a:xfrm>
            <a:off x="2339975" y="4322763"/>
            <a:ext cx="422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buClr>
                <a:schemeClr val="hlink"/>
              </a:buClr>
              <a:buSzPct val="80000"/>
              <a:buFont typeface="Arial" panose="020B0604020202020204" pitchFamily="34" charset="0"/>
              <a:buNone/>
            </a:pPr>
            <a:r>
              <a:rPr lang="fi-FI" altLang="fi-FI" sz="2000" b="1" i="1">
                <a:solidFill>
                  <a:schemeClr val="tx1"/>
                </a:solidFill>
              </a:rPr>
              <a:t>F</a:t>
            </a:r>
            <a:r>
              <a:rPr lang="fi-FI" altLang="fi-FI" sz="2000" baseline="-25000">
                <a:solidFill>
                  <a:schemeClr val="tx1"/>
                </a:solidFill>
              </a:rPr>
              <a:t>1</a:t>
            </a:r>
          </a:p>
        </p:txBody>
      </p:sp>
      <p:sp>
        <p:nvSpPr>
          <p:cNvPr id="106514" name="Text Box 17"/>
          <p:cNvSpPr txBox="1">
            <a:spLocks noChangeArrowheads="1"/>
          </p:cNvSpPr>
          <p:nvPr/>
        </p:nvSpPr>
        <p:spPr bwMode="auto">
          <a:xfrm>
            <a:off x="2555875" y="5762625"/>
            <a:ext cx="422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buClr>
                <a:schemeClr val="hlink"/>
              </a:buClr>
              <a:buSzPct val="80000"/>
              <a:buFont typeface="Arial" panose="020B0604020202020204" pitchFamily="34" charset="0"/>
              <a:buNone/>
            </a:pPr>
            <a:r>
              <a:rPr lang="fi-FI" altLang="fi-FI" sz="2000" b="1" i="1">
                <a:solidFill>
                  <a:schemeClr val="tx1"/>
                </a:solidFill>
              </a:rPr>
              <a:t>F</a:t>
            </a:r>
            <a:r>
              <a:rPr lang="fi-FI" altLang="fi-FI" sz="2000" baseline="-25000">
                <a:solidFill>
                  <a:schemeClr val="tx1"/>
                </a:solidFill>
              </a:rPr>
              <a:t>2</a:t>
            </a:r>
          </a:p>
        </p:txBody>
      </p:sp>
      <p:sp>
        <p:nvSpPr>
          <p:cNvPr id="106515" name="Text Box 18"/>
          <p:cNvSpPr txBox="1">
            <a:spLocks noChangeArrowheads="1"/>
          </p:cNvSpPr>
          <p:nvPr/>
        </p:nvSpPr>
        <p:spPr bwMode="auto">
          <a:xfrm>
            <a:off x="3203575" y="4868863"/>
            <a:ext cx="5127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buClr>
                <a:schemeClr val="hlink"/>
              </a:buClr>
              <a:buSzPct val="80000"/>
              <a:buFont typeface="Arial" panose="020B0604020202020204" pitchFamily="34" charset="0"/>
              <a:buNone/>
            </a:pPr>
            <a:r>
              <a:rPr lang="fi-FI" altLang="fi-FI" sz="2000" b="1" i="1">
                <a:solidFill>
                  <a:schemeClr val="tx1"/>
                </a:solidFill>
              </a:rPr>
              <a:t>∑F</a:t>
            </a:r>
            <a:endParaRPr lang="fi-FI" altLang="fi-FI" sz="2000" baseline="-25000">
              <a:solidFill>
                <a:schemeClr val="tx1"/>
              </a:solidFill>
            </a:endParaRPr>
          </a:p>
        </p:txBody>
      </p:sp>
      <p:sp>
        <p:nvSpPr>
          <p:cNvPr id="106516" name="Oval 19"/>
          <p:cNvSpPr>
            <a:spLocks noChangeArrowheads="1"/>
          </p:cNvSpPr>
          <p:nvPr/>
        </p:nvSpPr>
        <p:spPr bwMode="auto">
          <a:xfrm>
            <a:off x="5148263" y="5372100"/>
            <a:ext cx="1008062" cy="7207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06517" name="AutoShape 21">
            <a:hlinkClick r:id="rId5"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FC259DB0-3A33-4DB3-8D41-2CA1B79DB177}" type="slidenum">
              <a:rPr lang="fi-FI" altLang="fi-FI" sz="1000" smtClean="0">
                <a:solidFill>
                  <a:schemeClr val="tx1"/>
                </a:solidFill>
                <a:latin typeface="Arial" panose="020B0604020202020204" pitchFamily="34" charset="0"/>
              </a:rPr>
              <a:pPr>
                <a:spcBef>
                  <a:spcPct val="0"/>
                </a:spcBef>
                <a:buClrTx/>
                <a:buFontTx/>
                <a:buNone/>
              </a:pPr>
              <a:t>98</a:t>
            </a:fld>
            <a:endParaRPr lang="fi-FI" altLang="fi-FI" sz="1000" smtClean="0">
              <a:solidFill>
                <a:schemeClr val="tx1"/>
              </a:solidFill>
              <a:latin typeface="Arial" panose="020B0604020202020204" pitchFamily="34" charset="0"/>
            </a:endParaRPr>
          </a:p>
        </p:txBody>
      </p:sp>
      <p:sp>
        <p:nvSpPr>
          <p:cNvPr id="107523" name="Rectangle 2"/>
          <p:cNvSpPr>
            <a:spLocks noGrp="1" noRot="1" noChangeArrowheads="1"/>
          </p:cNvSpPr>
          <p:nvPr>
            <p:ph type="body" idx="1"/>
          </p:nvPr>
        </p:nvSpPr>
        <p:spPr>
          <a:xfrm>
            <a:off x="301625" y="333375"/>
            <a:ext cx="8540750" cy="4325938"/>
          </a:xfrm>
        </p:spPr>
        <p:txBody>
          <a:bodyPr/>
          <a:lstStyle/>
          <a:p>
            <a:pPr eaLnBrk="1" hangingPunct="1">
              <a:buFont typeface="Wingdings" panose="05000000000000000000" pitchFamily="2" charset="2"/>
              <a:buNone/>
            </a:pPr>
            <a:r>
              <a:rPr lang="fi-FI" altLang="fi-FI" sz="2800" b="1" smtClean="0"/>
              <a:t>	Tehtävä 4.1</a:t>
            </a:r>
            <a:r>
              <a:rPr lang="fi-FI" altLang="fi-FI" sz="2800" smtClean="0"/>
              <a:t>. Kappaleeseen, jonka massa on 15 kg, vaikuttaa 60 N suuruinen voima.  Laske kappaleen saama kiihtyvyys. </a:t>
            </a:r>
          </a:p>
          <a:p>
            <a:pPr eaLnBrk="1" hangingPunct="1">
              <a:buFont typeface="Wingdings" panose="05000000000000000000" pitchFamily="2" charset="2"/>
              <a:buNone/>
            </a:pPr>
            <a:r>
              <a:rPr lang="fi-FI" altLang="fi-FI" sz="2800" smtClean="0"/>
              <a:t> </a:t>
            </a:r>
          </a:p>
          <a:p>
            <a:pPr eaLnBrk="1" hangingPunct="1">
              <a:buFont typeface="Wingdings" panose="05000000000000000000" pitchFamily="2" charset="2"/>
              <a:buNone/>
            </a:pPr>
            <a:r>
              <a:rPr lang="fi-FI" altLang="fi-FI" sz="2800" b="1" smtClean="0"/>
              <a:t>	Tehtävä 4.2</a:t>
            </a:r>
            <a:r>
              <a:rPr lang="fi-FI" altLang="fi-FI" sz="2800" smtClean="0"/>
              <a:t>. Kappaleeseen vaikuttaa kaksi voimaa kuvan esittämällä tavalla.  Kappaleen massa on 15 kg. a) Määritä kappaleen kiihtyvyys (itseisarvo ja suunta).  b) Lisää kuvaan voima, jotta kappale pysyisi levossa.  </a:t>
            </a:r>
          </a:p>
        </p:txBody>
      </p:sp>
      <p:grpSp>
        <p:nvGrpSpPr>
          <p:cNvPr id="107524" name="Group 3"/>
          <p:cNvGrpSpPr>
            <a:grpSpLocks/>
          </p:cNvGrpSpPr>
          <p:nvPr/>
        </p:nvGrpSpPr>
        <p:grpSpPr bwMode="auto">
          <a:xfrm>
            <a:off x="3076575" y="4835525"/>
            <a:ext cx="2663825" cy="1549400"/>
            <a:chOff x="2064" y="2568"/>
            <a:chExt cx="1678" cy="976"/>
          </a:xfrm>
        </p:grpSpPr>
        <p:sp>
          <p:nvSpPr>
            <p:cNvPr id="107528" name="Oval 4"/>
            <p:cNvSpPr>
              <a:spLocks noChangeArrowheads="1"/>
            </p:cNvSpPr>
            <p:nvPr/>
          </p:nvSpPr>
          <p:spPr bwMode="auto">
            <a:xfrm>
              <a:off x="2064" y="2976"/>
              <a:ext cx="499" cy="499"/>
            </a:xfrm>
            <a:prstGeom prst="ellipse">
              <a:avLst/>
            </a:prstGeom>
            <a:solidFill>
              <a:srgbClr val="99CCFF"/>
            </a:solidFill>
            <a:ln w="9525" algn="ctr">
              <a:solidFill>
                <a:schemeClr val="tx1"/>
              </a:solidFill>
              <a:round/>
              <a:headEnd/>
              <a:tailEnd/>
            </a:ln>
          </p:spPr>
          <p:txBody>
            <a:bodyPr wrap="none" anchor="ct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
          <p:nvSpPr>
            <p:cNvPr id="107529" name="Line 5"/>
            <p:cNvSpPr>
              <a:spLocks noChangeShapeType="1"/>
            </p:cNvSpPr>
            <p:nvPr/>
          </p:nvSpPr>
          <p:spPr bwMode="auto">
            <a:xfrm flipV="1">
              <a:off x="2290" y="2568"/>
              <a:ext cx="590" cy="68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sp>
          <p:nvSpPr>
            <p:cNvPr id="107530" name="Line 6"/>
            <p:cNvSpPr>
              <a:spLocks noChangeShapeType="1"/>
            </p:cNvSpPr>
            <p:nvPr/>
          </p:nvSpPr>
          <p:spPr bwMode="auto">
            <a:xfrm flipV="1">
              <a:off x="2290" y="3249"/>
              <a:ext cx="145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i-FI"/>
            </a:p>
          </p:txBody>
        </p:sp>
        <p:sp>
          <p:nvSpPr>
            <p:cNvPr id="107531" name="Text Box 7"/>
            <p:cNvSpPr txBox="1">
              <a:spLocks noChangeArrowheads="1"/>
            </p:cNvSpPr>
            <p:nvPr/>
          </p:nvSpPr>
          <p:spPr bwMode="auto">
            <a:xfrm>
              <a:off x="2699" y="2659"/>
              <a:ext cx="9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000" b="1" i="1">
                  <a:solidFill>
                    <a:schemeClr val="tx1"/>
                  </a:solidFill>
                </a:rPr>
                <a:t>F</a:t>
              </a:r>
              <a:r>
                <a:rPr lang="fi-FI" altLang="fi-FI" sz="2000" baseline="-25000">
                  <a:solidFill>
                    <a:schemeClr val="tx1"/>
                  </a:solidFill>
                </a:rPr>
                <a:t>1</a:t>
              </a:r>
              <a:r>
                <a:rPr lang="fi-FI" altLang="fi-FI" sz="2000">
                  <a:solidFill>
                    <a:schemeClr val="tx1"/>
                  </a:solidFill>
                </a:rPr>
                <a:t> = 120 N</a:t>
              </a:r>
            </a:p>
          </p:txBody>
        </p:sp>
        <p:sp>
          <p:nvSpPr>
            <p:cNvPr id="107532" name="Text Box 8"/>
            <p:cNvSpPr txBox="1">
              <a:spLocks noChangeArrowheads="1"/>
            </p:cNvSpPr>
            <p:nvPr/>
          </p:nvSpPr>
          <p:spPr bwMode="auto">
            <a:xfrm>
              <a:off x="2699" y="3294"/>
              <a:ext cx="9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fi-FI" altLang="fi-FI" sz="2000" b="1" i="1">
                  <a:solidFill>
                    <a:schemeClr val="tx1"/>
                  </a:solidFill>
                </a:rPr>
                <a:t>F</a:t>
              </a:r>
              <a:r>
                <a:rPr lang="fi-FI" altLang="fi-FI" sz="2000" baseline="-25000">
                  <a:solidFill>
                    <a:schemeClr val="tx1"/>
                  </a:solidFill>
                </a:rPr>
                <a:t>2</a:t>
              </a:r>
              <a:r>
                <a:rPr lang="fi-FI" altLang="fi-FI" sz="2000">
                  <a:solidFill>
                    <a:schemeClr val="tx1"/>
                  </a:solidFill>
                </a:rPr>
                <a:t> = 180 N</a:t>
              </a:r>
            </a:p>
          </p:txBody>
        </p:sp>
        <p:sp>
          <p:nvSpPr>
            <p:cNvPr id="107533" name="Freeform 9"/>
            <p:cNvSpPr>
              <a:spLocks/>
            </p:cNvSpPr>
            <p:nvPr/>
          </p:nvSpPr>
          <p:spPr bwMode="auto">
            <a:xfrm>
              <a:off x="2562" y="2931"/>
              <a:ext cx="182" cy="318"/>
            </a:xfrm>
            <a:custGeom>
              <a:avLst/>
              <a:gdLst>
                <a:gd name="T0" fmla="*/ 0 w 182"/>
                <a:gd name="T1" fmla="*/ 0 h 318"/>
                <a:gd name="T2" fmla="*/ 137 w 182"/>
                <a:gd name="T3" fmla="*/ 136 h 318"/>
                <a:gd name="T4" fmla="*/ 182 w 182"/>
                <a:gd name="T5" fmla="*/ 318 h 318"/>
                <a:gd name="T6" fmla="*/ 0 60000 65536"/>
                <a:gd name="T7" fmla="*/ 0 60000 65536"/>
                <a:gd name="T8" fmla="*/ 0 60000 65536"/>
                <a:gd name="T9" fmla="*/ 0 w 182"/>
                <a:gd name="T10" fmla="*/ 0 h 318"/>
                <a:gd name="T11" fmla="*/ 182 w 182"/>
                <a:gd name="T12" fmla="*/ 318 h 318"/>
              </a:gdLst>
              <a:ahLst/>
              <a:cxnLst>
                <a:cxn ang="T6">
                  <a:pos x="T0" y="T1"/>
                </a:cxn>
                <a:cxn ang="T7">
                  <a:pos x="T2" y="T3"/>
                </a:cxn>
                <a:cxn ang="T8">
                  <a:pos x="T4" y="T5"/>
                </a:cxn>
              </a:cxnLst>
              <a:rect l="T9" t="T10" r="T11" b="T12"/>
              <a:pathLst>
                <a:path w="182" h="318">
                  <a:moveTo>
                    <a:pt x="0" y="0"/>
                  </a:moveTo>
                  <a:cubicBezTo>
                    <a:pt x="53" y="41"/>
                    <a:pt x="107" y="83"/>
                    <a:pt x="137" y="136"/>
                  </a:cubicBezTo>
                  <a:cubicBezTo>
                    <a:pt x="167" y="189"/>
                    <a:pt x="174" y="253"/>
                    <a:pt x="182" y="31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fi-FI"/>
            </a:p>
          </p:txBody>
        </p:sp>
        <p:sp>
          <p:nvSpPr>
            <p:cNvPr id="107534" name="Text Box 10"/>
            <p:cNvSpPr txBox="1">
              <a:spLocks noChangeArrowheads="1"/>
            </p:cNvSpPr>
            <p:nvPr/>
          </p:nvSpPr>
          <p:spPr bwMode="auto">
            <a:xfrm>
              <a:off x="2699" y="2931"/>
              <a:ext cx="5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buClr>
                  <a:schemeClr val="hlink"/>
                </a:buClr>
                <a:buSzPct val="80000"/>
                <a:buFont typeface="Arial" panose="020B0604020202020204" pitchFamily="34" charset="0"/>
                <a:buNone/>
              </a:pPr>
              <a:r>
                <a:rPr lang="el-GR" altLang="fi-FI" sz="2000">
                  <a:solidFill>
                    <a:schemeClr val="tx1"/>
                  </a:solidFill>
                  <a:latin typeface="Arial" panose="020B0604020202020204" pitchFamily="34" charset="0"/>
                  <a:cs typeface="Arial" panose="020B0604020202020204" pitchFamily="34" charset="0"/>
                </a:rPr>
                <a:t>α</a:t>
              </a:r>
              <a:r>
                <a:rPr lang="fi-FI" altLang="fi-FI" sz="2000">
                  <a:solidFill>
                    <a:schemeClr val="tx1"/>
                  </a:solidFill>
                  <a:latin typeface="Arial" panose="020B0604020202020204" pitchFamily="34" charset="0"/>
                  <a:cs typeface="Arial" panose="020B0604020202020204" pitchFamily="34" charset="0"/>
                </a:rPr>
                <a:t>=35°</a:t>
              </a:r>
              <a:endParaRPr lang="el-GR" altLang="fi-FI" sz="2000">
                <a:solidFill>
                  <a:schemeClr val="tx1"/>
                </a:solidFill>
                <a:latin typeface="Arial" panose="020B0604020202020204" pitchFamily="34" charset="0"/>
                <a:cs typeface="Arial" panose="020B0604020202020204" pitchFamily="34" charset="0"/>
              </a:endParaRPr>
            </a:p>
          </p:txBody>
        </p:sp>
      </p:grpSp>
      <p:sp>
        <p:nvSpPr>
          <p:cNvPr id="107525" name="AutoShape 12">
            <a:hlinkClick r:id="rId2" action="ppaction://hlinksldjump" highlightClick="1"/>
          </p:cNvPr>
          <p:cNvSpPr>
            <a:spLocks noChangeArrowheads="1"/>
          </p:cNvSpPr>
          <p:nvPr/>
        </p:nvSpPr>
        <p:spPr bwMode="auto">
          <a:xfrm>
            <a:off x="5357813" y="1350963"/>
            <a:ext cx="1163637" cy="371475"/>
          </a:xfrm>
          <a:prstGeom prst="actionButtonBlank">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1600" b="1">
                <a:solidFill>
                  <a:schemeClr val="tx2"/>
                </a:solidFill>
              </a:rPr>
              <a:t>Ratkaisu</a:t>
            </a:r>
          </a:p>
        </p:txBody>
      </p:sp>
      <p:sp>
        <p:nvSpPr>
          <p:cNvPr id="107526" name="AutoShape 13">
            <a:hlinkClick r:id="rId3" action="ppaction://hlinksldjump" highlightClick="1"/>
          </p:cNvPr>
          <p:cNvSpPr>
            <a:spLocks noChangeArrowheads="1"/>
          </p:cNvSpPr>
          <p:nvPr/>
        </p:nvSpPr>
        <p:spPr bwMode="auto">
          <a:xfrm>
            <a:off x="5400675" y="4102100"/>
            <a:ext cx="1163638" cy="371475"/>
          </a:xfrm>
          <a:prstGeom prst="actionButtonBlank">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lgn="ctr" eaLnBrk="1" hangingPunct="1">
              <a:spcBef>
                <a:spcPct val="50000"/>
              </a:spcBef>
              <a:buClrTx/>
              <a:buFontTx/>
              <a:buNone/>
            </a:pPr>
            <a:r>
              <a:rPr lang="fi-FI" altLang="fi-FI" sz="1600" b="1">
                <a:solidFill>
                  <a:schemeClr val="tx2"/>
                </a:solidFill>
              </a:rPr>
              <a:t>Ratkaisu</a:t>
            </a:r>
          </a:p>
        </p:txBody>
      </p:sp>
      <p:sp>
        <p:nvSpPr>
          <p:cNvPr id="107527" name="AutoShape 14">
            <a:hlinkClick r:id="rId4"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a:spcBef>
                <a:spcPct val="0"/>
              </a:spcBef>
              <a:buClrTx/>
              <a:buFontTx/>
              <a:buNone/>
            </a:pPr>
            <a:fld id="{DBD5417D-530C-47F1-BCDF-4F46AF3B1276}" type="slidenum">
              <a:rPr lang="fi-FI" altLang="fi-FI" sz="1000" smtClean="0">
                <a:solidFill>
                  <a:schemeClr val="tx1"/>
                </a:solidFill>
                <a:latin typeface="Arial" panose="020B0604020202020204" pitchFamily="34" charset="0"/>
              </a:rPr>
              <a:pPr>
                <a:spcBef>
                  <a:spcPct val="0"/>
                </a:spcBef>
                <a:buClrTx/>
                <a:buFontTx/>
                <a:buNone/>
              </a:pPr>
              <a:t>99</a:t>
            </a:fld>
            <a:endParaRPr lang="fi-FI" altLang="fi-FI" sz="1000" smtClean="0">
              <a:solidFill>
                <a:schemeClr val="tx1"/>
              </a:solidFill>
              <a:latin typeface="Arial" panose="020B0604020202020204" pitchFamily="34" charset="0"/>
            </a:endParaRPr>
          </a:p>
        </p:txBody>
      </p:sp>
      <p:sp>
        <p:nvSpPr>
          <p:cNvPr id="108547" name="Rectangle 2"/>
          <p:cNvSpPr>
            <a:spLocks noGrp="1" noRot="1" noChangeArrowheads="1"/>
          </p:cNvSpPr>
          <p:nvPr>
            <p:ph type="body" idx="1"/>
          </p:nvPr>
        </p:nvSpPr>
        <p:spPr>
          <a:xfrm>
            <a:off x="301625" y="1371600"/>
            <a:ext cx="8540750" cy="5130800"/>
          </a:xfrm>
        </p:spPr>
        <p:txBody>
          <a:bodyPr/>
          <a:lstStyle/>
          <a:p>
            <a:pPr eaLnBrk="1" hangingPunct="1"/>
            <a:r>
              <a:rPr lang="fi-FI" altLang="fi-FI" sz="2800" b="1" smtClean="0"/>
              <a:t>Massa</a:t>
            </a:r>
            <a:endParaRPr lang="fi-FI" altLang="fi-FI" sz="2800" i="1" smtClean="0"/>
          </a:p>
          <a:p>
            <a:pPr lvl="1" eaLnBrk="1" hangingPunct="1"/>
            <a:r>
              <a:rPr lang="fi-FI" altLang="fi-FI" sz="2400" smtClean="0"/>
              <a:t>on suure, joka ilmaisee kappaleen hitauden eli kyvyn vastustaa liiketilan muuttamista. </a:t>
            </a:r>
          </a:p>
          <a:p>
            <a:pPr eaLnBrk="1" hangingPunct="1"/>
            <a:r>
              <a:rPr lang="fi-FI" altLang="fi-FI" sz="2800" b="1" smtClean="0"/>
              <a:t>Painovoima</a:t>
            </a:r>
          </a:p>
          <a:p>
            <a:pPr lvl="1" eaLnBrk="1" hangingPunct="1"/>
            <a:r>
              <a:rPr lang="fi-FI" altLang="fi-FI" sz="2400" smtClean="0"/>
              <a:t>Painovoima </a:t>
            </a:r>
            <a:r>
              <a:rPr lang="fi-FI" altLang="fi-FI" sz="2400" b="1" i="1" smtClean="0"/>
              <a:t> G </a:t>
            </a:r>
            <a:r>
              <a:rPr lang="fi-FI" altLang="fi-FI" sz="2400" smtClean="0"/>
              <a:t>on voima, jolla paikallinen painovoimakenttä vaikuttaa kappaleeseen.  Maan pinnalla </a:t>
            </a:r>
            <a:r>
              <a:rPr lang="fi-FI" altLang="fi-FI" sz="2400" b="1" i="1" smtClean="0"/>
              <a:t>G</a:t>
            </a:r>
            <a:r>
              <a:rPr lang="fi-FI" altLang="fi-FI" sz="2400" smtClean="0"/>
              <a:t> = </a:t>
            </a:r>
            <a:r>
              <a:rPr lang="fi-FI" altLang="fi-FI" sz="2400" i="1" smtClean="0"/>
              <a:t>m</a:t>
            </a:r>
            <a:r>
              <a:rPr lang="fi-FI" altLang="fi-FI" sz="2400" b="1" i="1" smtClean="0"/>
              <a:t>g</a:t>
            </a:r>
            <a:r>
              <a:rPr lang="fi-FI" altLang="fi-FI" sz="2400" smtClean="0"/>
              <a:t>. </a:t>
            </a:r>
            <a:r>
              <a:rPr lang="fi-FI" altLang="fi-FI" sz="2400" i="1" smtClean="0"/>
              <a:t>g</a:t>
            </a:r>
            <a:r>
              <a:rPr lang="fi-FI" altLang="fi-FI" sz="2400" smtClean="0"/>
              <a:t> = 9,81 m/s</a:t>
            </a:r>
            <a:r>
              <a:rPr lang="fi-FI" altLang="fi-FI" sz="2400" baseline="30000" smtClean="0"/>
              <a:t>2</a:t>
            </a:r>
            <a:endParaRPr lang="fi-FI" altLang="fi-FI" sz="2400" smtClean="0"/>
          </a:p>
          <a:p>
            <a:pPr eaLnBrk="1" hangingPunct="1"/>
            <a:r>
              <a:rPr lang="fi-FI" altLang="fi-FI" sz="2800" b="1" smtClean="0"/>
              <a:t>Paino</a:t>
            </a:r>
          </a:p>
          <a:p>
            <a:pPr lvl="1" eaLnBrk="1" hangingPunct="1"/>
            <a:r>
              <a:rPr lang="fi-FI" altLang="fi-FI" sz="2400" smtClean="0"/>
              <a:t>Standardin SFS 3991 mukaan kappaleen paino on se voima, joka on kumottava kappaleen pitämiseksi paikallaan tietyssä koordinaatistossa.  Painon yksikkö on newton.  </a:t>
            </a:r>
          </a:p>
        </p:txBody>
      </p:sp>
      <p:sp>
        <p:nvSpPr>
          <p:cNvPr id="108548" name="Rectangle 3"/>
          <p:cNvSpPr>
            <a:spLocks noGrp="1" noRot="1" noChangeArrowheads="1"/>
          </p:cNvSpPr>
          <p:nvPr>
            <p:ph type="title"/>
          </p:nvPr>
        </p:nvSpPr>
        <p:spPr>
          <a:xfrm>
            <a:off x="406400" y="228600"/>
            <a:ext cx="8207375" cy="1143000"/>
          </a:xfrm>
        </p:spPr>
        <p:txBody>
          <a:bodyPr/>
          <a:lstStyle/>
          <a:p>
            <a:pPr algn="l" eaLnBrk="1" hangingPunct="1"/>
            <a:r>
              <a:rPr lang="fi-FI" altLang="fi-FI" sz="3600" smtClean="0"/>
              <a:t>4.3 Massa, painovoima ja paino</a:t>
            </a:r>
          </a:p>
        </p:txBody>
      </p:sp>
      <p:sp>
        <p:nvSpPr>
          <p:cNvPr id="108549" name="AutoShape 5">
            <a:hlinkClick r:id="rId2" action="ppaction://hlinksldjump" highlightClick="1"/>
          </p:cNvPr>
          <p:cNvSpPr>
            <a:spLocks noChangeArrowheads="1"/>
          </p:cNvSpPr>
          <p:nvPr/>
        </p:nvSpPr>
        <p:spPr bwMode="auto">
          <a:xfrm>
            <a:off x="8739188" y="6526213"/>
            <a:ext cx="381000" cy="303212"/>
          </a:xfrm>
          <a:prstGeom prst="actionButtonBeginning">
            <a:avLst/>
          </a:prstGeom>
          <a:solidFill>
            <a:srgbClr val="DDDDDD"/>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FF0000"/>
              </a:buClr>
              <a:buFont typeface="Wingdings" panose="05000000000000000000" pitchFamily="2" charset="2"/>
              <a:buChar char="§"/>
              <a:defRPr sz="3200">
                <a:solidFill>
                  <a:srgbClr val="000000"/>
                </a:solidFill>
                <a:latin typeface="Tahoma" panose="020B0604030504040204" pitchFamily="34" charset="0"/>
              </a:defRPr>
            </a:lvl1pPr>
            <a:lvl2pPr marL="742950" indent="-285750">
              <a:spcBef>
                <a:spcPct val="20000"/>
              </a:spcBef>
              <a:buClr>
                <a:schemeClr val="folHlink"/>
              </a:buClr>
              <a:buFont typeface="Wingdings" panose="05000000000000000000" pitchFamily="2" charset="2"/>
              <a:buChar char="§"/>
              <a:defRPr sz="2800">
                <a:solidFill>
                  <a:srgbClr val="000000"/>
                </a:solidFill>
                <a:latin typeface="Tahoma" panose="020B0604030504040204" pitchFamily="34" charset="0"/>
              </a:defRPr>
            </a:lvl2pPr>
            <a:lvl3pPr marL="1143000" indent="-228600">
              <a:spcBef>
                <a:spcPct val="20000"/>
              </a:spcBef>
              <a:buClr>
                <a:schemeClr val="hlink"/>
              </a:buClr>
              <a:buSzPct val="80000"/>
              <a:buFont typeface="Arial" panose="020B0604020202020204" pitchFamily="34" charset="0"/>
              <a:buChar char="►"/>
              <a:defRPr sz="2400">
                <a:solidFill>
                  <a:srgbClr val="000000"/>
                </a:solidFill>
                <a:latin typeface="Tahoma" panose="020B0604030504040204" pitchFamily="34" charset="0"/>
              </a:defRPr>
            </a:lvl3pPr>
            <a:lvl4pPr marL="1600200" indent="-228600">
              <a:spcBef>
                <a:spcPct val="20000"/>
              </a:spcBef>
              <a:buClr>
                <a:schemeClr val="folHlink"/>
              </a:buClr>
              <a:buFont typeface="Wingdings" panose="05000000000000000000" pitchFamily="2" charset="2"/>
              <a:buChar char="§"/>
              <a:defRPr sz="2000">
                <a:solidFill>
                  <a:srgbClr val="000000"/>
                </a:solidFill>
                <a:latin typeface="Tahoma" panose="020B0604030504040204" pitchFamily="34" charset="0"/>
              </a:defRPr>
            </a:lvl4pPr>
            <a:lvl5pPr marL="2057400" indent="-228600">
              <a:spcBef>
                <a:spcPct val="20000"/>
              </a:spcBef>
              <a:buClr>
                <a:schemeClr val="hlink"/>
              </a:buClr>
              <a:buSzPct val="80000"/>
              <a:buFont typeface="Arial" panose="020B0604020202020204" pitchFamily="34" charset="0"/>
              <a:buChar char="►"/>
              <a:defRPr sz="2000">
                <a:solidFill>
                  <a:srgbClr val="000000"/>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rgbClr val="000000"/>
                </a:solidFill>
                <a:latin typeface="Tahoma" panose="020B0604030504040204" pitchFamily="34" charset="0"/>
              </a:defRPr>
            </a:lvl9pPr>
          </a:lstStyle>
          <a:p>
            <a:pPr eaLnBrk="1" hangingPunct="1">
              <a:spcBef>
                <a:spcPct val="50000"/>
              </a:spcBef>
              <a:buClrTx/>
              <a:buFontTx/>
              <a:buNone/>
            </a:pPr>
            <a:endParaRPr lang="fi-FI" altLang="fi-FI" sz="3600">
              <a:solidFill>
                <a:schemeClr val="tx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ysiikka1_malli">
  <a:themeElements>
    <a:clrScheme name="Fysiikka1_malli 15">
      <a:dk1>
        <a:srgbClr val="000000"/>
      </a:dk1>
      <a:lt1>
        <a:srgbClr val="EAEAEA"/>
      </a:lt1>
      <a:dk2>
        <a:srgbClr val="003399"/>
      </a:dk2>
      <a:lt2>
        <a:srgbClr val="007E7B"/>
      </a:lt2>
      <a:accent1>
        <a:srgbClr val="33CCCC"/>
      </a:accent1>
      <a:accent2>
        <a:srgbClr val="00CC66"/>
      </a:accent2>
      <a:accent3>
        <a:srgbClr val="F3F3F3"/>
      </a:accent3>
      <a:accent4>
        <a:srgbClr val="000000"/>
      </a:accent4>
      <a:accent5>
        <a:srgbClr val="ADE2E2"/>
      </a:accent5>
      <a:accent6>
        <a:srgbClr val="00B95C"/>
      </a:accent6>
      <a:hlink>
        <a:srgbClr val="008000"/>
      </a:hlink>
      <a:folHlink>
        <a:srgbClr val="007FFE"/>
      </a:folHlink>
    </a:clrScheme>
    <a:fontScheme name="Fysiikka1_malli">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00">
            <a:alpha val="80000"/>
          </a:srgbClr>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fi-FI" sz="36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rgbClr val="993300">
            <a:alpha val="80000"/>
          </a:srgbClr>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fi-FI" sz="36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Fysiikka1_malli 1">
        <a:dk1>
          <a:srgbClr val="00007A"/>
        </a:dk1>
        <a:lt1>
          <a:srgbClr val="FFFFFF"/>
        </a:lt1>
        <a:dk2>
          <a:srgbClr val="000066"/>
        </a:dk2>
        <a:lt2>
          <a:srgbClr val="CCECFF"/>
        </a:lt2>
        <a:accent1>
          <a:srgbClr val="6F64C2"/>
        </a:accent1>
        <a:accent2>
          <a:srgbClr val="0089BA"/>
        </a:accent2>
        <a:accent3>
          <a:srgbClr val="AAAAB8"/>
        </a:accent3>
        <a:accent4>
          <a:srgbClr val="DADADA"/>
        </a:accent4>
        <a:accent5>
          <a:srgbClr val="BBB8DD"/>
        </a:accent5>
        <a:accent6>
          <a:srgbClr val="007CA8"/>
        </a:accent6>
        <a:hlink>
          <a:srgbClr val="66CCFF"/>
        </a:hlink>
        <a:folHlink>
          <a:srgbClr val="00CC99"/>
        </a:folHlink>
      </a:clrScheme>
      <a:clrMap bg1="dk2" tx1="lt1" bg2="dk1" tx2="lt2" accent1="accent1" accent2="accent2" accent3="accent3" accent4="accent4" accent5="accent5" accent6="accent6" hlink="hlink" folHlink="folHlink"/>
    </a:extraClrScheme>
    <a:extraClrScheme>
      <a:clrScheme name="Fysiikka1_malli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clrMap bg1="dk2" tx1="lt1" bg2="dk1" tx2="lt2" accent1="accent1" accent2="accent2" accent3="accent3" accent4="accent4" accent5="accent5" accent6="accent6" hlink="hlink" folHlink="folHlink"/>
    </a:extraClrScheme>
    <a:extraClrScheme>
      <a:clrScheme name="Fysiikka1_malli 3">
        <a:dk1>
          <a:srgbClr val="860000"/>
        </a:dk1>
        <a:lt1>
          <a:srgbClr val="FFFFFF"/>
        </a:lt1>
        <a:dk2>
          <a:srgbClr val="800000"/>
        </a:dk2>
        <a:lt2>
          <a:srgbClr val="FFFFCC"/>
        </a:lt2>
        <a:accent1>
          <a:srgbClr val="FF6600"/>
        </a:accent1>
        <a:accent2>
          <a:srgbClr val="FF9933"/>
        </a:accent2>
        <a:accent3>
          <a:srgbClr val="C0AAAA"/>
        </a:accent3>
        <a:accent4>
          <a:srgbClr val="DADADA"/>
        </a:accent4>
        <a:accent5>
          <a:srgbClr val="FFB8AA"/>
        </a:accent5>
        <a:accent6>
          <a:srgbClr val="E78A2D"/>
        </a:accent6>
        <a:hlink>
          <a:srgbClr val="FFCC00"/>
        </a:hlink>
        <a:folHlink>
          <a:srgbClr val="CC9900"/>
        </a:folHlink>
      </a:clrScheme>
      <a:clrMap bg1="dk2" tx1="lt1" bg2="dk1" tx2="lt2" accent1="accent1" accent2="accent2" accent3="accent3" accent4="accent4" accent5="accent5" accent6="accent6" hlink="hlink" folHlink="folHlink"/>
    </a:extraClrScheme>
    <a:extraClrScheme>
      <a:clrScheme name="Fysiikka1_malli 4">
        <a:dk1>
          <a:srgbClr val="676A5C"/>
        </a:dk1>
        <a:lt1>
          <a:srgbClr val="FFFFFF"/>
        </a:lt1>
        <a:dk2>
          <a:srgbClr val="686B5D"/>
        </a:dk2>
        <a:lt2>
          <a:srgbClr val="FFFFCC"/>
        </a:lt2>
        <a:accent1>
          <a:srgbClr val="CC6600"/>
        </a:accent1>
        <a:accent2>
          <a:srgbClr val="809EA8"/>
        </a:accent2>
        <a:accent3>
          <a:srgbClr val="B9BAB6"/>
        </a:accent3>
        <a:accent4>
          <a:srgbClr val="DADADA"/>
        </a:accent4>
        <a:accent5>
          <a:srgbClr val="E2B8AA"/>
        </a:accent5>
        <a:accent6>
          <a:srgbClr val="738F98"/>
        </a:accent6>
        <a:hlink>
          <a:srgbClr val="DDBF4F"/>
        </a:hlink>
        <a:folHlink>
          <a:srgbClr val="B7B6A3"/>
        </a:folHlink>
      </a:clrScheme>
      <a:clrMap bg1="dk2" tx1="lt1" bg2="dk1" tx2="lt2" accent1="accent1" accent2="accent2" accent3="accent3" accent4="accent4" accent5="accent5" accent6="accent6" hlink="hlink" folHlink="folHlink"/>
    </a:extraClrScheme>
    <a:extraClrScheme>
      <a:clrScheme name="Fysiikka1_malli 5">
        <a:dk1>
          <a:srgbClr val="AC835E"/>
        </a:dk1>
        <a:lt1>
          <a:srgbClr val="FFFFFF"/>
        </a:lt1>
        <a:dk2>
          <a:srgbClr val="AE8764"/>
        </a:dk2>
        <a:lt2>
          <a:srgbClr val="FFFFCC"/>
        </a:lt2>
        <a:accent1>
          <a:srgbClr val="CC6600"/>
        </a:accent1>
        <a:accent2>
          <a:srgbClr val="FF5050"/>
        </a:accent2>
        <a:accent3>
          <a:srgbClr val="D3C3B8"/>
        </a:accent3>
        <a:accent4>
          <a:srgbClr val="DADADA"/>
        </a:accent4>
        <a:accent5>
          <a:srgbClr val="E2B8AA"/>
        </a:accent5>
        <a:accent6>
          <a:srgbClr val="E74848"/>
        </a:accent6>
        <a:hlink>
          <a:srgbClr val="FFCC99"/>
        </a:hlink>
        <a:folHlink>
          <a:srgbClr val="FF9966"/>
        </a:folHlink>
      </a:clrScheme>
      <a:clrMap bg1="dk2" tx1="lt1" bg2="dk1" tx2="lt2" accent1="accent1" accent2="accent2" accent3="accent3" accent4="accent4" accent5="accent5" accent6="accent6" hlink="hlink" folHlink="folHlink"/>
    </a:extraClrScheme>
    <a:extraClrScheme>
      <a:clrScheme name="Fysiikka1_malli 6">
        <a:dk1>
          <a:srgbClr val="526133"/>
        </a:dk1>
        <a:lt1>
          <a:srgbClr val="FFFFFF"/>
        </a:lt1>
        <a:dk2>
          <a:srgbClr val="4E5D31"/>
        </a:dk2>
        <a:lt2>
          <a:srgbClr val="FFFFCC"/>
        </a:lt2>
        <a:accent1>
          <a:srgbClr val="99CC00"/>
        </a:accent1>
        <a:accent2>
          <a:srgbClr val="7A9505"/>
        </a:accent2>
        <a:accent3>
          <a:srgbClr val="B2B6AD"/>
        </a:accent3>
        <a:accent4>
          <a:srgbClr val="DADADA"/>
        </a:accent4>
        <a:accent5>
          <a:srgbClr val="CAE2AA"/>
        </a:accent5>
        <a:accent6>
          <a:srgbClr val="6E8704"/>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Fysiikka1_malli 7">
        <a:dk1>
          <a:srgbClr val="000000"/>
        </a:dk1>
        <a:lt1>
          <a:srgbClr val="DDDCC5"/>
        </a:lt1>
        <a:dk2>
          <a:srgbClr val="95934B"/>
        </a:dk2>
        <a:lt2>
          <a:srgbClr val="DBDAC3"/>
        </a:lt2>
        <a:accent1>
          <a:srgbClr val="EAEBE1"/>
        </a:accent1>
        <a:accent2>
          <a:srgbClr val="9DB0B7"/>
        </a:accent2>
        <a:accent3>
          <a:srgbClr val="EBEBDF"/>
        </a:accent3>
        <a:accent4>
          <a:srgbClr val="000000"/>
        </a:accent4>
        <a:accent5>
          <a:srgbClr val="F3F3EE"/>
        </a:accent5>
        <a:accent6>
          <a:srgbClr val="8E9FA6"/>
        </a:accent6>
        <a:hlink>
          <a:srgbClr val="009900"/>
        </a:hlink>
        <a:folHlink>
          <a:srgbClr val="808000"/>
        </a:folHlink>
      </a:clrScheme>
      <a:clrMap bg1="lt1" tx1="dk1" bg2="lt2" tx2="dk2" accent1="accent1" accent2="accent2" accent3="accent3" accent4="accent4" accent5="accent5" accent6="accent6" hlink="hlink" folHlink="folHlink"/>
    </a:extraClrScheme>
    <a:extraClrScheme>
      <a:clrScheme name="Fysiikka1_malli 8">
        <a:dk1>
          <a:srgbClr val="007E7B"/>
        </a:dk1>
        <a:lt1>
          <a:srgbClr val="FFFFFF"/>
        </a:lt1>
        <a:dk2>
          <a:srgbClr val="008080"/>
        </a:dk2>
        <a:lt2>
          <a:srgbClr val="FFFF99"/>
        </a:lt2>
        <a:accent1>
          <a:srgbClr val="33CCCC"/>
        </a:accent1>
        <a:accent2>
          <a:srgbClr val="00CC66"/>
        </a:accent2>
        <a:accent3>
          <a:srgbClr val="AAC0C0"/>
        </a:accent3>
        <a:accent4>
          <a:srgbClr val="DADADA"/>
        </a:accent4>
        <a:accent5>
          <a:srgbClr val="ADE2E2"/>
        </a:accent5>
        <a:accent6>
          <a:srgbClr val="00B95C"/>
        </a:accent6>
        <a:hlink>
          <a:srgbClr val="CCFFCC"/>
        </a:hlink>
        <a:folHlink>
          <a:srgbClr val="FFFFCC"/>
        </a:folHlink>
      </a:clrScheme>
      <a:clrMap bg1="dk2" tx1="lt1" bg2="dk1" tx2="lt2" accent1="accent1" accent2="accent2" accent3="accent3" accent4="accent4" accent5="accent5" accent6="accent6" hlink="hlink" folHlink="folHlink"/>
    </a:extraClrScheme>
    <a:extraClrScheme>
      <a:clrScheme name="Fysiikka1_malli 9">
        <a:dk1>
          <a:srgbClr val="000000"/>
        </a:dk1>
        <a:lt1>
          <a:srgbClr val="FFFFFF"/>
        </a:lt1>
        <a:dk2>
          <a:srgbClr val="000000"/>
        </a:dk2>
        <a:lt2>
          <a:srgbClr val="FEFEFE"/>
        </a:lt2>
        <a:accent1>
          <a:srgbClr val="E1E1FF"/>
        </a:accent1>
        <a:accent2>
          <a:srgbClr val="D9FFF8"/>
        </a:accent2>
        <a:accent3>
          <a:srgbClr val="FFFFFF"/>
        </a:accent3>
        <a:accent4>
          <a:srgbClr val="000000"/>
        </a:accent4>
        <a:accent5>
          <a:srgbClr val="EEEEFF"/>
        </a:accent5>
        <a:accent6>
          <a:srgbClr val="C4E7E1"/>
        </a:accent6>
        <a:hlink>
          <a:srgbClr val="9966FF"/>
        </a:hlink>
        <a:folHlink>
          <a:srgbClr val="666699"/>
        </a:folHlink>
      </a:clrScheme>
      <a:clrMap bg1="lt1" tx1="dk1" bg2="lt2" tx2="dk2" accent1="accent1" accent2="accent2" accent3="accent3" accent4="accent4" accent5="accent5" accent6="accent6" hlink="hlink" folHlink="folHlink"/>
    </a:extraClrScheme>
    <a:extraClrScheme>
      <a:clrScheme name="Fysiikka1_malli 10">
        <a:dk1>
          <a:srgbClr val="000000"/>
        </a:dk1>
        <a:lt1>
          <a:srgbClr val="FFFFFF"/>
        </a:lt1>
        <a:dk2>
          <a:srgbClr val="0066CC"/>
        </a:dk2>
        <a:lt2>
          <a:srgbClr val="007E7B"/>
        </a:lt2>
        <a:accent1>
          <a:srgbClr val="33CCCC"/>
        </a:accent1>
        <a:accent2>
          <a:srgbClr val="00CC66"/>
        </a:accent2>
        <a:accent3>
          <a:srgbClr val="FFFFFF"/>
        </a:accent3>
        <a:accent4>
          <a:srgbClr val="000000"/>
        </a:accent4>
        <a:accent5>
          <a:srgbClr val="ADE2E2"/>
        </a:accent5>
        <a:accent6>
          <a:srgbClr val="00B95C"/>
        </a:accent6>
        <a:hlink>
          <a:srgbClr val="CCFFCC"/>
        </a:hlink>
        <a:folHlink>
          <a:srgbClr val="FFFFCC"/>
        </a:folHlink>
      </a:clrScheme>
      <a:clrMap bg1="lt1" tx1="dk1" bg2="lt2" tx2="dk2" accent1="accent1" accent2="accent2" accent3="accent3" accent4="accent4" accent5="accent5" accent6="accent6" hlink="hlink" folHlink="folHlink"/>
    </a:extraClrScheme>
    <a:extraClrScheme>
      <a:clrScheme name="Fysiikka1_malli 11">
        <a:dk1>
          <a:srgbClr val="000000"/>
        </a:dk1>
        <a:lt1>
          <a:srgbClr val="FFFFFF"/>
        </a:lt1>
        <a:dk2>
          <a:srgbClr val="0066CC"/>
        </a:dk2>
        <a:lt2>
          <a:srgbClr val="007E7B"/>
        </a:lt2>
        <a:accent1>
          <a:srgbClr val="33CCCC"/>
        </a:accent1>
        <a:accent2>
          <a:srgbClr val="00CC66"/>
        </a:accent2>
        <a:accent3>
          <a:srgbClr val="FFFFFF"/>
        </a:accent3>
        <a:accent4>
          <a:srgbClr val="000000"/>
        </a:accent4>
        <a:accent5>
          <a:srgbClr val="ADE2E2"/>
        </a:accent5>
        <a:accent6>
          <a:srgbClr val="00B95C"/>
        </a:accent6>
        <a:hlink>
          <a:srgbClr val="CCFFCC"/>
        </a:hlink>
        <a:folHlink>
          <a:srgbClr val="3399FF"/>
        </a:folHlink>
      </a:clrScheme>
      <a:clrMap bg1="lt1" tx1="dk1" bg2="lt2" tx2="dk2" accent1="accent1" accent2="accent2" accent3="accent3" accent4="accent4" accent5="accent5" accent6="accent6" hlink="hlink" folHlink="folHlink"/>
    </a:extraClrScheme>
    <a:extraClrScheme>
      <a:clrScheme name="Fysiikka1_malli 12">
        <a:dk1>
          <a:srgbClr val="000000"/>
        </a:dk1>
        <a:lt1>
          <a:srgbClr val="FFFFFF"/>
        </a:lt1>
        <a:dk2>
          <a:srgbClr val="0066CC"/>
        </a:dk2>
        <a:lt2>
          <a:srgbClr val="007E7B"/>
        </a:lt2>
        <a:accent1>
          <a:srgbClr val="33CCCC"/>
        </a:accent1>
        <a:accent2>
          <a:srgbClr val="00CC66"/>
        </a:accent2>
        <a:accent3>
          <a:srgbClr val="FFFFFF"/>
        </a:accent3>
        <a:accent4>
          <a:srgbClr val="000000"/>
        </a:accent4>
        <a:accent5>
          <a:srgbClr val="ADE2E2"/>
        </a:accent5>
        <a:accent6>
          <a:srgbClr val="00B95C"/>
        </a:accent6>
        <a:hlink>
          <a:srgbClr val="008000"/>
        </a:hlink>
        <a:folHlink>
          <a:srgbClr val="3399FF"/>
        </a:folHlink>
      </a:clrScheme>
      <a:clrMap bg1="lt1" tx1="dk1" bg2="lt2" tx2="dk2" accent1="accent1" accent2="accent2" accent3="accent3" accent4="accent4" accent5="accent5" accent6="accent6" hlink="hlink" folHlink="folHlink"/>
    </a:extraClrScheme>
    <a:extraClrScheme>
      <a:clrScheme name="Fysiikka1_malli 13">
        <a:dk1>
          <a:srgbClr val="000000"/>
        </a:dk1>
        <a:lt1>
          <a:srgbClr val="FFFFFF"/>
        </a:lt1>
        <a:dk2>
          <a:srgbClr val="0066CC"/>
        </a:dk2>
        <a:lt2>
          <a:srgbClr val="007E7B"/>
        </a:lt2>
        <a:accent1>
          <a:srgbClr val="33CCCC"/>
        </a:accent1>
        <a:accent2>
          <a:srgbClr val="00CC66"/>
        </a:accent2>
        <a:accent3>
          <a:srgbClr val="FFFFFF"/>
        </a:accent3>
        <a:accent4>
          <a:srgbClr val="000000"/>
        </a:accent4>
        <a:accent5>
          <a:srgbClr val="ADE2E2"/>
        </a:accent5>
        <a:accent6>
          <a:srgbClr val="00B95C"/>
        </a:accent6>
        <a:hlink>
          <a:srgbClr val="008000"/>
        </a:hlink>
        <a:folHlink>
          <a:srgbClr val="007FFE"/>
        </a:folHlink>
      </a:clrScheme>
      <a:clrMap bg1="lt1" tx1="dk1" bg2="lt2" tx2="dk2" accent1="accent1" accent2="accent2" accent3="accent3" accent4="accent4" accent5="accent5" accent6="accent6" hlink="hlink" folHlink="folHlink"/>
    </a:extraClrScheme>
    <a:extraClrScheme>
      <a:clrScheme name="Fysiikka1_malli 14">
        <a:dk1>
          <a:srgbClr val="000000"/>
        </a:dk1>
        <a:lt1>
          <a:srgbClr val="FFFFFF"/>
        </a:lt1>
        <a:dk2>
          <a:srgbClr val="003399"/>
        </a:dk2>
        <a:lt2>
          <a:srgbClr val="007E7B"/>
        </a:lt2>
        <a:accent1>
          <a:srgbClr val="33CCCC"/>
        </a:accent1>
        <a:accent2>
          <a:srgbClr val="00CC66"/>
        </a:accent2>
        <a:accent3>
          <a:srgbClr val="FFFFFF"/>
        </a:accent3>
        <a:accent4>
          <a:srgbClr val="000000"/>
        </a:accent4>
        <a:accent5>
          <a:srgbClr val="ADE2E2"/>
        </a:accent5>
        <a:accent6>
          <a:srgbClr val="00B95C"/>
        </a:accent6>
        <a:hlink>
          <a:srgbClr val="008000"/>
        </a:hlink>
        <a:folHlink>
          <a:srgbClr val="007FFE"/>
        </a:folHlink>
      </a:clrScheme>
      <a:clrMap bg1="lt1" tx1="dk1" bg2="lt2" tx2="dk2" accent1="accent1" accent2="accent2" accent3="accent3" accent4="accent4" accent5="accent5" accent6="accent6" hlink="hlink" folHlink="folHlink"/>
    </a:extraClrScheme>
    <a:extraClrScheme>
      <a:clrScheme name="Fysiikka1_malli 15">
        <a:dk1>
          <a:srgbClr val="000000"/>
        </a:dk1>
        <a:lt1>
          <a:srgbClr val="EAEAEA"/>
        </a:lt1>
        <a:dk2>
          <a:srgbClr val="003399"/>
        </a:dk2>
        <a:lt2>
          <a:srgbClr val="007E7B"/>
        </a:lt2>
        <a:accent1>
          <a:srgbClr val="33CCCC"/>
        </a:accent1>
        <a:accent2>
          <a:srgbClr val="00CC66"/>
        </a:accent2>
        <a:accent3>
          <a:srgbClr val="F3F3F3"/>
        </a:accent3>
        <a:accent4>
          <a:srgbClr val="000000"/>
        </a:accent4>
        <a:accent5>
          <a:srgbClr val="ADE2E2"/>
        </a:accent5>
        <a:accent6>
          <a:srgbClr val="00B95C"/>
        </a:accent6>
        <a:hlink>
          <a:srgbClr val="008000"/>
        </a:hlink>
        <a:folHlink>
          <a:srgbClr val="007FF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HAMK_esitys">
  <a:themeElements>
    <a:clrScheme name="HAMK_esity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HAMK_esity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00">
            <a:alpha val="80000"/>
          </a:srgbClr>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fi-FI" sz="36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rgbClr val="993300">
            <a:alpha val="80000"/>
          </a:srgbClr>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fi-FI" sz="36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HAMK_esity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HAMK_esity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HAMK_esity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HAMK_esity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HAMK_esity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HAMK_esity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HAMK_esity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HAMK_esity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HAMK_esity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HAMK_esity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HAMK_esity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HAMK_esity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te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te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3360</TotalTime>
  <Words>8043</Words>
  <Application>Microsoft Office PowerPoint</Application>
  <PresentationFormat>Näytössä katseltava diaesitys (4:3)</PresentationFormat>
  <Paragraphs>2027</Paragraphs>
  <Slides>315</Slides>
  <Notes>1</Notes>
  <HiddenSlides>0</HiddenSlides>
  <MMClips>0</MMClips>
  <ScaleCrop>false</ScaleCrop>
  <HeadingPairs>
    <vt:vector size="8" baseType="variant">
      <vt:variant>
        <vt:lpstr>Käytetyt fontit</vt:lpstr>
      </vt:variant>
      <vt:variant>
        <vt:i4>6</vt:i4>
      </vt:variant>
      <vt:variant>
        <vt:lpstr>Teema</vt:lpstr>
      </vt:variant>
      <vt:variant>
        <vt:i4>2</vt:i4>
      </vt:variant>
      <vt:variant>
        <vt:lpstr>Upotetut OLE-palvelimet</vt:lpstr>
      </vt:variant>
      <vt:variant>
        <vt:i4>3</vt:i4>
      </vt:variant>
      <vt:variant>
        <vt:lpstr>Dian otsikot</vt:lpstr>
      </vt:variant>
      <vt:variant>
        <vt:i4>315</vt:i4>
      </vt:variant>
    </vt:vector>
  </HeadingPairs>
  <TitlesOfParts>
    <vt:vector size="326" baseType="lpstr">
      <vt:lpstr>Arial</vt:lpstr>
      <vt:lpstr>Cambria Math</vt:lpstr>
      <vt:lpstr>Tahoma</vt:lpstr>
      <vt:lpstr>Times New Roman</vt:lpstr>
      <vt:lpstr>Verdana</vt:lpstr>
      <vt:lpstr>Wingdings</vt:lpstr>
      <vt:lpstr>Fysiikka1_malli</vt:lpstr>
      <vt:lpstr>HAMK_esitys</vt:lpstr>
      <vt:lpstr>Equation</vt:lpstr>
      <vt:lpstr>Kaava</vt:lpstr>
      <vt:lpstr>Kaavio</vt:lpstr>
      <vt:lpstr>JOHDANTO TEKNIIKAN FYSIIKKAAN</vt:lpstr>
      <vt:lpstr>1. Fysiikka ja mittaaminen</vt:lpstr>
      <vt:lpstr>1.1. Fysiikka ja muut luonnontieteet /  historiallinen kehitys</vt:lpstr>
      <vt:lpstr>PowerPoint-esitys</vt:lpstr>
      <vt:lpstr>Fysiikka tieteenä</vt:lpstr>
      <vt:lpstr>Perusilmiöt</vt:lpstr>
      <vt:lpstr>Tieteiden ryhmittely</vt:lpstr>
      <vt:lpstr>Fysikaalinen ajattelutapa</vt:lpstr>
      <vt:lpstr>Fysiikka ja tekniikka</vt:lpstr>
      <vt:lpstr>1.2. Suure- ja mittayksikköjärjestelmä</vt:lpstr>
      <vt:lpstr>Suureiden jaottelu</vt:lpstr>
      <vt:lpstr>SI-järjestelmän perussuureet ja yksiköt</vt:lpstr>
      <vt:lpstr>Uusien suureiden käyttöönotto</vt:lpstr>
      <vt:lpstr>PowerPoint-esitys</vt:lpstr>
      <vt:lpstr>PowerPoint-esitys</vt:lpstr>
      <vt:lpstr>PowerPoint-esitys</vt:lpstr>
      <vt:lpstr>1.3. Merkitsevät numerot</vt:lpstr>
      <vt:lpstr>PowerPoint-esitys</vt:lpstr>
      <vt:lpstr>PowerPoint-esitys</vt:lpstr>
      <vt:lpstr>PowerPoint-esitys</vt:lpstr>
      <vt:lpstr>PowerPoint-esitys</vt:lpstr>
      <vt:lpstr>Tehtävä 1.1.</vt:lpstr>
      <vt:lpstr>PowerPoint-esitys</vt:lpstr>
      <vt:lpstr>1.4. Käytännön ohjeita</vt:lpstr>
      <vt:lpstr>PowerPoint-esitys</vt:lpstr>
      <vt:lpstr>Tehtävä 1.2</vt:lpstr>
      <vt:lpstr>PowerPoint-esitys</vt:lpstr>
      <vt:lpstr>1.5. Vektorilaskentaa</vt:lpstr>
      <vt:lpstr>PowerPoint-esitys</vt:lpstr>
      <vt:lpstr>PowerPoint-esitys</vt:lpstr>
      <vt:lpstr>PowerPoint-esitys</vt:lpstr>
      <vt:lpstr>2. Suoraviivainen liike</vt:lpstr>
      <vt:lpstr>2.0 Johdatus mekaniikkaan</vt:lpstr>
      <vt:lpstr>Mekaniikan jako</vt:lpstr>
      <vt:lpstr>PowerPoint-esitys</vt:lpstr>
      <vt:lpstr>PowerPoint-esitys</vt:lpstr>
      <vt:lpstr>2.1. Siirtymä, keskinopeus ja keskivauhti</vt:lpstr>
      <vt:lpstr>PowerPoint-esitys</vt:lpstr>
      <vt:lpstr>PowerPoint-esitys</vt:lpstr>
      <vt:lpstr>PowerPoint-esitys</vt:lpstr>
      <vt:lpstr>PowerPoint-esitys</vt:lpstr>
      <vt:lpstr>PowerPoint-esitys</vt:lpstr>
      <vt:lpstr>PowerPoint-esitys</vt:lpstr>
      <vt:lpstr>2.2  Hetkellinen nopeus suoraviivaisessa  liikkeessä</vt:lpstr>
      <vt:lpstr>PowerPoint-esitys</vt:lpstr>
      <vt:lpstr>Tasainen liike</vt:lpstr>
      <vt:lpstr>Siirtymän graafinen määritys</vt:lpstr>
      <vt:lpstr>PowerPoint-esitys</vt:lpstr>
      <vt:lpstr>PowerPoint-esitys</vt:lpstr>
      <vt:lpstr>2.3 Kiihtyvyys</vt:lpstr>
      <vt:lpstr>PowerPoint-esitys</vt:lpstr>
      <vt:lpstr>PowerPoint-esitys</vt:lpstr>
      <vt:lpstr>PowerPoint-esitys</vt:lpstr>
      <vt:lpstr>PowerPoint-esitys</vt:lpstr>
      <vt:lpstr>2.4 Tasaisesti muuttuva liike</vt:lpstr>
      <vt:lpstr>PowerPoint-esitys</vt:lpstr>
      <vt:lpstr>PowerPoint-esitys</vt:lpstr>
      <vt:lpstr>PowerPoint-esitys</vt:lpstr>
      <vt:lpstr>PowerPoint-esitys</vt:lpstr>
      <vt:lpstr>PowerPoint-esitys</vt:lpstr>
      <vt:lpstr>PowerPoint-esitys</vt:lpstr>
      <vt:lpstr>PowerPoint-esitys</vt:lpstr>
      <vt:lpstr>Vapaa putoamisliike:</vt:lpstr>
      <vt:lpstr>PowerPoint-esitys</vt:lpstr>
      <vt:lpstr>PowerPoint-esitys</vt:lpstr>
      <vt:lpstr>PowerPoint-esitys</vt:lpstr>
      <vt:lpstr>3. Käyräviivainen liike</vt:lpstr>
      <vt:lpstr>3.1 Paikka- ja nopeusvektorit</vt:lpstr>
      <vt:lpstr>PowerPoint-esitys</vt:lpstr>
      <vt:lpstr>PowerPoint-esitys</vt:lpstr>
      <vt:lpstr>PowerPoint-esitys</vt:lpstr>
      <vt:lpstr>3.2 Kiihtyvyysvektori</vt:lpstr>
      <vt:lpstr>PowerPoint-esitys</vt:lpstr>
      <vt:lpstr>PowerPoint-esitys</vt:lpstr>
      <vt:lpstr>PowerPoint-esitys</vt:lpstr>
      <vt:lpstr>3.3 Heittoliike</vt:lpstr>
      <vt:lpstr>PowerPoint-esitys</vt:lpstr>
      <vt:lpstr>PowerPoint-esitys</vt:lpstr>
      <vt:lpstr>PowerPoint-esitys</vt:lpstr>
      <vt:lpstr>PowerPoint-esitys</vt:lpstr>
      <vt:lpstr>PowerPoint-esitys</vt:lpstr>
      <vt:lpstr>3.4 Suhteellinen nopeus</vt:lpstr>
      <vt:lpstr>PowerPoint-esitys</vt:lpstr>
      <vt:lpstr>PowerPoint-esitys</vt:lpstr>
      <vt:lpstr>PowerPoint-esitys</vt:lpstr>
      <vt:lpstr>PowerPoint-esitys</vt:lpstr>
      <vt:lpstr>4. Hiukkasen dynamiikka</vt:lpstr>
      <vt:lpstr>4.1 Newtonin I laki</vt:lpstr>
      <vt:lpstr>PowerPoint-esitys</vt:lpstr>
      <vt:lpstr>Vuorovaikutukset</vt:lpstr>
      <vt:lpstr>PowerPoint-esitys</vt:lpstr>
      <vt:lpstr>Dynamiikka</vt:lpstr>
      <vt:lpstr>Voima (F )  </vt:lpstr>
      <vt:lpstr>PowerPoint-esitys</vt:lpstr>
      <vt:lpstr>Voimien luokittelu</vt:lpstr>
      <vt:lpstr>4.2  Newtonin II laki eli dynamiikan  peruslaki</vt:lpstr>
      <vt:lpstr>PowerPoint-esitys</vt:lpstr>
      <vt:lpstr>PowerPoint-esitys</vt:lpstr>
      <vt:lpstr>4.3 Massa, painovoima ja paino</vt:lpstr>
      <vt:lpstr>4.4 Newtonin III laki</vt:lpstr>
      <vt:lpstr>PowerPoint-esitys</vt:lpstr>
      <vt:lpstr>4.5 Newtonin lakien sovelluksia</vt:lpstr>
      <vt:lpstr>Vapaakappalekuvio</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4.6 Kitka</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5. Työ, teho ja energia</vt:lpstr>
      <vt:lpstr>5.1 Työ</vt:lpstr>
      <vt:lpstr>PowerPoint-esitys</vt:lpstr>
      <vt:lpstr>PowerPoint-esitys</vt:lpstr>
      <vt:lpstr>5.2 Muuttuvan voiman tekemä työ</vt:lpstr>
      <vt:lpstr>PowerPoint-esitys</vt:lpstr>
      <vt:lpstr>PowerPoint-esitys</vt:lpstr>
      <vt:lpstr>PowerPoint-esitys</vt:lpstr>
      <vt:lpstr>5.3 Teho</vt:lpstr>
      <vt:lpstr>PowerPoint-esitys</vt:lpstr>
      <vt:lpstr>PowerPoint-esitys</vt:lpstr>
      <vt:lpstr>PowerPoint-esitys</vt:lpstr>
      <vt:lpstr>PowerPoint-esitys</vt:lpstr>
      <vt:lpstr>5.4 Liike-energia ja työ-energiaperiaate</vt:lpstr>
      <vt:lpstr>PowerPoint-esitys</vt:lpstr>
      <vt:lpstr>PowerPoint-esitys</vt:lpstr>
      <vt:lpstr>PowerPoint-esitys</vt:lpstr>
      <vt:lpstr>PowerPoint-esitys</vt:lpstr>
      <vt:lpstr>5.5. Potentiaalienergia</vt:lpstr>
      <vt:lpstr>PowerPoint-esitys</vt:lpstr>
      <vt:lpstr>PowerPoint-esitys</vt:lpstr>
      <vt:lpstr>PowerPoint-esitys</vt:lpstr>
      <vt:lpstr>5.6 Mekaanisen energian säilyminen</vt:lpstr>
      <vt:lpstr>PowerPoint-esitys</vt:lpstr>
      <vt:lpstr>PowerPoint-esitys</vt:lpstr>
      <vt:lpstr>PowerPoint-esitys</vt:lpstr>
      <vt:lpstr>PowerPoint-esitys</vt:lpstr>
      <vt:lpstr>PowerPoint-esitys</vt:lpstr>
      <vt:lpstr>PowerPoint-esitys</vt:lpstr>
      <vt:lpstr>PowerPoint-esitys</vt:lpstr>
      <vt:lpstr>6. Liikemäärä ja impulssi</vt:lpstr>
      <vt:lpstr>6.1 Liikemäärä</vt:lpstr>
      <vt:lpstr>PowerPoint-esitys</vt:lpstr>
      <vt:lpstr>PowerPoint-esitys</vt:lpstr>
      <vt:lpstr>6.2 Impulssi</vt:lpstr>
      <vt:lpstr>PowerPoint-esitys</vt:lpstr>
      <vt:lpstr>PowerPoint-esitys</vt:lpstr>
      <vt:lpstr>PowerPoint-esitys</vt:lpstr>
      <vt:lpstr>PowerPoint-esitys</vt:lpstr>
      <vt:lpstr>6.3  Liikemäärän säilyminen</vt:lpstr>
      <vt:lpstr>6.4 Törmäykset</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7. Ympyräliike</vt:lpstr>
      <vt:lpstr>7.1 Tasainen ympyräliike</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Ratkaisu: Tehtävä 1.1</vt:lpstr>
      <vt:lpstr>PowerPoint-esitys</vt:lpstr>
      <vt:lpstr>PowerPoint-esitys</vt:lpstr>
      <vt:lpstr>PowerPoint-esitys</vt:lpstr>
      <vt:lpstr>Ratkaisu: Tehtävä 1.2</vt:lpstr>
      <vt:lpstr>PowerPoint-esitys</vt:lpstr>
      <vt:lpstr>PowerPoint-esitys</vt:lpstr>
      <vt:lpstr>PowerPoint-esitys</vt:lpstr>
      <vt:lpstr>Ratkaisu: Tehtävä 2.1</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vector>
  </TitlesOfParts>
  <Company>HAMK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FYSIIKKA 1</dc:title>
  <dc:creator>evyyrylainen</dc:creator>
  <cp:lastModifiedBy>Esa Vyyryläinen</cp:lastModifiedBy>
  <cp:revision>187</cp:revision>
  <cp:lastPrinted>2016-08-29T07:10:58Z</cp:lastPrinted>
  <dcterms:created xsi:type="dcterms:W3CDTF">2005-03-22T11:18:23Z</dcterms:created>
  <dcterms:modified xsi:type="dcterms:W3CDTF">2018-03-28T12:34:08Z</dcterms:modified>
</cp:coreProperties>
</file>