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4" r:id="rId5"/>
    <p:sldId id="275" r:id="rId6"/>
    <p:sldId id="260" r:id="rId7"/>
    <p:sldId id="291" r:id="rId8"/>
    <p:sldId id="295" r:id="rId9"/>
    <p:sldId id="276" r:id="rId10"/>
    <p:sldId id="298" r:id="rId11"/>
    <p:sldId id="278" r:id="rId12"/>
    <p:sldId id="294" r:id="rId13"/>
    <p:sldId id="277" r:id="rId14"/>
    <p:sldId id="283" r:id="rId15"/>
    <p:sldId id="265" r:id="rId16"/>
    <p:sldId id="284" r:id="rId17"/>
    <p:sldId id="296" r:id="rId18"/>
    <p:sldId id="299" r:id="rId19"/>
    <p:sldId id="269" r:id="rId20"/>
    <p:sldId id="297" r:id="rId21"/>
    <p:sldId id="26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788"/>
  </p:normalViewPr>
  <p:slideViewPr>
    <p:cSldViewPr snapToGrid="0" snapToObjects="1">
      <p:cViewPr varScale="1">
        <p:scale>
          <a:sx n="115" d="100"/>
          <a:sy n="115" d="100"/>
        </p:scale>
        <p:origin x="39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7C5650-9A09-3649-A68D-46F6E66FBBEB}" type="doc">
      <dgm:prSet loTypeId="urn:microsoft.com/office/officeart/2005/8/layout/StepDownProcess" loCatId="" qsTypeId="urn:microsoft.com/office/officeart/2005/8/quickstyle/3d5" qsCatId="3D" csTypeId="urn:microsoft.com/office/officeart/2005/8/colors/accent6_2" csCatId="accent6" phldr="1"/>
      <dgm:spPr/>
      <dgm:t>
        <a:bodyPr/>
        <a:lstStyle/>
        <a:p>
          <a:endParaRPr lang="en-US"/>
        </a:p>
      </dgm:t>
    </dgm:pt>
    <dgm:pt modelId="{945B3804-9344-8747-AFD3-719814E64005}">
      <dgm:prSet phldrT="[Text]"/>
      <dgm:spPr/>
      <dgm:t>
        <a:bodyPr/>
        <a:lstStyle/>
        <a:p>
          <a:r>
            <a:rPr lang="en-US" b="1" dirty="0"/>
            <a:t>DWH</a:t>
          </a:r>
        </a:p>
      </dgm:t>
    </dgm:pt>
    <dgm:pt modelId="{B4AC28DB-BFF0-1740-A008-9CA93C35C9AE}" type="sibTrans" cxnId="{A0383D04-3EC1-7546-B0C0-BF5954323402}">
      <dgm:prSet/>
      <dgm:spPr/>
      <dgm:t>
        <a:bodyPr/>
        <a:lstStyle/>
        <a:p>
          <a:endParaRPr lang="en-US"/>
        </a:p>
      </dgm:t>
    </dgm:pt>
    <dgm:pt modelId="{7F913270-515D-C846-956A-98F888CC215F}" type="parTrans" cxnId="{A0383D04-3EC1-7546-B0C0-BF5954323402}">
      <dgm:prSet/>
      <dgm:spPr/>
      <dgm:t>
        <a:bodyPr/>
        <a:lstStyle/>
        <a:p>
          <a:endParaRPr lang="en-US"/>
        </a:p>
      </dgm:t>
    </dgm:pt>
    <dgm:pt modelId="{EA46AFB2-6B23-404E-A3F8-DA98DD5EA320}">
      <dgm:prSet phldrT="[Text]"/>
      <dgm:spPr/>
      <dgm:t>
        <a:bodyPr/>
        <a:lstStyle/>
        <a:p>
          <a:r>
            <a:rPr lang="en-US" b="1" dirty="0"/>
            <a:t>Staging Area</a:t>
          </a:r>
        </a:p>
      </dgm:t>
    </dgm:pt>
    <dgm:pt modelId="{B38FCDA0-1085-CA4F-8076-D3766E08277F}" type="sibTrans" cxnId="{7E0370E1-A343-3746-8AEE-D317D608CF8A}">
      <dgm:prSet/>
      <dgm:spPr/>
      <dgm:t>
        <a:bodyPr/>
        <a:lstStyle/>
        <a:p>
          <a:endParaRPr lang="en-US"/>
        </a:p>
      </dgm:t>
    </dgm:pt>
    <dgm:pt modelId="{4C819AED-B26F-F74D-9E79-E65D26B75BE8}" type="parTrans" cxnId="{7E0370E1-A343-3746-8AEE-D317D608CF8A}">
      <dgm:prSet/>
      <dgm:spPr/>
      <dgm:t>
        <a:bodyPr/>
        <a:lstStyle/>
        <a:p>
          <a:endParaRPr lang="en-US"/>
        </a:p>
      </dgm:t>
    </dgm:pt>
    <dgm:pt modelId="{7C0185FA-A9EC-4E4A-85DA-47FD2E2D0E57}">
      <dgm:prSet phldrT="[Text]"/>
      <dgm:spPr/>
      <dgm:t>
        <a:bodyPr/>
        <a:lstStyle/>
        <a:p>
          <a:r>
            <a:rPr lang="en-US" b="1" dirty="0"/>
            <a:t>Raw Data</a:t>
          </a:r>
        </a:p>
      </dgm:t>
    </dgm:pt>
    <dgm:pt modelId="{4CE2C9BF-DDD2-BE4A-BBE1-436C05CEDDA1}" type="sibTrans" cxnId="{4175D73A-138F-7C42-BA06-44158D3E75D8}">
      <dgm:prSet/>
      <dgm:spPr/>
      <dgm:t>
        <a:bodyPr/>
        <a:lstStyle/>
        <a:p>
          <a:endParaRPr lang="en-US"/>
        </a:p>
      </dgm:t>
    </dgm:pt>
    <dgm:pt modelId="{0F4C293D-6BAA-574C-A60B-E66C45570CE0}" type="parTrans" cxnId="{4175D73A-138F-7C42-BA06-44158D3E75D8}">
      <dgm:prSet/>
      <dgm:spPr/>
      <dgm:t>
        <a:bodyPr/>
        <a:lstStyle/>
        <a:p>
          <a:endParaRPr lang="en-US"/>
        </a:p>
      </dgm:t>
    </dgm:pt>
    <dgm:pt modelId="{EE998AEE-F9AC-1E48-992E-9055AEFC8E41}">
      <dgm:prSet/>
      <dgm:spPr/>
      <dgm:t>
        <a:bodyPr/>
        <a:lstStyle/>
        <a:p>
          <a:r>
            <a:rPr lang="en-US" b="1" dirty="0" smtClean="0"/>
            <a:t>Reporting</a:t>
          </a:r>
          <a:endParaRPr lang="en-US" b="1" dirty="0"/>
        </a:p>
      </dgm:t>
    </dgm:pt>
    <dgm:pt modelId="{AC86588F-BE13-F94E-B744-46C83551BFBB}" type="parTrans" cxnId="{B4EC18F8-784D-BD44-B363-5E831AA7A4A1}">
      <dgm:prSet/>
      <dgm:spPr/>
      <dgm:t>
        <a:bodyPr/>
        <a:lstStyle/>
        <a:p>
          <a:endParaRPr lang="en-US"/>
        </a:p>
      </dgm:t>
    </dgm:pt>
    <dgm:pt modelId="{80DEFF2A-2183-BF41-ADD3-7E71C7FC8D0E}" type="sibTrans" cxnId="{B4EC18F8-784D-BD44-B363-5E831AA7A4A1}">
      <dgm:prSet/>
      <dgm:spPr/>
      <dgm:t>
        <a:bodyPr/>
        <a:lstStyle/>
        <a:p>
          <a:endParaRPr lang="en-US"/>
        </a:p>
      </dgm:t>
    </dgm:pt>
    <dgm:pt modelId="{2D173169-9929-CF48-BA5D-88148431EC76}" type="pres">
      <dgm:prSet presAssocID="{907C5650-9A09-3649-A68D-46F6E66FBBEB}" presName="rootnode" presStyleCnt="0">
        <dgm:presLayoutVars>
          <dgm:chMax/>
          <dgm:chPref/>
          <dgm:dir/>
          <dgm:animLvl val="lvl"/>
        </dgm:presLayoutVars>
      </dgm:prSet>
      <dgm:spPr/>
      <dgm:t>
        <a:bodyPr/>
        <a:lstStyle/>
        <a:p>
          <a:endParaRPr lang="en-US"/>
        </a:p>
      </dgm:t>
    </dgm:pt>
    <dgm:pt modelId="{4893BB9E-09FF-2F46-922C-A74372D9B21F}" type="pres">
      <dgm:prSet presAssocID="{7C0185FA-A9EC-4E4A-85DA-47FD2E2D0E57}" presName="composite" presStyleCnt="0"/>
      <dgm:spPr/>
    </dgm:pt>
    <dgm:pt modelId="{C4016C8C-9E04-6049-8140-F1BF8C2D26DF}" type="pres">
      <dgm:prSet presAssocID="{7C0185FA-A9EC-4E4A-85DA-47FD2E2D0E57}" presName="bentUpArrow1" presStyleLbl="alignImgPlace1" presStyleIdx="0" presStyleCnt="3"/>
      <dgm:spPr/>
    </dgm:pt>
    <dgm:pt modelId="{2EB69923-FD5F-C84E-A56C-44BF63FDE771}" type="pres">
      <dgm:prSet presAssocID="{7C0185FA-A9EC-4E4A-85DA-47FD2E2D0E57}" presName="ParentText" presStyleLbl="node1" presStyleIdx="0" presStyleCnt="4" custLinFactNeighborX="-15560" custLinFactNeighborY="-2539">
        <dgm:presLayoutVars>
          <dgm:chMax val="1"/>
          <dgm:chPref val="1"/>
          <dgm:bulletEnabled val="1"/>
        </dgm:presLayoutVars>
      </dgm:prSet>
      <dgm:spPr/>
      <dgm:t>
        <a:bodyPr/>
        <a:lstStyle/>
        <a:p>
          <a:endParaRPr lang="en-US"/>
        </a:p>
      </dgm:t>
    </dgm:pt>
    <dgm:pt modelId="{D03E399B-C948-AD46-A690-2D403786123B}" type="pres">
      <dgm:prSet presAssocID="{7C0185FA-A9EC-4E4A-85DA-47FD2E2D0E57}" presName="ChildText" presStyleLbl="revTx" presStyleIdx="0" presStyleCnt="3" custScaleX="369180" custScaleY="83982" custLinFactX="84224" custLinFactNeighborX="100000" custLinFactNeighborY="3056">
        <dgm:presLayoutVars>
          <dgm:chMax val="0"/>
          <dgm:chPref val="0"/>
          <dgm:bulletEnabled val="1"/>
        </dgm:presLayoutVars>
      </dgm:prSet>
      <dgm:spPr/>
    </dgm:pt>
    <dgm:pt modelId="{21500F4A-D6C2-C94D-A704-764DE0125BEE}" type="pres">
      <dgm:prSet presAssocID="{4CE2C9BF-DDD2-BE4A-BBE1-436C05CEDDA1}" presName="sibTrans" presStyleCnt="0"/>
      <dgm:spPr/>
    </dgm:pt>
    <dgm:pt modelId="{4C48EDF4-827E-DB46-B547-BCA50AFA9252}" type="pres">
      <dgm:prSet presAssocID="{EA46AFB2-6B23-404E-A3F8-DA98DD5EA320}" presName="composite" presStyleCnt="0"/>
      <dgm:spPr/>
    </dgm:pt>
    <dgm:pt modelId="{1225251C-DB1D-8946-9BD1-E9E21E1FEC69}" type="pres">
      <dgm:prSet presAssocID="{EA46AFB2-6B23-404E-A3F8-DA98DD5EA320}" presName="bentUpArrow1" presStyleLbl="alignImgPlace1" presStyleIdx="1" presStyleCnt="3" custLinFactNeighborX="-37068" custLinFactNeighborY="2910"/>
      <dgm:spPr/>
    </dgm:pt>
    <dgm:pt modelId="{6F3C14F7-DC93-1A42-9892-A48C5C7C9762}" type="pres">
      <dgm:prSet presAssocID="{EA46AFB2-6B23-404E-A3F8-DA98DD5EA320}" presName="ParentText" presStyleLbl="node1" presStyleIdx="1" presStyleCnt="4" custScaleY="100080" custLinFactNeighborX="-51002">
        <dgm:presLayoutVars>
          <dgm:chMax val="1"/>
          <dgm:chPref val="1"/>
          <dgm:bulletEnabled val="1"/>
        </dgm:presLayoutVars>
      </dgm:prSet>
      <dgm:spPr/>
      <dgm:t>
        <a:bodyPr/>
        <a:lstStyle/>
        <a:p>
          <a:endParaRPr lang="en-US"/>
        </a:p>
      </dgm:t>
    </dgm:pt>
    <dgm:pt modelId="{2C7D64CA-6C85-5745-8499-5F5F854C2482}" type="pres">
      <dgm:prSet presAssocID="{EA46AFB2-6B23-404E-A3F8-DA98DD5EA320}" presName="ChildText" presStyleLbl="revTx" presStyleIdx="1" presStyleCnt="3" custScaleX="345332" custLinFactX="68773" custLinFactNeighborX="100000" custLinFactNeighborY="1528">
        <dgm:presLayoutVars>
          <dgm:chMax val="0"/>
          <dgm:chPref val="0"/>
          <dgm:bulletEnabled val="1"/>
        </dgm:presLayoutVars>
      </dgm:prSet>
      <dgm:spPr/>
    </dgm:pt>
    <dgm:pt modelId="{1886204F-F581-8145-9C20-08F8B08C47EF}" type="pres">
      <dgm:prSet presAssocID="{B38FCDA0-1085-CA4F-8076-D3766E08277F}" presName="sibTrans" presStyleCnt="0"/>
      <dgm:spPr/>
    </dgm:pt>
    <dgm:pt modelId="{45FC35BF-B8E8-9049-BFBD-82CC7BE285D5}" type="pres">
      <dgm:prSet presAssocID="{945B3804-9344-8747-AFD3-719814E64005}" presName="composite" presStyleCnt="0"/>
      <dgm:spPr/>
    </dgm:pt>
    <dgm:pt modelId="{173E8AC8-8AFC-4A4B-988A-871051EFB48C}" type="pres">
      <dgm:prSet presAssocID="{945B3804-9344-8747-AFD3-719814E64005}" presName="bentUpArrow1" presStyleLbl="alignImgPlace1" presStyleIdx="2" presStyleCnt="3" custLinFactNeighborX="-77979" custLinFactNeighborY="4366"/>
      <dgm:spPr/>
    </dgm:pt>
    <dgm:pt modelId="{A5077AD3-698F-C041-8E7E-3ACE06DE3443}" type="pres">
      <dgm:prSet presAssocID="{945B3804-9344-8747-AFD3-719814E64005}" presName="ParentText" presStyleLbl="node1" presStyleIdx="2" presStyleCnt="4" custLinFactNeighborX="-76070" custLinFactNeighborY="2470">
        <dgm:presLayoutVars>
          <dgm:chMax val="1"/>
          <dgm:chPref val="1"/>
          <dgm:bulletEnabled val="1"/>
        </dgm:presLayoutVars>
      </dgm:prSet>
      <dgm:spPr/>
      <dgm:t>
        <a:bodyPr/>
        <a:lstStyle/>
        <a:p>
          <a:endParaRPr lang="en-US"/>
        </a:p>
      </dgm:t>
    </dgm:pt>
    <dgm:pt modelId="{DC7595C1-2DF4-FB4F-B419-CC640F25C90D}" type="pres">
      <dgm:prSet presAssocID="{945B3804-9344-8747-AFD3-719814E64005}" presName="ChildText" presStyleLbl="revTx" presStyleIdx="2" presStyleCnt="3" custScaleY="102188" custLinFactY="43628" custLinFactNeighborX="59888" custLinFactNeighborY="100000">
        <dgm:presLayoutVars>
          <dgm:chMax val="0"/>
          <dgm:chPref val="0"/>
          <dgm:bulletEnabled val="1"/>
        </dgm:presLayoutVars>
      </dgm:prSet>
      <dgm:spPr/>
    </dgm:pt>
    <dgm:pt modelId="{FACFB17C-6350-3241-A4DB-F341C0C8D8FF}" type="pres">
      <dgm:prSet presAssocID="{B4AC28DB-BFF0-1740-A008-9CA93C35C9AE}" presName="sibTrans" presStyleCnt="0"/>
      <dgm:spPr/>
    </dgm:pt>
    <dgm:pt modelId="{CA29C68C-6DAE-0242-9598-963DCF56201E}" type="pres">
      <dgm:prSet presAssocID="{EE998AEE-F9AC-1E48-992E-9055AEFC8E41}" presName="composite" presStyleCnt="0"/>
      <dgm:spPr/>
    </dgm:pt>
    <dgm:pt modelId="{E987521F-275A-8948-8314-0E7DC094BEBA}" type="pres">
      <dgm:prSet presAssocID="{EE998AEE-F9AC-1E48-992E-9055AEFC8E41}" presName="ParentText" presStyleLbl="node1" presStyleIdx="3" presStyleCnt="4" custLinFactX="-4596" custLinFactNeighborX="-100000" custLinFactNeighborY="4940">
        <dgm:presLayoutVars>
          <dgm:chMax val="1"/>
          <dgm:chPref val="1"/>
          <dgm:bulletEnabled val="1"/>
        </dgm:presLayoutVars>
      </dgm:prSet>
      <dgm:spPr/>
      <dgm:t>
        <a:bodyPr/>
        <a:lstStyle/>
        <a:p>
          <a:endParaRPr lang="en-US"/>
        </a:p>
      </dgm:t>
    </dgm:pt>
  </dgm:ptLst>
  <dgm:cxnLst>
    <dgm:cxn modelId="{53D8A6B2-E6CB-7D45-984A-5808043AF100}" type="presOf" srcId="{7C0185FA-A9EC-4E4A-85DA-47FD2E2D0E57}" destId="{2EB69923-FD5F-C84E-A56C-44BF63FDE771}" srcOrd="0" destOrd="0" presId="urn:microsoft.com/office/officeart/2005/8/layout/StepDownProcess"/>
    <dgm:cxn modelId="{B4EC18F8-784D-BD44-B363-5E831AA7A4A1}" srcId="{907C5650-9A09-3649-A68D-46F6E66FBBEB}" destId="{EE998AEE-F9AC-1E48-992E-9055AEFC8E41}" srcOrd="3" destOrd="0" parTransId="{AC86588F-BE13-F94E-B744-46C83551BFBB}" sibTransId="{80DEFF2A-2183-BF41-ADD3-7E71C7FC8D0E}"/>
    <dgm:cxn modelId="{4175D73A-138F-7C42-BA06-44158D3E75D8}" srcId="{907C5650-9A09-3649-A68D-46F6E66FBBEB}" destId="{7C0185FA-A9EC-4E4A-85DA-47FD2E2D0E57}" srcOrd="0" destOrd="0" parTransId="{0F4C293D-6BAA-574C-A60B-E66C45570CE0}" sibTransId="{4CE2C9BF-DDD2-BE4A-BBE1-436C05CEDDA1}"/>
    <dgm:cxn modelId="{EA936121-022B-0A44-8F8D-C99A584920DB}" type="presOf" srcId="{907C5650-9A09-3649-A68D-46F6E66FBBEB}" destId="{2D173169-9929-CF48-BA5D-88148431EC76}" srcOrd="0" destOrd="0" presId="urn:microsoft.com/office/officeart/2005/8/layout/StepDownProcess"/>
    <dgm:cxn modelId="{A0383D04-3EC1-7546-B0C0-BF5954323402}" srcId="{907C5650-9A09-3649-A68D-46F6E66FBBEB}" destId="{945B3804-9344-8747-AFD3-719814E64005}" srcOrd="2" destOrd="0" parTransId="{7F913270-515D-C846-956A-98F888CC215F}" sibTransId="{B4AC28DB-BFF0-1740-A008-9CA93C35C9AE}"/>
    <dgm:cxn modelId="{7E0370E1-A343-3746-8AEE-D317D608CF8A}" srcId="{907C5650-9A09-3649-A68D-46F6E66FBBEB}" destId="{EA46AFB2-6B23-404E-A3F8-DA98DD5EA320}" srcOrd="1" destOrd="0" parTransId="{4C819AED-B26F-F74D-9E79-E65D26B75BE8}" sibTransId="{B38FCDA0-1085-CA4F-8076-D3766E08277F}"/>
    <dgm:cxn modelId="{53488C88-629F-054E-AC3A-ECF071C23287}" type="presOf" srcId="{EA46AFB2-6B23-404E-A3F8-DA98DD5EA320}" destId="{6F3C14F7-DC93-1A42-9892-A48C5C7C9762}" srcOrd="0" destOrd="0" presId="urn:microsoft.com/office/officeart/2005/8/layout/StepDownProcess"/>
    <dgm:cxn modelId="{24AFEEE9-A079-2F4E-9DEB-7791BF5031A5}" type="presOf" srcId="{EE998AEE-F9AC-1E48-992E-9055AEFC8E41}" destId="{E987521F-275A-8948-8314-0E7DC094BEBA}" srcOrd="0" destOrd="0" presId="urn:microsoft.com/office/officeart/2005/8/layout/StepDownProcess"/>
    <dgm:cxn modelId="{43876670-8C81-B846-9AB9-0CCF200DD2AD}" type="presOf" srcId="{945B3804-9344-8747-AFD3-719814E64005}" destId="{A5077AD3-698F-C041-8E7E-3ACE06DE3443}" srcOrd="0" destOrd="0" presId="urn:microsoft.com/office/officeart/2005/8/layout/StepDownProcess"/>
    <dgm:cxn modelId="{753C6245-782A-C046-A14E-A1B6480EF564}" type="presParOf" srcId="{2D173169-9929-CF48-BA5D-88148431EC76}" destId="{4893BB9E-09FF-2F46-922C-A74372D9B21F}" srcOrd="0" destOrd="0" presId="urn:microsoft.com/office/officeart/2005/8/layout/StepDownProcess"/>
    <dgm:cxn modelId="{35127159-E258-8E4E-9ADD-98409901C90E}" type="presParOf" srcId="{4893BB9E-09FF-2F46-922C-A74372D9B21F}" destId="{C4016C8C-9E04-6049-8140-F1BF8C2D26DF}" srcOrd="0" destOrd="0" presId="urn:microsoft.com/office/officeart/2005/8/layout/StepDownProcess"/>
    <dgm:cxn modelId="{AA12BFCE-4386-704B-BC75-79EC73BD37FF}" type="presParOf" srcId="{4893BB9E-09FF-2F46-922C-A74372D9B21F}" destId="{2EB69923-FD5F-C84E-A56C-44BF63FDE771}" srcOrd="1" destOrd="0" presId="urn:microsoft.com/office/officeart/2005/8/layout/StepDownProcess"/>
    <dgm:cxn modelId="{60BB9687-E9FB-D049-8C36-FB0026505F64}" type="presParOf" srcId="{4893BB9E-09FF-2F46-922C-A74372D9B21F}" destId="{D03E399B-C948-AD46-A690-2D403786123B}" srcOrd="2" destOrd="0" presId="urn:microsoft.com/office/officeart/2005/8/layout/StepDownProcess"/>
    <dgm:cxn modelId="{32528D7F-1146-D841-B94A-9B4C8612FEF2}" type="presParOf" srcId="{2D173169-9929-CF48-BA5D-88148431EC76}" destId="{21500F4A-D6C2-C94D-A704-764DE0125BEE}" srcOrd="1" destOrd="0" presId="urn:microsoft.com/office/officeart/2005/8/layout/StepDownProcess"/>
    <dgm:cxn modelId="{8C88840D-6B3A-6845-AED7-DE375B5B6AB7}" type="presParOf" srcId="{2D173169-9929-CF48-BA5D-88148431EC76}" destId="{4C48EDF4-827E-DB46-B547-BCA50AFA9252}" srcOrd="2" destOrd="0" presId="urn:microsoft.com/office/officeart/2005/8/layout/StepDownProcess"/>
    <dgm:cxn modelId="{A18238F1-00A2-A741-BCA2-72FA20C70085}" type="presParOf" srcId="{4C48EDF4-827E-DB46-B547-BCA50AFA9252}" destId="{1225251C-DB1D-8946-9BD1-E9E21E1FEC69}" srcOrd="0" destOrd="0" presId="urn:microsoft.com/office/officeart/2005/8/layout/StepDownProcess"/>
    <dgm:cxn modelId="{A06299A5-192B-A140-8635-BDC1AB464F36}" type="presParOf" srcId="{4C48EDF4-827E-DB46-B547-BCA50AFA9252}" destId="{6F3C14F7-DC93-1A42-9892-A48C5C7C9762}" srcOrd="1" destOrd="0" presId="urn:microsoft.com/office/officeart/2005/8/layout/StepDownProcess"/>
    <dgm:cxn modelId="{38596CCB-9433-0E4E-B076-CEACB89FF254}" type="presParOf" srcId="{4C48EDF4-827E-DB46-B547-BCA50AFA9252}" destId="{2C7D64CA-6C85-5745-8499-5F5F854C2482}" srcOrd="2" destOrd="0" presId="urn:microsoft.com/office/officeart/2005/8/layout/StepDownProcess"/>
    <dgm:cxn modelId="{1B2BB8A2-BC72-4446-8813-0FB717D1517A}" type="presParOf" srcId="{2D173169-9929-CF48-BA5D-88148431EC76}" destId="{1886204F-F581-8145-9C20-08F8B08C47EF}" srcOrd="3" destOrd="0" presId="urn:microsoft.com/office/officeart/2005/8/layout/StepDownProcess"/>
    <dgm:cxn modelId="{F1EDE184-1B10-1242-B706-5ABD714B8484}" type="presParOf" srcId="{2D173169-9929-CF48-BA5D-88148431EC76}" destId="{45FC35BF-B8E8-9049-BFBD-82CC7BE285D5}" srcOrd="4" destOrd="0" presId="urn:microsoft.com/office/officeart/2005/8/layout/StepDownProcess"/>
    <dgm:cxn modelId="{9784B8EA-E68B-2B4E-8BE0-B9F6F84C3988}" type="presParOf" srcId="{45FC35BF-B8E8-9049-BFBD-82CC7BE285D5}" destId="{173E8AC8-8AFC-4A4B-988A-871051EFB48C}" srcOrd="0" destOrd="0" presId="urn:microsoft.com/office/officeart/2005/8/layout/StepDownProcess"/>
    <dgm:cxn modelId="{24184F2E-B8A6-0A4D-B1EF-847E1DD10471}" type="presParOf" srcId="{45FC35BF-B8E8-9049-BFBD-82CC7BE285D5}" destId="{A5077AD3-698F-C041-8E7E-3ACE06DE3443}" srcOrd="1" destOrd="0" presId="urn:microsoft.com/office/officeart/2005/8/layout/StepDownProcess"/>
    <dgm:cxn modelId="{C1ADE6D8-0382-A044-89E0-DA0F2B4AB6FA}" type="presParOf" srcId="{45FC35BF-B8E8-9049-BFBD-82CC7BE285D5}" destId="{DC7595C1-2DF4-FB4F-B419-CC640F25C90D}" srcOrd="2" destOrd="0" presId="urn:microsoft.com/office/officeart/2005/8/layout/StepDownProcess"/>
    <dgm:cxn modelId="{9EA95782-4549-1249-9255-879EDBD866CD}" type="presParOf" srcId="{2D173169-9929-CF48-BA5D-88148431EC76}" destId="{FACFB17C-6350-3241-A4DB-F341C0C8D8FF}" srcOrd="5" destOrd="0" presId="urn:microsoft.com/office/officeart/2005/8/layout/StepDownProcess"/>
    <dgm:cxn modelId="{73B8E06D-8F01-364F-81F2-3F05EC99CFDB}" type="presParOf" srcId="{2D173169-9929-CF48-BA5D-88148431EC76}" destId="{CA29C68C-6DAE-0242-9598-963DCF56201E}" srcOrd="6" destOrd="0" presId="urn:microsoft.com/office/officeart/2005/8/layout/StepDownProcess"/>
    <dgm:cxn modelId="{2B2A99CC-4D53-574C-83D6-F020FE03BE9C}" type="presParOf" srcId="{CA29C68C-6DAE-0242-9598-963DCF56201E}" destId="{E987521F-275A-8948-8314-0E7DC094BEBA}"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016C8C-9E04-6049-8140-F1BF8C2D26DF}">
      <dsp:nvSpPr>
        <dsp:cNvPr id="0" name=""/>
        <dsp:cNvSpPr/>
      </dsp:nvSpPr>
      <dsp:spPr>
        <a:xfrm rot="5400000">
          <a:off x="1042986" y="1059998"/>
          <a:ext cx="931102" cy="1060026"/>
        </a:xfrm>
        <a:prstGeom prst="bentUpArrow">
          <a:avLst>
            <a:gd name="adj1" fmla="val 32840"/>
            <a:gd name="adj2" fmla="val 25000"/>
            <a:gd name="adj3" fmla="val 35780"/>
          </a:avLst>
        </a:prstGeom>
        <a:solidFill>
          <a:schemeClr val="accent6">
            <a:tint val="50000"/>
            <a:hueOff val="0"/>
            <a:satOff val="0"/>
            <a:lumOff val="0"/>
            <a:alphaOff val="0"/>
          </a:schemeClr>
        </a:solidFill>
        <a:ln>
          <a:noFill/>
        </a:ln>
        <a:effectLst/>
        <a:sp3d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2EB69923-FD5F-C84E-A56C-44BF63FDE771}">
      <dsp:nvSpPr>
        <dsp:cNvPr id="0" name=""/>
        <dsp:cNvSpPr/>
      </dsp:nvSpPr>
      <dsp:spPr>
        <a:xfrm>
          <a:off x="552409" y="0"/>
          <a:ext cx="1567428" cy="1097148"/>
        </a:xfrm>
        <a:prstGeom prst="roundRect">
          <a:avLst>
            <a:gd name="adj" fmla="val 16670"/>
          </a:avLst>
        </a:prstGeom>
        <a:solidFill>
          <a:schemeClr val="accent6">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b="1" kern="1200" dirty="0"/>
            <a:t>Raw Data</a:t>
          </a:r>
        </a:p>
      </dsp:txBody>
      <dsp:txXfrm>
        <a:off x="605977" y="53568"/>
        <a:ext cx="1460292" cy="990012"/>
      </dsp:txXfrm>
    </dsp:sp>
    <dsp:sp modelId="{D03E399B-C948-AD46-A690-2D403786123B}">
      <dsp:nvSpPr>
        <dsp:cNvPr id="0" name=""/>
        <dsp:cNvSpPr/>
      </dsp:nvSpPr>
      <dsp:spPr>
        <a:xfrm>
          <a:off x="2929555" y="230612"/>
          <a:ext cx="4208643" cy="744722"/>
        </a:xfrm>
        <a:prstGeom prst="rect">
          <a:avLst/>
        </a:prstGeom>
        <a:noFill/>
        <a:ln>
          <a:noFill/>
        </a:ln>
        <a:effectLst/>
      </dsp:spPr>
      <dsp:style>
        <a:lnRef idx="0">
          <a:scrgbClr r="0" g="0" b="0"/>
        </a:lnRef>
        <a:fillRef idx="0">
          <a:scrgbClr r="0" g="0" b="0"/>
        </a:fillRef>
        <a:effectRef idx="0">
          <a:scrgbClr r="0" g="0" b="0"/>
        </a:effectRef>
        <a:fontRef idx="minor"/>
      </dsp:style>
    </dsp:sp>
    <dsp:sp modelId="{1225251C-DB1D-8946-9BD1-E9E21E1FEC69}">
      <dsp:nvSpPr>
        <dsp:cNvPr id="0" name=""/>
        <dsp:cNvSpPr/>
      </dsp:nvSpPr>
      <dsp:spPr>
        <a:xfrm rot="5400000">
          <a:off x="2686095" y="2319993"/>
          <a:ext cx="931102" cy="1060026"/>
        </a:xfrm>
        <a:prstGeom prst="bentUpArrow">
          <a:avLst>
            <a:gd name="adj1" fmla="val 32840"/>
            <a:gd name="adj2" fmla="val 25000"/>
            <a:gd name="adj3" fmla="val 35780"/>
          </a:avLst>
        </a:prstGeom>
        <a:solidFill>
          <a:schemeClr val="accent6">
            <a:tint val="50000"/>
            <a:hueOff val="0"/>
            <a:satOff val="0"/>
            <a:lumOff val="0"/>
            <a:alphaOff val="0"/>
          </a:schemeClr>
        </a:solidFill>
        <a:ln>
          <a:noFill/>
        </a:ln>
        <a:effectLst/>
        <a:sp3d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6F3C14F7-DC93-1A42-9892-A48C5C7C9762}">
      <dsp:nvSpPr>
        <dsp:cNvPr id="0" name=""/>
        <dsp:cNvSpPr/>
      </dsp:nvSpPr>
      <dsp:spPr>
        <a:xfrm>
          <a:off x="2032921" y="1260313"/>
          <a:ext cx="1567428" cy="1098026"/>
        </a:xfrm>
        <a:prstGeom prst="roundRect">
          <a:avLst>
            <a:gd name="adj" fmla="val 16670"/>
          </a:avLst>
        </a:prstGeom>
        <a:solidFill>
          <a:schemeClr val="accent6">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b="1" kern="1200" dirty="0"/>
            <a:t>Staging Area</a:t>
          </a:r>
        </a:p>
      </dsp:txBody>
      <dsp:txXfrm>
        <a:off x="2086532" y="1313924"/>
        <a:ext cx="1460206" cy="990804"/>
      </dsp:txXfrm>
    </dsp:sp>
    <dsp:sp modelId="{2C7D64CA-6C85-5745-8499-5F5F854C2482}">
      <dsp:nvSpPr>
        <dsp:cNvPr id="0" name=""/>
        <dsp:cNvSpPr/>
      </dsp:nvSpPr>
      <dsp:spPr>
        <a:xfrm>
          <a:off x="4925387" y="1378940"/>
          <a:ext cx="3936777" cy="886764"/>
        </a:xfrm>
        <a:prstGeom prst="rect">
          <a:avLst/>
        </a:prstGeom>
        <a:noFill/>
        <a:ln>
          <a:noFill/>
        </a:ln>
        <a:effectLst/>
      </dsp:spPr>
      <dsp:style>
        <a:lnRef idx="0">
          <a:scrgbClr r="0" g="0" b="0"/>
        </a:lnRef>
        <a:fillRef idx="0">
          <a:scrgbClr r="0" g="0" b="0"/>
        </a:fillRef>
        <a:effectRef idx="0">
          <a:scrgbClr r="0" g="0" b="0"/>
        </a:effectRef>
        <a:fontRef idx="minor"/>
      </dsp:style>
    </dsp:sp>
    <dsp:sp modelId="{173E8AC8-8AFC-4A4B-988A-871051EFB48C}">
      <dsp:nvSpPr>
        <dsp:cNvPr id="0" name=""/>
        <dsp:cNvSpPr/>
      </dsp:nvSpPr>
      <dsp:spPr>
        <a:xfrm rot="5400000">
          <a:off x="4288467" y="3566009"/>
          <a:ext cx="931102" cy="1060026"/>
        </a:xfrm>
        <a:prstGeom prst="bentUpArrow">
          <a:avLst>
            <a:gd name="adj1" fmla="val 32840"/>
            <a:gd name="adj2" fmla="val 25000"/>
            <a:gd name="adj3" fmla="val 35780"/>
          </a:avLst>
        </a:prstGeom>
        <a:solidFill>
          <a:schemeClr val="accent6">
            <a:tint val="50000"/>
            <a:hueOff val="0"/>
            <a:satOff val="0"/>
            <a:lumOff val="0"/>
            <a:alphaOff val="0"/>
          </a:schemeClr>
        </a:solidFill>
        <a:ln>
          <a:noFill/>
        </a:ln>
        <a:effectLst/>
        <a:sp3d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A5077AD3-698F-C041-8E7E-3ACE06DE3443}">
      <dsp:nvSpPr>
        <dsp:cNvPr id="0" name=""/>
        <dsp:cNvSpPr/>
      </dsp:nvSpPr>
      <dsp:spPr>
        <a:xfrm>
          <a:off x="3676037" y="2520312"/>
          <a:ext cx="1567428" cy="1097148"/>
        </a:xfrm>
        <a:prstGeom prst="roundRect">
          <a:avLst>
            <a:gd name="adj" fmla="val 16670"/>
          </a:avLst>
        </a:prstGeom>
        <a:solidFill>
          <a:schemeClr val="accent6">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b="1" kern="1200" dirty="0"/>
            <a:t>DWH</a:t>
          </a:r>
        </a:p>
      </dsp:txBody>
      <dsp:txXfrm>
        <a:off x="3729605" y="2573880"/>
        <a:ext cx="1460292" cy="990012"/>
      </dsp:txXfrm>
    </dsp:sp>
    <dsp:sp modelId="{DC7595C1-2DF4-FB4F-B419-CC640F25C90D}">
      <dsp:nvSpPr>
        <dsp:cNvPr id="0" name=""/>
        <dsp:cNvSpPr/>
      </dsp:nvSpPr>
      <dsp:spPr>
        <a:xfrm>
          <a:off x="7118530" y="3861790"/>
          <a:ext cx="1139997" cy="906166"/>
        </a:xfrm>
        <a:prstGeom prst="rect">
          <a:avLst/>
        </a:prstGeom>
        <a:noFill/>
        <a:ln>
          <a:noFill/>
        </a:ln>
        <a:effectLst/>
      </dsp:spPr>
      <dsp:style>
        <a:lnRef idx="0">
          <a:scrgbClr r="0" g="0" b="0"/>
        </a:lnRef>
        <a:fillRef idx="0">
          <a:scrgbClr r="0" g="0" b="0"/>
        </a:fillRef>
        <a:effectRef idx="0">
          <a:scrgbClr r="0" g="0" b="0"/>
        </a:effectRef>
        <a:fontRef idx="minor"/>
      </dsp:style>
    </dsp:sp>
    <dsp:sp modelId="{E987521F-275A-8948-8314-0E7DC094BEBA}">
      <dsp:nvSpPr>
        <dsp:cNvPr id="0" name=""/>
        <dsp:cNvSpPr/>
      </dsp:nvSpPr>
      <dsp:spPr>
        <a:xfrm>
          <a:off x="5264952" y="3753526"/>
          <a:ext cx="1567428" cy="1097148"/>
        </a:xfrm>
        <a:prstGeom prst="roundRect">
          <a:avLst>
            <a:gd name="adj" fmla="val 16670"/>
          </a:avLst>
        </a:prstGeom>
        <a:solidFill>
          <a:schemeClr val="accent6">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b="1" kern="1200" dirty="0" smtClean="0"/>
            <a:t>Reporting</a:t>
          </a:r>
          <a:endParaRPr lang="en-US" sz="2100" b="1" kern="1200" dirty="0"/>
        </a:p>
      </dsp:txBody>
      <dsp:txXfrm>
        <a:off x="5318520" y="3807094"/>
        <a:ext cx="1460292" cy="990012"/>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2.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Kulamanipradhan0/knab_dwh/tree/main/db_scripts" TargetMode="External"/><Relationship Id="rId2" Type="http://schemas.openxmlformats.org/officeDocument/2006/relationships/hyperlink" Target="https://github.com/Kulamanipradhan0/knab_dwh" TargetMode="External"/><Relationship Id="rId1" Type="http://schemas.openxmlformats.org/officeDocument/2006/relationships/slideLayout" Target="../slideLayouts/slideLayout2.xml"/><Relationship Id="rId6" Type="http://schemas.openxmlformats.org/officeDocument/2006/relationships/hyperlink" Target="https://github.com/Kulamanipradhan0/knab_dwh/tree/main/airflow/dags" TargetMode="External"/><Relationship Id="rId5" Type="http://schemas.openxmlformats.org/officeDocument/2006/relationships/hyperlink" Target="https://github.com/Kulamanipradhan0/knab_dwh/tree/main/src_files/polling" TargetMode="External"/><Relationship Id="rId4" Type="http://schemas.openxmlformats.org/officeDocument/2006/relationships/hyperlink" Target="https://github.com/Kulamanipradhan0/knab_dwh/tree/main/etl_repo"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Kulamanipradhan0/knab_dwh/blob/main/etl_repo/staging/staging_data_validation.sql" TargetMode="External"/><Relationship Id="rId7" Type="http://schemas.openxmlformats.org/officeDocument/2006/relationships/hyperlink" Target="https://github.com/Kulamanipradhan0/knab_dwh/blob/main/etl_repo/report/dnb_dgs_report_query.sql" TargetMode="External"/><Relationship Id="rId2" Type="http://schemas.openxmlformats.org/officeDocument/2006/relationships/hyperlink" Target="https://github.com/Kulamanipradhan0/knab_dwh/blob/main/etl_repo/fact/fac_dwh_eod_position.sql" TargetMode="External"/><Relationship Id="rId1" Type="http://schemas.openxmlformats.org/officeDocument/2006/relationships/slideLayout" Target="../slideLayouts/slideLayout2.xml"/><Relationship Id="rId6" Type="http://schemas.openxmlformats.org/officeDocument/2006/relationships/hyperlink" Target="https://github.com/Kulamanipradhan0/knab_dwh/blob/main/etl_repo/report/DNB_DGS_Last_Year_Report.py" TargetMode="External"/><Relationship Id="rId5" Type="http://schemas.openxmlformats.org/officeDocument/2006/relationships/hyperlink" Target="https://github.com/Kulamanipradhan0/knab_dwh/blob/main/etl_repo/dimension/dim_customer_type2_load.sql" TargetMode="External"/><Relationship Id="rId4" Type="http://schemas.openxmlformats.org/officeDocument/2006/relationships/hyperlink" Target="https://github.com/Kulamanipradhan0/knab_dwh/tree/main/log_file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1.xml"/><Relationship Id="rId7" Type="http://schemas.openxmlformats.org/officeDocument/2006/relationships/image" Target="../media/image3.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6.png"/><Relationship Id="rId4" Type="http://schemas.openxmlformats.org/officeDocument/2006/relationships/diagramQuickStyle" Target="../diagrams/quickStyle1.xm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Kulamanipradhan0/knab_dwh/blob/main/etl_repo/staging/stg_load.py"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E5062-3C9D-6447-BD77-9B2B0AEB1AFF}"/>
              </a:ext>
            </a:extLst>
          </p:cNvPr>
          <p:cNvSpPr>
            <a:spLocks noGrp="1"/>
          </p:cNvSpPr>
          <p:nvPr>
            <p:ph type="ctrTitle"/>
          </p:nvPr>
        </p:nvSpPr>
        <p:spPr>
          <a:xfrm>
            <a:off x="1930400" y="2794000"/>
            <a:ext cx="10149840" cy="1698901"/>
          </a:xfrm>
        </p:spPr>
        <p:txBody>
          <a:bodyPr>
            <a:normAutofit/>
          </a:bodyPr>
          <a:lstStyle/>
          <a:p>
            <a:r>
              <a:rPr lang="en-US" sz="4800" dirty="0" err="1" smtClean="0">
                <a:solidFill>
                  <a:srgbClr val="00B0F0"/>
                </a:solidFill>
              </a:rPr>
              <a:t>k</a:t>
            </a:r>
            <a:r>
              <a:rPr lang="en-US" sz="4800" dirty="0" err="1" smtClean="0">
                <a:solidFill>
                  <a:srgbClr val="00B0F0"/>
                </a:solidFill>
              </a:rPr>
              <a:t>nab</a:t>
            </a:r>
            <a:r>
              <a:rPr lang="en-US" sz="4800" dirty="0" smtClean="0"/>
              <a:t> </a:t>
            </a:r>
            <a:r>
              <a:rPr lang="en-US" sz="4800" dirty="0" smtClean="0"/>
              <a:t>Transaction </a:t>
            </a:r>
            <a:r>
              <a:rPr lang="en-US" sz="4800" dirty="0"/>
              <a:t>Data Warehouse</a:t>
            </a:r>
          </a:p>
        </p:txBody>
      </p:sp>
      <p:sp>
        <p:nvSpPr>
          <p:cNvPr id="3" name="Subtitle 2">
            <a:extLst>
              <a:ext uri="{FF2B5EF4-FFF2-40B4-BE49-F238E27FC236}">
                <a16:creationId xmlns:a16="http://schemas.microsoft.com/office/drawing/2014/main" id="{95F58DE3-ECD9-2F4B-9F91-33ED33AE6CA3}"/>
              </a:ext>
            </a:extLst>
          </p:cNvPr>
          <p:cNvSpPr>
            <a:spLocks noGrp="1"/>
          </p:cNvSpPr>
          <p:nvPr>
            <p:ph type="subTitle" idx="1"/>
          </p:nvPr>
        </p:nvSpPr>
        <p:spPr/>
        <p:txBody>
          <a:bodyPr>
            <a:normAutofit lnSpcReduction="10000"/>
          </a:bodyPr>
          <a:lstStyle/>
          <a:p>
            <a:r>
              <a:rPr lang="en-US" dirty="0"/>
              <a:t>													- A case study</a:t>
            </a:r>
          </a:p>
          <a:p>
            <a:endParaRPr lang="en-US" dirty="0"/>
          </a:p>
          <a:p>
            <a:r>
              <a:rPr lang="en-US" dirty="0"/>
              <a:t>													By : Kulamani Pradhan</a:t>
            </a:r>
          </a:p>
        </p:txBody>
      </p:sp>
    </p:spTree>
    <p:extLst>
      <p:ext uri="{BB962C8B-B14F-4D97-AF65-F5344CB8AC3E}">
        <p14:creationId xmlns:p14="http://schemas.microsoft.com/office/powerpoint/2010/main" val="977170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D41B2FE-9E04-4745-9A2C-2A7473E89DAF}"/>
              </a:ext>
            </a:extLst>
          </p:cNvPr>
          <p:cNvSpPr txBox="1">
            <a:spLocks/>
          </p:cNvSpPr>
          <p:nvPr/>
        </p:nvSpPr>
        <p:spPr>
          <a:xfrm>
            <a:off x="1939782" y="624110"/>
            <a:ext cx="8911687" cy="72920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Solution Details </a:t>
            </a:r>
            <a:r>
              <a:rPr lang="en-US" dirty="0" smtClean="0"/>
              <a:t>:Control Model</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2381" y="1218720"/>
            <a:ext cx="10058400" cy="5841452"/>
          </a:xfrm>
          <a:prstGeom prst="rect">
            <a:avLst/>
          </a:prstGeom>
        </p:spPr>
      </p:pic>
      <p:sp>
        <p:nvSpPr>
          <p:cNvPr id="7" name="TextBox 6"/>
          <p:cNvSpPr txBox="1"/>
          <p:nvPr/>
        </p:nvSpPr>
        <p:spPr>
          <a:xfrm>
            <a:off x="9404965" y="3115509"/>
            <a:ext cx="1654620" cy="307777"/>
          </a:xfrm>
          <a:prstGeom prst="rect">
            <a:avLst/>
          </a:prstGeom>
          <a:noFill/>
        </p:spPr>
        <p:txBody>
          <a:bodyPr wrap="none" rtlCol="0">
            <a:spAutoFit/>
          </a:bodyPr>
          <a:lstStyle/>
          <a:p>
            <a:r>
              <a:rPr lang="en-GB" sz="1400" b="1" dirty="0" smtClean="0">
                <a:solidFill>
                  <a:srgbClr val="FF0000"/>
                </a:solidFill>
              </a:rPr>
              <a:t>From Transaction</a:t>
            </a:r>
            <a:endParaRPr lang="en-GB" sz="1400" b="1" dirty="0">
              <a:solidFill>
                <a:srgbClr val="FF0000"/>
              </a:solidFill>
            </a:endParaRPr>
          </a:p>
        </p:txBody>
      </p:sp>
      <p:sp>
        <p:nvSpPr>
          <p:cNvPr id="8" name="TextBox 7"/>
          <p:cNvSpPr txBox="1"/>
          <p:nvPr/>
        </p:nvSpPr>
        <p:spPr>
          <a:xfrm>
            <a:off x="1444143" y="2868898"/>
            <a:ext cx="1067921" cy="307777"/>
          </a:xfrm>
          <a:prstGeom prst="rect">
            <a:avLst/>
          </a:prstGeom>
          <a:noFill/>
        </p:spPr>
        <p:txBody>
          <a:bodyPr wrap="none" rtlCol="0">
            <a:spAutoFit/>
          </a:bodyPr>
          <a:lstStyle/>
          <a:p>
            <a:r>
              <a:rPr lang="en-GB" sz="1400" b="1" dirty="0" smtClean="0">
                <a:solidFill>
                  <a:srgbClr val="FF0000"/>
                </a:solidFill>
              </a:rPr>
              <a:t>From CRM</a:t>
            </a:r>
            <a:endParaRPr lang="en-GB" sz="1400" b="1" dirty="0">
              <a:solidFill>
                <a:srgbClr val="FF0000"/>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490686529"/>
              </p:ext>
            </p:extLst>
          </p:nvPr>
        </p:nvGraphicFramePr>
        <p:xfrm>
          <a:off x="11277600" y="5597688"/>
          <a:ext cx="914400" cy="771525"/>
        </p:xfrm>
        <a:graphic>
          <a:graphicData uri="http://schemas.openxmlformats.org/presentationml/2006/ole">
            <mc:AlternateContent xmlns:mc="http://schemas.openxmlformats.org/markup-compatibility/2006">
              <mc:Choice xmlns:v="urn:schemas-microsoft-com:vml" Requires="v">
                <p:oleObj spid="_x0000_s1026" name="Worksheet" showAsIcon="1" r:id="rId4" imgW="914400" imgH="771480" progId="Excel.Sheet.12">
                  <p:embed/>
                </p:oleObj>
              </mc:Choice>
              <mc:Fallback>
                <p:oleObj name="Worksheet" showAsIcon="1" r:id="rId4" imgW="914400" imgH="771480" progId="Excel.Sheet.12">
                  <p:embed/>
                  <p:pic>
                    <p:nvPicPr>
                      <p:cNvPr id="0" name=""/>
                      <p:cNvPicPr/>
                      <p:nvPr/>
                    </p:nvPicPr>
                    <p:blipFill>
                      <a:blip r:embed="rId5"/>
                      <a:stretch>
                        <a:fillRect/>
                      </a:stretch>
                    </p:blipFill>
                    <p:spPr>
                      <a:xfrm>
                        <a:off x="11277600" y="5597688"/>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594556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D41B2FE-9E04-4745-9A2C-2A7473E89DAF}"/>
              </a:ext>
            </a:extLst>
          </p:cNvPr>
          <p:cNvSpPr txBox="1">
            <a:spLocks/>
          </p:cNvSpPr>
          <p:nvPr/>
        </p:nvSpPr>
        <p:spPr>
          <a:xfrm>
            <a:off x="1939782" y="624110"/>
            <a:ext cx="9712287" cy="72920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Solution Details : Job Process Model</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771" y="1473300"/>
            <a:ext cx="11106040" cy="5168569"/>
          </a:xfrm>
          <a:prstGeom prst="rect">
            <a:avLst/>
          </a:prstGeom>
        </p:spPr>
      </p:pic>
    </p:spTree>
    <p:extLst>
      <p:ext uri="{BB962C8B-B14F-4D97-AF65-F5344CB8AC3E}">
        <p14:creationId xmlns:p14="http://schemas.microsoft.com/office/powerpoint/2010/main" val="176936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D41B2FE-9E04-4745-9A2C-2A7473E89DAF}"/>
              </a:ext>
            </a:extLst>
          </p:cNvPr>
          <p:cNvSpPr txBox="1">
            <a:spLocks/>
          </p:cNvSpPr>
          <p:nvPr/>
        </p:nvSpPr>
        <p:spPr>
          <a:xfrm>
            <a:off x="1939782" y="624110"/>
            <a:ext cx="9481905" cy="72920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Containerization :</a:t>
            </a:r>
            <a:endParaRPr lang="en-US" dirty="0"/>
          </a:p>
        </p:txBody>
      </p:sp>
      <p:sp>
        <p:nvSpPr>
          <p:cNvPr id="3" name="Rectangle 2"/>
          <p:cNvSpPr/>
          <p:nvPr/>
        </p:nvSpPr>
        <p:spPr>
          <a:xfrm>
            <a:off x="2709949" y="1783074"/>
            <a:ext cx="7257011" cy="399011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dirty="0"/>
          </a:p>
        </p:txBody>
      </p:sp>
      <p:sp>
        <p:nvSpPr>
          <p:cNvPr id="4" name="Rounded Rectangle 3"/>
          <p:cNvSpPr/>
          <p:nvPr/>
        </p:nvSpPr>
        <p:spPr>
          <a:xfrm>
            <a:off x="4114110" y="2917767"/>
            <a:ext cx="1604356" cy="204493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9352" y="3470991"/>
            <a:ext cx="1313871" cy="938479"/>
          </a:xfrm>
          <a:prstGeom prst="rect">
            <a:avLst/>
          </a:prstGeom>
        </p:spPr>
      </p:pic>
      <p:sp>
        <p:nvSpPr>
          <p:cNvPr id="9" name="Rounded Rectangle 8"/>
          <p:cNvSpPr/>
          <p:nvPr/>
        </p:nvSpPr>
        <p:spPr>
          <a:xfrm>
            <a:off x="6878757" y="2917760"/>
            <a:ext cx="1604356" cy="204493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6501" y="3529176"/>
            <a:ext cx="1288868" cy="497907"/>
          </a:xfrm>
          <a:prstGeom prst="rect">
            <a:avLst/>
          </a:prstGeom>
        </p:spPr>
      </p:pic>
      <p:sp>
        <p:nvSpPr>
          <p:cNvPr id="10" name="TextBox 9"/>
          <p:cNvSpPr txBox="1"/>
          <p:nvPr/>
        </p:nvSpPr>
        <p:spPr>
          <a:xfrm>
            <a:off x="5478062" y="5168727"/>
            <a:ext cx="2202873" cy="369332"/>
          </a:xfrm>
          <a:prstGeom prst="rect">
            <a:avLst/>
          </a:prstGeom>
          <a:noFill/>
        </p:spPr>
        <p:txBody>
          <a:bodyPr wrap="square" rtlCol="0">
            <a:spAutoFit/>
          </a:bodyPr>
          <a:lstStyle/>
          <a:p>
            <a:r>
              <a:rPr lang="en-GB" dirty="0" smtClean="0"/>
              <a:t>Docker Host</a:t>
            </a:r>
            <a:endParaRPr lang="en-GB" dirty="0"/>
          </a:p>
        </p:txBody>
      </p:sp>
      <p:sp>
        <p:nvSpPr>
          <p:cNvPr id="20" name="Curved Down Arrow 19"/>
          <p:cNvSpPr/>
          <p:nvPr/>
        </p:nvSpPr>
        <p:spPr>
          <a:xfrm>
            <a:off x="4812378" y="2056167"/>
            <a:ext cx="2768139" cy="72859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3" name="Curved Right Arrow 22"/>
          <p:cNvSpPr/>
          <p:nvPr/>
        </p:nvSpPr>
        <p:spPr>
          <a:xfrm rot="5400000">
            <a:off x="5829799" y="1417351"/>
            <a:ext cx="636425" cy="2098404"/>
          </a:xfrm>
          <a:prstGeom prst="curvedRightArrow">
            <a:avLst>
              <a:gd name="adj1" fmla="val 21875"/>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2" name="TextBox 31"/>
          <p:cNvSpPr txBox="1"/>
          <p:nvPr/>
        </p:nvSpPr>
        <p:spPr>
          <a:xfrm>
            <a:off x="4495790" y="5178687"/>
            <a:ext cx="863833" cy="369332"/>
          </a:xfrm>
          <a:prstGeom prst="rect">
            <a:avLst/>
          </a:prstGeom>
          <a:noFill/>
        </p:spPr>
        <p:txBody>
          <a:bodyPr wrap="square" rtlCol="0">
            <a:spAutoFit/>
          </a:bodyPr>
          <a:lstStyle/>
          <a:p>
            <a:r>
              <a:rPr lang="en-GB" dirty="0" smtClean="0"/>
              <a:t>9000</a:t>
            </a:r>
            <a:endParaRPr lang="en-GB" dirty="0"/>
          </a:p>
        </p:txBody>
      </p:sp>
      <p:sp>
        <p:nvSpPr>
          <p:cNvPr id="33" name="TextBox 32"/>
          <p:cNvSpPr txBox="1"/>
          <p:nvPr/>
        </p:nvSpPr>
        <p:spPr>
          <a:xfrm>
            <a:off x="7313468" y="4399340"/>
            <a:ext cx="741565" cy="369332"/>
          </a:xfrm>
          <a:prstGeom prst="rect">
            <a:avLst/>
          </a:prstGeom>
          <a:noFill/>
        </p:spPr>
        <p:txBody>
          <a:bodyPr wrap="square" rtlCol="0">
            <a:spAutoFit/>
          </a:bodyPr>
          <a:lstStyle/>
          <a:p>
            <a:r>
              <a:rPr lang="en-GB" dirty="0" smtClean="0"/>
              <a:t>8080</a:t>
            </a:r>
            <a:endParaRPr lang="en-GB" dirty="0"/>
          </a:p>
        </p:txBody>
      </p:sp>
      <p:sp>
        <p:nvSpPr>
          <p:cNvPr id="34" name="TextBox 33"/>
          <p:cNvSpPr txBox="1"/>
          <p:nvPr/>
        </p:nvSpPr>
        <p:spPr>
          <a:xfrm>
            <a:off x="7313468" y="5168727"/>
            <a:ext cx="741565" cy="369332"/>
          </a:xfrm>
          <a:prstGeom prst="rect">
            <a:avLst/>
          </a:prstGeom>
          <a:noFill/>
        </p:spPr>
        <p:txBody>
          <a:bodyPr wrap="square" rtlCol="0">
            <a:spAutoFit/>
          </a:bodyPr>
          <a:lstStyle/>
          <a:p>
            <a:r>
              <a:rPr lang="en-GB" dirty="0" smtClean="0"/>
              <a:t>8080</a:t>
            </a:r>
            <a:endParaRPr lang="en-GB" dirty="0"/>
          </a:p>
        </p:txBody>
      </p:sp>
      <p:sp>
        <p:nvSpPr>
          <p:cNvPr id="35" name="TextBox 34"/>
          <p:cNvSpPr txBox="1"/>
          <p:nvPr/>
        </p:nvSpPr>
        <p:spPr>
          <a:xfrm>
            <a:off x="4495790" y="4480842"/>
            <a:ext cx="863833" cy="369332"/>
          </a:xfrm>
          <a:prstGeom prst="rect">
            <a:avLst/>
          </a:prstGeom>
          <a:noFill/>
        </p:spPr>
        <p:txBody>
          <a:bodyPr wrap="square" rtlCol="0">
            <a:spAutoFit/>
          </a:bodyPr>
          <a:lstStyle/>
          <a:p>
            <a:r>
              <a:rPr lang="en-GB" dirty="0" smtClean="0"/>
              <a:t>5432</a:t>
            </a:r>
            <a:endParaRPr lang="en-GB" dirty="0"/>
          </a:p>
        </p:txBody>
      </p:sp>
      <p:cxnSp>
        <p:nvCxnSpPr>
          <p:cNvPr id="37" name="Straight Arrow Connector 36"/>
          <p:cNvCxnSpPr>
            <a:stCxn id="35" idx="2"/>
            <a:endCxn id="32" idx="0"/>
          </p:cNvCxnSpPr>
          <p:nvPr/>
        </p:nvCxnSpPr>
        <p:spPr>
          <a:xfrm>
            <a:off x="4927707" y="4850174"/>
            <a:ext cx="0" cy="32851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3" idx="2"/>
            <a:endCxn id="34" idx="0"/>
          </p:cNvCxnSpPr>
          <p:nvPr/>
        </p:nvCxnSpPr>
        <p:spPr>
          <a:xfrm>
            <a:off x="7684251" y="4768672"/>
            <a:ext cx="0" cy="40005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48" name="Table 47"/>
          <p:cNvGraphicFramePr>
            <a:graphicFrameLocks noGrp="1"/>
          </p:cNvGraphicFramePr>
          <p:nvPr>
            <p:extLst>
              <p:ext uri="{D42A27DB-BD31-4B8C-83A1-F6EECF244321}">
                <p14:modId xmlns:p14="http://schemas.microsoft.com/office/powerpoint/2010/main" val="1315996628"/>
              </p:ext>
            </p:extLst>
          </p:nvPr>
        </p:nvGraphicFramePr>
        <p:xfrm>
          <a:off x="2709949" y="5844555"/>
          <a:ext cx="7257012" cy="883920"/>
        </p:xfrm>
        <a:graphic>
          <a:graphicData uri="http://schemas.openxmlformats.org/drawingml/2006/table">
            <a:tbl>
              <a:tblPr firstRow="1" bandRow="1">
                <a:tableStyleId>{5C22544A-7EE6-4342-B048-85BDC9FD1C3A}</a:tableStyleId>
              </a:tblPr>
              <a:tblGrid>
                <a:gridCol w="1420728">
                  <a:extLst>
                    <a:ext uri="{9D8B030D-6E8A-4147-A177-3AD203B41FA5}">
                      <a16:colId xmlns:a16="http://schemas.microsoft.com/office/drawing/2014/main" val="736635389"/>
                    </a:ext>
                  </a:extLst>
                </a:gridCol>
                <a:gridCol w="1711331">
                  <a:extLst>
                    <a:ext uri="{9D8B030D-6E8A-4147-A177-3AD203B41FA5}">
                      <a16:colId xmlns:a16="http://schemas.microsoft.com/office/drawing/2014/main" val="297964325"/>
                    </a:ext>
                  </a:extLst>
                </a:gridCol>
                <a:gridCol w="4124953">
                  <a:extLst>
                    <a:ext uri="{9D8B030D-6E8A-4147-A177-3AD203B41FA5}">
                      <a16:colId xmlns:a16="http://schemas.microsoft.com/office/drawing/2014/main" val="1753455201"/>
                    </a:ext>
                  </a:extLst>
                </a:gridCol>
              </a:tblGrid>
              <a:tr h="172212">
                <a:tc>
                  <a:txBody>
                    <a:bodyPr/>
                    <a:lstStyle/>
                    <a:p>
                      <a:r>
                        <a:rPr lang="en-GB" sz="1200" dirty="0" smtClean="0"/>
                        <a:t>Container App</a:t>
                      </a:r>
                      <a:endParaRPr lang="en-GB" sz="1200" dirty="0"/>
                    </a:p>
                  </a:txBody>
                  <a:tcPr/>
                </a:tc>
                <a:tc>
                  <a:txBody>
                    <a:bodyPr/>
                    <a:lstStyle/>
                    <a:p>
                      <a:r>
                        <a:rPr lang="en-GB" sz="1200" dirty="0" smtClean="0"/>
                        <a:t>Docker File name</a:t>
                      </a:r>
                      <a:endParaRPr lang="en-GB" sz="1200" dirty="0"/>
                    </a:p>
                  </a:txBody>
                  <a:tcPr/>
                </a:tc>
                <a:tc>
                  <a:txBody>
                    <a:bodyPr/>
                    <a:lstStyle/>
                    <a:p>
                      <a:r>
                        <a:rPr lang="en-GB" sz="1200" dirty="0" smtClean="0"/>
                        <a:t>Image name(Docker hub)</a:t>
                      </a:r>
                      <a:endParaRPr lang="en-GB" sz="1200" dirty="0"/>
                    </a:p>
                  </a:txBody>
                  <a:tcPr/>
                </a:tc>
                <a:extLst>
                  <a:ext uri="{0D108BD9-81ED-4DB2-BD59-A6C34878D82A}">
                    <a16:rowId xmlns:a16="http://schemas.microsoft.com/office/drawing/2014/main" val="2820878805"/>
                  </a:ext>
                </a:extLst>
              </a:tr>
              <a:tr h="253541">
                <a:tc>
                  <a:txBody>
                    <a:bodyPr/>
                    <a:lstStyle/>
                    <a:p>
                      <a:r>
                        <a:rPr lang="en-GB" sz="1400" dirty="0" smtClean="0"/>
                        <a:t>PostgreSQL</a:t>
                      </a:r>
                      <a:endParaRPr lang="en-GB" sz="1400" dirty="0"/>
                    </a:p>
                  </a:txBody>
                  <a:tcPr/>
                </a:tc>
                <a:tc>
                  <a:txBody>
                    <a:bodyPr/>
                    <a:lstStyle/>
                    <a:p>
                      <a:r>
                        <a:rPr lang="en-GB" sz="1400" dirty="0" err="1" smtClean="0"/>
                        <a:t>Dockerfile_pg</a:t>
                      </a:r>
                      <a:endParaRPr lang="en-GB" sz="1400" dirty="0"/>
                    </a:p>
                  </a:txBody>
                  <a:tcPr/>
                </a:tc>
                <a:tc>
                  <a:txBody>
                    <a:bodyPr/>
                    <a:lstStyle/>
                    <a:p>
                      <a:r>
                        <a:rPr lang="en-GB" sz="1400" dirty="0" err="1" smtClean="0"/>
                        <a:t>mekpradhan</a:t>
                      </a:r>
                      <a:r>
                        <a:rPr lang="en-GB" sz="1400" dirty="0" smtClean="0"/>
                        <a:t>/</a:t>
                      </a:r>
                      <a:r>
                        <a:rPr lang="en-GB" sz="1400" dirty="0" err="1" smtClean="0"/>
                        <a:t>knab_dwh:knab_dwh_pg</a:t>
                      </a:r>
                      <a:endParaRPr lang="en-GB" sz="1400" dirty="0"/>
                    </a:p>
                  </a:txBody>
                  <a:tcPr/>
                </a:tc>
                <a:extLst>
                  <a:ext uri="{0D108BD9-81ED-4DB2-BD59-A6C34878D82A}">
                    <a16:rowId xmlns:a16="http://schemas.microsoft.com/office/drawing/2014/main" val="4101995063"/>
                  </a:ext>
                </a:extLst>
              </a:tr>
              <a:tr h="253541">
                <a:tc>
                  <a:txBody>
                    <a:bodyPr/>
                    <a:lstStyle/>
                    <a:p>
                      <a:r>
                        <a:rPr lang="en-GB" sz="1400" dirty="0" smtClean="0"/>
                        <a:t>Airflow</a:t>
                      </a:r>
                      <a:endParaRPr lang="en-GB" sz="1400" dirty="0"/>
                    </a:p>
                  </a:txBody>
                  <a:tcPr/>
                </a:tc>
                <a:tc>
                  <a:txBody>
                    <a:bodyPr/>
                    <a:lstStyle/>
                    <a:p>
                      <a:r>
                        <a:rPr lang="en-GB" sz="1400" dirty="0" err="1" smtClean="0"/>
                        <a:t>Dockerfile_airflow</a:t>
                      </a:r>
                      <a:endParaRPr lang="en-GB" sz="1400" dirty="0"/>
                    </a:p>
                  </a:txBody>
                  <a:tcPr/>
                </a:tc>
                <a:tc>
                  <a:txBody>
                    <a:bodyPr/>
                    <a:lstStyle/>
                    <a:p>
                      <a:r>
                        <a:rPr lang="en-GB" sz="1400" dirty="0" err="1" smtClean="0"/>
                        <a:t>mekpradhan</a:t>
                      </a:r>
                      <a:r>
                        <a:rPr lang="en-GB" sz="1400" dirty="0" smtClean="0"/>
                        <a:t>/</a:t>
                      </a:r>
                      <a:r>
                        <a:rPr lang="en-GB" sz="1400" dirty="0" err="1" smtClean="0"/>
                        <a:t>knab_dwh:Knab_dwh_airflow</a:t>
                      </a:r>
                      <a:endParaRPr lang="en-GB" sz="1400" dirty="0"/>
                    </a:p>
                  </a:txBody>
                  <a:tcPr/>
                </a:tc>
                <a:extLst>
                  <a:ext uri="{0D108BD9-81ED-4DB2-BD59-A6C34878D82A}">
                    <a16:rowId xmlns:a16="http://schemas.microsoft.com/office/drawing/2014/main" val="1287191887"/>
                  </a:ext>
                </a:extLst>
              </a:tr>
            </a:tbl>
          </a:graphicData>
        </a:graphic>
      </p:graphicFrame>
    </p:spTree>
    <p:extLst>
      <p:ext uri="{BB962C8B-B14F-4D97-AF65-F5344CB8AC3E}">
        <p14:creationId xmlns:p14="http://schemas.microsoft.com/office/powerpoint/2010/main" val="2102146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D41B2FE-9E04-4745-9A2C-2A7473E89DAF}"/>
              </a:ext>
            </a:extLst>
          </p:cNvPr>
          <p:cNvSpPr txBox="1">
            <a:spLocks/>
          </p:cNvSpPr>
          <p:nvPr/>
        </p:nvSpPr>
        <p:spPr>
          <a:xfrm>
            <a:off x="1939782" y="624110"/>
            <a:ext cx="9712287" cy="72920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Solution Details : Data Model(Auditing)</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744" y="1721894"/>
            <a:ext cx="11548199" cy="4703843"/>
          </a:xfrm>
          <a:prstGeom prst="rect">
            <a:avLst/>
          </a:prstGeom>
        </p:spPr>
      </p:pic>
    </p:spTree>
    <p:extLst>
      <p:ext uri="{BB962C8B-B14F-4D97-AF65-F5344CB8AC3E}">
        <p14:creationId xmlns:p14="http://schemas.microsoft.com/office/powerpoint/2010/main" val="1792117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D41B2FE-9E04-4745-9A2C-2A7473E89DAF}"/>
              </a:ext>
            </a:extLst>
          </p:cNvPr>
          <p:cNvSpPr txBox="1">
            <a:spLocks/>
          </p:cNvSpPr>
          <p:nvPr/>
        </p:nvSpPr>
        <p:spPr>
          <a:xfrm>
            <a:off x="1939782" y="624110"/>
            <a:ext cx="9712287" cy="72920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a:t>
            </a:r>
          </a:p>
        </p:txBody>
      </p:sp>
      <p:sp>
        <p:nvSpPr>
          <p:cNvPr id="6" name="Content Placeholder 2">
            <a:extLst>
              <a:ext uri="{FF2B5EF4-FFF2-40B4-BE49-F238E27FC236}">
                <a16:creationId xmlns:a16="http://schemas.microsoft.com/office/drawing/2014/main" id="{6179E3E6-D2E0-0641-9044-A5C8BE90872E}"/>
              </a:ext>
            </a:extLst>
          </p:cNvPr>
          <p:cNvSpPr>
            <a:spLocks noGrp="1"/>
          </p:cNvSpPr>
          <p:nvPr>
            <p:ph idx="1"/>
          </p:nvPr>
        </p:nvSpPr>
        <p:spPr>
          <a:xfrm>
            <a:off x="1939782" y="1724297"/>
            <a:ext cx="8915400" cy="3777622"/>
          </a:xfrm>
        </p:spPr>
        <p:txBody>
          <a:bodyPr/>
          <a:lstStyle/>
          <a:p>
            <a:r>
              <a:rPr lang="en-US" dirty="0"/>
              <a:t>Done on a </a:t>
            </a:r>
            <a:r>
              <a:rPr lang="en-US" dirty="0" smtClean="0"/>
              <a:t>small </a:t>
            </a:r>
            <a:r>
              <a:rPr lang="en-US" dirty="0"/>
              <a:t>set of Data(</a:t>
            </a:r>
            <a:r>
              <a:rPr lang="en-US" sz="1600" i="1" dirty="0"/>
              <a:t>in the interest of time</a:t>
            </a:r>
            <a:r>
              <a:rPr lang="en-US" dirty="0"/>
              <a:t>)</a:t>
            </a:r>
          </a:p>
          <a:p>
            <a:r>
              <a:rPr lang="en-US" dirty="0"/>
              <a:t>Will be an E2E demo inclusive of:</a:t>
            </a:r>
          </a:p>
          <a:p>
            <a:pPr lvl="1"/>
            <a:r>
              <a:rPr lang="en-US" dirty="0" smtClean="0"/>
              <a:t>SQL </a:t>
            </a:r>
            <a:r>
              <a:rPr lang="en-US" dirty="0"/>
              <a:t>code walkthrough</a:t>
            </a:r>
          </a:p>
          <a:p>
            <a:pPr lvl="1"/>
            <a:r>
              <a:rPr lang="en-US" dirty="0" smtClean="0"/>
              <a:t>Job execution using Airflow</a:t>
            </a:r>
            <a:endParaRPr lang="en-US" dirty="0"/>
          </a:p>
          <a:p>
            <a:endParaRPr lang="en-US" dirty="0"/>
          </a:p>
        </p:txBody>
      </p:sp>
    </p:spTree>
    <p:extLst>
      <p:ext uri="{BB962C8B-B14F-4D97-AF65-F5344CB8AC3E}">
        <p14:creationId xmlns:p14="http://schemas.microsoft.com/office/powerpoint/2010/main" val="1999878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2A11469-D219-6F4A-AC43-38B81A8701AC}"/>
              </a:ext>
            </a:extLst>
          </p:cNvPr>
          <p:cNvPicPr>
            <a:picLocks noGrp="1" noChangeAspect="1"/>
          </p:cNvPicPr>
          <p:nvPr>
            <p:ph idx="1"/>
          </p:nvPr>
        </p:nvPicPr>
        <p:blipFill>
          <a:blip r:embed="rId2"/>
          <a:stretch>
            <a:fillRect/>
          </a:stretch>
        </p:blipFill>
        <p:spPr>
          <a:xfrm>
            <a:off x="2162266" y="555585"/>
            <a:ext cx="9111476" cy="6131209"/>
          </a:xfrm>
        </p:spPr>
      </p:pic>
      <p:sp>
        <p:nvSpPr>
          <p:cNvPr id="2" name="Title 1">
            <a:extLst>
              <a:ext uri="{FF2B5EF4-FFF2-40B4-BE49-F238E27FC236}">
                <a16:creationId xmlns:a16="http://schemas.microsoft.com/office/drawing/2014/main" id="{FF2E6130-F4E9-BA4A-BFF0-8A33FDBF17C9}"/>
              </a:ext>
            </a:extLst>
          </p:cNvPr>
          <p:cNvSpPr>
            <a:spLocks noGrp="1"/>
          </p:cNvSpPr>
          <p:nvPr>
            <p:ph type="title"/>
          </p:nvPr>
        </p:nvSpPr>
        <p:spPr>
          <a:xfrm>
            <a:off x="2835797" y="1493134"/>
            <a:ext cx="9152287" cy="1615633"/>
          </a:xfrm>
        </p:spPr>
        <p:txBody>
          <a:bodyPr/>
          <a:lstStyle/>
          <a:p>
            <a:r>
              <a:rPr lang="en-US" u="sng" dirty="0"/>
              <a:t>Questions?</a:t>
            </a:r>
          </a:p>
        </p:txBody>
      </p:sp>
    </p:spTree>
    <p:extLst>
      <p:ext uri="{BB962C8B-B14F-4D97-AF65-F5344CB8AC3E}">
        <p14:creationId xmlns:p14="http://schemas.microsoft.com/office/powerpoint/2010/main" val="65366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0C006A-2597-DA48-8B7C-0DB563267741}"/>
              </a:ext>
            </a:extLst>
          </p:cNvPr>
          <p:cNvSpPr>
            <a:spLocks noGrp="1"/>
          </p:cNvSpPr>
          <p:nvPr>
            <p:ph idx="1"/>
          </p:nvPr>
        </p:nvSpPr>
        <p:spPr>
          <a:xfrm>
            <a:off x="1939781" y="1515291"/>
            <a:ext cx="9390465" cy="4694316"/>
          </a:xfrm>
        </p:spPr>
        <p:txBody>
          <a:bodyPr>
            <a:normAutofit/>
          </a:bodyPr>
          <a:lstStyle/>
          <a:p>
            <a:pPr lvl="1"/>
            <a:r>
              <a:rPr lang="en-US" dirty="0" smtClean="0"/>
              <a:t>CRM system is an internal OLTP system of </a:t>
            </a:r>
            <a:r>
              <a:rPr lang="en-US" dirty="0" err="1" smtClean="0"/>
              <a:t>Knab</a:t>
            </a:r>
            <a:r>
              <a:rPr lang="en-US" dirty="0" smtClean="0"/>
              <a:t>. If we have external files then approach might change a little bit.</a:t>
            </a:r>
          </a:p>
          <a:p>
            <a:pPr lvl="1"/>
            <a:r>
              <a:rPr lang="en-US" dirty="0" smtClean="0"/>
              <a:t>A </a:t>
            </a:r>
            <a:r>
              <a:rPr lang="en-US" dirty="0"/>
              <a:t>f</a:t>
            </a:r>
            <a:r>
              <a:rPr lang="en-US" dirty="0" smtClean="0"/>
              <a:t>inancial transaction is related to an account and that account must belong to a customer. A customer can have multiple accounts on their name.</a:t>
            </a:r>
            <a:endParaRPr lang="en-US" dirty="0"/>
          </a:p>
          <a:p>
            <a:pPr lvl="1"/>
            <a:r>
              <a:rPr lang="en-US" dirty="0" smtClean="0"/>
              <a:t>Source data completeness Check : Assuming from source we will receive an acknowledgement file with filename &amp; record count in it. We can validate if we have loaded exact amount of data in our domain.</a:t>
            </a:r>
          </a:p>
          <a:p>
            <a:pPr lvl="1"/>
            <a:r>
              <a:rPr lang="en-US" dirty="0" smtClean="0"/>
              <a:t>To have a control on our end report, it would be good if we receive an account file with opening balance and closing balance in it on daily basis. Which can be used to reconcile our EOD Position calculated from transaction.</a:t>
            </a:r>
          </a:p>
          <a:p>
            <a:pPr lvl="1"/>
            <a:r>
              <a:rPr lang="en-US" dirty="0" smtClean="0"/>
              <a:t>DNB is giving guarantee 100K per customer, doesn’t matter how many accounts that customer has</a:t>
            </a:r>
            <a:r>
              <a:rPr lang="en-US" dirty="0" smtClean="0"/>
              <a:t>.</a:t>
            </a:r>
          </a:p>
          <a:p>
            <a:pPr lvl="1"/>
            <a:r>
              <a:rPr lang="en-US" dirty="0" smtClean="0"/>
              <a:t>All attributes in staging table</a:t>
            </a:r>
            <a:endParaRPr lang="en-US" dirty="0" smtClean="0"/>
          </a:p>
          <a:p>
            <a:pPr marL="457200" lvl="1" indent="0">
              <a:buNone/>
            </a:pPr>
            <a:endParaRPr lang="en-US" dirty="0"/>
          </a:p>
        </p:txBody>
      </p:sp>
      <p:sp>
        <p:nvSpPr>
          <p:cNvPr id="4" name="Title 1">
            <a:extLst>
              <a:ext uri="{FF2B5EF4-FFF2-40B4-BE49-F238E27FC236}">
                <a16:creationId xmlns:a16="http://schemas.microsoft.com/office/drawing/2014/main" id="{6D41B2FE-9E04-4745-9A2C-2A7473E89DAF}"/>
              </a:ext>
            </a:extLst>
          </p:cNvPr>
          <p:cNvSpPr txBox="1">
            <a:spLocks/>
          </p:cNvSpPr>
          <p:nvPr/>
        </p:nvSpPr>
        <p:spPr>
          <a:xfrm>
            <a:off x="1939782" y="624110"/>
            <a:ext cx="9712287" cy="72920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Assumptions</a:t>
            </a:r>
            <a:endParaRPr lang="en-US" dirty="0"/>
          </a:p>
        </p:txBody>
      </p:sp>
    </p:spTree>
    <p:extLst>
      <p:ext uri="{BB962C8B-B14F-4D97-AF65-F5344CB8AC3E}">
        <p14:creationId xmlns:p14="http://schemas.microsoft.com/office/powerpoint/2010/main" val="1369651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3866" y="1340565"/>
            <a:ext cx="9971319" cy="5359493"/>
          </a:xfrm>
          <a:solidFill>
            <a:schemeClr val="bg1"/>
          </a:solidFill>
        </p:spPr>
        <p:style>
          <a:lnRef idx="1">
            <a:schemeClr val="accent6"/>
          </a:lnRef>
          <a:fillRef idx="2">
            <a:schemeClr val="accent6"/>
          </a:fillRef>
          <a:effectRef idx="1">
            <a:schemeClr val="accent6"/>
          </a:effectRef>
          <a:fontRef idx="minor">
            <a:schemeClr val="dk1"/>
          </a:fontRef>
        </p:style>
        <p:txBody>
          <a:bodyPr>
            <a:normAutofit/>
          </a:bodyPr>
          <a:lstStyle/>
          <a:p>
            <a:r>
              <a:rPr lang="en-GB" dirty="0" smtClean="0"/>
              <a:t>Docker Images(Airflow + </a:t>
            </a:r>
            <a:r>
              <a:rPr lang="en-GB" dirty="0" err="1" smtClean="0"/>
              <a:t>Postgres</a:t>
            </a:r>
            <a:r>
              <a:rPr lang="en-GB" dirty="0" smtClean="0"/>
              <a:t>)</a:t>
            </a:r>
          </a:p>
          <a:p>
            <a:pPr lvl="1"/>
            <a:r>
              <a:rPr lang="en-GB" dirty="0" err="1" smtClean="0"/>
              <a:t>Dockerfiles</a:t>
            </a:r>
            <a:r>
              <a:rPr lang="en-GB" dirty="0"/>
              <a:t> : </a:t>
            </a:r>
            <a:r>
              <a:rPr lang="en-GB" dirty="0">
                <a:hlinkClick r:id="rId2"/>
              </a:rPr>
              <a:t>https://</a:t>
            </a:r>
            <a:r>
              <a:rPr lang="en-GB" dirty="0" smtClean="0">
                <a:hlinkClick r:id="rId2"/>
              </a:rPr>
              <a:t>github.com/Kulamanipradhan0/knab_dwh</a:t>
            </a:r>
            <a:endParaRPr lang="en-GB" dirty="0" smtClean="0"/>
          </a:p>
          <a:p>
            <a:pPr lvl="2"/>
            <a:r>
              <a:rPr lang="en-GB" dirty="0" err="1" smtClean="0"/>
              <a:t>Dockerfile_pg</a:t>
            </a:r>
            <a:endParaRPr lang="en-GB" dirty="0" smtClean="0"/>
          </a:p>
          <a:p>
            <a:pPr lvl="2"/>
            <a:r>
              <a:rPr lang="en-GB" dirty="0" err="1" smtClean="0"/>
              <a:t>Dockerfile_airflow</a:t>
            </a:r>
            <a:endParaRPr lang="en-GB" dirty="0" smtClean="0"/>
          </a:p>
          <a:p>
            <a:pPr lvl="1"/>
            <a:r>
              <a:rPr lang="en-GB" dirty="0" smtClean="0"/>
              <a:t>Images </a:t>
            </a:r>
            <a:r>
              <a:rPr lang="en-GB" dirty="0"/>
              <a:t>: https://hub.docker.com/repository/docker/mekpradhan/knab_dwh</a:t>
            </a:r>
            <a:endParaRPr lang="en-GB" dirty="0" smtClean="0"/>
          </a:p>
          <a:p>
            <a:r>
              <a:rPr lang="en-GB" dirty="0" smtClean="0"/>
              <a:t>DDL </a:t>
            </a:r>
            <a:r>
              <a:rPr lang="en-GB" dirty="0" smtClean="0"/>
              <a:t>Code base : This is used to create all DB objects i.e. schema, users, tables, partitions </a:t>
            </a:r>
            <a:r>
              <a:rPr lang="en-GB" dirty="0" err="1" smtClean="0"/>
              <a:t>etc</a:t>
            </a:r>
            <a:endParaRPr lang="en-GB" dirty="0" smtClean="0"/>
          </a:p>
          <a:p>
            <a:pPr lvl="1"/>
            <a:r>
              <a:rPr lang="en-GB" dirty="0">
                <a:hlinkClick r:id="rId3"/>
              </a:rPr>
              <a:t>https://</a:t>
            </a:r>
            <a:r>
              <a:rPr lang="en-GB" dirty="0" smtClean="0">
                <a:hlinkClick r:id="rId3"/>
              </a:rPr>
              <a:t>github.com/Kulamanipradhan0/knab_dwh/tree/main/db_scripts</a:t>
            </a:r>
            <a:endParaRPr lang="en-GB" dirty="0" smtClean="0"/>
          </a:p>
          <a:p>
            <a:r>
              <a:rPr lang="en-GB" dirty="0" smtClean="0"/>
              <a:t>ETL Repository : All code base related to staging, dimension, fact &amp; report loading</a:t>
            </a:r>
          </a:p>
          <a:p>
            <a:pPr lvl="1"/>
            <a:r>
              <a:rPr lang="en-GB" dirty="0">
                <a:hlinkClick r:id="rId4"/>
              </a:rPr>
              <a:t>https://</a:t>
            </a:r>
            <a:r>
              <a:rPr lang="en-GB" dirty="0" smtClean="0">
                <a:hlinkClick r:id="rId4"/>
              </a:rPr>
              <a:t>github.com/Kulamanipradhan0/knab_dwh/tree/main/etl_repo</a:t>
            </a:r>
            <a:endParaRPr lang="en-GB" dirty="0" smtClean="0"/>
          </a:p>
          <a:p>
            <a:r>
              <a:rPr lang="en-GB" dirty="0" smtClean="0"/>
              <a:t>Sample Source Files : All sample flat files </a:t>
            </a:r>
          </a:p>
          <a:p>
            <a:pPr lvl="1"/>
            <a:r>
              <a:rPr lang="en-GB" dirty="0">
                <a:hlinkClick r:id="rId5"/>
              </a:rPr>
              <a:t>https://</a:t>
            </a:r>
            <a:r>
              <a:rPr lang="en-GB" dirty="0" smtClean="0">
                <a:hlinkClick r:id="rId5"/>
              </a:rPr>
              <a:t>github.com/Kulamanipradhan0/knab_dwh/tree/main/src_files/polling</a:t>
            </a:r>
            <a:endParaRPr lang="en-GB" dirty="0" smtClean="0"/>
          </a:p>
          <a:p>
            <a:r>
              <a:rPr lang="en-GB" dirty="0" smtClean="0"/>
              <a:t>Airflow Dag file : Used for running the complete DWH batch</a:t>
            </a:r>
          </a:p>
          <a:p>
            <a:pPr lvl="1"/>
            <a:r>
              <a:rPr lang="en-GB" dirty="0">
                <a:hlinkClick r:id="rId6"/>
              </a:rPr>
              <a:t>https://</a:t>
            </a:r>
            <a:r>
              <a:rPr lang="en-GB" dirty="0" smtClean="0">
                <a:hlinkClick r:id="rId6"/>
              </a:rPr>
              <a:t>github.com/Kulamanipradhan0/knab_dwh/tree/main/airflow/dags</a:t>
            </a:r>
            <a:endParaRPr lang="en-GB" dirty="0" smtClean="0"/>
          </a:p>
          <a:p>
            <a:pPr lvl="1"/>
            <a:endParaRPr lang="en-GB" dirty="0" smtClean="0"/>
          </a:p>
          <a:p>
            <a:pPr lvl="1"/>
            <a:endParaRPr lang="en-GB" dirty="0" smtClean="0"/>
          </a:p>
          <a:p>
            <a:pPr lvl="1"/>
            <a:endParaRPr lang="en-GB" dirty="0"/>
          </a:p>
          <a:p>
            <a:endParaRPr lang="en-GB" dirty="0"/>
          </a:p>
        </p:txBody>
      </p:sp>
      <p:sp>
        <p:nvSpPr>
          <p:cNvPr id="4" name="Title 1">
            <a:extLst>
              <a:ext uri="{FF2B5EF4-FFF2-40B4-BE49-F238E27FC236}">
                <a16:creationId xmlns:a16="http://schemas.microsoft.com/office/drawing/2014/main" id="{6D41B2FE-9E04-4745-9A2C-2A7473E89DAF}"/>
              </a:ext>
            </a:extLst>
          </p:cNvPr>
          <p:cNvSpPr txBox="1">
            <a:spLocks/>
          </p:cNvSpPr>
          <p:nvPr/>
        </p:nvSpPr>
        <p:spPr>
          <a:xfrm>
            <a:off x="1939782" y="624110"/>
            <a:ext cx="9712287" cy="72920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Code </a:t>
            </a:r>
            <a:r>
              <a:rPr lang="en-GB" dirty="0" smtClean="0"/>
              <a:t>Base Links </a:t>
            </a:r>
            <a:r>
              <a:rPr lang="en-GB" dirty="0"/>
              <a:t>:</a:t>
            </a:r>
            <a:endParaRPr lang="en-US" dirty="0"/>
          </a:p>
        </p:txBody>
      </p:sp>
    </p:spTree>
    <p:extLst>
      <p:ext uri="{BB962C8B-B14F-4D97-AF65-F5344CB8AC3E}">
        <p14:creationId xmlns:p14="http://schemas.microsoft.com/office/powerpoint/2010/main" val="2875045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3866" y="1340565"/>
            <a:ext cx="9971319" cy="5359493"/>
          </a:xfrm>
          <a:solidFill>
            <a:schemeClr val="bg1"/>
          </a:solidFill>
        </p:spPr>
        <p:style>
          <a:lnRef idx="1">
            <a:schemeClr val="accent6"/>
          </a:lnRef>
          <a:fillRef idx="2">
            <a:schemeClr val="accent6"/>
          </a:fillRef>
          <a:effectRef idx="1">
            <a:schemeClr val="accent6"/>
          </a:effectRef>
          <a:fontRef idx="minor">
            <a:schemeClr val="dk1"/>
          </a:fontRef>
        </p:style>
        <p:txBody>
          <a:bodyPr>
            <a:normAutofit fontScale="92500" lnSpcReduction="20000"/>
          </a:bodyPr>
          <a:lstStyle/>
          <a:p>
            <a:r>
              <a:rPr lang="en-GB" dirty="0" smtClean="0"/>
              <a:t>Loading data from Transaction to EOD Position </a:t>
            </a:r>
            <a:r>
              <a:rPr lang="en-GB" dirty="0" smtClean="0">
                <a:sym typeface="Wingdings" panose="05000000000000000000" pitchFamily="2" charset="2"/>
              </a:rPr>
              <a:t>: (Making sure all active customers are getting loaded everyday )</a:t>
            </a:r>
            <a:endParaRPr lang="en-GB" dirty="0" smtClean="0"/>
          </a:p>
          <a:p>
            <a:pPr lvl="1"/>
            <a:r>
              <a:rPr lang="en-GB" dirty="0">
                <a:hlinkClick r:id="rId2"/>
              </a:rPr>
              <a:t>https://</a:t>
            </a:r>
            <a:r>
              <a:rPr lang="en-GB" dirty="0" smtClean="0">
                <a:hlinkClick r:id="rId2"/>
              </a:rPr>
              <a:t>github.com/Kulamanipradhan0/knab_dwh/blob/main/etl_repo/fact/fac_dwh_eod_position.sql</a:t>
            </a:r>
            <a:endParaRPr lang="en-GB" dirty="0" smtClean="0"/>
          </a:p>
          <a:p>
            <a:r>
              <a:rPr lang="en-GB" dirty="0" smtClean="0"/>
              <a:t>Data Validation Layer(nice to have). Ex:</a:t>
            </a:r>
          </a:p>
          <a:p>
            <a:pPr lvl="1"/>
            <a:r>
              <a:rPr lang="en-GB" dirty="0">
                <a:hlinkClick r:id="rId3"/>
              </a:rPr>
              <a:t>https://</a:t>
            </a:r>
            <a:r>
              <a:rPr lang="en-GB" dirty="0" smtClean="0">
                <a:hlinkClick r:id="rId3"/>
              </a:rPr>
              <a:t>github.com/Kulamanipradhan0/knab_dwh/blob/main/etl_repo/staging/staging_data_validation.sql</a:t>
            </a:r>
            <a:endParaRPr lang="en-GB" dirty="0" smtClean="0"/>
          </a:p>
          <a:p>
            <a:r>
              <a:rPr lang="en-GB" dirty="0" smtClean="0"/>
              <a:t>ETL </a:t>
            </a:r>
            <a:r>
              <a:rPr lang="en-GB" dirty="0"/>
              <a:t>Log files : During Job run ETL logs will be created in this directory.</a:t>
            </a:r>
          </a:p>
          <a:p>
            <a:pPr lvl="1"/>
            <a:r>
              <a:rPr lang="en-GB" dirty="0">
                <a:hlinkClick r:id="rId4"/>
              </a:rPr>
              <a:t>https://github.com/Kulamanipradhan0/knab_dwh/tree/main/log_files</a:t>
            </a:r>
            <a:endParaRPr lang="en-GB" dirty="0"/>
          </a:p>
          <a:p>
            <a:r>
              <a:rPr lang="en-GB" dirty="0"/>
              <a:t>SCD Type 2 Implementation </a:t>
            </a:r>
            <a:r>
              <a:rPr lang="en-GB" dirty="0" smtClean="0"/>
              <a:t>using SQL : </a:t>
            </a:r>
            <a:r>
              <a:rPr lang="en-GB" dirty="0"/>
              <a:t>(</a:t>
            </a:r>
            <a:r>
              <a:rPr lang="en-GB" dirty="0" err="1"/>
              <a:t>dim_customer</a:t>
            </a:r>
            <a:r>
              <a:rPr lang="en-GB" dirty="0"/>
              <a:t>)</a:t>
            </a:r>
          </a:p>
          <a:p>
            <a:pPr lvl="1"/>
            <a:r>
              <a:rPr lang="en-GB" dirty="0">
                <a:hlinkClick r:id="rId5"/>
              </a:rPr>
              <a:t>https://github.com/Kulamanipradhan0/knab_dwh/blob/main/etl_repo/dimension/dim_customer_type2_load.sql</a:t>
            </a:r>
            <a:endParaRPr lang="en-GB" dirty="0"/>
          </a:p>
          <a:p>
            <a:r>
              <a:rPr lang="en-GB" dirty="0"/>
              <a:t> Report Code : (</a:t>
            </a:r>
            <a:r>
              <a:rPr lang="en-GB" u="sng" dirty="0" err="1"/>
              <a:t>DNB_DGS_Last_Year_Report</a:t>
            </a:r>
            <a:r>
              <a:rPr lang="en-GB" u="sng" dirty="0"/>
              <a:t>)</a:t>
            </a:r>
          </a:p>
          <a:p>
            <a:pPr lvl="1"/>
            <a:r>
              <a:rPr lang="en-GB" dirty="0"/>
              <a:t>Main Job : </a:t>
            </a:r>
            <a:r>
              <a:rPr lang="en-GB" dirty="0">
                <a:hlinkClick r:id="rId6"/>
              </a:rPr>
              <a:t>https://github.com/Kulamanipradhan0/knab_dwh/blob/main/etl_repo/report/DNB_DGS_Last_Year_Report.py</a:t>
            </a:r>
            <a:endParaRPr lang="en-GB" dirty="0"/>
          </a:p>
          <a:p>
            <a:pPr lvl="1"/>
            <a:r>
              <a:rPr lang="en-GB" dirty="0"/>
              <a:t>SQL : </a:t>
            </a:r>
            <a:r>
              <a:rPr lang="en-GB" dirty="0">
                <a:hlinkClick r:id="rId7"/>
              </a:rPr>
              <a:t>https://github.com/Kulamanipradhan0/knab_dwh/blob/main/etl_repo/report/dnb_dgs_report_query.sql</a:t>
            </a:r>
            <a:endParaRPr lang="en-GB" dirty="0"/>
          </a:p>
          <a:p>
            <a:pPr lvl="1"/>
            <a:endParaRPr lang="en-GB" dirty="0" smtClean="0"/>
          </a:p>
          <a:p>
            <a:pPr lvl="1"/>
            <a:endParaRPr lang="en-GB" dirty="0" smtClean="0"/>
          </a:p>
          <a:p>
            <a:pPr lvl="1"/>
            <a:endParaRPr lang="en-GB" dirty="0" smtClean="0"/>
          </a:p>
          <a:p>
            <a:pPr lvl="1"/>
            <a:endParaRPr lang="en-GB" dirty="0" smtClean="0"/>
          </a:p>
          <a:p>
            <a:pPr lvl="1"/>
            <a:endParaRPr lang="en-GB" dirty="0" smtClean="0"/>
          </a:p>
          <a:p>
            <a:pPr lvl="1"/>
            <a:endParaRPr lang="en-GB" dirty="0"/>
          </a:p>
          <a:p>
            <a:endParaRPr lang="en-GB" dirty="0"/>
          </a:p>
        </p:txBody>
      </p:sp>
      <p:sp>
        <p:nvSpPr>
          <p:cNvPr id="4" name="Title 1">
            <a:extLst>
              <a:ext uri="{FF2B5EF4-FFF2-40B4-BE49-F238E27FC236}">
                <a16:creationId xmlns:a16="http://schemas.microsoft.com/office/drawing/2014/main" id="{6D41B2FE-9E04-4745-9A2C-2A7473E89DAF}"/>
              </a:ext>
            </a:extLst>
          </p:cNvPr>
          <p:cNvSpPr txBox="1">
            <a:spLocks/>
          </p:cNvSpPr>
          <p:nvPr/>
        </p:nvSpPr>
        <p:spPr>
          <a:xfrm>
            <a:off x="1939782" y="624110"/>
            <a:ext cx="9712287" cy="72920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Code </a:t>
            </a:r>
            <a:r>
              <a:rPr lang="en-GB" dirty="0" smtClean="0"/>
              <a:t>Base Links </a:t>
            </a:r>
            <a:r>
              <a:rPr lang="en-GB" dirty="0"/>
              <a:t>:</a:t>
            </a:r>
            <a:endParaRPr lang="en-US" dirty="0"/>
          </a:p>
        </p:txBody>
      </p:sp>
    </p:spTree>
    <p:extLst>
      <p:ext uri="{BB962C8B-B14F-4D97-AF65-F5344CB8AC3E}">
        <p14:creationId xmlns:p14="http://schemas.microsoft.com/office/powerpoint/2010/main" val="1506378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0C006A-2597-DA48-8B7C-0DB563267741}"/>
              </a:ext>
            </a:extLst>
          </p:cNvPr>
          <p:cNvSpPr>
            <a:spLocks noGrp="1"/>
          </p:cNvSpPr>
          <p:nvPr>
            <p:ph idx="1"/>
          </p:nvPr>
        </p:nvSpPr>
        <p:spPr>
          <a:xfrm>
            <a:off x="1939781" y="1515290"/>
            <a:ext cx="9346527" cy="5342709"/>
          </a:xfrm>
        </p:spPr>
        <p:txBody>
          <a:bodyPr>
            <a:normAutofit lnSpcReduction="10000"/>
          </a:bodyPr>
          <a:lstStyle/>
          <a:p>
            <a:r>
              <a:rPr lang="en-US" dirty="0">
                <a:solidFill>
                  <a:srgbClr val="002060"/>
                </a:solidFill>
              </a:rPr>
              <a:t>Event Based Trigger : (Automatic triggering of DWH batch)</a:t>
            </a:r>
          </a:p>
          <a:p>
            <a:pPr lvl="1"/>
            <a:r>
              <a:rPr lang="en-US" dirty="0" smtClean="0"/>
              <a:t>We </a:t>
            </a:r>
            <a:r>
              <a:rPr lang="en-US" dirty="0"/>
              <a:t>can create an airflow dag task to check every 2-5 seconds, if </a:t>
            </a:r>
            <a:r>
              <a:rPr lang="en-US" dirty="0" smtClean="0"/>
              <a:t>already all files have  been delivered then start the batch. </a:t>
            </a:r>
            <a:r>
              <a:rPr lang="en-US" dirty="0" smtClean="0">
                <a:solidFill>
                  <a:srgbClr val="002060"/>
                </a:solidFill>
              </a:rPr>
              <a:t>Batch </a:t>
            </a:r>
            <a:r>
              <a:rPr lang="en-US" dirty="0">
                <a:solidFill>
                  <a:srgbClr val="002060"/>
                </a:solidFill>
              </a:rPr>
              <a:t>Status Mail : </a:t>
            </a:r>
          </a:p>
          <a:p>
            <a:pPr lvl="1"/>
            <a:r>
              <a:rPr lang="en-US" dirty="0"/>
              <a:t>We can create a job which will send (Team) an email confirmation that batch has started, completed staging, completed fact and OLAP etc. In each stage we can get notified.</a:t>
            </a:r>
          </a:p>
          <a:p>
            <a:r>
              <a:rPr lang="en-US" dirty="0">
                <a:solidFill>
                  <a:srgbClr val="002060"/>
                </a:solidFill>
              </a:rPr>
              <a:t>Staging Area </a:t>
            </a:r>
            <a:r>
              <a:rPr lang="en-US" dirty="0" smtClean="0">
                <a:solidFill>
                  <a:srgbClr val="002060"/>
                </a:solidFill>
              </a:rPr>
              <a:t>:</a:t>
            </a:r>
          </a:p>
          <a:p>
            <a:pPr lvl="1"/>
            <a:r>
              <a:rPr lang="en-US" dirty="0" smtClean="0"/>
              <a:t>Parallel </a:t>
            </a:r>
            <a:r>
              <a:rPr lang="en-US" dirty="0"/>
              <a:t>processing : If we use Amazon redshift(distributed network) to store whole DWH area, then these huge data can be processed parallel across multiple nodes</a:t>
            </a:r>
            <a:r>
              <a:rPr lang="en-US" dirty="0" smtClean="0"/>
              <a:t>.</a:t>
            </a:r>
          </a:p>
          <a:p>
            <a:r>
              <a:rPr lang="en-US" dirty="0">
                <a:solidFill>
                  <a:srgbClr val="002060"/>
                </a:solidFill>
              </a:rPr>
              <a:t>Batch Monitoring Dashboard :</a:t>
            </a:r>
          </a:p>
          <a:p>
            <a:pPr lvl="1"/>
            <a:r>
              <a:rPr lang="en-US" dirty="0" smtClean="0"/>
              <a:t>Create </a:t>
            </a:r>
            <a:r>
              <a:rPr lang="en-US" dirty="0"/>
              <a:t>a Batch monitoring dashboard using </a:t>
            </a:r>
            <a:r>
              <a:rPr lang="en-US" dirty="0" err="1"/>
              <a:t>auditing_own</a:t>
            </a:r>
            <a:r>
              <a:rPr lang="en-US" dirty="0"/>
              <a:t> schema tables, where we can easily monitor the  batch status(if not airflow</a:t>
            </a:r>
            <a:r>
              <a:rPr lang="en-US" dirty="0" smtClean="0"/>
              <a:t>).</a:t>
            </a:r>
          </a:p>
          <a:p>
            <a:r>
              <a:rPr lang="en-US" dirty="0">
                <a:solidFill>
                  <a:srgbClr val="002060"/>
                </a:solidFill>
              </a:rPr>
              <a:t>Source File Movement :</a:t>
            </a:r>
          </a:p>
          <a:p>
            <a:pPr lvl="1"/>
            <a:r>
              <a:rPr lang="en-US" dirty="0" smtClean="0"/>
              <a:t>Once Python processes the source file, the file should be moved to done location. In that way we will not be overriding the files of one date to another.</a:t>
            </a:r>
          </a:p>
          <a:p>
            <a:pPr lvl="1"/>
            <a:r>
              <a:rPr lang="en-US" dirty="0" smtClean="0"/>
              <a:t>In case there is a failure we should move the file to working location. In that way it would be clear which one still pending for processing.</a:t>
            </a:r>
            <a:endParaRPr lang="en-US" dirty="0"/>
          </a:p>
          <a:p>
            <a:endParaRPr lang="en-US" dirty="0"/>
          </a:p>
        </p:txBody>
      </p:sp>
      <p:sp>
        <p:nvSpPr>
          <p:cNvPr id="4" name="Title 1">
            <a:extLst>
              <a:ext uri="{FF2B5EF4-FFF2-40B4-BE49-F238E27FC236}">
                <a16:creationId xmlns:a16="http://schemas.microsoft.com/office/drawing/2014/main" id="{6D41B2FE-9E04-4745-9A2C-2A7473E89DAF}"/>
              </a:ext>
            </a:extLst>
          </p:cNvPr>
          <p:cNvSpPr txBox="1">
            <a:spLocks/>
          </p:cNvSpPr>
          <p:nvPr/>
        </p:nvSpPr>
        <p:spPr>
          <a:xfrm>
            <a:off x="1939782" y="624110"/>
            <a:ext cx="9712287" cy="72920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Future Improvements</a:t>
            </a:r>
          </a:p>
        </p:txBody>
      </p:sp>
    </p:spTree>
    <p:extLst>
      <p:ext uri="{BB962C8B-B14F-4D97-AF65-F5344CB8AC3E}">
        <p14:creationId xmlns:p14="http://schemas.microsoft.com/office/powerpoint/2010/main" val="3442659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1B2FE-9E04-4745-9A2C-2A7473E89DAF}"/>
              </a:ext>
            </a:extLst>
          </p:cNvPr>
          <p:cNvSpPr>
            <a:spLocks noGrp="1"/>
          </p:cNvSpPr>
          <p:nvPr>
            <p:ph type="title"/>
          </p:nvPr>
        </p:nvSpPr>
        <p:spPr>
          <a:xfrm>
            <a:off x="1939782" y="624110"/>
            <a:ext cx="8911687" cy="729202"/>
          </a:xfrm>
        </p:spPr>
        <p:txBody>
          <a:bodyPr/>
          <a:lstStyle/>
          <a:p>
            <a:r>
              <a:rPr lang="en-US" dirty="0"/>
              <a:t>Agenda</a:t>
            </a:r>
          </a:p>
        </p:txBody>
      </p:sp>
      <p:sp>
        <p:nvSpPr>
          <p:cNvPr id="3" name="Content Placeholder 2">
            <a:extLst>
              <a:ext uri="{FF2B5EF4-FFF2-40B4-BE49-F238E27FC236}">
                <a16:creationId xmlns:a16="http://schemas.microsoft.com/office/drawing/2014/main" id="{8803B833-6AB9-8E4C-B6B5-1ECAF6497F9C}"/>
              </a:ext>
            </a:extLst>
          </p:cNvPr>
          <p:cNvSpPr>
            <a:spLocks noGrp="1"/>
          </p:cNvSpPr>
          <p:nvPr>
            <p:ph idx="1"/>
          </p:nvPr>
        </p:nvSpPr>
        <p:spPr>
          <a:xfrm>
            <a:off x="1939781" y="1529224"/>
            <a:ext cx="9506844" cy="5237335"/>
          </a:xfrm>
        </p:spPr>
        <p:txBody>
          <a:bodyPr>
            <a:normAutofit lnSpcReduction="10000"/>
          </a:bodyPr>
          <a:lstStyle/>
          <a:p>
            <a:r>
              <a:rPr lang="en-US" dirty="0"/>
              <a:t>About Me</a:t>
            </a:r>
          </a:p>
          <a:p>
            <a:r>
              <a:rPr lang="en-US" dirty="0"/>
              <a:t>The Challenge</a:t>
            </a:r>
          </a:p>
          <a:p>
            <a:r>
              <a:rPr lang="en-US" dirty="0"/>
              <a:t>High level Solution</a:t>
            </a:r>
          </a:p>
          <a:p>
            <a:r>
              <a:rPr lang="en-US" dirty="0"/>
              <a:t>Solution Details</a:t>
            </a:r>
          </a:p>
          <a:p>
            <a:pPr lvl="1"/>
            <a:r>
              <a:rPr lang="en-US" dirty="0"/>
              <a:t>Staging Layer</a:t>
            </a:r>
          </a:p>
          <a:p>
            <a:pPr lvl="1"/>
            <a:r>
              <a:rPr lang="en-US" dirty="0" smtClean="0"/>
              <a:t>Dimensional Model</a:t>
            </a:r>
          </a:p>
          <a:p>
            <a:pPr lvl="1"/>
            <a:r>
              <a:rPr lang="en-US" dirty="0" smtClean="0"/>
              <a:t>Control Model</a:t>
            </a:r>
          </a:p>
          <a:p>
            <a:pPr lvl="1"/>
            <a:r>
              <a:rPr lang="en-US" dirty="0" smtClean="0"/>
              <a:t>Job </a:t>
            </a:r>
            <a:r>
              <a:rPr lang="en-US" dirty="0"/>
              <a:t>Process Model</a:t>
            </a:r>
          </a:p>
          <a:p>
            <a:pPr lvl="1"/>
            <a:r>
              <a:rPr lang="en-US" dirty="0" smtClean="0"/>
              <a:t>DGS Report for DNB</a:t>
            </a:r>
            <a:endParaRPr lang="en-US" dirty="0"/>
          </a:p>
          <a:p>
            <a:r>
              <a:rPr lang="en-US" dirty="0"/>
              <a:t>Demo</a:t>
            </a:r>
          </a:p>
          <a:p>
            <a:r>
              <a:rPr lang="en-US" dirty="0"/>
              <a:t>Questions </a:t>
            </a:r>
            <a:endParaRPr lang="en-US" dirty="0" smtClean="0"/>
          </a:p>
          <a:p>
            <a:r>
              <a:rPr lang="en-US" dirty="0" smtClean="0"/>
              <a:t>Assumptions</a:t>
            </a:r>
            <a:endParaRPr lang="en-US" dirty="0"/>
          </a:p>
          <a:p>
            <a:r>
              <a:rPr lang="en-US" dirty="0"/>
              <a:t>Future </a:t>
            </a:r>
            <a:r>
              <a:rPr lang="en-US" dirty="0" smtClean="0"/>
              <a:t>Improvements</a:t>
            </a:r>
          </a:p>
          <a:p>
            <a:r>
              <a:rPr lang="en-US" dirty="0" smtClean="0"/>
              <a:t>Code base links</a:t>
            </a:r>
            <a:endParaRPr lang="en-US" dirty="0"/>
          </a:p>
        </p:txBody>
      </p:sp>
    </p:spTree>
    <p:extLst>
      <p:ext uri="{BB962C8B-B14F-4D97-AF65-F5344CB8AC3E}">
        <p14:creationId xmlns:p14="http://schemas.microsoft.com/office/powerpoint/2010/main" val="1980989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0C006A-2597-DA48-8B7C-0DB563267741}"/>
              </a:ext>
            </a:extLst>
          </p:cNvPr>
          <p:cNvSpPr>
            <a:spLocks noGrp="1"/>
          </p:cNvSpPr>
          <p:nvPr>
            <p:ph idx="1"/>
          </p:nvPr>
        </p:nvSpPr>
        <p:spPr>
          <a:xfrm>
            <a:off x="1939781" y="1515290"/>
            <a:ext cx="9346527" cy="5342709"/>
          </a:xfrm>
        </p:spPr>
        <p:txBody>
          <a:bodyPr>
            <a:normAutofit/>
          </a:bodyPr>
          <a:lstStyle/>
          <a:p>
            <a:r>
              <a:rPr lang="en-US" dirty="0" smtClean="0">
                <a:solidFill>
                  <a:srgbClr val="002060"/>
                </a:solidFill>
              </a:rPr>
              <a:t>Independent Execution of airflow containers :</a:t>
            </a:r>
          </a:p>
          <a:p>
            <a:pPr lvl="1"/>
            <a:r>
              <a:rPr lang="en-US" dirty="0"/>
              <a:t>In a production environment set up , we should separate airflow scheduler &amp; webserver, so that they should run in two different containers.</a:t>
            </a:r>
          </a:p>
          <a:p>
            <a:pPr lvl="1"/>
            <a:r>
              <a:rPr lang="en-US" dirty="0"/>
              <a:t>Proper networking between containers</a:t>
            </a:r>
            <a:r>
              <a:rPr lang="en-US" dirty="0" smtClean="0"/>
              <a:t>.</a:t>
            </a:r>
          </a:p>
          <a:p>
            <a:pPr lvl="1"/>
            <a:r>
              <a:rPr lang="en-US" dirty="0" smtClean="0"/>
              <a:t>Creating an </a:t>
            </a:r>
            <a:r>
              <a:rPr lang="en-US" dirty="0" err="1" smtClean="0"/>
              <a:t>docker-compose.yml</a:t>
            </a:r>
            <a:r>
              <a:rPr lang="en-US" dirty="0" smtClean="0"/>
              <a:t> file to start all these containers at once</a:t>
            </a:r>
            <a:endParaRPr lang="en-US" dirty="0"/>
          </a:p>
          <a:p>
            <a:endParaRPr lang="en-US" dirty="0"/>
          </a:p>
        </p:txBody>
      </p:sp>
      <p:sp>
        <p:nvSpPr>
          <p:cNvPr id="4" name="Title 1">
            <a:extLst>
              <a:ext uri="{FF2B5EF4-FFF2-40B4-BE49-F238E27FC236}">
                <a16:creationId xmlns:a16="http://schemas.microsoft.com/office/drawing/2014/main" id="{6D41B2FE-9E04-4745-9A2C-2A7473E89DAF}"/>
              </a:ext>
            </a:extLst>
          </p:cNvPr>
          <p:cNvSpPr txBox="1">
            <a:spLocks/>
          </p:cNvSpPr>
          <p:nvPr/>
        </p:nvSpPr>
        <p:spPr>
          <a:xfrm>
            <a:off x="1939782" y="624110"/>
            <a:ext cx="9712287" cy="72920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Future Improvements</a:t>
            </a:r>
          </a:p>
        </p:txBody>
      </p:sp>
    </p:spTree>
    <p:extLst>
      <p:ext uri="{BB962C8B-B14F-4D97-AF65-F5344CB8AC3E}">
        <p14:creationId xmlns:p14="http://schemas.microsoft.com/office/powerpoint/2010/main" val="1533494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4B266B3-A24B-6840-98F9-748A84108B8C}"/>
              </a:ext>
            </a:extLst>
          </p:cNvPr>
          <p:cNvPicPr>
            <a:picLocks noGrp="1" noChangeAspect="1"/>
          </p:cNvPicPr>
          <p:nvPr>
            <p:ph idx="1"/>
          </p:nvPr>
        </p:nvPicPr>
        <p:blipFill>
          <a:blip r:embed="rId2"/>
          <a:stretch>
            <a:fillRect/>
          </a:stretch>
        </p:blipFill>
        <p:spPr>
          <a:xfrm>
            <a:off x="2946492" y="316992"/>
            <a:ext cx="7169781" cy="6205156"/>
          </a:xfrm>
        </p:spPr>
      </p:pic>
    </p:spTree>
    <p:extLst>
      <p:ext uri="{BB962C8B-B14F-4D97-AF65-F5344CB8AC3E}">
        <p14:creationId xmlns:p14="http://schemas.microsoft.com/office/powerpoint/2010/main" val="2386646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42356-1E69-224C-BB10-3756C04F7B7E}"/>
              </a:ext>
            </a:extLst>
          </p:cNvPr>
          <p:cNvSpPr>
            <a:spLocks noGrp="1"/>
          </p:cNvSpPr>
          <p:nvPr>
            <p:ph type="title"/>
          </p:nvPr>
        </p:nvSpPr>
        <p:spPr>
          <a:xfrm>
            <a:off x="7388352" y="1024890"/>
            <a:ext cx="3921188" cy="902208"/>
          </a:xfrm>
        </p:spPr>
        <p:txBody>
          <a:bodyPr/>
          <a:lstStyle/>
          <a:p>
            <a:r>
              <a:rPr lang="en-US" dirty="0"/>
              <a:t>About me</a:t>
            </a:r>
          </a:p>
        </p:txBody>
      </p:sp>
      <p:sp>
        <p:nvSpPr>
          <p:cNvPr id="3" name="Content Placeholder 2">
            <a:extLst>
              <a:ext uri="{FF2B5EF4-FFF2-40B4-BE49-F238E27FC236}">
                <a16:creationId xmlns:a16="http://schemas.microsoft.com/office/drawing/2014/main" id="{F86F10B9-9992-9B43-B135-EC8E72FB2A1C}"/>
              </a:ext>
            </a:extLst>
          </p:cNvPr>
          <p:cNvSpPr>
            <a:spLocks noGrp="1"/>
          </p:cNvSpPr>
          <p:nvPr>
            <p:ph idx="1"/>
          </p:nvPr>
        </p:nvSpPr>
        <p:spPr>
          <a:xfrm>
            <a:off x="7388352" y="2206752"/>
            <a:ext cx="4116260" cy="3708654"/>
          </a:xfrm>
        </p:spPr>
        <p:txBody>
          <a:bodyPr/>
          <a:lstStyle/>
          <a:p>
            <a:r>
              <a:rPr lang="en-US" dirty="0"/>
              <a:t>Kulamani Pradhan</a:t>
            </a:r>
          </a:p>
          <a:p>
            <a:pPr lvl="1"/>
            <a:r>
              <a:rPr lang="en-US" dirty="0"/>
              <a:t>Native from India</a:t>
            </a:r>
          </a:p>
          <a:p>
            <a:pPr lvl="1"/>
            <a:r>
              <a:rPr lang="en-US" dirty="0"/>
              <a:t>Bachelor of Engineering in Information Technology</a:t>
            </a:r>
          </a:p>
          <a:p>
            <a:pPr lvl="1"/>
            <a:r>
              <a:rPr lang="en-US" dirty="0"/>
              <a:t>Professional experience &gt; 7 years</a:t>
            </a:r>
          </a:p>
          <a:p>
            <a:pPr lvl="1"/>
            <a:r>
              <a:rPr lang="en-US" dirty="0" smtClean="0"/>
              <a:t>BI Developer</a:t>
            </a:r>
            <a:endParaRPr lang="en-US" dirty="0"/>
          </a:p>
          <a:p>
            <a:pPr lvl="1"/>
            <a:r>
              <a:rPr lang="en-US" dirty="0"/>
              <a:t>Hobbies include playing cricket, cooking.</a:t>
            </a:r>
          </a:p>
        </p:txBody>
      </p:sp>
      <p:pic>
        <p:nvPicPr>
          <p:cNvPr id="5" name="Picture 4">
            <a:extLst>
              <a:ext uri="{FF2B5EF4-FFF2-40B4-BE49-F238E27FC236}">
                <a16:creationId xmlns:a16="http://schemas.microsoft.com/office/drawing/2014/main" id="{4BA1D8AA-9AB7-9948-AC2D-F50B89373C75}"/>
              </a:ext>
            </a:extLst>
          </p:cNvPr>
          <p:cNvPicPr>
            <a:picLocks noChangeAspect="1"/>
          </p:cNvPicPr>
          <p:nvPr/>
        </p:nvPicPr>
        <p:blipFill>
          <a:blip r:embed="rId2"/>
          <a:stretch>
            <a:fillRect/>
          </a:stretch>
        </p:blipFill>
        <p:spPr>
          <a:xfrm>
            <a:off x="2266124" y="1024890"/>
            <a:ext cx="4780788" cy="4780788"/>
          </a:xfrm>
          <a:prstGeom prst="rect">
            <a:avLst/>
          </a:prstGeom>
        </p:spPr>
      </p:pic>
    </p:spTree>
    <p:extLst>
      <p:ext uri="{BB962C8B-B14F-4D97-AF65-F5344CB8AC3E}">
        <p14:creationId xmlns:p14="http://schemas.microsoft.com/office/powerpoint/2010/main" val="2325137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1B2FE-9E04-4745-9A2C-2A7473E89DAF}"/>
              </a:ext>
            </a:extLst>
          </p:cNvPr>
          <p:cNvSpPr>
            <a:spLocks noGrp="1"/>
          </p:cNvSpPr>
          <p:nvPr>
            <p:ph type="title"/>
          </p:nvPr>
        </p:nvSpPr>
        <p:spPr>
          <a:xfrm>
            <a:off x="1939782" y="624110"/>
            <a:ext cx="8911687" cy="729202"/>
          </a:xfrm>
        </p:spPr>
        <p:txBody>
          <a:bodyPr/>
          <a:lstStyle/>
          <a:p>
            <a:r>
              <a:rPr lang="en-US" dirty="0"/>
              <a:t>The Challenge</a:t>
            </a:r>
          </a:p>
        </p:txBody>
      </p:sp>
      <p:pic>
        <p:nvPicPr>
          <p:cNvPr id="5" name="Picture 4">
            <a:extLst>
              <a:ext uri="{FF2B5EF4-FFF2-40B4-BE49-F238E27FC236}">
                <a16:creationId xmlns:a16="http://schemas.microsoft.com/office/drawing/2014/main" id="{50524490-1410-8A4B-9B4D-31B1D86084AB}"/>
              </a:ext>
            </a:extLst>
          </p:cNvPr>
          <p:cNvPicPr>
            <a:picLocks noChangeAspect="1"/>
          </p:cNvPicPr>
          <p:nvPr/>
        </p:nvPicPr>
        <p:blipFill>
          <a:blip r:embed="rId2"/>
          <a:stretch>
            <a:fillRect/>
          </a:stretch>
        </p:blipFill>
        <p:spPr>
          <a:xfrm>
            <a:off x="1939782" y="1348723"/>
            <a:ext cx="7386164" cy="5417837"/>
          </a:xfrm>
          <a:prstGeom prst="rect">
            <a:avLst/>
          </a:prstGeom>
        </p:spPr>
      </p:pic>
      <p:sp>
        <p:nvSpPr>
          <p:cNvPr id="6" name="Content Placeholder 2">
            <a:extLst>
              <a:ext uri="{FF2B5EF4-FFF2-40B4-BE49-F238E27FC236}">
                <a16:creationId xmlns:a16="http://schemas.microsoft.com/office/drawing/2014/main" id="{9D2AEDCA-15F9-2B48-B090-46FE1C3A8899}"/>
              </a:ext>
            </a:extLst>
          </p:cNvPr>
          <p:cNvSpPr>
            <a:spLocks noGrp="1"/>
          </p:cNvSpPr>
          <p:nvPr>
            <p:ph idx="1"/>
          </p:nvPr>
        </p:nvSpPr>
        <p:spPr>
          <a:xfrm>
            <a:off x="5390606" y="1887442"/>
            <a:ext cx="3863122" cy="2708942"/>
          </a:xfrm>
        </p:spPr>
        <p:txBody>
          <a:bodyPr>
            <a:normAutofit/>
          </a:bodyPr>
          <a:lstStyle/>
          <a:p>
            <a:pPr marL="0" indent="0">
              <a:buNone/>
            </a:pPr>
            <a:r>
              <a:rPr lang="en-IN" b="1" i="1" dirty="0">
                <a:solidFill>
                  <a:schemeClr val="bg1"/>
                </a:solidFill>
              </a:rPr>
              <a:t>“Design and implement Data Warehouse (DWH) with Extract/Transform/Load (ETL)  pipeline for </a:t>
            </a:r>
            <a:r>
              <a:rPr lang="en-IN" b="1" i="1" dirty="0" err="1" smtClean="0">
                <a:solidFill>
                  <a:schemeClr val="bg1"/>
                </a:solidFill>
              </a:rPr>
              <a:t>Knab</a:t>
            </a:r>
            <a:r>
              <a:rPr lang="en-IN" b="1" i="1" dirty="0" smtClean="0">
                <a:solidFill>
                  <a:schemeClr val="bg1"/>
                </a:solidFill>
              </a:rPr>
              <a:t> Financial Transaction Data”</a:t>
            </a:r>
            <a:endParaRPr lang="en-US" b="1" i="1" dirty="0">
              <a:solidFill>
                <a:schemeClr val="bg1"/>
              </a:solidFill>
            </a:endParaRPr>
          </a:p>
        </p:txBody>
      </p:sp>
    </p:spTree>
    <p:extLst>
      <p:ext uri="{BB962C8B-B14F-4D97-AF65-F5344CB8AC3E}">
        <p14:creationId xmlns:p14="http://schemas.microsoft.com/office/powerpoint/2010/main" val="969720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DA1BDDE-EFBC-314F-8669-EB7A33D8756E}"/>
              </a:ext>
            </a:extLst>
          </p:cNvPr>
          <p:cNvGraphicFramePr>
            <a:graphicFrameLocks noGrp="1"/>
          </p:cNvGraphicFramePr>
          <p:nvPr>
            <p:ph idx="1"/>
            <p:extLst>
              <p:ext uri="{D42A27DB-BD31-4B8C-83A1-F6EECF244321}">
                <p14:modId xmlns:p14="http://schemas.microsoft.com/office/powerpoint/2010/main" val="1282218298"/>
              </p:ext>
            </p:extLst>
          </p:nvPr>
        </p:nvGraphicFramePr>
        <p:xfrm>
          <a:off x="1939782" y="1776548"/>
          <a:ext cx="9268149" cy="4850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6D41B2FE-9E04-4745-9A2C-2A7473E89DAF}"/>
              </a:ext>
            </a:extLst>
          </p:cNvPr>
          <p:cNvSpPr txBox="1">
            <a:spLocks/>
          </p:cNvSpPr>
          <p:nvPr/>
        </p:nvSpPr>
        <p:spPr>
          <a:xfrm>
            <a:off x="1939782" y="624110"/>
            <a:ext cx="8911687" cy="72920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High Level Solution : Approach</a:t>
            </a:r>
          </a:p>
        </p:txBody>
      </p:sp>
      <p:pic>
        <p:nvPicPr>
          <p:cNvPr id="8" name="Picture 7">
            <a:extLst>
              <a:ext uri="{FF2B5EF4-FFF2-40B4-BE49-F238E27FC236}">
                <a16:creationId xmlns:a16="http://schemas.microsoft.com/office/drawing/2014/main" id="{6DEACD9B-C0A8-7D47-BB64-C2D9B2A748C3}"/>
              </a:ext>
            </a:extLst>
          </p:cNvPr>
          <p:cNvPicPr>
            <a:picLocks noChangeAspect="1"/>
          </p:cNvPicPr>
          <p:nvPr/>
        </p:nvPicPr>
        <p:blipFill>
          <a:blip r:embed="rId7"/>
          <a:stretch>
            <a:fillRect/>
          </a:stretch>
        </p:blipFill>
        <p:spPr>
          <a:xfrm>
            <a:off x="8088463" y="4396934"/>
            <a:ext cx="1135466" cy="579545"/>
          </a:xfrm>
          <a:prstGeom prst="rect">
            <a:avLst/>
          </a:prstGeom>
          <a:ln>
            <a:solidFill>
              <a:schemeClr val="tx1"/>
            </a:solidFill>
          </a:ln>
        </p:spPr>
      </p:pic>
      <p:pic>
        <p:nvPicPr>
          <p:cNvPr id="9" name="Picture 8">
            <a:extLst>
              <a:ext uri="{FF2B5EF4-FFF2-40B4-BE49-F238E27FC236}">
                <a16:creationId xmlns:a16="http://schemas.microsoft.com/office/drawing/2014/main" id="{4C85993B-C9BA-E848-BD0E-F962693CAA29}"/>
              </a:ext>
            </a:extLst>
          </p:cNvPr>
          <p:cNvPicPr>
            <a:picLocks noChangeAspect="1"/>
          </p:cNvPicPr>
          <p:nvPr/>
        </p:nvPicPr>
        <p:blipFill>
          <a:blip r:embed="rId7"/>
          <a:stretch>
            <a:fillRect/>
          </a:stretch>
        </p:blipFill>
        <p:spPr>
          <a:xfrm>
            <a:off x="7146869" y="2941855"/>
            <a:ext cx="1135466" cy="579545"/>
          </a:xfrm>
          <a:prstGeom prst="rect">
            <a:avLst/>
          </a:prstGeom>
          <a:ln>
            <a:solidFill>
              <a:schemeClr val="tx1"/>
            </a:solidFill>
          </a:ln>
        </p:spPr>
      </p:pic>
      <p:pic>
        <p:nvPicPr>
          <p:cNvPr id="11" name="Picture 10">
            <a:extLst>
              <a:ext uri="{FF2B5EF4-FFF2-40B4-BE49-F238E27FC236}">
                <a16:creationId xmlns:a16="http://schemas.microsoft.com/office/drawing/2014/main" id="{A97E09F1-2749-6940-89C1-33766CD3E05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82335" y="2941855"/>
            <a:ext cx="1110136" cy="579545"/>
          </a:xfrm>
          <a:prstGeom prst="rect">
            <a:avLst/>
          </a:prstGeom>
          <a:ln>
            <a:solidFill>
              <a:schemeClr val="tx1"/>
            </a:solidFill>
          </a:ln>
        </p:spPr>
      </p:pic>
      <p:pic>
        <p:nvPicPr>
          <p:cNvPr id="12" name="Picture 11">
            <a:extLst>
              <a:ext uri="{FF2B5EF4-FFF2-40B4-BE49-F238E27FC236}">
                <a16:creationId xmlns:a16="http://schemas.microsoft.com/office/drawing/2014/main" id="{58BFF212-B6E5-F742-84B8-488D6D059D08}"/>
              </a:ext>
            </a:extLst>
          </p:cNvPr>
          <p:cNvPicPr>
            <a:picLocks noChangeAspect="1"/>
          </p:cNvPicPr>
          <p:nvPr/>
        </p:nvPicPr>
        <p:blipFill>
          <a:blip r:embed="rId9"/>
          <a:stretch>
            <a:fillRect/>
          </a:stretch>
        </p:blipFill>
        <p:spPr>
          <a:xfrm>
            <a:off x="9392470" y="2941855"/>
            <a:ext cx="1172341" cy="579545"/>
          </a:xfrm>
          <a:prstGeom prst="rect">
            <a:avLst/>
          </a:prstGeom>
          <a:ln>
            <a:solidFill>
              <a:schemeClr val="tx1"/>
            </a:solidFill>
          </a:ln>
        </p:spPr>
      </p:pic>
      <p:pic>
        <p:nvPicPr>
          <p:cNvPr id="13" name="Picture 12">
            <a:extLst>
              <a:ext uri="{FF2B5EF4-FFF2-40B4-BE49-F238E27FC236}">
                <a16:creationId xmlns:a16="http://schemas.microsoft.com/office/drawing/2014/main" id="{52EDF090-2923-4D4E-A1C1-440F546426D9}"/>
              </a:ext>
            </a:extLst>
          </p:cNvPr>
          <p:cNvPicPr>
            <a:picLocks noChangeAspect="1"/>
          </p:cNvPicPr>
          <p:nvPr/>
        </p:nvPicPr>
        <p:blipFill>
          <a:blip r:embed="rId9"/>
          <a:stretch>
            <a:fillRect/>
          </a:stretch>
        </p:blipFill>
        <p:spPr>
          <a:xfrm>
            <a:off x="9230726" y="4396934"/>
            <a:ext cx="1334085" cy="579545"/>
          </a:xfrm>
          <a:prstGeom prst="rect">
            <a:avLst/>
          </a:prstGeom>
          <a:ln>
            <a:solidFill>
              <a:schemeClr val="tx1"/>
            </a:solidFill>
          </a:ln>
        </p:spPr>
      </p:pic>
      <p:pic>
        <p:nvPicPr>
          <p:cNvPr id="15" name="Picture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90750" y="1591566"/>
            <a:ext cx="657279" cy="726584"/>
          </a:xfrm>
          <a:prstGeom prst="rect">
            <a:avLst/>
          </a:prstGeom>
        </p:spPr>
      </p:pic>
      <p:pic>
        <p:nvPicPr>
          <p:cNvPr id="17" name="Picture 16">
            <a:extLst>
              <a:ext uri="{FF2B5EF4-FFF2-40B4-BE49-F238E27FC236}">
                <a16:creationId xmlns:a16="http://schemas.microsoft.com/office/drawing/2014/main" id="{4C85993B-C9BA-E848-BD0E-F962693CAA29}"/>
              </a:ext>
            </a:extLst>
          </p:cNvPr>
          <p:cNvPicPr>
            <a:picLocks noChangeAspect="1"/>
          </p:cNvPicPr>
          <p:nvPr/>
        </p:nvPicPr>
        <p:blipFill>
          <a:blip r:embed="rId7"/>
          <a:stretch>
            <a:fillRect/>
          </a:stretch>
        </p:blipFill>
        <p:spPr>
          <a:xfrm>
            <a:off x="8943328" y="5705036"/>
            <a:ext cx="1049981" cy="579545"/>
          </a:xfrm>
          <a:prstGeom prst="rect">
            <a:avLst/>
          </a:prstGeom>
          <a:ln>
            <a:solidFill>
              <a:schemeClr val="tx1"/>
            </a:solidFill>
          </a:ln>
        </p:spPr>
      </p:pic>
      <p:pic>
        <p:nvPicPr>
          <p:cNvPr id="18" name="Picture 17">
            <a:extLst>
              <a:ext uri="{FF2B5EF4-FFF2-40B4-BE49-F238E27FC236}">
                <a16:creationId xmlns:a16="http://schemas.microsoft.com/office/drawing/2014/main" id="{A97E09F1-2749-6940-89C1-33766CD3E05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93309" y="5705036"/>
            <a:ext cx="1015235" cy="579545"/>
          </a:xfrm>
          <a:prstGeom prst="rect">
            <a:avLst/>
          </a:prstGeom>
          <a:ln>
            <a:solidFill>
              <a:schemeClr val="tx1"/>
            </a:solidFill>
          </a:ln>
        </p:spPr>
      </p:pic>
      <p:pic>
        <p:nvPicPr>
          <p:cNvPr id="19" name="Picture 18">
            <a:extLst>
              <a:ext uri="{FF2B5EF4-FFF2-40B4-BE49-F238E27FC236}">
                <a16:creationId xmlns:a16="http://schemas.microsoft.com/office/drawing/2014/main" id="{58BFF212-B6E5-F742-84B8-488D6D059D08}"/>
              </a:ext>
            </a:extLst>
          </p:cNvPr>
          <p:cNvPicPr>
            <a:picLocks noChangeAspect="1"/>
          </p:cNvPicPr>
          <p:nvPr/>
        </p:nvPicPr>
        <p:blipFill>
          <a:blip r:embed="rId9"/>
          <a:stretch>
            <a:fillRect/>
          </a:stretch>
        </p:blipFill>
        <p:spPr>
          <a:xfrm>
            <a:off x="11008544" y="5698381"/>
            <a:ext cx="1072122" cy="586200"/>
          </a:xfrm>
          <a:prstGeom prst="rect">
            <a:avLst/>
          </a:prstGeom>
          <a:ln>
            <a:solidFill>
              <a:schemeClr val="tx1"/>
            </a:solidFill>
          </a:ln>
        </p:spPr>
      </p:pic>
    </p:spTree>
    <p:extLst>
      <p:ext uri="{BB962C8B-B14F-4D97-AF65-F5344CB8AC3E}">
        <p14:creationId xmlns:p14="http://schemas.microsoft.com/office/powerpoint/2010/main" val="2493819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D41B2FE-9E04-4745-9A2C-2A7473E89DAF}"/>
              </a:ext>
            </a:extLst>
          </p:cNvPr>
          <p:cNvSpPr txBox="1">
            <a:spLocks/>
          </p:cNvSpPr>
          <p:nvPr/>
        </p:nvSpPr>
        <p:spPr>
          <a:xfrm>
            <a:off x="1939782" y="624110"/>
            <a:ext cx="8911687" cy="72920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High Level Solution : Approach</a:t>
            </a:r>
          </a:p>
        </p:txBody>
      </p:sp>
      <p:sp>
        <p:nvSpPr>
          <p:cNvPr id="7" name="Rounded Rectangle 6"/>
          <p:cNvSpPr/>
          <p:nvPr/>
        </p:nvSpPr>
        <p:spPr>
          <a:xfrm>
            <a:off x="709499" y="1641875"/>
            <a:ext cx="1697498" cy="35255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745" y="2952516"/>
            <a:ext cx="739005" cy="816928"/>
          </a:xfrm>
          <a:prstGeom prst="rect">
            <a:avLst/>
          </a:prstGeom>
        </p:spPr>
      </p:pic>
      <p:sp>
        <p:nvSpPr>
          <p:cNvPr id="9" name="TextBox 8"/>
          <p:cNvSpPr txBox="1"/>
          <p:nvPr/>
        </p:nvSpPr>
        <p:spPr>
          <a:xfrm>
            <a:off x="836888" y="4649850"/>
            <a:ext cx="1442720" cy="369332"/>
          </a:xfrm>
          <a:prstGeom prst="rect">
            <a:avLst/>
          </a:prstGeom>
          <a:noFill/>
        </p:spPr>
        <p:txBody>
          <a:bodyPr wrap="square" rtlCol="0">
            <a:spAutoFit/>
          </a:bodyPr>
          <a:lstStyle/>
          <a:p>
            <a:r>
              <a:rPr lang="en-GB" b="1" dirty="0">
                <a:solidFill>
                  <a:schemeClr val="accent6"/>
                </a:solidFill>
              </a:rPr>
              <a:t>RAW Data</a:t>
            </a:r>
          </a:p>
        </p:txBody>
      </p:sp>
      <p:sp>
        <p:nvSpPr>
          <p:cNvPr id="12" name="TextBox 11"/>
          <p:cNvSpPr txBox="1"/>
          <p:nvPr/>
        </p:nvSpPr>
        <p:spPr>
          <a:xfrm>
            <a:off x="5395355" y="4649850"/>
            <a:ext cx="1722509" cy="369332"/>
          </a:xfrm>
          <a:prstGeom prst="rect">
            <a:avLst/>
          </a:prstGeom>
          <a:noFill/>
        </p:spPr>
        <p:txBody>
          <a:bodyPr wrap="square" rtlCol="0">
            <a:spAutoFit/>
          </a:bodyPr>
          <a:lstStyle/>
          <a:p>
            <a:r>
              <a:rPr lang="en-GB" b="1" dirty="0">
                <a:solidFill>
                  <a:schemeClr val="accent6"/>
                </a:solidFill>
              </a:rPr>
              <a:t>Staging Layer</a:t>
            </a:r>
          </a:p>
        </p:txBody>
      </p:sp>
      <p:cxnSp>
        <p:nvCxnSpPr>
          <p:cNvPr id="14" name="Straight Arrow Connector 13"/>
          <p:cNvCxnSpPr/>
          <p:nvPr/>
        </p:nvCxnSpPr>
        <p:spPr>
          <a:xfrm>
            <a:off x="2406997" y="2210835"/>
            <a:ext cx="1198102" cy="782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406997" y="2713476"/>
            <a:ext cx="1198102" cy="440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3"/>
            <a:endCxn id="41" idx="1"/>
          </p:cNvCxnSpPr>
          <p:nvPr/>
        </p:nvCxnSpPr>
        <p:spPr>
          <a:xfrm flipV="1">
            <a:off x="2406997" y="3404634"/>
            <a:ext cx="119810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2406997" y="3656324"/>
            <a:ext cx="1198102" cy="409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2406997" y="3808725"/>
            <a:ext cx="1198102" cy="65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499709" y="3094493"/>
            <a:ext cx="941283" cy="369332"/>
          </a:xfrm>
          <a:prstGeom prst="rect">
            <a:avLst/>
          </a:prstGeom>
          <a:noFill/>
        </p:spPr>
        <p:txBody>
          <a:bodyPr wrap="none" rtlCol="0">
            <a:spAutoFit/>
          </a:bodyPr>
          <a:lstStyle/>
          <a:p>
            <a:r>
              <a:rPr lang="en-GB" b="1" dirty="0" smtClean="0">
                <a:solidFill>
                  <a:schemeClr val="accent6"/>
                </a:solidFill>
              </a:rPr>
              <a:t>Python</a:t>
            </a:r>
            <a:endParaRPr lang="en-GB" b="1" dirty="0">
              <a:solidFill>
                <a:schemeClr val="accent6"/>
              </a:solidFill>
            </a:endParaRPr>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355" y="2530538"/>
            <a:ext cx="1447721" cy="1748191"/>
          </a:xfrm>
          <a:prstGeom prst="rect">
            <a:avLst/>
          </a:prstGeom>
        </p:spPr>
      </p:pic>
      <p:sp>
        <p:nvSpPr>
          <p:cNvPr id="34" name="Can 33"/>
          <p:cNvSpPr/>
          <p:nvPr/>
        </p:nvSpPr>
        <p:spPr>
          <a:xfrm>
            <a:off x="7495393" y="2226075"/>
            <a:ext cx="1978042" cy="2357120"/>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a:p>
        </p:txBody>
      </p:sp>
      <p:sp>
        <p:nvSpPr>
          <p:cNvPr id="41" name="Rectangle 40"/>
          <p:cNvSpPr/>
          <p:nvPr/>
        </p:nvSpPr>
        <p:spPr>
          <a:xfrm>
            <a:off x="3605100" y="2007969"/>
            <a:ext cx="1137938" cy="2793330"/>
          </a:xfrm>
          <a:prstGeom prst="rect">
            <a:avLst/>
          </a:prstGeom>
          <a:solidFill>
            <a:schemeClr val="accent2">
              <a:lumMod val="20000"/>
              <a:lumOff val="80000"/>
            </a:schemeClr>
          </a:solidFill>
          <a:ln>
            <a:solidFill>
              <a:schemeClr val="accent6"/>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400" dirty="0"/>
              <a:t>Data </a:t>
            </a:r>
            <a:r>
              <a:rPr lang="en-GB" sz="1400" dirty="0" smtClean="0"/>
              <a:t>Validations</a:t>
            </a:r>
            <a:endParaRPr lang="en-GB" sz="1400" dirty="0"/>
          </a:p>
        </p:txBody>
      </p:sp>
      <p:pic>
        <p:nvPicPr>
          <p:cNvPr id="68" name="Picture 6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1480" y="3073022"/>
            <a:ext cx="1611711" cy="967027"/>
          </a:xfrm>
          <a:prstGeom prst="rect">
            <a:avLst/>
          </a:prstGeom>
        </p:spPr>
      </p:pic>
      <p:pic>
        <p:nvPicPr>
          <p:cNvPr id="70" name="Picture 6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49394" y="2938283"/>
            <a:ext cx="946099" cy="946099"/>
          </a:xfrm>
          <a:prstGeom prst="rect">
            <a:avLst/>
          </a:prstGeom>
        </p:spPr>
      </p:pic>
      <p:cxnSp>
        <p:nvCxnSpPr>
          <p:cNvPr id="71" name="Straight Arrow Connector 70"/>
          <p:cNvCxnSpPr>
            <a:stCxn id="34" idx="4"/>
            <a:endCxn id="70" idx="1"/>
          </p:cNvCxnSpPr>
          <p:nvPr/>
        </p:nvCxnSpPr>
        <p:spPr>
          <a:xfrm>
            <a:off x="9473435" y="3404635"/>
            <a:ext cx="875959" cy="6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7783645" y="4660489"/>
            <a:ext cx="1722509" cy="369332"/>
          </a:xfrm>
          <a:prstGeom prst="rect">
            <a:avLst/>
          </a:prstGeom>
          <a:noFill/>
        </p:spPr>
        <p:txBody>
          <a:bodyPr wrap="square" rtlCol="0">
            <a:spAutoFit/>
          </a:bodyPr>
          <a:lstStyle/>
          <a:p>
            <a:r>
              <a:rPr lang="en-GB" b="1" dirty="0">
                <a:solidFill>
                  <a:schemeClr val="accent6"/>
                </a:solidFill>
              </a:rPr>
              <a:t>Warehouse</a:t>
            </a:r>
          </a:p>
        </p:txBody>
      </p:sp>
      <p:sp>
        <p:nvSpPr>
          <p:cNvPr id="80" name="TextBox 79"/>
          <p:cNvSpPr txBox="1"/>
          <p:nvPr/>
        </p:nvSpPr>
        <p:spPr>
          <a:xfrm>
            <a:off x="9988363" y="4649850"/>
            <a:ext cx="1403755" cy="369332"/>
          </a:xfrm>
          <a:prstGeom prst="rect">
            <a:avLst/>
          </a:prstGeom>
          <a:noFill/>
        </p:spPr>
        <p:txBody>
          <a:bodyPr wrap="square" rtlCol="0">
            <a:spAutoFit/>
          </a:bodyPr>
          <a:lstStyle/>
          <a:p>
            <a:r>
              <a:rPr lang="en-GB" b="1" dirty="0" smtClean="0">
                <a:solidFill>
                  <a:schemeClr val="accent6"/>
                </a:solidFill>
              </a:rPr>
              <a:t>Reporting</a:t>
            </a:r>
            <a:endParaRPr lang="en-GB" b="1" dirty="0">
              <a:solidFill>
                <a:schemeClr val="accent6"/>
              </a:solidFill>
            </a:endParaRPr>
          </a:p>
        </p:txBody>
      </p:sp>
      <p:cxnSp>
        <p:nvCxnSpPr>
          <p:cNvPr id="28" name="Straight Arrow Connector 27"/>
          <p:cNvCxnSpPr>
            <a:stCxn id="41" idx="3"/>
            <a:endCxn id="33" idx="1"/>
          </p:cNvCxnSpPr>
          <p:nvPr/>
        </p:nvCxnSpPr>
        <p:spPr>
          <a:xfrm>
            <a:off x="4743038" y="3404634"/>
            <a:ext cx="6523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3" idx="3"/>
            <a:endCxn id="34" idx="2"/>
          </p:cNvCxnSpPr>
          <p:nvPr/>
        </p:nvCxnSpPr>
        <p:spPr>
          <a:xfrm>
            <a:off x="6843076" y="3404634"/>
            <a:ext cx="6523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843076" y="3051578"/>
            <a:ext cx="599844" cy="369332"/>
          </a:xfrm>
          <a:prstGeom prst="rect">
            <a:avLst/>
          </a:prstGeom>
          <a:noFill/>
        </p:spPr>
        <p:txBody>
          <a:bodyPr wrap="none" rtlCol="0">
            <a:spAutoFit/>
          </a:bodyPr>
          <a:lstStyle/>
          <a:p>
            <a:r>
              <a:rPr lang="en-GB" b="1" dirty="0" smtClean="0">
                <a:solidFill>
                  <a:schemeClr val="accent6"/>
                </a:solidFill>
              </a:rPr>
              <a:t>SQL</a:t>
            </a:r>
            <a:endParaRPr lang="en-GB" b="1" dirty="0">
              <a:solidFill>
                <a:schemeClr val="accent6"/>
              </a:solidFill>
            </a:endParaRPr>
          </a:p>
        </p:txBody>
      </p:sp>
      <p:sp>
        <p:nvSpPr>
          <p:cNvPr id="49" name="TextBox 48"/>
          <p:cNvSpPr txBox="1"/>
          <p:nvPr/>
        </p:nvSpPr>
        <p:spPr>
          <a:xfrm>
            <a:off x="4671301" y="3094493"/>
            <a:ext cx="941283" cy="369332"/>
          </a:xfrm>
          <a:prstGeom prst="rect">
            <a:avLst/>
          </a:prstGeom>
          <a:noFill/>
        </p:spPr>
        <p:txBody>
          <a:bodyPr wrap="none" rtlCol="0">
            <a:spAutoFit/>
          </a:bodyPr>
          <a:lstStyle/>
          <a:p>
            <a:r>
              <a:rPr lang="en-GB" b="1" dirty="0" smtClean="0">
                <a:solidFill>
                  <a:schemeClr val="accent6"/>
                </a:solidFill>
              </a:rPr>
              <a:t>Python</a:t>
            </a:r>
            <a:endParaRPr lang="en-GB" b="1" dirty="0">
              <a:solidFill>
                <a:schemeClr val="accent6"/>
              </a:solidFill>
            </a:endParaRPr>
          </a:p>
        </p:txBody>
      </p:sp>
      <p:sp>
        <p:nvSpPr>
          <p:cNvPr id="50" name="TextBox 49"/>
          <p:cNvSpPr txBox="1"/>
          <p:nvPr/>
        </p:nvSpPr>
        <p:spPr>
          <a:xfrm>
            <a:off x="9440772" y="3094493"/>
            <a:ext cx="941283" cy="369332"/>
          </a:xfrm>
          <a:prstGeom prst="rect">
            <a:avLst/>
          </a:prstGeom>
          <a:noFill/>
        </p:spPr>
        <p:txBody>
          <a:bodyPr wrap="none" rtlCol="0">
            <a:spAutoFit/>
          </a:bodyPr>
          <a:lstStyle/>
          <a:p>
            <a:r>
              <a:rPr lang="en-GB" b="1" dirty="0" smtClean="0">
                <a:solidFill>
                  <a:schemeClr val="accent6"/>
                </a:solidFill>
              </a:rPr>
              <a:t>Python</a:t>
            </a:r>
            <a:endParaRPr lang="en-GB" b="1" dirty="0">
              <a:solidFill>
                <a:schemeClr val="accent6"/>
              </a:solidFill>
            </a:endParaRPr>
          </a:p>
        </p:txBody>
      </p:sp>
    </p:spTree>
    <p:extLst>
      <p:ext uri="{BB962C8B-B14F-4D97-AF65-F5344CB8AC3E}">
        <p14:creationId xmlns:p14="http://schemas.microsoft.com/office/powerpoint/2010/main" val="2074754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D41B2FE-9E04-4745-9A2C-2A7473E89DAF}"/>
              </a:ext>
            </a:extLst>
          </p:cNvPr>
          <p:cNvSpPr txBox="1">
            <a:spLocks/>
          </p:cNvSpPr>
          <p:nvPr/>
        </p:nvSpPr>
        <p:spPr>
          <a:xfrm>
            <a:off x="1939782" y="624110"/>
            <a:ext cx="8911687" cy="72920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Solution Details : </a:t>
            </a:r>
            <a:r>
              <a:rPr lang="en-US" dirty="0" smtClean="0"/>
              <a:t>Staging Model</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651" y="1779246"/>
            <a:ext cx="10623666" cy="3512489"/>
          </a:xfrm>
          <a:prstGeom prst="rect">
            <a:avLst/>
          </a:prstGeom>
        </p:spPr>
      </p:pic>
      <p:sp>
        <p:nvSpPr>
          <p:cNvPr id="7" name="TextBox 6"/>
          <p:cNvSpPr txBox="1"/>
          <p:nvPr/>
        </p:nvSpPr>
        <p:spPr>
          <a:xfrm>
            <a:off x="1748115" y="6013642"/>
            <a:ext cx="8148384" cy="738664"/>
          </a:xfrm>
          <a:prstGeom prst="rect">
            <a:avLst/>
          </a:prstGeom>
          <a:noFill/>
        </p:spPr>
        <p:txBody>
          <a:bodyPr wrap="none" rtlCol="0">
            <a:spAutoFit/>
          </a:bodyPr>
          <a:lstStyle/>
          <a:p>
            <a:r>
              <a:rPr lang="en-GB" sz="1400" b="1" dirty="0" smtClean="0">
                <a:solidFill>
                  <a:srgbClr val="0070C0"/>
                </a:solidFill>
              </a:rPr>
              <a:t>Staging Loading Job :</a:t>
            </a:r>
          </a:p>
          <a:p>
            <a:r>
              <a:rPr lang="en-GB" sz="1400" dirty="0" smtClean="0">
                <a:hlinkClick r:id="rId3"/>
              </a:rPr>
              <a:t>https</a:t>
            </a:r>
            <a:r>
              <a:rPr lang="en-GB" sz="1400" dirty="0">
                <a:hlinkClick r:id="rId3"/>
              </a:rPr>
              <a:t>://</a:t>
            </a:r>
            <a:r>
              <a:rPr lang="en-GB" sz="1400" dirty="0" smtClean="0">
                <a:hlinkClick r:id="rId3"/>
              </a:rPr>
              <a:t>github.com/Kulamanipradhan0/knab_dwh/blob/main/etl_repo/staging/stg_load.py</a:t>
            </a:r>
            <a:endParaRPr lang="en-GB" sz="1400" dirty="0" smtClean="0"/>
          </a:p>
          <a:p>
            <a:endParaRPr lang="en-GB" sz="1400" dirty="0" smtClean="0"/>
          </a:p>
        </p:txBody>
      </p:sp>
    </p:spTree>
    <p:extLst>
      <p:ext uri="{BB962C8B-B14F-4D97-AF65-F5344CB8AC3E}">
        <p14:creationId xmlns:p14="http://schemas.microsoft.com/office/powerpoint/2010/main" val="2976568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D41B2FE-9E04-4745-9A2C-2A7473E89DAF}"/>
              </a:ext>
            </a:extLst>
          </p:cNvPr>
          <p:cNvSpPr txBox="1">
            <a:spLocks/>
          </p:cNvSpPr>
          <p:nvPr/>
        </p:nvSpPr>
        <p:spPr>
          <a:xfrm>
            <a:off x="1939782" y="624110"/>
            <a:ext cx="8911687" cy="72920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Solution Details : Data </a:t>
            </a:r>
            <a:r>
              <a:rPr lang="en-US" dirty="0" smtClean="0"/>
              <a:t>Validations</a:t>
            </a:r>
            <a:endParaRPr lang="en-US" dirty="0"/>
          </a:p>
        </p:txBody>
      </p:sp>
      <p:sp>
        <p:nvSpPr>
          <p:cNvPr id="2" name="Content Placeholder 1"/>
          <p:cNvSpPr>
            <a:spLocks noGrp="1"/>
          </p:cNvSpPr>
          <p:nvPr>
            <p:ph idx="1"/>
          </p:nvPr>
        </p:nvSpPr>
        <p:spPr>
          <a:xfrm>
            <a:off x="1939782" y="1353312"/>
            <a:ext cx="8915400" cy="3777622"/>
          </a:xfrm>
        </p:spPr>
        <p:txBody>
          <a:bodyPr>
            <a:normAutofit fontScale="92500" lnSpcReduction="10000"/>
          </a:bodyPr>
          <a:lstStyle/>
          <a:p>
            <a:r>
              <a:rPr lang="en-GB" dirty="0" smtClean="0"/>
              <a:t>Data Completeness Validation</a:t>
            </a:r>
          </a:p>
          <a:p>
            <a:pPr lvl="1"/>
            <a:r>
              <a:rPr lang="en-GB" dirty="0" smtClean="0"/>
              <a:t>knab_dwh_ack.txt file containing (</a:t>
            </a:r>
            <a:r>
              <a:rPr lang="en-GB" dirty="0" err="1" smtClean="0"/>
              <a:t>file_name</a:t>
            </a:r>
            <a:r>
              <a:rPr lang="en-GB" dirty="0" smtClean="0"/>
              <a:t>, </a:t>
            </a:r>
            <a:r>
              <a:rPr lang="en-GB" dirty="0" err="1" smtClean="0"/>
              <a:t>record_count</a:t>
            </a:r>
            <a:r>
              <a:rPr lang="en-GB" dirty="0" smtClean="0"/>
              <a:t>)</a:t>
            </a:r>
          </a:p>
          <a:p>
            <a:r>
              <a:rPr lang="en-GB" dirty="0" smtClean="0"/>
              <a:t>Data Correctness Validation</a:t>
            </a:r>
            <a:endParaRPr lang="en-GB" dirty="0"/>
          </a:p>
          <a:p>
            <a:pPr lvl="1"/>
            <a:r>
              <a:rPr lang="en-GB" i="1" dirty="0" smtClean="0"/>
              <a:t>Mandatory Constraints </a:t>
            </a:r>
            <a:r>
              <a:rPr lang="en-GB" i="1" dirty="0" smtClean="0">
                <a:solidFill>
                  <a:srgbClr val="00B0F0"/>
                </a:solidFill>
              </a:rPr>
              <a:t>(</a:t>
            </a:r>
            <a:r>
              <a:rPr lang="en-GB" i="1" dirty="0" err="1" smtClean="0">
                <a:solidFill>
                  <a:srgbClr val="00B0F0"/>
                </a:solidFill>
              </a:rPr>
              <a:t>customer_id</a:t>
            </a:r>
            <a:r>
              <a:rPr lang="en-GB" i="1" dirty="0" smtClean="0">
                <a:solidFill>
                  <a:srgbClr val="00B0F0"/>
                </a:solidFill>
              </a:rPr>
              <a:t> , </a:t>
            </a:r>
            <a:r>
              <a:rPr lang="en-GB" i="1" dirty="0" err="1" smtClean="0">
                <a:solidFill>
                  <a:srgbClr val="00B0F0"/>
                </a:solidFill>
              </a:rPr>
              <a:t>account_no</a:t>
            </a:r>
            <a:r>
              <a:rPr lang="en-GB" i="1" dirty="0" smtClean="0">
                <a:solidFill>
                  <a:srgbClr val="00B0F0"/>
                </a:solidFill>
              </a:rPr>
              <a:t> </a:t>
            </a:r>
            <a:r>
              <a:rPr lang="en-GB" i="1" dirty="0" err="1" smtClean="0">
                <a:solidFill>
                  <a:srgbClr val="00B0F0"/>
                </a:solidFill>
              </a:rPr>
              <a:t>etc</a:t>
            </a:r>
            <a:r>
              <a:rPr lang="en-GB" i="1" dirty="0" smtClean="0">
                <a:solidFill>
                  <a:srgbClr val="00B0F0"/>
                </a:solidFill>
              </a:rPr>
              <a:t>)</a:t>
            </a:r>
          </a:p>
          <a:p>
            <a:pPr lvl="1"/>
            <a:r>
              <a:rPr lang="en-GB" dirty="0"/>
              <a:t>Data-Type </a:t>
            </a:r>
            <a:r>
              <a:rPr lang="en-GB" dirty="0" smtClean="0"/>
              <a:t>Constraints </a:t>
            </a:r>
            <a:r>
              <a:rPr lang="en-GB" dirty="0" smtClean="0">
                <a:solidFill>
                  <a:srgbClr val="00B0F0"/>
                </a:solidFill>
              </a:rPr>
              <a:t>(</a:t>
            </a:r>
            <a:r>
              <a:rPr lang="en-GB" dirty="0" err="1" smtClean="0">
                <a:solidFill>
                  <a:srgbClr val="00B0F0"/>
                </a:solidFill>
              </a:rPr>
              <a:t>Txn</a:t>
            </a:r>
            <a:r>
              <a:rPr lang="en-GB" dirty="0" smtClean="0">
                <a:solidFill>
                  <a:srgbClr val="00B0F0"/>
                </a:solidFill>
              </a:rPr>
              <a:t> Amount must be Numeric)</a:t>
            </a:r>
            <a:endParaRPr lang="en-GB" dirty="0">
              <a:solidFill>
                <a:srgbClr val="00B0F0"/>
              </a:solidFill>
            </a:endParaRPr>
          </a:p>
          <a:p>
            <a:pPr lvl="1"/>
            <a:r>
              <a:rPr lang="en-GB" dirty="0"/>
              <a:t>Duplicate </a:t>
            </a:r>
            <a:r>
              <a:rPr lang="en-GB" dirty="0" smtClean="0"/>
              <a:t>Record Constraints </a:t>
            </a:r>
            <a:endParaRPr lang="en-GB" dirty="0"/>
          </a:p>
          <a:p>
            <a:pPr lvl="1"/>
            <a:r>
              <a:rPr lang="en-GB" i="1" dirty="0" smtClean="0"/>
              <a:t>Attribute Value level </a:t>
            </a:r>
            <a:r>
              <a:rPr lang="en-GB" dirty="0" smtClean="0"/>
              <a:t>Constraints </a:t>
            </a:r>
            <a:r>
              <a:rPr lang="en-GB" dirty="0" smtClean="0">
                <a:solidFill>
                  <a:srgbClr val="00B0F0"/>
                </a:solidFill>
              </a:rPr>
              <a:t>(</a:t>
            </a:r>
            <a:r>
              <a:rPr lang="en-GB" dirty="0" err="1" smtClean="0">
                <a:solidFill>
                  <a:srgbClr val="00B0F0"/>
                </a:solidFill>
              </a:rPr>
              <a:t>customer_id</a:t>
            </a:r>
            <a:r>
              <a:rPr lang="en-GB" dirty="0" smtClean="0">
                <a:solidFill>
                  <a:srgbClr val="00B0F0"/>
                </a:solidFill>
              </a:rPr>
              <a:t> must starts with “CA”)</a:t>
            </a:r>
            <a:endParaRPr lang="en-GB" i="1" dirty="0" smtClean="0">
              <a:solidFill>
                <a:srgbClr val="00B0F0"/>
              </a:solidFill>
            </a:endParaRPr>
          </a:p>
          <a:p>
            <a:pPr lvl="1"/>
            <a:r>
              <a:rPr lang="en-GB" i="1" dirty="0" smtClean="0"/>
              <a:t>Date/Time Format </a:t>
            </a:r>
            <a:r>
              <a:rPr lang="en-GB" dirty="0" smtClean="0"/>
              <a:t>Constraints </a:t>
            </a:r>
            <a:r>
              <a:rPr lang="en-GB" dirty="0" smtClean="0">
                <a:solidFill>
                  <a:srgbClr val="00B0F0"/>
                </a:solidFill>
              </a:rPr>
              <a:t>(Ex : </a:t>
            </a:r>
            <a:r>
              <a:rPr lang="en-GB" dirty="0" err="1" smtClean="0">
                <a:solidFill>
                  <a:srgbClr val="00B0F0"/>
                </a:solidFill>
              </a:rPr>
              <a:t>yyyy</a:t>
            </a:r>
            <a:r>
              <a:rPr lang="en-GB" dirty="0" smtClean="0">
                <a:solidFill>
                  <a:srgbClr val="00B0F0"/>
                </a:solidFill>
              </a:rPr>
              <a:t>-mm-</a:t>
            </a:r>
            <a:r>
              <a:rPr lang="en-GB" dirty="0" err="1" smtClean="0">
                <a:solidFill>
                  <a:srgbClr val="00B0F0"/>
                </a:solidFill>
              </a:rPr>
              <a:t>dd</a:t>
            </a:r>
            <a:r>
              <a:rPr lang="en-GB" dirty="0">
                <a:solidFill>
                  <a:srgbClr val="00B0F0"/>
                </a:solidFill>
              </a:rPr>
              <a:t>)</a:t>
            </a:r>
            <a:endParaRPr lang="en-GB" i="1" dirty="0">
              <a:solidFill>
                <a:srgbClr val="00B0F0"/>
              </a:solidFill>
            </a:endParaRPr>
          </a:p>
          <a:p>
            <a:pPr lvl="1"/>
            <a:r>
              <a:rPr lang="en-GB" dirty="0"/>
              <a:t>Referential Integrity </a:t>
            </a:r>
            <a:r>
              <a:rPr lang="en-GB" dirty="0" smtClean="0"/>
              <a:t>Constraints </a:t>
            </a:r>
            <a:endParaRPr lang="en-GB" dirty="0"/>
          </a:p>
          <a:p>
            <a:r>
              <a:rPr lang="en-GB" dirty="0"/>
              <a:t>Storing bad records in </a:t>
            </a:r>
            <a:r>
              <a:rPr lang="en-GB" dirty="0" err="1"/>
              <a:t>error_log</a:t>
            </a:r>
            <a:r>
              <a:rPr lang="en-GB" dirty="0"/>
              <a:t> table to monitor and discuss with source systems to fix if required.</a:t>
            </a:r>
          </a:p>
        </p:txBody>
      </p:sp>
    </p:spTree>
    <p:extLst>
      <p:ext uri="{BB962C8B-B14F-4D97-AF65-F5344CB8AC3E}">
        <p14:creationId xmlns:p14="http://schemas.microsoft.com/office/powerpoint/2010/main" val="3247884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D41B2FE-9E04-4745-9A2C-2A7473E89DAF}"/>
              </a:ext>
            </a:extLst>
          </p:cNvPr>
          <p:cNvSpPr txBox="1">
            <a:spLocks/>
          </p:cNvSpPr>
          <p:nvPr/>
        </p:nvSpPr>
        <p:spPr>
          <a:xfrm>
            <a:off x="1939782" y="624110"/>
            <a:ext cx="8911687" cy="72920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Solution Details </a:t>
            </a:r>
            <a:r>
              <a:rPr lang="en-US" dirty="0" smtClean="0"/>
              <a:t>:Dimensional Model</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232" y="1246909"/>
            <a:ext cx="10058400" cy="5611091"/>
          </a:xfrm>
          <a:prstGeom prst="rect">
            <a:avLst/>
          </a:prstGeom>
        </p:spPr>
      </p:pic>
      <p:sp>
        <p:nvSpPr>
          <p:cNvPr id="4" name="TextBox 3"/>
          <p:cNvSpPr txBox="1"/>
          <p:nvPr/>
        </p:nvSpPr>
        <p:spPr>
          <a:xfrm>
            <a:off x="1330035" y="4975615"/>
            <a:ext cx="1388522" cy="523220"/>
          </a:xfrm>
          <a:prstGeom prst="rect">
            <a:avLst/>
          </a:prstGeom>
          <a:noFill/>
        </p:spPr>
        <p:txBody>
          <a:bodyPr wrap="none" rtlCol="0">
            <a:spAutoFit/>
          </a:bodyPr>
          <a:lstStyle/>
          <a:p>
            <a:r>
              <a:rPr lang="en-GB" sz="1400" b="1" dirty="0" smtClean="0">
                <a:solidFill>
                  <a:srgbClr val="FF0000"/>
                </a:solidFill>
              </a:rPr>
              <a:t>Transactional </a:t>
            </a:r>
          </a:p>
          <a:p>
            <a:r>
              <a:rPr lang="en-GB" sz="1400" b="1" dirty="0" smtClean="0">
                <a:solidFill>
                  <a:srgbClr val="FF0000"/>
                </a:solidFill>
              </a:rPr>
              <a:t>Fact Table</a:t>
            </a:r>
            <a:endParaRPr lang="en-GB" sz="1400" b="1" dirty="0">
              <a:solidFill>
                <a:srgbClr val="FF0000"/>
              </a:solidFill>
            </a:endParaRPr>
          </a:p>
        </p:txBody>
      </p:sp>
      <p:sp>
        <p:nvSpPr>
          <p:cNvPr id="7" name="TextBox 6"/>
          <p:cNvSpPr txBox="1"/>
          <p:nvPr/>
        </p:nvSpPr>
        <p:spPr>
          <a:xfrm>
            <a:off x="9562906" y="2272146"/>
            <a:ext cx="1080745" cy="523220"/>
          </a:xfrm>
          <a:prstGeom prst="rect">
            <a:avLst/>
          </a:prstGeom>
          <a:noFill/>
        </p:spPr>
        <p:txBody>
          <a:bodyPr wrap="none" rtlCol="0">
            <a:spAutoFit/>
          </a:bodyPr>
          <a:lstStyle/>
          <a:p>
            <a:r>
              <a:rPr lang="en-GB" sz="1400" b="1" dirty="0" smtClean="0">
                <a:solidFill>
                  <a:srgbClr val="FF0000"/>
                </a:solidFill>
              </a:rPr>
              <a:t>Snapshot </a:t>
            </a:r>
          </a:p>
          <a:p>
            <a:r>
              <a:rPr lang="en-GB" sz="1400" b="1" dirty="0" smtClean="0">
                <a:solidFill>
                  <a:srgbClr val="FF0000"/>
                </a:solidFill>
              </a:rPr>
              <a:t>Fact Table</a:t>
            </a:r>
            <a:endParaRPr lang="en-GB" sz="1400" b="1" dirty="0">
              <a:solidFill>
                <a:srgbClr val="FF0000"/>
              </a:solidFill>
            </a:endParaRPr>
          </a:p>
        </p:txBody>
      </p:sp>
    </p:spTree>
    <p:extLst>
      <p:ext uri="{BB962C8B-B14F-4D97-AF65-F5344CB8AC3E}">
        <p14:creationId xmlns:p14="http://schemas.microsoft.com/office/powerpoint/2010/main" val="217475401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TM10001115[[fn=Parcel]]</Template>
  <TotalTime>1130</TotalTime>
  <Words>904</Words>
  <Application>Microsoft Office PowerPoint</Application>
  <PresentationFormat>Widescreen</PresentationFormat>
  <Paragraphs>144</Paragraphs>
  <Slides>21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7" baseType="lpstr">
      <vt:lpstr>Arial</vt:lpstr>
      <vt:lpstr>Century Gothic</vt:lpstr>
      <vt:lpstr>Wingdings</vt:lpstr>
      <vt:lpstr>Wingdings 3</vt:lpstr>
      <vt:lpstr>Wisp</vt:lpstr>
      <vt:lpstr>Microsoft Excel Worksheet</vt:lpstr>
      <vt:lpstr>knab Transaction Data Warehouse</vt:lpstr>
      <vt:lpstr>Agenda</vt:lpstr>
      <vt:lpstr>About me</vt:lpstr>
      <vt:lpstr>The Challenge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Data Warehouse</dc:title>
  <dc:creator>Microsoft Office User</dc:creator>
  <cp:lastModifiedBy>Pradhan, Kulamani</cp:lastModifiedBy>
  <cp:revision>121</cp:revision>
  <dcterms:created xsi:type="dcterms:W3CDTF">2021-08-07T16:07:04Z</dcterms:created>
  <dcterms:modified xsi:type="dcterms:W3CDTF">2021-09-01T15:54:28Z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1069954118</vt:i4>
  </property>
  <property fmtid="{D5CDD505-2E9C-101B-9397-08002B2CF9AE}" pid="3" name="_NewReviewCycle">
    <vt:lpwstr/>
  </property>
  <property fmtid="{D5CDD505-2E9C-101B-9397-08002B2CF9AE}" pid="4" name="_EmailSubject">
    <vt:lpwstr>ta ppt</vt:lpwstr>
  </property>
  <property fmtid="{D5CDD505-2E9C-101B-9397-08002B2CF9AE}" pid="5" name="_AuthorEmail">
    <vt:lpwstr>Kulamani.Pradhan@abnamroclearing.com</vt:lpwstr>
  </property>
  <property fmtid="{D5CDD505-2E9C-101B-9397-08002B2CF9AE}" pid="6" name="_AuthorEmailDisplayName">
    <vt:lpwstr>Pradhan, Kulamani</vt:lpwstr>
  </property>
</Properties>
</file>