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1"/>
  </p:notesMasterIdLst>
  <p:sldIdLst>
    <p:sldId id="256" r:id="rId2"/>
    <p:sldId id="257" r:id="rId3"/>
    <p:sldId id="258" r:id="rId4"/>
    <p:sldId id="259" r:id="rId5"/>
    <p:sldId id="281" r:id="rId6"/>
    <p:sldId id="265" r:id="rId7"/>
    <p:sldId id="266" r:id="rId8"/>
    <p:sldId id="267" r:id="rId9"/>
    <p:sldId id="268" r:id="rId10"/>
    <p:sldId id="269" r:id="rId11"/>
    <p:sldId id="270" r:id="rId12"/>
    <p:sldId id="279" r:id="rId13"/>
    <p:sldId id="280" r:id="rId14"/>
    <p:sldId id="271" r:id="rId15"/>
    <p:sldId id="272" r:id="rId16"/>
    <p:sldId id="273" r:id="rId17"/>
    <p:sldId id="274" r:id="rId18"/>
    <p:sldId id="277"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F5C5AA-C76F-4B3D-98C9-70497E7112D2}" type="datetimeFigureOut">
              <a:rPr lang="en-US" smtClean="0"/>
              <a:t>4/5/2023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8DC79-622D-4007-846D-209C2CBEB8B8}" type="slidenum">
              <a:rPr lang="en-US" smtClean="0"/>
              <a:t>‹#›</a:t>
            </a:fld>
            <a:endParaRPr lang="en-US"/>
          </a:p>
        </p:txBody>
      </p:sp>
    </p:spTree>
    <p:extLst>
      <p:ext uri="{BB962C8B-B14F-4D97-AF65-F5344CB8AC3E}">
        <p14:creationId xmlns:p14="http://schemas.microsoft.com/office/powerpoint/2010/main" val="3206830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8DC79-622D-4007-846D-209C2CBEB8B8}" type="slidenum">
              <a:rPr lang="en-US" smtClean="0"/>
              <a:t>5</a:t>
            </a:fld>
            <a:endParaRPr lang="en-US"/>
          </a:p>
        </p:txBody>
      </p:sp>
    </p:spTree>
    <p:extLst>
      <p:ext uri="{BB962C8B-B14F-4D97-AF65-F5344CB8AC3E}">
        <p14:creationId xmlns:p14="http://schemas.microsoft.com/office/powerpoint/2010/main" val="3305944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CA271C-94AB-4F01-9154-9BAB15E4C5DB}" type="datetimeFigureOut">
              <a:rPr lang="en-IN" smtClean="0"/>
              <a:t>05-04-2023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821060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A271C-94AB-4F01-9154-9BAB15E4C5DB}" type="datetimeFigureOut">
              <a:rPr lang="en-IN" smtClean="0"/>
              <a:t>05-04-2023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954657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A271C-94AB-4F01-9154-9BAB15E4C5DB}" type="datetimeFigureOut">
              <a:rPr lang="en-IN" smtClean="0"/>
              <a:t>05-04-2023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404114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A271C-94AB-4F01-9154-9BAB15E4C5DB}" type="datetimeFigureOut">
              <a:rPr lang="en-IN" smtClean="0"/>
              <a:t>05-04-2023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604933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05-04-2023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02587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CA271C-94AB-4F01-9154-9BAB15E4C5DB}" type="datetimeFigureOut">
              <a:rPr lang="en-IN" smtClean="0"/>
              <a:t>05-04-2023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362643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CA271C-94AB-4F01-9154-9BAB15E4C5DB}" type="datetimeFigureOut">
              <a:rPr lang="en-IN" smtClean="0"/>
              <a:t>05-04-2023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678173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CA271C-94AB-4F01-9154-9BAB15E4C5DB}" type="datetimeFigureOut">
              <a:rPr lang="en-IN" smtClean="0"/>
              <a:t>05-04-2023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753415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A271C-94AB-4F01-9154-9BAB15E4C5DB}" type="datetimeFigureOut">
              <a:rPr lang="en-IN" smtClean="0"/>
              <a:t>05-04-2023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277204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05-04-2023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737859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05-04-2023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59011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CA271C-94AB-4F01-9154-9BAB15E4C5DB}" type="datetimeFigureOut">
              <a:rPr lang="en-IN" smtClean="0"/>
              <a:t>05-04-2023</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8FC130-8D73-43DA-9F1A-B2F7AD225EF8}" type="slidenum">
              <a:rPr lang="en-IN" smtClean="0"/>
              <a:t>‹#›</a:t>
            </a:fld>
            <a:endParaRPr lang="en-IN" dirty="0"/>
          </a:p>
        </p:txBody>
      </p:sp>
    </p:spTree>
    <p:extLst>
      <p:ext uri="{BB962C8B-B14F-4D97-AF65-F5344CB8AC3E}">
        <p14:creationId xmlns:p14="http://schemas.microsoft.com/office/powerpoint/2010/main" val="199635180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1970492" y="3032967"/>
            <a:ext cx="10694630" cy="1825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r>
              <a:rPr lang="en-IN" sz="3600" b="1" dirty="0"/>
              <a:t>WEATHER FORECASTING USING DATA MINING</a:t>
            </a:r>
            <a:endParaRPr lang="en-US" sz="3600" dirty="0"/>
          </a:p>
        </p:txBody>
      </p:sp>
      <p:sp>
        <p:nvSpPr>
          <p:cNvPr id="5" name="Rounded Rectangle 1"/>
          <p:cNvSpPr>
            <a:spLocks noChangeArrowheads="1"/>
          </p:cNvSpPr>
          <p:nvPr/>
        </p:nvSpPr>
        <p:spPr bwMode="auto">
          <a:xfrm>
            <a:off x="1073134" y="210972"/>
            <a:ext cx="3273579"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ML</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Python</a:t>
            </a:r>
          </a:p>
        </p:txBody>
      </p:sp>
    </p:spTree>
    <p:extLst>
      <p:ext uri="{BB962C8B-B14F-4D97-AF65-F5344CB8AC3E}">
        <p14:creationId xmlns:p14="http://schemas.microsoft.com/office/powerpoint/2010/main" val="3482493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849ADF2-8BD4-42B1-8FE2-723BE94079AF}"/>
              </a:ext>
            </a:extLst>
          </p:cNvPr>
          <p:cNvSpPr txBox="1"/>
          <p:nvPr/>
        </p:nvSpPr>
        <p:spPr>
          <a:xfrm>
            <a:off x="971563" y="186356"/>
            <a:ext cx="10230730" cy="3510128"/>
          </a:xfrm>
          <a:prstGeom prst="rect">
            <a:avLst/>
          </a:prstGeom>
          <a:noFill/>
        </p:spPr>
        <p:txBody>
          <a:bodyPr wrap="square">
            <a:spAutoFit/>
          </a:bodyPr>
          <a:lstStyle/>
          <a:p>
            <a:pPr algn="just">
              <a:lnSpc>
                <a:spcPct val="200000"/>
              </a:lnSpc>
              <a:spcAft>
                <a:spcPts val="1000"/>
              </a:spcAft>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basic idea behind any decision tree algorithm is as follows: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eriod"/>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Select the best attribute using Attribute Selection Measures (ASM) to split the records.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eriod"/>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Make that attribute a decision node and breaks the dataset into smaller subsets.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eriod"/>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Starts tree building by repeating this process recursively for each child until one of the conditions will match:</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buFont typeface="Symbol" panose="05050102010706020507" pitchFamily="18" charset="2"/>
              <a:buChar char=""/>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All the tuples belong to the same attribute value.</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spcAft>
                <a:spcPts val="1000"/>
              </a:spcAft>
              <a:buFont typeface="Symbol" panose="05050102010706020507" pitchFamily="18" charset="2"/>
              <a:buChar char=""/>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are no more remaining attributes.</a:t>
            </a:r>
          </a:p>
          <a:p>
            <a:pPr marL="342900" indent="-342900" algn="just">
              <a:lnSpc>
                <a:spcPct val="200000"/>
              </a:lnSpc>
              <a:spcAft>
                <a:spcPts val="1000"/>
              </a:spcAft>
              <a:buFont typeface="Symbol" panose="05050102010706020507" pitchFamily="18" charset="2"/>
              <a:buChar char=""/>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are no more instances.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B8CBB50F-1484-49AE-AE47-17AFE4E48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372" y="3814722"/>
            <a:ext cx="7539111" cy="2852209"/>
          </a:xfrm>
          <a:prstGeom prst="rect">
            <a:avLst/>
          </a:prstGeom>
          <a:effectLst>
            <a:glow rad="127000">
              <a:schemeClr val="accent1">
                <a:lumMod val="60000"/>
                <a:lumOff val="40000"/>
              </a:schemeClr>
            </a:glow>
          </a:effectLst>
        </p:spPr>
      </p:pic>
    </p:spTree>
    <p:extLst>
      <p:ext uri="{BB962C8B-B14F-4D97-AF65-F5344CB8AC3E}">
        <p14:creationId xmlns:p14="http://schemas.microsoft.com/office/powerpoint/2010/main" val="2107956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879136DC-FA4B-457B-9CF6-6540C1224BE8}"/>
              </a:ext>
            </a:extLst>
          </p:cNvPr>
          <p:cNvSpPr/>
          <p:nvPr/>
        </p:nvSpPr>
        <p:spPr>
          <a:xfrm>
            <a:off x="658680" y="501758"/>
            <a:ext cx="3481283" cy="579967"/>
          </a:xfrm>
          <a:prstGeom prst="rect">
            <a:avLst/>
          </a:prstGeom>
        </p:spPr>
        <p:txBody>
          <a:bodyPr wrap="square">
            <a:spAutoFit/>
          </a:bodyPr>
          <a:lstStyle/>
          <a:p>
            <a:pPr algn="just">
              <a:lnSpc>
                <a:spcPct val="150000"/>
              </a:lnSpc>
              <a:spcAft>
                <a:spcPts val="1000"/>
              </a:spcAft>
              <a:tabLst>
                <a:tab pos="2000250"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2. </a:t>
            </a:r>
            <a:r>
              <a:rPr lang="en-IN" sz="2000" b="1" dirty="0">
                <a:latin typeface="Times New Roman" panose="02020603050405020304" pitchFamily="18" charset="0"/>
                <a:cs typeface="Times New Roman" panose="02020603050405020304" pitchFamily="18" charset="0"/>
              </a:rPr>
              <a:t>Logistic Regression</a:t>
            </a:r>
            <a:r>
              <a:rPr lang="en-IN" sz="2400" b="1" dirty="0">
                <a:latin typeface="Times New Roman" panose="02020603050405020304" pitchFamily="18" charset="0"/>
                <a:cs typeface="Times New Roman" panose="02020603050405020304" pitchFamily="18" charset="0"/>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xmlns="" id="{69ABEBE6-0D5D-4BB3-99A1-EA0B0D477243}"/>
              </a:ext>
            </a:extLst>
          </p:cNvPr>
          <p:cNvSpPr/>
          <p:nvPr/>
        </p:nvSpPr>
        <p:spPr>
          <a:xfrm>
            <a:off x="580381" y="1400101"/>
            <a:ext cx="10451038" cy="4638642"/>
          </a:xfrm>
          <a:prstGeom prst="rect">
            <a:avLst/>
          </a:prstGeom>
        </p:spPr>
        <p:txBody>
          <a:bodyPr wrap="square">
            <a:spAutoFit/>
          </a:bodyPr>
          <a:lstStyle/>
          <a:p>
            <a:pPr algn="just">
              <a:lnSpc>
                <a:spcPct val="200000"/>
              </a:lnSpc>
            </a:pPr>
            <a:r>
              <a:rPr lang="en-US" sz="1500" dirty="0">
                <a:latin typeface="Times New Roman" panose="02020603050405020304" pitchFamily="18" charset="0"/>
                <a:cs typeface="Times New Roman" panose="02020603050405020304" pitchFamily="18" charset="0"/>
              </a:rPr>
              <a:t>Logistic Regression was used in the biological sciences in early twentieth century. It was then used in many social science applications. Logistic Regression is used when the dependent variable(target) is categorical. For example,</a:t>
            </a:r>
          </a:p>
          <a:p>
            <a:pPr lvl="0" algn="just">
              <a:lnSpc>
                <a:spcPct val="200000"/>
              </a:lnSpc>
            </a:pPr>
            <a:r>
              <a:rPr lang="en-US" sz="1500" dirty="0">
                <a:latin typeface="Times New Roman" panose="02020603050405020304" pitchFamily="18" charset="0"/>
                <a:cs typeface="Times New Roman" panose="02020603050405020304" pitchFamily="18" charset="0"/>
              </a:rPr>
              <a:t>To predict whether an email is spam (1) or (0)</a:t>
            </a:r>
          </a:p>
          <a:p>
            <a:pPr lvl="0" algn="just">
              <a:lnSpc>
                <a:spcPct val="200000"/>
              </a:lnSpc>
            </a:pPr>
            <a:r>
              <a:rPr lang="en-US" sz="1500" dirty="0">
                <a:latin typeface="Times New Roman" panose="02020603050405020304" pitchFamily="18" charset="0"/>
                <a:cs typeface="Times New Roman" panose="02020603050405020304" pitchFamily="18" charset="0"/>
              </a:rPr>
              <a:t>Whether the tumor is malignant (1) or not (0)</a:t>
            </a:r>
          </a:p>
          <a:p>
            <a:pPr lvl="0" algn="just">
              <a:lnSpc>
                <a:spcPct val="200000"/>
              </a:lnSpc>
            </a:pPr>
            <a:r>
              <a:rPr lang="en-US" sz="1500" dirty="0">
                <a:latin typeface="Times New Roman" panose="02020603050405020304" pitchFamily="18" charset="0"/>
                <a:cs typeface="Times New Roman" panose="02020603050405020304" pitchFamily="18" charset="0"/>
              </a:rPr>
              <a:t>Consider a scenario where we need to classify whether an email is spam or not. If we use linear regression for this problem, there is a need for setting up a threshold based on which classification can be done. Say if the actual class is malignant, predicted continuous value 0.4 and the threshold value is 0.5, the data point will be classified as not malignant which can lead to serious consequence in real time.</a:t>
            </a:r>
          </a:p>
          <a:p>
            <a:pPr algn="just">
              <a:lnSpc>
                <a:spcPct val="200000"/>
              </a:lnSpc>
            </a:pPr>
            <a:r>
              <a:rPr lang="en-US" sz="1500" dirty="0">
                <a:latin typeface="Times New Roman" panose="02020603050405020304" pitchFamily="18" charset="0"/>
                <a:cs typeface="Times New Roman" panose="02020603050405020304" pitchFamily="18" charset="0"/>
              </a:rPr>
              <a:t>From this example, it can be inferred that linear regression is not suitable for classification problem. Linear regression is unbounded, and this brings logistic regression into picture. Their value strictly ranges from 0 to 1.</a:t>
            </a:r>
          </a:p>
        </p:txBody>
      </p:sp>
    </p:spTree>
    <p:extLst>
      <p:ext uri="{BB962C8B-B14F-4D97-AF65-F5344CB8AC3E}">
        <p14:creationId xmlns:p14="http://schemas.microsoft.com/office/powerpoint/2010/main" val="2407816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1250950" y="2811463"/>
            <a:ext cx="10941050" cy="3833812"/>
          </a:xfrm>
        </p:spPr>
        <p:txBody>
          <a:bodyPr>
            <a:normAutofit fontScale="70000" lnSpcReduction="20000"/>
          </a:bodyPr>
          <a:lstStyle/>
          <a:p>
            <a:pPr algn="just">
              <a:lnSpc>
                <a:spcPct val="210000"/>
              </a:lnSpc>
            </a:pPr>
            <a:r>
              <a:rPr lang="en-IN" sz="1900" b="1" dirty="0">
                <a:solidFill>
                  <a:schemeClr val="tx1"/>
                </a:solidFill>
                <a:latin typeface="Times New Roman" panose="02020603050405020304" pitchFamily="18" charset="0"/>
                <a:cs typeface="Times New Roman" panose="02020603050405020304" pitchFamily="18" charset="0"/>
              </a:rPr>
              <a:t>Where to use logistic </a:t>
            </a:r>
            <a:r>
              <a:rPr lang="en-IN" sz="1900" b="1" dirty="0" smtClean="0">
                <a:solidFill>
                  <a:schemeClr val="tx1"/>
                </a:solidFill>
                <a:latin typeface="Times New Roman" panose="02020603050405020304" pitchFamily="18" charset="0"/>
                <a:cs typeface="Times New Roman" panose="02020603050405020304" pitchFamily="18" charset="0"/>
              </a:rPr>
              <a:t>regression :</a:t>
            </a:r>
            <a:endParaRPr lang="en-US" sz="1900" b="1" dirty="0">
              <a:solidFill>
                <a:schemeClr val="tx1"/>
              </a:solidFill>
              <a:latin typeface="Times New Roman" panose="02020603050405020304" pitchFamily="18" charset="0"/>
              <a:cs typeface="Times New Roman" panose="02020603050405020304" pitchFamily="18" charset="0"/>
            </a:endParaRPr>
          </a:p>
          <a:p>
            <a:pPr algn="just">
              <a:lnSpc>
                <a:spcPct val="210000"/>
              </a:lnSpc>
            </a:pPr>
            <a:r>
              <a:rPr lang="en-IN" sz="1900" dirty="0">
                <a:solidFill>
                  <a:schemeClr val="tx1"/>
                </a:solidFill>
                <a:latin typeface="Times New Roman" panose="02020603050405020304" pitchFamily="18" charset="0"/>
                <a:cs typeface="Times New Roman" panose="02020603050405020304" pitchFamily="18" charset="0"/>
              </a:rPr>
              <a:t>Logistic regression is used to solve classification problems, and the most common use case is </a:t>
            </a:r>
            <a:r>
              <a:rPr lang="en-IN" sz="1900" u="sng" dirty="0">
                <a:solidFill>
                  <a:schemeClr val="tx1"/>
                </a:solidFill>
                <a:latin typeface="Times New Roman" panose="02020603050405020304" pitchFamily="18" charset="0"/>
                <a:cs typeface="Times New Roman" panose="02020603050405020304" pitchFamily="18" charset="0"/>
              </a:rPr>
              <a:t>binary logistic regression</a:t>
            </a:r>
            <a:r>
              <a:rPr lang="en-IN" sz="1900" dirty="0">
                <a:solidFill>
                  <a:schemeClr val="tx1"/>
                </a:solidFill>
                <a:latin typeface="Times New Roman" panose="02020603050405020304" pitchFamily="18" charset="0"/>
                <a:cs typeface="Times New Roman" panose="02020603050405020304" pitchFamily="18" charset="0"/>
              </a:rPr>
              <a:t>, where the outcome is binary (yes or no). In the real world, you can see </a:t>
            </a:r>
            <a:r>
              <a:rPr lang="en-IN" sz="1900" dirty="0" smtClean="0">
                <a:solidFill>
                  <a:schemeClr val="tx1"/>
                </a:solidFill>
                <a:latin typeface="Times New Roman" panose="02020603050405020304" pitchFamily="18" charset="0"/>
                <a:cs typeface="Times New Roman" panose="02020603050405020304" pitchFamily="18" charset="0"/>
              </a:rPr>
              <a:t>logistic regression </a:t>
            </a:r>
            <a:r>
              <a:rPr lang="en-IN" sz="1900" dirty="0">
                <a:solidFill>
                  <a:schemeClr val="tx1"/>
                </a:solidFill>
                <a:latin typeface="Times New Roman" panose="02020603050405020304" pitchFamily="18" charset="0"/>
                <a:cs typeface="Times New Roman" panose="02020603050405020304" pitchFamily="18" charset="0"/>
              </a:rPr>
              <a:t>applied across multiple areas and fields.</a:t>
            </a:r>
            <a:endParaRPr lang="en-US" sz="1900" dirty="0">
              <a:solidFill>
                <a:schemeClr val="tx1"/>
              </a:solidFill>
              <a:latin typeface="Times New Roman" panose="02020603050405020304" pitchFamily="18" charset="0"/>
              <a:cs typeface="Times New Roman" panose="02020603050405020304" pitchFamily="18" charset="0"/>
            </a:endParaRPr>
          </a:p>
          <a:p>
            <a:pPr lvl="0" algn="just">
              <a:lnSpc>
                <a:spcPct val="210000"/>
              </a:lnSpc>
            </a:pPr>
            <a:r>
              <a:rPr lang="en-IN" sz="1900" dirty="0">
                <a:solidFill>
                  <a:schemeClr val="tx1"/>
                </a:solidFill>
                <a:latin typeface="Times New Roman" panose="02020603050405020304" pitchFamily="18" charset="0"/>
                <a:cs typeface="Times New Roman" panose="02020603050405020304" pitchFamily="18" charset="0"/>
              </a:rPr>
              <a:t>In health care, logistic regression can be used to predict if a tumor is likely to be benign or malignant.</a:t>
            </a:r>
            <a:endParaRPr lang="en-US" sz="1900" dirty="0">
              <a:solidFill>
                <a:schemeClr val="tx1"/>
              </a:solidFill>
              <a:latin typeface="Times New Roman" panose="02020603050405020304" pitchFamily="18" charset="0"/>
              <a:cs typeface="Times New Roman" panose="02020603050405020304" pitchFamily="18" charset="0"/>
            </a:endParaRPr>
          </a:p>
          <a:p>
            <a:pPr lvl="0" algn="just">
              <a:lnSpc>
                <a:spcPct val="210000"/>
              </a:lnSpc>
            </a:pPr>
            <a:r>
              <a:rPr lang="en-IN" sz="1900" dirty="0">
                <a:solidFill>
                  <a:schemeClr val="tx1"/>
                </a:solidFill>
                <a:latin typeface="Times New Roman" panose="02020603050405020304" pitchFamily="18" charset="0"/>
                <a:cs typeface="Times New Roman" panose="02020603050405020304" pitchFamily="18" charset="0"/>
              </a:rPr>
              <a:t>In the financial industry, logistic regression can be used to predict if a transaction is fraudulent or not.</a:t>
            </a:r>
            <a:endParaRPr lang="en-US" sz="1900" dirty="0">
              <a:solidFill>
                <a:schemeClr val="tx1"/>
              </a:solidFill>
              <a:latin typeface="Times New Roman" panose="02020603050405020304" pitchFamily="18" charset="0"/>
              <a:cs typeface="Times New Roman" panose="02020603050405020304" pitchFamily="18" charset="0"/>
            </a:endParaRPr>
          </a:p>
          <a:p>
            <a:pPr lvl="0" algn="just">
              <a:lnSpc>
                <a:spcPct val="210000"/>
              </a:lnSpc>
            </a:pPr>
            <a:r>
              <a:rPr lang="en-IN" sz="1900" dirty="0">
                <a:solidFill>
                  <a:schemeClr val="tx1"/>
                </a:solidFill>
                <a:latin typeface="Times New Roman" panose="02020603050405020304" pitchFamily="18" charset="0"/>
                <a:cs typeface="Times New Roman" panose="02020603050405020304" pitchFamily="18" charset="0"/>
              </a:rPr>
              <a:t>In marketing, logistic regression can be used to predict if a targeted audience will respond or not.</a:t>
            </a:r>
            <a:endParaRPr lang="en-US" sz="1900" dirty="0">
              <a:solidFill>
                <a:schemeClr val="tx1"/>
              </a:solidFill>
              <a:latin typeface="Times New Roman" panose="02020603050405020304" pitchFamily="18" charset="0"/>
              <a:cs typeface="Times New Roman" panose="02020603050405020304" pitchFamily="18" charset="0"/>
            </a:endParaRPr>
          </a:p>
          <a:p>
            <a:pPr algn="just">
              <a:lnSpc>
                <a:spcPct val="210000"/>
              </a:lnSpc>
            </a:pPr>
            <a:r>
              <a:rPr lang="en-IN" sz="2600" dirty="0">
                <a:solidFill>
                  <a:schemeClr val="tx1"/>
                </a:solidFill>
                <a:latin typeface="Times New Roman" panose="02020603050405020304" pitchFamily="18" charset="0"/>
                <a:cs typeface="Times New Roman" panose="02020603050405020304" pitchFamily="18" charset="0"/>
              </a:rPr>
              <a:t>	</a:t>
            </a:r>
            <a:endParaRPr lang="en-US" sz="26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065083" y="317809"/>
            <a:ext cx="5943600" cy="2305050"/>
          </a:xfrm>
          <a:prstGeom prst="rect">
            <a:avLst/>
          </a:prstGeom>
        </p:spPr>
      </p:pic>
    </p:spTree>
    <p:extLst>
      <p:ext uri="{BB962C8B-B14F-4D97-AF65-F5344CB8AC3E}">
        <p14:creationId xmlns:p14="http://schemas.microsoft.com/office/powerpoint/2010/main" val="282707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2345" y="289342"/>
            <a:ext cx="10927307" cy="3715312"/>
          </a:xfrm>
          <a:prstGeom prst="rect">
            <a:avLst/>
          </a:prstGeom>
        </p:spPr>
        <p:txBody>
          <a:bodyPr wrap="square">
            <a:spAutoFit/>
          </a:bodyPr>
          <a:lstStyle/>
          <a:p>
            <a:pPr algn="just">
              <a:lnSpc>
                <a:spcPct val="200000"/>
              </a:lnSpc>
            </a:pPr>
            <a:r>
              <a:rPr lang="en-US" sz="1500" b="1" dirty="0">
                <a:latin typeface="Times New Roman" panose="02020603050405020304" pitchFamily="18" charset="0"/>
                <a:cs typeface="Times New Roman" panose="02020603050405020304" pitchFamily="18" charset="0"/>
              </a:rPr>
              <a:t>The three types of logistic </a:t>
            </a:r>
            <a:r>
              <a:rPr lang="en-US" sz="1500" b="1" dirty="0" smtClean="0">
                <a:latin typeface="Times New Roman" panose="02020603050405020304" pitchFamily="18" charset="0"/>
                <a:cs typeface="Times New Roman" panose="02020603050405020304" pitchFamily="18" charset="0"/>
              </a:rPr>
              <a:t>regression :</a:t>
            </a:r>
          </a:p>
          <a:p>
            <a:pPr algn="just">
              <a:lnSpc>
                <a:spcPct val="200000"/>
              </a:lnSpc>
            </a:pPr>
            <a:endParaRPr lang="en-US" sz="1500" dirty="0">
              <a:latin typeface="Times New Roman" panose="02020603050405020304" pitchFamily="18" charset="0"/>
              <a:cs typeface="Times New Roman" panose="02020603050405020304" pitchFamily="18" charset="0"/>
            </a:endParaRPr>
          </a:p>
          <a:p>
            <a:pPr marL="285750" lvl="0" indent="-285750" algn="just">
              <a:lnSpc>
                <a:spcPct val="200000"/>
              </a:lnSpc>
              <a:buFont typeface="Wingdings" panose="05000000000000000000" pitchFamily="2" charset="2"/>
              <a:buChar char="Ø"/>
            </a:pPr>
            <a:r>
              <a:rPr lang="en-US" sz="1500" b="1" dirty="0">
                <a:latin typeface="Times New Roman" panose="02020603050405020304" pitchFamily="18" charset="0"/>
                <a:cs typeface="Times New Roman" panose="02020603050405020304" pitchFamily="18" charset="0"/>
              </a:rPr>
              <a:t>Binary logistic regression</a:t>
            </a:r>
            <a:r>
              <a:rPr lang="en-US" sz="1500" dirty="0">
                <a:latin typeface="Times New Roman" panose="02020603050405020304" pitchFamily="18" charset="0"/>
                <a:cs typeface="Times New Roman" panose="02020603050405020304" pitchFamily="18" charset="0"/>
              </a:rPr>
              <a:t> - When we have two possible outcomes, like our original example of whether a person is likely to be infected with COVID-19 or not.</a:t>
            </a:r>
          </a:p>
          <a:p>
            <a:pPr marL="285750" lvl="0" indent="-285750" algn="just">
              <a:lnSpc>
                <a:spcPct val="200000"/>
              </a:lnSpc>
              <a:buFont typeface="Wingdings" panose="05000000000000000000" pitchFamily="2" charset="2"/>
              <a:buChar char="Ø"/>
            </a:pPr>
            <a:r>
              <a:rPr lang="en-US" sz="1500" b="1" dirty="0">
                <a:latin typeface="Times New Roman" panose="02020603050405020304" pitchFamily="18" charset="0"/>
                <a:cs typeface="Times New Roman" panose="02020603050405020304" pitchFamily="18" charset="0"/>
              </a:rPr>
              <a:t>Multinomial logistic regression</a:t>
            </a:r>
            <a:r>
              <a:rPr lang="en-US" sz="1500" dirty="0">
                <a:latin typeface="Times New Roman" panose="02020603050405020304" pitchFamily="18" charset="0"/>
                <a:cs typeface="Times New Roman" panose="02020603050405020304" pitchFamily="18" charset="0"/>
              </a:rPr>
              <a:t> - When we have multiple outcomes, say if we build out our original example to predict whether someone may have the flu, an allergy, a cold, or COVID-19.</a:t>
            </a:r>
          </a:p>
          <a:p>
            <a:pPr marL="285750" indent="-285750" algn="just">
              <a:lnSpc>
                <a:spcPct val="200000"/>
              </a:lnSpc>
              <a:buFont typeface="Wingdings" panose="05000000000000000000" pitchFamily="2" charset="2"/>
              <a:buChar char="Ø"/>
            </a:pPr>
            <a:r>
              <a:rPr lang="en-US" sz="1500" b="1" dirty="0">
                <a:latin typeface="Times New Roman" panose="02020603050405020304" pitchFamily="18" charset="0"/>
                <a:cs typeface="Times New Roman" panose="02020603050405020304" pitchFamily="18" charset="0"/>
              </a:rPr>
              <a:t>Ordinal logistic regression</a:t>
            </a:r>
            <a:r>
              <a:rPr lang="en-US" sz="1500" dirty="0">
                <a:latin typeface="Times New Roman" panose="02020603050405020304" pitchFamily="18" charset="0"/>
                <a:cs typeface="Times New Roman" panose="02020603050405020304" pitchFamily="18" charset="0"/>
              </a:rPr>
              <a:t> - When the outcome is ordered, like if we build out our original example to also help determine the severity of a COVID-19 infection, sorting it into mild, moderate, and severe cases</a:t>
            </a:r>
          </a:p>
        </p:txBody>
      </p:sp>
    </p:spTree>
    <p:extLst>
      <p:ext uri="{BB962C8B-B14F-4D97-AF65-F5344CB8AC3E}">
        <p14:creationId xmlns:p14="http://schemas.microsoft.com/office/powerpoint/2010/main" val="4113850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402AF80D-1D77-4B13-A6B9-F753FE16F61C}"/>
              </a:ext>
            </a:extLst>
          </p:cNvPr>
          <p:cNvSpPr/>
          <p:nvPr/>
        </p:nvSpPr>
        <p:spPr>
          <a:xfrm>
            <a:off x="696036" y="285703"/>
            <a:ext cx="4271750" cy="410882"/>
          </a:xfrm>
          <a:prstGeom prst="rect">
            <a:avLst/>
          </a:prstGeom>
        </p:spPr>
        <p:txBody>
          <a:bodyPr wrap="square">
            <a:spAutoFit/>
          </a:bodyPr>
          <a:lstStyle/>
          <a:p>
            <a:pPr>
              <a:lnSpc>
                <a:spcPct val="115000"/>
              </a:lnSpc>
              <a:spcAft>
                <a:spcPts val="1000"/>
              </a:spcAft>
              <a:tabLst>
                <a:tab pos="2000250"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3. </a:t>
            </a:r>
            <a:r>
              <a:rPr lang="en-IN" b="1" dirty="0" smtClean="0">
                <a:latin typeface="Times New Roman" panose="02020603050405020304" pitchFamily="18" charset="0"/>
                <a:ea typeface="Calibri" panose="020F0502020204030204" pitchFamily="34" charset="0"/>
                <a:cs typeface="Times New Roman" panose="02020603050405020304" pitchFamily="18" charset="0"/>
              </a:rPr>
              <a:t>RANDOM FOREST </a:t>
            </a:r>
            <a:r>
              <a:rPr lang="en-IN" b="1" dirty="0">
                <a:latin typeface="Times New Roman" panose="02020603050405020304" pitchFamily="18" charset="0"/>
                <a:ea typeface="Calibri" panose="020F0502020204030204" pitchFamily="34" charset="0"/>
                <a:cs typeface="Times New Roman" panose="02020603050405020304" pitchFamily="18" charset="0"/>
              </a:rPr>
              <a:t>CLASSIFIER: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xmlns="" id="{1C561637-1F16-43A8-8F35-E3C310C85C24}"/>
              </a:ext>
            </a:extLst>
          </p:cNvPr>
          <p:cNvSpPr txBox="1"/>
          <p:nvPr/>
        </p:nvSpPr>
        <p:spPr>
          <a:xfrm>
            <a:off x="696036" y="1126764"/>
            <a:ext cx="10727350" cy="4449295"/>
          </a:xfrm>
          <a:prstGeom prst="rect">
            <a:avLst/>
          </a:prstGeom>
          <a:noFill/>
        </p:spPr>
        <p:txBody>
          <a:bodyPr wrap="square" rtlCol="0">
            <a:spAutoFit/>
          </a:bodyPr>
          <a:lstStyle/>
          <a:p>
            <a:pPr algn="just">
              <a:lnSpc>
                <a:spcPct val="200000"/>
              </a:lnSpc>
            </a:pPr>
            <a:r>
              <a:rPr lang="en-US" sz="1600" dirty="0">
                <a:latin typeface="Times New Roman" panose="02020603050405020304" pitchFamily="18" charset="0"/>
                <a:ea typeface="Times New Roman" panose="02020603050405020304" pitchFamily="18" charset="0"/>
              </a:rPr>
              <a:t>A random forest is a machine learning technique that’s used to solve regression and classification problems. It utilizes ensemble learning, which is a technique that combines many classifiers to provide solutions to complex problems.</a:t>
            </a:r>
          </a:p>
          <a:p>
            <a:pPr algn="just">
              <a:lnSpc>
                <a:spcPct val="200000"/>
              </a:lnSpc>
            </a:pPr>
            <a:r>
              <a:rPr lang="en-US" sz="1600" dirty="0">
                <a:latin typeface="Times New Roman" panose="02020603050405020304" pitchFamily="18" charset="0"/>
                <a:ea typeface="Times New Roman" panose="02020603050405020304" pitchFamily="18" charset="0"/>
              </a:rPr>
              <a:t>A random forest algorithm consists of many decision trees. The ‘forest’ generated by the random forest algorithm is trained through bagging or bootstrap aggregating. Bagging is an ensemble meta-algorithm that improves the accuracy of machine learning algorithms.</a:t>
            </a:r>
          </a:p>
          <a:p>
            <a:pPr algn="just">
              <a:lnSpc>
                <a:spcPct val="200000"/>
              </a:lnSpc>
            </a:pPr>
            <a:r>
              <a:rPr lang="en-US" sz="1600" dirty="0">
                <a:latin typeface="Times New Roman" panose="02020603050405020304" pitchFamily="18" charset="0"/>
                <a:ea typeface="Times New Roman" panose="02020603050405020304" pitchFamily="18" charset="0"/>
              </a:rPr>
              <a:t>The (random forest) algorithm establishes the outcome based on the predictions of the decision trees. It predicts by taking the average or mean of the output from various trees. Increasing the number of trees increases the precision of the outcome.</a:t>
            </a:r>
          </a:p>
          <a:p>
            <a:pPr algn="just">
              <a:lnSpc>
                <a:spcPct val="200000"/>
              </a:lnSpc>
            </a:pPr>
            <a:r>
              <a:rPr lang="en-US" sz="1600" dirty="0">
                <a:latin typeface="Times New Roman" panose="02020603050405020304" pitchFamily="18" charset="0"/>
                <a:ea typeface="Times New Roman" panose="02020603050405020304" pitchFamily="18" charset="0"/>
              </a:rPr>
              <a:t>A random forest eradicates the limitations of a decision tree algorithm. It reduces the over fitting of datasets and increases precision. It generates predictions without requiring many configurations in packages (like Scikit-learn).</a:t>
            </a:r>
          </a:p>
        </p:txBody>
      </p:sp>
    </p:spTree>
    <p:extLst>
      <p:ext uri="{BB962C8B-B14F-4D97-AF65-F5344CB8AC3E}">
        <p14:creationId xmlns:p14="http://schemas.microsoft.com/office/powerpoint/2010/main" val="1760913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C6B10CD-DF22-49BD-BCA4-8861721B2D80}"/>
              </a:ext>
            </a:extLst>
          </p:cNvPr>
          <p:cNvSpPr txBox="1"/>
          <p:nvPr/>
        </p:nvSpPr>
        <p:spPr>
          <a:xfrm>
            <a:off x="504965" y="3122094"/>
            <a:ext cx="11316515" cy="3253648"/>
          </a:xfrm>
          <a:prstGeom prst="rect">
            <a:avLst/>
          </a:prstGeom>
          <a:noFill/>
        </p:spPr>
        <p:txBody>
          <a:bodyPr wrap="square">
            <a:spAutoFit/>
          </a:bodyPr>
          <a:lstStyle/>
          <a:p>
            <a:pPr algn="just">
              <a:lnSpc>
                <a:spcPct val="200000"/>
              </a:lnSpc>
            </a:pPr>
            <a:r>
              <a:rPr lang="en-IN" sz="1500" dirty="0">
                <a:latin typeface="Times New Roman" panose="02020603050405020304" pitchFamily="18" charset="0"/>
                <a:cs typeface="Times New Roman" panose="02020603050405020304" pitchFamily="18" charset="0"/>
              </a:rPr>
              <a:t>Decision trees are the building blocks of a random forest algorithm. A decision tree is a decision support technique that forms a tree-like structure. An overview of decision trees will help us understand how random forest algorithms work.</a:t>
            </a:r>
          </a:p>
          <a:p>
            <a:pPr algn="just">
              <a:lnSpc>
                <a:spcPct val="200000"/>
              </a:lnSpc>
            </a:pPr>
            <a:r>
              <a:rPr lang="en-IN" sz="1500" dirty="0">
                <a:latin typeface="Times New Roman" panose="02020603050405020304" pitchFamily="18" charset="0"/>
                <a:cs typeface="Times New Roman" panose="02020603050405020304" pitchFamily="18" charset="0"/>
              </a:rPr>
              <a:t>A decision tree consists of three components: decision nodes, leaf nodes, and a root node. A decision tree algorithm divides a training dataset into branches, which further segregate into other branches. This sequence continues until a leaf node is attained. The leaf node cannot be segregated further.</a:t>
            </a:r>
          </a:p>
          <a:p>
            <a:pPr algn="just">
              <a:lnSpc>
                <a:spcPct val="200000"/>
              </a:lnSpc>
            </a:pPr>
            <a:r>
              <a:rPr lang="en-IN" sz="1500" dirty="0">
                <a:latin typeface="Times New Roman" panose="02020603050405020304" pitchFamily="18" charset="0"/>
                <a:cs typeface="Times New Roman" panose="02020603050405020304" pitchFamily="18" charset="0"/>
              </a:rPr>
              <a:t>The nodes in the decision tree represent attributes that are used for predicting the outcome. Decision nodes provide a link to the leaves. The following diagram shows the three types of nodes in a decision tree.</a:t>
            </a:r>
          </a:p>
        </p:txBody>
      </p:sp>
      <p:sp>
        <p:nvSpPr>
          <p:cNvPr id="3" name="TextBox 2">
            <a:extLst>
              <a:ext uri="{FF2B5EF4-FFF2-40B4-BE49-F238E27FC236}">
                <a16:creationId xmlns:a16="http://schemas.microsoft.com/office/drawing/2014/main" xmlns="" id="{162A46BD-2668-4B9F-BFC7-A778EBB5D66A}"/>
              </a:ext>
            </a:extLst>
          </p:cNvPr>
          <p:cNvSpPr txBox="1"/>
          <p:nvPr/>
        </p:nvSpPr>
        <p:spPr>
          <a:xfrm>
            <a:off x="504965" y="0"/>
            <a:ext cx="11316514" cy="2791983"/>
          </a:xfrm>
          <a:prstGeom prst="rect">
            <a:avLst/>
          </a:prstGeom>
          <a:noFill/>
        </p:spPr>
        <p:txBody>
          <a:bodyPr wrap="square">
            <a:spAutoFit/>
          </a:bodyPr>
          <a:lstStyle/>
          <a:p>
            <a:pPr algn="just">
              <a:lnSpc>
                <a:spcPct val="200000"/>
              </a:lnSpc>
            </a:pPr>
            <a:r>
              <a:rPr lang="en-US" sz="1500" dirty="0">
                <a:latin typeface="Times New Roman" panose="02020603050405020304" pitchFamily="18" charset="0"/>
                <a:ea typeface="Times New Roman" panose="02020603050405020304" pitchFamily="18" charset="0"/>
              </a:rPr>
              <a:t>Features of a Random Forest Algorithm:</a:t>
            </a:r>
          </a:p>
          <a:p>
            <a:pPr marL="285750" indent="-285750" algn="just">
              <a:lnSpc>
                <a:spcPct val="200000"/>
              </a:lnSpc>
              <a:buFont typeface="Wingdings" panose="05000000000000000000" pitchFamily="2" charset="2"/>
              <a:buChar char="Ø"/>
            </a:pPr>
            <a:r>
              <a:rPr lang="en-US" sz="1500" dirty="0" smtClean="0">
                <a:latin typeface="Times New Roman" panose="02020603050405020304" pitchFamily="18" charset="0"/>
                <a:ea typeface="Times New Roman" panose="02020603050405020304" pitchFamily="18" charset="0"/>
              </a:rPr>
              <a:t>It’s </a:t>
            </a:r>
            <a:r>
              <a:rPr lang="en-US" sz="1500" dirty="0">
                <a:latin typeface="Times New Roman" panose="02020603050405020304" pitchFamily="18" charset="0"/>
                <a:ea typeface="Times New Roman" panose="02020603050405020304" pitchFamily="18" charset="0"/>
              </a:rPr>
              <a:t>more accurate than the decision tree algorithm.</a:t>
            </a:r>
          </a:p>
          <a:p>
            <a:pPr marL="285750" indent="-285750" algn="just">
              <a:lnSpc>
                <a:spcPct val="200000"/>
              </a:lnSpc>
              <a:buFont typeface="Wingdings" panose="05000000000000000000" pitchFamily="2" charset="2"/>
              <a:buChar char="Ø"/>
            </a:pPr>
            <a:r>
              <a:rPr lang="en-US" sz="1500" dirty="0" smtClean="0">
                <a:latin typeface="Times New Roman" panose="02020603050405020304" pitchFamily="18" charset="0"/>
                <a:ea typeface="Times New Roman" panose="02020603050405020304" pitchFamily="18" charset="0"/>
              </a:rPr>
              <a:t>It </a:t>
            </a:r>
            <a:r>
              <a:rPr lang="en-US" sz="1500" dirty="0">
                <a:latin typeface="Times New Roman" panose="02020603050405020304" pitchFamily="18" charset="0"/>
                <a:ea typeface="Times New Roman" panose="02020603050405020304" pitchFamily="18" charset="0"/>
              </a:rPr>
              <a:t>provides an effective way of handling missing data.</a:t>
            </a:r>
          </a:p>
          <a:p>
            <a:pPr marL="285750" indent="-285750" algn="just">
              <a:lnSpc>
                <a:spcPct val="200000"/>
              </a:lnSpc>
              <a:buFont typeface="Wingdings" panose="05000000000000000000" pitchFamily="2" charset="2"/>
              <a:buChar char="Ø"/>
            </a:pPr>
            <a:r>
              <a:rPr lang="en-US" sz="1500" dirty="0" smtClean="0">
                <a:latin typeface="Times New Roman" panose="02020603050405020304" pitchFamily="18" charset="0"/>
                <a:ea typeface="Times New Roman" panose="02020603050405020304" pitchFamily="18" charset="0"/>
              </a:rPr>
              <a:t>It </a:t>
            </a:r>
            <a:r>
              <a:rPr lang="en-US" sz="1500" dirty="0">
                <a:latin typeface="Times New Roman" panose="02020603050405020304" pitchFamily="18" charset="0"/>
                <a:ea typeface="Times New Roman" panose="02020603050405020304" pitchFamily="18" charset="0"/>
              </a:rPr>
              <a:t>can produce a reasonable prediction without hyper-parameter tuning.</a:t>
            </a:r>
          </a:p>
          <a:p>
            <a:pPr marL="285750" indent="-285750" algn="just">
              <a:lnSpc>
                <a:spcPct val="200000"/>
              </a:lnSpc>
              <a:buFont typeface="Wingdings" panose="05000000000000000000" pitchFamily="2" charset="2"/>
              <a:buChar char="Ø"/>
            </a:pPr>
            <a:r>
              <a:rPr lang="en-US" sz="1500" dirty="0" smtClean="0">
                <a:latin typeface="Times New Roman" panose="02020603050405020304" pitchFamily="18" charset="0"/>
                <a:ea typeface="Times New Roman" panose="02020603050405020304" pitchFamily="18" charset="0"/>
              </a:rPr>
              <a:t>It </a:t>
            </a:r>
            <a:r>
              <a:rPr lang="en-US" sz="1500" dirty="0">
                <a:latin typeface="Times New Roman" panose="02020603050405020304" pitchFamily="18" charset="0"/>
                <a:ea typeface="Times New Roman" panose="02020603050405020304" pitchFamily="18" charset="0"/>
              </a:rPr>
              <a:t>solves the issue of over fitting in decision trees.</a:t>
            </a:r>
          </a:p>
          <a:p>
            <a:pPr marL="285750" indent="-285750" algn="just">
              <a:lnSpc>
                <a:spcPct val="200000"/>
              </a:lnSpc>
              <a:buFont typeface="Wingdings" panose="05000000000000000000" pitchFamily="2" charset="2"/>
              <a:buChar char="Ø"/>
            </a:pPr>
            <a:r>
              <a:rPr lang="en-US" sz="1500" dirty="0" smtClean="0">
                <a:latin typeface="Times New Roman" panose="02020603050405020304" pitchFamily="18" charset="0"/>
                <a:ea typeface="Times New Roman" panose="02020603050405020304" pitchFamily="18" charset="0"/>
              </a:rPr>
              <a:t>In </a:t>
            </a:r>
            <a:r>
              <a:rPr lang="en-US" sz="1500" dirty="0">
                <a:latin typeface="Times New Roman" panose="02020603050405020304" pitchFamily="18" charset="0"/>
                <a:ea typeface="Times New Roman" panose="02020603050405020304" pitchFamily="18" charset="0"/>
              </a:rPr>
              <a:t>every random forest tree, a subset of features is selected randomly at the node’s splitting point.</a:t>
            </a:r>
          </a:p>
        </p:txBody>
      </p:sp>
    </p:spTree>
    <p:extLst>
      <p:ext uri="{BB962C8B-B14F-4D97-AF65-F5344CB8AC3E}">
        <p14:creationId xmlns:p14="http://schemas.microsoft.com/office/powerpoint/2010/main" val="1741750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cision Tree Nodes"/>
          <p:cNvPicPr/>
          <p:nvPr/>
        </p:nvPicPr>
        <p:blipFill>
          <a:blip r:embed="rId2">
            <a:extLst>
              <a:ext uri="{28A0092B-C50C-407E-A947-70E740481C1C}">
                <a14:useLocalDpi xmlns:a14="http://schemas.microsoft.com/office/drawing/2010/main" val="0"/>
              </a:ext>
            </a:extLst>
          </a:blip>
          <a:srcRect/>
          <a:stretch>
            <a:fillRect/>
          </a:stretch>
        </p:blipFill>
        <p:spPr bwMode="auto">
          <a:xfrm>
            <a:off x="1856096" y="186519"/>
            <a:ext cx="7356143" cy="2461147"/>
          </a:xfrm>
          <a:prstGeom prst="rect">
            <a:avLst/>
          </a:prstGeom>
          <a:noFill/>
          <a:ln>
            <a:noFill/>
          </a:ln>
        </p:spPr>
      </p:pic>
      <p:sp>
        <p:nvSpPr>
          <p:cNvPr id="3" name="Rectangle 2"/>
          <p:cNvSpPr/>
          <p:nvPr/>
        </p:nvSpPr>
        <p:spPr>
          <a:xfrm>
            <a:off x="368489" y="3053772"/>
            <a:ext cx="11423177" cy="3323987"/>
          </a:xfrm>
          <a:prstGeom prst="rect">
            <a:avLst/>
          </a:prstGeom>
        </p:spPr>
        <p:txBody>
          <a:bodyPr wrap="square">
            <a:spAutoFit/>
          </a:bodyPr>
          <a:lstStyle/>
          <a:p>
            <a:pPr algn="just">
              <a:lnSpc>
                <a:spcPct val="200000"/>
              </a:lnSpc>
              <a:spcAft>
                <a:spcPts val="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The information theory can provide more information on how decision trees work. Entropy and information gain are the building blocks of decision trees. An overview of these fundamental concepts will improve our understanding of how decision trees are built.</a:t>
            </a:r>
          </a:p>
          <a:p>
            <a:pPr algn="just">
              <a:lnSpc>
                <a:spcPct val="200000"/>
              </a:lnSpc>
              <a:spcAft>
                <a:spcPts val="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Entropy is a metric for calculating uncertainty. Information gain is a measure of how uncertainty in the target variable is reduced, given a set of independent variables.</a:t>
            </a:r>
          </a:p>
          <a:p>
            <a:pPr algn="just">
              <a:lnSpc>
                <a:spcPct val="200000"/>
              </a:lnSpc>
              <a:spcAft>
                <a:spcPts val="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The information gain concept involves using independent variables (features) to gain information about a target variable (class). The entropy of the target variable (Y) and the conditional entropy of Y (given X) are used to estimate the information gain. In this case, the conditional entropy is subtracted from the entropy of Y.</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2156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6603" y="395491"/>
            <a:ext cx="11491415" cy="3253198"/>
          </a:xfrm>
          <a:prstGeom prst="rect">
            <a:avLst/>
          </a:prstGeom>
        </p:spPr>
        <p:txBody>
          <a:bodyPr wrap="square">
            <a:spAutoFit/>
          </a:bodyPr>
          <a:lstStyle/>
          <a:p>
            <a:pPr algn="just">
              <a:lnSpc>
                <a:spcPct val="200000"/>
              </a:lnSpc>
              <a:spcAft>
                <a:spcPts val="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Information gain is used in the training of decision trees. It helps in reducing uncertainty in these trees. A high information gain means that a high degree of uncertainty (information entropy) has been removed. Entropy and information gain are important in splitting branches, which is an important activity in the construction of decision trees.</a:t>
            </a:r>
            <a:endParaRPr lang="en-IN" sz="15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Let’s take a simple example of how a decision tree works. Suppose we want to predict if a customer will purchase a mobile phone or not. The features of the phone form the basis of his decision. This analysis can be presented in a decision tree diagram.</a:t>
            </a:r>
            <a:endParaRPr lang="en-IN" sz="15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pPr>
            <a:r>
              <a:rPr lang="en-IN" sz="1500" dirty="0">
                <a:latin typeface="Times New Roman" panose="02020603050405020304" pitchFamily="18" charset="0"/>
                <a:ea typeface="Calibri" panose="020F0502020204030204" pitchFamily="34" charset="0"/>
              </a:rPr>
              <a:t>The root node and decision nodes of the decision represent the features of the phone mentioned above. The leaf node represents the final output, either </a:t>
            </a:r>
            <a:r>
              <a:rPr lang="en-IN" sz="1500" i="1" dirty="0">
                <a:latin typeface="Times New Roman" panose="02020603050405020304" pitchFamily="18" charset="0"/>
                <a:ea typeface="Calibri" panose="020F0502020204030204" pitchFamily="34" charset="0"/>
              </a:rPr>
              <a:t>buying</a:t>
            </a:r>
            <a:r>
              <a:rPr lang="en-IN" sz="1500" dirty="0">
                <a:latin typeface="Times New Roman" panose="02020603050405020304" pitchFamily="18" charset="0"/>
                <a:ea typeface="Calibri" panose="020F0502020204030204" pitchFamily="34" charset="0"/>
              </a:rPr>
              <a:t> or </a:t>
            </a:r>
            <a:r>
              <a:rPr lang="en-IN" sz="1500" i="1" dirty="0">
                <a:latin typeface="Times New Roman" panose="02020603050405020304" pitchFamily="18" charset="0"/>
                <a:ea typeface="Calibri" panose="020F0502020204030204" pitchFamily="34" charset="0"/>
              </a:rPr>
              <a:t>not buying</a:t>
            </a:r>
            <a:r>
              <a:rPr lang="en-IN" sz="1500" dirty="0">
                <a:latin typeface="Times New Roman" panose="02020603050405020304" pitchFamily="18" charset="0"/>
                <a:ea typeface="Calibri" panose="020F0502020204030204" pitchFamily="34" charset="0"/>
              </a:rPr>
              <a:t>. The main features </a:t>
            </a:r>
            <a:endParaRPr lang="en-IN" sz="1500" dirty="0"/>
          </a:p>
        </p:txBody>
      </p:sp>
      <p:pic>
        <p:nvPicPr>
          <p:cNvPr id="3" name="Picture 2" descr="Example of Decision Tree"/>
          <p:cNvPicPr/>
          <p:nvPr/>
        </p:nvPicPr>
        <p:blipFill>
          <a:blip r:embed="rId2">
            <a:extLst>
              <a:ext uri="{28A0092B-C50C-407E-A947-70E740481C1C}">
                <a14:useLocalDpi xmlns:a14="http://schemas.microsoft.com/office/drawing/2010/main" val="0"/>
              </a:ext>
            </a:extLst>
          </a:blip>
          <a:srcRect/>
          <a:stretch>
            <a:fillRect/>
          </a:stretch>
        </p:blipFill>
        <p:spPr bwMode="auto">
          <a:xfrm>
            <a:off x="2789403" y="3967162"/>
            <a:ext cx="5657850" cy="2581275"/>
          </a:xfrm>
          <a:prstGeom prst="rect">
            <a:avLst/>
          </a:prstGeom>
          <a:noFill/>
          <a:ln>
            <a:noFill/>
          </a:ln>
        </p:spPr>
      </p:pic>
    </p:spTree>
    <p:extLst>
      <p:ext uri="{BB962C8B-B14F-4D97-AF65-F5344CB8AC3E}">
        <p14:creationId xmlns:p14="http://schemas.microsoft.com/office/powerpoint/2010/main" val="199323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66522" y="159545"/>
            <a:ext cx="8412076" cy="7005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latin typeface="Times New Roman" panose="02020603050405020304" pitchFamily="18" charset="0"/>
                <a:cs typeface="Times New Roman" panose="02020603050405020304" pitchFamily="18" charset="0"/>
              </a:rPr>
              <a:t>HARDWARE AND SOFTWARE REQUIREMENTS</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365697" y="695837"/>
            <a:ext cx="9497921" cy="3293858"/>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pPr>
            <a:endParaRPr lang="en-IN" sz="1500" b="1" dirty="0" smtClean="0">
              <a:latin typeface="Times New Roman" panose="02020603050405020304" pitchFamily="18" charset="0"/>
              <a:cs typeface="Times New Roman" panose="02020603050405020304" pitchFamily="18" charset="0"/>
            </a:endParaRPr>
          </a:p>
          <a:p>
            <a:pPr algn="just">
              <a:lnSpc>
                <a:spcPct val="200000"/>
              </a:lnSpc>
            </a:pPr>
            <a:r>
              <a:rPr lang="en-IN" sz="1500" b="1" dirty="0" smtClean="0">
                <a:latin typeface="Times New Roman" panose="02020603050405020304" pitchFamily="18" charset="0"/>
                <a:cs typeface="Times New Roman" panose="02020603050405020304" pitchFamily="18" charset="0"/>
              </a:rPr>
              <a:t>H/W </a:t>
            </a:r>
            <a:r>
              <a:rPr lang="en-IN" sz="1500" b="1" dirty="0">
                <a:latin typeface="Times New Roman" panose="02020603050405020304" pitchFamily="18" charset="0"/>
                <a:cs typeface="Times New Roman" panose="02020603050405020304" pitchFamily="18" charset="0"/>
              </a:rPr>
              <a:t>Configuration</a:t>
            </a:r>
            <a:r>
              <a:rPr lang="en-IN" sz="1500" b="1" dirty="0" smtClean="0">
                <a:latin typeface="Times New Roman" panose="02020603050405020304" pitchFamily="18" charset="0"/>
                <a:cs typeface="Times New Roman" panose="02020603050405020304" pitchFamily="18" charset="0"/>
              </a:rPr>
              <a:t>:</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Operating system		:  Windows 7 or 7+</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RAM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8 GB</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Hard disc or SSD		:  More than 500 GB</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Processor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Intel 3rd generation or high or Ryzen with 8 GB Ram</a:t>
            </a:r>
            <a:endParaRPr lang="en-US" sz="1500"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1365697" y="4258679"/>
            <a:ext cx="10849970" cy="312956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pPr>
            <a:r>
              <a:rPr lang="en-IN" sz="1500" b="1" dirty="0">
                <a:latin typeface="Times New Roman" panose="02020603050405020304" pitchFamily="18" charset="0"/>
                <a:cs typeface="Times New Roman" panose="02020603050405020304" pitchFamily="18" charset="0"/>
              </a:rPr>
              <a:t>S/W Configuration:</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Software’s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Python 3.6 or high version</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IDE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PyCharm.</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Framework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  </a:t>
            </a:r>
            <a:r>
              <a:rPr lang="en-IN" sz="1500" dirty="0" err="1" smtClean="0">
                <a:latin typeface="Times New Roman" panose="02020603050405020304" pitchFamily="18" charset="0"/>
                <a:cs typeface="Times New Roman" panose="02020603050405020304" pitchFamily="18" charset="0"/>
              </a:rPr>
              <a:t>Django</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pandas, numpy and Scikit-Learn</a:t>
            </a:r>
            <a:endParaRPr lang="en-US" sz="1500" dirty="0">
              <a:latin typeface="Times New Roman" panose="02020603050405020304" pitchFamily="18" charset="0"/>
              <a:cs typeface="Times New Roman" panose="02020603050405020304" pitchFamily="18" charset="0"/>
            </a:endParaRPr>
          </a:p>
          <a:p>
            <a:pPr algn="just">
              <a:lnSpc>
                <a:spcPct val="200000"/>
              </a:lnSpc>
            </a:pPr>
            <a:endParaRPr lang="en-US" sz="15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3343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B8B1AC4-E3F7-4A74-9A60-A566646B3324}"/>
              </a:ext>
            </a:extLst>
          </p:cNvPr>
          <p:cNvSpPr txBox="1">
            <a:spLocks/>
          </p:cNvSpPr>
          <p:nvPr/>
        </p:nvSpPr>
        <p:spPr>
          <a:xfrm>
            <a:off x="1485739" y="634877"/>
            <a:ext cx="3055185" cy="7033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Times New Roman" panose="02020603050405020304" pitchFamily="18" charset="0"/>
                <a:cs typeface="Times New Roman" panose="02020603050405020304" pitchFamily="18" charset="0"/>
              </a:rPr>
              <a:t>ARCHITECTURE:</a:t>
            </a:r>
            <a:endParaRPr lang="en-US" sz="20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4012443" y="2057258"/>
            <a:ext cx="3281788" cy="3562350"/>
          </a:xfrm>
          <a:prstGeom prst="rect">
            <a:avLst/>
          </a:prstGeom>
        </p:spPr>
      </p:pic>
    </p:spTree>
    <p:extLst>
      <p:ext uri="{BB962C8B-B14F-4D97-AF65-F5344CB8AC3E}">
        <p14:creationId xmlns:p14="http://schemas.microsoft.com/office/powerpoint/2010/main" val="694585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35270" y="245661"/>
            <a:ext cx="3330054" cy="582949"/>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ABSTRACT</a:t>
            </a:r>
            <a:endParaRPr lang="en-US" sz="3600" dirty="0">
              <a:latin typeface="Times New Roman" panose="02020603050405020304" pitchFamily="18" charset="0"/>
              <a:cs typeface="Times New Roman" panose="02020603050405020304" pitchFamily="18" charset="0"/>
            </a:endParaRPr>
          </a:p>
        </p:txBody>
      </p:sp>
      <p:sp>
        <p:nvSpPr>
          <p:cNvPr id="5" name="Rectangle 4"/>
          <p:cNvSpPr/>
          <p:nvPr/>
        </p:nvSpPr>
        <p:spPr>
          <a:xfrm>
            <a:off x="996284" y="965087"/>
            <a:ext cx="9608027" cy="5957400"/>
          </a:xfrm>
          <a:prstGeom prst="rect">
            <a:avLst/>
          </a:prstGeom>
        </p:spPr>
        <p:txBody>
          <a:bodyPr wrap="square">
            <a:spAutoFit/>
          </a:bodyPr>
          <a:lstStyle/>
          <a:p>
            <a:pPr algn="just">
              <a:lnSpc>
                <a:spcPct val="150000"/>
              </a:lnSpc>
            </a:pPr>
            <a:r>
              <a:rPr lang="en-IN" sz="1600" dirty="0">
                <a:latin typeface="Times New Roman" panose="02020603050405020304" pitchFamily="18" charset="0"/>
                <a:cs typeface="Times New Roman" panose="02020603050405020304" pitchFamily="18" charset="0"/>
              </a:rPr>
              <a:t>Weather forecasting is a method to predict what the atmosphere will be like in a particular place by using scientific knowledge to make the weather observations. Weather forecasting is a challenging task due to the dynamic and complex nature of atmospheric conditions. Recently, data mining techniques have been applied to predict weather patterns using machine learning algorithms. In this study, we propose a weather forecasting model that predicts weather types based on historical weather data. The dataset used in this study includes precipitation, temperature, wind speed, and direction collected from various weather stations. To predict weather types, we used algorithms, which is a popular machine learning technique for classification tasks. The model was trained on historical weather data and tested on a separate set of data to evaluate its accuracy. The results showed that our proposed model achieved a high accuracy rate of over 90%, indicating that it could be a valuable tool for weather forecasting. The study demonstrated that data mining techniques can be used to predict weather patterns accurately. The proposed model can provide valuable insights to weather forecasters and decision-makers in various industries such as agriculture, transportation, and aviation, which rely heavily on accurate weather predictions. The model can be improved by incorporating more weather variables, such as precipitation, cloud cover, and solar radiation, and by applying more sophisticated machine learning techniques, such as ensemble methods.</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IN" sz="1600" b="1" dirty="0">
                <a:latin typeface="Times New Roman" panose="02020603050405020304" pitchFamily="18" charset="0"/>
                <a:cs typeface="Times New Roman" panose="02020603050405020304" pitchFamily="18" charset="0"/>
              </a:rPr>
              <a:t>Keywords</a:t>
            </a:r>
            <a:r>
              <a:rPr lang="en-IN" sz="1600" dirty="0">
                <a:latin typeface="Times New Roman" panose="02020603050405020304" pitchFamily="18" charset="0"/>
                <a:cs typeface="Times New Roman" panose="02020603050405020304" pitchFamily="18" charset="0"/>
              </a:rPr>
              <a:t>: Machine Learning, Random Forest, Logistic Regression, Decision Tree, ML techniques, evaluation.</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IN"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7113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733547" y="720679"/>
            <a:ext cx="3911221" cy="6627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smtClean="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883296" y="1383461"/>
            <a:ext cx="10498937" cy="633434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pPr>
            <a:r>
              <a:rPr lang="en-IN" sz="1600" dirty="0">
                <a:latin typeface="Times New Roman" panose="02020603050405020304" pitchFamily="18" charset="0"/>
                <a:cs typeface="Times New Roman" panose="02020603050405020304" pitchFamily="18" charset="0"/>
              </a:rPr>
              <a:t>Weather Forecasting is area of current technology that predicts the atmospheric conditions for a particular location by collecting dynamic data related to weather. The knowledge of current atmospheric state is updating by various weather forecasting tools such as satellites, Balloons and aircraft, Buoys and land stations and Radar System. The data collected from states are distorted into Numerical representation is known as assimilation. Weather Predictions are essential for various applications such as climate monitoring, drought detection, agriculture and production, energy industry, aviation industry, communication, pollution dispersal etc. The technique used for weather prediction is data mining. Data mining refers to the extraction of given set of data that is useful for making predictions and correlation between different parameters. Data mining offers that to </a:t>
            </a:r>
            <a:r>
              <a:rPr lang="en-IN" sz="1600" dirty="0" err="1">
                <a:latin typeface="Times New Roman" panose="02020603050405020304" pitchFamily="18" charset="0"/>
                <a:cs typeface="Times New Roman" panose="02020603050405020304" pitchFamily="18" charset="0"/>
              </a:rPr>
              <a:t>analyze</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datas</a:t>
            </a:r>
            <a:r>
              <a:rPr lang="en-IN" sz="1600" dirty="0">
                <a:latin typeface="Times New Roman" panose="02020603050405020304" pitchFamily="18" charset="0"/>
                <a:cs typeface="Times New Roman" panose="02020603050405020304" pitchFamily="18" charset="0"/>
              </a:rPr>
              <a:t> and derive rules for weather predictions. In database the </a:t>
            </a:r>
            <a:r>
              <a:rPr lang="en-IN" sz="1600" dirty="0" err="1">
                <a:latin typeface="Times New Roman" panose="02020603050405020304" pitchFamily="18" charset="0"/>
                <a:cs typeface="Times New Roman" panose="02020603050405020304" pitchFamily="18" charset="0"/>
              </a:rPr>
              <a:t>datas</a:t>
            </a:r>
            <a:r>
              <a:rPr lang="en-IN" sz="1600" dirty="0">
                <a:latin typeface="Times New Roman" panose="02020603050405020304" pitchFamily="18" charset="0"/>
                <a:cs typeface="Times New Roman" panose="02020603050405020304" pitchFamily="18" charset="0"/>
              </a:rPr>
              <a:t> are stored and organized .Data mining techniques are divided into classification and clustering techniques. Classification is a data mining technique designed for classifying unknown samples. Rainfall can be easily predict using classification </a:t>
            </a:r>
            <a:r>
              <a:rPr lang="en-IN" sz="1600" dirty="0" smtClean="0">
                <a:latin typeface="Times New Roman" panose="02020603050405020304" pitchFamily="18" charset="0"/>
                <a:cs typeface="Times New Roman" panose="02020603050405020304" pitchFamily="18" charset="0"/>
              </a:rPr>
              <a:t>techniques</a:t>
            </a:r>
            <a:endParaRPr lang="en-US"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852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558919" y="1050878"/>
            <a:ext cx="11062204" cy="491319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spcAft>
                <a:spcPts val="1000"/>
              </a:spcAft>
            </a:pPr>
            <a:r>
              <a:rPr lang="en-IN" sz="1600" dirty="0"/>
              <a:t>Accurate weather forecasting is critical for various sectors such as agriculture, aviation, transportation, energy, and public safety. Traditional forecasting methods rely on meteorological models, which are complex mathematical simulations of atmospheric conditions, and historical data. However, these models can be inaccurate due to the complexity of the weather system, the limited availability of data, and the uncertainty of the atmosphere's </a:t>
            </a:r>
            <a:r>
              <a:rPr lang="en-IN" sz="1600" dirty="0" err="1"/>
              <a:t>behavior.Data</a:t>
            </a:r>
            <a:r>
              <a:rPr lang="en-IN" sz="1600" dirty="0"/>
              <a:t> mining is an advanced analytical method that involves extracting patterns and knowledge from large datasets. It has become increasingly popular in weather forecasting due to its ability to handle massive amounts of data, identify hidden patterns, and provide accurate predictions. Data mining techniques can be used to </a:t>
            </a:r>
            <a:r>
              <a:rPr lang="en-IN" sz="1600" dirty="0" err="1"/>
              <a:t>analyze</a:t>
            </a:r>
            <a:r>
              <a:rPr lang="en-IN" sz="1600" dirty="0"/>
              <a:t> various weather data sources such as satellite imagery, radar data, and weather station </a:t>
            </a:r>
            <a:r>
              <a:rPr lang="en-IN" sz="1600" dirty="0" err="1"/>
              <a:t>observations.One</a:t>
            </a:r>
            <a:r>
              <a:rPr lang="en-IN" sz="1600" dirty="0"/>
              <a:t> of the most common data mining techniques used in weather forecasting is machine learning.</a:t>
            </a:r>
            <a:endParaRPr lang="en-US" sz="15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2393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01017433"/>
              </p:ext>
            </p:extLst>
          </p:nvPr>
        </p:nvGraphicFramePr>
        <p:xfrm>
          <a:off x="923610" y="970128"/>
          <a:ext cx="10342367" cy="5906600"/>
        </p:xfrm>
        <a:graphic>
          <a:graphicData uri="http://schemas.openxmlformats.org/drawingml/2006/table">
            <a:tbl>
              <a:tblPr firstRow="1" bandRow="1">
                <a:tableStyleId>{5940675A-B579-460E-94D1-54222C63F5DA}</a:tableStyleId>
              </a:tblPr>
              <a:tblGrid>
                <a:gridCol w="563122">
                  <a:extLst>
                    <a:ext uri="{9D8B030D-6E8A-4147-A177-3AD203B41FA5}">
                      <a16:colId xmlns:a16="http://schemas.microsoft.com/office/drawing/2014/main" xmlns="" val="20000"/>
                    </a:ext>
                  </a:extLst>
                </a:gridCol>
                <a:gridCol w="2534052">
                  <a:extLst>
                    <a:ext uri="{9D8B030D-6E8A-4147-A177-3AD203B41FA5}">
                      <a16:colId xmlns:a16="http://schemas.microsoft.com/office/drawing/2014/main" xmlns="" val="20001"/>
                    </a:ext>
                  </a:extLst>
                </a:gridCol>
                <a:gridCol w="1760751">
                  <a:extLst>
                    <a:ext uri="{9D8B030D-6E8A-4147-A177-3AD203B41FA5}">
                      <a16:colId xmlns:a16="http://schemas.microsoft.com/office/drawing/2014/main" xmlns="" val="20002"/>
                    </a:ext>
                  </a:extLst>
                </a:gridCol>
                <a:gridCol w="3096182">
                  <a:extLst>
                    <a:ext uri="{9D8B030D-6E8A-4147-A177-3AD203B41FA5}">
                      <a16:colId xmlns:a16="http://schemas.microsoft.com/office/drawing/2014/main" xmlns="" val="20003"/>
                    </a:ext>
                  </a:extLst>
                </a:gridCol>
                <a:gridCol w="2388260">
                  <a:extLst>
                    <a:ext uri="{9D8B030D-6E8A-4147-A177-3AD203B41FA5}">
                      <a16:colId xmlns:a16="http://schemas.microsoft.com/office/drawing/2014/main" xmlns="" val="20004"/>
                    </a:ext>
                  </a:extLst>
                </a:gridCol>
              </a:tblGrid>
              <a:tr h="0">
                <a:tc>
                  <a:txBody>
                    <a:bodyPr/>
                    <a:lstStyle/>
                    <a:p>
                      <a:pPr algn="ctr"/>
                      <a:r>
                        <a:rPr lang="en-US" sz="16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Journal Type </a:t>
                      </a:r>
                      <a:r>
                        <a:rPr lang="en-US" sz="1600" b="1" baseline="0" dirty="0">
                          <a:latin typeface="Times New Roman" panose="02020603050405020304" pitchFamily="18" charset="0"/>
                          <a:cs typeface="Times New Roman" panose="02020603050405020304" pitchFamily="18" charset="0"/>
                        </a:rPr>
                        <a:t>with year</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a16="http://schemas.microsoft.com/office/drawing/2014/main" xmlns="" val="10000"/>
                  </a:ext>
                </a:extLst>
              </a:tr>
              <a:tr h="1269526">
                <a:tc>
                  <a:txBody>
                    <a:bodyPr/>
                    <a:lstStyle/>
                    <a:p>
                      <a:pPr algn="ctr"/>
                      <a:r>
                        <a:rPr lang="en-US" sz="1600" b="0" dirty="0">
                          <a:latin typeface="Times New Roman" panose="02020603050405020304" pitchFamily="18" charset="0"/>
                          <a:cs typeface="Times New Roman" panose="02020603050405020304" pitchFamily="18" charset="0"/>
                        </a:rPr>
                        <a:t>1</a:t>
                      </a: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Conference ICT, Cell 2011;144: volume</a:t>
                      </a:r>
                      <a:r>
                        <a:rPr lang="en-US" sz="1600" b="0" baseline="0" dirty="0" smtClean="0">
                          <a:latin typeface="Times New Roman" panose="02020603050405020304" pitchFamily="18" charset="0"/>
                          <a:cs typeface="Times New Roman" panose="02020603050405020304" pitchFamily="18" charset="0"/>
                        </a:rPr>
                        <a:t> 5</a:t>
                      </a:r>
                      <a:endParaRPr lang="en-US" sz="1600" b="0" dirty="0" smtClean="0">
                        <a:latin typeface="Times New Roman" panose="02020603050405020304" pitchFamily="18" charset="0"/>
                        <a:cs typeface="Times New Roman" panose="02020603050405020304" pitchFamily="18" charset="0"/>
                      </a:endParaRPr>
                    </a:p>
                  </a:txBody>
                  <a:tcPr anchor="ctr"/>
                </a:tc>
                <a:tc>
                  <a:txBody>
                    <a:bodyPr/>
                    <a:lstStyle/>
                    <a:p>
                      <a:pPr algn="ctr"/>
                      <a:r>
                        <a:rPr lang="en-US" sz="1600" kern="1200" dirty="0" err="1" smtClean="0">
                          <a:solidFill>
                            <a:schemeClr val="tx1"/>
                          </a:solidFill>
                          <a:effectLst/>
                          <a:latin typeface="Times New Roman" panose="02020603050405020304" pitchFamily="18" charset="0"/>
                          <a:ea typeface="+mn-ea"/>
                          <a:cs typeface="Times New Roman" panose="02020603050405020304" pitchFamily="18" charset="0"/>
                        </a:rPr>
                        <a:t>Pushpa</a:t>
                      </a: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 Mohan and Dr. </a:t>
                      </a:r>
                      <a:r>
                        <a:rPr lang="en-US" sz="1600" kern="1200" dirty="0" err="1" smtClean="0">
                          <a:solidFill>
                            <a:schemeClr val="tx1"/>
                          </a:solidFill>
                          <a:effectLst/>
                          <a:latin typeface="Times New Roman" panose="02020603050405020304" pitchFamily="18" charset="0"/>
                          <a:ea typeface="+mn-ea"/>
                          <a:cs typeface="Times New Roman" panose="02020603050405020304" pitchFamily="18" charset="0"/>
                        </a:rPr>
                        <a:t>Kiran</a:t>
                      </a: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600" kern="1200" dirty="0" err="1" smtClean="0">
                          <a:solidFill>
                            <a:schemeClr val="tx1"/>
                          </a:solidFill>
                          <a:effectLst/>
                          <a:latin typeface="Times New Roman" panose="02020603050405020304" pitchFamily="18" charset="0"/>
                          <a:ea typeface="+mn-ea"/>
                          <a:cs typeface="Times New Roman" panose="02020603050405020304" pitchFamily="18" charset="0"/>
                        </a:rPr>
                        <a:t>KumariPatil</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“Survey on Crop and Weather Forecasting based on Agriculture related Statistical Data”</a:t>
                      </a:r>
                    </a:p>
                  </a:txBody>
                  <a:tcPr anchor="ctr"/>
                </a:tc>
                <a:tc>
                  <a:txBody>
                    <a:bodyPr/>
                    <a:lstStyle/>
                    <a:p>
                      <a:pPr algn="ctr"/>
                      <a:r>
                        <a:rPr lang="fr-FR" sz="1600" b="0" kern="1200" dirty="0" err="1" smtClean="0">
                          <a:solidFill>
                            <a:schemeClr val="tx1"/>
                          </a:solidFill>
                          <a:effectLst/>
                          <a:latin typeface="Times New Roman" panose="02020603050405020304" pitchFamily="18" charset="0"/>
                          <a:ea typeface="+mn-ea"/>
                          <a:cs typeface="Times New Roman" panose="02020603050405020304" pitchFamily="18" charset="0"/>
                        </a:rPr>
                        <a:t>farming</a:t>
                      </a:r>
                      <a:r>
                        <a:rPr lang="fr-FR" sz="1600" b="0" kern="1200" dirty="0" smtClean="0">
                          <a:solidFill>
                            <a:schemeClr val="tx1"/>
                          </a:solidFill>
                          <a:effectLst/>
                          <a:latin typeface="Times New Roman" panose="02020603050405020304" pitchFamily="18" charset="0"/>
                          <a:ea typeface="+mn-ea"/>
                          <a:cs typeface="Times New Roman" panose="02020603050405020304" pitchFamily="18" charset="0"/>
                        </a:rPr>
                        <a:t>  and  agriculture</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1"/>
                  </a:ext>
                </a:extLst>
              </a:tr>
              <a:tr h="1269526">
                <a:tc>
                  <a:txBody>
                    <a:bodyPr/>
                    <a:lstStyle/>
                    <a:p>
                      <a:pPr algn="ctr"/>
                      <a:r>
                        <a:rPr lang="en-US" sz="1600" b="0" dirty="0">
                          <a:latin typeface="Times New Roman" panose="02020603050405020304" pitchFamily="18" charset="0"/>
                          <a:cs typeface="Times New Roman" panose="02020603050405020304" pitchFamily="18" charset="0"/>
                        </a:rPr>
                        <a:t>2</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600" dirty="0" err="1" smtClean="0">
                          <a:latin typeface="Times New Roman" panose="02020603050405020304" pitchFamily="18" charset="0"/>
                          <a:cs typeface="Times New Roman" panose="02020603050405020304" pitchFamily="18" charset="0"/>
                        </a:rPr>
                        <a:t>Conference</a:t>
                      </a:r>
                      <a:r>
                        <a:rPr lang="fr-FR" sz="1600" dirty="0" smtClean="0">
                          <a:latin typeface="Times New Roman" panose="02020603050405020304" pitchFamily="18" charset="0"/>
                          <a:cs typeface="Times New Roman" panose="02020603050405020304" pitchFamily="18" charset="0"/>
                        </a:rPr>
                        <a:t> (IEMCON), Vancouver, 2019;2:59.</a:t>
                      </a:r>
                    </a:p>
                  </a:txBody>
                  <a:tcPr anchor="ctr"/>
                </a:tc>
                <a:tc>
                  <a:txBody>
                    <a:bodyPr/>
                    <a:lstStyle/>
                    <a:p>
                      <a:pPr algn="ctr"/>
                      <a:r>
                        <a:rPr lang="sv-SE" sz="1600" b="0" dirty="0" smtClean="0">
                          <a:latin typeface="Times New Roman" panose="02020603050405020304" pitchFamily="18" charset="0"/>
                          <a:cs typeface="Times New Roman" panose="02020603050405020304" pitchFamily="18" charset="0"/>
                        </a:rPr>
                        <a:t>Amruta A. Taksande and P. S. Mohod</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“Applications of Data Mining in Weather Forecasting Using Frequent Pattern Growth Algorithm”, </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0" dirty="0" smtClean="0">
                          <a:latin typeface="Times New Roman" panose="02020603050405020304" pitchFamily="18" charset="0"/>
                          <a:cs typeface="Times New Roman" panose="02020603050405020304" pitchFamily="18" charset="0"/>
                        </a:rPr>
                        <a:t>Rainfall forecasting </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2"/>
                  </a:ext>
                </a:extLst>
              </a:tr>
              <a:tr h="1314015">
                <a:tc>
                  <a:txBody>
                    <a:bodyPr/>
                    <a:lstStyle/>
                    <a:p>
                      <a:pPr algn="ctr"/>
                      <a:r>
                        <a:rPr lang="en-US" sz="1600" b="0" dirty="0">
                          <a:latin typeface="Times New Roman" panose="02020603050405020304" pitchFamily="18" charset="0"/>
                          <a:cs typeface="Times New Roman" panose="02020603050405020304" pitchFamily="18" charset="0"/>
                        </a:rPr>
                        <a:t>3</a:t>
                      </a:r>
                    </a:p>
                  </a:txBody>
                  <a:tcPr anchor="ctr"/>
                </a:tc>
                <a:tc>
                  <a:txBody>
                    <a:bodyPr/>
                    <a:lstStyle/>
                    <a:p>
                      <a:pPr algn="ctr"/>
                      <a:r>
                        <a:rPr lang="en-US" sz="1600" dirty="0" smtClean="0"/>
                        <a:t>” </a:t>
                      </a:r>
                      <a:r>
                        <a:rPr lang="fr-FR" sz="1600" dirty="0" smtClean="0">
                          <a:latin typeface="Times New Roman" panose="02020603050405020304" pitchFamily="18" charset="0"/>
                          <a:cs typeface="Times New Roman" panose="02020603050405020304" pitchFamily="18" charset="0"/>
                        </a:rPr>
                        <a:t>Conference ,</a:t>
                      </a:r>
                      <a:r>
                        <a:rPr lang="en-US" sz="1600" dirty="0" smtClean="0">
                          <a:latin typeface="Times New Roman" panose="02020603050405020304" pitchFamily="18" charset="0"/>
                          <a:cs typeface="Times New Roman" panose="02020603050405020304" pitchFamily="18" charset="0"/>
                        </a:rPr>
                        <a:t>pp. 1–52, 2009;4.</a:t>
                      </a:r>
                      <a:endParaRPr lang="en-US" sz="160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600" b="0" dirty="0" err="1" smtClean="0">
                          <a:latin typeface="Times New Roman" panose="02020603050405020304" pitchFamily="18" charset="0"/>
                          <a:cs typeface="Times New Roman" panose="02020603050405020304" pitchFamily="18" charset="0"/>
                        </a:rPr>
                        <a:t>Fahad</a:t>
                      </a:r>
                      <a:r>
                        <a:rPr lang="en-US" sz="1600" b="0" dirty="0" smtClean="0">
                          <a:latin typeface="Times New Roman" panose="02020603050405020304" pitchFamily="18" charset="0"/>
                          <a:cs typeface="Times New Roman" panose="02020603050405020304" pitchFamily="18" charset="0"/>
                        </a:rPr>
                        <a:t> Sheikh and S. </a:t>
                      </a:r>
                      <a:r>
                        <a:rPr lang="en-US" sz="1600" b="0" dirty="0" err="1" smtClean="0">
                          <a:latin typeface="Times New Roman" panose="02020603050405020304" pitchFamily="18" charset="0"/>
                          <a:cs typeface="Times New Roman" panose="02020603050405020304" pitchFamily="18" charset="0"/>
                        </a:rPr>
                        <a:t>Karthick</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“Analysis of Data Mining Techniques for Weather Prediction”</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meteorological </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3"/>
                  </a:ext>
                </a:extLst>
              </a:tr>
              <a:tr h="1474413">
                <a:tc>
                  <a:txBody>
                    <a:bodyPr/>
                    <a:lstStyle/>
                    <a:p>
                      <a:pPr algn="ctr"/>
                      <a:r>
                        <a:rPr lang="en-US" sz="1600" b="0" dirty="0">
                          <a:latin typeface="Times New Roman" panose="02020603050405020304" pitchFamily="18" charset="0"/>
                          <a:cs typeface="Times New Roman" panose="02020603050405020304" pitchFamily="18" charset="0"/>
                        </a:rPr>
                        <a:t>4</a:t>
                      </a:r>
                    </a:p>
                  </a:txBody>
                  <a:tcPr anchor="ctr"/>
                </a:tc>
                <a:tc>
                  <a:txBody>
                    <a:bodyPr/>
                    <a:lstStyle/>
                    <a:p>
                      <a:pPr algn="ctr"/>
                      <a:r>
                        <a:rPr lang="fr-FR" sz="1600" dirty="0" smtClean="0">
                          <a:latin typeface="Times New Roman" panose="02020603050405020304" pitchFamily="18" charset="0"/>
                          <a:cs typeface="Times New Roman" panose="02020603050405020304" pitchFamily="18" charset="0"/>
                        </a:rPr>
                        <a:t>Conference  </a:t>
                      </a:r>
                      <a:r>
                        <a:rPr lang="nl-NL" sz="1600" dirty="0" smtClean="0">
                          <a:latin typeface="Times New Roman" panose="02020603050405020304" pitchFamily="18" charset="0"/>
                          <a:cs typeface="Times New Roman" panose="02020603050405020304" pitchFamily="18" charset="0"/>
                        </a:rPr>
                        <a:t>vol. 53, pp. 62–74, 2018</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err="1" smtClean="0"/>
                        <a:t>Prashant</a:t>
                      </a:r>
                      <a:r>
                        <a:rPr lang="en-US" sz="1600" dirty="0" smtClean="0"/>
                        <a:t> </a:t>
                      </a:r>
                      <a:r>
                        <a:rPr lang="en-US" sz="1600" dirty="0" err="1" smtClean="0"/>
                        <a:t>Biradar</a:t>
                      </a:r>
                      <a:r>
                        <a:rPr lang="en-US" sz="1600" dirty="0" smtClean="0"/>
                        <a:t>, </a:t>
                      </a:r>
                      <a:r>
                        <a:rPr lang="en-US" sz="1600" dirty="0" err="1" smtClean="0"/>
                        <a:t>Sarfraz</a:t>
                      </a:r>
                      <a:r>
                        <a:rPr lang="en-US" sz="1600" dirty="0" smtClean="0"/>
                        <a:t> Ansari, </a:t>
                      </a:r>
                      <a:r>
                        <a:rPr lang="en-US" sz="1600" dirty="0" err="1" smtClean="0"/>
                        <a:t>Yashavant</a:t>
                      </a:r>
                      <a:r>
                        <a:rPr lang="en-US" sz="1600" dirty="0" smtClean="0"/>
                        <a:t> </a:t>
                      </a:r>
                      <a:r>
                        <a:rPr lang="en-US" sz="1600" dirty="0" err="1" smtClean="0"/>
                        <a:t>Paradkar</a:t>
                      </a:r>
                      <a:r>
                        <a:rPr lang="en-US" sz="1600" dirty="0" smtClean="0"/>
                        <a:t> and </a:t>
                      </a:r>
                      <a:r>
                        <a:rPr lang="en-US" sz="1600" dirty="0" err="1" smtClean="0"/>
                        <a:t>Savita</a:t>
                      </a:r>
                      <a:r>
                        <a:rPr lang="en-US" sz="1600" dirty="0" smtClean="0"/>
                        <a:t> </a:t>
                      </a:r>
                      <a:r>
                        <a:rPr lang="en-US" sz="1600" dirty="0" err="1" smtClean="0"/>
                        <a:t>Lohiya</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:“Weather Prediction Using Data Mining”</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atmosphere  </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4"/>
                  </a:ext>
                </a:extLst>
              </a:tr>
            </a:tbl>
          </a:graphicData>
        </a:graphic>
      </p:graphicFrame>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10495128" y="111878"/>
            <a:ext cx="1541699" cy="529567"/>
          </a:xfrm>
          <a:prstGeom prst="rect">
            <a:avLst/>
          </a:prstGeom>
        </p:spPr>
      </p:pic>
      <p:sp>
        <p:nvSpPr>
          <p:cNvPr id="6" name="Rectangle 5"/>
          <p:cNvSpPr/>
          <p:nvPr/>
        </p:nvSpPr>
        <p:spPr>
          <a:xfrm>
            <a:off x="999358" y="241335"/>
            <a:ext cx="2193421"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Literature </a:t>
            </a:r>
            <a:r>
              <a:rPr lang="en-US" sz="2000" b="1" dirty="0" smtClean="0">
                <a:latin typeface="Times New Roman" panose="02020603050405020304" pitchFamily="18" charset="0"/>
                <a:cs typeface="Times New Roman" panose="02020603050405020304" pitchFamily="18" charset="0"/>
              </a:rPr>
              <a:t>survey:</a:t>
            </a:r>
            <a:endParaRPr lang="en-US" sz="2000" dirty="0"/>
          </a:p>
        </p:txBody>
      </p:sp>
    </p:spTree>
    <p:extLst>
      <p:ext uri="{BB962C8B-B14F-4D97-AF65-F5344CB8AC3E}">
        <p14:creationId xmlns:p14="http://schemas.microsoft.com/office/powerpoint/2010/main" val="3940688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F7812079-78EF-4120-AAB7-BAF4D451E174}"/>
              </a:ext>
            </a:extLst>
          </p:cNvPr>
          <p:cNvSpPr txBox="1">
            <a:spLocks/>
          </p:cNvSpPr>
          <p:nvPr/>
        </p:nvSpPr>
        <p:spPr>
          <a:xfrm>
            <a:off x="1958873" y="460439"/>
            <a:ext cx="6581932" cy="636104"/>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EXISTING SYSTEM</a:t>
            </a:r>
          </a:p>
        </p:txBody>
      </p:sp>
      <p:sp>
        <p:nvSpPr>
          <p:cNvPr id="5" name="Rectangle 4">
            <a:extLst>
              <a:ext uri="{FF2B5EF4-FFF2-40B4-BE49-F238E27FC236}">
                <a16:creationId xmlns:a16="http://schemas.microsoft.com/office/drawing/2014/main" xmlns="" id="{EF429721-6F7A-44F4-8A32-2CBA3A706FD4}"/>
              </a:ext>
            </a:extLst>
          </p:cNvPr>
          <p:cNvSpPr/>
          <p:nvPr/>
        </p:nvSpPr>
        <p:spPr>
          <a:xfrm>
            <a:off x="855260" y="1333632"/>
            <a:ext cx="10481480" cy="1987082"/>
          </a:xfrm>
          <a:prstGeom prst="rect">
            <a:avLst/>
          </a:prstGeom>
        </p:spPr>
        <p:txBody>
          <a:bodyPr wrap="square">
            <a:spAutoFit/>
          </a:bodyPr>
          <a:lstStyle/>
          <a:p>
            <a:pPr algn="just">
              <a:lnSpc>
                <a:spcPct val="200000"/>
              </a:lnSpc>
            </a:pPr>
            <a:r>
              <a:rPr lang="en-US" sz="1600" dirty="0">
                <a:latin typeface="Times New Roman" panose="02020603050405020304" pitchFamily="18" charset="0"/>
                <a:cs typeface="Times New Roman" panose="02020603050405020304" pitchFamily="18" charset="0"/>
              </a:rPr>
              <a:t>Weather forecasting is a critical application of data mining and machine learning. The existing system of weather forecasting using data mining and machine learning involves the use of historical weather data to predict future weather patterns. They have implemented Support vector machine, Naïve </a:t>
            </a:r>
            <a:r>
              <a:rPr lang="en-US" sz="1600" dirty="0" err="1">
                <a:latin typeface="Times New Roman" panose="02020603050405020304" pitchFamily="18" charset="0"/>
                <a:cs typeface="Times New Roman" panose="02020603050405020304" pitchFamily="18" charset="0"/>
              </a:rPr>
              <a:t>baye’s</a:t>
            </a:r>
            <a:r>
              <a:rPr lang="en-US" sz="1600" dirty="0">
                <a:latin typeface="Times New Roman" panose="02020603050405020304" pitchFamily="18" charset="0"/>
                <a:cs typeface="Times New Roman" panose="02020603050405020304" pitchFamily="18" charset="0"/>
              </a:rPr>
              <a:t>. To overcome all this, we use machine learning packages available in the </a:t>
            </a:r>
            <a:r>
              <a:rPr lang="en-US" sz="1600" dirty="0" err="1">
                <a:latin typeface="Times New Roman" panose="02020603050405020304" pitchFamily="18" charset="0"/>
                <a:cs typeface="Times New Roman" panose="02020603050405020304" pitchFamily="18" charset="0"/>
              </a:rPr>
              <a:t>scikit</a:t>
            </a:r>
            <a:r>
              <a:rPr lang="en-US" sz="1600" dirty="0">
                <a:latin typeface="Times New Roman" panose="02020603050405020304" pitchFamily="18" charset="0"/>
                <a:cs typeface="Times New Roman" panose="02020603050405020304" pitchFamily="18" charset="0"/>
              </a:rPr>
              <a:t>-learn library.</a:t>
            </a:r>
          </a:p>
        </p:txBody>
      </p:sp>
      <p:sp>
        <p:nvSpPr>
          <p:cNvPr id="6" name="TextBox 5">
            <a:extLst>
              <a:ext uri="{FF2B5EF4-FFF2-40B4-BE49-F238E27FC236}">
                <a16:creationId xmlns:a16="http://schemas.microsoft.com/office/drawing/2014/main" xmlns="" id="{1E4843DE-2C3D-4A28-B1A6-D0085E9E13B1}"/>
              </a:ext>
            </a:extLst>
          </p:cNvPr>
          <p:cNvSpPr txBox="1"/>
          <p:nvPr/>
        </p:nvSpPr>
        <p:spPr>
          <a:xfrm>
            <a:off x="855260" y="3984975"/>
            <a:ext cx="6653771" cy="1754326"/>
          </a:xfrm>
          <a:prstGeom prst="rect">
            <a:avLst/>
          </a:prstGeom>
          <a:noFill/>
        </p:spPr>
        <p:txBody>
          <a:bodyPr wrap="square" anchor="ctr">
            <a:spAutoFit/>
          </a:bodyPr>
          <a:lstStyle/>
          <a:p>
            <a:pPr algn="just">
              <a:lnSpc>
                <a:spcPct val="150000"/>
              </a:lnSpc>
            </a:pPr>
            <a:r>
              <a:rPr lang="en-IN" b="1" dirty="0">
                <a:latin typeface="Times New Roman" panose="02020603050405020304" pitchFamily="18" charset="0"/>
                <a:cs typeface="Times New Roman" panose="02020603050405020304" pitchFamily="18" charset="0"/>
              </a:rPr>
              <a:t>Disadvantages</a:t>
            </a:r>
            <a:r>
              <a:rPr lang="en-IN" b="1"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High </a:t>
            </a:r>
            <a:r>
              <a:rPr lang="en-IN" dirty="0">
                <a:latin typeface="Times New Roman" panose="02020603050405020304" pitchFamily="18" charset="0"/>
                <a:cs typeface="Times New Roman" panose="02020603050405020304" pitchFamily="18" charset="0"/>
              </a:rPr>
              <a:t>complexity.</a:t>
            </a:r>
            <a:endParaRPr lang="en-US"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Time consuming.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108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E6677CBA-7C11-467D-8314-4A6BF8FE92FE}"/>
              </a:ext>
            </a:extLst>
          </p:cNvPr>
          <p:cNvSpPr txBox="1">
            <a:spLocks/>
          </p:cNvSpPr>
          <p:nvPr/>
        </p:nvSpPr>
        <p:spPr>
          <a:xfrm>
            <a:off x="487206" y="238805"/>
            <a:ext cx="9477784" cy="62285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PROPOSED SYSTEM</a:t>
            </a:r>
          </a:p>
        </p:txBody>
      </p:sp>
      <p:sp>
        <p:nvSpPr>
          <p:cNvPr id="5" name="Rectangle 4">
            <a:extLst>
              <a:ext uri="{FF2B5EF4-FFF2-40B4-BE49-F238E27FC236}">
                <a16:creationId xmlns:a16="http://schemas.microsoft.com/office/drawing/2014/main" xmlns="" id="{63CF0535-79C2-41EC-A641-509023C32CF8}"/>
              </a:ext>
            </a:extLst>
          </p:cNvPr>
          <p:cNvSpPr/>
          <p:nvPr/>
        </p:nvSpPr>
        <p:spPr>
          <a:xfrm>
            <a:off x="791571" y="1194986"/>
            <a:ext cx="10764326" cy="1987082"/>
          </a:xfrm>
          <a:prstGeom prst="rect">
            <a:avLst/>
          </a:prstGeom>
        </p:spPr>
        <p:txBody>
          <a:bodyPr wrap="square">
            <a:spAutoFit/>
          </a:bodyPr>
          <a:lstStyle/>
          <a:p>
            <a:pPr algn="just">
              <a:lnSpc>
                <a:spcPct val="200000"/>
              </a:lnSpc>
            </a:pPr>
            <a:r>
              <a:rPr lang="en-US" sz="1600" dirty="0">
                <a:latin typeface="Times New Roman" panose="02020603050405020304" pitchFamily="18" charset="0"/>
                <a:cs typeface="Times New Roman" panose="02020603050405020304" pitchFamily="18" charset="0"/>
              </a:rPr>
              <a:t>The proposed system of weather forecasting using data mining and machine learning involves collecting and analyzing large amounts of weather data, such as temperature, humidity, wind speed, precipitation, and atmospheric pressure. This data can be obtained from various sources, including weather stations, satellites, and other sensors. Therefore, we propose a Random Forest, Logistic Regression and Decision Tree machine Classifier to predict the weather types.</a:t>
            </a:r>
          </a:p>
        </p:txBody>
      </p:sp>
      <p:sp>
        <p:nvSpPr>
          <p:cNvPr id="6" name="TextBox 5">
            <a:extLst>
              <a:ext uri="{FF2B5EF4-FFF2-40B4-BE49-F238E27FC236}">
                <a16:creationId xmlns:a16="http://schemas.microsoft.com/office/drawing/2014/main" xmlns="" id="{404ED934-6AFC-418C-B067-0274905E09CD}"/>
              </a:ext>
            </a:extLst>
          </p:cNvPr>
          <p:cNvSpPr txBox="1"/>
          <p:nvPr/>
        </p:nvSpPr>
        <p:spPr>
          <a:xfrm>
            <a:off x="791571" y="3515397"/>
            <a:ext cx="6736440" cy="3370153"/>
          </a:xfrm>
          <a:prstGeom prst="rect">
            <a:avLst/>
          </a:prstGeom>
          <a:noFill/>
        </p:spPr>
        <p:txBody>
          <a:bodyPr wrap="square">
            <a:spAutoFit/>
          </a:bodyPr>
          <a:lstStyle/>
          <a:p>
            <a:pPr algn="just">
              <a:lnSpc>
                <a:spcPct val="150000"/>
              </a:lnSpc>
            </a:pPr>
            <a:r>
              <a:rPr lang="en-IN" b="1" dirty="0">
                <a:latin typeface="Times New Roman" panose="02020603050405020304" pitchFamily="18" charset="0"/>
                <a:cs typeface="Times New Roman" panose="02020603050405020304" pitchFamily="18" charset="0"/>
              </a:rPr>
              <a:t>Advantages</a:t>
            </a:r>
            <a:r>
              <a:rPr lang="en-IN" dirty="0" smtClean="0">
                <a:latin typeface="Times New Roman" panose="02020603050405020304" pitchFamily="18" charset="0"/>
                <a:cs typeface="Times New Roman" panose="02020603050405020304" pitchFamily="18" charset="0"/>
              </a:rPr>
              <a:t>:</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Highest accuracy </a:t>
            </a: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Reduces time complexity.</a:t>
            </a: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Easy to use</a:t>
            </a:r>
          </a:p>
          <a:p>
            <a:pPr lvl="0">
              <a:lnSpc>
                <a:spcPct val="150000"/>
              </a:lnSpc>
            </a:pPr>
            <a:endParaRPr lang="en-US" dirty="0" smtClean="0">
              <a:latin typeface="Times New Roman" panose="02020603050405020304" pitchFamily="18" charset="0"/>
              <a:cs typeface="Times New Roman" panose="02020603050405020304" pitchFamily="18" charset="0"/>
            </a:endParaRPr>
          </a:p>
          <a:p>
            <a:pPr lvl="0">
              <a:lnSpc>
                <a:spcPct val="150000"/>
              </a:lnSpc>
            </a:pPr>
            <a:endParaRPr lang="en-US" dirty="0"/>
          </a:p>
          <a:p>
            <a:pPr marL="342900" marR="0" lvl="0" indent="-342900" algn="just">
              <a:lnSpc>
                <a:spcPct val="150000"/>
              </a:lnSpc>
              <a:spcBef>
                <a:spcPts val="0"/>
              </a:spcBef>
              <a:spcAft>
                <a:spcPts val="800"/>
              </a:spcAft>
              <a:buFont typeface="Symbol" panose="05050102010706020507" pitchFamily="18" charset="2"/>
              <a:buChar char=""/>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161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225626" y="206201"/>
            <a:ext cx="4427834" cy="95380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en-US" sz="2400" b="1" dirty="0">
                <a:solidFill>
                  <a:schemeClr val="tx1"/>
                </a:solidFill>
                <a:latin typeface="Times New Roman" panose="02020603050405020304" pitchFamily="18" charset="0"/>
                <a:cs typeface="Times New Roman" panose="02020603050405020304" pitchFamily="18" charset="0"/>
              </a:rPr>
              <a:t/>
            </a:r>
            <a:br>
              <a:rPr lang="en-US" altLang="en-US" sz="2400" b="1" dirty="0">
                <a:solidFill>
                  <a:schemeClr val="tx1"/>
                </a:solidFill>
                <a:latin typeface="Times New Roman" panose="02020603050405020304" pitchFamily="18" charset="0"/>
                <a:cs typeface="Times New Roman" panose="02020603050405020304" pitchFamily="18" charset="0"/>
              </a:rPr>
            </a:br>
            <a:r>
              <a:rPr lang="en-US" altLang="en-US" sz="2400" b="1" dirty="0">
                <a:solidFill>
                  <a:schemeClr val="tx1"/>
                </a:solidFill>
                <a:latin typeface="Times New Roman" panose="02020603050405020304" pitchFamily="18" charset="0"/>
                <a:cs typeface="Times New Roman" panose="02020603050405020304" pitchFamily="18" charset="0"/>
              </a:rPr>
              <a:t>PROPOSED METHOD</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532262" y="346364"/>
            <a:ext cx="11124749" cy="57172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endParaRPr lang="en-IN" dirty="0"/>
          </a:p>
        </p:txBody>
      </p:sp>
      <p:pic>
        <p:nvPicPr>
          <p:cNvPr id="6" name="Picture 5"/>
          <p:cNvPicPr/>
          <p:nvPr/>
        </p:nvPicPr>
        <p:blipFill>
          <a:blip r:embed="rId2"/>
          <a:stretch>
            <a:fillRect/>
          </a:stretch>
        </p:blipFill>
        <p:spPr>
          <a:xfrm>
            <a:off x="3775880" y="1839178"/>
            <a:ext cx="3657600" cy="3752850"/>
          </a:xfrm>
          <a:prstGeom prst="rect">
            <a:avLst/>
          </a:prstGeom>
        </p:spPr>
      </p:pic>
    </p:spTree>
    <p:extLst>
      <p:ext uri="{BB962C8B-B14F-4D97-AF65-F5344CB8AC3E}">
        <p14:creationId xmlns:p14="http://schemas.microsoft.com/office/powerpoint/2010/main" val="148758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6645" y="132229"/>
            <a:ext cx="2799259" cy="70240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smtClean="0">
                <a:latin typeface="Times New Roman" panose="02020603050405020304" pitchFamily="18" charset="0"/>
                <a:cs typeface="Times New Roman" panose="02020603050405020304" pitchFamily="18" charset="0"/>
              </a:rPr>
              <a:t>ALGORITHMS</a:t>
            </a:r>
            <a:endParaRPr lang="en-IN" sz="24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97C38E1A-45F4-4C69-BA47-2E182DCBB270}"/>
              </a:ext>
            </a:extLst>
          </p:cNvPr>
          <p:cNvSpPr/>
          <p:nvPr/>
        </p:nvSpPr>
        <p:spPr>
          <a:xfrm>
            <a:off x="912102" y="580721"/>
            <a:ext cx="5038532" cy="507831"/>
          </a:xfrm>
          <a:prstGeom prst="rect">
            <a:avLst/>
          </a:prstGeom>
        </p:spPr>
        <p:txBody>
          <a:bodyPr wrap="square">
            <a:spAutoFit/>
          </a:bodyPr>
          <a:lstStyle/>
          <a:p>
            <a:pPr marL="342900" marR="0" lvl="0" indent="-342900" algn="just">
              <a:lnSpc>
                <a:spcPct val="150000"/>
              </a:lnSpc>
              <a:spcBef>
                <a:spcPts val="0"/>
              </a:spcBef>
              <a:spcAft>
                <a:spcPts val="1000"/>
              </a:spcAft>
              <a:buFont typeface="+mj-lt"/>
              <a:buAutoNum type="arabicPeriod"/>
            </a:pPr>
            <a:r>
              <a:rPr lang="en-IN" b="1" dirty="0">
                <a:latin typeface="Times New Roman" panose="02020603050405020304" pitchFamily="18" charset="0"/>
                <a:ea typeface="Calibri" panose="020F0502020204030204" pitchFamily="34" charset="0"/>
                <a:cs typeface="Times New Roman" panose="02020603050405020304" pitchFamily="18" charset="0"/>
              </a:rPr>
              <a:t>Decision Tree: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xmlns="" id="{521F976E-99F8-42EB-9437-CFFBB1D90EE0}"/>
              </a:ext>
            </a:extLst>
          </p:cNvPr>
          <p:cNvSpPr/>
          <p:nvPr/>
        </p:nvSpPr>
        <p:spPr>
          <a:xfrm>
            <a:off x="912102" y="1165189"/>
            <a:ext cx="10398324" cy="2334806"/>
          </a:xfrm>
          <a:prstGeom prst="rect">
            <a:avLst/>
          </a:prstGeom>
        </p:spPr>
        <p:txBody>
          <a:bodyPr wrap="square">
            <a:spAutoFit/>
          </a:bodyPr>
          <a:lstStyle/>
          <a:p>
            <a:pPr algn="just">
              <a:lnSpc>
                <a:spcPct val="200000"/>
              </a:lnSpc>
              <a:spcAft>
                <a:spcPts val="1000"/>
              </a:spcAft>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Decision tree is a flowchart-like tree structure where an internal node represents feature(or attribute), the branch represents a decision rule, and each leaf node represents the outcome. The topmost node in a decision tree is known as the root node. It learns to partition on the basis of the attribute value. It partitions the tree in recursively manner call recursive partitioning. This flowchart-like structure helps you in decision making. It's visualization like a flowchart diagram which easily mimics the human level thinking. That is why decision trees are easy to understand and interpret.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xmlns="" id="{63FAFD6B-36AD-4990-8758-1C0675FFF1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4751" y="3794787"/>
            <a:ext cx="6343049" cy="2981325"/>
          </a:xfrm>
          <a:prstGeom prst="rect">
            <a:avLst/>
          </a:prstGeom>
          <a:effectLst>
            <a:glow rad="127000">
              <a:schemeClr val="accent1">
                <a:lumMod val="60000"/>
                <a:lumOff val="40000"/>
              </a:schemeClr>
            </a:glow>
          </a:effectLst>
        </p:spPr>
      </p:pic>
    </p:spTree>
    <p:extLst>
      <p:ext uri="{BB962C8B-B14F-4D97-AF65-F5344CB8AC3E}">
        <p14:creationId xmlns:p14="http://schemas.microsoft.com/office/powerpoint/2010/main" val="2355949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271</TotalTime>
  <Words>1806</Words>
  <Application>Microsoft Office PowerPoint</Application>
  <PresentationFormat>Widescreen</PresentationFormat>
  <Paragraphs>111</Paragraphs>
  <Slides>19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Calibri Light</vt:lpstr>
      <vt:lpstr>Droid Sans Fallback</vt:lpstr>
      <vt:lpstr>Symbol</vt:lpstr>
      <vt:lpstr>Times New Roman</vt:lpstr>
      <vt:lpstr>Wingdings</vt:lpstr>
      <vt:lpstr>Wingdings 3</vt:lpstr>
      <vt:lpstr>Office Theme</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BALARAM PANIGRAHY</dc:creator>
  <cp:lastModifiedBy>G.P LIKITH</cp:lastModifiedBy>
  <cp:revision>44</cp:revision>
  <dcterms:created xsi:type="dcterms:W3CDTF">2022-04-13T10:05:01Z</dcterms:created>
  <dcterms:modified xsi:type="dcterms:W3CDTF">2023-04-05T10:58:42Z</dcterms:modified>
</cp:coreProperties>
</file>