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4"/>
  </p:notesMasterIdLst>
  <p:sldIdLst>
    <p:sldId id="332" r:id="rId2"/>
    <p:sldId id="333"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D0A9E-8661-4836-848E-C3048FD2A5EE}"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519F4-E795-4B17-9158-CFE0E9D21706}" type="slidenum">
              <a:rPr lang="en-US" smtClean="0"/>
              <a:t>‹#›</a:t>
            </a:fld>
            <a:endParaRPr lang="en-US"/>
          </a:p>
        </p:txBody>
      </p:sp>
    </p:spTree>
    <p:extLst>
      <p:ext uri="{BB962C8B-B14F-4D97-AF65-F5344CB8AC3E}">
        <p14:creationId xmlns:p14="http://schemas.microsoft.com/office/powerpoint/2010/main" val="378679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8DC79-622D-4007-846D-209C2CBEB8B8}" type="slidenum">
              <a:rPr lang="en-US" smtClean="0"/>
              <a:t>5</a:t>
            </a:fld>
            <a:endParaRPr lang="en-US"/>
          </a:p>
        </p:txBody>
      </p:sp>
    </p:spTree>
    <p:extLst>
      <p:ext uri="{BB962C8B-B14F-4D97-AF65-F5344CB8AC3E}">
        <p14:creationId xmlns:p14="http://schemas.microsoft.com/office/powerpoint/2010/main" val="509907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1797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87298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51698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1906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74076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8411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13689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67211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84991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74821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05-04-2023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8258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05-04-2023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8799710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970492" y="3032967"/>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sz="3600" b="1" dirty="0"/>
              <a:t>WEATHER FORECASTING USING DATA MINING</a:t>
            </a:r>
            <a:endParaRPr lang="en-US" sz="3600" dirty="0"/>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521315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510128"/>
          </a:xfrm>
          <a:prstGeom prst="rect">
            <a:avLst/>
          </a:prstGeom>
          <a:noFill/>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14119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79136DC-FA4B-457B-9CF6-6540C1224BE8}"/>
              </a:ext>
            </a:extLst>
          </p:cNvPr>
          <p:cNvSpPr/>
          <p:nvPr/>
        </p:nvSpPr>
        <p:spPr>
          <a:xfrm>
            <a:off x="658680" y="501758"/>
            <a:ext cx="3481283" cy="579967"/>
          </a:xfrm>
          <a:prstGeom prst="rect">
            <a:avLst/>
          </a:prstGeom>
        </p:spPr>
        <p:txBody>
          <a:bodyPr wrap="square">
            <a:spAutoFit/>
          </a:bodyPr>
          <a:lstStyle/>
          <a:p>
            <a:pPr algn="just">
              <a:lnSpc>
                <a:spcPct val="150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Logistic Regression</a:t>
            </a:r>
            <a:r>
              <a:rPr lang="en-IN" sz="2400" b="1" dirty="0">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xmlns="" id="{69ABEBE6-0D5D-4BB3-99A1-EA0B0D477243}"/>
              </a:ext>
            </a:extLst>
          </p:cNvPr>
          <p:cNvSpPr/>
          <p:nvPr/>
        </p:nvSpPr>
        <p:spPr>
          <a:xfrm>
            <a:off x="580381" y="1400101"/>
            <a:ext cx="10451038" cy="4638642"/>
          </a:xfrm>
          <a:prstGeom prst="rect">
            <a:avLst/>
          </a:prstGeom>
        </p:spPr>
        <p:txBody>
          <a:bodyPr wrap="square">
            <a:spAutoFit/>
          </a:bodyPr>
          <a:lstStyle/>
          <a:p>
            <a:pPr algn="just">
              <a:lnSpc>
                <a:spcPct val="200000"/>
              </a:lnSpc>
            </a:pPr>
            <a:r>
              <a:rPr lang="en-US" sz="1500" dirty="0">
                <a:latin typeface="Times New Roman" panose="02020603050405020304" pitchFamily="18" charset="0"/>
                <a:cs typeface="Times New Roman" panose="02020603050405020304" pitchFamily="18" charset="0"/>
              </a:rPr>
              <a:t>Logistic Regression was used in the biological sciences in early twentieth century. It was then used in many social science applications. Logistic Regression is used when the dependent variable(target) is categorical. For example,</a:t>
            </a:r>
          </a:p>
          <a:p>
            <a:pPr lvl="0" algn="just">
              <a:lnSpc>
                <a:spcPct val="200000"/>
              </a:lnSpc>
            </a:pPr>
            <a:r>
              <a:rPr lang="en-US" sz="1500" dirty="0">
                <a:latin typeface="Times New Roman" panose="02020603050405020304" pitchFamily="18" charset="0"/>
                <a:cs typeface="Times New Roman" panose="02020603050405020304" pitchFamily="18" charset="0"/>
              </a:rPr>
              <a:t>To predict whether an email is spam (1) or (0)</a:t>
            </a:r>
          </a:p>
          <a:p>
            <a:pPr lvl="0" algn="just">
              <a:lnSpc>
                <a:spcPct val="200000"/>
              </a:lnSpc>
            </a:pPr>
            <a:r>
              <a:rPr lang="en-US" sz="1500" dirty="0">
                <a:latin typeface="Times New Roman" panose="02020603050405020304" pitchFamily="18" charset="0"/>
                <a:cs typeface="Times New Roman" panose="02020603050405020304" pitchFamily="18" charset="0"/>
              </a:rPr>
              <a:t>Whether the tumor is malignant (1) or not (0)</a:t>
            </a:r>
          </a:p>
          <a:p>
            <a:pPr lvl="0" algn="just">
              <a:lnSpc>
                <a:spcPct val="200000"/>
              </a:lnSpc>
            </a:pPr>
            <a:r>
              <a:rPr lang="en-US" sz="1500" dirty="0">
                <a:latin typeface="Times New Roman" panose="02020603050405020304" pitchFamily="18" charset="0"/>
                <a:cs typeface="Times New Roman" panose="02020603050405020304" pitchFamily="18" charset="0"/>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a:t>
            </a:r>
          </a:p>
          <a:p>
            <a:pPr algn="just">
              <a:lnSpc>
                <a:spcPct val="200000"/>
              </a:lnSpc>
            </a:pPr>
            <a:r>
              <a:rPr lang="en-US" sz="1500" dirty="0">
                <a:latin typeface="Times New Roman" panose="02020603050405020304" pitchFamily="18" charset="0"/>
                <a:cs typeface="Times New Roman" panose="02020603050405020304" pitchFamily="18" charset="0"/>
              </a:rPr>
              <a:t>From this example, it can be inferred that linear regression is not suitable for classification problem. Linear regression is unbounded, and this brings logistic regression into picture. Their value strictly ranges from 0 to 1.</a:t>
            </a:r>
          </a:p>
        </p:txBody>
      </p:sp>
    </p:spTree>
    <p:extLst>
      <p:ext uri="{BB962C8B-B14F-4D97-AF65-F5344CB8AC3E}">
        <p14:creationId xmlns:p14="http://schemas.microsoft.com/office/powerpoint/2010/main" val="642497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250950" y="2811463"/>
            <a:ext cx="10941050" cy="3833812"/>
          </a:xfrm>
        </p:spPr>
        <p:txBody>
          <a:bodyPr>
            <a:normAutofit fontScale="70000" lnSpcReduction="20000"/>
          </a:bodyPr>
          <a:lstStyle/>
          <a:p>
            <a:pPr algn="just">
              <a:lnSpc>
                <a:spcPct val="210000"/>
              </a:lnSpc>
            </a:pPr>
            <a:r>
              <a:rPr lang="en-IN" sz="1900" b="1" dirty="0">
                <a:solidFill>
                  <a:schemeClr val="tx1"/>
                </a:solidFill>
                <a:latin typeface="Times New Roman" panose="02020603050405020304" pitchFamily="18" charset="0"/>
                <a:cs typeface="Times New Roman" panose="02020603050405020304" pitchFamily="18" charset="0"/>
              </a:rPr>
              <a:t>Where to use logistic </a:t>
            </a:r>
            <a:r>
              <a:rPr lang="en-IN" sz="1900" b="1" dirty="0" smtClean="0">
                <a:solidFill>
                  <a:schemeClr val="tx1"/>
                </a:solidFill>
                <a:latin typeface="Times New Roman" panose="02020603050405020304" pitchFamily="18" charset="0"/>
                <a:cs typeface="Times New Roman" panose="02020603050405020304" pitchFamily="18" charset="0"/>
              </a:rPr>
              <a:t>regression :</a:t>
            </a:r>
            <a:endParaRPr lang="en-US" sz="1900" b="1" dirty="0">
              <a:solidFill>
                <a:schemeClr val="tx1"/>
              </a:solidFill>
              <a:latin typeface="Times New Roman" panose="02020603050405020304" pitchFamily="18" charset="0"/>
              <a:cs typeface="Times New Roman" panose="02020603050405020304" pitchFamily="18" charset="0"/>
            </a:endParaRPr>
          </a:p>
          <a:p>
            <a:pPr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Logistic regression is used to solve classification problems, and the most common use case is </a:t>
            </a:r>
            <a:r>
              <a:rPr lang="en-IN" sz="1900" u="sng" dirty="0">
                <a:solidFill>
                  <a:schemeClr val="tx1"/>
                </a:solidFill>
                <a:latin typeface="Times New Roman" panose="02020603050405020304" pitchFamily="18" charset="0"/>
                <a:cs typeface="Times New Roman" panose="02020603050405020304" pitchFamily="18" charset="0"/>
              </a:rPr>
              <a:t>binary logistic regression</a:t>
            </a:r>
            <a:r>
              <a:rPr lang="en-IN" sz="1900" dirty="0">
                <a:solidFill>
                  <a:schemeClr val="tx1"/>
                </a:solidFill>
                <a:latin typeface="Times New Roman" panose="02020603050405020304" pitchFamily="18" charset="0"/>
                <a:cs typeface="Times New Roman" panose="02020603050405020304" pitchFamily="18" charset="0"/>
              </a:rPr>
              <a:t>, where the outcome is binary (yes or no). In the real world, you can see </a:t>
            </a:r>
            <a:r>
              <a:rPr lang="en-IN" sz="1900" dirty="0" smtClean="0">
                <a:solidFill>
                  <a:schemeClr val="tx1"/>
                </a:solidFill>
                <a:latin typeface="Times New Roman" panose="02020603050405020304" pitchFamily="18" charset="0"/>
                <a:cs typeface="Times New Roman" panose="02020603050405020304" pitchFamily="18" charset="0"/>
              </a:rPr>
              <a:t>logistic regression </a:t>
            </a:r>
            <a:r>
              <a:rPr lang="en-IN" sz="1900" dirty="0">
                <a:solidFill>
                  <a:schemeClr val="tx1"/>
                </a:solidFill>
                <a:latin typeface="Times New Roman" panose="02020603050405020304" pitchFamily="18" charset="0"/>
                <a:cs typeface="Times New Roman" panose="02020603050405020304" pitchFamily="18" charset="0"/>
              </a:rPr>
              <a:t>applied across multiple areas and fields.</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health care, logistic regression can be used to predict if a tumor is likely to be benign or malignant.</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the financial industry, logistic regression can be used to predict if a transaction is fraudulent or not.</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marketing, logistic regression can be used to predict if a targeted audience will respond or not.</a:t>
            </a:r>
            <a:endParaRPr lang="en-US" sz="1900" dirty="0">
              <a:solidFill>
                <a:schemeClr val="tx1"/>
              </a:solidFill>
              <a:latin typeface="Times New Roman" panose="02020603050405020304" pitchFamily="18" charset="0"/>
              <a:cs typeface="Times New Roman" panose="02020603050405020304" pitchFamily="18" charset="0"/>
            </a:endParaRPr>
          </a:p>
          <a:p>
            <a:pPr algn="just">
              <a:lnSpc>
                <a:spcPct val="210000"/>
              </a:lnSpc>
            </a:pPr>
            <a:r>
              <a:rPr lang="en-IN" sz="2600" dirty="0">
                <a:solidFill>
                  <a:schemeClr val="tx1"/>
                </a:solidFill>
                <a:latin typeface="Times New Roman" panose="02020603050405020304" pitchFamily="18" charset="0"/>
                <a:cs typeface="Times New Roman" panose="02020603050405020304" pitchFamily="18" charset="0"/>
              </a:rPr>
              <a:t>	</a:t>
            </a:r>
            <a:endParaRPr lang="en-US" sz="26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65083" y="317809"/>
            <a:ext cx="5943600" cy="2305050"/>
          </a:xfrm>
          <a:prstGeom prst="rect">
            <a:avLst/>
          </a:prstGeom>
        </p:spPr>
      </p:pic>
    </p:spTree>
    <p:extLst>
      <p:ext uri="{BB962C8B-B14F-4D97-AF65-F5344CB8AC3E}">
        <p14:creationId xmlns:p14="http://schemas.microsoft.com/office/powerpoint/2010/main" val="109837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345" y="289342"/>
            <a:ext cx="10927307" cy="3715312"/>
          </a:xfrm>
          <a:prstGeom prst="rect">
            <a:avLst/>
          </a:prstGeom>
        </p:spPr>
        <p:txBody>
          <a:bodyPr wrap="square">
            <a:spAutoFit/>
          </a:bodyPr>
          <a:lstStyle/>
          <a:p>
            <a:pPr algn="just">
              <a:lnSpc>
                <a:spcPct val="200000"/>
              </a:lnSpc>
            </a:pPr>
            <a:r>
              <a:rPr lang="en-US" sz="1500" b="1" dirty="0">
                <a:latin typeface="Times New Roman" panose="02020603050405020304" pitchFamily="18" charset="0"/>
                <a:cs typeface="Times New Roman" panose="02020603050405020304" pitchFamily="18" charset="0"/>
              </a:rPr>
              <a:t>The three types of logistic </a:t>
            </a:r>
            <a:r>
              <a:rPr lang="en-US" sz="1500" b="1" dirty="0" smtClean="0">
                <a:latin typeface="Times New Roman" panose="02020603050405020304" pitchFamily="18" charset="0"/>
                <a:cs typeface="Times New Roman" panose="02020603050405020304" pitchFamily="18" charset="0"/>
              </a:rPr>
              <a:t>regression :</a:t>
            </a:r>
          </a:p>
          <a:p>
            <a:pPr algn="just">
              <a:lnSpc>
                <a:spcPct val="200000"/>
              </a:lnSpc>
            </a:pP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Binary logistic regression</a:t>
            </a:r>
            <a:r>
              <a:rPr lang="en-US" sz="1500" dirty="0">
                <a:latin typeface="Times New Roman" panose="02020603050405020304" pitchFamily="18" charset="0"/>
                <a:cs typeface="Times New Roman" panose="02020603050405020304" pitchFamily="18" charset="0"/>
              </a:rPr>
              <a:t> - When we have two possible outcomes, like our original example of whether a person is likely to be infected with COVID-19 or not.</a:t>
            </a:r>
          </a:p>
          <a:p>
            <a:pPr marL="285750" lvl="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Multinomial logistic regression</a:t>
            </a:r>
            <a:r>
              <a:rPr lang="en-US" sz="1500" dirty="0">
                <a:latin typeface="Times New Roman" panose="02020603050405020304" pitchFamily="18" charset="0"/>
                <a:cs typeface="Times New Roman" panose="02020603050405020304" pitchFamily="18" charset="0"/>
              </a:rPr>
              <a:t> - When we have multiple outcomes, say if we build out our original example to predict whether someone may have the flu, an allergy, a cold, or COVID-19.</a:t>
            </a:r>
          </a:p>
          <a:p>
            <a:pPr marL="28575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Ordinal logistic regression</a:t>
            </a:r>
            <a:r>
              <a:rPr lang="en-US" sz="1500" dirty="0">
                <a:latin typeface="Times New Roman" panose="02020603050405020304" pitchFamily="18" charset="0"/>
                <a:cs typeface="Times New Roman" panose="02020603050405020304" pitchFamily="18" charset="0"/>
              </a:rPr>
              <a:t> - When the outcome is ordered, like if we build out our original example to also help determine the severity of a COVID-19 infection, sorting it into mild, moderate, and severe cases</a:t>
            </a:r>
          </a:p>
        </p:txBody>
      </p:sp>
    </p:spTree>
    <p:extLst>
      <p:ext uri="{BB962C8B-B14F-4D97-AF65-F5344CB8AC3E}">
        <p14:creationId xmlns:p14="http://schemas.microsoft.com/office/powerpoint/2010/main" val="3882930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02AF80D-1D77-4B13-A6B9-F753FE16F61C}"/>
              </a:ext>
            </a:extLst>
          </p:cNvPr>
          <p:cNvSpPr/>
          <p:nvPr/>
        </p:nvSpPr>
        <p:spPr>
          <a:xfrm>
            <a:off x="696036" y="285703"/>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1C561637-1F16-43A8-8F35-E3C310C85C24}"/>
              </a:ext>
            </a:extLst>
          </p:cNvPr>
          <p:cNvSpPr txBox="1"/>
          <p:nvPr/>
        </p:nvSpPr>
        <p:spPr>
          <a:xfrm>
            <a:off x="696036" y="1126764"/>
            <a:ext cx="10727350" cy="4449295"/>
          </a:xfrm>
          <a:prstGeom prst="rect">
            <a:avLst/>
          </a:prstGeom>
          <a:noFill/>
        </p:spPr>
        <p:txBody>
          <a:bodyPr wrap="square" rtlCol="0">
            <a:spAutoFit/>
          </a:bodyPr>
          <a:lstStyle/>
          <a:p>
            <a:pPr algn="just">
              <a:lnSpc>
                <a:spcPct val="200000"/>
              </a:lnSpc>
            </a:pPr>
            <a:r>
              <a:rPr lang="en-US" sz="1600"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200000"/>
              </a:lnSpc>
            </a:pPr>
            <a:r>
              <a:rPr lang="en-US" sz="1600"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200000"/>
              </a:lnSpc>
            </a:pPr>
            <a:r>
              <a:rPr lang="en-US" sz="1600"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200000"/>
              </a:lnSpc>
            </a:pPr>
            <a:r>
              <a:rPr lang="en-US" sz="1600"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1700636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B10CD-DF22-49BD-BCA4-8861721B2D80}"/>
              </a:ext>
            </a:extLst>
          </p:cNvPr>
          <p:cNvSpPr txBox="1"/>
          <p:nvPr/>
        </p:nvSpPr>
        <p:spPr>
          <a:xfrm>
            <a:off x="504965" y="3122094"/>
            <a:ext cx="11316515" cy="3253648"/>
          </a:xfrm>
          <a:prstGeom prst="rect">
            <a:avLst/>
          </a:prstGeom>
          <a:noFill/>
        </p:spPr>
        <p:txBody>
          <a:bodyPr wrap="square">
            <a:spAutoFit/>
          </a:bodyPr>
          <a:lstStyle/>
          <a:p>
            <a:pPr algn="just">
              <a:lnSpc>
                <a:spcPct val="200000"/>
              </a:lnSpc>
            </a:pPr>
            <a:r>
              <a:rPr lang="en-IN" sz="1500"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200000"/>
              </a:lnSpc>
            </a:pPr>
            <a:r>
              <a:rPr lang="en-IN" sz="1500"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200000"/>
              </a:lnSpc>
            </a:pPr>
            <a:r>
              <a:rPr lang="en-IN" sz="1500"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xmlns="" id="{162A46BD-2668-4B9F-BFC7-A778EBB5D66A}"/>
              </a:ext>
            </a:extLst>
          </p:cNvPr>
          <p:cNvSpPr txBox="1"/>
          <p:nvPr/>
        </p:nvSpPr>
        <p:spPr>
          <a:xfrm>
            <a:off x="504965" y="0"/>
            <a:ext cx="11316514" cy="2791983"/>
          </a:xfrm>
          <a:prstGeom prst="rect">
            <a:avLst/>
          </a:prstGeom>
          <a:noFill/>
        </p:spPr>
        <p:txBody>
          <a:bodyPr wrap="square">
            <a:spAutoFit/>
          </a:bodyPr>
          <a:lstStyle/>
          <a:p>
            <a:pPr algn="just">
              <a:lnSpc>
                <a:spcPct val="200000"/>
              </a:lnSpc>
            </a:pPr>
            <a:r>
              <a:rPr lang="en-US" sz="1500" dirty="0">
                <a:latin typeface="Times New Roman" panose="02020603050405020304" pitchFamily="18" charset="0"/>
                <a:ea typeface="Times New Roman" panose="02020603050405020304" pitchFamily="18" charset="0"/>
              </a:rPr>
              <a:t>Features of a Random Forest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It’s </a:t>
            </a:r>
            <a:r>
              <a:rPr lang="en-US" sz="1500" dirty="0">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In </a:t>
            </a:r>
            <a:r>
              <a:rPr lang="en-US" sz="1500" dirty="0">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256248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323987"/>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conditional entropy of Y (given X) are used to estimate the information gain. In this case, the conditional entropy is subtracted from the entropy of Y.</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01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253198"/>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pPr>
            <a:r>
              <a:rPr lang="en-IN" sz="1500" dirty="0">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sz="1500" i="1" dirty="0">
                <a:latin typeface="Times New Roman" panose="02020603050405020304" pitchFamily="18" charset="0"/>
                <a:ea typeface="Calibri" panose="020F0502020204030204" pitchFamily="34" charset="0"/>
              </a:rPr>
              <a:t>buying</a:t>
            </a:r>
            <a:r>
              <a:rPr lang="en-IN" sz="1500" dirty="0">
                <a:latin typeface="Times New Roman" panose="02020603050405020304" pitchFamily="18" charset="0"/>
                <a:ea typeface="Calibri" panose="020F0502020204030204" pitchFamily="34" charset="0"/>
              </a:rPr>
              <a:t> or </a:t>
            </a:r>
            <a:r>
              <a:rPr lang="en-IN" sz="1500" i="1" dirty="0">
                <a:latin typeface="Times New Roman" panose="02020603050405020304" pitchFamily="18" charset="0"/>
                <a:ea typeface="Calibri" panose="020F0502020204030204" pitchFamily="34" charset="0"/>
              </a:rPr>
              <a:t>not buying</a:t>
            </a:r>
            <a:r>
              <a:rPr lang="en-IN" sz="1500" dirty="0">
                <a:latin typeface="Times New Roman" panose="02020603050405020304" pitchFamily="18" charset="0"/>
                <a:ea typeface="Calibri" panose="020F0502020204030204" pitchFamily="34" charset="0"/>
              </a:rPr>
              <a:t>. The main features </a:t>
            </a:r>
            <a:endParaRPr lang="en-IN" sz="1500"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2380412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smtClean="0">
              <a:latin typeface="Times New Roman" panose="02020603050405020304" pitchFamily="18" charset="0"/>
              <a:cs typeface="Times New Roman" panose="02020603050405020304" pitchFamily="18" charset="0"/>
            </a:endParaRPr>
          </a:p>
          <a:p>
            <a:pPr algn="just">
              <a:lnSpc>
                <a:spcPct val="200000"/>
              </a:lnSpc>
            </a:pPr>
            <a:r>
              <a:rPr lang="en-IN" sz="1500" b="1" dirty="0" smtClean="0">
                <a:latin typeface="Times New Roman" panose="02020603050405020304" pitchFamily="18" charset="0"/>
                <a:cs typeface="Times New Roman" panose="02020603050405020304" pitchFamily="18" charset="0"/>
              </a:rPr>
              <a:t>H/W </a:t>
            </a:r>
            <a:r>
              <a:rPr lang="en-IN" sz="1500" b="1" dirty="0">
                <a:latin typeface="Times New Roman" panose="02020603050405020304" pitchFamily="18" charset="0"/>
                <a:cs typeface="Times New Roman" panose="02020603050405020304" pitchFamily="18" charset="0"/>
              </a:rPr>
              <a:t>Configuration</a:t>
            </a:r>
            <a:r>
              <a:rPr lang="en-IN" sz="1500" b="1"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Django</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32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012443" y="2057258"/>
            <a:ext cx="3281788" cy="3562350"/>
          </a:xfrm>
          <a:prstGeom prst="rect">
            <a:avLst/>
          </a:prstGeom>
        </p:spPr>
      </p:pic>
    </p:spTree>
    <p:extLst>
      <p:ext uri="{BB962C8B-B14F-4D97-AF65-F5344CB8AC3E}">
        <p14:creationId xmlns:p14="http://schemas.microsoft.com/office/powerpoint/2010/main" val="356346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35270" y="245661"/>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996284" y="965087"/>
            <a:ext cx="9608027" cy="5957400"/>
          </a:xfrm>
          <a:prstGeom prst="rect">
            <a:avLst/>
          </a:prstGeom>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Weather forecasting is a method to predict what the atmosphere will be like in a particular place by using scientific knowledge to make the weather observations. Weather forecasting is a challenging task due to the dynamic and complex nature of atmospheric conditions. Recently, data mining techniques have been applied to predict weather patterns using machine learning algorithms. In this study, we propose a weather forecasting model that predicts weather types based on historical weather data. The dataset used in this study includes precipitation, temperature, wind speed, and direction collected from various weather stations. To predict weather types, we used algorithms, which is a popular machine learning technique for classification tasks. The model was trained on historical weather data and tested on a separate set of data to evaluate its accuracy. The results showed that our proposed model achieved a high accuracy rate of over 90%, indicating that it could be a valuable tool for weather forecasting. The study demonstrated that data mining techniques can be used to predict weather patterns accurately. The proposed model can provide valuable insights to weather forecasters and decision-makers in various industries such as agriculture, transportation, and aviation, which rely heavily on accurate weather predictions. The model can be improved by incorporating more weather variables, such as precipitation, cloud cover, and solar radiation, and by applying more sophisticated machine learning techniques, such as ensemble methods.</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Keywords</a:t>
            </a:r>
            <a:r>
              <a:rPr lang="en-IN" sz="1600" dirty="0">
                <a:latin typeface="Times New Roman" panose="02020603050405020304" pitchFamily="18" charset="0"/>
                <a:cs typeface="Times New Roman" panose="02020603050405020304" pitchFamily="18" charset="0"/>
              </a:rPr>
              <a:t>: Machine Learning, Random Forest, Logistic Regression, Decision Tree, ML techniques, evaluation.</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024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708" y="407028"/>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0962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79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383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62200" y="228600"/>
            <a:ext cx="71628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4137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2545556" y="2759015"/>
            <a:ext cx="63246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5227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5"/>
          <p:cNvPicPr>
            <a:picLocks/>
          </p:cNvPicPr>
          <p:nvPr/>
        </p:nvPicPr>
        <p:blipFill>
          <a:blip r:embed="rId2"/>
          <a:stretch>
            <a:fillRect/>
          </a:stretch>
        </p:blipFill>
        <p:spPr>
          <a:xfrm>
            <a:off x="4494362" y="2656936"/>
            <a:ext cx="4954438" cy="3820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90419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4" name="Content Placeholder 3"/>
          <p:cNvPicPr>
            <a:picLocks/>
          </p:cNvPicPr>
          <p:nvPr/>
        </p:nvPicPr>
        <p:blipFill>
          <a:blip r:embed="rId2"/>
          <a:stretch>
            <a:fillRect/>
          </a:stretch>
        </p:blipFill>
        <p:spPr>
          <a:xfrm>
            <a:off x="2055962" y="3230592"/>
            <a:ext cx="7924800" cy="3143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81501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35323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10713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180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33547" y="720679"/>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83296" y="1383461"/>
            <a:ext cx="10498937"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600" dirty="0">
                <a:latin typeface="Times New Roman" panose="02020603050405020304" pitchFamily="18" charset="0"/>
                <a:cs typeface="Times New Roman" panose="02020603050405020304" pitchFamily="18" charset="0"/>
              </a:rPr>
              <a:t>Weather Forecasting is area of current technology that predicts the atmospheric conditions for a particular location by collecting dynamic data related to weather. The knowledge of current atmospheric state is updating by various weather forecasting tools such as satellites, Balloons and aircraft, Buoys and land stations and Radar System. The data collected from states are distorted into Numerical representation is known as assimilation. Weather Predictions are essential for various applications such as climate monitoring, drought detection, agriculture and production, energy industry, aviation industry, communication, pollution dispersal etc. The technique used for weather prediction is data mining. Data mining refers to the extraction of given set of data that is useful for making predictions and correlation between different parameters. Data mining offers that to </a:t>
            </a:r>
            <a:r>
              <a:rPr lang="en-IN" sz="1600" dirty="0" err="1">
                <a:latin typeface="Times New Roman" panose="02020603050405020304" pitchFamily="18" charset="0"/>
                <a:cs typeface="Times New Roman" panose="02020603050405020304" pitchFamily="18" charset="0"/>
              </a:rPr>
              <a:t>analyze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datas</a:t>
            </a:r>
            <a:r>
              <a:rPr lang="en-IN" sz="1600" dirty="0">
                <a:latin typeface="Times New Roman" panose="02020603050405020304" pitchFamily="18" charset="0"/>
                <a:cs typeface="Times New Roman" panose="02020603050405020304" pitchFamily="18" charset="0"/>
              </a:rPr>
              <a:t> and derive rules for weather predictions. In database the </a:t>
            </a:r>
            <a:r>
              <a:rPr lang="en-IN" sz="1600" dirty="0" err="1">
                <a:latin typeface="Times New Roman" panose="02020603050405020304" pitchFamily="18" charset="0"/>
                <a:cs typeface="Times New Roman" panose="02020603050405020304" pitchFamily="18" charset="0"/>
              </a:rPr>
              <a:t>datas</a:t>
            </a:r>
            <a:r>
              <a:rPr lang="en-IN" sz="1600" dirty="0">
                <a:latin typeface="Times New Roman" panose="02020603050405020304" pitchFamily="18" charset="0"/>
                <a:cs typeface="Times New Roman" panose="02020603050405020304" pitchFamily="18" charset="0"/>
              </a:rPr>
              <a:t> are stored and organized .Data mining techniques are divided into classification and clustering techniques. Classification is a data mining technique designed for classifying unknown samples. Rainfall can be easily predict using classification </a:t>
            </a:r>
            <a:r>
              <a:rPr lang="en-IN" sz="1600" dirty="0" smtClean="0">
                <a:latin typeface="Times New Roman" panose="02020603050405020304" pitchFamily="18" charset="0"/>
                <a:cs typeface="Times New Roman" panose="02020603050405020304" pitchFamily="18" charset="0"/>
              </a:rPr>
              <a:t>techniques</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7591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7918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36831" y="2915728"/>
            <a:ext cx="5417280" cy="38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920612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046435" y="96505"/>
            <a:ext cx="6924264" cy="6301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0350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58919" y="1050878"/>
            <a:ext cx="11062204" cy="49131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Aft>
                <a:spcPts val="1000"/>
              </a:spcAft>
            </a:pPr>
            <a:r>
              <a:rPr lang="en-IN" sz="1600" dirty="0"/>
              <a:t>Accurate weather forecasting is critical for various sectors such as agriculture, aviation, transportation, energy, and public safety. Traditional forecasting methods rely on meteorological models, which are complex mathematical simulations of atmospheric conditions, and historical data. However, these models can be inaccurate due to the complexity of the weather system, the limited availability of data, and the uncertainty of the atmosphere's </a:t>
            </a:r>
            <a:r>
              <a:rPr lang="en-IN" sz="1600" dirty="0" err="1"/>
              <a:t>behavior.Data</a:t>
            </a:r>
            <a:r>
              <a:rPr lang="en-IN" sz="1600" dirty="0"/>
              <a:t> mining is an advanced analytical method that involves extracting patterns and knowledge from large datasets. It has become increasingly popular in weather forecasting due to its ability to handle massive amounts of data, identify hidden patterns, and provide accurate predictions. Data mining techniques can be used to </a:t>
            </a:r>
            <a:r>
              <a:rPr lang="en-IN" sz="1600" dirty="0" err="1"/>
              <a:t>analyze</a:t>
            </a:r>
            <a:r>
              <a:rPr lang="en-IN" sz="1600" dirty="0"/>
              <a:t> various weather data sources such as satellite imagery, radar data, and weather station </a:t>
            </a:r>
            <a:r>
              <a:rPr lang="en-IN" sz="1600" dirty="0" err="1"/>
              <a:t>observations.One</a:t>
            </a:r>
            <a:r>
              <a:rPr lang="en-IN" sz="1600" dirty="0"/>
              <a:t> of the most common data mining techniques used in weather forecasting is machine learning.</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313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923610" y="970128"/>
          <a:ext cx="10342367" cy="5906600"/>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xmlns="" val="20000"/>
                    </a:ext>
                  </a:extLst>
                </a:gridCol>
                <a:gridCol w="2534052">
                  <a:extLst>
                    <a:ext uri="{9D8B030D-6E8A-4147-A177-3AD203B41FA5}">
                      <a16:colId xmlns:a16="http://schemas.microsoft.com/office/drawing/2014/main" xmlns="" val="20001"/>
                    </a:ext>
                  </a:extLst>
                </a:gridCol>
                <a:gridCol w="1760751">
                  <a:extLst>
                    <a:ext uri="{9D8B030D-6E8A-4147-A177-3AD203B41FA5}">
                      <a16:colId xmlns:a16="http://schemas.microsoft.com/office/drawing/2014/main" xmlns="" val="20002"/>
                    </a:ext>
                  </a:extLst>
                </a:gridCol>
                <a:gridCol w="3096182">
                  <a:extLst>
                    <a:ext uri="{9D8B030D-6E8A-4147-A177-3AD203B41FA5}">
                      <a16:colId xmlns:a16="http://schemas.microsoft.com/office/drawing/2014/main" xmlns="" val="20003"/>
                    </a:ext>
                  </a:extLst>
                </a:gridCol>
                <a:gridCol w="2388260">
                  <a:extLst>
                    <a:ext uri="{9D8B030D-6E8A-4147-A177-3AD203B41FA5}">
                      <a16:colId xmlns:a16="http://schemas.microsoft.com/office/drawing/2014/main" xmlns="" val="20004"/>
                    </a:ext>
                  </a:extLst>
                </a:gridCol>
              </a:tblGrid>
              <a:tr h="0">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Conference ICT, Cell 2011;144: volume</a:t>
                      </a:r>
                      <a:r>
                        <a:rPr lang="en-US" sz="1600" b="0" baseline="0" dirty="0" smtClean="0">
                          <a:latin typeface="Times New Roman" panose="02020603050405020304" pitchFamily="18" charset="0"/>
                          <a:cs typeface="Times New Roman" panose="02020603050405020304" pitchFamily="18" charset="0"/>
                        </a:rPr>
                        <a:t> 5</a:t>
                      </a:r>
                      <a:endParaRPr lang="en-US" sz="1600" b="0"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Pushpa</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Mohan and Dr.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Kiran</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KumariPatil</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“Survey on Crop and Weather Forecasting based on Agriculture related Statistical Data”</a:t>
                      </a:r>
                    </a:p>
                  </a:txBody>
                  <a:tcPr anchor="ctr"/>
                </a:tc>
                <a:tc>
                  <a:txBody>
                    <a:bodyPr/>
                    <a:lstStyle/>
                    <a:p>
                      <a:pPr algn="ctr"/>
                      <a:r>
                        <a:rPr lang="fr-FR" sz="1600" b="0" kern="1200" dirty="0" err="1" smtClean="0">
                          <a:solidFill>
                            <a:schemeClr val="tx1"/>
                          </a:solidFill>
                          <a:effectLst/>
                          <a:latin typeface="Times New Roman" panose="02020603050405020304" pitchFamily="18" charset="0"/>
                          <a:ea typeface="+mn-ea"/>
                          <a:cs typeface="Times New Roman" panose="02020603050405020304" pitchFamily="18" charset="0"/>
                        </a:rPr>
                        <a:t>farming</a:t>
                      </a: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  and  agriculture</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(IEMCON), Vancouver, 2019;2:59.</a:t>
                      </a:r>
                    </a:p>
                  </a:txBody>
                  <a:tcPr anchor="ctr"/>
                </a:tc>
                <a:tc>
                  <a:txBody>
                    <a:bodyPr/>
                    <a:lstStyle/>
                    <a:p>
                      <a:pPr algn="ctr"/>
                      <a:r>
                        <a:rPr lang="sv-SE" sz="1600" b="0" dirty="0" smtClean="0">
                          <a:latin typeface="Times New Roman" panose="02020603050405020304" pitchFamily="18" charset="0"/>
                          <a:cs typeface="Times New Roman" panose="02020603050405020304" pitchFamily="18" charset="0"/>
                        </a:rPr>
                        <a:t>Amruta A. Taksande and P. S. Mohod</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“Applications of Data Mining in Weather Forecasting Using Frequent Pattern Growth Algorithm”, </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Rainfall forecasting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smtClean="0"/>
                        <a:t>” </a:t>
                      </a:r>
                      <a:r>
                        <a:rPr lang="fr-FR" sz="1600" dirty="0" smtClean="0">
                          <a:latin typeface="Times New Roman" panose="02020603050405020304" pitchFamily="18" charset="0"/>
                          <a:cs typeface="Times New Roman" panose="02020603050405020304" pitchFamily="18" charset="0"/>
                        </a:rPr>
                        <a:t>Conference ,</a:t>
                      </a:r>
                      <a:r>
                        <a:rPr lang="en-US" sz="1600" dirty="0" smtClean="0">
                          <a:latin typeface="Times New Roman" panose="02020603050405020304" pitchFamily="18" charset="0"/>
                          <a:cs typeface="Times New Roman" panose="02020603050405020304" pitchFamily="18" charset="0"/>
                        </a:rPr>
                        <a:t>pp. 1–52, 2009;4.</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Fahad</a:t>
                      </a:r>
                      <a:r>
                        <a:rPr lang="en-US" sz="1600" b="0" dirty="0" smtClean="0">
                          <a:latin typeface="Times New Roman" panose="02020603050405020304" pitchFamily="18" charset="0"/>
                          <a:cs typeface="Times New Roman" panose="02020603050405020304" pitchFamily="18" charset="0"/>
                        </a:rPr>
                        <a:t> Sheikh and S. </a:t>
                      </a:r>
                      <a:r>
                        <a:rPr lang="en-US" sz="1600" b="0" dirty="0" err="1" smtClean="0">
                          <a:latin typeface="Times New Roman" panose="02020603050405020304" pitchFamily="18" charset="0"/>
                          <a:cs typeface="Times New Roman" panose="02020603050405020304" pitchFamily="18" charset="0"/>
                        </a:rPr>
                        <a:t>Karthick</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“Analysis of Data Mining Techniques for Weather Prediction”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meteorological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1474413">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smtClean="0">
                          <a:latin typeface="Times New Roman" panose="02020603050405020304" pitchFamily="18" charset="0"/>
                          <a:cs typeface="Times New Roman" panose="02020603050405020304" pitchFamily="18" charset="0"/>
                        </a:rPr>
                        <a:t>Conference  </a:t>
                      </a:r>
                      <a:r>
                        <a:rPr lang="nl-NL" sz="1600" dirty="0" smtClean="0">
                          <a:latin typeface="Times New Roman" panose="02020603050405020304" pitchFamily="18" charset="0"/>
                          <a:cs typeface="Times New Roman" panose="02020603050405020304" pitchFamily="18" charset="0"/>
                        </a:rPr>
                        <a:t>vol. 53, pp. 62–74, 2018</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t>Prashant</a:t>
                      </a:r>
                      <a:r>
                        <a:rPr lang="en-US" sz="1600" dirty="0" smtClean="0"/>
                        <a:t> </a:t>
                      </a:r>
                      <a:r>
                        <a:rPr lang="en-US" sz="1600" dirty="0" err="1" smtClean="0"/>
                        <a:t>Biradar</a:t>
                      </a:r>
                      <a:r>
                        <a:rPr lang="en-US" sz="1600" dirty="0" smtClean="0"/>
                        <a:t>, </a:t>
                      </a:r>
                      <a:r>
                        <a:rPr lang="en-US" sz="1600" dirty="0" err="1" smtClean="0"/>
                        <a:t>Sarfraz</a:t>
                      </a:r>
                      <a:r>
                        <a:rPr lang="en-US" sz="1600" dirty="0" smtClean="0"/>
                        <a:t> Ansari, </a:t>
                      </a:r>
                      <a:r>
                        <a:rPr lang="en-US" sz="1600" dirty="0" err="1" smtClean="0"/>
                        <a:t>Yashavant</a:t>
                      </a:r>
                      <a:r>
                        <a:rPr lang="en-US" sz="1600" dirty="0" smtClean="0"/>
                        <a:t> </a:t>
                      </a:r>
                      <a:r>
                        <a:rPr lang="en-US" sz="1600" dirty="0" err="1" smtClean="0"/>
                        <a:t>Paradkar</a:t>
                      </a:r>
                      <a:r>
                        <a:rPr lang="en-US" sz="1600" dirty="0" smtClean="0"/>
                        <a:t> and </a:t>
                      </a:r>
                      <a:r>
                        <a:rPr lang="en-US" sz="1600" dirty="0" err="1" smtClean="0"/>
                        <a:t>Savita</a:t>
                      </a:r>
                      <a:r>
                        <a:rPr lang="en-US" sz="1600" dirty="0" smtClean="0"/>
                        <a:t> </a:t>
                      </a:r>
                      <a:r>
                        <a:rPr lang="en-US" sz="1600" dirty="0" err="1" smtClean="0"/>
                        <a:t>Lohiya</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:“Weather Prediction Using Data Mining”</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atmosphere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
        <p:nvSpPr>
          <p:cNvPr id="6" name="Rectangle 5"/>
          <p:cNvSpPr/>
          <p:nvPr/>
        </p:nvSpPr>
        <p:spPr>
          <a:xfrm>
            <a:off x="999358" y="241335"/>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a:t>
            </a:r>
            <a:r>
              <a:rPr lang="en-US" sz="2000" b="1" dirty="0" smtClean="0">
                <a:latin typeface="Times New Roman" panose="02020603050405020304" pitchFamily="18" charset="0"/>
                <a:cs typeface="Times New Roman" panose="02020603050405020304" pitchFamily="18" charset="0"/>
              </a:rPr>
              <a:t>survey:</a:t>
            </a:r>
            <a:endParaRPr lang="en-US" sz="2000" dirty="0"/>
          </a:p>
        </p:txBody>
      </p:sp>
    </p:spTree>
    <p:extLst>
      <p:ext uri="{BB962C8B-B14F-4D97-AF65-F5344CB8AC3E}">
        <p14:creationId xmlns:p14="http://schemas.microsoft.com/office/powerpoint/2010/main" val="148877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855260" y="1333632"/>
            <a:ext cx="10481480" cy="1987082"/>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Weather forecasting is a critical application of data mining and machine learning. The existing system of weather forecasting using data mining and machine learning involves the use of historical weather data to predict future weather patterns. They have implemented Support vector machine, Naïve </a:t>
            </a:r>
            <a:r>
              <a:rPr lang="en-US" sz="1600" dirty="0" err="1">
                <a:latin typeface="Times New Roman" panose="02020603050405020304" pitchFamily="18" charset="0"/>
                <a:cs typeface="Times New Roman" panose="02020603050405020304" pitchFamily="18" charset="0"/>
              </a:rPr>
              <a:t>baye’s</a:t>
            </a:r>
            <a:r>
              <a:rPr lang="en-US" sz="1600" dirty="0">
                <a:latin typeface="Times New Roman" panose="02020603050405020304" pitchFamily="18" charset="0"/>
                <a:cs typeface="Times New Roman" panose="02020603050405020304" pitchFamily="18" charset="0"/>
              </a:rPr>
              <a:t>. To overcome all this, we use machine learning packages available in the </a:t>
            </a:r>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 library.</a:t>
            </a:r>
          </a:p>
        </p:txBody>
      </p:sp>
      <p:sp>
        <p:nvSpPr>
          <p:cNvPr id="6" name="TextBox 5">
            <a:extLst>
              <a:ext uri="{FF2B5EF4-FFF2-40B4-BE49-F238E27FC236}">
                <a16:creationId xmlns:a16="http://schemas.microsoft.com/office/drawing/2014/main" xmlns="" id="{1E4843DE-2C3D-4A28-B1A6-D0085E9E13B1}"/>
              </a:ext>
            </a:extLst>
          </p:cNvPr>
          <p:cNvSpPr txBox="1"/>
          <p:nvPr/>
        </p:nvSpPr>
        <p:spPr>
          <a:xfrm>
            <a:off x="855260" y="3984975"/>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r>
              <a:rPr lang="en-IN"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79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1194986"/>
            <a:ext cx="10764326" cy="1987082"/>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proposed system of weather forecasting using data mining and machine learning involves collecting and analyzing large amounts of weather data, such as temperature, humidity, wind speed, precipitation, and atmospheric pressure. This data can be obtained from various sources, including weather stations, satellites, and other sensors. Therefore, we propose a Random Forest, Logistic Regression and Decision Tree machine Classifier to predict the weather types.</a:t>
            </a:r>
          </a:p>
        </p:txBody>
      </p:sp>
      <p:sp>
        <p:nvSpPr>
          <p:cNvPr id="6" name="TextBox 5">
            <a:extLst>
              <a:ext uri="{FF2B5EF4-FFF2-40B4-BE49-F238E27FC236}">
                <a16:creationId xmlns:a16="http://schemas.microsoft.com/office/drawing/2014/main" xmlns="" id="{404ED934-6AFC-418C-B067-0274905E09CD}"/>
              </a:ext>
            </a:extLst>
          </p:cNvPr>
          <p:cNvSpPr txBox="1"/>
          <p:nvPr/>
        </p:nvSpPr>
        <p:spPr>
          <a:xfrm>
            <a:off x="791571" y="3515397"/>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1429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775880" y="1839178"/>
            <a:ext cx="3657600" cy="3752850"/>
          </a:xfrm>
          <a:prstGeom prst="rect">
            <a:avLst/>
          </a:prstGeom>
        </p:spPr>
      </p:pic>
    </p:spTree>
    <p:extLst>
      <p:ext uri="{BB962C8B-B14F-4D97-AF65-F5344CB8AC3E}">
        <p14:creationId xmlns:p14="http://schemas.microsoft.com/office/powerpoint/2010/main" val="239642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334806"/>
          </a:xfrm>
          <a:prstGeom prst="rect">
            <a:avLst/>
          </a:prstGeom>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1687409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TotalTime>
  <Words>2665</Words>
  <Application>Microsoft Office PowerPoint</Application>
  <PresentationFormat>Widescreen</PresentationFormat>
  <Paragraphs>147</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Droid Sans Fallback</vt:lpstr>
      <vt:lpstr>Symbol</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G.P LIKITH</cp:lastModifiedBy>
  <cp:revision>21</cp:revision>
  <dcterms:created xsi:type="dcterms:W3CDTF">2022-04-13T10:05:01Z</dcterms:created>
  <dcterms:modified xsi:type="dcterms:W3CDTF">2023-04-05T10:58:55Z</dcterms:modified>
</cp:coreProperties>
</file>