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Calibri" panose="020F050202020403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10577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1030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608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5422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8910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0935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796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733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public.tableau.com/app/profile/kulbhushan.huparikar/viz/HeartDiseaseDiagnosticAnalysis_17018611754520/HeartDiseaseDiagnosticAnalysis?publish=y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676174" y="1791103"/>
            <a:ext cx="7888825" cy="2387600"/>
          </a:xfrm>
          <a:prstGeom prst="rect">
            <a:avLst/>
          </a:prstGeom>
          <a:noFill/>
          <a:ln>
            <a:noFill/>
          </a:ln>
        </p:spPr>
        <p:txBody>
          <a:bodyPr spcFirstLastPara="1" wrap="square" lIns="91425" tIns="45700" rIns="91425" bIns="45700" anchor="b" anchorCtr="0">
            <a:noAutofit/>
          </a:bodyPr>
          <a:lstStyle/>
          <a:p>
            <a:pPr lvl="0">
              <a:buSzPts val="5400"/>
            </a:pPr>
            <a:r>
              <a:rPr lang="en-US" sz="5400" dirty="0" smtClean="0">
                <a:latin typeface="Times New Roman" panose="02020603050405020304" pitchFamily="18" charset="0"/>
                <a:cs typeface="Times New Roman" panose="02020603050405020304" pitchFamily="18" charset="0"/>
              </a:rPr>
              <a:t>Heart </a:t>
            </a:r>
            <a:r>
              <a:rPr lang="en-US" sz="5400" dirty="0">
                <a:latin typeface="Times New Roman" panose="02020603050405020304" pitchFamily="18" charset="0"/>
                <a:cs typeface="Times New Roman" panose="02020603050405020304" pitchFamily="18" charset="0"/>
              </a:rPr>
              <a:t>Disease Diagnostic </a:t>
            </a:r>
            <a:r>
              <a:rPr lang="en-US" sz="5400" dirty="0" smtClean="0">
                <a:latin typeface="Times New Roman" panose="02020603050405020304" pitchFamily="18" charset="0"/>
                <a:cs typeface="Times New Roman" panose="02020603050405020304" pitchFamily="18" charset="0"/>
              </a:rPr>
              <a:t>Analysis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r>
              <a:rPr lang="en-US" dirty="0">
                <a:latin typeface="Times New Roman" panose="02020603050405020304" pitchFamily="18" charset="0"/>
                <a:cs typeface="Times New Roman" panose="02020603050405020304" pitchFamily="18" charset="0"/>
              </a:rPr>
              <a:t>Introduction - Problem </a:t>
            </a:r>
            <a:r>
              <a:rPr lang="en-US" dirty="0" smtClean="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sp>
        <p:nvSpPr>
          <p:cNvPr id="197" name="Google Shape;197;p2"/>
          <p:cNvSpPr txBox="1">
            <a:spLocks noGrp="1"/>
          </p:cNvSpPr>
          <p:nvPr>
            <p:ph type="body" idx="1"/>
          </p:nvPr>
        </p:nvSpPr>
        <p:spPr>
          <a:xfrm>
            <a:off x="381000" y="2653167"/>
            <a:ext cx="10565675" cy="3436483"/>
          </a:xfrm>
          <a:prstGeom prst="rect">
            <a:avLst/>
          </a:prstGeom>
          <a:noFill/>
          <a:ln>
            <a:noFill/>
          </a:ln>
        </p:spPr>
        <p:txBody>
          <a:bodyPr spcFirstLastPara="1" wrap="square" lIns="91425" tIns="45700" rIns="91425" bIns="45700" anchor="t" anchorCtr="0">
            <a:normAutofit fontScale="92500" lnSpcReduction="10000"/>
          </a:bodyPr>
          <a:lstStyle/>
          <a:p>
            <a:pPr algn="just"/>
            <a:r>
              <a:rPr lang="en-US" sz="1800" dirty="0">
                <a:latin typeface="Times New Roman" panose="02020603050405020304" pitchFamily="18" charset="0"/>
                <a:cs typeface="Times New Roman" panose="02020603050405020304" pitchFamily="18" charset="0"/>
              </a:rPr>
              <a:t>Health is real wealth in the pandemic time we all realized the brute effects of covid-19 on </a:t>
            </a:r>
            <a:r>
              <a:rPr lang="en-US" sz="1800" dirty="0" smtClean="0">
                <a:latin typeface="Times New Roman" panose="02020603050405020304" pitchFamily="18" charset="0"/>
                <a:cs typeface="Times New Roman" panose="02020603050405020304" pitchFamily="18" charset="0"/>
              </a:rPr>
              <a:t>all irrespective </a:t>
            </a:r>
            <a:r>
              <a:rPr lang="en-US" sz="1800" dirty="0">
                <a:latin typeface="Times New Roman" panose="02020603050405020304" pitchFamily="18" charset="0"/>
                <a:cs typeface="Times New Roman" panose="02020603050405020304" pitchFamily="18" charset="0"/>
              </a:rPr>
              <a:t>of any status. You are required to analyze this health and medical data for better future preparation.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Do </a:t>
            </a:r>
            <a:r>
              <a:rPr lang="en-US" sz="1800" dirty="0">
                <a:latin typeface="Times New Roman" panose="02020603050405020304" pitchFamily="18" charset="0"/>
                <a:cs typeface="Times New Roman" panose="02020603050405020304" pitchFamily="18" charset="0"/>
              </a:rPr>
              <a:t>ETL: Extract- Transform and Load data from the heart disease diagnostic database. You can perform EDA through python. The database extracts various information such as Heart disease rates, Heart disease by gender, by age.  You can even compare attributes of the data set to extract necessary information. Make the necessary dashboard with the best you can extract from the data. Use various visualization and features and make the best dashboard. Find key metrics and factors and show the meaningful relationships between attributes. Do your own research and come up with your findings </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
        <p:nvSpPr>
          <p:cNvPr id="198"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05</a:t>
            </a:r>
            <a:r>
              <a:rPr lang="en-US" dirty="0" smtClean="0"/>
              <a:t>/12/2023</a:t>
            </a:r>
            <a:endParaRPr dirty="0"/>
          </a:p>
        </p:txBody>
      </p:sp>
      <p:sp>
        <p:nvSpPr>
          <p:cNvPr id="199" name="Google Shape;19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lvl="0"/>
            <a:r>
              <a:rPr lang="en-US" dirty="0">
                <a:latin typeface="Times New Roman" panose="02020603050405020304" pitchFamily="18" charset="0"/>
                <a:cs typeface="Times New Roman" panose="02020603050405020304" pitchFamily="18" charset="0"/>
              </a:rPr>
              <a:t>Heart Disease Diagnostic Analysis</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167492" y="381001"/>
            <a:ext cx="9779183" cy="73966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sz="3600" dirty="0">
                <a:latin typeface="Times New Roman" panose="02020603050405020304" pitchFamily="18" charset="0"/>
                <a:cs typeface="Times New Roman" panose="02020603050405020304" pitchFamily="18" charset="0"/>
              </a:rPr>
              <a:t>Details of Data</a:t>
            </a:r>
            <a:endParaRPr sz="3600" dirty="0">
              <a:latin typeface="Times New Roman" panose="02020603050405020304" pitchFamily="18" charset="0"/>
              <a:cs typeface="Times New Roman" panose="02020603050405020304" pitchFamily="18" charset="0"/>
            </a:endParaRPr>
          </a:p>
        </p:txBody>
      </p:sp>
      <p:sp>
        <p:nvSpPr>
          <p:cNvPr id="206" name="Google Shape;206;p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r>
              <a:rPr lang="en-US" dirty="0" smtClean="0"/>
              <a:t>05/12/2023</a:t>
            </a:r>
            <a:endParaRPr dirty="0"/>
          </a:p>
        </p:txBody>
      </p:sp>
      <p:sp>
        <p:nvSpPr>
          <p:cNvPr id="207" name="Google Shape;2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lvl="0"/>
            <a:r>
              <a:rPr lang="en-US" dirty="0">
                <a:latin typeface="Times New Roman" panose="02020603050405020304" pitchFamily="18" charset="0"/>
                <a:cs typeface="Times New Roman" panose="02020603050405020304" pitchFamily="18" charset="0"/>
              </a:rPr>
              <a:t>Heart Disease Diagnostic Analysis</a:t>
            </a:r>
            <a:endParaRPr lang="en-US" dirty="0"/>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pic>
        <p:nvPicPr>
          <p:cNvPr id="3" name="Picture 2"/>
          <p:cNvPicPr>
            <a:picLocks noChangeAspect="1"/>
          </p:cNvPicPr>
          <p:nvPr/>
        </p:nvPicPr>
        <p:blipFill>
          <a:blip r:embed="rId3"/>
          <a:stretch>
            <a:fillRect/>
          </a:stretch>
        </p:blipFill>
        <p:spPr>
          <a:xfrm>
            <a:off x="1167492" y="1268238"/>
            <a:ext cx="5973009" cy="1590897"/>
          </a:xfrm>
          <a:prstGeom prst="rect">
            <a:avLst/>
          </a:prstGeom>
        </p:spPr>
      </p:pic>
      <p:sp>
        <p:nvSpPr>
          <p:cNvPr id="4" name="TextBox 3"/>
          <p:cNvSpPr txBox="1"/>
          <p:nvPr/>
        </p:nvSpPr>
        <p:spPr>
          <a:xfrm>
            <a:off x="1282890" y="2988860"/>
            <a:ext cx="8693623" cy="1600438"/>
          </a:xfrm>
          <a:prstGeom prst="rect">
            <a:avLst/>
          </a:prstGeom>
          <a:noFill/>
        </p:spPr>
        <p:txBody>
          <a:bodyPr wrap="square" rtlCol="0">
            <a:spAutoFit/>
          </a:bodyPr>
          <a:lstStyle/>
          <a:p>
            <a:r>
              <a:rPr lang="en-US" dirty="0" smtClean="0"/>
              <a:t>For Tableau : </a:t>
            </a:r>
            <a:endParaRPr lang="en-US" dirty="0"/>
          </a:p>
          <a:p>
            <a:endParaRPr lang="en-US" dirty="0"/>
          </a:p>
          <a:p>
            <a:r>
              <a:rPr lang="en-US" dirty="0">
                <a:hlinkClick r:id="rId4" tooltip="https://public.tableau.com/app/profile/kulbhushan.huparikar/viz/HeartDiseaseDiagnosticAnalysis_17018611754520/HeartDiseaseDiagnosticAnalysis?publish=yes"/>
              </a:rPr>
              <a:t>https://</a:t>
            </a:r>
            <a:r>
              <a:rPr lang="en-US" dirty="0" smtClean="0">
                <a:hlinkClick r:id="rId4" tooltip="https://public.tableau.com/app/profile/kulbhushan.huparikar/viz/HeartDiseaseDiagnosticAnalysis_17018611754520/HeartDiseaseDiagnosticAnalysis?publish=yes"/>
              </a:rPr>
              <a:t>public.tableau.com/app/profile/kulbhushan.huparikar/viz/HeartDiseaseDiagnosticAnalysis_17018611754520/HeartDiseaseDiagnosticAnalysis?publish=yes</a:t>
            </a:r>
            <a:endParaRPr lang="en-US" dirty="0" smtClean="0"/>
          </a:p>
          <a:p>
            <a:endParaRPr lang="en-US" dirty="0"/>
          </a:p>
          <a:p>
            <a:r>
              <a:rPr lang="en-US" dirty="0" smtClean="0"/>
              <a:t>For Python :</a:t>
            </a:r>
          </a:p>
          <a:p>
            <a:r>
              <a:rPr lang="en-US" dirty="0" smtClean="0"/>
              <a:t>PDF file of EDA of Project Submitted with this File in final Submission.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sz="4000" dirty="0">
                <a:latin typeface="Times New Roman" panose="02020603050405020304" pitchFamily="18" charset="0"/>
                <a:cs typeface="Times New Roman" panose="02020603050405020304" pitchFamily="18" charset="0"/>
              </a:rPr>
              <a:t>Main KPIs</a:t>
            </a:r>
            <a:endParaRPr sz="4000" dirty="0">
              <a:latin typeface="Times New Roman" panose="02020603050405020304" pitchFamily="18" charset="0"/>
              <a:cs typeface="Times New Roman" panose="02020603050405020304" pitchFamily="18" charset="0"/>
            </a:endParaRPr>
          </a:p>
        </p:txBody>
      </p:sp>
      <p:sp>
        <p:nvSpPr>
          <p:cNvPr id="225" name="Google Shape;225;p4"/>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r>
              <a:rPr lang="en-US" dirty="0" smtClean="0"/>
              <a:t>05/12/2023</a:t>
            </a:r>
            <a:endParaRPr lang="en-US" dirty="0"/>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lvl="0"/>
            <a:r>
              <a:rPr lang="en-US" dirty="0">
                <a:latin typeface="Times New Roman" panose="02020603050405020304" pitchFamily="18" charset="0"/>
                <a:cs typeface="Times New Roman" panose="02020603050405020304" pitchFamily="18" charset="0"/>
              </a:rPr>
              <a:t>Heart Disease Diagnostic Analysis</a:t>
            </a:r>
            <a:endParaRPr lang="en-US" dirty="0"/>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30" name="Google Shape;230;p4"/>
          <p:cNvSpPr txBox="1">
            <a:spLocks noGrp="1"/>
          </p:cNvSpPr>
          <p:nvPr>
            <p:ph type="body" idx="4"/>
          </p:nvPr>
        </p:nvSpPr>
        <p:spPr>
          <a:xfrm flipH="1">
            <a:off x="830741" y="1753435"/>
            <a:ext cx="9207337" cy="3892788"/>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sz="1800" dirty="0">
                <a:latin typeface="Times New Roman" panose="02020603050405020304" pitchFamily="18" charset="0"/>
                <a:cs typeface="Times New Roman" panose="02020603050405020304" pitchFamily="18" charset="0"/>
              </a:rPr>
              <a:t>Attribute Information:</a:t>
            </a:r>
          </a:p>
          <a:p>
            <a:pPr marL="0" lvl="0" indent="0">
              <a:spcBef>
                <a:spcPts val="0"/>
              </a:spcBef>
            </a:pPr>
            <a:endParaRPr lang="en-US" sz="1800" dirty="0">
              <a:latin typeface="Times New Roman" panose="02020603050405020304" pitchFamily="18" charset="0"/>
              <a:cs typeface="Times New Roman" panose="02020603050405020304" pitchFamily="18" charset="0"/>
            </a:endParaRPr>
          </a:p>
          <a:p>
            <a:pPr marL="0" lvl="0" indent="0">
              <a:spcBef>
                <a:spcPts val="0"/>
              </a:spcBef>
            </a:pPr>
            <a:r>
              <a:rPr lang="en-US" sz="1800" b="0" dirty="0">
                <a:latin typeface="Times New Roman" panose="02020603050405020304" pitchFamily="18" charset="0"/>
                <a:cs typeface="Times New Roman" panose="02020603050405020304" pitchFamily="18" charset="0"/>
              </a:rPr>
              <a:t>age	</a:t>
            </a:r>
            <a:r>
              <a:rPr lang="en-US" sz="1800" b="0" dirty="0" smtClean="0">
                <a:latin typeface="Times New Roman" panose="02020603050405020304" pitchFamily="18" charset="0"/>
                <a:cs typeface="Times New Roman" panose="02020603050405020304" pitchFamily="18" charset="0"/>
              </a:rPr>
              <a:t>						age</a:t>
            </a:r>
            <a:r>
              <a:rPr lang="en-US" sz="1800" b="0" dirty="0">
                <a:latin typeface="Times New Roman" panose="02020603050405020304" pitchFamily="18" charset="0"/>
                <a:cs typeface="Times New Roman" panose="02020603050405020304" pitchFamily="18" charset="0"/>
              </a:rPr>
              <a:t>	</a:t>
            </a:r>
          </a:p>
          <a:p>
            <a:pPr marL="0" lvl="0" indent="0">
              <a:spcBef>
                <a:spcPts val="0"/>
              </a:spcBef>
            </a:pPr>
            <a:r>
              <a:rPr lang="en-US" sz="1800" b="0" dirty="0">
                <a:latin typeface="Times New Roman" panose="02020603050405020304" pitchFamily="18" charset="0"/>
                <a:cs typeface="Times New Roman" panose="02020603050405020304" pitchFamily="18" charset="0"/>
              </a:rPr>
              <a:t>sex	</a:t>
            </a:r>
            <a:r>
              <a:rPr lang="en-US" sz="1800" b="0" dirty="0" smtClean="0">
                <a:latin typeface="Times New Roman" panose="02020603050405020304" pitchFamily="18" charset="0"/>
                <a:cs typeface="Times New Roman" panose="02020603050405020304" pitchFamily="18" charset="0"/>
              </a:rPr>
              <a:t>						sex</a:t>
            </a:r>
            <a:r>
              <a:rPr lang="en-US" sz="1800" b="0" dirty="0">
                <a:latin typeface="Times New Roman" panose="02020603050405020304" pitchFamily="18" charset="0"/>
                <a:cs typeface="Times New Roman" panose="02020603050405020304" pitchFamily="18" charset="0"/>
              </a:rPr>
              <a:t>	</a:t>
            </a:r>
          </a:p>
          <a:p>
            <a:pPr marL="0" lvl="0" indent="0">
              <a:spcBef>
                <a:spcPts val="0"/>
              </a:spcBef>
            </a:pPr>
            <a:r>
              <a:rPr lang="en-US" sz="1800" b="0" dirty="0">
                <a:latin typeface="Times New Roman" panose="02020603050405020304" pitchFamily="18" charset="0"/>
                <a:cs typeface="Times New Roman" panose="02020603050405020304" pitchFamily="18" charset="0"/>
              </a:rPr>
              <a:t>chest pain type (4 values)	</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cp</a:t>
            </a:r>
            <a:r>
              <a:rPr lang="en-US" sz="1800" b="0" dirty="0">
                <a:latin typeface="Times New Roman" panose="02020603050405020304" pitchFamily="18" charset="0"/>
                <a:cs typeface="Times New Roman" panose="02020603050405020304" pitchFamily="18" charset="0"/>
              </a:rPr>
              <a:t>	</a:t>
            </a:r>
          </a:p>
          <a:p>
            <a:pPr marL="0" lvl="0" indent="0">
              <a:spcBef>
                <a:spcPts val="0"/>
              </a:spcBef>
            </a:pPr>
            <a:r>
              <a:rPr lang="en-US" sz="1800" b="0" dirty="0">
                <a:latin typeface="Times New Roman" panose="02020603050405020304" pitchFamily="18" charset="0"/>
                <a:cs typeface="Times New Roman" panose="02020603050405020304" pitchFamily="18" charset="0"/>
              </a:rPr>
              <a:t>resting blood pressure		</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trestbps</a:t>
            </a:r>
            <a:r>
              <a:rPr lang="en-US" sz="1800" b="0" dirty="0">
                <a:latin typeface="Times New Roman" panose="02020603050405020304" pitchFamily="18" charset="0"/>
                <a:cs typeface="Times New Roman" panose="02020603050405020304" pitchFamily="18" charset="0"/>
              </a:rPr>
              <a:t>	</a:t>
            </a:r>
          </a:p>
          <a:p>
            <a:pPr marL="0" lvl="0" indent="0">
              <a:spcBef>
                <a:spcPts val="0"/>
              </a:spcBef>
            </a:pPr>
            <a:r>
              <a:rPr lang="en-US" sz="1800" b="0" dirty="0">
                <a:latin typeface="Times New Roman" panose="02020603050405020304" pitchFamily="18" charset="0"/>
                <a:cs typeface="Times New Roman" panose="02020603050405020304" pitchFamily="18" charset="0"/>
              </a:rPr>
              <a:t>serum </a:t>
            </a:r>
            <a:r>
              <a:rPr lang="en-US" sz="1800" b="0" dirty="0" err="1">
                <a:latin typeface="Times New Roman" panose="02020603050405020304" pitchFamily="18" charset="0"/>
                <a:cs typeface="Times New Roman" panose="02020603050405020304" pitchFamily="18" charset="0"/>
              </a:rPr>
              <a:t>cholestoral</a:t>
            </a:r>
            <a:r>
              <a:rPr lang="en-US" sz="1800" b="0" dirty="0">
                <a:latin typeface="Times New Roman" panose="02020603050405020304" pitchFamily="18" charset="0"/>
                <a:cs typeface="Times New Roman" panose="02020603050405020304" pitchFamily="18" charset="0"/>
              </a:rPr>
              <a:t> in mg/dl	</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chol</a:t>
            </a:r>
            <a:r>
              <a:rPr lang="en-US" sz="1800" b="0" dirty="0">
                <a:latin typeface="Times New Roman" panose="02020603050405020304" pitchFamily="18" charset="0"/>
                <a:cs typeface="Times New Roman" panose="02020603050405020304" pitchFamily="18" charset="0"/>
              </a:rPr>
              <a:t>	</a:t>
            </a:r>
          </a:p>
          <a:p>
            <a:pPr marL="0" lvl="0" indent="0">
              <a:spcBef>
                <a:spcPts val="0"/>
              </a:spcBef>
            </a:pPr>
            <a:r>
              <a:rPr lang="en-US" sz="1800" b="0" dirty="0">
                <a:latin typeface="Times New Roman" panose="02020603050405020304" pitchFamily="18" charset="0"/>
                <a:cs typeface="Times New Roman" panose="02020603050405020304" pitchFamily="18" charset="0"/>
              </a:rPr>
              <a:t>fasting blood sugar &gt; 120 mg/dl		</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fbs</a:t>
            </a:r>
            <a:r>
              <a:rPr lang="en-US" sz="1800" b="0" dirty="0">
                <a:latin typeface="Times New Roman" panose="02020603050405020304" pitchFamily="18" charset="0"/>
                <a:cs typeface="Times New Roman" panose="02020603050405020304" pitchFamily="18" charset="0"/>
              </a:rPr>
              <a:t>	</a:t>
            </a:r>
          </a:p>
          <a:p>
            <a:pPr marL="0" lvl="0" indent="0">
              <a:spcBef>
                <a:spcPts val="0"/>
              </a:spcBef>
            </a:pPr>
            <a:r>
              <a:rPr lang="en-US" sz="1800" b="0" dirty="0">
                <a:latin typeface="Times New Roman" panose="02020603050405020304" pitchFamily="18" charset="0"/>
                <a:cs typeface="Times New Roman" panose="02020603050405020304" pitchFamily="18" charset="0"/>
              </a:rPr>
              <a:t>resting electrocardiographic results (values 0,1,2)	</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restecg</a:t>
            </a:r>
            <a:endParaRPr lang="en-US" sz="1800" b="0" dirty="0">
              <a:latin typeface="Times New Roman" panose="02020603050405020304" pitchFamily="18" charset="0"/>
              <a:cs typeface="Times New Roman" panose="02020603050405020304" pitchFamily="18" charset="0"/>
            </a:endParaRPr>
          </a:p>
          <a:p>
            <a:pPr marL="0" lvl="0" indent="0">
              <a:spcBef>
                <a:spcPts val="0"/>
              </a:spcBef>
            </a:pPr>
            <a:r>
              <a:rPr lang="en-US" sz="1800" b="0" dirty="0">
                <a:latin typeface="Times New Roman" panose="02020603050405020304" pitchFamily="18" charset="0"/>
                <a:cs typeface="Times New Roman" panose="02020603050405020304" pitchFamily="18" charset="0"/>
              </a:rPr>
              <a:t>maximum heart rate achieved	</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thalach</a:t>
            </a:r>
            <a:r>
              <a:rPr lang="en-US" sz="1800" b="0" dirty="0">
                <a:latin typeface="Times New Roman" panose="02020603050405020304" pitchFamily="18" charset="0"/>
                <a:cs typeface="Times New Roman" panose="02020603050405020304" pitchFamily="18" charset="0"/>
              </a:rPr>
              <a:t>	</a:t>
            </a:r>
          </a:p>
          <a:p>
            <a:pPr marL="0" lvl="0" indent="0">
              <a:spcBef>
                <a:spcPts val="0"/>
              </a:spcBef>
            </a:pPr>
            <a:r>
              <a:rPr lang="en-US" sz="1800" b="0" dirty="0">
                <a:latin typeface="Times New Roman" panose="02020603050405020304" pitchFamily="18" charset="0"/>
                <a:cs typeface="Times New Roman" panose="02020603050405020304" pitchFamily="18" charset="0"/>
              </a:rPr>
              <a:t>exercise induced angina		</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exang</a:t>
            </a:r>
            <a:r>
              <a:rPr lang="en-US" sz="1800" b="0" dirty="0">
                <a:latin typeface="Times New Roman" panose="02020603050405020304" pitchFamily="18" charset="0"/>
                <a:cs typeface="Times New Roman" panose="02020603050405020304" pitchFamily="18" charset="0"/>
              </a:rPr>
              <a:t>	</a:t>
            </a:r>
          </a:p>
          <a:p>
            <a:pPr marL="0" lvl="0" indent="0">
              <a:spcBef>
                <a:spcPts val="0"/>
              </a:spcBef>
            </a:pPr>
            <a:r>
              <a:rPr lang="en-US" sz="1800" b="0" dirty="0" err="1">
                <a:latin typeface="Times New Roman" panose="02020603050405020304" pitchFamily="18" charset="0"/>
                <a:cs typeface="Times New Roman" panose="02020603050405020304" pitchFamily="18" charset="0"/>
              </a:rPr>
              <a:t>oldpeak</a:t>
            </a:r>
            <a:r>
              <a:rPr lang="en-US" sz="1800" b="0" dirty="0">
                <a:latin typeface="Times New Roman" panose="02020603050405020304" pitchFamily="18" charset="0"/>
                <a:cs typeface="Times New Roman" panose="02020603050405020304" pitchFamily="18" charset="0"/>
              </a:rPr>
              <a:t> = ST depression induced by exercise relative to rest	</a:t>
            </a:r>
            <a:r>
              <a:rPr lang="en-US" sz="1800" b="0" dirty="0" err="1">
                <a:latin typeface="Times New Roman" panose="02020603050405020304" pitchFamily="18" charset="0"/>
                <a:cs typeface="Times New Roman" panose="02020603050405020304" pitchFamily="18" charset="0"/>
              </a:rPr>
              <a:t>oldpeak</a:t>
            </a:r>
            <a:r>
              <a:rPr lang="en-US" sz="1800" b="0" dirty="0">
                <a:latin typeface="Times New Roman" panose="02020603050405020304" pitchFamily="18" charset="0"/>
                <a:cs typeface="Times New Roman" panose="02020603050405020304" pitchFamily="18" charset="0"/>
              </a:rPr>
              <a:t>	</a:t>
            </a:r>
          </a:p>
          <a:p>
            <a:pPr marL="0" lvl="0" indent="0">
              <a:spcBef>
                <a:spcPts val="0"/>
              </a:spcBef>
            </a:pPr>
            <a:r>
              <a:rPr lang="en-US" sz="1800" b="0" dirty="0">
                <a:latin typeface="Times New Roman" panose="02020603050405020304" pitchFamily="18" charset="0"/>
                <a:cs typeface="Times New Roman" panose="02020603050405020304" pitchFamily="18" charset="0"/>
              </a:rPr>
              <a:t>the slope of the peak exercise ST segment	</a:t>
            </a:r>
            <a:r>
              <a:rPr lang="en-US" sz="1800" b="0" dirty="0" smtClean="0">
                <a:latin typeface="Times New Roman" panose="02020603050405020304" pitchFamily="18" charset="0"/>
                <a:cs typeface="Times New Roman" panose="02020603050405020304" pitchFamily="18" charset="0"/>
              </a:rPr>
              <a:t>		slope</a:t>
            </a:r>
            <a:r>
              <a:rPr lang="en-US" sz="1800" b="0" dirty="0">
                <a:latin typeface="Times New Roman" panose="02020603050405020304" pitchFamily="18" charset="0"/>
                <a:cs typeface="Times New Roman" panose="02020603050405020304" pitchFamily="18" charset="0"/>
              </a:rPr>
              <a:t>	</a:t>
            </a:r>
          </a:p>
          <a:p>
            <a:pPr marL="0" lvl="0" indent="0">
              <a:spcBef>
                <a:spcPts val="0"/>
              </a:spcBef>
            </a:pPr>
            <a:r>
              <a:rPr lang="en-US" sz="1800" b="0" dirty="0">
                <a:latin typeface="Times New Roman" panose="02020603050405020304" pitchFamily="18" charset="0"/>
                <a:cs typeface="Times New Roman" panose="02020603050405020304" pitchFamily="18" charset="0"/>
              </a:rPr>
              <a:t>number of major vessels (0-3) colored by </a:t>
            </a:r>
            <a:r>
              <a:rPr lang="en-US" sz="1800" b="0" dirty="0" err="1">
                <a:latin typeface="Times New Roman" panose="02020603050405020304" pitchFamily="18" charset="0"/>
                <a:cs typeface="Times New Roman" panose="02020603050405020304" pitchFamily="18" charset="0"/>
              </a:rPr>
              <a:t>flourosopy</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	ca</a:t>
            </a:r>
            <a:r>
              <a:rPr lang="en-US" sz="1800" b="0" dirty="0">
                <a:latin typeface="Times New Roman" panose="02020603050405020304" pitchFamily="18" charset="0"/>
                <a:cs typeface="Times New Roman" panose="02020603050405020304" pitchFamily="18" charset="0"/>
              </a:rPr>
              <a:t>	</a:t>
            </a:r>
          </a:p>
          <a:p>
            <a:pPr marL="0" lvl="0" indent="0">
              <a:spcBef>
                <a:spcPts val="0"/>
              </a:spcBef>
            </a:pPr>
            <a:r>
              <a:rPr lang="en-US" sz="1800" b="0" dirty="0" err="1">
                <a:latin typeface="Times New Roman" panose="02020603050405020304" pitchFamily="18" charset="0"/>
                <a:cs typeface="Times New Roman" panose="02020603050405020304" pitchFamily="18" charset="0"/>
              </a:rPr>
              <a:t>thal</a:t>
            </a:r>
            <a:r>
              <a:rPr lang="en-US" sz="1800" b="0" dirty="0">
                <a:latin typeface="Times New Roman" panose="02020603050405020304" pitchFamily="18" charset="0"/>
                <a:cs typeface="Times New Roman" panose="02020603050405020304" pitchFamily="18" charset="0"/>
              </a:rPr>
              <a:t>: 0 = normal; 1 = fixed defect; 2 = </a:t>
            </a:r>
            <a:r>
              <a:rPr lang="en-US" sz="1800" b="0" dirty="0" err="1">
                <a:latin typeface="Times New Roman" panose="02020603050405020304" pitchFamily="18" charset="0"/>
                <a:cs typeface="Times New Roman" panose="02020603050405020304" pitchFamily="18" charset="0"/>
              </a:rPr>
              <a:t>reversable</a:t>
            </a:r>
            <a:r>
              <a:rPr lang="en-US" sz="1800" b="0" dirty="0">
                <a:latin typeface="Times New Roman" panose="02020603050405020304" pitchFamily="18" charset="0"/>
                <a:cs typeface="Times New Roman" panose="02020603050405020304" pitchFamily="18" charset="0"/>
              </a:rPr>
              <a:t> defect	</a:t>
            </a:r>
            <a:r>
              <a:rPr lang="en-US" sz="1800" b="0" dirty="0" smtClean="0">
                <a:latin typeface="Times New Roman" panose="02020603050405020304" pitchFamily="18" charset="0"/>
                <a:cs typeface="Times New Roman" panose="02020603050405020304" pitchFamily="18" charset="0"/>
              </a:rPr>
              <a:t>	</a:t>
            </a:r>
            <a:r>
              <a:rPr lang="en-US" sz="1800" b="0" dirty="0" err="1" smtClean="0">
                <a:latin typeface="Times New Roman" panose="02020603050405020304" pitchFamily="18" charset="0"/>
                <a:cs typeface="Times New Roman" panose="02020603050405020304" pitchFamily="18" charset="0"/>
              </a:rPr>
              <a:t>thal</a:t>
            </a:r>
            <a:r>
              <a:rPr lang="en-US" sz="1800" b="0" dirty="0">
                <a:latin typeface="Times New Roman" panose="02020603050405020304" pitchFamily="18" charset="0"/>
                <a:cs typeface="Times New Roman" panose="02020603050405020304" pitchFamily="18" charset="0"/>
              </a:rPr>
              <a:t>	</a:t>
            </a:r>
          </a:p>
          <a:p>
            <a:pPr marL="0" lvl="0" indent="0" algn="l" rtl="0">
              <a:lnSpc>
                <a:spcPct val="90000"/>
              </a:lnSpc>
              <a:spcBef>
                <a:spcPts val="1000"/>
              </a:spcBef>
              <a:spcAft>
                <a:spcPts val="0"/>
              </a:spcAft>
              <a:buClr>
                <a:schemeClr val="dk1"/>
              </a:buClr>
              <a:buSzPts val="2400"/>
              <a:buNone/>
            </a:pP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1167492" y="381000"/>
            <a:ext cx="9779183" cy="62515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smtClean="0"/>
              <a:t> </a:t>
            </a:r>
            <a:r>
              <a:rPr lang="en-US" sz="3600" dirty="0">
                <a:latin typeface="Times New Roman" panose="02020603050405020304" pitchFamily="18" charset="0"/>
                <a:cs typeface="Times New Roman" panose="02020603050405020304" pitchFamily="18" charset="0"/>
              </a:rPr>
              <a:t>Dashboard</a:t>
            </a:r>
            <a:endParaRPr dirty="0">
              <a:latin typeface="Times New Roman" panose="02020603050405020304" pitchFamily="18" charset="0"/>
              <a:cs typeface="Times New Roman" panose="02020603050405020304" pitchFamily="18" charset="0"/>
            </a:endParaRPr>
          </a:p>
        </p:txBody>
      </p:sp>
      <p:sp>
        <p:nvSpPr>
          <p:cNvPr id="236" name="Google Shape;236;p5"/>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r>
              <a:rPr lang="en-US" dirty="0" smtClean="0"/>
              <a:t>05/12/2023</a:t>
            </a:r>
            <a:endParaRPr lang="en-US" dirty="0"/>
          </a:p>
        </p:txBody>
      </p:sp>
      <p:sp>
        <p:nvSpPr>
          <p:cNvPr id="237" name="Google Shape;2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lvl="0"/>
            <a:r>
              <a:rPr lang="en-US" dirty="0">
                <a:latin typeface="Times New Roman" panose="02020603050405020304" pitchFamily="18" charset="0"/>
                <a:cs typeface="Times New Roman" panose="02020603050405020304" pitchFamily="18" charset="0"/>
              </a:rPr>
              <a:t>Heart Disease Diagnostic Analysis</a:t>
            </a:r>
            <a:endParaRPr lang="en-US" dirty="0"/>
          </a:p>
        </p:txBody>
      </p:sp>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39" name="Google Shape;239;p5"/>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endParaRPr/>
          </a:p>
        </p:txBody>
      </p:sp>
      <p:sp>
        <p:nvSpPr>
          <p:cNvPr id="240" name="Google Shape;240;p5"/>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a:p>
        </p:txBody>
      </p:sp>
      <p:sp>
        <p:nvSpPr>
          <p:cNvPr id="241" name="Google Shape;241;p5"/>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endParaRPr/>
          </a:p>
        </p:txBody>
      </p:sp>
      <p:sp>
        <p:nvSpPr>
          <p:cNvPr id="242" name="Google Shape;242;p5"/>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31015"/>
            <a:ext cx="12192000" cy="49959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228981" y="343374"/>
            <a:ext cx="9779183" cy="25712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sz="2800" dirty="0" smtClean="0">
                <a:latin typeface="Times New Roman" panose="02020603050405020304" pitchFamily="18" charset="0"/>
                <a:cs typeface="Times New Roman" panose="02020603050405020304" pitchFamily="18" charset="0"/>
              </a:rPr>
              <a:t>	Key Points</a:t>
            </a:r>
            <a:endParaRPr sz="2800" dirty="0">
              <a:latin typeface="Times New Roman" panose="02020603050405020304" pitchFamily="18" charset="0"/>
              <a:cs typeface="Times New Roman" panose="02020603050405020304" pitchFamily="18" charset="0"/>
            </a:endParaRPr>
          </a:p>
        </p:txBody>
      </p:sp>
      <p:sp>
        <p:nvSpPr>
          <p:cNvPr id="250" name="Google Shape;250;p6"/>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r>
              <a:rPr lang="en-US" dirty="0" smtClean="0"/>
              <a:t>05/12/2023</a:t>
            </a:r>
            <a:endParaRPr lang="en-US" dirty="0"/>
          </a:p>
        </p:txBody>
      </p:sp>
      <p:sp>
        <p:nvSpPr>
          <p:cNvPr id="251" name="Google Shape;2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lvl="0"/>
            <a:r>
              <a:rPr lang="en-US" dirty="0">
                <a:latin typeface="Times New Roman" panose="02020603050405020304" pitchFamily="18" charset="0"/>
                <a:cs typeface="Times New Roman" panose="02020603050405020304" pitchFamily="18" charset="0"/>
              </a:rPr>
              <a:t>Heart Disease Diagnostic Analysis</a:t>
            </a:r>
            <a:endParaRPr lang="en-US" dirty="0"/>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53" name="Google Shape;253;p6"/>
          <p:cNvSpPr txBox="1">
            <a:spLocks noGrp="1"/>
          </p:cNvSpPr>
          <p:nvPr>
            <p:ph type="body" idx="1"/>
          </p:nvPr>
        </p:nvSpPr>
        <p:spPr>
          <a:xfrm>
            <a:off x="381000" y="1064525"/>
            <a:ext cx="11246893" cy="5090615"/>
          </a:xfrm>
          <a:prstGeom prst="rect">
            <a:avLst/>
          </a:prstGeom>
          <a:noFill/>
          <a:ln>
            <a:noFill/>
          </a:ln>
        </p:spPr>
        <p:txBody>
          <a:bodyPr spcFirstLastPara="1" wrap="square" lIns="91425" tIns="45700" rIns="91425" bIns="45700" anchor="t" anchorCtr="0">
            <a:noAutofit/>
          </a:bodyPr>
          <a:lstStyle/>
          <a:p>
            <a:pPr marL="342900" lvl="0" indent="-342900">
              <a:spcBef>
                <a:spcPts val="0"/>
              </a:spcBef>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datasets of </a:t>
            </a:r>
            <a:r>
              <a:rPr lang="en-US" dirty="0" smtClean="0">
                <a:latin typeface="Times New Roman" panose="02020603050405020304" pitchFamily="18" charset="0"/>
                <a:cs typeface="Times New Roman" panose="02020603050405020304" pitchFamily="18" charset="0"/>
              </a:rPr>
              <a:t>1025, </a:t>
            </a:r>
            <a:r>
              <a:rPr lang="en-US" dirty="0">
                <a:latin typeface="Times New Roman" panose="02020603050405020304" pitchFamily="18" charset="0"/>
                <a:cs typeface="Times New Roman" panose="02020603050405020304" pitchFamily="18" charset="0"/>
              </a:rPr>
              <a:t>we have </a:t>
            </a:r>
            <a:r>
              <a:rPr lang="en-US" dirty="0" smtClean="0">
                <a:latin typeface="Times New Roman" panose="02020603050405020304" pitchFamily="18" charset="0"/>
                <a:cs typeface="Times New Roman" panose="02020603050405020304" pitchFamily="18" charset="0"/>
              </a:rPr>
              <a:t>498 </a:t>
            </a:r>
            <a:r>
              <a:rPr lang="en-US" dirty="0">
                <a:latin typeface="Times New Roman" panose="02020603050405020304" pitchFamily="18" charset="0"/>
                <a:cs typeface="Times New Roman" panose="02020603050405020304" pitchFamily="18" charset="0"/>
              </a:rPr>
              <a:t>individuals which are not having Heart disease and remaining 527 individuals suffering from Heart Disease.</a:t>
            </a:r>
          </a:p>
          <a:p>
            <a:pPr marL="342900" lvl="0" indent="-342900">
              <a:spcBef>
                <a:spcPts val="0"/>
              </a:spcBef>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Pie-Chart shows 51.5</a:t>
            </a:r>
            <a:r>
              <a:rPr lang="en-US" dirty="0">
                <a:latin typeface="Times New Roman" panose="02020603050405020304" pitchFamily="18" charset="0"/>
                <a:cs typeface="Times New Roman" panose="02020603050405020304" pitchFamily="18" charset="0"/>
              </a:rPr>
              <a:t>% suffering from heart disease.</a:t>
            </a:r>
          </a:p>
          <a:p>
            <a:pPr marL="342900" lvl="0" indent="-342900">
              <a:spcBef>
                <a:spcPts val="0"/>
              </a:spcBef>
              <a:buFont typeface="Wingdings" panose="05000000000000000000" pitchFamily="2" charset="2"/>
              <a:buChar char="v"/>
            </a:pPr>
            <a:r>
              <a:rPr lang="en-US" smtClean="0">
                <a:latin typeface="Times New Roman" panose="02020603050405020304" pitchFamily="18" charset="0"/>
                <a:cs typeface="Times New Roman" panose="02020603050405020304" pitchFamily="18" charset="0"/>
              </a:rPr>
              <a:t>Male </a:t>
            </a:r>
            <a:r>
              <a:rPr lang="en-US" dirty="0">
                <a:latin typeface="Times New Roman" panose="02020603050405020304" pitchFamily="18" charset="0"/>
                <a:cs typeface="Times New Roman" panose="02020603050405020304" pitchFamily="18" charset="0"/>
              </a:rPr>
              <a:t>are more prone to Heart Disease</a:t>
            </a:r>
            <a:r>
              <a:rPr lang="en-US" dirty="0" smtClean="0">
                <a:latin typeface="Times New Roman" panose="02020603050405020304" pitchFamily="18" charset="0"/>
                <a:cs typeface="Times New Roman" panose="02020603050405020304" pitchFamily="18" charset="0"/>
              </a:rPr>
              <a:t>.</a:t>
            </a:r>
          </a:p>
          <a:p>
            <a:pPr marL="342900" lvl="0" indent="-342900">
              <a:spcBef>
                <a:spcPts val="0"/>
              </a:spcBef>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people suffering from Heart Disease have non-Typical pain. Also we can see if people having Asymptomatic pain that doesn't mean people suffer from Heart Disease.</a:t>
            </a:r>
          </a:p>
          <a:p>
            <a:pPr marL="342900" lvl="0" indent="-342900">
              <a:spcBef>
                <a:spcPts val="0"/>
              </a:spcBef>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can see that a higher number of men are suffering from Typical type of Chest Pain</a:t>
            </a:r>
            <a:r>
              <a:rPr lang="en-US" dirty="0" smtClean="0">
                <a:latin typeface="Times New Roman" panose="02020603050405020304" pitchFamily="18" charset="0"/>
                <a:cs typeface="Times New Roman" panose="02020603050405020304" pitchFamily="18" charset="0"/>
              </a:rPr>
              <a:t>.</a:t>
            </a:r>
          </a:p>
          <a:p>
            <a:pPr marL="342900" lvl="0" indent="-342900">
              <a:spcBef>
                <a:spcPts val="0"/>
              </a:spcBef>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There is very high number of Typical Angina Pain in Elderly age </a:t>
            </a:r>
            <a:r>
              <a:rPr lang="en-US" dirty="0" smtClean="0">
                <a:latin typeface="Times New Roman" panose="02020603050405020304" pitchFamily="18" charset="0"/>
                <a:cs typeface="Times New Roman" panose="02020603050405020304" pitchFamily="18" charset="0"/>
              </a:rPr>
              <a:t>Category.</a:t>
            </a:r>
            <a:endParaRPr lang="en-US" dirty="0">
              <a:latin typeface="Times New Roman" panose="02020603050405020304" pitchFamily="18" charset="0"/>
              <a:cs typeface="Times New Roman" panose="02020603050405020304" pitchFamily="18" charset="0"/>
            </a:endParaRPr>
          </a:p>
          <a:p>
            <a:pPr marL="342900" lvl="0" indent="-342900">
              <a:spcBef>
                <a:spcPts val="0"/>
              </a:spcBef>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Blood </a:t>
            </a:r>
            <a:r>
              <a:rPr lang="en-US" dirty="0">
                <a:latin typeface="Times New Roman" panose="02020603050405020304" pitchFamily="18" charset="0"/>
                <a:cs typeface="Times New Roman" panose="02020603050405020304" pitchFamily="18" charset="0"/>
              </a:rPr>
              <a:t>Pressure are almost same in Male and </a:t>
            </a:r>
            <a:r>
              <a:rPr lang="en-US" dirty="0" smtClean="0">
                <a:latin typeface="Times New Roman" panose="02020603050405020304" pitchFamily="18" charset="0"/>
                <a:cs typeface="Times New Roman" panose="02020603050405020304" pitchFamily="18" charset="0"/>
              </a:rPr>
              <a:t>Female and Females </a:t>
            </a:r>
            <a:r>
              <a:rPr lang="en-US" dirty="0">
                <a:latin typeface="Times New Roman" panose="02020603050405020304" pitchFamily="18" charset="0"/>
                <a:cs typeface="Times New Roman" panose="02020603050405020304" pitchFamily="18" charset="0"/>
              </a:rPr>
              <a:t>have little bit of higher cholesterol than </a:t>
            </a:r>
            <a:r>
              <a:rPr lang="en-US" dirty="0" smtClean="0">
                <a:latin typeface="Times New Roman" panose="02020603050405020304" pitchFamily="18" charset="0"/>
                <a:cs typeface="Times New Roman" panose="02020603050405020304" pitchFamily="18" charset="0"/>
              </a:rPr>
              <a:t>Males.</a:t>
            </a:r>
          </a:p>
          <a:p>
            <a:pPr marL="342900" lvl="0" indent="-342900">
              <a:spcBef>
                <a:spcPts val="0"/>
              </a:spcBef>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Higher </a:t>
            </a:r>
            <a:r>
              <a:rPr lang="en-US" dirty="0">
                <a:latin typeface="Times New Roman" panose="02020603050405020304" pitchFamily="18" charset="0"/>
                <a:cs typeface="Times New Roman" panose="02020603050405020304" pitchFamily="18" charset="0"/>
              </a:rPr>
              <a:t>Blood pressure prone to Heart Disease</a:t>
            </a:r>
            <a:r>
              <a:rPr lang="en-US" dirty="0" smtClean="0">
                <a:latin typeface="Times New Roman" panose="02020603050405020304" pitchFamily="18" charset="0"/>
                <a:cs typeface="Times New Roman" panose="02020603050405020304" pitchFamily="18" charset="0"/>
              </a:rPr>
              <a:t>. Observation found that </a:t>
            </a:r>
            <a:r>
              <a:rPr lang="en-US" dirty="0">
                <a:latin typeface="Times New Roman" panose="02020603050405020304" pitchFamily="18" charset="0"/>
                <a:cs typeface="Times New Roman" panose="02020603050405020304" pitchFamily="18" charset="0"/>
              </a:rPr>
              <a:t>Blood Pressure increases between age of 50 to 60 and somehow continue the pattern till 70. </a:t>
            </a:r>
            <a:r>
              <a:rPr lang="en-US" dirty="0" smtClean="0">
                <a:latin typeface="Times New Roman" panose="02020603050405020304" pitchFamily="18" charset="0"/>
                <a:cs typeface="Times New Roman" panose="02020603050405020304" pitchFamily="18" charset="0"/>
              </a:rPr>
              <a:t>Cholesterol </a:t>
            </a:r>
            <a:r>
              <a:rPr lang="en-US" dirty="0">
                <a:latin typeface="Times New Roman" panose="02020603050405020304" pitchFamily="18" charset="0"/>
                <a:cs typeface="Times New Roman" panose="02020603050405020304" pitchFamily="18" charset="0"/>
              </a:rPr>
              <a:t>level also increase after age of 50</a:t>
            </a:r>
            <a:r>
              <a:rPr lang="en-US" dirty="0" smtClean="0">
                <a:latin typeface="Times New Roman" panose="02020603050405020304" pitchFamily="18" charset="0"/>
                <a:cs typeface="Times New Roman" panose="02020603050405020304" pitchFamily="18" charset="0"/>
              </a:rPr>
              <a:t>.</a:t>
            </a:r>
          </a:p>
          <a:p>
            <a:pPr marL="342900" lvl="0" indent="-342900">
              <a:spcBef>
                <a:spcPts val="0"/>
              </a:spcBef>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you suffer from Angina, you may be concerned that exercise will make your Heart Disease symptoms worse</a:t>
            </a:r>
            <a:r>
              <a:rPr lang="en-US" dirty="0" smtClean="0">
                <a:latin typeface="Times New Roman" panose="02020603050405020304" pitchFamily="18" charset="0"/>
                <a:cs typeface="Times New Roman" panose="02020603050405020304" pitchFamily="18" charset="0"/>
              </a:rPr>
              <a:t>. Males have </a:t>
            </a:r>
            <a:r>
              <a:rPr lang="en-US" dirty="0">
                <a:latin typeface="Times New Roman" panose="02020603050405020304" pitchFamily="18" charset="0"/>
                <a:cs typeface="Times New Roman" panose="02020603050405020304" pitchFamily="18" charset="0"/>
              </a:rPr>
              <a:t>high Exercise Angina. Angina is type of chest pain caused by reduced blood flow to the heart</a:t>
            </a:r>
            <a:r>
              <a:rPr lang="en-US" dirty="0" smtClean="0">
                <a:latin typeface="Times New Roman" panose="02020603050405020304" pitchFamily="18" charset="0"/>
                <a:cs typeface="Times New Roman" panose="02020603050405020304" pitchFamily="18" charset="0"/>
              </a:rPr>
              <a:t>.</a:t>
            </a:r>
          </a:p>
          <a:p>
            <a:pPr marL="342900" lvl="0" indent="-342900">
              <a:spcBef>
                <a:spcPts val="0"/>
              </a:spcBef>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 depression mostly increases between the age group of 30-40 and ST depression are more in Male compare to Female.</a:t>
            </a:r>
          </a:p>
          <a:p>
            <a:pPr marL="342900" lvl="0" indent="-342900">
              <a:spcBef>
                <a:spcPts val="0"/>
              </a:spcBef>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More ST depression then more prone to Heart Disease.</a:t>
            </a:r>
          </a:p>
          <a:p>
            <a:pPr marL="342900" lvl="0" indent="-342900">
              <a:spcBef>
                <a:spcPts val="0"/>
              </a:spcBef>
              <a:buFont typeface="Wingdings" panose="05000000000000000000" pitchFamily="2" charset="2"/>
              <a:buChar char="v"/>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451</Words>
  <Application>Microsoft Office PowerPoint</Application>
  <PresentationFormat>Widescreen</PresentationFormat>
  <Paragraphs>62</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Times New Roman</vt:lpstr>
      <vt:lpstr>Arial</vt:lpstr>
      <vt:lpstr>Wingdings</vt:lpstr>
      <vt:lpstr>Office Theme</vt:lpstr>
      <vt:lpstr>Heart Disease Diagnostic Analysis</vt:lpstr>
      <vt:lpstr>Introduction - Problem Statement</vt:lpstr>
      <vt:lpstr>Details of Data</vt:lpstr>
      <vt:lpstr>Main KPIs</vt:lpstr>
      <vt:lpstr> Dashboard</vt:lpstr>
      <vt:lpstr> Key Points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 Analysis</dc:title>
  <dc:creator>NAVEEN SRINIVASAN</dc:creator>
  <cp:lastModifiedBy>MANOJ</cp:lastModifiedBy>
  <cp:revision>5</cp:revision>
  <dcterms:created xsi:type="dcterms:W3CDTF">2022-12-29T06:36:15Z</dcterms:created>
  <dcterms:modified xsi:type="dcterms:W3CDTF">2023-12-06T11:51:20Z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