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874"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Energy Consumption Trend Analysis with Power BI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77B888-27BF-885A-556C-AFEAF805E7BF}"/>
              </a:ext>
            </a:extLst>
          </p:cNvPr>
          <p:cNvPicPr>
            <a:picLocks noChangeAspect="1"/>
          </p:cNvPicPr>
          <p:nvPr/>
        </p:nvPicPr>
        <p:blipFill>
          <a:blip r:embed="rId2"/>
          <a:stretch>
            <a:fillRect/>
          </a:stretch>
        </p:blipFill>
        <p:spPr>
          <a:xfrm>
            <a:off x="447870" y="860433"/>
            <a:ext cx="10786188" cy="5864106"/>
          </a:xfrm>
          <a:prstGeom prst="rect">
            <a:avLst/>
          </a:prstGeom>
        </p:spPr>
      </p:pic>
    </p:spTree>
    <p:extLst>
      <p:ext uri="{BB962C8B-B14F-4D97-AF65-F5344CB8AC3E}">
        <p14:creationId xmlns:p14="http://schemas.microsoft.com/office/powerpoint/2010/main" val="267177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70A9669B-9FD5-673A-9464-A15A034A1944}"/>
              </a:ext>
            </a:extLst>
          </p:cNvPr>
          <p:cNvSpPr txBox="1"/>
          <p:nvPr/>
        </p:nvSpPr>
        <p:spPr>
          <a:xfrm>
            <a:off x="765110" y="1952662"/>
            <a:ext cx="8593494" cy="2031325"/>
          </a:xfrm>
          <a:prstGeom prst="rect">
            <a:avLst/>
          </a:prstGeom>
          <a:noFill/>
        </p:spPr>
        <p:txBody>
          <a:bodyPr wrap="square">
            <a:spAutoFit/>
          </a:bodyPr>
          <a:lstStyle/>
          <a:p>
            <a:r>
              <a:rPr lang="en-US" sz="1400" dirty="0"/>
              <a:t>The Energy Consumption Trend Analysis project leverages Power BI to visualize crucial energy data. This interactive dashboard allows organizations to gain immediate insights into their gas, electricity, and water usage, facilitating the identification of waste, the measurement of savings, and the implementation of more sustainable and efficient practices.</a:t>
            </a:r>
          </a:p>
          <a:p>
            <a:endParaRPr lang="en-US" sz="1400" dirty="0"/>
          </a:p>
          <a:p>
            <a:r>
              <a:rPr lang="en-US" sz="1400" dirty="0"/>
              <a:t>Utilizing Power BI, this project analyzes energy consumption trends (gas, electricity, water) through an intuitive dashboard. This enables businesses to easily understand their energy usage, pinpoint areas for reduction, and track the success of sustainability efforts, leading to better resource management and operational efficiency.</a:t>
            </a:r>
            <a:endParaRPr lang="en-IN" sz="1400"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Rectangle 1">
            <a:extLst>
              <a:ext uri="{FF2B5EF4-FFF2-40B4-BE49-F238E27FC236}">
                <a16:creationId xmlns:a16="http://schemas.microsoft.com/office/drawing/2014/main" id="{8ED0FDA5-F437-3D4E-1E25-9B8F5A9DB803}"/>
              </a:ext>
            </a:extLst>
          </p:cNvPr>
          <p:cNvSpPr>
            <a:spLocks noChangeArrowheads="1"/>
          </p:cNvSpPr>
          <p:nvPr/>
        </p:nvSpPr>
        <p:spPr bwMode="auto">
          <a:xfrm>
            <a:off x="466531" y="1679304"/>
            <a:ext cx="6879149"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Gain insight into the data points crucial for monitoring energy consumption.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Learn how interactive dashboards in Power BI can reveal valuable patterns in   </a:t>
            </a:r>
            <a:r>
              <a:rPr kumimoji="0" lang="en-US" altLang="en-US" sz="1400" b="0" i="0" u="none" strike="noStrike" cap="none" normalizeH="0" baseline="0" dirty="0">
                <a:ln>
                  <a:noFill/>
                </a:ln>
                <a:solidFill>
                  <a:schemeClr val="bg1"/>
                </a:solidFill>
                <a:effectLst/>
                <a:latin typeface="Arial" panose="020B0604020202020204" pitchFamily="34" charset="0"/>
              </a:rPr>
              <a:t>_</a:t>
            </a:r>
            <a:r>
              <a:rPr kumimoji="0" lang="en-US" altLang="en-US" sz="1400" b="0" i="0" u="none" strike="noStrike" cap="none" normalizeH="0" baseline="0" dirty="0">
                <a:ln>
                  <a:noFill/>
                </a:ln>
                <a:solidFill>
                  <a:schemeClr val="tx1"/>
                </a:solidFill>
                <a:effectLst/>
                <a:latin typeface="Arial" panose="020B0604020202020204" pitchFamily="34" charset="0"/>
              </a:rPr>
              <a:t>energy usage (gas, electricity, water).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Understand the connection between data-driven energy analysis and strategic </a:t>
            </a:r>
            <a:r>
              <a:rPr kumimoji="0" lang="en-US" altLang="en-US" sz="1400" b="0" i="0" u="none" strike="noStrike" cap="none" normalizeH="0" baseline="0" dirty="0">
                <a:ln>
                  <a:noFill/>
                </a:ln>
                <a:solidFill>
                  <a:schemeClr val="bg1"/>
                </a:solidFill>
                <a:effectLst/>
                <a:latin typeface="Arial" panose="020B0604020202020204" pitchFamily="34" charset="0"/>
              </a:rPr>
              <a:t>_</a:t>
            </a:r>
            <a:r>
              <a:rPr kumimoji="0" lang="en-US" altLang="en-US" sz="1400" b="0" i="0" u="none" strike="noStrike" cap="none" normalizeH="0" baseline="0" dirty="0">
                <a:ln>
                  <a:noFill/>
                </a:ln>
                <a:solidFill>
                  <a:schemeClr val="tx1"/>
                </a:solidFill>
                <a:effectLst/>
                <a:latin typeface="Arial" panose="020B0604020202020204" pitchFamily="34" charset="0"/>
              </a:rPr>
              <a:t>business improvements.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Appreciate the role of Power BI in facilitating sustainable practices and operational </a:t>
            </a:r>
            <a:r>
              <a:rPr kumimoji="0" lang="en-US" altLang="en-US" sz="1400" b="0" i="0" u="none" strike="noStrike" cap="none" normalizeH="0" baseline="0" dirty="0">
                <a:ln>
                  <a:noFill/>
                </a:ln>
                <a:solidFill>
                  <a:schemeClr val="bg1"/>
                </a:solidFill>
                <a:effectLst/>
                <a:latin typeface="Arial" panose="020B0604020202020204" pitchFamily="34" charset="0"/>
              </a:rPr>
              <a:t>_</a:t>
            </a:r>
            <a:r>
              <a:rPr kumimoji="0" lang="en-US" altLang="en-US" sz="1400" b="0" i="0" u="none" strike="noStrike" cap="none" normalizeH="0" baseline="0" dirty="0">
                <a:ln>
                  <a:noFill/>
                </a:ln>
                <a:solidFill>
                  <a:schemeClr val="tx1"/>
                </a:solidFill>
                <a:effectLst/>
                <a:latin typeface="Arial" panose="020B0604020202020204" pitchFamily="34" charset="0"/>
              </a:rPr>
              <a:t>optimization.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ClrTx/>
              <a:buFontTx/>
              <a:buChar char="•"/>
            </a:pPr>
            <a:r>
              <a:rPr lang="en-US" sz="1400" dirty="0">
                <a:solidFill>
                  <a:schemeClr val="tx1"/>
                </a:solidFill>
                <a:latin typeface="Arial" panose="020B0604020202020204" pitchFamily="34" charset="0"/>
              </a:rPr>
              <a:t> Recognize how Power BI can be utilized to visualize and interpret energy </a:t>
            </a:r>
            <a:r>
              <a:rPr lang="en-US" sz="1400" dirty="0">
                <a:solidFill>
                  <a:schemeClr val="bg1"/>
                </a:solidFill>
                <a:latin typeface="Arial" panose="020B0604020202020204" pitchFamily="34" charset="0"/>
              </a:rPr>
              <a:t>_</a:t>
            </a:r>
            <a:r>
              <a:rPr lang="en-US" sz="1400" dirty="0">
                <a:solidFill>
                  <a:schemeClr val="tx1"/>
                </a:solidFill>
                <a:latin typeface="Arial" panose="020B0604020202020204" pitchFamily="34" charset="0"/>
              </a:rPr>
              <a:t>consumption trends.</a:t>
            </a:r>
            <a:endParaRPr lang="en-US" altLang="en-US" sz="1400" dirty="0">
              <a:solidFill>
                <a:schemeClr val="tx1"/>
              </a:solidFill>
              <a:latin typeface="Arial" panose="020B0604020202020204" pitchFamily="34"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1C5B85C3-E496-0DD7-6EEC-BC5D4F07777A}"/>
              </a:ext>
            </a:extLst>
          </p:cNvPr>
          <p:cNvSpPr txBox="1"/>
          <p:nvPr/>
        </p:nvSpPr>
        <p:spPr>
          <a:xfrm>
            <a:off x="522513" y="2049821"/>
            <a:ext cx="9162662" cy="2246769"/>
          </a:xfrm>
          <a:prstGeom prst="rect">
            <a:avLst/>
          </a:prstGeom>
          <a:noFill/>
        </p:spPr>
        <p:txBody>
          <a:bodyPr wrap="square">
            <a:spAutoFit/>
          </a:bodyPr>
          <a:lstStyle/>
          <a:p>
            <a:pPr>
              <a:buNone/>
            </a:pPr>
            <a:r>
              <a:rPr lang="en-US" sz="1400" dirty="0"/>
              <a:t>This project heavily relied on the following tools and technologies:</a:t>
            </a:r>
          </a:p>
          <a:p>
            <a:pPr>
              <a:buNone/>
            </a:pPr>
            <a:endParaRPr lang="en-US" sz="1400" dirty="0"/>
          </a:p>
          <a:p>
            <a:pPr>
              <a:buNone/>
            </a:pPr>
            <a:endParaRPr lang="en-US" sz="1400" dirty="0"/>
          </a:p>
          <a:p>
            <a:pPr>
              <a:buFont typeface="Arial" panose="020B0604020202020204" pitchFamily="34" charset="0"/>
              <a:buChar char="•"/>
            </a:pPr>
            <a:r>
              <a:rPr lang="en-US" sz="1400" b="1" dirty="0"/>
              <a:t> Power BI:</a:t>
            </a:r>
            <a:r>
              <a:rPr lang="en-US" sz="1400" dirty="0"/>
              <a:t> The core platform for developing the interactive dashboard. Its robust visualization capabilities and </a:t>
            </a:r>
            <a:r>
              <a:rPr lang="en-US" sz="1400" dirty="0">
                <a:solidFill>
                  <a:schemeClr val="bg1"/>
                </a:solidFill>
              </a:rPr>
              <a:t> __________</a:t>
            </a:r>
            <a:r>
              <a:rPr lang="en-US" sz="1400" dirty="0"/>
              <a:t>seamless data connectivity were crucial for analyzing energy consumption trends.</a:t>
            </a:r>
          </a:p>
          <a:p>
            <a:endParaRPr lang="en-US" sz="1400" dirty="0"/>
          </a:p>
          <a:p>
            <a:pPr>
              <a:buFont typeface="Arial" panose="020B0604020202020204" pitchFamily="34" charset="0"/>
              <a:buChar char="•"/>
            </a:pPr>
            <a:r>
              <a:rPr lang="en-US" sz="1400" b="1" dirty="0"/>
              <a:t> Microsoft Excel:</a:t>
            </a:r>
            <a:r>
              <a:rPr lang="en-US" sz="1400" dirty="0"/>
              <a:t> Used for initial data organization and preparation before importing the data into Power BI.</a:t>
            </a:r>
          </a:p>
          <a:p>
            <a:endParaRPr lang="en-US" sz="1400" dirty="0"/>
          </a:p>
          <a:p>
            <a:pPr>
              <a:buFont typeface="Arial" panose="020B0604020202020204" pitchFamily="34" charset="0"/>
              <a:buChar char="•"/>
            </a:pPr>
            <a:r>
              <a:rPr lang="en-US" sz="1400" b="1" dirty="0"/>
              <a:t> CSV Data Files:</a:t>
            </a:r>
            <a:r>
              <a:rPr lang="en-US" sz="1400" dirty="0"/>
              <a:t> The primary format for the energy consumption data, chosen for its straightforward structure </a:t>
            </a:r>
            <a:r>
              <a:rPr lang="en-US" sz="1400" dirty="0">
                <a:solidFill>
                  <a:schemeClr val="bg1"/>
                </a:solidFill>
              </a:rPr>
              <a:t>_______________</a:t>
            </a:r>
            <a:r>
              <a:rPr lang="en-US" sz="1400" dirty="0"/>
              <a:t>and compatibility with Power BI.</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F39167D4-2F8A-C649-D945-AEB9050EC475}"/>
              </a:ext>
            </a:extLst>
          </p:cNvPr>
          <p:cNvSpPr txBox="1"/>
          <p:nvPr/>
        </p:nvSpPr>
        <p:spPr>
          <a:xfrm>
            <a:off x="606489" y="1955195"/>
            <a:ext cx="10543592" cy="3754874"/>
          </a:xfrm>
          <a:prstGeom prst="rect">
            <a:avLst/>
          </a:prstGeom>
          <a:noFill/>
        </p:spPr>
        <p:txBody>
          <a:bodyPr wrap="square">
            <a:spAutoFit/>
          </a:bodyPr>
          <a:lstStyle/>
          <a:p>
            <a:pPr>
              <a:buNone/>
            </a:pPr>
            <a:r>
              <a:rPr lang="en-US" sz="1400" dirty="0"/>
              <a:t>This project followed a structured methodology to transform raw energy consumption data into actionable insights:</a:t>
            </a:r>
          </a:p>
          <a:p>
            <a:pPr>
              <a:buNone/>
            </a:pPr>
            <a:endParaRPr lang="en-US" sz="1400" dirty="0"/>
          </a:p>
          <a:p>
            <a:pPr>
              <a:buFont typeface="+mj-lt"/>
              <a:buAutoNum type="arabicPeriod"/>
            </a:pPr>
            <a:r>
              <a:rPr lang="en-US" sz="1400" b="1" dirty="0"/>
              <a:t>Data Acquisition &amp; Preparation:</a:t>
            </a:r>
            <a:r>
              <a:rPr lang="en-US" sz="1400" dirty="0"/>
              <a:t> The process began with the acquisition of energy consumption data (gas, electricity, water) in [CSV]. Initial steps involved data cleaning, handling missing values, and ensuring data integrity for accurate analysis.</a:t>
            </a:r>
          </a:p>
          <a:p>
            <a:pPr>
              <a:buFont typeface="+mj-lt"/>
              <a:buAutoNum type="arabicPeriod"/>
            </a:pPr>
            <a:endParaRPr lang="en-US" sz="1400" dirty="0"/>
          </a:p>
          <a:p>
            <a:pPr>
              <a:buFont typeface="+mj-lt"/>
              <a:buAutoNum type="arabicPeriod"/>
            </a:pPr>
            <a:r>
              <a:rPr lang="en-US" sz="1400" b="1" dirty="0"/>
              <a:t>Data Modeling in Power BI:</a:t>
            </a:r>
            <a:r>
              <a:rPr lang="en-US" sz="1400" dirty="0"/>
              <a:t> The cleaned data was then imported into Power BI. Relationships between relevant data points were established to create a robust and efficient data model, optimizing it for visualization and analysis.</a:t>
            </a:r>
          </a:p>
          <a:p>
            <a:pPr>
              <a:buFont typeface="+mj-lt"/>
              <a:buAutoNum type="arabicPeriod"/>
            </a:pPr>
            <a:endParaRPr lang="en-US" sz="1400" dirty="0"/>
          </a:p>
          <a:p>
            <a:pPr>
              <a:buFont typeface="+mj-lt"/>
              <a:buAutoNum type="arabicPeriod"/>
            </a:pPr>
            <a:r>
              <a:rPr lang="en-US" sz="1400" b="1" dirty="0"/>
              <a:t>Dashboard Design &amp; Development:</a:t>
            </a:r>
            <a:r>
              <a:rPr lang="en-US" sz="1400" dirty="0"/>
              <a:t> An interactive dashboard was designed with a focus on clarity and user experience. Key performance indicators (KPIs) such as total costs, unit consumption, and energy usage patterns were visualized using appropriate charts and graphs (e.g., line charts for trends, bar charts for comparisons, etc.).</a:t>
            </a:r>
          </a:p>
          <a:p>
            <a:pPr>
              <a:buFont typeface="+mj-lt"/>
              <a:buAutoNum type="arabicPeriod"/>
            </a:pPr>
            <a:endParaRPr lang="en-US" sz="1400" dirty="0"/>
          </a:p>
          <a:p>
            <a:pPr>
              <a:buFont typeface="+mj-lt"/>
              <a:buAutoNum type="arabicPeriod"/>
            </a:pPr>
            <a:r>
              <a:rPr lang="en-US" sz="1400" b="1" dirty="0"/>
              <a:t>Interactive Features &amp; Analysis:</a:t>
            </a:r>
            <a:r>
              <a:rPr lang="en-US" sz="1400" dirty="0"/>
              <a:t> The dashboard was enhanced with interactive elements like filters and slicers, allowing users to explore the data from different perspectives and identify specific trends or anomalies.</a:t>
            </a:r>
          </a:p>
          <a:p>
            <a:pPr>
              <a:buFont typeface="+mj-lt"/>
              <a:buAutoNum type="arabicPeriod"/>
            </a:pPr>
            <a:endParaRPr lang="en-US" sz="1400" dirty="0"/>
          </a:p>
          <a:p>
            <a:pPr>
              <a:buFont typeface="+mj-lt"/>
              <a:buAutoNum type="arabicPeriod"/>
            </a:pPr>
            <a:r>
              <a:rPr lang="en-US" sz="1400" b="1" dirty="0"/>
              <a:t>Iterative Refinement:</a:t>
            </a:r>
            <a:r>
              <a:rPr lang="en-US" sz="1400" dirty="0"/>
              <a:t> Throughout the development process, the dashboard underwent iterative refinement based on initial findings and usability considerations to ensure it effectively communicates the intended insights.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A31BA685-D8A3-B61B-81F8-09B8DB894520}"/>
              </a:ext>
            </a:extLst>
          </p:cNvPr>
          <p:cNvSpPr txBox="1"/>
          <p:nvPr/>
        </p:nvSpPr>
        <p:spPr>
          <a:xfrm>
            <a:off x="643812" y="2096474"/>
            <a:ext cx="9097347" cy="2534092"/>
          </a:xfrm>
          <a:prstGeom prst="rect">
            <a:avLst/>
          </a:prstGeom>
          <a:noFill/>
        </p:spPr>
        <p:txBody>
          <a:bodyPr wrap="square">
            <a:spAutoFit/>
          </a:bodyPr>
          <a:lstStyle/>
          <a:p>
            <a:pPr>
              <a:buNone/>
            </a:pPr>
            <a:r>
              <a:rPr lang="en-US" sz="1400" dirty="0"/>
              <a:t>Effective management of energy resources (gas, electricity, water) is crucial for both financial sustainability and environmental responsibility. However, without a comprehensive and easily understandable view of consumption patterns, organizations often struggle to:</a:t>
            </a:r>
          </a:p>
          <a:p>
            <a:pPr>
              <a:buNone/>
            </a:pPr>
            <a:endParaRPr lang="en-US" sz="1400" dirty="0"/>
          </a:p>
          <a:p>
            <a:pPr>
              <a:buFont typeface="Arial" panose="020B0604020202020204" pitchFamily="34" charset="0"/>
              <a:buChar char="•"/>
            </a:pPr>
            <a:r>
              <a:rPr lang="en-US" sz="1400" dirty="0"/>
              <a:t>Identify areas of high energy usage and potential waste.</a:t>
            </a:r>
          </a:p>
          <a:p>
            <a:endParaRPr lang="en-US" sz="1400" dirty="0"/>
          </a:p>
          <a:p>
            <a:pPr>
              <a:buFont typeface="Arial" panose="020B0604020202020204" pitchFamily="34" charset="0"/>
              <a:buChar char="•"/>
            </a:pPr>
            <a:r>
              <a:rPr lang="en-US" sz="1400" dirty="0"/>
              <a:t>Track the impact of energy-saving initiatives.</a:t>
            </a:r>
          </a:p>
          <a:p>
            <a:endParaRPr lang="en-US" sz="1400" dirty="0"/>
          </a:p>
          <a:p>
            <a:pPr>
              <a:buFont typeface="Arial" panose="020B0604020202020204" pitchFamily="34" charset="0"/>
              <a:buChar char="•"/>
            </a:pPr>
            <a:r>
              <a:rPr lang="en-US" sz="1400" dirty="0"/>
              <a:t>Make informed decisions regarding resource allocation and efficiency improvements.</a:t>
            </a:r>
          </a:p>
          <a:p>
            <a:endParaRPr lang="en-US" sz="1400" dirty="0"/>
          </a:p>
          <a:p>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B3EA1569-B2FC-A48A-7D25-AD26C36C20BA}"/>
              </a:ext>
            </a:extLst>
          </p:cNvPr>
          <p:cNvSpPr txBox="1"/>
          <p:nvPr/>
        </p:nvSpPr>
        <p:spPr>
          <a:xfrm>
            <a:off x="718457" y="1566490"/>
            <a:ext cx="10235681" cy="4616648"/>
          </a:xfrm>
          <a:prstGeom prst="rect">
            <a:avLst/>
          </a:prstGeom>
          <a:noFill/>
        </p:spPr>
        <p:txBody>
          <a:bodyPr wrap="square">
            <a:spAutoFit/>
          </a:bodyPr>
          <a:lstStyle/>
          <a:p>
            <a:pPr>
              <a:buNone/>
            </a:pPr>
            <a:r>
              <a:rPr lang="en-US" sz="1400" b="1" dirty="0"/>
              <a:t>An Interactive Power BI Dashboard for Data-Driven Energy Management</a:t>
            </a:r>
            <a:endParaRPr lang="en-US" sz="1400" dirty="0"/>
          </a:p>
          <a:p>
            <a:pPr>
              <a:buNone/>
            </a:pPr>
            <a:r>
              <a:rPr lang="en-US" sz="1400" dirty="0"/>
              <a:t>To address the challenges of understanding and optimizing energy consumption, this project delivers a comprehensive and interactive Power BI dashboard designed to transform raw energy data (gas, electricity, water) into actionable insights. </a:t>
            </a:r>
          </a:p>
          <a:p>
            <a:pPr>
              <a:buNone/>
            </a:pPr>
            <a:endParaRPr lang="en-US" sz="1400" dirty="0"/>
          </a:p>
          <a:p>
            <a:pPr>
              <a:buFont typeface="Arial" panose="020B0604020202020204" pitchFamily="34" charset="0"/>
              <a:buChar char="•"/>
            </a:pPr>
            <a:r>
              <a:rPr lang="en-US" sz="1400" b="1" dirty="0"/>
              <a:t> Gain a Clear Visual Overview:</a:t>
            </a:r>
            <a:r>
              <a:rPr lang="en-US" sz="1400" dirty="0"/>
              <a:t> The dashboard provides intuitive visualizations of key energy consumption metrics, including total costs, unit consumption for each energy type, and historical usage trends.</a:t>
            </a:r>
          </a:p>
          <a:p>
            <a:endParaRPr lang="en-US" sz="1400" dirty="0"/>
          </a:p>
          <a:p>
            <a:pPr>
              <a:buFont typeface="Arial" panose="020B0604020202020204" pitchFamily="34" charset="0"/>
              <a:buChar char="•"/>
            </a:pPr>
            <a:r>
              <a:rPr lang="en-US" sz="1400" b="1" dirty="0"/>
              <a:t> Identify Areas for Optimization:</a:t>
            </a:r>
            <a:r>
              <a:rPr lang="en-US" sz="1400" dirty="0"/>
              <a:t> Through interactive charts and filters, users can drill down into specific time periods, energy types, and potentially even departments or locations to pinpoint areas with high consumption or unusual patterns, highlighting opportunities for efficiency improvements.</a:t>
            </a:r>
          </a:p>
          <a:p>
            <a:pPr>
              <a:buFont typeface="Arial" panose="020B0604020202020204" pitchFamily="34" charset="0"/>
              <a:buChar char="•"/>
            </a:pPr>
            <a:endParaRPr lang="en-US" sz="1400" dirty="0"/>
          </a:p>
          <a:p>
            <a:pPr>
              <a:buFont typeface="Arial" panose="020B0604020202020204" pitchFamily="34" charset="0"/>
              <a:buChar char="•"/>
            </a:pPr>
            <a:r>
              <a:rPr lang="en-US" sz="1400" b="1" dirty="0"/>
              <a:t>Track Progress of Initiatives:</a:t>
            </a:r>
            <a:r>
              <a:rPr lang="en-US" sz="1400" dirty="0"/>
              <a:t> The dashboard can be used to monitor the impact of energy-saving initiatives over time, providing visual evidence of their effectiveness and supporting data-driven decisions on future investments.</a:t>
            </a:r>
          </a:p>
          <a:p>
            <a:endParaRPr lang="en-US" sz="1400" dirty="0"/>
          </a:p>
          <a:p>
            <a:pPr>
              <a:buFont typeface="Arial" panose="020B0604020202020204" pitchFamily="34" charset="0"/>
              <a:buChar char="•"/>
            </a:pPr>
            <a:r>
              <a:rPr lang="en-US" sz="1400" b="1" dirty="0"/>
              <a:t> Facilitate Informed Decision-Making:</a:t>
            </a:r>
            <a:r>
              <a:rPr lang="en-US" sz="1400" dirty="0"/>
              <a:t> By presenting energy data in a clear and accessible format, the dashboard equips stakeholders with the information needed to make informed decisions regarding resource allocation, operational adjustments, and long-term energy strategies.</a:t>
            </a:r>
          </a:p>
          <a:p>
            <a:endParaRPr lang="en-US" sz="1400" dirty="0"/>
          </a:p>
          <a:p>
            <a:pPr>
              <a:buFont typeface="Arial" panose="020B0604020202020204" pitchFamily="34" charset="0"/>
              <a:buChar char="•"/>
            </a:pPr>
            <a:r>
              <a:rPr lang="en-US" sz="1400" b="1" dirty="0"/>
              <a:t> Promote Sustainability and Cost Reduction:</a:t>
            </a:r>
            <a:r>
              <a:rPr lang="en-US" sz="1400" dirty="0"/>
              <a:t> Ultimately, this Power BI solution enables organizations to move towards more sustainable practices by providing the insights necessary to reduce energy waste, lower operational costs, and minimize their environmental footprint.</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8" name="Picture 7">
            <a:extLst>
              <a:ext uri="{FF2B5EF4-FFF2-40B4-BE49-F238E27FC236}">
                <a16:creationId xmlns:a16="http://schemas.microsoft.com/office/drawing/2014/main" id="{47CD5753-0190-3409-45F3-1BDA14868E73}"/>
              </a:ext>
            </a:extLst>
          </p:cNvPr>
          <p:cNvPicPr>
            <a:picLocks noChangeAspect="1"/>
          </p:cNvPicPr>
          <p:nvPr/>
        </p:nvPicPr>
        <p:blipFill>
          <a:blip r:embed="rId2"/>
          <a:stretch>
            <a:fillRect/>
          </a:stretch>
        </p:blipFill>
        <p:spPr>
          <a:xfrm>
            <a:off x="979714" y="1454522"/>
            <a:ext cx="9666514" cy="5258584"/>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374921-7A84-532C-F210-1B53993B21E7}"/>
              </a:ext>
            </a:extLst>
          </p:cNvPr>
          <p:cNvPicPr>
            <a:picLocks noChangeAspect="1"/>
          </p:cNvPicPr>
          <p:nvPr/>
        </p:nvPicPr>
        <p:blipFill>
          <a:blip r:embed="rId2"/>
          <a:stretch>
            <a:fillRect/>
          </a:stretch>
        </p:blipFill>
        <p:spPr>
          <a:xfrm>
            <a:off x="718457" y="970932"/>
            <a:ext cx="10599576" cy="5763326"/>
          </a:xfrm>
          <a:prstGeom prst="rect">
            <a:avLst/>
          </a:prstGeom>
        </p:spPr>
      </p:pic>
    </p:spTree>
    <p:extLst>
      <p:ext uri="{BB962C8B-B14F-4D97-AF65-F5344CB8AC3E}">
        <p14:creationId xmlns:p14="http://schemas.microsoft.com/office/powerpoint/2010/main" val="208773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0BD126-FE68-A919-3A8B-95D37A7B6E9A}"/>
              </a:ext>
            </a:extLst>
          </p:cNvPr>
          <p:cNvPicPr>
            <a:picLocks noChangeAspect="1"/>
          </p:cNvPicPr>
          <p:nvPr/>
        </p:nvPicPr>
        <p:blipFill>
          <a:blip r:embed="rId2"/>
          <a:stretch>
            <a:fillRect/>
          </a:stretch>
        </p:blipFill>
        <p:spPr>
          <a:xfrm>
            <a:off x="660918" y="908396"/>
            <a:ext cx="10870163" cy="5866563"/>
          </a:xfrm>
          <a:prstGeom prst="rect">
            <a:avLst/>
          </a:prstGeom>
        </p:spPr>
      </p:pic>
    </p:spTree>
    <p:extLst>
      <p:ext uri="{BB962C8B-B14F-4D97-AF65-F5344CB8AC3E}">
        <p14:creationId xmlns:p14="http://schemas.microsoft.com/office/powerpoint/2010/main" val="115361862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70</TotalTime>
  <Words>846</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DILEEP PARMAR</cp:lastModifiedBy>
  <cp:revision>6</cp:revision>
  <dcterms:created xsi:type="dcterms:W3CDTF">2024-12-31T09:40:01Z</dcterms:created>
  <dcterms:modified xsi:type="dcterms:W3CDTF">2025-05-16T16:15:55Z</dcterms:modified>
</cp:coreProperties>
</file>