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80" r:id="rId8"/>
    <p:sldId id="576" r:id="rId9"/>
    <p:sldId id="581" r:id="rId10"/>
    <p:sldId id="582" r:id="rId11"/>
    <p:sldId id="583" r:id="rId12"/>
    <p:sldId id="577" r:id="rId13"/>
    <p:sldId id="579" r:id="rId14"/>
    <p:sldId id="578" r:id="rId15"/>
    <p:sldId id="570" r:id="rId1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12/07/2025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12/07/2025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12/07/2025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12/07/2025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12/07/2025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12/07/2025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12/07/2025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12/07/2025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12/07/2025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12/07/2025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12/07/2025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12/07/2025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rchive.ics.uci.edu/ml/datasets/Student+Performanc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1885048"/>
            <a:ext cx="4542662" cy="1570170"/>
          </a:xfrm>
        </p:spPr>
        <p:txBody>
          <a:bodyPr vert="horz" lIns="91440" tIns="45720" rIns="91440" bIns="45720" rtlCol="0">
            <a:normAutofit fontScale="90000"/>
          </a:bodyPr>
          <a:lstStyle/>
          <a:p>
            <a:pPr algn="l"/>
            <a:r>
              <a:rPr lang="en-US" sz="2000" b="1" kern="1200" dirty="0">
                <a:latin typeface="+mj-lt"/>
                <a:ea typeface="+mj-ea"/>
                <a:cs typeface="+mj-cs"/>
              </a:rPr>
              <a:t>CAPSTONE PROJECT</a:t>
            </a:r>
            <a:br>
              <a:rPr lang="en-US" sz="2000" b="1" dirty="0"/>
            </a:br>
            <a:br>
              <a:rPr lang="en-US" sz="5100" b="1" dirty="0"/>
            </a:br>
            <a:r>
              <a:rPr lang="en-IN" sz="4400" b="1" cap="all" dirty="0">
                <a:latin typeface="Aptos"/>
              </a:rPr>
              <a:t>AI-Based Student Performance Analysis</a:t>
            </a:r>
            <a:endParaRPr lang="en-US" sz="5100" b="1" cap="all" dirty="0">
              <a:latin typeface="Aptos"/>
            </a:endParaRPr>
          </a:p>
        </p:txBody>
      </p:sp>
      <p:sp>
        <p:nvSpPr>
          <p:cNvPr id="3" name="Subtitle 2"/>
          <p:cNvSpPr>
            <a:spLocks noGrp="1"/>
          </p:cNvSpPr>
          <p:nvPr>
            <p:ph type="subTitle" idx="1"/>
          </p:nvPr>
        </p:nvSpPr>
        <p:spPr>
          <a:xfrm>
            <a:off x="599609" y="3586121"/>
            <a:ext cx="4457806"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Kuldeep Kumar Parmar</a:t>
            </a:r>
          </a:p>
          <a:p>
            <a:pPr algn="l">
              <a:spcAft>
                <a:spcPts val="600"/>
              </a:spcAft>
            </a:pPr>
            <a:r>
              <a:rPr lang="en-US" sz="1600" b="1" cap="all" dirty="0"/>
              <a:t>College Name: Acropolis Institute of technology and research</a:t>
            </a:r>
          </a:p>
          <a:p>
            <a:pPr algn="l">
              <a:spcAft>
                <a:spcPts val="600"/>
              </a:spcAft>
            </a:pPr>
            <a:r>
              <a:rPr lang="en-US" sz="1600" b="1" cap="all" dirty="0"/>
              <a:t>Department: CSIT</a:t>
            </a:r>
          </a:p>
          <a:p>
            <a:pPr algn="l">
              <a:spcAft>
                <a:spcPts val="600"/>
              </a:spcAft>
            </a:pPr>
            <a:r>
              <a:rPr lang="en-US" sz="1600" b="1" cap="all" dirty="0"/>
              <a:t>Email ID: kuldeeparmar205@gmail.com</a:t>
            </a:r>
          </a:p>
          <a:p>
            <a:pPr algn="l">
              <a:spcAft>
                <a:spcPts val="600"/>
              </a:spcAft>
            </a:pPr>
            <a:r>
              <a:rPr lang="en-US" sz="1600" b="1" cap="all" dirty="0"/>
              <a:t>AICTE Student ID: </a:t>
            </a:r>
            <a:r>
              <a:rPr lang="en-IN" sz="2000" dirty="0"/>
              <a:t>STU6458582a275cc1683511338</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pic>
        <p:nvPicPr>
          <p:cNvPr id="6" name="Picture 5">
            <a:extLst>
              <a:ext uri="{FF2B5EF4-FFF2-40B4-BE49-F238E27FC236}">
                <a16:creationId xmlns:a16="http://schemas.microsoft.com/office/drawing/2014/main" id="{2A4C5EAD-2957-8AF9-4031-389E045249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9861" y="557359"/>
            <a:ext cx="5210251" cy="5632701"/>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BFE447-28D5-1470-076E-9EE57B219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919" y="698090"/>
            <a:ext cx="5658939" cy="5309419"/>
          </a:xfrm>
          <a:prstGeom prst="rect">
            <a:avLst/>
          </a:prstGeom>
        </p:spPr>
      </p:pic>
      <p:pic>
        <p:nvPicPr>
          <p:cNvPr id="7" name="Picture 6">
            <a:extLst>
              <a:ext uri="{FF2B5EF4-FFF2-40B4-BE49-F238E27FC236}">
                <a16:creationId xmlns:a16="http://schemas.microsoft.com/office/drawing/2014/main" id="{09D77691-DBCB-6120-EEB7-BEB2AC1BB2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698090"/>
            <a:ext cx="5773097" cy="5309420"/>
          </a:xfrm>
          <a:prstGeom prst="rect">
            <a:avLst/>
          </a:prstGeom>
        </p:spPr>
      </p:pic>
    </p:spTree>
    <p:extLst>
      <p:ext uri="{BB962C8B-B14F-4D97-AF65-F5344CB8AC3E}">
        <p14:creationId xmlns:p14="http://schemas.microsoft.com/office/powerpoint/2010/main" val="1228182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603C97-1C78-78D1-F24A-C6F47AD58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791" y="816077"/>
            <a:ext cx="10408417" cy="4817807"/>
          </a:xfrm>
          <a:prstGeom prst="rect">
            <a:avLst/>
          </a:prstGeom>
        </p:spPr>
      </p:pic>
    </p:spTree>
    <p:extLst>
      <p:ext uri="{BB962C8B-B14F-4D97-AF65-F5344CB8AC3E}">
        <p14:creationId xmlns:p14="http://schemas.microsoft.com/office/powerpoint/2010/main" val="2657093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latin typeface="Franklin Gothic Book"/>
              </a:rPr>
              <a:t>The project successfully demonstrated how machine learning algorithms can be applied to predict student academic performance based on behavioral and academic indicators. The system was able to classify students into performance levels (High, Medium, Low) with good accuracy using models like Random Forest, MLP Classifier, and others. This approach can help educational institutions identify students who may require additional support early on.</a:t>
            </a:r>
          </a:p>
          <a:p>
            <a:pPr marL="0" indent="0">
              <a:buNone/>
            </a:pPr>
            <a:r>
              <a:rPr lang="en-US" sz="2200" dirty="0">
                <a:latin typeface="Franklin Gothic Book"/>
              </a:rPr>
              <a:t>During implementation, challenges such as handling categorical data, selecting meaningful features, and ensuring balanced class representation were encountered. Despite these, the system delivered consistent results and provided valuable insights.</a:t>
            </a:r>
          </a:p>
          <a:p>
            <a:pPr marL="0" indent="0">
              <a:buNone/>
            </a:pPr>
            <a:r>
              <a:rPr lang="en-US" sz="2200" dirty="0">
                <a:latin typeface="Franklin Gothic Book"/>
              </a:rPr>
              <a:t>With further improvements like automated feature selection, hyperparameter tuning, and integration into an interactive dashboard, the model can be made even more robust and user-friendly for real-world academic environments.</a:t>
            </a:r>
          </a:p>
          <a:p>
            <a:pPr marL="0" indent="0">
              <a:buNone/>
            </a:pPr>
            <a:endParaRPr lang="en-US" sz="2200" dirty="0"/>
          </a:p>
        </p:txBody>
      </p:sp>
    </p:spTree>
    <p:extLst>
      <p:ext uri="{BB962C8B-B14F-4D97-AF65-F5344CB8AC3E}">
        <p14:creationId xmlns:p14="http://schemas.microsoft.com/office/powerpoint/2010/main" val="2245309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fontScale="92500"/>
          </a:bodyPr>
          <a:lstStyle/>
          <a:p>
            <a:pPr marL="0" indent="0">
              <a:spcBef>
                <a:spcPct val="20000"/>
              </a:spcBef>
              <a:spcAft>
                <a:spcPts val="600"/>
              </a:spcAft>
              <a:buNone/>
            </a:pPr>
            <a:endParaRPr lang="en-US" sz="2200" dirty="0">
              <a:latin typeface="Franklin Gothic Book"/>
            </a:endParaRPr>
          </a:p>
          <a:p>
            <a:pPr marL="0" indent="0">
              <a:spcBef>
                <a:spcPct val="20000"/>
              </a:spcBef>
              <a:spcAft>
                <a:spcPts val="600"/>
              </a:spcAft>
              <a:buNone/>
            </a:pPr>
            <a:r>
              <a:rPr lang="en-US" sz="2200" dirty="0">
                <a:latin typeface="Franklin Gothic Book"/>
              </a:rPr>
              <a:t>There are several opportunities to enhance and expand the current system for improved accuracy, scalability, and real-world usability. Future improvements could include incorporating additional data sources such as real-time attendance tracking, student engagement on learning platforms, and psychological or socio-economic factors to strengthen prediction accuracy.</a:t>
            </a:r>
          </a:p>
          <a:p>
            <a:pPr marL="0" indent="0">
              <a:spcBef>
                <a:spcPct val="20000"/>
              </a:spcBef>
              <a:spcAft>
                <a:spcPts val="600"/>
              </a:spcAft>
              <a:buNone/>
            </a:pPr>
            <a:r>
              <a:rPr lang="en-US" sz="2200" dirty="0">
                <a:latin typeface="Franklin Gothic Book"/>
              </a:rPr>
              <a:t>The machine learning models can be further optimized using techniques like hyperparameter tuning, ensemble stacking, or the adoption of advanced algorithms such as </a:t>
            </a:r>
            <a:r>
              <a:rPr lang="en-US" sz="2200" dirty="0" err="1">
                <a:latin typeface="Franklin Gothic Book"/>
              </a:rPr>
              <a:t>XGBoost</a:t>
            </a:r>
            <a:r>
              <a:rPr lang="en-US" sz="2200" dirty="0">
                <a:latin typeface="Franklin Gothic Book"/>
              </a:rPr>
              <a:t> or deep learning frameworks.</a:t>
            </a:r>
          </a:p>
          <a:p>
            <a:pPr marL="0" indent="0">
              <a:spcBef>
                <a:spcPct val="20000"/>
              </a:spcBef>
              <a:spcAft>
                <a:spcPts val="600"/>
              </a:spcAft>
              <a:buNone/>
            </a:pPr>
            <a:r>
              <a:rPr lang="en-US" sz="2200" dirty="0">
                <a:latin typeface="Franklin Gothic Book"/>
              </a:rPr>
              <a:t>The system can also be extended to support multiple schools, colleges, or educational regions, allowing broader insights across diverse student populations. Integrating emerging technologies like edge computing, real-time analytics, or AI dashboards could make the system faster, more interactive, and easier to deploy at scale for institutional use.</a:t>
            </a:r>
          </a:p>
          <a:p>
            <a:pPr marL="0" indent="0">
              <a:spcBef>
                <a:spcPct val="20000"/>
              </a:spcBef>
              <a:spcAft>
                <a:spcPts val="600"/>
              </a:spcAft>
              <a:buNone/>
            </a:pPr>
            <a:endParaRPr lang="en-GB" sz="2200" dirty="0"/>
          </a:p>
        </p:txBody>
      </p:sp>
    </p:spTree>
    <p:extLst>
      <p:ext uri="{BB962C8B-B14F-4D97-AF65-F5344CB8AC3E}">
        <p14:creationId xmlns:p14="http://schemas.microsoft.com/office/powerpoint/2010/main" val="3744199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000" dirty="0">
                <a:latin typeface="Franklin Gothic Book"/>
              </a:rPr>
              <a:t>1. Scikit-learn Documentation – Machine Learning in Python</a:t>
            </a:r>
            <a:br>
              <a:rPr lang="en-IN" sz="2000" dirty="0">
                <a:latin typeface="Franklin Gothic Book"/>
              </a:rPr>
            </a:br>
            <a:r>
              <a:rPr lang="en-IN" sz="2000" dirty="0">
                <a:latin typeface="Franklin Gothic Book"/>
              </a:rPr>
              <a:t>       </a:t>
            </a:r>
            <a:r>
              <a:rPr lang="en-IN" sz="2000" u="sng" dirty="0">
                <a:latin typeface="Franklin Gothic Book"/>
              </a:rPr>
              <a:t>https://scikit-learn.org/stable/documentation.html</a:t>
            </a:r>
          </a:p>
          <a:p>
            <a:pPr marL="0" indent="0">
              <a:buNone/>
            </a:pPr>
            <a:r>
              <a:rPr lang="en-IN" sz="2000" dirty="0">
                <a:latin typeface="Franklin Gothic Book"/>
              </a:rPr>
              <a:t>2. Seaborn Documentation – Statistical Data Visualization</a:t>
            </a:r>
            <a:br>
              <a:rPr lang="en-IN" sz="2000" dirty="0">
                <a:latin typeface="Franklin Gothic Book"/>
              </a:rPr>
            </a:br>
            <a:r>
              <a:rPr lang="en-IN" sz="2000" dirty="0">
                <a:latin typeface="Franklin Gothic Book"/>
              </a:rPr>
              <a:t>       </a:t>
            </a:r>
            <a:r>
              <a:rPr lang="en-IN" sz="2000" u="sng" dirty="0">
                <a:latin typeface="Franklin Gothic Book"/>
              </a:rPr>
              <a:t>https://seaborn.pydata.org</a:t>
            </a:r>
          </a:p>
          <a:p>
            <a:pPr marL="0" indent="0">
              <a:buNone/>
            </a:pPr>
            <a:r>
              <a:rPr lang="en-IN" sz="2000" dirty="0">
                <a:latin typeface="Franklin Gothic Book"/>
              </a:rPr>
              <a:t>3. UCI Machine Learning Repository – Student Performance Dataset</a:t>
            </a:r>
            <a:br>
              <a:rPr lang="en-IN" sz="2000" dirty="0">
                <a:latin typeface="Franklin Gothic Book"/>
              </a:rPr>
            </a:br>
            <a:r>
              <a:rPr lang="en-IN" sz="2000" dirty="0">
                <a:latin typeface="Franklin Gothic Book"/>
              </a:rPr>
              <a:t>       </a:t>
            </a:r>
            <a:r>
              <a:rPr lang="en-IN" sz="2000" dirty="0">
                <a:latin typeface="Franklin Gothic Book"/>
                <a:hlinkClick r:id="rId2">
                  <a:extLst>
                    <a:ext uri="{A12FA001-AC4F-418D-AE19-62706E023703}">
                      <ahyp:hlinkClr xmlns:ahyp="http://schemas.microsoft.com/office/drawing/2018/hyperlinkcolor" val="tx"/>
                    </a:ext>
                  </a:extLst>
                </a:hlinkClick>
              </a:rPr>
              <a:t>https://archive.ics.uci.edu/ml/datasets/Student+Performance</a:t>
            </a:r>
            <a:endParaRPr lang="en-IN" sz="2000" dirty="0">
              <a:latin typeface="Franklin Gothic Book"/>
            </a:endParaRPr>
          </a:p>
          <a:p>
            <a:pPr marL="0" indent="0">
              <a:buNone/>
            </a:pPr>
            <a:r>
              <a:rPr lang="en-IN" sz="2000" dirty="0">
                <a:latin typeface="Franklin Gothic Book"/>
              </a:rPr>
              <a:t>4.Python Official Documentation</a:t>
            </a:r>
            <a:br>
              <a:rPr lang="en-IN" sz="2000" dirty="0">
                <a:latin typeface="Franklin Gothic Book"/>
              </a:rPr>
            </a:br>
            <a:r>
              <a:rPr lang="en-IN" sz="2000" dirty="0">
                <a:latin typeface="Franklin Gothic Book"/>
              </a:rPr>
              <a:t>       </a:t>
            </a:r>
            <a:r>
              <a:rPr lang="en-IN" sz="2000" u="sng" dirty="0">
                <a:latin typeface="Franklin Gothic Book"/>
              </a:rPr>
              <a:t>https://docs.python.org/3</a:t>
            </a:r>
          </a:p>
          <a:p>
            <a:pPr marL="0" indent="0">
              <a:buNone/>
            </a:pPr>
            <a:endParaRPr lang="en-IN" sz="2200" dirty="0">
              <a:latin typeface="Franklin Gothic Book"/>
            </a:endParaRPr>
          </a:p>
          <a:p>
            <a:pPr marL="0" indent="0">
              <a:buNone/>
            </a:pPr>
            <a:endParaRPr lang="en-IN" sz="2200" dirty="0">
              <a:latin typeface="Franklin Gothic Book"/>
            </a:endParaRPr>
          </a:p>
          <a:p>
            <a:pPr marL="0" indent="0">
              <a:buNone/>
            </a:pPr>
            <a:r>
              <a:rPr lang="en-IN" sz="2200" dirty="0">
                <a:latin typeface="Franklin Gothic Book"/>
              </a:rPr>
              <a:t>GitHub Link:</a:t>
            </a:r>
            <a:r>
              <a:rPr lang="en-IN" sz="2200" dirty="0">
                <a:solidFill>
                  <a:srgbClr val="0070C0"/>
                </a:solidFill>
                <a:latin typeface="Franklin Gothic Book"/>
              </a:rPr>
              <a:t> </a:t>
            </a:r>
            <a:r>
              <a:rPr lang="en-IN" sz="2200" u="sng" dirty="0">
                <a:solidFill>
                  <a:srgbClr val="0070C0"/>
                </a:solidFill>
                <a:latin typeface="Franklin Gothic Book"/>
              </a:rPr>
              <a:t>https://github.com/Kuldeep-205/ML-Project_Internship</a:t>
            </a: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a:latin typeface="Arial"/>
                <a:cs typeface="Arial"/>
              </a:rPr>
              <a:t>Problem Statement </a:t>
            </a:r>
            <a:r>
              <a:rPr lang="en-US" sz="2200">
                <a:latin typeface="Arial"/>
                <a:cs typeface="Arial"/>
              </a:rPr>
              <a:t>(Should not include solution)</a:t>
            </a:r>
          </a:p>
          <a:p>
            <a:pPr marL="305435" indent="-305435">
              <a:spcBef>
                <a:spcPct val="20000"/>
              </a:spcBef>
              <a:spcAft>
                <a:spcPts val="600"/>
              </a:spcAft>
            </a:pPr>
            <a:r>
              <a:rPr lang="en-US" sz="2200" b="1">
                <a:latin typeface="Arial"/>
                <a:cs typeface="Arial"/>
              </a:rPr>
              <a:t>Proposed System/Solution</a:t>
            </a:r>
            <a:endParaRPr lang="en-US" sz="2200">
              <a:latin typeface="Arial"/>
              <a:cs typeface="Arial"/>
            </a:endParaRPr>
          </a:p>
          <a:p>
            <a:pPr marL="305435" indent="-305435">
              <a:spcBef>
                <a:spcPct val="20000"/>
              </a:spcBef>
              <a:spcAft>
                <a:spcPts val="600"/>
              </a:spcAft>
            </a:pPr>
            <a:r>
              <a:rPr lang="en-US" sz="2200" b="1">
                <a:latin typeface="Arial"/>
                <a:cs typeface="Arial"/>
              </a:rPr>
              <a:t>System Development Approach </a:t>
            </a:r>
            <a:r>
              <a:rPr lang="en-US" sz="2200">
                <a:latin typeface="Arial"/>
                <a:cs typeface="Arial"/>
              </a:rPr>
              <a:t>(Technology Used) </a:t>
            </a:r>
          </a:p>
          <a:p>
            <a:pPr marL="305435" indent="-305435">
              <a:spcBef>
                <a:spcPct val="20000"/>
              </a:spcBef>
              <a:spcAft>
                <a:spcPts val="600"/>
              </a:spcAft>
            </a:pPr>
            <a:r>
              <a:rPr lang="en-US" sz="2200" b="1">
                <a:latin typeface="Arial"/>
                <a:cs typeface="Arial"/>
              </a:rPr>
              <a:t>Algorithm &amp; Deployment  </a:t>
            </a:r>
            <a:endParaRPr lang="en-US" sz="2200">
              <a:latin typeface="Arial"/>
              <a:cs typeface="Arial"/>
            </a:endParaRPr>
          </a:p>
          <a:p>
            <a:pPr marL="305435" indent="-305435">
              <a:spcBef>
                <a:spcPct val="20000"/>
              </a:spcBef>
              <a:spcAft>
                <a:spcPts val="600"/>
              </a:spcAft>
            </a:pPr>
            <a:r>
              <a:rPr lang="en-US" sz="2200" b="1">
                <a:latin typeface="Arial"/>
                <a:cs typeface="Arial"/>
              </a:rPr>
              <a:t>Result (Output Image)</a:t>
            </a:r>
            <a:endParaRPr lang="en-US" sz="2200">
              <a:latin typeface="Arial"/>
              <a:cs typeface="Arial"/>
            </a:endParaRPr>
          </a:p>
          <a:p>
            <a:pPr marL="305435" indent="-305435">
              <a:spcBef>
                <a:spcPct val="20000"/>
              </a:spcBef>
              <a:spcAft>
                <a:spcPts val="600"/>
              </a:spcAft>
            </a:pPr>
            <a:r>
              <a:rPr lang="en-US" sz="2200" b="1">
                <a:latin typeface="Arial"/>
                <a:cs typeface="Arial"/>
              </a:rPr>
              <a:t>Conclusion</a:t>
            </a:r>
            <a:endParaRPr lang="en-US" sz="2200">
              <a:latin typeface="Arial"/>
              <a:cs typeface="Arial"/>
            </a:endParaRPr>
          </a:p>
          <a:p>
            <a:pPr marL="305435" indent="-305435">
              <a:spcBef>
                <a:spcPct val="20000"/>
              </a:spcBef>
              <a:spcAft>
                <a:spcPts val="600"/>
              </a:spcAft>
            </a:pPr>
            <a:r>
              <a:rPr lang="en-US" sz="2200" b="1">
                <a:latin typeface="Arial"/>
                <a:cs typeface="Arial"/>
              </a:rPr>
              <a:t>Future Scope</a:t>
            </a:r>
            <a:endParaRPr lang="en-US" sz="2200">
              <a:latin typeface="Arial"/>
              <a:cs typeface="Arial"/>
            </a:endParaRPr>
          </a:p>
          <a:p>
            <a:pPr marL="305435" indent="-305435">
              <a:spcBef>
                <a:spcPct val="20000"/>
              </a:spcBef>
              <a:spcAft>
                <a:spcPts val="600"/>
              </a:spcAft>
            </a:pPr>
            <a:r>
              <a:rPr lang="en-US" sz="2200" b="1">
                <a:latin typeface="Arial"/>
                <a:cs typeface="Arial"/>
              </a:rPr>
              <a:t>References</a:t>
            </a:r>
            <a:endParaRPr lang="en-US" sz="2200">
              <a:latin typeface="Arial"/>
              <a:cs typeface="Arial"/>
            </a:endParaRPr>
          </a:p>
          <a:p>
            <a:endParaRPr lang="en-GB" sz="220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dirty="0">
                <a:latin typeface="Franklin Gothic Book"/>
              </a:rPr>
              <a:t>Educational institutions often face challenges in identifying students who may be at risk of low academic performance. Traditional methods rely heavily on exam results and manual observation, which can be time-consuming, inconsistent, and often too late for meaningful intervention.</a:t>
            </a:r>
          </a:p>
          <a:p>
            <a:r>
              <a:rPr lang="en-US" sz="2200" dirty="0">
                <a:latin typeface="Franklin Gothic Book"/>
              </a:rPr>
              <a:t>There is a growing need to understand the patterns and factors that contribute to student performance. However, analyzing large volumes of academic and behavioral data manually is difficult, and key insights often remain hidden. This lack of timely insights can lead to missed opportunities for early support and performance improvement</a:t>
            </a:r>
          </a:p>
          <a:p>
            <a:pPr marL="0" indent="0">
              <a:buNone/>
            </a:pPr>
            <a:endParaRPr lang="en-US" sz="22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fontScale="70000" lnSpcReduction="20000"/>
          </a:bodyPr>
          <a:lstStyle/>
          <a:p>
            <a:pPr marL="0" indent="0">
              <a:spcBef>
                <a:spcPct val="20000"/>
              </a:spcBef>
              <a:spcAft>
                <a:spcPts val="600"/>
              </a:spcAft>
              <a:buNone/>
            </a:pPr>
            <a:endParaRPr lang="en-IN" sz="900" b="1" dirty="0">
              <a:latin typeface="Calibri"/>
              <a:ea typeface="Calibri"/>
              <a:cs typeface="Calibri"/>
            </a:endParaRPr>
          </a:p>
          <a:p>
            <a:pPr marL="0" indent="0">
              <a:spcBef>
                <a:spcPct val="20000"/>
              </a:spcBef>
              <a:spcAft>
                <a:spcPts val="600"/>
              </a:spcAft>
              <a:buNone/>
            </a:pPr>
            <a:r>
              <a:rPr lang="en-US" sz="1400" b="1" dirty="0">
                <a:latin typeface="Calibri"/>
                <a:ea typeface="Calibri"/>
                <a:cs typeface="Calibri"/>
              </a:rPr>
              <a:t>The proposed system is designed to tackle the challenge of identifying and classifying students based on their academic performance levels. By leveraging data analytics and machine learning techniques, the system aims to provide insights that help in timely academic intervention and decision-making.</a:t>
            </a:r>
          </a:p>
          <a:p>
            <a:pPr marL="0" indent="0">
              <a:spcBef>
                <a:spcPct val="20000"/>
              </a:spcBef>
              <a:spcAft>
                <a:spcPts val="600"/>
              </a:spcAft>
              <a:buNone/>
            </a:pPr>
            <a:r>
              <a:rPr lang="en-US" sz="1400" b="1" dirty="0"/>
              <a:t>Data Collection</a:t>
            </a:r>
            <a:endParaRPr lang="en-US" sz="1400" b="1" dirty="0">
              <a:latin typeface="Calibri"/>
              <a:ea typeface="Calibri"/>
              <a:cs typeface="Calibri"/>
            </a:endParaRPr>
          </a:p>
          <a:p>
            <a:r>
              <a:rPr lang="en-US" sz="1400" dirty="0"/>
              <a:t>Utilized a structured dataset containing student academic records and behavioral indicators such as gender, grade level, participation, resource usage, and absenteeism.</a:t>
            </a:r>
          </a:p>
          <a:p>
            <a:r>
              <a:rPr lang="en-US" sz="1400" dirty="0"/>
              <a:t>The dataset also includes final performance labels categorized as High, Medium, or Low.</a:t>
            </a:r>
          </a:p>
          <a:p>
            <a:pPr marL="0" indent="0">
              <a:buNone/>
            </a:pPr>
            <a:r>
              <a:rPr lang="en-US" sz="1400" b="1" dirty="0"/>
              <a:t>Data Preprocessing</a:t>
            </a:r>
          </a:p>
          <a:p>
            <a:r>
              <a:rPr lang="en-US" sz="1400" dirty="0"/>
              <a:t>Cleaned and transformed the dataset to handle irrelevant columns, missing values, and inconsistent formats.</a:t>
            </a:r>
          </a:p>
          <a:p>
            <a:r>
              <a:rPr lang="en-US" sz="1400" dirty="0"/>
              <a:t>Applied label encoding to convert categorical variables into numerical form suitable for ML models.</a:t>
            </a:r>
          </a:p>
          <a:p>
            <a:r>
              <a:rPr lang="en-US" sz="1400" dirty="0"/>
              <a:t>Split the data into training and testing sets to evaluate model performance effectively.</a:t>
            </a:r>
          </a:p>
          <a:p>
            <a:pPr marL="0" indent="0">
              <a:buNone/>
            </a:pPr>
            <a:r>
              <a:rPr lang="en-US" sz="1400" b="1" dirty="0"/>
              <a:t> Machine Learning Algorithm</a:t>
            </a:r>
          </a:p>
          <a:p>
            <a:r>
              <a:rPr lang="en-US" sz="1400" dirty="0"/>
              <a:t>Implemented multiple supervised learning models including Decision Tree, Random Forest, Logistic Regression, Perceptron, and MLP Classifier.</a:t>
            </a:r>
          </a:p>
          <a:p>
            <a:r>
              <a:rPr lang="en-US" sz="1400" dirty="0"/>
              <a:t>Trained models on student features to classify performance levels and compared their accuracy using evaluation metrics.</a:t>
            </a:r>
          </a:p>
          <a:p>
            <a:pPr marL="0" indent="0">
              <a:buNone/>
            </a:pPr>
            <a:r>
              <a:rPr lang="en-US" sz="1400" b="1" dirty="0"/>
              <a:t> Evaluation</a:t>
            </a:r>
          </a:p>
          <a:p>
            <a:r>
              <a:rPr lang="en-US" sz="1400" dirty="0"/>
              <a:t>Assessed each model's performance using precision, recall, F1-score, and overall accuracy.</a:t>
            </a:r>
          </a:p>
          <a:p>
            <a:r>
              <a:rPr lang="en-US" sz="1400" dirty="0"/>
              <a:t>Compared results to identify the most reliable model for predicting student outcomes.</a:t>
            </a:r>
          </a:p>
          <a:p>
            <a:pPr marL="0" indent="0">
              <a:buNone/>
            </a:pPr>
            <a:r>
              <a:rPr lang="en-US" sz="1400" b="1" dirty="0"/>
              <a:t> Result</a:t>
            </a:r>
          </a:p>
          <a:p>
            <a:r>
              <a:rPr lang="en-US" sz="1400" dirty="0"/>
              <a:t>The system can accurately predict the performance class of students based on their academic and behavioral data, aiding institutions in proactive support and personalized learning strategies.</a:t>
            </a:r>
          </a:p>
          <a:p>
            <a:pPr marL="305435" indent="-305435">
              <a:spcBef>
                <a:spcPct val="20000"/>
              </a:spcBef>
              <a:spcAft>
                <a:spcPts val="600"/>
              </a:spcAft>
              <a:buFont typeface="Arial"/>
              <a:buChar char="•"/>
            </a:pPr>
            <a:endParaRPr lang="en-IN" sz="900" dirty="0">
              <a:latin typeface="Calibri"/>
              <a:ea typeface="Calibri"/>
              <a:cs typeface="Calibri"/>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fontScale="25000" lnSpcReduction="20000"/>
          </a:bodyPr>
          <a:lstStyle/>
          <a:p>
            <a:pPr marL="0" indent="0">
              <a:buNone/>
            </a:pPr>
            <a:r>
              <a:rPr lang="en-US" sz="4000" dirty="0"/>
              <a:t>The system follows a structured and step-by-step approach to analyze student data and predict their performance level using machine learning techniques.</a:t>
            </a:r>
          </a:p>
          <a:p>
            <a:pPr marL="0" indent="0">
              <a:buNone/>
            </a:pPr>
            <a:r>
              <a:rPr lang="en-US" sz="4000" b="1" dirty="0"/>
              <a:t> 1. Data Understanding</a:t>
            </a:r>
          </a:p>
          <a:p>
            <a:r>
              <a:rPr lang="en-US" sz="4000" dirty="0"/>
              <a:t>Load the dataset and explore key features such as gender, grade, participation, absences, and final performance class (H/M/L).</a:t>
            </a:r>
          </a:p>
          <a:p>
            <a:r>
              <a:rPr lang="en-US" sz="4000" dirty="0"/>
              <a:t>Identify relevant factors influencing student outcomes.</a:t>
            </a:r>
          </a:p>
          <a:p>
            <a:pPr marL="0" indent="0">
              <a:buNone/>
            </a:pPr>
            <a:r>
              <a:rPr lang="en-US" sz="4000" b="1" dirty="0"/>
              <a:t>2. Data Preprocessing</a:t>
            </a:r>
          </a:p>
          <a:p>
            <a:r>
              <a:rPr lang="en-US" sz="4000" dirty="0"/>
              <a:t>Drop irrelevant or redundant columns to reduce noise.</a:t>
            </a:r>
          </a:p>
          <a:p>
            <a:r>
              <a:rPr lang="en-US" sz="4000" dirty="0"/>
              <a:t>Apply label encoding to convert categorical data into numerical format.</a:t>
            </a:r>
          </a:p>
          <a:p>
            <a:r>
              <a:rPr lang="en-US" sz="4000" dirty="0"/>
              <a:t>Shuffle and split the dataset into training and testing sets (70/30 ratio).</a:t>
            </a:r>
          </a:p>
          <a:p>
            <a:pPr marL="0" indent="0">
              <a:buNone/>
            </a:pPr>
            <a:r>
              <a:rPr lang="en-US" sz="4000" b="1" dirty="0"/>
              <a:t> 3. Model Implementation</a:t>
            </a:r>
          </a:p>
          <a:p>
            <a:r>
              <a:rPr lang="en-US" sz="4000" dirty="0"/>
              <a:t>Train five different ML models:</a:t>
            </a:r>
          </a:p>
          <a:p>
            <a:pPr lvl="1"/>
            <a:r>
              <a:rPr lang="en-US" sz="3600" dirty="0"/>
              <a:t>Decision Tree</a:t>
            </a:r>
          </a:p>
          <a:p>
            <a:pPr lvl="1"/>
            <a:r>
              <a:rPr lang="en-US" sz="3600" dirty="0"/>
              <a:t>Random Forest</a:t>
            </a:r>
          </a:p>
          <a:p>
            <a:pPr lvl="1"/>
            <a:r>
              <a:rPr lang="en-US" sz="3600" dirty="0"/>
              <a:t>Logistic Regression</a:t>
            </a:r>
          </a:p>
          <a:p>
            <a:pPr lvl="1"/>
            <a:r>
              <a:rPr lang="en-US" sz="3600" dirty="0"/>
              <a:t>Perceptron</a:t>
            </a:r>
          </a:p>
          <a:p>
            <a:pPr lvl="1"/>
            <a:r>
              <a:rPr lang="en-US" sz="3600" dirty="0"/>
              <a:t>MLP Neural Network</a:t>
            </a:r>
          </a:p>
          <a:p>
            <a:r>
              <a:rPr lang="en-US" sz="4000" dirty="0"/>
              <a:t>Fit each model using the training data and test them on unseen data.</a:t>
            </a:r>
          </a:p>
          <a:p>
            <a:pPr marL="0" indent="0">
              <a:buNone/>
            </a:pPr>
            <a:r>
              <a:rPr lang="en-US" sz="4000" b="1" dirty="0"/>
              <a:t> 4. Evaluation and Comparison</a:t>
            </a:r>
          </a:p>
          <a:p>
            <a:r>
              <a:rPr lang="en-US" sz="4000" dirty="0"/>
              <a:t>Evaluate models using classification reports and accuracy scores.</a:t>
            </a:r>
          </a:p>
          <a:p>
            <a:r>
              <a:rPr lang="en-US" sz="4000" dirty="0"/>
              <a:t>Compare predictions to determine the most effective model for student classification.</a:t>
            </a:r>
          </a:p>
          <a:p>
            <a:pPr marL="0" indent="0">
              <a:buNone/>
            </a:pPr>
            <a:r>
              <a:rPr lang="en-US" sz="4000" b="1" dirty="0"/>
              <a:t> 5. User Interaction</a:t>
            </a:r>
          </a:p>
          <a:p>
            <a:r>
              <a:rPr lang="en-US" sz="4000" dirty="0"/>
              <a:t>Provide an interactive option to manually input student details.</a:t>
            </a:r>
          </a:p>
          <a:p>
            <a:r>
              <a:rPr lang="en-US" sz="4000" dirty="0"/>
              <a:t>Predict the student’s performance class using all five models and display results.</a:t>
            </a:r>
          </a:p>
          <a:p>
            <a:pPr marL="0" indent="0">
              <a:spcBef>
                <a:spcPct val="20000"/>
              </a:spcBef>
              <a:spcAft>
                <a:spcPts val="600"/>
              </a:spcAft>
              <a:buNone/>
            </a:pPr>
            <a:endParaRPr lang="en-GB" sz="2200" dirty="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marL="0" indent="0">
              <a:buNone/>
            </a:pPr>
            <a:r>
              <a:rPr lang="en-IN" sz="1600" b="1" dirty="0"/>
              <a:t>Algorithm Selection</a:t>
            </a:r>
            <a:endParaRPr lang="en-US" sz="1600" dirty="0"/>
          </a:p>
          <a:p>
            <a:pPr marL="0" indent="0">
              <a:buNone/>
            </a:pPr>
            <a:r>
              <a:rPr lang="en-US" sz="1600" dirty="0"/>
              <a:t>For this project, multiple supervised machine learning classification algorithms were selected to predict the performance level of students (High, Medium, Low). The selected models include:</a:t>
            </a:r>
          </a:p>
          <a:p>
            <a:pPr lvl="1"/>
            <a:r>
              <a:rPr lang="en-US" sz="1200" b="1" dirty="0"/>
              <a:t>Decision Tree Classifier</a:t>
            </a:r>
            <a:endParaRPr lang="en-US" sz="1200" dirty="0"/>
          </a:p>
          <a:p>
            <a:pPr lvl="1"/>
            <a:r>
              <a:rPr lang="en-US" sz="1200" b="1" dirty="0"/>
              <a:t>Random Forest Classifier</a:t>
            </a:r>
            <a:endParaRPr lang="en-US" sz="1200" dirty="0"/>
          </a:p>
          <a:p>
            <a:pPr lvl="1"/>
            <a:r>
              <a:rPr lang="en-US" sz="1200" b="1" dirty="0"/>
              <a:t>Logistic Regression</a:t>
            </a:r>
            <a:endParaRPr lang="en-US" sz="1200" dirty="0"/>
          </a:p>
          <a:p>
            <a:pPr lvl="1"/>
            <a:r>
              <a:rPr lang="en-US" sz="1200" b="1" dirty="0"/>
              <a:t>Perceptron</a:t>
            </a:r>
            <a:endParaRPr lang="en-US" sz="1200" dirty="0"/>
          </a:p>
          <a:p>
            <a:pPr lvl="1"/>
            <a:r>
              <a:rPr lang="en-US" sz="1200" b="1" dirty="0"/>
              <a:t>MLP (Multilayer Perceptron) Classifier</a:t>
            </a:r>
            <a:endParaRPr lang="en-US" sz="1200" dirty="0"/>
          </a:p>
          <a:p>
            <a:pPr marL="0" indent="0">
              <a:buNone/>
            </a:pPr>
            <a:endParaRPr lang="en-US" sz="1600" b="1" dirty="0"/>
          </a:p>
          <a:p>
            <a:pPr marL="0" indent="0">
              <a:buNone/>
            </a:pPr>
            <a:r>
              <a:rPr lang="en-US" sz="1600" b="1" dirty="0"/>
              <a:t>Data Input</a:t>
            </a:r>
          </a:p>
          <a:p>
            <a:pPr marL="0" indent="0">
              <a:buNone/>
            </a:pPr>
            <a:r>
              <a:rPr lang="en-US" sz="1600" dirty="0"/>
              <a:t>The following input features were used to train the models:</a:t>
            </a:r>
          </a:p>
          <a:p>
            <a:pPr lvl="1"/>
            <a:r>
              <a:rPr lang="en-US" sz="1400" dirty="0"/>
              <a:t>Raised Hands</a:t>
            </a:r>
          </a:p>
          <a:p>
            <a:pPr lvl="1"/>
            <a:r>
              <a:rPr lang="en-US" sz="1400" dirty="0"/>
              <a:t>Visited Resources</a:t>
            </a:r>
          </a:p>
          <a:p>
            <a:pPr lvl="1"/>
            <a:r>
              <a:rPr lang="en-US" sz="1400" dirty="0"/>
              <a:t>Number of Discussions</a:t>
            </a:r>
          </a:p>
          <a:p>
            <a:pPr lvl="1"/>
            <a:r>
              <a:rPr lang="en-US" sz="1400" dirty="0"/>
              <a:t>Student Absence Days</a:t>
            </a:r>
            <a:br>
              <a:rPr lang="en-US" sz="1400" dirty="0"/>
            </a:br>
            <a:r>
              <a:rPr lang="en-US" sz="1400" dirty="0"/>
              <a:t>Other contextual features like gender, grade, and section were removed or encoded based on relevance and impact.</a:t>
            </a:r>
          </a:p>
          <a:p>
            <a:pPr marL="305435" indent="-305435">
              <a:spcBef>
                <a:spcPct val="20000"/>
              </a:spcBef>
              <a:spcAft>
                <a:spcPts val="600"/>
              </a:spcAft>
              <a:buFont typeface="Arial"/>
              <a:buChar char="•"/>
            </a:pPr>
            <a:endParaRPr lang="en-GB" sz="1500" dirty="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6A682-04EA-CBA4-98DB-BCF02EEB1489}"/>
              </a:ext>
            </a:extLst>
          </p:cNvPr>
          <p:cNvSpPr>
            <a:spLocks noGrp="1"/>
          </p:cNvSpPr>
          <p:nvPr>
            <p:ph idx="1"/>
          </p:nvPr>
        </p:nvSpPr>
        <p:spPr>
          <a:xfrm>
            <a:off x="838200" y="1278193"/>
            <a:ext cx="10515600" cy="3903407"/>
          </a:xfrm>
        </p:spPr>
        <p:txBody>
          <a:bodyPr>
            <a:normAutofit/>
          </a:bodyPr>
          <a:lstStyle/>
          <a:p>
            <a:pPr marL="0" indent="0">
              <a:buNone/>
            </a:pPr>
            <a:r>
              <a:rPr lang="en-US" sz="1400" b="1" dirty="0"/>
              <a:t>Training Process</a:t>
            </a:r>
          </a:p>
          <a:p>
            <a:r>
              <a:rPr lang="en-US" sz="1400" dirty="0"/>
              <a:t>The dataset was shuffled and split into </a:t>
            </a:r>
            <a:r>
              <a:rPr lang="en-US" sz="1400" b="1" dirty="0"/>
              <a:t>70% training data</a:t>
            </a:r>
            <a:r>
              <a:rPr lang="en-US" sz="1400" dirty="0"/>
              <a:t> and </a:t>
            </a:r>
            <a:r>
              <a:rPr lang="en-US" sz="1400" b="1" dirty="0"/>
              <a:t>30% testing data</a:t>
            </a:r>
            <a:r>
              <a:rPr lang="en-US" sz="1400" dirty="0"/>
              <a:t>.</a:t>
            </a:r>
          </a:p>
          <a:p>
            <a:r>
              <a:rPr lang="en-US" sz="1400" dirty="0"/>
              <a:t>Label encoding was used to convert categorical columns into numerical values.</a:t>
            </a:r>
          </a:p>
          <a:p>
            <a:r>
              <a:rPr lang="en-US" sz="1400" dirty="0"/>
              <a:t>Each model was trained on the training set to learn the relationship between input features and the student performance class.</a:t>
            </a:r>
          </a:p>
          <a:p>
            <a:pPr marL="0" indent="0">
              <a:buNone/>
            </a:pPr>
            <a:endParaRPr lang="en-IN" sz="1400" dirty="0"/>
          </a:p>
          <a:p>
            <a:pPr marL="0" indent="0">
              <a:buNone/>
            </a:pPr>
            <a:r>
              <a:rPr lang="en-US" sz="1400" b="1" dirty="0"/>
              <a:t>Prediction Process</a:t>
            </a:r>
          </a:p>
          <a:p>
            <a:r>
              <a:rPr lang="en-US" sz="1400" dirty="0"/>
              <a:t>After training, each model predicted performance classes on the test dataset.</a:t>
            </a:r>
          </a:p>
          <a:p>
            <a:r>
              <a:rPr lang="en-US" sz="1400" dirty="0"/>
              <a:t>Results were evaluated using accuracy, precision, recall, and F1-score to compare effectiveness.</a:t>
            </a:r>
          </a:p>
          <a:p>
            <a:r>
              <a:rPr lang="en-US" sz="1400" dirty="0"/>
              <a:t>Additionally, the system allows manual input of student data through the console, enabling real-time prediction using all five models.</a:t>
            </a:r>
          </a:p>
          <a:p>
            <a:pPr marL="0" indent="0">
              <a:buNone/>
            </a:pPr>
            <a:endParaRPr lang="en-IN" sz="1400" dirty="0"/>
          </a:p>
        </p:txBody>
      </p:sp>
    </p:spTree>
    <p:extLst>
      <p:ext uri="{BB962C8B-B14F-4D97-AF65-F5344CB8AC3E}">
        <p14:creationId xmlns:p14="http://schemas.microsoft.com/office/powerpoint/2010/main" val="3215306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endParaRPr lang="en-IN" sz="2200" dirty="0">
              <a:latin typeface="Franklin Gothic Book"/>
            </a:endParaRPr>
          </a:p>
          <a:p>
            <a:pPr marL="0" indent="0">
              <a:buNone/>
            </a:pPr>
            <a:r>
              <a:rPr lang="en-US" sz="2200" dirty="0">
                <a:latin typeface="Franklin Gothic Book"/>
              </a:rPr>
              <a:t>The machine learning models were evaluated on a testing dataset, and each demonstrated the ability to classify students into performance categories (High, Medium, Low) with reasonable accuracy. Among the five models used, the Random Forest and MLP Classifier achieved the highest accuracy, showing strong consistency in predictions. The Decision Tree model delivered faster results but with slightly lower precision. Overall, the models performed well on the provided features, and the system successfully predicted outcomes even for manually entered student data, demonstrating its effectiveness in analyzing and forecasting student performance based on academic behavior and activity-related inputs.</a:t>
            </a:r>
          </a:p>
        </p:txBody>
      </p:sp>
    </p:spTree>
    <p:extLst>
      <p:ext uri="{BB962C8B-B14F-4D97-AF65-F5344CB8AC3E}">
        <p14:creationId xmlns:p14="http://schemas.microsoft.com/office/powerpoint/2010/main" val="5874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A0A8F9-EAB1-C410-5BA6-3A8565DD7A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128" y="973394"/>
            <a:ext cx="5751871" cy="4876800"/>
          </a:xfrm>
          <a:prstGeom prst="rect">
            <a:avLst/>
          </a:prstGeom>
        </p:spPr>
      </p:pic>
      <p:pic>
        <p:nvPicPr>
          <p:cNvPr id="7" name="Picture 6">
            <a:extLst>
              <a:ext uri="{FF2B5EF4-FFF2-40B4-BE49-F238E27FC236}">
                <a16:creationId xmlns:a16="http://schemas.microsoft.com/office/drawing/2014/main" id="{2B24034A-17C3-4422-99BC-711CCAF8A3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296" y="973392"/>
            <a:ext cx="5417575" cy="4876801"/>
          </a:xfrm>
          <a:prstGeom prst="rect">
            <a:avLst/>
          </a:prstGeom>
        </p:spPr>
      </p:pic>
    </p:spTree>
    <p:extLst>
      <p:ext uri="{BB962C8B-B14F-4D97-AF65-F5344CB8AC3E}">
        <p14:creationId xmlns:p14="http://schemas.microsoft.com/office/powerpoint/2010/main" val="25717305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38</TotalTime>
  <Words>1299</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Calibri</vt:lpstr>
      <vt:lpstr>Franklin Gothic Book</vt:lpstr>
      <vt:lpstr>office theme</vt:lpstr>
      <vt:lpstr>CAPSTONE PROJECT  AI-Based Student Performance Analysis</vt:lpstr>
      <vt:lpstr>OUTLINE</vt:lpstr>
      <vt:lpstr>Problem Statement</vt:lpstr>
      <vt:lpstr>Proposed Solution</vt:lpstr>
      <vt:lpstr>System  Approach</vt:lpstr>
      <vt:lpstr>Algorithm &amp; Deployment</vt:lpstr>
      <vt:lpstr>PowerPoint Presentation</vt:lpstr>
      <vt:lpstr>Result</vt:lpstr>
      <vt:lpstr>PowerPoint Presentation</vt:lpstr>
      <vt:lpstr>PowerPoint Presentation</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DILEEP PARMAR</cp:lastModifiedBy>
  <cp:revision>21</cp:revision>
  <dcterms:created xsi:type="dcterms:W3CDTF">2013-07-15T20:26:40Z</dcterms:created>
  <dcterms:modified xsi:type="dcterms:W3CDTF">2025-07-12T15:33:34Z</dcterms:modified>
</cp:coreProperties>
</file>