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6291" y="465835"/>
            <a:ext cx="1887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dirty="0" sz="1800" spc="-5" b="1">
                <a:latin typeface="Comic Sans MS"/>
                <a:cs typeface="Comic Sans MS"/>
              </a:rPr>
              <a:t>ATLAB</a:t>
            </a:r>
            <a:r>
              <a:rPr dirty="0" sz="1800" spc="-70" b="1">
                <a:latin typeface="Comic Sans MS"/>
                <a:cs typeface="Comic Sans MS"/>
              </a:rPr>
              <a:t> </a:t>
            </a:r>
            <a:r>
              <a:rPr dirty="0" sz="1800" spc="-5" b="1">
                <a:solidFill>
                  <a:srgbClr val="2D74B5"/>
                </a:solidFill>
                <a:latin typeface="Comic Sans MS"/>
                <a:cs typeface="Comic Sans MS"/>
              </a:rPr>
              <a:t>P</a:t>
            </a:r>
            <a:r>
              <a:rPr dirty="0" sz="1800" spc="-5" b="1">
                <a:latin typeface="Comic Sans MS"/>
                <a:cs typeface="Comic Sans MS"/>
              </a:rPr>
              <a:t>roject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321053"/>
            <a:ext cx="6648450" cy="8601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M</a:t>
            </a:r>
            <a:r>
              <a:rPr dirty="0" sz="1400" spc="-10" b="1">
                <a:solidFill>
                  <a:srgbClr val="FF0000"/>
                </a:solidFill>
                <a:latin typeface="Calibri"/>
                <a:cs typeface="Calibri"/>
              </a:rPr>
              <a:t>aze</a:t>
            </a:r>
            <a:r>
              <a:rPr dirty="0" sz="14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Calibri"/>
                <a:cs typeface="Calibri"/>
              </a:rPr>
              <a:t>Solver</a:t>
            </a:r>
            <a:r>
              <a:rPr dirty="0" sz="14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z="14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Calibri"/>
                <a:cs typeface="Calibri"/>
              </a:rPr>
              <a:t>Introduction</a:t>
            </a:r>
            <a:r>
              <a:rPr dirty="0" sz="14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algn="just" marL="12700" marR="86360">
              <a:lnSpc>
                <a:spcPct val="109300"/>
              </a:lnSpc>
              <a:spcBef>
                <a:spcPts val="940"/>
              </a:spcBef>
            </a:pPr>
            <a:r>
              <a:rPr dirty="0" sz="1400" spc="-5" b="1">
                <a:latin typeface="Calibri"/>
                <a:cs typeface="Calibri"/>
              </a:rPr>
              <a:t>Objective: </a:t>
            </a:r>
            <a:r>
              <a:rPr dirty="0" sz="1400" spc="-10">
                <a:latin typeface="Calibri"/>
                <a:cs typeface="Calibri"/>
              </a:rPr>
              <a:t>Create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program </a:t>
            </a:r>
            <a:r>
              <a:rPr dirty="0" sz="1400" spc="-5">
                <a:latin typeface="Calibri"/>
                <a:cs typeface="Calibri"/>
              </a:rPr>
              <a:t>that can solve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maze. </a:t>
            </a:r>
            <a:r>
              <a:rPr dirty="0" sz="1400" spc="-40">
                <a:latin typeface="Calibri"/>
                <a:cs typeface="Calibri"/>
              </a:rPr>
              <a:t>You </a:t>
            </a:r>
            <a:r>
              <a:rPr dirty="0" sz="1400" spc="-5">
                <a:latin typeface="Calibri"/>
                <a:cs typeface="Calibri"/>
              </a:rPr>
              <a:t>can </a:t>
            </a:r>
            <a:r>
              <a:rPr dirty="0" sz="1400" spc="-10">
                <a:latin typeface="Calibri"/>
                <a:cs typeface="Calibri"/>
              </a:rPr>
              <a:t>represent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maze </a:t>
            </a:r>
            <a:r>
              <a:rPr dirty="0" sz="1400">
                <a:latin typeface="Calibri"/>
                <a:cs typeface="Calibri"/>
              </a:rPr>
              <a:t>as a </a:t>
            </a:r>
            <a:r>
              <a:rPr dirty="0" sz="1400" spc="-5">
                <a:latin typeface="Calibri"/>
                <a:cs typeface="Calibri"/>
              </a:rPr>
              <a:t>matrix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where </a:t>
            </a:r>
            <a:r>
              <a:rPr dirty="0" sz="1400">
                <a:latin typeface="Calibri"/>
                <a:cs typeface="Calibri"/>
              </a:rPr>
              <a:t>1s </a:t>
            </a:r>
            <a:r>
              <a:rPr dirty="0" sz="1400" spc="-10">
                <a:latin typeface="Calibri"/>
                <a:cs typeface="Calibri"/>
              </a:rPr>
              <a:t>represent </a:t>
            </a:r>
            <a:r>
              <a:rPr dirty="0" sz="1400" spc="-5">
                <a:latin typeface="Calibri"/>
                <a:cs typeface="Calibri"/>
              </a:rPr>
              <a:t>walls and </a:t>
            </a:r>
            <a:r>
              <a:rPr dirty="0" sz="1400">
                <a:latin typeface="Calibri"/>
                <a:cs typeface="Calibri"/>
              </a:rPr>
              <a:t>0s </a:t>
            </a:r>
            <a:r>
              <a:rPr dirty="0" sz="1400" spc="-10">
                <a:latin typeface="Calibri"/>
                <a:cs typeface="Calibri"/>
              </a:rPr>
              <a:t>represent </a:t>
            </a:r>
            <a:r>
              <a:rPr dirty="0" sz="1400" spc="-5">
                <a:latin typeface="Calibri"/>
                <a:cs typeface="Calibri"/>
              </a:rPr>
              <a:t>paths, </a:t>
            </a:r>
            <a:r>
              <a:rPr dirty="0" sz="1400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use algorithms </a:t>
            </a:r>
            <a:r>
              <a:rPr dirty="0" sz="1400" spc="-15">
                <a:latin typeface="Calibri"/>
                <a:cs typeface="Calibri"/>
              </a:rPr>
              <a:t>like </a:t>
            </a:r>
            <a:r>
              <a:rPr dirty="0" sz="1400" spc="-10">
                <a:latin typeface="Calibri"/>
                <a:cs typeface="Calibri"/>
              </a:rPr>
              <a:t>BFS (breadth-first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search)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find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shortest</a:t>
            </a:r>
            <a:r>
              <a:rPr dirty="0" sz="1400" spc="-10">
                <a:latin typeface="Calibri"/>
                <a:cs typeface="Calibri"/>
              </a:rPr>
              <a:t> path.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400" spc="-5" b="1">
                <a:latin typeface="Calibri"/>
                <a:cs typeface="Calibri"/>
              </a:rPr>
              <a:t>Skills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Learned: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Algorithm design,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matrix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manipulation, 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pathfinding.</a:t>
            </a:r>
            <a:endParaRPr sz="1400">
              <a:latin typeface="Calibri"/>
              <a:cs typeface="Calibri"/>
            </a:endParaRPr>
          </a:p>
          <a:p>
            <a:pPr marL="12700" marR="177165">
              <a:lnSpc>
                <a:spcPct val="109500"/>
              </a:lnSpc>
              <a:spcBef>
                <a:spcPts val="825"/>
              </a:spcBef>
            </a:pPr>
            <a:r>
              <a:rPr dirty="0" sz="1400" spc="-5" b="1">
                <a:latin typeface="Calibri"/>
                <a:cs typeface="Calibri"/>
              </a:rPr>
              <a:t>Additional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Features:</a:t>
            </a:r>
            <a:r>
              <a:rPr dirty="0" sz="1400" spc="10" b="1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Allow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input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their</a:t>
            </a:r>
            <a:r>
              <a:rPr dirty="0" sz="1400">
                <a:latin typeface="Calibri"/>
                <a:cs typeface="Calibri"/>
              </a:rPr>
              <a:t> own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maze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visualize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maze-solving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process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graphical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representations.</a:t>
            </a:r>
            <a:endParaRPr sz="1400">
              <a:latin typeface="Calibri"/>
              <a:cs typeface="Calibri"/>
            </a:endParaRPr>
          </a:p>
          <a:p>
            <a:pPr marL="12700" marR="283845">
              <a:lnSpc>
                <a:spcPct val="109300"/>
              </a:lnSpc>
              <a:spcBef>
                <a:spcPts val="815"/>
              </a:spcBef>
            </a:pP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goal of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project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create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program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solves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maze</a:t>
            </a:r>
            <a:r>
              <a:rPr dirty="0" sz="1400" spc="-5">
                <a:latin typeface="Calibri"/>
                <a:cs typeface="Calibri"/>
              </a:rPr>
              <a:t> using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Breadth-First </a:t>
            </a:r>
            <a:r>
              <a:rPr dirty="0" sz="1400" spc="-30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Search </a:t>
            </a:r>
            <a:r>
              <a:rPr dirty="0" sz="1400" spc="-10" b="1">
                <a:latin typeface="Calibri"/>
                <a:cs typeface="Calibri"/>
              </a:rPr>
              <a:t>(BFS) </a:t>
            </a:r>
            <a:r>
              <a:rPr dirty="0" sz="1400" spc="-5">
                <a:latin typeface="Calibri"/>
                <a:cs typeface="Calibri"/>
              </a:rPr>
              <a:t>algorithm. The </a:t>
            </a:r>
            <a:r>
              <a:rPr dirty="0" sz="1400" spc="-15">
                <a:latin typeface="Calibri"/>
                <a:cs typeface="Calibri"/>
              </a:rPr>
              <a:t>maze</a:t>
            </a:r>
            <a:r>
              <a:rPr dirty="0" sz="1400">
                <a:latin typeface="Calibri"/>
                <a:cs typeface="Calibri"/>
              </a:rPr>
              <a:t> is </a:t>
            </a:r>
            <a:r>
              <a:rPr dirty="0" sz="1400" spc="-10">
                <a:latin typeface="Calibri"/>
                <a:cs typeface="Calibri"/>
              </a:rPr>
              <a:t>represented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matrix </a:t>
            </a:r>
            <a:r>
              <a:rPr dirty="0" sz="1400" spc="-10">
                <a:latin typeface="Calibri"/>
                <a:cs typeface="Calibri"/>
              </a:rPr>
              <a:t>where:</a:t>
            </a:r>
            <a:endParaRPr sz="14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96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 b="1">
                <a:latin typeface="Calibri"/>
                <a:cs typeface="Calibri"/>
              </a:rPr>
              <a:t>1s </a:t>
            </a:r>
            <a:r>
              <a:rPr dirty="0" sz="1400" spc="-10">
                <a:latin typeface="Calibri"/>
                <a:cs typeface="Calibri"/>
              </a:rPr>
              <a:t>represent </a:t>
            </a:r>
            <a:r>
              <a:rPr dirty="0" sz="1400" spc="-5">
                <a:latin typeface="Calibri"/>
                <a:cs typeface="Calibri"/>
              </a:rPr>
              <a:t>walls (impassable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areas),</a:t>
            </a:r>
            <a:endParaRPr sz="14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96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 b="1">
                <a:latin typeface="Calibri"/>
                <a:cs typeface="Calibri"/>
              </a:rPr>
              <a:t>0s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represent </a:t>
            </a:r>
            <a:r>
              <a:rPr dirty="0" sz="1400" spc="-5">
                <a:latin typeface="Calibri"/>
                <a:cs typeface="Calibri"/>
              </a:rPr>
              <a:t>open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paths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(where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movement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possible).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400" spc="-15" b="1">
                <a:latin typeface="Calibri"/>
                <a:cs typeface="Calibri"/>
              </a:rPr>
              <a:t>Key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960"/>
              </a:spcBef>
              <a:buFont typeface="Calibri"/>
              <a:buAutoNum type="arabicPeriod"/>
              <a:tabLst>
                <a:tab pos="470534" algn="l"/>
              </a:tabLst>
            </a:pPr>
            <a:r>
              <a:rPr dirty="0" sz="1400" spc="-5" b="1">
                <a:latin typeface="Calibri"/>
                <a:cs typeface="Calibri"/>
              </a:rPr>
              <a:t>Input Maze</a:t>
            </a:r>
            <a:r>
              <a:rPr dirty="0" sz="1400" spc="-5">
                <a:latin typeface="Calibri"/>
                <a:cs typeface="Calibri"/>
              </a:rPr>
              <a:t>: The </a:t>
            </a:r>
            <a:r>
              <a:rPr dirty="0" sz="1400" spc="-10">
                <a:latin typeface="Calibri"/>
                <a:cs typeface="Calibri"/>
              </a:rPr>
              <a:t>program </a:t>
            </a:r>
            <a:r>
              <a:rPr dirty="0" sz="1400" spc="-5">
                <a:latin typeface="Calibri"/>
                <a:cs typeface="Calibri"/>
              </a:rPr>
              <a:t>allows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input their</a:t>
            </a:r>
            <a:r>
              <a:rPr dirty="0" sz="1400">
                <a:latin typeface="Calibri"/>
                <a:cs typeface="Calibri"/>
              </a:rPr>
              <a:t> own</a:t>
            </a:r>
            <a:r>
              <a:rPr dirty="0" sz="1400" spc="-10">
                <a:latin typeface="Calibri"/>
                <a:cs typeface="Calibri"/>
              </a:rPr>
              <a:t> maze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matrix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form.</a:t>
            </a:r>
            <a:endParaRPr sz="1400">
              <a:latin typeface="Calibri"/>
              <a:cs typeface="Calibri"/>
            </a:endParaRPr>
          </a:p>
          <a:p>
            <a:pPr marL="469900" marR="382270" indent="-229235">
              <a:lnSpc>
                <a:spcPct val="109400"/>
              </a:lnSpc>
              <a:spcBef>
                <a:spcPts val="815"/>
              </a:spcBef>
              <a:buFont typeface="Calibri"/>
              <a:buAutoNum type="arabicPeriod"/>
              <a:tabLst>
                <a:tab pos="470534" algn="l"/>
              </a:tabLst>
            </a:pPr>
            <a:r>
              <a:rPr dirty="0" sz="1400" spc="-5" b="1">
                <a:latin typeface="Calibri"/>
                <a:cs typeface="Calibri"/>
              </a:rPr>
              <a:t>Algorithm</a:t>
            </a:r>
            <a:r>
              <a:rPr dirty="0" sz="1400" spc="-5">
                <a:latin typeface="Calibri"/>
                <a:cs typeface="Calibri"/>
              </a:rPr>
              <a:t>: It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BFS,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 spc="-10">
                <a:latin typeface="Calibri"/>
                <a:cs typeface="Calibri"/>
              </a:rPr>
              <a:t> explores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possible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paths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level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level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find</a:t>
            </a:r>
            <a:r>
              <a:rPr dirty="0" sz="1400" spc="-5">
                <a:latin typeface="Calibri"/>
                <a:cs typeface="Calibri"/>
              </a:rPr>
              <a:t> the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shortest </a:t>
            </a:r>
            <a:r>
              <a:rPr dirty="0" sz="1400" spc="-5">
                <a:latin typeface="Calibri"/>
                <a:cs typeface="Calibri"/>
              </a:rPr>
              <a:t>path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from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start </a:t>
            </a:r>
            <a:r>
              <a:rPr dirty="0" sz="1400" spc="-10">
                <a:latin typeface="Calibri"/>
                <a:cs typeface="Calibri"/>
              </a:rPr>
              <a:t>point to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point.</a:t>
            </a:r>
            <a:endParaRPr sz="1400">
              <a:latin typeface="Calibri"/>
              <a:cs typeface="Calibri"/>
            </a:endParaRPr>
          </a:p>
          <a:p>
            <a:pPr marL="469900" marR="5080" indent="-229235">
              <a:lnSpc>
                <a:spcPct val="109300"/>
              </a:lnSpc>
              <a:spcBef>
                <a:spcPts val="815"/>
              </a:spcBef>
              <a:buFont typeface="Calibri"/>
              <a:buAutoNum type="arabicPeriod"/>
              <a:tabLst>
                <a:tab pos="470534" algn="l"/>
              </a:tabLst>
            </a:pPr>
            <a:r>
              <a:rPr dirty="0" sz="1400" spc="-5" b="1">
                <a:latin typeface="Calibri"/>
                <a:cs typeface="Calibri"/>
              </a:rPr>
              <a:t>Visualization</a:t>
            </a:r>
            <a:r>
              <a:rPr dirty="0" sz="1400" spc="-5">
                <a:latin typeface="Calibri"/>
                <a:cs typeface="Calibri"/>
              </a:rPr>
              <a:t>: The </a:t>
            </a:r>
            <a:r>
              <a:rPr dirty="0" sz="1400" spc="-10">
                <a:latin typeface="Calibri"/>
                <a:cs typeface="Calibri"/>
              </a:rPr>
              <a:t>program </a:t>
            </a:r>
            <a:r>
              <a:rPr dirty="0" sz="1400" spc="-5">
                <a:latin typeface="Calibri"/>
                <a:cs typeface="Calibri"/>
              </a:rPr>
              <a:t>can display the </a:t>
            </a:r>
            <a:r>
              <a:rPr dirty="0" sz="1400" spc="-15">
                <a:latin typeface="Calibri"/>
                <a:cs typeface="Calibri"/>
              </a:rPr>
              <a:t>maze </a:t>
            </a:r>
            <a:r>
              <a:rPr dirty="0" sz="1400">
                <a:latin typeface="Calibri"/>
                <a:cs typeface="Calibri"/>
              </a:rPr>
              <a:t>and the </a:t>
            </a:r>
            <a:r>
              <a:rPr dirty="0" sz="1400" spc="-5">
                <a:latin typeface="Calibri"/>
                <a:cs typeface="Calibri"/>
              </a:rPr>
              <a:t>pathfinding </a:t>
            </a:r>
            <a:r>
              <a:rPr dirty="0" sz="1400" spc="-10">
                <a:latin typeface="Calibri"/>
                <a:cs typeface="Calibri"/>
              </a:rPr>
              <a:t>process step-by-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step, </a:t>
            </a:r>
            <a:r>
              <a:rPr dirty="0" sz="1400" spc="-5">
                <a:latin typeface="Calibri"/>
                <a:cs typeface="Calibri"/>
              </a:rPr>
              <a:t>showing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how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algorithm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navigates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maze.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400" spc="-5" b="1">
                <a:latin typeface="Calibri"/>
                <a:cs typeface="Calibri"/>
              </a:rPr>
              <a:t>Learning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Outcomes:</a:t>
            </a:r>
            <a:endParaRPr sz="14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969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10">
                <a:latin typeface="Calibri"/>
                <a:cs typeface="Calibri"/>
              </a:rPr>
              <a:t>Understand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algorithm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design</a:t>
            </a:r>
            <a:r>
              <a:rPr dirty="0" sz="1400" spc="-5">
                <a:latin typeface="Calibri"/>
                <a:cs typeface="Calibri"/>
              </a:rPr>
              <a:t> (specifically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BFS).</a:t>
            </a:r>
            <a:endParaRPr sz="14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96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>
                <a:latin typeface="Calibri"/>
                <a:cs typeface="Calibri"/>
              </a:rPr>
              <a:t>Gain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skills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matrix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manipulation.</a:t>
            </a:r>
            <a:endParaRPr sz="14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97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>
                <a:latin typeface="Calibri"/>
                <a:cs typeface="Calibri"/>
              </a:rPr>
              <a:t>Learn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how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implement pathfinding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grid-based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environment.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Calibri"/>
                <a:cs typeface="Calibri"/>
              </a:rPr>
              <a:t>Maze</a:t>
            </a:r>
            <a:r>
              <a:rPr dirty="0" sz="1400" spc="-10" b="1">
                <a:latin typeface="Calibri"/>
                <a:cs typeface="Calibri"/>
              </a:rPr>
              <a:t> Solver</a:t>
            </a:r>
            <a:r>
              <a:rPr dirty="0" sz="1400" b="1">
                <a:latin typeface="Calibri"/>
                <a:cs typeface="Calibri"/>
              </a:rPr>
              <a:t> using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20" b="1">
                <a:latin typeface="Calibri"/>
                <a:cs typeface="Calibri"/>
              </a:rPr>
              <a:t>MATLAB: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Calibri"/>
                <a:cs typeface="Calibri"/>
              </a:rPr>
              <a:t>Project</a:t>
            </a:r>
            <a:r>
              <a:rPr dirty="0" sz="14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Calibri"/>
                <a:cs typeface="Calibri"/>
              </a:rPr>
              <a:t>Explanation</a:t>
            </a:r>
            <a:endParaRPr sz="1400">
              <a:latin typeface="Calibri"/>
              <a:cs typeface="Calibri"/>
            </a:endParaRPr>
          </a:p>
          <a:p>
            <a:pPr marL="12700" marR="85090">
              <a:lnSpc>
                <a:spcPct val="109300"/>
              </a:lnSpc>
              <a:spcBef>
                <a:spcPts val="830"/>
              </a:spcBef>
            </a:pPr>
            <a:r>
              <a:rPr dirty="0" sz="1400" spc="-5">
                <a:latin typeface="Calibri"/>
                <a:cs typeface="Calibri"/>
              </a:rPr>
              <a:t>This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project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involves</a:t>
            </a:r>
            <a:r>
              <a:rPr dirty="0" sz="1400" spc="-5">
                <a:latin typeface="Calibri"/>
                <a:cs typeface="Calibri"/>
              </a:rPr>
              <a:t> building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Maze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Solver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Breadth-First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Search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(BFS)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algorithm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MATLAB.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solver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aims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find </a:t>
            </a:r>
            <a:r>
              <a:rPr dirty="0" sz="1400" spc="-5">
                <a:latin typeface="Calibri"/>
                <a:cs typeface="Calibri"/>
              </a:rPr>
              <a:t>the shortest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maze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represented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by</a:t>
            </a:r>
            <a:r>
              <a:rPr dirty="0" sz="1400">
                <a:latin typeface="Calibri"/>
                <a:cs typeface="Calibri"/>
              </a:rPr>
              <a:t> a </a:t>
            </a:r>
            <a:r>
              <a:rPr dirty="0" sz="1400" spc="-5">
                <a:latin typeface="Calibri"/>
                <a:cs typeface="Calibri"/>
              </a:rPr>
              <a:t>matrix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 1s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0s,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where:</a:t>
            </a:r>
            <a:endParaRPr sz="14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96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 b="1">
                <a:latin typeface="Calibri"/>
                <a:cs typeface="Calibri"/>
              </a:rPr>
              <a:t>1s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represent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walls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(obstacles),</a:t>
            </a:r>
            <a:endParaRPr sz="14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969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 b="1">
                <a:latin typeface="Calibri"/>
                <a:cs typeface="Calibri"/>
              </a:rPr>
              <a:t>0s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represent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open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paths (walkable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areas).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14046"/>
            <a:ext cx="3788410" cy="69596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400" b="1" i="1">
                <a:latin typeface="Calibri"/>
                <a:cs typeface="Calibri"/>
              </a:rPr>
              <a:t>%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Starting</a:t>
            </a:r>
            <a:r>
              <a:rPr dirty="0" sz="1400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position </a:t>
            </a:r>
            <a:r>
              <a:rPr dirty="0" sz="1400" spc="-10" b="1" i="1">
                <a:latin typeface="Calibri"/>
                <a:cs typeface="Calibri"/>
              </a:rPr>
              <a:t>(top-left</a:t>
            </a:r>
            <a:r>
              <a:rPr dirty="0" sz="1400" spc="-5" b="1" i="1">
                <a:latin typeface="Calibri"/>
                <a:cs typeface="Calibri"/>
              </a:rPr>
              <a:t> corner)</a:t>
            </a:r>
            <a:r>
              <a:rPr dirty="0" sz="1400" spc="295" b="1" i="1">
                <a:latin typeface="Calibri"/>
                <a:cs typeface="Calibri"/>
              </a:rPr>
              <a:t> </a:t>
            </a:r>
            <a:r>
              <a:rPr dirty="0" sz="1400" spc="-10" b="1" i="1">
                <a:latin typeface="Calibri"/>
                <a:cs typeface="Calibri"/>
              </a:rPr>
              <a:t>start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=</a:t>
            </a:r>
            <a:r>
              <a:rPr dirty="0" sz="1400" spc="-10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[1,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1];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400" b="1" i="1">
                <a:latin typeface="Calibri"/>
                <a:cs typeface="Calibri"/>
              </a:rPr>
              <a:t>%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Goal</a:t>
            </a:r>
            <a:r>
              <a:rPr dirty="0" sz="1400" spc="-5" b="1" i="1">
                <a:latin typeface="Calibri"/>
                <a:cs typeface="Calibri"/>
              </a:rPr>
              <a:t> position </a:t>
            </a:r>
            <a:r>
              <a:rPr dirty="0" sz="1400" spc="-10" b="1" i="1">
                <a:latin typeface="Calibri"/>
                <a:cs typeface="Calibri"/>
              </a:rPr>
              <a:t>(bottom-right </a:t>
            </a:r>
            <a:r>
              <a:rPr dirty="0" sz="1400" spc="-5" b="1" i="1">
                <a:latin typeface="Calibri"/>
                <a:cs typeface="Calibri"/>
              </a:rPr>
              <a:t>corner)</a:t>
            </a:r>
            <a:r>
              <a:rPr dirty="0" sz="1400" spc="295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goal</a:t>
            </a:r>
            <a:r>
              <a:rPr dirty="0" sz="1400" spc="-10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=</a:t>
            </a:r>
            <a:r>
              <a:rPr dirty="0" sz="1400" spc="-10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[4,</a:t>
            </a:r>
            <a:r>
              <a:rPr dirty="0" sz="1400" spc="-20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4];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1759051"/>
            <a:ext cx="3547110" cy="68205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69545" indent="-229235">
              <a:lnSpc>
                <a:spcPct val="110000"/>
              </a:lnSpc>
              <a:spcBef>
                <a:spcPts val="100"/>
              </a:spcBef>
              <a:buAutoNum type="arabicPeriod" startAt="2"/>
              <a:tabLst>
                <a:tab pos="241935" algn="l"/>
              </a:tabLst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5x5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Maze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Multiple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Paths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(Path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Exists) </a:t>
            </a:r>
            <a:r>
              <a:rPr dirty="0" sz="1400" spc="-300" b="1"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maze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=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2"/>
            </a:pPr>
            <a:endParaRPr sz="16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[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latin typeface="Calibri"/>
                <a:cs typeface="Calibri"/>
              </a:rPr>
              <a:t>];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400" spc="-10" b="1" i="1">
                <a:latin typeface="Calibri"/>
                <a:cs typeface="Calibri"/>
              </a:rPr>
              <a:t>start </a:t>
            </a:r>
            <a:r>
              <a:rPr dirty="0" sz="1400" b="1" i="1">
                <a:latin typeface="Calibri"/>
                <a:cs typeface="Calibri"/>
              </a:rPr>
              <a:t>=</a:t>
            </a:r>
            <a:r>
              <a:rPr dirty="0" sz="1400" spc="-10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[1,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1];</a:t>
            </a:r>
            <a:r>
              <a:rPr dirty="0" sz="1400" spc="29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% </a:t>
            </a:r>
            <a:r>
              <a:rPr dirty="0" sz="1400" spc="-5" b="1" i="1">
                <a:latin typeface="Calibri"/>
                <a:cs typeface="Calibri"/>
              </a:rPr>
              <a:t>Starting</a:t>
            </a:r>
            <a:r>
              <a:rPr dirty="0" sz="1400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position</a:t>
            </a:r>
            <a:r>
              <a:rPr dirty="0" sz="1400" b="1" i="1">
                <a:latin typeface="Calibri"/>
                <a:cs typeface="Calibri"/>
              </a:rPr>
              <a:t> </a:t>
            </a:r>
            <a:r>
              <a:rPr dirty="0" sz="1400" spc="-10" b="1" i="1">
                <a:latin typeface="Calibri"/>
                <a:cs typeface="Calibri"/>
              </a:rPr>
              <a:t>(top-left)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55"/>
              </a:spcBef>
            </a:pPr>
            <a:r>
              <a:rPr dirty="0" sz="1400" b="1" i="1">
                <a:latin typeface="Calibri"/>
                <a:cs typeface="Calibri"/>
              </a:rPr>
              <a:t>goal</a:t>
            </a:r>
            <a:r>
              <a:rPr dirty="0" sz="1400" spc="-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=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[5,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5];</a:t>
            </a:r>
            <a:r>
              <a:rPr dirty="0" sz="1400" spc="6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%</a:t>
            </a:r>
            <a:r>
              <a:rPr dirty="0" sz="1400" spc="-10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Goal </a:t>
            </a:r>
            <a:r>
              <a:rPr dirty="0" sz="1400" spc="-5" b="1" i="1">
                <a:latin typeface="Calibri"/>
                <a:cs typeface="Calibri"/>
              </a:rPr>
              <a:t>position</a:t>
            </a:r>
            <a:r>
              <a:rPr dirty="0" sz="1400" spc="-10" b="1" i="1">
                <a:latin typeface="Calibri"/>
                <a:cs typeface="Calibri"/>
              </a:rPr>
              <a:t> (bottom-right)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libri"/>
              <a:cs typeface="Calibri"/>
            </a:endParaRPr>
          </a:p>
          <a:p>
            <a:pPr marL="241300" marR="864235" indent="-229235">
              <a:lnSpc>
                <a:spcPct val="110000"/>
              </a:lnSpc>
              <a:spcBef>
                <a:spcPts val="5"/>
              </a:spcBef>
              <a:buAutoNum type="arabicPeriod" startAt="3"/>
              <a:tabLst>
                <a:tab pos="241935" algn="l"/>
              </a:tabLst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5x5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Maze with No 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(Blocked) </a:t>
            </a:r>
            <a:r>
              <a:rPr dirty="0" sz="1400" spc="-305" b="1"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maze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=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[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6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];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400" spc="-10" b="1" i="1">
                <a:latin typeface="Calibri"/>
                <a:cs typeface="Calibri"/>
              </a:rPr>
              <a:t>start </a:t>
            </a:r>
            <a:r>
              <a:rPr dirty="0" sz="1400" b="1" i="1">
                <a:latin typeface="Calibri"/>
                <a:cs typeface="Calibri"/>
              </a:rPr>
              <a:t>=</a:t>
            </a:r>
            <a:r>
              <a:rPr dirty="0" sz="1400" spc="-10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[1,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1];</a:t>
            </a:r>
            <a:r>
              <a:rPr dirty="0" sz="1400" spc="29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% </a:t>
            </a:r>
            <a:r>
              <a:rPr dirty="0" sz="1400" spc="-5" b="1" i="1">
                <a:latin typeface="Calibri"/>
                <a:cs typeface="Calibri"/>
              </a:rPr>
              <a:t>Starting</a:t>
            </a:r>
            <a:r>
              <a:rPr dirty="0" sz="1400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position</a:t>
            </a:r>
            <a:r>
              <a:rPr dirty="0" sz="1400" b="1" i="1">
                <a:latin typeface="Calibri"/>
                <a:cs typeface="Calibri"/>
              </a:rPr>
              <a:t> </a:t>
            </a:r>
            <a:r>
              <a:rPr dirty="0" sz="1400" spc="-10" b="1" i="1">
                <a:latin typeface="Calibri"/>
                <a:cs typeface="Calibri"/>
              </a:rPr>
              <a:t>(top-left)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65"/>
              </a:spcBef>
            </a:pPr>
            <a:r>
              <a:rPr dirty="0" sz="1400" b="1" i="1">
                <a:latin typeface="Calibri"/>
                <a:cs typeface="Calibri"/>
              </a:rPr>
              <a:t>goal</a:t>
            </a:r>
            <a:r>
              <a:rPr dirty="0" sz="1400" spc="-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=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[5,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5];</a:t>
            </a:r>
            <a:r>
              <a:rPr dirty="0" sz="1400" spc="6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%</a:t>
            </a:r>
            <a:r>
              <a:rPr dirty="0" sz="1400" spc="-10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Goal </a:t>
            </a:r>
            <a:r>
              <a:rPr dirty="0" sz="1400" spc="-5" b="1" i="1">
                <a:latin typeface="Calibri"/>
                <a:cs typeface="Calibri"/>
              </a:rPr>
              <a:t>position</a:t>
            </a:r>
            <a:r>
              <a:rPr dirty="0" sz="1400" spc="-10" b="1" i="1">
                <a:latin typeface="Calibri"/>
                <a:cs typeface="Calibri"/>
              </a:rPr>
              <a:t> (bottom-right)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9489744"/>
            <a:ext cx="3084195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1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4.</a:t>
            </a:r>
            <a:r>
              <a:rPr dirty="0" sz="1400" spc="90" b="1">
                <a:latin typeface="Calibri"/>
                <a:cs typeface="Calibri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6x6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Maze with Dead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Ends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(Path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Exists) </a:t>
            </a:r>
            <a:r>
              <a:rPr dirty="0" sz="1400" spc="-305" b="1"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maze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=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16153"/>
            <a:ext cx="3978275" cy="96310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80670">
              <a:lnSpc>
                <a:spcPct val="100000"/>
              </a:lnSpc>
              <a:spcBef>
                <a:spcPts val="265"/>
              </a:spcBef>
            </a:pPr>
            <a:r>
              <a:rPr dirty="0" sz="1400">
                <a:latin typeface="Calibri"/>
                <a:cs typeface="Calibri"/>
              </a:rPr>
              <a:t>[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];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1400" spc="-10" b="1" i="1">
                <a:latin typeface="Calibri"/>
                <a:cs typeface="Calibri"/>
              </a:rPr>
              <a:t>start </a:t>
            </a:r>
            <a:r>
              <a:rPr dirty="0" sz="1400" b="1" i="1">
                <a:latin typeface="Calibri"/>
                <a:cs typeface="Calibri"/>
              </a:rPr>
              <a:t>=</a:t>
            </a:r>
            <a:r>
              <a:rPr dirty="0" sz="1400" spc="-10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[1,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1];</a:t>
            </a:r>
            <a:r>
              <a:rPr dirty="0" sz="1400" spc="29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%</a:t>
            </a:r>
            <a:r>
              <a:rPr dirty="0" sz="1400" spc="-5" b="1" i="1">
                <a:latin typeface="Calibri"/>
                <a:cs typeface="Calibri"/>
              </a:rPr>
              <a:t> Starting</a:t>
            </a:r>
            <a:r>
              <a:rPr dirty="0" sz="1400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position</a:t>
            </a:r>
            <a:r>
              <a:rPr dirty="0" sz="1400" b="1" i="1">
                <a:latin typeface="Calibri"/>
                <a:cs typeface="Calibri"/>
              </a:rPr>
              <a:t> </a:t>
            </a:r>
            <a:r>
              <a:rPr dirty="0" sz="1400" spc="-10" b="1" i="1">
                <a:latin typeface="Calibri"/>
                <a:cs typeface="Calibri"/>
              </a:rPr>
              <a:t>(top-left)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dirty="0" sz="1400" b="1" i="1">
                <a:latin typeface="Calibri"/>
                <a:cs typeface="Calibri"/>
              </a:rPr>
              <a:t>goal</a:t>
            </a:r>
            <a:r>
              <a:rPr dirty="0" sz="1400" spc="-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=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[6,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6];</a:t>
            </a:r>
            <a:r>
              <a:rPr dirty="0" sz="1400" spc="30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%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Goal </a:t>
            </a:r>
            <a:r>
              <a:rPr dirty="0" sz="1400" spc="-5" b="1" i="1">
                <a:latin typeface="Calibri"/>
                <a:cs typeface="Calibri"/>
              </a:rPr>
              <a:t>position </a:t>
            </a:r>
            <a:r>
              <a:rPr dirty="0" sz="1400" spc="-10" b="1" i="1">
                <a:latin typeface="Calibri"/>
                <a:cs typeface="Calibri"/>
              </a:rPr>
              <a:t>(bottom-right)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241300" marR="528955" indent="-229235">
              <a:lnSpc>
                <a:spcPct val="110000"/>
              </a:lnSpc>
              <a:buAutoNum type="arabicPeriod" startAt="5"/>
              <a:tabLst>
                <a:tab pos="241935" algn="l"/>
              </a:tabLst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7x7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Maze with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Complex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(Path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Exists) </a:t>
            </a:r>
            <a:r>
              <a:rPr dirty="0" sz="1400" spc="-300" b="1"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maze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=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AutoNum type="arabicPeriod" startAt="5"/>
            </a:pP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[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6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6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latin typeface="Calibri"/>
                <a:cs typeface="Calibri"/>
              </a:rPr>
              <a:t>];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1400" spc="-10" b="1" i="1">
                <a:latin typeface="Calibri"/>
                <a:cs typeface="Calibri"/>
              </a:rPr>
              <a:t>start </a:t>
            </a:r>
            <a:r>
              <a:rPr dirty="0" sz="1400" b="1" i="1">
                <a:latin typeface="Calibri"/>
                <a:cs typeface="Calibri"/>
              </a:rPr>
              <a:t>=</a:t>
            </a:r>
            <a:r>
              <a:rPr dirty="0" sz="1400" spc="-10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[1,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1];</a:t>
            </a:r>
            <a:r>
              <a:rPr dirty="0" sz="1400" spc="29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%</a:t>
            </a:r>
            <a:r>
              <a:rPr dirty="0" sz="1400" spc="-5" b="1" i="1">
                <a:latin typeface="Calibri"/>
                <a:cs typeface="Calibri"/>
              </a:rPr>
              <a:t> Starting</a:t>
            </a:r>
            <a:r>
              <a:rPr dirty="0" sz="1400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position</a:t>
            </a:r>
            <a:r>
              <a:rPr dirty="0" sz="1400" b="1" i="1">
                <a:latin typeface="Calibri"/>
                <a:cs typeface="Calibri"/>
              </a:rPr>
              <a:t> </a:t>
            </a:r>
            <a:r>
              <a:rPr dirty="0" sz="1400" spc="-10" b="1" i="1">
                <a:latin typeface="Calibri"/>
                <a:cs typeface="Calibri"/>
              </a:rPr>
              <a:t>(top-left)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dirty="0" sz="1400" b="1" i="1">
                <a:latin typeface="Calibri"/>
                <a:cs typeface="Calibri"/>
              </a:rPr>
              <a:t>goal</a:t>
            </a:r>
            <a:r>
              <a:rPr dirty="0" sz="1400" spc="-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=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[7,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7];</a:t>
            </a:r>
            <a:r>
              <a:rPr dirty="0" sz="1400" spc="30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%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Goal </a:t>
            </a:r>
            <a:r>
              <a:rPr dirty="0" sz="1400" spc="-5" b="1" i="1">
                <a:latin typeface="Calibri"/>
                <a:cs typeface="Calibri"/>
              </a:rPr>
              <a:t>position </a:t>
            </a:r>
            <a:r>
              <a:rPr dirty="0" sz="1400" spc="-10" b="1" i="1">
                <a:latin typeface="Calibri"/>
                <a:cs typeface="Calibri"/>
              </a:rPr>
              <a:t>(bottom-right)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AutoNum type="arabicPeriod" startAt="6"/>
              <a:tabLst>
                <a:tab pos="241935" algn="l"/>
              </a:tabLst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8x8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Maze with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Large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Blocked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Sections 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(Path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Exists)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60"/>
              </a:spcBef>
            </a:pPr>
            <a:r>
              <a:rPr dirty="0" u="sng" sz="140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maze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=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>
              <a:latin typeface="Calibri"/>
              <a:cs typeface="Calibri"/>
            </a:endParaRPr>
          </a:p>
          <a:p>
            <a:pPr marL="28067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Calibri"/>
                <a:cs typeface="Calibri"/>
              </a:rPr>
              <a:t>[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16153"/>
            <a:ext cx="3891279" cy="58832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401320">
              <a:lnSpc>
                <a:spcPct val="100000"/>
              </a:lnSpc>
              <a:spcBef>
                <a:spcPts val="265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];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1400" spc="-10" b="1" i="1">
                <a:latin typeface="Calibri"/>
                <a:cs typeface="Calibri"/>
              </a:rPr>
              <a:t>start </a:t>
            </a:r>
            <a:r>
              <a:rPr dirty="0" sz="1400" b="1" i="1">
                <a:latin typeface="Calibri"/>
                <a:cs typeface="Calibri"/>
              </a:rPr>
              <a:t>=</a:t>
            </a:r>
            <a:r>
              <a:rPr dirty="0" sz="1400" spc="-10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[1,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1];</a:t>
            </a:r>
            <a:r>
              <a:rPr dirty="0" sz="1400" spc="29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% </a:t>
            </a:r>
            <a:r>
              <a:rPr dirty="0" sz="1400" spc="-5" b="1" i="1">
                <a:latin typeface="Calibri"/>
                <a:cs typeface="Calibri"/>
              </a:rPr>
              <a:t>Starting</a:t>
            </a:r>
            <a:r>
              <a:rPr dirty="0" sz="1400" b="1" i="1">
                <a:latin typeface="Calibri"/>
                <a:cs typeface="Calibri"/>
              </a:rPr>
              <a:t> </a:t>
            </a:r>
            <a:r>
              <a:rPr dirty="0" sz="1400" spc="-5" b="1" i="1">
                <a:latin typeface="Calibri"/>
                <a:cs typeface="Calibri"/>
              </a:rPr>
              <a:t>position</a:t>
            </a:r>
            <a:r>
              <a:rPr dirty="0" sz="1400" b="1" i="1">
                <a:latin typeface="Calibri"/>
                <a:cs typeface="Calibri"/>
              </a:rPr>
              <a:t> </a:t>
            </a:r>
            <a:r>
              <a:rPr dirty="0" sz="1400" spc="-10" b="1" i="1">
                <a:latin typeface="Calibri"/>
                <a:cs typeface="Calibri"/>
              </a:rPr>
              <a:t>(top-left)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dirty="0" sz="1400" b="1" i="1">
                <a:latin typeface="Calibri"/>
                <a:cs typeface="Calibri"/>
              </a:rPr>
              <a:t>goal</a:t>
            </a:r>
            <a:r>
              <a:rPr dirty="0" sz="1400" spc="-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=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[8,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8];</a:t>
            </a:r>
            <a:r>
              <a:rPr dirty="0" sz="1400" spc="30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%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Goal </a:t>
            </a:r>
            <a:r>
              <a:rPr dirty="0" sz="1400" spc="-5" b="1" i="1">
                <a:latin typeface="Calibri"/>
                <a:cs typeface="Calibri"/>
              </a:rPr>
              <a:t>position </a:t>
            </a:r>
            <a:r>
              <a:rPr dirty="0" sz="1400" spc="-10" b="1" i="1">
                <a:latin typeface="Calibri"/>
                <a:cs typeface="Calibri"/>
              </a:rPr>
              <a:t>(bottom-right)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alibri"/>
              <a:cs typeface="Calibri"/>
            </a:endParaRPr>
          </a:p>
          <a:p>
            <a:pPr marL="241300" marR="5080" indent="-229235">
              <a:lnSpc>
                <a:spcPct val="219300"/>
              </a:lnSpc>
            </a:pPr>
            <a:r>
              <a:rPr dirty="0" sz="1400" spc="-5" b="1">
                <a:latin typeface="Calibri"/>
                <a:cs typeface="Calibri"/>
              </a:rPr>
              <a:t>7.</a:t>
            </a:r>
            <a:r>
              <a:rPr dirty="0" sz="1400" spc="105" b="1"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Maze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Complex Obstacles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Multiple</a:t>
            </a:r>
            <a:r>
              <a:rPr dirty="0" u="sng" sz="14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Paths </a:t>
            </a:r>
            <a:r>
              <a:rPr dirty="0" sz="1400" spc="-305" b="1"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maze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=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Calibri"/>
                <a:cs typeface="Calibri"/>
              </a:rPr>
              <a:t>[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55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40132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latin typeface="Calibri"/>
                <a:cs typeface="Calibri"/>
              </a:rPr>
              <a:t>];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241300" marR="525780">
              <a:lnSpc>
                <a:spcPct val="110000"/>
              </a:lnSpc>
            </a:pPr>
            <a:r>
              <a:rPr dirty="0" sz="1400" spc="-10" b="1" i="1">
                <a:latin typeface="Calibri"/>
                <a:cs typeface="Calibri"/>
              </a:rPr>
              <a:t>start </a:t>
            </a:r>
            <a:r>
              <a:rPr dirty="0" sz="1400" b="1" i="1">
                <a:latin typeface="Calibri"/>
                <a:cs typeface="Calibri"/>
              </a:rPr>
              <a:t>= [1, 1];</a:t>
            </a:r>
            <a:r>
              <a:rPr dirty="0" sz="1400" spc="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% </a:t>
            </a:r>
            <a:r>
              <a:rPr dirty="0" sz="1400" spc="-5" b="1" i="1">
                <a:latin typeface="Calibri"/>
                <a:cs typeface="Calibri"/>
              </a:rPr>
              <a:t>Starting position </a:t>
            </a:r>
            <a:r>
              <a:rPr dirty="0" sz="1400" spc="-10" b="1" i="1">
                <a:latin typeface="Calibri"/>
                <a:cs typeface="Calibri"/>
              </a:rPr>
              <a:t>(top-left) </a:t>
            </a:r>
            <a:r>
              <a:rPr dirty="0" sz="1400" spc="-30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goal</a:t>
            </a:r>
            <a:r>
              <a:rPr dirty="0" sz="1400" spc="-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=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[8,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8];</a:t>
            </a:r>
            <a:r>
              <a:rPr dirty="0" sz="1400" spc="30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%</a:t>
            </a:r>
            <a:r>
              <a:rPr dirty="0" sz="1400" spc="-1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Goal </a:t>
            </a:r>
            <a:r>
              <a:rPr dirty="0" sz="1400" spc="-5" b="1" i="1">
                <a:latin typeface="Calibri"/>
                <a:cs typeface="Calibri"/>
              </a:rPr>
              <a:t>position (b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65"/>
              </a:spcBef>
            </a:pPr>
            <a:r>
              <a:rPr dirty="0" sz="1400" spc="-10" b="1" i="1">
                <a:latin typeface="Calibri"/>
                <a:cs typeface="Calibri"/>
              </a:rPr>
              <a:t>ottom-right)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671575"/>
            <a:ext cx="6370320" cy="937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0000"/>
                </a:solidFill>
                <a:latin typeface="Calibri"/>
                <a:cs typeface="Calibri"/>
              </a:rPr>
              <a:t>Explanation</a:t>
            </a:r>
            <a:r>
              <a:rPr dirty="0" sz="1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of the</a:t>
            </a:r>
            <a:r>
              <a:rPr dirty="0" sz="1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Code: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241300" marR="90805">
              <a:lnSpc>
                <a:spcPct val="109800"/>
              </a:lnSpc>
              <a:spcBef>
                <a:spcPts val="5"/>
              </a:spcBef>
            </a:pPr>
            <a:r>
              <a:rPr dirty="0" sz="1400" spc="-5">
                <a:latin typeface="Calibri"/>
                <a:cs typeface="Calibri"/>
              </a:rPr>
              <a:t>This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MATLAB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code</a:t>
            </a:r>
            <a:r>
              <a:rPr dirty="0" sz="1400" spc="-5">
                <a:latin typeface="Calibri"/>
                <a:cs typeface="Calibri"/>
              </a:rPr>
              <a:t> implements</a:t>
            </a:r>
            <a:r>
              <a:rPr dirty="0" sz="1400">
                <a:latin typeface="Calibri"/>
                <a:cs typeface="Calibri"/>
              </a:rPr>
              <a:t> a </a:t>
            </a:r>
            <a:r>
              <a:rPr dirty="0" sz="1400" spc="-10">
                <a:latin typeface="Calibri"/>
                <a:cs typeface="Calibri"/>
              </a:rPr>
              <a:t>Maze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Solver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using the Breadth-First </a:t>
            </a:r>
            <a:r>
              <a:rPr dirty="0" sz="1400" spc="-10">
                <a:latin typeface="Calibri"/>
                <a:cs typeface="Calibri"/>
              </a:rPr>
              <a:t>Search (BFS) </a:t>
            </a:r>
            <a:r>
              <a:rPr dirty="0" sz="1400" spc="-5">
                <a:latin typeface="Calibri"/>
                <a:cs typeface="Calibri"/>
              </a:rPr>
              <a:t> algorithm. It allows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either </a:t>
            </a:r>
            <a:r>
              <a:rPr dirty="0" sz="1400">
                <a:latin typeface="Calibri"/>
                <a:cs typeface="Calibri"/>
              </a:rPr>
              <a:t>input</a:t>
            </a:r>
            <a:r>
              <a:rPr dirty="0" sz="1400" spc="-5">
                <a:latin typeface="Calibri"/>
                <a:cs typeface="Calibri"/>
              </a:rPr>
              <a:t> their</a:t>
            </a:r>
            <a:r>
              <a:rPr dirty="0" sz="1400">
                <a:latin typeface="Calibri"/>
                <a:cs typeface="Calibri"/>
              </a:rPr>
              <a:t> own</a:t>
            </a:r>
            <a:r>
              <a:rPr dirty="0" sz="1400" spc="-15">
                <a:latin typeface="Calibri"/>
                <a:cs typeface="Calibri"/>
              </a:rPr>
              <a:t> maze</a:t>
            </a:r>
            <a:r>
              <a:rPr dirty="0" sz="1400" spc="-5">
                <a:latin typeface="Calibri"/>
                <a:cs typeface="Calibri"/>
              </a:rPr>
              <a:t> or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 predefined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sample, 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program </a:t>
            </a:r>
            <a:r>
              <a:rPr dirty="0" sz="1400" spc="-5">
                <a:latin typeface="Calibri"/>
                <a:cs typeface="Calibri"/>
              </a:rPr>
              <a:t>solves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15">
                <a:latin typeface="Calibri"/>
                <a:cs typeface="Calibri"/>
              </a:rPr>
              <a:t>maze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find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shortest path</a:t>
            </a:r>
            <a:r>
              <a:rPr dirty="0" sz="1400" spc="-10">
                <a:latin typeface="Calibri"/>
                <a:cs typeface="Calibri"/>
              </a:rPr>
              <a:t> from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start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goal point.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1400" spc="-15">
                <a:latin typeface="Calibri"/>
                <a:cs typeface="Calibri"/>
              </a:rPr>
              <a:t>Key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Functions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Components: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dirty="0" sz="1400" spc="-10" b="1">
                <a:latin typeface="Calibri"/>
                <a:cs typeface="Calibri"/>
              </a:rPr>
              <a:t>mazeSolver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Function:</a:t>
            </a:r>
            <a:endParaRPr sz="1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70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10">
                <a:latin typeface="Calibri"/>
                <a:cs typeface="Calibri"/>
              </a:rPr>
              <a:t>Prompts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-10">
                <a:latin typeface="Calibri"/>
                <a:cs typeface="Calibri"/>
              </a:rPr>
              <a:t> 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input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maze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uses</a:t>
            </a:r>
            <a:r>
              <a:rPr dirty="0" sz="1400">
                <a:latin typeface="Calibri"/>
                <a:cs typeface="Calibri"/>
              </a:rPr>
              <a:t> a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default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maze.</a:t>
            </a:r>
            <a:endParaRPr sz="1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60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5">
                <a:latin typeface="Calibri"/>
                <a:cs typeface="Calibri"/>
              </a:rPr>
              <a:t>Specifies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start</a:t>
            </a:r>
            <a:r>
              <a:rPr dirty="0" sz="1400" spc="-5">
                <a:latin typeface="Calibri"/>
                <a:cs typeface="Calibri"/>
              </a:rPr>
              <a:t> 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goal points </a:t>
            </a:r>
            <a:r>
              <a:rPr dirty="0" sz="1400" spc="-10">
                <a:latin typeface="Calibri"/>
                <a:cs typeface="Calibri"/>
              </a:rPr>
              <a:t>for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solving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maze.</a:t>
            </a:r>
            <a:endParaRPr sz="1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65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>
                <a:latin typeface="Calibri"/>
                <a:cs typeface="Calibri"/>
              </a:rPr>
              <a:t>Calls</a:t>
            </a:r>
            <a:r>
              <a:rPr dirty="0" sz="1400" spc="-5">
                <a:latin typeface="Calibri"/>
                <a:cs typeface="Calibri"/>
              </a:rPr>
              <a:t> the </a:t>
            </a:r>
            <a:r>
              <a:rPr dirty="0" sz="1400" spc="-10">
                <a:latin typeface="Calibri"/>
                <a:cs typeface="Calibri"/>
              </a:rPr>
              <a:t>BFS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function 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find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shortest </a:t>
            </a:r>
            <a:r>
              <a:rPr dirty="0" sz="1400" spc="-10">
                <a:latin typeface="Calibri"/>
                <a:cs typeface="Calibri"/>
              </a:rPr>
              <a:t>path.</a:t>
            </a:r>
            <a:endParaRPr sz="1400">
              <a:latin typeface="Calibri"/>
              <a:cs typeface="Calibri"/>
            </a:endParaRPr>
          </a:p>
          <a:p>
            <a:pPr lvl="1" marL="698500" marR="29845" indent="-228600">
              <a:lnSpc>
                <a:spcPct val="109300"/>
              </a:lnSpc>
              <a:spcBef>
                <a:spcPts val="10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5">
                <a:latin typeface="Calibri"/>
                <a:cs typeface="Calibri"/>
              </a:rPr>
              <a:t>If</a:t>
            </a:r>
            <a:r>
              <a:rPr dirty="0" sz="1400">
                <a:latin typeface="Calibri"/>
                <a:cs typeface="Calibri"/>
              </a:rPr>
              <a:t> a</a:t>
            </a:r>
            <a:r>
              <a:rPr dirty="0" sz="1400" spc="-5">
                <a:latin typeface="Calibri"/>
                <a:cs typeface="Calibri"/>
              </a:rPr>
              <a:t> path</a:t>
            </a:r>
            <a:r>
              <a:rPr dirty="0" sz="1400">
                <a:latin typeface="Calibri"/>
                <a:cs typeface="Calibri"/>
              </a:rPr>
              <a:t> 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found,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5">
                <a:latin typeface="Calibri"/>
                <a:cs typeface="Calibri"/>
              </a:rPr>
              <a:t>visualizes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15">
                <a:latin typeface="Calibri"/>
                <a:cs typeface="Calibri"/>
              </a:rPr>
              <a:t>maze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path;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otherwise, </a:t>
            </a: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10">
                <a:latin typeface="Calibri"/>
                <a:cs typeface="Calibri"/>
              </a:rPr>
              <a:t>notifies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 </a:t>
            </a:r>
            <a:r>
              <a:rPr dirty="0" sz="1400" spc="-10">
                <a:latin typeface="Calibri"/>
                <a:cs typeface="Calibri"/>
              </a:rPr>
              <a:t>that </a:t>
            </a:r>
            <a:r>
              <a:rPr dirty="0" sz="1400" spc="-5">
                <a:latin typeface="Calibri"/>
                <a:cs typeface="Calibri"/>
              </a:rPr>
              <a:t>no path was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found.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6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dirty="0" sz="1400" spc="-10" b="1">
                <a:latin typeface="Calibri"/>
                <a:cs typeface="Calibri"/>
              </a:rPr>
              <a:t>bfs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Function:</a:t>
            </a:r>
            <a:endParaRPr sz="1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55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10">
                <a:latin typeface="Calibri"/>
                <a:cs typeface="Calibri"/>
              </a:rPr>
              <a:t>Breadth-First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Search </a:t>
            </a:r>
            <a:r>
              <a:rPr dirty="0" sz="1400" spc="-5">
                <a:latin typeface="Calibri"/>
                <a:cs typeface="Calibri"/>
              </a:rPr>
              <a:t>(BFS)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algorithm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used</a:t>
            </a:r>
            <a:r>
              <a:rPr dirty="0" sz="1400" spc="-10">
                <a:latin typeface="Calibri"/>
                <a:cs typeface="Calibri"/>
              </a:rPr>
              <a:t> 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explore</a:t>
            </a:r>
            <a:r>
              <a:rPr dirty="0" sz="1400" spc="-5">
                <a:latin typeface="Calibri"/>
                <a:cs typeface="Calibri"/>
              </a:rPr>
              <a:t> the </a:t>
            </a:r>
            <a:r>
              <a:rPr dirty="0" sz="1400" spc="-10">
                <a:latin typeface="Calibri"/>
                <a:cs typeface="Calibri"/>
              </a:rPr>
              <a:t>maze.</a:t>
            </a:r>
            <a:endParaRPr sz="1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70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5">
                <a:latin typeface="Calibri"/>
                <a:cs typeface="Calibri"/>
              </a:rPr>
              <a:t>Queue: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stores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coordinates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current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cell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being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explored.</a:t>
            </a:r>
            <a:endParaRPr sz="1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65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5">
                <a:latin typeface="Calibri"/>
                <a:cs typeface="Calibri"/>
              </a:rPr>
              <a:t>Visited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Matrix: </a:t>
            </a:r>
            <a:r>
              <a:rPr dirty="0" sz="1400" spc="-10">
                <a:latin typeface="Calibri"/>
                <a:cs typeface="Calibri"/>
              </a:rPr>
              <a:t>Keeps track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which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cells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have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been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visited</a:t>
            </a:r>
            <a:r>
              <a:rPr dirty="0" sz="1400" spc="-10">
                <a:latin typeface="Calibri"/>
                <a:cs typeface="Calibri"/>
              </a:rPr>
              <a:t> 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avoid</a:t>
            </a:r>
            <a:r>
              <a:rPr dirty="0" sz="1400" spc="-5">
                <a:latin typeface="Calibri"/>
                <a:cs typeface="Calibri"/>
              </a:rPr>
              <a:t> revisiting.</a:t>
            </a:r>
            <a:endParaRPr sz="1400">
              <a:latin typeface="Calibri"/>
              <a:cs typeface="Calibri"/>
            </a:endParaRPr>
          </a:p>
          <a:p>
            <a:pPr lvl="1" marL="698500" marR="100965" indent="-228600">
              <a:lnSpc>
                <a:spcPct val="109400"/>
              </a:lnSpc>
              <a:spcBef>
                <a:spcPts val="10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15">
                <a:latin typeface="Calibri"/>
                <a:cs typeface="Calibri"/>
              </a:rPr>
              <a:t>Parent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Matrix: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Stores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parent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each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cell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reconstruct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path </a:t>
            </a:r>
            <a:r>
              <a:rPr dirty="0" sz="1400" spc="-10">
                <a:latin typeface="Calibri"/>
                <a:cs typeface="Calibri"/>
              </a:rPr>
              <a:t>from</a:t>
            </a:r>
            <a:r>
              <a:rPr dirty="0" sz="1400" spc="-5">
                <a:latin typeface="Calibri"/>
                <a:cs typeface="Calibri"/>
              </a:rPr>
              <a:t> the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goal</a:t>
            </a:r>
            <a:r>
              <a:rPr dirty="0" sz="1400" spc="-10">
                <a:latin typeface="Calibri"/>
                <a:cs typeface="Calibri"/>
              </a:rPr>
              <a:t> to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 spc="-10">
                <a:latin typeface="Calibri"/>
                <a:cs typeface="Calibri"/>
              </a:rPr>
              <a:t> start.</a:t>
            </a:r>
            <a:endParaRPr sz="1400">
              <a:latin typeface="Calibri"/>
              <a:cs typeface="Calibri"/>
            </a:endParaRPr>
          </a:p>
          <a:p>
            <a:pPr lvl="1" marL="698500" marR="231775" indent="-228600">
              <a:lnSpc>
                <a:spcPct val="109600"/>
              </a:lnSpc>
              <a:spcBef>
                <a:spcPts val="10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5">
                <a:latin typeface="Calibri"/>
                <a:cs typeface="Calibri"/>
              </a:rPr>
              <a:t>Neighbor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Exploration:</a:t>
            </a:r>
            <a:r>
              <a:rPr dirty="0" sz="1400" spc="-5">
                <a:latin typeface="Calibri"/>
                <a:cs typeface="Calibri"/>
              </a:rPr>
              <a:t> The algorithm</a:t>
            </a:r>
            <a:r>
              <a:rPr dirty="0" sz="1400" spc="-10">
                <a:latin typeface="Calibri"/>
                <a:cs typeface="Calibri"/>
              </a:rPr>
              <a:t> explores</a:t>
            </a:r>
            <a:r>
              <a:rPr dirty="0" sz="1400">
                <a:latin typeface="Calibri"/>
                <a:cs typeface="Calibri"/>
              </a:rPr>
              <a:t> all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valid neighbors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(up,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down,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left, </a:t>
            </a:r>
            <a:r>
              <a:rPr dirty="0" sz="1400" spc="-5">
                <a:latin typeface="Calibri"/>
                <a:cs typeface="Calibri"/>
              </a:rPr>
              <a:t>right)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continues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until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goal</a:t>
            </a:r>
            <a:r>
              <a:rPr dirty="0" sz="1400">
                <a:latin typeface="Calibri"/>
                <a:cs typeface="Calibri"/>
              </a:rPr>
              <a:t> 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reached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</a:t>
            </a:r>
            <a:r>
              <a:rPr dirty="0" sz="1400">
                <a:latin typeface="Calibri"/>
                <a:cs typeface="Calibri"/>
              </a:rPr>
              <a:t> all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possible </a:t>
            </a:r>
            <a:r>
              <a:rPr dirty="0" sz="1400" spc="-10">
                <a:latin typeface="Calibri"/>
                <a:cs typeface="Calibri"/>
              </a:rPr>
              <a:t>paths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are 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explored.</a:t>
            </a:r>
            <a:endParaRPr sz="1400">
              <a:latin typeface="Calibri"/>
              <a:cs typeface="Calibri"/>
            </a:endParaRPr>
          </a:p>
          <a:p>
            <a:pPr lvl="1" marL="698500" marR="186690" indent="-228600">
              <a:lnSpc>
                <a:spcPct val="110000"/>
              </a:lnSpc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5">
                <a:latin typeface="Calibri"/>
                <a:cs typeface="Calibri"/>
              </a:rPr>
              <a:t>If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goal</a:t>
            </a:r>
            <a:r>
              <a:rPr dirty="0" sz="1400">
                <a:latin typeface="Calibri"/>
                <a:cs typeface="Calibri"/>
              </a:rPr>
              <a:t> is </a:t>
            </a:r>
            <a:r>
              <a:rPr dirty="0" sz="1400" spc="-5">
                <a:latin typeface="Calibri"/>
                <a:cs typeface="Calibri"/>
              </a:rPr>
              <a:t>reached,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5">
                <a:latin typeface="Calibri"/>
                <a:cs typeface="Calibri"/>
              </a:rPr>
              <a:t>calls the </a:t>
            </a:r>
            <a:r>
              <a:rPr dirty="0" sz="1400" spc="-10">
                <a:latin typeface="Calibri"/>
                <a:cs typeface="Calibri"/>
              </a:rPr>
              <a:t>reconstruct_path </a:t>
            </a:r>
            <a:r>
              <a:rPr dirty="0" sz="1400" spc="-5">
                <a:latin typeface="Calibri"/>
                <a:cs typeface="Calibri"/>
              </a:rPr>
              <a:t>function</a:t>
            </a:r>
            <a:r>
              <a:rPr dirty="0" sz="1400" spc="-10">
                <a:latin typeface="Calibri"/>
                <a:cs typeface="Calibri"/>
              </a:rPr>
              <a:t> 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backtrack and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find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complete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path.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ourier New"/>
              <a:buChar char="o"/>
            </a:pPr>
            <a:endParaRPr sz="1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dirty="0" sz="1400" spc="-5" b="1">
                <a:latin typeface="Calibri"/>
                <a:cs typeface="Calibri"/>
              </a:rPr>
              <a:t>reconstruct_path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Function:</a:t>
            </a:r>
            <a:endParaRPr sz="1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65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10">
                <a:latin typeface="Calibri"/>
                <a:cs typeface="Calibri"/>
              </a:rPr>
              <a:t>Reconstructs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path</a:t>
            </a:r>
            <a:r>
              <a:rPr dirty="0" sz="1400" spc="-10">
                <a:latin typeface="Calibri"/>
                <a:cs typeface="Calibri"/>
              </a:rPr>
              <a:t> from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goal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start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using 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parent</a:t>
            </a:r>
            <a:r>
              <a:rPr dirty="0" sz="1400" spc="-5">
                <a:latin typeface="Calibri"/>
                <a:cs typeface="Calibri"/>
              </a:rPr>
              <a:t> matrix.</a:t>
            </a:r>
            <a:endParaRPr sz="1400">
              <a:latin typeface="Calibri"/>
              <a:cs typeface="Calibri"/>
            </a:endParaRPr>
          </a:p>
          <a:p>
            <a:pPr lvl="1" marL="698500" marR="5080" indent="-228600">
              <a:lnSpc>
                <a:spcPts val="1850"/>
              </a:lnSpc>
              <a:spcBef>
                <a:spcPts val="80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5">
                <a:latin typeface="Calibri"/>
                <a:cs typeface="Calibri"/>
              </a:rPr>
              <a:t>This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function</a:t>
            </a:r>
            <a:r>
              <a:rPr dirty="0" sz="1400" spc="-5">
                <a:latin typeface="Calibri"/>
                <a:cs typeface="Calibri"/>
              </a:rPr>
              <a:t> traces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path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following the </a:t>
            </a:r>
            <a:r>
              <a:rPr dirty="0" sz="1400" spc="-10">
                <a:latin typeface="Calibri"/>
                <a:cs typeface="Calibri"/>
              </a:rPr>
              <a:t>parent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each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cell,</a:t>
            </a:r>
            <a:r>
              <a:rPr dirty="0" sz="1400" spc="-5">
                <a:latin typeface="Calibri"/>
                <a:cs typeface="Calibri"/>
              </a:rPr>
              <a:t> starting </a:t>
            </a:r>
            <a:r>
              <a:rPr dirty="0" sz="1400" spc="-15">
                <a:latin typeface="Calibri"/>
                <a:cs typeface="Calibri"/>
              </a:rPr>
              <a:t>from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goal 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working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back</a:t>
            </a:r>
            <a:r>
              <a:rPr dirty="0" sz="1400" spc="-10">
                <a:latin typeface="Calibri"/>
                <a:cs typeface="Calibri"/>
              </a:rPr>
              <a:t> to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start.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15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dirty="0" sz="1400" spc="-10" b="1">
                <a:latin typeface="Calibri"/>
                <a:cs typeface="Calibri"/>
              </a:rPr>
              <a:t>visualize_maze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Function:</a:t>
            </a:r>
            <a:endParaRPr sz="1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70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10">
                <a:latin typeface="Calibri"/>
                <a:cs typeface="Calibri"/>
              </a:rPr>
              <a:t>Displays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maze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BFS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pathfinding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process.</a:t>
            </a:r>
            <a:endParaRPr sz="1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65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10">
                <a:latin typeface="Calibri"/>
                <a:cs typeface="Calibri"/>
              </a:rPr>
              <a:t>Walls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are</a:t>
            </a:r>
            <a:r>
              <a:rPr dirty="0" sz="1400" spc="-5">
                <a:latin typeface="Calibri"/>
                <a:cs typeface="Calibri"/>
              </a:rPr>
              <a:t> shown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black,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open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paths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white.</a:t>
            </a:r>
            <a:endParaRPr sz="1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70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5">
                <a:latin typeface="Calibri"/>
                <a:cs typeface="Calibri"/>
              </a:rPr>
              <a:t>Visited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cells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marked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blue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circles,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final path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shown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red.</a:t>
            </a:r>
            <a:endParaRPr sz="1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55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5">
                <a:latin typeface="Calibri"/>
                <a:cs typeface="Calibri"/>
              </a:rPr>
              <a:t>Marks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start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(green)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5">
                <a:latin typeface="Calibri"/>
                <a:cs typeface="Calibri"/>
              </a:rPr>
              <a:t> goal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(magenta)</a:t>
            </a:r>
            <a:r>
              <a:rPr dirty="0" sz="1400" spc="-5">
                <a:latin typeface="Calibri"/>
                <a:cs typeface="Calibri"/>
              </a:rPr>
              <a:t> positions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 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maze.</a:t>
            </a:r>
            <a:endParaRPr sz="1400">
              <a:latin typeface="Calibri"/>
              <a:cs typeface="Calibri"/>
            </a:endParaRPr>
          </a:p>
          <a:p>
            <a:pPr lvl="1" marL="698500" marR="282575" indent="-228600">
              <a:lnSpc>
                <a:spcPct val="110000"/>
              </a:lnSpc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>
                <a:latin typeface="Calibri"/>
                <a:cs typeface="Calibri"/>
              </a:rPr>
              <a:t>Uses </a:t>
            </a:r>
            <a:r>
              <a:rPr dirty="0" sz="1400" spc="-15">
                <a:latin typeface="Calibri"/>
                <a:cs typeface="Calibri"/>
              </a:rPr>
              <a:t>MATLAB's </a:t>
            </a:r>
            <a:r>
              <a:rPr dirty="0" sz="1400" spc="-5">
                <a:latin typeface="Calibri"/>
                <a:cs typeface="Calibri"/>
              </a:rPr>
              <a:t>imagesc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plot the </a:t>
            </a:r>
            <a:r>
              <a:rPr dirty="0" sz="1400" spc="-10">
                <a:latin typeface="Calibri"/>
                <a:cs typeface="Calibri"/>
              </a:rPr>
              <a:t>maze </a:t>
            </a:r>
            <a:r>
              <a:rPr dirty="0" sz="1400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plot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visualize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path and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visited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cells.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16153"/>
            <a:ext cx="6413500" cy="892873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265"/>
              </a:spcBef>
            </a:pPr>
            <a:r>
              <a:rPr dirty="0" sz="1400" spc="-5" b="1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r>
              <a:rPr dirty="0" sz="14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Calibri"/>
                <a:cs typeface="Calibri"/>
              </a:rPr>
              <a:t>Flow:</a:t>
            </a:r>
            <a:endParaRPr sz="1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241935" algn="l"/>
              </a:tabLst>
            </a:pPr>
            <a:r>
              <a:rPr dirty="0" sz="1400" b="1">
                <a:latin typeface="Calibri"/>
                <a:cs typeface="Calibri"/>
              </a:rPr>
              <a:t>User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Input:</a:t>
            </a:r>
            <a:endParaRPr sz="1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55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input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their </a:t>
            </a:r>
            <a:r>
              <a:rPr dirty="0" sz="1400" spc="-5">
                <a:latin typeface="Calibri"/>
                <a:cs typeface="Calibri"/>
              </a:rPr>
              <a:t>own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maze</a:t>
            </a:r>
            <a:r>
              <a:rPr dirty="0" sz="1400" spc="-5">
                <a:latin typeface="Calibri"/>
                <a:cs typeface="Calibri"/>
              </a:rPr>
              <a:t> 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default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one provided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code.</a:t>
            </a:r>
            <a:endParaRPr sz="1400">
              <a:latin typeface="Calibri"/>
              <a:cs typeface="Calibri"/>
            </a:endParaRPr>
          </a:p>
          <a:p>
            <a:pPr lvl="1" marL="698500" marR="280670" indent="-228600">
              <a:lnSpc>
                <a:spcPct val="110000"/>
              </a:lnSpc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start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points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are </a:t>
            </a:r>
            <a:r>
              <a:rPr dirty="0" sz="1400" spc="-5">
                <a:latin typeface="Calibri"/>
                <a:cs typeface="Calibri"/>
              </a:rPr>
              <a:t>set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maze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(for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example, </a:t>
            </a:r>
            <a:r>
              <a:rPr dirty="0" sz="1400" spc="-5">
                <a:latin typeface="Calibri"/>
                <a:cs typeface="Calibri"/>
              </a:rPr>
              <a:t>start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at </a:t>
            </a:r>
            <a:r>
              <a:rPr dirty="0" sz="1400" spc="-5">
                <a:latin typeface="Calibri"/>
                <a:cs typeface="Calibri"/>
              </a:rPr>
              <a:t>[2,2] and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goal</a:t>
            </a:r>
            <a:r>
              <a:rPr dirty="0" sz="1400" spc="-10">
                <a:latin typeface="Calibri"/>
                <a:cs typeface="Calibri"/>
              </a:rPr>
              <a:t> at </a:t>
            </a:r>
            <a:r>
              <a:rPr dirty="0" sz="1400" spc="-5">
                <a:latin typeface="Calibri"/>
                <a:cs typeface="Calibri"/>
              </a:rPr>
              <a:t>[6,6]).</a:t>
            </a:r>
            <a:endParaRPr sz="1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241935" algn="l"/>
              </a:tabLst>
            </a:pPr>
            <a:r>
              <a:rPr dirty="0" sz="1400" spc="-10" b="1">
                <a:latin typeface="Calibri"/>
                <a:cs typeface="Calibri"/>
              </a:rPr>
              <a:t>BFS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Execution:</a:t>
            </a:r>
            <a:endParaRPr sz="1400">
              <a:latin typeface="Calibri"/>
              <a:cs typeface="Calibri"/>
            </a:endParaRPr>
          </a:p>
          <a:p>
            <a:pPr lvl="1" marL="698500" marR="173990" indent="-228600">
              <a:lnSpc>
                <a:spcPct val="110000"/>
              </a:lnSpc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BFS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function</a:t>
            </a:r>
            <a:r>
              <a:rPr dirty="0" sz="1400" spc="-5">
                <a:latin typeface="Calibri"/>
                <a:cs typeface="Calibri"/>
              </a:rPr>
              <a:t> starts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from</a:t>
            </a:r>
            <a:r>
              <a:rPr dirty="0" sz="1400" spc="-5">
                <a:latin typeface="Calibri"/>
                <a:cs typeface="Calibri"/>
              </a:rPr>
              <a:t> the start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point, </a:t>
            </a:r>
            <a:r>
              <a:rPr dirty="0" sz="1400" spc="-5">
                <a:latin typeface="Calibri"/>
                <a:cs typeface="Calibri"/>
              </a:rPr>
              <a:t>exploring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valid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neighbors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(up,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down,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left, </a:t>
            </a:r>
            <a:r>
              <a:rPr dirty="0" sz="1400" spc="-5">
                <a:latin typeface="Calibri"/>
                <a:cs typeface="Calibri"/>
              </a:rPr>
              <a:t>right).</a:t>
            </a:r>
            <a:endParaRPr sz="1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65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10">
                <a:latin typeface="Calibri"/>
                <a:cs typeface="Calibri"/>
              </a:rPr>
              <a:t>explores,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10">
                <a:latin typeface="Calibri"/>
                <a:cs typeface="Calibri"/>
              </a:rPr>
              <a:t>marks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visited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cells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adds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them</a:t>
            </a:r>
            <a:r>
              <a:rPr dirty="0" sz="1400" spc="-10">
                <a:latin typeface="Calibri"/>
                <a:cs typeface="Calibri"/>
              </a:rPr>
              <a:t> to</a:t>
            </a:r>
            <a:r>
              <a:rPr dirty="0" sz="1400">
                <a:latin typeface="Calibri"/>
                <a:cs typeface="Calibri"/>
              </a:rPr>
              <a:t> the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queue.</a:t>
            </a:r>
            <a:endParaRPr sz="1400">
              <a:latin typeface="Calibri"/>
              <a:cs typeface="Calibri"/>
            </a:endParaRPr>
          </a:p>
          <a:p>
            <a:pPr lvl="1" marL="698500" marR="336550" indent="-228600">
              <a:lnSpc>
                <a:spcPts val="1850"/>
              </a:lnSpc>
              <a:spcBef>
                <a:spcPts val="75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5">
                <a:latin typeface="Calibri"/>
                <a:cs typeface="Calibri"/>
              </a:rPr>
              <a:t>If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goal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reached,</a:t>
            </a:r>
            <a:r>
              <a:rPr dirty="0" sz="1400">
                <a:latin typeface="Calibri"/>
                <a:cs typeface="Calibri"/>
              </a:rPr>
              <a:t> it </a:t>
            </a:r>
            <a:r>
              <a:rPr dirty="0" sz="1400" spc="-5">
                <a:latin typeface="Calibri"/>
                <a:cs typeface="Calibri"/>
              </a:rPr>
              <a:t>traces the path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from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-5">
                <a:latin typeface="Calibri"/>
                <a:cs typeface="Calibri"/>
              </a:rPr>
              <a:t> the </a:t>
            </a:r>
            <a:r>
              <a:rPr dirty="0" sz="1400" spc="-10">
                <a:latin typeface="Calibri"/>
                <a:cs typeface="Calibri"/>
              </a:rPr>
              <a:t>start </a:t>
            </a:r>
            <a:r>
              <a:rPr dirty="0" sz="1400" spc="-5">
                <a:latin typeface="Calibri"/>
                <a:cs typeface="Calibri"/>
              </a:rPr>
              <a:t>using the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parent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matrix.</a:t>
            </a:r>
            <a:endParaRPr sz="1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241935" algn="l"/>
              </a:tabLst>
            </a:pPr>
            <a:r>
              <a:rPr dirty="0" sz="1400" spc="-15" b="1">
                <a:latin typeface="Calibri"/>
                <a:cs typeface="Calibri"/>
              </a:rPr>
              <a:t>Path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Visualization:</a:t>
            </a:r>
            <a:endParaRPr sz="1400">
              <a:latin typeface="Calibri"/>
              <a:cs typeface="Calibri"/>
            </a:endParaRPr>
          </a:p>
          <a:p>
            <a:pPr lvl="1" marL="698500" marR="351790" indent="-228600">
              <a:lnSpc>
                <a:spcPts val="1850"/>
              </a:lnSpc>
              <a:spcBef>
                <a:spcPts val="75"/>
              </a:spcBef>
              <a:buSzPct val="71428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dirty="0" sz="1400" spc="-10">
                <a:latin typeface="Calibri"/>
                <a:cs typeface="Calibri"/>
              </a:rPr>
              <a:t>Once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path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found,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visualize_maze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function</a:t>
            </a:r>
            <a:r>
              <a:rPr dirty="0" sz="1400">
                <a:latin typeface="Calibri"/>
                <a:cs typeface="Calibri"/>
              </a:rPr>
              <a:t> is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called</a:t>
            </a:r>
            <a:r>
              <a:rPr dirty="0" sz="1400" spc="-10">
                <a:latin typeface="Calibri"/>
                <a:cs typeface="Calibri"/>
              </a:rPr>
              <a:t> to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display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maze, </a:t>
            </a:r>
            <a:r>
              <a:rPr dirty="0" sz="1400" spc="-5">
                <a:latin typeface="Calibri"/>
                <a:cs typeface="Calibri"/>
              </a:rPr>
              <a:t>showing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visited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cells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path.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1400" spc="-15">
                <a:solidFill>
                  <a:srgbClr val="FF0000"/>
                </a:solidFill>
                <a:latin typeface="Calibri"/>
                <a:cs typeface="Calibri"/>
              </a:rPr>
              <a:t>Key</a:t>
            </a:r>
            <a:r>
              <a:rPr dirty="0" sz="14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Concepts: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alibri"/>
              <a:cs typeface="Calibri"/>
            </a:endParaRPr>
          </a:p>
          <a:p>
            <a:pPr marL="241300" marR="278765" indent="-229235">
              <a:lnSpc>
                <a:spcPct val="109300"/>
              </a:lnSpc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400" spc="-10">
                <a:latin typeface="Calibri"/>
                <a:cs typeface="Calibri"/>
              </a:rPr>
              <a:t>Breadth-First Search </a:t>
            </a:r>
            <a:r>
              <a:rPr dirty="0" sz="1400" spc="-5">
                <a:latin typeface="Calibri"/>
                <a:cs typeface="Calibri"/>
              </a:rPr>
              <a:t>(BFS):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Explores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15">
                <a:latin typeface="Calibri"/>
                <a:cs typeface="Calibri"/>
              </a:rPr>
              <a:t>maze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level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level, guaranteeing that the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shortest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10">
                <a:latin typeface="Calibri"/>
                <a:cs typeface="Calibri"/>
              </a:rPr>
              <a:t>found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 </a:t>
            </a:r>
            <a:r>
              <a:rPr dirty="0" sz="1400" spc="-5">
                <a:latin typeface="Calibri"/>
                <a:cs typeface="Calibri"/>
              </a:rPr>
              <a:t>unweighted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grid.</a:t>
            </a:r>
            <a:endParaRPr sz="1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70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400" spc="-5">
                <a:latin typeface="Calibri"/>
                <a:cs typeface="Calibri"/>
              </a:rPr>
              <a:t>Queue:</a:t>
            </a:r>
            <a:r>
              <a:rPr dirty="0" sz="1400" spc="-10">
                <a:latin typeface="Calibri"/>
                <a:cs typeface="Calibri"/>
              </a:rPr>
              <a:t> BFS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queue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explore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nodes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order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were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discovered.</a:t>
            </a:r>
            <a:endParaRPr sz="1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65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400" spc="-15">
                <a:latin typeface="Calibri"/>
                <a:cs typeface="Calibri"/>
              </a:rPr>
              <a:t>Parent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Matrix: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Used</a:t>
            </a:r>
            <a:r>
              <a:rPr dirty="0" sz="1400" spc="-10">
                <a:latin typeface="Calibri"/>
                <a:cs typeface="Calibri"/>
              </a:rPr>
              <a:t> to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reconstruct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once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goal</a:t>
            </a:r>
            <a:r>
              <a:rPr dirty="0" sz="1400">
                <a:latin typeface="Calibri"/>
                <a:cs typeface="Calibri"/>
              </a:rPr>
              <a:t> is </a:t>
            </a:r>
            <a:r>
              <a:rPr dirty="0" sz="1400" spc="-5">
                <a:latin typeface="Calibri"/>
                <a:cs typeface="Calibri"/>
              </a:rPr>
              <a:t>reached.</a:t>
            </a:r>
            <a:endParaRPr sz="1400">
              <a:latin typeface="Calibri"/>
              <a:cs typeface="Calibri"/>
            </a:endParaRPr>
          </a:p>
          <a:p>
            <a:pPr marL="241300" marR="533400" indent="-229235">
              <a:lnSpc>
                <a:spcPct val="109400"/>
              </a:lnSpc>
              <a:spcBef>
                <a:spcPts val="10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400" spc="-10">
                <a:latin typeface="Calibri"/>
                <a:cs typeface="Calibri"/>
              </a:rPr>
              <a:t>Visualization: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maze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solution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visualized using plots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help</a:t>
            </a:r>
            <a:r>
              <a:rPr dirty="0" sz="1400" spc="-10">
                <a:latin typeface="Calibri"/>
                <a:cs typeface="Calibri"/>
              </a:rPr>
              <a:t> users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understand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algorithm’s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progress.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6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solidFill>
                  <a:srgbClr val="4471C4"/>
                </a:solidFill>
                <a:latin typeface="Calibri"/>
                <a:cs typeface="Calibri"/>
              </a:rPr>
              <a:t>Example</a:t>
            </a:r>
            <a:r>
              <a:rPr dirty="0" sz="1400" spc="-2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4471C4"/>
                </a:solidFill>
                <a:latin typeface="Calibri"/>
                <a:cs typeface="Calibri"/>
              </a:rPr>
              <a:t>Maze: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For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default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maze:</a:t>
            </a:r>
            <a:endParaRPr sz="1400">
              <a:latin typeface="Calibri"/>
              <a:cs typeface="Calibri"/>
            </a:endParaRPr>
          </a:p>
          <a:p>
            <a:pPr marL="241300" marR="5413375">
              <a:lnSpc>
                <a:spcPct val="109300"/>
              </a:lnSpc>
              <a:spcBef>
                <a:spcPts val="10"/>
              </a:spcBef>
            </a:pPr>
            <a:r>
              <a:rPr dirty="0" sz="1400" spc="-5">
                <a:latin typeface="Calibri"/>
                <a:cs typeface="Calibri"/>
              </a:rPr>
              <a:t>Co</a:t>
            </a:r>
            <a:r>
              <a:rPr dirty="0" sz="1400" spc="-15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ode 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60"/>
              </a:spcBef>
            </a:pP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60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start</a:t>
            </a:r>
            <a:r>
              <a:rPr dirty="0" sz="1400" spc="-10">
                <a:latin typeface="Calibri"/>
                <a:cs typeface="Calibri"/>
              </a:rPr>
              <a:t> point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[2,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2].</a:t>
            </a:r>
            <a:endParaRPr sz="1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65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goal</a:t>
            </a:r>
            <a:r>
              <a:rPr dirty="0" sz="1400" spc="-10">
                <a:latin typeface="Calibri"/>
                <a:cs typeface="Calibri"/>
              </a:rPr>
              <a:t> point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[6,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6].</a:t>
            </a:r>
            <a:endParaRPr sz="1400">
              <a:latin typeface="Calibri"/>
              <a:cs typeface="Calibri"/>
            </a:endParaRPr>
          </a:p>
          <a:p>
            <a:pPr marL="241300" marR="433070" indent="-229235">
              <a:lnSpc>
                <a:spcPct val="110000"/>
              </a:lnSpc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BFS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algorithm</a:t>
            </a:r>
            <a:r>
              <a:rPr dirty="0" sz="1400" spc="-10">
                <a:latin typeface="Calibri"/>
                <a:cs typeface="Calibri"/>
              </a:rPr>
              <a:t> explores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maze,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finds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shortest </a:t>
            </a:r>
            <a:r>
              <a:rPr dirty="0" sz="1400" spc="-10">
                <a:latin typeface="Calibri"/>
                <a:cs typeface="Calibri"/>
              </a:rPr>
              <a:t>path,</a:t>
            </a:r>
            <a:r>
              <a:rPr dirty="0" sz="1400" spc="-5">
                <a:latin typeface="Calibri"/>
                <a:cs typeface="Calibri"/>
              </a:rPr>
              <a:t> and visualizes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process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plots.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14046"/>
            <a:ext cx="6670675" cy="499300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400" spc="-5">
                <a:latin typeface="Calibri"/>
                <a:cs typeface="Calibri"/>
              </a:rPr>
              <a:t>Here’s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detailed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explanation </a:t>
            </a:r>
            <a:r>
              <a:rPr dirty="0" sz="1400" spc="-5">
                <a:latin typeface="Calibri"/>
                <a:cs typeface="Calibri"/>
              </a:rPr>
              <a:t>of 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project:</a:t>
            </a:r>
            <a:endParaRPr sz="14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189865" algn="l"/>
              </a:tabLst>
            </a:pPr>
            <a:r>
              <a:rPr dirty="0" sz="1400" spc="-5" b="1">
                <a:latin typeface="Calibri"/>
                <a:cs typeface="Calibri"/>
              </a:rPr>
              <a:t>Maze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Representation</a:t>
            </a:r>
            <a:endParaRPr sz="1400">
              <a:latin typeface="Calibri"/>
              <a:cs typeface="Calibri"/>
            </a:endParaRPr>
          </a:p>
          <a:p>
            <a:pPr lvl="1" marL="469900" indent="-229235">
              <a:lnSpc>
                <a:spcPct val="100000"/>
              </a:lnSpc>
              <a:spcBef>
                <a:spcPts val="969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 b="1">
                <a:latin typeface="Calibri"/>
                <a:cs typeface="Calibri"/>
              </a:rPr>
              <a:t>Matrix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Format</a:t>
            </a:r>
            <a:r>
              <a:rPr dirty="0" sz="1400" spc="-10">
                <a:latin typeface="Calibri"/>
                <a:cs typeface="Calibri"/>
              </a:rPr>
              <a:t>:</a:t>
            </a:r>
            <a:r>
              <a:rPr dirty="0" sz="1400" spc="-5">
                <a:latin typeface="Calibri"/>
                <a:cs typeface="Calibri"/>
              </a:rPr>
              <a:t> The </a:t>
            </a:r>
            <a:r>
              <a:rPr dirty="0" sz="1400" spc="-15">
                <a:latin typeface="Calibri"/>
                <a:cs typeface="Calibri"/>
              </a:rPr>
              <a:t>maze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represented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2D</a:t>
            </a:r>
            <a:r>
              <a:rPr dirty="0" sz="1400" spc="-5">
                <a:latin typeface="Calibri"/>
                <a:cs typeface="Calibri"/>
              </a:rPr>
              <a:t> matrix</a:t>
            </a:r>
            <a:r>
              <a:rPr dirty="0" sz="1400">
                <a:latin typeface="Calibri"/>
                <a:cs typeface="Calibri"/>
              </a:rPr>
              <a:t> 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MATLAB,</a:t>
            </a:r>
            <a:r>
              <a:rPr dirty="0" sz="1400" spc="-5">
                <a:latin typeface="Calibri"/>
                <a:cs typeface="Calibri"/>
              </a:rPr>
              <a:t> where:</a:t>
            </a:r>
            <a:endParaRPr sz="1400">
              <a:latin typeface="Calibri"/>
              <a:cs typeface="Calibri"/>
            </a:endParaRPr>
          </a:p>
          <a:p>
            <a:pPr lvl="2" marL="927100" indent="-229235">
              <a:lnSpc>
                <a:spcPct val="100000"/>
              </a:lnSpc>
              <a:spcBef>
                <a:spcPts val="960"/>
              </a:spcBef>
              <a:buSzPct val="71428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400" spc="-5" b="1">
                <a:latin typeface="Calibri"/>
                <a:cs typeface="Calibri"/>
              </a:rPr>
              <a:t>1s </a:t>
            </a:r>
            <a:r>
              <a:rPr dirty="0" sz="1400" spc="-10">
                <a:latin typeface="Calibri"/>
                <a:cs typeface="Calibri"/>
              </a:rPr>
              <a:t>represent </a:t>
            </a:r>
            <a:r>
              <a:rPr dirty="0" sz="1400" b="1">
                <a:latin typeface="Calibri"/>
                <a:cs typeface="Calibri"/>
              </a:rPr>
              <a:t>walls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 spc="-10">
                <a:latin typeface="Calibri"/>
                <a:cs typeface="Calibri"/>
              </a:rPr>
              <a:t> are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impassable areas.</a:t>
            </a:r>
            <a:endParaRPr sz="1400">
              <a:latin typeface="Calibri"/>
              <a:cs typeface="Calibri"/>
            </a:endParaRPr>
          </a:p>
          <a:p>
            <a:pPr lvl="2" marL="927100" indent="-229235">
              <a:lnSpc>
                <a:spcPct val="100000"/>
              </a:lnSpc>
              <a:spcBef>
                <a:spcPts val="960"/>
              </a:spcBef>
              <a:buSzPct val="71428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400" spc="-5" b="1">
                <a:latin typeface="Calibri"/>
                <a:cs typeface="Calibri"/>
              </a:rPr>
              <a:t>0s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represent </a:t>
            </a:r>
            <a:r>
              <a:rPr dirty="0" sz="1400" b="1">
                <a:latin typeface="Calibri"/>
                <a:cs typeface="Calibri"/>
              </a:rPr>
              <a:t>open </a:t>
            </a:r>
            <a:r>
              <a:rPr dirty="0" sz="1400" spc="-5" b="1">
                <a:latin typeface="Calibri"/>
                <a:cs typeface="Calibri"/>
              </a:rPr>
              <a:t>paths</a:t>
            </a:r>
            <a:r>
              <a:rPr dirty="0" sz="1400" spc="-5">
                <a:latin typeface="Calibri"/>
                <a:cs typeface="Calibri"/>
              </a:rPr>
              <a:t>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where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movement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allowed.</a:t>
            </a:r>
            <a:endParaRPr sz="14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189865" algn="l"/>
              </a:tabLst>
            </a:pPr>
            <a:r>
              <a:rPr dirty="0" sz="1400" spc="-5" b="1">
                <a:latin typeface="Calibri"/>
                <a:cs typeface="Calibri"/>
              </a:rPr>
              <a:t>Breadth-First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Search</a:t>
            </a:r>
            <a:r>
              <a:rPr dirty="0" sz="1400" spc="-10" b="1">
                <a:latin typeface="Calibri"/>
                <a:cs typeface="Calibri"/>
              </a:rPr>
              <a:t> (BFS)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Algorithm</a:t>
            </a:r>
            <a:endParaRPr sz="1400">
              <a:latin typeface="Calibri"/>
              <a:cs typeface="Calibri"/>
            </a:endParaRPr>
          </a:p>
          <a:p>
            <a:pPr lvl="1" marL="469900" marR="27305" indent="-229235">
              <a:lnSpc>
                <a:spcPct val="110000"/>
              </a:lnSpc>
              <a:spcBef>
                <a:spcPts val="80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10" b="1">
                <a:latin typeface="Calibri"/>
                <a:cs typeface="Calibri"/>
              </a:rPr>
              <a:t>BFS</a:t>
            </a:r>
            <a:r>
              <a:rPr dirty="0" sz="1400" spc="-5" b="1">
                <a:latin typeface="Calibri"/>
                <a:cs typeface="Calibri"/>
              </a:rPr>
              <a:t> Overview</a:t>
            </a:r>
            <a:r>
              <a:rPr dirty="0" sz="1400" spc="-5">
                <a:latin typeface="Calibri"/>
                <a:cs typeface="Calibri"/>
              </a:rPr>
              <a:t>: </a:t>
            </a:r>
            <a:r>
              <a:rPr dirty="0" sz="1400" spc="-10">
                <a:latin typeface="Calibri"/>
                <a:cs typeface="Calibri"/>
              </a:rPr>
              <a:t>BFS</a:t>
            </a:r>
            <a:r>
              <a:rPr dirty="0" sz="1400">
                <a:latin typeface="Calibri"/>
                <a:cs typeface="Calibri"/>
              </a:rPr>
              <a:t> is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algorithm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used</a:t>
            </a:r>
            <a:r>
              <a:rPr dirty="0" sz="1400" spc="-10">
                <a:latin typeface="Calibri"/>
                <a:cs typeface="Calibri"/>
              </a:rPr>
              <a:t> to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explore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possible </a:t>
            </a:r>
            <a:r>
              <a:rPr dirty="0" sz="1400" spc="-10">
                <a:latin typeface="Calibri"/>
                <a:cs typeface="Calibri"/>
              </a:rPr>
              <a:t>paths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graph</a:t>
            </a:r>
            <a:r>
              <a:rPr dirty="0" sz="1400" spc="-5">
                <a:latin typeface="Calibri"/>
                <a:cs typeface="Calibri"/>
              </a:rPr>
              <a:t> or</a:t>
            </a:r>
            <a:r>
              <a:rPr dirty="0" sz="1400">
                <a:latin typeface="Calibri"/>
                <a:cs typeface="Calibri"/>
              </a:rPr>
              <a:t> grid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by</a:t>
            </a:r>
            <a:r>
              <a:rPr dirty="0" sz="1400" spc="-5">
                <a:latin typeface="Calibri"/>
                <a:cs typeface="Calibri"/>
              </a:rPr>
              <a:t> visiting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nodes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level </a:t>
            </a:r>
            <a:r>
              <a:rPr dirty="0" sz="1400" spc="-10">
                <a:latin typeface="Calibri"/>
                <a:cs typeface="Calibri"/>
              </a:rPr>
              <a:t>by</a:t>
            </a:r>
            <a:r>
              <a:rPr dirty="0" sz="1400" spc="-5">
                <a:latin typeface="Calibri"/>
                <a:cs typeface="Calibri"/>
              </a:rPr>
              <a:t> level.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It ensures that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shortest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path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10">
                <a:latin typeface="Calibri"/>
                <a:cs typeface="Calibri"/>
              </a:rPr>
              <a:t>found by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5"/>
              </a:spcBef>
            </a:pPr>
            <a:r>
              <a:rPr dirty="0" sz="1400" spc="-10">
                <a:latin typeface="Calibri"/>
                <a:cs typeface="Calibri"/>
              </a:rPr>
              <a:t>expanding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nodes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given </a:t>
            </a:r>
            <a:r>
              <a:rPr dirty="0" sz="1400" spc="-10">
                <a:latin typeface="Calibri"/>
                <a:cs typeface="Calibri"/>
              </a:rPr>
              <a:t>distance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before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moving 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greater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distances.</a:t>
            </a:r>
            <a:endParaRPr sz="1400">
              <a:latin typeface="Calibri"/>
              <a:cs typeface="Calibri"/>
            </a:endParaRPr>
          </a:p>
          <a:p>
            <a:pPr lvl="1" marL="469900" indent="-229235">
              <a:lnSpc>
                <a:spcPct val="100000"/>
              </a:lnSpc>
              <a:spcBef>
                <a:spcPts val="96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b="1">
                <a:latin typeface="Calibri"/>
                <a:cs typeface="Calibri"/>
              </a:rPr>
              <a:t>How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BFS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20" b="1">
                <a:latin typeface="Calibri"/>
                <a:cs typeface="Calibri"/>
              </a:rPr>
              <a:t>Works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in</a:t>
            </a:r>
            <a:r>
              <a:rPr dirty="0" sz="1400" spc="-5" b="1">
                <a:latin typeface="Calibri"/>
                <a:cs typeface="Calibri"/>
              </a:rPr>
              <a:t> the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Maze</a:t>
            </a:r>
            <a:r>
              <a:rPr dirty="0" sz="1400" spc="-5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lvl="2" marL="927100" indent="-229235">
              <a:lnSpc>
                <a:spcPct val="100000"/>
              </a:lnSpc>
              <a:spcBef>
                <a:spcPts val="960"/>
              </a:spcBef>
              <a:buSzPct val="71428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algorithm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starts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at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5" b="1">
                <a:latin typeface="Calibri"/>
                <a:cs typeface="Calibri"/>
              </a:rPr>
              <a:t>start point</a:t>
            </a:r>
            <a:r>
              <a:rPr dirty="0" sz="1400" spc="-5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lvl="2" marL="927100" indent="-229235">
              <a:lnSpc>
                <a:spcPct val="100000"/>
              </a:lnSpc>
              <a:spcBef>
                <a:spcPts val="975"/>
              </a:spcBef>
              <a:buSzPct val="71428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400" spc="-5">
                <a:latin typeface="Calibri"/>
                <a:cs typeface="Calibri"/>
              </a:rPr>
              <a:t>It</a:t>
            </a:r>
            <a:r>
              <a:rPr dirty="0" sz="1400" spc="-10">
                <a:latin typeface="Calibri"/>
                <a:cs typeface="Calibri"/>
              </a:rPr>
              <a:t> explores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adjacent </a:t>
            </a:r>
            <a:r>
              <a:rPr dirty="0" sz="1400" spc="-5" b="1">
                <a:latin typeface="Calibri"/>
                <a:cs typeface="Calibri"/>
              </a:rPr>
              <a:t>valid paths</a:t>
            </a:r>
            <a:r>
              <a:rPr dirty="0" sz="1400" spc="10" b="1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(cells</a:t>
            </a:r>
            <a:r>
              <a:rPr dirty="0" sz="1400">
                <a:latin typeface="Calibri"/>
                <a:cs typeface="Calibri"/>
              </a:rPr>
              <a:t> with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0s)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queue-based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manner</a:t>
            </a:r>
            <a:r>
              <a:rPr dirty="0" sz="1400" spc="-5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lvl="2" marL="927100" indent="-229235">
              <a:lnSpc>
                <a:spcPct val="100000"/>
              </a:lnSpc>
              <a:spcBef>
                <a:spcPts val="960"/>
              </a:spcBef>
              <a:buSzPct val="71428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400" spc="-10">
                <a:latin typeface="Calibri"/>
                <a:cs typeface="Calibri"/>
              </a:rPr>
              <a:t>Each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cell</a:t>
            </a:r>
            <a:r>
              <a:rPr dirty="0" sz="1400">
                <a:latin typeface="Calibri"/>
                <a:cs typeface="Calibri"/>
              </a:rPr>
              <a:t> is </a:t>
            </a:r>
            <a:r>
              <a:rPr dirty="0" sz="1400" spc="-10">
                <a:latin typeface="Calibri"/>
                <a:cs typeface="Calibri"/>
              </a:rPr>
              <a:t>marked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 </a:t>
            </a:r>
            <a:r>
              <a:rPr dirty="0" sz="1400" spc="-5">
                <a:latin typeface="Calibri"/>
                <a:cs typeface="Calibri"/>
              </a:rPr>
              <a:t>visited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avoid revisiting.</a:t>
            </a:r>
            <a:endParaRPr sz="1400">
              <a:latin typeface="Calibri"/>
              <a:cs typeface="Calibri"/>
            </a:endParaRPr>
          </a:p>
          <a:p>
            <a:pPr lvl="2" marL="927100" marR="373380" indent="-228600">
              <a:lnSpc>
                <a:spcPct val="109600"/>
              </a:lnSpc>
              <a:spcBef>
                <a:spcPts val="810"/>
              </a:spcBef>
              <a:buSzPct val="71428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400" spc="-10">
                <a:latin typeface="Calibri"/>
                <a:cs typeface="Calibri"/>
              </a:rPr>
              <a:t>Once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-5" b="1">
                <a:latin typeface="Calibri"/>
                <a:cs typeface="Calibri"/>
              </a:rPr>
              <a:t>end point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reached, the algorithm traces the path </a:t>
            </a:r>
            <a:r>
              <a:rPr dirty="0" sz="1400" spc="-10">
                <a:latin typeface="Calibri"/>
                <a:cs typeface="Calibri"/>
              </a:rPr>
              <a:t>from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end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point</a:t>
            </a:r>
            <a:r>
              <a:rPr dirty="0" sz="1400" spc="-5">
                <a:latin typeface="Calibri"/>
                <a:cs typeface="Calibri"/>
              </a:rPr>
              <a:t> back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the </a:t>
            </a:r>
            <a:r>
              <a:rPr dirty="0" sz="1400" spc="-10">
                <a:latin typeface="Calibri"/>
                <a:cs typeface="Calibri"/>
              </a:rPr>
              <a:t>start</a:t>
            </a:r>
            <a:r>
              <a:rPr dirty="0" sz="1400" spc="-5">
                <a:latin typeface="Calibri"/>
                <a:cs typeface="Calibri"/>
              </a:rPr>
              <a:t> using </a:t>
            </a:r>
            <a:r>
              <a:rPr dirty="0" sz="1400" spc="-10">
                <a:latin typeface="Calibri"/>
                <a:cs typeface="Calibri"/>
              </a:rPr>
              <a:t>parent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pointers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</a:t>
            </a:r>
            <a:r>
              <a:rPr dirty="0" sz="1400">
                <a:latin typeface="Calibri"/>
                <a:cs typeface="Calibri"/>
              </a:rPr>
              <a:t> a</a:t>
            </a:r>
            <a:r>
              <a:rPr dirty="0" sz="1400" spc="-5">
                <a:latin typeface="Calibri"/>
                <a:cs typeface="Calibri"/>
              </a:rPr>
              <a:t> path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30">
                <a:latin typeface="Calibri"/>
                <a:cs typeface="Calibri"/>
              </a:rPr>
              <a:t>array,</a:t>
            </a:r>
            <a:r>
              <a:rPr dirty="0" sz="1400" spc="-5">
                <a:latin typeface="Calibri"/>
                <a:cs typeface="Calibri"/>
              </a:rPr>
              <a:t> ensuring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shortest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10">
                <a:latin typeface="Calibri"/>
                <a:cs typeface="Calibri"/>
              </a:rPr>
              <a:t>found.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281650"/>
            <a:ext cx="5483225" cy="69596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60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400" spc="-10" b="1">
                <a:latin typeface="Calibri"/>
                <a:cs typeface="Calibri"/>
              </a:rPr>
              <a:t>Steps</a:t>
            </a:r>
            <a:r>
              <a:rPr dirty="0" sz="1400" spc="-1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960"/>
              </a:spcBef>
            </a:pPr>
            <a:r>
              <a:rPr dirty="0" sz="1400" spc="-5" b="1">
                <a:latin typeface="Calibri"/>
                <a:cs typeface="Calibri"/>
              </a:rPr>
              <a:t>Initialize</a:t>
            </a:r>
            <a:r>
              <a:rPr dirty="0" sz="1400" spc="-5">
                <a:latin typeface="Calibri"/>
                <a:cs typeface="Calibri"/>
              </a:rPr>
              <a:t>:</a:t>
            </a:r>
            <a:r>
              <a:rPr dirty="0" sz="1400" spc="-10">
                <a:latin typeface="Calibri"/>
                <a:cs typeface="Calibri"/>
              </a:rPr>
              <a:t> Create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 queue 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enqueue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start point.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Mark </a:t>
            </a:r>
            <a:r>
              <a:rPr dirty="0" sz="1400">
                <a:latin typeface="Calibri"/>
                <a:cs typeface="Calibri"/>
              </a:rPr>
              <a:t>it 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visited.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738240"/>
            <a:ext cx="1600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alibri"/>
                <a:cs typeface="Calibri"/>
              </a:rPr>
              <a:t>1.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6075044"/>
            <a:ext cx="1600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alibri"/>
                <a:cs typeface="Calibri"/>
              </a:rPr>
              <a:t>2.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075044"/>
            <a:ext cx="39382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Calibri"/>
                <a:cs typeface="Calibri"/>
              </a:rPr>
              <a:t>Explore Neighbors</a:t>
            </a:r>
            <a:r>
              <a:rPr dirty="0" sz="1400" spc="-5">
                <a:latin typeface="Calibri"/>
                <a:cs typeface="Calibri"/>
              </a:rPr>
              <a:t>: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there are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cells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queue: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6289014"/>
            <a:ext cx="6584315" cy="364871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384300" indent="-229235">
              <a:lnSpc>
                <a:spcPct val="100000"/>
              </a:lnSpc>
              <a:spcBef>
                <a:spcPts val="1060"/>
              </a:spcBef>
              <a:buSzPct val="71428"/>
              <a:buFont typeface="Wingdings"/>
              <a:buChar char=""/>
              <a:tabLst>
                <a:tab pos="1384300" algn="l"/>
                <a:tab pos="1384935" algn="l"/>
              </a:tabLst>
            </a:pPr>
            <a:r>
              <a:rPr dirty="0" sz="1400" spc="-5">
                <a:latin typeface="Calibri"/>
                <a:cs typeface="Calibri"/>
              </a:rPr>
              <a:t>Dequeue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current</a:t>
            </a:r>
            <a:r>
              <a:rPr dirty="0" sz="1400" spc="-5">
                <a:latin typeface="Calibri"/>
                <a:cs typeface="Calibri"/>
              </a:rPr>
              <a:t> cell.</a:t>
            </a:r>
            <a:endParaRPr sz="1400">
              <a:latin typeface="Calibri"/>
              <a:cs typeface="Calibri"/>
            </a:endParaRPr>
          </a:p>
          <a:p>
            <a:pPr marL="1384300" indent="-229235">
              <a:lnSpc>
                <a:spcPct val="100000"/>
              </a:lnSpc>
              <a:spcBef>
                <a:spcPts val="960"/>
              </a:spcBef>
              <a:buSzPct val="71428"/>
              <a:buFont typeface="Wingdings"/>
              <a:buChar char=""/>
              <a:tabLst>
                <a:tab pos="1384300" algn="l"/>
                <a:tab pos="1384935" algn="l"/>
              </a:tabLst>
            </a:pPr>
            <a:r>
              <a:rPr dirty="0" sz="1400" spc="-10">
                <a:latin typeface="Calibri"/>
                <a:cs typeface="Calibri"/>
              </a:rPr>
              <a:t>Explore </a:t>
            </a:r>
            <a:r>
              <a:rPr dirty="0" sz="1400">
                <a:latin typeface="Calibri"/>
                <a:cs typeface="Calibri"/>
              </a:rPr>
              <a:t>its </a:t>
            </a:r>
            <a:r>
              <a:rPr dirty="0" sz="1400" spc="-5">
                <a:latin typeface="Calibri"/>
                <a:cs typeface="Calibri"/>
              </a:rPr>
              <a:t>neighbors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(up,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down,</a:t>
            </a:r>
            <a:r>
              <a:rPr dirty="0" sz="1400" spc="-10">
                <a:latin typeface="Calibri"/>
                <a:cs typeface="Calibri"/>
              </a:rPr>
              <a:t> left, </a:t>
            </a:r>
            <a:r>
              <a:rPr dirty="0" sz="1400" spc="-5">
                <a:latin typeface="Calibri"/>
                <a:cs typeface="Calibri"/>
              </a:rPr>
              <a:t>right).</a:t>
            </a:r>
            <a:endParaRPr sz="1400">
              <a:latin typeface="Calibri"/>
              <a:cs typeface="Calibri"/>
            </a:endParaRPr>
          </a:p>
          <a:p>
            <a:pPr marL="1384300" marR="435609" indent="-228600">
              <a:lnSpc>
                <a:spcPct val="109300"/>
              </a:lnSpc>
              <a:spcBef>
                <a:spcPts val="825"/>
              </a:spcBef>
              <a:buSzPct val="71428"/>
              <a:buFont typeface="Wingdings"/>
              <a:buChar char=""/>
              <a:tabLst>
                <a:tab pos="1384300" algn="l"/>
                <a:tab pos="1384935" algn="l"/>
              </a:tabLst>
            </a:pPr>
            <a:r>
              <a:rPr dirty="0" sz="1400" spc="-5">
                <a:latin typeface="Calibri"/>
                <a:cs typeface="Calibri"/>
              </a:rPr>
              <a:t>If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neighbor </a:t>
            </a:r>
            <a:r>
              <a:rPr dirty="0" sz="1400">
                <a:latin typeface="Calibri"/>
                <a:cs typeface="Calibri"/>
              </a:rPr>
              <a:t>is within </a:t>
            </a:r>
            <a:r>
              <a:rPr dirty="0" sz="1400" spc="-5">
                <a:latin typeface="Calibri"/>
                <a:cs typeface="Calibri"/>
              </a:rPr>
              <a:t>bounds,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valid path (0), </a:t>
            </a:r>
            <a:r>
              <a:rPr dirty="0" sz="1400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not visited </a:t>
            </a:r>
            <a:r>
              <a:rPr dirty="0" sz="1400" spc="-10">
                <a:latin typeface="Calibri"/>
                <a:cs typeface="Calibri"/>
              </a:rPr>
              <a:t>yet,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enqueue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-5">
                <a:latin typeface="Calibri"/>
                <a:cs typeface="Calibri"/>
              </a:rPr>
              <a:t> and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mark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 </a:t>
            </a:r>
            <a:r>
              <a:rPr dirty="0" sz="1400" spc="-5">
                <a:latin typeface="Calibri"/>
                <a:cs typeface="Calibri"/>
              </a:rPr>
              <a:t>visited.</a:t>
            </a:r>
            <a:endParaRPr sz="1400">
              <a:latin typeface="Calibri"/>
              <a:cs typeface="Calibri"/>
            </a:endParaRPr>
          </a:p>
          <a:p>
            <a:pPr marL="1384300" indent="-229235">
              <a:lnSpc>
                <a:spcPct val="100000"/>
              </a:lnSpc>
              <a:spcBef>
                <a:spcPts val="960"/>
              </a:spcBef>
              <a:buSzPct val="71428"/>
              <a:buFont typeface="Wingdings"/>
              <a:buChar char=""/>
              <a:tabLst>
                <a:tab pos="1384300" algn="l"/>
                <a:tab pos="1384935" algn="l"/>
              </a:tabLst>
            </a:pPr>
            <a:r>
              <a:rPr dirty="0" sz="1400" spc="-5">
                <a:latin typeface="Calibri"/>
                <a:cs typeface="Calibri"/>
              </a:rPr>
              <a:t>If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point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10">
                <a:latin typeface="Calibri"/>
                <a:cs typeface="Calibri"/>
              </a:rPr>
              <a:t>found,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path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10">
                <a:latin typeface="Calibri"/>
                <a:cs typeface="Calibri"/>
              </a:rPr>
              <a:t>reconstructed.</a:t>
            </a:r>
            <a:endParaRPr sz="1400">
              <a:latin typeface="Calibri"/>
              <a:cs typeface="Calibri"/>
            </a:endParaRPr>
          </a:p>
          <a:p>
            <a:pPr marL="12700" marR="330835">
              <a:lnSpc>
                <a:spcPct val="109300"/>
              </a:lnSpc>
              <a:spcBef>
                <a:spcPts val="819"/>
              </a:spcBef>
              <a:tabLst>
                <a:tab pos="469900" algn="l"/>
              </a:tabLst>
            </a:pPr>
            <a:r>
              <a:rPr dirty="0" sz="1400" spc="-5">
                <a:latin typeface="Calibri"/>
                <a:cs typeface="Calibri"/>
              </a:rPr>
              <a:t>3.	</a:t>
            </a:r>
            <a:r>
              <a:rPr dirty="0" sz="1400" spc="-5" b="1">
                <a:latin typeface="Calibri"/>
                <a:cs typeface="Calibri"/>
              </a:rPr>
              <a:t>Backtrack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15" b="1">
                <a:latin typeface="Calibri"/>
                <a:cs typeface="Calibri"/>
              </a:rPr>
              <a:t>to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Find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15" b="1">
                <a:latin typeface="Calibri"/>
                <a:cs typeface="Calibri"/>
              </a:rPr>
              <a:t>Path</a:t>
            </a:r>
            <a:r>
              <a:rPr dirty="0" sz="1400" spc="-15">
                <a:latin typeface="Calibri"/>
                <a:cs typeface="Calibri"/>
              </a:rPr>
              <a:t>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Once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destination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reached,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backtrack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from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>
                <a:latin typeface="Calibri"/>
                <a:cs typeface="Calibri"/>
              </a:rPr>
              <a:t> end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point to</a:t>
            </a:r>
            <a:r>
              <a:rPr dirty="0" sz="1400" spc="-5">
                <a:latin typeface="Calibri"/>
                <a:cs typeface="Calibri"/>
              </a:rPr>
              <a:t> 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start point,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reconstructing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shortest</a:t>
            </a:r>
            <a:r>
              <a:rPr dirty="0" sz="1400" spc="-10">
                <a:latin typeface="Calibri"/>
                <a:cs typeface="Calibri"/>
              </a:rPr>
              <a:t> path.</a:t>
            </a:r>
            <a:endParaRPr sz="14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960"/>
              </a:spcBef>
              <a:buAutoNum type="arabicPeriod" startAt="3"/>
              <a:tabLst>
                <a:tab pos="189865" algn="l"/>
              </a:tabLst>
            </a:pPr>
            <a:r>
              <a:rPr dirty="0" sz="1400" b="1">
                <a:latin typeface="Calibri"/>
                <a:cs typeface="Calibri"/>
              </a:rPr>
              <a:t>User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Input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for </a:t>
            </a:r>
            <a:r>
              <a:rPr dirty="0" sz="1400" spc="-15" b="1">
                <a:latin typeface="Calibri"/>
                <a:cs typeface="Calibri"/>
              </a:rPr>
              <a:t>Maze</a:t>
            </a:r>
            <a:endParaRPr sz="1400">
              <a:latin typeface="Calibri"/>
              <a:cs typeface="Calibri"/>
            </a:endParaRPr>
          </a:p>
          <a:p>
            <a:pPr lvl="1" marL="469900" marR="104775" indent="-229235">
              <a:lnSpc>
                <a:spcPct val="108600"/>
              </a:lnSpc>
              <a:spcBef>
                <a:spcPts val="84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 b="1">
                <a:latin typeface="Calibri"/>
                <a:cs typeface="Calibri"/>
              </a:rPr>
              <a:t>Input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Format</a:t>
            </a:r>
            <a:r>
              <a:rPr dirty="0" sz="1400" spc="-10">
                <a:latin typeface="Calibri"/>
                <a:cs typeface="Calibri"/>
              </a:rPr>
              <a:t>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user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can </a:t>
            </a:r>
            <a:r>
              <a:rPr dirty="0" sz="1400">
                <a:latin typeface="Calibri"/>
                <a:cs typeface="Calibri"/>
              </a:rPr>
              <a:t>input their </a:t>
            </a:r>
            <a:r>
              <a:rPr dirty="0" sz="1400" spc="-5">
                <a:latin typeface="Calibri"/>
                <a:cs typeface="Calibri"/>
              </a:rPr>
              <a:t>own </a:t>
            </a:r>
            <a:r>
              <a:rPr dirty="0" sz="1400" spc="-15">
                <a:latin typeface="Calibri"/>
                <a:cs typeface="Calibri"/>
              </a:rPr>
              <a:t>maze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matrix, either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manually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by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loading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predefined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file.</a:t>
            </a:r>
            <a:endParaRPr sz="1400">
              <a:latin typeface="Calibri"/>
              <a:cs typeface="Calibri"/>
            </a:endParaRPr>
          </a:p>
          <a:p>
            <a:pPr lvl="1" marL="469900" marR="5080" indent="-229235">
              <a:lnSpc>
                <a:spcPct val="108600"/>
              </a:lnSpc>
              <a:spcBef>
                <a:spcPts val="84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 b="1">
                <a:latin typeface="Calibri"/>
                <a:cs typeface="Calibri"/>
              </a:rPr>
              <a:t>Start and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End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Points</a:t>
            </a:r>
            <a:r>
              <a:rPr dirty="0" sz="1400" spc="-10">
                <a:latin typeface="Calibri"/>
                <a:cs typeface="Calibri"/>
              </a:rPr>
              <a:t>: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user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-10">
                <a:latin typeface="Calibri"/>
                <a:cs typeface="Calibri"/>
              </a:rPr>
              <a:t> define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where the start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points </a:t>
            </a:r>
            <a:r>
              <a:rPr dirty="0" sz="1400" spc="-10">
                <a:latin typeface="Calibri"/>
                <a:cs typeface="Calibri"/>
              </a:rPr>
              <a:t>are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located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maze.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17677"/>
            <a:ext cx="6630670" cy="8777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334010" indent="-229235">
              <a:lnSpc>
                <a:spcPct val="109300"/>
              </a:lnSpc>
              <a:spcBef>
                <a:spcPts val="9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program </a:t>
            </a:r>
            <a:r>
              <a:rPr dirty="0" sz="1400" spc="-5">
                <a:latin typeface="Calibri"/>
                <a:cs typeface="Calibri"/>
              </a:rPr>
              <a:t>can </a:t>
            </a:r>
            <a:r>
              <a:rPr dirty="0" sz="1400">
                <a:latin typeface="Calibri"/>
                <a:cs typeface="Calibri"/>
              </a:rPr>
              <a:t>also </a:t>
            </a:r>
            <a:r>
              <a:rPr dirty="0" sz="1400" spc="-10">
                <a:latin typeface="Calibri"/>
                <a:cs typeface="Calibri"/>
              </a:rPr>
              <a:t>validate </a:t>
            </a:r>
            <a:r>
              <a:rPr dirty="0" sz="1400">
                <a:latin typeface="Calibri"/>
                <a:cs typeface="Calibri"/>
              </a:rPr>
              <a:t>if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15">
                <a:latin typeface="Calibri"/>
                <a:cs typeface="Calibri"/>
              </a:rPr>
              <a:t>maze </a:t>
            </a:r>
            <a:r>
              <a:rPr dirty="0" sz="1400" spc="-5">
                <a:latin typeface="Calibri"/>
                <a:cs typeface="Calibri"/>
              </a:rPr>
              <a:t>has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valid start and end point, </a:t>
            </a:r>
            <a:r>
              <a:rPr dirty="0" sz="1400">
                <a:latin typeface="Calibri"/>
                <a:cs typeface="Calibri"/>
              </a:rPr>
              <a:t>and if a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path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exists.</a:t>
            </a:r>
            <a:endParaRPr sz="14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965"/>
              </a:spcBef>
              <a:buAutoNum type="arabicPeriod" startAt="4"/>
              <a:tabLst>
                <a:tab pos="189865" algn="l"/>
              </a:tabLst>
            </a:pPr>
            <a:r>
              <a:rPr dirty="0" sz="1400" spc="-10" b="1">
                <a:latin typeface="Calibri"/>
                <a:cs typeface="Calibri"/>
              </a:rPr>
              <a:t>Path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Visualization</a:t>
            </a:r>
            <a:endParaRPr sz="1400">
              <a:latin typeface="Calibri"/>
              <a:cs typeface="Calibri"/>
            </a:endParaRPr>
          </a:p>
          <a:p>
            <a:pPr lvl="1" marL="469900" marR="444500" indent="-229235">
              <a:lnSpc>
                <a:spcPct val="109300"/>
              </a:lnSpc>
              <a:spcBef>
                <a:spcPts val="81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10" b="1">
                <a:latin typeface="Calibri"/>
                <a:cs typeface="Calibri"/>
              </a:rPr>
              <a:t>Step-by-Step</a:t>
            </a:r>
            <a:r>
              <a:rPr dirty="0" sz="1400" spc="-5" b="1">
                <a:latin typeface="Calibri"/>
                <a:cs typeface="Calibri"/>
              </a:rPr>
              <a:t> Visualization</a:t>
            </a:r>
            <a:r>
              <a:rPr dirty="0" sz="1400" spc="-5">
                <a:latin typeface="Calibri"/>
                <a:cs typeface="Calibri"/>
              </a:rPr>
              <a:t>: The algorithm can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set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visualize </a:t>
            </a:r>
            <a:r>
              <a:rPr dirty="0" sz="1400">
                <a:latin typeface="Calibri"/>
                <a:cs typeface="Calibri"/>
              </a:rPr>
              <a:t>its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progress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by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showing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maze</a:t>
            </a:r>
            <a:r>
              <a:rPr dirty="0" sz="1400">
                <a:latin typeface="Calibri"/>
                <a:cs typeface="Calibri"/>
              </a:rPr>
              <a:t> 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highlighting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cells</a:t>
            </a:r>
            <a:r>
              <a:rPr dirty="0" sz="1400">
                <a:latin typeface="Calibri"/>
                <a:cs typeface="Calibri"/>
              </a:rPr>
              <a:t> as </a:t>
            </a:r>
            <a:r>
              <a:rPr dirty="0" sz="1400" spc="-5">
                <a:latin typeface="Calibri"/>
                <a:cs typeface="Calibri"/>
              </a:rPr>
              <a:t>they </a:t>
            </a:r>
            <a:r>
              <a:rPr dirty="0" sz="1400" spc="-10">
                <a:latin typeface="Calibri"/>
                <a:cs typeface="Calibri"/>
              </a:rPr>
              <a:t>are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visited.</a:t>
            </a:r>
            <a:endParaRPr sz="1400">
              <a:latin typeface="Calibri"/>
              <a:cs typeface="Calibri"/>
            </a:endParaRPr>
          </a:p>
          <a:p>
            <a:pPr lvl="1" marL="469900" marR="5080" indent="-229235">
              <a:lnSpc>
                <a:spcPct val="109600"/>
              </a:lnSpc>
              <a:spcBef>
                <a:spcPts val="81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 b="1">
                <a:latin typeface="Calibri"/>
                <a:cs typeface="Calibri"/>
              </a:rPr>
              <a:t>Display</a:t>
            </a:r>
            <a:r>
              <a:rPr dirty="0" sz="1400" spc="-5">
                <a:latin typeface="Calibri"/>
                <a:cs typeface="Calibri"/>
              </a:rPr>
              <a:t>: </a:t>
            </a:r>
            <a:r>
              <a:rPr dirty="0" sz="1400" spc="-25">
                <a:latin typeface="Calibri"/>
                <a:cs typeface="Calibri"/>
              </a:rPr>
              <a:t>MATLAB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imagesc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imshow </a:t>
            </a:r>
            <a:r>
              <a:rPr dirty="0" sz="1400" spc="-10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display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15">
                <a:latin typeface="Calibri"/>
                <a:cs typeface="Calibri"/>
              </a:rPr>
              <a:t>maze</a:t>
            </a:r>
            <a:r>
              <a:rPr dirty="0" sz="1400" spc="-5">
                <a:latin typeface="Calibri"/>
                <a:cs typeface="Calibri"/>
              </a:rPr>
              <a:t> 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color-code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visited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nodes,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path,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walls.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This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helps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users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understand</a:t>
            </a:r>
            <a:r>
              <a:rPr dirty="0" sz="1400" spc="-5">
                <a:latin typeface="Calibri"/>
                <a:cs typeface="Calibri"/>
              </a:rPr>
              <a:t> how</a:t>
            </a:r>
            <a:r>
              <a:rPr dirty="0" sz="1400" spc="5">
                <a:latin typeface="Calibri"/>
                <a:cs typeface="Calibri"/>
              </a:rPr>
              <a:t> 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algorithm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explores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maze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finds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solution.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400" spc="-5">
                <a:latin typeface="Calibri"/>
                <a:cs typeface="Calibri"/>
              </a:rPr>
              <a:t>Example:</a:t>
            </a:r>
            <a:endParaRPr sz="1400">
              <a:latin typeface="Calibri"/>
              <a:cs typeface="Calibri"/>
            </a:endParaRPr>
          </a:p>
          <a:p>
            <a:pPr lvl="2" marL="927100" indent="-229235">
              <a:lnSpc>
                <a:spcPct val="100000"/>
              </a:lnSpc>
              <a:spcBef>
                <a:spcPts val="975"/>
              </a:spcBef>
              <a:buSzPct val="71428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400" spc="-10">
                <a:latin typeface="Calibri"/>
                <a:cs typeface="Calibri"/>
              </a:rPr>
              <a:t>Walls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(1s)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could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shown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black</a:t>
            </a:r>
            <a:r>
              <a:rPr dirty="0" sz="1400">
                <a:latin typeface="Calibri"/>
                <a:cs typeface="Calibri"/>
              </a:rPr>
              <a:t>,</a:t>
            </a:r>
            <a:endParaRPr sz="1400">
              <a:latin typeface="Calibri"/>
              <a:cs typeface="Calibri"/>
            </a:endParaRPr>
          </a:p>
          <a:p>
            <a:pPr lvl="2" marL="927100" indent="-229235">
              <a:lnSpc>
                <a:spcPct val="100000"/>
              </a:lnSpc>
              <a:spcBef>
                <a:spcPts val="960"/>
              </a:spcBef>
              <a:buSzPct val="71428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400" spc="-5">
                <a:latin typeface="Calibri"/>
                <a:cs typeface="Calibri"/>
              </a:rPr>
              <a:t>Open</a:t>
            </a:r>
            <a:r>
              <a:rPr dirty="0" sz="1400" spc="-10">
                <a:latin typeface="Calibri"/>
                <a:cs typeface="Calibri"/>
              </a:rPr>
              <a:t> paths</a:t>
            </a:r>
            <a:r>
              <a:rPr dirty="0" sz="1400" spc="-5">
                <a:latin typeface="Calibri"/>
                <a:cs typeface="Calibri"/>
              </a:rPr>
              <a:t> (0s)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white</a:t>
            </a:r>
            <a:r>
              <a:rPr dirty="0" sz="1400" spc="-5">
                <a:latin typeface="Calibri"/>
                <a:cs typeface="Calibri"/>
              </a:rPr>
              <a:t>,</a:t>
            </a:r>
            <a:endParaRPr sz="1400">
              <a:latin typeface="Calibri"/>
              <a:cs typeface="Calibri"/>
            </a:endParaRPr>
          </a:p>
          <a:p>
            <a:pPr lvl="2" marL="927100" indent="-229235">
              <a:lnSpc>
                <a:spcPct val="100000"/>
              </a:lnSpc>
              <a:spcBef>
                <a:spcPts val="960"/>
              </a:spcBef>
              <a:buSzPct val="71428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explored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path can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displayed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red</a:t>
            </a:r>
            <a:r>
              <a:rPr dirty="0" sz="1400" spc="-5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975"/>
              </a:spcBef>
              <a:buAutoNum type="arabicPeriod" startAt="4"/>
              <a:tabLst>
                <a:tab pos="189865" algn="l"/>
              </a:tabLst>
            </a:pPr>
            <a:r>
              <a:rPr dirty="0" sz="1400" spc="-5" b="1">
                <a:latin typeface="Calibri"/>
                <a:cs typeface="Calibri"/>
              </a:rPr>
              <a:t>Additional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Features</a:t>
            </a:r>
            <a:endParaRPr sz="1400">
              <a:latin typeface="Calibri"/>
              <a:cs typeface="Calibri"/>
            </a:endParaRPr>
          </a:p>
          <a:p>
            <a:pPr lvl="1" marL="469900" marR="97155" indent="-229235">
              <a:lnSpc>
                <a:spcPct val="109300"/>
              </a:lnSpc>
              <a:spcBef>
                <a:spcPts val="81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 b="1">
                <a:latin typeface="Calibri"/>
                <a:cs typeface="Calibri"/>
              </a:rPr>
              <a:t>Error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Handling</a:t>
            </a:r>
            <a:r>
              <a:rPr dirty="0" sz="1400" spc="-5">
                <a:latin typeface="Calibri"/>
                <a:cs typeface="Calibri"/>
              </a:rPr>
              <a:t>: If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maze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solution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(no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path</a:t>
            </a:r>
            <a:r>
              <a:rPr dirty="0" sz="1400" spc="-10">
                <a:latin typeface="Calibri"/>
                <a:cs typeface="Calibri"/>
              </a:rPr>
              <a:t> from</a:t>
            </a:r>
            <a:r>
              <a:rPr dirty="0" sz="1400" spc="-5">
                <a:latin typeface="Calibri"/>
                <a:cs typeface="Calibri"/>
              </a:rPr>
              <a:t> start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end),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program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can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notify 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that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maze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unsolvable.</a:t>
            </a:r>
            <a:endParaRPr sz="1400">
              <a:latin typeface="Calibri"/>
              <a:cs typeface="Calibri"/>
            </a:endParaRPr>
          </a:p>
          <a:p>
            <a:pPr lvl="1" marL="469900" marR="111760" indent="-229235">
              <a:lnSpc>
                <a:spcPct val="109300"/>
              </a:lnSpc>
              <a:spcBef>
                <a:spcPts val="81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 b="1">
                <a:latin typeface="Calibri"/>
                <a:cs typeface="Calibri"/>
              </a:rPr>
              <a:t>Multiple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Mazes</a:t>
            </a:r>
            <a:r>
              <a:rPr dirty="0" sz="1400" spc="-10">
                <a:latin typeface="Calibri"/>
                <a:cs typeface="Calibri"/>
              </a:rPr>
              <a:t>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can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input 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solve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multiple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mazes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without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restarting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program.</a:t>
            </a:r>
            <a:endParaRPr sz="1400">
              <a:latin typeface="Calibri"/>
              <a:cs typeface="Calibri"/>
            </a:endParaRPr>
          </a:p>
          <a:p>
            <a:pPr lvl="1" marL="469900" marR="419100" indent="-229235">
              <a:lnSpc>
                <a:spcPct val="109300"/>
              </a:lnSpc>
              <a:spcBef>
                <a:spcPts val="81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b="1">
                <a:latin typeface="Calibri"/>
                <a:cs typeface="Calibri"/>
              </a:rPr>
              <a:t>GUI</a:t>
            </a:r>
            <a:r>
              <a:rPr dirty="0" sz="1400" spc="-5" b="1">
                <a:latin typeface="Calibri"/>
                <a:cs typeface="Calibri"/>
              </a:rPr>
              <a:t> (Optional)</a:t>
            </a:r>
            <a:r>
              <a:rPr dirty="0" sz="1400" spc="-5">
                <a:latin typeface="Calibri"/>
                <a:cs typeface="Calibri"/>
              </a:rPr>
              <a:t>: </a:t>
            </a:r>
            <a:r>
              <a:rPr dirty="0" sz="1400" spc="-10">
                <a:latin typeface="Calibri"/>
                <a:cs typeface="Calibri"/>
              </a:rPr>
              <a:t>For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advanced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users,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GUI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could </a:t>
            </a:r>
            <a:r>
              <a:rPr dirty="0" sz="1400" spc="-5">
                <a:latin typeface="Calibri"/>
                <a:cs typeface="Calibri"/>
              </a:rPr>
              <a:t>be implemented</a:t>
            </a:r>
            <a:r>
              <a:rPr dirty="0" sz="1400" spc="-10">
                <a:latin typeface="Calibri"/>
                <a:cs typeface="Calibri"/>
              </a:rPr>
              <a:t> 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allow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more </a:t>
            </a:r>
            <a:r>
              <a:rPr dirty="0" sz="1400" spc="-30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interactive</a:t>
            </a:r>
            <a:r>
              <a:rPr dirty="0" sz="1400" spc="-15">
                <a:latin typeface="Calibri"/>
                <a:cs typeface="Calibri"/>
              </a:rPr>
              <a:t> maze</a:t>
            </a:r>
            <a:r>
              <a:rPr dirty="0" sz="1400" spc="-10">
                <a:latin typeface="Calibri"/>
                <a:cs typeface="Calibri"/>
              </a:rPr>
              <a:t> creation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visualization.</a:t>
            </a:r>
            <a:endParaRPr sz="14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960"/>
              </a:spcBef>
              <a:buAutoNum type="arabicPeriod" startAt="4"/>
              <a:tabLst>
                <a:tab pos="189865" algn="l"/>
              </a:tabLst>
            </a:pPr>
            <a:r>
              <a:rPr dirty="0" sz="1400" spc="-5" b="1">
                <a:latin typeface="Calibri"/>
                <a:cs typeface="Calibri"/>
              </a:rPr>
              <a:t>Learning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Outcomes</a:t>
            </a:r>
            <a:endParaRPr sz="1400">
              <a:latin typeface="Calibri"/>
              <a:cs typeface="Calibri"/>
            </a:endParaRPr>
          </a:p>
          <a:p>
            <a:pPr lvl="1" marL="469900" marR="5080" indent="-229235">
              <a:lnSpc>
                <a:spcPct val="109300"/>
              </a:lnSpc>
              <a:spcBef>
                <a:spcPts val="82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 b="1">
                <a:latin typeface="Calibri"/>
                <a:cs typeface="Calibri"/>
              </a:rPr>
              <a:t>Algorithm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Design</a:t>
            </a:r>
            <a:r>
              <a:rPr dirty="0" sz="1400" spc="-5">
                <a:latin typeface="Calibri"/>
                <a:cs typeface="Calibri"/>
              </a:rPr>
              <a:t>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Users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will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learn </a:t>
            </a:r>
            <a:r>
              <a:rPr dirty="0" sz="1400" spc="-5">
                <a:latin typeface="Calibri"/>
                <a:cs typeface="Calibri"/>
              </a:rPr>
              <a:t>how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BFS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works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how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guarantees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shortest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path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unweighted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grid.</a:t>
            </a:r>
            <a:endParaRPr sz="1400">
              <a:latin typeface="Calibri"/>
              <a:cs typeface="Calibri"/>
            </a:endParaRPr>
          </a:p>
          <a:p>
            <a:pPr lvl="1" marL="469900" marR="33655" indent="-229235">
              <a:lnSpc>
                <a:spcPct val="108600"/>
              </a:lnSpc>
              <a:spcBef>
                <a:spcPts val="84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5" b="1">
                <a:latin typeface="Calibri"/>
                <a:cs typeface="Calibri"/>
              </a:rPr>
              <a:t>Matrix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Manipulation</a:t>
            </a:r>
            <a:r>
              <a:rPr dirty="0" sz="1400" spc="-5">
                <a:latin typeface="Calibri"/>
                <a:cs typeface="Calibri"/>
              </a:rPr>
              <a:t>: The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project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involves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lot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working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2D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arrays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(matrices),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an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essential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MATLAB</a:t>
            </a:r>
            <a:r>
              <a:rPr dirty="0" sz="1400" spc="-5">
                <a:latin typeface="Calibri"/>
                <a:cs typeface="Calibri"/>
              </a:rPr>
              <a:t> skill.</a:t>
            </a:r>
            <a:endParaRPr sz="1400">
              <a:latin typeface="Calibri"/>
              <a:cs typeface="Calibri"/>
            </a:endParaRPr>
          </a:p>
          <a:p>
            <a:pPr lvl="1" marL="469900" marR="278765" indent="-229235">
              <a:lnSpc>
                <a:spcPct val="108700"/>
              </a:lnSpc>
              <a:spcBef>
                <a:spcPts val="83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400" spc="-10" b="1">
                <a:latin typeface="Calibri"/>
                <a:cs typeface="Calibri"/>
              </a:rPr>
              <a:t>Pathfinding</a:t>
            </a:r>
            <a:r>
              <a:rPr dirty="0" sz="1400" spc="-10">
                <a:latin typeface="Calibri"/>
                <a:cs typeface="Calibri"/>
              </a:rPr>
              <a:t>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This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project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reinforces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concepts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pathfinding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algorithms,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which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are </a:t>
            </a:r>
            <a:r>
              <a:rPr dirty="0" sz="1400" spc="-3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widely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games,</a:t>
            </a:r>
            <a:r>
              <a:rPr dirty="0" sz="1400" spc="-10">
                <a:latin typeface="Calibri"/>
                <a:cs typeface="Calibri"/>
              </a:rPr>
              <a:t> robotics,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AI.</a:t>
            </a:r>
            <a:endParaRPr sz="1400">
              <a:latin typeface="Calibri"/>
              <a:cs typeface="Calibri"/>
            </a:endParaRPr>
          </a:p>
          <a:p>
            <a:pPr algn="just" marL="189230" indent="-177165">
              <a:lnSpc>
                <a:spcPct val="100000"/>
              </a:lnSpc>
              <a:spcBef>
                <a:spcPts val="969"/>
              </a:spcBef>
              <a:buAutoNum type="arabicPeriod" startAt="4"/>
              <a:tabLst>
                <a:tab pos="189865" algn="l"/>
              </a:tabLst>
            </a:pPr>
            <a:r>
              <a:rPr dirty="0" sz="1400" spc="-5" b="1">
                <a:latin typeface="Calibri"/>
                <a:cs typeface="Calibri"/>
              </a:rPr>
              <a:t>Conclusion</a:t>
            </a:r>
            <a:endParaRPr sz="1400">
              <a:latin typeface="Calibri"/>
              <a:cs typeface="Calibri"/>
            </a:endParaRPr>
          </a:p>
          <a:p>
            <a:pPr algn="just" marL="12700" marR="201295">
              <a:lnSpc>
                <a:spcPct val="109300"/>
              </a:lnSpc>
              <a:spcBef>
                <a:spcPts val="820"/>
              </a:spcBef>
            </a:pPr>
            <a:r>
              <a:rPr dirty="0" sz="1400" spc="-5">
                <a:latin typeface="Calibri"/>
                <a:cs typeface="Calibri"/>
              </a:rPr>
              <a:t>This </a:t>
            </a:r>
            <a:r>
              <a:rPr dirty="0" sz="1400" spc="-10">
                <a:latin typeface="Calibri"/>
                <a:cs typeface="Calibri"/>
              </a:rPr>
              <a:t>project </a:t>
            </a:r>
            <a:r>
              <a:rPr dirty="0" sz="1400" spc="-5">
                <a:latin typeface="Calibri"/>
                <a:cs typeface="Calibri"/>
              </a:rPr>
              <a:t>serves </a:t>
            </a:r>
            <a:r>
              <a:rPr dirty="0" sz="1400">
                <a:latin typeface="Calibri"/>
                <a:cs typeface="Calibri"/>
              </a:rPr>
              <a:t>as an </a:t>
            </a:r>
            <a:r>
              <a:rPr dirty="0" sz="1400" spc="-10">
                <a:latin typeface="Calibri"/>
                <a:cs typeface="Calibri"/>
              </a:rPr>
              <a:t>excellent introduction to </a:t>
            </a:r>
            <a:r>
              <a:rPr dirty="0" sz="1400" spc="-5">
                <a:latin typeface="Calibri"/>
                <a:cs typeface="Calibri"/>
              </a:rPr>
              <a:t>algorithm design, matrix manipulation, 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 pathfinding. By </a:t>
            </a:r>
            <a:r>
              <a:rPr dirty="0" sz="1400">
                <a:latin typeface="Calibri"/>
                <a:cs typeface="Calibri"/>
              </a:rPr>
              <a:t>solving a </a:t>
            </a:r>
            <a:r>
              <a:rPr dirty="0" sz="1400" spc="-15">
                <a:latin typeface="Calibri"/>
                <a:cs typeface="Calibri"/>
              </a:rPr>
              <a:t>maze </a:t>
            </a:r>
            <a:r>
              <a:rPr dirty="0" sz="1400" spc="-5">
                <a:latin typeface="Calibri"/>
                <a:cs typeface="Calibri"/>
              </a:rPr>
              <a:t>using </a:t>
            </a:r>
            <a:r>
              <a:rPr dirty="0" sz="1400" spc="-10">
                <a:latin typeface="Calibri"/>
                <a:cs typeface="Calibri"/>
              </a:rPr>
              <a:t>BFS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20">
                <a:latin typeface="Calibri"/>
                <a:cs typeface="Calibri"/>
              </a:rPr>
              <a:t>MATLAB, </a:t>
            </a:r>
            <a:r>
              <a:rPr dirty="0" sz="1400" spc="-10">
                <a:latin typeface="Calibri"/>
                <a:cs typeface="Calibri"/>
              </a:rPr>
              <a:t>users </a:t>
            </a:r>
            <a:r>
              <a:rPr dirty="0" sz="1400" spc="-5">
                <a:latin typeface="Calibri"/>
                <a:cs typeface="Calibri"/>
              </a:rPr>
              <a:t>gain hands-on experience </a:t>
            </a:r>
            <a:r>
              <a:rPr dirty="0" sz="1400">
                <a:latin typeface="Calibri"/>
                <a:cs typeface="Calibri"/>
              </a:rPr>
              <a:t> with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key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programming</a:t>
            </a:r>
            <a:r>
              <a:rPr dirty="0" sz="1400" spc="-5">
                <a:latin typeface="Calibri"/>
                <a:cs typeface="Calibri"/>
              </a:rPr>
              <a:t> and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problem-solving techniques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5">
                <a:latin typeface="Calibri"/>
                <a:cs typeface="Calibri"/>
              </a:rPr>
              <a:t>fun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-10">
                <a:latin typeface="Calibri"/>
                <a:cs typeface="Calibri"/>
              </a:rPr>
              <a:t> interactive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35">
                <a:latin typeface="Calibri"/>
                <a:cs typeface="Calibri"/>
              </a:rPr>
              <a:t>way.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0784"/>
            <a:ext cx="6369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dirty="0" u="heavy" sz="1400" spc="-5" b="1">
                <a:solidFill>
                  <a:srgbClr val="00AF5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ODE</a:t>
            </a:r>
            <a:r>
              <a:rPr dirty="0" sz="1400" spc="-6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00AF50"/>
                </a:solid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273809"/>
            <a:ext cx="4207510" cy="876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Maze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Solver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Using </a:t>
            </a:r>
            <a:r>
              <a:rPr dirty="0" sz="1100" spc="-10">
                <a:latin typeface="Calibri"/>
                <a:cs typeface="Calibri"/>
              </a:rPr>
              <a:t>Breadth-First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Search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(BFS)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maze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represented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 binary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matrix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(1's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walls, 0's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paths)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function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mazeSolver()</a:t>
            </a:r>
            <a:endParaRPr sz="1100">
              <a:latin typeface="Calibri"/>
              <a:cs typeface="Calibri"/>
            </a:endParaRPr>
          </a:p>
          <a:p>
            <a:pPr marL="140335" indent="-1905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Prompt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to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input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maze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</a:t>
            </a:r>
            <a:r>
              <a:rPr dirty="0" sz="1100">
                <a:latin typeface="Calibri"/>
                <a:cs typeface="Calibri"/>
              </a:rPr>
              <a:t> 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sample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maze</a:t>
            </a:r>
            <a:endParaRPr sz="1100">
              <a:latin typeface="Calibri"/>
              <a:cs typeface="Calibri"/>
            </a:endParaRPr>
          </a:p>
          <a:p>
            <a:pPr marL="140335" marR="746760">
              <a:lnSpc>
                <a:spcPct val="170000"/>
              </a:lnSpc>
              <a:spcBef>
                <a:spcPts val="10"/>
              </a:spcBef>
            </a:pPr>
            <a:r>
              <a:rPr dirty="0" sz="1100" spc="-10">
                <a:latin typeface="Calibri"/>
                <a:cs typeface="Calibri"/>
              </a:rPr>
              <a:t>prompt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'Would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 </a:t>
            </a:r>
            <a:r>
              <a:rPr dirty="0" sz="1100" spc="-15">
                <a:latin typeface="Calibri"/>
                <a:cs typeface="Calibri"/>
              </a:rPr>
              <a:t>like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input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your </a:t>
            </a:r>
            <a:r>
              <a:rPr dirty="0" sz="1100">
                <a:latin typeface="Calibri"/>
                <a:cs typeface="Calibri"/>
              </a:rPr>
              <a:t>own</a:t>
            </a:r>
            <a:r>
              <a:rPr dirty="0" sz="1100" spc="-10">
                <a:latin typeface="Calibri"/>
                <a:cs typeface="Calibri"/>
              </a:rPr>
              <a:t> maze?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(y/n):</a:t>
            </a:r>
            <a:r>
              <a:rPr dirty="0" sz="1100">
                <a:latin typeface="Calibri"/>
                <a:cs typeface="Calibri"/>
              </a:rPr>
              <a:t> ';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user_input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input(prompt,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's');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if </a:t>
            </a:r>
            <a:r>
              <a:rPr dirty="0" sz="1100" spc="-5">
                <a:latin typeface="Calibri"/>
                <a:cs typeface="Calibri"/>
              </a:rPr>
              <a:t>user_input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==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'y' ||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user_input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==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'Y'</a:t>
            </a:r>
            <a:endParaRPr sz="1100">
              <a:latin typeface="Calibri"/>
              <a:cs typeface="Calibri"/>
            </a:endParaRPr>
          </a:p>
          <a:p>
            <a:pPr marL="140335" marR="5080" indent="124460">
              <a:lnSpc>
                <a:spcPts val="2260"/>
              </a:lnSpc>
              <a:spcBef>
                <a:spcPts val="215"/>
              </a:spcBef>
            </a:pPr>
            <a:r>
              <a:rPr dirty="0" sz="1100" spc="-10">
                <a:latin typeface="Calibri"/>
                <a:cs typeface="Calibri"/>
              </a:rPr>
              <a:t>maze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input('Enter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maze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matrix (e.g., </a:t>
            </a:r>
            <a:r>
              <a:rPr dirty="0" sz="1100">
                <a:latin typeface="Calibri"/>
                <a:cs typeface="Calibri"/>
              </a:rPr>
              <a:t>[0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 </a:t>
            </a:r>
            <a:r>
              <a:rPr dirty="0" sz="1100" spc="-5">
                <a:latin typeface="Calibri"/>
                <a:cs typeface="Calibri"/>
              </a:rPr>
              <a:t>0; </a:t>
            </a:r>
            <a:r>
              <a:rPr dirty="0" sz="1100">
                <a:latin typeface="Calibri"/>
                <a:cs typeface="Calibri"/>
              </a:rPr>
              <a:t>0 1 </a:t>
            </a:r>
            <a:r>
              <a:rPr dirty="0" sz="1100" spc="-5">
                <a:latin typeface="Calibri"/>
                <a:cs typeface="Calibri"/>
              </a:rPr>
              <a:t>0;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5">
                <a:latin typeface="Calibri"/>
                <a:cs typeface="Calibri"/>
              </a:rPr>
              <a:t> 0]):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');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else</a:t>
            </a:r>
            <a:endParaRPr sz="1100">
              <a:latin typeface="Calibri"/>
              <a:cs typeface="Calibri"/>
            </a:endParaRPr>
          </a:p>
          <a:p>
            <a:pPr marL="265430">
              <a:lnSpc>
                <a:spcPct val="100000"/>
              </a:lnSpc>
              <a:spcBef>
                <a:spcPts val="690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Default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maze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for </a:t>
            </a:r>
            <a:r>
              <a:rPr dirty="0" sz="1100" spc="-10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  <a:p>
            <a:pPr marL="265430">
              <a:lnSpc>
                <a:spcPct val="100000"/>
              </a:lnSpc>
              <a:spcBef>
                <a:spcPts val="935"/>
              </a:spcBef>
            </a:pPr>
            <a:r>
              <a:rPr dirty="0" sz="1100" spc="-10">
                <a:latin typeface="Calibri"/>
                <a:cs typeface="Calibri"/>
              </a:rPr>
              <a:t>maze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[</a:t>
            </a:r>
            <a:endParaRPr sz="1100">
              <a:latin typeface="Calibri"/>
              <a:cs typeface="Calibri"/>
            </a:endParaRPr>
          </a:p>
          <a:p>
            <a:pPr marL="39243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1;</a:t>
            </a:r>
            <a:endParaRPr sz="1100">
              <a:latin typeface="Calibri"/>
              <a:cs typeface="Calibri"/>
            </a:endParaRPr>
          </a:p>
          <a:p>
            <a:pPr marL="39243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1;</a:t>
            </a:r>
            <a:endParaRPr sz="1100">
              <a:latin typeface="Calibri"/>
              <a:cs typeface="Calibri"/>
            </a:endParaRPr>
          </a:p>
          <a:p>
            <a:pPr marL="39243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1;</a:t>
            </a:r>
            <a:endParaRPr sz="1100">
              <a:latin typeface="Calibri"/>
              <a:cs typeface="Calibri"/>
            </a:endParaRPr>
          </a:p>
          <a:p>
            <a:pPr marL="39243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1;</a:t>
            </a:r>
            <a:endParaRPr sz="1100">
              <a:latin typeface="Calibri"/>
              <a:cs typeface="Calibri"/>
            </a:endParaRPr>
          </a:p>
          <a:p>
            <a:pPr marL="39243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1;</a:t>
            </a:r>
            <a:endParaRPr sz="1100">
              <a:latin typeface="Calibri"/>
              <a:cs typeface="Calibri"/>
            </a:endParaRPr>
          </a:p>
          <a:p>
            <a:pPr marL="39243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0;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935"/>
              </a:spcBef>
            </a:pPr>
            <a:r>
              <a:rPr dirty="0" sz="1100" spc="-15">
                <a:latin typeface="Calibri"/>
                <a:cs typeface="Calibri"/>
              </a:rPr>
              <a:t>];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-5">
                <a:latin typeface="Calibri"/>
                <a:cs typeface="Calibri"/>
              </a:rPr>
              <a:t> Specify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start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points</a:t>
            </a:r>
            <a:endParaRPr sz="1100">
              <a:latin typeface="Calibri"/>
              <a:cs typeface="Calibri"/>
            </a:endParaRPr>
          </a:p>
          <a:p>
            <a:pPr marL="140335" marR="1228725">
              <a:lnSpc>
                <a:spcPts val="2260"/>
              </a:lnSpc>
              <a:spcBef>
                <a:spcPts val="220"/>
              </a:spcBef>
            </a:pPr>
            <a:r>
              <a:rPr dirty="0" sz="1100" spc="-10">
                <a:latin typeface="Calibri"/>
                <a:cs typeface="Calibri"/>
              </a:rPr>
              <a:t>start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5">
                <a:latin typeface="Calibri"/>
                <a:cs typeface="Calibri"/>
              </a:rPr>
              <a:t>[2,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2];</a:t>
            </a:r>
            <a:r>
              <a:rPr dirty="0" sz="1100">
                <a:latin typeface="Calibri"/>
                <a:cs typeface="Calibri"/>
              </a:rPr>
              <a:t> %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Example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start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point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(row,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column)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goal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[6,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6];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% </a:t>
            </a:r>
            <a:r>
              <a:rPr dirty="0" sz="1100" spc="-10">
                <a:latin typeface="Calibri"/>
                <a:cs typeface="Calibri"/>
              </a:rPr>
              <a:t>Example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goal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point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(row,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column)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-5">
                <a:latin typeface="Calibri"/>
                <a:cs typeface="Calibri"/>
              </a:rPr>
              <a:t> Solve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maze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using</a:t>
            </a:r>
            <a:r>
              <a:rPr dirty="0" sz="1100" spc="-10">
                <a:latin typeface="Calibri"/>
                <a:cs typeface="Calibri"/>
              </a:rPr>
              <a:t> BFS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40"/>
              </a:spcBef>
            </a:pPr>
            <a:r>
              <a:rPr dirty="0" sz="1100" spc="-5">
                <a:latin typeface="Calibri"/>
                <a:cs typeface="Calibri"/>
              </a:rPr>
              <a:t>[path,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visited]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bfs(maze, </a:t>
            </a:r>
            <a:r>
              <a:rPr dirty="0" sz="1100" spc="-5">
                <a:latin typeface="Calibri"/>
                <a:cs typeface="Calibri"/>
              </a:rPr>
              <a:t>start, goal);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~isempty(path)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925"/>
              </a:spcBef>
            </a:pPr>
            <a:r>
              <a:rPr dirty="0" sz="1100" spc="-10">
                <a:latin typeface="Calibri"/>
                <a:cs typeface="Calibri"/>
              </a:rPr>
              <a:t>fprintf('Path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found: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\n');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5356"/>
            <a:ext cx="4210685" cy="933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disp(path);</a:t>
            </a:r>
            <a:endParaRPr sz="1100">
              <a:latin typeface="Calibri"/>
              <a:cs typeface="Calibri"/>
            </a:endParaRPr>
          </a:p>
          <a:p>
            <a:pPr marL="26543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% </a:t>
            </a:r>
            <a:r>
              <a:rPr dirty="0" sz="1100" spc="-10">
                <a:latin typeface="Calibri"/>
                <a:cs typeface="Calibri"/>
              </a:rPr>
              <a:t>Visualize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maze </a:t>
            </a:r>
            <a:r>
              <a:rPr dirty="0" sz="1100" spc="-5">
                <a:latin typeface="Calibri"/>
                <a:cs typeface="Calibri"/>
              </a:rPr>
              <a:t>and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path</a:t>
            </a:r>
            <a:endParaRPr sz="1100">
              <a:latin typeface="Calibri"/>
              <a:cs typeface="Calibri"/>
            </a:endParaRPr>
          </a:p>
          <a:p>
            <a:pPr marL="140335" marR="27940" indent="124460">
              <a:lnSpc>
                <a:spcPct val="170000"/>
              </a:lnSpc>
              <a:spcBef>
                <a:spcPts val="15"/>
              </a:spcBef>
            </a:pPr>
            <a:r>
              <a:rPr dirty="0" sz="1100" spc="-5">
                <a:latin typeface="Calibri"/>
                <a:cs typeface="Calibri"/>
              </a:rPr>
              <a:t>visualize_maze(maze,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visited,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path,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start,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goal);</a:t>
            </a:r>
            <a:r>
              <a:rPr dirty="0" sz="1100">
                <a:latin typeface="Calibri"/>
                <a:cs typeface="Calibri"/>
              </a:rPr>
              <a:t> %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Pass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start</a:t>
            </a:r>
            <a:r>
              <a:rPr dirty="0" sz="1100">
                <a:latin typeface="Calibri"/>
                <a:cs typeface="Calibri"/>
              </a:rPr>
              <a:t> and </a:t>
            </a:r>
            <a:r>
              <a:rPr dirty="0" sz="1100" spc="-5">
                <a:latin typeface="Calibri"/>
                <a:cs typeface="Calibri"/>
              </a:rPr>
              <a:t>goal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else</a:t>
            </a:r>
            <a:endParaRPr sz="1100">
              <a:latin typeface="Calibri"/>
              <a:cs typeface="Calibri"/>
            </a:endParaRPr>
          </a:p>
          <a:p>
            <a:pPr marL="140335" marR="2414905" indent="126364">
              <a:lnSpc>
                <a:spcPct val="170000"/>
              </a:lnSpc>
              <a:spcBef>
                <a:spcPts val="10"/>
              </a:spcBef>
            </a:pPr>
            <a:r>
              <a:rPr dirty="0" sz="1100" spc="-10">
                <a:latin typeface="Calibri"/>
                <a:cs typeface="Calibri"/>
              </a:rPr>
              <a:t>fprintf('No </a:t>
            </a:r>
            <a:r>
              <a:rPr dirty="0" sz="1100" spc="-5">
                <a:latin typeface="Calibri"/>
                <a:cs typeface="Calibri"/>
              </a:rPr>
              <a:t>path found.\n');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Maze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Solver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Using </a:t>
            </a:r>
            <a:r>
              <a:rPr dirty="0" sz="1100" spc="-10">
                <a:latin typeface="Calibri"/>
                <a:cs typeface="Calibri"/>
              </a:rPr>
              <a:t>Breadth-First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Search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(BFS)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maze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represented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 binary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matrix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(1's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walls, 0's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paths)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function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maze_solver()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algn="just" marL="140335" marR="720090" indent="-1905">
              <a:lnSpc>
                <a:spcPct val="170500"/>
              </a:lnSpc>
              <a:spcBef>
                <a:spcPts val="905"/>
              </a:spcBef>
            </a:pPr>
            <a:r>
              <a:rPr dirty="0" sz="1100">
                <a:latin typeface="Calibri"/>
                <a:cs typeface="Calibri"/>
              </a:rPr>
              <a:t>% </a:t>
            </a:r>
            <a:r>
              <a:rPr dirty="0" sz="1100" spc="-10">
                <a:latin typeface="Calibri"/>
                <a:cs typeface="Calibri"/>
              </a:rPr>
              <a:t>Prompt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user </a:t>
            </a:r>
            <a:r>
              <a:rPr dirty="0" sz="1100" spc="-10">
                <a:latin typeface="Calibri"/>
                <a:cs typeface="Calibri"/>
              </a:rPr>
              <a:t>to </a:t>
            </a:r>
            <a:r>
              <a:rPr dirty="0" sz="1100" spc="-5">
                <a:latin typeface="Calibri"/>
                <a:cs typeface="Calibri"/>
              </a:rPr>
              <a:t>input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10">
                <a:latin typeface="Calibri"/>
                <a:cs typeface="Calibri"/>
              </a:rPr>
              <a:t>maze </a:t>
            </a:r>
            <a:r>
              <a:rPr dirty="0" sz="1100">
                <a:latin typeface="Calibri"/>
                <a:cs typeface="Calibri"/>
              </a:rPr>
              <a:t>or </a:t>
            </a:r>
            <a:r>
              <a:rPr dirty="0" sz="1100" spc="-5">
                <a:latin typeface="Calibri"/>
                <a:cs typeface="Calibri"/>
              </a:rPr>
              <a:t>use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sample </a:t>
            </a:r>
            <a:r>
              <a:rPr dirty="0" sz="1100" spc="-10">
                <a:latin typeface="Calibri"/>
                <a:cs typeface="Calibri"/>
              </a:rPr>
              <a:t>maze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prompt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10">
                <a:latin typeface="Calibri"/>
                <a:cs typeface="Calibri"/>
              </a:rPr>
              <a:t>'Would </a:t>
            </a:r>
            <a:r>
              <a:rPr dirty="0" sz="1100">
                <a:latin typeface="Calibri"/>
                <a:cs typeface="Calibri"/>
              </a:rPr>
              <a:t>you </a:t>
            </a:r>
            <a:r>
              <a:rPr dirty="0" sz="1100" spc="-15">
                <a:latin typeface="Calibri"/>
                <a:cs typeface="Calibri"/>
              </a:rPr>
              <a:t>like </a:t>
            </a:r>
            <a:r>
              <a:rPr dirty="0" sz="1100" spc="-5">
                <a:latin typeface="Calibri"/>
                <a:cs typeface="Calibri"/>
              </a:rPr>
              <a:t>to input your </a:t>
            </a:r>
            <a:r>
              <a:rPr dirty="0" sz="1100">
                <a:latin typeface="Calibri"/>
                <a:cs typeface="Calibri"/>
              </a:rPr>
              <a:t>own </a:t>
            </a:r>
            <a:r>
              <a:rPr dirty="0" sz="1100" spc="-10">
                <a:latin typeface="Calibri"/>
                <a:cs typeface="Calibri"/>
              </a:rPr>
              <a:t>maze? </a:t>
            </a:r>
            <a:r>
              <a:rPr dirty="0" sz="1100" spc="-5">
                <a:latin typeface="Calibri"/>
                <a:cs typeface="Calibri"/>
              </a:rPr>
              <a:t>(y/n): </a:t>
            </a:r>
            <a:r>
              <a:rPr dirty="0" sz="1100">
                <a:latin typeface="Calibri"/>
                <a:cs typeface="Calibri"/>
              </a:rPr>
              <a:t>';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user_input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input(prompt,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's');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if </a:t>
            </a:r>
            <a:r>
              <a:rPr dirty="0" sz="1100" spc="-5">
                <a:latin typeface="Calibri"/>
                <a:cs typeface="Calibri"/>
              </a:rPr>
              <a:t>user_input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==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'y' ||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user_input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==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'Y'</a:t>
            </a:r>
            <a:endParaRPr sz="1100">
              <a:latin typeface="Calibri"/>
              <a:cs typeface="Calibri"/>
            </a:endParaRPr>
          </a:p>
          <a:p>
            <a:pPr marL="140335" marR="5080" indent="124460">
              <a:lnSpc>
                <a:spcPts val="2260"/>
              </a:lnSpc>
              <a:spcBef>
                <a:spcPts val="215"/>
              </a:spcBef>
            </a:pPr>
            <a:r>
              <a:rPr dirty="0" sz="1100" spc="-10">
                <a:latin typeface="Calibri"/>
                <a:cs typeface="Calibri"/>
              </a:rPr>
              <a:t>maze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input('Enter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maze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matrix (e.g., </a:t>
            </a:r>
            <a:r>
              <a:rPr dirty="0" sz="1100">
                <a:latin typeface="Calibri"/>
                <a:cs typeface="Calibri"/>
              </a:rPr>
              <a:t>[0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0;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5">
                <a:latin typeface="Calibri"/>
                <a:cs typeface="Calibri"/>
              </a:rPr>
              <a:t> 0; </a:t>
            </a:r>
            <a:r>
              <a:rPr dirty="0" sz="1100">
                <a:latin typeface="Calibri"/>
                <a:cs typeface="Calibri"/>
              </a:rPr>
              <a:t>0 0 </a:t>
            </a:r>
            <a:r>
              <a:rPr dirty="0" sz="1100" spc="-5">
                <a:latin typeface="Calibri"/>
                <a:cs typeface="Calibri"/>
              </a:rPr>
              <a:t>0]):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');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else</a:t>
            </a:r>
            <a:endParaRPr sz="1100">
              <a:latin typeface="Calibri"/>
              <a:cs typeface="Calibri"/>
            </a:endParaRPr>
          </a:p>
          <a:p>
            <a:pPr marL="265430">
              <a:lnSpc>
                <a:spcPct val="100000"/>
              </a:lnSpc>
              <a:spcBef>
                <a:spcPts val="690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Default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maze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for </a:t>
            </a:r>
            <a:r>
              <a:rPr dirty="0" sz="1100" spc="-10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  <a:p>
            <a:pPr marL="265430">
              <a:lnSpc>
                <a:spcPct val="100000"/>
              </a:lnSpc>
              <a:spcBef>
                <a:spcPts val="925"/>
              </a:spcBef>
            </a:pPr>
            <a:r>
              <a:rPr dirty="0" sz="1100" spc="-10">
                <a:latin typeface="Calibri"/>
                <a:cs typeface="Calibri"/>
              </a:rPr>
              <a:t>maze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[</a:t>
            </a:r>
            <a:endParaRPr sz="1100">
              <a:latin typeface="Calibri"/>
              <a:cs typeface="Calibri"/>
            </a:endParaRPr>
          </a:p>
          <a:p>
            <a:pPr marL="39243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1;</a:t>
            </a:r>
            <a:endParaRPr sz="1100">
              <a:latin typeface="Calibri"/>
              <a:cs typeface="Calibri"/>
            </a:endParaRPr>
          </a:p>
          <a:p>
            <a:pPr marL="39243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1;</a:t>
            </a:r>
            <a:endParaRPr sz="1100">
              <a:latin typeface="Calibri"/>
              <a:cs typeface="Calibri"/>
            </a:endParaRPr>
          </a:p>
          <a:p>
            <a:pPr marL="39243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1;</a:t>
            </a:r>
            <a:endParaRPr sz="1100">
              <a:latin typeface="Calibri"/>
              <a:cs typeface="Calibri"/>
            </a:endParaRPr>
          </a:p>
          <a:p>
            <a:pPr marL="39243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1;</a:t>
            </a:r>
            <a:endParaRPr sz="1100">
              <a:latin typeface="Calibri"/>
              <a:cs typeface="Calibri"/>
            </a:endParaRPr>
          </a:p>
          <a:p>
            <a:pPr marL="39243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1;</a:t>
            </a:r>
            <a:endParaRPr sz="1100">
              <a:latin typeface="Calibri"/>
              <a:cs typeface="Calibri"/>
            </a:endParaRPr>
          </a:p>
          <a:p>
            <a:pPr marL="39243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0;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925"/>
              </a:spcBef>
            </a:pPr>
            <a:r>
              <a:rPr dirty="0" sz="1100" spc="-15">
                <a:latin typeface="Calibri"/>
                <a:cs typeface="Calibri"/>
              </a:rPr>
              <a:t>];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-5">
                <a:latin typeface="Calibri"/>
                <a:cs typeface="Calibri"/>
              </a:rPr>
              <a:t> Specify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start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points</a:t>
            </a:r>
            <a:endParaRPr sz="1100">
              <a:latin typeface="Calibri"/>
              <a:cs typeface="Calibri"/>
            </a:endParaRPr>
          </a:p>
          <a:p>
            <a:pPr marL="140335" marR="1231900">
              <a:lnSpc>
                <a:spcPts val="2260"/>
              </a:lnSpc>
              <a:spcBef>
                <a:spcPts val="80"/>
              </a:spcBef>
            </a:pPr>
            <a:r>
              <a:rPr dirty="0" sz="1100" spc="-10">
                <a:latin typeface="Calibri"/>
                <a:cs typeface="Calibri"/>
              </a:rPr>
              <a:t>start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5">
                <a:latin typeface="Calibri"/>
                <a:cs typeface="Calibri"/>
              </a:rPr>
              <a:t>[2,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2];</a:t>
            </a:r>
            <a:r>
              <a:rPr dirty="0" sz="1100">
                <a:latin typeface="Calibri"/>
                <a:cs typeface="Calibri"/>
              </a:rPr>
              <a:t> %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Example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start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point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(row,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column)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goal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[6,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6];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% </a:t>
            </a:r>
            <a:r>
              <a:rPr dirty="0" sz="1100" spc="-10">
                <a:latin typeface="Calibri"/>
                <a:cs typeface="Calibri"/>
              </a:rPr>
              <a:t>Example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goal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point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(row,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column)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5356"/>
            <a:ext cx="4185920" cy="962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-5">
                <a:latin typeface="Calibri"/>
                <a:cs typeface="Calibri"/>
              </a:rPr>
              <a:t> Solve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maze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using</a:t>
            </a:r>
            <a:r>
              <a:rPr dirty="0" sz="1100" spc="-10">
                <a:latin typeface="Calibri"/>
                <a:cs typeface="Calibri"/>
              </a:rPr>
              <a:t> BFS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libri"/>
                <a:cs typeface="Calibri"/>
              </a:rPr>
              <a:t>[path,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visited]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bfs(maze, </a:t>
            </a:r>
            <a:r>
              <a:rPr dirty="0" sz="1100" spc="-5">
                <a:latin typeface="Calibri"/>
                <a:cs typeface="Calibri"/>
              </a:rPr>
              <a:t>start, goal);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~isempty(path)</a:t>
            </a:r>
            <a:endParaRPr sz="1100">
              <a:latin typeface="Calibri"/>
              <a:cs typeface="Calibri"/>
            </a:endParaRPr>
          </a:p>
          <a:p>
            <a:pPr marL="266700" marR="2557145">
              <a:lnSpc>
                <a:spcPct val="170000"/>
              </a:lnSpc>
              <a:spcBef>
                <a:spcPts val="10"/>
              </a:spcBef>
            </a:pPr>
            <a:r>
              <a:rPr dirty="0" sz="1100" spc="-10">
                <a:latin typeface="Calibri"/>
                <a:cs typeface="Calibri"/>
              </a:rPr>
              <a:t>fprintf('Path </a:t>
            </a:r>
            <a:r>
              <a:rPr dirty="0" sz="1100" spc="-5">
                <a:latin typeface="Calibri"/>
                <a:cs typeface="Calibri"/>
              </a:rPr>
              <a:t>found: \n'); </a:t>
            </a:r>
            <a:r>
              <a:rPr dirty="0" sz="1100" spc="-2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disp(path);</a:t>
            </a:r>
            <a:endParaRPr sz="1100">
              <a:latin typeface="Calibri"/>
              <a:cs typeface="Calibri"/>
            </a:endParaRPr>
          </a:p>
          <a:p>
            <a:pPr marL="265430">
              <a:lnSpc>
                <a:spcPct val="100000"/>
              </a:lnSpc>
              <a:spcBef>
                <a:spcPts val="940"/>
              </a:spcBef>
            </a:pPr>
            <a:r>
              <a:rPr dirty="0" sz="1100">
                <a:latin typeface="Calibri"/>
                <a:cs typeface="Calibri"/>
              </a:rPr>
              <a:t>% </a:t>
            </a:r>
            <a:r>
              <a:rPr dirty="0" sz="1100" spc="-10">
                <a:latin typeface="Calibri"/>
                <a:cs typeface="Calibri"/>
              </a:rPr>
              <a:t>Visualize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maze </a:t>
            </a:r>
            <a:r>
              <a:rPr dirty="0" sz="1100" spc="-5">
                <a:latin typeface="Calibri"/>
                <a:cs typeface="Calibri"/>
              </a:rPr>
              <a:t>and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path</a:t>
            </a:r>
            <a:endParaRPr sz="1100">
              <a:latin typeface="Calibri"/>
              <a:cs typeface="Calibri"/>
            </a:endParaRPr>
          </a:p>
          <a:p>
            <a:pPr marL="140335" marR="5080" indent="124460">
              <a:lnSpc>
                <a:spcPct val="170000"/>
              </a:lnSpc>
            </a:pPr>
            <a:r>
              <a:rPr dirty="0" sz="1100" spc="-5">
                <a:latin typeface="Calibri"/>
                <a:cs typeface="Calibri"/>
              </a:rPr>
              <a:t>visualize_maze(maze,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visited,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path,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start,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goal);</a:t>
            </a:r>
            <a:r>
              <a:rPr dirty="0" sz="1100">
                <a:latin typeface="Calibri"/>
                <a:cs typeface="Calibri"/>
              </a:rPr>
              <a:t> %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Pass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start</a:t>
            </a:r>
            <a:r>
              <a:rPr dirty="0" sz="1100">
                <a:latin typeface="Calibri"/>
                <a:cs typeface="Calibri"/>
              </a:rPr>
              <a:t> and </a:t>
            </a:r>
            <a:r>
              <a:rPr dirty="0" sz="1100" spc="-5">
                <a:latin typeface="Calibri"/>
                <a:cs typeface="Calibri"/>
              </a:rPr>
              <a:t>goal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else</a:t>
            </a:r>
            <a:endParaRPr sz="1100">
              <a:latin typeface="Calibri"/>
              <a:cs typeface="Calibri"/>
            </a:endParaRPr>
          </a:p>
          <a:p>
            <a:pPr marL="140335" marR="2389505" indent="126364">
              <a:lnSpc>
                <a:spcPct val="170200"/>
              </a:lnSpc>
              <a:spcBef>
                <a:spcPts val="5"/>
              </a:spcBef>
            </a:pPr>
            <a:r>
              <a:rPr dirty="0" sz="1100" spc="-10">
                <a:latin typeface="Calibri"/>
                <a:cs typeface="Calibri"/>
              </a:rPr>
              <a:t>fprintf('No </a:t>
            </a:r>
            <a:r>
              <a:rPr dirty="0" sz="1100" spc="-5">
                <a:latin typeface="Calibri"/>
                <a:cs typeface="Calibri"/>
              </a:rPr>
              <a:t>path found.\n');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Calibri"/>
                <a:cs typeface="Calibri"/>
              </a:rPr>
              <a:t>function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[path,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visited]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0">
                <a:latin typeface="Calibri"/>
                <a:cs typeface="Calibri"/>
              </a:rPr>
              <a:t> bfs(maze,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start,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goal)</a:t>
            </a:r>
            <a:endParaRPr sz="1100">
              <a:latin typeface="Calibri"/>
              <a:cs typeface="Calibri"/>
            </a:endParaRPr>
          </a:p>
          <a:p>
            <a:pPr marL="140335" marR="2540635" indent="-1905">
              <a:lnSpc>
                <a:spcPct val="17000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Get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size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maze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[rows, </a:t>
            </a:r>
            <a:r>
              <a:rPr dirty="0" sz="1100" spc="-5">
                <a:latin typeface="Calibri"/>
                <a:cs typeface="Calibri"/>
              </a:rPr>
              <a:t>cols]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size(maze);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40335" marR="1257935" indent="-1905">
              <a:lnSpc>
                <a:spcPct val="171100"/>
              </a:lnSpc>
              <a:spcBef>
                <a:spcPts val="900"/>
              </a:spcBef>
            </a:pPr>
            <a:r>
              <a:rPr dirty="0" sz="1100">
                <a:latin typeface="Calibri"/>
                <a:cs typeface="Calibri"/>
              </a:rPr>
              <a:t>% </a:t>
            </a:r>
            <a:r>
              <a:rPr dirty="0" sz="1100" spc="-5">
                <a:latin typeface="Calibri"/>
                <a:cs typeface="Calibri"/>
              </a:rPr>
              <a:t>Directions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for movement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(up,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down,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left,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right)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directions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5">
                <a:latin typeface="Calibri"/>
                <a:cs typeface="Calibri"/>
              </a:rPr>
              <a:t>[0,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1;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-1;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1,</a:t>
            </a:r>
            <a:r>
              <a:rPr dirty="0" sz="1100">
                <a:latin typeface="Calibri"/>
                <a:cs typeface="Calibri"/>
              </a:rPr>
              <a:t> 0;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-1,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0];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40335" marR="683260" indent="-1905">
              <a:lnSpc>
                <a:spcPct val="170900"/>
              </a:lnSpc>
              <a:spcBef>
                <a:spcPts val="890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Initialize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queue </a:t>
            </a:r>
            <a:r>
              <a:rPr dirty="0" sz="1100" spc="-15">
                <a:latin typeface="Calibri"/>
                <a:cs typeface="Calibri"/>
              </a:rPr>
              <a:t>for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BFS </a:t>
            </a:r>
            <a:r>
              <a:rPr dirty="0" sz="1100" spc="-10">
                <a:latin typeface="Calibri"/>
                <a:cs typeface="Calibri"/>
              </a:rPr>
              <a:t>(stores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[row,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col]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coordinates)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queue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10">
                <a:latin typeface="Calibri"/>
                <a:cs typeface="Calibri"/>
              </a:rPr>
              <a:t>start;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39065" marR="1484630">
              <a:lnSpc>
                <a:spcPct val="170000"/>
              </a:lnSpc>
              <a:spcBef>
                <a:spcPts val="910"/>
              </a:spcBef>
            </a:pPr>
            <a:r>
              <a:rPr dirty="0" sz="1100">
                <a:latin typeface="Calibri"/>
                <a:cs typeface="Calibri"/>
              </a:rPr>
              <a:t>% </a:t>
            </a:r>
            <a:r>
              <a:rPr dirty="0" sz="1100" spc="-10">
                <a:latin typeface="Calibri"/>
                <a:cs typeface="Calibri"/>
              </a:rPr>
              <a:t>Create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visited matrix to </a:t>
            </a:r>
            <a:r>
              <a:rPr dirty="0" sz="1100">
                <a:latin typeface="Calibri"/>
                <a:cs typeface="Calibri"/>
              </a:rPr>
              <a:t>mark </a:t>
            </a:r>
            <a:r>
              <a:rPr dirty="0" sz="1100" spc="-5">
                <a:latin typeface="Calibri"/>
                <a:cs typeface="Calibri"/>
              </a:rPr>
              <a:t>visited cells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visited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10">
                <a:latin typeface="Calibri"/>
                <a:cs typeface="Calibri"/>
              </a:rPr>
              <a:t>zeros(rows,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cols);</a:t>
            </a:r>
            <a:endParaRPr sz="110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  <a:spcBef>
                <a:spcPts val="940"/>
              </a:spcBef>
            </a:pPr>
            <a:r>
              <a:rPr dirty="0" sz="1100" spc="-5">
                <a:latin typeface="Calibri"/>
                <a:cs typeface="Calibri"/>
              </a:rPr>
              <a:t>visited(start(1),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start(2))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1;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40335" marR="1649095" indent="-1905">
              <a:lnSpc>
                <a:spcPct val="170900"/>
              </a:lnSpc>
              <a:spcBef>
                <a:spcPts val="890"/>
              </a:spcBef>
            </a:pPr>
            <a:r>
              <a:rPr dirty="0" sz="1100">
                <a:latin typeface="Calibri"/>
                <a:cs typeface="Calibri"/>
              </a:rPr>
              <a:t>% </a:t>
            </a:r>
            <a:r>
              <a:rPr dirty="0" sz="1100" spc="-10">
                <a:latin typeface="Calibri"/>
                <a:cs typeface="Calibri"/>
              </a:rPr>
              <a:t>Create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10">
                <a:latin typeface="Calibri"/>
                <a:cs typeface="Calibri"/>
              </a:rPr>
              <a:t>parent </a:t>
            </a:r>
            <a:r>
              <a:rPr dirty="0" sz="1100" spc="-5">
                <a:latin typeface="Calibri"/>
                <a:cs typeface="Calibri"/>
              </a:rPr>
              <a:t>matrix to trace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path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parent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0">
                <a:latin typeface="Calibri"/>
                <a:cs typeface="Calibri"/>
              </a:rPr>
              <a:t> zeros(rows,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cols,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2);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Perform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BFS</a:t>
            </a:r>
            <a:endParaRPr sz="110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while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~isempty(queue)</a:t>
            </a:r>
            <a:endParaRPr sz="1100">
              <a:latin typeface="Calibri"/>
              <a:cs typeface="Calibri"/>
            </a:endParaRPr>
          </a:p>
          <a:p>
            <a:pPr marL="266700" marR="2637155" indent="-1905">
              <a:lnSpc>
                <a:spcPct val="17000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Get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current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position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current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queue(1,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:);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5356"/>
            <a:ext cx="5007610" cy="962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queue(1,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:)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[];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266700" marR="2812415" indent="-1905">
              <a:lnSpc>
                <a:spcPct val="170000"/>
              </a:lnSpc>
              <a:spcBef>
                <a:spcPts val="920"/>
              </a:spcBef>
            </a:pPr>
            <a:r>
              <a:rPr dirty="0" sz="1100">
                <a:latin typeface="Calibri"/>
                <a:cs typeface="Calibri"/>
              </a:rPr>
              <a:t>% </a:t>
            </a:r>
            <a:r>
              <a:rPr dirty="0" sz="1100" spc="-5">
                <a:latin typeface="Calibri"/>
                <a:cs typeface="Calibri"/>
              </a:rPr>
              <a:t>Check </a:t>
            </a:r>
            <a:r>
              <a:rPr dirty="0" sz="1100">
                <a:latin typeface="Calibri"/>
                <a:cs typeface="Calibri"/>
              </a:rPr>
              <a:t>if </a:t>
            </a:r>
            <a:r>
              <a:rPr dirty="0" sz="1100" spc="-10">
                <a:latin typeface="Calibri"/>
                <a:cs typeface="Calibri"/>
              </a:rPr>
              <a:t>we've </a:t>
            </a:r>
            <a:r>
              <a:rPr dirty="0" sz="1100" spc="-5">
                <a:latin typeface="Calibri"/>
                <a:cs typeface="Calibri"/>
              </a:rPr>
              <a:t>reached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10">
                <a:latin typeface="Calibri"/>
                <a:cs typeface="Calibri"/>
              </a:rPr>
              <a:t>goal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all(current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==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goal)</a:t>
            </a:r>
            <a:endParaRPr sz="1100">
              <a:latin typeface="Calibri"/>
              <a:cs typeface="Calibri"/>
            </a:endParaRPr>
          </a:p>
          <a:p>
            <a:pPr marL="392430" marR="2106295" indent="1270">
              <a:lnSpc>
                <a:spcPct val="170000"/>
              </a:lnSpc>
              <a:spcBef>
                <a:spcPts val="10"/>
              </a:spcBef>
            </a:pPr>
            <a:r>
              <a:rPr dirty="0" sz="1100" spc="-5">
                <a:latin typeface="Calibri"/>
                <a:cs typeface="Calibri"/>
              </a:rPr>
              <a:t>path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5">
                <a:latin typeface="Calibri"/>
                <a:cs typeface="Calibri"/>
              </a:rPr>
              <a:t>reconstruct_path(parent, start, goal);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return;</a:t>
            </a:r>
            <a:endParaRPr sz="1100">
              <a:latin typeface="Calibri"/>
              <a:cs typeface="Calibri"/>
            </a:endParaRPr>
          </a:p>
          <a:p>
            <a:pPr marL="26543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266700" marR="2128520" indent="-1905">
              <a:lnSpc>
                <a:spcPct val="170900"/>
              </a:lnSpc>
              <a:spcBef>
                <a:spcPts val="890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Explore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neighbors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(up,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down,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left,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right)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for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1:4</a:t>
            </a:r>
            <a:endParaRPr sz="1100">
              <a:latin typeface="Calibri"/>
              <a:cs typeface="Calibri"/>
            </a:endParaRPr>
          </a:p>
          <a:p>
            <a:pPr marL="393700" marR="2596515">
              <a:lnSpc>
                <a:spcPts val="2260"/>
              </a:lnSpc>
              <a:spcBef>
                <a:spcPts val="220"/>
              </a:spcBef>
            </a:pPr>
            <a:r>
              <a:rPr dirty="0" sz="1100" spc="-5">
                <a:latin typeface="Calibri"/>
                <a:cs typeface="Calibri"/>
              </a:rPr>
              <a:t>neighbor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5">
                <a:latin typeface="Calibri"/>
                <a:cs typeface="Calibri"/>
              </a:rPr>
              <a:t>current </a:t>
            </a:r>
            <a:r>
              <a:rPr dirty="0" sz="1100">
                <a:latin typeface="Calibri"/>
                <a:cs typeface="Calibri"/>
              </a:rPr>
              <a:t>+ </a:t>
            </a:r>
            <a:r>
              <a:rPr dirty="0" sz="1100" spc="-5">
                <a:latin typeface="Calibri"/>
                <a:cs typeface="Calibri"/>
              </a:rPr>
              <a:t>directions(i, :);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5">
                <a:latin typeface="Calibri"/>
                <a:cs typeface="Calibri"/>
              </a:rPr>
              <a:t>neighbor(1);</a:t>
            </a:r>
            <a:endParaRPr sz="1100">
              <a:latin typeface="Calibri"/>
              <a:cs typeface="Calibri"/>
            </a:endParaRPr>
          </a:p>
          <a:p>
            <a:pPr marL="392430">
              <a:lnSpc>
                <a:spcPct val="100000"/>
              </a:lnSpc>
              <a:spcBef>
                <a:spcPts val="685"/>
              </a:spcBef>
            </a:pPr>
            <a:r>
              <a:rPr dirty="0" sz="1100">
                <a:latin typeface="Calibri"/>
                <a:cs typeface="Calibri"/>
              </a:rPr>
              <a:t>c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neighbor(2);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39243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Check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neighbor</a:t>
            </a:r>
            <a:r>
              <a:rPr dirty="0" sz="1100">
                <a:latin typeface="Calibri"/>
                <a:cs typeface="Calibri"/>
              </a:rPr>
              <a:t> 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-5">
                <a:latin typeface="Calibri"/>
                <a:cs typeface="Calibri"/>
              </a:rPr>
              <a:t> bounds</a:t>
            </a:r>
            <a:r>
              <a:rPr dirty="0" sz="1100">
                <a:latin typeface="Calibri"/>
                <a:cs typeface="Calibri"/>
              </a:rPr>
              <a:t> 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valid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move</a:t>
            </a:r>
            <a:endParaRPr sz="1100">
              <a:latin typeface="Calibri"/>
              <a:cs typeface="Calibri"/>
            </a:endParaRPr>
          </a:p>
          <a:p>
            <a:pPr marL="518795" marR="5080" indent="-125095">
              <a:lnSpc>
                <a:spcPts val="2260"/>
              </a:lnSpc>
              <a:spcBef>
                <a:spcPts val="215"/>
              </a:spcBef>
            </a:pPr>
            <a:r>
              <a:rPr dirty="0" sz="1100">
                <a:latin typeface="Calibri"/>
                <a:cs typeface="Calibri"/>
              </a:rPr>
              <a:t>if r &gt; 0 &amp;&amp; r </a:t>
            </a:r>
            <a:r>
              <a:rPr dirty="0" sz="1100" spc="-5">
                <a:latin typeface="Calibri"/>
                <a:cs typeface="Calibri"/>
              </a:rPr>
              <a:t>&lt;= </a:t>
            </a:r>
            <a:r>
              <a:rPr dirty="0" sz="1100" spc="-10">
                <a:latin typeface="Calibri"/>
                <a:cs typeface="Calibri"/>
              </a:rPr>
              <a:t>rows </a:t>
            </a:r>
            <a:r>
              <a:rPr dirty="0" sz="1100">
                <a:latin typeface="Calibri"/>
                <a:cs typeface="Calibri"/>
              </a:rPr>
              <a:t>&amp;&amp; c &gt; 0 &amp;&amp; c </a:t>
            </a:r>
            <a:r>
              <a:rPr dirty="0" sz="1100" spc="-5">
                <a:latin typeface="Calibri"/>
                <a:cs typeface="Calibri"/>
              </a:rPr>
              <a:t>&lt;= cols &amp;&amp; </a:t>
            </a:r>
            <a:r>
              <a:rPr dirty="0" sz="1100" spc="-20">
                <a:latin typeface="Calibri"/>
                <a:cs typeface="Calibri"/>
              </a:rPr>
              <a:t>maze(r, </a:t>
            </a:r>
            <a:r>
              <a:rPr dirty="0" sz="1100">
                <a:latin typeface="Calibri"/>
                <a:cs typeface="Calibri"/>
              </a:rPr>
              <a:t>c) </a:t>
            </a:r>
            <a:r>
              <a:rPr dirty="0" sz="1100" spc="-5">
                <a:latin typeface="Calibri"/>
                <a:cs typeface="Calibri"/>
              </a:rPr>
              <a:t>== </a:t>
            </a:r>
            <a:r>
              <a:rPr dirty="0" sz="1100">
                <a:latin typeface="Calibri"/>
                <a:cs typeface="Calibri"/>
              </a:rPr>
              <a:t>0 &amp;&amp; </a:t>
            </a:r>
            <a:r>
              <a:rPr dirty="0" sz="1100" spc="-15">
                <a:latin typeface="Calibri"/>
                <a:cs typeface="Calibri"/>
              </a:rPr>
              <a:t>visited(r, </a:t>
            </a:r>
            <a:r>
              <a:rPr dirty="0" sz="1100">
                <a:latin typeface="Calibri"/>
                <a:cs typeface="Calibri"/>
              </a:rPr>
              <a:t>c) </a:t>
            </a:r>
            <a:r>
              <a:rPr dirty="0" sz="1100" spc="-5">
                <a:latin typeface="Calibri"/>
                <a:cs typeface="Calibri"/>
              </a:rPr>
              <a:t>== </a:t>
            </a:r>
            <a:r>
              <a:rPr dirty="0" sz="1100">
                <a:latin typeface="Calibri"/>
                <a:cs typeface="Calibri"/>
              </a:rPr>
              <a:t>0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visited(r,</a:t>
            </a:r>
            <a:r>
              <a:rPr dirty="0" sz="1100" spc="-5">
                <a:latin typeface="Calibri"/>
                <a:cs typeface="Calibri"/>
              </a:rPr>
              <a:t> c)</a:t>
            </a:r>
            <a:r>
              <a:rPr dirty="0" sz="1100">
                <a:latin typeface="Calibri"/>
                <a:cs typeface="Calibri"/>
              </a:rPr>
              <a:t> =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1;</a:t>
            </a:r>
            <a:r>
              <a:rPr dirty="0" sz="1100" spc="2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Mark </a:t>
            </a:r>
            <a:r>
              <a:rPr dirty="0" sz="1100" spc="-10">
                <a:latin typeface="Calibri"/>
                <a:cs typeface="Calibri"/>
              </a:rPr>
              <a:t>as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visited</a:t>
            </a:r>
            <a:endParaRPr sz="11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  <a:spcBef>
                <a:spcPts val="685"/>
              </a:spcBef>
            </a:pPr>
            <a:r>
              <a:rPr dirty="0" sz="1100" spc="-5">
                <a:latin typeface="Calibri"/>
                <a:cs typeface="Calibri"/>
              </a:rPr>
              <a:t>qu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u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[</a:t>
            </a:r>
            <a:r>
              <a:rPr dirty="0" sz="1100" spc="-5">
                <a:latin typeface="Calibri"/>
                <a:cs typeface="Calibri"/>
              </a:rPr>
              <a:t>qu</a:t>
            </a:r>
            <a:r>
              <a:rPr dirty="0" sz="1100">
                <a:latin typeface="Calibri"/>
                <a:cs typeface="Calibri"/>
              </a:rPr>
              <a:t>eue;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10">
                <a:latin typeface="Calibri"/>
                <a:cs typeface="Calibri"/>
              </a:rPr>
              <a:t>r</a:t>
            </a:r>
            <a:r>
              <a:rPr dirty="0" sz="1100">
                <a:latin typeface="Calibri"/>
                <a:cs typeface="Calibri"/>
              </a:rPr>
              <a:t>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c];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-20">
                <a:latin typeface="Calibri"/>
                <a:cs typeface="Calibri"/>
              </a:rPr>
              <a:t>h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qu</a:t>
            </a:r>
            <a:r>
              <a:rPr dirty="0" sz="1100">
                <a:latin typeface="Calibri"/>
                <a:cs typeface="Calibri"/>
              </a:rPr>
              <a:t>eue</a:t>
            </a:r>
            <a:endParaRPr sz="1100">
              <a:latin typeface="Calibri"/>
              <a:cs typeface="Calibri"/>
            </a:endParaRPr>
          </a:p>
          <a:p>
            <a:pPr marL="392430" marR="819785" indent="127635">
              <a:lnSpc>
                <a:spcPct val="170000"/>
              </a:lnSpc>
              <a:spcBef>
                <a:spcPts val="15"/>
              </a:spcBef>
            </a:pPr>
            <a:r>
              <a:rPr dirty="0" sz="1100" spc="-20">
                <a:latin typeface="Calibri"/>
                <a:cs typeface="Calibri"/>
              </a:rPr>
              <a:t>parent(r,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:)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current;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Set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parent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for</a:t>
            </a:r>
            <a:r>
              <a:rPr dirty="0" sz="1100" spc="-5">
                <a:latin typeface="Calibri"/>
                <a:cs typeface="Calibri"/>
              </a:rPr>
              <a:t> path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reconstruction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  <a:p>
            <a:pPr marL="140335" marR="4516120" indent="124460">
              <a:lnSpc>
                <a:spcPts val="2260"/>
              </a:lnSpc>
              <a:spcBef>
                <a:spcPts val="215"/>
              </a:spcBef>
            </a:pPr>
            <a:r>
              <a:rPr dirty="0" sz="1100">
                <a:latin typeface="Calibri"/>
                <a:cs typeface="Calibri"/>
              </a:rPr>
              <a:t>end  </a:t>
            </a:r>
            <a:r>
              <a:rPr dirty="0" sz="110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40335" marR="3696970" indent="-1905">
              <a:lnSpc>
                <a:spcPct val="170000"/>
              </a:lnSpc>
              <a:spcBef>
                <a:spcPts val="680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10">
                <a:latin typeface="Calibri"/>
                <a:cs typeface="Calibri"/>
              </a:rPr>
              <a:t> no </a:t>
            </a:r>
            <a:r>
              <a:rPr dirty="0" sz="1100" spc="-5">
                <a:latin typeface="Calibri"/>
                <a:cs typeface="Calibri"/>
              </a:rPr>
              <a:t>path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found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[];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function path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reconstruct_path(parent, </a:t>
            </a:r>
            <a:r>
              <a:rPr dirty="0" sz="1100" spc="-10">
                <a:latin typeface="Calibri"/>
                <a:cs typeface="Calibri"/>
              </a:rPr>
              <a:t>start,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goal)</a:t>
            </a:r>
            <a:endParaRPr sz="1100">
              <a:latin typeface="Calibri"/>
              <a:cs typeface="Calibri"/>
            </a:endParaRPr>
          </a:p>
          <a:p>
            <a:pPr marL="140335" marR="1167130" indent="-1905">
              <a:lnSpc>
                <a:spcPct val="17000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Reconstruct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path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from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goal</a:t>
            </a:r>
            <a:r>
              <a:rPr dirty="0" sz="1100" spc="-10">
                <a:latin typeface="Calibri"/>
                <a:cs typeface="Calibri"/>
              </a:rPr>
              <a:t> to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start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using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parent matrix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5">
                <a:latin typeface="Calibri"/>
                <a:cs typeface="Calibri"/>
              </a:rPr>
              <a:t>goal;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35"/>
              </a:spcBef>
            </a:pPr>
            <a:r>
              <a:rPr dirty="0" sz="1100" spc="-5">
                <a:latin typeface="Calibri"/>
                <a:cs typeface="Calibri"/>
              </a:rPr>
              <a:t>current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goal;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while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~all(current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==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start)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925"/>
              </a:spcBef>
            </a:pPr>
            <a:r>
              <a:rPr dirty="0" sz="1100" spc="-10">
                <a:latin typeface="Calibri"/>
                <a:cs typeface="Calibri"/>
              </a:rPr>
              <a:t>current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squeeze(parent(current(1),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current(2),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:))';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5356"/>
            <a:ext cx="5194935" cy="962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path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[current;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path];</a:t>
            </a:r>
            <a:endParaRPr sz="1100">
              <a:latin typeface="Calibri"/>
              <a:cs typeface="Calibri"/>
            </a:endParaRPr>
          </a:p>
          <a:p>
            <a:pPr marL="12700" marR="4828540" indent="127635">
              <a:lnSpc>
                <a:spcPts val="2260"/>
              </a:lnSpc>
              <a:spcBef>
                <a:spcPts val="220"/>
              </a:spcBef>
            </a:pPr>
            <a:r>
              <a:rPr dirty="0" sz="1100">
                <a:latin typeface="Calibri"/>
                <a:cs typeface="Calibri"/>
              </a:rPr>
              <a:t>end  </a:t>
            </a:r>
            <a:r>
              <a:rPr dirty="0" sz="110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function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visualize_maze(maze,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visited, path,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start, goal)</a:t>
            </a:r>
            <a:endParaRPr sz="110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Visualize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maze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pathfinding process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40335" marR="4578985" indent="-1905">
              <a:lnSpc>
                <a:spcPct val="170000"/>
              </a:lnSpc>
              <a:spcBef>
                <a:spcPts val="910"/>
              </a:spcBef>
            </a:pPr>
            <a:r>
              <a:rPr dirty="0" sz="1100" spc="-5">
                <a:latin typeface="Calibri"/>
                <a:cs typeface="Calibri"/>
              </a:rPr>
              <a:t>figure;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h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ld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 spc="-20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40335" marR="2162810" indent="-1905">
              <a:lnSpc>
                <a:spcPct val="170900"/>
              </a:lnSpc>
              <a:spcBef>
                <a:spcPts val="905"/>
              </a:spcBef>
            </a:pPr>
            <a:r>
              <a:rPr dirty="0" sz="1100">
                <a:latin typeface="Calibri"/>
                <a:cs typeface="Calibri"/>
              </a:rPr>
              <a:t>% </a:t>
            </a:r>
            <a:r>
              <a:rPr dirty="0" sz="1100" spc="-5">
                <a:latin typeface="Calibri"/>
                <a:cs typeface="Calibri"/>
              </a:rPr>
              <a:t>Plot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maze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(walls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black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paths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as</a:t>
            </a:r>
            <a:r>
              <a:rPr dirty="0" sz="1100" spc="-5">
                <a:latin typeface="Calibri"/>
                <a:cs typeface="Calibri"/>
              </a:rPr>
              <a:t> white)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imagesc(maze);</a:t>
            </a:r>
            <a:endParaRPr sz="1100">
              <a:latin typeface="Calibri"/>
              <a:cs typeface="Calibri"/>
            </a:endParaRPr>
          </a:p>
          <a:p>
            <a:pPr marL="140335" marR="1785620">
              <a:lnSpc>
                <a:spcPct val="170000"/>
              </a:lnSpc>
            </a:pPr>
            <a:r>
              <a:rPr dirty="0" sz="1100" spc="-5">
                <a:latin typeface="Calibri"/>
                <a:cs typeface="Calibri"/>
              </a:rPr>
              <a:t>colormap([1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 </a:t>
            </a:r>
            <a:r>
              <a:rPr dirty="0" sz="1100" spc="-5">
                <a:latin typeface="Calibri"/>
                <a:cs typeface="Calibri"/>
              </a:rPr>
              <a:t>1;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-5">
                <a:latin typeface="Calibri"/>
                <a:cs typeface="Calibri"/>
              </a:rPr>
              <a:t> 0]);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White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for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path,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Black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for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walls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axis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equal;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% </a:t>
            </a:r>
            <a:r>
              <a:rPr dirty="0" sz="1100" spc="-5">
                <a:latin typeface="Calibri"/>
                <a:cs typeface="Calibri"/>
              </a:rPr>
              <a:t>Plot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visited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cells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(in </a:t>
            </a:r>
            <a:r>
              <a:rPr dirty="0" sz="1100" spc="-5">
                <a:latin typeface="Calibri"/>
                <a:cs typeface="Calibri"/>
              </a:rPr>
              <a:t>blue)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35"/>
              </a:spcBef>
            </a:pPr>
            <a:r>
              <a:rPr dirty="0" sz="1100" spc="-10">
                <a:latin typeface="Calibri"/>
                <a:cs typeface="Calibri"/>
              </a:rPr>
              <a:t>[visited_rows,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visited_cols]</a:t>
            </a:r>
            <a:r>
              <a:rPr dirty="0" sz="1100">
                <a:latin typeface="Calibri"/>
                <a:cs typeface="Calibri"/>
              </a:rPr>
              <a:t> = </a:t>
            </a:r>
            <a:r>
              <a:rPr dirty="0" sz="1100" spc="-5">
                <a:latin typeface="Calibri"/>
                <a:cs typeface="Calibri"/>
              </a:rPr>
              <a:t>find(visited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==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1);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libri"/>
                <a:cs typeface="Calibri"/>
              </a:rPr>
              <a:t>plot(visited_cols,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visited_rows,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'bo',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'MarkerFaceColor',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'b');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40335" marR="3458210" indent="-1905">
              <a:lnSpc>
                <a:spcPct val="170000"/>
              </a:lnSpc>
              <a:spcBef>
                <a:spcPts val="915"/>
              </a:spcBef>
            </a:pP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Plot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final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path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red)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~isempty(path)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935"/>
              </a:spcBef>
            </a:pPr>
            <a:r>
              <a:rPr dirty="0" sz="1100" spc="-5">
                <a:latin typeface="Calibri"/>
                <a:cs typeface="Calibri"/>
              </a:rPr>
              <a:t>[path_rows,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path_cols]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5">
                <a:latin typeface="Calibri"/>
                <a:cs typeface="Calibri"/>
              </a:rPr>
              <a:t>deal(path(:,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1),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path(:,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2));</a:t>
            </a:r>
            <a:endParaRPr sz="1100">
              <a:latin typeface="Calibri"/>
              <a:cs typeface="Calibri"/>
            </a:endParaRPr>
          </a:p>
          <a:p>
            <a:pPr marL="140335" marR="939800" indent="126364">
              <a:lnSpc>
                <a:spcPts val="2260"/>
              </a:lnSpc>
              <a:spcBef>
                <a:spcPts val="215"/>
              </a:spcBef>
            </a:pPr>
            <a:r>
              <a:rPr dirty="0" sz="1100" spc="-5">
                <a:latin typeface="Calibri"/>
                <a:cs typeface="Calibri"/>
              </a:rPr>
              <a:t>plot(path_cols,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path_rows,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'ro-',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'MarkerFaceColor',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'r',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'LineWidth', </a:t>
            </a:r>
            <a:r>
              <a:rPr dirty="0" sz="1100" spc="-5">
                <a:latin typeface="Calibri"/>
                <a:cs typeface="Calibri"/>
              </a:rPr>
              <a:t>2);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% </a:t>
            </a:r>
            <a:r>
              <a:rPr dirty="0" sz="1100" spc="-5">
                <a:latin typeface="Calibri"/>
                <a:cs typeface="Calibri"/>
              </a:rPr>
              <a:t>Mark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start</a:t>
            </a:r>
            <a:r>
              <a:rPr dirty="0" sz="1100">
                <a:latin typeface="Calibri"/>
                <a:cs typeface="Calibri"/>
              </a:rPr>
              <a:t> 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goal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positions</a:t>
            </a:r>
            <a:endParaRPr sz="1100">
              <a:latin typeface="Calibri"/>
              <a:cs typeface="Calibri"/>
            </a:endParaRPr>
          </a:p>
          <a:p>
            <a:pPr marL="140335" marR="5080">
              <a:lnSpc>
                <a:spcPct val="170000"/>
              </a:lnSpc>
            </a:pPr>
            <a:r>
              <a:rPr dirty="0" sz="1100" spc="-5">
                <a:latin typeface="Calibri"/>
                <a:cs typeface="Calibri"/>
              </a:rPr>
              <a:t>plot(start(2),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start(1),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'go',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'MarkerFaceColor',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'g',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'MarkerSize',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10);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%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Green </a:t>
            </a:r>
            <a:r>
              <a:rPr dirty="0" sz="1100" spc="-15">
                <a:latin typeface="Calibri"/>
                <a:cs typeface="Calibri"/>
              </a:rPr>
              <a:t>for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start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plot(goal(2),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goal(1),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'mo',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'MarkerFaceColor',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'm',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'MarkerSize',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10);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% </a:t>
            </a:r>
            <a:r>
              <a:rPr dirty="0" sz="1100" spc="-10">
                <a:latin typeface="Calibri"/>
                <a:cs typeface="Calibri"/>
              </a:rPr>
              <a:t>Magenta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goal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40335" marR="3377565">
              <a:lnSpc>
                <a:spcPct val="170900"/>
              </a:lnSpc>
              <a:spcBef>
                <a:spcPts val="905"/>
              </a:spcBef>
            </a:pPr>
            <a:r>
              <a:rPr dirty="0" sz="1100" spc="-10">
                <a:latin typeface="Calibri"/>
                <a:cs typeface="Calibri"/>
              </a:rPr>
              <a:t>title('Maze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Solving with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BFS');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xlabel('Columns');</a:t>
            </a:r>
            <a:endParaRPr sz="1100">
              <a:latin typeface="Calibri"/>
              <a:cs typeface="Calibri"/>
            </a:endParaRPr>
          </a:p>
          <a:p>
            <a:pPr marL="140335" marR="4226560" indent="-1905">
              <a:lnSpc>
                <a:spcPts val="2260"/>
              </a:lnSpc>
              <a:spcBef>
                <a:spcPts val="215"/>
              </a:spcBef>
            </a:pPr>
            <a:r>
              <a:rPr dirty="0" sz="1100">
                <a:latin typeface="Calibri"/>
                <a:cs typeface="Calibri"/>
              </a:rPr>
              <a:t>yla</a:t>
            </a:r>
            <a:r>
              <a:rPr dirty="0" sz="1100" spc="-10">
                <a:latin typeface="Calibri"/>
                <a:cs typeface="Calibri"/>
              </a:rPr>
              <a:t>b</a:t>
            </a:r>
            <a:r>
              <a:rPr dirty="0" sz="1100">
                <a:latin typeface="Calibri"/>
                <a:cs typeface="Calibri"/>
              </a:rPr>
              <a:t>el('</a:t>
            </a:r>
            <a:r>
              <a:rPr dirty="0" sz="1100" spc="-40">
                <a:latin typeface="Calibri"/>
                <a:cs typeface="Calibri"/>
              </a:rPr>
              <a:t>R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 spc="-10">
                <a:latin typeface="Calibri"/>
                <a:cs typeface="Calibri"/>
              </a:rPr>
              <a:t>w</a:t>
            </a:r>
            <a:r>
              <a:rPr dirty="0" sz="1100" spc="-5">
                <a:latin typeface="Calibri"/>
                <a:cs typeface="Calibri"/>
              </a:rPr>
              <a:t>s'</a:t>
            </a:r>
            <a:r>
              <a:rPr dirty="0" sz="1100" spc="-15">
                <a:latin typeface="Calibri"/>
                <a:cs typeface="Calibri"/>
              </a:rPr>
              <a:t>)</a:t>
            </a:r>
            <a:r>
              <a:rPr dirty="0" sz="1100">
                <a:latin typeface="Calibri"/>
                <a:cs typeface="Calibri"/>
              </a:rPr>
              <a:t>;  </a:t>
            </a:r>
            <a:r>
              <a:rPr dirty="0" sz="1100" spc="-5">
                <a:latin typeface="Calibri"/>
                <a:cs typeface="Calibri"/>
              </a:rPr>
              <a:t>hold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off;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100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007109"/>
            <a:ext cx="7010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Output</a:t>
            </a:r>
            <a:r>
              <a:rPr dirty="0" u="sng" sz="1400" spc="-5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6222872"/>
            <a:ext cx="3248660" cy="33674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</a:t>
            </a:r>
            <a:r>
              <a:rPr dirty="0" u="sng" sz="1400" spc="-5" b="1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ample-</a:t>
            </a:r>
            <a:r>
              <a:rPr dirty="0" u="sng" sz="2000" spc="-5" b="1">
                <a:solidFill>
                  <a:srgbClr val="006FC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</a:t>
            </a:r>
            <a:r>
              <a:rPr dirty="0" u="sng" sz="1400" spc="-5" b="1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nput</a:t>
            </a:r>
            <a:r>
              <a:rPr dirty="0" u="sng" sz="1400" spc="-10" b="1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:--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12700" marR="5080" indent="228600">
              <a:lnSpc>
                <a:spcPct val="157100"/>
              </a:lnSpc>
            </a:pPr>
            <a:r>
              <a:rPr dirty="0" sz="1400" spc="-5" b="1">
                <a:latin typeface="Calibri"/>
                <a:cs typeface="Calibri"/>
              </a:rPr>
              <a:t>1.</a:t>
            </a:r>
            <a:r>
              <a:rPr dirty="0" sz="1400" spc="90" b="1">
                <a:latin typeface="Calibri"/>
                <a:cs typeface="Calibri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4x4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Maze with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Obstacles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(Path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Exists) </a:t>
            </a:r>
            <a:r>
              <a:rPr dirty="0" sz="1400" spc="-305" b="1">
                <a:latin typeface="Calibri"/>
                <a:cs typeface="Calibri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maze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=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400">
                <a:latin typeface="Calibri"/>
                <a:cs typeface="Calibri"/>
              </a:rPr>
              <a:t>[</a:t>
            </a:r>
            <a:endParaRPr sz="14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969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0;</a:t>
            </a:r>
            <a:endParaRPr sz="14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96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1;</a:t>
            </a:r>
            <a:endParaRPr sz="14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975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1;</a:t>
            </a:r>
            <a:endParaRPr sz="1400">
              <a:latin typeface="Calibri"/>
              <a:cs typeface="Calibri"/>
            </a:endParaRPr>
          </a:p>
          <a:p>
            <a:pPr marL="172720">
              <a:lnSpc>
                <a:spcPct val="100000"/>
              </a:lnSpc>
              <a:spcBef>
                <a:spcPts val="960"/>
              </a:spcBef>
            </a:pP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400">
                <a:latin typeface="Calibri"/>
                <a:cs typeface="Calibri"/>
              </a:rPr>
              <a:t>];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00783"/>
            <a:ext cx="6173470" cy="40791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DILEEP PARMAR</dc:creator>
  <dcterms:created xsi:type="dcterms:W3CDTF">2024-12-09T10:51:37Z</dcterms:created>
  <dcterms:modified xsi:type="dcterms:W3CDTF">2024-12-09T10:51:37Z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2024-12-09T00:00:00Z</vt:filetime>
  </property>
</Properties>
</file>