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rchivo ExtraBold"/>
      <p:bold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Inter"/>
      <p:regular r:id="rId42"/>
      <p:bold r:id="rId43"/>
      <p:italic r:id="rId44"/>
      <p:boldItalic r:id="rId45"/>
    </p:embeddedFont>
    <p:embeddedFont>
      <p:font typeface="Montserrat Medium"/>
      <p:regular r:id="rId46"/>
      <p:bold r:id="rId47"/>
      <p:italic r:id="rId48"/>
      <p:boldItalic r:id="rId49"/>
    </p:embeddedFont>
    <p:embeddedFont>
      <p:font typeface="Archivo Medium"/>
      <p:regular r:id="rId50"/>
      <p:bold r:id="rId51"/>
      <p:italic r:id="rId52"/>
      <p:boldItalic r:id="rId53"/>
    </p:embeddedFont>
    <p:embeddedFont>
      <p:font typeface="Archivo"/>
      <p:regular r:id="rId54"/>
      <p:bold r:id="rId55"/>
      <p:italic r:id="rId56"/>
      <p:boldItalic r:id="rId57"/>
    </p:embeddedFont>
    <p:embeddedFont>
      <p:font typeface="Archivo SemiBold"/>
      <p:regular r:id="rId58"/>
      <p:bold r:id="rId59"/>
      <p:italic r:id="rId60"/>
      <p:boldItalic r:id="rId61"/>
    </p:embeddedFont>
    <p:embeddedFont>
      <p:font typeface="Space Grotesk"/>
      <p:regular r:id="rId62"/>
      <p:bold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42" Type="http://schemas.openxmlformats.org/officeDocument/2006/relationships/font" Target="fonts/Inter-regular.fntdata"/><Relationship Id="rId41" Type="http://schemas.openxmlformats.org/officeDocument/2006/relationships/font" Target="fonts/Lato-boldItalic.fntdata"/><Relationship Id="rId44" Type="http://schemas.openxmlformats.org/officeDocument/2006/relationships/font" Target="fonts/Inter-italic.fntdata"/><Relationship Id="rId43" Type="http://schemas.openxmlformats.org/officeDocument/2006/relationships/font" Target="fonts/Inter-bold.fntdata"/><Relationship Id="rId46" Type="http://schemas.openxmlformats.org/officeDocument/2006/relationships/font" Target="fonts/MontserratMedium-regular.fntdata"/><Relationship Id="rId45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MontserratMedium-italic.fntdata"/><Relationship Id="rId47" Type="http://schemas.openxmlformats.org/officeDocument/2006/relationships/font" Target="fonts/MontserratMedium-bold.fntdata"/><Relationship Id="rId49" Type="http://schemas.openxmlformats.org/officeDocument/2006/relationships/font" Target="fonts/Montserrat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3" Type="http://schemas.openxmlformats.org/officeDocument/2006/relationships/font" Target="fonts/ArchivoExtraBold-boldItalic.fntdata"/><Relationship Id="rId32" Type="http://schemas.openxmlformats.org/officeDocument/2006/relationships/font" Target="fonts/ArchivoExtraBold-bold.fntdata"/><Relationship Id="rId35" Type="http://schemas.openxmlformats.org/officeDocument/2006/relationships/font" Target="fonts/Montserrat-bold.fntdata"/><Relationship Id="rId34" Type="http://schemas.openxmlformats.org/officeDocument/2006/relationships/font" Target="fonts/Montserrat-regular.fntdata"/><Relationship Id="rId37" Type="http://schemas.openxmlformats.org/officeDocument/2006/relationships/font" Target="fonts/Montserrat-boldItalic.fntdata"/><Relationship Id="rId36" Type="http://schemas.openxmlformats.org/officeDocument/2006/relationships/font" Target="fonts/Montserrat-italic.fntdata"/><Relationship Id="rId39" Type="http://schemas.openxmlformats.org/officeDocument/2006/relationships/font" Target="fonts/Lato-bold.fntdata"/><Relationship Id="rId38" Type="http://schemas.openxmlformats.org/officeDocument/2006/relationships/font" Target="fonts/Lato-regular.fntdata"/><Relationship Id="rId62" Type="http://schemas.openxmlformats.org/officeDocument/2006/relationships/font" Target="fonts/SpaceGrotesk-regular.fntdata"/><Relationship Id="rId61" Type="http://schemas.openxmlformats.org/officeDocument/2006/relationships/font" Target="fonts/ArchivoSemiBold-boldItalic.fntdata"/><Relationship Id="rId20" Type="http://schemas.openxmlformats.org/officeDocument/2006/relationships/slide" Target="slides/slide14.xml"/><Relationship Id="rId63" Type="http://schemas.openxmlformats.org/officeDocument/2006/relationships/font" Target="fonts/SpaceGrotesk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ArchivoSemiBold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29" Type="http://schemas.openxmlformats.org/officeDocument/2006/relationships/font" Target="fonts/Roboto-bold.fntdata"/><Relationship Id="rId51" Type="http://schemas.openxmlformats.org/officeDocument/2006/relationships/font" Target="fonts/ArchivoMedium-bold.fntdata"/><Relationship Id="rId50" Type="http://schemas.openxmlformats.org/officeDocument/2006/relationships/font" Target="fonts/ArchivoMedium-regular.fntdata"/><Relationship Id="rId53" Type="http://schemas.openxmlformats.org/officeDocument/2006/relationships/font" Target="fonts/ArchivoMedium-boldItalic.fntdata"/><Relationship Id="rId52" Type="http://schemas.openxmlformats.org/officeDocument/2006/relationships/font" Target="fonts/ArchivoMedium-italic.fntdata"/><Relationship Id="rId11" Type="http://schemas.openxmlformats.org/officeDocument/2006/relationships/slide" Target="slides/slide5.xml"/><Relationship Id="rId55" Type="http://schemas.openxmlformats.org/officeDocument/2006/relationships/font" Target="fonts/Archivo-bold.fntdata"/><Relationship Id="rId10" Type="http://schemas.openxmlformats.org/officeDocument/2006/relationships/slide" Target="slides/slide4.xml"/><Relationship Id="rId54" Type="http://schemas.openxmlformats.org/officeDocument/2006/relationships/font" Target="fonts/Archivo-regular.fntdata"/><Relationship Id="rId13" Type="http://schemas.openxmlformats.org/officeDocument/2006/relationships/slide" Target="slides/slide7.xml"/><Relationship Id="rId57" Type="http://schemas.openxmlformats.org/officeDocument/2006/relationships/font" Target="fonts/Archivo-boldItalic.fntdata"/><Relationship Id="rId12" Type="http://schemas.openxmlformats.org/officeDocument/2006/relationships/slide" Target="slides/slide6.xml"/><Relationship Id="rId56" Type="http://schemas.openxmlformats.org/officeDocument/2006/relationships/font" Target="fonts/Archivo-italic.fntdata"/><Relationship Id="rId15" Type="http://schemas.openxmlformats.org/officeDocument/2006/relationships/slide" Target="slides/slide9.xml"/><Relationship Id="rId59" Type="http://schemas.openxmlformats.org/officeDocument/2006/relationships/font" Target="fonts/ArchivoSemiBold-bold.fntdata"/><Relationship Id="rId14" Type="http://schemas.openxmlformats.org/officeDocument/2006/relationships/slide" Target="slides/slide8.xml"/><Relationship Id="rId58" Type="http://schemas.openxmlformats.org/officeDocument/2006/relationships/font" Target="fonts/ArchivoSemiBold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e3e70ec1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e3e70ec1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8a8b58795f_2_481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28a8b58795f_2_481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Add a working demo of the product you've built. If your demo doesn't fit in a single slide, you can add another. (Add Product Demo Screenshot/Video Here)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7" name="Google Shape;687;g28a8b58795f_2_481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8a8b58795f_2_518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28a8b58795f_2_518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This info is instrumental in enlightening judges and investors about potential go-to-market strategies and identifying lucrative business opportunities therein.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5" name="Google Shape;725;g28a8b58795f_2_518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8a8b58795f_2_577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28a8b58795f_2_577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Demonstrate genuine market demand for the product, be it through revenue figures, expanding user base, or growing waitlist numbers.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Eg: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[Number of Users] sign-ups in our beta phase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Z% monthly growth rate in user acquisition.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Partnerships with [Brand A, Brand B].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5" name="Google Shape;785;g28a8b58795f_2_577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8a8b58795f_2_625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g28a8b58795f_2_625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slide 12, 13, or 14 for Why Now?</a:t>
            </a:r>
            <a:endParaRPr sz="1050">
              <a:solidFill>
                <a:srgbClr val="4447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Why now? The more specific the better. Is it due to regulatory support (like countries legitmizing digital currencies), or a cultural shift (as seen with the widespread adoption of NFTs in art and entertainment).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g28a8b58795f_2_625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8a8b58795f_2_672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g28a8b58795f_2_672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now? The more specific the better. Is it due to regulatory support (like countries legitmizing digital currencies), or a cultural shift (as seen with the widespread adoption of NFTs in art and entertainment).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g28a8b58795f_2_672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8a8b58795f_2_722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g28a8b58795f_2_722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now? The more specific the better. Is it due to regulatory support (like countries legitmizing digital currencies), or a cultural shift (as seen with the widespread adoption of NFTs in art and entertainment).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g28a8b58795f_2_722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28a8b58795f_2_760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g28a8b58795f_2_760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Team’s creds, past achievements &amp; experiences, and any other relevant social proofing.The investor should feel like you were put on earth to do this. Ideally, your skills and life experiences prepared you for this.</a:t>
            </a:r>
            <a:endParaRPr/>
          </a:p>
        </p:txBody>
      </p:sp>
      <p:sp>
        <p:nvSpPr>
          <p:cNvPr id="972" name="Google Shape;972;g28a8b58795f_2_760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28a8b58795f_2_824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6" name="Google Shape;1036;g28a8b58795f_2_824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What objectives will you conquer immediately after you get the resources? Can list down a short plan of action.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7" name="Google Shape;1037;g28a8b58795f_2_824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28a8b58795f_2_890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g28a8b58795f_2_890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Don't forget the call to action. Give them a way to contact you.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Drag and Drop A QR Code of your work here.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4" name="Google Shape;1104;g28a8b58795f_2_890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8a8b58795f_2_936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0" name="Google Shape;1150;g28a8b58795f_2_936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nter"/>
                <a:ea typeface="Inter"/>
                <a:cs typeface="Inter"/>
                <a:sym typeface="Inter"/>
              </a:rPr>
              <a:t>This is an optional Slide</a:t>
            </a:r>
            <a:br>
              <a:rPr lang="en" sz="1000">
                <a:latin typeface="Inter"/>
                <a:ea typeface="Inter"/>
                <a:cs typeface="Inter"/>
                <a:sym typeface="Inter"/>
              </a:rPr>
            </a:br>
            <a:r>
              <a:rPr lang="en" sz="1000">
                <a:latin typeface="Inter"/>
                <a:ea typeface="Inter"/>
                <a:cs typeface="Inter"/>
                <a:sym typeface="Inter"/>
              </a:rPr>
              <a:t>While understanding potential revenue streams is crucial for long-term sustainability and attracting investors, it's worth noting that many successful startups in the early stages, especially in the web3 space, are pre-revenue.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This slide serves as a blueprint for monetization strategy, highlighting your forward-thinking approach.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However, emphasizing revenue models may not be imperative for all hackathon pitches, especially if the primary focus is on innovation, tech feasibility, and market fit.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1" name="Google Shape;1151;g28a8b58795f_2_936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a8b58795f_2_0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8a8b58795f_2_0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Superteam Deck Notes: Put your startup name and logo with a 1-line subtitle.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subtitle should be a game changer - it focuses on outcomes and the secret sauce.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(eg. “Decentraland - a virtual world owned by its users”)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8" name="Google Shape;198;g28a8b58795f_2_0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8a8b58795f_2_990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5" name="Google Shape;1205;g28a8b58795f_2_990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is an optional Slide</a:t>
            </a:r>
            <a:b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While understanding potential revenue streams is crucial for long-term sustainability and attracting investors, it's worth noting that many successful startups in the early stages, especially in the web3 space, are pre-revenue.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slide serves as a blueprint for monetization strategy, highlighting your forward-thinking approach.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However, emphasizing revenue models may not be imperative for all hackathon pitches, especially if the primary focus is on innovation, tech feasibility, and market fit.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g28a8b58795f_2_990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8a8b58795f_2_1048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4" name="Google Shape;1264;g28a8b58795f_2_1048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is an optional Slide</a:t>
            </a:r>
            <a:b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While understanding potential revenue streams is crucial for long-term sustainability and attracting investors, it's worth noting that many successful startups in the early stages, especially in the web3 space, are pre-revenue.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slide serves as a blueprint for monetization strategy, highlighting your forward-thinking approach.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However, emphasizing revenue models may not be imperative for all hackathon pitches, especially if the primary focus is on innovation, tech feasibility, and market fit.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g28a8b58795f_2_1048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a8b58795f_2_25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8a8b58795f_2_25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slide 2, 3, or 4 for the problem statement.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State your problem version 1: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In this slide, there can be more than one problem statement. Data offers an objective foundation to the statement and intergration of stories can enhance the claim by providing relatiability.(eg: 73% of developers express reservations about diving into blockchain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Current platforms fail to provide X, causing frustration and inefficiencies in Y)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Incorporate any data / personal anecdotes that support your claim. 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g28a8b58795f_2_25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a8b58795f_2_70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8a8b58795f_2_70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State your problem version 2: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this slide, there can be more than one problem statement. Data offers an objective foundation to the statement and intergration of stories can enhance the claim by providing relatiability.(eg: 73% of developers express reservations about diving into blockchain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Current platforms fail to provide X, causing frustration and inefficiencies in Y)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Incorporate any data / personal anecdotes that support your claim. 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0" name="Google Shape;270;g28a8b58795f_2_70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a8b58795f_2_121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28a8b58795f_2_121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State your problem version 3: 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this slide, there can be more than one problem statement. Data offers an objective foundation to the statement and intergration of stories can enhance the claim by providing relatiability.(eg: 73% of developers express reservations about diving into blockchain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Current platforms fail to provide X, causing frustration and inefficiencies in Y)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Incorporate any data / personal anecdotes that support your claim.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2" name="Google Shape;322;g28a8b58795f_2_121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8a8b58795f_2_165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28a8b58795f_2_165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 slides 5, 6 or 7 for competitor analysis</a:t>
            </a:r>
            <a:endParaRPr sz="1050">
              <a:solidFill>
                <a:srgbClr val="4447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447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Competitor Slides Version 1: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For example: For digital voting systems, many institutions still rely on methods that can be susceptible to tampering, instead of exploring secure, decentralized voting mechanisms.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7" name="Google Shape;367;g28a8b58795f_2_165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8a8b58795f_2_271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28a8b58795f_2_271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Competitor Slides Version 2: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example: For digital voting systems, many institutions still rely on methods that can be susceptible to tampering, instead of exploring secure, decentralized voting mechanisms.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28a8b58795f_2_271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8a8b58795f_2_359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28a8b58795f_2_359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Competitor Slides Version 3: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 example: For digital voting systems, many institutions still rely on methods that can be susceptible to tampering, instead of exploring secure, decentralized voting mechanisms.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3" name="Google Shape;563;g28a8b58795f_2_359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8a8b58795f_2_437:notes"/>
          <p:cNvSpPr/>
          <p:nvPr>
            <p:ph idx="2" type="sldImg"/>
          </p:nvPr>
        </p:nvSpPr>
        <p:spPr>
          <a:xfrm>
            <a:off x="343070" y="428572"/>
            <a:ext cx="2742900" cy="115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28a8b58795f_2_437:notes"/>
          <p:cNvSpPr txBox="1"/>
          <p:nvPr>
            <p:ph idx="1" type="body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950" lIns="41900" spcFirstLastPara="1" rIns="41900" wrap="square" tIns="20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nter"/>
                <a:ea typeface="Inter"/>
                <a:cs typeface="Inter"/>
                <a:sym typeface="Inter"/>
              </a:rPr>
              <a:t>This is an optional slide</a:t>
            </a:r>
            <a:endParaRPr b="1"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This can be about your product, or your business model.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This is the why we’re gonna win slide - explain your “differentiated approach” in simple terms.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2" name="Google Shape;642;g28a8b58795f_2_437:notes"/>
          <p:cNvSpPr txBox="1"/>
          <p:nvPr>
            <p:ph idx="12" type="sldNum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20950" lIns="41900" spcFirstLastPara="1" rIns="41900" wrap="square" tIns="20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/>
              <a:t>‹#›</a:t>
            </a:fld>
            <a:endParaRPr sz="6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copy 2" showMasterSp="0">
  <p:cSld name="TITLE_AND_BODY_1">
    <p:bg>
      <p:bgPr>
        <a:solidFill>
          <a:srgbClr val="191D34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191D3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build.superteam.fun/past-hackathon-winners" TargetMode="External"/><Relationship Id="rId5" Type="http://schemas.openxmlformats.org/officeDocument/2006/relationships/hyperlink" Target="http://superteam.fun" TargetMode="External"/><Relationship Id="rId6" Type="http://schemas.openxmlformats.org/officeDocument/2006/relationships/hyperlink" Target="https://twitter.com/SuperteamDAO" TargetMode="External"/><Relationship Id="rId7" Type="http://schemas.openxmlformats.org/officeDocument/2006/relationships/hyperlink" Target="https://discord.com/invite/Mq3ReaekgG" TargetMode="External"/><Relationship Id="rId8" Type="http://schemas.openxmlformats.org/officeDocument/2006/relationships/hyperlink" Target="https://bit.ly/ST-DeckTemplate" TargetMode="Externa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98.png"/><Relationship Id="rId22" Type="http://schemas.openxmlformats.org/officeDocument/2006/relationships/image" Target="../media/image37.png"/><Relationship Id="rId21" Type="http://schemas.openxmlformats.org/officeDocument/2006/relationships/image" Target="../media/image10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3.png"/><Relationship Id="rId4" Type="http://schemas.openxmlformats.org/officeDocument/2006/relationships/image" Target="../media/image254.png"/><Relationship Id="rId9" Type="http://schemas.openxmlformats.org/officeDocument/2006/relationships/image" Target="../media/image22.png"/><Relationship Id="rId5" Type="http://schemas.openxmlformats.org/officeDocument/2006/relationships/image" Target="../media/image265.png"/><Relationship Id="rId6" Type="http://schemas.openxmlformats.org/officeDocument/2006/relationships/image" Target="../media/image207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Relationship Id="rId11" Type="http://schemas.openxmlformats.org/officeDocument/2006/relationships/image" Target="../media/image29.png"/><Relationship Id="rId10" Type="http://schemas.openxmlformats.org/officeDocument/2006/relationships/image" Target="../media/image17.png"/><Relationship Id="rId13" Type="http://schemas.openxmlformats.org/officeDocument/2006/relationships/image" Target="../media/image28.png"/><Relationship Id="rId12" Type="http://schemas.openxmlformats.org/officeDocument/2006/relationships/image" Target="../media/image96.png"/><Relationship Id="rId15" Type="http://schemas.openxmlformats.org/officeDocument/2006/relationships/image" Target="../media/image78.png"/><Relationship Id="rId14" Type="http://schemas.openxmlformats.org/officeDocument/2006/relationships/image" Target="../media/image33.png"/><Relationship Id="rId17" Type="http://schemas.openxmlformats.org/officeDocument/2006/relationships/image" Target="../media/image100.png"/><Relationship Id="rId16" Type="http://schemas.openxmlformats.org/officeDocument/2006/relationships/image" Target="../media/image107.png"/><Relationship Id="rId19" Type="http://schemas.openxmlformats.org/officeDocument/2006/relationships/image" Target="../media/image126.png"/><Relationship Id="rId18" Type="http://schemas.openxmlformats.org/officeDocument/2006/relationships/image" Target="../media/image95.png"/></Relationships>
</file>

<file path=ppt/slides/_rels/slide11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330.png"/><Relationship Id="rId21" Type="http://schemas.openxmlformats.org/officeDocument/2006/relationships/image" Target="../media/image279.png"/><Relationship Id="rId23" Type="http://schemas.openxmlformats.org/officeDocument/2006/relationships/image" Target="../media/image29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2.png"/><Relationship Id="rId4" Type="http://schemas.openxmlformats.org/officeDocument/2006/relationships/image" Target="../media/image207.png"/><Relationship Id="rId9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11" Type="http://schemas.openxmlformats.org/officeDocument/2006/relationships/image" Target="../media/image28.png"/><Relationship Id="rId10" Type="http://schemas.openxmlformats.org/officeDocument/2006/relationships/image" Target="../media/image96.png"/><Relationship Id="rId13" Type="http://schemas.openxmlformats.org/officeDocument/2006/relationships/image" Target="../media/image78.png"/><Relationship Id="rId12" Type="http://schemas.openxmlformats.org/officeDocument/2006/relationships/image" Target="../media/image33.png"/><Relationship Id="rId15" Type="http://schemas.openxmlformats.org/officeDocument/2006/relationships/image" Target="../media/image100.png"/><Relationship Id="rId14" Type="http://schemas.openxmlformats.org/officeDocument/2006/relationships/image" Target="../media/image107.png"/><Relationship Id="rId17" Type="http://schemas.openxmlformats.org/officeDocument/2006/relationships/image" Target="../media/image126.png"/><Relationship Id="rId16" Type="http://schemas.openxmlformats.org/officeDocument/2006/relationships/image" Target="../media/image95.png"/><Relationship Id="rId19" Type="http://schemas.openxmlformats.org/officeDocument/2006/relationships/image" Target="../media/image101.png"/><Relationship Id="rId18" Type="http://schemas.openxmlformats.org/officeDocument/2006/relationships/image" Target="../media/image98.png"/></Relationships>
</file>

<file path=ppt/slides/_rels/slide1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333.png"/><Relationship Id="rId21" Type="http://schemas.openxmlformats.org/officeDocument/2006/relationships/image" Target="../media/image347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5.png"/><Relationship Id="rId4" Type="http://schemas.openxmlformats.org/officeDocument/2006/relationships/image" Target="../media/image51.png"/><Relationship Id="rId9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11" Type="http://schemas.openxmlformats.org/officeDocument/2006/relationships/image" Target="../media/image28.png"/><Relationship Id="rId10" Type="http://schemas.openxmlformats.org/officeDocument/2006/relationships/image" Target="../media/image96.png"/><Relationship Id="rId13" Type="http://schemas.openxmlformats.org/officeDocument/2006/relationships/image" Target="../media/image78.png"/><Relationship Id="rId12" Type="http://schemas.openxmlformats.org/officeDocument/2006/relationships/image" Target="../media/image33.png"/><Relationship Id="rId15" Type="http://schemas.openxmlformats.org/officeDocument/2006/relationships/image" Target="../media/image100.png"/><Relationship Id="rId14" Type="http://schemas.openxmlformats.org/officeDocument/2006/relationships/image" Target="../media/image107.png"/><Relationship Id="rId17" Type="http://schemas.openxmlformats.org/officeDocument/2006/relationships/image" Target="../media/image126.png"/><Relationship Id="rId16" Type="http://schemas.openxmlformats.org/officeDocument/2006/relationships/image" Target="../media/image95.png"/><Relationship Id="rId19" Type="http://schemas.openxmlformats.org/officeDocument/2006/relationships/image" Target="../media/image101.png"/><Relationship Id="rId18" Type="http://schemas.openxmlformats.org/officeDocument/2006/relationships/image" Target="../media/image98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1" Type="http://schemas.openxmlformats.org/officeDocument/2006/relationships/image" Target="../media/image31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2.png"/><Relationship Id="rId4" Type="http://schemas.openxmlformats.org/officeDocument/2006/relationships/image" Target="../media/image51.png"/><Relationship Id="rId9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11" Type="http://schemas.openxmlformats.org/officeDocument/2006/relationships/image" Target="../media/image28.png"/><Relationship Id="rId10" Type="http://schemas.openxmlformats.org/officeDocument/2006/relationships/image" Target="../media/image21.png"/><Relationship Id="rId13" Type="http://schemas.openxmlformats.org/officeDocument/2006/relationships/image" Target="../media/image78.png"/><Relationship Id="rId12" Type="http://schemas.openxmlformats.org/officeDocument/2006/relationships/image" Target="../media/image33.png"/><Relationship Id="rId15" Type="http://schemas.openxmlformats.org/officeDocument/2006/relationships/image" Target="../media/image100.png"/><Relationship Id="rId14" Type="http://schemas.openxmlformats.org/officeDocument/2006/relationships/image" Target="../media/image107.png"/><Relationship Id="rId17" Type="http://schemas.openxmlformats.org/officeDocument/2006/relationships/image" Target="../media/image126.png"/><Relationship Id="rId16" Type="http://schemas.openxmlformats.org/officeDocument/2006/relationships/image" Target="../media/image95.png"/><Relationship Id="rId19" Type="http://schemas.openxmlformats.org/officeDocument/2006/relationships/image" Target="../media/image101.png"/><Relationship Id="rId18" Type="http://schemas.openxmlformats.org/officeDocument/2006/relationships/image" Target="../media/image98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1" Type="http://schemas.openxmlformats.org/officeDocument/2006/relationships/image" Target="../media/image31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1.png"/><Relationship Id="rId4" Type="http://schemas.openxmlformats.org/officeDocument/2006/relationships/image" Target="../media/image51.png"/><Relationship Id="rId9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11" Type="http://schemas.openxmlformats.org/officeDocument/2006/relationships/image" Target="../media/image28.png"/><Relationship Id="rId10" Type="http://schemas.openxmlformats.org/officeDocument/2006/relationships/image" Target="../media/image21.png"/><Relationship Id="rId13" Type="http://schemas.openxmlformats.org/officeDocument/2006/relationships/image" Target="../media/image78.png"/><Relationship Id="rId12" Type="http://schemas.openxmlformats.org/officeDocument/2006/relationships/image" Target="../media/image33.png"/><Relationship Id="rId15" Type="http://schemas.openxmlformats.org/officeDocument/2006/relationships/image" Target="../media/image100.png"/><Relationship Id="rId14" Type="http://schemas.openxmlformats.org/officeDocument/2006/relationships/image" Target="../media/image107.png"/><Relationship Id="rId17" Type="http://schemas.openxmlformats.org/officeDocument/2006/relationships/image" Target="../media/image126.png"/><Relationship Id="rId16" Type="http://schemas.openxmlformats.org/officeDocument/2006/relationships/image" Target="../media/image95.png"/><Relationship Id="rId19" Type="http://schemas.openxmlformats.org/officeDocument/2006/relationships/image" Target="../media/image101.png"/><Relationship Id="rId18" Type="http://schemas.openxmlformats.org/officeDocument/2006/relationships/image" Target="../media/image98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1" Type="http://schemas.openxmlformats.org/officeDocument/2006/relationships/image" Target="../media/image376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6.png"/><Relationship Id="rId4" Type="http://schemas.openxmlformats.org/officeDocument/2006/relationships/image" Target="../media/image51.png"/><Relationship Id="rId9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11" Type="http://schemas.openxmlformats.org/officeDocument/2006/relationships/image" Target="../media/image28.png"/><Relationship Id="rId10" Type="http://schemas.openxmlformats.org/officeDocument/2006/relationships/image" Target="../media/image21.png"/><Relationship Id="rId13" Type="http://schemas.openxmlformats.org/officeDocument/2006/relationships/image" Target="../media/image78.png"/><Relationship Id="rId12" Type="http://schemas.openxmlformats.org/officeDocument/2006/relationships/image" Target="../media/image33.png"/><Relationship Id="rId15" Type="http://schemas.openxmlformats.org/officeDocument/2006/relationships/image" Target="../media/image100.png"/><Relationship Id="rId14" Type="http://schemas.openxmlformats.org/officeDocument/2006/relationships/image" Target="../media/image107.png"/><Relationship Id="rId17" Type="http://schemas.openxmlformats.org/officeDocument/2006/relationships/image" Target="../media/image126.png"/><Relationship Id="rId16" Type="http://schemas.openxmlformats.org/officeDocument/2006/relationships/image" Target="../media/image95.png"/><Relationship Id="rId19" Type="http://schemas.openxmlformats.org/officeDocument/2006/relationships/image" Target="../media/image101.png"/><Relationship Id="rId18" Type="http://schemas.openxmlformats.org/officeDocument/2006/relationships/image" Target="../media/image98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1.png"/><Relationship Id="rId22" Type="http://schemas.openxmlformats.org/officeDocument/2006/relationships/image" Target="../media/image377.png"/><Relationship Id="rId21" Type="http://schemas.openxmlformats.org/officeDocument/2006/relationships/image" Target="../media/image37.png"/><Relationship Id="rId24" Type="http://schemas.openxmlformats.org/officeDocument/2006/relationships/image" Target="../media/image390.png"/><Relationship Id="rId23" Type="http://schemas.openxmlformats.org/officeDocument/2006/relationships/image" Target="../media/image37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1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25" Type="http://schemas.openxmlformats.org/officeDocument/2006/relationships/image" Target="../media/image395.png"/><Relationship Id="rId5" Type="http://schemas.openxmlformats.org/officeDocument/2006/relationships/image" Target="../media/image51.png"/><Relationship Id="rId6" Type="http://schemas.openxmlformats.org/officeDocument/2006/relationships/image" Target="../media/image27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9.png"/><Relationship Id="rId13" Type="http://schemas.openxmlformats.org/officeDocument/2006/relationships/image" Target="../media/image33.png"/><Relationship Id="rId12" Type="http://schemas.openxmlformats.org/officeDocument/2006/relationships/image" Target="../media/image28.png"/><Relationship Id="rId15" Type="http://schemas.openxmlformats.org/officeDocument/2006/relationships/image" Target="../media/image107.png"/><Relationship Id="rId14" Type="http://schemas.openxmlformats.org/officeDocument/2006/relationships/image" Target="../media/image78.png"/><Relationship Id="rId17" Type="http://schemas.openxmlformats.org/officeDocument/2006/relationships/image" Target="../media/image95.png"/><Relationship Id="rId16" Type="http://schemas.openxmlformats.org/officeDocument/2006/relationships/image" Target="../media/image100.png"/><Relationship Id="rId19" Type="http://schemas.openxmlformats.org/officeDocument/2006/relationships/image" Target="../media/image370.png"/><Relationship Id="rId18" Type="http://schemas.openxmlformats.org/officeDocument/2006/relationships/image" Target="../media/image126.png"/></Relationships>
</file>

<file path=ppt/slides/_rels/slide17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402.png"/><Relationship Id="rId21" Type="http://schemas.openxmlformats.org/officeDocument/2006/relationships/image" Target="../media/image394.png"/><Relationship Id="rId24" Type="http://schemas.openxmlformats.org/officeDocument/2006/relationships/image" Target="../media/image397.png"/><Relationship Id="rId23" Type="http://schemas.openxmlformats.org/officeDocument/2006/relationships/image" Target="../media/image39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1.png"/><Relationship Id="rId4" Type="http://schemas.openxmlformats.org/officeDocument/2006/relationships/image" Target="../media/image51.png"/><Relationship Id="rId9" Type="http://schemas.openxmlformats.org/officeDocument/2006/relationships/image" Target="../media/image29.png"/><Relationship Id="rId26" Type="http://schemas.openxmlformats.org/officeDocument/2006/relationships/image" Target="../media/image409.png"/><Relationship Id="rId25" Type="http://schemas.openxmlformats.org/officeDocument/2006/relationships/image" Target="../media/image414.png"/><Relationship Id="rId28" Type="http://schemas.openxmlformats.org/officeDocument/2006/relationships/image" Target="../media/image401.png"/><Relationship Id="rId27" Type="http://schemas.openxmlformats.org/officeDocument/2006/relationships/image" Target="../media/image393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29" Type="http://schemas.openxmlformats.org/officeDocument/2006/relationships/image" Target="../media/image415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31" Type="http://schemas.openxmlformats.org/officeDocument/2006/relationships/image" Target="../media/image406.png"/><Relationship Id="rId30" Type="http://schemas.openxmlformats.org/officeDocument/2006/relationships/image" Target="../media/image421.png"/><Relationship Id="rId11" Type="http://schemas.openxmlformats.org/officeDocument/2006/relationships/image" Target="../media/image28.png"/><Relationship Id="rId33" Type="http://schemas.openxmlformats.org/officeDocument/2006/relationships/image" Target="../media/image400.png"/><Relationship Id="rId10" Type="http://schemas.openxmlformats.org/officeDocument/2006/relationships/image" Target="../media/image21.png"/><Relationship Id="rId32" Type="http://schemas.openxmlformats.org/officeDocument/2006/relationships/image" Target="../media/image399.png"/><Relationship Id="rId13" Type="http://schemas.openxmlformats.org/officeDocument/2006/relationships/image" Target="../media/image78.png"/><Relationship Id="rId35" Type="http://schemas.openxmlformats.org/officeDocument/2006/relationships/image" Target="../media/image396.png"/><Relationship Id="rId12" Type="http://schemas.openxmlformats.org/officeDocument/2006/relationships/image" Target="../media/image33.png"/><Relationship Id="rId34" Type="http://schemas.openxmlformats.org/officeDocument/2006/relationships/image" Target="../media/image408.png"/><Relationship Id="rId15" Type="http://schemas.openxmlformats.org/officeDocument/2006/relationships/image" Target="../media/image100.png"/><Relationship Id="rId14" Type="http://schemas.openxmlformats.org/officeDocument/2006/relationships/image" Target="../media/image107.png"/><Relationship Id="rId17" Type="http://schemas.openxmlformats.org/officeDocument/2006/relationships/image" Target="../media/image126.png"/><Relationship Id="rId16" Type="http://schemas.openxmlformats.org/officeDocument/2006/relationships/image" Target="../media/image95.png"/><Relationship Id="rId19" Type="http://schemas.openxmlformats.org/officeDocument/2006/relationships/image" Target="../media/image101.png"/><Relationship Id="rId18" Type="http://schemas.openxmlformats.org/officeDocument/2006/relationships/image" Target="../media/image370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.png"/><Relationship Id="rId22" Type="http://schemas.openxmlformats.org/officeDocument/2006/relationships/image" Target="../media/image33.png"/><Relationship Id="rId21" Type="http://schemas.openxmlformats.org/officeDocument/2006/relationships/image" Target="../media/image28.png"/><Relationship Id="rId23" Type="http://schemas.openxmlformats.org/officeDocument/2006/relationships/image" Target="../media/image78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29.png"/><Relationship Id="rId4" Type="http://schemas.openxmlformats.org/officeDocument/2006/relationships/image" Target="../media/image410.png"/><Relationship Id="rId9" Type="http://schemas.openxmlformats.org/officeDocument/2006/relationships/image" Target="../media/image430.png"/><Relationship Id="rId5" Type="http://schemas.openxmlformats.org/officeDocument/2006/relationships/image" Target="../media/image404.png"/><Relationship Id="rId6" Type="http://schemas.openxmlformats.org/officeDocument/2006/relationships/image" Target="../media/image407.png"/><Relationship Id="rId7" Type="http://schemas.openxmlformats.org/officeDocument/2006/relationships/image" Target="../media/image437.png"/><Relationship Id="rId8" Type="http://schemas.openxmlformats.org/officeDocument/2006/relationships/image" Target="../media/image464.png"/><Relationship Id="rId11" Type="http://schemas.openxmlformats.org/officeDocument/2006/relationships/image" Target="../media/image418.png"/><Relationship Id="rId10" Type="http://schemas.openxmlformats.org/officeDocument/2006/relationships/image" Target="../media/image462.png"/><Relationship Id="rId13" Type="http://schemas.openxmlformats.org/officeDocument/2006/relationships/image" Target="../media/image444.png"/><Relationship Id="rId12" Type="http://schemas.openxmlformats.org/officeDocument/2006/relationships/image" Target="../media/image37.png"/><Relationship Id="rId15" Type="http://schemas.openxmlformats.org/officeDocument/2006/relationships/image" Target="../media/image27.png"/><Relationship Id="rId14" Type="http://schemas.openxmlformats.org/officeDocument/2006/relationships/image" Target="../media/image51.png"/><Relationship Id="rId17" Type="http://schemas.openxmlformats.org/officeDocument/2006/relationships/image" Target="../media/image22.png"/><Relationship Id="rId16" Type="http://schemas.openxmlformats.org/officeDocument/2006/relationships/image" Target="../media/image20.png"/><Relationship Id="rId19" Type="http://schemas.openxmlformats.org/officeDocument/2006/relationships/image" Target="../media/image29.png"/><Relationship Id="rId18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22" Type="http://schemas.openxmlformats.org/officeDocument/2006/relationships/image" Target="../media/image37.png"/><Relationship Id="rId21" Type="http://schemas.openxmlformats.org/officeDocument/2006/relationships/image" Target="../media/image7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80.png"/><Relationship Id="rId4" Type="http://schemas.openxmlformats.org/officeDocument/2006/relationships/image" Target="../media/image39.png"/><Relationship Id="rId9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51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Relationship Id="rId11" Type="http://schemas.openxmlformats.org/officeDocument/2006/relationships/image" Target="../media/image29.png"/><Relationship Id="rId10" Type="http://schemas.openxmlformats.org/officeDocument/2006/relationships/image" Target="../media/image17.png"/><Relationship Id="rId13" Type="http://schemas.openxmlformats.org/officeDocument/2006/relationships/image" Target="../media/image28.png"/><Relationship Id="rId12" Type="http://schemas.openxmlformats.org/officeDocument/2006/relationships/image" Target="../media/image21.png"/><Relationship Id="rId15" Type="http://schemas.openxmlformats.org/officeDocument/2006/relationships/image" Target="../media/image78.png"/><Relationship Id="rId14" Type="http://schemas.openxmlformats.org/officeDocument/2006/relationships/image" Target="../media/image33.png"/><Relationship Id="rId17" Type="http://schemas.openxmlformats.org/officeDocument/2006/relationships/image" Target="../media/image26.png"/><Relationship Id="rId16" Type="http://schemas.openxmlformats.org/officeDocument/2006/relationships/image" Target="../media/image491.png"/><Relationship Id="rId19" Type="http://schemas.openxmlformats.org/officeDocument/2006/relationships/image" Target="../media/image32.png"/><Relationship Id="rId18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3" Type="http://schemas.openxmlformats.org/officeDocument/2006/relationships/image" Target="../media/image6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15" Type="http://schemas.openxmlformats.org/officeDocument/2006/relationships/image" Target="../media/image3.png"/><Relationship Id="rId14" Type="http://schemas.openxmlformats.org/officeDocument/2006/relationships/image" Target="../media/image24.png"/><Relationship Id="rId17" Type="http://schemas.openxmlformats.org/officeDocument/2006/relationships/image" Target="../media/image4.png"/><Relationship Id="rId16" Type="http://schemas.openxmlformats.org/officeDocument/2006/relationships/image" Target="../media/image25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22" Type="http://schemas.openxmlformats.org/officeDocument/2006/relationships/image" Target="../media/image37.png"/><Relationship Id="rId21" Type="http://schemas.openxmlformats.org/officeDocument/2006/relationships/image" Target="../media/image7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0.png"/><Relationship Id="rId4" Type="http://schemas.openxmlformats.org/officeDocument/2006/relationships/image" Target="../media/image39.png"/><Relationship Id="rId9" Type="http://schemas.openxmlformats.org/officeDocument/2006/relationships/image" Target="../media/image22.png"/><Relationship Id="rId5" Type="http://schemas.openxmlformats.org/officeDocument/2006/relationships/image" Target="../media/image40.png"/><Relationship Id="rId6" Type="http://schemas.openxmlformats.org/officeDocument/2006/relationships/image" Target="../media/image51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Relationship Id="rId11" Type="http://schemas.openxmlformats.org/officeDocument/2006/relationships/image" Target="../media/image29.png"/><Relationship Id="rId10" Type="http://schemas.openxmlformats.org/officeDocument/2006/relationships/image" Target="../media/image17.png"/><Relationship Id="rId13" Type="http://schemas.openxmlformats.org/officeDocument/2006/relationships/image" Target="../media/image28.png"/><Relationship Id="rId12" Type="http://schemas.openxmlformats.org/officeDocument/2006/relationships/image" Target="../media/image21.png"/><Relationship Id="rId15" Type="http://schemas.openxmlformats.org/officeDocument/2006/relationships/image" Target="../media/image78.png"/><Relationship Id="rId14" Type="http://schemas.openxmlformats.org/officeDocument/2006/relationships/image" Target="../media/image33.png"/><Relationship Id="rId17" Type="http://schemas.openxmlformats.org/officeDocument/2006/relationships/image" Target="../media/image26.png"/><Relationship Id="rId16" Type="http://schemas.openxmlformats.org/officeDocument/2006/relationships/image" Target="../media/image491.png"/><Relationship Id="rId19" Type="http://schemas.openxmlformats.org/officeDocument/2006/relationships/image" Target="../media/image32.png"/><Relationship Id="rId18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22" Type="http://schemas.openxmlformats.org/officeDocument/2006/relationships/image" Target="../media/image37.png"/><Relationship Id="rId21" Type="http://schemas.openxmlformats.org/officeDocument/2006/relationships/image" Target="../media/image7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4.png"/><Relationship Id="rId4" Type="http://schemas.openxmlformats.org/officeDocument/2006/relationships/image" Target="../media/image9.png"/><Relationship Id="rId9" Type="http://schemas.openxmlformats.org/officeDocument/2006/relationships/image" Target="../media/image22.png"/><Relationship Id="rId5" Type="http://schemas.openxmlformats.org/officeDocument/2006/relationships/image" Target="../media/image80.png"/><Relationship Id="rId6" Type="http://schemas.openxmlformats.org/officeDocument/2006/relationships/image" Target="../media/image51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Relationship Id="rId11" Type="http://schemas.openxmlformats.org/officeDocument/2006/relationships/image" Target="../media/image29.png"/><Relationship Id="rId10" Type="http://schemas.openxmlformats.org/officeDocument/2006/relationships/image" Target="../media/image17.png"/><Relationship Id="rId13" Type="http://schemas.openxmlformats.org/officeDocument/2006/relationships/image" Target="../media/image28.png"/><Relationship Id="rId12" Type="http://schemas.openxmlformats.org/officeDocument/2006/relationships/image" Target="../media/image21.png"/><Relationship Id="rId15" Type="http://schemas.openxmlformats.org/officeDocument/2006/relationships/image" Target="../media/image78.png"/><Relationship Id="rId14" Type="http://schemas.openxmlformats.org/officeDocument/2006/relationships/image" Target="../media/image33.png"/><Relationship Id="rId17" Type="http://schemas.openxmlformats.org/officeDocument/2006/relationships/image" Target="../media/image26.png"/><Relationship Id="rId16" Type="http://schemas.openxmlformats.org/officeDocument/2006/relationships/image" Target="../media/image491.png"/><Relationship Id="rId19" Type="http://schemas.openxmlformats.org/officeDocument/2006/relationships/image" Target="../media/image32.png"/><Relationship Id="rId18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11" Type="http://schemas.openxmlformats.org/officeDocument/2006/relationships/image" Target="../media/image29.png"/><Relationship Id="rId22" Type="http://schemas.openxmlformats.org/officeDocument/2006/relationships/image" Target="../media/image37.png"/><Relationship Id="rId10" Type="http://schemas.openxmlformats.org/officeDocument/2006/relationships/image" Target="../media/image17.png"/><Relationship Id="rId21" Type="http://schemas.openxmlformats.org/officeDocument/2006/relationships/image" Target="../media/image71.png"/><Relationship Id="rId13" Type="http://schemas.openxmlformats.org/officeDocument/2006/relationships/image" Target="../media/image28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22.png"/><Relationship Id="rId15" Type="http://schemas.openxmlformats.org/officeDocument/2006/relationships/image" Target="../media/image78.png"/><Relationship Id="rId14" Type="http://schemas.openxmlformats.org/officeDocument/2006/relationships/image" Target="../media/image33.png"/><Relationship Id="rId17" Type="http://schemas.openxmlformats.org/officeDocument/2006/relationships/image" Target="../media/image26.png"/><Relationship Id="rId16" Type="http://schemas.openxmlformats.org/officeDocument/2006/relationships/image" Target="../media/image30.png"/><Relationship Id="rId5" Type="http://schemas.openxmlformats.org/officeDocument/2006/relationships/image" Target="../media/image23.png"/><Relationship Id="rId19" Type="http://schemas.openxmlformats.org/officeDocument/2006/relationships/image" Target="../media/image32.png"/><Relationship Id="rId6" Type="http://schemas.openxmlformats.org/officeDocument/2006/relationships/image" Target="../media/image51.png"/><Relationship Id="rId18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11" Type="http://schemas.openxmlformats.org/officeDocument/2006/relationships/image" Target="../media/image29.png"/><Relationship Id="rId22" Type="http://schemas.openxmlformats.org/officeDocument/2006/relationships/image" Target="../media/image37.png"/><Relationship Id="rId10" Type="http://schemas.openxmlformats.org/officeDocument/2006/relationships/image" Target="../media/image17.png"/><Relationship Id="rId21" Type="http://schemas.openxmlformats.org/officeDocument/2006/relationships/image" Target="../media/image71.png"/><Relationship Id="rId13" Type="http://schemas.openxmlformats.org/officeDocument/2006/relationships/image" Target="../media/image28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0.png"/><Relationship Id="rId4" Type="http://schemas.openxmlformats.org/officeDocument/2006/relationships/image" Target="../media/image39.png"/><Relationship Id="rId9" Type="http://schemas.openxmlformats.org/officeDocument/2006/relationships/image" Target="../media/image22.png"/><Relationship Id="rId15" Type="http://schemas.openxmlformats.org/officeDocument/2006/relationships/image" Target="../media/image78.png"/><Relationship Id="rId14" Type="http://schemas.openxmlformats.org/officeDocument/2006/relationships/image" Target="../media/image33.png"/><Relationship Id="rId17" Type="http://schemas.openxmlformats.org/officeDocument/2006/relationships/image" Target="../media/image26.png"/><Relationship Id="rId16" Type="http://schemas.openxmlformats.org/officeDocument/2006/relationships/image" Target="../media/image30.png"/><Relationship Id="rId5" Type="http://schemas.openxmlformats.org/officeDocument/2006/relationships/image" Target="../media/image40.png"/><Relationship Id="rId19" Type="http://schemas.openxmlformats.org/officeDocument/2006/relationships/image" Target="../media/image32.png"/><Relationship Id="rId6" Type="http://schemas.openxmlformats.org/officeDocument/2006/relationships/image" Target="../media/image51.png"/><Relationship Id="rId18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11" Type="http://schemas.openxmlformats.org/officeDocument/2006/relationships/image" Target="../media/image29.png"/><Relationship Id="rId22" Type="http://schemas.openxmlformats.org/officeDocument/2006/relationships/image" Target="../media/image37.png"/><Relationship Id="rId10" Type="http://schemas.openxmlformats.org/officeDocument/2006/relationships/image" Target="../media/image17.png"/><Relationship Id="rId21" Type="http://schemas.openxmlformats.org/officeDocument/2006/relationships/image" Target="../media/image71.png"/><Relationship Id="rId13" Type="http://schemas.openxmlformats.org/officeDocument/2006/relationships/image" Target="../media/image28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4.png"/><Relationship Id="rId4" Type="http://schemas.openxmlformats.org/officeDocument/2006/relationships/image" Target="../media/image9.png"/><Relationship Id="rId9" Type="http://schemas.openxmlformats.org/officeDocument/2006/relationships/image" Target="../media/image22.png"/><Relationship Id="rId15" Type="http://schemas.openxmlformats.org/officeDocument/2006/relationships/image" Target="../media/image78.png"/><Relationship Id="rId14" Type="http://schemas.openxmlformats.org/officeDocument/2006/relationships/image" Target="../media/image33.png"/><Relationship Id="rId17" Type="http://schemas.openxmlformats.org/officeDocument/2006/relationships/image" Target="../media/image26.png"/><Relationship Id="rId16" Type="http://schemas.openxmlformats.org/officeDocument/2006/relationships/image" Target="../media/image30.png"/><Relationship Id="rId5" Type="http://schemas.openxmlformats.org/officeDocument/2006/relationships/image" Target="../media/image80.png"/><Relationship Id="rId19" Type="http://schemas.openxmlformats.org/officeDocument/2006/relationships/image" Target="../media/image32.png"/><Relationship Id="rId6" Type="http://schemas.openxmlformats.org/officeDocument/2006/relationships/image" Target="../media/image51.png"/><Relationship Id="rId18" Type="http://schemas.openxmlformats.org/officeDocument/2006/relationships/image" Target="../media/image31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11" Type="http://schemas.openxmlformats.org/officeDocument/2006/relationships/image" Target="../media/image28.png"/><Relationship Id="rId22" Type="http://schemas.openxmlformats.org/officeDocument/2006/relationships/image" Target="../media/image92.png"/><Relationship Id="rId10" Type="http://schemas.openxmlformats.org/officeDocument/2006/relationships/image" Target="../media/image96.png"/><Relationship Id="rId21" Type="http://schemas.openxmlformats.org/officeDocument/2006/relationships/image" Target="../media/image111.png"/><Relationship Id="rId13" Type="http://schemas.openxmlformats.org/officeDocument/2006/relationships/image" Target="../media/image78.png"/><Relationship Id="rId24" Type="http://schemas.openxmlformats.org/officeDocument/2006/relationships/image" Target="../media/image125.png"/><Relationship Id="rId12" Type="http://schemas.openxmlformats.org/officeDocument/2006/relationships/image" Target="../media/image33.png"/><Relationship Id="rId23" Type="http://schemas.openxmlformats.org/officeDocument/2006/relationships/image" Target="../media/image122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8.png"/><Relationship Id="rId4" Type="http://schemas.openxmlformats.org/officeDocument/2006/relationships/image" Target="../media/image51.png"/><Relationship Id="rId9" Type="http://schemas.openxmlformats.org/officeDocument/2006/relationships/image" Target="../media/image29.png"/><Relationship Id="rId15" Type="http://schemas.openxmlformats.org/officeDocument/2006/relationships/image" Target="../media/image100.png"/><Relationship Id="rId14" Type="http://schemas.openxmlformats.org/officeDocument/2006/relationships/image" Target="../media/image107.png"/><Relationship Id="rId17" Type="http://schemas.openxmlformats.org/officeDocument/2006/relationships/image" Target="../media/image126.png"/><Relationship Id="rId16" Type="http://schemas.openxmlformats.org/officeDocument/2006/relationships/image" Target="../media/image95.png"/><Relationship Id="rId5" Type="http://schemas.openxmlformats.org/officeDocument/2006/relationships/image" Target="../media/image27.png"/><Relationship Id="rId19" Type="http://schemas.openxmlformats.org/officeDocument/2006/relationships/image" Target="../media/image101.png"/><Relationship Id="rId6" Type="http://schemas.openxmlformats.org/officeDocument/2006/relationships/image" Target="../media/image20.png"/><Relationship Id="rId18" Type="http://schemas.openxmlformats.org/officeDocument/2006/relationships/image" Target="../media/image98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92.png"/><Relationship Id="rId21" Type="http://schemas.openxmlformats.org/officeDocument/2006/relationships/image" Target="../media/image111.png"/><Relationship Id="rId24" Type="http://schemas.openxmlformats.org/officeDocument/2006/relationships/image" Target="../media/image122.png"/><Relationship Id="rId23" Type="http://schemas.openxmlformats.org/officeDocument/2006/relationships/image" Target="../media/image125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8.png"/><Relationship Id="rId4" Type="http://schemas.openxmlformats.org/officeDocument/2006/relationships/image" Target="../media/image51.png"/><Relationship Id="rId9" Type="http://schemas.openxmlformats.org/officeDocument/2006/relationships/image" Target="../media/image29.png"/><Relationship Id="rId26" Type="http://schemas.openxmlformats.org/officeDocument/2006/relationships/image" Target="../media/image166.png"/><Relationship Id="rId25" Type="http://schemas.openxmlformats.org/officeDocument/2006/relationships/image" Target="../media/image160.png"/><Relationship Id="rId28" Type="http://schemas.openxmlformats.org/officeDocument/2006/relationships/image" Target="../media/image172.png"/><Relationship Id="rId27" Type="http://schemas.openxmlformats.org/officeDocument/2006/relationships/image" Target="../media/image185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29" Type="http://schemas.openxmlformats.org/officeDocument/2006/relationships/image" Target="../media/image177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31" Type="http://schemas.openxmlformats.org/officeDocument/2006/relationships/image" Target="../media/image173.png"/><Relationship Id="rId30" Type="http://schemas.openxmlformats.org/officeDocument/2006/relationships/image" Target="../media/image170.png"/><Relationship Id="rId11" Type="http://schemas.openxmlformats.org/officeDocument/2006/relationships/image" Target="../media/image28.png"/><Relationship Id="rId10" Type="http://schemas.openxmlformats.org/officeDocument/2006/relationships/image" Target="../media/image96.png"/><Relationship Id="rId13" Type="http://schemas.openxmlformats.org/officeDocument/2006/relationships/image" Target="../media/image78.png"/><Relationship Id="rId12" Type="http://schemas.openxmlformats.org/officeDocument/2006/relationships/image" Target="../media/image33.png"/><Relationship Id="rId15" Type="http://schemas.openxmlformats.org/officeDocument/2006/relationships/image" Target="../media/image100.png"/><Relationship Id="rId14" Type="http://schemas.openxmlformats.org/officeDocument/2006/relationships/image" Target="../media/image107.png"/><Relationship Id="rId17" Type="http://schemas.openxmlformats.org/officeDocument/2006/relationships/image" Target="../media/image126.png"/><Relationship Id="rId16" Type="http://schemas.openxmlformats.org/officeDocument/2006/relationships/image" Target="../media/image95.png"/><Relationship Id="rId19" Type="http://schemas.openxmlformats.org/officeDocument/2006/relationships/image" Target="../media/image101.png"/><Relationship Id="rId18" Type="http://schemas.openxmlformats.org/officeDocument/2006/relationships/image" Target="../media/image98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37.png"/><Relationship Id="rId22" Type="http://schemas.openxmlformats.org/officeDocument/2006/relationships/image" Target="../media/image203.png"/><Relationship Id="rId21" Type="http://schemas.openxmlformats.org/officeDocument/2006/relationships/image" Target="../media/image226.png"/><Relationship Id="rId23" Type="http://schemas.openxmlformats.org/officeDocument/2006/relationships/image" Target="../media/image187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8.png"/><Relationship Id="rId4" Type="http://schemas.openxmlformats.org/officeDocument/2006/relationships/image" Target="../media/image207.png"/><Relationship Id="rId9" Type="http://schemas.openxmlformats.org/officeDocument/2006/relationships/image" Target="../media/image29.png"/><Relationship Id="rId5" Type="http://schemas.openxmlformats.org/officeDocument/2006/relationships/image" Target="../media/image27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Relationship Id="rId8" Type="http://schemas.openxmlformats.org/officeDocument/2006/relationships/image" Target="../media/image17.png"/><Relationship Id="rId11" Type="http://schemas.openxmlformats.org/officeDocument/2006/relationships/image" Target="../media/image28.png"/><Relationship Id="rId10" Type="http://schemas.openxmlformats.org/officeDocument/2006/relationships/image" Target="../media/image96.png"/><Relationship Id="rId13" Type="http://schemas.openxmlformats.org/officeDocument/2006/relationships/image" Target="../media/image78.png"/><Relationship Id="rId12" Type="http://schemas.openxmlformats.org/officeDocument/2006/relationships/image" Target="../media/image33.png"/><Relationship Id="rId15" Type="http://schemas.openxmlformats.org/officeDocument/2006/relationships/image" Target="../media/image100.png"/><Relationship Id="rId14" Type="http://schemas.openxmlformats.org/officeDocument/2006/relationships/image" Target="../media/image107.png"/><Relationship Id="rId17" Type="http://schemas.openxmlformats.org/officeDocument/2006/relationships/image" Target="../media/image126.png"/><Relationship Id="rId16" Type="http://schemas.openxmlformats.org/officeDocument/2006/relationships/image" Target="../media/image95.png"/><Relationship Id="rId19" Type="http://schemas.openxmlformats.org/officeDocument/2006/relationships/image" Target="../media/image101.png"/><Relationship Id="rId18" Type="http://schemas.openxmlformats.org/officeDocument/2006/relationships/image" Target="../media/image98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98.png"/><Relationship Id="rId22" Type="http://schemas.openxmlformats.org/officeDocument/2006/relationships/image" Target="../media/image37.png"/><Relationship Id="rId21" Type="http://schemas.openxmlformats.org/officeDocument/2006/relationships/image" Target="../media/image101.png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4.png"/><Relationship Id="rId4" Type="http://schemas.openxmlformats.org/officeDocument/2006/relationships/image" Target="../media/image39.png"/><Relationship Id="rId9" Type="http://schemas.openxmlformats.org/officeDocument/2006/relationships/image" Target="../media/image22.png"/><Relationship Id="rId5" Type="http://schemas.openxmlformats.org/officeDocument/2006/relationships/image" Target="../media/image80.png"/><Relationship Id="rId6" Type="http://schemas.openxmlformats.org/officeDocument/2006/relationships/image" Target="../media/image51.png"/><Relationship Id="rId7" Type="http://schemas.openxmlformats.org/officeDocument/2006/relationships/image" Target="../media/image27.png"/><Relationship Id="rId8" Type="http://schemas.openxmlformats.org/officeDocument/2006/relationships/image" Target="../media/image20.png"/><Relationship Id="rId11" Type="http://schemas.openxmlformats.org/officeDocument/2006/relationships/image" Target="../media/image29.png"/><Relationship Id="rId10" Type="http://schemas.openxmlformats.org/officeDocument/2006/relationships/image" Target="../media/image17.png"/><Relationship Id="rId13" Type="http://schemas.openxmlformats.org/officeDocument/2006/relationships/image" Target="../media/image28.png"/><Relationship Id="rId12" Type="http://schemas.openxmlformats.org/officeDocument/2006/relationships/image" Target="../media/image96.png"/><Relationship Id="rId15" Type="http://schemas.openxmlformats.org/officeDocument/2006/relationships/image" Target="../media/image78.png"/><Relationship Id="rId14" Type="http://schemas.openxmlformats.org/officeDocument/2006/relationships/image" Target="../media/image33.png"/><Relationship Id="rId17" Type="http://schemas.openxmlformats.org/officeDocument/2006/relationships/image" Target="../media/image100.png"/><Relationship Id="rId16" Type="http://schemas.openxmlformats.org/officeDocument/2006/relationships/image" Target="../media/image107.png"/><Relationship Id="rId19" Type="http://schemas.openxmlformats.org/officeDocument/2006/relationships/image" Target="../media/image126.png"/><Relationship Id="rId18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22E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4294967295" type="title"/>
          </p:nvPr>
        </p:nvSpPr>
        <p:spPr>
          <a:xfrm>
            <a:off x="788850" y="369000"/>
            <a:ext cx="4669200" cy="62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FEFEF"/>
                </a:solidFill>
              </a:rPr>
              <a:t>How to Use this Template</a:t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247550" y="265875"/>
            <a:ext cx="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EEEE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-5420" l="-6081" r="-15557" t="-5431"/>
          <a:stretch/>
        </p:blipFill>
        <p:spPr>
          <a:xfrm>
            <a:off x="247551" y="443125"/>
            <a:ext cx="607975" cy="55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7"/>
          <p:cNvGrpSpPr/>
          <p:nvPr/>
        </p:nvGrpSpPr>
        <p:grpSpPr>
          <a:xfrm>
            <a:off x="275150" y="2147650"/>
            <a:ext cx="2800800" cy="1653189"/>
            <a:chOff x="247550" y="1586550"/>
            <a:chExt cx="2800800" cy="1653189"/>
          </a:xfrm>
        </p:grpSpPr>
        <p:sp>
          <p:nvSpPr>
            <p:cNvPr id="185" name="Google Shape;185;p27"/>
            <p:cNvSpPr txBox="1"/>
            <p:nvPr/>
          </p:nvSpPr>
          <p:spPr>
            <a:xfrm>
              <a:off x="247550" y="1946739"/>
              <a:ext cx="23619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template should give you inspiration, not feel like a coloring-book. Change the contents, move things around, do what feels best for your project. 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6" name="Google Shape;186;p27"/>
            <p:cNvSpPr txBox="1"/>
            <p:nvPr/>
          </p:nvSpPr>
          <p:spPr>
            <a:xfrm>
              <a:off x="247550" y="1586550"/>
              <a:ext cx="2800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5A50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Customize the Content </a:t>
              </a:r>
              <a:endParaRPr b="1" sz="1500">
                <a:solidFill>
                  <a:srgbClr val="F5A50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3075950" y="2147650"/>
            <a:ext cx="2800800" cy="1653200"/>
            <a:chOff x="3048350" y="1586550"/>
            <a:chExt cx="2800800" cy="1653200"/>
          </a:xfrm>
        </p:grpSpPr>
        <p:sp>
          <p:nvSpPr>
            <p:cNvPr id="188" name="Google Shape;188;p27"/>
            <p:cNvSpPr txBox="1"/>
            <p:nvPr/>
          </p:nvSpPr>
          <p:spPr>
            <a:xfrm>
              <a:off x="3048350" y="1946750"/>
              <a:ext cx="23619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Check out </a:t>
              </a:r>
              <a:r>
                <a:rPr lang="en" sz="1200" u="sng">
                  <a:solidFill>
                    <a:srgbClr val="F5A50C"/>
                  </a:solidFill>
                  <a:latin typeface="Montserrat"/>
                  <a:ea typeface="Montserrat"/>
                  <a:cs typeface="Montserrat"/>
                  <a:sym typeface="Montserrat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this collection of past hackathon winners on Superteam Build</a:t>
              </a: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 We included links to presentations and githubs where possible.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3048350" y="1586550"/>
              <a:ext cx="2800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5A50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 Your Research</a:t>
              </a:r>
              <a:endParaRPr b="1" sz="1500">
                <a:solidFill>
                  <a:srgbClr val="F5A50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5834350" y="2147650"/>
            <a:ext cx="2800800" cy="1446900"/>
            <a:chOff x="5806750" y="1586550"/>
            <a:chExt cx="2800800" cy="1446900"/>
          </a:xfrm>
        </p:grpSpPr>
        <p:sp>
          <p:nvSpPr>
            <p:cNvPr id="191" name="Google Shape;191;p27"/>
            <p:cNvSpPr txBox="1"/>
            <p:nvPr/>
          </p:nvSpPr>
          <p:spPr>
            <a:xfrm>
              <a:off x="5806750" y="1925250"/>
              <a:ext cx="26193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Superteams are spreading all over the world - check out </a:t>
              </a:r>
              <a:r>
                <a:rPr lang="en" sz="1200" u="sng">
                  <a:solidFill>
                    <a:srgbClr val="F5A50C"/>
                  </a:solidFill>
                  <a:latin typeface="Montserrat"/>
                  <a:ea typeface="Montserrat"/>
                  <a:cs typeface="Montserrat"/>
                  <a:sym typeface="Montserrat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our website</a:t>
              </a: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" sz="1200" u="sng">
                  <a:solidFill>
                    <a:srgbClr val="F5A50C"/>
                  </a:solidFill>
                  <a:latin typeface="Montserrat"/>
                  <a:ea typeface="Montserrat"/>
                  <a:cs typeface="Montserrat"/>
                  <a:sym typeface="Montserrat"/>
                  <a:hlinkClick r:id="rId6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our Twitter</a:t>
              </a: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and </a:t>
              </a:r>
              <a:r>
                <a:rPr lang="en" sz="1200" u="sng">
                  <a:solidFill>
                    <a:srgbClr val="F5A50C"/>
                  </a:solidFill>
                  <a:latin typeface="Montserrat"/>
                  <a:ea typeface="Montserrat"/>
                  <a:cs typeface="Montserrat"/>
                  <a:sym typeface="Montserrat"/>
                  <a:hlinkClick r:id="rId7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our Discord</a:t>
              </a: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to find the community best suited for you. 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2" name="Google Shape;192;p27"/>
            <p:cNvSpPr txBox="1"/>
            <p:nvPr/>
          </p:nvSpPr>
          <p:spPr>
            <a:xfrm>
              <a:off x="5806750" y="1586550"/>
              <a:ext cx="28008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5A50C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Join a Community</a:t>
              </a:r>
              <a:endParaRPr b="1" sz="1500">
                <a:solidFill>
                  <a:srgbClr val="F5A50C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3" name="Google Shape;193;p27"/>
          <p:cNvSpPr txBox="1"/>
          <p:nvPr/>
        </p:nvSpPr>
        <p:spPr>
          <a:xfrm>
            <a:off x="308200" y="1227975"/>
            <a:ext cx="61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Superteam made this guide to help builders from around the world package their submissions for Solana hackathons. 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394100" y="4018275"/>
            <a:ext cx="79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the Figma template - head over to </a:t>
            </a:r>
            <a:r>
              <a:rPr lang="en" u="sng">
                <a:solidFill>
                  <a:srgbClr val="F5A50C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https://bit.ly/ST-DeckTemplate</a:t>
            </a:r>
            <a:endParaRPr>
              <a:solidFill>
                <a:srgbClr val="F5A50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89" name="Google Shape;68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36"/>
          <p:cNvSpPr/>
          <p:nvPr/>
        </p:nvSpPr>
        <p:spPr>
          <a:xfrm>
            <a:off x="1600201" y="1223963"/>
            <a:ext cx="5943900" cy="33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91" name="Google Shape;69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1" y="1223963"/>
            <a:ext cx="5943872" cy="33430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92" name="Google Shape;69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1137" y="2685520"/>
            <a:ext cx="367327" cy="424098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36"/>
          <p:cNvSpPr/>
          <p:nvPr/>
        </p:nvSpPr>
        <p:spPr>
          <a:xfrm>
            <a:off x="2909890" y="395288"/>
            <a:ext cx="33195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6"/>
          <p:cNvSpPr/>
          <p:nvPr/>
        </p:nvSpPr>
        <p:spPr>
          <a:xfrm>
            <a:off x="3894202" y="395288"/>
            <a:ext cx="13509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chivo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Introducing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36"/>
          <p:cNvSpPr/>
          <p:nvPr/>
        </p:nvSpPr>
        <p:spPr>
          <a:xfrm>
            <a:off x="2857381" y="728663"/>
            <a:ext cx="3424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chivo ExtraBold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[Your Product  Name]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6"/>
          <p:cNvSpPr/>
          <p:nvPr/>
        </p:nvSpPr>
        <p:spPr>
          <a:xfrm>
            <a:off x="247650" y="4752975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97" name="Google Shape;697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53" y="4664636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98" name="Google Shape;698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50" y="4988421"/>
            <a:ext cx="39234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99" name="Google Shape;699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13" y="4989370"/>
            <a:ext cx="38934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00" name="Google Shape;700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565" y="4988496"/>
            <a:ext cx="41068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01" name="Google Shape;701;p3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5619" y="4988496"/>
            <a:ext cx="42391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02" name="Google Shape;702;p3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34" y="4988412"/>
            <a:ext cx="24690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03" name="Google Shape;703;p3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486" y="4978161"/>
            <a:ext cx="25419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04" name="Google Shape;704;p3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715" y="4988496"/>
            <a:ext cx="42391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05" name="Google Shape;705;p3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8890" y="4988496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06" name="Google Shape;706;p3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244" y="4988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36"/>
          <p:cNvSpPr/>
          <p:nvPr/>
        </p:nvSpPr>
        <p:spPr>
          <a:xfrm>
            <a:off x="3929509" y="4745394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3929509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3929509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6"/>
          <p:cNvSpPr/>
          <p:nvPr/>
        </p:nvSpPr>
        <p:spPr>
          <a:xfrm>
            <a:off x="3929509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711" name="Google Shape;711;p3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29509" y="4745394"/>
            <a:ext cx="233695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36"/>
          <p:cNvSpPr/>
          <p:nvPr/>
        </p:nvSpPr>
        <p:spPr>
          <a:xfrm>
            <a:off x="3929509" y="4735748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713" name="Google Shape;713;p3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61896" y="4767197"/>
            <a:ext cx="172935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14" name="Google Shape;714;p3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8364" y="4839258"/>
            <a:ext cx="76091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15" name="Google Shape;715;p3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4" y="4868726"/>
            <a:ext cx="123288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16" name="Google Shape;716;p3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04" y="4818069"/>
            <a:ext cx="34911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17" name="Google Shape;717;p3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77534" y="4774406"/>
            <a:ext cx="123864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18" name="Google Shape;718;p3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69104" y="4774406"/>
            <a:ext cx="158523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6"/>
          <p:cNvSpPr/>
          <p:nvPr/>
        </p:nvSpPr>
        <p:spPr>
          <a:xfrm>
            <a:off x="4204848" y="4781550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6"/>
          <p:cNvSpPr/>
          <p:nvPr/>
        </p:nvSpPr>
        <p:spPr>
          <a:xfrm>
            <a:off x="4204848" y="4781550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36"/>
          <p:cNvSpPr/>
          <p:nvPr/>
        </p:nvSpPr>
        <p:spPr>
          <a:xfrm>
            <a:off x="8694746" y="4769644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03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727" name="Google Shape;7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37"/>
          <p:cNvSpPr/>
          <p:nvPr/>
        </p:nvSpPr>
        <p:spPr>
          <a:xfrm>
            <a:off x="466726" y="247650"/>
            <a:ext cx="67278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Making it happen (Use-cases)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7"/>
          <p:cNvSpPr/>
          <p:nvPr/>
        </p:nvSpPr>
        <p:spPr>
          <a:xfrm>
            <a:off x="247650" y="4752975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730" name="Google Shape;73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3" y="4664636"/>
            <a:ext cx="297009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1" name="Google Shape;73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88421"/>
            <a:ext cx="39234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2" name="Google Shape;73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13" y="4989370"/>
            <a:ext cx="38935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3" name="Google Shape;733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5" y="4988496"/>
            <a:ext cx="41068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4" name="Google Shape;734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20" y="4988496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5" name="Google Shape;735;p3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88412"/>
            <a:ext cx="24690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6" name="Google Shape;736;p3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6" y="4978161"/>
            <a:ext cx="25419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7" name="Google Shape;737;p3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5" y="4988496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8" name="Google Shape;738;p3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90" y="4988496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39" name="Google Shape;739;p3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88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7"/>
          <p:cNvSpPr/>
          <p:nvPr/>
        </p:nvSpPr>
        <p:spPr>
          <a:xfrm>
            <a:off x="3929509" y="4745394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37"/>
          <p:cNvSpPr/>
          <p:nvPr/>
        </p:nvSpPr>
        <p:spPr>
          <a:xfrm>
            <a:off x="3929509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37"/>
          <p:cNvSpPr/>
          <p:nvPr/>
        </p:nvSpPr>
        <p:spPr>
          <a:xfrm>
            <a:off x="3929509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3929509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744" name="Google Shape;744;p3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29509" y="4745394"/>
            <a:ext cx="233695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7"/>
          <p:cNvSpPr/>
          <p:nvPr/>
        </p:nvSpPr>
        <p:spPr>
          <a:xfrm>
            <a:off x="3929509" y="4735748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746" name="Google Shape;746;p3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61896" y="4767197"/>
            <a:ext cx="172935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47" name="Google Shape;747;p3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8364" y="4839258"/>
            <a:ext cx="76091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48" name="Google Shape;748;p3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77534" y="4868726"/>
            <a:ext cx="123288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49" name="Google Shape;749;p3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69103" y="4818069"/>
            <a:ext cx="34911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50" name="Google Shape;750;p3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4" y="4774406"/>
            <a:ext cx="12386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51" name="Google Shape;751;p3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03" y="4774406"/>
            <a:ext cx="158523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37"/>
          <p:cNvSpPr/>
          <p:nvPr/>
        </p:nvSpPr>
        <p:spPr>
          <a:xfrm>
            <a:off x="4204848" y="4781550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4204848" y="4781550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37"/>
          <p:cNvSpPr/>
          <p:nvPr/>
        </p:nvSpPr>
        <p:spPr>
          <a:xfrm>
            <a:off x="8694746" y="4769644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37"/>
          <p:cNvSpPr/>
          <p:nvPr/>
        </p:nvSpPr>
        <p:spPr>
          <a:xfrm>
            <a:off x="3290891" y="1490663"/>
            <a:ext cx="2119200" cy="533400"/>
          </a:xfrm>
          <a:prstGeom prst="roundRect">
            <a:avLst>
              <a:gd fmla="val 91286" name="adj"/>
            </a:avLst>
          </a:prstGeom>
          <a:solidFill>
            <a:srgbClr val="FFFFFF"/>
          </a:solidFill>
          <a:ln cap="flat" cmpd="sng" w="127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3443291" y="1871663"/>
            <a:ext cx="228600" cy="228600"/>
          </a:xfrm>
          <a:prstGeom prst="roundRect">
            <a:avLst>
              <a:gd fmla="val 1041000" name="adj"/>
            </a:avLst>
          </a:prstGeom>
          <a:solidFill>
            <a:srgbClr val="5522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3824291" y="1695450"/>
            <a:ext cx="147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here...]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7"/>
          <p:cNvSpPr/>
          <p:nvPr/>
        </p:nvSpPr>
        <p:spPr>
          <a:xfrm>
            <a:off x="428625" y="1490663"/>
            <a:ext cx="2119200" cy="533400"/>
          </a:xfrm>
          <a:prstGeom prst="roundRect">
            <a:avLst>
              <a:gd fmla="val 91286" name="adj"/>
            </a:avLst>
          </a:prstGeom>
          <a:solidFill>
            <a:srgbClr val="FFFFFF"/>
          </a:solidFill>
          <a:ln cap="flat" cmpd="sng" w="127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81026" y="1871663"/>
            <a:ext cx="228600" cy="228600"/>
          </a:xfrm>
          <a:prstGeom prst="roundRect">
            <a:avLst>
              <a:gd fmla="val 1041000" name="adj"/>
            </a:avLst>
          </a:prstGeom>
          <a:solidFill>
            <a:srgbClr val="22E0A7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962026" y="1695450"/>
            <a:ext cx="147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here...]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7"/>
          <p:cNvSpPr/>
          <p:nvPr/>
        </p:nvSpPr>
        <p:spPr>
          <a:xfrm>
            <a:off x="619125" y="2995613"/>
            <a:ext cx="2119200" cy="533400"/>
          </a:xfrm>
          <a:prstGeom prst="roundRect">
            <a:avLst>
              <a:gd fmla="val 91286" name="adj"/>
            </a:avLst>
          </a:prstGeom>
          <a:solidFill>
            <a:srgbClr val="FFFFFF"/>
          </a:solidFill>
          <a:ln cap="flat" cmpd="sng" w="127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771526" y="3376613"/>
            <a:ext cx="228600" cy="228600"/>
          </a:xfrm>
          <a:prstGeom prst="roundRect">
            <a:avLst>
              <a:gd fmla="val 1041000" name="adj"/>
            </a:avLst>
          </a:prstGeom>
          <a:solidFill>
            <a:srgbClr val="22E0A7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1152526" y="3200400"/>
            <a:ext cx="147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here...]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64" name="Google Shape;764;p3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043240" y="1219200"/>
            <a:ext cx="9525" cy="33523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65" name="Google Shape;765;p3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091243" y="1319213"/>
            <a:ext cx="9525" cy="325238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7"/>
          <p:cNvSpPr/>
          <p:nvPr/>
        </p:nvSpPr>
        <p:spPr>
          <a:xfrm>
            <a:off x="4195767" y="3771900"/>
            <a:ext cx="2119200" cy="533400"/>
          </a:xfrm>
          <a:prstGeom prst="roundRect">
            <a:avLst>
              <a:gd fmla="val 91286" name="adj"/>
            </a:avLst>
          </a:prstGeom>
          <a:solidFill>
            <a:srgbClr val="FFFFFF"/>
          </a:solidFill>
          <a:ln cap="flat" cmpd="sng" w="127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4348166" y="4152900"/>
            <a:ext cx="228600" cy="228600"/>
          </a:xfrm>
          <a:prstGeom prst="roundRect">
            <a:avLst>
              <a:gd fmla="val 1041000" name="adj"/>
            </a:avLst>
          </a:prstGeom>
          <a:solidFill>
            <a:srgbClr val="5522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4729167" y="3976688"/>
            <a:ext cx="147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here...]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7"/>
          <p:cNvSpPr/>
          <p:nvPr/>
        </p:nvSpPr>
        <p:spPr>
          <a:xfrm>
            <a:off x="2814640" y="2233613"/>
            <a:ext cx="2119200" cy="533400"/>
          </a:xfrm>
          <a:prstGeom prst="roundRect">
            <a:avLst>
              <a:gd fmla="val 91286" name="adj"/>
            </a:avLst>
          </a:prstGeom>
          <a:solidFill>
            <a:srgbClr val="FFFFFF"/>
          </a:solidFill>
          <a:ln cap="flat" cmpd="sng" w="127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2967040" y="2614613"/>
            <a:ext cx="228600" cy="228600"/>
          </a:xfrm>
          <a:prstGeom prst="roundRect">
            <a:avLst>
              <a:gd fmla="val 1041000" name="adj"/>
            </a:avLst>
          </a:prstGeom>
          <a:solidFill>
            <a:srgbClr val="5522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7"/>
          <p:cNvSpPr/>
          <p:nvPr/>
        </p:nvSpPr>
        <p:spPr>
          <a:xfrm>
            <a:off x="3348041" y="2438400"/>
            <a:ext cx="147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here...]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7"/>
          <p:cNvSpPr/>
          <p:nvPr/>
        </p:nvSpPr>
        <p:spPr>
          <a:xfrm>
            <a:off x="6415093" y="1490663"/>
            <a:ext cx="2119200" cy="533400"/>
          </a:xfrm>
          <a:prstGeom prst="roundRect">
            <a:avLst>
              <a:gd fmla="val 91286" name="adj"/>
            </a:avLst>
          </a:prstGeom>
          <a:solidFill>
            <a:srgbClr val="FFFFFF"/>
          </a:solidFill>
          <a:ln cap="flat" cmpd="sng" w="127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7"/>
          <p:cNvSpPr/>
          <p:nvPr/>
        </p:nvSpPr>
        <p:spPr>
          <a:xfrm>
            <a:off x="6567494" y="1871663"/>
            <a:ext cx="228600" cy="228600"/>
          </a:xfrm>
          <a:prstGeom prst="roundRect">
            <a:avLst>
              <a:gd fmla="val 1041000" name="adj"/>
            </a:avLst>
          </a:prstGeom>
          <a:solidFill>
            <a:srgbClr val="A322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7"/>
          <p:cNvSpPr/>
          <p:nvPr/>
        </p:nvSpPr>
        <p:spPr>
          <a:xfrm>
            <a:off x="6948494" y="1695450"/>
            <a:ext cx="147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here...]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37"/>
          <p:cNvSpPr/>
          <p:nvPr/>
        </p:nvSpPr>
        <p:spPr>
          <a:xfrm>
            <a:off x="5943606" y="2990850"/>
            <a:ext cx="2119200" cy="533400"/>
          </a:xfrm>
          <a:prstGeom prst="roundRect">
            <a:avLst>
              <a:gd fmla="val 91286" name="adj"/>
            </a:avLst>
          </a:prstGeom>
          <a:solidFill>
            <a:srgbClr val="FFFFFF"/>
          </a:solidFill>
          <a:ln cap="flat" cmpd="sng" w="127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7"/>
          <p:cNvSpPr/>
          <p:nvPr/>
        </p:nvSpPr>
        <p:spPr>
          <a:xfrm>
            <a:off x="6096006" y="3371850"/>
            <a:ext cx="228600" cy="228600"/>
          </a:xfrm>
          <a:prstGeom prst="roundRect">
            <a:avLst>
              <a:gd fmla="val 1041000" name="adj"/>
            </a:avLst>
          </a:prstGeom>
          <a:solidFill>
            <a:srgbClr val="A322E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7"/>
          <p:cNvSpPr/>
          <p:nvPr/>
        </p:nvSpPr>
        <p:spPr>
          <a:xfrm>
            <a:off x="6477006" y="3195638"/>
            <a:ext cx="1471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here...]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37"/>
          <p:cNvSpPr/>
          <p:nvPr/>
        </p:nvSpPr>
        <p:spPr>
          <a:xfrm>
            <a:off x="1290639" y="971550"/>
            <a:ext cx="5112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5522E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Current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779" name="Google Shape;779;p37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3048003" y="833438"/>
            <a:ext cx="3048003" cy="4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7"/>
          <p:cNvSpPr/>
          <p:nvPr/>
        </p:nvSpPr>
        <p:spPr>
          <a:xfrm>
            <a:off x="4210054" y="971550"/>
            <a:ext cx="7683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5522E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Near Future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37"/>
          <p:cNvSpPr/>
          <p:nvPr/>
        </p:nvSpPr>
        <p:spPr>
          <a:xfrm>
            <a:off x="7186619" y="971550"/>
            <a:ext cx="9111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5522E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Distant Future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788" name="Google Shape;7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38"/>
          <p:cNvSpPr/>
          <p:nvPr/>
        </p:nvSpPr>
        <p:spPr>
          <a:xfrm>
            <a:off x="466726" y="247650"/>
            <a:ext cx="67278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Faring well up till now...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38"/>
          <p:cNvSpPr/>
          <p:nvPr/>
        </p:nvSpPr>
        <p:spPr>
          <a:xfrm>
            <a:off x="247650" y="4752975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791" name="Google Shape;79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4" y="4664636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2" name="Google Shape;792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88421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3" name="Google Shape;793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13" y="4989370"/>
            <a:ext cx="38935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4" name="Google Shape;794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6" y="4988496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5" name="Google Shape;795;p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19" y="4988496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6" name="Google Shape;796;p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88412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7" name="Google Shape;797;p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6" y="4978161"/>
            <a:ext cx="25419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8" name="Google Shape;798;p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5" y="4988496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799" name="Google Shape;799;p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88" y="4988496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00" name="Google Shape;800;p3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88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38"/>
          <p:cNvSpPr/>
          <p:nvPr/>
        </p:nvSpPr>
        <p:spPr>
          <a:xfrm>
            <a:off x="3929508" y="4745394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8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8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8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805" name="Google Shape;805;p3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29508" y="4745394"/>
            <a:ext cx="233693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38"/>
          <p:cNvSpPr/>
          <p:nvPr/>
        </p:nvSpPr>
        <p:spPr>
          <a:xfrm>
            <a:off x="3929508" y="4735748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807" name="Google Shape;807;p3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61897" y="4767197"/>
            <a:ext cx="172934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08" name="Google Shape;808;p3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8366" y="4839258"/>
            <a:ext cx="76093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09" name="Google Shape;809;p3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77533" y="4868726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10" name="Google Shape;810;p38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69106" y="4818069"/>
            <a:ext cx="34910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11" name="Google Shape;811;p38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3" y="4774406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12" name="Google Shape;812;p38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06" y="4774406"/>
            <a:ext cx="158525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38"/>
          <p:cNvSpPr/>
          <p:nvPr/>
        </p:nvSpPr>
        <p:spPr>
          <a:xfrm>
            <a:off x="4204849" y="4781550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8"/>
          <p:cNvSpPr/>
          <p:nvPr/>
        </p:nvSpPr>
        <p:spPr>
          <a:xfrm>
            <a:off x="4204849" y="4781550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8"/>
          <p:cNvSpPr/>
          <p:nvPr/>
        </p:nvSpPr>
        <p:spPr>
          <a:xfrm>
            <a:off x="8694746" y="4769644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8"/>
          <p:cNvSpPr/>
          <p:nvPr/>
        </p:nvSpPr>
        <p:spPr>
          <a:xfrm>
            <a:off x="566738" y="1376363"/>
            <a:ext cx="1466700" cy="857400"/>
          </a:xfrm>
          <a:prstGeom prst="roundRect">
            <a:avLst>
              <a:gd fmla="val 11200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8"/>
          <p:cNvSpPr/>
          <p:nvPr/>
        </p:nvSpPr>
        <p:spPr>
          <a:xfrm>
            <a:off x="661988" y="1471613"/>
            <a:ext cx="1276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8"/>
          <p:cNvSpPr/>
          <p:nvPr/>
        </p:nvSpPr>
        <p:spPr>
          <a:xfrm>
            <a:off x="661988" y="1471613"/>
            <a:ext cx="1377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38"/>
          <p:cNvSpPr/>
          <p:nvPr/>
        </p:nvSpPr>
        <p:spPr>
          <a:xfrm>
            <a:off x="661988" y="1804988"/>
            <a:ext cx="1327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38"/>
          <p:cNvSpPr/>
          <p:nvPr/>
        </p:nvSpPr>
        <p:spPr>
          <a:xfrm>
            <a:off x="566738" y="3295650"/>
            <a:ext cx="1466700" cy="857400"/>
          </a:xfrm>
          <a:prstGeom prst="roundRect">
            <a:avLst>
              <a:gd fmla="val 11200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8"/>
          <p:cNvSpPr/>
          <p:nvPr/>
        </p:nvSpPr>
        <p:spPr>
          <a:xfrm>
            <a:off x="661988" y="3390900"/>
            <a:ext cx="1276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8"/>
          <p:cNvSpPr/>
          <p:nvPr/>
        </p:nvSpPr>
        <p:spPr>
          <a:xfrm>
            <a:off x="661988" y="3390900"/>
            <a:ext cx="1377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38"/>
          <p:cNvSpPr/>
          <p:nvPr/>
        </p:nvSpPr>
        <p:spPr>
          <a:xfrm>
            <a:off x="661988" y="3724275"/>
            <a:ext cx="13272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8"/>
          <p:cNvSpPr/>
          <p:nvPr/>
        </p:nvSpPr>
        <p:spPr>
          <a:xfrm>
            <a:off x="566738" y="2419350"/>
            <a:ext cx="1466700" cy="690600"/>
          </a:xfrm>
          <a:prstGeom prst="roundRect">
            <a:avLst>
              <a:gd fmla="val 13903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8"/>
          <p:cNvSpPr/>
          <p:nvPr/>
        </p:nvSpPr>
        <p:spPr>
          <a:xfrm>
            <a:off x="661988" y="2514600"/>
            <a:ext cx="1276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8"/>
          <p:cNvSpPr/>
          <p:nvPr/>
        </p:nvSpPr>
        <p:spPr>
          <a:xfrm>
            <a:off x="661988" y="2514600"/>
            <a:ext cx="1377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8"/>
          <p:cNvSpPr/>
          <p:nvPr/>
        </p:nvSpPr>
        <p:spPr>
          <a:xfrm>
            <a:off x="661988" y="2847975"/>
            <a:ext cx="1327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monthly users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828" name="Google Shape;828;p38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352677" y="1376363"/>
            <a:ext cx="2752728" cy="2776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29" name="Google Shape;829;p3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386392" y="1376363"/>
            <a:ext cx="3224216" cy="12380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30" name="Google Shape;830;p38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386392" y="2914650"/>
            <a:ext cx="3224216" cy="1238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36" name="Google Shape;83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39"/>
          <p:cNvSpPr/>
          <p:nvPr/>
        </p:nvSpPr>
        <p:spPr>
          <a:xfrm>
            <a:off x="476251" y="1359694"/>
            <a:ext cx="37101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9"/>
          <p:cNvSpPr/>
          <p:nvPr/>
        </p:nvSpPr>
        <p:spPr>
          <a:xfrm>
            <a:off x="476251" y="1359694"/>
            <a:ext cx="37101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9"/>
          <p:cNvSpPr/>
          <p:nvPr/>
        </p:nvSpPr>
        <p:spPr>
          <a:xfrm>
            <a:off x="476251" y="1359694"/>
            <a:ext cx="3837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Why Now? / Version1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9"/>
          <p:cNvSpPr/>
          <p:nvPr/>
        </p:nvSpPr>
        <p:spPr>
          <a:xfrm>
            <a:off x="476251" y="1869281"/>
            <a:ext cx="39831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2400"/>
              <a:buFont typeface="Archivo SemiBold"/>
              <a:buNone/>
            </a:pPr>
            <a:r>
              <a:rPr b="0" i="0" lang="en" sz="24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here-  the more specific the better]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9"/>
          <p:cNvSpPr/>
          <p:nvPr/>
        </p:nvSpPr>
        <p:spPr>
          <a:xfrm>
            <a:off x="476251" y="2917031"/>
            <a:ext cx="37101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9"/>
          <p:cNvSpPr/>
          <p:nvPr/>
        </p:nvSpPr>
        <p:spPr>
          <a:xfrm>
            <a:off x="476251" y="2917031"/>
            <a:ext cx="3760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BCB3FF"/>
                </a:solidFill>
                <a:latin typeface="Archivo"/>
                <a:ea typeface="Archivo"/>
                <a:cs typeface="Archivo"/>
                <a:sym typeface="Archivo"/>
              </a:rPr>
              <a:t>Explain why this idea can work now and not before...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9"/>
          <p:cNvSpPr/>
          <p:nvPr/>
        </p:nvSpPr>
        <p:spPr>
          <a:xfrm>
            <a:off x="247650" y="4752975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844" name="Google Shape;84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4" y="4664636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45" name="Google Shape;84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88421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46" name="Google Shape;846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13" y="4989370"/>
            <a:ext cx="38933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47" name="Google Shape;847;p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6" y="4988496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48" name="Google Shape;848;p3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19" y="4988496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49" name="Google Shape;849;p3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88412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50" name="Google Shape;850;p3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4" y="4978161"/>
            <a:ext cx="25417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51" name="Google Shape;851;p3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5" y="4988496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52" name="Google Shape;852;p3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88" y="4988496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53" name="Google Shape;853;p3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88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39"/>
          <p:cNvSpPr/>
          <p:nvPr/>
        </p:nvSpPr>
        <p:spPr>
          <a:xfrm>
            <a:off x="3929508" y="4745394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9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9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9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858" name="Google Shape;858;p3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29508" y="4745394"/>
            <a:ext cx="233693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39"/>
          <p:cNvSpPr/>
          <p:nvPr/>
        </p:nvSpPr>
        <p:spPr>
          <a:xfrm>
            <a:off x="3929508" y="4735748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860" name="Google Shape;860;p3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61897" y="4767197"/>
            <a:ext cx="172934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61" name="Google Shape;861;p3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8366" y="4839258"/>
            <a:ext cx="76093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62" name="Google Shape;862;p3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77533" y="4868726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63" name="Google Shape;863;p3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69106" y="4818069"/>
            <a:ext cx="34910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64" name="Google Shape;864;p3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3" y="4774406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65" name="Google Shape;865;p3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06" y="4774406"/>
            <a:ext cx="158525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6" name="Google Shape;866;p39"/>
          <p:cNvSpPr/>
          <p:nvPr/>
        </p:nvSpPr>
        <p:spPr>
          <a:xfrm>
            <a:off x="4204849" y="4781550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9"/>
          <p:cNvSpPr/>
          <p:nvPr/>
        </p:nvSpPr>
        <p:spPr>
          <a:xfrm>
            <a:off x="4204849" y="4781550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9"/>
          <p:cNvSpPr/>
          <p:nvPr/>
        </p:nvSpPr>
        <p:spPr>
          <a:xfrm>
            <a:off x="8694746" y="4769644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5014917" y="2867025"/>
            <a:ext cx="37242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9"/>
          <p:cNvSpPr/>
          <p:nvPr/>
        </p:nvSpPr>
        <p:spPr>
          <a:xfrm>
            <a:off x="5014917" y="2867025"/>
            <a:ext cx="372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871" name="Google Shape;871;p3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014917" y="2867025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39"/>
          <p:cNvSpPr/>
          <p:nvPr/>
        </p:nvSpPr>
        <p:spPr>
          <a:xfrm>
            <a:off x="5329242" y="2867025"/>
            <a:ext cx="3467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Infrastructure Maturation...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9"/>
          <p:cNvSpPr/>
          <p:nvPr/>
        </p:nvSpPr>
        <p:spPr>
          <a:xfrm>
            <a:off x="5014917" y="3314700"/>
            <a:ext cx="372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874" name="Google Shape;874;p3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014917" y="3314700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39"/>
          <p:cNvSpPr/>
          <p:nvPr/>
        </p:nvSpPr>
        <p:spPr>
          <a:xfrm>
            <a:off x="5329242" y="3314700"/>
            <a:ext cx="3467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Regulatory Greenlight...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9"/>
          <p:cNvSpPr/>
          <p:nvPr/>
        </p:nvSpPr>
        <p:spPr>
          <a:xfrm>
            <a:off x="5014917" y="3762375"/>
            <a:ext cx="372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877" name="Google Shape;877;p3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014917" y="3762375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39"/>
          <p:cNvSpPr/>
          <p:nvPr/>
        </p:nvSpPr>
        <p:spPr>
          <a:xfrm>
            <a:off x="5329242" y="3762375"/>
            <a:ext cx="3467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884" name="Google Shape;88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40"/>
          <p:cNvSpPr/>
          <p:nvPr/>
        </p:nvSpPr>
        <p:spPr>
          <a:xfrm>
            <a:off x="476251" y="1359694"/>
            <a:ext cx="37101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0"/>
          <p:cNvSpPr/>
          <p:nvPr/>
        </p:nvSpPr>
        <p:spPr>
          <a:xfrm>
            <a:off x="476251" y="1359694"/>
            <a:ext cx="37101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0"/>
          <p:cNvSpPr/>
          <p:nvPr/>
        </p:nvSpPr>
        <p:spPr>
          <a:xfrm>
            <a:off x="476251" y="1359694"/>
            <a:ext cx="38370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Why Now? / Version2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40"/>
          <p:cNvSpPr/>
          <p:nvPr/>
        </p:nvSpPr>
        <p:spPr>
          <a:xfrm>
            <a:off x="476251" y="1869281"/>
            <a:ext cx="39831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2400"/>
              <a:buFont typeface="Archivo SemiBold"/>
              <a:buNone/>
            </a:pPr>
            <a:r>
              <a:rPr b="0" i="0" lang="en" sz="24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here-  the more specific the better]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40"/>
          <p:cNvSpPr/>
          <p:nvPr/>
        </p:nvSpPr>
        <p:spPr>
          <a:xfrm>
            <a:off x="476251" y="2917031"/>
            <a:ext cx="37101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40"/>
          <p:cNvSpPr/>
          <p:nvPr/>
        </p:nvSpPr>
        <p:spPr>
          <a:xfrm>
            <a:off x="476251" y="2917031"/>
            <a:ext cx="37608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BCB3FF"/>
                </a:solidFill>
                <a:latin typeface="Archivo"/>
                <a:ea typeface="Archivo"/>
                <a:cs typeface="Archivo"/>
                <a:sym typeface="Archivo"/>
              </a:rPr>
              <a:t>Explain why this idea can work now and not before...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0"/>
          <p:cNvSpPr/>
          <p:nvPr/>
        </p:nvSpPr>
        <p:spPr>
          <a:xfrm>
            <a:off x="247650" y="4752975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892" name="Google Shape;89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4" y="4664636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93" name="Google Shape;893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88421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94" name="Google Shape;894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13" y="4989370"/>
            <a:ext cx="38933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95" name="Google Shape;895;p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6" y="4988496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96" name="Google Shape;896;p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19" y="4988496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97" name="Google Shape;897;p4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88412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98" name="Google Shape;898;p4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4" y="4978161"/>
            <a:ext cx="25417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899" name="Google Shape;899;p4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5" y="4988496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00" name="Google Shape;900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88" y="4988496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01" name="Google Shape;901;p4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88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40"/>
          <p:cNvSpPr/>
          <p:nvPr/>
        </p:nvSpPr>
        <p:spPr>
          <a:xfrm>
            <a:off x="3929508" y="4745394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40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0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0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06" name="Google Shape;906;p4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29508" y="4745394"/>
            <a:ext cx="233693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40"/>
          <p:cNvSpPr/>
          <p:nvPr/>
        </p:nvSpPr>
        <p:spPr>
          <a:xfrm>
            <a:off x="3929508" y="4735748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08" name="Google Shape;908;p4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61897" y="4767197"/>
            <a:ext cx="172934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09" name="Google Shape;909;p4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8366" y="4839258"/>
            <a:ext cx="76093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10" name="Google Shape;910;p4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77533" y="4868726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11" name="Google Shape;911;p4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69106" y="4818069"/>
            <a:ext cx="34910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12" name="Google Shape;912;p4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3" y="4774406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13" name="Google Shape;913;p4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06" y="4774406"/>
            <a:ext cx="158525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40"/>
          <p:cNvSpPr/>
          <p:nvPr/>
        </p:nvSpPr>
        <p:spPr>
          <a:xfrm>
            <a:off x="4204849" y="4781550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0"/>
          <p:cNvSpPr/>
          <p:nvPr/>
        </p:nvSpPr>
        <p:spPr>
          <a:xfrm>
            <a:off x="4204849" y="4781550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40"/>
          <p:cNvSpPr/>
          <p:nvPr/>
        </p:nvSpPr>
        <p:spPr>
          <a:xfrm>
            <a:off x="8694746" y="4769644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40"/>
          <p:cNvSpPr/>
          <p:nvPr/>
        </p:nvSpPr>
        <p:spPr>
          <a:xfrm>
            <a:off x="5014917" y="1500188"/>
            <a:ext cx="37242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0"/>
          <p:cNvSpPr/>
          <p:nvPr/>
        </p:nvSpPr>
        <p:spPr>
          <a:xfrm>
            <a:off x="5014917" y="1500188"/>
            <a:ext cx="372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19" name="Google Shape;919;p4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014917" y="1500188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40"/>
          <p:cNvSpPr/>
          <p:nvPr/>
        </p:nvSpPr>
        <p:spPr>
          <a:xfrm>
            <a:off x="5329242" y="1500188"/>
            <a:ext cx="3467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Infrastructure Maturation...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40"/>
          <p:cNvSpPr/>
          <p:nvPr/>
        </p:nvSpPr>
        <p:spPr>
          <a:xfrm>
            <a:off x="5014917" y="1947863"/>
            <a:ext cx="372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22" name="Google Shape;922;p4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014917" y="1947863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40"/>
          <p:cNvSpPr/>
          <p:nvPr/>
        </p:nvSpPr>
        <p:spPr>
          <a:xfrm>
            <a:off x="5329242" y="1947863"/>
            <a:ext cx="3467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Regulatory Greenlight...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40"/>
          <p:cNvSpPr/>
          <p:nvPr/>
        </p:nvSpPr>
        <p:spPr>
          <a:xfrm>
            <a:off x="5014917" y="2395538"/>
            <a:ext cx="372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25" name="Google Shape;925;p4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014917" y="2395538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40"/>
          <p:cNvSpPr/>
          <p:nvPr/>
        </p:nvSpPr>
        <p:spPr>
          <a:xfrm>
            <a:off x="5329242" y="2395538"/>
            <a:ext cx="3467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Mainstream Acceptance...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40"/>
          <p:cNvSpPr/>
          <p:nvPr/>
        </p:nvSpPr>
        <p:spPr>
          <a:xfrm>
            <a:off x="5014917" y="2843213"/>
            <a:ext cx="372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28" name="Google Shape;928;p4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5014917" y="2843213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40"/>
          <p:cNvSpPr/>
          <p:nvPr/>
        </p:nvSpPr>
        <p:spPr>
          <a:xfrm>
            <a:off x="5329242" y="2843213"/>
            <a:ext cx="3467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935" name="Google Shape;93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41"/>
          <p:cNvSpPr/>
          <p:nvPr/>
        </p:nvSpPr>
        <p:spPr>
          <a:xfrm>
            <a:off x="476251" y="1357313"/>
            <a:ext cx="5910300" cy="17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41"/>
          <p:cNvSpPr/>
          <p:nvPr/>
        </p:nvSpPr>
        <p:spPr>
          <a:xfrm>
            <a:off x="476251" y="1357313"/>
            <a:ext cx="5910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1"/>
          <p:cNvSpPr/>
          <p:nvPr/>
        </p:nvSpPr>
        <p:spPr>
          <a:xfrm>
            <a:off x="476251" y="1357313"/>
            <a:ext cx="60372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Why Now? / V</a:t>
            </a:r>
            <a:r>
              <a:rPr b="1" lang="en" sz="30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ersion3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41"/>
          <p:cNvSpPr/>
          <p:nvPr/>
        </p:nvSpPr>
        <p:spPr>
          <a:xfrm>
            <a:off x="476251" y="1866900"/>
            <a:ext cx="39831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2400"/>
              <a:buFont typeface="Archivo SemiBold"/>
              <a:buNone/>
            </a:pPr>
            <a:r>
              <a:rPr b="0" i="0" lang="en" sz="24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here-  the more specific the better]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41"/>
          <p:cNvSpPr/>
          <p:nvPr/>
        </p:nvSpPr>
        <p:spPr>
          <a:xfrm>
            <a:off x="476251" y="2914650"/>
            <a:ext cx="5143500" cy="1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41"/>
          <p:cNvSpPr/>
          <p:nvPr/>
        </p:nvSpPr>
        <p:spPr>
          <a:xfrm>
            <a:off x="476251" y="2914650"/>
            <a:ext cx="51942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BCB3FF"/>
                </a:solidFill>
                <a:latin typeface="Archivo"/>
                <a:ea typeface="Archivo"/>
                <a:cs typeface="Archivo"/>
                <a:sym typeface="Archivo"/>
              </a:rPr>
              <a:t>Explain why this idea can work now and not before...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41"/>
          <p:cNvSpPr/>
          <p:nvPr/>
        </p:nvSpPr>
        <p:spPr>
          <a:xfrm>
            <a:off x="247650" y="4752975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43" name="Google Shape;94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4" y="4664636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44" name="Google Shape;944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88421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45" name="Google Shape;945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13" y="4989370"/>
            <a:ext cx="38933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46" name="Google Shape;946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6" y="4988496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47" name="Google Shape;947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19" y="4988496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48" name="Google Shape;948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88412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49" name="Google Shape;949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4" y="4978161"/>
            <a:ext cx="25417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50" name="Google Shape;950;p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5" y="4988496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51" name="Google Shape;951;p4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88" y="4988496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52" name="Google Shape;952;p4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88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41"/>
          <p:cNvSpPr/>
          <p:nvPr/>
        </p:nvSpPr>
        <p:spPr>
          <a:xfrm>
            <a:off x="3929508" y="4745394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1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1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41"/>
          <p:cNvSpPr/>
          <p:nvPr/>
        </p:nvSpPr>
        <p:spPr>
          <a:xfrm>
            <a:off x="3929508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57" name="Google Shape;957;p4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29508" y="4745394"/>
            <a:ext cx="233693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41"/>
          <p:cNvSpPr/>
          <p:nvPr/>
        </p:nvSpPr>
        <p:spPr>
          <a:xfrm>
            <a:off x="3929508" y="4735748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59" name="Google Shape;959;p4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61897" y="4767197"/>
            <a:ext cx="172934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60" name="Google Shape;960;p4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8366" y="4839258"/>
            <a:ext cx="76093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61" name="Google Shape;961;p4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77533" y="4868726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62" name="Google Shape;962;p4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69106" y="4818069"/>
            <a:ext cx="34910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63" name="Google Shape;963;p4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3" y="4774406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64" name="Google Shape;964;p4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06" y="4774406"/>
            <a:ext cx="158525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41"/>
          <p:cNvSpPr/>
          <p:nvPr/>
        </p:nvSpPr>
        <p:spPr>
          <a:xfrm>
            <a:off x="4204849" y="4781550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1"/>
          <p:cNvSpPr/>
          <p:nvPr/>
        </p:nvSpPr>
        <p:spPr>
          <a:xfrm>
            <a:off x="4204849" y="4781550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1"/>
          <p:cNvSpPr/>
          <p:nvPr/>
        </p:nvSpPr>
        <p:spPr>
          <a:xfrm>
            <a:off x="8694746" y="4769644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06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968" name="Google Shape;968;p4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696081" y="2139776"/>
            <a:ext cx="2446853" cy="243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974" name="Google Shape;97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42"/>
          <p:cNvSpPr/>
          <p:nvPr/>
        </p:nvSpPr>
        <p:spPr>
          <a:xfrm>
            <a:off x="476251" y="912019"/>
            <a:ext cx="37101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2"/>
          <p:cNvSpPr/>
          <p:nvPr/>
        </p:nvSpPr>
        <p:spPr>
          <a:xfrm>
            <a:off x="476251" y="912019"/>
            <a:ext cx="38370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Why are </a:t>
            </a:r>
            <a:r>
              <a:rPr b="1" lang="en" sz="3000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we</a:t>
            </a:r>
            <a:r>
              <a:rPr b="1" i="0" lang="en" sz="3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 the ones to do it?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42"/>
          <p:cNvSpPr/>
          <p:nvPr/>
        </p:nvSpPr>
        <p:spPr>
          <a:xfrm>
            <a:off x="476251" y="2121694"/>
            <a:ext cx="37005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2"/>
          <p:cNvSpPr/>
          <p:nvPr/>
        </p:nvSpPr>
        <p:spPr>
          <a:xfrm>
            <a:off x="476251" y="2121694"/>
            <a:ext cx="3700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79" name="Google Shape;97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12169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42"/>
          <p:cNvSpPr/>
          <p:nvPr/>
        </p:nvSpPr>
        <p:spPr>
          <a:xfrm>
            <a:off x="790576" y="2121694"/>
            <a:ext cx="344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Successfully launched two blockchain projects in past 3 years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2"/>
          <p:cNvSpPr/>
          <p:nvPr/>
        </p:nvSpPr>
        <p:spPr>
          <a:xfrm>
            <a:off x="476251" y="2712244"/>
            <a:ext cx="3700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82" name="Google Shape;98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71224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42"/>
          <p:cNvSpPr/>
          <p:nvPr/>
        </p:nvSpPr>
        <p:spPr>
          <a:xfrm>
            <a:off x="790576" y="2712244"/>
            <a:ext cx="3443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Team of former Solana and Ethereum developers.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42"/>
          <p:cNvSpPr/>
          <p:nvPr/>
        </p:nvSpPr>
        <p:spPr>
          <a:xfrm>
            <a:off x="476251" y="3302794"/>
            <a:ext cx="3700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85" name="Google Shape;98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30279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42"/>
          <p:cNvSpPr/>
          <p:nvPr/>
        </p:nvSpPr>
        <p:spPr>
          <a:xfrm>
            <a:off x="790576" y="3302794"/>
            <a:ext cx="34434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[Insert Your Text Here]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2"/>
          <p:cNvSpPr/>
          <p:nvPr/>
        </p:nvSpPr>
        <p:spPr>
          <a:xfrm>
            <a:off x="247650" y="4752975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988" name="Google Shape;98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2354" y="4664636"/>
            <a:ext cx="297005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89" name="Google Shape;989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650" y="4988421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0" name="Google Shape;990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708" y="4989370"/>
            <a:ext cx="38937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1" name="Google Shape;991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9561" y="4988496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2" name="Google Shape;992;p4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85623" y="4988496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3" name="Google Shape;993;p4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4634" y="4988412"/>
            <a:ext cx="24687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4" name="Google Shape;994;p4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62484" y="4978161"/>
            <a:ext cx="25422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5" name="Google Shape;995;p4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1719" y="4988496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6" name="Google Shape;996;p4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8888" y="4988496"/>
            <a:ext cx="45263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997" name="Google Shape;997;p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8244" y="4988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42"/>
          <p:cNvSpPr/>
          <p:nvPr/>
        </p:nvSpPr>
        <p:spPr>
          <a:xfrm>
            <a:off x="3929513" y="4745394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42"/>
          <p:cNvSpPr/>
          <p:nvPr/>
        </p:nvSpPr>
        <p:spPr>
          <a:xfrm>
            <a:off x="3929513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42"/>
          <p:cNvSpPr/>
          <p:nvPr/>
        </p:nvSpPr>
        <p:spPr>
          <a:xfrm>
            <a:off x="3929513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42"/>
          <p:cNvSpPr/>
          <p:nvPr/>
        </p:nvSpPr>
        <p:spPr>
          <a:xfrm>
            <a:off x="3929513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02" name="Google Shape;1002;p4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29513" y="4745394"/>
            <a:ext cx="233698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42"/>
          <p:cNvSpPr/>
          <p:nvPr/>
        </p:nvSpPr>
        <p:spPr>
          <a:xfrm>
            <a:off x="3929513" y="4735748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04" name="Google Shape;1004;p4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61901" y="4767197"/>
            <a:ext cx="172938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05" name="Google Shape;1005;p4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048371" y="4839258"/>
            <a:ext cx="76089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06" name="Google Shape;1006;p4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77538" y="4868726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07" name="Google Shape;1007;p4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69110" y="4818069"/>
            <a:ext cx="34910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08" name="Google Shape;1008;p4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77538" y="4774406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09" name="Google Shape;1009;p4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69110" y="4774406"/>
            <a:ext cx="158521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42"/>
          <p:cNvSpPr/>
          <p:nvPr/>
        </p:nvSpPr>
        <p:spPr>
          <a:xfrm>
            <a:off x="4204854" y="4781550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42"/>
          <p:cNvSpPr/>
          <p:nvPr/>
        </p:nvSpPr>
        <p:spPr>
          <a:xfrm>
            <a:off x="4204854" y="4781550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42"/>
          <p:cNvSpPr/>
          <p:nvPr/>
        </p:nvSpPr>
        <p:spPr>
          <a:xfrm>
            <a:off x="8694746" y="4769644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07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42"/>
          <p:cNvSpPr/>
          <p:nvPr/>
        </p:nvSpPr>
        <p:spPr>
          <a:xfrm>
            <a:off x="4986342" y="396832"/>
            <a:ext cx="3743400" cy="37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42"/>
          <p:cNvSpPr/>
          <p:nvPr/>
        </p:nvSpPr>
        <p:spPr>
          <a:xfrm>
            <a:off x="5028023" y="396832"/>
            <a:ext cx="16668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15" name="Google Shape;1015;p4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295933" y="396832"/>
            <a:ext cx="1131049" cy="1041314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42"/>
          <p:cNvSpPr/>
          <p:nvPr/>
        </p:nvSpPr>
        <p:spPr>
          <a:xfrm>
            <a:off x="5028023" y="1590675"/>
            <a:ext cx="1666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42"/>
          <p:cNvSpPr/>
          <p:nvPr/>
        </p:nvSpPr>
        <p:spPr>
          <a:xfrm>
            <a:off x="5649530" y="1590675"/>
            <a:ext cx="423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SemiBold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Raj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42"/>
          <p:cNvSpPr/>
          <p:nvPr/>
        </p:nvSpPr>
        <p:spPr>
          <a:xfrm>
            <a:off x="5008973" y="1895475"/>
            <a:ext cx="170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Medium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CEO, [Startup Name]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Medium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Ex-CPO at Coinbase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42"/>
          <p:cNvSpPr/>
          <p:nvPr/>
        </p:nvSpPr>
        <p:spPr>
          <a:xfrm>
            <a:off x="7021113" y="396832"/>
            <a:ext cx="16668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20" name="Google Shape;1020;p4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89022" y="396832"/>
            <a:ext cx="1131049" cy="1041314"/>
          </a:xfrm>
          <a:prstGeom prst="rect">
            <a:avLst/>
          </a:prstGeom>
          <a:noFill/>
          <a:ln>
            <a:noFill/>
          </a:ln>
        </p:spPr>
      </p:pic>
      <p:sp>
        <p:nvSpPr>
          <p:cNvPr id="1021" name="Google Shape;1021;p42"/>
          <p:cNvSpPr/>
          <p:nvPr/>
        </p:nvSpPr>
        <p:spPr>
          <a:xfrm>
            <a:off x="7021113" y="1590675"/>
            <a:ext cx="1666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42"/>
          <p:cNvSpPr/>
          <p:nvPr/>
        </p:nvSpPr>
        <p:spPr>
          <a:xfrm>
            <a:off x="7423545" y="1590675"/>
            <a:ext cx="8619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SemiBold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Akshay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42"/>
          <p:cNvSpPr/>
          <p:nvPr/>
        </p:nvSpPr>
        <p:spPr>
          <a:xfrm>
            <a:off x="7002063" y="1895475"/>
            <a:ext cx="170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Medium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CTO, [Startup Name]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Medium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Ex-Head at Tezos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42"/>
          <p:cNvSpPr/>
          <p:nvPr/>
        </p:nvSpPr>
        <p:spPr>
          <a:xfrm>
            <a:off x="5028023" y="2428875"/>
            <a:ext cx="16668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25" name="Google Shape;1025;p4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5295933" y="2428875"/>
            <a:ext cx="1131049" cy="1041314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42"/>
          <p:cNvSpPr/>
          <p:nvPr/>
        </p:nvSpPr>
        <p:spPr>
          <a:xfrm>
            <a:off x="5028023" y="3622718"/>
            <a:ext cx="1666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2"/>
          <p:cNvSpPr/>
          <p:nvPr/>
        </p:nvSpPr>
        <p:spPr>
          <a:xfrm>
            <a:off x="5554280" y="3622718"/>
            <a:ext cx="6144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SemiBold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Kash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42"/>
          <p:cNvSpPr/>
          <p:nvPr/>
        </p:nvSpPr>
        <p:spPr>
          <a:xfrm>
            <a:off x="5008973" y="3927518"/>
            <a:ext cx="170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Medium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COO, [Startup Name]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Medium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Ex-Head of Ops at Kraken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42"/>
          <p:cNvSpPr/>
          <p:nvPr/>
        </p:nvSpPr>
        <p:spPr>
          <a:xfrm>
            <a:off x="7021113" y="2428875"/>
            <a:ext cx="1666800" cy="17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30" name="Google Shape;1030;p4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289022" y="2428875"/>
            <a:ext cx="1131049" cy="10413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1" name="Google Shape;1031;p42"/>
          <p:cNvSpPr/>
          <p:nvPr/>
        </p:nvSpPr>
        <p:spPr>
          <a:xfrm>
            <a:off x="7021113" y="3622718"/>
            <a:ext cx="16668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42"/>
          <p:cNvSpPr/>
          <p:nvPr/>
        </p:nvSpPr>
        <p:spPr>
          <a:xfrm>
            <a:off x="7402113" y="3622718"/>
            <a:ext cx="904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chivo SemiBold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Tanmay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42"/>
          <p:cNvSpPr/>
          <p:nvPr/>
        </p:nvSpPr>
        <p:spPr>
          <a:xfrm>
            <a:off x="7002063" y="3927518"/>
            <a:ext cx="170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Medium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CMO, [Startup Name]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chivo Medium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Forbes 30 Under 30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039" name="Google Shape;103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43"/>
          <p:cNvSpPr/>
          <p:nvPr/>
        </p:nvSpPr>
        <p:spPr>
          <a:xfrm>
            <a:off x="476251" y="381000"/>
            <a:ext cx="82488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43"/>
          <p:cNvSpPr/>
          <p:nvPr/>
        </p:nvSpPr>
        <p:spPr>
          <a:xfrm>
            <a:off x="476251" y="381000"/>
            <a:ext cx="49611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Where will we be next year if we win the hackathon/raise funds?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43"/>
          <p:cNvSpPr/>
          <p:nvPr/>
        </p:nvSpPr>
        <p:spPr>
          <a:xfrm>
            <a:off x="5691193" y="381000"/>
            <a:ext cx="30336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43"/>
          <p:cNvSpPr/>
          <p:nvPr/>
        </p:nvSpPr>
        <p:spPr>
          <a:xfrm>
            <a:off x="247650" y="4752975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44" name="Google Shape;104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4" y="4664636"/>
            <a:ext cx="297005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45" name="Google Shape;1045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88421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46" name="Google Shape;1046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08" y="4989370"/>
            <a:ext cx="38937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47" name="Google Shape;1047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1" y="4988496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48" name="Google Shape;1048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23" y="4988496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49" name="Google Shape;1049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88412"/>
            <a:ext cx="24687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50" name="Google Shape;1050;p4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4" y="4978161"/>
            <a:ext cx="25422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51" name="Google Shape;1051;p4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9" y="4988496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52" name="Google Shape;1052;p4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88" y="4988496"/>
            <a:ext cx="45263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53" name="Google Shape;1053;p4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88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43"/>
          <p:cNvSpPr/>
          <p:nvPr/>
        </p:nvSpPr>
        <p:spPr>
          <a:xfrm>
            <a:off x="3929513" y="4745394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43"/>
          <p:cNvSpPr/>
          <p:nvPr/>
        </p:nvSpPr>
        <p:spPr>
          <a:xfrm>
            <a:off x="3929513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43"/>
          <p:cNvSpPr/>
          <p:nvPr/>
        </p:nvSpPr>
        <p:spPr>
          <a:xfrm>
            <a:off x="3929513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43"/>
          <p:cNvSpPr/>
          <p:nvPr/>
        </p:nvSpPr>
        <p:spPr>
          <a:xfrm>
            <a:off x="3929513" y="4745394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58" name="Google Shape;1058;p4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29513" y="4745394"/>
            <a:ext cx="233698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43"/>
          <p:cNvSpPr/>
          <p:nvPr/>
        </p:nvSpPr>
        <p:spPr>
          <a:xfrm>
            <a:off x="3929513" y="4735748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60" name="Google Shape;1060;p4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61901" y="4767197"/>
            <a:ext cx="172938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61" name="Google Shape;1061;p4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8371" y="4839258"/>
            <a:ext cx="76089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62" name="Google Shape;1062;p4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77538" y="4868726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63" name="Google Shape;1063;p4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69110" y="4818069"/>
            <a:ext cx="34910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64" name="Google Shape;1064;p4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8" y="4774406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065" name="Google Shape;1065;p4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10" y="4774406"/>
            <a:ext cx="158521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43"/>
          <p:cNvSpPr/>
          <p:nvPr/>
        </p:nvSpPr>
        <p:spPr>
          <a:xfrm>
            <a:off x="4204854" y="4781550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43"/>
          <p:cNvSpPr/>
          <p:nvPr/>
        </p:nvSpPr>
        <p:spPr>
          <a:xfrm>
            <a:off x="4204854" y="4781550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43"/>
          <p:cNvSpPr/>
          <p:nvPr/>
        </p:nvSpPr>
        <p:spPr>
          <a:xfrm>
            <a:off x="8694746" y="4769644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08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43"/>
          <p:cNvSpPr/>
          <p:nvPr/>
        </p:nvSpPr>
        <p:spPr>
          <a:xfrm>
            <a:off x="866776" y="3831580"/>
            <a:ext cx="74103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70" name="Google Shape;1070;p4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66776" y="3832380"/>
            <a:ext cx="135480" cy="269039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43"/>
          <p:cNvSpPr/>
          <p:nvPr/>
        </p:nvSpPr>
        <p:spPr>
          <a:xfrm>
            <a:off x="1002256" y="3832380"/>
            <a:ext cx="3600" cy="269100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72" name="Google Shape;1072;p4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006014" y="3831580"/>
            <a:ext cx="1782982" cy="269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43"/>
          <p:cNvSpPr/>
          <p:nvPr/>
        </p:nvSpPr>
        <p:spPr>
          <a:xfrm>
            <a:off x="1668904" y="3911743"/>
            <a:ext cx="490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Q1 (2024)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074" name="Google Shape;1074;p4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788995" y="3831580"/>
            <a:ext cx="1782982" cy="269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43"/>
          <p:cNvSpPr/>
          <p:nvPr/>
        </p:nvSpPr>
        <p:spPr>
          <a:xfrm>
            <a:off x="3451886" y="3911743"/>
            <a:ext cx="490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Q2 (2024)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076" name="Google Shape;1076;p4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571977" y="3831580"/>
            <a:ext cx="1782982" cy="269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43"/>
          <p:cNvSpPr/>
          <p:nvPr/>
        </p:nvSpPr>
        <p:spPr>
          <a:xfrm>
            <a:off x="5234867" y="3911743"/>
            <a:ext cx="490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Q3 (2024)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078" name="Google Shape;1078;p4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6354958" y="3831580"/>
            <a:ext cx="1782982" cy="269872"/>
          </a:xfrm>
          <a:prstGeom prst="rect">
            <a:avLst/>
          </a:prstGeom>
          <a:noFill/>
          <a:ln>
            <a:noFill/>
          </a:ln>
        </p:spPr>
      </p:pic>
      <p:sp>
        <p:nvSpPr>
          <p:cNvPr id="1079" name="Google Shape;1079;p43"/>
          <p:cNvSpPr/>
          <p:nvPr/>
        </p:nvSpPr>
        <p:spPr>
          <a:xfrm>
            <a:off x="7017848" y="3911743"/>
            <a:ext cx="490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Q4 (2024)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080" name="Google Shape;1080;p4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8137939" y="3832380"/>
            <a:ext cx="139248" cy="2690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1" name="Google Shape;1081;p43"/>
          <p:cNvSpPr/>
          <p:nvPr/>
        </p:nvSpPr>
        <p:spPr>
          <a:xfrm>
            <a:off x="2947990" y="2790825"/>
            <a:ext cx="12621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82" name="Google Shape;1082;p4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2947990" y="2790825"/>
            <a:ext cx="1261933" cy="280683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43"/>
          <p:cNvSpPr/>
          <p:nvPr/>
        </p:nvSpPr>
        <p:spPr>
          <a:xfrm>
            <a:off x="3095563" y="2876420"/>
            <a:ext cx="9999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Tech Optimization 🔎 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084" name="Google Shape;1084;p4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527835" y="3071543"/>
            <a:ext cx="102245" cy="681307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43"/>
          <p:cNvSpPr/>
          <p:nvPr/>
        </p:nvSpPr>
        <p:spPr>
          <a:xfrm>
            <a:off x="3309941" y="3219450"/>
            <a:ext cx="1104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86" name="Google Shape;1086;p4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3309941" y="3219450"/>
            <a:ext cx="1104771" cy="280683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43"/>
          <p:cNvSpPr/>
          <p:nvPr/>
        </p:nvSpPr>
        <p:spPr>
          <a:xfrm>
            <a:off x="3457513" y="3305045"/>
            <a:ext cx="842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Hire Key Roles 💼 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088" name="Google Shape;1088;p4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3811203" y="3500168"/>
            <a:ext cx="102245" cy="2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43"/>
          <p:cNvSpPr/>
          <p:nvPr/>
        </p:nvSpPr>
        <p:spPr>
          <a:xfrm>
            <a:off x="6524631" y="2890838"/>
            <a:ext cx="9189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90" name="Google Shape;1090;p43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524631" y="2890838"/>
            <a:ext cx="919033" cy="280683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43"/>
          <p:cNvSpPr/>
          <p:nvPr/>
        </p:nvSpPr>
        <p:spPr>
          <a:xfrm>
            <a:off x="6672204" y="2976432"/>
            <a:ext cx="6570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v3 Release 🚀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092" name="Google Shape;1092;p43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6933025" y="3171555"/>
            <a:ext cx="102245" cy="6574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43"/>
          <p:cNvSpPr/>
          <p:nvPr/>
        </p:nvSpPr>
        <p:spPr>
          <a:xfrm>
            <a:off x="1343026" y="3300413"/>
            <a:ext cx="1475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94" name="Google Shape;1094;p43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1343026" y="3300413"/>
            <a:ext cx="1475707" cy="280683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43"/>
          <p:cNvSpPr/>
          <p:nvPr/>
        </p:nvSpPr>
        <p:spPr>
          <a:xfrm>
            <a:off x="1461754" y="3386007"/>
            <a:ext cx="12714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Close Partnership with X 💼 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096" name="Google Shape;1096;p43"/>
          <p:cNvPicPr preferRelativeResize="0"/>
          <p:nvPr/>
        </p:nvPicPr>
        <p:blipFill rotWithShape="1">
          <a:blip r:embed="rId34">
            <a:alphaModFix/>
          </a:blip>
          <a:srcRect b="0" l="0" r="0" t="0"/>
          <a:stretch/>
        </p:blipFill>
        <p:spPr>
          <a:xfrm>
            <a:off x="2029757" y="3581130"/>
            <a:ext cx="102245" cy="2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43"/>
          <p:cNvSpPr/>
          <p:nvPr/>
        </p:nvSpPr>
        <p:spPr>
          <a:xfrm>
            <a:off x="5233993" y="3300413"/>
            <a:ext cx="143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098" name="Google Shape;1098;p43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5233993" y="3300413"/>
            <a:ext cx="1438146" cy="280683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43"/>
          <p:cNvSpPr/>
          <p:nvPr/>
        </p:nvSpPr>
        <p:spPr>
          <a:xfrm>
            <a:off x="5381565" y="3386007"/>
            <a:ext cx="11763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chivo SemiBold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Pre-release Marketing  📺 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100" name="Google Shape;1100;p4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5901943" y="3581130"/>
            <a:ext cx="102245" cy="25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06" name="Google Shape;110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07" name="Google Shape;110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91041"/>
            <a:ext cx="4395363" cy="5523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08" name="Google Shape;110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8654" y="4591041"/>
            <a:ext cx="4395354" cy="552391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44"/>
          <p:cNvSpPr/>
          <p:nvPr/>
        </p:nvSpPr>
        <p:spPr>
          <a:xfrm>
            <a:off x="895351" y="957263"/>
            <a:ext cx="73485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44"/>
          <p:cNvSpPr/>
          <p:nvPr/>
        </p:nvSpPr>
        <p:spPr>
          <a:xfrm>
            <a:off x="895351" y="957263"/>
            <a:ext cx="4833900" cy="25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44"/>
          <p:cNvSpPr/>
          <p:nvPr/>
        </p:nvSpPr>
        <p:spPr>
          <a:xfrm>
            <a:off x="895351" y="957263"/>
            <a:ext cx="10335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44"/>
          <p:cNvSpPr/>
          <p:nvPr/>
        </p:nvSpPr>
        <p:spPr>
          <a:xfrm>
            <a:off x="895351" y="957263"/>
            <a:ext cx="10335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44"/>
          <p:cNvSpPr/>
          <p:nvPr/>
        </p:nvSpPr>
        <p:spPr>
          <a:xfrm>
            <a:off x="895351" y="957263"/>
            <a:ext cx="10335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114" name="Google Shape;1114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5351" y="957263"/>
            <a:ext cx="1033463" cy="951471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44"/>
          <p:cNvSpPr/>
          <p:nvPr/>
        </p:nvSpPr>
        <p:spPr>
          <a:xfrm>
            <a:off x="895351" y="914595"/>
            <a:ext cx="1033500" cy="10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116" name="Google Shape;1116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8570" y="1053684"/>
            <a:ext cx="764763" cy="764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17" name="Google Shape;1117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20956" y="1372344"/>
            <a:ext cx="336491" cy="329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18" name="Google Shape;1118;p4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7738" y="1502662"/>
            <a:ext cx="545214" cy="283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19" name="Google Shape;1119;p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70438" y="1278648"/>
            <a:ext cx="154391" cy="314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20" name="Google Shape;1120;p4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07738" y="1085552"/>
            <a:ext cx="547762" cy="283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21" name="Google Shape;1121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070438" y="1085552"/>
            <a:ext cx="701037" cy="70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44"/>
          <p:cNvSpPr/>
          <p:nvPr/>
        </p:nvSpPr>
        <p:spPr>
          <a:xfrm>
            <a:off x="895351" y="2108876"/>
            <a:ext cx="4833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44"/>
          <p:cNvSpPr/>
          <p:nvPr/>
        </p:nvSpPr>
        <p:spPr>
          <a:xfrm>
            <a:off x="895351" y="2108876"/>
            <a:ext cx="49737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Archivo ExtraBold"/>
              <a:buNone/>
            </a:pPr>
            <a:r>
              <a:rPr b="0" i="0" lang="en" sz="37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[Your Startup Name]</a:t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44"/>
          <p:cNvSpPr/>
          <p:nvPr/>
        </p:nvSpPr>
        <p:spPr>
          <a:xfrm>
            <a:off x="895351" y="2699426"/>
            <a:ext cx="4929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chivo"/>
              <a:buNone/>
            </a:pPr>
            <a:r>
              <a:rPr b="1" i="0" lang="en" sz="2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One-liner explaining what you do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125" name="Google Shape;1125;p4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95351" y="3080426"/>
            <a:ext cx="143351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44"/>
          <p:cNvSpPr/>
          <p:nvPr/>
        </p:nvSpPr>
        <p:spPr>
          <a:xfrm>
            <a:off x="895351" y="3294738"/>
            <a:ext cx="10908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yourlink.com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44"/>
          <p:cNvSpPr/>
          <p:nvPr/>
        </p:nvSpPr>
        <p:spPr>
          <a:xfrm>
            <a:off x="6305556" y="957263"/>
            <a:ext cx="1938300" cy="31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44"/>
          <p:cNvSpPr/>
          <p:nvPr/>
        </p:nvSpPr>
        <p:spPr>
          <a:xfrm>
            <a:off x="6305556" y="957263"/>
            <a:ext cx="1938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44"/>
          <p:cNvSpPr/>
          <p:nvPr/>
        </p:nvSpPr>
        <p:spPr>
          <a:xfrm>
            <a:off x="7000882" y="957263"/>
            <a:ext cx="13191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chivo ExtraBold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Your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44"/>
          <p:cNvSpPr/>
          <p:nvPr/>
        </p:nvSpPr>
        <p:spPr>
          <a:xfrm>
            <a:off x="7867658" y="1290638"/>
            <a:ext cx="433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CEO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44"/>
          <p:cNvSpPr/>
          <p:nvPr/>
        </p:nvSpPr>
        <p:spPr>
          <a:xfrm>
            <a:off x="6305556" y="1562100"/>
            <a:ext cx="1995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youremail@domain.com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44"/>
          <p:cNvSpPr/>
          <p:nvPr/>
        </p:nvSpPr>
        <p:spPr>
          <a:xfrm>
            <a:off x="6915157" y="1833563"/>
            <a:ext cx="1386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+99 9999999999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133" name="Google Shape;1133;p4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19881" y="2490788"/>
            <a:ext cx="1624014" cy="1623811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44"/>
          <p:cNvSpPr/>
          <p:nvPr/>
        </p:nvSpPr>
        <p:spPr>
          <a:xfrm>
            <a:off x="247650" y="180975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135" name="Google Shape;1135;p4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02354" y="92636"/>
            <a:ext cx="297005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36" name="Google Shape;1136;p4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47650" y="416421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37" name="Google Shape;1137;p4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292708" y="417370"/>
            <a:ext cx="38937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38" name="Google Shape;1138;p4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39561" y="416496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39" name="Google Shape;1139;p4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85623" y="416496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40" name="Google Shape;1140;p4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34634" y="416412"/>
            <a:ext cx="24687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41" name="Google Shape;1141;p4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62484" y="406161"/>
            <a:ext cx="25422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42" name="Google Shape;1142;p4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91719" y="416496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43" name="Google Shape;1143;p4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538888" y="416496"/>
            <a:ext cx="45263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44" name="Google Shape;1144;p4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588244" y="416486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44"/>
          <p:cNvSpPr/>
          <p:nvPr/>
        </p:nvSpPr>
        <p:spPr>
          <a:xfrm>
            <a:off x="7048507" y="209550"/>
            <a:ext cx="1847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44"/>
          <p:cNvSpPr/>
          <p:nvPr/>
        </p:nvSpPr>
        <p:spPr>
          <a:xfrm>
            <a:off x="7048507" y="209550"/>
            <a:ext cx="1847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44"/>
          <p:cNvSpPr/>
          <p:nvPr/>
        </p:nvSpPr>
        <p:spPr>
          <a:xfrm>
            <a:off x="7048507" y="209550"/>
            <a:ext cx="18921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Crafted with 🤍 by Spacekayak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153" name="Google Shape;115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45"/>
          <p:cNvSpPr/>
          <p:nvPr/>
        </p:nvSpPr>
        <p:spPr>
          <a:xfrm>
            <a:off x="476251" y="438150"/>
            <a:ext cx="4533900" cy="35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45"/>
          <p:cNvSpPr/>
          <p:nvPr/>
        </p:nvSpPr>
        <p:spPr>
          <a:xfrm>
            <a:off x="476251" y="438150"/>
            <a:ext cx="4660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 ExtraBo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Here is how we make/will make money...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45"/>
          <p:cNvSpPr/>
          <p:nvPr/>
        </p:nvSpPr>
        <p:spPr>
          <a:xfrm>
            <a:off x="476251" y="1647825"/>
            <a:ext cx="453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45"/>
          <p:cNvSpPr/>
          <p:nvPr/>
        </p:nvSpPr>
        <p:spPr>
          <a:xfrm>
            <a:off x="476251" y="1647825"/>
            <a:ext cx="1473300" cy="857400"/>
          </a:xfrm>
          <a:prstGeom prst="roundRect">
            <a:avLst>
              <a:gd fmla="val 11200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45"/>
          <p:cNvSpPr/>
          <p:nvPr/>
        </p:nvSpPr>
        <p:spPr>
          <a:xfrm>
            <a:off x="571501" y="1743075"/>
            <a:ext cx="1282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5"/>
          <p:cNvSpPr/>
          <p:nvPr/>
        </p:nvSpPr>
        <p:spPr>
          <a:xfrm>
            <a:off x="571501" y="1743075"/>
            <a:ext cx="1384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45"/>
          <p:cNvSpPr/>
          <p:nvPr/>
        </p:nvSpPr>
        <p:spPr>
          <a:xfrm>
            <a:off x="571501" y="2076450"/>
            <a:ext cx="1333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1" name="Google Shape;1161;p45"/>
          <p:cNvSpPr/>
          <p:nvPr/>
        </p:nvSpPr>
        <p:spPr>
          <a:xfrm>
            <a:off x="2006605" y="1647825"/>
            <a:ext cx="1473300" cy="857400"/>
          </a:xfrm>
          <a:prstGeom prst="roundRect">
            <a:avLst>
              <a:gd fmla="val 11200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5"/>
          <p:cNvSpPr/>
          <p:nvPr/>
        </p:nvSpPr>
        <p:spPr>
          <a:xfrm>
            <a:off x="2101855" y="1743075"/>
            <a:ext cx="1282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5"/>
          <p:cNvSpPr/>
          <p:nvPr/>
        </p:nvSpPr>
        <p:spPr>
          <a:xfrm>
            <a:off x="2101855" y="1743075"/>
            <a:ext cx="1384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45"/>
          <p:cNvSpPr/>
          <p:nvPr/>
        </p:nvSpPr>
        <p:spPr>
          <a:xfrm>
            <a:off x="2101855" y="2076450"/>
            <a:ext cx="1333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45"/>
          <p:cNvSpPr/>
          <p:nvPr/>
        </p:nvSpPr>
        <p:spPr>
          <a:xfrm>
            <a:off x="3536950" y="1647825"/>
            <a:ext cx="1473300" cy="857400"/>
          </a:xfrm>
          <a:prstGeom prst="roundRect">
            <a:avLst>
              <a:gd fmla="val 11200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45"/>
          <p:cNvSpPr/>
          <p:nvPr/>
        </p:nvSpPr>
        <p:spPr>
          <a:xfrm>
            <a:off x="3632200" y="1743075"/>
            <a:ext cx="1282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45"/>
          <p:cNvSpPr/>
          <p:nvPr/>
        </p:nvSpPr>
        <p:spPr>
          <a:xfrm>
            <a:off x="3632200" y="1743075"/>
            <a:ext cx="1384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45"/>
          <p:cNvSpPr/>
          <p:nvPr/>
        </p:nvSpPr>
        <p:spPr>
          <a:xfrm>
            <a:off x="3632200" y="2076450"/>
            <a:ext cx="1333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45"/>
          <p:cNvSpPr/>
          <p:nvPr/>
        </p:nvSpPr>
        <p:spPr>
          <a:xfrm>
            <a:off x="476251" y="2886075"/>
            <a:ext cx="3710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45"/>
          <p:cNvSpPr/>
          <p:nvPr/>
        </p:nvSpPr>
        <p:spPr>
          <a:xfrm>
            <a:off x="476251" y="2886075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171" name="Google Shape;117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886075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p45"/>
          <p:cNvSpPr/>
          <p:nvPr/>
        </p:nvSpPr>
        <p:spPr>
          <a:xfrm>
            <a:off x="790576" y="2886075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Transaction Fees: Charge a minimal fee for processing transactions on our platform.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45"/>
          <p:cNvSpPr/>
          <p:nvPr/>
        </p:nvSpPr>
        <p:spPr>
          <a:xfrm>
            <a:off x="476251" y="3476625"/>
            <a:ext cx="37101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174" name="Google Shape;117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476625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45"/>
          <p:cNvSpPr/>
          <p:nvPr/>
        </p:nvSpPr>
        <p:spPr>
          <a:xfrm>
            <a:off x="790576" y="3476625"/>
            <a:ext cx="34530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Staking Rewards: Earn a percentage from staking pools and DeFi protocols we introduce or manage.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176" name="Google Shape;1176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0680" y="1543050"/>
            <a:ext cx="2447928" cy="30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45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178" name="Google Shape;1178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54" y="4674161"/>
            <a:ext cx="297005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79" name="Google Shape;1179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80" name="Google Shape;1180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08" y="4998895"/>
            <a:ext cx="38937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81" name="Google Shape;1181;p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561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82" name="Google Shape;1182;p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5623" y="4998021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83" name="Google Shape;1183;p4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34" y="4997937"/>
            <a:ext cx="24687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84" name="Google Shape;1184;p4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484" y="4987686"/>
            <a:ext cx="25422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85" name="Google Shape;1185;p4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719" y="4998021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86" name="Google Shape;1186;p4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8888" y="4998021"/>
            <a:ext cx="45263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87" name="Google Shape;1187;p4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45"/>
          <p:cNvSpPr/>
          <p:nvPr/>
        </p:nvSpPr>
        <p:spPr>
          <a:xfrm>
            <a:off x="3931894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45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45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45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192" name="Google Shape;1192;p4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31894" y="4754919"/>
            <a:ext cx="233698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45"/>
          <p:cNvSpPr/>
          <p:nvPr/>
        </p:nvSpPr>
        <p:spPr>
          <a:xfrm>
            <a:off x="3931894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194" name="Google Shape;1194;p4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64283" y="4776722"/>
            <a:ext cx="172938" cy="17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95" name="Google Shape;1195;p4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50752" y="4848783"/>
            <a:ext cx="76089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96" name="Google Shape;1196;p4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9919" y="4878251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97" name="Google Shape;1197;p4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71492" y="4827594"/>
            <a:ext cx="34910" cy="7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98" name="Google Shape;1198;p4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79919" y="4783931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199" name="Google Shape;1199;p4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71492" y="4783931"/>
            <a:ext cx="158521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45"/>
          <p:cNvSpPr/>
          <p:nvPr/>
        </p:nvSpPr>
        <p:spPr>
          <a:xfrm>
            <a:off x="4207236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5"/>
          <p:cNvSpPr/>
          <p:nvPr/>
        </p:nvSpPr>
        <p:spPr>
          <a:xfrm>
            <a:off x="4207236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45"/>
          <p:cNvSpPr/>
          <p:nvPr/>
        </p:nvSpPr>
        <p:spPr>
          <a:xfrm>
            <a:off x="8699508" y="4779169"/>
            <a:ext cx="222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00" name="Google Shape;20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1" name="Google Shape;20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552950"/>
            <a:ext cx="4417702" cy="5904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2" name="Google Shape;202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6311" y="4552950"/>
            <a:ext cx="4417693" cy="59047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>
            <a:off x="1050132" y="1054894"/>
            <a:ext cx="7048500" cy="24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3159922" y="1054894"/>
            <a:ext cx="2829000" cy="9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3843341" y="1054894"/>
            <a:ext cx="14622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06" name="Google Shape;20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43341" y="1054894"/>
            <a:ext cx="1462089" cy="4761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07" name="Google Shape;20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2101" y="1120359"/>
            <a:ext cx="169329" cy="34524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/>
          <p:nvPr/>
        </p:nvSpPr>
        <p:spPr>
          <a:xfrm>
            <a:off x="3159922" y="1626394"/>
            <a:ext cx="28290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3159922" y="1626394"/>
            <a:ext cx="29304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2400"/>
              <a:buFont typeface="Archivo SemiBold"/>
              <a:buNone/>
            </a:pPr>
            <a:r>
              <a:rPr b="0" i="0" lang="en" sz="24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954882" y="2274094"/>
            <a:ext cx="72390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ExtraBold"/>
              <a:buNone/>
            </a:pPr>
            <a:r>
              <a:rPr b="0" i="0" lang="en" sz="45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[Insert a one-liner explaining what you do]</a:t>
            </a:r>
            <a:endParaRPr b="0" i="0" sz="4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11" name="Google Shape;211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333" y="171255"/>
            <a:ext cx="355067" cy="3260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2" name="Google Shape;212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932" y="558338"/>
            <a:ext cx="46900" cy="48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3" name="Google Shape;213;p2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67798" y="559464"/>
            <a:ext cx="46546" cy="471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4" name="Google Shape;214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3814" y="558422"/>
            <a:ext cx="49095" cy="63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5" name="Google Shape;215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78871" y="558422"/>
            <a:ext cx="50676" cy="481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6" name="Google Shape;216;p2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7463" y="558329"/>
            <a:ext cx="29514" cy="4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7" name="Google Shape;217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70763" y="546069"/>
            <a:ext cx="30389" cy="60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8" name="Google Shape;218;p2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05700" y="558422"/>
            <a:ext cx="50676" cy="481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19" name="Google Shape;219;p2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62097" y="558422"/>
            <a:ext cx="54108" cy="481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20" name="Google Shape;220;p28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21107" y="558413"/>
            <a:ext cx="76777" cy="4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08" name="Google Shape;120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p46"/>
          <p:cNvSpPr/>
          <p:nvPr/>
        </p:nvSpPr>
        <p:spPr>
          <a:xfrm>
            <a:off x="476251" y="147638"/>
            <a:ext cx="37101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6"/>
          <p:cNvSpPr/>
          <p:nvPr/>
        </p:nvSpPr>
        <p:spPr>
          <a:xfrm>
            <a:off x="476251" y="147638"/>
            <a:ext cx="38370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 ExtraBo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Here is how we make/will make money...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46"/>
          <p:cNvSpPr/>
          <p:nvPr/>
        </p:nvSpPr>
        <p:spPr>
          <a:xfrm>
            <a:off x="476251" y="1771650"/>
            <a:ext cx="37101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46"/>
          <p:cNvSpPr/>
          <p:nvPr/>
        </p:nvSpPr>
        <p:spPr>
          <a:xfrm>
            <a:off x="476251" y="1771650"/>
            <a:ext cx="1198500" cy="1023900"/>
          </a:xfrm>
          <a:prstGeom prst="roundRect">
            <a:avLst>
              <a:gd fmla="val 9377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6"/>
          <p:cNvSpPr/>
          <p:nvPr/>
        </p:nvSpPr>
        <p:spPr>
          <a:xfrm>
            <a:off x="571501" y="1866900"/>
            <a:ext cx="10080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6"/>
          <p:cNvSpPr/>
          <p:nvPr/>
        </p:nvSpPr>
        <p:spPr>
          <a:xfrm>
            <a:off x="571501" y="1866900"/>
            <a:ext cx="1109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46"/>
          <p:cNvSpPr/>
          <p:nvPr/>
        </p:nvSpPr>
        <p:spPr>
          <a:xfrm>
            <a:off x="571501" y="2200275"/>
            <a:ext cx="1058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1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46"/>
          <p:cNvSpPr/>
          <p:nvPr/>
        </p:nvSpPr>
        <p:spPr>
          <a:xfrm>
            <a:off x="1731961" y="1771650"/>
            <a:ext cx="1198500" cy="1023900"/>
          </a:xfrm>
          <a:prstGeom prst="roundRect">
            <a:avLst>
              <a:gd fmla="val 9377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6"/>
          <p:cNvSpPr/>
          <p:nvPr/>
        </p:nvSpPr>
        <p:spPr>
          <a:xfrm>
            <a:off x="1827211" y="1866900"/>
            <a:ext cx="10080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46"/>
          <p:cNvSpPr/>
          <p:nvPr/>
        </p:nvSpPr>
        <p:spPr>
          <a:xfrm>
            <a:off x="1827211" y="1866900"/>
            <a:ext cx="1109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46"/>
          <p:cNvSpPr/>
          <p:nvPr/>
        </p:nvSpPr>
        <p:spPr>
          <a:xfrm>
            <a:off x="1827211" y="2200275"/>
            <a:ext cx="1058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1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46"/>
          <p:cNvSpPr/>
          <p:nvPr/>
        </p:nvSpPr>
        <p:spPr>
          <a:xfrm>
            <a:off x="2987681" y="1771650"/>
            <a:ext cx="1198500" cy="1023900"/>
          </a:xfrm>
          <a:prstGeom prst="roundRect">
            <a:avLst>
              <a:gd fmla="val 9377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46"/>
          <p:cNvSpPr/>
          <p:nvPr/>
        </p:nvSpPr>
        <p:spPr>
          <a:xfrm>
            <a:off x="3082931" y="1866900"/>
            <a:ext cx="1008000" cy="8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46"/>
          <p:cNvSpPr/>
          <p:nvPr/>
        </p:nvSpPr>
        <p:spPr>
          <a:xfrm>
            <a:off x="3082931" y="1866900"/>
            <a:ext cx="11097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46"/>
          <p:cNvSpPr/>
          <p:nvPr/>
        </p:nvSpPr>
        <p:spPr>
          <a:xfrm>
            <a:off x="3082931" y="2200275"/>
            <a:ext cx="1058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1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46"/>
          <p:cNvSpPr/>
          <p:nvPr/>
        </p:nvSpPr>
        <p:spPr>
          <a:xfrm>
            <a:off x="476251" y="3176588"/>
            <a:ext cx="3710100" cy="11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46"/>
          <p:cNvSpPr/>
          <p:nvPr/>
        </p:nvSpPr>
        <p:spPr>
          <a:xfrm>
            <a:off x="476251" y="3176588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226" name="Google Shape;122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176587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227" name="Google Shape;1227;p46"/>
          <p:cNvSpPr/>
          <p:nvPr/>
        </p:nvSpPr>
        <p:spPr>
          <a:xfrm>
            <a:off x="790576" y="3176588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Transaction Fees: Charge a minimal fee for processing transactions on our platform.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46"/>
          <p:cNvSpPr/>
          <p:nvPr/>
        </p:nvSpPr>
        <p:spPr>
          <a:xfrm>
            <a:off x="476251" y="3767138"/>
            <a:ext cx="37101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229" name="Google Shape;122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767138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46"/>
          <p:cNvSpPr/>
          <p:nvPr/>
        </p:nvSpPr>
        <p:spPr>
          <a:xfrm>
            <a:off x="790576" y="3767138"/>
            <a:ext cx="34530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Staking Rewards: Earn a percentage from staking pools and DeFi protocols we introduce or manage.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231" name="Google Shape;1231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6342" y="1247775"/>
            <a:ext cx="3743329" cy="2104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p46"/>
          <p:cNvSpPr/>
          <p:nvPr/>
        </p:nvSpPr>
        <p:spPr>
          <a:xfrm>
            <a:off x="6696081" y="509588"/>
            <a:ext cx="500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Medium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[Title]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46"/>
          <p:cNvSpPr/>
          <p:nvPr/>
        </p:nvSpPr>
        <p:spPr>
          <a:xfrm>
            <a:off x="6572256" y="3910013"/>
            <a:ext cx="747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Medium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[Legend]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4" name="Google Shape;1234;p46"/>
          <p:cNvSpPr/>
          <p:nvPr/>
        </p:nvSpPr>
        <p:spPr>
          <a:xfrm>
            <a:off x="7986720" y="3324225"/>
            <a:ext cx="657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Medium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[X Axis]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46"/>
          <p:cNvSpPr/>
          <p:nvPr/>
        </p:nvSpPr>
        <p:spPr>
          <a:xfrm>
            <a:off x="5133980" y="1090613"/>
            <a:ext cx="6477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Medium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[Y Axis]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46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237" name="Google Shape;1237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54" y="4674161"/>
            <a:ext cx="297005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38" name="Google Shape;1238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39" name="Google Shape;1239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08" y="4998895"/>
            <a:ext cx="38937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40" name="Google Shape;1240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561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41" name="Google Shape;1241;p4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5623" y="4998021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42" name="Google Shape;1242;p4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34" y="4997937"/>
            <a:ext cx="24687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43" name="Google Shape;1243;p4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484" y="4987686"/>
            <a:ext cx="25422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44" name="Google Shape;1244;p4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719" y="4998021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45" name="Google Shape;1245;p4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8888" y="4998021"/>
            <a:ext cx="45263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46" name="Google Shape;1246;p4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247" name="Google Shape;1247;p46"/>
          <p:cNvSpPr/>
          <p:nvPr/>
        </p:nvSpPr>
        <p:spPr>
          <a:xfrm>
            <a:off x="3931894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6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46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46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251" name="Google Shape;1251;p4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31894" y="4754919"/>
            <a:ext cx="233698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52" name="Google Shape;1252;p46"/>
          <p:cNvSpPr/>
          <p:nvPr/>
        </p:nvSpPr>
        <p:spPr>
          <a:xfrm>
            <a:off x="3931894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253" name="Google Shape;1253;p4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64283" y="4776722"/>
            <a:ext cx="172938" cy="17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54" name="Google Shape;1254;p4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50752" y="4848783"/>
            <a:ext cx="76089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55" name="Google Shape;1255;p4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9919" y="4878251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56" name="Google Shape;1256;p4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71492" y="4827594"/>
            <a:ext cx="34910" cy="7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57" name="Google Shape;1257;p4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79919" y="4783931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58" name="Google Shape;1258;p4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71492" y="4783931"/>
            <a:ext cx="158521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46"/>
          <p:cNvSpPr/>
          <p:nvPr/>
        </p:nvSpPr>
        <p:spPr>
          <a:xfrm>
            <a:off x="4207236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6"/>
          <p:cNvSpPr/>
          <p:nvPr/>
        </p:nvSpPr>
        <p:spPr>
          <a:xfrm>
            <a:off x="4207236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46"/>
          <p:cNvSpPr/>
          <p:nvPr/>
        </p:nvSpPr>
        <p:spPr>
          <a:xfrm>
            <a:off x="8699508" y="4779169"/>
            <a:ext cx="222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1267" name="Google Shape;126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47"/>
          <p:cNvSpPr/>
          <p:nvPr/>
        </p:nvSpPr>
        <p:spPr>
          <a:xfrm>
            <a:off x="476251" y="531019"/>
            <a:ext cx="4533900" cy="3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47"/>
          <p:cNvSpPr/>
          <p:nvPr/>
        </p:nvSpPr>
        <p:spPr>
          <a:xfrm>
            <a:off x="476251" y="531019"/>
            <a:ext cx="4660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 ExtraBo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Here is how we make/will make money...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47"/>
          <p:cNvSpPr/>
          <p:nvPr/>
        </p:nvSpPr>
        <p:spPr>
          <a:xfrm>
            <a:off x="476251" y="1740694"/>
            <a:ext cx="4533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47"/>
          <p:cNvSpPr/>
          <p:nvPr/>
        </p:nvSpPr>
        <p:spPr>
          <a:xfrm>
            <a:off x="476251" y="1740694"/>
            <a:ext cx="1473300" cy="857400"/>
          </a:xfrm>
          <a:prstGeom prst="roundRect">
            <a:avLst>
              <a:gd fmla="val 11200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7"/>
          <p:cNvSpPr/>
          <p:nvPr/>
        </p:nvSpPr>
        <p:spPr>
          <a:xfrm>
            <a:off x="571501" y="1835944"/>
            <a:ext cx="1282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47"/>
          <p:cNvSpPr/>
          <p:nvPr/>
        </p:nvSpPr>
        <p:spPr>
          <a:xfrm>
            <a:off x="571501" y="1835944"/>
            <a:ext cx="1384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4" name="Google Shape;1274;p47"/>
          <p:cNvSpPr/>
          <p:nvPr/>
        </p:nvSpPr>
        <p:spPr>
          <a:xfrm>
            <a:off x="571501" y="2169319"/>
            <a:ext cx="1333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47"/>
          <p:cNvSpPr/>
          <p:nvPr/>
        </p:nvSpPr>
        <p:spPr>
          <a:xfrm>
            <a:off x="2006605" y="1740694"/>
            <a:ext cx="1473300" cy="857400"/>
          </a:xfrm>
          <a:prstGeom prst="roundRect">
            <a:avLst>
              <a:gd fmla="val 11200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47"/>
          <p:cNvSpPr/>
          <p:nvPr/>
        </p:nvSpPr>
        <p:spPr>
          <a:xfrm>
            <a:off x="2101855" y="1835944"/>
            <a:ext cx="1282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47"/>
          <p:cNvSpPr/>
          <p:nvPr/>
        </p:nvSpPr>
        <p:spPr>
          <a:xfrm>
            <a:off x="2101855" y="1835944"/>
            <a:ext cx="1384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47"/>
          <p:cNvSpPr/>
          <p:nvPr/>
        </p:nvSpPr>
        <p:spPr>
          <a:xfrm>
            <a:off x="2101855" y="2169319"/>
            <a:ext cx="1333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47"/>
          <p:cNvSpPr/>
          <p:nvPr/>
        </p:nvSpPr>
        <p:spPr>
          <a:xfrm>
            <a:off x="3536950" y="1740694"/>
            <a:ext cx="1473300" cy="857400"/>
          </a:xfrm>
          <a:prstGeom prst="roundRect">
            <a:avLst>
              <a:gd fmla="val 11200" name="adj"/>
            </a:avLst>
          </a:prstGeom>
          <a:solidFill>
            <a:srgbClr val="FFFFFF"/>
          </a:solidFill>
          <a:ln cap="flat" cmpd="sng" w="25400">
            <a:solidFill>
              <a:srgbClr val="000000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47"/>
          <p:cNvSpPr/>
          <p:nvPr/>
        </p:nvSpPr>
        <p:spPr>
          <a:xfrm>
            <a:off x="3632200" y="1835944"/>
            <a:ext cx="12828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47"/>
          <p:cNvSpPr/>
          <p:nvPr/>
        </p:nvSpPr>
        <p:spPr>
          <a:xfrm>
            <a:off x="3632200" y="1835944"/>
            <a:ext cx="1384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2400"/>
              <a:buFont typeface="Archivo ExtraBold"/>
              <a:buNone/>
            </a:pPr>
            <a:r>
              <a:rPr b="0" i="0" lang="en" sz="2400" u="none" cap="none" strike="noStrike">
                <a:solidFill>
                  <a:srgbClr val="5522E0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X%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47"/>
          <p:cNvSpPr/>
          <p:nvPr/>
        </p:nvSpPr>
        <p:spPr>
          <a:xfrm>
            <a:off x="3632200" y="2169319"/>
            <a:ext cx="13335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C6B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7C6BFF"/>
                </a:solidFill>
                <a:latin typeface="Archivo"/>
                <a:ea typeface="Archivo"/>
                <a:cs typeface="Archivo"/>
                <a:sym typeface="Archivo"/>
              </a:rPr>
              <a:t>income increase/quarter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47"/>
          <p:cNvSpPr/>
          <p:nvPr/>
        </p:nvSpPr>
        <p:spPr>
          <a:xfrm>
            <a:off x="476251" y="2978944"/>
            <a:ext cx="54816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47"/>
          <p:cNvSpPr/>
          <p:nvPr/>
        </p:nvSpPr>
        <p:spPr>
          <a:xfrm>
            <a:off x="476251" y="2978944"/>
            <a:ext cx="54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285" name="Google Shape;128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97894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47"/>
          <p:cNvSpPr/>
          <p:nvPr/>
        </p:nvSpPr>
        <p:spPr>
          <a:xfrm>
            <a:off x="790576" y="2978944"/>
            <a:ext cx="5224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Transaction Fees: Charge a minimal fee for processing transactions on our platform.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7" name="Google Shape;1287;p47"/>
          <p:cNvSpPr/>
          <p:nvPr/>
        </p:nvSpPr>
        <p:spPr>
          <a:xfrm>
            <a:off x="476251" y="3569494"/>
            <a:ext cx="54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288" name="Google Shape;128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56949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47"/>
          <p:cNvSpPr/>
          <p:nvPr/>
        </p:nvSpPr>
        <p:spPr>
          <a:xfrm>
            <a:off x="790576" y="3569494"/>
            <a:ext cx="5224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Staking Rewards: Earn a percentage from staking pools and DeFi protocols we introduce or manage.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1290" name="Google Shape;129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0595" y="2123963"/>
            <a:ext cx="2472335" cy="2457257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47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292" name="Google Shape;1292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54" y="4674161"/>
            <a:ext cx="297005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93" name="Google Shape;1293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94" name="Google Shape;1294;p4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08" y="4998895"/>
            <a:ext cx="38937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95" name="Google Shape;1295;p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561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96" name="Google Shape;1296;p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5623" y="4998021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97" name="Google Shape;1297;p4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34" y="4997937"/>
            <a:ext cx="24687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98" name="Google Shape;1298;p4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484" y="4987686"/>
            <a:ext cx="25422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299" name="Google Shape;1299;p4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719" y="4998021"/>
            <a:ext cx="42388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00" name="Google Shape;1300;p4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8888" y="4998021"/>
            <a:ext cx="45263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01" name="Google Shape;1301;p4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47"/>
          <p:cNvSpPr/>
          <p:nvPr/>
        </p:nvSpPr>
        <p:spPr>
          <a:xfrm>
            <a:off x="3931894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47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47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47"/>
          <p:cNvSpPr/>
          <p:nvPr/>
        </p:nvSpPr>
        <p:spPr>
          <a:xfrm>
            <a:off x="3931894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306" name="Google Shape;1306;p4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31894" y="4754919"/>
            <a:ext cx="233698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47"/>
          <p:cNvSpPr/>
          <p:nvPr/>
        </p:nvSpPr>
        <p:spPr>
          <a:xfrm>
            <a:off x="3931894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308" name="Google Shape;1308;p4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64283" y="4776722"/>
            <a:ext cx="172938" cy="17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09" name="Google Shape;1309;p4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50752" y="4848783"/>
            <a:ext cx="76089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10" name="Google Shape;1310;p4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9919" y="4878251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11" name="Google Shape;1311;p4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71492" y="4827594"/>
            <a:ext cx="34910" cy="7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12" name="Google Shape;1312;p4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79919" y="4783931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313" name="Google Shape;1313;p4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71492" y="4783931"/>
            <a:ext cx="158521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4" name="Google Shape;1314;p47"/>
          <p:cNvSpPr/>
          <p:nvPr/>
        </p:nvSpPr>
        <p:spPr>
          <a:xfrm>
            <a:off x="4207236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47"/>
          <p:cNvSpPr/>
          <p:nvPr/>
        </p:nvSpPr>
        <p:spPr>
          <a:xfrm>
            <a:off x="4207236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47"/>
          <p:cNvSpPr/>
          <p:nvPr/>
        </p:nvSpPr>
        <p:spPr>
          <a:xfrm>
            <a:off x="8699508" y="4779169"/>
            <a:ext cx="222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/>
          <p:nvPr/>
        </p:nvSpPr>
        <p:spPr>
          <a:xfrm>
            <a:off x="476251" y="854869"/>
            <a:ext cx="4533900" cy="27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>
            <a:off x="476251" y="854869"/>
            <a:ext cx="4660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 ExtraBo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[State your problem</a:t>
            </a:r>
            <a:r>
              <a:rPr lang="en" sz="3000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 </a:t>
            </a:r>
            <a:r>
              <a:rPr b="0" i="0" lang="en" sz="30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here clearly]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476251" y="2064544"/>
            <a:ext cx="37101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476251" y="2064544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32" name="Google Shape;2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06454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/>
          <p:nvPr/>
        </p:nvSpPr>
        <p:spPr>
          <a:xfrm>
            <a:off x="790576" y="2064544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75% of users face X, wasting Y hours weekly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476251" y="2655094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35" name="Google Shape;2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65509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/>
          <p:nvPr/>
        </p:nvSpPr>
        <p:spPr>
          <a:xfrm>
            <a:off x="790576" y="2655094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Q% of Z professionals find current solutions lacking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476251" y="3245644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38" name="Google Shape;2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245644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/>
          <p:nvPr/>
        </p:nvSpPr>
        <p:spPr>
          <a:xfrm>
            <a:off x="790576" y="3245644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Our CEO spent Y days tackling X — sparking [Startup Name].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40" name="Google Shape;24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0680" y="1543050"/>
            <a:ext cx="2447928" cy="30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42" name="Google Shape;242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54" y="4674161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3" name="Google Shape;24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4" name="Google Shape;24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13" y="4998895"/>
            <a:ext cx="38933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5" name="Google Shape;24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566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6" name="Google Shape;246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5619" y="4998021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7" name="Google Shape;247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34" y="4997937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8" name="Google Shape;248;p2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484" y="4987686"/>
            <a:ext cx="25417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49" name="Google Shape;249;p2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715" y="4998021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50" name="Google Shape;250;p2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8888" y="4998021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51" name="Google Shape;251;p2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9"/>
          <p:cNvSpPr/>
          <p:nvPr/>
        </p:nvSpPr>
        <p:spPr>
          <a:xfrm>
            <a:off x="3931889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56" name="Google Shape;256;p2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31889" y="4754919"/>
            <a:ext cx="233693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/>
          <p:nvPr/>
        </p:nvSpPr>
        <p:spPr>
          <a:xfrm>
            <a:off x="3931889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58" name="Google Shape;258;p2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64278" y="4776722"/>
            <a:ext cx="172934" cy="17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59" name="Google Shape;259;p2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50747" y="4848783"/>
            <a:ext cx="76093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0" name="Google Shape;260;p2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9914" y="4878251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1" name="Google Shape;261;p2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71487" y="4827594"/>
            <a:ext cx="34910" cy="7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2" name="Google Shape;262;p2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79914" y="4783931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63" name="Google Shape;263;p2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71487" y="4783931"/>
            <a:ext cx="158525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9"/>
          <p:cNvSpPr/>
          <p:nvPr/>
        </p:nvSpPr>
        <p:spPr>
          <a:xfrm>
            <a:off x="4207231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4207231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8699508" y="4779169"/>
            <a:ext cx="222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272" name="Google Shape;2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0"/>
          <p:cNvSpPr/>
          <p:nvPr/>
        </p:nvSpPr>
        <p:spPr>
          <a:xfrm>
            <a:off x="476251" y="352425"/>
            <a:ext cx="3710100" cy="37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476251" y="352425"/>
            <a:ext cx="38370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 ExtraBo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[State your problem here clearly]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476251" y="1976438"/>
            <a:ext cx="3710100" cy="21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476251" y="1976438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77" name="Google Shape;2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1976438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0"/>
          <p:cNvSpPr/>
          <p:nvPr/>
        </p:nvSpPr>
        <p:spPr>
          <a:xfrm>
            <a:off x="790576" y="1976438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75% of users face X, wasting Y hours weekly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476251" y="2566988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80" name="Google Shape;28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566988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/>
          <p:nvPr/>
        </p:nvSpPr>
        <p:spPr>
          <a:xfrm>
            <a:off x="790576" y="2566988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Q% of Z professionals find current solutions lacking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0"/>
          <p:cNvSpPr/>
          <p:nvPr/>
        </p:nvSpPr>
        <p:spPr>
          <a:xfrm>
            <a:off x="476251" y="3157538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83" name="Google Shape;28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157538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0"/>
          <p:cNvSpPr/>
          <p:nvPr/>
        </p:nvSpPr>
        <p:spPr>
          <a:xfrm>
            <a:off x="790576" y="3157538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Our CEO spent Y days tackling X — sparking [Startup Name].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476251" y="3748088"/>
            <a:ext cx="3710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86" name="Google Shape;2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748088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/>
          <p:nvPr/>
        </p:nvSpPr>
        <p:spPr>
          <a:xfrm>
            <a:off x="790576" y="3748088"/>
            <a:ext cx="3453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Incorporate any data / personal anecdotes that support your claim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288" name="Google Shape;28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6342" y="1247775"/>
            <a:ext cx="3743329" cy="210476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0"/>
          <p:cNvSpPr/>
          <p:nvPr/>
        </p:nvSpPr>
        <p:spPr>
          <a:xfrm>
            <a:off x="6696081" y="509588"/>
            <a:ext cx="5001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Medium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[Title]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6572256" y="3910013"/>
            <a:ext cx="7476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Medium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[Legend]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7986720" y="3324225"/>
            <a:ext cx="6573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Medium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[X Axis]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5133980" y="1090613"/>
            <a:ext cx="6477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522E0"/>
              </a:buClr>
              <a:buSzPts val="1300"/>
              <a:buFont typeface="Archivo Medium"/>
              <a:buNone/>
            </a:pPr>
            <a:r>
              <a:rPr b="0" i="0" lang="en" sz="1300" u="none" cap="none" strike="noStrike">
                <a:solidFill>
                  <a:srgbClr val="5522E0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[Y Axis]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294" name="Google Shape;294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54" y="4674161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95" name="Google Shape;295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96" name="Google Shape;296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13" y="4998895"/>
            <a:ext cx="38933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97" name="Google Shape;297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566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98" name="Google Shape;298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5619" y="4998021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299" name="Google Shape;299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34" y="4997937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0" name="Google Shape;300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484" y="4987686"/>
            <a:ext cx="25417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1" name="Google Shape;301;p3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715" y="4998021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2" name="Google Shape;302;p3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8888" y="4998021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03" name="Google Shape;303;p3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/>
          <p:nvPr/>
        </p:nvSpPr>
        <p:spPr>
          <a:xfrm>
            <a:off x="3931889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08" name="Google Shape;308;p3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31889" y="4754919"/>
            <a:ext cx="233693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/>
          <p:nvPr/>
        </p:nvSpPr>
        <p:spPr>
          <a:xfrm>
            <a:off x="3931889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10" name="Google Shape;310;p3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64278" y="4776722"/>
            <a:ext cx="172934" cy="17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11" name="Google Shape;311;p3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50747" y="4848783"/>
            <a:ext cx="76093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12" name="Google Shape;312;p3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9914" y="4878251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13" name="Google Shape;313;p3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71487" y="4827594"/>
            <a:ext cx="34910" cy="7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14" name="Google Shape;314;p3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79914" y="4783931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15" name="Google Shape;315;p3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71487" y="4783931"/>
            <a:ext cx="158525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0"/>
          <p:cNvSpPr/>
          <p:nvPr/>
        </p:nvSpPr>
        <p:spPr>
          <a:xfrm>
            <a:off x="4207231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4207231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8699508" y="4779169"/>
            <a:ext cx="222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24" name="Google Shape;32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1"/>
          <p:cNvSpPr/>
          <p:nvPr/>
        </p:nvSpPr>
        <p:spPr>
          <a:xfrm>
            <a:off x="476251" y="1069181"/>
            <a:ext cx="4533900" cy="23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476251" y="1069181"/>
            <a:ext cx="4660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 ExtraBo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[State your problem here clearly]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1"/>
          <p:cNvSpPr/>
          <p:nvPr/>
        </p:nvSpPr>
        <p:spPr>
          <a:xfrm>
            <a:off x="476251" y="2278856"/>
            <a:ext cx="5481600" cy="11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476251" y="2278856"/>
            <a:ext cx="548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29" name="Google Shape;32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278856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/>
          <p:nvPr/>
        </p:nvSpPr>
        <p:spPr>
          <a:xfrm>
            <a:off x="790576" y="2278856"/>
            <a:ext cx="5224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75% of users face X, wasting Y hours weekly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476251" y="2726531"/>
            <a:ext cx="548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32" name="Google Shape;33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726531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1"/>
          <p:cNvSpPr/>
          <p:nvPr/>
        </p:nvSpPr>
        <p:spPr>
          <a:xfrm>
            <a:off x="790576" y="2726531"/>
            <a:ext cx="5224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Q% of Z professionals find current solutions lacking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1"/>
          <p:cNvSpPr/>
          <p:nvPr/>
        </p:nvSpPr>
        <p:spPr>
          <a:xfrm>
            <a:off x="476251" y="3174206"/>
            <a:ext cx="5481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35" name="Google Shape;33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174206"/>
            <a:ext cx="161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/>
          <p:nvPr/>
        </p:nvSpPr>
        <p:spPr>
          <a:xfrm>
            <a:off x="790576" y="3174206"/>
            <a:ext cx="5224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Our CEO spent Y days tackling X — sparking [Startup Name].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337" name="Google Shape;33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0595" y="2123963"/>
            <a:ext cx="2472340" cy="245725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1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39" name="Google Shape;339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54" y="4674161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40" name="Google Shape;340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41" name="Google Shape;341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13" y="4998895"/>
            <a:ext cx="38933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42" name="Google Shape;342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566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43" name="Google Shape;343;p3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5619" y="4998021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44" name="Google Shape;344;p3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34" y="4997937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45" name="Google Shape;345;p3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484" y="4987686"/>
            <a:ext cx="25417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46" name="Google Shape;346;p3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715" y="4998021"/>
            <a:ext cx="42393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47" name="Google Shape;347;p3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8888" y="4998021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48" name="Google Shape;348;p3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1"/>
          <p:cNvSpPr/>
          <p:nvPr/>
        </p:nvSpPr>
        <p:spPr>
          <a:xfrm>
            <a:off x="3931889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393188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53" name="Google Shape;353;p3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31889" y="4754919"/>
            <a:ext cx="233693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/>
          <p:nvPr/>
        </p:nvSpPr>
        <p:spPr>
          <a:xfrm>
            <a:off x="3931889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55" name="Google Shape;355;p31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64278" y="4776722"/>
            <a:ext cx="172934" cy="172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56" name="Google Shape;356;p3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50747" y="4848783"/>
            <a:ext cx="76093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57" name="Google Shape;357;p3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9914" y="4878251"/>
            <a:ext cx="12328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58" name="Google Shape;358;p31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71487" y="4827594"/>
            <a:ext cx="34910" cy="71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59" name="Google Shape;359;p31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79914" y="4783931"/>
            <a:ext cx="123863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60" name="Google Shape;360;p31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71487" y="4783931"/>
            <a:ext cx="158525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1"/>
          <p:cNvSpPr/>
          <p:nvPr/>
        </p:nvSpPr>
        <p:spPr>
          <a:xfrm>
            <a:off x="4207231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"/>
          <p:cNvSpPr/>
          <p:nvPr/>
        </p:nvSpPr>
        <p:spPr>
          <a:xfrm>
            <a:off x="4207231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1"/>
          <p:cNvSpPr/>
          <p:nvPr/>
        </p:nvSpPr>
        <p:spPr>
          <a:xfrm>
            <a:off x="8699508" y="4779169"/>
            <a:ext cx="222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01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369" name="Google Shape;36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2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71" name="Google Shape;37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4" y="4674161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72" name="Google Shape;37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73" name="Google Shape;373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13" y="4998895"/>
            <a:ext cx="38935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74" name="Google Shape;374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6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75" name="Google Shape;375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19" y="4998021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76" name="Google Shape;376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97937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77" name="Google Shape;377;p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6" y="4987686"/>
            <a:ext cx="25419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78" name="Google Shape;378;p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5" y="4998021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79" name="Google Shape;379;p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88" y="4998021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80" name="Google Shape;380;p3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2"/>
          <p:cNvSpPr/>
          <p:nvPr/>
        </p:nvSpPr>
        <p:spPr>
          <a:xfrm>
            <a:off x="3929508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3929508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/>
          <p:nvPr/>
        </p:nvSpPr>
        <p:spPr>
          <a:xfrm>
            <a:off x="3929508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/>
          <p:nvPr/>
        </p:nvSpPr>
        <p:spPr>
          <a:xfrm>
            <a:off x="3929508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85" name="Google Shape;385;p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29508" y="4754919"/>
            <a:ext cx="233695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/>
          <p:nvPr/>
        </p:nvSpPr>
        <p:spPr>
          <a:xfrm>
            <a:off x="3929508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387" name="Google Shape;387;p3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61895" y="4776722"/>
            <a:ext cx="172934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88" name="Google Shape;388;p3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8364" y="4848783"/>
            <a:ext cx="76091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89" name="Google Shape;389;p3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77533" y="4878251"/>
            <a:ext cx="123288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90" name="Google Shape;390;p3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69103" y="4827594"/>
            <a:ext cx="34912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91" name="Google Shape;391;p3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3" y="4783931"/>
            <a:ext cx="12386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392" name="Google Shape;392;p3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03" y="4783931"/>
            <a:ext cx="158523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2"/>
          <p:cNvSpPr/>
          <p:nvPr/>
        </p:nvSpPr>
        <p:spPr>
          <a:xfrm>
            <a:off x="4204847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4204847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8694746" y="4779169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704851" y="847725"/>
            <a:ext cx="77343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704850" y="838300"/>
            <a:ext cx="8337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Inter"/>
              <a:buNone/>
            </a:pPr>
            <a:r>
              <a:rPr b="1" i="0" lang="en" sz="27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Existing players solving it...but poorly</a:t>
            </a:r>
            <a:r>
              <a:rPr b="1" lang="en" sz="27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704851" y="1643063"/>
            <a:ext cx="77343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"/>
          <p:cNvSpPr/>
          <p:nvPr/>
        </p:nvSpPr>
        <p:spPr>
          <a:xfrm>
            <a:off x="704851" y="1643063"/>
            <a:ext cx="17193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704851" y="1643063"/>
            <a:ext cx="151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01" name="Google Shape;401;p3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04851" y="1643063"/>
            <a:ext cx="571501" cy="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2"/>
          <p:cNvSpPr/>
          <p:nvPr/>
        </p:nvSpPr>
        <p:spPr>
          <a:xfrm>
            <a:off x="860300" y="1869374"/>
            <a:ext cx="2985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Logo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1381126" y="1743075"/>
            <a:ext cx="110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Competitor 1  Name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704851" y="2547938"/>
            <a:ext cx="17193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2"/>
          <p:cNvSpPr/>
          <p:nvPr/>
        </p:nvSpPr>
        <p:spPr>
          <a:xfrm>
            <a:off x="704851" y="2547938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06" name="Google Shape;406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4851" y="2547938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07" name="Google Shape;407;p3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6015" y="2569099"/>
            <a:ext cx="214317" cy="2148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2"/>
          <p:cNvSpPr/>
          <p:nvPr/>
        </p:nvSpPr>
        <p:spPr>
          <a:xfrm>
            <a:off x="1114426" y="2547938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Lacks user-friendly interface.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704851" y="3057525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10" name="Google Shape;410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4851" y="3057525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11" name="Google Shape;411;p3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26282" y="3078956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2"/>
          <p:cNvSpPr/>
          <p:nvPr/>
        </p:nvSpPr>
        <p:spPr>
          <a:xfrm>
            <a:off x="1114426" y="3057525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Expensive subscription model.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704851" y="3567113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14" name="Google Shape;414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4851" y="3567113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15" name="Google Shape;415;p3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26282" y="3588544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2"/>
          <p:cNvSpPr/>
          <p:nvPr/>
        </p:nvSpPr>
        <p:spPr>
          <a:xfrm>
            <a:off x="1114426" y="3567113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Inconsistent community support.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2709865" y="1643063"/>
            <a:ext cx="17193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2"/>
          <p:cNvSpPr/>
          <p:nvPr/>
        </p:nvSpPr>
        <p:spPr>
          <a:xfrm>
            <a:off x="2709865" y="1643063"/>
            <a:ext cx="151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19" name="Google Shape;419;p3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709865" y="1643063"/>
            <a:ext cx="571501" cy="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2"/>
          <p:cNvSpPr/>
          <p:nvPr/>
        </p:nvSpPr>
        <p:spPr>
          <a:xfrm>
            <a:off x="2865314" y="1869374"/>
            <a:ext cx="2985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Logo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2"/>
          <p:cNvSpPr/>
          <p:nvPr/>
        </p:nvSpPr>
        <p:spPr>
          <a:xfrm>
            <a:off x="3386141" y="1743075"/>
            <a:ext cx="110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Competitor 2  Name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2"/>
          <p:cNvSpPr/>
          <p:nvPr/>
        </p:nvSpPr>
        <p:spPr>
          <a:xfrm>
            <a:off x="2709865" y="2547938"/>
            <a:ext cx="17193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2709865" y="2547938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24" name="Google Shape;424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709865" y="2547938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25" name="Google Shape;425;p3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731296" y="2569369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2"/>
          <p:cNvSpPr/>
          <p:nvPr/>
        </p:nvSpPr>
        <p:spPr>
          <a:xfrm>
            <a:off x="3119441" y="2547938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Frequent downtimes reported.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2"/>
          <p:cNvSpPr/>
          <p:nvPr/>
        </p:nvSpPr>
        <p:spPr>
          <a:xfrm>
            <a:off x="2709865" y="3057525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28" name="Google Shape;428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709865" y="3057525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29" name="Google Shape;429;p3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731029" y="3078687"/>
            <a:ext cx="214317" cy="2148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2"/>
          <p:cNvSpPr/>
          <p:nvPr/>
        </p:nvSpPr>
        <p:spPr>
          <a:xfrm>
            <a:off x="3119441" y="3057525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Outdated security measures.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2709865" y="3567113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32" name="Google Shape;432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709865" y="3567113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33" name="Google Shape;433;p3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2731296" y="3588544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2"/>
          <p:cNvSpPr/>
          <p:nvPr/>
        </p:nvSpPr>
        <p:spPr>
          <a:xfrm>
            <a:off x="3119441" y="3567113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No integration with other tools.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4714880" y="1643063"/>
            <a:ext cx="17193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/>
          <p:cNvSpPr/>
          <p:nvPr/>
        </p:nvSpPr>
        <p:spPr>
          <a:xfrm>
            <a:off x="4714880" y="1643063"/>
            <a:ext cx="151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37" name="Google Shape;437;p3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714880" y="1643063"/>
            <a:ext cx="571501" cy="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2"/>
          <p:cNvSpPr/>
          <p:nvPr/>
        </p:nvSpPr>
        <p:spPr>
          <a:xfrm>
            <a:off x="4870328" y="1869374"/>
            <a:ext cx="2985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Logo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2"/>
          <p:cNvSpPr/>
          <p:nvPr/>
        </p:nvSpPr>
        <p:spPr>
          <a:xfrm>
            <a:off x="5391155" y="1743075"/>
            <a:ext cx="110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Competitor 3  Name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2"/>
          <p:cNvSpPr/>
          <p:nvPr/>
        </p:nvSpPr>
        <p:spPr>
          <a:xfrm>
            <a:off x="4714880" y="2547938"/>
            <a:ext cx="17193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4714880" y="2547938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42" name="Google Shape;442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14880" y="2547938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43" name="Google Shape;443;p3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736311" y="2569369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2"/>
          <p:cNvSpPr/>
          <p:nvPr/>
        </p:nvSpPr>
        <p:spPr>
          <a:xfrm>
            <a:off x="5124455" y="2547938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Doesn't cater to larger enterprises.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4714880" y="3057525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46" name="Google Shape;446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14880" y="3057525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47" name="Google Shape;447;p3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736311" y="3078956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2"/>
          <p:cNvSpPr/>
          <p:nvPr/>
        </p:nvSpPr>
        <p:spPr>
          <a:xfrm>
            <a:off x="5124455" y="3057525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Users report data syncing issues.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2"/>
          <p:cNvSpPr/>
          <p:nvPr/>
        </p:nvSpPr>
        <p:spPr>
          <a:xfrm>
            <a:off x="4714880" y="3567113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50" name="Google Shape;450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14880" y="3567113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51" name="Google Shape;451;p3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736043" y="3588274"/>
            <a:ext cx="214317" cy="214826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2"/>
          <p:cNvSpPr/>
          <p:nvPr/>
        </p:nvSpPr>
        <p:spPr>
          <a:xfrm>
            <a:off x="5124455" y="3567113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Inflexible pricing structure.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2"/>
          <p:cNvSpPr/>
          <p:nvPr/>
        </p:nvSpPr>
        <p:spPr>
          <a:xfrm>
            <a:off x="6719894" y="1643063"/>
            <a:ext cx="17193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6719894" y="1643063"/>
            <a:ext cx="1719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55" name="Google Shape;455;p3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719894" y="1643063"/>
            <a:ext cx="571501" cy="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2"/>
          <p:cNvSpPr/>
          <p:nvPr/>
        </p:nvSpPr>
        <p:spPr>
          <a:xfrm>
            <a:off x="6875343" y="1869374"/>
            <a:ext cx="2985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Logo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2"/>
          <p:cNvSpPr/>
          <p:nvPr/>
        </p:nvSpPr>
        <p:spPr>
          <a:xfrm>
            <a:off x="7396169" y="1743075"/>
            <a:ext cx="110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Competitor 4 Name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2"/>
          <p:cNvSpPr/>
          <p:nvPr/>
        </p:nvSpPr>
        <p:spPr>
          <a:xfrm>
            <a:off x="6719894" y="2547938"/>
            <a:ext cx="17193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6719894" y="2547938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60" name="Google Shape;460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719894" y="2547938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61" name="Google Shape;461;p3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741325" y="2569369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32"/>
          <p:cNvSpPr/>
          <p:nvPr/>
        </p:nvSpPr>
        <p:spPr>
          <a:xfrm>
            <a:off x="7129469" y="2547938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Absence of a robust API for developers.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2"/>
          <p:cNvSpPr/>
          <p:nvPr/>
        </p:nvSpPr>
        <p:spPr>
          <a:xfrm>
            <a:off x="6719894" y="3057525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64" name="Google Shape;464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719894" y="3057525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65" name="Google Shape;465;p32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6741325" y="3078956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2"/>
          <p:cNvSpPr/>
          <p:nvPr/>
        </p:nvSpPr>
        <p:spPr>
          <a:xfrm>
            <a:off x="7129469" y="3057525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Unintuitive user onboarding process.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2"/>
          <p:cNvSpPr/>
          <p:nvPr/>
        </p:nvSpPr>
        <p:spPr>
          <a:xfrm>
            <a:off x="6719894" y="3567113"/>
            <a:ext cx="1719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68" name="Google Shape;468;p3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719894" y="3567113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69" name="Google Shape;469;p3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741058" y="3588274"/>
            <a:ext cx="214317" cy="21482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2"/>
          <p:cNvSpPr/>
          <p:nvPr/>
        </p:nvSpPr>
        <p:spPr>
          <a:xfrm>
            <a:off x="7129469" y="3567113"/>
            <a:ext cx="1347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Slow performance during peak hours.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476" name="Google Shape;4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3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78" name="Google Shape;47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4" y="4674161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79" name="Google Shape;47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80" name="Google Shape;48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13" y="4998895"/>
            <a:ext cx="38935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81" name="Google Shape;481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6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82" name="Google Shape;482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19" y="4998021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83" name="Google Shape;483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97937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84" name="Google Shape;484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6" y="4987686"/>
            <a:ext cx="25419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85" name="Google Shape;485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5" y="4998021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86" name="Google Shape;486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88" y="4998021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87" name="Google Shape;487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33"/>
          <p:cNvSpPr/>
          <p:nvPr/>
        </p:nvSpPr>
        <p:spPr>
          <a:xfrm>
            <a:off x="3929508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3"/>
          <p:cNvSpPr/>
          <p:nvPr/>
        </p:nvSpPr>
        <p:spPr>
          <a:xfrm>
            <a:off x="3929508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3"/>
          <p:cNvSpPr/>
          <p:nvPr/>
        </p:nvSpPr>
        <p:spPr>
          <a:xfrm>
            <a:off x="3929508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3929508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92" name="Google Shape;492;p3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29508" y="4754919"/>
            <a:ext cx="233695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3"/>
          <p:cNvSpPr/>
          <p:nvPr/>
        </p:nvSpPr>
        <p:spPr>
          <a:xfrm>
            <a:off x="3929508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494" name="Google Shape;494;p3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61895" y="4776722"/>
            <a:ext cx="172934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5" name="Google Shape;495;p3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8364" y="4848783"/>
            <a:ext cx="76091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6" name="Google Shape;496;p3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77533" y="4878251"/>
            <a:ext cx="123288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7" name="Google Shape;497;p3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69103" y="4827594"/>
            <a:ext cx="34912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8" name="Google Shape;498;p3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3" y="4783931"/>
            <a:ext cx="12386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499" name="Google Shape;499;p3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03" y="4783931"/>
            <a:ext cx="158523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33"/>
          <p:cNvSpPr/>
          <p:nvPr/>
        </p:nvSpPr>
        <p:spPr>
          <a:xfrm>
            <a:off x="4204847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3"/>
          <p:cNvSpPr/>
          <p:nvPr/>
        </p:nvSpPr>
        <p:spPr>
          <a:xfrm>
            <a:off x="4204847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3"/>
          <p:cNvSpPr/>
          <p:nvPr/>
        </p:nvSpPr>
        <p:spPr>
          <a:xfrm>
            <a:off x="8694746" y="4779169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704851" y="847725"/>
            <a:ext cx="77343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/>
          <p:nvPr/>
        </p:nvSpPr>
        <p:spPr>
          <a:xfrm>
            <a:off x="704850" y="847725"/>
            <a:ext cx="8402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Inter"/>
              <a:buNone/>
            </a:pPr>
            <a:r>
              <a:rPr b="1" i="0" lang="en" sz="27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Existing players solving it...but poorly 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704851" y="1643063"/>
            <a:ext cx="77343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3"/>
          <p:cNvSpPr/>
          <p:nvPr/>
        </p:nvSpPr>
        <p:spPr>
          <a:xfrm>
            <a:off x="704851" y="1643063"/>
            <a:ext cx="23877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704851" y="1643063"/>
            <a:ext cx="151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08" name="Google Shape;508;p3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04851" y="1643063"/>
            <a:ext cx="571501" cy="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3"/>
          <p:cNvSpPr/>
          <p:nvPr/>
        </p:nvSpPr>
        <p:spPr>
          <a:xfrm>
            <a:off x="860300" y="1869374"/>
            <a:ext cx="2985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Logo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1381126" y="1743075"/>
            <a:ext cx="110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Competitor 1  Name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704851" y="2547938"/>
            <a:ext cx="23877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3"/>
          <p:cNvSpPr/>
          <p:nvPr/>
        </p:nvSpPr>
        <p:spPr>
          <a:xfrm>
            <a:off x="704851" y="2547938"/>
            <a:ext cx="2387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13" name="Google Shape;513;p3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4851" y="2547938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14" name="Google Shape;514;p3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6282" y="2569369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3"/>
          <p:cNvSpPr/>
          <p:nvPr/>
        </p:nvSpPr>
        <p:spPr>
          <a:xfrm>
            <a:off x="1114426" y="2547938"/>
            <a:ext cx="201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Interface is not intuitive, hindering user experience.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3"/>
          <p:cNvSpPr/>
          <p:nvPr/>
        </p:nvSpPr>
        <p:spPr>
          <a:xfrm>
            <a:off x="704851" y="3057525"/>
            <a:ext cx="2387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17" name="Google Shape;517;p3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4851" y="3057525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18" name="Google Shape;518;p3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6282" y="3078956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3"/>
          <p:cNvSpPr/>
          <p:nvPr/>
        </p:nvSpPr>
        <p:spPr>
          <a:xfrm>
            <a:off x="1114426" y="3057525"/>
            <a:ext cx="201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High-cost model deters potential subscribers.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3"/>
          <p:cNvSpPr/>
          <p:nvPr/>
        </p:nvSpPr>
        <p:spPr>
          <a:xfrm>
            <a:off x="704851" y="3567113"/>
            <a:ext cx="2387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21" name="Google Shape;521;p3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4851" y="3567113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22" name="Google Shape;522;p3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26015" y="3588274"/>
            <a:ext cx="214317" cy="21482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3"/>
          <p:cNvSpPr/>
          <p:nvPr/>
        </p:nvSpPr>
        <p:spPr>
          <a:xfrm>
            <a:off x="1114426" y="3567113"/>
            <a:ext cx="201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Community support lacks promptness and clarity.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3"/>
          <p:cNvSpPr/>
          <p:nvPr/>
        </p:nvSpPr>
        <p:spPr>
          <a:xfrm>
            <a:off x="3378204" y="1643063"/>
            <a:ext cx="23877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3378204" y="1643063"/>
            <a:ext cx="151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26" name="Google Shape;526;p3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3378204" y="1643063"/>
            <a:ext cx="571501" cy="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3"/>
          <p:cNvSpPr/>
          <p:nvPr/>
        </p:nvSpPr>
        <p:spPr>
          <a:xfrm>
            <a:off x="3533653" y="1869374"/>
            <a:ext cx="2985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Logo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4054480" y="1743075"/>
            <a:ext cx="110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Competitor 2  Name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3"/>
          <p:cNvSpPr/>
          <p:nvPr/>
        </p:nvSpPr>
        <p:spPr>
          <a:xfrm>
            <a:off x="3378204" y="2547938"/>
            <a:ext cx="23877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3"/>
          <p:cNvSpPr/>
          <p:nvPr/>
        </p:nvSpPr>
        <p:spPr>
          <a:xfrm>
            <a:off x="3378204" y="2547938"/>
            <a:ext cx="2387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31" name="Google Shape;531;p3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378204" y="2547938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32" name="Google Shape;532;p3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399368" y="2569099"/>
            <a:ext cx="214317" cy="21482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3"/>
          <p:cNvSpPr/>
          <p:nvPr/>
        </p:nvSpPr>
        <p:spPr>
          <a:xfrm>
            <a:off x="3787779" y="2547938"/>
            <a:ext cx="201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Users report regular service downtimes.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3"/>
          <p:cNvSpPr/>
          <p:nvPr/>
        </p:nvSpPr>
        <p:spPr>
          <a:xfrm>
            <a:off x="3378204" y="3057525"/>
            <a:ext cx="2387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35" name="Google Shape;535;p3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378204" y="3057525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36" name="Google Shape;536;p3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399635" y="3078956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3"/>
          <p:cNvSpPr/>
          <p:nvPr/>
        </p:nvSpPr>
        <p:spPr>
          <a:xfrm>
            <a:off x="3787779" y="3057525"/>
            <a:ext cx="201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Security measures are outdated and risky.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3"/>
          <p:cNvSpPr/>
          <p:nvPr/>
        </p:nvSpPr>
        <p:spPr>
          <a:xfrm>
            <a:off x="3378204" y="3567113"/>
            <a:ext cx="2387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39" name="Google Shape;539;p3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378204" y="3567113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40" name="Google Shape;540;p3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399635" y="3588544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3"/>
          <p:cNvSpPr/>
          <p:nvPr/>
        </p:nvSpPr>
        <p:spPr>
          <a:xfrm>
            <a:off x="3787779" y="3567113"/>
            <a:ext cx="201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Missing crucial integrations with popular tools.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3"/>
          <p:cNvSpPr/>
          <p:nvPr/>
        </p:nvSpPr>
        <p:spPr>
          <a:xfrm>
            <a:off x="6051557" y="1643063"/>
            <a:ext cx="2387700" cy="21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6051557" y="1643063"/>
            <a:ext cx="151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44" name="Google Shape;544;p33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6051557" y="1643063"/>
            <a:ext cx="571501" cy="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3"/>
          <p:cNvSpPr/>
          <p:nvPr/>
        </p:nvSpPr>
        <p:spPr>
          <a:xfrm>
            <a:off x="6207006" y="1869374"/>
            <a:ext cx="2985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Logo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3"/>
          <p:cNvSpPr/>
          <p:nvPr/>
        </p:nvSpPr>
        <p:spPr>
          <a:xfrm>
            <a:off x="6727833" y="1743075"/>
            <a:ext cx="110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Competitor 3  Name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3"/>
          <p:cNvSpPr/>
          <p:nvPr/>
        </p:nvSpPr>
        <p:spPr>
          <a:xfrm>
            <a:off x="6051557" y="2547938"/>
            <a:ext cx="23877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3"/>
          <p:cNvSpPr/>
          <p:nvPr/>
        </p:nvSpPr>
        <p:spPr>
          <a:xfrm>
            <a:off x="6051557" y="2547938"/>
            <a:ext cx="2387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49" name="Google Shape;549;p3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051557" y="2547938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50" name="Google Shape;550;p3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6072988" y="2569369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33"/>
          <p:cNvSpPr/>
          <p:nvPr/>
        </p:nvSpPr>
        <p:spPr>
          <a:xfrm>
            <a:off x="6461133" y="2547938"/>
            <a:ext cx="201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Not suitable for larger corporate needs.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3"/>
          <p:cNvSpPr/>
          <p:nvPr/>
        </p:nvSpPr>
        <p:spPr>
          <a:xfrm>
            <a:off x="6051557" y="3057525"/>
            <a:ext cx="2387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53" name="Google Shape;553;p3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051557" y="3057525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54" name="Google Shape;554;p33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6072721" y="3078687"/>
            <a:ext cx="214317" cy="214826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3"/>
          <p:cNvSpPr/>
          <p:nvPr/>
        </p:nvSpPr>
        <p:spPr>
          <a:xfrm>
            <a:off x="6461133" y="3057525"/>
            <a:ext cx="201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Persistent issues with data synchronization.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3"/>
          <p:cNvSpPr/>
          <p:nvPr/>
        </p:nvSpPr>
        <p:spPr>
          <a:xfrm>
            <a:off x="6051557" y="3567113"/>
            <a:ext cx="2387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57" name="Google Shape;557;p3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6051557" y="3567113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58" name="Google Shape;558;p3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6072988" y="3588544"/>
            <a:ext cx="214310" cy="214286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3"/>
          <p:cNvSpPr/>
          <p:nvPr/>
        </p:nvSpPr>
        <p:spPr>
          <a:xfrm>
            <a:off x="6461133" y="3567113"/>
            <a:ext cx="20160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Pricing lacks flexibility for different users.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565" name="Google Shape;5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34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67" name="Google Shape;56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2353" y="4674161"/>
            <a:ext cx="297009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68" name="Google Shape;56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650" y="4997946"/>
            <a:ext cx="39234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69" name="Google Shape;569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2713" y="4998895"/>
            <a:ext cx="38935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70" name="Google Shape;570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9565" y="4998021"/>
            <a:ext cx="41068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71" name="Google Shape;571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620" y="4998021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72" name="Google Shape;572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4634" y="4997937"/>
            <a:ext cx="24690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73" name="Google Shape;573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2486" y="4987686"/>
            <a:ext cx="25419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74" name="Google Shape;574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91715" y="4998021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75" name="Google Shape;575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8890" y="4998021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76" name="Google Shape;576;p3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4"/>
          <p:cNvSpPr/>
          <p:nvPr/>
        </p:nvSpPr>
        <p:spPr>
          <a:xfrm>
            <a:off x="3929509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4"/>
          <p:cNvSpPr/>
          <p:nvPr/>
        </p:nvSpPr>
        <p:spPr>
          <a:xfrm>
            <a:off x="392950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4"/>
          <p:cNvSpPr/>
          <p:nvPr/>
        </p:nvSpPr>
        <p:spPr>
          <a:xfrm>
            <a:off x="392950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4"/>
          <p:cNvSpPr/>
          <p:nvPr/>
        </p:nvSpPr>
        <p:spPr>
          <a:xfrm>
            <a:off x="3929509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81" name="Google Shape;581;p3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29509" y="4754919"/>
            <a:ext cx="233695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4"/>
          <p:cNvSpPr/>
          <p:nvPr/>
        </p:nvSpPr>
        <p:spPr>
          <a:xfrm>
            <a:off x="3929509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83" name="Google Shape;583;p3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961896" y="4776722"/>
            <a:ext cx="172935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84" name="Google Shape;584;p3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048364" y="4848783"/>
            <a:ext cx="76091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85" name="Google Shape;585;p3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77534" y="4878251"/>
            <a:ext cx="123288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86" name="Google Shape;586;p3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969103" y="4827594"/>
            <a:ext cx="34911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87" name="Google Shape;587;p3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4" y="4783931"/>
            <a:ext cx="12386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588" name="Google Shape;588;p3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03" y="4783931"/>
            <a:ext cx="158523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4"/>
          <p:cNvSpPr/>
          <p:nvPr/>
        </p:nvSpPr>
        <p:spPr>
          <a:xfrm>
            <a:off x="4204848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4"/>
          <p:cNvSpPr/>
          <p:nvPr/>
        </p:nvSpPr>
        <p:spPr>
          <a:xfrm>
            <a:off x="4204848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4"/>
          <p:cNvSpPr/>
          <p:nvPr/>
        </p:nvSpPr>
        <p:spPr>
          <a:xfrm>
            <a:off x="8694746" y="4779169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4"/>
          <p:cNvSpPr/>
          <p:nvPr/>
        </p:nvSpPr>
        <p:spPr>
          <a:xfrm>
            <a:off x="704851" y="592931"/>
            <a:ext cx="77343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4"/>
          <p:cNvSpPr/>
          <p:nvPr/>
        </p:nvSpPr>
        <p:spPr>
          <a:xfrm>
            <a:off x="704850" y="592925"/>
            <a:ext cx="8337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Inter"/>
              <a:buNone/>
            </a:pPr>
            <a:r>
              <a:rPr b="1" i="0" lang="en" sz="27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Existing players solving it...but poorly 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4"/>
          <p:cNvSpPr/>
          <p:nvPr/>
        </p:nvSpPr>
        <p:spPr>
          <a:xfrm>
            <a:off x="704851" y="1388269"/>
            <a:ext cx="77343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"/>
          <p:cNvSpPr/>
          <p:nvPr/>
        </p:nvSpPr>
        <p:spPr>
          <a:xfrm>
            <a:off x="704851" y="1388269"/>
            <a:ext cx="37242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4"/>
          <p:cNvSpPr/>
          <p:nvPr/>
        </p:nvSpPr>
        <p:spPr>
          <a:xfrm>
            <a:off x="704851" y="1388269"/>
            <a:ext cx="151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597" name="Google Shape;597;p3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04851" y="1388269"/>
            <a:ext cx="571501" cy="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4"/>
          <p:cNvSpPr/>
          <p:nvPr/>
        </p:nvSpPr>
        <p:spPr>
          <a:xfrm>
            <a:off x="860298" y="1614581"/>
            <a:ext cx="2985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Logo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34"/>
          <p:cNvSpPr/>
          <p:nvPr/>
        </p:nvSpPr>
        <p:spPr>
          <a:xfrm>
            <a:off x="1381126" y="1488281"/>
            <a:ext cx="110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Competitor 1  Name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34"/>
          <p:cNvSpPr/>
          <p:nvPr/>
        </p:nvSpPr>
        <p:spPr>
          <a:xfrm>
            <a:off x="704851" y="2293144"/>
            <a:ext cx="37242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4"/>
          <p:cNvSpPr/>
          <p:nvPr/>
        </p:nvSpPr>
        <p:spPr>
          <a:xfrm>
            <a:off x="704851" y="2293144"/>
            <a:ext cx="372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02" name="Google Shape;602;p3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4851" y="2293144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03" name="Google Shape;603;p3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6282" y="2314575"/>
            <a:ext cx="214310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34"/>
          <p:cNvSpPr/>
          <p:nvPr/>
        </p:nvSpPr>
        <p:spPr>
          <a:xfrm>
            <a:off x="1114426" y="2293144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The user interface lacks intuition, often leading to user frustration and increased training time.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704851" y="2802731"/>
            <a:ext cx="372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06" name="Google Shape;606;p3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4851" y="2802731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07" name="Google Shape;607;p3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6282" y="2824163"/>
            <a:ext cx="214310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4"/>
          <p:cNvSpPr/>
          <p:nvPr/>
        </p:nvSpPr>
        <p:spPr>
          <a:xfrm>
            <a:off x="1114426" y="2802731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Their high subscription pricing model creates barriers for smaller businesses or startups.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4"/>
          <p:cNvSpPr/>
          <p:nvPr/>
        </p:nvSpPr>
        <p:spPr>
          <a:xfrm>
            <a:off x="704851" y="3312319"/>
            <a:ext cx="372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10" name="Google Shape;610;p3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4851" y="3312319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11" name="Google Shape;611;p3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6282" y="3333750"/>
            <a:ext cx="214310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4"/>
          <p:cNvSpPr/>
          <p:nvPr/>
        </p:nvSpPr>
        <p:spPr>
          <a:xfrm>
            <a:off x="1114426" y="3312319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Their community support team often falls short, with slow response times and lack of issue resolution.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34"/>
          <p:cNvSpPr/>
          <p:nvPr/>
        </p:nvSpPr>
        <p:spPr>
          <a:xfrm>
            <a:off x="704851" y="3821906"/>
            <a:ext cx="372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14" name="Google Shape;614;p3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704851" y="3821906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15" name="Google Shape;615;p3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6282" y="3843338"/>
            <a:ext cx="214310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34"/>
          <p:cNvSpPr/>
          <p:nvPr/>
        </p:nvSpPr>
        <p:spPr>
          <a:xfrm>
            <a:off x="1114426" y="3821906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Despite market demands, they still provide only a limited set of features, restricting versatility.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4"/>
          <p:cNvSpPr/>
          <p:nvPr/>
        </p:nvSpPr>
        <p:spPr>
          <a:xfrm>
            <a:off x="4714880" y="1388269"/>
            <a:ext cx="37242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4"/>
          <p:cNvSpPr/>
          <p:nvPr/>
        </p:nvSpPr>
        <p:spPr>
          <a:xfrm>
            <a:off x="4714880" y="1388269"/>
            <a:ext cx="1519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19" name="Google Shape;619;p34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714880" y="1388269"/>
            <a:ext cx="571501" cy="57142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34"/>
          <p:cNvSpPr/>
          <p:nvPr/>
        </p:nvSpPr>
        <p:spPr>
          <a:xfrm>
            <a:off x="4870327" y="1614581"/>
            <a:ext cx="2985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Logo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34"/>
          <p:cNvSpPr/>
          <p:nvPr/>
        </p:nvSpPr>
        <p:spPr>
          <a:xfrm>
            <a:off x="5391155" y="1488281"/>
            <a:ext cx="1109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Competitor 2  Name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4"/>
          <p:cNvSpPr/>
          <p:nvPr/>
        </p:nvSpPr>
        <p:spPr>
          <a:xfrm>
            <a:off x="4714880" y="2293144"/>
            <a:ext cx="37242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4"/>
          <p:cNvSpPr/>
          <p:nvPr/>
        </p:nvSpPr>
        <p:spPr>
          <a:xfrm>
            <a:off x="4714880" y="2293144"/>
            <a:ext cx="372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24" name="Google Shape;624;p3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14880" y="2293144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25" name="Google Shape;625;p3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736311" y="2314575"/>
            <a:ext cx="214310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4"/>
          <p:cNvSpPr/>
          <p:nvPr/>
        </p:nvSpPr>
        <p:spPr>
          <a:xfrm>
            <a:off x="5124455" y="2293144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Multiple users frequently report experiencing service downtimes, especially during critical hours.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34"/>
          <p:cNvSpPr/>
          <p:nvPr/>
        </p:nvSpPr>
        <p:spPr>
          <a:xfrm>
            <a:off x="4714880" y="2802731"/>
            <a:ext cx="372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28" name="Google Shape;628;p3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14880" y="2802731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29" name="Google Shape;629;p3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736311" y="2824163"/>
            <a:ext cx="214310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4"/>
          <p:cNvSpPr/>
          <p:nvPr/>
        </p:nvSpPr>
        <p:spPr>
          <a:xfrm>
            <a:off x="5124455" y="2802731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The platform misses essential integrations, failing to synergize with popular industry tools.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4"/>
          <p:cNvSpPr/>
          <p:nvPr/>
        </p:nvSpPr>
        <p:spPr>
          <a:xfrm>
            <a:off x="4714880" y="3312319"/>
            <a:ext cx="372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32" name="Google Shape;632;p3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14880" y="3312319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33" name="Google Shape;633;p3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736311" y="3333750"/>
            <a:ext cx="214310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4"/>
          <p:cNvSpPr/>
          <p:nvPr/>
        </p:nvSpPr>
        <p:spPr>
          <a:xfrm>
            <a:off x="5124455" y="3312319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Their security protocols seem outdated, raising concerns about data protection and breaches.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34"/>
          <p:cNvSpPr/>
          <p:nvPr/>
        </p:nvSpPr>
        <p:spPr>
          <a:xfrm>
            <a:off x="4714880" y="3821906"/>
            <a:ext cx="3724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36" name="Google Shape;636;p34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4714880" y="3821906"/>
            <a:ext cx="257175" cy="25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37" name="Google Shape;637;p34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4736311" y="3843338"/>
            <a:ext cx="214310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34"/>
          <p:cNvSpPr/>
          <p:nvPr/>
        </p:nvSpPr>
        <p:spPr>
          <a:xfrm>
            <a:off x="5124455" y="3821906"/>
            <a:ext cx="335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900"/>
              <a:buFont typeface="Archivo SemiBold"/>
              <a:buNone/>
            </a:pPr>
            <a:r>
              <a:rPr b="0" i="0" lang="en" sz="9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The absence of a responsive mobile version or dedicated app limits on-the-go accessibility.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 " id="644" name="Google Shape;6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10" cy="5142863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35"/>
          <p:cNvSpPr/>
          <p:nvPr/>
        </p:nvSpPr>
        <p:spPr>
          <a:xfrm>
            <a:off x="476251" y="762000"/>
            <a:ext cx="4533900" cy="29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5"/>
          <p:cNvSpPr/>
          <p:nvPr/>
        </p:nvSpPr>
        <p:spPr>
          <a:xfrm>
            <a:off x="476251" y="762000"/>
            <a:ext cx="46608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chivo ExtraBold"/>
              <a:buNone/>
            </a:pPr>
            <a:r>
              <a:rPr b="0" i="0" lang="en" sz="3000" u="none" cap="none" strike="noStrike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Here’s how our approach stands out...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35"/>
          <p:cNvSpPr/>
          <p:nvPr/>
        </p:nvSpPr>
        <p:spPr>
          <a:xfrm>
            <a:off x="476251" y="1971675"/>
            <a:ext cx="5481600" cy="17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5"/>
          <p:cNvSpPr/>
          <p:nvPr/>
        </p:nvSpPr>
        <p:spPr>
          <a:xfrm>
            <a:off x="476251" y="1971675"/>
            <a:ext cx="54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49" name="Google Shape;6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1971675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5"/>
          <p:cNvSpPr/>
          <p:nvPr/>
        </p:nvSpPr>
        <p:spPr>
          <a:xfrm>
            <a:off x="790576" y="1971675"/>
            <a:ext cx="5224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Reliable &amp; Secure:  99.9% uptime with top-tier data protection.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35"/>
          <p:cNvSpPr/>
          <p:nvPr/>
        </p:nvSpPr>
        <p:spPr>
          <a:xfrm>
            <a:off x="476251" y="2562225"/>
            <a:ext cx="5481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52" name="Google Shape;65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2562225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5"/>
          <p:cNvSpPr/>
          <p:nvPr/>
        </p:nvSpPr>
        <p:spPr>
          <a:xfrm>
            <a:off x="790576" y="2562225"/>
            <a:ext cx="52245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Cutting-Edge Features: Beyond competitors, with unique tools and integrations.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35"/>
          <p:cNvSpPr/>
          <p:nvPr/>
        </p:nvSpPr>
        <p:spPr>
          <a:xfrm>
            <a:off x="476251" y="3152775"/>
            <a:ext cx="54816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55" name="Google Shape;65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1" y="3152775"/>
            <a:ext cx="161925" cy="2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35"/>
          <p:cNvSpPr/>
          <p:nvPr/>
        </p:nvSpPr>
        <p:spPr>
          <a:xfrm>
            <a:off x="790576" y="3152775"/>
            <a:ext cx="5224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r>
              <a:rPr b="0" i="0" lang="en" sz="1300" u="none" cap="none" strike="noStrike">
                <a:solidFill>
                  <a:srgbClr val="BCB3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Intuitive Design: Tailored for optimal user experience and navigation...etc.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 " id="657" name="Google Shape;65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0595" y="2123963"/>
            <a:ext cx="2472340" cy="2457257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5"/>
          <p:cNvSpPr/>
          <p:nvPr/>
        </p:nvSpPr>
        <p:spPr>
          <a:xfrm>
            <a:off x="247650" y="4762500"/>
            <a:ext cx="8648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59" name="Google Shape;659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2354" y="4674161"/>
            <a:ext cx="297010" cy="272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60" name="Google Shape;660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7650" y="4997946"/>
            <a:ext cx="39235" cy="40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61" name="Google Shape;661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713" y="4998895"/>
            <a:ext cx="38935" cy="394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62" name="Google Shape;662;p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9566" y="4998021"/>
            <a:ext cx="41067" cy="528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63" name="Google Shape;663;p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85619" y="4998021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64" name="Google Shape;664;p3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34634" y="4997937"/>
            <a:ext cx="24691" cy="39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65" name="Google Shape;665;p3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62486" y="4987686"/>
            <a:ext cx="25419" cy="506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66" name="Google Shape;666;p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91715" y="4998021"/>
            <a:ext cx="42390" cy="40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67" name="Google Shape;667;p3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38888" y="4998021"/>
            <a:ext cx="45258" cy="40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68" name="Google Shape;668;p3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88244" y="4998011"/>
            <a:ext cx="64219" cy="39421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5"/>
          <p:cNvSpPr/>
          <p:nvPr/>
        </p:nvSpPr>
        <p:spPr>
          <a:xfrm>
            <a:off x="3929508" y="4754919"/>
            <a:ext cx="15135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5"/>
          <p:cNvSpPr/>
          <p:nvPr/>
        </p:nvSpPr>
        <p:spPr>
          <a:xfrm>
            <a:off x="3929508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5"/>
          <p:cNvSpPr/>
          <p:nvPr/>
        </p:nvSpPr>
        <p:spPr>
          <a:xfrm>
            <a:off x="3929508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5"/>
          <p:cNvSpPr/>
          <p:nvPr/>
        </p:nvSpPr>
        <p:spPr>
          <a:xfrm>
            <a:off x="3929508" y="4754919"/>
            <a:ext cx="2337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73" name="Google Shape;673;p3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929508" y="4754919"/>
            <a:ext cx="233695" cy="215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5"/>
          <p:cNvSpPr/>
          <p:nvPr/>
        </p:nvSpPr>
        <p:spPr>
          <a:xfrm>
            <a:off x="3929508" y="4745273"/>
            <a:ext cx="233700" cy="23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675" name="Google Shape;675;p3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3961895" y="4776722"/>
            <a:ext cx="172934" cy="1729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76" name="Google Shape;676;p3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048364" y="4848783"/>
            <a:ext cx="76091" cy="74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77" name="Google Shape;677;p3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3977533" y="4878251"/>
            <a:ext cx="123288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78" name="Google Shape;678;p3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969103" y="4827594"/>
            <a:ext cx="34912" cy="71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79" name="Google Shape;679;p3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3977533" y="4783931"/>
            <a:ext cx="123865" cy="64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680" name="Google Shape;680;p3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3969103" y="4783931"/>
            <a:ext cx="158523" cy="158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35"/>
          <p:cNvSpPr/>
          <p:nvPr/>
        </p:nvSpPr>
        <p:spPr>
          <a:xfrm>
            <a:off x="4204847" y="4791075"/>
            <a:ext cx="1238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5"/>
          <p:cNvSpPr/>
          <p:nvPr/>
        </p:nvSpPr>
        <p:spPr>
          <a:xfrm>
            <a:off x="4204847" y="4791075"/>
            <a:ext cx="1282800" cy="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chivo SemiBold"/>
              <a:buNone/>
            </a:pPr>
            <a:r>
              <a:rPr b="0" i="0" lang="en" sz="1000" u="none" cap="none" strike="noStrike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[Your Startup Name]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35"/>
          <p:cNvSpPr/>
          <p:nvPr/>
        </p:nvSpPr>
        <p:spPr>
          <a:xfrm>
            <a:off x="8694746" y="4779169"/>
            <a:ext cx="2271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chivo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chivo"/>
                <a:ea typeface="Archivo"/>
                <a:cs typeface="Archivo"/>
                <a:sym typeface="Archivo"/>
              </a:rPr>
              <a:t>02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6A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