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63588" autoAdjust="0"/>
  </p:normalViewPr>
  <p:slideViewPr>
    <p:cSldViewPr>
      <p:cViewPr varScale="1">
        <p:scale>
          <a:sx n="28" d="100"/>
          <a:sy n="28" d="100"/>
        </p:scale>
        <p:origin x="10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dLblPos val="outEnd"/>
          <c:showLegendKey val="0"/>
          <c:showVal val="1"/>
          <c:showCatName val="0"/>
          <c:showSerName val="0"/>
          <c:showPercent val="0"/>
          <c:showBubbleSize val="0"/>
        </c:dLbls>
        <c:gapWidth val="219"/>
        <c:overlap val="-27"/>
        <c:axId val="104520704"/>
        <c:axId val="108643456"/>
      </c:barChart>
      <c:catAx>
        <c:axId val="10452070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Kuldeep Kumar Mahto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buFont typeface="+mj-lt"/>
              <a:buAutoNum type="arabicPeriod"/>
            </a:pPr>
            <a:r>
              <a:rPr lang="en-US" b="1" dirty="0"/>
              <a:t>Project Overview:</a:t>
            </a:r>
            <a:r>
              <a:rPr lang="en-US" dirty="0"/>
              <a:t> We'll start with a recap of the overall project, highlighting the key business problem we're addressing and the specific requirements we need to meet.</a:t>
            </a:r>
          </a:p>
          <a:p>
            <a:pPr>
              <a:buFont typeface="+mj-lt"/>
              <a:buAutoNum type="arabicPeriod"/>
            </a:pPr>
            <a:r>
              <a:rPr lang="en-US" b="1" dirty="0"/>
              <a:t>Specific Challenge:</a:t>
            </a:r>
            <a:r>
              <a:rPr lang="en-US" dirty="0"/>
              <a:t> Next, we'll dive into the particular challenge that our Data Analytics team has been working on, providing some background on why it's a significant issue.</a:t>
            </a:r>
          </a:p>
          <a:p>
            <a:pPr>
              <a:buFont typeface="+mj-lt"/>
              <a:buAutoNum type="arabicPeriod"/>
            </a:pPr>
            <a:r>
              <a:rPr lang="en-US" b="1" dirty="0"/>
              <a:t>Team Introduction:</a:t>
            </a:r>
            <a:r>
              <a:rPr lang="en-US" dirty="0"/>
              <a:t> I'll introduce the team responsible for tackling this task from our side.</a:t>
            </a:r>
          </a:p>
          <a:p>
            <a:pPr>
              <a:buFont typeface="+mj-lt"/>
              <a:buAutoNum type="arabicPeriod"/>
            </a:pPr>
            <a:r>
              <a:rPr lang="en-US" b="1" dirty="0"/>
              <a:t>Process Overview:</a:t>
            </a:r>
            <a:r>
              <a:rPr lang="en-US" dirty="0"/>
              <a:t> Then, I'll outline the high-level process we followed to complete this task, ensuring you have a clear understanding of our approach.</a:t>
            </a:r>
          </a:p>
          <a:p>
            <a:pPr>
              <a:buFont typeface="+mj-lt"/>
              <a:buAutoNum type="arabicPeriod"/>
            </a:pPr>
            <a:r>
              <a:rPr lang="en-US" b="1" dirty="0"/>
              <a:t>Results and Insights:</a:t>
            </a:r>
            <a:r>
              <a:rPr lang="en-US" dirty="0"/>
              <a:t> Finally, I'll present the results of our analysis, showcasing a series of insights and visualizations.</a:t>
            </a:r>
          </a:p>
          <a:p>
            <a:r>
              <a:rPr lang="en-US" dirty="0"/>
              <a:t>To conclude, I'll summarize our findings and open the floor for any questions you might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To start, let me recap our engagement.</a:t>
            </a:r>
          </a:p>
          <a:p>
            <a:r>
              <a:rPr lang="en-US" dirty="0"/>
              <a:t>We at </a:t>
            </a:r>
            <a:r>
              <a:rPr lang="en-US" b="1" dirty="0"/>
              <a:t>Accenture</a:t>
            </a:r>
            <a:r>
              <a:rPr lang="en-US" dirty="0"/>
              <a:t> have initiated a 3-month pilot with </a:t>
            </a:r>
            <a:r>
              <a:rPr lang="en-US" b="1" dirty="0" err="1"/>
              <a:t>TechWave</a:t>
            </a:r>
            <a:r>
              <a:rPr lang="en-US" dirty="0"/>
              <a:t> to address three primary tasks, aligned with some of your most significant challenges.</a:t>
            </a:r>
          </a:p>
          <a:p>
            <a:r>
              <a:rPr lang="en-US" b="1" dirty="0" err="1"/>
              <a:t>TechWave</a:t>
            </a:r>
            <a:r>
              <a:rPr lang="en-US" dirty="0"/>
              <a:t> has experienced tremendous growth recently, becoming recognized as a global tech leader. Our goal is to help you manage this growth effectively and steer you in the right direction.</a:t>
            </a:r>
          </a:p>
          <a:p>
            <a:r>
              <a:rPr lang="en-US" dirty="0"/>
              <a:t>Firstly, we'll conduct an audit of your big data practices, sharing best practices and industry expertise. Secondly, we'll guide you through a successful IPO, leveraging our team's extensive expertise and knowledge in this area. Finally, we'll analyze your data to uncover insights about your top 5 most popular content categories.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Focusing on the last point I mentioned, this is the specific area the Data Analytics team has been concentrating on.</a:t>
            </a:r>
          </a:p>
          <a:p>
            <a:r>
              <a:rPr lang="en-US" dirty="0"/>
              <a:t>With such a massive scale, the volume of data generated is immense, and managing this data comes with its own set of challenges.</a:t>
            </a:r>
          </a:p>
          <a:p>
            <a:r>
              <a:rPr lang="en-US" dirty="0"/>
              <a:t>To give you an idea of the data volume:</a:t>
            </a:r>
          </a:p>
          <a:p>
            <a:pPr>
              <a:buFont typeface="Arial" panose="020B0604020202020204" pitchFamily="34" charset="0"/>
              <a:buChar char="•"/>
            </a:pPr>
            <a:r>
              <a:rPr lang="en-US" dirty="0"/>
              <a:t>Your platform handles over 100,000 posts per day, totaling 36,500,000 posts annually. All of this data is unstructured, making it challenging to derive meaningful insights.</a:t>
            </a:r>
          </a:p>
          <a:p>
            <a:r>
              <a:rPr lang="en-US" dirty="0"/>
              <a:t>In today's digital age, content is paramount. Major platforms like YouTube, Facebook, and Netflix are all content-driven businesses.</a:t>
            </a:r>
          </a:p>
          <a:p>
            <a:r>
              <a:rPr lang="en-US" dirty="0"/>
              <a:t>But with such a vast amount of content, how do you capitalize on it?</a:t>
            </a:r>
          </a:p>
          <a:p>
            <a:r>
              <a:rPr lang="en-US" dirty="0"/>
              <a:t>It's not just about collecting as much content as possible. The real value lies in analyzing and understanding this content to gain deeper insights into your audience, thereby providing a more personalized and engaging experience.</a:t>
            </a:r>
          </a:p>
          <a:p>
            <a:r>
              <a:rPr lang="en-US" dirty="0"/>
              <a:t>This is where our data analytics expertise comes into play. With the insights we've uncovered from this task, we can demonstrate how to leverage analytics at scale to transform your content strategy.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We followed a 5-step approach:</a:t>
            </a:r>
          </a:p>
          <a:p>
            <a:pPr>
              <a:buFont typeface="+mj-lt"/>
              <a:buAutoNum type="arabicPeriod"/>
            </a:pPr>
            <a:r>
              <a:rPr lang="en-US" b="1" dirty="0"/>
              <a:t>Data Understanding:</a:t>
            </a:r>
            <a:r>
              <a:rPr lang="en-US" dirty="0"/>
              <a:t> We started by comprehensively understanding your data model and business domain.</a:t>
            </a:r>
          </a:p>
          <a:p>
            <a:pPr>
              <a:buFont typeface="+mj-lt"/>
              <a:buAutoNum type="arabicPeriod"/>
            </a:pPr>
            <a:r>
              <a:rPr lang="en-US" b="1" dirty="0"/>
              <a:t>Data Extraction:</a:t>
            </a:r>
            <a:r>
              <a:rPr lang="en-US" dirty="0"/>
              <a:t> Next, we designed an ideal dataset for this problem and extracted the necessary data from relevant sources.</a:t>
            </a:r>
          </a:p>
          <a:p>
            <a:pPr>
              <a:buFont typeface="+mj-lt"/>
              <a:buAutoNum type="arabicPeriod"/>
            </a:pPr>
            <a:r>
              <a:rPr lang="en-US" b="1" dirty="0"/>
              <a:t>Data Processing:</a:t>
            </a:r>
            <a:r>
              <a:rPr lang="en-US" dirty="0"/>
              <a:t> We processed and modeled the raw data into a format that could precisely answer business questions and support analytics.</a:t>
            </a:r>
          </a:p>
          <a:p>
            <a:pPr>
              <a:buFont typeface="+mj-lt"/>
              <a:buAutoNum type="arabicPeriod"/>
            </a:pPr>
            <a:r>
              <a:rPr lang="en-US" b="1" dirty="0"/>
              <a:t>Insight Generation:</a:t>
            </a:r>
            <a:r>
              <a:rPr lang="en-US" dirty="0"/>
              <a:t> Using our analytical expertise, we uncovered insights and created visualizations to represent these findings.</a:t>
            </a:r>
          </a:p>
          <a:p>
            <a:pPr>
              <a:buFont typeface="+mj-lt"/>
              <a:buAutoNum type="arabicPeriod"/>
            </a:pPr>
            <a:r>
              <a:rPr lang="en-US" b="1" dirty="0"/>
              <a:t>Actionable Insights:</a:t>
            </a:r>
            <a:r>
              <a:rPr lang="en-US" dirty="0"/>
              <a:t> Finally, we used these insights to inform business decisions and provide actionable recommendations.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From our data, we found that there were 16 unique categories of posts in the sample dataset, including topics such as Travel, Technology, and Health.</a:t>
            </a:r>
          </a:p>
          <a:p>
            <a:r>
              <a:rPr lang="en-US" dirty="0"/>
              <a:t>Interestingly, the Health category alone had 874 posts, indicating a high level of interest in health-related content!</a:t>
            </a:r>
          </a:p>
          <a:p>
            <a:r>
              <a:rPr lang="en-US" dirty="0"/>
              <a:t>Additionally, the month with the highest posting activity was November, likely due to significant events and holidays, making it a peak period for user engagement.</a:t>
            </a:r>
          </a:p>
          <a:p>
            <a:r>
              <a:rPr lang="en-US" dirty="0"/>
              <a:t>Now, onto the key question: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0.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pic>
        <p:nvPicPr>
          <p:cNvPr id="26" name="Picture 25">
            <a:extLst>
              <a:ext uri="{FF2B5EF4-FFF2-40B4-BE49-F238E27FC236}">
                <a16:creationId xmlns:a16="http://schemas.microsoft.com/office/drawing/2014/main" id="{3993E2BF-C9C7-8FED-574C-D202434B6B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4785" y="245546"/>
            <a:ext cx="2857500" cy="1600200"/>
          </a:xfrm>
          <a:prstGeom prst="rect">
            <a:avLst/>
          </a:prstGeom>
        </p:spPr>
      </p:pic>
      <p:sp>
        <p:nvSpPr>
          <p:cNvPr id="27" name="TextBox 26">
            <a:extLst>
              <a:ext uri="{FF2B5EF4-FFF2-40B4-BE49-F238E27FC236}">
                <a16:creationId xmlns:a16="http://schemas.microsoft.com/office/drawing/2014/main" id="{42EB6F88-1B5A-BEAC-85D1-7D83A8B889AE}"/>
              </a:ext>
            </a:extLst>
          </p:cNvPr>
          <p:cNvSpPr txBox="1"/>
          <p:nvPr/>
        </p:nvSpPr>
        <p:spPr>
          <a:xfrm>
            <a:off x="737838" y="8894026"/>
            <a:ext cx="4949531" cy="954107"/>
          </a:xfrm>
          <a:prstGeom prst="rect">
            <a:avLst/>
          </a:prstGeom>
          <a:noFill/>
        </p:spPr>
        <p:txBody>
          <a:bodyPr wrap="square" rtlCol="0">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pic>
        <p:nvPicPr>
          <p:cNvPr id="18" name="Picture 17">
            <a:extLst>
              <a:ext uri="{FF2B5EF4-FFF2-40B4-BE49-F238E27FC236}">
                <a16:creationId xmlns:a16="http://schemas.microsoft.com/office/drawing/2014/main" id="{A9CAF7C3-26AD-5BD5-385D-F8A6D3B1A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1176" y="1638300"/>
            <a:ext cx="5677467" cy="6933783"/>
          </a:xfrm>
          <a:prstGeom prst="rect">
            <a:avLst/>
          </a:prstGeom>
        </p:spPr>
      </p:pic>
      <p:pic>
        <p:nvPicPr>
          <p:cNvPr id="29" name="Picture 28">
            <a:extLst>
              <a:ext uri="{FF2B5EF4-FFF2-40B4-BE49-F238E27FC236}">
                <a16:creationId xmlns:a16="http://schemas.microsoft.com/office/drawing/2014/main" id="{41B988D9-2BC0-B8F3-E734-12A1328CB9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8983" y="189293"/>
            <a:ext cx="2857500" cy="1600200"/>
          </a:xfrm>
          <a:prstGeom prst="rect">
            <a:avLst/>
          </a:prstGeom>
        </p:spPr>
      </p:pic>
      <p:sp>
        <p:nvSpPr>
          <p:cNvPr id="31" name="TextBox 30">
            <a:extLst>
              <a:ext uri="{FF2B5EF4-FFF2-40B4-BE49-F238E27FC236}">
                <a16:creationId xmlns:a16="http://schemas.microsoft.com/office/drawing/2014/main" id="{46EE67BC-6F07-1F86-EF99-685E1608BBB2}"/>
              </a:ext>
            </a:extLst>
          </p:cNvPr>
          <p:cNvSpPr txBox="1"/>
          <p:nvPr/>
        </p:nvSpPr>
        <p:spPr>
          <a:xfrm>
            <a:off x="762000" y="9137645"/>
            <a:ext cx="922401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25" name="Picture 24">
            <a:extLst>
              <a:ext uri="{FF2B5EF4-FFF2-40B4-BE49-F238E27FC236}">
                <a16:creationId xmlns:a16="http://schemas.microsoft.com/office/drawing/2014/main" id="{3B4FE14D-16B3-FE8B-6F51-B711795353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56743" y="1181100"/>
            <a:ext cx="2857500" cy="1600200"/>
          </a:xfrm>
          <a:prstGeom prst="rect">
            <a:avLst/>
          </a:prstGeom>
        </p:spPr>
      </p:pic>
      <p:sp>
        <p:nvSpPr>
          <p:cNvPr id="27" name="TextBox 26">
            <a:extLst>
              <a:ext uri="{FF2B5EF4-FFF2-40B4-BE49-F238E27FC236}">
                <a16:creationId xmlns:a16="http://schemas.microsoft.com/office/drawing/2014/main" id="{71A2A198-54CD-CCC8-F28F-15D917ED291D}"/>
              </a:ext>
            </a:extLst>
          </p:cNvPr>
          <p:cNvSpPr txBox="1"/>
          <p:nvPr/>
        </p:nvSpPr>
        <p:spPr>
          <a:xfrm>
            <a:off x="13198888" y="7998202"/>
            <a:ext cx="9144000" cy="1077218"/>
          </a:xfrm>
          <a:prstGeom prst="rect">
            <a:avLst/>
          </a:prstGeom>
          <a:noFill/>
        </p:spPr>
        <p:txBody>
          <a:bodyPr wrap="square">
            <a:spAutoFit/>
          </a:bodyPr>
          <a:lstStyle/>
          <a:p>
            <a:r>
              <a:rPr lang="en-US" sz="3200" b="1" dirty="0"/>
              <a:t>Presented By</a:t>
            </a:r>
          </a:p>
          <a:p>
            <a:r>
              <a:rPr lang="en-US" sz="3200" b="1" dirty="0"/>
              <a:t>Kuldeep Kumar Mahto</a:t>
            </a:r>
            <a:endParaRPr lang="en-IN"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2000" b="1" spc="-19" dirty="0">
                  <a:solidFill>
                    <a:srgbClr val="000000"/>
                  </a:solidFill>
                  <a:latin typeface="Graphik Regular" panose="020B0503030202060203" pitchFamily="34" charset="0"/>
                </a:rPr>
                <a:t>Project recap</a:t>
              </a:r>
            </a:p>
            <a:p>
              <a:pPr>
                <a:lnSpc>
                  <a:spcPts val="2660"/>
                </a:lnSpc>
              </a:pPr>
              <a:r>
                <a:rPr lang="en-US" sz="2000" b="1" spc="-19" dirty="0">
                  <a:solidFill>
                    <a:srgbClr val="000000"/>
                  </a:solidFill>
                  <a:latin typeface="Graphik Regular" panose="020B0503030202060203" pitchFamily="34" charset="0"/>
                </a:rPr>
                <a:t>Problem</a:t>
              </a:r>
            </a:p>
            <a:p>
              <a:pPr>
                <a:lnSpc>
                  <a:spcPts val="2660"/>
                </a:lnSpc>
              </a:pPr>
              <a:r>
                <a:rPr lang="en-US" sz="2000" b="1" spc="-19" dirty="0">
                  <a:solidFill>
                    <a:srgbClr val="000000"/>
                  </a:solidFill>
                  <a:latin typeface="Graphik Regular" panose="020B0503030202060203" pitchFamily="34" charset="0"/>
                </a:rPr>
                <a:t>The Analytics team</a:t>
              </a:r>
            </a:p>
            <a:p>
              <a:pPr>
                <a:lnSpc>
                  <a:spcPts val="2660"/>
                </a:lnSpc>
              </a:pPr>
              <a:r>
                <a:rPr lang="en-US" sz="2000" b="1" spc="-19" dirty="0">
                  <a:solidFill>
                    <a:srgbClr val="000000"/>
                  </a:solidFill>
                  <a:latin typeface="Graphik Regular" panose="020B0503030202060203" pitchFamily="34" charset="0"/>
                </a:rPr>
                <a:t>Process</a:t>
              </a:r>
            </a:p>
            <a:p>
              <a:pPr>
                <a:lnSpc>
                  <a:spcPts val="2660"/>
                </a:lnSpc>
              </a:pPr>
              <a:r>
                <a:rPr lang="en-US" sz="2000" b="1" spc="-19" dirty="0">
                  <a:solidFill>
                    <a:srgbClr val="000000"/>
                  </a:solidFill>
                  <a:latin typeface="Graphik Regular" panose="020B0503030202060203" pitchFamily="34" charset="0"/>
                </a:rPr>
                <a:t>Insights</a:t>
              </a:r>
            </a:p>
            <a:p>
              <a:pPr>
                <a:lnSpc>
                  <a:spcPts val="2660"/>
                </a:lnSpc>
              </a:pPr>
              <a:r>
                <a:rPr lang="en-US" sz="20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pic>
        <p:nvPicPr>
          <p:cNvPr id="23" name="Picture 22">
            <a:extLst>
              <a:ext uri="{FF2B5EF4-FFF2-40B4-BE49-F238E27FC236}">
                <a16:creationId xmlns:a16="http://schemas.microsoft.com/office/drawing/2014/main" id="{CF971B39-8873-070C-4DF3-10A8EBEDD7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98429" y="325374"/>
            <a:ext cx="2857500" cy="1600200"/>
          </a:xfrm>
          <a:prstGeom prst="rect">
            <a:avLst/>
          </a:prstGeom>
        </p:spPr>
      </p:pic>
      <p:sp>
        <p:nvSpPr>
          <p:cNvPr id="25" name="TextBox 24">
            <a:extLst>
              <a:ext uri="{FF2B5EF4-FFF2-40B4-BE49-F238E27FC236}">
                <a16:creationId xmlns:a16="http://schemas.microsoft.com/office/drawing/2014/main" id="{0C1E2506-1D5F-15ED-C4E9-A424CDEF9C1A}"/>
              </a:ext>
            </a:extLst>
          </p:cNvPr>
          <p:cNvSpPr txBox="1"/>
          <p:nvPr/>
        </p:nvSpPr>
        <p:spPr>
          <a:xfrm>
            <a:off x="2497572" y="8909697"/>
            <a:ext cx="989838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72150"/>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pic>
        <p:nvPicPr>
          <p:cNvPr id="36" name="Picture 35">
            <a:extLst>
              <a:ext uri="{FF2B5EF4-FFF2-40B4-BE49-F238E27FC236}">
                <a16:creationId xmlns:a16="http://schemas.microsoft.com/office/drawing/2014/main" id="{D4A23165-3587-D9EB-B489-A7C2852244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25649" y="199443"/>
            <a:ext cx="2857500" cy="1600200"/>
          </a:xfrm>
          <a:prstGeom prst="rect">
            <a:avLst/>
          </a:prstGeom>
        </p:spPr>
      </p:pic>
      <p:sp>
        <p:nvSpPr>
          <p:cNvPr id="38" name="TextBox 37">
            <a:extLst>
              <a:ext uri="{FF2B5EF4-FFF2-40B4-BE49-F238E27FC236}">
                <a16:creationId xmlns:a16="http://schemas.microsoft.com/office/drawing/2014/main" id="{E49CFBFC-F9EE-157D-FBDE-E2961EF26790}"/>
              </a:ext>
            </a:extLst>
          </p:cNvPr>
          <p:cNvSpPr txBox="1"/>
          <p:nvPr/>
        </p:nvSpPr>
        <p:spPr>
          <a:xfrm>
            <a:off x="539972" y="9045596"/>
            <a:ext cx="914400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3600986"/>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with such a large quantity how can we make the most of it?</a:t>
            </a:r>
          </a:p>
        </p:txBody>
      </p:sp>
      <p:pic>
        <p:nvPicPr>
          <p:cNvPr id="24" name="Picture 23">
            <a:extLst>
              <a:ext uri="{FF2B5EF4-FFF2-40B4-BE49-F238E27FC236}">
                <a16:creationId xmlns:a16="http://schemas.microsoft.com/office/drawing/2014/main" id="{C46E814B-9FB8-4509-A454-E71509074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0500" y="0"/>
            <a:ext cx="2857500" cy="1600200"/>
          </a:xfrm>
          <a:prstGeom prst="rect">
            <a:avLst/>
          </a:prstGeom>
        </p:spPr>
      </p:pic>
      <p:pic>
        <p:nvPicPr>
          <p:cNvPr id="26" name="Picture 25">
            <a:extLst>
              <a:ext uri="{FF2B5EF4-FFF2-40B4-BE49-F238E27FC236}">
                <a16:creationId xmlns:a16="http://schemas.microsoft.com/office/drawing/2014/main" id="{9C2DF9E4-4041-3A1A-1561-51771C1FF8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6182" y="1840861"/>
            <a:ext cx="6064018" cy="6064018"/>
          </a:xfrm>
          <a:prstGeom prst="rect">
            <a:avLst/>
          </a:prstGeom>
        </p:spPr>
      </p:pic>
      <p:sp>
        <p:nvSpPr>
          <p:cNvPr id="28" name="TextBox 27">
            <a:extLst>
              <a:ext uri="{FF2B5EF4-FFF2-40B4-BE49-F238E27FC236}">
                <a16:creationId xmlns:a16="http://schemas.microsoft.com/office/drawing/2014/main" id="{F227B394-5B68-C5A5-62C3-A7C19033A9CB}"/>
              </a:ext>
            </a:extLst>
          </p:cNvPr>
          <p:cNvSpPr txBox="1"/>
          <p:nvPr/>
        </p:nvSpPr>
        <p:spPr>
          <a:xfrm>
            <a:off x="14401800" y="9105900"/>
            <a:ext cx="921258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0" name="Freeform 30"/>
          <p:cNvSpPr/>
          <p:nvPr/>
        </p:nvSpPr>
        <p:spPr>
          <a:xfrm>
            <a:off x="11302020" y="70706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1200329"/>
          </a:xfrm>
          <a:prstGeom prst="rect">
            <a:avLst/>
          </a:prstGeom>
          <a:noFill/>
        </p:spPr>
        <p:txBody>
          <a:bodyPr wrap="square" rtlCol="0">
            <a:spAutoFit/>
          </a:bodyPr>
          <a:lstStyle/>
          <a:p>
            <a:r>
              <a:rPr lang="en-US" sz="2400" b="1" dirty="0"/>
              <a:t>Kuldeep Kumar Mahto</a:t>
            </a:r>
          </a:p>
          <a:p>
            <a:r>
              <a:rPr lang="en-US" sz="2400" b="1" dirty="0"/>
              <a:t>Data Analyst</a:t>
            </a:r>
            <a:endParaRPr lang="en-IN" sz="2400" b="1" dirty="0"/>
          </a:p>
        </p:txBody>
      </p:sp>
      <p:pic>
        <p:nvPicPr>
          <p:cNvPr id="36" name="Picture 35">
            <a:extLst>
              <a:ext uri="{FF2B5EF4-FFF2-40B4-BE49-F238E27FC236}">
                <a16:creationId xmlns:a16="http://schemas.microsoft.com/office/drawing/2014/main" id="{1DF8A54F-839D-EE87-3833-9AF3F981C2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69896" y="7084047"/>
            <a:ext cx="2085137" cy="2085137"/>
          </a:xfrm>
          <a:prstGeom prst="rect">
            <a:avLst/>
          </a:prstGeom>
        </p:spPr>
      </p:pic>
      <p:pic>
        <p:nvPicPr>
          <p:cNvPr id="38" name="Picture 37">
            <a:extLst>
              <a:ext uri="{FF2B5EF4-FFF2-40B4-BE49-F238E27FC236}">
                <a16:creationId xmlns:a16="http://schemas.microsoft.com/office/drawing/2014/main" id="{F98E3482-6B47-BEBB-D86F-A775614EF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56851" y="4378227"/>
            <a:ext cx="2857500" cy="1600200"/>
          </a:xfrm>
          <a:prstGeom prst="rect">
            <a:avLst/>
          </a:prstGeom>
        </p:spPr>
      </p:pic>
      <p:sp>
        <p:nvSpPr>
          <p:cNvPr id="40" name="TextBox 39">
            <a:extLst>
              <a:ext uri="{FF2B5EF4-FFF2-40B4-BE49-F238E27FC236}">
                <a16:creationId xmlns:a16="http://schemas.microsoft.com/office/drawing/2014/main" id="{995D02C5-9C9D-9291-6132-1B868F8A1630}"/>
              </a:ext>
            </a:extLst>
          </p:cNvPr>
          <p:cNvSpPr txBox="1"/>
          <p:nvPr/>
        </p:nvSpPr>
        <p:spPr>
          <a:xfrm>
            <a:off x="13910932" y="9315360"/>
            <a:ext cx="914400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176005" y="7538369"/>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Extraction</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954107"/>
          </a:xfrm>
          <a:prstGeom prst="rect">
            <a:avLst/>
          </a:prstGeom>
          <a:noFill/>
        </p:spPr>
        <p:txBody>
          <a:bodyPr wrap="square" rtlCol="0">
            <a:spAutoFit/>
          </a:bodyPr>
          <a:lstStyle/>
          <a:p>
            <a:r>
              <a:rPr lang="en-US" sz="2800" dirty="0">
                <a:solidFill>
                  <a:schemeClr val="bg1"/>
                </a:solidFill>
              </a:rPr>
              <a:t>Data Processing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954107"/>
          </a:xfrm>
          <a:prstGeom prst="rect">
            <a:avLst/>
          </a:prstGeom>
          <a:noFill/>
        </p:spPr>
        <p:txBody>
          <a:bodyPr wrap="square" rtlCol="0">
            <a:spAutoFit/>
          </a:bodyPr>
          <a:lstStyle/>
          <a:p>
            <a:r>
              <a:rPr lang="en-US" sz="2800" dirty="0">
                <a:solidFill>
                  <a:schemeClr val="bg1"/>
                </a:solidFill>
              </a:rPr>
              <a:t>Insight Generations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Actionable Insights</a:t>
            </a:r>
            <a:endParaRPr lang="en-IN" sz="2800" dirty="0">
              <a:solidFill>
                <a:schemeClr val="bg1"/>
              </a:solidFill>
            </a:endParaRPr>
          </a:p>
        </p:txBody>
      </p:sp>
      <p:pic>
        <p:nvPicPr>
          <p:cNvPr id="45" name="Picture 44">
            <a:extLst>
              <a:ext uri="{FF2B5EF4-FFF2-40B4-BE49-F238E27FC236}">
                <a16:creationId xmlns:a16="http://schemas.microsoft.com/office/drawing/2014/main" id="{46289AAB-9B92-6052-0043-14E50C4084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01" y="-22859"/>
            <a:ext cx="3048000" cy="1231106"/>
          </a:xfrm>
          <a:prstGeom prst="rect">
            <a:avLst/>
          </a:prstGeom>
        </p:spPr>
      </p:pic>
      <p:sp>
        <p:nvSpPr>
          <p:cNvPr id="47" name="TextBox 46">
            <a:extLst>
              <a:ext uri="{FF2B5EF4-FFF2-40B4-BE49-F238E27FC236}">
                <a16:creationId xmlns:a16="http://schemas.microsoft.com/office/drawing/2014/main" id="{797F3D4F-6A18-8CAE-A194-C3213D2F953E}"/>
              </a:ext>
            </a:extLst>
          </p:cNvPr>
          <p:cNvSpPr txBox="1"/>
          <p:nvPr/>
        </p:nvSpPr>
        <p:spPr>
          <a:xfrm>
            <a:off x="14278946" y="9258300"/>
            <a:ext cx="914400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pic>
        <p:nvPicPr>
          <p:cNvPr id="16" name="Picture 15">
            <a:extLst>
              <a:ext uri="{FF2B5EF4-FFF2-40B4-BE49-F238E27FC236}">
                <a16:creationId xmlns:a16="http://schemas.microsoft.com/office/drawing/2014/main" id="{9E74B7E1-158A-CEC1-508F-A91ED9666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57685" y="114300"/>
            <a:ext cx="2857500" cy="1600200"/>
          </a:xfrm>
          <a:prstGeom prst="rect">
            <a:avLst/>
          </a:prstGeom>
        </p:spPr>
      </p:pic>
      <p:sp>
        <p:nvSpPr>
          <p:cNvPr id="21" name="TextBox 20">
            <a:extLst>
              <a:ext uri="{FF2B5EF4-FFF2-40B4-BE49-F238E27FC236}">
                <a16:creationId xmlns:a16="http://schemas.microsoft.com/office/drawing/2014/main" id="{260298CE-4C6D-6D14-230C-9CA33FA44C7A}"/>
              </a:ext>
            </a:extLst>
          </p:cNvPr>
          <p:cNvSpPr txBox="1"/>
          <p:nvPr/>
        </p:nvSpPr>
        <p:spPr>
          <a:xfrm>
            <a:off x="894243" y="8779754"/>
            <a:ext cx="914400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500556370"/>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a:extLst>
              <a:ext uri="{FF2B5EF4-FFF2-40B4-BE49-F238E27FC236}">
                <a16:creationId xmlns:a16="http://schemas.microsoft.com/office/drawing/2014/main" id="{C8D757E0-F03C-EADD-DAB9-004BEC43CA39}"/>
              </a:ext>
            </a:extLst>
          </p:cNvPr>
          <p:cNvSpPr txBox="1"/>
          <p:nvPr/>
        </p:nvSpPr>
        <p:spPr>
          <a:xfrm>
            <a:off x="14173200" y="9084057"/>
            <a:ext cx="1003554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751158930"/>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a:extLst>
              <a:ext uri="{FF2B5EF4-FFF2-40B4-BE49-F238E27FC236}">
                <a16:creationId xmlns:a16="http://schemas.microsoft.com/office/drawing/2014/main" id="{83FC1D8A-3666-FB75-997A-DA077923E65B}"/>
              </a:ext>
            </a:extLst>
          </p:cNvPr>
          <p:cNvSpPr txBox="1"/>
          <p:nvPr/>
        </p:nvSpPr>
        <p:spPr>
          <a:xfrm>
            <a:off x="13944600" y="9334500"/>
            <a:ext cx="10035540" cy="954107"/>
          </a:xfrm>
          <a:prstGeom prst="rect">
            <a:avLst/>
          </a:prstGeom>
          <a:noFill/>
        </p:spPr>
        <p:txBody>
          <a:bodyPr wrap="square">
            <a:spAutoFit/>
          </a:bodyPr>
          <a:lstStyle/>
          <a:p>
            <a:r>
              <a:rPr lang="en-US" sz="2800" b="1" dirty="0"/>
              <a:t>Presented By</a:t>
            </a:r>
          </a:p>
          <a:p>
            <a:r>
              <a:rPr lang="en-US" sz="2800" b="1" dirty="0"/>
              <a:t>Kuldeep Kumar Mahto</a:t>
            </a:r>
            <a:endParaRPr lang="en-IN" sz="2800" b="1"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1584</Words>
  <Application>Microsoft Office PowerPoint</Application>
  <PresentationFormat>Custom</PresentationFormat>
  <Paragraphs>164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Kuldeep kumar Mahto</cp:lastModifiedBy>
  <cp:revision>30</cp:revision>
  <dcterms:created xsi:type="dcterms:W3CDTF">2006-08-16T00:00:00Z</dcterms:created>
  <dcterms:modified xsi:type="dcterms:W3CDTF">2024-07-22T07:09:06Z</dcterms:modified>
  <dc:identifier>DAEhDyfaYKE</dc:identifier>
</cp:coreProperties>
</file>