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SemiBold"/>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
      <p:font typeface="Montserrat ExtraBold"/>
      <p:bold r:id="rId37"/>
      <p:boldItalic r:id="rId38"/>
    </p:embeddedFont>
    <p:embeddedFont>
      <p:font typeface="Comforta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mforta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bold.fntdata"/><Relationship Id="rId25" Type="http://schemas.openxmlformats.org/officeDocument/2006/relationships/font" Target="fonts/MontserratSemiBold-regular.fntdata"/><Relationship Id="rId28" Type="http://schemas.openxmlformats.org/officeDocument/2006/relationships/font" Target="fonts/MontserratSemiBold-boldItalic.fntdata"/><Relationship Id="rId27" Type="http://schemas.openxmlformats.org/officeDocument/2006/relationships/font" Target="fonts/Montserrat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MontserratExtraBold-bold.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Comfortaa-regular.fntdata"/><Relationship Id="rId16" Type="http://schemas.openxmlformats.org/officeDocument/2006/relationships/slide" Target="slides/slide11.xml"/><Relationship Id="rId38" Type="http://schemas.openxmlformats.org/officeDocument/2006/relationships/font" Target="fonts/MontserratExtra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9fa106b0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9fa106b0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9fa106b0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9fa106b0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9fa106b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9fa106b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9ffb225a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9ffb225a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0e8614a7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0e8614a7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9ffb225a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9ffb225a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0e8614a7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0e8614a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0e8614a7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0e8614a7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9fa106b0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9fa106b0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73c82342849908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73c82342849908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73c82342849908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73c82342849908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a6acaa30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a6acaa30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8de0dd5d82e157c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8de0dd5d82e157c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73c82342849908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73c82342849908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9fa106b0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9fa106b0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9fa106b0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9fa106b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9fa106b0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9fa106b0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9fa106b0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9fa106b0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www.analyticsvidhya.com/blog/2021/05/stock-price-movement-based-on-news-headline/" TargetMode="External"/><Relationship Id="rId4" Type="http://schemas.openxmlformats.org/officeDocument/2006/relationships/hyperlink" Target="https://www.kaggle.com/aaron7sun/stocknews" TargetMode="External"/><Relationship Id="rId5" Type="http://schemas.openxmlformats.org/officeDocument/2006/relationships/hyperlink" Target="https://www.youtube.com/channel/UCNU_lfiiWBdtULKOw6X0Dig" TargetMode="External"/><Relationship Id="rId6" Type="http://schemas.openxmlformats.org/officeDocument/2006/relationships/hyperlink" Target="https://www.kdnuggets.com/2019/01/solve-90-nlp-problems-step-by-step-guid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rot="10800000">
            <a:off x="-14176" y="0"/>
            <a:ext cx="9158176" cy="5143500"/>
          </a:xfrm>
          <a:prstGeom prst="rect">
            <a:avLst/>
          </a:prstGeom>
          <a:noFill/>
          <a:ln>
            <a:noFill/>
          </a:ln>
        </p:spPr>
      </p:pic>
      <p:pic>
        <p:nvPicPr>
          <p:cNvPr id="135" name="Google Shape;135;p13"/>
          <p:cNvPicPr preferRelativeResize="0"/>
          <p:nvPr/>
        </p:nvPicPr>
        <p:blipFill rotWithShape="1">
          <a:blip r:embed="rId4">
            <a:alphaModFix/>
          </a:blip>
          <a:srcRect b="0" l="0" r="0" t="0"/>
          <a:stretch/>
        </p:blipFill>
        <p:spPr>
          <a:xfrm>
            <a:off x="-368400" y="-650525"/>
            <a:ext cx="3470699" cy="1955375"/>
          </a:xfrm>
          <a:prstGeom prst="rect">
            <a:avLst/>
          </a:prstGeom>
          <a:noFill/>
          <a:ln>
            <a:noFill/>
          </a:ln>
        </p:spPr>
      </p:pic>
      <p:sp>
        <p:nvSpPr>
          <p:cNvPr id="136" name="Google Shape;136;p13"/>
          <p:cNvSpPr txBox="1"/>
          <p:nvPr>
            <p:ph type="ctrTitle"/>
          </p:nvPr>
        </p:nvSpPr>
        <p:spPr>
          <a:xfrm>
            <a:off x="191000" y="1130600"/>
            <a:ext cx="5604300" cy="13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Montserrat ExtraBold"/>
                <a:ea typeface="Montserrat ExtraBold"/>
                <a:cs typeface="Montserrat ExtraBold"/>
                <a:sym typeface="Montserrat ExtraBold"/>
              </a:rPr>
              <a:t>Natural Language Processing</a:t>
            </a:r>
            <a:endParaRPr>
              <a:solidFill>
                <a:schemeClr val="dk1"/>
              </a:solidFill>
              <a:latin typeface="Montserrat ExtraBold"/>
              <a:ea typeface="Montserrat ExtraBold"/>
              <a:cs typeface="Montserrat ExtraBold"/>
              <a:sym typeface="Montserrat ExtraBold"/>
            </a:endParaRPr>
          </a:p>
        </p:txBody>
      </p:sp>
      <p:sp>
        <p:nvSpPr>
          <p:cNvPr id="137" name="Google Shape;137;p13"/>
          <p:cNvSpPr txBox="1"/>
          <p:nvPr>
            <p:ph idx="1" type="subTitle"/>
          </p:nvPr>
        </p:nvSpPr>
        <p:spPr>
          <a:xfrm>
            <a:off x="302550" y="3966182"/>
            <a:ext cx="3470700" cy="10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Under the guidance of </a:t>
            </a:r>
            <a:endParaRPr>
              <a:solidFill>
                <a:schemeClr val="dk1"/>
              </a:solidFill>
            </a:endParaRPr>
          </a:p>
          <a:p>
            <a:pPr indent="0" lvl="0" marL="0" rtl="0" algn="l">
              <a:spcBef>
                <a:spcPts val="0"/>
              </a:spcBef>
              <a:spcAft>
                <a:spcPts val="0"/>
              </a:spcAft>
              <a:buNone/>
            </a:pPr>
            <a:r>
              <a:rPr lang="en-GB">
                <a:solidFill>
                  <a:schemeClr val="dk1"/>
                </a:solidFill>
              </a:rPr>
              <a:t>Rajeshwari S.B.</a:t>
            </a:r>
            <a:endParaRPr>
              <a:solidFill>
                <a:schemeClr val="dk1"/>
              </a:solidFill>
            </a:endParaRPr>
          </a:p>
        </p:txBody>
      </p:sp>
      <p:sp>
        <p:nvSpPr>
          <p:cNvPr id="138" name="Google Shape;138;p13"/>
          <p:cNvSpPr txBox="1"/>
          <p:nvPr>
            <p:ph type="ctrTitle"/>
          </p:nvPr>
        </p:nvSpPr>
        <p:spPr>
          <a:xfrm>
            <a:off x="302550" y="3004450"/>
            <a:ext cx="5604300" cy="10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1"/>
                </a:solidFill>
                <a:latin typeface="Montserrat SemiBold"/>
                <a:ea typeface="Montserrat SemiBold"/>
                <a:cs typeface="Montserrat SemiBold"/>
                <a:sym typeface="Montserrat SemiBold"/>
              </a:rPr>
              <a:t>Sentiment Analysis - Dow Jones(DJIA) stock using News Headlines</a:t>
            </a:r>
            <a:endParaRPr sz="21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nvSpPr>
        <p:spPr>
          <a:xfrm>
            <a:off x="544525" y="1147725"/>
            <a:ext cx="8213400" cy="375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GB" sz="1800">
                <a:solidFill>
                  <a:srgbClr val="FFFFFF"/>
                </a:solidFill>
              </a:rPr>
              <a:t>Removing Punctuation and Special Character.</a:t>
            </a:r>
            <a:endParaRPr sz="1800">
              <a:solidFill>
                <a:srgbClr val="FFFFFF"/>
              </a:solidFill>
            </a:endParaRPr>
          </a:p>
          <a:p>
            <a:pPr indent="0" lvl="0" marL="457200" rtl="0" algn="l">
              <a:lnSpc>
                <a:spcPct val="115000"/>
              </a:lnSpc>
              <a:spcBef>
                <a:spcPts val="0"/>
              </a:spcBef>
              <a:spcAft>
                <a:spcPts val="0"/>
              </a:spcAft>
              <a:buNone/>
            </a:pPr>
            <a:r>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GB" sz="1800">
                <a:solidFill>
                  <a:srgbClr val="FFFFFF"/>
                </a:solidFill>
              </a:rPr>
              <a:t>Renaming columns, Converting the entire text to lower case and Joining all the columns.</a:t>
            </a:r>
            <a:endParaRPr sz="1800">
              <a:solidFill>
                <a:srgbClr val="FFFFFF"/>
              </a:solidFill>
            </a:endParaRPr>
          </a:p>
          <a:p>
            <a:pPr indent="0" lvl="0" marL="457200" rtl="0" algn="l">
              <a:lnSpc>
                <a:spcPct val="115000"/>
              </a:lnSpc>
              <a:spcBef>
                <a:spcPts val="0"/>
              </a:spcBef>
              <a:spcAft>
                <a:spcPts val="0"/>
              </a:spcAft>
              <a:buNone/>
            </a:pPr>
            <a:r>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GB" sz="1800">
                <a:solidFill>
                  <a:srgbClr val="FFFFFF"/>
                </a:solidFill>
              </a:rPr>
              <a:t>Creating corpus of train and test dataset which includes</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GB" sz="1800">
                <a:solidFill>
                  <a:srgbClr val="FFFFFF"/>
                </a:solidFill>
              </a:rPr>
              <a:t>Tokenizing the news-title by words</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GB" sz="1800">
                <a:solidFill>
                  <a:srgbClr val="FFFFFF"/>
                </a:solidFill>
              </a:rPr>
              <a:t>Removing the stopwords</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GB" sz="1800">
                <a:solidFill>
                  <a:srgbClr val="FFFFFF"/>
                </a:solidFill>
              </a:rPr>
              <a:t>Stemming the words and Joining the stemmed words</a:t>
            </a:r>
            <a:endParaRPr sz="1800">
              <a:solidFill>
                <a:srgbClr val="FFFFFF"/>
              </a:solidFill>
            </a:endParaRPr>
          </a:p>
          <a:p>
            <a:pPr indent="-342900" lvl="1" marL="914400" rtl="0" algn="l">
              <a:lnSpc>
                <a:spcPct val="115000"/>
              </a:lnSpc>
              <a:spcBef>
                <a:spcPts val="0"/>
              </a:spcBef>
              <a:spcAft>
                <a:spcPts val="0"/>
              </a:spcAft>
              <a:buClr>
                <a:srgbClr val="FFFFFF"/>
              </a:buClr>
              <a:buSzPts val="1800"/>
              <a:buChar char="○"/>
            </a:pPr>
            <a:r>
              <a:rPr lang="en-GB" sz="1800">
                <a:solidFill>
                  <a:srgbClr val="FFFFFF"/>
                </a:solidFill>
              </a:rPr>
              <a:t>Building a corpus of news-title</a:t>
            </a:r>
            <a:endParaRPr sz="1800">
              <a:solidFill>
                <a:srgbClr val="FFFFFF"/>
              </a:solidFill>
            </a:endParaRPr>
          </a:p>
          <a:p>
            <a:pPr indent="0" lvl="0" marL="914400" rtl="0" algn="l">
              <a:lnSpc>
                <a:spcPct val="115000"/>
              </a:lnSpc>
              <a:spcBef>
                <a:spcPts val="0"/>
              </a:spcBef>
              <a:spcAft>
                <a:spcPts val="0"/>
              </a:spcAft>
              <a:buNone/>
            </a:pPr>
            <a:r>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GB" sz="1800">
                <a:solidFill>
                  <a:srgbClr val="FFFFFF"/>
                </a:solidFill>
              </a:rPr>
              <a:t>Creating Bag of Words Model</a:t>
            </a:r>
            <a:endParaRPr sz="1800">
              <a:solidFill>
                <a:srgbClr val="FFFFFF"/>
              </a:solidFill>
            </a:endParaRPr>
          </a:p>
        </p:txBody>
      </p:sp>
      <p:sp>
        <p:nvSpPr>
          <p:cNvPr id="194" name="Google Shape;194;p22"/>
          <p:cNvSpPr txBox="1"/>
          <p:nvPr>
            <p:ph type="title"/>
          </p:nvPr>
        </p:nvSpPr>
        <p:spPr>
          <a:xfrm>
            <a:off x="1113023" y="444150"/>
            <a:ext cx="76449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Concepts of NLP Used</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3"/>
          <p:cNvSpPr txBox="1"/>
          <p:nvPr>
            <p:ph type="title"/>
          </p:nvPr>
        </p:nvSpPr>
        <p:spPr>
          <a:xfrm>
            <a:off x="1113025" y="444150"/>
            <a:ext cx="73320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solidFill>
                  <a:schemeClr val="dk1"/>
                </a:solidFill>
              </a:rPr>
              <a:t>Word Cloud for Down and Up Words</a:t>
            </a:r>
            <a:endParaRPr sz="3000">
              <a:solidFill>
                <a:schemeClr val="dk1"/>
              </a:solidFill>
            </a:endParaRPr>
          </a:p>
        </p:txBody>
      </p:sp>
      <p:pic>
        <p:nvPicPr>
          <p:cNvPr id="200" name="Google Shape;200;p23"/>
          <p:cNvPicPr preferRelativeResize="0"/>
          <p:nvPr/>
        </p:nvPicPr>
        <p:blipFill>
          <a:blip r:embed="rId3">
            <a:alphaModFix/>
          </a:blip>
          <a:stretch>
            <a:fillRect/>
          </a:stretch>
        </p:blipFill>
        <p:spPr>
          <a:xfrm>
            <a:off x="152400" y="1454850"/>
            <a:ext cx="4046456" cy="3536250"/>
          </a:xfrm>
          <a:prstGeom prst="rect">
            <a:avLst/>
          </a:prstGeom>
          <a:noFill/>
          <a:ln>
            <a:noFill/>
          </a:ln>
        </p:spPr>
      </p:pic>
      <p:pic>
        <p:nvPicPr>
          <p:cNvPr id="201" name="Google Shape;201;p23"/>
          <p:cNvPicPr preferRelativeResize="0"/>
          <p:nvPr/>
        </p:nvPicPr>
        <p:blipFill>
          <a:blip r:embed="rId4">
            <a:alphaModFix/>
          </a:blip>
          <a:stretch>
            <a:fillRect/>
          </a:stretch>
        </p:blipFill>
        <p:spPr>
          <a:xfrm>
            <a:off x="4705506" y="1369825"/>
            <a:ext cx="4046456" cy="353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113030" y="444149"/>
            <a:ext cx="51744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Model Building</a:t>
            </a:r>
            <a:endParaRPr sz="3000"/>
          </a:p>
        </p:txBody>
      </p:sp>
      <p:sp>
        <p:nvSpPr>
          <p:cNvPr id="207" name="Google Shape;207;p24"/>
          <p:cNvSpPr txBox="1"/>
          <p:nvPr/>
        </p:nvSpPr>
        <p:spPr>
          <a:xfrm>
            <a:off x="465300" y="1379250"/>
            <a:ext cx="8213400" cy="3424200"/>
          </a:xfrm>
          <a:prstGeom prst="rect">
            <a:avLst/>
          </a:prstGeom>
          <a:noFill/>
          <a:ln>
            <a:noFill/>
          </a:ln>
        </p:spPr>
        <p:txBody>
          <a:bodyPr anchorCtr="0" anchor="t" bIns="91425" lIns="91425" spcFirstLastPara="1" rIns="91425" wrap="square" tIns="91425">
            <a:noAutofit/>
          </a:bodyPr>
          <a:lstStyle/>
          <a:p>
            <a:pPr indent="-342900" lvl="0" marL="457200" rtl="0" algn="l">
              <a:lnSpc>
                <a:spcPct val="125000"/>
              </a:lnSpc>
              <a:spcBef>
                <a:spcPts val="0"/>
              </a:spcBef>
              <a:spcAft>
                <a:spcPts val="0"/>
              </a:spcAft>
              <a:buClr>
                <a:srgbClr val="FFFFFF"/>
              </a:buClr>
              <a:buSzPts val="1800"/>
              <a:buChar char="●"/>
            </a:pPr>
            <a:r>
              <a:rPr lang="en-GB" sz="1800">
                <a:solidFill>
                  <a:srgbClr val="FFFFFF"/>
                </a:solidFill>
              </a:rPr>
              <a:t>We have used two Machine Learning model with the use of sklearn Library.</a:t>
            </a:r>
            <a:endParaRPr sz="1800">
              <a:solidFill>
                <a:srgbClr val="FFFFFF"/>
              </a:solidFill>
            </a:endParaRPr>
          </a:p>
          <a:p>
            <a:pPr indent="0" lvl="0" marL="914400" rtl="0" algn="l">
              <a:lnSpc>
                <a:spcPct val="125000"/>
              </a:lnSpc>
              <a:spcBef>
                <a:spcPts val="0"/>
              </a:spcBef>
              <a:spcAft>
                <a:spcPts val="0"/>
              </a:spcAft>
              <a:buNone/>
            </a:pPr>
            <a:r>
              <a:t/>
            </a:r>
            <a:endParaRPr sz="1800">
              <a:solidFill>
                <a:srgbClr val="FFFFFF"/>
              </a:solidFill>
            </a:endParaRPr>
          </a:p>
          <a:p>
            <a:pPr indent="-342900" lvl="1" marL="1371600" rtl="0" algn="l">
              <a:lnSpc>
                <a:spcPct val="125000"/>
              </a:lnSpc>
              <a:spcBef>
                <a:spcPts val="0"/>
              </a:spcBef>
              <a:spcAft>
                <a:spcPts val="0"/>
              </a:spcAft>
              <a:buClr>
                <a:srgbClr val="FFFFFF"/>
              </a:buClr>
              <a:buSzPts val="1800"/>
              <a:buChar char="○"/>
            </a:pPr>
            <a:r>
              <a:rPr lang="en-GB" sz="1800">
                <a:solidFill>
                  <a:srgbClr val="FFFFFF"/>
                </a:solidFill>
              </a:rPr>
              <a:t>Logistic Regression.</a:t>
            </a:r>
            <a:endParaRPr sz="1800">
              <a:solidFill>
                <a:srgbClr val="FFFFFF"/>
              </a:solidFill>
            </a:endParaRPr>
          </a:p>
          <a:p>
            <a:pPr indent="0" lvl="0" marL="1371600" rtl="0" algn="l">
              <a:lnSpc>
                <a:spcPct val="125000"/>
              </a:lnSpc>
              <a:spcBef>
                <a:spcPts val="0"/>
              </a:spcBef>
              <a:spcAft>
                <a:spcPts val="0"/>
              </a:spcAft>
              <a:buNone/>
            </a:pPr>
            <a:r>
              <a:t/>
            </a:r>
            <a:endParaRPr sz="1800">
              <a:solidFill>
                <a:srgbClr val="FFFFFF"/>
              </a:solidFill>
            </a:endParaRPr>
          </a:p>
          <a:p>
            <a:pPr indent="-342900" lvl="1" marL="1371600" rtl="0" algn="l">
              <a:lnSpc>
                <a:spcPct val="125000"/>
              </a:lnSpc>
              <a:spcBef>
                <a:spcPts val="0"/>
              </a:spcBef>
              <a:spcAft>
                <a:spcPts val="0"/>
              </a:spcAft>
              <a:buClr>
                <a:srgbClr val="FFFFFF"/>
              </a:buClr>
              <a:buSzPts val="1800"/>
              <a:buChar char="○"/>
            </a:pPr>
            <a:r>
              <a:rPr lang="en-GB" sz="1800">
                <a:solidFill>
                  <a:srgbClr val="FFFFFF"/>
                </a:solidFill>
              </a:rPr>
              <a:t>Multinomial Naive Bayes.</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25"/>
          <p:cNvSpPr txBox="1"/>
          <p:nvPr>
            <p:ph type="title"/>
          </p:nvPr>
        </p:nvSpPr>
        <p:spPr>
          <a:xfrm>
            <a:off x="1113024" y="444150"/>
            <a:ext cx="67485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solidFill>
                  <a:schemeClr val="dk1"/>
                </a:solidFill>
              </a:rPr>
              <a:t>Logistic Regression and scores</a:t>
            </a:r>
            <a:endParaRPr sz="3000">
              <a:solidFill>
                <a:schemeClr val="dk1"/>
              </a:solidFill>
            </a:endParaRPr>
          </a:p>
        </p:txBody>
      </p:sp>
      <p:pic>
        <p:nvPicPr>
          <p:cNvPr id="213" name="Google Shape;213;p25"/>
          <p:cNvPicPr preferRelativeResize="0"/>
          <p:nvPr/>
        </p:nvPicPr>
        <p:blipFill>
          <a:blip r:embed="rId3">
            <a:alphaModFix/>
          </a:blip>
          <a:stretch>
            <a:fillRect/>
          </a:stretch>
        </p:blipFill>
        <p:spPr>
          <a:xfrm>
            <a:off x="95725" y="2418375"/>
            <a:ext cx="3324225" cy="1266825"/>
          </a:xfrm>
          <a:prstGeom prst="rect">
            <a:avLst/>
          </a:prstGeom>
          <a:noFill/>
          <a:ln>
            <a:noFill/>
          </a:ln>
        </p:spPr>
      </p:pic>
      <p:pic>
        <p:nvPicPr>
          <p:cNvPr id="214" name="Google Shape;214;p25"/>
          <p:cNvPicPr preferRelativeResize="0"/>
          <p:nvPr/>
        </p:nvPicPr>
        <p:blipFill>
          <a:blip r:embed="rId4">
            <a:alphaModFix/>
          </a:blip>
          <a:stretch>
            <a:fillRect/>
          </a:stretch>
        </p:blipFill>
        <p:spPr>
          <a:xfrm>
            <a:off x="3969100" y="1454850"/>
            <a:ext cx="4522551" cy="353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26"/>
          <p:cNvSpPr txBox="1"/>
          <p:nvPr>
            <p:ph type="title"/>
          </p:nvPr>
        </p:nvSpPr>
        <p:spPr>
          <a:xfrm>
            <a:off x="1113025" y="444150"/>
            <a:ext cx="72468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solidFill>
                  <a:schemeClr val="dk1"/>
                </a:solidFill>
              </a:rPr>
              <a:t>Multinomial Naive Bayes</a:t>
            </a:r>
            <a:r>
              <a:rPr lang="en-GB" sz="3000">
                <a:solidFill>
                  <a:schemeClr val="dk1"/>
                </a:solidFill>
              </a:rPr>
              <a:t> and scores</a:t>
            </a:r>
            <a:endParaRPr sz="3000">
              <a:solidFill>
                <a:schemeClr val="dk1"/>
              </a:solidFill>
            </a:endParaRPr>
          </a:p>
        </p:txBody>
      </p:sp>
      <p:pic>
        <p:nvPicPr>
          <p:cNvPr id="220" name="Google Shape;220;p26"/>
          <p:cNvPicPr preferRelativeResize="0"/>
          <p:nvPr/>
        </p:nvPicPr>
        <p:blipFill>
          <a:blip r:embed="rId3">
            <a:alphaModFix/>
          </a:blip>
          <a:stretch>
            <a:fillRect/>
          </a:stretch>
        </p:blipFill>
        <p:spPr>
          <a:xfrm>
            <a:off x="166550" y="2347525"/>
            <a:ext cx="3181350" cy="1200150"/>
          </a:xfrm>
          <a:prstGeom prst="rect">
            <a:avLst/>
          </a:prstGeom>
          <a:noFill/>
          <a:ln>
            <a:noFill/>
          </a:ln>
        </p:spPr>
      </p:pic>
      <p:pic>
        <p:nvPicPr>
          <p:cNvPr id="221" name="Google Shape;221;p26"/>
          <p:cNvPicPr preferRelativeResize="0"/>
          <p:nvPr/>
        </p:nvPicPr>
        <p:blipFill>
          <a:blip r:embed="rId4">
            <a:alphaModFix/>
          </a:blip>
          <a:stretch>
            <a:fillRect/>
          </a:stretch>
        </p:blipFill>
        <p:spPr>
          <a:xfrm>
            <a:off x="4052950" y="1454850"/>
            <a:ext cx="4522551" cy="3536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nvSpPr>
        <p:spPr>
          <a:xfrm>
            <a:off x="368400" y="1302450"/>
            <a:ext cx="8671800" cy="36465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FFFFFF"/>
              </a:buClr>
              <a:buSzPts val="1800"/>
              <a:buChar char="●"/>
            </a:pPr>
            <a:r>
              <a:rPr lang="en-GB" sz="1800">
                <a:solidFill>
                  <a:srgbClr val="FFFFFF"/>
                </a:solidFill>
              </a:rPr>
              <a:t>We have used </a:t>
            </a:r>
            <a:r>
              <a:rPr b="1" lang="en-GB" sz="1800" u="sng">
                <a:solidFill>
                  <a:srgbClr val="FFFFFF"/>
                </a:solidFill>
              </a:rPr>
              <a:t>Logistic Regression</a:t>
            </a:r>
            <a:r>
              <a:rPr lang="en-GB" sz="1800">
                <a:solidFill>
                  <a:srgbClr val="FFFFFF"/>
                </a:solidFill>
              </a:rPr>
              <a:t> model for making predictions as accuracy score of Logistic Regression ( 85.98% ) is better than Multinomial Naive Bayes ( 84.13%). </a:t>
            </a:r>
            <a:endParaRPr sz="1800">
              <a:solidFill>
                <a:srgbClr val="FFFFFF"/>
              </a:solidFill>
            </a:endParaRPr>
          </a:p>
          <a:p>
            <a:pPr indent="0" lvl="0" marL="457200" rtl="0" algn="l">
              <a:lnSpc>
                <a:spcPct val="130000"/>
              </a:lnSpc>
              <a:spcBef>
                <a:spcPts val="0"/>
              </a:spcBef>
              <a:spcAft>
                <a:spcPts val="0"/>
              </a:spcAft>
              <a:buNone/>
            </a:pPr>
            <a:r>
              <a:t/>
            </a:r>
            <a:endParaRPr sz="1800">
              <a:solidFill>
                <a:srgbClr val="FFFFFF"/>
              </a:solidFill>
            </a:endParaRPr>
          </a:p>
          <a:p>
            <a:pPr indent="-342900" lvl="0" marL="457200" rtl="0" algn="l">
              <a:lnSpc>
                <a:spcPct val="130000"/>
              </a:lnSpc>
              <a:spcBef>
                <a:spcPts val="0"/>
              </a:spcBef>
              <a:spcAft>
                <a:spcPts val="0"/>
              </a:spcAft>
              <a:buClr>
                <a:srgbClr val="FFFFFF"/>
              </a:buClr>
              <a:buSzPts val="1800"/>
              <a:buChar char="●"/>
            </a:pPr>
            <a:r>
              <a:rPr lang="en-GB" sz="1800">
                <a:solidFill>
                  <a:srgbClr val="FFFFFF"/>
                </a:solidFill>
              </a:rPr>
              <a:t>We Pick a random day and select one news headline from the top25 from the test dataset and then make the predictions.</a:t>
            </a:r>
            <a:endParaRPr sz="1800">
              <a:solidFill>
                <a:srgbClr val="FFFFFF"/>
              </a:solidFill>
            </a:endParaRPr>
          </a:p>
          <a:p>
            <a:pPr indent="-342900" lvl="1" marL="914400" rtl="0" algn="l">
              <a:lnSpc>
                <a:spcPct val="130000"/>
              </a:lnSpc>
              <a:spcBef>
                <a:spcPts val="0"/>
              </a:spcBef>
              <a:spcAft>
                <a:spcPts val="0"/>
              </a:spcAft>
              <a:buClr>
                <a:srgbClr val="FFFFFF"/>
              </a:buClr>
              <a:buSzPts val="1800"/>
              <a:buChar char="○"/>
            </a:pPr>
            <a:r>
              <a:rPr lang="en-GB" sz="1800">
                <a:solidFill>
                  <a:srgbClr val="FFFFFF"/>
                </a:solidFill>
              </a:rPr>
              <a:t>Case 1 - Prediction: The stock price will go up!</a:t>
            </a:r>
            <a:endParaRPr sz="1800">
              <a:solidFill>
                <a:srgbClr val="FFFFFF"/>
              </a:solidFill>
            </a:endParaRPr>
          </a:p>
          <a:p>
            <a:pPr indent="-342900" lvl="1" marL="914400" rtl="0" algn="l">
              <a:lnSpc>
                <a:spcPct val="130000"/>
              </a:lnSpc>
              <a:spcBef>
                <a:spcPts val="0"/>
              </a:spcBef>
              <a:spcAft>
                <a:spcPts val="0"/>
              </a:spcAft>
              <a:buClr>
                <a:srgbClr val="FFFFFF"/>
              </a:buClr>
              <a:buSzPts val="1800"/>
              <a:buChar char="○"/>
            </a:pPr>
            <a:r>
              <a:rPr lang="en-GB" sz="1800">
                <a:solidFill>
                  <a:srgbClr val="FFFFFF"/>
                </a:solidFill>
              </a:rPr>
              <a:t>Case 2 - Prediction: The stock price will remain the same or will go down.</a:t>
            </a:r>
            <a:endParaRPr sz="1800">
              <a:solidFill>
                <a:srgbClr val="FFFFFF"/>
              </a:solidFill>
            </a:endParaRPr>
          </a:p>
        </p:txBody>
      </p:sp>
      <p:sp>
        <p:nvSpPr>
          <p:cNvPr id="227" name="Google Shape;227;p27"/>
          <p:cNvSpPr txBox="1"/>
          <p:nvPr>
            <p:ph type="title"/>
          </p:nvPr>
        </p:nvSpPr>
        <p:spPr>
          <a:xfrm>
            <a:off x="1113024" y="444150"/>
            <a:ext cx="67485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Predictions</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113024" y="444150"/>
            <a:ext cx="67485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Predictions (For Example)</a:t>
            </a:r>
            <a:endParaRPr sz="3000"/>
          </a:p>
        </p:txBody>
      </p:sp>
      <p:pic>
        <p:nvPicPr>
          <p:cNvPr id="233" name="Google Shape;233;p28"/>
          <p:cNvPicPr preferRelativeResize="0"/>
          <p:nvPr/>
        </p:nvPicPr>
        <p:blipFill>
          <a:blip r:embed="rId3">
            <a:alphaModFix/>
          </a:blip>
          <a:stretch>
            <a:fillRect/>
          </a:stretch>
        </p:blipFill>
        <p:spPr>
          <a:xfrm>
            <a:off x="152400" y="1709900"/>
            <a:ext cx="8839201" cy="619679"/>
          </a:xfrm>
          <a:prstGeom prst="rect">
            <a:avLst/>
          </a:prstGeom>
          <a:noFill/>
          <a:ln>
            <a:noFill/>
          </a:ln>
        </p:spPr>
      </p:pic>
      <p:pic>
        <p:nvPicPr>
          <p:cNvPr id="234" name="Google Shape;234;p28"/>
          <p:cNvPicPr preferRelativeResize="0"/>
          <p:nvPr/>
        </p:nvPicPr>
        <p:blipFill>
          <a:blip r:embed="rId4">
            <a:alphaModFix/>
          </a:blip>
          <a:stretch>
            <a:fillRect/>
          </a:stretch>
        </p:blipFill>
        <p:spPr>
          <a:xfrm>
            <a:off x="152400" y="3204629"/>
            <a:ext cx="8839200" cy="8422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113024" y="444150"/>
            <a:ext cx="67485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Predictions (For Example)</a:t>
            </a:r>
            <a:endParaRPr sz="3000"/>
          </a:p>
        </p:txBody>
      </p:sp>
      <p:pic>
        <p:nvPicPr>
          <p:cNvPr id="240" name="Google Shape;240;p29"/>
          <p:cNvPicPr preferRelativeResize="0"/>
          <p:nvPr/>
        </p:nvPicPr>
        <p:blipFill>
          <a:blip r:embed="rId3">
            <a:alphaModFix/>
          </a:blip>
          <a:stretch>
            <a:fillRect/>
          </a:stretch>
        </p:blipFill>
        <p:spPr>
          <a:xfrm>
            <a:off x="152400" y="3221589"/>
            <a:ext cx="8839199" cy="580793"/>
          </a:xfrm>
          <a:prstGeom prst="rect">
            <a:avLst/>
          </a:prstGeom>
          <a:noFill/>
          <a:ln>
            <a:noFill/>
          </a:ln>
        </p:spPr>
      </p:pic>
      <p:pic>
        <p:nvPicPr>
          <p:cNvPr id="241" name="Google Shape;241;p29"/>
          <p:cNvPicPr preferRelativeResize="0"/>
          <p:nvPr/>
        </p:nvPicPr>
        <p:blipFill>
          <a:blip r:embed="rId4">
            <a:alphaModFix/>
          </a:blip>
          <a:stretch>
            <a:fillRect/>
          </a:stretch>
        </p:blipFill>
        <p:spPr>
          <a:xfrm>
            <a:off x="152400" y="1780750"/>
            <a:ext cx="8839203" cy="5865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nvSpPr>
        <p:spPr>
          <a:xfrm>
            <a:off x="170025" y="2098675"/>
            <a:ext cx="8700000" cy="2803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AutoNum type="arabicPeriod"/>
            </a:pPr>
            <a:r>
              <a:rPr lang="en-GB" sz="1800" u="sng">
                <a:solidFill>
                  <a:schemeClr val="hlink"/>
                </a:solidFill>
                <a:hlinkClick r:id="rId3"/>
              </a:rPr>
              <a:t>https://www.analyticsvidhya.com/blog/2021/05/stock-price-movement-based-on-news-headline/</a:t>
            </a:r>
            <a:endParaRPr sz="1800">
              <a:solidFill>
                <a:srgbClr val="FFFFFF"/>
              </a:solidFill>
            </a:endParaRPr>
          </a:p>
          <a:p>
            <a:pPr indent="-342900" lvl="0" marL="457200" rtl="0" algn="l">
              <a:lnSpc>
                <a:spcPct val="115000"/>
              </a:lnSpc>
              <a:spcBef>
                <a:spcPts val="0"/>
              </a:spcBef>
              <a:spcAft>
                <a:spcPts val="0"/>
              </a:spcAft>
              <a:buClr>
                <a:srgbClr val="FFFFFF"/>
              </a:buClr>
              <a:buSzPts val="1800"/>
              <a:buAutoNum type="arabicPeriod"/>
            </a:pPr>
            <a:r>
              <a:rPr lang="en-GB" sz="1800" u="sng">
                <a:solidFill>
                  <a:schemeClr val="hlink"/>
                </a:solidFill>
                <a:hlinkClick r:id="rId4"/>
              </a:rPr>
              <a:t>https://www.kaggle.com/aaron7sun/stocknews</a:t>
            </a:r>
            <a:endParaRPr sz="1800">
              <a:solidFill>
                <a:srgbClr val="FFFFFF"/>
              </a:solidFill>
            </a:endParaRPr>
          </a:p>
          <a:p>
            <a:pPr indent="-342900" lvl="0" marL="457200" rtl="0" algn="l">
              <a:lnSpc>
                <a:spcPct val="115000"/>
              </a:lnSpc>
              <a:spcBef>
                <a:spcPts val="0"/>
              </a:spcBef>
              <a:spcAft>
                <a:spcPts val="0"/>
              </a:spcAft>
              <a:buClr>
                <a:srgbClr val="FFFFFF"/>
              </a:buClr>
              <a:buSzPts val="1800"/>
              <a:buAutoNum type="arabicPeriod"/>
            </a:pPr>
            <a:r>
              <a:rPr lang="en-GB" sz="1800" u="sng">
                <a:solidFill>
                  <a:schemeClr val="hlink"/>
                </a:solidFill>
                <a:hlinkClick r:id="rId5"/>
              </a:rPr>
              <a:t>https://www.youtube.com/channel/UCNU_lfiiWBdtULKOw6X0Dig</a:t>
            </a:r>
            <a:r>
              <a:rPr lang="en-GB" sz="1800">
                <a:solidFill>
                  <a:srgbClr val="FFFFFF"/>
                </a:solidFill>
              </a:rPr>
              <a:t> (Krish Naik)</a:t>
            </a:r>
            <a:endParaRPr sz="1800">
              <a:solidFill>
                <a:srgbClr val="FFFFFF"/>
              </a:solidFill>
            </a:endParaRPr>
          </a:p>
          <a:p>
            <a:pPr indent="-342900" lvl="0" marL="457200" rtl="0" algn="l">
              <a:lnSpc>
                <a:spcPct val="115000"/>
              </a:lnSpc>
              <a:spcBef>
                <a:spcPts val="0"/>
              </a:spcBef>
              <a:spcAft>
                <a:spcPts val="0"/>
              </a:spcAft>
              <a:buClr>
                <a:srgbClr val="FFFFFF"/>
              </a:buClr>
              <a:buSzPts val="1800"/>
              <a:buAutoNum type="arabicPeriod"/>
            </a:pPr>
            <a:r>
              <a:rPr lang="en-GB" sz="1800" u="sng">
                <a:solidFill>
                  <a:schemeClr val="hlink"/>
                </a:solidFill>
                <a:hlinkClick r:id="rId6"/>
              </a:rPr>
              <a:t>https://www.kdnuggets.com/2019/01/solve-90-nlp-problems-step-by-step-guide.html</a:t>
            </a:r>
            <a:endParaRPr sz="1800">
              <a:solidFill>
                <a:srgbClr val="FFFFFF"/>
              </a:solidFill>
            </a:endParaRPr>
          </a:p>
        </p:txBody>
      </p:sp>
      <p:sp>
        <p:nvSpPr>
          <p:cNvPr id="247" name="Google Shape;247;p30"/>
          <p:cNvSpPr txBox="1"/>
          <p:nvPr>
            <p:ph type="title"/>
          </p:nvPr>
        </p:nvSpPr>
        <p:spPr>
          <a:xfrm>
            <a:off x="1113030" y="444149"/>
            <a:ext cx="51744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References</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a:p>
            <a:pPr indent="-368300" lvl="0" marL="457200" rtl="0" algn="l">
              <a:spcBef>
                <a:spcPts val="1600"/>
              </a:spcBef>
              <a:spcAft>
                <a:spcPts val="0"/>
              </a:spcAft>
              <a:buSzPts val="2200"/>
              <a:buAutoNum type="arabicPeriod"/>
            </a:pPr>
            <a:r>
              <a:rPr lang="en-GB" sz="2200"/>
              <a:t>1MS19IS050        Ishan Sharma </a:t>
            </a:r>
            <a:endParaRPr sz="2200"/>
          </a:p>
          <a:p>
            <a:pPr indent="-368300" lvl="0" marL="457200" rtl="0" algn="l">
              <a:spcBef>
                <a:spcPts val="0"/>
              </a:spcBef>
              <a:spcAft>
                <a:spcPts val="0"/>
              </a:spcAft>
              <a:buSzPts val="2200"/>
              <a:buAutoNum type="arabicPeriod"/>
            </a:pPr>
            <a:r>
              <a:rPr lang="en-GB" sz="2200"/>
              <a:t>1MS19IS061        Kuldeep Pancholi </a:t>
            </a:r>
            <a:endParaRPr sz="2200"/>
          </a:p>
          <a:p>
            <a:pPr indent="-368300" lvl="0" marL="457200" rtl="0" algn="l">
              <a:spcBef>
                <a:spcPts val="0"/>
              </a:spcBef>
              <a:spcAft>
                <a:spcPts val="0"/>
              </a:spcAft>
              <a:buSzPts val="2200"/>
              <a:buAutoNum type="arabicPeriod"/>
            </a:pPr>
            <a:r>
              <a:rPr lang="en-GB" sz="2200"/>
              <a:t>1MS19IS069	    Mehwish Najam</a:t>
            </a:r>
            <a:endParaRPr sz="2200"/>
          </a:p>
        </p:txBody>
      </p:sp>
      <p:sp>
        <p:nvSpPr>
          <p:cNvPr id="144" name="Google Shape;144;p14"/>
          <p:cNvSpPr txBox="1"/>
          <p:nvPr>
            <p:ph type="title"/>
          </p:nvPr>
        </p:nvSpPr>
        <p:spPr>
          <a:xfrm>
            <a:off x="1113023" y="444150"/>
            <a:ext cx="72234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Team</a:t>
            </a:r>
            <a:r>
              <a:rPr lang="en-GB" sz="3000"/>
              <a:t> </a:t>
            </a:r>
            <a:endParaRPr sz="3000"/>
          </a:p>
        </p:txBody>
      </p:sp>
      <p:pic>
        <p:nvPicPr>
          <p:cNvPr id="145" name="Google Shape;145;p14"/>
          <p:cNvPicPr preferRelativeResize="0"/>
          <p:nvPr/>
        </p:nvPicPr>
        <p:blipFill rotWithShape="1">
          <a:blip r:embed="rId3">
            <a:alphaModFix/>
          </a:blip>
          <a:srcRect b="0" l="0" r="0" t="0"/>
          <a:stretch/>
        </p:blipFill>
        <p:spPr>
          <a:xfrm>
            <a:off x="6067405" y="211095"/>
            <a:ext cx="2836300" cy="1948100"/>
          </a:xfrm>
          <a:prstGeom prst="rect">
            <a:avLst/>
          </a:prstGeom>
          <a:noFill/>
          <a:ln>
            <a:noFill/>
          </a:ln>
          <a:effectLst>
            <a:outerShdw blurRad="57150" rotWithShape="0" algn="bl" dir="5400000" dist="19050">
              <a:srgbClr val="000000">
                <a:alpha val="50000"/>
              </a:srgbClr>
            </a:outerShdw>
            <a:reflection blurRad="0" dir="5400000" dist="38100" endA="0" endPos="29710" fadeDir="5400012" kx="0" rotWithShape="0" algn="bl"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2734450" y="353475"/>
            <a:ext cx="3798900" cy="149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ACKNOWLEDGEMENT</a:t>
            </a:r>
            <a:endParaRPr/>
          </a:p>
        </p:txBody>
      </p:sp>
      <p:sp>
        <p:nvSpPr>
          <p:cNvPr id="151" name="Google Shape;151;p15"/>
          <p:cNvSpPr txBox="1"/>
          <p:nvPr>
            <p:ph idx="1" type="body"/>
          </p:nvPr>
        </p:nvSpPr>
        <p:spPr>
          <a:xfrm>
            <a:off x="829350" y="1325850"/>
            <a:ext cx="7485300" cy="3260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200">
                <a:solidFill>
                  <a:srgbClr val="FFFFFF"/>
                </a:solidFill>
                <a:latin typeface="Comfortaa"/>
                <a:ea typeface="Comfortaa"/>
                <a:cs typeface="Comfortaa"/>
                <a:sym typeface="Comfortaa"/>
              </a:rPr>
              <a:t>WE have taken efforts in this presentation. However, it would not have been possible without the kind support and help of many individuals and organizations.WE would like to extend OUR sincere thanks to all of them.</a:t>
            </a:r>
            <a:endParaRPr b="1" sz="1200">
              <a:solidFill>
                <a:srgbClr val="FFFFFF"/>
              </a:solidFill>
              <a:latin typeface="Comfortaa"/>
              <a:ea typeface="Comfortaa"/>
              <a:cs typeface="Comfortaa"/>
              <a:sym typeface="Comfortaa"/>
            </a:endParaRPr>
          </a:p>
          <a:p>
            <a:pPr indent="0" lvl="0" marL="0" rtl="0" algn="l">
              <a:spcBef>
                <a:spcPts val="1800"/>
              </a:spcBef>
              <a:spcAft>
                <a:spcPts val="0"/>
              </a:spcAft>
              <a:buNone/>
            </a:pPr>
            <a:r>
              <a:rPr b="1" lang="en-GB" sz="1200">
                <a:solidFill>
                  <a:srgbClr val="FFFFFF"/>
                </a:solidFill>
                <a:latin typeface="Comfortaa"/>
                <a:ea typeface="Comfortaa"/>
                <a:cs typeface="Comfortaa"/>
                <a:sym typeface="Comfortaa"/>
              </a:rPr>
              <a:t>We are highly indebted to RIT BANGALORE for its guidance and constant supervision as well as for providing necessary information regarding the project &amp; also for its support in completing the presentation.</a:t>
            </a:r>
            <a:endParaRPr b="1" sz="1200">
              <a:solidFill>
                <a:srgbClr val="FFFFFF"/>
              </a:solidFill>
              <a:latin typeface="Comfortaa"/>
              <a:ea typeface="Comfortaa"/>
              <a:cs typeface="Comfortaa"/>
              <a:sym typeface="Comfortaa"/>
            </a:endParaRPr>
          </a:p>
          <a:p>
            <a:pPr indent="0" lvl="0" marL="0" rtl="0" algn="l">
              <a:spcBef>
                <a:spcPts val="0"/>
              </a:spcBef>
              <a:spcAft>
                <a:spcPts val="0"/>
              </a:spcAft>
              <a:buNone/>
            </a:pPr>
            <a:r>
              <a:rPr b="1" lang="en-GB" sz="1200">
                <a:solidFill>
                  <a:srgbClr val="FFFFFF"/>
                </a:solidFill>
                <a:latin typeface="Comfortaa"/>
                <a:ea typeface="Comfortaa"/>
                <a:cs typeface="Comfortaa"/>
                <a:sym typeface="Comfortaa"/>
              </a:rPr>
              <a:t>We would like to express our gratitude towards our parents &amp; our </a:t>
            </a:r>
            <a:r>
              <a:rPr b="1" i="1" lang="en-GB" sz="1200">
                <a:solidFill>
                  <a:srgbClr val="FFFFFF"/>
                </a:solidFill>
                <a:latin typeface="Comfortaa"/>
                <a:ea typeface="Comfortaa"/>
                <a:cs typeface="Comfortaa"/>
                <a:sym typeface="Comfortaa"/>
              </a:rPr>
              <a:t>NLP </a:t>
            </a:r>
            <a:r>
              <a:rPr b="1" lang="en-GB" sz="1200">
                <a:solidFill>
                  <a:srgbClr val="FFFFFF"/>
                </a:solidFill>
                <a:latin typeface="Comfortaa"/>
                <a:ea typeface="Comfortaa"/>
                <a:cs typeface="Comfortaa"/>
                <a:sym typeface="Comfortaa"/>
              </a:rPr>
              <a:t> teacher for their kind cooperation and encouragement which help us in completion of this presentation.</a:t>
            </a:r>
            <a:endParaRPr b="1" sz="1200">
              <a:solidFill>
                <a:srgbClr val="FFFFFF"/>
              </a:solidFill>
              <a:latin typeface="Comfortaa"/>
              <a:ea typeface="Comfortaa"/>
              <a:cs typeface="Comfortaa"/>
              <a:sym typeface="Comfortaa"/>
            </a:endParaRPr>
          </a:p>
          <a:p>
            <a:pPr indent="0" lvl="0" marL="0" rtl="0" algn="l">
              <a:spcBef>
                <a:spcPts val="1600"/>
              </a:spcBef>
              <a:spcAft>
                <a:spcPts val="0"/>
              </a:spcAft>
              <a:buNone/>
            </a:pPr>
            <a:r>
              <a:rPr b="1" lang="en-GB" sz="1200">
                <a:solidFill>
                  <a:srgbClr val="FFFFFF"/>
                </a:solidFill>
                <a:latin typeface="Comfortaa"/>
                <a:ea typeface="Comfortaa"/>
                <a:cs typeface="Comfortaa"/>
                <a:sym typeface="Comfortaa"/>
              </a:rPr>
              <a:t>Our thanks and appreciations also goes  to our colleagues in developing the presentation and people who have willingly helped us out with their abilities.</a:t>
            </a:r>
            <a:endParaRPr b="1" sz="1200">
              <a:solidFill>
                <a:srgbClr val="FFFFFF"/>
              </a:solidFill>
              <a:latin typeface="Comfortaa"/>
              <a:ea typeface="Comfortaa"/>
              <a:cs typeface="Comfortaa"/>
              <a:sym typeface="Comfortaa"/>
            </a:endParaRPr>
          </a:p>
          <a:p>
            <a:pPr indent="0" lvl="0" marL="0" rtl="0" algn="l">
              <a:spcBef>
                <a:spcPts val="1600"/>
              </a:spcBef>
              <a:spcAft>
                <a:spcPts val="1600"/>
              </a:spcAft>
              <a:buNone/>
            </a:pPr>
            <a:r>
              <a:t/>
            </a:r>
            <a:endParaRPr b="1" sz="1600">
              <a:solidFill>
                <a:srgbClr val="FFFFFF"/>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3798900" cy="8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t>Contents </a:t>
            </a:r>
            <a:endParaRPr sz="2600"/>
          </a:p>
        </p:txBody>
      </p:sp>
      <p:sp>
        <p:nvSpPr>
          <p:cNvPr id="157" name="Google Shape;157;p16"/>
          <p:cNvSpPr txBox="1"/>
          <p:nvPr>
            <p:ph idx="1" type="body"/>
          </p:nvPr>
        </p:nvSpPr>
        <p:spPr>
          <a:xfrm>
            <a:off x="1297500" y="1790525"/>
            <a:ext cx="4837800" cy="259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Problem Statement</a:t>
            </a:r>
            <a:endParaRPr sz="1800"/>
          </a:p>
          <a:p>
            <a:pPr indent="-342900" lvl="0" marL="457200" rtl="0" algn="l">
              <a:spcBef>
                <a:spcPts val="0"/>
              </a:spcBef>
              <a:spcAft>
                <a:spcPts val="0"/>
              </a:spcAft>
              <a:buSzPts val="1800"/>
              <a:buChar char="●"/>
            </a:pPr>
            <a:r>
              <a:rPr lang="en-GB" sz="1800"/>
              <a:t>Dataset Description</a:t>
            </a:r>
            <a:endParaRPr sz="1800"/>
          </a:p>
          <a:p>
            <a:pPr indent="-342900" lvl="0" marL="457200" rtl="0" algn="l">
              <a:spcBef>
                <a:spcPts val="0"/>
              </a:spcBef>
              <a:spcAft>
                <a:spcPts val="0"/>
              </a:spcAft>
              <a:buSzPts val="1800"/>
              <a:buChar char="●"/>
            </a:pPr>
            <a:r>
              <a:rPr lang="en-GB" sz="1800"/>
              <a:t>Concepts of NLP Used</a:t>
            </a:r>
            <a:endParaRPr sz="1800"/>
          </a:p>
          <a:p>
            <a:pPr indent="-342900" lvl="0" marL="457200" rtl="0" algn="l">
              <a:spcBef>
                <a:spcPts val="0"/>
              </a:spcBef>
              <a:spcAft>
                <a:spcPts val="0"/>
              </a:spcAft>
              <a:buSzPts val="1800"/>
              <a:buChar char="●"/>
            </a:pPr>
            <a:r>
              <a:rPr lang="en-GB" sz="1800"/>
              <a:t>Model Building</a:t>
            </a:r>
            <a:endParaRPr sz="1800"/>
          </a:p>
          <a:p>
            <a:pPr indent="-342900" lvl="0" marL="457200" rtl="0" algn="l">
              <a:spcBef>
                <a:spcPts val="0"/>
              </a:spcBef>
              <a:spcAft>
                <a:spcPts val="0"/>
              </a:spcAft>
              <a:buSzPts val="1800"/>
              <a:buChar char="●"/>
            </a:pPr>
            <a:r>
              <a:rPr lang="en-GB" sz="1800"/>
              <a:t>Predictions</a:t>
            </a:r>
            <a:endParaRPr sz="1800"/>
          </a:p>
          <a:p>
            <a:pPr indent="0" lvl="0" marL="457200" rtl="0" algn="l">
              <a:spcBef>
                <a:spcPts val="1600"/>
              </a:spcBef>
              <a:spcAft>
                <a:spcPts val="1600"/>
              </a:spcAft>
              <a:buNone/>
            </a:pPr>
            <a:r>
              <a:t/>
            </a:r>
            <a:endParaRPr sz="1800"/>
          </a:p>
        </p:txBody>
      </p:sp>
      <p:pic>
        <p:nvPicPr>
          <p:cNvPr id="158" name="Google Shape;158;p16"/>
          <p:cNvPicPr preferRelativeResize="0"/>
          <p:nvPr/>
        </p:nvPicPr>
        <p:blipFill rotWithShape="1">
          <a:blip r:embed="rId3">
            <a:alphaModFix/>
          </a:blip>
          <a:srcRect b="0" l="0" r="0" t="0"/>
          <a:stretch/>
        </p:blipFill>
        <p:spPr>
          <a:xfrm>
            <a:off x="6210249" y="841074"/>
            <a:ext cx="1591375" cy="3315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nvSpPr>
        <p:spPr>
          <a:xfrm>
            <a:off x="465300" y="1362325"/>
            <a:ext cx="8213400" cy="3781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Char char="●"/>
            </a:pPr>
            <a:r>
              <a:rPr lang="en-GB" sz="1800">
                <a:solidFill>
                  <a:srgbClr val="FFFFFF"/>
                </a:solidFill>
              </a:rPr>
              <a:t>We created a model which will actually analyze stock price using News Headline.</a:t>
            </a:r>
            <a:endParaRPr sz="1800">
              <a:solidFill>
                <a:srgbClr val="FFFFFF"/>
              </a:solidFill>
            </a:endParaRPr>
          </a:p>
          <a:p>
            <a:pPr indent="-342900" lvl="0" marL="457200" rtl="0" algn="l">
              <a:lnSpc>
                <a:spcPct val="150000"/>
              </a:lnSpc>
              <a:spcBef>
                <a:spcPts val="0"/>
              </a:spcBef>
              <a:spcAft>
                <a:spcPts val="0"/>
              </a:spcAft>
              <a:buClr>
                <a:srgbClr val="FFFFFF"/>
              </a:buClr>
              <a:buSzPts val="1800"/>
              <a:buChar char="●"/>
            </a:pPr>
            <a:r>
              <a:rPr lang="en-GB" sz="1800">
                <a:solidFill>
                  <a:srgbClr val="FFFFFF"/>
                </a:solidFill>
              </a:rPr>
              <a:t>There are various kinds of news articles and based on that the stock price fluctuates.</a:t>
            </a:r>
            <a:endParaRPr sz="1800">
              <a:solidFill>
                <a:srgbClr val="FFFFFF"/>
              </a:solidFill>
            </a:endParaRPr>
          </a:p>
          <a:p>
            <a:pPr indent="-342900" lvl="0" marL="457200" rtl="0" algn="l">
              <a:lnSpc>
                <a:spcPct val="150000"/>
              </a:lnSpc>
              <a:spcBef>
                <a:spcPts val="0"/>
              </a:spcBef>
              <a:spcAft>
                <a:spcPts val="0"/>
              </a:spcAft>
              <a:buClr>
                <a:srgbClr val="FFFFFF"/>
              </a:buClr>
              <a:buSzPts val="1800"/>
              <a:buChar char="●"/>
            </a:pPr>
            <a:r>
              <a:rPr lang="en-GB" sz="1800">
                <a:solidFill>
                  <a:srgbClr val="FFFFFF"/>
                </a:solidFill>
              </a:rPr>
              <a:t>We analyzed the news heading using sentiment analysis using NLP and then we predicted the stock will increase or decrease.</a:t>
            </a:r>
            <a:endParaRPr sz="1800">
              <a:solidFill>
                <a:srgbClr val="FFFFFF"/>
              </a:solidFill>
            </a:endParaRPr>
          </a:p>
          <a:p>
            <a:pPr indent="-342900" lvl="0" marL="457200" rtl="0" algn="l">
              <a:lnSpc>
                <a:spcPct val="150000"/>
              </a:lnSpc>
              <a:spcBef>
                <a:spcPts val="0"/>
              </a:spcBef>
              <a:spcAft>
                <a:spcPts val="0"/>
              </a:spcAft>
              <a:buClr>
                <a:srgbClr val="FFFFFF"/>
              </a:buClr>
              <a:buSzPts val="1800"/>
              <a:buChar char="●"/>
            </a:pPr>
            <a:r>
              <a:rPr lang="en-GB" sz="1800">
                <a:solidFill>
                  <a:srgbClr val="FFFFFF"/>
                </a:solidFill>
              </a:rPr>
              <a:t>It is all about stock sentiment analysis.</a:t>
            </a:r>
            <a:endParaRPr sz="1800">
              <a:solidFill>
                <a:srgbClr val="FFFFFF"/>
              </a:solidFill>
            </a:endParaRPr>
          </a:p>
        </p:txBody>
      </p:sp>
      <p:sp>
        <p:nvSpPr>
          <p:cNvPr id="164" name="Google Shape;164;p17"/>
          <p:cNvSpPr txBox="1"/>
          <p:nvPr>
            <p:ph type="title"/>
          </p:nvPr>
        </p:nvSpPr>
        <p:spPr>
          <a:xfrm>
            <a:off x="1113030" y="444149"/>
            <a:ext cx="51744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Problem Statement</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nvSpPr>
        <p:spPr>
          <a:xfrm>
            <a:off x="465300" y="1379250"/>
            <a:ext cx="8213400" cy="3424200"/>
          </a:xfrm>
          <a:prstGeom prst="rect">
            <a:avLst/>
          </a:prstGeom>
          <a:noFill/>
          <a:ln>
            <a:noFill/>
          </a:ln>
        </p:spPr>
        <p:txBody>
          <a:bodyPr anchorCtr="0" anchor="t" bIns="91425" lIns="91425" spcFirstLastPara="1" rIns="91425" wrap="square" tIns="91425">
            <a:noAutofit/>
          </a:bodyPr>
          <a:lstStyle/>
          <a:p>
            <a:pPr indent="-342900" lvl="0" marL="457200" rtl="0" algn="l">
              <a:lnSpc>
                <a:spcPct val="125000"/>
              </a:lnSpc>
              <a:spcBef>
                <a:spcPts val="0"/>
              </a:spcBef>
              <a:spcAft>
                <a:spcPts val="0"/>
              </a:spcAft>
              <a:buClr>
                <a:srgbClr val="FFFFFF"/>
              </a:buClr>
              <a:buSzPts val="1800"/>
              <a:buChar char="●"/>
            </a:pPr>
            <a:r>
              <a:rPr lang="en-GB" sz="1800">
                <a:solidFill>
                  <a:srgbClr val="FFFFFF"/>
                </a:solidFill>
              </a:rPr>
              <a:t>The dataset in consideration is a combination of the world news and stock price shifts available on kaggle.</a:t>
            </a:r>
            <a:endParaRPr sz="1800">
              <a:solidFill>
                <a:srgbClr val="FFFFFF"/>
              </a:solidFill>
            </a:endParaRPr>
          </a:p>
          <a:p>
            <a:pPr indent="-342900" lvl="0" marL="457200" rtl="0" algn="l">
              <a:lnSpc>
                <a:spcPct val="125000"/>
              </a:lnSpc>
              <a:spcBef>
                <a:spcPts val="0"/>
              </a:spcBef>
              <a:spcAft>
                <a:spcPts val="0"/>
              </a:spcAft>
              <a:buClr>
                <a:srgbClr val="FFFFFF"/>
              </a:buClr>
              <a:buSzPts val="1800"/>
              <a:buChar char="●"/>
            </a:pPr>
            <a:r>
              <a:rPr lang="en-GB" sz="1800">
                <a:solidFill>
                  <a:srgbClr val="FFFFFF"/>
                </a:solidFill>
              </a:rPr>
              <a:t>There are 25 columns of top news headlines for each day in data frame.</a:t>
            </a:r>
            <a:endParaRPr sz="1800">
              <a:solidFill>
                <a:srgbClr val="FFFFFF"/>
              </a:solidFill>
            </a:endParaRPr>
          </a:p>
          <a:p>
            <a:pPr indent="-342900" lvl="0" marL="457200" rtl="0" algn="l">
              <a:lnSpc>
                <a:spcPct val="125000"/>
              </a:lnSpc>
              <a:spcBef>
                <a:spcPts val="0"/>
              </a:spcBef>
              <a:spcAft>
                <a:spcPts val="0"/>
              </a:spcAft>
              <a:buClr>
                <a:srgbClr val="FFFFFF"/>
              </a:buClr>
              <a:buSzPts val="1800"/>
              <a:buChar char="●"/>
            </a:pPr>
            <a:r>
              <a:rPr lang="en-GB" sz="1800">
                <a:solidFill>
                  <a:srgbClr val="FFFFFF"/>
                </a:solidFill>
              </a:rPr>
              <a:t>Data ranges from 2008 to 2016 and the data from 2000 to 2008 was scraped from Yahoo finance.</a:t>
            </a:r>
            <a:endParaRPr sz="1800">
              <a:solidFill>
                <a:srgbClr val="FFFFFF"/>
              </a:solidFill>
            </a:endParaRPr>
          </a:p>
          <a:p>
            <a:pPr indent="-342900" lvl="0" marL="457200" rtl="0" algn="l">
              <a:lnSpc>
                <a:spcPct val="125000"/>
              </a:lnSpc>
              <a:spcBef>
                <a:spcPts val="0"/>
              </a:spcBef>
              <a:spcAft>
                <a:spcPts val="0"/>
              </a:spcAft>
              <a:buClr>
                <a:srgbClr val="FFFFFF"/>
              </a:buClr>
              <a:buSzPts val="1800"/>
              <a:buChar char="●"/>
            </a:pPr>
            <a:r>
              <a:rPr lang="en-GB" sz="1800">
                <a:solidFill>
                  <a:srgbClr val="FFFFFF"/>
                </a:solidFill>
              </a:rPr>
              <a:t>Labels are based on the Dow Jones Industrial average stock index.</a:t>
            </a:r>
            <a:endParaRPr sz="1800">
              <a:solidFill>
                <a:srgbClr val="FFFFFF"/>
              </a:solidFill>
            </a:endParaRPr>
          </a:p>
          <a:p>
            <a:pPr indent="-342900" lvl="0" marL="457200" rtl="0" algn="l">
              <a:lnSpc>
                <a:spcPct val="125000"/>
              </a:lnSpc>
              <a:spcBef>
                <a:spcPts val="0"/>
              </a:spcBef>
              <a:spcAft>
                <a:spcPts val="0"/>
              </a:spcAft>
              <a:buClr>
                <a:srgbClr val="FFFFFF"/>
              </a:buClr>
              <a:buSzPts val="1800"/>
              <a:buChar char="●"/>
            </a:pPr>
            <a:r>
              <a:rPr lang="en-GB" sz="1800">
                <a:solidFill>
                  <a:srgbClr val="FFFFFF"/>
                </a:solidFill>
              </a:rPr>
              <a:t>Class 1 - The stock price increased.</a:t>
            </a:r>
            <a:endParaRPr sz="1800">
              <a:solidFill>
                <a:srgbClr val="FFFFFF"/>
              </a:solidFill>
            </a:endParaRPr>
          </a:p>
          <a:p>
            <a:pPr indent="-342900" lvl="0" marL="457200" rtl="0" algn="l">
              <a:lnSpc>
                <a:spcPct val="125000"/>
              </a:lnSpc>
              <a:spcBef>
                <a:spcPts val="0"/>
              </a:spcBef>
              <a:spcAft>
                <a:spcPts val="0"/>
              </a:spcAft>
              <a:buClr>
                <a:srgbClr val="FFFFFF"/>
              </a:buClr>
              <a:buSzPts val="1800"/>
              <a:buChar char="●"/>
            </a:pPr>
            <a:r>
              <a:rPr lang="en-GB" sz="1800">
                <a:solidFill>
                  <a:srgbClr val="FFFFFF"/>
                </a:solidFill>
              </a:rPr>
              <a:t>Class 2 - The stock price stayed the same or decreased.</a:t>
            </a:r>
            <a:endParaRPr sz="1800">
              <a:solidFill>
                <a:srgbClr val="FFFFFF"/>
              </a:solidFill>
            </a:endParaRPr>
          </a:p>
        </p:txBody>
      </p:sp>
      <p:sp>
        <p:nvSpPr>
          <p:cNvPr id="170" name="Google Shape;170;p18"/>
          <p:cNvSpPr txBox="1"/>
          <p:nvPr>
            <p:ph type="title"/>
          </p:nvPr>
        </p:nvSpPr>
        <p:spPr>
          <a:xfrm>
            <a:off x="1113024" y="444150"/>
            <a:ext cx="58377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Dataset Description</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19"/>
          <p:cNvSpPr txBox="1"/>
          <p:nvPr>
            <p:ph type="title"/>
          </p:nvPr>
        </p:nvSpPr>
        <p:spPr>
          <a:xfrm>
            <a:off x="1113023" y="444150"/>
            <a:ext cx="74169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solidFill>
                  <a:schemeClr val="dk1"/>
                </a:solidFill>
              </a:rPr>
              <a:t>Visualizing the count of 'Label' column from the dataset</a:t>
            </a:r>
            <a:endParaRPr sz="3000">
              <a:solidFill>
                <a:schemeClr val="dk1"/>
              </a:solidFill>
            </a:endParaRPr>
          </a:p>
        </p:txBody>
      </p:sp>
      <p:pic>
        <p:nvPicPr>
          <p:cNvPr id="176" name="Google Shape;176;p19"/>
          <p:cNvPicPr preferRelativeResize="0"/>
          <p:nvPr/>
        </p:nvPicPr>
        <p:blipFill>
          <a:blip r:embed="rId3">
            <a:alphaModFix/>
          </a:blip>
          <a:stretch>
            <a:fillRect/>
          </a:stretch>
        </p:blipFill>
        <p:spPr>
          <a:xfrm>
            <a:off x="2593637" y="1454850"/>
            <a:ext cx="3956726" cy="35362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113024" y="444150"/>
            <a:ext cx="67485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Splitting the dataset</a:t>
            </a:r>
            <a:endParaRPr sz="3000"/>
          </a:p>
        </p:txBody>
      </p:sp>
      <p:pic>
        <p:nvPicPr>
          <p:cNvPr id="182" name="Google Shape;182;p20"/>
          <p:cNvPicPr preferRelativeResize="0"/>
          <p:nvPr/>
        </p:nvPicPr>
        <p:blipFill>
          <a:blip r:embed="rId3">
            <a:alphaModFix/>
          </a:blip>
          <a:stretch>
            <a:fillRect/>
          </a:stretch>
        </p:blipFill>
        <p:spPr>
          <a:xfrm>
            <a:off x="152399" y="1964950"/>
            <a:ext cx="8839201" cy="15963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113024" y="444150"/>
            <a:ext cx="6748500" cy="8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t>Important NLP Libraries Used</a:t>
            </a:r>
            <a:endParaRPr sz="3000"/>
          </a:p>
        </p:txBody>
      </p:sp>
      <p:pic>
        <p:nvPicPr>
          <p:cNvPr id="188" name="Google Shape;188;p21"/>
          <p:cNvPicPr preferRelativeResize="0"/>
          <p:nvPr/>
        </p:nvPicPr>
        <p:blipFill>
          <a:blip r:embed="rId3">
            <a:alphaModFix/>
          </a:blip>
          <a:stretch>
            <a:fillRect/>
          </a:stretch>
        </p:blipFill>
        <p:spPr>
          <a:xfrm>
            <a:off x="152401" y="1983938"/>
            <a:ext cx="8839199" cy="11756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