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9" r:id="rId3"/>
    <p:sldId id="276" r:id="rId4"/>
    <p:sldId id="260" r:id="rId5"/>
    <p:sldId id="261" r:id="rId6"/>
    <p:sldId id="262" r:id="rId7"/>
    <p:sldId id="270" r:id="rId8"/>
    <p:sldId id="271" r:id="rId9"/>
    <p:sldId id="263" r:id="rId10"/>
    <p:sldId id="268" r:id="rId11"/>
    <p:sldId id="264" r:id="rId12"/>
    <p:sldId id="269" r:id="rId13"/>
    <p:sldId id="265" r:id="rId14"/>
    <p:sldId id="272" r:id="rId15"/>
    <p:sldId id="273" r:id="rId16"/>
  </p:sldIdLst>
  <p:sldSz cx="12192000" cy="6858000"/>
  <p:notesSz cx="7010400" cy="9296400"/>
  <p:embeddedFontLst>
    <p:embeddedFont>
      <p:font typeface="Calibri" panose="020F0502020204030204" pitchFamily="34" charset="0"/>
      <p:regular r:id="rId18"/>
      <p:bold r:id="rId19"/>
      <p:italic r:id="rId20"/>
      <p:boldItalic r:id="rId21"/>
    </p:embeddedFont>
    <p:embeddedFont>
      <p:font typeface="Tinos" panose="020B060402020202020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82195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2522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7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0792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93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4764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374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05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16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79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134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395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551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522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023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86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00" y="-7875"/>
            <a:ext cx="10770900" cy="102059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dirty="0">
                <a:solidFill>
                  <a:schemeClr val="lt1"/>
                </a:solidFill>
                <a:latin typeface="Times New Roman"/>
                <a:ea typeface="Times New Roman"/>
                <a:cs typeface="Times New Roman"/>
                <a:sym typeface="Times New Roman"/>
              </a:rPr>
              <a:t>School of Computing Science and Engineering</a:t>
            </a:r>
          </a:p>
          <a:p>
            <a:pPr marL="0" marR="0" lvl="0" indent="0" algn="ctr" rtl="0">
              <a:lnSpc>
                <a:spcPct val="90000"/>
              </a:lnSpc>
              <a:spcBef>
                <a:spcPts val="0"/>
              </a:spcBef>
              <a:spcAft>
                <a:spcPts val="0"/>
              </a:spcAft>
              <a:buNone/>
            </a:pPr>
            <a:endParaRPr lang="en-US" sz="2400"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r>
              <a:rPr lang="en-US" sz="2400" dirty="0">
                <a:solidFill>
                  <a:schemeClr val="bg1"/>
                </a:solidFill>
                <a:latin typeface="Times New Roman"/>
                <a:ea typeface="Times New Roman"/>
                <a:cs typeface="Times New Roman"/>
                <a:sym typeface="Times New Roman"/>
              </a:rPr>
              <a:t>INDUSTRY INTRNSHIP -2023     Course Code-MCAN2333</a:t>
            </a:r>
            <a:endParaRPr sz="2400" dirty="0">
              <a:solidFill>
                <a:schemeClr val="bg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dirty="0">
              <a:solidFill>
                <a:schemeClr val="lt1"/>
              </a:solidFill>
              <a:latin typeface="Times New Roman"/>
              <a:ea typeface="Times New Roman"/>
              <a:cs typeface="Times New Roman"/>
              <a:sym typeface="Times New Roman"/>
            </a:endParaRPr>
          </a:p>
        </p:txBody>
      </p:sp>
      <p:sp>
        <p:nvSpPr>
          <p:cNvPr id="91" name="Google Shape;91;p13"/>
          <p:cNvSpPr txBox="1"/>
          <p:nvPr/>
        </p:nvSpPr>
        <p:spPr>
          <a:xfrm>
            <a:off x="0" y="6351639"/>
            <a:ext cx="12192000" cy="405593"/>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b="0" i="0" u="none" strike="noStrike" cap="none" dirty="0">
                <a:solidFill>
                  <a:schemeClr val="lt1"/>
                </a:solidFill>
                <a:latin typeface="Tinos"/>
                <a:ea typeface="Tinos"/>
                <a:cs typeface="Tinos"/>
                <a:sym typeface="Tinos"/>
              </a:rPr>
              <a:t>Program Name- Master of Computer Application</a:t>
            </a:r>
            <a:endParaRPr sz="2400" b="0" i="0" u="none" strike="noStrike" cap="none" dirty="0">
              <a:solidFill>
                <a:schemeClr val="lt1"/>
              </a:solidFill>
              <a:latin typeface="Tinos"/>
              <a:ea typeface="Tinos"/>
              <a:cs typeface="Tinos"/>
              <a:sym typeface="Tinos"/>
            </a:endParaRPr>
          </a:p>
        </p:txBody>
      </p:sp>
      <p:sp>
        <p:nvSpPr>
          <p:cNvPr id="92" name="Google Shape;92;p13"/>
          <p:cNvSpPr txBox="1"/>
          <p:nvPr/>
        </p:nvSpPr>
        <p:spPr>
          <a:xfrm>
            <a:off x="196645" y="1203125"/>
            <a:ext cx="11798710" cy="474551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rgbClr val="FF0000"/>
                </a:solidFill>
                <a:latin typeface="Calibri"/>
                <a:ea typeface="Calibri"/>
                <a:cs typeface="Calibri"/>
                <a:sym typeface="Calibri"/>
              </a:rPr>
              <a:t>Google-AICTE Virtual Internship Program 2023</a:t>
            </a:r>
          </a:p>
          <a:p>
            <a:pPr marL="0" marR="0" lvl="0" indent="0" algn="ctr" rtl="0">
              <a:spcBef>
                <a:spcPts val="0"/>
              </a:spcBef>
              <a:spcAft>
                <a:spcPts val="0"/>
              </a:spcAft>
              <a:buNone/>
            </a:pPr>
            <a:r>
              <a:rPr lang="en-US" sz="3600" b="1" dirty="0">
                <a:solidFill>
                  <a:srgbClr val="FF0000"/>
                </a:solidFill>
                <a:latin typeface="Times New Roman" panose="02020603050405020304" pitchFamily="18" charset="0"/>
                <a:ea typeface="Calibri"/>
                <a:cs typeface="Times New Roman" panose="02020603050405020304" pitchFamily="18" charset="0"/>
                <a:sym typeface="Calibri"/>
              </a:rPr>
              <a:t>VIRTUAL INTERNSHIP PROGRAM IN ANDROID DEVELOPERS</a:t>
            </a:r>
            <a:r>
              <a:rPr lang="en-US" sz="2800" b="1" dirty="0">
                <a:solidFill>
                  <a:srgbClr val="FF0000"/>
                </a:solidFill>
                <a:latin typeface="Times New Roman" panose="02020603050405020304" pitchFamily="18" charset="0"/>
                <a:ea typeface="Calibri"/>
                <a:cs typeface="Times New Roman" panose="02020603050405020304" pitchFamily="18" charset="0"/>
                <a:sym typeface="Calibri"/>
              </a:rPr>
              <a:t> </a:t>
            </a:r>
          </a:p>
          <a:p>
            <a:pPr marL="0" marR="0" lvl="0" indent="0" algn="ctr" rtl="0">
              <a:spcBef>
                <a:spcPts val="0"/>
              </a:spcBef>
              <a:spcAft>
                <a:spcPts val="0"/>
              </a:spcAft>
              <a:buNone/>
            </a:pPr>
            <a:endParaRPr lang="en-US" sz="2800" b="1" dirty="0">
              <a:solidFill>
                <a:srgbClr val="FF0000"/>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endParaRPr lang="en-US" sz="2800" b="1" dirty="0">
              <a:solidFill>
                <a:srgbClr val="FF0000"/>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3600" b="1" dirty="0">
                <a:solidFill>
                  <a:srgbClr val="FF0000"/>
                </a:solidFill>
                <a:latin typeface="Times New Roman" panose="02020603050405020304" pitchFamily="18" charset="0"/>
                <a:ea typeface="Calibri"/>
                <a:cs typeface="Times New Roman" panose="02020603050405020304" pitchFamily="18" charset="0"/>
                <a:sym typeface="Calibri"/>
              </a:rPr>
              <a:t>Name- SAUMYA SAHU</a:t>
            </a:r>
          </a:p>
          <a:p>
            <a:pPr marL="0" marR="0" lvl="0" indent="0" algn="ctr" rtl="0">
              <a:spcBef>
                <a:spcPts val="0"/>
              </a:spcBef>
              <a:spcAft>
                <a:spcPts val="0"/>
              </a:spcAft>
              <a:buNone/>
            </a:pPr>
            <a:r>
              <a:rPr lang="en-US" sz="3600" b="1" dirty="0">
                <a:solidFill>
                  <a:srgbClr val="FF0000"/>
                </a:solidFill>
                <a:latin typeface="Times New Roman" panose="02020603050405020304" pitchFamily="18" charset="0"/>
                <a:ea typeface="Calibri"/>
                <a:cs typeface="Times New Roman" panose="02020603050405020304" pitchFamily="18" charset="0"/>
                <a:sym typeface="Calibri"/>
              </a:rPr>
              <a:t>Admission No-22SCSE2030034</a:t>
            </a:r>
          </a:p>
          <a:p>
            <a:pPr marL="0" marR="0" lvl="0" indent="0" algn="ctr" rtl="0">
              <a:spcBef>
                <a:spcPts val="0"/>
              </a:spcBef>
              <a:spcAft>
                <a:spcPts val="0"/>
              </a:spcAft>
              <a:buNone/>
            </a:pPr>
            <a:r>
              <a:rPr lang="en-US" sz="3600" b="1" dirty="0">
                <a:solidFill>
                  <a:srgbClr val="FF0000"/>
                </a:solidFill>
                <a:latin typeface="Times New Roman" panose="02020603050405020304" pitchFamily="18" charset="0"/>
                <a:ea typeface="Calibri"/>
                <a:cs typeface="Times New Roman" panose="02020603050405020304" pitchFamily="18" charset="0"/>
                <a:sym typeface="Calibri"/>
              </a:rPr>
              <a:t>MCA-6</a:t>
            </a:r>
          </a:p>
          <a:p>
            <a:pPr marL="0" marR="0" lvl="0" indent="0" algn="ctr" rtl="0">
              <a:spcBef>
                <a:spcPts val="0"/>
              </a:spcBef>
              <a:spcAft>
                <a:spcPts val="0"/>
              </a:spcAft>
              <a:buNone/>
            </a:pPr>
            <a:endParaRPr lang="en-US" sz="3600" b="1"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93" name="Google Shape;93;p13"/>
          <p:cNvPicPr preferRelativeResize="0"/>
          <p:nvPr/>
        </p:nvPicPr>
        <p:blipFill rotWithShape="1">
          <a:blip r:embed="rId3">
            <a:alphaModFix/>
          </a:blip>
          <a:srcRect/>
          <a:stretch/>
        </p:blipFill>
        <p:spPr>
          <a:xfrm>
            <a:off x="0" y="-54550"/>
            <a:ext cx="1567150" cy="1211000"/>
          </a:xfrm>
          <a:prstGeom prst="rect">
            <a:avLst/>
          </a:prstGeom>
          <a:noFill/>
          <a:ln>
            <a:noFill/>
          </a:ln>
        </p:spPr>
      </p:pic>
      <p:pic>
        <p:nvPicPr>
          <p:cNvPr id="3" name="Picture 2" descr="A logo with text on it&#10;&#10;Description automatically generated">
            <a:extLst>
              <a:ext uri="{FF2B5EF4-FFF2-40B4-BE49-F238E27FC236}">
                <a16:creationId xmlns:a16="http://schemas.microsoft.com/office/drawing/2014/main" id="{BA983D72-6C44-8482-D09E-469B3EDA3582}"/>
              </a:ext>
            </a:extLst>
          </p:cNvPr>
          <p:cNvPicPr>
            <a:picLocks noChangeAspect="1"/>
          </p:cNvPicPr>
          <p:nvPr/>
        </p:nvPicPr>
        <p:blipFill>
          <a:blip r:embed="rId4"/>
          <a:stretch>
            <a:fillRect/>
          </a:stretch>
        </p:blipFill>
        <p:spPr>
          <a:xfrm>
            <a:off x="457539" y="3258899"/>
            <a:ext cx="1927122" cy="1134017"/>
          </a:xfrm>
          <a:prstGeom prst="rect">
            <a:avLst/>
          </a:prstGeom>
        </p:spPr>
      </p:pic>
      <p:pic>
        <p:nvPicPr>
          <p:cNvPr id="5" name="Picture 4" descr="A logo of a letter a and a green bug&#10;&#10;Description automatically generated">
            <a:extLst>
              <a:ext uri="{FF2B5EF4-FFF2-40B4-BE49-F238E27FC236}">
                <a16:creationId xmlns:a16="http://schemas.microsoft.com/office/drawing/2014/main" id="{AFF7B2DA-644E-EAE5-17D1-DBECEADD812B}"/>
              </a:ext>
            </a:extLst>
          </p:cNvPr>
          <p:cNvPicPr>
            <a:picLocks noChangeAspect="1"/>
          </p:cNvPicPr>
          <p:nvPr/>
        </p:nvPicPr>
        <p:blipFill>
          <a:blip r:embed="rId5"/>
          <a:stretch>
            <a:fillRect/>
          </a:stretch>
        </p:blipFill>
        <p:spPr>
          <a:xfrm>
            <a:off x="9278855" y="2868561"/>
            <a:ext cx="2455606" cy="24556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0"/>
          <p:cNvSpPr txBox="1"/>
          <p:nvPr/>
        </p:nvSpPr>
        <p:spPr>
          <a:xfrm>
            <a:off x="0" y="24346"/>
            <a:ext cx="12192000" cy="8001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3600" b="1" dirty="0">
                <a:solidFill>
                  <a:schemeClr val="bg1"/>
                </a:solidFill>
                <a:latin typeface="Times New Roman" panose="02020603050405020304" pitchFamily="18" charset="0"/>
                <a:cs typeface="Times New Roman" panose="02020603050405020304" pitchFamily="18" charset="0"/>
              </a:rPr>
              <a:t>Room Word Sample architecture overview </a:t>
            </a:r>
          </a:p>
          <a:p>
            <a:pPr algn="ctr">
              <a:lnSpc>
                <a:spcPct val="90000"/>
              </a:lnSpc>
            </a:pPr>
            <a:endParaRPr lang="en-GB" sz="2800" dirty="0">
              <a:solidFill>
                <a:schemeClr val="accent4">
                  <a:lumMod val="60000"/>
                  <a:lumOff val="40000"/>
                </a:schemeClr>
              </a:solidFill>
            </a:endParaRPr>
          </a:p>
          <a:p>
            <a:pPr marL="0" marR="0" lvl="0" indent="0" algn="ctr" rtl="0">
              <a:lnSpc>
                <a:spcPct val="90000"/>
              </a:lnSpc>
              <a:spcBef>
                <a:spcPts val="0"/>
              </a:spcBef>
              <a:spcAft>
                <a:spcPts val="0"/>
              </a:spcAft>
              <a:buNone/>
            </a:pPr>
            <a:endParaRPr sz="2400" dirty="0">
              <a:solidFill>
                <a:schemeClr val="lt1"/>
              </a:solidFill>
              <a:latin typeface="Tinos"/>
              <a:ea typeface="Tinos"/>
              <a:cs typeface="Tinos"/>
              <a:sym typeface="Tinos"/>
            </a:endParaRPr>
          </a:p>
        </p:txBody>
      </p:sp>
      <p:sp>
        <p:nvSpPr>
          <p:cNvPr id="148" name="Google Shape;148;p20"/>
          <p:cNvSpPr txBox="1"/>
          <p:nvPr/>
        </p:nvSpPr>
        <p:spPr>
          <a:xfrm>
            <a:off x="0" y="6023534"/>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pic>
        <p:nvPicPr>
          <p:cNvPr id="149" name="Google Shape;149;p20"/>
          <p:cNvPicPr preferRelativeResize="0"/>
          <p:nvPr/>
        </p:nvPicPr>
        <p:blipFill rotWithShape="1">
          <a:blip r:embed="rId3">
            <a:alphaModFix/>
          </a:blip>
          <a:srcRect/>
          <a:stretch/>
        </p:blipFill>
        <p:spPr>
          <a:xfrm>
            <a:off x="0" y="-54550"/>
            <a:ext cx="1616949" cy="1099750"/>
          </a:xfrm>
          <a:prstGeom prst="rect">
            <a:avLst/>
          </a:prstGeom>
          <a:noFill/>
          <a:ln>
            <a:noFill/>
          </a:ln>
        </p:spPr>
      </p:pic>
      <p:pic>
        <p:nvPicPr>
          <p:cNvPr id="3" name="Picture 2" descr="A diagram of a word&#10;&#10;Description automatically generated">
            <a:extLst>
              <a:ext uri="{FF2B5EF4-FFF2-40B4-BE49-F238E27FC236}">
                <a16:creationId xmlns:a16="http://schemas.microsoft.com/office/drawing/2014/main" id="{CDE2AA43-A589-ACAB-FB83-FD2E40A3E1C8}"/>
              </a:ext>
            </a:extLst>
          </p:cNvPr>
          <p:cNvPicPr>
            <a:picLocks noChangeAspect="1"/>
          </p:cNvPicPr>
          <p:nvPr/>
        </p:nvPicPr>
        <p:blipFill>
          <a:blip r:embed="rId4"/>
          <a:stretch>
            <a:fillRect/>
          </a:stretch>
        </p:blipFill>
        <p:spPr>
          <a:xfrm>
            <a:off x="3438525" y="1247775"/>
            <a:ext cx="5314950" cy="4362450"/>
          </a:xfrm>
          <a:prstGeom prst="rect">
            <a:avLst/>
          </a:prstGeom>
        </p:spPr>
      </p:pic>
    </p:spTree>
    <p:extLst>
      <p:ext uri="{BB962C8B-B14F-4D97-AF65-F5344CB8AC3E}">
        <p14:creationId xmlns:p14="http://schemas.microsoft.com/office/powerpoint/2010/main" val="125291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p:nvPr/>
        </p:nvSpPr>
        <p:spPr>
          <a:xfrm>
            <a:off x="0" y="62902"/>
            <a:ext cx="12192000" cy="8001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3200" b="1" dirty="0">
                <a:solidFill>
                  <a:schemeClr val="bg1"/>
                </a:solidFill>
              </a:rPr>
              <a:t>What was taught About in this internship?</a:t>
            </a:r>
            <a:endParaRPr lang="en-GB" sz="3200" dirty="0">
              <a:solidFill>
                <a:schemeClr val="bg1"/>
              </a:solidFill>
            </a:endParaRPr>
          </a:p>
          <a:p>
            <a:pPr algn="ctr">
              <a:lnSpc>
                <a:spcPct val="90000"/>
              </a:lnSpc>
            </a:pPr>
            <a:endParaRPr lang="en-GB" sz="2400" dirty="0">
              <a:solidFill>
                <a:schemeClr val="accent4">
                  <a:lumMod val="60000"/>
                  <a:lumOff val="40000"/>
                </a:schemeClr>
              </a:solidFill>
            </a:endParaRPr>
          </a:p>
          <a:p>
            <a:pPr marL="0" marR="0" lvl="0" indent="0" algn="ctr" rtl="0">
              <a:lnSpc>
                <a:spcPct val="90000"/>
              </a:lnSpc>
              <a:spcBef>
                <a:spcPts val="0"/>
              </a:spcBef>
              <a:spcAft>
                <a:spcPts val="0"/>
              </a:spcAft>
              <a:buNone/>
            </a:pPr>
            <a:endParaRPr sz="2400" dirty="0">
              <a:solidFill>
                <a:schemeClr val="lt1"/>
              </a:solidFill>
              <a:latin typeface="Tinos"/>
              <a:ea typeface="Tinos"/>
              <a:cs typeface="Tinos"/>
              <a:sym typeface="Tinos"/>
            </a:endParaRPr>
          </a:p>
        </p:txBody>
      </p:sp>
      <p:sp>
        <p:nvSpPr>
          <p:cNvPr id="155" name="Google Shape;155;p21"/>
          <p:cNvSpPr txBox="1"/>
          <p:nvPr/>
        </p:nvSpPr>
        <p:spPr>
          <a:xfrm>
            <a:off x="0" y="6023534"/>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p>
        </p:txBody>
      </p:sp>
      <p:sp>
        <p:nvSpPr>
          <p:cNvPr id="156" name="Google Shape;156;p21"/>
          <p:cNvSpPr txBox="1"/>
          <p:nvPr/>
        </p:nvSpPr>
        <p:spPr>
          <a:xfrm>
            <a:off x="739500" y="1045200"/>
            <a:ext cx="10713000" cy="4650070"/>
          </a:xfrm>
          <a:prstGeom prst="rect">
            <a:avLst/>
          </a:prstGeom>
          <a:noFill/>
          <a:ln>
            <a:noFill/>
          </a:ln>
        </p:spPr>
        <p:txBody>
          <a:bodyPr spcFirstLastPara="1" wrap="square" lIns="0" tIns="13325" rIns="0" bIns="0" anchor="t" anchorCtr="0">
            <a:noAutofit/>
          </a:bodyPr>
          <a:lstStyle/>
          <a:p>
            <a:pPr marL="342900" indent="-342900" algn="just">
              <a:buAutoNum type="arabicPeriod"/>
            </a:pPr>
            <a:r>
              <a:rPr lang="en-US" sz="2800" dirty="0">
                <a:solidFill>
                  <a:schemeClr val="tx1"/>
                </a:solidFill>
                <a:latin typeface="Times New Roman" panose="02020603050405020304" pitchFamily="18" charset="0"/>
                <a:ea typeface="Verdana"/>
                <a:cs typeface="Times New Roman" panose="02020603050405020304" pitchFamily="18" charset="0"/>
                <a:sym typeface="Verdana"/>
              </a:rPr>
              <a:t>I learned how to perform and implement various components in Android Development .Different functionality of using Android platforms. Everything was mentioned and following the step 1 performed several activities in practical labs and then perform similarly in self- learning labs.</a:t>
            </a:r>
          </a:p>
          <a:p>
            <a:pPr marL="342900" indent="-342900" algn="just">
              <a:buAutoNum type="arabicPeriod"/>
            </a:pPr>
            <a:r>
              <a:rPr lang="en-US" sz="2800" dirty="0">
                <a:solidFill>
                  <a:schemeClr val="tx1"/>
                </a:solidFill>
                <a:latin typeface="Times New Roman" panose="02020603050405020304" pitchFamily="18" charset="0"/>
                <a:ea typeface="Verdana"/>
                <a:cs typeface="Times New Roman" panose="02020603050405020304" pitchFamily="18" charset="0"/>
                <a:sym typeface="Verdana"/>
              </a:rPr>
              <a:t>The most challenging task that I performed was to create a new android app for our institution .</a:t>
            </a:r>
          </a:p>
          <a:p>
            <a:pPr algn="just"/>
            <a:r>
              <a:rPr lang="en-US" sz="2800" dirty="0">
                <a:solidFill>
                  <a:schemeClr val="tx1"/>
                </a:solidFill>
                <a:latin typeface="Times New Roman" panose="02020603050405020304" pitchFamily="18" charset="0"/>
                <a:ea typeface="Verdana"/>
                <a:cs typeface="Times New Roman" panose="02020603050405020304" pitchFamily="18" charset="0"/>
                <a:sym typeface="Verdana"/>
              </a:rPr>
              <a:t>    we had to study the android app design and how to build buttons ,add        pictures ,add audio , videos and major parts of internet connections to database repertory </a:t>
            </a:r>
            <a:endParaRPr sz="2800" dirty="0">
              <a:solidFill>
                <a:schemeClr val="tx1"/>
              </a:solidFill>
              <a:latin typeface="Times New Roman" panose="02020603050405020304" pitchFamily="18" charset="0"/>
              <a:ea typeface="Verdana"/>
              <a:cs typeface="Times New Roman" panose="02020603050405020304" pitchFamily="18" charset="0"/>
              <a:sym typeface="Verdana"/>
            </a:endParaRPr>
          </a:p>
        </p:txBody>
      </p:sp>
      <p:pic>
        <p:nvPicPr>
          <p:cNvPr id="157" name="Google Shape;157;p21"/>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3600" b="1" dirty="0">
                <a:solidFill>
                  <a:schemeClr val="bg1"/>
                </a:solidFill>
                <a:latin typeface="Times New Roman" panose="02020603050405020304" pitchFamily="18" charset="0"/>
                <a:cs typeface="Times New Roman" panose="02020603050405020304" pitchFamily="18" charset="0"/>
              </a:rPr>
              <a:t>Technologies used to make Android apps </a:t>
            </a:r>
          </a:p>
          <a:p>
            <a:pPr algn="ctr">
              <a:lnSpc>
                <a:spcPct val="90000"/>
              </a:lnSpc>
            </a:pPr>
            <a:r>
              <a:rPr lang="en-GB" sz="2400" b="1" dirty="0"/>
              <a:t> </a:t>
            </a:r>
            <a:endParaRPr lang="en-GB" sz="2400" dirty="0"/>
          </a:p>
          <a:p>
            <a:pPr algn="ctr">
              <a:lnSpc>
                <a:spcPct val="90000"/>
              </a:lnSpc>
            </a:pPr>
            <a:endParaRPr lang="en-GB" sz="2400" dirty="0">
              <a:solidFill>
                <a:schemeClr val="accent4">
                  <a:lumMod val="60000"/>
                  <a:lumOff val="40000"/>
                </a:schemeClr>
              </a:solidFill>
            </a:endParaRPr>
          </a:p>
          <a:p>
            <a:pPr marL="0" marR="0" lvl="0" indent="0" algn="ctr" rtl="0">
              <a:lnSpc>
                <a:spcPct val="90000"/>
              </a:lnSpc>
              <a:spcBef>
                <a:spcPts val="0"/>
              </a:spcBef>
              <a:spcAft>
                <a:spcPts val="0"/>
              </a:spcAft>
              <a:buNone/>
            </a:pPr>
            <a:endParaRPr sz="2400" dirty="0">
              <a:solidFill>
                <a:schemeClr val="lt1"/>
              </a:solidFill>
              <a:latin typeface="Tinos"/>
              <a:ea typeface="Tinos"/>
              <a:cs typeface="Tinos"/>
              <a:sym typeface="Tinos"/>
            </a:endParaRPr>
          </a:p>
        </p:txBody>
      </p:sp>
      <p:sp>
        <p:nvSpPr>
          <p:cNvPr id="155" name="Google Shape;155;p21"/>
          <p:cNvSpPr txBox="1"/>
          <p:nvPr/>
        </p:nvSpPr>
        <p:spPr>
          <a:xfrm>
            <a:off x="0" y="6023534"/>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156" name="Google Shape;156;p21"/>
          <p:cNvSpPr txBox="1"/>
          <p:nvPr/>
        </p:nvSpPr>
        <p:spPr>
          <a:xfrm>
            <a:off x="226141" y="1155265"/>
            <a:ext cx="11788877" cy="4095161"/>
          </a:xfrm>
          <a:prstGeom prst="rect">
            <a:avLst/>
          </a:prstGeom>
          <a:noFill/>
          <a:ln>
            <a:noFill/>
          </a:ln>
        </p:spPr>
        <p:txBody>
          <a:bodyPr spcFirstLastPara="1" wrap="square" lIns="0" tIns="13325" rIns="0" bIns="0" anchor="t" anchorCtr="0">
            <a:noAutofit/>
          </a:bodyPr>
          <a:lstStyle/>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Programming Languages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Kotlin</a:t>
            </a:r>
            <a:r>
              <a:rPr lang="en-US" sz="2000" b="0" i="0" dirty="0">
                <a:solidFill>
                  <a:srgbClr val="374151"/>
                </a:solidFill>
                <a:effectLst/>
                <a:latin typeface="Times New Roman" panose="02020603050405020304" pitchFamily="18" charset="0"/>
                <a:cs typeface="Times New Roman" panose="02020603050405020304" pitchFamily="18" charset="0"/>
              </a:rPr>
              <a:t>: Kotlin has become the preferred language for Android development due to its modern features and improved developer productivity. It is fully interoperable with Java.</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Java</a:t>
            </a:r>
            <a:r>
              <a:rPr lang="en-US" sz="2000" b="0" i="0" dirty="0">
                <a:solidFill>
                  <a:srgbClr val="374151"/>
                </a:solidFill>
                <a:effectLst/>
                <a:latin typeface="Times New Roman" panose="02020603050405020304" pitchFamily="18" charset="0"/>
                <a:cs typeface="Times New Roman" panose="02020603050405020304" pitchFamily="18" charset="0"/>
              </a:rPr>
              <a:t>: Java was the primary language for Android development before Kotlin became popular. Many existing Android apps are written in Java.</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Integrated Development Environment (IDE)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Android Studio</a:t>
            </a:r>
            <a:r>
              <a:rPr lang="en-US" sz="2000" b="0" i="0" dirty="0">
                <a:solidFill>
                  <a:srgbClr val="374151"/>
                </a:solidFill>
                <a:effectLst/>
                <a:latin typeface="Times New Roman" panose="02020603050405020304" pitchFamily="18" charset="0"/>
                <a:cs typeface="Times New Roman" panose="02020603050405020304" pitchFamily="18" charset="0"/>
              </a:rPr>
              <a:t>: Android Studio is the official IDE for Android app development. It provides a comprehensive set of tools and features for designing, coding, testing, and deploying Android applications.</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User Interface (UI) Design</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XML</a:t>
            </a:r>
            <a:r>
              <a:rPr lang="en-US" sz="2000" b="0" i="0" dirty="0">
                <a:solidFill>
                  <a:srgbClr val="374151"/>
                </a:solidFill>
                <a:effectLst/>
                <a:latin typeface="Times New Roman" panose="02020603050405020304" pitchFamily="18" charset="0"/>
                <a:cs typeface="Times New Roman" panose="02020603050405020304" pitchFamily="18" charset="0"/>
              </a:rPr>
              <a:t>: Layouts for the user interface are often defined in XML files. Android Studio provides a visual designer for designing UI elements, and XML can be used to define the layout structure.</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Emulator</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Android Emulator</a:t>
            </a:r>
            <a:r>
              <a:rPr lang="en-US" sz="2000" b="0" i="0" dirty="0">
                <a:solidFill>
                  <a:srgbClr val="374151"/>
                </a:solidFill>
                <a:effectLst/>
                <a:latin typeface="Times New Roman" panose="02020603050405020304" pitchFamily="18" charset="0"/>
                <a:cs typeface="Times New Roman" panose="02020603050405020304" pitchFamily="18" charset="0"/>
              </a:rPr>
              <a:t>: Android Emulator is an official tool that allows developers to run and test their apps on virtual Android devices, simulating various device configurations and Android versions.</a:t>
            </a:r>
          </a:p>
        </p:txBody>
      </p:sp>
      <p:pic>
        <p:nvPicPr>
          <p:cNvPr id="157" name="Google Shape;157;p21"/>
          <p:cNvPicPr preferRelativeResize="0"/>
          <p:nvPr/>
        </p:nvPicPr>
        <p:blipFill rotWithShape="1">
          <a:blip r:embed="rId3">
            <a:alphaModFix/>
          </a:blip>
          <a:srcRect/>
          <a:stretch/>
        </p:blipFill>
        <p:spPr>
          <a:xfrm>
            <a:off x="0" y="-54550"/>
            <a:ext cx="1616949" cy="1099750"/>
          </a:xfrm>
          <a:prstGeom prst="rect">
            <a:avLst/>
          </a:prstGeom>
          <a:noFill/>
          <a:ln>
            <a:noFill/>
          </a:ln>
        </p:spPr>
      </p:pic>
    </p:spTree>
    <p:extLst>
      <p:ext uri="{BB962C8B-B14F-4D97-AF65-F5344CB8AC3E}">
        <p14:creationId xmlns:p14="http://schemas.microsoft.com/office/powerpoint/2010/main" val="339738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p:nvPr/>
        </p:nvSpPr>
        <p:spPr>
          <a:xfrm>
            <a:off x="0" y="-13298"/>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GB" sz="36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Arial"/>
              </a:rPr>
              <a:t>Technologies used to make Android apps </a:t>
            </a:r>
          </a:p>
        </p:txBody>
      </p:sp>
      <p:sp>
        <p:nvSpPr>
          <p:cNvPr id="163" name="Google Shape;163;p22"/>
          <p:cNvSpPr txBox="1"/>
          <p:nvPr/>
        </p:nvSpPr>
        <p:spPr>
          <a:xfrm>
            <a:off x="0" y="6023536"/>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164" name="Google Shape;164;p22"/>
          <p:cNvSpPr txBox="1"/>
          <p:nvPr/>
        </p:nvSpPr>
        <p:spPr>
          <a:xfrm>
            <a:off x="363794" y="1167300"/>
            <a:ext cx="11328406" cy="4761552"/>
          </a:xfrm>
          <a:prstGeom prst="rect">
            <a:avLst/>
          </a:prstGeom>
          <a:noFill/>
          <a:ln>
            <a:noFill/>
          </a:ln>
        </p:spPr>
        <p:txBody>
          <a:bodyPr spcFirstLastPara="1" wrap="square" lIns="0" tIns="12700" rIns="0" bIns="0" anchor="t" anchorCtr="0">
            <a:noAutofit/>
          </a:bodyPr>
          <a:lstStyle/>
          <a:p>
            <a:pPr algn="l"/>
            <a:r>
              <a:rPr lang="en-US" sz="1600" b="1" i="0" dirty="0">
                <a:solidFill>
                  <a:srgbClr val="374151"/>
                </a:solidFill>
                <a:effectLst/>
                <a:latin typeface="Times New Roman" panose="02020603050405020304" pitchFamily="18" charset="0"/>
                <a:cs typeface="Times New Roman" panose="02020603050405020304" pitchFamily="18" charset="0"/>
              </a:rPr>
              <a:t>5.Application Architecture</a:t>
            </a:r>
            <a:r>
              <a:rPr lang="en-US" sz="16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Android Architecture Components</a:t>
            </a:r>
            <a:r>
              <a:rPr lang="en-US" sz="1600" b="0" i="0" dirty="0">
                <a:solidFill>
                  <a:srgbClr val="374151"/>
                </a:solidFill>
                <a:effectLst/>
                <a:latin typeface="Times New Roman" panose="02020603050405020304" pitchFamily="18" charset="0"/>
                <a:cs typeface="Times New Roman" panose="02020603050405020304" pitchFamily="18" charset="0"/>
              </a:rPr>
              <a:t>: These are a set of libraries and guidelines provided by Google to help developers design robust and maintainable app architectures.</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MVC, MVP, MVVM, or Clean Architecture</a:t>
            </a:r>
            <a:r>
              <a:rPr lang="en-US" sz="1600" b="0" i="0" dirty="0">
                <a:solidFill>
                  <a:srgbClr val="374151"/>
                </a:solidFill>
                <a:effectLst/>
                <a:latin typeface="Times New Roman" panose="02020603050405020304" pitchFamily="18" charset="0"/>
                <a:cs typeface="Times New Roman" panose="02020603050405020304" pitchFamily="18" charset="0"/>
              </a:rPr>
              <a:t>: Developers can choose from various architectural patterns to structure their app, depending on the project's requirements.</a:t>
            </a:r>
          </a:p>
          <a:p>
            <a:pPr algn="l"/>
            <a:r>
              <a:rPr lang="en-US" sz="1600" b="1" i="0" dirty="0">
                <a:solidFill>
                  <a:srgbClr val="374151"/>
                </a:solidFill>
                <a:effectLst/>
                <a:latin typeface="Times New Roman" panose="02020603050405020304" pitchFamily="18" charset="0"/>
                <a:cs typeface="Times New Roman" panose="02020603050405020304" pitchFamily="18" charset="0"/>
              </a:rPr>
              <a:t>6.User Interface (UI) Libraries</a:t>
            </a:r>
            <a:r>
              <a:rPr lang="en-US" sz="16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Android XML layouts</a:t>
            </a:r>
            <a:r>
              <a:rPr lang="en-US" sz="1600" b="0" i="0" dirty="0">
                <a:solidFill>
                  <a:srgbClr val="374151"/>
                </a:solidFill>
                <a:effectLst/>
                <a:latin typeface="Times New Roman" panose="02020603050405020304" pitchFamily="18" charset="0"/>
                <a:cs typeface="Times New Roman" panose="02020603050405020304" pitchFamily="18" charset="0"/>
              </a:rPr>
              <a:t>: Developers can create UI layouts using XML files and design elements programmatically.</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Android Jetpack</a:t>
            </a:r>
            <a:r>
              <a:rPr lang="en-US" sz="1600" b="0" i="0" dirty="0">
                <a:solidFill>
                  <a:srgbClr val="374151"/>
                </a:solidFill>
                <a:effectLst/>
                <a:latin typeface="Times New Roman" panose="02020603050405020304" pitchFamily="18" charset="0"/>
                <a:cs typeface="Times New Roman" panose="02020603050405020304" pitchFamily="18" charset="0"/>
              </a:rPr>
              <a:t>: A collection of libraries and tools to help developers build high-quality apps, including libraries for navigation, data binding, and more.</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Material Design</a:t>
            </a:r>
            <a:r>
              <a:rPr lang="en-US" sz="1600" b="0" i="0" dirty="0">
                <a:solidFill>
                  <a:srgbClr val="374151"/>
                </a:solidFill>
                <a:effectLst/>
                <a:latin typeface="Times New Roman" panose="02020603050405020304" pitchFamily="18" charset="0"/>
                <a:cs typeface="Times New Roman" panose="02020603050405020304" pitchFamily="18" charset="0"/>
              </a:rPr>
              <a:t>: Google's design guidelines and components for creating visually appealing and user-friendly app interfaces.</a:t>
            </a:r>
          </a:p>
          <a:p>
            <a:pPr algn="l"/>
            <a:r>
              <a:rPr lang="en-US" sz="1600" b="1" i="0" dirty="0">
                <a:solidFill>
                  <a:srgbClr val="374151"/>
                </a:solidFill>
                <a:effectLst/>
                <a:latin typeface="Times New Roman" panose="02020603050405020304" pitchFamily="18" charset="0"/>
                <a:cs typeface="Times New Roman" panose="02020603050405020304" pitchFamily="18" charset="0"/>
              </a:rPr>
              <a:t>7.APIs and Frameworks</a:t>
            </a:r>
            <a:r>
              <a:rPr lang="en-US" sz="16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Android SDK (Software Development Kit)</a:t>
            </a:r>
            <a:r>
              <a:rPr lang="en-US" sz="1600" b="0" i="0" dirty="0">
                <a:solidFill>
                  <a:srgbClr val="374151"/>
                </a:solidFill>
                <a:effectLst/>
                <a:latin typeface="Times New Roman" panose="02020603050405020304" pitchFamily="18" charset="0"/>
                <a:cs typeface="Times New Roman" panose="02020603050405020304" pitchFamily="18" charset="0"/>
              </a:rPr>
              <a:t>: The Android SDK provides APIs and libraries to access device features, including camera, location services, sensors, and more.</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Third-party APIs</a:t>
            </a:r>
            <a:r>
              <a:rPr lang="en-US" sz="1600" b="0" i="0" dirty="0">
                <a:solidFill>
                  <a:srgbClr val="374151"/>
                </a:solidFill>
                <a:effectLst/>
                <a:latin typeface="Times New Roman" panose="02020603050405020304" pitchFamily="18" charset="0"/>
                <a:cs typeface="Times New Roman" panose="02020603050405020304" pitchFamily="18" charset="0"/>
              </a:rPr>
              <a:t>: Developers can integrate third-party APIs and libraries to add additional functionality, such as maps, social media integration, or cloud services.</a:t>
            </a:r>
          </a:p>
          <a:p>
            <a:pPr algn="l"/>
            <a:r>
              <a:rPr lang="en-US" sz="1600" b="1" i="0" dirty="0">
                <a:solidFill>
                  <a:srgbClr val="374151"/>
                </a:solidFill>
                <a:effectLst/>
                <a:latin typeface="Times New Roman" panose="02020603050405020304" pitchFamily="18" charset="0"/>
                <a:cs typeface="Times New Roman" panose="02020603050405020304" pitchFamily="18" charset="0"/>
              </a:rPr>
              <a:t>8.Testing</a:t>
            </a:r>
            <a:r>
              <a:rPr lang="en-US" sz="16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JUnit</a:t>
            </a:r>
            <a:r>
              <a:rPr lang="en-US" sz="1600" b="0" i="0" dirty="0">
                <a:solidFill>
                  <a:srgbClr val="374151"/>
                </a:solidFill>
                <a:effectLst/>
                <a:latin typeface="Times New Roman" panose="02020603050405020304" pitchFamily="18" charset="0"/>
                <a:cs typeface="Times New Roman" panose="02020603050405020304" pitchFamily="18" charset="0"/>
              </a:rPr>
              <a:t>: A popular testing framework for writing and running unit tests in Android.</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Espresso</a:t>
            </a:r>
            <a:r>
              <a:rPr lang="en-US" sz="1600" b="0" i="0" dirty="0">
                <a:solidFill>
                  <a:srgbClr val="374151"/>
                </a:solidFill>
                <a:effectLst/>
                <a:latin typeface="Times New Roman" panose="02020603050405020304" pitchFamily="18" charset="0"/>
                <a:cs typeface="Times New Roman" panose="02020603050405020304" pitchFamily="18" charset="0"/>
              </a:rPr>
              <a:t>: A testing framework for writing UI tests for Android apps.</a:t>
            </a:r>
          </a:p>
          <a:p>
            <a:pPr marL="742950" lvl="1" indent="-285750"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Robolectric</a:t>
            </a:r>
            <a:r>
              <a:rPr lang="en-US" sz="1600" b="0" i="0" dirty="0">
                <a:solidFill>
                  <a:srgbClr val="374151"/>
                </a:solidFill>
                <a:effectLst/>
                <a:latin typeface="Times New Roman" panose="02020603050405020304" pitchFamily="18" charset="0"/>
                <a:cs typeface="Times New Roman" panose="02020603050405020304" pitchFamily="18" charset="0"/>
              </a:rPr>
              <a:t>: A library for running unit tests on the Android framework without needing a physical device or emulator.</a:t>
            </a:r>
          </a:p>
        </p:txBody>
      </p:sp>
      <p:pic>
        <p:nvPicPr>
          <p:cNvPr id="165" name="Google Shape;165;p22"/>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p:nvPr/>
        </p:nvSpPr>
        <p:spPr>
          <a:xfrm>
            <a:off x="0" y="-13298"/>
            <a:ext cx="12192000" cy="8001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4400" b="1" dirty="0">
                <a:solidFill>
                  <a:schemeClr val="bg1"/>
                </a:solidFill>
                <a:latin typeface="Times New Roman" panose="02020603050405020304" pitchFamily="18" charset="0"/>
                <a:cs typeface="Times New Roman" panose="02020603050405020304" pitchFamily="18" charset="0"/>
              </a:rPr>
              <a:t>Conclusion</a:t>
            </a:r>
            <a:r>
              <a:rPr lang="en-US" sz="4400" b="1" dirty="0">
                <a:latin typeface="Times New Roman" panose="02020603050405020304" pitchFamily="18" charset="0"/>
                <a:cs typeface="Times New Roman" panose="02020603050405020304" pitchFamily="18" charset="0"/>
              </a:rPr>
              <a:t> </a:t>
            </a:r>
            <a:endParaRPr lang="en-GB" sz="4400" b="1" dirty="0">
              <a:latin typeface="Times New Roman" panose="02020603050405020304" pitchFamily="18" charset="0"/>
              <a:cs typeface="Times New Roman" panose="02020603050405020304" pitchFamily="18" charset="0"/>
            </a:endParaRPr>
          </a:p>
          <a:p>
            <a:pPr algn="ctr">
              <a:lnSpc>
                <a:spcPct val="90000"/>
              </a:lnSpc>
            </a:pPr>
            <a:endParaRPr lang="en-GB" sz="2400" dirty="0"/>
          </a:p>
          <a:p>
            <a:pPr algn="ctr">
              <a:lnSpc>
                <a:spcPct val="90000"/>
              </a:lnSpc>
            </a:pPr>
            <a:endParaRPr sz="2400" dirty="0">
              <a:solidFill>
                <a:schemeClr val="lt1"/>
              </a:solidFill>
              <a:latin typeface="Tinos"/>
              <a:ea typeface="Tinos"/>
              <a:cs typeface="Tinos"/>
              <a:sym typeface="Tinos"/>
            </a:endParaRPr>
          </a:p>
        </p:txBody>
      </p:sp>
      <p:sp>
        <p:nvSpPr>
          <p:cNvPr id="163" name="Google Shape;163;p22"/>
          <p:cNvSpPr txBox="1"/>
          <p:nvPr/>
        </p:nvSpPr>
        <p:spPr>
          <a:xfrm>
            <a:off x="0" y="6023536"/>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164" name="Google Shape;164;p22"/>
          <p:cNvSpPr txBox="1"/>
          <p:nvPr/>
        </p:nvSpPr>
        <p:spPr>
          <a:xfrm>
            <a:off x="499800" y="1167299"/>
            <a:ext cx="11192400" cy="4741887"/>
          </a:xfrm>
          <a:prstGeom prst="rect">
            <a:avLst/>
          </a:prstGeom>
          <a:noFill/>
          <a:ln>
            <a:noFill/>
          </a:ln>
        </p:spPr>
        <p:txBody>
          <a:bodyPr spcFirstLastPara="1" wrap="square" lIns="0" tIns="12700" rIns="0" bIns="0" anchor="t" anchorCtr="0">
            <a:noAutofit/>
          </a:bodyPr>
          <a:lstStyle/>
          <a:p>
            <a:pPr marL="12700" marR="8890" lvl="0" indent="0" algn="just" rtl="0">
              <a:lnSpc>
                <a:spcPct val="100000"/>
              </a:lnSpc>
              <a:spcBef>
                <a:spcPts val="430"/>
              </a:spcBef>
              <a:spcAft>
                <a:spcPts val="0"/>
              </a:spcAft>
              <a:buNone/>
            </a:pPr>
            <a:r>
              <a:rPr lang="en-US" sz="2800" dirty="0">
                <a:solidFill>
                  <a:srgbClr val="333333"/>
                </a:solidFill>
                <a:latin typeface="Times New Roman" panose="02020603050405020304" pitchFamily="18" charset="0"/>
                <a:ea typeface="Verdana"/>
                <a:cs typeface="Times New Roman" panose="02020603050405020304" pitchFamily="18" charset="0"/>
                <a:sym typeface="Verdana"/>
              </a:rPr>
              <a:t>In this internship, we worked on a android app development project:-</a:t>
            </a:r>
          </a:p>
          <a:p>
            <a:pPr marL="12700" marR="8890" lvl="0" indent="0" algn="just" rtl="0">
              <a:lnSpc>
                <a:spcPct val="100000"/>
              </a:lnSpc>
              <a:spcBef>
                <a:spcPts val="430"/>
              </a:spcBef>
              <a:spcAft>
                <a:spcPts val="0"/>
              </a:spcAft>
              <a:buNone/>
            </a:pPr>
            <a:endParaRPr lang="en-US" sz="2000" dirty="0">
              <a:solidFill>
                <a:srgbClr val="333333"/>
              </a:solidFill>
              <a:latin typeface="Times New Roman" panose="02020603050405020304" pitchFamily="18" charset="0"/>
              <a:ea typeface="Verdana"/>
              <a:cs typeface="Times New Roman" panose="02020603050405020304" pitchFamily="18" charset="0"/>
              <a:sym typeface="Verdana"/>
            </a:endParaRPr>
          </a:p>
          <a:p>
            <a:pPr marL="12700" marR="8890" lvl="0" indent="0" algn="just" rtl="0">
              <a:lnSpc>
                <a:spcPct val="100000"/>
              </a:lnSpc>
              <a:spcBef>
                <a:spcPts val="430"/>
              </a:spcBef>
              <a:spcAft>
                <a:spcPts val="0"/>
              </a:spcAft>
              <a:buNone/>
            </a:pPr>
            <a:r>
              <a:rPr lang="en-US" sz="2000" dirty="0">
                <a:solidFill>
                  <a:srgbClr val="333333"/>
                </a:solidFill>
                <a:latin typeface="Times New Roman" panose="02020603050405020304" pitchFamily="18" charset="0"/>
                <a:ea typeface="Verdana"/>
                <a:cs typeface="Times New Roman" panose="02020603050405020304" pitchFamily="18" charset="0"/>
                <a:sym typeface="Verdana"/>
              </a:rPr>
              <a:t>Design a Android app for our personal experience - Creating a login Android app is a common and fundamental development project. In conclusion, here are some key takeaways:</a:t>
            </a:r>
          </a:p>
          <a:p>
            <a:pPr algn="l">
              <a:buFont typeface="+mj-lt"/>
              <a:buAutoNum type="arabicPeriod"/>
            </a:pPr>
            <a:r>
              <a:rPr lang="en-US" sz="2000" i="0" dirty="0">
                <a:solidFill>
                  <a:srgbClr val="374151"/>
                </a:solidFill>
                <a:effectLst/>
                <a:latin typeface="Times New Roman" panose="02020603050405020304" pitchFamily="18" charset="0"/>
                <a:cs typeface="Times New Roman" panose="02020603050405020304" pitchFamily="18" charset="0"/>
              </a:rPr>
              <a:t>User Authentication: A login app provides a secure and user-friendly way for individuals to access their accounts, ensuring that only authorized users can access specific content or features.</a:t>
            </a:r>
          </a:p>
          <a:p>
            <a:pPr algn="l">
              <a:buFont typeface="+mj-lt"/>
              <a:buAutoNum type="arabicPeriod"/>
            </a:pPr>
            <a:r>
              <a:rPr lang="en-US" sz="2000" i="0" dirty="0">
                <a:solidFill>
                  <a:srgbClr val="374151"/>
                </a:solidFill>
                <a:effectLst/>
                <a:latin typeface="Times New Roman" panose="02020603050405020304" pitchFamily="18" charset="0"/>
                <a:cs typeface="Times New Roman" panose="02020603050405020304" pitchFamily="18" charset="0"/>
              </a:rPr>
              <a:t>User Data Management: It allows users to manage their personal information, passwords, and settings, enhancing their overall experience with the app.</a:t>
            </a:r>
          </a:p>
          <a:p>
            <a:pPr algn="l">
              <a:buFont typeface="+mj-lt"/>
              <a:buAutoNum type="arabicPeriod"/>
            </a:pPr>
            <a:r>
              <a:rPr lang="en-US" sz="2000" i="0" dirty="0">
                <a:solidFill>
                  <a:srgbClr val="374151"/>
                </a:solidFill>
                <a:effectLst/>
                <a:latin typeface="Times New Roman" panose="02020603050405020304" pitchFamily="18" charset="0"/>
                <a:cs typeface="Times New Roman" panose="02020603050405020304" pitchFamily="18" charset="0"/>
              </a:rPr>
              <a:t>Security: Implementing strong security measures, such as password hashing, encryption, and protection against common security threats, is crucial to safeguard user data.</a:t>
            </a:r>
          </a:p>
          <a:p>
            <a:pPr algn="l">
              <a:buFont typeface="+mj-lt"/>
              <a:buAutoNum type="arabicPeriod"/>
            </a:pPr>
            <a:r>
              <a:rPr lang="en-US" sz="2000" i="0" dirty="0">
                <a:solidFill>
                  <a:srgbClr val="374151"/>
                </a:solidFill>
                <a:effectLst/>
                <a:latin typeface="Times New Roman" panose="02020603050405020304" pitchFamily="18" charset="0"/>
                <a:cs typeface="Times New Roman" panose="02020603050405020304" pitchFamily="18" charset="0"/>
              </a:rPr>
              <a:t>User Experience: Prioritize a user-friendly and intuitive interface for the login process. Users should be able to sign in quickly and easily.</a:t>
            </a:r>
          </a:p>
          <a:p>
            <a:pPr algn="l">
              <a:buFont typeface="+mj-lt"/>
              <a:buAutoNum type="arabicPeriod"/>
            </a:pPr>
            <a:r>
              <a:rPr lang="en-US" sz="2000" i="0" dirty="0">
                <a:solidFill>
                  <a:srgbClr val="374151"/>
                </a:solidFill>
                <a:effectLst/>
                <a:latin typeface="Times New Roman" panose="02020603050405020304" pitchFamily="18" charset="0"/>
                <a:cs typeface="Times New Roman" panose="02020603050405020304" pitchFamily="18" charset="0"/>
              </a:rPr>
              <a:t>Error Handling: Implement clear and helpful error messages to assist users in troubleshooting login issues.</a:t>
            </a:r>
          </a:p>
          <a:p>
            <a:pPr marL="12700" marR="8890" lvl="0" indent="0" algn="just" rtl="0">
              <a:lnSpc>
                <a:spcPct val="100000"/>
              </a:lnSpc>
              <a:spcBef>
                <a:spcPts val="430"/>
              </a:spcBef>
              <a:spcAft>
                <a:spcPts val="0"/>
              </a:spcAft>
              <a:buNone/>
            </a:pPr>
            <a:endParaRPr sz="2000" b="1" dirty="0">
              <a:solidFill>
                <a:srgbClr val="333333"/>
              </a:solidFill>
              <a:latin typeface="Times New Roman" panose="02020603050405020304" pitchFamily="18" charset="0"/>
              <a:ea typeface="Verdana"/>
              <a:cs typeface="Times New Roman" panose="02020603050405020304" pitchFamily="18" charset="0"/>
              <a:sym typeface="Verdana"/>
            </a:endParaRPr>
          </a:p>
        </p:txBody>
      </p:sp>
      <p:pic>
        <p:nvPicPr>
          <p:cNvPr id="165" name="Google Shape;165;p22"/>
          <p:cNvPicPr preferRelativeResize="0"/>
          <p:nvPr/>
        </p:nvPicPr>
        <p:blipFill rotWithShape="1">
          <a:blip r:embed="rId3">
            <a:alphaModFix/>
          </a:blip>
          <a:srcRect/>
          <a:stretch/>
        </p:blipFill>
        <p:spPr>
          <a:xfrm>
            <a:off x="0" y="-54550"/>
            <a:ext cx="1616949" cy="1099750"/>
          </a:xfrm>
          <a:prstGeom prst="rect">
            <a:avLst/>
          </a:prstGeom>
          <a:noFill/>
          <a:ln>
            <a:noFill/>
          </a:ln>
        </p:spPr>
      </p:pic>
    </p:spTree>
    <p:extLst>
      <p:ext uri="{BB962C8B-B14F-4D97-AF65-F5344CB8AC3E}">
        <p14:creationId xmlns:p14="http://schemas.microsoft.com/office/powerpoint/2010/main" val="171537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p:nvPr/>
        </p:nvSpPr>
        <p:spPr>
          <a:xfrm>
            <a:off x="0" y="-13298"/>
            <a:ext cx="12192000" cy="1301324"/>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School of Computing Science and Engineering</a:t>
            </a:r>
          </a:p>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INDUSTRY INTRNSHIP -2023     Course Code-MCAN2333</a:t>
            </a:r>
          </a:p>
        </p:txBody>
      </p:sp>
      <p:sp>
        <p:nvSpPr>
          <p:cNvPr id="163" name="Google Shape;163;p22"/>
          <p:cNvSpPr txBox="1"/>
          <p:nvPr/>
        </p:nvSpPr>
        <p:spPr>
          <a:xfrm>
            <a:off x="0" y="6023536"/>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164" name="Google Shape;164;p22"/>
          <p:cNvSpPr txBox="1"/>
          <p:nvPr/>
        </p:nvSpPr>
        <p:spPr>
          <a:xfrm>
            <a:off x="332652" y="1619584"/>
            <a:ext cx="11192400" cy="3921300"/>
          </a:xfrm>
          <a:prstGeom prst="rect">
            <a:avLst/>
          </a:prstGeom>
          <a:noFill/>
          <a:ln>
            <a:noFill/>
          </a:ln>
        </p:spPr>
        <p:txBody>
          <a:bodyPr spcFirstLastPara="1" wrap="square" lIns="0" tIns="12700" rIns="0" bIns="0" anchor="t" anchorCtr="0">
            <a:noAutofit/>
          </a:bodyPr>
          <a:lstStyle/>
          <a:p>
            <a:pPr marL="12700" marR="8890" lvl="0" indent="0" algn="just" rtl="0">
              <a:lnSpc>
                <a:spcPct val="100000"/>
              </a:lnSpc>
              <a:spcBef>
                <a:spcPts val="430"/>
              </a:spcBef>
              <a:spcAft>
                <a:spcPts val="0"/>
              </a:spcAft>
              <a:buNone/>
            </a:pPr>
            <a:endParaRPr sz="2000" b="1" dirty="0">
              <a:solidFill>
                <a:srgbClr val="333333"/>
              </a:solidFill>
              <a:latin typeface="Verdana"/>
              <a:ea typeface="Verdana"/>
              <a:cs typeface="Verdana"/>
              <a:sym typeface="Verdana"/>
            </a:endParaRPr>
          </a:p>
        </p:txBody>
      </p:sp>
      <p:pic>
        <p:nvPicPr>
          <p:cNvPr id="165" name="Google Shape;165;p22"/>
          <p:cNvPicPr preferRelativeResize="0"/>
          <p:nvPr/>
        </p:nvPicPr>
        <p:blipFill rotWithShape="1">
          <a:blip r:embed="rId3">
            <a:alphaModFix/>
          </a:blip>
          <a:srcRect/>
          <a:stretch/>
        </p:blipFill>
        <p:spPr>
          <a:xfrm>
            <a:off x="0" y="-54550"/>
            <a:ext cx="1616949" cy="1342576"/>
          </a:xfrm>
          <a:prstGeom prst="rect">
            <a:avLst/>
          </a:prstGeom>
          <a:noFill/>
          <a:ln>
            <a:noFill/>
          </a:ln>
        </p:spPr>
      </p:pic>
      <p:pic>
        <p:nvPicPr>
          <p:cNvPr id="3" name="Picture 2" descr="A hand holding a phone&#10;&#10;Description automatically generated">
            <a:extLst>
              <a:ext uri="{FF2B5EF4-FFF2-40B4-BE49-F238E27FC236}">
                <a16:creationId xmlns:a16="http://schemas.microsoft.com/office/drawing/2014/main" id="{50A7DFC3-27A0-8D28-B270-C8576F2BF989}"/>
              </a:ext>
            </a:extLst>
          </p:cNvPr>
          <p:cNvPicPr>
            <a:picLocks noChangeAspect="1"/>
          </p:cNvPicPr>
          <p:nvPr/>
        </p:nvPicPr>
        <p:blipFill>
          <a:blip r:embed="rId4"/>
          <a:stretch>
            <a:fillRect/>
          </a:stretch>
        </p:blipFill>
        <p:spPr>
          <a:xfrm>
            <a:off x="1616949" y="1288026"/>
            <a:ext cx="9912018" cy="3457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logo with text on it&#10;&#10;Description automatically generated">
            <a:extLst>
              <a:ext uri="{FF2B5EF4-FFF2-40B4-BE49-F238E27FC236}">
                <a16:creationId xmlns:a16="http://schemas.microsoft.com/office/drawing/2014/main" id="{7A3F7DE4-9E1B-1302-E865-401F336E3F3C}"/>
              </a:ext>
            </a:extLst>
          </p:cNvPr>
          <p:cNvPicPr>
            <a:picLocks noChangeAspect="1"/>
          </p:cNvPicPr>
          <p:nvPr/>
        </p:nvPicPr>
        <p:blipFill>
          <a:blip r:embed="rId5"/>
          <a:stretch>
            <a:fillRect/>
          </a:stretch>
        </p:blipFill>
        <p:spPr>
          <a:xfrm>
            <a:off x="9802023" y="4768813"/>
            <a:ext cx="2321151" cy="1013397"/>
          </a:xfrm>
          <a:prstGeom prst="rect">
            <a:avLst/>
          </a:prstGeom>
        </p:spPr>
      </p:pic>
      <p:pic>
        <p:nvPicPr>
          <p:cNvPr id="7" name="Picture 6" descr="A logo of a letter a and a green bug&#10;&#10;Description automatically generated">
            <a:extLst>
              <a:ext uri="{FF2B5EF4-FFF2-40B4-BE49-F238E27FC236}">
                <a16:creationId xmlns:a16="http://schemas.microsoft.com/office/drawing/2014/main" id="{65392918-655F-F2F1-2B61-D0A26965AD28}"/>
              </a:ext>
            </a:extLst>
          </p:cNvPr>
          <p:cNvPicPr>
            <a:picLocks noChangeAspect="1"/>
          </p:cNvPicPr>
          <p:nvPr/>
        </p:nvPicPr>
        <p:blipFill>
          <a:blip r:embed="rId6"/>
          <a:stretch>
            <a:fillRect/>
          </a:stretch>
        </p:blipFill>
        <p:spPr>
          <a:xfrm flipH="1">
            <a:off x="8160773" y="4865352"/>
            <a:ext cx="1376516" cy="916858"/>
          </a:xfrm>
          <a:prstGeom prst="rect">
            <a:avLst/>
          </a:prstGeom>
        </p:spPr>
      </p:pic>
      <p:pic>
        <p:nvPicPr>
          <p:cNvPr id="9" name="Picture 8" descr="A yellow and orange gear with a logo&#10;&#10;Description automatically generated">
            <a:extLst>
              <a:ext uri="{FF2B5EF4-FFF2-40B4-BE49-F238E27FC236}">
                <a16:creationId xmlns:a16="http://schemas.microsoft.com/office/drawing/2014/main" id="{A15407B6-B683-DF49-00AA-1F4222B6A024}"/>
              </a:ext>
            </a:extLst>
          </p:cNvPr>
          <p:cNvPicPr>
            <a:picLocks noChangeAspect="1"/>
          </p:cNvPicPr>
          <p:nvPr/>
        </p:nvPicPr>
        <p:blipFill>
          <a:blip r:embed="rId7"/>
          <a:stretch>
            <a:fillRect/>
          </a:stretch>
        </p:blipFill>
        <p:spPr>
          <a:xfrm>
            <a:off x="5097865" y="4853996"/>
            <a:ext cx="1200150" cy="1048877"/>
          </a:xfrm>
          <a:prstGeom prst="rect">
            <a:avLst/>
          </a:prstGeom>
        </p:spPr>
      </p:pic>
      <p:pic>
        <p:nvPicPr>
          <p:cNvPr id="11" name="Picture 10" descr="A blue and white circle with a graduation cap and text&#10;&#10;Description automatically generated">
            <a:extLst>
              <a:ext uri="{FF2B5EF4-FFF2-40B4-BE49-F238E27FC236}">
                <a16:creationId xmlns:a16="http://schemas.microsoft.com/office/drawing/2014/main" id="{712C9B44-5C40-910C-E0B4-5BFE570F419E}"/>
              </a:ext>
            </a:extLst>
          </p:cNvPr>
          <p:cNvPicPr>
            <a:picLocks noChangeAspect="1"/>
          </p:cNvPicPr>
          <p:nvPr/>
        </p:nvPicPr>
        <p:blipFill>
          <a:blip r:embed="rId8"/>
          <a:stretch>
            <a:fillRect/>
          </a:stretch>
        </p:blipFill>
        <p:spPr>
          <a:xfrm>
            <a:off x="6716342" y="4854819"/>
            <a:ext cx="1048877" cy="1048877"/>
          </a:xfrm>
          <a:prstGeom prst="rect">
            <a:avLst/>
          </a:prstGeom>
        </p:spPr>
      </p:pic>
      <p:pic>
        <p:nvPicPr>
          <p:cNvPr id="12" name="Picture 11">
            <a:extLst>
              <a:ext uri="{FF2B5EF4-FFF2-40B4-BE49-F238E27FC236}">
                <a16:creationId xmlns:a16="http://schemas.microsoft.com/office/drawing/2014/main" id="{B324DD34-B4F6-3272-0CD6-FA149BA790B9}"/>
              </a:ext>
            </a:extLst>
          </p:cNvPr>
          <p:cNvPicPr>
            <a:picLocks noChangeAspect="1"/>
          </p:cNvPicPr>
          <p:nvPr/>
        </p:nvPicPr>
        <p:blipFill>
          <a:blip r:embed="rId9"/>
          <a:stretch>
            <a:fillRect/>
          </a:stretch>
        </p:blipFill>
        <p:spPr>
          <a:xfrm>
            <a:off x="3180676" y="4768813"/>
            <a:ext cx="1319067" cy="1095074"/>
          </a:xfrm>
          <a:prstGeom prst="rect">
            <a:avLst/>
          </a:prstGeom>
        </p:spPr>
      </p:pic>
    </p:spTree>
    <p:extLst>
      <p:ext uri="{BB962C8B-B14F-4D97-AF65-F5344CB8AC3E}">
        <p14:creationId xmlns:p14="http://schemas.microsoft.com/office/powerpoint/2010/main" val="397157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0" y="-4154"/>
            <a:ext cx="12192000" cy="8001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2800" b="1" dirty="0">
                <a:solidFill>
                  <a:schemeClr val="bg1"/>
                </a:solidFill>
              </a:rPr>
              <a:t>Main Objective of the Internship </a:t>
            </a:r>
          </a:p>
          <a:p>
            <a:pPr marL="0" marR="0" lvl="0" indent="0" algn="ctr" rtl="0">
              <a:lnSpc>
                <a:spcPct val="90000"/>
              </a:lnSpc>
              <a:spcBef>
                <a:spcPts val="0"/>
              </a:spcBef>
              <a:spcAft>
                <a:spcPts val="0"/>
              </a:spcAft>
              <a:buNone/>
            </a:pPr>
            <a:endParaRPr sz="2000" b="0" i="0" u="none" strike="noStrike" cap="none" dirty="0">
              <a:solidFill>
                <a:schemeClr val="lt1"/>
              </a:solidFill>
              <a:latin typeface="Tinos"/>
              <a:ea typeface="Tinos"/>
              <a:cs typeface="Tinos"/>
              <a:sym typeface="Tinos"/>
            </a:endParaRPr>
          </a:p>
        </p:txBody>
      </p:sp>
      <p:sp>
        <p:nvSpPr>
          <p:cNvPr id="115" name="Google Shape;115;p16"/>
          <p:cNvSpPr txBox="1"/>
          <p:nvPr/>
        </p:nvSpPr>
        <p:spPr>
          <a:xfrm>
            <a:off x="0" y="6057900"/>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0" i="0" u="none" strike="noStrike" cap="none" dirty="0">
                <a:solidFill>
                  <a:schemeClr val="lt1"/>
                </a:solidFill>
                <a:latin typeface="Times New Roman" panose="02020603050405020304" pitchFamily="18" charset="0"/>
                <a:ea typeface="Tinos"/>
                <a:cs typeface="Times New Roman" panose="02020603050405020304" pitchFamily="18" charset="0"/>
                <a:sym typeface="Tinos"/>
              </a:rPr>
              <a:t>Program Name- Master of Computer Application</a:t>
            </a:r>
          </a:p>
        </p:txBody>
      </p:sp>
      <p:pic>
        <p:nvPicPr>
          <p:cNvPr id="116" name="Google Shape;116;p16"/>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117" name="Google Shape;117;p16"/>
          <p:cNvSpPr txBox="1"/>
          <p:nvPr/>
        </p:nvSpPr>
        <p:spPr>
          <a:xfrm>
            <a:off x="736650" y="924925"/>
            <a:ext cx="10718700" cy="4870800"/>
          </a:xfrm>
          <a:prstGeom prst="rect">
            <a:avLst/>
          </a:prstGeom>
          <a:noFill/>
          <a:ln>
            <a:noFill/>
          </a:ln>
        </p:spPr>
        <p:txBody>
          <a:bodyPr spcFirstLastPara="1" wrap="square" lIns="91425" tIns="91425" rIns="91425" bIns="91425" anchor="t" anchorCtr="0">
            <a:noAutofit/>
          </a:bodyPr>
          <a:lstStyle/>
          <a:p>
            <a:r>
              <a:rPr lang="en-IN" sz="3600" b="0" i="0" dirty="0">
                <a:solidFill>
                  <a:srgbClr val="374151"/>
                </a:solidFill>
                <a:effectLst/>
                <a:latin typeface="Times New Roman" panose="02020603050405020304" pitchFamily="18" charset="0"/>
                <a:cs typeface="Times New Roman" panose="02020603050405020304" pitchFamily="18" charset="0"/>
              </a:rPr>
              <a:t>1.App Development</a:t>
            </a:r>
          </a:p>
          <a:p>
            <a:r>
              <a:rPr lang="en-IN" sz="3600" dirty="0">
                <a:solidFill>
                  <a:srgbClr val="374151"/>
                </a:solidFill>
                <a:latin typeface="Times New Roman" panose="02020603050405020304" pitchFamily="18" charset="0"/>
                <a:ea typeface="Verdana"/>
                <a:cs typeface="Times New Roman" panose="02020603050405020304" pitchFamily="18" charset="0"/>
                <a:sym typeface="Verdana"/>
              </a:rPr>
              <a:t>2.</a:t>
            </a:r>
            <a:r>
              <a:rPr lang="en-IN" sz="3600" b="0" i="0" dirty="0">
                <a:solidFill>
                  <a:srgbClr val="374151"/>
                </a:solidFill>
                <a:effectLst/>
                <a:latin typeface="Times New Roman" panose="02020603050405020304" pitchFamily="18" charset="0"/>
                <a:cs typeface="Times New Roman" panose="02020603050405020304" pitchFamily="18" charset="0"/>
              </a:rPr>
              <a:t> User Experience</a:t>
            </a:r>
          </a:p>
          <a:p>
            <a:r>
              <a:rPr lang="en-IN" sz="3600" dirty="0">
                <a:solidFill>
                  <a:srgbClr val="374151"/>
                </a:solidFill>
                <a:latin typeface="Times New Roman" panose="02020603050405020304" pitchFamily="18" charset="0"/>
                <a:ea typeface="Verdana"/>
                <a:cs typeface="Times New Roman" panose="02020603050405020304" pitchFamily="18" charset="0"/>
                <a:sym typeface="Verdana"/>
              </a:rPr>
              <a:t>3.</a:t>
            </a:r>
            <a:r>
              <a:rPr lang="en-IN" sz="3600" b="0" i="0" dirty="0">
                <a:solidFill>
                  <a:srgbClr val="374151"/>
                </a:solidFill>
                <a:effectLst/>
                <a:latin typeface="Times New Roman" panose="02020603050405020304" pitchFamily="18" charset="0"/>
                <a:cs typeface="Times New Roman" panose="02020603050405020304" pitchFamily="18" charset="0"/>
              </a:rPr>
              <a:t> Programming</a:t>
            </a:r>
          </a:p>
          <a:p>
            <a:r>
              <a:rPr lang="en-IN" sz="3600" dirty="0">
                <a:solidFill>
                  <a:srgbClr val="374151"/>
                </a:solidFill>
                <a:latin typeface="Times New Roman" panose="02020603050405020304" pitchFamily="18" charset="0"/>
                <a:ea typeface="Verdana"/>
                <a:cs typeface="Times New Roman" panose="02020603050405020304" pitchFamily="18" charset="0"/>
                <a:sym typeface="Verdana"/>
              </a:rPr>
              <a:t>4.</a:t>
            </a:r>
            <a:r>
              <a:rPr lang="en-IN" sz="3600" b="0" i="0" dirty="0">
                <a:solidFill>
                  <a:srgbClr val="374151"/>
                </a:solidFill>
                <a:effectLst/>
                <a:latin typeface="Times New Roman" panose="02020603050405020304" pitchFamily="18" charset="0"/>
                <a:cs typeface="Times New Roman" panose="02020603050405020304" pitchFamily="18" charset="0"/>
              </a:rPr>
              <a:t> Testing</a:t>
            </a:r>
          </a:p>
          <a:p>
            <a:r>
              <a:rPr lang="en-IN" sz="3600" dirty="0">
                <a:solidFill>
                  <a:srgbClr val="374151"/>
                </a:solidFill>
                <a:latin typeface="Times New Roman" panose="02020603050405020304" pitchFamily="18" charset="0"/>
                <a:ea typeface="Verdana"/>
                <a:cs typeface="Times New Roman" panose="02020603050405020304" pitchFamily="18" charset="0"/>
                <a:sym typeface="Verdana"/>
              </a:rPr>
              <a:t>5.</a:t>
            </a:r>
            <a:r>
              <a:rPr lang="en-IN" sz="3600" b="0" i="0" dirty="0">
                <a:solidFill>
                  <a:srgbClr val="374151"/>
                </a:solidFill>
                <a:effectLst/>
                <a:latin typeface="Times New Roman" panose="02020603050405020304" pitchFamily="18" charset="0"/>
                <a:cs typeface="Times New Roman" panose="02020603050405020304" pitchFamily="18" charset="0"/>
              </a:rPr>
              <a:t> Security</a:t>
            </a:r>
          </a:p>
          <a:p>
            <a:r>
              <a:rPr lang="en-IN" sz="3600" dirty="0">
                <a:solidFill>
                  <a:srgbClr val="374151"/>
                </a:solidFill>
                <a:latin typeface="Times New Roman" panose="02020603050405020304" pitchFamily="18" charset="0"/>
                <a:ea typeface="Verdana"/>
                <a:cs typeface="Times New Roman" panose="02020603050405020304" pitchFamily="18" charset="0"/>
                <a:sym typeface="Verdana"/>
              </a:rPr>
              <a:t>6.</a:t>
            </a:r>
            <a:r>
              <a:rPr lang="en-IN" sz="3600" b="0" i="0" dirty="0">
                <a:solidFill>
                  <a:srgbClr val="374151"/>
                </a:solidFill>
                <a:effectLst/>
                <a:latin typeface="Times New Roman" panose="02020603050405020304" pitchFamily="18" charset="0"/>
                <a:cs typeface="Times New Roman" panose="02020603050405020304" pitchFamily="18" charset="0"/>
              </a:rPr>
              <a:t> Performance Optimization</a:t>
            </a:r>
          </a:p>
          <a:p>
            <a:r>
              <a:rPr lang="en-IN" sz="3600" dirty="0">
                <a:solidFill>
                  <a:srgbClr val="374151"/>
                </a:solidFill>
                <a:latin typeface="Times New Roman" panose="02020603050405020304" pitchFamily="18" charset="0"/>
                <a:ea typeface="Verdana"/>
                <a:cs typeface="Times New Roman" panose="02020603050405020304" pitchFamily="18" charset="0"/>
                <a:sym typeface="Verdana"/>
              </a:rPr>
              <a:t>7.</a:t>
            </a:r>
            <a:r>
              <a:rPr lang="en-IN" sz="3600" b="0" i="0" dirty="0">
                <a:solidFill>
                  <a:srgbClr val="374151"/>
                </a:solidFill>
                <a:effectLst/>
                <a:latin typeface="Times New Roman" panose="02020603050405020304" pitchFamily="18" charset="0"/>
                <a:cs typeface="Times New Roman" panose="02020603050405020304" pitchFamily="18" charset="0"/>
              </a:rPr>
              <a:t> Continuous Learning</a:t>
            </a:r>
          </a:p>
          <a:p>
            <a:r>
              <a:rPr lang="en-IN" sz="3600" dirty="0">
                <a:solidFill>
                  <a:srgbClr val="374151"/>
                </a:solidFill>
                <a:latin typeface="Times New Roman" panose="02020603050405020304" pitchFamily="18" charset="0"/>
                <a:ea typeface="Verdana"/>
                <a:cs typeface="Times New Roman" panose="02020603050405020304" pitchFamily="18" charset="0"/>
                <a:sym typeface="Verdana"/>
              </a:rPr>
              <a:t>8.</a:t>
            </a:r>
            <a:r>
              <a:rPr lang="en-IN" sz="4400" b="0" i="0" dirty="0">
                <a:solidFill>
                  <a:srgbClr val="374151"/>
                </a:solidFill>
                <a:effectLst/>
                <a:latin typeface="Söhne"/>
              </a:rPr>
              <a:t> </a:t>
            </a:r>
            <a:r>
              <a:rPr lang="en-IN" sz="3600" b="0" i="0" dirty="0">
                <a:solidFill>
                  <a:srgbClr val="374151"/>
                </a:solidFill>
                <a:effectLst/>
                <a:latin typeface="Times New Roman" panose="02020603050405020304" pitchFamily="18" charset="0"/>
                <a:cs typeface="Times New Roman" panose="02020603050405020304" pitchFamily="18" charset="0"/>
              </a:rPr>
              <a:t>Integration</a:t>
            </a:r>
            <a:endParaRPr sz="3600" dirty="0">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0" y="-54550"/>
            <a:ext cx="12192000" cy="8001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4000" b="1" dirty="0">
                <a:solidFill>
                  <a:schemeClr val="bg1"/>
                </a:solidFill>
              </a:rPr>
              <a:t>What is Android Development?</a:t>
            </a:r>
          </a:p>
          <a:p>
            <a:pPr marL="0" marR="0" lvl="0" indent="0" algn="ctr" rtl="0">
              <a:lnSpc>
                <a:spcPct val="90000"/>
              </a:lnSpc>
              <a:spcBef>
                <a:spcPts val="0"/>
              </a:spcBef>
              <a:spcAft>
                <a:spcPts val="0"/>
              </a:spcAft>
              <a:buNone/>
            </a:pPr>
            <a:endParaRPr sz="2000" b="0" i="0" u="none" strike="noStrike" cap="none" dirty="0">
              <a:solidFill>
                <a:schemeClr val="lt1"/>
              </a:solidFill>
              <a:latin typeface="Tinos"/>
              <a:ea typeface="Tinos"/>
              <a:cs typeface="Tinos"/>
              <a:sym typeface="Tinos"/>
            </a:endParaRPr>
          </a:p>
        </p:txBody>
      </p:sp>
      <p:sp>
        <p:nvSpPr>
          <p:cNvPr id="115" name="Google Shape;115;p16"/>
          <p:cNvSpPr txBox="1"/>
          <p:nvPr/>
        </p:nvSpPr>
        <p:spPr>
          <a:xfrm>
            <a:off x="0" y="6032640"/>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p>
        </p:txBody>
      </p:sp>
      <p:pic>
        <p:nvPicPr>
          <p:cNvPr id="116" name="Google Shape;116;p16"/>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117" name="Google Shape;117;p16"/>
          <p:cNvSpPr txBox="1"/>
          <p:nvPr/>
        </p:nvSpPr>
        <p:spPr>
          <a:xfrm>
            <a:off x="736650" y="924925"/>
            <a:ext cx="10718700" cy="4870800"/>
          </a:xfrm>
          <a:prstGeom prst="rect">
            <a:avLst/>
          </a:prstGeom>
          <a:noFill/>
          <a:ln>
            <a:noFill/>
          </a:ln>
        </p:spPr>
        <p:txBody>
          <a:bodyPr spcFirstLastPara="1" wrap="square" lIns="91425" tIns="91425" rIns="91425" bIns="91425" anchor="t" anchorCtr="0">
            <a:no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Android development is the process of creating software applications for devices that run on the Android operating system. Android is a mobile operating system developed by Google, and it is the most widely used operating system for mobile devices worldwide. Android development encompasses a range of activities, including designing, coding, testing, and deploying applications (commonly referred to as "apps") for various Android-powered devices such as smartphones, tablets, smart TVs, wearables, and more.</a:t>
            </a:r>
            <a:endParaRPr sz="2800" dirty="0">
              <a:latin typeface="Times New Roman" panose="02020603050405020304" pitchFamily="18" charset="0"/>
              <a:ea typeface="Verdana"/>
              <a:cs typeface="Times New Roman" panose="02020603050405020304" pitchFamily="18" charset="0"/>
              <a:sym typeface="Verdana"/>
            </a:endParaRPr>
          </a:p>
        </p:txBody>
      </p:sp>
      <p:pic>
        <p:nvPicPr>
          <p:cNvPr id="3" name="Picture 2" descr="A logo of a letter a and a green bug&#10;&#10;Description automatically generated">
            <a:extLst>
              <a:ext uri="{FF2B5EF4-FFF2-40B4-BE49-F238E27FC236}">
                <a16:creationId xmlns:a16="http://schemas.microsoft.com/office/drawing/2014/main" id="{F0F6A4F8-92FE-69E4-7AAD-5FF980332294}"/>
              </a:ext>
            </a:extLst>
          </p:cNvPr>
          <p:cNvPicPr>
            <a:picLocks noChangeAspect="1"/>
          </p:cNvPicPr>
          <p:nvPr/>
        </p:nvPicPr>
        <p:blipFill>
          <a:blip r:embed="rId4"/>
          <a:stretch>
            <a:fillRect/>
          </a:stretch>
        </p:blipFill>
        <p:spPr>
          <a:xfrm>
            <a:off x="10051417" y="4296697"/>
            <a:ext cx="1499028" cy="1499028"/>
          </a:xfrm>
          <a:prstGeom prst="rect">
            <a:avLst/>
          </a:prstGeom>
        </p:spPr>
      </p:pic>
    </p:spTree>
    <p:extLst>
      <p:ext uri="{BB962C8B-B14F-4D97-AF65-F5344CB8AC3E}">
        <p14:creationId xmlns:p14="http://schemas.microsoft.com/office/powerpoint/2010/main" val="65734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609600" y="963512"/>
            <a:ext cx="10972800" cy="4975171"/>
          </a:xfrm>
          <a:prstGeom prst="rect">
            <a:avLst/>
          </a:prstGeom>
          <a:noFill/>
          <a:ln>
            <a:noFill/>
          </a:ln>
        </p:spPr>
        <p:txBody>
          <a:bodyPr spcFirstLastPara="1" wrap="square" lIns="0" tIns="13325" rIns="0" bIns="0" anchor="t" anchorCtr="0">
            <a:noAutofit/>
          </a:bodyPr>
          <a:lstStyle/>
          <a:p>
            <a:pPr marL="457200" marR="44450" lvl="0" indent="0" algn="just" rtl="0">
              <a:lnSpc>
                <a:spcPct val="100000"/>
              </a:lnSpc>
              <a:spcBef>
                <a:spcPts val="0"/>
              </a:spcBef>
              <a:spcAft>
                <a:spcPts val="0"/>
              </a:spcAft>
              <a:buNone/>
            </a:pPr>
            <a:r>
              <a:rPr lang="en-US" sz="2800" b="0" i="0" dirty="0">
                <a:solidFill>
                  <a:srgbClr val="374151"/>
                </a:solidFill>
                <a:effectLst/>
                <a:latin typeface="Söhne"/>
              </a:rPr>
              <a:t>Android Studio is the official integrated development environment (IDE) for Android app development. It is a powerful and highly specialized software tool provided by Google for developers who create applications for the Android operating system. Android Studio offers a comprehensive set of features and tools to streamline the app development process. Here are some key aspects of Android Studio:</a:t>
            </a:r>
          </a:p>
          <a:p>
            <a:pPr marL="457200" marR="44450" lvl="0" indent="0" algn="just" rtl="0">
              <a:lnSpc>
                <a:spcPct val="100000"/>
              </a:lnSpc>
              <a:spcBef>
                <a:spcPts val="0"/>
              </a:spcBef>
              <a:spcAft>
                <a:spcPts val="0"/>
              </a:spcAft>
              <a:buNone/>
            </a:pPr>
            <a:r>
              <a:rPr lang="en-IN" sz="2800" b="1" i="0" dirty="0">
                <a:effectLst/>
                <a:latin typeface="Times New Roman" panose="02020603050405020304" pitchFamily="18" charset="0"/>
                <a:cs typeface="Times New Roman" panose="02020603050405020304" pitchFamily="18" charset="0"/>
              </a:rPr>
              <a:t>1.Code Editing</a:t>
            </a:r>
          </a:p>
          <a:p>
            <a:pPr marL="457200" marR="44450" lvl="0" indent="0" algn="just" rtl="0">
              <a:lnSpc>
                <a:spcPct val="100000"/>
              </a:lnSpc>
              <a:spcBef>
                <a:spcPts val="0"/>
              </a:spcBef>
              <a:spcAft>
                <a:spcPts val="0"/>
              </a:spcAft>
              <a:buNone/>
            </a:pPr>
            <a:r>
              <a:rPr lang="en-IN" sz="2800" b="1" i="0" dirty="0">
                <a:effectLst/>
                <a:latin typeface="Times New Roman" panose="02020603050405020304" pitchFamily="18" charset="0"/>
                <a:cs typeface="Times New Roman" panose="02020603050405020304" pitchFamily="18" charset="0"/>
              </a:rPr>
              <a:t>2.User Interface (UI) Design</a:t>
            </a:r>
          </a:p>
          <a:p>
            <a:pPr marL="457200" marR="44450" lvl="0" indent="0" algn="just" rtl="0">
              <a:lnSpc>
                <a:spcPct val="100000"/>
              </a:lnSpc>
              <a:spcBef>
                <a:spcPts val="0"/>
              </a:spcBef>
              <a:spcAft>
                <a:spcPts val="0"/>
              </a:spcAft>
              <a:buNone/>
            </a:pPr>
            <a:r>
              <a:rPr lang="en-IN" sz="2800" b="1" i="0" dirty="0">
                <a:effectLst/>
                <a:latin typeface="Times New Roman" panose="02020603050405020304" pitchFamily="18" charset="0"/>
                <a:cs typeface="Times New Roman" panose="02020603050405020304" pitchFamily="18" charset="0"/>
              </a:rPr>
              <a:t>3.Performance Analysis</a:t>
            </a:r>
          </a:p>
          <a:p>
            <a:pPr marL="457200" marR="44450" lvl="0" indent="0" algn="just" rtl="0">
              <a:lnSpc>
                <a:spcPct val="100000"/>
              </a:lnSpc>
              <a:spcBef>
                <a:spcPts val="0"/>
              </a:spcBef>
              <a:spcAft>
                <a:spcPts val="0"/>
              </a:spcAft>
              <a:buNone/>
            </a:pPr>
            <a:r>
              <a:rPr lang="en-IN" sz="2800" b="1" i="0" dirty="0">
                <a:effectLst/>
                <a:latin typeface="Times New Roman" panose="02020603050405020304" pitchFamily="18" charset="0"/>
                <a:cs typeface="Times New Roman" panose="02020603050405020304" pitchFamily="18" charset="0"/>
              </a:rPr>
              <a:t>4.Version Control Integration</a:t>
            </a:r>
          </a:p>
          <a:p>
            <a:pPr marL="457200" marR="44450" lvl="0" indent="0" algn="just" rtl="0">
              <a:lnSpc>
                <a:spcPct val="100000"/>
              </a:lnSpc>
              <a:spcBef>
                <a:spcPts val="0"/>
              </a:spcBef>
              <a:spcAft>
                <a:spcPts val="0"/>
              </a:spcAft>
              <a:buNone/>
            </a:pPr>
            <a:r>
              <a:rPr lang="en-IN" sz="2800" b="1" i="0" dirty="0">
                <a:effectLst/>
                <a:latin typeface="Times New Roman" panose="02020603050405020304" pitchFamily="18" charset="0"/>
                <a:cs typeface="Times New Roman" panose="02020603050405020304" pitchFamily="18" charset="0"/>
              </a:rPr>
              <a:t>5.Debugger</a:t>
            </a:r>
            <a:endParaRPr sz="2000" dirty="0">
              <a:solidFill>
                <a:srgbClr val="333333"/>
              </a:solidFill>
              <a:latin typeface="Times New Roman" panose="02020603050405020304" pitchFamily="18" charset="0"/>
              <a:ea typeface="Verdana"/>
              <a:cs typeface="Times New Roman" panose="02020603050405020304" pitchFamily="18" charset="0"/>
              <a:sym typeface="Verdana"/>
            </a:endParaRPr>
          </a:p>
        </p:txBody>
      </p:sp>
      <p:sp>
        <p:nvSpPr>
          <p:cNvPr id="123" name="Google Shape;123;p17"/>
          <p:cNvSpPr txBox="1"/>
          <p:nvPr/>
        </p:nvSpPr>
        <p:spPr>
          <a:xfrm>
            <a:off x="0" y="-4229"/>
            <a:ext cx="12192000" cy="8001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4400" b="1" dirty="0">
                <a:solidFill>
                  <a:schemeClr val="bg1"/>
                </a:solidFill>
              </a:rPr>
              <a:t>What is Android Studio?</a:t>
            </a:r>
          </a:p>
          <a:p>
            <a:pPr marL="0" marR="0" lvl="0" indent="0" algn="ctr" rtl="0">
              <a:lnSpc>
                <a:spcPct val="90000"/>
              </a:lnSpc>
              <a:spcBef>
                <a:spcPts val="0"/>
              </a:spcBef>
              <a:spcAft>
                <a:spcPts val="0"/>
              </a:spcAft>
              <a:buNone/>
            </a:pPr>
            <a:endParaRPr sz="4400" b="0" i="0" u="none" strike="noStrike" cap="none" dirty="0">
              <a:solidFill>
                <a:schemeClr val="lt1"/>
              </a:solidFill>
              <a:latin typeface="Tinos"/>
              <a:ea typeface="Tinos"/>
              <a:cs typeface="Tinos"/>
              <a:sym typeface="Tinos"/>
            </a:endParaRPr>
          </a:p>
        </p:txBody>
      </p:sp>
      <p:sp>
        <p:nvSpPr>
          <p:cNvPr id="124" name="Google Shape;124;p17"/>
          <p:cNvSpPr txBox="1"/>
          <p:nvPr/>
        </p:nvSpPr>
        <p:spPr>
          <a:xfrm>
            <a:off x="0" y="6023535"/>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pic>
        <p:nvPicPr>
          <p:cNvPr id="125" name="Google Shape;125;p17"/>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p:nvPr/>
        </p:nvSpPr>
        <p:spPr>
          <a:xfrm>
            <a:off x="0" y="19275"/>
            <a:ext cx="12192000" cy="7398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3600" b="1" i="0" dirty="0">
                <a:solidFill>
                  <a:schemeClr val="bg1"/>
                </a:solidFill>
                <a:effectLst/>
                <a:latin typeface="Google Sans"/>
              </a:rPr>
              <a:t>Introduction to programming in Kotlin</a:t>
            </a:r>
            <a:endParaRPr sz="2800" dirty="0">
              <a:solidFill>
                <a:schemeClr val="bg1"/>
              </a:solidFill>
              <a:latin typeface="Tinos"/>
              <a:ea typeface="Tinos"/>
              <a:cs typeface="Tinos"/>
              <a:sym typeface="Tinos"/>
            </a:endParaRPr>
          </a:p>
        </p:txBody>
      </p:sp>
      <p:sp>
        <p:nvSpPr>
          <p:cNvPr id="131" name="Google Shape;131;p18"/>
          <p:cNvSpPr txBox="1"/>
          <p:nvPr/>
        </p:nvSpPr>
        <p:spPr>
          <a:xfrm>
            <a:off x="0" y="6023534"/>
            <a:ext cx="12192000" cy="7398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132" name="Google Shape;132;p18"/>
          <p:cNvSpPr txBox="1"/>
          <p:nvPr/>
        </p:nvSpPr>
        <p:spPr>
          <a:xfrm>
            <a:off x="560400" y="1245496"/>
            <a:ext cx="11071200" cy="4520100"/>
          </a:xfrm>
          <a:prstGeom prst="rect">
            <a:avLst/>
          </a:prstGeom>
          <a:noFill/>
          <a:ln>
            <a:noFill/>
          </a:ln>
        </p:spPr>
        <p:txBody>
          <a:bodyPr spcFirstLastPara="1" wrap="square" lIns="91425" tIns="45700" rIns="91425" bIns="45700" anchor="t" anchorCtr="0">
            <a:noAutofit/>
          </a:bodyPr>
          <a:lstStyle/>
          <a:p>
            <a:pPr algn="l"/>
            <a:r>
              <a:rPr lang="en-US" sz="2800" b="0" i="0" dirty="0">
                <a:solidFill>
                  <a:srgbClr val="4E5256"/>
                </a:solidFill>
                <a:effectLst/>
                <a:latin typeface="Google Sans Text"/>
              </a:rPr>
              <a:t>Kotlin is a modern programming language that helps developers be more productive. For example, Kotlin allows you to be more concise and write fewer lines of code for the same functionality compared to other programming languages. Apps that are built with Kotlin are also less likely to crash, resulting in a more stable and robust app for users. Essentially, with Kotlin, you can write better Android apps in a shorter amount of time. As a result, Kotlin is gaining momentum in the industry and is the language that the majority of professional Android developers use.</a:t>
            </a:r>
          </a:p>
          <a:p>
            <a:pPr algn="l"/>
            <a:r>
              <a:rPr lang="en-US" sz="2800" b="0" i="0" dirty="0">
                <a:solidFill>
                  <a:srgbClr val="4E5256"/>
                </a:solidFill>
                <a:effectLst/>
                <a:latin typeface="Google Sans Text"/>
              </a:rPr>
              <a:t>before diving into app creation.</a:t>
            </a:r>
          </a:p>
        </p:txBody>
      </p:sp>
      <p:pic>
        <p:nvPicPr>
          <p:cNvPr id="133" name="Google Shape;133;p18"/>
          <p:cNvPicPr preferRelativeResize="0"/>
          <p:nvPr/>
        </p:nvPicPr>
        <p:blipFill rotWithShape="1">
          <a:blip r:embed="rId3">
            <a:alphaModFix/>
          </a:blip>
          <a:srcRect/>
          <a:stretch/>
        </p:blipFill>
        <p:spPr>
          <a:xfrm>
            <a:off x="0" y="-54550"/>
            <a:ext cx="1616949" cy="1099750"/>
          </a:xfrm>
          <a:prstGeom prst="rect">
            <a:avLst/>
          </a:prstGeom>
          <a:noFill/>
          <a:ln>
            <a:noFill/>
          </a:ln>
        </p:spPr>
      </p:pic>
      <p:pic>
        <p:nvPicPr>
          <p:cNvPr id="3" name="Picture 2" descr="A black and grey logo&#10;&#10;Description automatically generated">
            <a:extLst>
              <a:ext uri="{FF2B5EF4-FFF2-40B4-BE49-F238E27FC236}">
                <a16:creationId xmlns:a16="http://schemas.microsoft.com/office/drawing/2014/main" id="{89243FA3-B42A-43B7-FDD3-824BB1FAC3DE}"/>
              </a:ext>
            </a:extLst>
          </p:cNvPr>
          <p:cNvPicPr>
            <a:picLocks noChangeAspect="1"/>
          </p:cNvPicPr>
          <p:nvPr/>
        </p:nvPicPr>
        <p:blipFill>
          <a:blip r:embed="rId4"/>
          <a:stretch>
            <a:fillRect/>
          </a:stretch>
        </p:blipFill>
        <p:spPr>
          <a:xfrm>
            <a:off x="7845259" y="4670565"/>
            <a:ext cx="3786341" cy="12953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573025" y="1070242"/>
            <a:ext cx="11503200" cy="4953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dirty="0">
                <a:solidFill>
                  <a:srgbClr val="202124"/>
                </a:solidFill>
                <a:effectLst/>
                <a:latin typeface="Google Sans Text"/>
              </a:rPr>
              <a:t>In this code lab, you create your first Android app with a project template provided by Android Studio. You use Kotlin and Jetpack Compose to customize your app. Note that Android Studio gets updated and sometimes the UI changes, so it is okay if your Android Studio looks a little different than the screenshots in this code lab.</a:t>
            </a:r>
            <a:endParaRPr sz="2000" b="1" dirty="0">
              <a:solidFill>
                <a:schemeClr val="dk1"/>
              </a:solidFill>
              <a:latin typeface="Verdana"/>
              <a:ea typeface="Verdana"/>
              <a:cs typeface="Verdana"/>
              <a:sym typeface="Verdana"/>
            </a:endParaRPr>
          </a:p>
        </p:txBody>
      </p:sp>
      <p:sp>
        <p:nvSpPr>
          <p:cNvPr id="139" name="Google Shape;139;p19"/>
          <p:cNvSpPr txBox="1"/>
          <p:nvPr/>
        </p:nvSpPr>
        <p:spPr>
          <a:xfrm>
            <a:off x="0" y="-13775"/>
            <a:ext cx="12192000" cy="7725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5400" b="1" i="0" dirty="0">
                <a:solidFill>
                  <a:schemeClr val="bg1"/>
                </a:solidFill>
                <a:effectLst/>
                <a:latin typeface="Google Sans"/>
              </a:rPr>
              <a:t>Create your first Android app</a:t>
            </a:r>
            <a:endParaRPr sz="4400" dirty="0">
              <a:solidFill>
                <a:schemeClr val="bg1"/>
              </a:solidFill>
              <a:latin typeface="Tinos"/>
              <a:ea typeface="Tinos"/>
              <a:cs typeface="Tinos"/>
              <a:sym typeface="Tinos"/>
            </a:endParaRPr>
          </a:p>
        </p:txBody>
      </p:sp>
      <p:sp>
        <p:nvSpPr>
          <p:cNvPr id="140" name="Google Shape;140;p19"/>
          <p:cNvSpPr txBox="1"/>
          <p:nvPr/>
        </p:nvSpPr>
        <p:spPr>
          <a:xfrm>
            <a:off x="0" y="6023534"/>
            <a:ext cx="12192000" cy="772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pic>
        <p:nvPicPr>
          <p:cNvPr id="141" name="Google Shape;141;p19"/>
          <p:cNvPicPr preferRelativeResize="0"/>
          <p:nvPr/>
        </p:nvPicPr>
        <p:blipFill rotWithShape="1">
          <a:blip r:embed="rId3">
            <a:alphaModFix/>
          </a:blip>
          <a:srcRect/>
          <a:stretch/>
        </p:blipFill>
        <p:spPr>
          <a:xfrm>
            <a:off x="0" y="-54550"/>
            <a:ext cx="1616949" cy="1099750"/>
          </a:xfrm>
          <a:prstGeom prst="rect">
            <a:avLst/>
          </a:prstGeom>
          <a:noFill/>
          <a:ln>
            <a:noFill/>
          </a:ln>
        </p:spPr>
      </p:pic>
      <p:pic>
        <p:nvPicPr>
          <p:cNvPr id="3" name="Picture 2" descr="A screenshot of a computer&#10;&#10;Description automatically generated">
            <a:extLst>
              <a:ext uri="{FF2B5EF4-FFF2-40B4-BE49-F238E27FC236}">
                <a16:creationId xmlns:a16="http://schemas.microsoft.com/office/drawing/2014/main" id="{9E27F510-A83E-424F-FDFA-FCA6577C3B60}"/>
              </a:ext>
            </a:extLst>
          </p:cNvPr>
          <p:cNvPicPr>
            <a:picLocks noChangeAspect="1"/>
          </p:cNvPicPr>
          <p:nvPr/>
        </p:nvPicPr>
        <p:blipFill>
          <a:blip r:embed="rId4"/>
          <a:stretch>
            <a:fillRect/>
          </a:stretch>
        </p:blipFill>
        <p:spPr>
          <a:xfrm>
            <a:off x="5535561" y="2883457"/>
            <a:ext cx="6381136" cy="3006065"/>
          </a:xfrm>
          <a:prstGeom prst="rect">
            <a:avLst/>
          </a:prstGeom>
        </p:spPr>
      </p:pic>
      <p:pic>
        <p:nvPicPr>
          <p:cNvPr id="5" name="Picture 4" descr="A close-up of a sign&#10;&#10;Description automatically generated">
            <a:extLst>
              <a:ext uri="{FF2B5EF4-FFF2-40B4-BE49-F238E27FC236}">
                <a16:creationId xmlns:a16="http://schemas.microsoft.com/office/drawing/2014/main" id="{A8F6AA96-B359-EBF4-F651-0E24BD3D4541}"/>
              </a:ext>
            </a:extLst>
          </p:cNvPr>
          <p:cNvPicPr>
            <a:picLocks noChangeAspect="1"/>
          </p:cNvPicPr>
          <p:nvPr/>
        </p:nvPicPr>
        <p:blipFill>
          <a:blip r:embed="rId5"/>
          <a:stretch>
            <a:fillRect/>
          </a:stretch>
        </p:blipFill>
        <p:spPr>
          <a:xfrm>
            <a:off x="1233641" y="3800168"/>
            <a:ext cx="3210540" cy="1329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573025" y="1070242"/>
            <a:ext cx="11503200" cy="4953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Verdana"/>
                <a:cs typeface="Times New Roman" panose="02020603050405020304" pitchFamily="18" charset="0"/>
                <a:sym typeface="Verdana"/>
              </a:rPr>
              <a:t>You will use the Retrofit library to talk to the Mars web service and display the raw JSON response as a String. The placeholder Text View will either display the returned JSON response string or a message indicating a connection error.</a:t>
            </a:r>
          </a:p>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Verdana"/>
                <a:cs typeface="Times New Roman" panose="02020603050405020304" pitchFamily="18" charset="0"/>
                <a:sym typeface="Verdana"/>
              </a:rPr>
              <a:t>Retrofit creates a network API for the app based on the content from the web service. It fetches data from the web service and routes it through a separate converter library that knows how to decode the data and return it in the form of objects like String. Retrofit includes built-in support for popular data formats such as XML and JSON. Retrofit ultimately creates the code to call and consume this service for you, including critical details such as running the requests on background threads.</a:t>
            </a:r>
            <a:endParaRPr sz="2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139" name="Google Shape;139;p19"/>
          <p:cNvSpPr txBox="1"/>
          <p:nvPr/>
        </p:nvSpPr>
        <p:spPr>
          <a:xfrm>
            <a:off x="0" y="-13775"/>
            <a:ext cx="12192000" cy="7725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4000" b="1" dirty="0">
                <a:solidFill>
                  <a:schemeClr val="bg1"/>
                </a:solidFill>
                <a:latin typeface="Times New Roman" panose="02020603050405020304" pitchFamily="18" charset="0"/>
                <a:cs typeface="Times New Roman" panose="02020603050405020304" pitchFamily="18" charset="0"/>
              </a:rPr>
              <a:t>Connecting to the Internet</a:t>
            </a:r>
            <a:endParaRPr sz="4000" dirty="0">
              <a:solidFill>
                <a:schemeClr val="bg1"/>
              </a:solidFill>
              <a:latin typeface="Times New Roman" panose="02020603050405020304" pitchFamily="18" charset="0"/>
              <a:ea typeface="Tinos"/>
              <a:cs typeface="Times New Roman" panose="02020603050405020304" pitchFamily="18" charset="0"/>
              <a:sym typeface="Tinos"/>
            </a:endParaRPr>
          </a:p>
        </p:txBody>
      </p:sp>
      <p:sp>
        <p:nvSpPr>
          <p:cNvPr id="140" name="Google Shape;140;p19"/>
          <p:cNvSpPr txBox="1"/>
          <p:nvPr/>
        </p:nvSpPr>
        <p:spPr>
          <a:xfrm>
            <a:off x="0" y="6023534"/>
            <a:ext cx="12192000" cy="772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pic>
        <p:nvPicPr>
          <p:cNvPr id="141" name="Google Shape;141;p19"/>
          <p:cNvPicPr preferRelativeResize="0"/>
          <p:nvPr/>
        </p:nvPicPr>
        <p:blipFill rotWithShape="1">
          <a:blip r:embed="rId3">
            <a:alphaModFix/>
          </a:blip>
          <a:srcRect/>
          <a:stretch/>
        </p:blipFill>
        <p:spPr>
          <a:xfrm>
            <a:off x="0" y="-54550"/>
            <a:ext cx="1616949" cy="1099750"/>
          </a:xfrm>
          <a:prstGeom prst="rect">
            <a:avLst/>
          </a:prstGeom>
          <a:noFill/>
          <a:ln>
            <a:noFill/>
          </a:ln>
        </p:spPr>
      </p:pic>
    </p:spTree>
    <p:extLst>
      <p:ext uri="{BB962C8B-B14F-4D97-AF65-F5344CB8AC3E}">
        <p14:creationId xmlns:p14="http://schemas.microsoft.com/office/powerpoint/2010/main" val="388968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573025" y="1070242"/>
            <a:ext cx="11503200" cy="49532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Verdana"/>
                <a:cs typeface="Times New Roman" panose="02020603050405020304" pitchFamily="18" charset="0"/>
                <a:sym typeface="Verdana"/>
              </a:rPr>
              <a:t>In this task, you will add a network layer to your my Photos project that your View Model will use to communicate with the web service.</a:t>
            </a:r>
            <a:endParaRPr sz="24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139" name="Google Shape;139;p19"/>
          <p:cNvSpPr txBox="1"/>
          <p:nvPr/>
        </p:nvSpPr>
        <p:spPr>
          <a:xfrm>
            <a:off x="0" y="-13775"/>
            <a:ext cx="12192000" cy="7725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4000" dirty="0">
                <a:solidFill>
                  <a:schemeClr val="bg1"/>
                </a:solidFill>
                <a:latin typeface="Times New Roman" panose="02020603050405020304" pitchFamily="18" charset="0"/>
                <a:cs typeface="Times New Roman" panose="02020603050405020304" pitchFamily="18" charset="0"/>
              </a:rPr>
              <a:t>Connecting to the Internet</a:t>
            </a:r>
            <a:endParaRPr sz="4000" dirty="0">
              <a:solidFill>
                <a:schemeClr val="bg1"/>
              </a:solidFill>
              <a:latin typeface="Times New Roman" panose="02020603050405020304" pitchFamily="18" charset="0"/>
              <a:ea typeface="Tinos"/>
              <a:cs typeface="Times New Roman" panose="02020603050405020304" pitchFamily="18" charset="0"/>
              <a:sym typeface="Tinos"/>
            </a:endParaRPr>
          </a:p>
        </p:txBody>
      </p:sp>
      <p:sp>
        <p:nvSpPr>
          <p:cNvPr id="140" name="Google Shape;140;p19"/>
          <p:cNvSpPr txBox="1"/>
          <p:nvPr/>
        </p:nvSpPr>
        <p:spPr>
          <a:xfrm>
            <a:off x="0" y="6023534"/>
            <a:ext cx="12192000" cy="772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pic>
        <p:nvPicPr>
          <p:cNvPr id="141" name="Google Shape;141;p19"/>
          <p:cNvPicPr preferRelativeResize="0"/>
          <p:nvPr/>
        </p:nvPicPr>
        <p:blipFill rotWithShape="1">
          <a:blip r:embed="rId3">
            <a:alphaModFix/>
          </a:blip>
          <a:srcRect/>
          <a:stretch/>
        </p:blipFill>
        <p:spPr>
          <a:xfrm>
            <a:off x="0" y="-54550"/>
            <a:ext cx="1616949" cy="1099750"/>
          </a:xfrm>
          <a:prstGeom prst="rect">
            <a:avLst/>
          </a:prstGeom>
          <a:noFill/>
          <a:ln>
            <a:noFill/>
          </a:ln>
        </p:spPr>
      </p:pic>
      <p:pic>
        <p:nvPicPr>
          <p:cNvPr id="3" name="Picture 2" descr="A diagram of a computer&#10;&#10;Description automatically generated">
            <a:extLst>
              <a:ext uri="{FF2B5EF4-FFF2-40B4-BE49-F238E27FC236}">
                <a16:creationId xmlns:a16="http://schemas.microsoft.com/office/drawing/2014/main" id="{CDFAD4A7-712C-5BC9-3B4C-A1DD657834F3}"/>
              </a:ext>
            </a:extLst>
          </p:cNvPr>
          <p:cNvPicPr>
            <a:picLocks noChangeAspect="1"/>
          </p:cNvPicPr>
          <p:nvPr/>
        </p:nvPicPr>
        <p:blipFill>
          <a:blip r:embed="rId4"/>
          <a:stretch>
            <a:fillRect/>
          </a:stretch>
        </p:blipFill>
        <p:spPr>
          <a:xfrm>
            <a:off x="808474" y="2148621"/>
            <a:ext cx="9144000" cy="3057967"/>
          </a:xfrm>
          <a:prstGeom prst="rect">
            <a:avLst/>
          </a:prstGeom>
        </p:spPr>
      </p:pic>
    </p:spTree>
    <p:extLst>
      <p:ext uri="{BB962C8B-B14F-4D97-AF65-F5344CB8AC3E}">
        <p14:creationId xmlns:p14="http://schemas.microsoft.com/office/powerpoint/2010/main" val="329526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body" idx="1"/>
          </p:nvPr>
        </p:nvSpPr>
        <p:spPr>
          <a:xfrm>
            <a:off x="565950" y="824446"/>
            <a:ext cx="11060100" cy="4990366"/>
          </a:xfrm>
          <a:prstGeom prst="rect">
            <a:avLst/>
          </a:prstGeom>
          <a:noFill/>
          <a:ln>
            <a:noFill/>
          </a:ln>
        </p:spPr>
        <p:txBody>
          <a:bodyPr spcFirstLastPara="1" wrap="square" lIns="91425" tIns="45700" rIns="91425" bIns="45700" anchor="t" anchorCtr="0">
            <a:noAutofit/>
          </a:bodyPr>
          <a:lstStyle/>
          <a:p>
            <a:pPr marL="114300" indent="0">
              <a:buNone/>
            </a:pPr>
            <a:r>
              <a:rPr lang="en-US" sz="2400" dirty="0">
                <a:latin typeface="Times New Roman" panose="02020603050405020304" pitchFamily="18" charset="0"/>
                <a:cs typeface="Times New Roman" panose="02020603050405020304" pitchFamily="18" charset="0"/>
              </a:rPr>
              <a:t>You have thus far created a database and the UI classes were part of the starter code. To save the app's transient data and to also access the database, you need a View Model. Your Inventory View Model will interact with the database via the DAO,  and provide data to the UI. All database operations will have to be run away from the main UI thread, you'll do that using coroutines and view Model Scope.</a:t>
            </a:r>
            <a:endParaRPr lang="en-GB" sz="2400" dirty="0">
              <a:latin typeface="Times New Roman" panose="02020603050405020304" pitchFamily="18" charset="0"/>
              <a:cs typeface="Times New Roman" panose="02020603050405020304" pitchFamily="18" charset="0"/>
            </a:endParaRPr>
          </a:p>
        </p:txBody>
      </p:sp>
      <p:sp>
        <p:nvSpPr>
          <p:cNvPr id="147" name="Google Shape;147;p20"/>
          <p:cNvSpPr txBox="1"/>
          <p:nvPr/>
        </p:nvSpPr>
        <p:spPr>
          <a:xfrm>
            <a:off x="0" y="24346"/>
            <a:ext cx="12192000" cy="800100"/>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GB" sz="4000" b="1" dirty="0">
                <a:solidFill>
                  <a:schemeClr val="bg1"/>
                </a:solidFill>
                <a:latin typeface="Times New Roman" panose="02020603050405020304" pitchFamily="18" charset="0"/>
                <a:cs typeface="Times New Roman" panose="02020603050405020304" pitchFamily="18" charset="0"/>
              </a:rPr>
              <a:t>Add a View Model on Database</a:t>
            </a:r>
            <a:endParaRPr sz="4000" b="1" dirty="0">
              <a:solidFill>
                <a:schemeClr val="bg1"/>
              </a:solidFill>
              <a:latin typeface="Times New Roman" panose="02020603050405020304" pitchFamily="18" charset="0"/>
              <a:ea typeface="Tinos"/>
              <a:cs typeface="Times New Roman" panose="02020603050405020304" pitchFamily="18" charset="0"/>
              <a:sym typeface="Tinos"/>
            </a:endParaRPr>
          </a:p>
        </p:txBody>
      </p:sp>
      <p:sp>
        <p:nvSpPr>
          <p:cNvPr id="148" name="Google Shape;148;p20"/>
          <p:cNvSpPr txBox="1"/>
          <p:nvPr/>
        </p:nvSpPr>
        <p:spPr>
          <a:xfrm>
            <a:off x="0" y="6023534"/>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rPr>
              <a:t>Program Name- Master of Computer Application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Tinos"/>
              <a:cs typeface="Times New Roman" panose="02020603050405020304" pitchFamily="18" charset="0"/>
              <a:sym typeface="Tinos"/>
            </a:endParaRPr>
          </a:p>
        </p:txBody>
      </p:sp>
      <p:pic>
        <p:nvPicPr>
          <p:cNvPr id="149" name="Google Shape;149;p20"/>
          <p:cNvPicPr preferRelativeResize="0"/>
          <p:nvPr/>
        </p:nvPicPr>
        <p:blipFill rotWithShape="1">
          <a:blip r:embed="rId3">
            <a:alphaModFix/>
          </a:blip>
          <a:srcRect/>
          <a:stretch/>
        </p:blipFill>
        <p:spPr>
          <a:xfrm>
            <a:off x="0" y="-54550"/>
            <a:ext cx="1616949" cy="1099750"/>
          </a:xfrm>
          <a:prstGeom prst="rect">
            <a:avLst/>
          </a:prstGeom>
          <a:noFill/>
          <a:ln>
            <a:noFill/>
          </a:ln>
        </p:spPr>
      </p:pic>
      <p:pic>
        <p:nvPicPr>
          <p:cNvPr id="3" name="Picture 2" descr="A diagram of a computer&#10;&#10;Description automatically generated">
            <a:extLst>
              <a:ext uri="{FF2B5EF4-FFF2-40B4-BE49-F238E27FC236}">
                <a16:creationId xmlns:a16="http://schemas.microsoft.com/office/drawing/2014/main" id="{774E7CAB-E181-4F49-CBF4-646951214411}"/>
              </a:ext>
            </a:extLst>
          </p:cNvPr>
          <p:cNvPicPr>
            <a:picLocks noChangeAspect="1"/>
          </p:cNvPicPr>
          <p:nvPr/>
        </p:nvPicPr>
        <p:blipFill>
          <a:blip r:embed="rId4"/>
          <a:stretch>
            <a:fillRect/>
          </a:stretch>
        </p:blipFill>
        <p:spPr>
          <a:xfrm>
            <a:off x="474992" y="2858535"/>
            <a:ext cx="4468544" cy="2768541"/>
          </a:xfrm>
          <a:prstGeom prst="rect">
            <a:avLst/>
          </a:prstGeom>
        </p:spPr>
      </p:pic>
      <p:pic>
        <p:nvPicPr>
          <p:cNvPr id="5" name="Picture 4" descr="A diagram of a software system&#10;&#10;Description automatically generated">
            <a:extLst>
              <a:ext uri="{FF2B5EF4-FFF2-40B4-BE49-F238E27FC236}">
                <a16:creationId xmlns:a16="http://schemas.microsoft.com/office/drawing/2014/main" id="{63E8DB98-630A-E1F6-4721-105C3EBE9658}"/>
              </a:ext>
            </a:extLst>
          </p:cNvPr>
          <p:cNvPicPr>
            <a:picLocks noChangeAspect="1"/>
          </p:cNvPicPr>
          <p:nvPr/>
        </p:nvPicPr>
        <p:blipFill>
          <a:blip r:embed="rId5"/>
          <a:stretch>
            <a:fillRect/>
          </a:stretch>
        </p:blipFill>
        <p:spPr>
          <a:xfrm>
            <a:off x="5198807" y="2858535"/>
            <a:ext cx="5943600" cy="30606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1498</Words>
  <Application>Microsoft Office PowerPoint</Application>
  <PresentationFormat>Widescreen</PresentationFormat>
  <Paragraphs>100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Google Sans Text</vt:lpstr>
      <vt:lpstr>Calibri</vt:lpstr>
      <vt:lpstr>Tinos</vt:lpstr>
      <vt:lpstr>Google Sans</vt:lpstr>
      <vt:lpstr>Times New Roman</vt:lpstr>
      <vt:lpstr>Söhne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Kuldeep Goswami</cp:lastModifiedBy>
  <cp:revision>14</cp:revision>
  <dcterms:modified xsi:type="dcterms:W3CDTF">2023-11-02T04:36:36Z</dcterms:modified>
</cp:coreProperties>
</file>