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0" r:id="rId6"/>
    <p:sldId id="268" r:id="rId7"/>
    <p:sldId id="262" r:id="rId8"/>
    <p:sldId id="263" r:id="rId9"/>
    <p:sldId id="266" r:id="rId10"/>
    <p:sldId id="264" r:id="rId11"/>
    <p:sldId id="265" r:id="rId12"/>
  </p:sldIdLst>
  <p:sldSz cx="18288000" cy="10287000"/>
  <p:notesSz cx="6858000" cy="9144000"/>
  <p:embeddedFontLst>
    <p:embeddedFont>
      <p:font typeface="DM Sans Bold" charset="0"/>
      <p:regular r:id="rId14"/>
    </p:embeddedFont>
    <p:embeddedFont>
      <p:font typeface="DM Sans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DM Sans Italics" charset="0"/>
      <p:regular r:id="rId20"/>
    </p:embeddedFont>
    <p:embeddedFont>
      <p:font typeface="DM Sans Bold Italics" charset="0"/>
      <p:regular r:id="rId21"/>
    </p:embeddedFont>
    <p:embeddedFont>
      <p:font typeface="Canva Sans 2 Bold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1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5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4523F-0EDA-4B32-9614-D0FCAE35B93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C3C5-2E00-4260-B50F-CCABF591D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C3C5-2E00-4260-B50F-CCABF591D0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6.svg"/><Relationship Id="rId10" Type="http://schemas.openxmlformats.org/officeDocument/2006/relationships/image" Target="../media/image1.jpe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08">
            <a:off x="1028700" y="7129449"/>
            <a:ext cx="16230601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3824954"/>
            <a:ext cx="14540532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319"/>
              </a:lnSpc>
            </a:pPr>
            <a:r>
              <a:rPr lang="en-US" sz="16099" dirty="0">
                <a:solidFill>
                  <a:srgbClr val="000000"/>
                </a:solidFill>
                <a:latin typeface="DM Sans Bold"/>
              </a:rPr>
              <a:t>CAMERICA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1506" y="5857880"/>
            <a:ext cx="14540532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DM Sans"/>
              </a:rPr>
              <a:t>Review of Facial Recognition and Detection </a:t>
            </a:r>
            <a:r>
              <a:rPr lang="en-US" sz="3000" dirty="0" smtClean="0">
                <a:solidFill>
                  <a:srgbClr val="000000"/>
                </a:solidFill>
                <a:latin typeface="DM Sans"/>
              </a:rPr>
              <a:t>Technology</a:t>
            </a:r>
            <a:endParaRPr lang="en-US" sz="3000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8177530"/>
            <a:ext cx="4903216" cy="1614170"/>
            <a:chOff x="0" y="0"/>
            <a:chExt cx="6537621" cy="2152227"/>
          </a:xfrm>
        </p:grpSpPr>
        <p:sp>
          <p:nvSpPr>
            <p:cNvPr id="7" name="TextBox 7"/>
            <p:cNvSpPr txBox="1"/>
            <p:nvPr/>
          </p:nvSpPr>
          <p:spPr>
            <a:xfrm>
              <a:off x="0" y="764752"/>
              <a:ext cx="6537621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Khushi Bhoj, Rishi Kitawat &amp; Kuldeep Choksi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537621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DM Sans Bold"/>
                </a:rPr>
                <a:t>Team Members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965135" y="8164830"/>
            <a:ext cx="3432793" cy="1080770"/>
            <a:chOff x="0" y="0"/>
            <a:chExt cx="4577057" cy="144102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4752"/>
              <a:ext cx="457705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Dr. Manish Rana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457705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DM Sans Bold"/>
                </a:rPr>
                <a:t>Academic Mentor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862016" y="8164830"/>
            <a:ext cx="3397284" cy="1080770"/>
            <a:chOff x="0" y="0"/>
            <a:chExt cx="4529712" cy="144102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764752"/>
              <a:ext cx="4529712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DVN IT SOLUTIONS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4529712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DM Sans Bold"/>
                </a:rPr>
                <a:t>Industry Partner</a:t>
              </a:r>
            </a:p>
          </p:txBody>
        </p:sp>
      </p:grpSp>
      <p:pic>
        <p:nvPicPr>
          <p:cNvPr id="11268" name="Picture 4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pic>
        <p:nvPicPr>
          <p:cNvPr id="17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3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3935" y="3149940"/>
            <a:ext cx="16230600" cy="640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8" lvl="1" indent="-399414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DM Sans"/>
              </a:rPr>
              <a:t>CAMERICA is an innovative and effective real-time facial recognition and detection project developed by Team A20, with practical applications in various domains.</a:t>
            </a:r>
          </a:p>
          <a:p>
            <a:pPr marL="798828" lvl="1" indent="-399414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DM Sans"/>
              </a:rPr>
              <a:t>The project has received accolades, including Third Place at the </a:t>
            </a:r>
            <a:r>
              <a:rPr lang="en-US" sz="3200" dirty="0" err="1" smtClean="0">
                <a:solidFill>
                  <a:srgbClr val="000000"/>
                </a:solidFill>
                <a:latin typeface="DM Sans"/>
              </a:rPr>
              <a:t>Aakar</a:t>
            </a:r>
            <a:r>
              <a:rPr lang="en-US" sz="3200" dirty="0" smtClean="0">
                <a:solidFill>
                  <a:srgbClr val="000000"/>
                </a:solidFill>
                <a:latin typeface="DM Sans"/>
              </a:rPr>
              <a:t> Project Competition and Finalist position at the Mind’s Eye Competition.</a:t>
            </a:r>
          </a:p>
          <a:p>
            <a:pPr marL="798828" lvl="1" indent="-399414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DM Sans"/>
              </a:rPr>
              <a:t>The project's success can be attributed to the collaboration between industry and academics.</a:t>
            </a:r>
          </a:p>
          <a:p>
            <a:pPr marL="798828" lvl="1" indent="-399414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DM Sans"/>
              </a:rPr>
              <a:t>CAMERICA is a testament to the team's ability to ideate, design, and implement innovative projects that can make a difference in society.</a:t>
            </a:r>
          </a:p>
          <a:p>
            <a:pPr marL="798828" lvl="1" indent="-399414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DM Sans"/>
              </a:rPr>
              <a:t>Future improvements include testing the Model against low-quality pictures and reducing the time it takes to learn a person's face.</a:t>
            </a:r>
          </a:p>
          <a:p>
            <a:pPr marL="798828" lvl="1" indent="-399414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DM Sans"/>
              </a:rPr>
              <a:t>With honor and pride, the team successfully handed over the project to their industry partner, DVN IT Solutions.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357258" y="1214410"/>
            <a:ext cx="15378293" cy="1390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9600" dirty="0" smtClean="0">
                <a:solidFill>
                  <a:srgbClr val="000000"/>
                </a:solidFill>
                <a:latin typeface="DM Sans Bold"/>
              </a:rPr>
              <a:t>Conclusion</a:t>
            </a:r>
          </a:p>
        </p:txBody>
      </p:sp>
      <p:pic>
        <p:nvPicPr>
          <p:cNvPr id="6" name="Picture 5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pic>
        <p:nvPicPr>
          <p:cNvPr id="7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3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0133" y="3347251"/>
            <a:ext cx="15327734" cy="3592498"/>
            <a:chOff x="0" y="0"/>
            <a:chExt cx="20436979" cy="4789998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2839028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DM Sans Bold"/>
                </a:rPr>
                <a:t>SIGNING OFF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016356"/>
              <a:ext cx="12839028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DM Sans"/>
                </a:rPr>
                <a:t>Thank you for listening!</a:t>
              </a:r>
            </a:p>
          </p:txBody>
        </p:sp>
        <p:sp>
          <p:nvSpPr>
            <p:cNvPr id="5" name="AutoShape 5"/>
            <p:cNvSpPr/>
            <p:nvPr/>
          </p:nvSpPr>
          <p:spPr>
            <a:xfrm rot="1068">
              <a:off x="1" y="2993592"/>
              <a:ext cx="20436976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9429752" y="9286904"/>
            <a:ext cx="84252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29"/>
              </a:lnSpc>
            </a:pPr>
            <a:r>
              <a:rPr lang="en-US" sz="3099" dirty="0">
                <a:solidFill>
                  <a:srgbClr val="000000"/>
                </a:solidFill>
                <a:latin typeface="DM Sans"/>
              </a:rPr>
              <a:t>TEAM A20 </a:t>
            </a:r>
            <a:r>
              <a:rPr lang="en-US" sz="3099" dirty="0" smtClean="0">
                <a:solidFill>
                  <a:srgbClr val="000000"/>
                </a:solidFill>
                <a:latin typeface="DM Sans"/>
              </a:rPr>
              <a:t>– Proud Creators </a:t>
            </a:r>
            <a:r>
              <a:rPr lang="en-US" sz="3099" dirty="0">
                <a:solidFill>
                  <a:srgbClr val="000000"/>
                </a:solidFill>
                <a:latin typeface="DM Sans"/>
              </a:rPr>
              <a:t>of CAMERICA</a:t>
            </a:r>
          </a:p>
        </p:txBody>
      </p:sp>
      <p:pic>
        <p:nvPicPr>
          <p:cNvPr id="7" name="Picture 6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pic>
        <p:nvPicPr>
          <p:cNvPr id="8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4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572" y="1459966"/>
            <a:ext cx="15378293" cy="1381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7258" y="3214674"/>
            <a:ext cx="14373837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M Sans"/>
              </a:rPr>
              <a:t>Introduction</a:t>
            </a: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M Sans"/>
              </a:rPr>
              <a:t>Problem Statement</a:t>
            </a: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M Sans"/>
              </a:rPr>
              <a:t>Literature </a:t>
            </a:r>
            <a:r>
              <a:rPr lang="en-US" sz="3499" dirty="0" smtClean="0">
                <a:solidFill>
                  <a:srgbClr val="000000"/>
                </a:solidFill>
                <a:latin typeface="DM Sans"/>
              </a:rPr>
              <a:t>Study</a:t>
            </a: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 dirty="0" smtClean="0">
                <a:solidFill>
                  <a:srgbClr val="000000"/>
                </a:solidFill>
                <a:latin typeface="DM Sans"/>
              </a:rPr>
              <a:t>Gap Identification</a:t>
            </a:r>
            <a:endParaRPr lang="en-US" sz="3499" dirty="0">
              <a:solidFill>
                <a:srgbClr val="000000"/>
              </a:solidFill>
              <a:latin typeface="DM Sans"/>
            </a:endParaRP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M Sans"/>
              </a:rPr>
              <a:t>Proposed Work Flow Architecture</a:t>
            </a: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M Sans"/>
              </a:rPr>
              <a:t>Project </a:t>
            </a:r>
            <a:r>
              <a:rPr lang="en-US" sz="3499" dirty="0" smtClean="0">
                <a:solidFill>
                  <a:srgbClr val="000000"/>
                </a:solidFill>
                <a:latin typeface="DM Sans"/>
              </a:rPr>
              <a:t>Flow</a:t>
            </a: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 dirty="0" smtClean="0">
                <a:solidFill>
                  <a:srgbClr val="000000"/>
                </a:solidFill>
                <a:latin typeface="DM Sans"/>
              </a:rPr>
              <a:t>Features of CAMERICA</a:t>
            </a:r>
            <a:endParaRPr lang="en-US" sz="3499" dirty="0">
              <a:solidFill>
                <a:srgbClr val="000000"/>
              </a:solidFill>
              <a:latin typeface="DM Sans"/>
            </a:endParaRPr>
          </a:p>
          <a:p>
            <a:pPr marL="755647" lvl="1" indent="-377824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M Sans"/>
              </a:rPr>
              <a:t>Conclusion</a:t>
            </a:r>
          </a:p>
        </p:txBody>
      </p:sp>
      <p:pic>
        <p:nvPicPr>
          <p:cNvPr id="5" name="Picture 4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pic>
        <p:nvPicPr>
          <p:cNvPr id="6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3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572" y="1459966"/>
            <a:ext cx="15378293" cy="1381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 smtClean="0">
                <a:solidFill>
                  <a:srgbClr val="000000"/>
                </a:solidFill>
                <a:latin typeface="DM Sans Bold"/>
              </a:rPr>
              <a:t>Introduction</a:t>
            </a:r>
            <a:endParaRPr lang="en-US" sz="9000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57258" y="3214674"/>
            <a:ext cx="15502046" cy="5924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DM Sans"/>
              </a:rPr>
              <a:t>Object recognition is a fundamental function of computer vision, allowing machines to identify people in digital photos or videos.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DM Sans"/>
              </a:rPr>
              <a:t>Automatic face recognition involves extracting essential elements from a picture, representing them in a usable form, and classifying them.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DM Sans"/>
              </a:rPr>
              <a:t>The first step in the process is to find a reliable database of faces with multiple photos of each person.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DM Sans"/>
              </a:rPr>
              <a:t>Next, faces in the database photos are identified and used to train the face recognizer.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DM Sans"/>
              </a:rPr>
              <a:t>Finally, the face recognizer is tested to determine whether it can successfully recognize the faces it was trained on.</a:t>
            </a:r>
          </a:p>
        </p:txBody>
      </p:sp>
      <p:pic>
        <p:nvPicPr>
          <p:cNvPr id="5" name="Picture 4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6873687" y="5138738"/>
            <a:ext cx="734068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79865" y="5152938"/>
            <a:ext cx="776413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11571119" y="2627975"/>
            <a:ext cx="5688181" cy="5127259"/>
            <a:chOff x="0" y="-9525"/>
            <a:chExt cx="7584241" cy="6836345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7584241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DM Sans Bold"/>
                </a:rPr>
                <a:t>Objectives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68259"/>
              <a:ext cx="7584241" cy="5358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Real-time Criminal Identification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Alerting all nearby police stations.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Handling BIG DATA which would arrive in video format. 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Live Monitoring of suspicious activities at important and/or auspicious places.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Having highest accuracy ever to beat its competitors.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00134" y="3786178"/>
            <a:ext cx="7764135" cy="3085627"/>
            <a:chOff x="160358" y="2491420"/>
            <a:chExt cx="10352181" cy="4114171"/>
          </a:xfrm>
        </p:grpSpPr>
        <p:sp>
          <p:nvSpPr>
            <p:cNvPr id="8" name="TextBox 8"/>
            <p:cNvSpPr txBox="1"/>
            <p:nvPr/>
          </p:nvSpPr>
          <p:spPr>
            <a:xfrm>
              <a:off x="160358" y="2491420"/>
              <a:ext cx="10352181" cy="366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dirty="0">
                  <a:solidFill>
                    <a:srgbClr val="000000"/>
                  </a:solidFill>
                  <a:latin typeface="DM Sans Bold"/>
                </a:rPr>
                <a:t>Statement of the Problem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60358" y="5920445"/>
              <a:ext cx="10352181" cy="685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DM Sans"/>
                </a:rPr>
                <a:t>What does CAMERICA want to achieve? </a:t>
              </a:r>
            </a:p>
          </p:txBody>
        </p:sp>
      </p:grpSp>
      <p:pic>
        <p:nvPicPr>
          <p:cNvPr id="10" name="Picture 9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pic>
        <p:nvPicPr>
          <p:cNvPr id="11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3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1604491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DM Sans Bold"/>
              </a:rPr>
              <a:t>Review of Related Literature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7263" y="8931275"/>
            <a:ext cx="5445443" cy="32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DM Sans Italics"/>
              </a:rPr>
              <a:t>Source: IEEE Explore, Google Scholar, etc.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072694" y="2714608"/>
            <a:ext cx="7099295" cy="2978305"/>
            <a:chOff x="0" y="-9525"/>
            <a:chExt cx="9465727" cy="3971073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9465727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6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000000"/>
                  </a:solidFill>
                  <a:latin typeface="DM Sans Bold"/>
                </a:rPr>
                <a:t>Face Recognition and Identification using Deep Learning Approach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595259"/>
              <a:ext cx="9465727" cy="23662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In face detection, </a:t>
              </a:r>
              <a:r>
                <a:rPr lang="en-US" sz="2499" dirty="0" err="1">
                  <a:solidFill>
                    <a:srgbClr val="000000"/>
                  </a:solidFill>
                  <a:latin typeface="DM Sans"/>
                </a:rPr>
                <a:t>Haar</a:t>
              </a: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 feature-based cascade classifiers is used and it is performed by superimposing the positive image over a set of negative images.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72694" y="6050642"/>
            <a:ext cx="7099295" cy="2080623"/>
            <a:chOff x="0" y="-9525"/>
            <a:chExt cx="9465727" cy="2774163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9465727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6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000000"/>
                  </a:solidFill>
                  <a:latin typeface="DM Sans Bold"/>
                </a:rPr>
                <a:t>A Review of Face Recognition Technology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95258"/>
              <a:ext cx="9465727" cy="1169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A bunch of facial recognition systems were produced and tested on a diverse test dataset.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0068" y="2879467"/>
            <a:ext cx="8301496" cy="2529464"/>
            <a:chOff x="0" y="-9525"/>
            <a:chExt cx="11068661" cy="337261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1068661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6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000000"/>
                  </a:solidFill>
                  <a:latin typeface="DM Sans Bold"/>
                </a:rPr>
                <a:t>Facial Recognition Is Accurate, If You're a White Guy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95259"/>
              <a:ext cx="11068661" cy="1767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Here the popular facial recognition are tested for a diverse batch of people and the result are noted. The faults in the existing system is also noticed.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0068" y="5857880"/>
            <a:ext cx="8301496" cy="2072264"/>
            <a:chOff x="0" y="-9525"/>
            <a:chExt cx="11068661" cy="276301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11068661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6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000000"/>
                  </a:solidFill>
                  <a:latin typeface="DM Sans Bold"/>
                </a:rPr>
                <a:t>Facial Recognition Using Deep Learning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85659"/>
              <a:ext cx="11068661" cy="1767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Results show the supremacy of CNN over ANN in terms of accuracy in facial recognition and less number of epochs, </a:t>
              </a:r>
              <a:r>
                <a:rPr lang="en-US" sz="2499" dirty="0" err="1">
                  <a:solidFill>
                    <a:srgbClr val="000000"/>
                  </a:solidFill>
                  <a:latin typeface="DM Sans"/>
                </a:rPr>
                <a:t>i</a:t>
              </a:r>
              <a:r>
                <a:rPr lang="en-US" sz="2499" dirty="0">
                  <a:solidFill>
                    <a:srgbClr val="000000"/>
                  </a:solidFill>
                  <a:latin typeface="DM Sans"/>
                </a:rPr>
                <a:t>. e. lesser training time. 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715768" y="8858276"/>
            <a:ext cx="5445443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</a:pPr>
            <a:r>
              <a:rPr lang="en-US" sz="2799" dirty="0">
                <a:solidFill>
                  <a:srgbClr val="000000"/>
                </a:solidFill>
                <a:latin typeface="DM Sans Bold Italics"/>
              </a:rPr>
              <a:t>......And many other papers</a:t>
            </a:r>
          </a:p>
        </p:txBody>
      </p:sp>
      <p:pic>
        <p:nvPicPr>
          <p:cNvPr id="17" name="Picture 16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pic>
        <p:nvPicPr>
          <p:cNvPr id="18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3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572" y="1459966"/>
            <a:ext cx="15378293" cy="1390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9600" dirty="0" smtClean="0">
                <a:solidFill>
                  <a:srgbClr val="000000"/>
                </a:solidFill>
                <a:latin typeface="DM Sans Bold"/>
              </a:rPr>
              <a:t>Gap Identification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7258" y="3214674"/>
            <a:ext cx="15502046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9" lvl="1" indent="-345439">
              <a:buFont typeface="Arial"/>
              <a:buChar char="•"/>
            </a:pPr>
            <a:r>
              <a:rPr lang="en-US" sz="3300" dirty="0" smtClean="0">
                <a:solidFill>
                  <a:srgbClr val="000000"/>
                </a:solidFill>
                <a:latin typeface="DM Sans"/>
              </a:rPr>
              <a:t>The accuracy of real-time video recognition is low for major popular approaches.</a:t>
            </a:r>
          </a:p>
          <a:p>
            <a:pPr marL="690879" lvl="1" indent="-345439">
              <a:buFont typeface="Arial"/>
              <a:buChar char="•"/>
            </a:pPr>
            <a:r>
              <a:rPr lang="en-US" sz="3300" dirty="0" smtClean="0">
                <a:solidFill>
                  <a:srgbClr val="000000"/>
                </a:solidFill>
                <a:latin typeface="DM Sans"/>
              </a:rPr>
              <a:t>Though there are many methodologies explored, the scope of neural networks to the fullest is yet to be discovered.</a:t>
            </a:r>
          </a:p>
          <a:p>
            <a:pPr marL="690879" lvl="1" indent="-345439">
              <a:buFont typeface="Arial"/>
              <a:buChar char="•"/>
            </a:pPr>
            <a:r>
              <a:rPr lang="en-US" sz="3300" dirty="0" smtClean="0">
                <a:solidFill>
                  <a:srgbClr val="000000"/>
                </a:solidFill>
                <a:latin typeface="DM Sans"/>
              </a:rPr>
              <a:t>Facial Diversity was rarely introduced to the model.</a:t>
            </a:r>
          </a:p>
          <a:p>
            <a:pPr marL="690879" lvl="1" indent="-345439">
              <a:buFont typeface="Arial"/>
              <a:buChar char="•"/>
            </a:pPr>
            <a:r>
              <a:rPr lang="en-US" sz="3300" dirty="0" smtClean="0">
                <a:solidFill>
                  <a:srgbClr val="000000"/>
                </a:solidFill>
                <a:latin typeface="DM Sans"/>
              </a:rPr>
              <a:t>Famous Facial  Detection systems were more likely to misidentify the gender of black women than white men.</a:t>
            </a:r>
          </a:p>
          <a:p>
            <a:pPr marL="690879" lvl="1" indent="-345439">
              <a:buFont typeface="Arial"/>
              <a:buChar char="•"/>
            </a:pPr>
            <a:r>
              <a:rPr lang="en-US" sz="3300" dirty="0" smtClean="0">
                <a:solidFill>
                  <a:srgbClr val="000000"/>
                </a:solidFill>
                <a:latin typeface="DM Sans"/>
              </a:rPr>
              <a:t>Image-based analysis was quick but video-analysis was taking much time.</a:t>
            </a:r>
          </a:p>
          <a:p>
            <a:pPr marL="690879" lvl="1" indent="-345439">
              <a:buFont typeface="Arial"/>
              <a:buChar char="•"/>
            </a:pPr>
            <a:r>
              <a:rPr lang="en-US" sz="3300" dirty="0" smtClean="0">
                <a:solidFill>
                  <a:srgbClr val="000000"/>
                </a:solidFill>
                <a:latin typeface="DM Sans"/>
              </a:rPr>
              <a:t>With an accuracy metric of more than 90% but the Real-time Analysis lacked accuracy. </a:t>
            </a:r>
          </a:p>
          <a:p>
            <a:pPr marL="690879" lvl="1" indent="-345439">
              <a:buFont typeface="Arial"/>
              <a:buChar char="•"/>
            </a:pPr>
            <a:r>
              <a:rPr lang="en-US" sz="3300" dirty="0" smtClean="0">
                <a:solidFill>
                  <a:srgbClr val="000000"/>
                </a:solidFill>
                <a:latin typeface="DM Sans"/>
              </a:rPr>
              <a:t>Handling a huge amount of data is also something that some ideas seem to lack.</a:t>
            </a:r>
            <a:endParaRPr lang="en-US" sz="3300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5" name="Picture 4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pic>
        <p:nvPicPr>
          <p:cNvPr id="6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3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3505657"/>
          <a:ext cx="16230600" cy="5753100"/>
        </p:xfrm>
        <a:graphic>
          <a:graphicData uri="http://schemas.openxmlformats.org/drawingml/2006/table">
            <a:tbl>
              <a:tblPr/>
              <a:tblGrid>
                <a:gridCol w="4961981"/>
                <a:gridCol w="11268619"/>
              </a:tblGrid>
              <a:tr h="95885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 Bold"/>
                        </a:rPr>
                        <a:t>Research Design and Methods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2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"/>
                        </a:rPr>
                        <a:t>Industry Experts, </a:t>
                      </a:r>
                      <a:r>
                        <a:rPr lang="en-US" sz="2199" dirty="0" smtClean="0">
                          <a:solidFill>
                            <a:srgbClr val="000000"/>
                          </a:solidFill>
                          <a:latin typeface="DM Sans"/>
                        </a:rPr>
                        <a:t>Academicians, Public </a:t>
                      </a:r>
                      <a:r>
                        <a:rPr lang="en-US" sz="2199" dirty="0">
                          <a:solidFill>
                            <a:srgbClr val="000000"/>
                          </a:solidFill>
                          <a:latin typeface="DM Sans"/>
                        </a:rPr>
                        <a:t>Surveys, etc.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EFBF5"/>
                          </a:solidFill>
                          <a:latin typeface="DM Sans Bold"/>
                        </a:rPr>
                        <a:t>Research Instruments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56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"/>
                        </a:rPr>
                        <a:t>IEEE Explore, Google Scholar, Medium, etc.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 Bold"/>
                        </a:rPr>
                        <a:t>Participants/Respondents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2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"/>
                        </a:rPr>
                        <a:t>Industry People, Academic Mentors, General Public &amp; Students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EFBF5"/>
                          </a:solidFill>
                          <a:latin typeface="DM Sans Bold"/>
                        </a:rPr>
                        <a:t>Statistical Treatment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56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"/>
                        </a:rPr>
                        <a:t>Weekly Reporting to Academic Guide &amp; Industry Mentors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 Bold"/>
                        </a:rPr>
                        <a:t>Data Gathering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2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"/>
                        </a:rPr>
                        <a:t>Collected and provided by team DVN IT Solutions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EFBF5"/>
                          </a:solidFill>
                          <a:latin typeface="DM Sans Bold"/>
                        </a:rPr>
                        <a:t>Data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56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DM Sans"/>
                        </a:rPr>
                        <a:t>Python libraries like scikit-learn, tensorflow, Theano, etc.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sp>
        <p:nvSpPr>
          <p:cNvPr id="5" name="TextBox 2"/>
          <p:cNvSpPr txBox="1"/>
          <p:nvPr/>
        </p:nvSpPr>
        <p:spPr>
          <a:xfrm>
            <a:off x="1409572" y="1459966"/>
            <a:ext cx="15378293" cy="1390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9600" dirty="0" smtClean="0">
                <a:solidFill>
                  <a:srgbClr val="000000"/>
                </a:solidFill>
                <a:latin typeface="DM Sans Bold"/>
              </a:rPr>
              <a:t>Methodology</a:t>
            </a:r>
          </a:p>
        </p:txBody>
      </p:sp>
      <p:pic>
        <p:nvPicPr>
          <p:cNvPr id="6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3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700000">
            <a:off x="5384832" y="5110601"/>
            <a:ext cx="1451644" cy="6557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407641" y="4460067"/>
            <a:ext cx="4957948" cy="12901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586779" y="5438460"/>
            <a:ext cx="2476077" cy="239166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407047">
            <a:off x="8826430" y="5595873"/>
            <a:ext cx="1642984" cy="7421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421934" y="2989347"/>
            <a:ext cx="7181284" cy="422428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568072" y="4535387"/>
            <a:ext cx="2637086" cy="106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Canva Sans 2 Bold"/>
              </a:rPr>
              <a:t>Collect Data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 2 Bold"/>
              </a:rPr>
              <a:t>(500 Images)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03212" y="7952723"/>
            <a:ext cx="3061990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Canva Sans 2 Bold"/>
              </a:rPr>
              <a:t>Training Model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33990" y="7266245"/>
            <a:ext cx="5351562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Canva Sans 2 Bold"/>
              </a:rPr>
              <a:t>Real Time Face Recogition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428696" y="1071534"/>
            <a:ext cx="15378293" cy="1390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9600" dirty="0" smtClean="0">
                <a:solidFill>
                  <a:srgbClr val="000000"/>
                </a:solidFill>
                <a:latin typeface="DM Sans Bold"/>
              </a:rPr>
              <a:t>Project Flow</a:t>
            </a:r>
          </a:p>
        </p:txBody>
      </p:sp>
      <p:pic>
        <p:nvPicPr>
          <p:cNvPr id="12" name="Picture 11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pic>
        <p:nvPicPr>
          <p:cNvPr id="4100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11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139238" y="4604702"/>
            <a:ext cx="9525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00068" y="4429120"/>
            <a:ext cx="16230600" cy="343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>
              <a:lnSpc>
                <a:spcPts val="4479"/>
              </a:lnSpc>
              <a:buFont typeface="Arial"/>
              <a:buChar char="•"/>
            </a:pPr>
            <a:r>
              <a:rPr lang="en-US" sz="3199" dirty="0" smtClean="0">
                <a:solidFill>
                  <a:srgbClr val="000000"/>
                </a:solidFill>
                <a:latin typeface="DM Sans"/>
              </a:rPr>
              <a:t>Real-time facial recognition and detection capabilities</a:t>
            </a:r>
          </a:p>
          <a:p>
            <a:pPr marL="690879" lvl="1" indent="-345439">
              <a:lnSpc>
                <a:spcPts val="4479"/>
              </a:lnSpc>
              <a:buFont typeface="Arial"/>
              <a:buChar char="•"/>
            </a:pPr>
            <a:r>
              <a:rPr lang="en-US" sz="3199" dirty="0" smtClean="0">
                <a:solidFill>
                  <a:srgbClr val="000000"/>
                </a:solidFill>
                <a:latin typeface="DM Sans"/>
              </a:rPr>
              <a:t>Ability to detect faces from images or videos captured in different lighting and angles</a:t>
            </a:r>
          </a:p>
          <a:p>
            <a:pPr marL="690879" lvl="1" indent="-345439">
              <a:lnSpc>
                <a:spcPts val="4479"/>
              </a:lnSpc>
              <a:buFont typeface="Arial"/>
              <a:buChar char="•"/>
            </a:pPr>
            <a:r>
              <a:rPr lang="en-US" sz="3199" dirty="0" smtClean="0">
                <a:solidFill>
                  <a:srgbClr val="000000"/>
                </a:solidFill>
                <a:latin typeface="DM Sans"/>
              </a:rPr>
              <a:t>Can recognize multiple faces simultaneously</a:t>
            </a:r>
          </a:p>
          <a:p>
            <a:pPr marL="690879" lvl="1" indent="-345439">
              <a:lnSpc>
                <a:spcPts val="4479"/>
              </a:lnSpc>
              <a:buFont typeface="Arial"/>
              <a:buChar char="•"/>
            </a:pPr>
            <a:r>
              <a:rPr lang="en-US" sz="3199" dirty="0" smtClean="0">
                <a:solidFill>
                  <a:srgbClr val="000000"/>
                </a:solidFill>
                <a:latin typeface="DM Sans"/>
              </a:rPr>
              <a:t>User-friendly interface for ease of use</a:t>
            </a:r>
          </a:p>
          <a:p>
            <a:pPr marL="690879" lvl="1" indent="-345439">
              <a:lnSpc>
                <a:spcPts val="4479"/>
              </a:lnSpc>
              <a:buFont typeface="Arial"/>
              <a:buChar char="•"/>
            </a:pPr>
            <a:r>
              <a:rPr lang="en-US" sz="3199" dirty="0" smtClean="0">
                <a:solidFill>
                  <a:srgbClr val="000000"/>
                </a:solidFill>
                <a:latin typeface="DM Sans"/>
              </a:rPr>
              <a:t>Potential for integration with other security and surveillance systems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1428696" y="2571732"/>
            <a:ext cx="15378293" cy="1390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9600" dirty="0" smtClean="0">
                <a:solidFill>
                  <a:srgbClr val="000000"/>
                </a:solidFill>
                <a:latin typeface="DM Sans Bold"/>
              </a:rPr>
              <a:t>Features of CAMERICA</a:t>
            </a:r>
          </a:p>
        </p:txBody>
      </p:sp>
      <p:pic>
        <p:nvPicPr>
          <p:cNvPr id="7" name="Picture 6" descr="TCET MUMBAI - 2023 Admission Process, Ranking, Reviews, Affili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285716"/>
            <a:ext cx="2143125" cy="2143125"/>
          </a:xfrm>
          <a:prstGeom prst="rect">
            <a:avLst/>
          </a:prstGeom>
          <a:noFill/>
        </p:spPr>
      </p:pic>
      <p:pic>
        <p:nvPicPr>
          <p:cNvPr id="8" name="Picture 4" descr="TCET - Thakur College Of Engineering and Technology"/>
          <p:cNvPicPr>
            <a:picLocks noChangeAspect="1" noChangeArrowheads="1"/>
          </p:cNvPicPr>
          <p:nvPr/>
        </p:nvPicPr>
        <p:blipFill>
          <a:blip r:embed="rId3"/>
          <a:srcRect l="1875" t="12431" r="86250" b="21270"/>
          <a:stretch>
            <a:fillRect/>
          </a:stretch>
        </p:blipFill>
        <p:spPr bwMode="auto">
          <a:xfrm>
            <a:off x="16144924" y="500030"/>
            <a:ext cx="1611820" cy="135732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727</Words>
  <Application>Microsoft Office PowerPoint</Application>
  <PresentationFormat>Custom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DM Sans Bold</vt:lpstr>
      <vt:lpstr>DM Sans</vt:lpstr>
      <vt:lpstr>Calibri</vt:lpstr>
      <vt:lpstr>DM Sans Italics</vt:lpstr>
      <vt:lpstr>DM Sans Bold Italics</vt:lpstr>
      <vt:lpstr>Canva Sans 2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RBL PROJECT COMPETITION - September 2023</dc:title>
  <cp:lastModifiedBy>RUSHIL</cp:lastModifiedBy>
  <cp:revision>13</cp:revision>
  <dcterms:created xsi:type="dcterms:W3CDTF">2006-08-16T00:00:00Z</dcterms:created>
  <dcterms:modified xsi:type="dcterms:W3CDTF">2023-05-11T12:02:14Z</dcterms:modified>
  <dc:identifier>DAFNA-PJVbo</dc:identifier>
</cp:coreProperties>
</file>