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15" r:id="rId3"/>
    <p:sldId id="318" r:id="rId4"/>
    <p:sldId id="301" r:id="rId5"/>
    <p:sldId id="316" r:id="rId6"/>
    <p:sldId id="308" r:id="rId7"/>
    <p:sldId id="295" r:id="rId8"/>
    <p:sldId id="296" r:id="rId9"/>
    <p:sldId id="264" r:id="rId10"/>
    <p:sldId id="266" r:id="rId11"/>
    <p:sldId id="269" r:id="rId12"/>
    <p:sldId id="271" r:id="rId13"/>
    <p:sldId id="293" r:id="rId14"/>
    <p:sldId id="275" r:id="rId15"/>
    <p:sldId id="314" r:id="rId16"/>
    <p:sldId id="274" r:id="rId17"/>
    <p:sldId id="277" r:id="rId18"/>
    <p:sldId id="278" r:id="rId19"/>
    <p:sldId id="306" r:id="rId20"/>
    <p:sldId id="285" r:id="rId21"/>
    <p:sldId id="288" r:id="rId22"/>
    <p:sldId id="304" r:id="rId23"/>
    <p:sldId id="319" r:id="rId24"/>
    <p:sldId id="320" r:id="rId25"/>
    <p:sldId id="321" r:id="rId26"/>
    <p:sldId id="317" r:id="rId27"/>
    <p:sldId id="311" r:id="rId28"/>
    <p:sldId id="267" r:id="rId29"/>
    <p:sldId id="303" r:id="rId30"/>
    <p:sldId id="31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has Lohit" initials="SL" lastIdx="5" clrIdx="0">
    <p:extLst>
      <p:ext uri="{19B8F6BF-5375-455C-9EA6-DF929625EA0E}">
        <p15:presenceInfo xmlns:p15="http://schemas.microsoft.com/office/powerpoint/2012/main" userId="Suhas Lohi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7BB9"/>
    <a:srgbClr val="160F04"/>
    <a:srgbClr val="DAAD79"/>
    <a:srgbClr val="FFF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77053" autoAdjust="0"/>
  </p:normalViewPr>
  <p:slideViewPr>
    <p:cSldViewPr snapToGrid="0">
      <p:cViewPr varScale="1">
        <p:scale>
          <a:sx n="90" d="100"/>
          <a:sy n="90" d="100"/>
        </p:scale>
        <p:origin x="13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101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E646C-EA9E-4E48-A251-4518385FDF9E}" type="datetimeFigureOut">
              <a:rPr lang="en-US" smtClean="0"/>
              <a:t>8/26/2015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29E2C-6722-4FEC-998C-2763F3884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3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8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25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4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12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09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25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10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17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46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678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05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875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83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6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baseline="0" dirty="0" smtClean="0"/>
              <a:t> Face recognition </a:t>
            </a:r>
            <a:r>
              <a:rPr lang="en-US" baseline="0" dirty="0" err="1" smtClean="0"/>
              <a:t>expts</a:t>
            </a:r>
            <a:r>
              <a:rPr lang="en-US" baseline="0" dirty="0" smtClean="0"/>
              <a:t> in IR domain.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631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6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89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87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51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84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6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2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F29E2C-6722-4FEC-998C-2763F38845D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09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Palatino Linotype" panose="020405020505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3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3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1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alatino Linotype" panose="02040502050505030304" pitchFamily="18" charset="0"/>
              </a:defRPr>
            </a:lvl1pPr>
            <a:lvl2pPr>
              <a:defRPr>
                <a:latin typeface="Palatino Linotype" panose="02040502050505030304" pitchFamily="18" charset="0"/>
              </a:defRPr>
            </a:lvl2pPr>
            <a:lvl3pPr>
              <a:defRPr>
                <a:latin typeface="Palatino Linotype" panose="02040502050505030304" pitchFamily="18" charset="0"/>
              </a:defRPr>
            </a:lvl3pPr>
            <a:lvl4pPr>
              <a:defRPr>
                <a:latin typeface="Palatino Linotype" panose="02040502050505030304" pitchFamily="18" charset="0"/>
              </a:defRPr>
            </a:lvl4pPr>
            <a:lvl5pPr>
              <a:defRPr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133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11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43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87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069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5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663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D420C-ADCC-4638-B0C9-5C37B5AEE4B5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6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D420C-ADCC-4638-B0C9-5C37B5AEE4B5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B65EB-9F02-4084-8CF7-807E046E13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8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665" y="1628077"/>
            <a:ext cx="9144000" cy="1652933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Reconstruction-free Inference on Compressive Measurements</a:t>
            </a:r>
            <a:endParaRPr lang="en-US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825188" y="3858322"/>
            <a:ext cx="10917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Suhas Lohit,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Kuldeep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 Kulkarni,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Pavan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 err="1" smtClean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Turaga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,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Jian Wang,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Aswin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Sankaranarayanan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           Arizona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State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  <a:latin typeface="Palatino Linotype" panose="02040502050505030304" pitchFamily="18" charset="0"/>
              </a:rPr>
              <a:t>University</a:t>
            </a:r>
            <a:r>
              <a:rPr lang="en-US" sz="2000" dirty="0" smtClean="0">
                <a:solidFill>
                  <a:schemeClr val="tx2"/>
                </a:solidFill>
                <a:latin typeface="Palatino Linotype" panose="02040502050505030304" pitchFamily="18" charset="0"/>
              </a:rPr>
              <a:t>                               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  <a:latin typeface="Palatino Linotype" panose="02040502050505030304" pitchFamily="18" charset="0"/>
              </a:rPr>
              <a:t>Carnegie Mellon University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077" y="253942"/>
            <a:ext cx="1694156" cy="1101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7" y="340507"/>
            <a:ext cx="2939685" cy="4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2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Filters for Visual Recognition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For a training set {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,…,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},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being the desired output for </a:t>
                </a:r>
                <a:r>
                  <a:rPr lang="en-US" dirty="0" smtClean="0"/>
                  <a:t>image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 correlation filter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h*</a:t>
                </a:r>
                <a:r>
                  <a:rPr lang="en-US" dirty="0"/>
                  <a:t> </a:t>
                </a:r>
                <a:r>
                  <a:rPr lang="en-US" dirty="0" smtClean="0"/>
                  <a:t>is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0 … 0</m:t>
                        </m:r>
                      </m:e>
                    </m:d>
                  </m:oMath>
                </a14:m>
                <a:r>
                  <a:rPr lang="en-US" dirty="0" smtClean="0"/>
                  <a:t> if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1" baseline="-250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belongs to the false class.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 0 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0 1 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…0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i="1" baseline="-25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belongs to the </a:t>
                </a:r>
                <a:r>
                  <a:rPr lang="en-US" dirty="0" smtClean="0"/>
                  <a:t>true class, the 1 being in the target location.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 rotWithShape="0"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713" y="2904078"/>
            <a:ext cx="4904076" cy="96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0825" y="1690688"/>
            <a:ext cx="7485776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597" y="365125"/>
            <a:ext cx="10767204" cy="1325563"/>
          </a:xfrm>
        </p:spPr>
        <p:txBody>
          <a:bodyPr/>
          <a:lstStyle/>
          <a:p>
            <a:r>
              <a:rPr lang="en-US" dirty="0" smtClean="0"/>
              <a:t>Recognition with Correlation Filters – Oracle Sensing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482174" y="4360442"/>
            <a:ext cx="1437500" cy="923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36575" y="4586313"/>
            <a:ext cx="1437500" cy="923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90976" y="4821955"/>
            <a:ext cx="1437500" cy="923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428477" y="5156909"/>
            <a:ext cx="1289438" cy="9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1"/>
          </p:cNvCxnSpPr>
          <p:nvPr/>
        </p:nvCxnSpPr>
        <p:spPr>
          <a:xfrm flipH="1" flipV="1">
            <a:off x="1118705" y="5283468"/>
            <a:ext cx="8722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2047" y="4960302"/>
            <a:ext cx="69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label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74075" y="5433757"/>
            <a:ext cx="1069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Extracted</a:t>
            </a:r>
          </a:p>
          <a:p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961513" y="4586313"/>
                <a:ext cx="24546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1513" y="4586313"/>
                <a:ext cx="245463" cy="369332"/>
              </a:xfrm>
              <a:prstGeom prst="rect">
                <a:avLst/>
              </a:prstGeom>
              <a:blipFill rotWithShape="0">
                <a:blip r:embed="rId4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717915" y="6080088"/>
                <a:ext cx="1859996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915" y="6080088"/>
                <a:ext cx="1859996" cy="378245"/>
              </a:xfrm>
              <a:prstGeom prst="rect">
                <a:avLst/>
              </a:prstGeom>
              <a:blipFill rotWithShape="0"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544549" y="1820346"/>
                <a:ext cx="4169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549" y="1820346"/>
                <a:ext cx="41696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37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3187" y="1089567"/>
            <a:ext cx="7527559" cy="43513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654" y="365125"/>
            <a:ext cx="11374244" cy="1325563"/>
          </a:xfrm>
        </p:spPr>
        <p:txBody>
          <a:bodyPr/>
          <a:lstStyle/>
          <a:p>
            <a:r>
              <a:rPr lang="en-US" dirty="0" smtClean="0"/>
              <a:t>Smashed Correlation Filters for Compressive Recognition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33885" y="3757801"/>
            <a:ext cx="1437500" cy="923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88286" y="3983672"/>
            <a:ext cx="1437500" cy="923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42687" y="4219314"/>
            <a:ext cx="1437500" cy="9230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SVM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280188" y="4554269"/>
            <a:ext cx="974213" cy="292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1421663" y="4680828"/>
            <a:ext cx="421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8943" y="4357662"/>
            <a:ext cx="690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32596" y="4867823"/>
            <a:ext cx="1069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Extracted</a:t>
            </a:r>
          </a:p>
          <a:p>
            <a:r>
              <a:rPr lang="en-US" dirty="0" smtClean="0"/>
              <a:t> Feature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608601" y="6345553"/>
            <a:ext cx="2743200" cy="365125"/>
          </a:xfrm>
        </p:spPr>
        <p:txBody>
          <a:bodyPr/>
          <a:lstStyle/>
          <a:p>
            <a:fld id="{C34B65EB-9F02-4084-8CF7-807E046E1311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0914188" y="4867823"/>
                <a:ext cx="5491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dirty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88" y="4867823"/>
                <a:ext cx="549125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673793" y="5404780"/>
                <a:ext cx="1309205" cy="4023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dirty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dirty="0">
                              <a:latin typeface="Cambria Math" panose="02040503050406030204" pitchFamily="18" charset="0"/>
                            </a:rPr>
                            <m:t>Φ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93" y="5404780"/>
                <a:ext cx="1309205" cy="4023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669554" y="2382280"/>
                <a:ext cx="745140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dirty="0">
                          <a:latin typeface="Cambria Math" panose="02040503050406030204" pitchFamily="18" charset="0"/>
                        </a:rPr>
                        <m:t>Φ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554" y="2382280"/>
                <a:ext cx="745140" cy="3782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689651" y="1204332"/>
                <a:ext cx="4169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651" y="1204332"/>
                <a:ext cx="41696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0403164" y="2532025"/>
                <a:ext cx="4187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dirty="0"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164" y="2532025"/>
                <a:ext cx="41870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649501" y="5907997"/>
                <a:ext cx="5813812" cy="505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dirty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2400" dirty="0">
                              <a:latin typeface="Cambria Math" panose="02040503050406030204" pitchFamily="18" charset="0"/>
                            </a:rPr>
                            <m:t>Φ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el-GR" sz="2400" i="1"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l-GR" sz="2400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dirty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sz="2400" dirty="0">
                              <a:latin typeface="Cambria Math" panose="02040503050406030204" pitchFamily="18" charset="0"/>
                            </a:rPr>
                            <m:t>Φ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501" y="5907997"/>
                <a:ext cx="5813812" cy="50577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18943" y="5986457"/>
            <a:ext cx="1063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Using a corollary of the JL lemma, we can write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93216" y="5925835"/>
            <a:ext cx="10970097" cy="505779"/>
          </a:xfrm>
          <a:prstGeom prst="roundRect">
            <a:avLst/>
          </a:prstGeom>
          <a:solidFill>
            <a:schemeClr val="accent6">
              <a:lumMod val="75000"/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5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776"/>
            <a:ext cx="10515600" cy="4571187"/>
          </a:xfrm>
        </p:spPr>
        <p:txBody>
          <a:bodyPr>
            <a:normAutofit/>
          </a:bodyPr>
          <a:lstStyle/>
          <a:p>
            <a:r>
              <a:rPr lang="en-US" dirty="0" smtClean="0"/>
              <a:t>Controlled experiments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69019" y="2015038"/>
            <a:ext cx="9502698" cy="3798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AMP Database [4]</a:t>
            </a:r>
            <a:endParaRPr lang="en-US" baseline="30000" dirty="0" smtClean="0"/>
          </a:p>
          <a:p>
            <a:pPr lvl="1"/>
            <a:r>
              <a:rPr lang="en-US" dirty="0" smtClean="0"/>
              <a:t>13 subjects with 75 images per subject.</a:t>
            </a:r>
          </a:p>
          <a:p>
            <a:pPr lvl="1"/>
            <a:r>
              <a:rPr lang="en-US" dirty="0" smtClean="0"/>
              <a:t>25 for training, 50 for testing.</a:t>
            </a:r>
          </a:p>
          <a:p>
            <a:pPr lvl="1"/>
            <a:r>
              <a:rPr lang="en-US" dirty="0" smtClean="0"/>
              <a:t>64 x 64 images.</a:t>
            </a:r>
            <a:endParaRPr lang="en-US" dirty="0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9875989" cy="283059"/>
          </a:xfrm>
        </p:spPr>
        <p:txBody>
          <a:bodyPr/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[4] http://chenlab.ece.cornell.edu/projects/FaceAuthentication/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237" y="1870075"/>
            <a:ext cx="4851536" cy="18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0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3107"/>
            <a:ext cx="10836349" cy="1325563"/>
          </a:xfrm>
        </p:spPr>
        <p:txBody>
          <a:bodyPr/>
          <a:lstStyle/>
          <a:p>
            <a:r>
              <a:rPr lang="en-US" dirty="0" smtClean="0"/>
              <a:t>Results on AMP Database (64 x 64 images)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210008" y="5717662"/>
            <a:ext cx="12072536" cy="8212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Palatino Linotype" panose="02040502050505030304" pitchFamily="18" charset="0"/>
              </a:rPr>
              <a:t>At low noise + high compression ratios; accuracy is comparable to oracle sensing.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  <a:latin typeface="Palatino Linotype" panose="02040502050505030304" pitchFamily="18" charset="0"/>
              </a:rPr>
              <a:t>Hadamard</a:t>
            </a:r>
            <a:r>
              <a:rPr lang="en-US" sz="2400" dirty="0" smtClean="0">
                <a:solidFill>
                  <a:prstClr val="black"/>
                </a:solidFill>
                <a:latin typeface="Palatino Linotype" panose="02040502050505030304" pitchFamily="18" charset="0"/>
              </a:rPr>
              <a:t> measurements are more robust to noise.</a:t>
            </a:r>
            <a:endParaRPr lang="en-US" sz="2400" dirty="0">
              <a:solidFill>
                <a:prstClr val="black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0851" y="1149763"/>
            <a:ext cx="10060173" cy="456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7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5776"/>
            <a:ext cx="10515600" cy="4571187"/>
          </a:xfrm>
        </p:spPr>
        <p:txBody>
          <a:bodyPr>
            <a:normAutofit/>
          </a:bodyPr>
          <a:lstStyle/>
          <a:p>
            <a:r>
              <a:rPr lang="en-US" dirty="0" smtClean="0"/>
              <a:t>Controlled experiments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69019" y="2015038"/>
            <a:ext cx="9502698" cy="3798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NIR Database [5]</a:t>
            </a:r>
            <a:endParaRPr lang="en-US" baseline="30000" dirty="0" smtClean="0"/>
          </a:p>
          <a:p>
            <a:pPr lvl="1"/>
            <a:r>
              <a:rPr lang="en-US" dirty="0" smtClean="0"/>
              <a:t>Near infrared images.</a:t>
            </a:r>
          </a:p>
          <a:p>
            <a:pPr lvl="1"/>
            <a:r>
              <a:rPr lang="en-US" dirty="0" smtClean="0"/>
              <a:t>197 subjects with 20 images per subject.</a:t>
            </a:r>
          </a:p>
          <a:p>
            <a:pPr lvl="1"/>
            <a:r>
              <a:rPr lang="en-US" dirty="0" smtClean="0"/>
              <a:t>10 for training, 10 for testing.</a:t>
            </a:r>
          </a:p>
          <a:p>
            <a:pPr lvl="1"/>
            <a:r>
              <a:rPr lang="en-US" dirty="0" smtClean="0"/>
              <a:t>640 x 480 images resized to 256 x 256.</a:t>
            </a: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9875989" cy="283059"/>
          </a:xfrm>
        </p:spPr>
        <p:txBody>
          <a:bodyPr/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[5]  S. Z. Li, R. Chu, S. Liao, and L. Zhang. Illumination invariant face recognition using near-infrared images. Pattern Analysis and   Machine Intelligence, IEEE Transactions on, 29(4):627–639, 2007.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3772" y="2015038"/>
            <a:ext cx="4501126" cy="206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0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32847"/>
            <a:ext cx="10995837" cy="1325563"/>
          </a:xfrm>
        </p:spPr>
        <p:txBody>
          <a:bodyPr/>
          <a:lstStyle/>
          <a:p>
            <a:r>
              <a:rPr lang="en-US" dirty="0" smtClean="0"/>
              <a:t>Results on NIR Database (256 x 256 images)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-198857" y="5809748"/>
            <a:ext cx="11918647" cy="8212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Palatino Linotype" panose="02040502050505030304" pitchFamily="18" charset="0"/>
              </a:rPr>
              <a:t>At low noise + high compression ratios; accuracy is comparable to oracle sensing.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  <a:latin typeface="Palatino Linotype" panose="02040502050505030304" pitchFamily="18" charset="0"/>
              </a:rPr>
              <a:t>Hadamard</a:t>
            </a:r>
            <a:r>
              <a:rPr lang="en-US" sz="2400" dirty="0" smtClean="0">
                <a:solidFill>
                  <a:prstClr val="black"/>
                </a:solidFill>
                <a:latin typeface="Palatino Linotype" panose="02040502050505030304" pitchFamily="18" charset="0"/>
              </a:rPr>
              <a:t> measurements are more robust to noise at high compression ratio.</a:t>
            </a:r>
            <a:endParaRPr lang="en-US" sz="2400" dirty="0">
              <a:solidFill>
                <a:prstClr val="black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6805" y="14584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6266" y="1185109"/>
            <a:ext cx="9683347" cy="45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67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on Single Pixel Camera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7447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New dataset using the SPC consists of CS measurements of 120 facial images of size 128 x 128.</a:t>
            </a:r>
          </a:p>
          <a:p>
            <a:r>
              <a:rPr lang="en-US" dirty="0" smtClean="0"/>
              <a:t>Images belong to 30 subjects with 4 images per subject.</a:t>
            </a:r>
          </a:p>
          <a:p>
            <a:r>
              <a:rPr lang="en-US" dirty="0" smtClean="0"/>
              <a:t>Images are captured using a DMD with resolution of 1024 x 768 and operating speed of 22,700 measurements per second. </a:t>
            </a:r>
          </a:p>
          <a:p>
            <a:r>
              <a:rPr lang="en-US" dirty="0" err="1" smtClean="0"/>
              <a:t>Hadamard</a:t>
            </a:r>
            <a:r>
              <a:rPr lang="en-US" dirty="0"/>
              <a:t> </a:t>
            </a:r>
            <a:r>
              <a:rPr lang="en-US" dirty="0" smtClean="0"/>
              <a:t>matrix was used for sensing.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6947846" y="2567407"/>
            <a:ext cx="4325262" cy="2061519"/>
            <a:chOff x="6423738" y="3267024"/>
            <a:chExt cx="4325262" cy="2061519"/>
          </a:xfrm>
        </p:grpSpPr>
        <p:pic>
          <p:nvPicPr>
            <p:cNvPr id="7" name="Picture 6" descr="C:\Users\jianwan2\Downloads\image (10)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559" r="5660" b="18668"/>
            <a:stretch/>
          </p:blipFill>
          <p:spPr bwMode="auto">
            <a:xfrm rot="10800000">
              <a:off x="6423738" y="3273215"/>
              <a:ext cx="4325262" cy="2055328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5"/>
            <p:cNvSpPr txBox="1">
              <a:spLocks noChangeAspect="1"/>
            </p:cNvSpPr>
            <p:nvPr/>
          </p:nvSpPr>
          <p:spPr>
            <a:xfrm flipH="1">
              <a:off x="9493204" y="4544312"/>
              <a:ext cx="632412" cy="307777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 smtClean="0">
                  <a:solidFill>
                    <a:srgbClr val="FF6600"/>
                  </a:solidFill>
                  <a:latin typeface="Verdana"/>
                  <a:cs typeface="Verdana"/>
                </a:rPr>
                <a:t>DMD</a:t>
              </a:r>
              <a:endParaRPr lang="en-US" sz="1400" dirty="0">
                <a:solidFill>
                  <a:srgbClr val="FF6600"/>
                </a:solidFill>
                <a:latin typeface="Verdana"/>
                <a:cs typeface="Verdana"/>
              </a:endParaRPr>
            </a:p>
          </p:txBody>
        </p:sp>
        <p:sp>
          <p:nvSpPr>
            <p:cNvPr id="9" name="TextBox 6"/>
            <p:cNvSpPr txBox="1">
              <a:spLocks noChangeAspect="1"/>
            </p:cNvSpPr>
            <p:nvPr/>
          </p:nvSpPr>
          <p:spPr>
            <a:xfrm>
              <a:off x="7143637" y="3267024"/>
              <a:ext cx="1637602" cy="307777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err="1" smtClean="0">
                  <a:solidFill>
                    <a:srgbClr val="FF6600"/>
                  </a:solidFill>
                  <a:latin typeface="Verdana"/>
                  <a:cs typeface="Verdana"/>
                </a:rPr>
                <a:t>photodetector</a:t>
              </a:r>
              <a:endParaRPr lang="en-US" sz="1400" dirty="0">
                <a:solidFill>
                  <a:srgbClr val="FF6600"/>
                </a:solidFill>
                <a:latin typeface="Verdana"/>
                <a:cs typeface="Verdana"/>
              </a:endParaRPr>
            </a:p>
          </p:txBody>
        </p:sp>
        <p:sp>
          <p:nvSpPr>
            <p:cNvPr id="10" name="TextBox 7"/>
            <p:cNvSpPr txBox="1">
              <a:spLocks noChangeAspect="1"/>
            </p:cNvSpPr>
            <p:nvPr/>
          </p:nvSpPr>
          <p:spPr>
            <a:xfrm>
              <a:off x="6473219" y="4698201"/>
              <a:ext cx="1181547" cy="523220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FF6600"/>
                  </a:solidFill>
                  <a:latin typeface="Verdana"/>
                  <a:cs typeface="Verdana"/>
                </a:rPr>
                <a:t>o</a:t>
              </a:r>
              <a:r>
                <a:rPr lang="en-US" sz="1400" dirty="0" smtClean="0">
                  <a:solidFill>
                    <a:srgbClr val="FF6600"/>
                  </a:solidFill>
                  <a:latin typeface="Verdana"/>
                  <a:cs typeface="Verdana"/>
                </a:rPr>
                <a:t>bjective lens</a:t>
              </a:r>
              <a:endParaRPr lang="en-US" sz="1400" dirty="0">
                <a:solidFill>
                  <a:srgbClr val="FF6600"/>
                </a:solidFill>
                <a:latin typeface="Verdana"/>
                <a:cs typeface="Verdana"/>
              </a:endParaRPr>
            </a:p>
          </p:txBody>
        </p:sp>
        <p:sp>
          <p:nvSpPr>
            <p:cNvPr id="11" name="TextBox 8"/>
            <p:cNvSpPr txBox="1">
              <a:spLocks noChangeAspect="1"/>
            </p:cNvSpPr>
            <p:nvPr/>
          </p:nvSpPr>
          <p:spPr>
            <a:xfrm>
              <a:off x="7911455" y="4700703"/>
              <a:ext cx="860285" cy="523220"/>
            </a:xfrm>
            <a:prstGeom prst="rect">
              <a:avLst/>
            </a:prstGeom>
            <a:solidFill>
              <a:schemeClr val="bg1">
                <a:alpha val="88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 smtClean="0">
                  <a:solidFill>
                    <a:srgbClr val="0000FF"/>
                  </a:solidFill>
                  <a:latin typeface="Verdana"/>
                  <a:cs typeface="Verdana"/>
                </a:rPr>
                <a:t>relay lens</a:t>
              </a:r>
              <a:endParaRPr lang="en-US" sz="1400" dirty="0">
                <a:solidFill>
                  <a:srgbClr val="0000FF"/>
                </a:solidFill>
                <a:latin typeface="Verdana"/>
                <a:cs typeface="Verdana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54299" y="4300879"/>
              <a:ext cx="268744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 flipV="1">
              <a:off x="7962438" y="3728450"/>
              <a:ext cx="1279305" cy="56127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15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on Single Pixel Camera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7621"/>
              </p:ext>
            </p:extLst>
          </p:nvPr>
        </p:nvGraphicFramePr>
        <p:xfrm>
          <a:off x="3367667" y="3783568"/>
          <a:ext cx="471696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32"/>
                <a:gridCol w="1666666"/>
                <a:gridCol w="1538868"/>
              </a:tblGrid>
              <a:tr h="364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Compression Ratio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No. of</a:t>
                      </a:r>
                      <a:r>
                        <a:rPr lang="en-US" baseline="0" dirty="0" smtClean="0"/>
                        <a:t> measurements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Recognition</a:t>
                      </a:r>
                      <a:r>
                        <a:rPr lang="en-US" baseline="0" dirty="0" smtClean="0"/>
                        <a:t> Accuracy (%)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(Oracle)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62.5</a:t>
                      </a:r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58.33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53.33</a:t>
                      </a:r>
                      <a:endParaRPr lang="en-US" dirty="0"/>
                    </a:p>
                  </a:txBody>
                  <a:tcPr/>
                </a:tc>
              </a:tr>
              <a:tr h="3646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49.17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052047" y="3260348"/>
            <a:ext cx="3771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Face Recognition Results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838199" y="1690688"/>
            <a:ext cx="10515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alatino Linotype" panose="02040502050505030304" pitchFamily="18" charset="0"/>
              </a:rPr>
              <a:t>Four training-testing splits were created using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alatino Linotype" panose="02040502050505030304" pitchFamily="18" charset="0"/>
              </a:rPr>
              <a:t>Each split containing 3 training images and 1 testing image.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Palatino Linotype" panose="02040502050505030304" pitchFamily="18" charset="0"/>
              </a:rPr>
              <a:t>Face recognition accuracy was computed as the average over all the splits.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1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Benefits of compressive acquisition in 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IR imaging is provides illumination invariance.</a:t>
            </a:r>
          </a:p>
          <a:p>
            <a:r>
              <a:rPr lang="en-US" dirty="0" smtClean="0"/>
              <a:t>Non-visible wavelength sensors are expensive.</a:t>
            </a:r>
          </a:p>
          <a:p>
            <a:endParaRPr lang="en-US" dirty="0"/>
          </a:p>
          <a:p>
            <a:pPr algn="r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Compressive imaging -- e.g. SPC -- provides a cost-effective alternative.</a:t>
            </a:r>
            <a:endParaRPr lang="en-US" dirty="0"/>
          </a:p>
        </p:txBody>
      </p:sp>
      <p:pic>
        <p:nvPicPr>
          <p:cNvPr id="1026" name="Picture 2" descr="https://www.instrumart.com/assets/FLIR-T620_5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492" y="3020025"/>
            <a:ext cx="3217274" cy="196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0507" y="3319175"/>
            <a:ext cx="3401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FLIR T620 IR camera</a:t>
            </a:r>
          </a:p>
          <a:p>
            <a:r>
              <a:rPr lang="en-US" sz="2400" dirty="0" smtClean="0"/>
              <a:t>640 x 480 pixels</a:t>
            </a:r>
          </a:p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Price : $ 21,000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76" y="365125"/>
            <a:ext cx="10726479" cy="1325563"/>
          </a:xfrm>
        </p:spPr>
        <p:txBody>
          <a:bodyPr/>
          <a:lstStyle/>
          <a:p>
            <a:r>
              <a:rPr lang="en-US" dirty="0" smtClean="0"/>
              <a:t>Inference in the Traditional Sensing Framework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36" y="3289690"/>
            <a:ext cx="2268005" cy="1712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806" y="3289690"/>
            <a:ext cx="2278452" cy="171220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910512" y="4144953"/>
            <a:ext cx="960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445928" y="4144953"/>
            <a:ext cx="601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83041" y="382178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Feature</a:t>
            </a:r>
          </a:p>
          <a:p>
            <a:r>
              <a:rPr lang="en-US" dirty="0" smtClean="0">
                <a:latin typeface="Palatino Linotype" panose="02040502050505030304" pitchFamily="18" charset="0"/>
              </a:rPr>
              <a:t>Extraction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51671" y="396028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Inference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808076" y="2313320"/>
            <a:ext cx="10515600" cy="89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			Traditional computer vision pipeline</a:t>
            </a:r>
            <a:endParaRPr lang="en-US" sz="2400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http://www.easyvectors.com/assets/images/vectors/afbig/932b82fa04a66dfc2e3df4e5d559d864-digital-camera-clip-ar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53" y="3669893"/>
            <a:ext cx="1665195" cy="102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/>
          <p:cNvCxnSpPr/>
          <p:nvPr/>
        </p:nvCxnSpPr>
        <p:spPr>
          <a:xfrm>
            <a:off x="2765502" y="4144952"/>
            <a:ext cx="743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4453" y="4860390"/>
            <a:ext cx="2047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Camera with a </a:t>
            </a:r>
          </a:p>
          <a:p>
            <a:r>
              <a:rPr lang="en-US" dirty="0" smtClean="0">
                <a:latin typeface="Palatino Linotype" panose="02040502050505030304" pitchFamily="18" charset="0"/>
              </a:rPr>
              <a:t>CCD/CMOS array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8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* N. </a:t>
            </a:r>
            <a:r>
              <a:rPr lang="en-US" sz="1400" dirty="0" err="1" smtClean="0">
                <a:solidFill>
                  <a:schemeClr val="tx1"/>
                </a:solidFill>
              </a:rPr>
              <a:t>Dalal</a:t>
            </a:r>
            <a:r>
              <a:rPr lang="en-US" sz="1400" dirty="0" smtClean="0">
                <a:solidFill>
                  <a:schemeClr val="tx1"/>
                </a:solidFill>
              </a:rPr>
              <a:t> and B. </a:t>
            </a:r>
            <a:r>
              <a:rPr lang="en-US" sz="1400" dirty="0" err="1" smtClean="0">
                <a:solidFill>
                  <a:schemeClr val="tx1"/>
                </a:solidFill>
              </a:rPr>
              <a:t>Triggs</a:t>
            </a:r>
            <a:r>
              <a:rPr lang="en-US" sz="1400" dirty="0" smtClean="0">
                <a:solidFill>
                  <a:schemeClr val="tx1"/>
                </a:solidFill>
              </a:rPr>
              <a:t>. Histograms of oriented gradients for human detection. In CVPR, 2005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88664" y="2920358"/>
            <a:ext cx="175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HOG descriptor*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69027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and </a:t>
            </a:r>
            <a:r>
              <a:rPr lang="en-US" dirty="0"/>
              <a:t>F</a:t>
            </a:r>
            <a:r>
              <a:rPr lang="en-US" dirty="0" smtClean="0"/>
              <a:t>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shown that compressive sensing technology can be employed in a practical inference application by extracting features from compressive measurements directly, using smashed correlation filters, thus avoiding reconstruction.</a:t>
            </a:r>
            <a:endParaRPr lang="en-US" dirty="0"/>
          </a:p>
          <a:p>
            <a:r>
              <a:rPr lang="en-US" dirty="0" smtClean="0"/>
              <a:t>Points to new avenues of research for understanding how to solve high-level computer vision problems from computational imagers in general.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53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551"/>
            <a:ext cx="10515600" cy="435133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W.B. Johnson, </a:t>
            </a:r>
            <a:r>
              <a:rPr lang="en-US" sz="2000" dirty="0"/>
              <a:t>and </a:t>
            </a:r>
            <a:r>
              <a:rPr lang="en-US" sz="2000" dirty="0" smtClean="0"/>
              <a:t>J. </a:t>
            </a:r>
            <a:r>
              <a:rPr lang="en-US" sz="2000" dirty="0" err="1" smtClean="0"/>
              <a:t>Lindenstrauss</a:t>
            </a:r>
            <a:r>
              <a:rPr lang="en-US" sz="2000" dirty="0"/>
              <a:t>. "Extensions of Lipschitz mappings into a Hilbert space." </a:t>
            </a:r>
            <a:r>
              <a:rPr lang="en-US" sz="2000" i="1" dirty="0"/>
              <a:t>Contemporary mathematics</a:t>
            </a:r>
            <a:r>
              <a:rPr lang="en-US" sz="2000" dirty="0"/>
              <a:t> 26.189-206 (1984): </a:t>
            </a:r>
            <a:r>
              <a:rPr lang="en-US" sz="2000" dirty="0" smtClean="0"/>
              <a:t>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J</a:t>
            </a:r>
            <a:r>
              <a:rPr lang="en-US" sz="2000" dirty="0"/>
              <a:t>. Romberg, M. </a:t>
            </a:r>
            <a:r>
              <a:rPr lang="en-US" sz="2000" dirty="0" err="1"/>
              <a:t>Wakin</a:t>
            </a:r>
            <a:r>
              <a:rPr lang="en-US" sz="2000" dirty="0"/>
              <a:t>, "Compressed Sensing: A Tutorial", </a:t>
            </a:r>
            <a:r>
              <a:rPr lang="en-US" sz="2000" i="1" dirty="0"/>
              <a:t>IEEE Statistical Signal Processing Workshop</a:t>
            </a:r>
            <a:r>
              <a:rPr lang="en-US" sz="2000" dirty="0"/>
              <a:t>, </a:t>
            </a:r>
            <a:r>
              <a:rPr lang="en-US" sz="2000" dirty="0" smtClean="0"/>
              <a:t>2007.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M</a:t>
            </a:r>
            <a:r>
              <a:rPr lang="en-US" sz="2000" dirty="0"/>
              <a:t>. A. Davenport, M. F. Duarte, M. B. </a:t>
            </a:r>
            <a:r>
              <a:rPr lang="en-US" sz="2000" dirty="0" err="1"/>
              <a:t>Wakin</a:t>
            </a:r>
            <a:r>
              <a:rPr lang="en-US" sz="2000" dirty="0"/>
              <a:t>, J. N. </a:t>
            </a:r>
            <a:r>
              <a:rPr lang="en-US" sz="2000" dirty="0" err="1"/>
              <a:t>Laska</a:t>
            </a:r>
            <a:r>
              <a:rPr lang="en-US" sz="2000" dirty="0"/>
              <a:t>, D. </a:t>
            </a:r>
            <a:r>
              <a:rPr lang="en-US" sz="2000" dirty="0" err="1"/>
              <a:t>Takhar</a:t>
            </a:r>
            <a:r>
              <a:rPr lang="en-US" sz="2000" dirty="0"/>
              <a:t>, K. F. </a:t>
            </a:r>
            <a:r>
              <a:rPr lang="en-US" sz="2000" dirty="0" err="1"/>
              <a:t>Kelly,and</a:t>
            </a:r>
            <a:r>
              <a:rPr lang="en-US" sz="2000" dirty="0"/>
              <a:t> R. G. </a:t>
            </a:r>
            <a:r>
              <a:rPr lang="en-US" sz="2000" dirty="0" err="1"/>
              <a:t>Baraniuk</a:t>
            </a:r>
            <a:r>
              <a:rPr lang="en-US" sz="2000" dirty="0"/>
              <a:t>. “The smashed filter for compressive classification and target recognition.” </a:t>
            </a:r>
            <a:r>
              <a:rPr lang="en-US" sz="2000" i="1" dirty="0"/>
              <a:t>Electronic Imaging</a:t>
            </a:r>
            <a:r>
              <a:rPr lang="en-US" sz="2000" dirty="0"/>
              <a:t>, pages 64980H–64980H. International Society for Optics and Photonics, </a:t>
            </a:r>
            <a:r>
              <a:rPr lang="en-US" sz="2000" dirty="0" smtClean="0"/>
              <a:t>2007.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AMP Database, </a:t>
            </a:r>
            <a:r>
              <a:rPr lang="en-US" sz="2000" dirty="0"/>
              <a:t>http://</a:t>
            </a:r>
            <a:r>
              <a:rPr lang="en-US" sz="2000" dirty="0" smtClean="0"/>
              <a:t>chenlab.ece.cornell.edu/projects/FaceAuthentication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S</a:t>
            </a:r>
            <a:r>
              <a:rPr lang="en-US" sz="2000" dirty="0"/>
              <a:t>. Z. Li, R. Chu, S. Liao, and L. Zhang. “Illumination invariant face recognition using near-infrared images.” </a:t>
            </a:r>
            <a:r>
              <a:rPr lang="en-US" sz="2000" i="1" dirty="0"/>
              <a:t>Pattern Analysis and Machine Intelligence, IEEE Transactions on</a:t>
            </a:r>
            <a:r>
              <a:rPr lang="en-US" sz="2000" dirty="0"/>
              <a:t>, 29(4):627–639, 2007.</a:t>
            </a:r>
          </a:p>
          <a:p>
            <a:pPr marL="514350" indent="-514350">
              <a:buFont typeface="+mj-lt"/>
              <a:buAutoNum type="arabicPeriod"/>
            </a:pPr>
            <a:endParaRPr lang="en-US" sz="3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21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47535" y="5246279"/>
            <a:ext cx="189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Palatino Linotype" panose="02040502050505030304" pitchFamily="18" charset="0"/>
              </a:rPr>
              <a:t>Thank you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013682"/>
            <a:ext cx="4114800" cy="365125"/>
          </a:xfrm>
        </p:spPr>
        <p:txBody>
          <a:bodyPr/>
          <a:lstStyle/>
          <a:p>
            <a:r>
              <a:rPr lang="en-US" sz="1800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Supported by ONR and NSF</a:t>
            </a:r>
            <a:endParaRPr lang="en-US" sz="1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4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Inner Products – Proof Sketch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08" y="1617978"/>
            <a:ext cx="1448957" cy="3488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065" y="1508523"/>
            <a:ext cx="2347348" cy="5677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6081600"/>
            <a:ext cx="8775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 Linotype" panose="02040502050505030304" pitchFamily="18" charset="0"/>
              </a:rPr>
              <a:t>Proving the other direction along the same lines gives us the required result.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59462" y="1505136"/>
            <a:ext cx="4441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∀ </a:t>
            </a:r>
            <a:r>
              <a:rPr lang="en-US" sz="2400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u, v ∈ </a:t>
            </a:r>
            <a:r>
              <a:rPr lang="en-US" sz="2400" i="1" dirty="0" smtClean="0">
                <a:cs typeface="Times New Roman" panose="02020603050405020304" pitchFamily="18" charset="0"/>
              </a:rPr>
              <a:t>Q and </a:t>
            </a:r>
            <a:r>
              <a:rPr lang="en-US" sz="2400" dirty="0" smtClean="0"/>
              <a:t>∥</a:t>
            </a:r>
            <a:r>
              <a:rPr lang="en-US" sz="2400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u</a:t>
            </a:r>
            <a:r>
              <a:rPr lang="en-US" sz="2400" dirty="0" smtClean="0"/>
              <a:t>∥ </a:t>
            </a:r>
            <a:r>
              <a:rPr lang="en-US" sz="2400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= </a:t>
            </a:r>
            <a:r>
              <a:rPr lang="en-US" sz="24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/>
              <a:t>∥</a:t>
            </a:r>
            <a:r>
              <a:rPr lang="en-US" sz="2400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/>
              <a:t>∥</a:t>
            </a:r>
            <a:r>
              <a:rPr lang="en-US" sz="2400" i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1,</a:t>
            </a:r>
            <a:endParaRPr lang="en-US" sz="2400" baseline="30000" dirty="0"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2144169"/>
            <a:ext cx="206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 Linotype" panose="02040502050505030304" pitchFamily="18" charset="0"/>
              </a:rPr>
              <a:t>Using JL lemma,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024108" y="2560552"/>
            <a:ext cx="7699521" cy="3281597"/>
            <a:chOff x="1024108" y="2560552"/>
            <a:chExt cx="7699521" cy="328159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4108" y="2560552"/>
              <a:ext cx="7699521" cy="324493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133493" y="5397190"/>
              <a:ext cx="289931" cy="4082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70709" y="5257374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125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Compressive Sensing for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0824"/>
            <a:ext cx="10515600" cy="4693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Benefits of IR imaging for inference – illumination invariance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79" y="2513704"/>
            <a:ext cx="6096000" cy="2505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00026" y="2934586"/>
            <a:ext cx="14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Color camera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00026" y="4127749"/>
            <a:ext cx="215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Near-infrared imager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324171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tx1"/>
                </a:solidFill>
              </a:rPr>
              <a:t>S</a:t>
            </a:r>
            <a:r>
              <a:rPr lang="en-US" dirty="0" smtClean="0">
                <a:solidFill>
                  <a:schemeClr val="tx1"/>
                </a:solidFill>
              </a:rPr>
              <a:t>. Z. Li, R. Chu, S. Liao, and L. Zhang. “Illumination invariant face recognition using near-infrared images.” </a:t>
            </a:r>
            <a:r>
              <a:rPr lang="en-US" i="1" dirty="0" smtClean="0">
                <a:solidFill>
                  <a:schemeClr val="tx1"/>
                </a:solidFill>
              </a:rPr>
              <a:t>Pattern Analysis and Machine Intelligence, IEEE Transactions on</a:t>
            </a:r>
            <a:r>
              <a:rPr lang="en-US" dirty="0" smtClean="0">
                <a:solidFill>
                  <a:schemeClr val="tx1"/>
                </a:solidFill>
              </a:rPr>
              <a:t>, 29(4):627–639, 2007.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6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Compressive Sensing for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0824"/>
            <a:ext cx="10515600" cy="4693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Benefits of IR imaging for inference – illumination invariance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74871" y="5249422"/>
            <a:ext cx="142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Color camera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4871" y="3629538"/>
            <a:ext cx="213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Long-wave IR imager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pPr algn="l"/>
            <a:r>
              <a:rPr lang="en-US" smtClean="0">
                <a:solidFill>
                  <a:schemeClr val="tx1"/>
                </a:solidFill>
              </a:rPr>
              <a:t>Reviews, Refinements and New Ideas in Face Recognition, July 2011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705" y="2466970"/>
            <a:ext cx="5930590" cy="364258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1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Acquisition Time Can Be Significantly Reduced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3684"/>
            <a:ext cx="10515600" cy="4351338"/>
          </a:xfrm>
        </p:spPr>
        <p:txBody>
          <a:bodyPr/>
          <a:lstStyle/>
          <a:p>
            <a:r>
              <a:rPr lang="en-US" dirty="0" smtClean="0"/>
              <a:t>Our SPC senses 22.7 measurements/second</a:t>
            </a:r>
          </a:p>
          <a:p>
            <a:r>
              <a:rPr lang="en-US" dirty="0" smtClean="0"/>
              <a:t>For a 128 x 128 image, sensing time 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680436"/>
              </p:ext>
            </p:extLst>
          </p:nvPr>
        </p:nvGraphicFramePr>
        <p:xfrm>
          <a:off x="923073" y="3436805"/>
          <a:ext cx="10345854" cy="1536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5318"/>
                <a:gridCol w="3036478"/>
                <a:gridCol w="2364058"/>
              </a:tblGrid>
              <a:tr h="42151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Sensing Mechanism</a:t>
                      </a:r>
                      <a:endParaRPr lang="en-US" b="1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% Measurements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Required</a:t>
                      </a:r>
                      <a:endParaRPr lang="en-US" b="1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Sensing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Time</a:t>
                      </a:r>
                      <a:endParaRPr lang="en-US" b="1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7119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Sensing all measurements</a:t>
                      </a:r>
                      <a:endParaRPr lang="en-US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100%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 (16384)</a:t>
                      </a:r>
                      <a:endParaRPr lang="en-US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Palatino Linotype" panose="02040502050505030304" pitchFamily="18" charset="0"/>
                        </a:rPr>
                        <a:t>0.72 s</a:t>
                      </a:r>
                      <a:endParaRPr lang="en-US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7762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Palatino Linotype" panose="02040502050505030304" pitchFamily="18" charset="0"/>
                        </a:rPr>
                        <a:t>Compressive</a:t>
                      </a:r>
                      <a:r>
                        <a:rPr lang="en-US" b="0" baseline="0" dirty="0" smtClean="0">
                          <a:latin typeface="Palatino Linotype" panose="02040502050505030304" pitchFamily="18" charset="0"/>
                        </a:rPr>
                        <a:t> sensing with recovery</a:t>
                      </a:r>
                      <a:endParaRPr lang="en-US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Palatino Linotype" panose="02040502050505030304" pitchFamily="18" charset="0"/>
                        </a:rPr>
                        <a:t>20% </a:t>
                      </a:r>
                      <a:endParaRPr lang="en-US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Palatino Linotype" panose="02040502050505030304" pitchFamily="18" charset="0"/>
                        </a:rPr>
                        <a:t>~ 0.1 s</a:t>
                      </a:r>
                      <a:endParaRPr lang="en-US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56839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Palatino Linotype" panose="02040502050505030304" pitchFamily="18" charset="0"/>
                        </a:rPr>
                        <a:t>Compressive sensing</a:t>
                      </a:r>
                      <a:r>
                        <a:rPr lang="en-US" b="0" baseline="0" dirty="0" smtClean="0">
                          <a:latin typeface="Palatino Linotype" panose="02040502050505030304" pitchFamily="18" charset="0"/>
                        </a:rPr>
                        <a:t> without reconstruction</a:t>
                      </a:r>
                      <a:endParaRPr lang="en-US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Palatino Linotype" panose="02040502050505030304" pitchFamily="18" charset="0"/>
                        </a:rPr>
                        <a:t>1%</a:t>
                      </a:r>
                      <a:endParaRPr lang="en-US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Palatino Linotype" panose="02040502050505030304" pitchFamily="18" charset="0"/>
                        </a:rPr>
                        <a:t>~ 0.001 s</a:t>
                      </a:r>
                      <a:endParaRPr lang="en-US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14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show that simple linear features using smashed correlation filters can be extracted without reconstruction and can be used reliably for high level inference.</a:t>
            </a:r>
          </a:p>
          <a:p>
            <a:r>
              <a:rPr lang="en-US" dirty="0"/>
              <a:t>It is shown through experiments in face recognition that it is indeed possible to perform </a:t>
            </a:r>
            <a:r>
              <a:rPr lang="en-US" dirty="0" smtClean="0"/>
              <a:t>compressive </a:t>
            </a:r>
            <a:r>
              <a:rPr lang="en-US" dirty="0"/>
              <a:t>inference with these features with only a marginal loss in accuracy compared to </a:t>
            </a:r>
            <a:r>
              <a:rPr lang="en-US" dirty="0" smtClean="0"/>
              <a:t>traditional (oracle) </a:t>
            </a:r>
            <a:r>
              <a:rPr lang="en-US" dirty="0"/>
              <a:t>sensing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1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Maximum Margin Correlation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Developed by Rodriguez et al. (2013)</a:t>
            </a:r>
          </a:p>
          <a:p>
            <a:r>
              <a:rPr lang="en-US" dirty="0" smtClean="0"/>
              <a:t>Combines the strengths of correlation filters and SVM.</a:t>
            </a:r>
          </a:p>
          <a:p>
            <a:r>
              <a:rPr lang="en-US" dirty="0" smtClean="0"/>
              <a:t>Optimize for </a:t>
            </a:r>
          </a:p>
          <a:p>
            <a:pPr lvl="1"/>
            <a:r>
              <a:rPr lang="en-US" dirty="0" smtClean="0"/>
              <a:t>High peak at target location.</a:t>
            </a:r>
          </a:p>
          <a:p>
            <a:pPr lvl="1"/>
            <a:r>
              <a:rPr lang="en-US" dirty="0" smtClean="0"/>
              <a:t>Maximum margin (SVM objective)</a:t>
            </a:r>
          </a:p>
          <a:p>
            <a:r>
              <a:rPr lang="en-US" dirty="0" smtClean="0"/>
              <a:t>Solve optimization problem of the form: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reduced to a single optimization problem that can be solved on any standard SVM solver.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594" y="3841276"/>
            <a:ext cx="5086350" cy="13335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9577039" cy="365125"/>
          </a:xfrm>
        </p:spPr>
        <p:txBody>
          <a:bodyPr/>
          <a:lstStyle/>
          <a:p>
            <a:pPr algn="l"/>
            <a:r>
              <a:rPr lang="en-US" sz="1400" smtClean="0">
                <a:solidFill>
                  <a:schemeClr val="tx1"/>
                </a:solidFill>
              </a:rPr>
              <a:t>A. Rodriguez, V. N. Boddeti, B. V. Kumar, and A. Mahalanobis. Maximum margin correlation filter: A new approach for localization and classification. IEEE Transactions on Image Processing, 22(2):631–643, 2013.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37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extraction from correlation 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correlation plane is divided into non-overlapping blocks and the PSR and peak values of each block is extracted.</a:t>
            </a:r>
          </a:p>
          <a:p>
            <a:r>
              <a:rPr lang="en-US" dirty="0" smtClean="0"/>
              <a:t>The peak and PSR for the entire correlation plane are also extracted.</a:t>
            </a:r>
          </a:p>
          <a:p>
            <a:r>
              <a:rPr lang="en-US" dirty="0" smtClean="0"/>
              <a:t>All these values are concatenated to form the feature vector that is input to the SVMs.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Compressive Imaging – Single Pixel Camera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566" y="2287355"/>
            <a:ext cx="5484234" cy="2362704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* dsp.rice.edu/</a:t>
            </a:r>
            <a:r>
              <a:rPr lang="en-US" sz="1600" dirty="0" err="1" smtClean="0">
                <a:solidFill>
                  <a:schemeClr val="tx1"/>
                </a:solidFill>
              </a:rPr>
              <a:t>cscamera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18" y="2287355"/>
            <a:ext cx="5213928" cy="2625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59844" y="22873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633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329" y="2422244"/>
            <a:ext cx="33718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76" y="365125"/>
            <a:ext cx="10726479" cy="1325563"/>
          </a:xfrm>
        </p:spPr>
        <p:txBody>
          <a:bodyPr/>
          <a:lstStyle/>
          <a:p>
            <a:r>
              <a:rPr lang="en-US" dirty="0" smtClean="0"/>
              <a:t>Inference on Compressive Measurements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36" y="3289690"/>
            <a:ext cx="2268005" cy="17122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806" y="3289690"/>
            <a:ext cx="2278452" cy="1712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522731" y="3689896"/>
            <a:ext cx="372905" cy="913688"/>
          </a:xfrm>
          <a:prstGeom prst="rect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</p:pic>
      <p:cxnSp>
        <p:nvCxnSpPr>
          <p:cNvPr id="8" name="Straight Arrow Connector 7"/>
          <p:cNvCxnSpPr/>
          <p:nvPr/>
        </p:nvCxnSpPr>
        <p:spPr>
          <a:xfrm>
            <a:off x="1862779" y="4144952"/>
            <a:ext cx="16318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910512" y="4144953"/>
            <a:ext cx="960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445928" y="4144953"/>
            <a:ext cx="601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25050" y="4550741"/>
            <a:ext cx="1747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Compressive</a:t>
            </a:r>
          </a:p>
          <a:p>
            <a:r>
              <a:rPr lang="en-US" dirty="0" smtClean="0">
                <a:latin typeface="Palatino Linotype" panose="02040502050505030304" pitchFamily="18" charset="0"/>
              </a:rPr>
              <a:t>Measurements </a:t>
            </a:r>
          </a:p>
          <a:p>
            <a:r>
              <a:rPr lang="en-US" dirty="0" smtClean="0">
                <a:latin typeface="Palatino Linotype" panose="02040502050505030304" pitchFamily="18" charset="0"/>
              </a:rPr>
              <a:t>from SPC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0338" y="3685075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Reconstruction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83041" y="3821787"/>
            <a:ext cx="1233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Feature</a:t>
            </a:r>
          </a:p>
          <a:p>
            <a:r>
              <a:rPr lang="en-US" dirty="0" smtClean="0">
                <a:latin typeface="Palatino Linotype" panose="02040502050505030304" pitchFamily="18" charset="0"/>
              </a:rPr>
              <a:t>Extraction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51671" y="396028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 panose="02040502050505030304" pitchFamily="18" charset="0"/>
              </a:rPr>
              <a:t>Inference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295524" y="2303016"/>
            <a:ext cx="10515600" cy="89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			Reconstruct-then-infer paradigm</a:t>
            </a:r>
            <a:endParaRPr lang="en-US" sz="2400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650506" y="2849966"/>
            <a:ext cx="2230220" cy="1350808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Palatino Linotype" panose="02040502050505030304" pitchFamily="18" charset="0"/>
              </a:rPr>
              <a:t>Major bottleneck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9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Reconstruction algorithms suffer from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drawbacks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2500" dirty="0"/>
              <a:t>Computationally expensive</a:t>
            </a:r>
          </a:p>
          <a:p>
            <a:pPr lvl="1"/>
            <a:r>
              <a:rPr lang="en-US" sz="2500" dirty="0"/>
              <a:t>Do not produce good results at high compression </a:t>
            </a:r>
            <a:r>
              <a:rPr lang="en-US" sz="2500" dirty="0" smtClean="0"/>
              <a:t>ratios.</a:t>
            </a:r>
          </a:p>
          <a:p>
            <a:pPr marL="457200" lvl="1" indent="0">
              <a:buNone/>
            </a:pPr>
            <a:endParaRPr lang="en-US" sz="2500" dirty="0"/>
          </a:p>
          <a:p>
            <a:pPr marL="457200" lvl="1" indent="0">
              <a:buNone/>
            </a:pPr>
            <a:endParaRPr lang="en-US" sz="2500" dirty="0" smtClean="0"/>
          </a:p>
          <a:p>
            <a:pPr lvl="1"/>
            <a:endParaRPr lang="en-US" sz="2500" dirty="0"/>
          </a:p>
          <a:p>
            <a:pPr lvl="1"/>
            <a:endParaRPr lang="en-US" sz="2500" dirty="0" smtClean="0"/>
          </a:p>
          <a:p>
            <a:pPr lvl="1"/>
            <a:endParaRPr lang="en-US" sz="2500" dirty="0"/>
          </a:p>
          <a:p>
            <a:pPr lvl="1"/>
            <a:endParaRPr lang="en-US" sz="2500" dirty="0" smtClean="0"/>
          </a:p>
          <a:p>
            <a:pPr lvl="1"/>
            <a:r>
              <a:rPr lang="en-US" sz="2500" dirty="0" smtClean="0"/>
              <a:t>Various parameters such as </a:t>
            </a:r>
            <a:r>
              <a:rPr lang="en-US" sz="2500" dirty="0" err="1" smtClean="0"/>
              <a:t>sparsity</a:t>
            </a:r>
            <a:r>
              <a:rPr lang="en-US" sz="2500" dirty="0" smtClean="0"/>
              <a:t> level and </a:t>
            </a:r>
            <a:r>
              <a:rPr lang="en-US" sz="2500" dirty="0" err="1" smtClean="0"/>
              <a:t>sparsifying</a:t>
            </a:r>
            <a:r>
              <a:rPr lang="en-US" sz="2500" dirty="0" smtClean="0"/>
              <a:t> basis need to be known a priori.</a:t>
            </a:r>
            <a:endParaRPr lang="en-US" sz="25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45270" y="2665141"/>
            <a:ext cx="9144621" cy="2500893"/>
            <a:chOff x="1114891" y="2833688"/>
            <a:chExt cx="9316227" cy="270033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4891" y="2867026"/>
              <a:ext cx="2447925" cy="266700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2562" y="2867026"/>
              <a:ext cx="2438400" cy="26479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8365" y="2833688"/>
              <a:ext cx="2266950" cy="26289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7493" y="2833688"/>
              <a:ext cx="2333625" cy="2657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187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4" y="365125"/>
            <a:ext cx="10730359" cy="1325563"/>
          </a:xfrm>
        </p:spPr>
        <p:txBody>
          <a:bodyPr/>
          <a:lstStyle/>
          <a:p>
            <a:r>
              <a:rPr lang="en-US" dirty="0" smtClean="0"/>
              <a:t>Is Reconstruction Necessary for Inference?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26589"/>
          </a:xfrm>
        </p:spPr>
        <p:txBody>
          <a:bodyPr>
            <a:normAutofit/>
          </a:bodyPr>
          <a:lstStyle/>
          <a:p>
            <a:r>
              <a:rPr lang="en-US" dirty="0"/>
              <a:t>We posit that one can build effective inference algorithms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directly on the compressed bits.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84247" y="3275501"/>
            <a:ext cx="10154794" cy="2681475"/>
            <a:chOff x="1002853" y="3359643"/>
            <a:chExt cx="10154794" cy="2681475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5765" y="3359643"/>
              <a:ext cx="2268005" cy="1712209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5535" y="3359643"/>
              <a:ext cx="2278452" cy="1712209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1513569" y="3721540"/>
              <a:ext cx="363125" cy="933450"/>
            </a:xfrm>
            <a:prstGeom prst="rect">
              <a:avLst/>
            </a:prstGeom>
            <a:scene3d>
              <a:camera prst="orthographicFront">
                <a:rot lat="0" lon="0" rev="5400000"/>
              </a:camera>
              <a:lightRig rig="threePt" dir="t"/>
            </a:scene3d>
          </p:spPr>
        </p:pic>
        <p:cxnSp>
          <p:nvCxnSpPr>
            <p:cNvPr id="23" name="Straight Arrow Connector 22"/>
            <p:cNvCxnSpPr/>
            <p:nvPr/>
          </p:nvCxnSpPr>
          <p:spPr>
            <a:xfrm>
              <a:off x="1891285" y="4214906"/>
              <a:ext cx="15740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881241" y="4214906"/>
              <a:ext cx="9606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9416657" y="4214906"/>
              <a:ext cx="6015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002853" y="4628682"/>
              <a:ext cx="16754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Compressive</a:t>
              </a:r>
            </a:p>
            <a:p>
              <a:r>
                <a:rPr lang="en-US" dirty="0" smtClean="0">
                  <a:latin typeface="Palatino Linotype" panose="02040502050505030304" pitchFamily="18" charset="0"/>
                </a:rPr>
                <a:t>measurements</a:t>
              </a:r>
              <a:endParaRPr lang="en-US" dirty="0">
                <a:latin typeface="Palatino Linotype" panose="0204050205050503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16538" y="3855073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Reconstruction</a:t>
              </a:r>
              <a:endParaRPr lang="en-US" dirty="0">
                <a:latin typeface="Palatino Linotype" panose="020405020505050303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3770" y="3891740"/>
              <a:ext cx="123303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Feature</a:t>
              </a:r>
            </a:p>
            <a:p>
              <a:r>
                <a:rPr lang="en-US" dirty="0" smtClean="0">
                  <a:latin typeface="Palatino Linotype" panose="02040502050505030304" pitchFamily="18" charset="0"/>
                </a:rPr>
                <a:t>Extraction</a:t>
              </a:r>
              <a:endParaRPr lang="en-US" dirty="0">
                <a:latin typeface="Palatino Linotype" panose="020405020505050303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022400" y="4030240"/>
              <a:ext cx="11352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 panose="02040502050505030304" pitchFamily="18" charset="0"/>
                </a:rPr>
                <a:t>Inference</a:t>
              </a:r>
              <a:endParaRPr lang="en-US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30" name="Curved Connector 29"/>
            <p:cNvCxnSpPr>
              <a:stCxn id="26" idx="2"/>
              <a:endCxn id="21" idx="2"/>
            </p:cNvCxnSpPr>
            <p:nvPr/>
          </p:nvCxnSpPr>
          <p:spPr>
            <a:xfrm rot="5400000" flipH="1" flipV="1">
              <a:off x="4886091" y="2026344"/>
              <a:ext cx="203161" cy="6294178"/>
            </a:xfrm>
            <a:prstGeom prst="curvedConnector3">
              <a:avLst>
                <a:gd name="adj1" fmla="val -469299"/>
              </a:avLst>
            </a:prstGeom>
            <a:ln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836322" y="5671786"/>
              <a:ext cx="23534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>
                      <a:lumMod val="50000"/>
                    </a:schemeClr>
                  </a:solidFill>
                </a:rPr>
                <a:t>Bypass reconstruction?</a:t>
              </a:r>
              <a:endParaRPr lang="en-US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623441" y="2704502"/>
            <a:ext cx="10515600" cy="897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			Reconstruction-free compressive inference</a:t>
            </a:r>
            <a:endParaRPr lang="en-US" sz="2400" dirty="0" smtClean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92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for direct feature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Johnson-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Lindenstrauss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Lemma [1]</a:t>
                </a:r>
                <a:endParaRPr lang="en-US" baseline="30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:r>
                  <a:rPr lang="en-US" dirty="0"/>
                  <a:t>a given set </a:t>
                </a:r>
                <a:r>
                  <a:rPr lang="en-US" dirty="0" smtClean="0"/>
                  <a:t>of Q </a:t>
                </a:r>
                <a:r>
                  <a:rPr lang="en-US" dirty="0"/>
                  <a:t>points </a:t>
                </a:r>
                <a:r>
                  <a:rPr lang="en-US" dirty="0" smtClean="0"/>
                  <a:t>in a </a:t>
                </a:r>
                <a:r>
                  <a:rPr lang="en-US" dirty="0"/>
                  <a:t>high </a:t>
                </a:r>
                <a:r>
                  <a:rPr lang="en-US" dirty="0" smtClean="0"/>
                  <a:t>dimensional space, </a:t>
                </a:r>
                <a:r>
                  <a:rPr lang="en-US" dirty="0"/>
                  <a:t>certain </a:t>
                </a:r>
                <a:r>
                  <a:rPr lang="en-US" dirty="0" err="1"/>
                  <a:t>embeddings</a:t>
                </a:r>
                <a:r>
                  <a:rPr lang="en-US" dirty="0"/>
                  <a:t> exist that </a:t>
                </a:r>
                <a:r>
                  <a:rPr lang="en-US" dirty="0" smtClean="0"/>
                  <a:t>nearly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preserve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distances</a:t>
                </a:r>
                <a:r>
                  <a:rPr lang="en-US" dirty="0"/>
                  <a:t> between points when mapped to a lower dimensional </a:t>
                </a:r>
                <a:r>
                  <a:rPr lang="en-US" dirty="0" smtClean="0"/>
                  <a:t>space.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It has been shown that the mapping f can be a </a:t>
                </a:r>
                <a:r>
                  <a:rPr lang="en-US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random matrix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dirty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 smtClean="0"/>
                  <a:t> with entries drawn from certain distributions. Such matrices are used in CS.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928" t="-322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838200" y="6410562"/>
            <a:ext cx="10212658" cy="173605"/>
          </a:xfrm>
        </p:spPr>
        <p:txBody>
          <a:bodyPr/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[1] W.B. Johnson and J. </a:t>
            </a:r>
            <a:r>
              <a:rPr lang="en-US" sz="1400" dirty="0" err="1" smtClean="0">
                <a:solidFill>
                  <a:schemeClr val="tx1"/>
                </a:solidFill>
              </a:rPr>
              <a:t>Lindenstrauss</a:t>
            </a:r>
            <a:r>
              <a:rPr lang="en-US" sz="1400" dirty="0" smtClean="0">
                <a:solidFill>
                  <a:schemeClr val="tx1"/>
                </a:solidFill>
              </a:rPr>
              <a:t>. "Extensions of Lipschitz mappings into a Hilbert space." </a:t>
            </a:r>
            <a:r>
              <a:rPr lang="en-US" sz="1400" i="1" dirty="0" smtClean="0">
                <a:solidFill>
                  <a:schemeClr val="tx1"/>
                </a:solidFill>
              </a:rPr>
              <a:t>Contemporary       mathematics</a:t>
            </a:r>
            <a:r>
              <a:rPr lang="en-US" sz="1400" dirty="0" smtClean="0">
                <a:solidFill>
                  <a:schemeClr val="tx1"/>
                </a:solidFill>
              </a:rPr>
              <a:t> 26.189-206 (1984): 1. </a:t>
            </a:r>
          </a:p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[2] J. Romberg, M. </a:t>
            </a:r>
            <a:r>
              <a:rPr lang="en-US" sz="1400" dirty="0" err="1" smtClean="0">
                <a:solidFill>
                  <a:schemeClr val="tx1"/>
                </a:solidFill>
              </a:rPr>
              <a:t>Wakin</a:t>
            </a:r>
            <a:r>
              <a:rPr lang="en-US" sz="1400" dirty="0" smtClean="0">
                <a:solidFill>
                  <a:schemeClr val="tx1"/>
                </a:solidFill>
              </a:rPr>
              <a:t>, "Compressed Sensing: A Tutorial", IEEE Statistical Signal Processing Workshop, 2007.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7636" y="3158922"/>
            <a:ext cx="4138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[2]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85220" y="3257855"/>
            <a:ext cx="8322945" cy="1874461"/>
            <a:chOff x="1685220" y="3257855"/>
            <a:chExt cx="8322945" cy="1874461"/>
          </a:xfrm>
        </p:grpSpPr>
        <p:sp>
          <p:nvSpPr>
            <p:cNvPr id="8" name="TextBox 7"/>
            <p:cNvSpPr txBox="1"/>
            <p:nvPr/>
          </p:nvSpPr>
          <p:spPr>
            <a:xfrm>
              <a:off x="9863952" y="3719994"/>
              <a:ext cx="14421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3835" y="3484626"/>
              <a:ext cx="1448957" cy="34882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83835" y="4743386"/>
              <a:ext cx="6945832" cy="38893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20818" y="3257855"/>
              <a:ext cx="3788226" cy="136873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5220" y="4001294"/>
              <a:ext cx="2102422" cy="508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031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for direct 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fact is employed in the design of the smashed filter for compressive classification by Davenport et al. (2007) [3].</a:t>
            </a:r>
          </a:p>
          <a:p>
            <a:r>
              <a:rPr lang="en-US" dirty="0" smtClean="0"/>
              <a:t>We extend this idea to construct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smashed correlation filters </a:t>
            </a:r>
            <a:r>
              <a:rPr lang="en-US" dirty="0" smtClean="0"/>
              <a:t>which are more robust to input variations. </a:t>
            </a:r>
          </a:p>
          <a:p>
            <a:r>
              <a:rPr lang="en-US" dirty="0" smtClean="0"/>
              <a:t>As a consequence of the JL lemma,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inner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products</a:t>
            </a:r>
            <a:r>
              <a:rPr lang="en-US" dirty="0"/>
              <a:t> and hence, correlations between vectors are also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preserved</a:t>
            </a:r>
            <a:r>
              <a:rPr lang="en-US" dirty="0"/>
              <a:t> after mapping to a lower dimension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5743420"/>
            <a:ext cx="10515600" cy="867085"/>
          </a:xfrm>
        </p:spPr>
        <p:txBody>
          <a:bodyPr/>
          <a:lstStyle/>
          <a:p>
            <a:pPr algn="l"/>
            <a:r>
              <a:rPr lang="en-US" sz="1400" dirty="0" smtClean="0">
                <a:solidFill>
                  <a:schemeClr val="tx1"/>
                </a:solidFill>
              </a:rPr>
              <a:t>[3] M. A. Davenport, M. F. Duarte, M. B. </a:t>
            </a:r>
            <a:r>
              <a:rPr lang="en-US" sz="1400" dirty="0" err="1" smtClean="0">
                <a:solidFill>
                  <a:schemeClr val="tx1"/>
                </a:solidFill>
              </a:rPr>
              <a:t>Wakin</a:t>
            </a:r>
            <a:r>
              <a:rPr lang="en-US" sz="1400" dirty="0" smtClean="0">
                <a:solidFill>
                  <a:schemeClr val="tx1"/>
                </a:solidFill>
              </a:rPr>
              <a:t>, J. N. </a:t>
            </a:r>
            <a:r>
              <a:rPr lang="en-US" sz="1400" dirty="0" err="1" smtClean="0">
                <a:solidFill>
                  <a:schemeClr val="tx1"/>
                </a:solidFill>
              </a:rPr>
              <a:t>Laska</a:t>
            </a:r>
            <a:r>
              <a:rPr lang="en-US" sz="1400" dirty="0" smtClean="0">
                <a:solidFill>
                  <a:schemeClr val="tx1"/>
                </a:solidFill>
              </a:rPr>
              <a:t>, D. </a:t>
            </a:r>
            <a:r>
              <a:rPr lang="en-US" sz="1400" dirty="0" err="1" smtClean="0">
                <a:solidFill>
                  <a:schemeClr val="tx1"/>
                </a:solidFill>
              </a:rPr>
              <a:t>Takhar</a:t>
            </a:r>
            <a:r>
              <a:rPr lang="en-US" sz="1400" dirty="0" smtClean="0">
                <a:solidFill>
                  <a:schemeClr val="tx1"/>
                </a:solidFill>
              </a:rPr>
              <a:t>, K. F. </a:t>
            </a:r>
            <a:r>
              <a:rPr lang="en-US" sz="1400" dirty="0" err="1" smtClean="0">
                <a:solidFill>
                  <a:schemeClr val="tx1"/>
                </a:solidFill>
              </a:rPr>
              <a:t>Kelly,and</a:t>
            </a:r>
            <a:r>
              <a:rPr lang="en-US" sz="1400" dirty="0" smtClean="0">
                <a:solidFill>
                  <a:schemeClr val="tx1"/>
                </a:solidFill>
              </a:rPr>
              <a:t> R. G. </a:t>
            </a:r>
            <a:r>
              <a:rPr lang="en-US" sz="1400" dirty="0" err="1" smtClean="0">
                <a:solidFill>
                  <a:schemeClr val="tx1"/>
                </a:solidFill>
              </a:rPr>
              <a:t>Baraniuk</a:t>
            </a:r>
            <a:r>
              <a:rPr lang="en-US" sz="1400" dirty="0" smtClean="0">
                <a:solidFill>
                  <a:schemeClr val="tx1"/>
                </a:solidFill>
              </a:rPr>
              <a:t>. “The smashed filter for compressive classification and target recognition.” In Electronic Imaging, pages 64980H–64980H. International Society for Optics and Photonics, 2007.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Filters for Visual Recognition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B65EB-9F02-4084-8CF7-807E046E1311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63842" y="1713548"/>
            <a:ext cx="8118358" cy="3651695"/>
            <a:chOff x="1863842" y="1713548"/>
            <a:chExt cx="8118358" cy="365169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3842" y="1713548"/>
              <a:ext cx="8118358" cy="3651695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8679180" y="4061460"/>
              <a:ext cx="71120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79180" y="4099560"/>
              <a:ext cx="45719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702039" y="4179599"/>
              <a:ext cx="45719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747758" y="4187665"/>
              <a:ext cx="45719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770617" y="4145726"/>
              <a:ext cx="45719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39456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13435</TotalTime>
  <Words>1400</Words>
  <Application>Microsoft Office PowerPoint</Application>
  <PresentationFormat>Widescreen</PresentationFormat>
  <Paragraphs>278</Paragraphs>
  <Slides>30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Bodoni MT</vt:lpstr>
      <vt:lpstr>Calibri</vt:lpstr>
      <vt:lpstr>Calibri Light</vt:lpstr>
      <vt:lpstr>Cambria Math</vt:lpstr>
      <vt:lpstr>Palatino Linotype</vt:lpstr>
      <vt:lpstr>Times New Roman</vt:lpstr>
      <vt:lpstr>Verdana</vt:lpstr>
      <vt:lpstr>Office Theme</vt:lpstr>
      <vt:lpstr>Reconstruction-free Inference on Compressive Measurements</vt:lpstr>
      <vt:lpstr>Inference in the Traditional Sensing Framework</vt:lpstr>
      <vt:lpstr>Compressive Imaging – Single Pixel Camera</vt:lpstr>
      <vt:lpstr>Inference on Compressive Measurements</vt:lpstr>
      <vt:lpstr>Reconstruction algorithms suffer from drawbacks</vt:lpstr>
      <vt:lpstr>Is Reconstruction Necessary for Inference?</vt:lpstr>
      <vt:lpstr>Basis for direct feature extraction</vt:lpstr>
      <vt:lpstr>Basis for direct feature extraction</vt:lpstr>
      <vt:lpstr>Correlation Filters for Visual Recognition</vt:lpstr>
      <vt:lpstr>Correlation Filters for Visual Recognition</vt:lpstr>
      <vt:lpstr>Recognition with Correlation Filters – Oracle Sensing</vt:lpstr>
      <vt:lpstr>Smashed Correlation Filters for Compressive Recognition</vt:lpstr>
      <vt:lpstr>Experiments</vt:lpstr>
      <vt:lpstr>Results on AMP Database (64 x 64 images)</vt:lpstr>
      <vt:lpstr>Experiments</vt:lpstr>
      <vt:lpstr>Results on NIR Database (256 x 256 images)</vt:lpstr>
      <vt:lpstr>Experiments on Single Pixel Camera</vt:lpstr>
      <vt:lpstr>Experiments on Single Pixel Camera</vt:lpstr>
      <vt:lpstr>Benefits of compressive acquisition in IR</vt:lpstr>
      <vt:lpstr>Conclusions and Future Work</vt:lpstr>
      <vt:lpstr>References</vt:lpstr>
      <vt:lpstr>PowerPoint Presentation</vt:lpstr>
      <vt:lpstr>Preserving Inner Products – Proof Sketch</vt:lpstr>
      <vt:lpstr>Compressive Sensing for Inference</vt:lpstr>
      <vt:lpstr>Compressive Sensing for Inference</vt:lpstr>
      <vt:lpstr>Acquisition Time Can Be Significantly Reduced</vt:lpstr>
      <vt:lpstr>Contributions</vt:lpstr>
      <vt:lpstr>Maximum Margin Correlation Filters</vt:lpstr>
      <vt:lpstr>Feature extraction from correlation planes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RECONSTRUCTION-FREE INFERENCE FROM COMPRESSIVE MEASUREMENTS</dc:title>
  <dc:creator>Suhas Lohit</dc:creator>
  <cp:lastModifiedBy>Suhas Lohit</cp:lastModifiedBy>
  <cp:revision>776</cp:revision>
  <dcterms:created xsi:type="dcterms:W3CDTF">2015-03-18T23:18:47Z</dcterms:created>
  <dcterms:modified xsi:type="dcterms:W3CDTF">2015-08-26T07:09:44Z</dcterms:modified>
</cp:coreProperties>
</file>