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95" r:id="rId2"/>
    <p:sldId id="563" r:id="rId3"/>
    <p:sldId id="564" r:id="rId4"/>
    <p:sldId id="565" r:id="rId5"/>
    <p:sldId id="566" r:id="rId6"/>
    <p:sldId id="567" r:id="rId7"/>
    <p:sldId id="568" r:id="rId8"/>
    <p:sldId id="394" r:id="rId9"/>
  </p:sldIdLst>
  <p:sldSz cx="12192000" cy="6858000"/>
  <p:notesSz cx="6858000" cy="9144000"/>
  <p:embeddedFontLst>
    <p:embeddedFont>
      <p:font typeface="Segoe UI Black" panose="020B0A02040204020203" pitchFamily="34" charset="0"/>
      <p:bold r:id="rId11"/>
      <p:boldItalic r:id="rId12"/>
    </p:embeddedFont>
    <p:embeddedFont>
      <p:font typeface="LM Roman 12" panose="00000500000000000000" charset="0"/>
      <p:regular r:id="rId13"/>
      <p:bold r:id="rId14"/>
      <p: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italic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EezLn/1HhNWRgGScKhBHg==" hashData="0N+rY+S1A7cWHyRH8PYBY/dwGVrwwI8lum2W2X9r2xZWIEor2OrjH0rOaiXeO7g4CXhNlDM9zI0CoPVsZGYMJ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B1C"/>
    <a:srgbClr val="D10233"/>
    <a:srgbClr val="301B92"/>
    <a:srgbClr val="673BB7"/>
    <a:srgbClr val="607D8B"/>
    <a:srgbClr val="ED524F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#2105CS203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Cyclomatic Complexity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B509B648-2F1E-4633-9C22-F6A30AFA79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#2104CS402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Cyclomatic Complexity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#2104CS402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Cyclomatic Complexity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#2104CS402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Cyclomatic Complexity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#2104CS402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Cyclomatic Complexity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#2104CS402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Cyclomatic Complexity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59F472-1FD0-4F1C-9A8D-BB1BC2650E4B}"/>
              </a:ext>
            </a:extLst>
          </p:cNvPr>
          <p:cNvGrpSpPr/>
          <p:nvPr userDrawn="1"/>
        </p:nvGrpSpPr>
        <p:grpSpPr>
          <a:xfrm>
            <a:off x="77648" y="6030563"/>
            <a:ext cx="1649043" cy="501287"/>
            <a:chOff x="10721798" y="852808"/>
            <a:chExt cx="1339023" cy="40704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AE28ADB9-71A2-4BA8-A110-0B47E20B6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1D19CEDE-31B1-4998-902D-244C358C541E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rajkumar.gondaliya@darshan.ac.in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+91-9723232741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Rajkumar Gondaliya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(2104CS402)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09" y="5211647"/>
            <a:ext cx="1417489" cy="134155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697891" y="1467871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5400" dirty="0"/>
              <a:t>Cyclomatic Complexity</a:t>
            </a:r>
          </a:p>
        </p:txBody>
      </p:sp>
    </p:spTree>
    <p:extLst>
      <p:ext uri="{BB962C8B-B14F-4D97-AF65-F5344CB8AC3E}">
        <p14:creationId xmlns:p14="http://schemas.microsoft.com/office/powerpoint/2010/main" val="37887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Cyclomatic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86141D-83B2-657B-7850-A0C18978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Cyclomatic complexity is a </a:t>
            </a:r>
            <a:r>
              <a:rPr lang="en-US" b="1" dirty="0"/>
              <a:t>software metric</a:t>
            </a:r>
            <a:r>
              <a:rPr lang="en-US" dirty="0"/>
              <a:t>, used to </a:t>
            </a:r>
            <a:r>
              <a:rPr lang="en-US" b="1" dirty="0"/>
              <a:t>indicate</a:t>
            </a:r>
            <a:r>
              <a:rPr lang="en-US" dirty="0"/>
              <a:t> the </a:t>
            </a:r>
            <a:r>
              <a:rPr lang="en-US" b="1" dirty="0"/>
              <a:t>complexity of a program</a:t>
            </a:r>
            <a:r>
              <a:rPr lang="en-US" dirty="0"/>
              <a:t>.</a:t>
            </a:r>
          </a:p>
          <a:p>
            <a:r>
              <a:rPr lang="en-US" dirty="0"/>
              <a:t>It is calculated by developing a </a:t>
            </a:r>
            <a:r>
              <a:rPr lang="en-US" b="1" dirty="0"/>
              <a:t>Control Flow Graph </a:t>
            </a:r>
            <a:r>
              <a:rPr lang="en-US" dirty="0"/>
              <a:t>of the code.</a:t>
            </a:r>
          </a:p>
          <a:p>
            <a:r>
              <a:rPr lang="en-US" dirty="0"/>
              <a:t>A control flow graph (CFG) is a directed graph </a:t>
            </a:r>
          </a:p>
          <a:p>
            <a:r>
              <a:rPr lang="en-US" dirty="0"/>
              <a:t>where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nodes</a:t>
            </a:r>
            <a:r>
              <a:rPr lang="en-US" dirty="0"/>
              <a:t> represent </a:t>
            </a:r>
            <a:r>
              <a:rPr lang="en-US" b="1" dirty="0"/>
              <a:t>different instructions </a:t>
            </a:r>
            <a:r>
              <a:rPr lang="en-US" dirty="0"/>
              <a:t>of a program,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edges</a:t>
            </a:r>
            <a:r>
              <a:rPr lang="en-US" dirty="0"/>
              <a:t> define the </a:t>
            </a:r>
            <a:r>
              <a:rPr lang="en-US" b="1" dirty="0"/>
              <a:t>sequence of execution </a:t>
            </a:r>
            <a:r>
              <a:rPr lang="en-US" dirty="0"/>
              <a:t>of such instructions.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9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DF1C3-9DF4-B4A4-1DE0-1C983E24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LM Roman 12" panose="00000500000000000000" pitchFamily="50" charset="0"/>
              </a:rPr>
              <a:t>How to Calculate Cyclomatic Complexity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26EEE-80B2-33AC-1C6C-091EB1C4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919662"/>
          </a:xfrm>
        </p:spPr>
        <p:txBody>
          <a:bodyPr/>
          <a:lstStyle/>
          <a:p>
            <a:r>
              <a:rPr lang="en-US" dirty="0"/>
              <a:t>Cyclomatic Complexity can be represented using the below formula:</a:t>
            </a:r>
          </a:p>
          <a:p>
            <a:r>
              <a:rPr lang="en-US" dirty="0"/>
              <a:t>Cyclomatic complexity = E - N + 2*P </a:t>
            </a:r>
          </a:p>
          <a:p>
            <a:r>
              <a:rPr lang="en-US" dirty="0"/>
              <a:t>where,</a:t>
            </a:r>
          </a:p>
          <a:p>
            <a:pPr lvl="1"/>
            <a:r>
              <a:rPr lang="en-US" dirty="0"/>
              <a:t>E = number of edges in the flow graph.</a:t>
            </a:r>
          </a:p>
          <a:p>
            <a:pPr lvl="1"/>
            <a:r>
              <a:rPr lang="en-US" dirty="0"/>
              <a:t>N = number of nodes in the flow graph.</a:t>
            </a:r>
          </a:p>
          <a:p>
            <a:pPr lvl="1"/>
            <a:r>
              <a:rPr lang="en-US" dirty="0"/>
              <a:t>P = number of nodes that have exit points</a:t>
            </a:r>
          </a:p>
          <a:p>
            <a:pPr lvl="1"/>
            <a:r>
              <a:rPr lang="en-US" dirty="0"/>
              <a:t>For a single program (or subroutine or method), P is always equal to 1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981EE44-0AA8-9602-C35C-AE4244995694}"/>
              </a:ext>
            </a:extLst>
          </p:cNvPr>
          <p:cNvGrpSpPr/>
          <p:nvPr/>
        </p:nvGrpSpPr>
        <p:grpSpPr>
          <a:xfrm>
            <a:off x="1523695" y="3935351"/>
            <a:ext cx="2653585" cy="2286000"/>
            <a:chOff x="699215" y="3733800"/>
            <a:chExt cx="3119907" cy="28397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64E8EFB1-B28A-0E5C-44FF-ACE1A04C3C7F}"/>
                </a:ext>
              </a:extLst>
            </p:cNvPr>
            <p:cNvSpPr/>
            <p:nvPr/>
          </p:nvSpPr>
          <p:spPr>
            <a:xfrm>
              <a:off x="1447800" y="3733800"/>
              <a:ext cx="516228" cy="570702"/>
            </a:xfrm>
            <a:prstGeom prst="ellipse">
              <a:avLst/>
            </a:prstGeom>
            <a:solidFill>
              <a:srgbClr val="B71B1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5E6086BA-91D7-F3E3-9D97-3940F6A26383}"/>
                </a:ext>
              </a:extLst>
            </p:cNvPr>
            <p:cNvSpPr/>
            <p:nvPr/>
          </p:nvSpPr>
          <p:spPr>
            <a:xfrm>
              <a:off x="699215" y="4896806"/>
              <a:ext cx="516228" cy="570702"/>
            </a:xfrm>
            <a:prstGeom prst="ellipse">
              <a:avLst/>
            </a:prstGeom>
            <a:solidFill>
              <a:srgbClr val="B71B1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36A4BC2-031F-E56A-F290-0D599310119F}"/>
                </a:ext>
              </a:extLst>
            </p:cNvPr>
            <p:cNvSpPr/>
            <p:nvPr/>
          </p:nvSpPr>
          <p:spPr>
            <a:xfrm>
              <a:off x="2120720" y="4896806"/>
              <a:ext cx="516228" cy="570702"/>
            </a:xfrm>
            <a:prstGeom prst="ellipse">
              <a:avLst/>
            </a:prstGeom>
            <a:solidFill>
              <a:srgbClr val="B71B1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632D289-56B4-B59D-5A44-A0673C6F09FB}"/>
                </a:ext>
              </a:extLst>
            </p:cNvPr>
            <p:cNvSpPr/>
            <p:nvPr/>
          </p:nvSpPr>
          <p:spPr>
            <a:xfrm>
              <a:off x="1447800" y="6002798"/>
              <a:ext cx="516228" cy="570702"/>
            </a:xfrm>
            <a:prstGeom prst="ellipse">
              <a:avLst/>
            </a:prstGeom>
            <a:solidFill>
              <a:srgbClr val="B71B1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AA6A48B9-E92C-73E0-58DD-90BC6976634E}"/>
                </a:ext>
              </a:extLst>
            </p:cNvPr>
            <p:cNvSpPr/>
            <p:nvPr/>
          </p:nvSpPr>
          <p:spPr>
            <a:xfrm>
              <a:off x="3302894" y="4861257"/>
              <a:ext cx="516228" cy="570702"/>
            </a:xfrm>
            <a:prstGeom prst="ellipse">
              <a:avLst/>
            </a:prstGeom>
            <a:solidFill>
              <a:srgbClr val="B71B1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15EBE3C6-555E-FC4B-4B5D-D718EAA50A3B}"/>
                </a:ext>
              </a:extLst>
            </p:cNvPr>
            <p:cNvCxnSpPr/>
            <p:nvPr/>
          </p:nvCxnSpPr>
          <p:spPr>
            <a:xfrm flipH="1">
              <a:off x="957329" y="4019151"/>
              <a:ext cx="490471" cy="8776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999BC5A2-B0C7-BD84-1A12-216073DD743E}"/>
                </a:ext>
              </a:extLst>
            </p:cNvPr>
            <p:cNvCxnSpPr/>
            <p:nvPr/>
          </p:nvCxnSpPr>
          <p:spPr>
            <a:xfrm>
              <a:off x="1964028" y="4019151"/>
              <a:ext cx="414806" cy="8776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6382AEFC-34C8-6EE1-68EF-6EBA7272916C}"/>
                </a:ext>
              </a:extLst>
            </p:cNvPr>
            <p:cNvCxnSpPr>
              <a:stCxn id="6" idx="4"/>
              <a:endCxn id="8" idx="2"/>
            </p:cNvCxnSpPr>
            <p:nvPr/>
          </p:nvCxnSpPr>
          <p:spPr>
            <a:xfrm>
              <a:off x="957329" y="5467508"/>
              <a:ext cx="490471" cy="8206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5869263D-5BD2-8093-FD93-3D36EB2C2366}"/>
                </a:ext>
              </a:extLst>
            </p:cNvPr>
            <p:cNvCxnSpPr>
              <a:stCxn id="7" idx="4"/>
              <a:endCxn id="8" idx="6"/>
            </p:cNvCxnSpPr>
            <p:nvPr/>
          </p:nvCxnSpPr>
          <p:spPr>
            <a:xfrm flipH="1">
              <a:off x="1964028" y="5467508"/>
              <a:ext cx="414806" cy="8206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F3B2D6DC-E796-A360-3FFE-775CBFA8063B}"/>
                </a:ext>
              </a:extLst>
            </p:cNvPr>
            <p:cNvCxnSpPr>
              <a:endCxn id="9" idx="4"/>
            </p:cNvCxnSpPr>
            <p:nvPr/>
          </p:nvCxnSpPr>
          <p:spPr>
            <a:xfrm flipV="1">
              <a:off x="1888363" y="5431959"/>
              <a:ext cx="1672645" cy="10781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68427322-E494-5CDD-18F0-AC5CB2880D6B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1877095" y="3804720"/>
              <a:ext cx="1683913" cy="10565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D84FFE0A-DD16-AC27-18CC-E2DAAABB7A21}"/>
              </a:ext>
            </a:extLst>
          </p:cNvPr>
          <p:cNvSpPr txBox="1">
            <a:spLocks/>
          </p:cNvSpPr>
          <p:nvPr/>
        </p:nvSpPr>
        <p:spPr>
          <a:xfrm>
            <a:off x="4784335" y="4196937"/>
            <a:ext cx="4895306" cy="221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M Roman 12" panose="00000500000000000000" pitchFamily="50" charset="0"/>
              </a:rPr>
              <a:t>In given graph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E = 6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N = 5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12216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98415-BE75-A778-BCAF-007EB14A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Control Flow Graph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AAF12E-422C-60EE-3080-FA5A5D92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567511"/>
          </a:xfrm>
        </p:spPr>
        <p:txBody>
          <a:bodyPr/>
          <a:lstStyle/>
          <a:p>
            <a:r>
              <a:rPr lang="en-US" dirty="0"/>
              <a:t>A program, </a:t>
            </a:r>
            <a:r>
              <a:rPr lang="en-US" b="1" dirty="0"/>
              <a:t>doesn't </a:t>
            </a:r>
            <a:r>
              <a:rPr lang="en-US" dirty="0"/>
              <a:t>always </a:t>
            </a:r>
            <a:r>
              <a:rPr lang="en-US" b="1" dirty="0"/>
              <a:t>consist</a:t>
            </a:r>
            <a:r>
              <a:rPr lang="en-US" dirty="0"/>
              <a:t> of only </a:t>
            </a:r>
            <a:r>
              <a:rPr lang="en-US" b="1" dirty="0"/>
              <a:t>sequential</a:t>
            </a:r>
            <a:r>
              <a:rPr lang="en-US" dirty="0"/>
              <a:t> </a:t>
            </a:r>
            <a:r>
              <a:rPr lang="en-US" b="1" dirty="0"/>
              <a:t>statements</a:t>
            </a:r>
            <a:r>
              <a:rPr lang="en-US" dirty="0"/>
              <a:t>. </a:t>
            </a:r>
          </a:p>
          <a:p>
            <a:r>
              <a:rPr lang="en-US" dirty="0"/>
              <a:t>There could be </a:t>
            </a:r>
            <a:r>
              <a:rPr lang="en-US" b="1" dirty="0"/>
              <a:t>branching and looping </a:t>
            </a:r>
            <a:r>
              <a:rPr lang="en-US" dirty="0"/>
              <a:t>involved in it as well. </a:t>
            </a:r>
          </a:p>
          <a:p>
            <a:r>
              <a:rPr lang="en-US" dirty="0"/>
              <a:t>Shows how a CFG would look like if there are sequential, selection and iteration kind of statements in order.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322BA0A-082B-1F71-D67E-563D193C064C}"/>
              </a:ext>
            </a:extLst>
          </p:cNvPr>
          <p:cNvSpPr/>
          <p:nvPr/>
        </p:nvSpPr>
        <p:spPr>
          <a:xfrm>
            <a:off x="1519518" y="2749578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616C44E-33AC-0271-92C3-B88CFDD9EE0C}"/>
              </a:ext>
            </a:extLst>
          </p:cNvPr>
          <p:cNvSpPr/>
          <p:nvPr/>
        </p:nvSpPr>
        <p:spPr>
          <a:xfrm>
            <a:off x="1519518" y="4979383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706359C-0A1F-790A-C831-A2994A5B61CB}"/>
              </a:ext>
            </a:extLst>
          </p:cNvPr>
          <p:cNvSpPr/>
          <p:nvPr/>
        </p:nvSpPr>
        <p:spPr>
          <a:xfrm>
            <a:off x="3424518" y="2716307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C35A12B-3EBE-5BED-8D38-14143D4570E0}"/>
              </a:ext>
            </a:extLst>
          </p:cNvPr>
          <p:cNvSpPr/>
          <p:nvPr/>
        </p:nvSpPr>
        <p:spPr>
          <a:xfrm>
            <a:off x="2674860" y="3879313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D7F69E9-F310-3856-21EF-B76653FDC9EC}"/>
              </a:ext>
            </a:extLst>
          </p:cNvPr>
          <p:cNvSpPr/>
          <p:nvPr/>
        </p:nvSpPr>
        <p:spPr>
          <a:xfrm>
            <a:off x="4198860" y="3879313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33EE0F8E-143B-F175-5BDD-B22B5B7F6944}"/>
              </a:ext>
            </a:extLst>
          </p:cNvPr>
          <p:cNvSpPr/>
          <p:nvPr/>
        </p:nvSpPr>
        <p:spPr>
          <a:xfrm>
            <a:off x="3424518" y="4979383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92F08FC-79F1-0682-CEA1-C32216DE18D5}"/>
              </a:ext>
            </a:extLst>
          </p:cNvPr>
          <p:cNvSpPr/>
          <p:nvPr/>
        </p:nvSpPr>
        <p:spPr>
          <a:xfrm>
            <a:off x="5510896" y="2824018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9ECC835-B39D-1638-2F45-94F032867005}"/>
              </a:ext>
            </a:extLst>
          </p:cNvPr>
          <p:cNvSpPr/>
          <p:nvPr/>
        </p:nvSpPr>
        <p:spPr>
          <a:xfrm>
            <a:off x="5510896" y="5053823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6C60F46-7B74-BDC5-17BF-3215592B0199}"/>
              </a:ext>
            </a:extLst>
          </p:cNvPr>
          <p:cNvSpPr/>
          <p:nvPr/>
        </p:nvSpPr>
        <p:spPr>
          <a:xfrm>
            <a:off x="5489431" y="3929068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6C45195-C7D2-CB49-96C5-9C6E6E5FED76}"/>
              </a:ext>
            </a:extLst>
          </p:cNvPr>
          <p:cNvSpPr/>
          <p:nvPr/>
        </p:nvSpPr>
        <p:spPr>
          <a:xfrm>
            <a:off x="7426445" y="2766250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D68F2B3-772E-B25C-8611-CFB8857BCCE6}"/>
              </a:ext>
            </a:extLst>
          </p:cNvPr>
          <p:cNvSpPr/>
          <p:nvPr/>
        </p:nvSpPr>
        <p:spPr>
          <a:xfrm>
            <a:off x="6677860" y="3929256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943F15F-23F2-A7ED-62C1-521F3F89DED4}"/>
              </a:ext>
            </a:extLst>
          </p:cNvPr>
          <p:cNvSpPr/>
          <p:nvPr/>
        </p:nvSpPr>
        <p:spPr>
          <a:xfrm>
            <a:off x="8099365" y="3929256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56312321-CBF2-5B58-F899-F477A37C99B3}"/>
              </a:ext>
            </a:extLst>
          </p:cNvPr>
          <p:cNvSpPr/>
          <p:nvPr/>
        </p:nvSpPr>
        <p:spPr>
          <a:xfrm>
            <a:off x="7426445" y="5035248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96AEC3B-FC10-A7D5-8122-62A37DAE0E87}"/>
              </a:ext>
            </a:extLst>
          </p:cNvPr>
          <p:cNvSpPr/>
          <p:nvPr/>
        </p:nvSpPr>
        <p:spPr>
          <a:xfrm>
            <a:off x="9281539" y="3893707"/>
            <a:ext cx="516228" cy="570702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35D8EDB-8514-D451-72AE-DB93F526E9CE}"/>
              </a:ext>
            </a:extLst>
          </p:cNvPr>
          <p:cNvCxnSpPr>
            <a:endCxn id="5" idx="0"/>
          </p:cNvCxnSpPr>
          <p:nvPr/>
        </p:nvCxnSpPr>
        <p:spPr>
          <a:xfrm>
            <a:off x="1777632" y="3320280"/>
            <a:ext cx="0" cy="1659103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F93EFDE-4E36-AF0D-7BDC-D0405CFE4E8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32974" y="3001658"/>
            <a:ext cx="491544" cy="877655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2E02182-0721-242A-B298-6CF011652932}"/>
              </a:ext>
            </a:extLst>
          </p:cNvPr>
          <p:cNvCxnSpPr>
            <a:endCxn id="8" idx="0"/>
          </p:cNvCxnSpPr>
          <p:nvPr/>
        </p:nvCxnSpPr>
        <p:spPr>
          <a:xfrm>
            <a:off x="3940746" y="3001658"/>
            <a:ext cx="516228" cy="877655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C3010C8-C813-9614-930A-7E4C13FA14C3}"/>
              </a:ext>
            </a:extLst>
          </p:cNvPr>
          <p:cNvCxnSpPr>
            <a:stCxn id="7" idx="4"/>
            <a:endCxn id="9" idx="2"/>
          </p:cNvCxnSpPr>
          <p:nvPr/>
        </p:nvCxnSpPr>
        <p:spPr>
          <a:xfrm>
            <a:off x="2932974" y="4450015"/>
            <a:ext cx="491544" cy="814719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B09B3A0-A677-9B99-0715-A67A9A9D49B8}"/>
              </a:ext>
            </a:extLst>
          </p:cNvPr>
          <p:cNvCxnSpPr>
            <a:endCxn id="9" idx="6"/>
          </p:cNvCxnSpPr>
          <p:nvPr/>
        </p:nvCxnSpPr>
        <p:spPr>
          <a:xfrm flipH="1">
            <a:off x="3940746" y="4450015"/>
            <a:ext cx="516228" cy="814719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AA73CAA-E429-9897-B9F5-336F49F14ED7}"/>
              </a:ext>
            </a:extLst>
          </p:cNvPr>
          <p:cNvCxnSpPr>
            <a:endCxn id="12" idx="0"/>
          </p:cNvCxnSpPr>
          <p:nvPr/>
        </p:nvCxnSpPr>
        <p:spPr>
          <a:xfrm>
            <a:off x="5747545" y="3394720"/>
            <a:ext cx="0" cy="534348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xmlns="" id="{82DAE8B5-1B25-5E21-4ADF-BD2B1379A27E}"/>
              </a:ext>
            </a:extLst>
          </p:cNvPr>
          <p:cNvSpPr/>
          <p:nvPr/>
        </p:nvSpPr>
        <p:spPr>
          <a:xfrm rot="10800000" flipH="1">
            <a:off x="5958035" y="2936764"/>
            <a:ext cx="327203" cy="1383911"/>
          </a:xfrm>
          <a:prstGeom prst="arc">
            <a:avLst>
              <a:gd name="adj1" fmla="val 15908298"/>
              <a:gd name="adj2" fmla="val 5811026"/>
            </a:avLst>
          </a:prstGeom>
          <a:noFill/>
          <a:ln w="28575">
            <a:solidFill>
              <a:srgbClr val="B71B1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xmlns="" id="{60CF47D5-FFC5-B1E0-67F6-5C75778DC88D}"/>
              </a:ext>
            </a:extLst>
          </p:cNvPr>
          <p:cNvSpPr/>
          <p:nvPr/>
        </p:nvSpPr>
        <p:spPr>
          <a:xfrm>
            <a:off x="5053559" y="3029913"/>
            <a:ext cx="646362" cy="2462161"/>
          </a:xfrm>
          <a:prstGeom prst="arc">
            <a:avLst>
              <a:gd name="adj1" fmla="val 5114974"/>
              <a:gd name="adj2" fmla="val 16563780"/>
            </a:avLst>
          </a:prstGeom>
          <a:noFill/>
          <a:ln w="28575">
            <a:solidFill>
              <a:srgbClr val="B71B1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027E668-01E1-2D6A-A60F-51BC2BADD495}"/>
              </a:ext>
            </a:extLst>
          </p:cNvPr>
          <p:cNvCxnSpPr/>
          <p:nvPr/>
        </p:nvCxnSpPr>
        <p:spPr>
          <a:xfrm flipH="1">
            <a:off x="6935974" y="3051601"/>
            <a:ext cx="490471" cy="877655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9D684B8-4BB2-C8E8-EBCE-3CFBD69AFB7F}"/>
              </a:ext>
            </a:extLst>
          </p:cNvPr>
          <p:cNvCxnSpPr/>
          <p:nvPr/>
        </p:nvCxnSpPr>
        <p:spPr>
          <a:xfrm>
            <a:off x="7942673" y="3051601"/>
            <a:ext cx="414806" cy="877655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9C972D0-2598-E9D4-A1CC-6F6FFACEA01B}"/>
              </a:ext>
            </a:extLst>
          </p:cNvPr>
          <p:cNvCxnSpPr>
            <a:stCxn id="14" idx="4"/>
            <a:endCxn id="16" idx="2"/>
          </p:cNvCxnSpPr>
          <p:nvPr/>
        </p:nvCxnSpPr>
        <p:spPr>
          <a:xfrm>
            <a:off x="6935974" y="4499958"/>
            <a:ext cx="490471" cy="820641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2EAC2D8F-78EE-4A41-08EB-15E3236C2D61}"/>
              </a:ext>
            </a:extLst>
          </p:cNvPr>
          <p:cNvCxnSpPr>
            <a:stCxn id="15" idx="4"/>
            <a:endCxn id="16" idx="6"/>
          </p:cNvCxnSpPr>
          <p:nvPr/>
        </p:nvCxnSpPr>
        <p:spPr>
          <a:xfrm flipH="1">
            <a:off x="7942673" y="4499958"/>
            <a:ext cx="414806" cy="820641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0FAD1BC1-AB23-A4B5-D83A-A09228AFBAD1}"/>
              </a:ext>
            </a:extLst>
          </p:cNvPr>
          <p:cNvCxnSpPr>
            <a:stCxn id="17" idx="3"/>
          </p:cNvCxnSpPr>
          <p:nvPr/>
        </p:nvCxnSpPr>
        <p:spPr>
          <a:xfrm flipH="1">
            <a:off x="7942673" y="4380832"/>
            <a:ext cx="1414466" cy="1111242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C46B07D-E365-AF6E-436D-B07EE1D2FF75}"/>
              </a:ext>
            </a:extLst>
          </p:cNvPr>
          <p:cNvCxnSpPr>
            <a:endCxn id="17" idx="0"/>
          </p:cNvCxnSpPr>
          <p:nvPr/>
        </p:nvCxnSpPr>
        <p:spPr>
          <a:xfrm>
            <a:off x="7855740" y="2837170"/>
            <a:ext cx="1683913" cy="1056537"/>
          </a:xfrm>
          <a:prstGeom prst="straightConnector1">
            <a:avLst/>
          </a:prstGeom>
          <a:ln w="28575">
            <a:solidFill>
              <a:srgbClr val="B71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553B3BC-932A-4C1C-5668-1D472BAB06AC}"/>
              </a:ext>
            </a:extLst>
          </p:cNvPr>
          <p:cNvSpPr txBox="1"/>
          <p:nvPr/>
        </p:nvSpPr>
        <p:spPr>
          <a:xfrm>
            <a:off x="3191088" y="5650770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If - else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CF28875-43A6-F10D-2B72-0342EFD1F583}"/>
              </a:ext>
            </a:extLst>
          </p:cNvPr>
          <p:cNvSpPr txBox="1"/>
          <p:nvPr/>
        </p:nvSpPr>
        <p:spPr>
          <a:xfrm>
            <a:off x="5363465" y="5687886"/>
            <a:ext cx="7681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While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BF6F063-1803-D923-5235-8A0D9323512A}"/>
              </a:ext>
            </a:extLst>
          </p:cNvPr>
          <p:cNvSpPr txBox="1"/>
          <p:nvPr/>
        </p:nvSpPr>
        <p:spPr>
          <a:xfrm>
            <a:off x="7644666" y="5676124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Case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BE6FFF3-B6AB-66D4-17CD-71FC215F3EA1}"/>
              </a:ext>
            </a:extLst>
          </p:cNvPr>
          <p:cNvSpPr txBox="1"/>
          <p:nvPr/>
        </p:nvSpPr>
        <p:spPr>
          <a:xfrm>
            <a:off x="1241776" y="5630656"/>
            <a:ext cx="10999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5650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974E3-1EBE-BF42-E1CB-0BBF8DA6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Control Flow Graph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712FC-A35A-1895-62A8-4536AE75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848815"/>
          </a:xfrm>
        </p:spPr>
        <p:txBody>
          <a:bodyPr/>
          <a:lstStyle/>
          <a:p>
            <a:r>
              <a:rPr lang="en-US" dirty="0"/>
              <a:t>The size of a CFG could be reduced by representing each basic block with a node. To illustrate this, let's consider the following example.</a:t>
            </a:r>
          </a:p>
        </p:txBody>
      </p:sp>
      <p:grpSp>
        <p:nvGrpSpPr>
          <p:cNvPr id="4" name="Canvas 7">
            <a:extLst>
              <a:ext uri="{FF2B5EF4-FFF2-40B4-BE49-F238E27FC236}">
                <a16:creationId xmlns:a16="http://schemas.microsoft.com/office/drawing/2014/main" xmlns="" id="{25AA4026-6861-2067-FF38-5B22B8899935}"/>
              </a:ext>
            </a:extLst>
          </p:cNvPr>
          <p:cNvGrpSpPr/>
          <p:nvPr/>
        </p:nvGrpSpPr>
        <p:grpSpPr>
          <a:xfrm>
            <a:off x="292190" y="2230655"/>
            <a:ext cx="3907128" cy="3962400"/>
            <a:chOff x="0" y="-136493"/>
            <a:chExt cx="6749993" cy="52572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04BCB41-2D4D-7B23-E6F0-CEA03094860F}"/>
                </a:ext>
              </a:extLst>
            </p:cNvPr>
            <p:cNvSpPr/>
            <p:nvPr/>
          </p:nvSpPr>
          <p:spPr>
            <a:xfrm>
              <a:off x="0" y="0"/>
              <a:ext cx="5438140" cy="2590800"/>
            </a:xfrm>
            <a:prstGeom prst="rect">
              <a:avLst/>
            </a:prstGeom>
          </p:spPr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xmlns="" id="{68F6676B-D516-BB55-ABFE-EE3BB6687E62}"/>
                </a:ext>
              </a:extLst>
            </p:cNvPr>
            <p:cNvSpPr txBox="1"/>
            <p:nvPr/>
          </p:nvSpPr>
          <p:spPr>
            <a:xfrm>
              <a:off x="159089" y="-136493"/>
              <a:ext cx="6590904" cy="525725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Sum = 0;</a:t>
              </a:r>
            </a:p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 = 1;</a:t>
              </a:r>
            </a:p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While (</a:t>
              </a:r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&lt;=n){</a:t>
              </a:r>
            </a:p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	sum += </a:t>
              </a:r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;</a:t>
              </a:r>
            </a:p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	++I;</a:t>
              </a:r>
            </a:p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}</a:t>
              </a:r>
            </a:p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Printf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(“%</a:t>
              </a:r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d”,sum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)</a:t>
              </a:r>
            </a:p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If(sum&gt;0){</a:t>
              </a:r>
            </a:p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	</a:t>
              </a:r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Printf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(“Positive”);</a:t>
              </a:r>
            </a:p>
            <a:p>
              <a:pPr marL="457200" marR="0" indent="-4572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C82F712-785B-221A-CA61-24F6EECB1083}"/>
              </a:ext>
            </a:extLst>
          </p:cNvPr>
          <p:cNvSpPr/>
          <p:nvPr/>
        </p:nvSpPr>
        <p:spPr>
          <a:xfrm>
            <a:off x="5946820" y="1905000"/>
            <a:ext cx="457200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43D55CC-0EDF-0E62-A8CF-7C92979B22BA}"/>
              </a:ext>
            </a:extLst>
          </p:cNvPr>
          <p:cNvSpPr/>
          <p:nvPr/>
        </p:nvSpPr>
        <p:spPr>
          <a:xfrm>
            <a:off x="5943600" y="2495151"/>
            <a:ext cx="457200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BD3669D-3B5A-054A-8F5E-245BF63D0629}"/>
              </a:ext>
            </a:extLst>
          </p:cNvPr>
          <p:cNvSpPr/>
          <p:nvPr/>
        </p:nvSpPr>
        <p:spPr>
          <a:xfrm>
            <a:off x="5943600" y="3104751"/>
            <a:ext cx="457200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41F2524-A5CC-07BD-F9A6-63D002538B6D}"/>
              </a:ext>
            </a:extLst>
          </p:cNvPr>
          <p:cNvSpPr/>
          <p:nvPr/>
        </p:nvSpPr>
        <p:spPr>
          <a:xfrm>
            <a:off x="5943600" y="3714351"/>
            <a:ext cx="457200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38875FC-A6A4-E5DA-FCB0-DF80203D80CD}"/>
              </a:ext>
            </a:extLst>
          </p:cNvPr>
          <p:cNvSpPr/>
          <p:nvPr/>
        </p:nvSpPr>
        <p:spPr>
          <a:xfrm>
            <a:off x="5943600" y="4323951"/>
            <a:ext cx="457200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923338D-38F1-008E-9C1C-9E9513CAD6A2}"/>
              </a:ext>
            </a:extLst>
          </p:cNvPr>
          <p:cNvSpPr/>
          <p:nvPr/>
        </p:nvSpPr>
        <p:spPr>
          <a:xfrm>
            <a:off x="5943600" y="4933551"/>
            <a:ext cx="457200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6E114C4-9777-C8E7-8204-4571A82996BC}"/>
              </a:ext>
            </a:extLst>
          </p:cNvPr>
          <p:cNvSpPr/>
          <p:nvPr/>
        </p:nvSpPr>
        <p:spPr>
          <a:xfrm>
            <a:off x="5946820" y="5619351"/>
            <a:ext cx="457200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F69E1F0-4757-9FC5-E992-B042414DC9BD}"/>
              </a:ext>
            </a:extLst>
          </p:cNvPr>
          <p:cNvSpPr/>
          <p:nvPr/>
        </p:nvSpPr>
        <p:spPr>
          <a:xfrm>
            <a:off x="6708820" y="5619351"/>
            <a:ext cx="457200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5E43E36-948E-A29D-D527-C57ABE933975}"/>
              </a:ext>
            </a:extLst>
          </p:cNvPr>
          <p:cNvSpPr/>
          <p:nvPr/>
        </p:nvSpPr>
        <p:spPr>
          <a:xfrm>
            <a:off x="7394620" y="4755121"/>
            <a:ext cx="457200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B8D233C-4F5A-3D6F-DA53-8C07DF29B8EE}"/>
              </a:ext>
            </a:extLst>
          </p:cNvPr>
          <p:cNvSpPr/>
          <p:nvPr/>
        </p:nvSpPr>
        <p:spPr>
          <a:xfrm>
            <a:off x="7842160" y="5619351"/>
            <a:ext cx="629487" cy="409081"/>
          </a:xfrm>
          <a:prstGeom prst="ellipse">
            <a:avLst/>
          </a:prstGeom>
          <a:solidFill>
            <a:srgbClr val="C00000"/>
          </a:solidFill>
          <a:ln>
            <a:solidFill>
              <a:srgbClr val="B71B1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9DBD9E9-6263-955A-F2ED-027B88FF5F70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6172200" y="2314081"/>
            <a:ext cx="3220" cy="181070"/>
          </a:xfrm>
          <a:prstGeom prst="straightConnector1">
            <a:avLst/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54281D6-A37E-CA9B-B3B6-0AE2E8A1CCC0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172200" y="2904232"/>
            <a:ext cx="0" cy="200519"/>
          </a:xfrm>
          <a:prstGeom prst="straightConnector1">
            <a:avLst/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06851DA-9C20-2F2A-C287-5DCF08B2281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6172200" y="3513832"/>
            <a:ext cx="0" cy="200519"/>
          </a:xfrm>
          <a:prstGeom prst="straightConnector1">
            <a:avLst/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908ACA2-B196-12B8-45C1-898A24ADB7AB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6172200" y="4123432"/>
            <a:ext cx="0" cy="200519"/>
          </a:xfrm>
          <a:prstGeom prst="straightConnector1">
            <a:avLst/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667E8F15-6D25-59C9-72DB-2090663F5513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6172200" y="4733032"/>
            <a:ext cx="0" cy="200519"/>
          </a:xfrm>
          <a:prstGeom prst="straightConnector1">
            <a:avLst/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87F4EE-488F-2118-6BE4-ECB891768906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6404020" y="5823892"/>
            <a:ext cx="304800" cy="0"/>
          </a:xfrm>
          <a:prstGeom prst="straightConnector1">
            <a:avLst/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8F9D5F22-0AB0-7CAF-67C2-C86EAEAD06B9}"/>
              </a:ext>
            </a:extLst>
          </p:cNvPr>
          <p:cNvCxnSpPr>
            <a:stCxn id="14" idx="7"/>
            <a:endCxn id="15" idx="3"/>
          </p:cNvCxnSpPr>
          <p:nvPr/>
        </p:nvCxnSpPr>
        <p:spPr>
          <a:xfrm flipV="1">
            <a:off x="7099065" y="5104293"/>
            <a:ext cx="362510" cy="574967"/>
          </a:xfrm>
          <a:prstGeom prst="straightConnector1">
            <a:avLst/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F91DB01-D668-0CD2-210F-5DB2D4076DFE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7166020" y="5823892"/>
            <a:ext cx="676140" cy="0"/>
          </a:xfrm>
          <a:prstGeom prst="straightConnector1">
            <a:avLst/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108FD6D5-FACB-80DD-2FA9-42642EA5A91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842160" y="5104293"/>
            <a:ext cx="314744" cy="515058"/>
          </a:xfrm>
          <a:prstGeom prst="straightConnector1">
            <a:avLst/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49">
            <a:extLst>
              <a:ext uri="{FF2B5EF4-FFF2-40B4-BE49-F238E27FC236}">
                <a16:creationId xmlns:a16="http://schemas.microsoft.com/office/drawing/2014/main" xmlns="" id="{3409821F-AC7B-4801-D62C-5D74FCB9D9FD}"/>
              </a:ext>
            </a:extLst>
          </p:cNvPr>
          <p:cNvCxnSpPr>
            <a:stCxn id="9" idx="2"/>
          </p:cNvCxnSpPr>
          <p:nvPr/>
        </p:nvCxnSpPr>
        <p:spPr>
          <a:xfrm rot="10800000" flipV="1">
            <a:off x="5943600" y="3309291"/>
            <a:ext cx="12700" cy="2514599"/>
          </a:xfrm>
          <a:prstGeom prst="curvedConnector4">
            <a:avLst>
              <a:gd name="adj1" fmla="val 4081685"/>
              <a:gd name="adj2" fmla="val 97089"/>
            </a:avLst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50">
            <a:extLst>
              <a:ext uri="{FF2B5EF4-FFF2-40B4-BE49-F238E27FC236}">
                <a16:creationId xmlns:a16="http://schemas.microsoft.com/office/drawing/2014/main" xmlns="" id="{74043771-C5D3-193E-0676-E5D631E24A50}"/>
              </a:ext>
            </a:extLst>
          </p:cNvPr>
          <p:cNvCxnSpPr>
            <a:stCxn id="12" idx="6"/>
            <a:endCxn id="9" idx="6"/>
          </p:cNvCxnSpPr>
          <p:nvPr/>
        </p:nvCxnSpPr>
        <p:spPr>
          <a:xfrm flipV="1">
            <a:off x="6400800" y="3309292"/>
            <a:ext cx="12700" cy="1828800"/>
          </a:xfrm>
          <a:prstGeom prst="curvedConnector3">
            <a:avLst>
              <a:gd name="adj1" fmla="val 1800000"/>
            </a:avLst>
          </a:prstGeom>
          <a:ln>
            <a:solidFill>
              <a:srgbClr val="B71B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1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15E4D-8853-C726-5DB2-E07C4E9C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Cyclomatic Complexity of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0BB42-27B4-D060-9BED-FFDA0EFE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642627"/>
          </a:xfrm>
        </p:spPr>
        <p:txBody>
          <a:bodyPr/>
          <a:lstStyle/>
          <a:p>
            <a:r>
              <a:rPr lang="en-US" dirty="0"/>
              <a:t>Calculate Cyclomatic complexity of given CFG.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57136A-661E-0306-7E23-28588D4AB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6" y="1658314"/>
            <a:ext cx="3109229" cy="43163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7D74DAB-22F0-9761-D352-B3F662D030F7}"/>
              </a:ext>
            </a:extLst>
          </p:cNvPr>
          <p:cNvSpPr txBox="1">
            <a:spLocks/>
          </p:cNvSpPr>
          <p:nvPr/>
        </p:nvSpPr>
        <p:spPr>
          <a:xfrm>
            <a:off x="5501091" y="1658314"/>
            <a:ext cx="4987343" cy="1173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Number of </a:t>
            </a:r>
            <a:r>
              <a:rPr lang="en-US" b="1" dirty="0">
                <a:latin typeface="+mn-lt"/>
                <a:ea typeface="+mn-ea"/>
                <a:cs typeface="+mn-cs"/>
              </a:rPr>
              <a:t>Edges</a:t>
            </a:r>
            <a:r>
              <a:rPr lang="en-US" dirty="0">
                <a:latin typeface="+mn-lt"/>
                <a:ea typeface="+mn-ea"/>
                <a:cs typeface="+mn-cs"/>
              </a:rPr>
              <a:t> in given flow graphs is </a:t>
            </a:r>
            <a:r>
              <a:rPr lang="en-US" b="1" dirty="0">
                <a:latin typeface="+mn-lt"/>
                <a:ea typeface="+mn-ea"/>
                <a:cs typeface="+mn-cs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Number of </a:t>
            </a:r>
            <a:r>
              <a:rPr lang="en-US" b="1" dirty="0">
                <a:latin typeface="+mn-lt"/>
                <a:ea typeface="+mn-ea"/>
                <a:cs typeface="+mn-cs"/>
              </a:rPr>
              <a:t>Node</a:t>
            </a:r>
            <a:r>
              <a:rPr lang="en-US" dirty="0">
                <a:latin typeface="+mn-lt"/>
                <a:ea typeface="+mn-ea"/>
                <a:cs typeface="+mn-cs"/>
              </a:rPr>
              <a:t> in given flow graphs is </a:t>
            </a:r>
            <a:r>
              <a:rPr lang="en-US" b="1" dirty="0">
                <a:latin typeface="+mn-lt"/>
                <a:ea typeface="+mn-ea"/>
                <a:cs typeface="+mn-cs"/>
              </a:rPr>
              <a:t>10</a:t>
            </a:r>
          </a:p>
          <a:p>
            <a:pPr marL="0" indent="0"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Number of nodes that have </a:t>
            </a:r>
            <a:r>
              <a:rPr lang="en-US" b="1" dirty="0">
                <a:latin typeface="+mn-lt"/>
                <a:ea typeface="+mn-ea"/>
                <a:cs typeface="+mn-cs"/>
              </a:rPr>
              <a:t>exit Points </a:t>
            </a:r>
            <a:r>
              <a:rPr lang="en-US" dirty="0">
                <a:latin typeface="+mn-lt"/>
                <a:ea typeface="+mn-ea"/>
                <a:cs typeface="+mn-cs"/>
              </a:rPr>
              <a:t>is </a:t>
            </a:r>
            <a:r>
              <a:rPr lang="en-US" b="1" dirty="0">
                <a:latin typeface="+mn-lt"/>
                <a:ea typeface="+mn-ea"/>
                <a:cs typeface="+mn-cs"/>
              </a:rPr>
              <a:t>1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CE97C07-449A-312A-55FF-15659EF5C187}"/>
              </a:ext>
            </a:extLst>
          </p:cNvPr>
          <p:cNvSpPr txBox="1">
            <a:spLocks/>
          </p:cNvSpPr>
          <p:nvPr/>
        </p:nvSpPr>
        <p:spPr>
          <a:xfrm>
            <a:off x="5899531" y="2974712"/>
            <a:ext cx="4987343" cy="240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+mn-lt"/>
                <a:ea typeface="+mn-ea"/>
                <a:cs typeface="+mn-cs"/>
              </a:rPr>
              <a:t>So, Cyclomatic complexity </a:t>
            </a:r>
          </a:p>
          <a:p>
            <a:pPr marL="0" indent="0">
              <a:buNone/>
            </a:pPr>
            <a:r>
              <a:rPr lang="en-US" sz="2200" dirty="0">
                <a:latin typeface="+mn-lt"/>
                <a:ea typeface="+mn-ea"/>
                <a:cs typeface="+mn-cs"/>
              </a:rPr>
              <a:t>	= E - N + 2*P</a:t>
            </a:r>
          </a:p>
          <a:p>
            <a:pPr marL="0" indent="0">
              <a:buNone/>
            </a:pPr>
            <a:r>
              <a:rPr lang="en-US" sz="2200" dirty="0">
                <a:latin typeface="+mn-lt"/>
                <a:ea typeface="+mn-ea"/>
                <a:cs typeface="+mn-cs"/>
              </a:rPr>
              <a:t>	= 11 – 10+ 2(1)</a:t>
            </a:r>
          </a:p>
          <a:p>
            <a:pPr marL="0" indent="0">
              <a:buNone/>
            </a:pPr>
            <a:r>
              <a:rPr lang="en-US" sz="2200" dirty="0">
                <a:latin typeface="+mn-lt"/>
                <a:ea typeface="+mn-ea"/>
                <a:cs typeface="+mn-cs"/>
              </a:rPr>
              <a:t>	= 3</a:t>
            </a:r>
          </a:p>
          <a:p>
            <a:pPr marL="0" indent="0">
              <a:buNone/>
            </a:pPr>
            <a:endParaRPr lang="en-US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0EF6E-E3FC-133E-50A3-9DD61434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Independent Path Using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4DAD3-7536-01AD-E9E0-20196119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63332"/>
          </a:xfrm>
        </p:spPr>
        <p:txBody>
          <a:bodyPr/>
          <a:lstStyle/>
          <a:p>
            <a:r>
              <a:rPr lang="en-US" dirty="0"/>
              <a:t>Create a set of linear independent path of CFG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45A0FC-9DCC-8F52-EA90-701758465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6" y="1658314"/>
            <a:ext cx="3109229" cy="4316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EEAE88-64E7-AF73-7CE3-56AA3978C818}"/>
              </a:ext>
            </a:extLst>
          </p:cNvPr>
          <p:cNvSpPr txBox="1"/>
          <p:nvPr/>
        </p:nvSpPr>
        <p:spPr>
          <a:xfrm>
            <a:off x="4558552" y="1658314"/>
            <a:ext cx="6122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Path 1: 1 – 2 – 3 – 7 – 8  – 10</a:t>
            </a:r>
          </a:p>
          <a:p>
            <a:pPr marL="0" indent="0">
              <a:buNone/>
            </a:pPr>
            <a:r>
              <a:rPr lang="en-US" sz="2400" dirty="0"/>
              <a:t>Path 2: 1 – 2 – 3 – 7 – 8 – 9 –10</a:t>
            </a:r>
          </a:p>
          <a:p>
            <a:pPr marL="0" indent="0">
              <a:buNone/>
            </a:pPr>
            <a:r>
              <a:rPr lang="en-US" sz="2400" dirty="0"/>
              <a:t>Path 3: 1 – 2 – 3 – 4 – 5 – 6 – 7 – 8 – 10</a:t>
            </a:r>
          </a:p>
          <a:p>
            <a:pPr marL="0" indent="0">
              <a:buNone/>
            </a:pPr>
            <a:endParaRPr lang="en-US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  <a:r>
              <a:rPr lang="en-US"/>
              <a:t>(2105CS203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rajkumar.gondaliya@darshan.ac.in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+91-9723232741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Rajkumar Gondaliya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199529"/>
            <a:ext cx="1353599" cy="1371600"/>
          </a:xfrm>
        </p:spPr>
      </p:pic>
    </p:spTree>
    <p:extLst>
      <p:ext uri="{BB962C8B-B14F-4D97-AF65-F5344CB8AC3E}">
        <p14:creationId xmlns:p14="http://schemas.microsoft.com/office/powerpoint/2010/main" val="205892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417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Segoe UI Black</vt:lpstr>
      <vt:lpstr>LM Roman 12</vt:lpstr>
      <vt:lpstr>Consolas</vt:lpstr>
      <vt:lpstr>Calibri</vt:lpstr>
      <vt:lpstr>Times New Roman</vt:lpstr>
      <vt:lpstr>Wingdings</vt:lpstr>
      <vt:lpstr>Roboto Condensed Light</vt:lpstr>
      <vt:lpstr>Arial</vt:lpstr>
      <vt:lpstr>Roboto Condensed</vt:lpstr>
      <vt:lpstr>Wingdings 3</vt:lpstr>
      <vt:lpstr>Office Theme</vt:lpstr>
      <vt:lpstr>PowerPoint Presentation</vt:lpstr>
      <vt:lpstr>What is Cyclomatic Complexity</vt:lpstr>
      <vt:lpstr>How to Calculate Cyclomatic Complexity </vt:lpstr>
      <vt:lpstr>How to create Control Flow Graph </vt:lpstr>
      <vt:lpstr>Example of Control Flow Graph </vt:lpstr>
      <vt:lpstr>Calculate Cyclomatic Complexity of CFG</vt:lpstr>
      <vt:lpstr>Find Independent Path Using CFG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159</cp:revision>
  <dcterms:created xsi:type="dcterms:W3CDTF">2020-05-01T05:09:15Z</dcterms:created>
  <dcterms:modified xsi:type="dcterms:W3CDTF">2023-11-27T09:25:28Z</dcterms:modified>
</cp:coreProperties>
</file>