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1"/>
  </p:notesMasterIdLst>
  <p:sldIdLst>
    <p:sldId id="395" r:id="rId2"/>
    <p:sldId id="337" r:id="rId3"/>
    <p:sldId id="412" r:id="rId4"/>
    <p:sldId id="414" r:id="rId5"/>
    <p:sldId id="410" r:id="rId6"/>
    <p:sldId id="403" r:id="rId7"/>
    <p:sldId id="404" r:id="rId8"/>
    <p:sldId id="405" r:id="rId9"/>
    <p:sldId id="406" r:id="rId10"/>
    <p:sldId id="407" r:id="rId11"/>
    <p:sldId id="415" r:id="rId12"/>
    <p:sldId id="411" r:id="rId13"/>
    <p:sldId id="408" r:id="rId14"/>
    <p:sldId id="409" r:id="rId15"/>
    <p:sldId id="416" r:id="rId16"/>
    <p:sldId id="417" r:id="rId17"/>
    <p:sldId id="418" r:id="rId18"/>
    <p:sldId id="419" r:id="rId19"/>
    <p:sldId id="402" r:id="rId20"/>
    <p:sldId id="420" r:id="rId21"/>
    <p:sldId id="421" r:id="rId22"/>
    <p:sldId id="413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86" r:id="rId45"/>
    <p:sldId id="401" r:id="rId46"/>
    <p:sldId id="487" r:id="rId47"/>
    <p:sldId id="488" r:id="rId48"/>
    <p:sldId id="339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506" r:id="rId67"/>
    <p:sldId id="507" r:id="rId68"/>
    <p:sldId id="508" r:id="rId69"/>
    <p:sldId id="394" r:id="rId70"/>
  </p:sldIdLst>
  <p:sldSz cx="12192000" cy="6858000"/>
  <p:notesSz cx="6858000" cy="9144000"/>
  <p:embeddedFontLst>
    <p:embeddedFont>
      <p:font typeface="Cambria" panose="02040503050406030204" pitchFamily="18" charset="0"/>
      <p:regular r:id="rId72"/>
      <p:bold r:id="rId73"/>
      <p:italic r:id="rId74"/>
      <p:boldItalic r:id="rId75"/>
    </p:embeddedFont>
    <p:embeddedFont>
      <p:font typeface="Roboto Condensed" panose="02000000000000000000" pitchFamily="2" charset="0"/>
      <p:regular r:id="rId76"/>
      <p:bold r:id="rId77"/>
      <p:italic r:id="rId78"/>
      <p:boldItalic r:id="rId79"/>
    </p:embeddedFont>
    <p:embeddedFont>
      <p:font typeface="Roboto Condensed Light" panose="02000000000000000000" pitchFamily="2" charset="0"/>
      <p:regular r:id="rId80"/>
      <p:italic r:id="rId81"/>
    </p:embeddedFont>
    <p:embeddedFont>
      <p:font typeface="Wingdings 3" panose="05040102010807070707" pitchFamily="18" charset="2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Mayur Padia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2304CS304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09B648-2F1E-4633-9C22-F6A30AFA79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C985B5D-EB33-07C9-D807-F0ABA7609CC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Mayur Padia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D57A3CD-1F7E-CECF-24C4-72110C06BDC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2304CS304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03B07A5-B71B-1284-2A79-5F18E7B0216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Mayur Padia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9632716-639C-3E7F-509D-DAA0A573801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2304CS304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29D44-3EF7-9BD3-87EB-003B99AB2E3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Mayur Padia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3CAE3-E70E-1AA6-7AC0-F9F6773DA064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2304CS304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8A57E-ABA8-0FF3-282B-689467C2927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Mayur Padia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36D3-66E3-FE28-AC6B-3F47986C265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2304CS304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9F472-1FD0-4F1C-9A8D-BB1BC2650E4B}"/>
              </a:ext>
            </a:extLst>
          </p:cNvPr>
          <p:cNvGrpSpPr/>
          <p:nvPr userDrawn="1"/>
        </p:nvGrpSpPr>
        <p:grpSpPr>
          <a:xfrm>
            <a:off x="77648" y="6030563"/>
            <a:ext cx="1649043" cy="501287"/>
            <a:chOff x="10721798" y="852808"/>
            <a:chExt cx="1339023" cy="40704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28ADB9-71A2-4BA8-A110-0B47E20B6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19CEDE-31B1-4998-902D-244C358C541E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7B457-C304-D2FE-78F8-5B5F24AFFBAF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Mayur Padia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A5D5C-7525-A954-64BA-B489B430A4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2304CS304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Lab 2 – UML Diagram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mayur.padia@darshan.ac.in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+91-9723232741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Mayur Padia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(2304CS304)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09" y="5211647"/>
            <a:ext cx="1417489" cy="134155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697891" y="1467871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Lab 2</a:t>
            </a:r>
            <a:br>
              <a:rPr lang="en-US" dirty="0"/>
            </a:br>
            <a:r>
              <a:rPr lang="en-US" sz="54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7887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3DC85475-4E26-4B97-A84C-9F46E72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Use Case Diagram Library Management</a:t>
            </a:r>
            <a:endParaRPr lang="en-IN" dirty="0">
              <a:latin typeface="+mn-lt"/>
            </a:endParaRPr>
          </a:p>
        </p:txBody>
      </p:sp>
      <p:sp>
        <p:nvSpPr>
          <p:cNvPr id="142" name="Google Shape;272;p28">
            <a:extLst>
              <a:ext uri="{FF2B5EF4-FFF2-40B4-BE49-F238E27FC236}">
                <a16:creationId xmlns:a16="http://schemas.microsoft.com/office/drawing/2014/main" id="{9837D1AB-D600-40A2-90ED-96DE85E3116F}"/>
              </a:ext>
            </a:extLst>
          </p:cNvPr>
          <p:cNvSpPr/>
          <p:nvPr/>
        </p:nvSpPr>
        <p:spPr>
          <a:xfrm>
            <a:off x="3267456" y="871728"/>
            <a:ext cx="6248400" cy="54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273;p28">
            <a:extLst>
              <a:ext uri="{FF2B5EF4-FFF2-40B4-BE49-F238E27FC236}">
                <a16:creationId xmlns:a16="http://schemas.microsoft.com/office/drawing/2014/main" id="{03FB2943-C027-4123-AC5B-995854D1C5C1}"/>
              </a:ext>
            </a:extLst>
          </p:cNvPr>
          <p:cNvSpPr/>
          <p:nvPr/>
        </p:nvSpPr>
        <p:spPr>
          <a:xfrm>
            <a:off x="5553456" y="1100328"/>
            <a:ext cx="12192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 Login</a:t>
            </a:r>
            <a:endParaRPr/>
          </a:p>
        </p:txBody>
      </p:sp>
      <p:sp>
        <p:nvSpPr>
          <p:cNvPr id="144" name="Google Shape;274;p28">
            <a:extLst>
              <a:ext uri="{FF2B5EF4-FFF2-40B4-BE49-F238E27FC236}">
                <a16:creationId xmlns:a16="http://schemas.microsoft.com/office/drawing/2014/main" id="{24A8A0A5-E993-425C-8BDB-7D9A0F3AC5A0}"/>
              </a:ext>
            </a:extLst>
          </p:cNvPr>
          <p:cNvSpPr/>
          <p:nvPr/>
        </p:nvSpPr>
        <p:spPr>
          <a:xfrm>
            <a:off x="5248656" y="1481328"/>
            <a:ext cx="2057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Register user</a:t>
            </a:r>
          </a:p>
        </p:txBody>
      </p:sp>
      <p:sp>
        <p:nvSpPr>
          <p:cNvPr id="145" name="Google Shape;275;p28">
            <a:extLst>
              <a:ext uri="{FF2B5EF4-FFF2-40B4-BE49-F238E27FC236}">
                <a16:creationId xmlns:a16="http://schemas.microsoft.com/office/drawing/2014/main" id="{C7AE8B80-7097-4D73-BF7E-9F9A56673F56}"/>
              </a:ext>
            </a:extLst>
          </p:cNvPr>
          <p:cNvSpPr/>
          <p:nvPr/>
        </p:nvSpPr>
        <p:spPr>
          <a:xfrm>
            <a:off x="5248656" y="2090928"/>
            <a:ext cx="1981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.3. Manage member  permission</a:t>
            </a:r>
            <a:endParaRPr dirty="0"/>
          </a:p>
        </p:txBody>
      </p:sp>
      <p:sp>
        <p:nvSpPr>
          <p:cNvPr id="146" name="Google Shape;276;p28">
            <a:extLst>
              <a:ext uri="{FF2B5EF4-FFF2-40B4-BE49-F238E27FC236}">
                <a16:creationId xmlns:a16="http://schemas.microsoft.com/office/drawing/2014/main" id="{25B5FDAA-5738-4DAD-86C7-7BF9FE86C69D}"/>
              </a:ext>
            </a:extLst>
          </p:cNvPr>
          <p:cNvSpPr/>
          <p:nvPr/>
        </p:nvSpPr>
        <p:spPr>
          <a:xfrm>
            <a:off x="5172456" y="26243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4. Add Article</a:t>
            </a:r>
          </a:p>
        </p:txBody>
      </p:sp>
      <p:sp>
        <p:nvSpPr>
          <p:cNvPr id="147" name="Google Shape;277;p28">
            <a:extLst>
              <a:ext uri="{FF2B5EF4-FFF2-40B4-BE49-F238E27FC236}">
                <a16:creationId xmlns:a16="http://schemas.microsoft.com/office/drawing/2014/main" id="{59CACE6B-0133-44CD-BD44-F61A3BD7070A}"/>
              </a:ext>
            </a:extLst>
          </p:cNvPr>
          <p:cNvSpPr/>
          <p:nvPr/>
        </p:nvSpPr>
        <p:spPr>
          <a:xfrm>
            <a:off x="5273469" y="3248982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5. Delete Article</a:t>
            </a:r>
          </a:p>
        </p:txBody>
      </p:sp>
      <p:sp>
        <p:nvSpPr>
          <p:cNvPr id="148" name="Google Shape;278;p28">
            <a:extLst>
              <a:ext uri="{FF2B5EF4-FFF2-40B4-BE49-F238E27FC236}">
                <a16:creationId xmlns:a16="http://schemas.microsoft.com/office/drawing/2014/main" id="{763A1A7B-C77D-454E-9F6D-E2A42E5C735E}"/>
              </a:ext>
            </a:extLst>
          </p:cNvPr>
          <p:cNvSpPr/>
          <p:nvPr/>
        </p:nvSpPr>
        <p:spPr>
          <a:xfrm>
            <a:off x="5324856" y="38435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6. Inquiry article</a:t>
            </a:r>
            <a:endParaRPr dirty="0"/>
          </a:p>
        </p:txBody>
      </p:sp>
      <p:sp>
        <p:nvSpPr>
          <p:cNvPr id="149" name="Google Shape;279;p28">
            <a:extLst>
              <a:ext uri="{FF2B5EF4-FFF2-40B4-BE49-F238E27FC236}">
                <a16:creationId xmlns:a16="http://schemas.microsoft.com/office/drawing/2014/main" id="{7202227B-E764-4491-8387-0D0F8A6F1A4C}"/>
              </a:ext>
            </a:extLst>
          </p:cNvPr>
          <p:cNvSpPr/>
          <p:nvPr/>
        </p:nvSpPr>
        <p:spPr>
          <a:xfrm>
            <a:off x="5248656" y="44531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7. Inquiry member</a:t>
            </a:r>
            <a:endParaRPr dirty="0"/>
          </a:p>
        </p:txBody>
      </p:sp>
      <p:sp>
        <p:nvSpPr>
          <p:cNvPr id="150" name="Google Shape;280;p28">
            <a:extLst>
              <a:ext uri="{FF2B5EF4-FFF2-40B4-BE49-F238E27FC236}">
                <a16:creationId xmlns:a16="http://schemas.microsoft.com/office/drawing/2014/main" id="{D7DB6AA2-957D-4B99-AA60-F618ED9DE374}"/>
              </a:ext>
            </a:extLst>
          </p:cNvPr>
          <p:cNvSpPr/>
          <p:nvPr/>
        </p:nvSpPr>
        <p:spPr>
          <a:xfrm>
            <a:off x="5324856" y="50627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8. Check in articles </a:t>
            </a:r>
            <a:endParaRPr dirty="0"/>
          </a:p>
        </p:txBody>
      </p:sp>
      <p:sp>
        <p:nvSpPr>
          <p:cNvPr id="151" name="Google Shape;281;p28">
            <a:extLst>
              <a:ext uri="{FF2B5EF4-FFF2-40B4-BE49-F238E27FC236}">
                <a16:creationId xmlns:a16="http://schemas.microsoft.com/office/drawing/2014/main" id="{5991FFDD-B96A-4552-8D24-E05FA13559A6}"/>
              </a:ext>
            </a:extLst>
          </p:cNvPr>
          <p:cNvSpPr/>
          <p:nvPr/>
        </p:nvSpPr>
        <p:spPr>
          <a:xfrm>
            <a:off x="5172456" y="5672328"/>
            <a:ext cx="22098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9. Check out articles </a:t>
            </a:r>
            <a:endParaRPr dirty="0"/>
          </a:p>
        </p:txBody>
      </p:sp>
      <p:sp>
        <p:nvSpPr>
          <p:cNvPr id="152" name="Google Shape;282;p28">
            <a:extLst>
              <a:ext uri="{FF2B5EF4-FFF2-40B4-BE49-F238E27FC236}">
                <a16:creationId xmlns:a16="http://schemas.microsoft.com/office/drawing/2014/main" id="{4504C29F-BB65-4477-88D0-6748C0156FB8}"/>
              </a:ext>
            </a:extLst>
          </p:cNvPr>
          <p:cNvSpPr/>
          <p:nvPr/>
        </p:nvSpPr>
        <p:spPr>
          <a:xfrm>
            <a:off x="7306056" y="12527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10. Request registration</a:t>
            </a:r>
            <a:endParaRPr dirty="0"/>
          </a:p>
        </p:txBody>
      </p:sp>
      <p:sp>
        <p:nvSpPr>
          <p:cNvPr id="153" name="Google Shape;283;p28">
            <a:extLst>
              <a:ext uri="{FF2B5EF4-FFF2-40B4-BE49-F238E27FC236}">
                <a16:creationId xmlns:a16="http://schemas.microsoft.com/office/drawing/2014/main" id="{3E0D43C4-AE29-47B0-BB40-091B61BE270A}"/>
              </a:ext>
            </a:extLst>
          </p:cNvPr>
          <p:cNvSpPr/>
          <p:nvPr/>
        </p:nvSpPr>
        <p:spPr>
          <a:xfrm>
            <a:off x="7458456" y="28529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11. Check account</a:t>
            </a:r>
            <a:endParaRPr dirty="0"/>
          </a:p>
        </p:txBody>
      </p:sp>
      <p:sp>
        <p:nvSpPr>
          <p:cNvPr id="154" name="Google Shape;284;p28">
            <a:extLst>
              <a:ext uri="{FF2B5EF4-FFF2-40B4-BE49-F238E27FC236}">
                <a16:creationId xmlns:a16="http://schemas.microsoft.com/office/drawing/2014/main" id="{753341FE-6A24-4EEF-BA83-866945EDC3CA}"/>
              </a:ext>
            </a:extLst>
          </p:cNvPr>
          <p:cNvSpPr/>
          <p:nvPr/>
        </p:nvSpPr>
        <p:spPr>
          <a:xfrm>
            <a:off x="7534656" y="3462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13.Search by title</a:t>
            </a:r>
            <a:endParaRPr dirty="0"/>
          </a:p>
        </p:txBody>
      </p:sp>
      <p:sp>
        <p:nvSpPr>
          <p:cNvPr id="155" name="Google Shape;285;p28">
            <a:extLst>
              <a:ext uri="{FF2B5EF4-FFF2-40B4-BE49-F238E27FC236}">
                <a16:creationId xmlns:a16="http://schemas.microsoft.com/office/drawing/2014/main" id="{B187E425-A315-4409-8C3F-39D782388EEB}"/>
              </a:ext>
            </a:extLst>
          </p:cNvPr>
          <p:cNvSpPr/>
          <p:nvPr/>
        </p:nvSpPr>
        <p:spPr>
          <a:xfrm>
            <a:off x="7610856" y="4605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12. Search article</a:t>
            </a:r>
            <a:endParaRPr dirty="0"/>
          </a:p>
        </p:txBody>
      </p:sp>
      <p:cxnSp>
        <p:nvCxnSpPr>
          <p:cNvPr id="157" name="Google Shape;287;p28">
            <a:extLst>
              <a:ext uri="{FF2B5EF4-FFF2-40B4-BE49-F238E27FC236}">
                <a16:creationId xmlns:a16="http://schemas.microsoft.com/office/drawing/2014/main" id="{DC406AAE-D36C-448B-B9EE-9A01E9AD0F7A}"/>
              </a:ext>
            </a:extLst>
          </p:cNvPr>
          <p:cNvCxnSpPr>
            <a:endCxn id="145" idx="2"/>
          </p:cNvCxnSpPr>
          <p:nvPr/>
        </p:nvCxnSpPr>
        <p:spPr>
          <a:xfrm rot="10800000" flipH="1">
            <a:off x="2863056" y="2319528"/>
            <a:ext cx="238560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288;p28">
            <a:extLst>
              <a:ext uri="{FF2B5EF4-FFF2-40B4-BE49-F238E27FC236}">
                <a16:creationId xmlns:a16="http://schemas.microsoft.com/office/drawing/2014/main" id="{A1EE2297-700E-4801-B0CF-1C5D89FBF22F}"/>
              </a:ext>
            </a:extLst>
          </p:cNvPr>
          <p:cNvCxnSpPr/>
          <p:nvPr/>
        </p:nvCxnSpPr>
        <p:spPr>
          <a:xfrm rot="10800000" flipH="1">
            <a:off x="2839770" y="1252728"/>
            <a:ext cx="2713686" cy="30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289;p28">
            <a:extLst>
              <a:ext uri="{FF2B5EF4-FFF2-40B4-BE49-F238E27FC236}">
                <a16:creationId xmlns:a16="http://schemas.microsoft.com/office/drawing/2014/main" id="{83A0F6A9-0546-4AF9-A985-94AEB7EFE3E2}"/>
              </a:ext>
            </a:extLst>
          </p:cNvPr>
          <p:cNvCxnSpPr>
            <a:endCxn id="144" idx="2"/>
          </p:cNvCxnSpPr>
          <p:nvPr/>
        </p:nvCxnSpPr>
        <p:spPr>
          <a:xfrm rot="10800000" flipH="1">
            <a:off x="2839656" y="1748028"/>
            <a:ext cx="2409000" cy="255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290;p28">
            <a:extLst>
              <a:ext uri="{FF2B5EF4-FFF2-40B4-BE49-F238E27FC236}">
                <a16:creationId xmlns:a16="http://schemas.microsoft.com/office/drawing/2014/main" id="{EBAF6DF1-DBC4-40EA-AAE4-B6A7464FFF0B}"/>
              </a:ext>
            </a:extLst>
          </p:cNvPr>
          <p:cNvCxnSpPr>
            <a:endCxn id="146" idx="2"/>
          </p:cNvCxnSpPr>
          <p:nvPr/>
        </p:nvCxnSpPr>
        <p:spPr>
          <a:xfrm rot="10800000" flipH="1">
            <a:off x="2839656" y="2891028"/>
            <a:ext cx="2332800" cy="14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291;p28">
            <a:extLst>
              <a:ext uri="{FF2B5EF4-FFF2-40B4-BE49-F238E27FC236}">
                <a16:creationId xmlns:a16="http://schemas.microsoft.com/office/drawing/2014/main" id="{CF3BCFC1-20A9-41AC-8B77-41CFE8AF7027}"/>
              </a:ext>
            </a:extLst>
          </p:cNvPr>
          <p:cNvCxnSpPr>
            <a:endCxn id="147" idx="2"/>
          </p:cNvCxnSpPr>
          <p:nvPr/>
        </p:nvCxnSpPr>
        <p:spPr>
          <a:xfrm rot="10800000" flipH="1">
            <a:off x="2788269" y="3515682"/>
            <a:ext cx="2485200" cy="7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292;p28">
            <a:extLst>
              <a:ext uri="{FF2B5EF4-FFF2-40B4-BE49-F238E27FC236}">
                <a16:creationId xmlns:a16="http://schemas.microsoft.com/office/drawing/2014/main" id="{99726425-A88F-4390-A831-E6C279F6D6B4}"/>
              </a:ext>
            </a:extLst>
          </p:cNvPr>
          <p:cNvCxnSpPr>
            <a:endCxn id="148" idx="2"/>
          </p:cNvCxnSpPr>
          <p:nvPr/>
        </p:nvCxnSpPr>
        <p:spPr>
          <a:xfrm rot="10800000" flipH="1">
            <a:off x="2839656" y="4110228"/>
            <a:ext cx="24852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293;p28">
            <a:extLst>
              <a:ext uri="{FF2B5EF4-FFF2-40B4-BE49-F238E27FC236}">
                <a16:creationId xmlns:a16="http://schemas.microsoft.com/office/drawing/2014/main" id="{D567390C-31BA-4673-B192-295B493CA73F}"/>
              </a:ext>
            </a:extLst>
          </p:cNvPr>
          <p:cNvCxnSpPr>
            <a:endCxn id="149" idx="2"/>
          </p:cNvCxnSpPr>
          <p:nvPr/>
        </p:nvCxnSpPr>
        <p:spPr>
          <a:xfrm>
            <a:off x="2839656" y="4281528"/>
            <a:ext cx="2409000" cy="43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294;p28">
            <a:extLst>
              <a:ext uri="{FF2B5EF4-FFF2-40B4-BE49-F238E27FC236}">
                <a16:creationId xmlns:a16="http://schemas.microsoft.com/office/drawing/2014/main" id="{2CBEE878-91D9-40F9-A508-00F35D245598}"/>
              </a:ext>
            </a:extLst>
          </p:cNvPr>
          <p:cNvCxnSpPr>
            <a:endCxn id="150" idx="2"/>
          </p:cNvCxnSpPr>
          <p:nvPr/>
        </p:nvCxnSpPr>
        <p:spPr>
          <a:xfrm>
            <a:off x="2839656" y="4281528"/>
            <a:ext cx="24852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295;p28">
            <a:extLst>
              <a:ext uri="{FF2B5EF4-FFF2-40B4-BE49-F238E27FC236}">
                <a16:creationId xmlns:a16="http://schemas.microsoft.com/office/drawing/2014/main" id="{56BB1942-E549-4DEE-B688-116153EBA24B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2839656" y="4281528"/>
            <a:ext cx="2332800" cy="16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296;p28">
            <a:extLst>
              <a:ext uri="{FF2B5EF4-FFF2-40B4-BE49-F238E27FC236}">
                <a16:creationId xmlns:a16="http://schemas.microsoft.com/office/drawing/2014/main" id="{6154CADB-37F2-4C34-A93A-548AC1E461E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8334756" y="3919728"/>
            <a:ext cx="76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7" name="Google Shape;297;p28">
            <a:extLst>
              <a:ext uri="{FF2B5EF4-FFF2-40B4-BE49-F238E27FC236}">
                <a16:creationId xmlns:a16="http://schemas.microsoft.com/office/drawing/2014/main" id="{30DED34F-EEB5-4648-9DB1-82B27EF8565C}"/>
              </a:ext>
            </a:extLst>
          </p:cNvPr>
          <p:cNvCxnSpPr>
            <a:cxnSpLocks/>
            <a:stCxn id="209" idx="0"/>
            <a:endCxn id="155" idx="4"/>
          </p:cNvCxnSpPr>
          <p:nvPr/>
        </p:nvCxnSpPr>
        <p:spPr>
          <a:xfrm flipH="1" flipV="1">
            <a:off x="8410956" y="5062728"/>
            <a:ext cx="34436" cy="5524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8" name="Google Shape;298;p28">
            <a:extLst>
              <a:ext uri="{FF2B5EF4-FFF2-40B4-BE49-F238E27FC236}">
                <a16:creationId xmlns:a16="http://schemas.microsoft.com/office/drawing/2014/main" id="{63BA0D9F-66AD-403F-8EA6-CA1F03AF0F20}"/>
              </a:ext>
            </a:extLst>
          </p:cNvPr>
          <p:cNvCxnSpPr>
            <a:endCxn id="155" idx="6"/>
          </p:cNvCxnSpPr>
          <p:nvPr/>
        </p:nvCxnSpPr>
        <p:spPr>
          <a:xfrm flipH="1">
            <a:off x="9211056" y="3576828"/>
            <a:ext cx="808800" cy="12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" name="Google Shape;299;p28">
            <a:extLst>
              <a:ext uri="{FF2B5EF4-FFF2-40B4-BE49-F238E27FC236}">
                <a16:creationId xmlns:a16="http://schemas.microsoft.com/office/drawing/2014/main" id="{CA0EE4E6-A306-4CFF-8940-BDE0786E58F2}"/>
              </a:ext>
            </a:extLst>
          </p:cNvPr>
          <p:cNvCxnSpPr>
            <a:endCxn id="153" idx="6"/>
          </p:cNvCxnSpPr>
          <p:nvPr/>
        </p:nvCxnSpPr>
        <p:spPr>
          <a:xfrm rot="10800000">
            <a:off x="9058656" y="3081528"/>
            <a:ext cx="961200" cy="51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300;p28">
            <a:extLst>
              <a:ext uri="{FF2B5EF4-FFF2-40B4-BE49-F238E27FC236}">
                <a16:creationId xmlns:a16="http://schemas.microsoft.com/office/drawing/2014/main" id="{F4FB6F03-56F8-4CFD-9612-5D8D313E8488}"/>
              </a:ext>
            </a:extLst>
          </p:cNvPr>
          <p:cNvCxnSpPr>
            <a:endCxn id="143" idx="6"/>
          </p:cNvCxnSpPr>
          <p:nvPr/>
        </p:nvCxnSpPr>
        <p:spPr>
          <a:xfrm rot="10800000">
            <a:off x="6772656" y="1252728"/>
            <a:ext cx="3247200" cy="23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301;p28">
            <a:extLst>
              <a:ext uri="{FF2B5EF4-FFF2-40B4-BE49-F238E27FC236}">
                <a16:creationId xmlns:a16="http://schemas.microsoft.com/office/drawing/2014/main" id="{A1D83EFA-E633-4FD4-8D22-D0AA57B6E1B4}"/>
              </a:ext>
            </a:extLst>
          </p:cNvPr>
          <p:cNvCxnSpPr>
            <a:endCxn id="152" idx="6"/>
          </p:cNvCxnSpPr>
          <p:nvPr/>
        </p:nvCxnSpPr>
        <p:spPr>
          <a:xfrm rot="10800000">
            <a:off x="8906256" y="1481328"/>
            <a:ext cx="1189800" cy="2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302;p28">
            <a:extLst>
              <a:ext uri="{FF2B5EF4-FFF2-40B4-BE49-F238E27FC236}">
                <a16:creationId xmlns:a16="http://schemas.microsoft.com/office/drawing/2014/main" id="{8D31A96C-4519-4403-A979-FA9A2727E6E8}"/>
              </a:ext>
            </a:extLst>
          </p:cNvPr>
          <p:cNvSpPr txBox="1"/>
          <p:nvPr/>
        </p:nvSpPr>
        <p:spPr>
          <a:xfrm>
            <a:off x="8334756" y="4047928"/>
            <a:ext cx="921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/>
          </a:p>
        </p:txBody>
      </p:sp>
      <p:sp>
        <p:nvSpPr>
          <p:cNvPr id="173" name="Google Shape;303;p28">
            <a:extLst>
              <a:ext uri="{FF2B5EF4-FFF2-40B4-BE49-F238E27FC236}">
                <a16:creationId xmlns:a16="http://schemas.microsoft.com/office/drawing/2014/main" id="{F15B09AA-9B57-4BBF-A81A-30D42D6EDE41}"/>
              </a:ext>
            </a:extLst>
          </p:cNvPr>
          <p:cNvSpPr txBox="1"/>
          <p:nvPr/>
        </p:nvSpPr>
        <p:spPr>
          <a:xfrm>
            <a:off x="7523665" y="5223255"/>
            <a:ext cx="887291" cy="28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 dirty="0"/>
          </a:p>
        </p:txBody>
      </p:sp>
      <p:grpSp>
        <p:nvGrpSpPr>
          <p:cNvPr id="174" name="Google Shape;304;p28">
            <a:extLst>
              <a:ext uri="{FF2B5EF4-FFF2-40B4-BE49-F238E27FC236}">
                <a16:creationId xmlns:a16="http://schemas.microsoft.com/office/drawing/2014/main" id="{3E4AE336-5577-4244-9015-3C6C642BC7CB}"/>
              </a:ext>
            </a:extLst>
          </p:cNvPr>
          <p:cNvGrpSpPr/>
          <p:nvPr/>
        </p:nvGrpSpPr>
        <p:grpSpPr>
          <a:xfrm>
            <a:off x="9978421" y="1138428"/>
            <a:ext cx="550022" cy="1510099"/>
            <a:chOff x="7930165" y="1257300"/>
            <a:chExt cx="550022" cy="1510099"/>
          </a:xfrm>
        </p:grpSpPr>
        <p:grpSp>
          <p:nvGrpSpPr>
            <p:cNvPr id="175" name="Google Shape;305;p28">
              <a:extLst>
                <a:ext uri="{FF2B5EF4-FFF2-40B4-BE49-F238E27FC236}">
                  <a16:creationId xmlns:a16="http://schemas.microsoft.com/office/drawing/2014/main" id="{2D60A155-E160-44E4-B0B1-F6E89B7F8F1E}"/>
                </a:ext>
              </a:extLst>
            </p:cNvPr>
            <p:cNvGrpSpPr/>
            <p:nvPr/>
          </p:nvGrpSpPr>
          <p:grpSpPr>
            <a:xfrm>
              <a:off x="8047685" y="1257300"/>
              <a:ext cx="304800" cy="1219200"/>
              <a:chOff x="457200" y="2286000"/>
              <a:chExt cx="304800" cy="1219200"/>
            </a:xfrm>
          </p:grpSpPr>
          <p:sp>
            <p:nvSpPr>
              <p:cNvPr id="177" name="Google Shape;306;p28">
                <a:extLst>
                  <a:ext uri="{FF2B5EF4-FFF2-40B4-BE49-F238E27FC236}">
                    <a16:creationId xmlns:a16="http://schemas.microsoft.com/office/drawing/2014/main" id="{0DF84495-D905-47FF-874E-F9A862DC107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307;p28">
                <a:extLst>
                  <a:ext uri="{FF2B5EF4-FFF2-40B4-BE49-F238E27FC236}">
                    <a16:creationId xmlns:a16="http://schemas.microsoft.com/office/drawing/2014/main" id="{E8FC049B-111F-4F72-9987-E1986E20A9EB}"/>
                  </a:ext>
                </a:extLst>
              </p:cNvPr>
              <p:cNvCxnSpPr>
                <a:stCxn id="177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308;p28">
                <a:extLst>
                  <a:ext uri="{FF2B5EF4-FFF2-40B4-BE49-F238E27FC236}">
                    <a16:creationId xmlns:a16="http://schemas.microsoft.com/office/drawing/2014/main" id="{1B4DC32C-6560-49A0-98D4-2805525809CB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309;p28">
                <a:extLst>
                  <a:ext uri="{FF2B5EF4-FFF2-40B4-BE49-F238E27FC236}">
                    <a16:creationId xmlns:a16="http://schemas.microsoft.com/office/drawing/2014/main" id="{8C5FDFC3-0062-4232-9D92-9C14948197FD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310;p28">
                <a:extLst>
                  <a:ext uri="{FF2B5EF4-FFF2-40B4-BE49-F238E27FC236}">
                    <a16:creationId xmlns:a16="http://schemas.microsoft.com/office/drawing/2014/main" id="{28D271CC-7EAB-4829-AEE6-619FCFAE6609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6" name="Google Shape;311;p28">
              <a:extLst>
                <a:ext uri="{FF2B5EF4-FFF2-40B4-BE49-F238E27FC236}">
                  <a16:creationId xmlns:a16="http://schemas.microsoft.com/office/drawing/2014/main" id="{39A24417-8F15-4C45-A439-C0FF5E1D928E}"/>
                </a:ext>
              </a:extLst>
            </p:cNvPr>
            <p:cNvSpPr txBox="1"/>
            <p:nvPr/>
          </p:nvSpPr>
          <p:spPr>
            <a:xfrm>
              <a:off x="7930165" y="2490400"/>
              <a:ext cx="550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Guest</a:t>
              </a:r>
              <a:endParaRPr/>
            </a:p>
          </p:txBody>
        </p:sp>
      </p:grpSp>
      <p:grpSp>
        <p:nvGrpSpPr>
          <p:cNvPr id="182" name="Google Shape;312;p28">
            <a:extLst>
              <a:ext uri="{FF2B5EF4-FFF2-40B4-BE49-F238E27FC236}">
                <a16:creationId xmlns:a16="http://schemas.microsoft.com/office/drawing/2014/main" id="{B5CBF852-7EAA-4569-89A4-02DA454FCA66}"/>
              </a:ext>
            </a:extLst>
          </p:cNvPr>
          <p:cNvGrpSpPr/>
          <p:nvPr/>
        </p:nvGrpSpPr>
        <p:grpSpPr>
          <a:xfrm>
            <a:off x="9896856" y="2967228"/>
            <a:ext cx="726481" cy="1562100"/>
            <a:chOff x="7848600" y="3086100"/>
            <a:chExt cx="726481" cy="1562100"/>
          </a:xfrm>
        </p:grpSpPr>
        <p:grpSp>
          <p:nvGrpSpPr>
            <p:cNvPr id="183" name="Google Shape;313;p28">
              <a:extLst>
                <a:ext uri="{FF2B5EF4-FFF2-40B4-BE49-F238E27FC236}">
                  <a16:creationId xmlns:a16="http://schemas.microsoft.com/office/drawing/2014/main" id="{CE6CD706-0A12-4542-8541-234A527F3494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185" name="Google Shape;314;p28">
                <a:extLst>
                  <a:ext uri="{FF2B5EF4-FFF2-40B4-BE49-F238E27FC236}">
                    <a16:creationId xmlns:a16="http://schemas.microsoft.com/office/drawing/2014/main" id="{3C4867B6-20CC-4721-AE5B-29A833FCE487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" name="Google Shape;315;p28">
                <a:extLst>
                  <a:ext uri="{FF2B5EF4-FFF2-40B4-BE49-F238E27FC236}">
                    <a16:creationId xmlns:a16="http://schemas.microsoft.com/office/drawing/2014/main" id="{1856D9F5-96D8-44B7-A828-E06B4866A14F}"/>
                  </a:ext>
                </a:extLst>
              </p:cNvPr>
              <p:cNvCxnSpPr>
                <a:stCxn id="185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316;p28">
                <a:extLst>
                  <a:ext uri="{FF2B5EF4-FFF2-40B4-BE49-F238E27FC236}">
                    <a16:creationId xmlns:a16="http://schemas.microsoft.com/office/drawing/2014/main" id="{4A0D6F38-EDD0-405A-92BF-2B091951D05E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317;p28">
                <a:extLst>
                  <a:ext uri="{FF2B5EF4-FFF2-40B4-BE49-F238E27FC236}">
                    <a16:creationId xmlns:a16="http://schemas.microsoft.com/office/drawing/2014/main" id="{917B5CB2-E69E-4DC4-9287-E920E3E8DD25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318;p28">
                <a:extLst>
                  <a:ext uri="{FF2B5EF4-FFF2-40B4-BE49-F238E27FC236}">
                    <a16:creationId xmlns:a16="http://schemas.microsoft.com/office/drawing/2014/main" id="{144C815B-C4CC-4EE7-8938-AF84818C279E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" name="Google Shape;319;p28">
              <a:extLst>
                <a:ext uri="{FF2B5EF4-FFF2-40B4-BE49-F238E27FC236}">
                  <a16:creationId xmlns:a16="http://schemas.microsoft.com/office/drawing/2014/main" id="{832DB8E8-2775-45C3-B658-AD044DDEB142}"/>
                </a:ext>
              </a:extLst>
            </p:cNvPr>
            <p:cNvSpPr txBox="1"/>
            <p:nvPr/>
          </p:nvSpPr>
          <p:spPr>
            <a:xfrm>
              <a:off x="7848600" y="4371201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</a:t>
              </a:r>
              <a:endParaRPr dirty="0"/>
            </a:p>
          </p:txBody>
        </p:sp>
      </p:grpSp>
      <p:grpSp>
        <p:nvGrpSpPr>
          <p:cNvPr id="198" name="Google Shape;328;p28">
            <a:extLst>
              <a:ext uri="{FF2B5EF4-FFF2-40B4-BE49-F238E27FC236}">
                <a16:creationId xmlns:a16="http://schemas.microsoft.com/office/drawing/2014/main" id="{3C49D207-901E-4C30-B52C-CD3B21E6EE04}"/>
              </a:ext>
            </a:extLst>
          </p:cNvPr>
          <p:cNvGrpSpPr/>
          <p:nvPr/>
        </p:nvGrpSpPr>
        <p:grpSpPr>
          <a:xfrm>
            <a:off x="2398694" y="3691128"/>
            <a:ext cx="729752" cy="1555123"/>
            <a:chOff x="350438" y="3810000"/>
            <a:chExt cx="729752" cy="1555123"/>
          </a:xfrm>
        </p:grpSpPr>
        <p:grpSp>
          <p:nvGrpSpPr>
            <p:cNvPr id="199" name="Google Shape;329;p28">
              <a:extLst>
                <a:ext uri="{FF2B5EF4-FFF2-40B4-BE49-F238E27FC236}">
                  <a16:creationId xmlns:a16="http://schemas.microsoft.com/office/drawing/2014/main" id="{641D8722-D053-49A3-BB76-121E73D78A83}"/>
                </a:ext>
              </a:extLst>
            </p:cNvPr>
            <p:cNvGrpSpPr/>
            <p:nvPr/>
          </p:nvGrpSpPr>
          <p:grpSpPr>
            <a:xfrm>
              <a:off x="514618" y="3810000"/>
              <a:ext cx="304800" cy="1219200"/>
              <a:chOff x="457200" y="2286000"/>
              <a:chExt cx="304800" cy="1219200"/>
            </a:xfrm>
          </p:grpSpPr>
          <p:sp>
            <p:nvSpPr>
              <p:cNvPr id="201" name="Google Shape;330;p28">
                <a:extLst>
                  <a:ext uri="{FF2B5EF4-FFF2-40B4-BE49-F238E27FC236}">
                    <a16:creationId xmlns:a16="http://schemas.microsoft.com/office/drawing/2014/main" id="{7AD70AB3-AFFC-4EB1-B133-E4A199A012F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" name="Google Shape;331;p28">
                <a:extLst>
                  <a:ext uri="{FF2B5EF4-FFF2-40B4-BE49-F238E27FC236}">
                    <a16:creationId xmlns:a16="http://schemas.microsoft.com/office/drawing/2014/main" id="{058CC17A-11E1-4B47-9FDD-064BA4A4CE95}"/>
                  </a:ext>
                </a:extLst>
              </p:cNvPr>
              <p:cNvCxnSpPr>
                <a:stCxn id="201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332;p28">
                <a:extLst>
                  <a:ext uri="{FF2B5EF4-FFF2-40B4-BE49-F238E27FC236}">
                    <a16:creationId xmlns:a16="http://schemas.microsoft.com/office/drawing/2014/main" id="{8F396EB0-9CAA-4AE9-8D98-12EA58DF75CC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333;p28">
                <a:extLst>
                  <a:ext uri="{FF2B5EF4-FFF2-40B4-BE49-F238E27FC236}">
                    <a16:creationId xmlns:a16="http://schemas.microsoft.com/office/drawing/2014/main" id="{E4D57708-926F-4AD1-ADD8-CC9511174803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334;p28">
                <a:extLst>
                  <a:ext uri="{FF2B5EF4-FFF2-40B4-BE49-F238E27FC236}">
                    <a16:creationId xmlns:a16="http://schemas.microsoft.com/office/drawing/2014/main" id="{B90DC4AB-82B8-4EA1-93F8-94A756B709BF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0" name="Google Shape;335;p28">
              <a:extLst>
                <a:ext uri="{FF2B5EF4-FFF2-40B4-BE49-F238E27FC236}">
                  <a16:creationId xmlns:a16="http://schemas.microsoft.com/office/drawing/2014/main" id="{50CB279A-4CF1-48EF-971E-927A1EDDC33E}"/>
                </a:ext>
              </a:extLst>
            </p:cNvPr>
            <p:cNvSpPr txBox="1"/>
            <p:nvPr/>
          </p:nvSpPr>
          <p:spPr>
            <a:xfrm>
              <a:off x="350438" y="5088124"/>
              <a:ext cx="729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Librarian</a:t>
              </a:r>
              <a:endParaRPr dirty="0"/>
            </a:p>
          </p:txBody>
        </p:sp>
      </p:grpSp>
      <p:sp>
        <p:nvSpPr>
          <p:cNvPr id="208" name="Google Shape;338;p28">
            <a:extLst>
              <a:ext uri="{FF2B5EF4-FFF2-40B4-BE49-F238E27FC236}">
                <a16:creationId xmlns:a16="http://schemas.microsoft.com/office/drawing/2014/main" id="{9601610A-CFDF-4801-99F9-24D47316A16C}"/>
              </a:ext>
            </a:extLst>
          </p:cNvPr>
          <p:cNvSpPr txBox="1"/>
          <p:nvPr/>
        </p:nvSpPr>
        <p:spPr>
          <a:xfrm>
            <a:off x="4961617" y="790249"/>
            <a:ext cx="2860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209" name="Google Shape;284;p28">
            <a:extLst>
              <a:ext uri="{FF2B5EF4-FFF2-40B4-BE49-F238E27FC236}">
                <a16:creationId xmlns:a16="http://schemas.microsoft.com/office/drawing/2014/main" id="{1BA86C37-0848-410E-94E9-8519E1399A7F}"/>
              </a:ext>
            </a:extLst>
          </p:cNvPr>
          <p:cNvSpPr/>
          <p:nvPr/>
        </p:nvSpPr>
        <p:spPr>
          <a:xfrm>
            <a:off x="7645292" y="561517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14 Search by publication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1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72" grpId="0"/>
      <p:bldP spid="173" grpId="0"/>
      <p:bldP spid="208" grpId="0"/>
      <p:bldP spid="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&amp; Usage 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355244"/>
          </a:xfrm>
        </p:spPr>
        <p:txBody>
          <a:bodyPr/>
          <a:lstStyle/>
          <a:p>
            <a:r>
              <a:rPr lang="en-US" dirty="0"/>
              <a:t>A collection of user scenarios that </a:t>
            </a:r>
            <a:r>
              <a:rPr lang="en-US" dirty="0">
                <a:solidFill>
                  <a:srgbClr val="C00000"/>
                </a:solidFill>
              </a:rPr>
              <a:t>describe the thread of usage</a:t>
            </a:r>
            <a:r>
              <a:rPr lang="en-US" dirty="0"/>
              <a:t> of a system</a:t>
            </a:r>
          </a:p>
          <a:p>
            <a:r>
              <a:rPr lang="en-US" dirty="0"/>
              <a:t>Each scenario is described from the point-of-view of an </a:t>
            </a:r>
            <a:r>
              <a:rPr lang="en-US" dirty="0">
                <a:solidFill>
                  <a:srgbClr val="C00000"/>
                </a:solidFill>
              </a:rPr>
              <a:t>“actor”</a:t>
            </a:r>
            <a:endParaRPr lang="en-US" dirty="0"/>
          </a:p>
          <a:p>
            <a:r>
              <a:rPr lang="en-US" dirty="0"/>
              <a:t>An</a:t>
            </a:r>
            <a:r>
              <a:rPr lang="en-US" dirty="0">
                <a:solidFill>
                  <a:srgbClr val="C00000"/>
                </a:solidFill>
              </a:rPr>
              <a:t> actor </a:t>
            </a:r>
            <a:r>
              <a:rPr lang="en-US" dirty="0"/>
              <a:t>is</a:t>
            </a:r>
            <a:r>
              <a:rPr lang="en-US" dirty="0">
                <a:solidFill>
                  <a:srgbClr val="C00000"/>
                </a:solidFill>
              </a:rPr>
              <a:t> a person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device</a:t>
            </a:r>
            <a:r>
              <a:rPr lang="en-US" dirty="0"/>
              <a:t> that interacts with the software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372" y="2368577"/>
            <a:ext cx="1176444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Each scenario answers the following 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372" y="2947288"/>
            <a:ext cx="5727057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Who is the</a:t>
            </a:r>
            <a:r>
              <a:rPr lang="en-US" sz="2100" dirty="0">
                <a:solidFill>
                  <a:srgbClr val="C00000"/>
                </a:solidFill>
              </a:rPr>
              <a:t> primary actor, the secondary actor</a:t>
            </a:r>
            <a:r>
              <a:rPr lang="en-US" sz="2100" dirty="0"/>
              <a:t> (s)?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5030" y="2947288"/>
            <a:ext cx="5935792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are the </a:t>
            </a:r>
            <a:r>
              <a:rPr lang="en-US" sz="2100" dirty="0">
                <a:solidFill>
                  <a:srgbClr val="C00000"/>
                </a:solidFill>
              </a:rPr>
              <a:t>actor’s goals</a:t>
            </a:r>
            <a:r>
              <a:rPr lang="en-US" sz="21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6372" y="3472895"/>
            <a:ext cx="5727057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preconditions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should exist before the story begins?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5030" y="3472895"/>
            <a:ext cx="5935792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main tasks or functions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are performed by the actor?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372" y="3967725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</a:t>
            </a:r>
            <a:r>
              <a:rPr lang="en-US" sz="2100" dirty="0">
                <a:solidFill>
                  <a:srgbClr val="C00000"/>
                </a:solidFill>
              </a:rPr>
              <a:t>extensions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might be considered as the story is described?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372" y="4493332"/>
            <a:ext cx="5727057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variations in the actor’s interaction </a:t>
            </a:r>
            <a:r>
              <a:rPr lang="en-US" sz="1900" dirty="0"/>
              <a:t>are possible?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372" y="4988162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</a:t>
            </a:r>
            <a:r>
              <a:rPr lang="en-US" sz="2100" dirty="0">
                <a:solidFill>
                  <a:srgbClr val="C00000"/>
                </a:solidFill>
              </a:rPr>
              <a:t>system information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will the actor acquire, produce, or change?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372" y="5513769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Will the actor have to inform the system about </a:t>
            </a:r>
            <a:r>
              <a:rPr lang="en-US" sz="2100" dirty="0">
                <a:solidFill>
                  <a:srgbClr val="C00000"/>
                </a:solidFill>
              </a:rPr>
              <a:t>changes in the external environment</a:t>
            </a:r>
            <a:r>
              <a:rPr lang="en-US" sz="21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5030" y="4493332"/>
            <a:ext cx="5935790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information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does the actor desire from the system?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6373" y="6039374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Does the actor wish to be informed about </a:t>
            </a:r>
            <a:r>
              <a:rPr lang="en-US" sz="2100" dirty="0">
                <a:solidFill>
                  <a:srgbClr val="C00000"/>
                </a:solidFill>
              </a:rPr>
              <a:t>unexpected changes</a:t>
            </a:r>
            <a:r>
              <a:rPr lang="en-US" sz="2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44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 &amp; Story Writing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13816"/>
            <a:ext cx="11929641" cy="5640193"/>
          </a:xfrm>
        </p:spPr>
        <p:txBody>
          <a:bodyPr/>
          <a:lstStyle/>
          <a:p>
            <a:r>
              <a:rPr lang="en-US" dirty="0"/>
              <a:t>Scenarios are created by user researchers to help </a:t>
            </a:r>
            <a:r>
              <a:rPr lang="en-US" dirty="0">
                <a:solidFill>
                  <a:srgbClr val="A32D19"/>
                </a:solidFill>
              </a:rPr>
              <a:t>communicate with the design team</a:t>
            </a:r>
            <a:r>
              <a:rPr lang="en-US" dirty="0"/>
              <a:t>.  </a:t>
            </a:r>
          </a:p>
          <a:p>
            <a:r>
              <a:rPr lang="en-US" dirty="0"/>
              <a:t>User stories are created by </a:t>
            </a:r>
            <a:r>
              <a:rPr lang="en-US" dirty="0">
                <a:solidFill>
                  <a:srgbClr val="A32D19"/>
                </a:solidFill>
              </a:rPr>
              <a:t>project/product managers</a:t>
            </a:r>
            <a:r>
              <a:rPr lang="en-US" dirty="0"/>
              <a:t> to define the requirements prior to a sprint in agile development.</a:t>
            </a:r>
          </a:p>
          <a:p>
            <a:r>
              <a:rPr lang="en-US" dirty="0"/>
              <a:t>Scenarios are stories that capture the </a:t>
            </a:r>
            <a:r>
              <a:rPr lang="en-US" dirty="0">
                <a:solidFill>
                  <a:srgbClr val="A32D19"/>
                </a:solidFill>
              </a:rPr>
              <a:t>goals, motivations, and tasks</a:t>
            </a:r>
            <a:r>
              <a:rPr lang="en-US" dirty="0"/>
              <a:t> of a persona in a given system. </a:t>
            </a:r>
          </a:p>
          <a:p>
            <a:r>
              <a:rPr lang="en-US" dirty="0"/>
              <a:t>User stories provide a rapid way of </a:t>
            </a:r>
            <a:r>
              <a:rPr lang="en-US" dirty="0">
                <a:solidFill>
                  <a:srgbClr val="A32D19"/>
                </a:solidFill>
              </a:rPr>
              <a:t>handling customer requirements</a:t>
            </a:r>
            <a:r>
              <a:rPr lang="en-US" dirty="0"/>
              <a:t> instead of formal requirement documents</a:t>
            </a:r>
          </a:p>
          <a:p>
            <a:r>
              <a:rPr lang="en-US" dirty="0">
                <a:solidFill>
                  <a:srgbClr val="A32D19"/>
                </a:solidFill>
              </a:rPr>
              <a:t>Gherkin language </a:t>
            </a:r>
            <a:r>
              <a:rPr lang="en-US" dirty="0"/>
              <a:t>is used to writing an effective story of the system requirement.</a:t>
            </a:r>
          </a:p>
          <a:p>
            <a:r>
              <a:rPr lang="en-US" dirty="0"/>
              <a:t>Gherkin is a </a:t>
            </a:r>
            <a:r>
              <a:rPr lang="en-US" dirty="0">
                <a:solidFill>
                  <a:srgbClr val="A32D19"/>
                </a:solidFill>
              </a:rPr>
              <a:t>human-readable</a:t>
            </a:r>
            <a:r>
              <a:rPr lang="en-US" dirty="0"/>
              <a:t> language for </a:t>
            </a:r>
            <a:r>
              <a:rPr lang="en-US" dirty="0">
                <a:solidFill>
                  <a:srgbClr val="A32D19"/>
                </a:solidFill>
              </a:rPr>
              <a:t>system behavior description</a:t>
            </a:r>
            <a:r>
              <a:rPr lang="en-US" dirty="0"/>
              <a:t>, which uses indentation to define the structure of the document. </a:t>
            </a:r>
          </a:p>
          <a:p>
            <a:r>
              <a:rPr lang="en-US" dirty="0"/>
              <a:t>Each line starts with one of the keywords and describes one of the steps.</a:t>
            </a:r>
          </a:p>
          <a:p>
            <a:r>
              <a:rPr lang="en-US" dirty="0"/>
              <a:t>Refer to Gherkin Syntax for story writing (More details refer this link: https://www.guru99.com/gherkin-test-cucumber.html).</a:t>
            </a:r>
          </a:p>
        </p:txBody>
      </p:sp>
    </p:spTree>
    <p:extLst>
      <p:ext uri="{BB962C8B-B14F-4D97-AF65-F5344CB8AC3E}">
        <p14:creationId xmlns:p14="http://schemas.microsoft.com/office/powerpoint/2010/main" val="40390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Usage 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651725A-1864-4B30-B473-4C3E25C31256}"/>
              </a:ext>
            </a:extLst>
          </p:cNvPr>
          <p:cNvGraphicFramePr>
            <a:graphicFrameLocks noGrp="1"/>
          </p:cNvGraphicFramePr>
          <p:nvPr/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32176">
                  <a:extLst>
                    <a:ext uri="{9D8B030D-6E8A-4147-A177-3AD203B41FA5}">
                      <a16:colId xmlns:a16="http://schemas.microsoft.com/office/drawing/2014/main" val="2255610515"/>
                    </a:ext>
                  </a:extLst>
                </a:gridCol>
                <a:gridCol w="9259824">
                  <a:extLst>
                    <a:ext uri="{9D8B030D-6E8A-4147-A177-3AD203B41FA5}">
                      <a16:colId xmlns:a16="http://schemas.microsoft.com/office/drawing/2014/main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correct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correct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dashboard of user.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username on top of the right side.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logout button.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35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Usage </a:t>
            </a:r>
            <a:r>
              <a:rPr lang="en-US" dirty="0"/>
              <a:t>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651725A-1864-4B30-B473-4C3E25C31256}"/>
              </a:ext>
            </a:extLst>
          </p:cNvPr>
          <p:cNvGraphicFramePr>
            <a:graphicFrameLocks noGrp="1"/>
          </p:cNvGraphicFramePr>
          <p:nvPr/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2255610515"/>
                    </a:ext>
                  </a:extLst>
                </a:gridCol>
                <a:gridCol w="10377714">
                  <a:extLst>
                    <a:ext uri="{9D8B030D-6E8A-4147-A177-3AD203B41FA5}">
                      <a16:colId xmlns:a16="http://schemas.microsoft.com/office/drawing/2014/main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invalid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wrong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wrong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error message for invalid username and password.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2124580"/>
            <a:ext cx="11929641" cy="3644677"/>
          </a:xfrm>
        </p:spPr>
        <p:txBody>
          <a:bodyPr/>
          <a:lstStyle/>
          <a:p>
            <a:r>
              <a:rPr lang="en-US" dirty="0"/>
              <a:t>An activity diagram is like a </a:t>
            </a:r>
            <a:r>
              <a:rPr lang="en-US" dirty="0">
                <a:solidFill>
                  <a:srgbClr val="A32D19"/>
                </a:solidFill>
              </a:rPr>
              <a:t>traditional flowchart </a:t>
            </a:r>
            <a:r>
              <a:rPr lang="en-US" dirty="0"/>
              <a:t>in that it show the </a:t>
            </a:r>
            <a:r>
              <a:rPr lang="en-US" dirty="0">
                <a:solidFill>
                  <a:srgbClr val="A32D19"/>
                </a:solidFill>
              </a:rPr>
              <a:t>flow of control from step to step.  </a:t>
            </a:r>
          </a:p>
          <a:p>
            <a:r>
              <a:rPr lang="en-US" dirty="0"/>
              <a:t>An activity diagram can </a:t>
            </a:r>
            <a:r>
              <a:rPr lang="en-US" dirty="0">
                <a:solidFill>
                  <a:srgbClr val="A32D19"/>
                </a:solidFill>
              </a:rPr>
              <a:t>show both sequential and concurrent flow of control</a:t>
            </a:r>
            <a:r>
              <a:rPr lang="en-US" dirty="0"/>
              <a:t>.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/>
              <a:t>Activity diagram </a:t>
            </a:r>
            <a:r>
              <a:rPr lang="en-US" dirty="0">
                <a:solidFill>
                  <a:srgbClr val="A32D19"/>
                </a:solidFill>
              </a:rPr>
              <a:t>mainly focus on the sequence </a:t>
            </a:r>
            <a:r>
              <a:rPr lang="en-US" dirty="0"/>
              <a:t>of operation rather than on objects. </a:t>
            </a:r>
          </a:p>
          <a:p>
            <a:r>
              <a:rPr lang="en-US" dirty="0"/>
              <a:t>Activity diagram represent the </a:t>
            </a:r>
            <a:r>
              <a:rPr lang="en-US" dirty="0">
                <a:solidFill>
                  <a:srgbClr val="A32D19"/>
                </a:solidFill>
              </a:rPr>
              <a:t>dynamic behavior </a:t>
            </a:r>
            <a:r>
              <a:rPr lang="en-US" dirty="0"/>
              <a:t>of the system or part of the system.</a:t>
            </a:r>
          </a:p>
          <a:p>
            <a:r>
              <a:rPr lang="en-US" dirty="0"/>
              <a:t>An activity diagram shows </a:t>
            </a:r>
            <a:r>
              <a:rPr lang="en-US" dirty="0">
                <a:solidFill>
                  <a:srgbClr val="A32D19"/>
                </a:solidFill>
              </a:rPr>
              <a:t>‘How’ </a:t>
            </a:r>
            <a:r>
              <a:rPr lang="en-US" dirty="0"/>
              <a:t>system works.</a:t>
            </a:r>
          </a:p>
          <a:p>
            <a:r>
              <a:rPr lang="en-US" dirty="0"/>
              <a:t>Activity diagram are most </a:t>
            </a:r>
            <a:r>
              <a:rPr lang="en-US" dirty="0">
                <a:solidFill>
                  <a:srgbClr val="A32D19"/>
                </a:solidFill>
              </a:rPr>
              <a:t>useful</a:t>
            </a:r>
            <a:r>
              <a:rPr lang="en-US" dirty="0"/>
              <a:t> during </a:t>
            </a:r>
            <a:r>
              <a:rPr lang="en-US" dirty="0">
                <a:solidFill>
                  <a:srgbClr val="A32D19"/>
                </a:solidFill>
              </a:rPr>
              <a:t>early stages of designing </a:t>
            </a:r>
            <a:r>
              <a:rPr lang="en-US" dirty="0"/>
              <a:t>algorithms and workflows.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79" y="947374"/>
            <a:ext cx="11929640" cy="941033"/>
          </a:xfrm>
          <a:prstGeom prst="wedgeRoundRectCallout">
            <a:avLst>
              <a:gd name="adj1" fmla="val -38983"/>
              <a:gd name="adj2" fmla="val -938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activity diagram visually presents a </a:t>
            </a:r>
            <a:r>
              <a:rPr lang="en-US" sz="2400" dirty="0">
                <a:solidFill>
                  <a:srgbClr val="A32D19"/>
                </a:solidFill>
              </a:rPr>
              <a:t>series of operation or flow of control </a:t>
            </a:r>
            <a:r>
              <a:rPr lang="en-US" sz="2400" dirty="0"/>
              <a:t>in a system similar to algorithm or a flowchart.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Elements of Activity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41" y="1409422"/>
            <a:ext cx="11660527" cy="2208990"/>
          </a:xfrm>
          <a:ln w="3175">
            <a:noFill/>
          </a:ln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main element </a:t>
            </a:r>
            <a:r>
              <a:rPr lang="en-US" dirty="0"/>
              <a:t>of an activity diagram is the activity itself.</a:t>
            </a:r>
          </a:p>
          <a:p>
            <a:r>
              <a:rPr lang="en-US" dirty="0"/>
              <a:t>An activity is a </a:t>
            </a:r>
            <a:r>
              <a:rPr lang="en-US" dirty="0">
                <a:solidFill>
                  <a:srgbClr val="A32D19"/>
                </a:solidFill>
              </a:rPr>
              <a:t>function/operation performed by the system.</a:t>
            </a:r>
          </a:p>
          <a:p>
            <a:r>
              <a:rPr lang="en-US" dirty="0"/>
              <a:t>The elongated </a:t>
            </a:r>
            <a:r>
              <a:rPr lang="en-US" dirty="0">
                <a:solidFill>
                  <a:srgbClr val="A32D19"/>
                </a:solidFill>
              </a:rPr>
              <a:t>ovals</a:t>
            </a:r>
            <a:r>
              <a:rPr lang="en-US" dirty="0"/>
              <a:t> show activities.</a:t>
            </a:r>
          </a:p>
          <a:p>
            <a:r>
              <a:rPr lang="en-US" dirty="0"/>
              <a:t>An unlabeled </a:t>
            </a:r>
            <a:r>
              <a:rPr lang="en-US" dirty="0">
                <a:solidFill>
                  <a:srgbClr val="A32D19"/>
                </a:solidFill>
              </a:rPr>
              <a:t>arrow from one activity to another</a:t>
            </a:r>
            <a:r>
              <a:rPr lang="en-US" dirty="0"/>
              <a:t> activity, that indicates that the </a:t>
            </a:r>
            <a:r>
              <a:rPr lang="en-US" dirty="0">
                <a:solidFill>
                  <a:srgbClr val="A32D19"/>
                </a:solidFill>
              </a:rPr>
              <a:t>first activity must complete before the second activity begin</a:t>
            </a:r>
            <a:r>
              <a:rPr lang="en-US" dirty="0"/>
              <a:t>.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5DF6346A-D390-4952-A40D-A0B7BD09CBE3}"/>
              </a:ext>
            </a:extLst>
          </p:cNvPr>
          <p:cNvSpPr/>
          <p:nvPr/>
        </p:nvSpPr>
        <p:spPr>
          <a:xfrm>
            <a:off x="9618973" y="796808"/>
            <a:ext cx="2267866" cy="450753"/>
          </a:xfrm>
          <a:prstGeom prst="flowChartTerminator">
            <a:avLst/>
          </a:prstGeom>
          <a:noFill/>
          <a:ln w="28575">
            <a:solidFill>
              <a:srgbClr val="A32D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Activity</a:t>
            </a:r>
            <a:endParaRPr lang="en-US" sz="1200" dirty="0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99241" y="4188179"/>
            <a:ext cx="11687598" cy="2068930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is more than one successor to an activity, each arrow may be labeled with a condition in square brackets. For e.g. </a:t>
            </a:r>
            <a:r>
              <a:rPr lang="en-US" i="1" dirty="0"/>
              <a:t>[failure]</a:t>
            </a:r>
          </a:p>
          <a:p>
            <a:r>
              <a:rPr lang="en-US" dirty="0"/>
              <a:t>As a notational convenience, a </a:t>
            </a:r>
            <a:r>
              <a:rPr lang="en-US" dirty="0">
                <a:solidFill>
                  <a:srgbClr val="A32D19"/>
                </a:solidFill>
              </a:rPr>
              <a:t>diamond shows a branch</a:t>
            </a:r>
            <a:r>
              <a:rPr lang="en-US" dirty="0"/>
              <a:t> into multiple successors.</a:t>
            </a:r>
          </a:p>
          <a:p>
            <a:r>
              <a:rPr lang="en-US" dirty="0"/>
              <a:t>The diamond has one incoming arrows and two or more outgoing arrows. Each with condition.</a:t>
            </a:r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8A1F05-DD58-475A-B14C-87D2F717D3D0}"/>
              </a:ext>
            </a:extLst>
          </p:cNvPr>
          <p:cNvGrpSpPr/>
          <p:nvPr/>
        </p:nvGrpSpPr>
        <p:grpSpPr>
          <a:xfrm>
            <a:off x="9599893" y="3349476"/>
            <a:ext cx="2259875" cy="696956"/>
            <a:chOff x="9192319" y="2210540"/>
            <a:chExt cx="2259875" cy="6969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9F8C2B86-2A6C-48A8-991F-2F9CF8B48E68}"/>
                </a:ext>
              </a:extLst>
            </p:cNvPr>
            <p:cNvSpPr/>
            <p:nvPr/>
          </p:nvSpPr>
          <p:spPr>
            <a:xfrm>
              <a:off x="9838801" y="2491619"/>
              <a:ext cx="788322" cy="381000"/>
            </a:xfrm>
            <a:prstGeom prst="flowChartDecisi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8AD7D49-138D-4105-8D0F-6E036893F90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9192319" y="2682118"/>
              <a:ext cx="646483" cy="225377"/>
            </a:xfrm>
            <a:prstGeom prst="bentConnector3">
              <a:avLst>
                <a:gd name="adj1" fmla="val 100809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8605C91-AF2E-4EAB-8005-D15BFE95FADB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124" y="2682119"/>
              <a:ext cx="825070" cy="225377"/>
            </a:xfrm>
            <a:prstGeom prst="bentConnector3">
              <a:avLst>
                <a:gd name="adj1" fmla="val 99496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273530-1F9C-41E2-8037-E15D7723A741}"/>
                </a:ext>
              </a:extLst>
            </p:cNvPr>
            <p:cNvSpPr txBox="1"/>
            <p:nvPr/>
          </p:nvSpPr>
          <p:spPr>
            <a:xfrm>
              <a:off x="9213187" y="235517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[true]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9DA5F6-AA3A-488D-832C-A26D5B33D45D}"/>
                </a:ext>
              </a:extLst>
            </p:cNvPr>
            <p:cNvSpPr txBox="1"/>
            <p:nvPr/>
          </p:nvSpPr>
          <p:spPr>
            <a:xfrm>
              <a:off x="10660664" y="233762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[false]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15D5E61-1990-49FA-A96C-28D2591D1458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232962" y="2210540"/>
              <a:ext cx="0" cy="2810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Activity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2170" y="3672463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Branches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20334" y="4134128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1" grpId="0" animBg="1"/>
      <p:bldP spid="22" grpId="0" uiExpand="1" build="p"/>
      <p:bldP spid="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70" y="1421989"/>
            <a:ext cx="11877782" cy="1331137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</a:t>
            </a:r>
            <a:r>
              <a:rPr lang="en-US" dirty="0"/>
              <a:t>with an </a:t>
            </a:r>
            <a:r>
              <a:rPr lang="en-US" dirty="0">
                <a:solidFill>
                  <a:srgbClr val="A32D19"/>
                </a:solidFill>
              </a:rPr>
              <a:t>outgoing arrow</a:t>
            </a:r>
            <a:r>
              <a:rPr lang="en-US" dirty="0"/>
              <a:t> shows the </a:t>
            </a:r>
            <a:r>
              <a:rPr lang="en-US" dirty="0">
                <a:solidFill>
                  <a:srgbClr val="A32D19"/>
                </a:solidFill>
              </a:rPr>
              <a:t>starting point </a:t>
            </a:r>
            <a:r>
              <a:rPr lang="en-US" dirty="0"/>
              <a:t>of an activity diagram.</a:t>
            </a:r>
          </a:p>
          <a:p>
            <a:r>
              <a:rPr lang="en-US" dirty="0"/>
              <a:t>When an activity diagram is activated, control starts at the solid circle and proceeds via the </a:t>
            </a:r>
            <a:r>
              <a:rPr lang="en-US" dirty="0">
                <a:solidFill>
                  <a:srgbClr val="A32D19"/>
                </a:solidFill>
              </a:rPr>
              <a:t>outgoing arrow toward the first activities</a:t>
            </a:r>
            <a:r>
              <a:rPr lang="en-US" dirty="0"/>
              <a:t>.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72170" y="3463914"/>
            <a:ext cx="11687598" cy="1891857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bull’s eye </a:t>
            </a:r>
            <a:r>
              <a:rPr lang="en-US" dirty="0"/>
              <a:t>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</a:t>
            </a:r>
            <a:r>
              <a:rPr lang="en-US" dirty="0"/>
              <a:t> shows the termination point.</a:t>
            </a:r>
          </a:p>
          <a:p>
            <a:r>
              <a:rPr lang="en-US" dirty="0"/>
              <a:t>The symbol </a:t>
            </a:r>
            <a:r>
              <a:rPr lang="en-US" dirty="0">
                <a:solidFill>
                  <a:srgbClr val="A32D19"/>
                </a:solidFill>
              </a:rPr>
              <a:t>only has incoming arrows</a:t>
            </a:r>
            <a:r>
              <a:rPr lang="en-US" dirty="0"/>
              <a:t>.</a:t>
            </a:r>
          </a:p>
          <a:p>
            <a:r>
              <a:rPr lang="en-US" dirty="0"/>
              <a:t>When control reaches a bull’s eye, the overall </a:t>
            </a:r>
            <a:r>
              <a:rPr lang="en-US" dirty="0">
                <a:solidFill>
                  <a:srgbClr val="A32D19"/>
                </a:solidFill>
              </a:rPr>
              <a:t>activity is complete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execution</a:t>
            </a:r>
            <a:r>
              <a:rPr lang="en-US" dirty="0"/>
              <a:t> of the activity diagram </a:t>
            </a:r>
            <a:r>
              <a:rPr lang="en-US" dirty="0">
                <a:solidFill>
                  <a:srgbClr val="A32D19"/>
                </a:solidFill>
              </a:rPr>
              <a:t>ends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E97081-E946-4ED1-8EC5-301C40AC852B}"/>
              </a:ext>
            </a:extLst>
          </p:cNvPr>
          <p:cNvGrpSpPr/>
          <p:nvPr/>
        </p:nvGrpSpPr>
        <p:grpSpPr>
          <a:xfrm>
            <a:off x="10568922" y="854463"/>
            <a:ext cx="1153686" cy="360000"/>
            <a:chOff x="3253722" y="2549356"/>
            <a:chExt cx="1153686" cy="3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0DF00E-1091-4515-B3A8-981C601EDDFD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2E8622B-69A1-4A74-BC71-C9555FBB439F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7CF3F1-2F82-460C-95DC-EDE6188B862E}"/>
              </a:ext>
            </a:extLst>
          </p:cNvPr>
          <p:cNvGrpSpPr/>
          <p:nvPr/>
        </p:nvGrpSpPr>
        <p:grpSpPr>
          <a:xfrm>
            <a:off x="10869840" y="2755758"/>
            <a:ext cx="852768" cy="360000"/>
            <a:chOff x="9525740" y="2573126"/>
            <a:chExt cx="852768" cy="3600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5B15DF-72A0-4BE7-AE74-9B1CAE570494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973600-E725-415F-812D-99E8B22FB479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FB85099-A285-4D7B-99B9-28E8211A4152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8ABB07-97C8-49B5-8421-97FC64F5BA2B}"/>
                  </a:ext>
                </a:extLst>
              </p:cNvPr>
              <p:cNvSpPr/>
              <p:nvPr/>
            </p:nvSpPr>
            <p:spPr>
              <a:xfrm>
                <a:off x="9714669" y="2101049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2170" y="2884925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Termination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3263" y="3346590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2" grpId="0" uiExpand="1" build="p"/>
      <p:bldP spid="18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69" y="1454869"/>
            <a:ext cx="11929638" cy="2124354"/>
          </a:xfrm>
          <a:ln w="3175">
            <a:noFill/>
          </a:ln>
        </p:spPr>
        <p:txBody>
          <a:bodyPr/>
          <a:lstStyle/>
          <a:p>
            <a:r>
              <a:rPr lang="en-US" dirty="0"/>
              <a:t>System can perform </a:t>
            </a:r>
            <a:r>
              <a:rPr lang="en-US" dirty="0">
                <a:solidFill>
                  <a:srgbClr val="A32D19"/>
                </a:solidFill>
              </a:rPr>
              <a:t>more than one activity </a:t>
            </a:r>
            <a:r>
              <a:rPr lang="en-US" dirty="0"/>
              <a:t>at a time.</a:t>
            </a:r>
          </a:p>
          <a:p>
            <a:r>
              <a:rPr lang="en-US" dirty="0"/>
              <a:t>For e.g. one activity may be followed by another activity, then </a:t>
            </a:r>
            <a:r>
              <a:rPr lang="en-US" dirty="0">
                <a:solidFill>
                  <a:srgbClr val="A32D19"/>
                </a:solidFill>
              </a:rPr>
              <a:t>split into several concurrent activities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fork</a:t>
            </a:r>
            <a:r>
              <a:rPr lang="en-US" dirty="0"/>
              <a:t> of control), and finally be </a:t>
            </a:r>
            <a:r>
              <a:rPr lang="en-US" dirty="0">
                <a:solidFill>
                  <a:srgbClr val="A32D19"/>
                </a:solidFill>
              </a:rPr>
              <a:t>combined into a single activity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of control).</a:t>
            </a:r>
          </a:p>
          <a:p>
            <a:r>
              <a:rPr lang="en-US" dirty="0"/>
              <a:t>A fork or merge is shown by </a:t>
            </a:r>
            <a:r>
              <a:rPr lang="en-US" dirty="0">
                <a:solidFill>
                  <a:srgbClr val="A32D19"/>
                </a:solidFill>
              </a:rPr>
              <a:t>a synchronization bar </a:t>
            </a:r>
            <a:r>
              <a:rPr lang="en-US" dirty="0"/>
              <a:t>–a heavy line with one or more input arrows and one or more output arrows.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AEA524-26C8-464D-A427-3CEBE590BEEF}"/>
              </a:ext>
            </a:extLst>
          </p:cNvPr>
          <p:cNvGrpSpPr/>
          <p:nvPr/>
        </p:nvGrpSpPr>
        <p:grpSpPr>
          <a:xfrm>
            <a:off x="4243886" y="3878399"/>
            <a:ext cx="1004486" cy="700432"/>
            <a:chOff x="3338006" y="2522294"/>
            <a:chExt cx="1056440" cy="3595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669BA7-966D-4EBC-8ACC-39D8F071B52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522294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9B9642-0CA6-4DEA-9842-232F7E7985B6}"/>
                </a:ext>
              </a:extLst>
            </p:cNvPr>
            <p:cNvCxnSpPr/>
            <p:nvPr/>
          </p:nvCxnSpPr>
          <p:spPr>
            <a:xfrm>
              <a:off x="3338006" y="260318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E07040-4146-447B-BCA7-E1A3B9E8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701887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17D2F0-AA4F-4082-8A5E-37F3F25E8F67}"/>
                </a:ext>
              </a:extLst>
            </p:cNvPr>
            <p:cNvCxnSpPr/>
            <p:nvPr/>
          </p:nvCxnSpPr>
          <p:spPr>
            <a:xfrm>
              <a:off x="3339483" y="279997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B9EC7-2923-4EE0-B0C3-9E2DA3B0C2E0}"/>
              </a:ext>
            </a:extLst>
          </p:cNvPr>
          <p:cNvGrpSpPr/>
          <p:nvPr/>
        </p:nvGrpSpPr>
        <p:grpSpPr>
          <a:xfrm>
            <a:off x="7103148" y="3851765"/>
            <a:ext cx="1029812" cy="700432"/>
            <a:chOff x="9394054" y="2550411"/>
            <a:chExt cx="1083076" cy="3595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8F6652-8C07-412A-BE41-505DEB862294}"/>
                </a:ext>
              </a:extLst>
            </p:cNvPr>
            <p:cNvCxnSpPr>
              <a:cxnSpLocks/>
            </p:cNvCxnSpPr>
            <p:nvPr/>
          </p:nvCxnSpPr>
          <p:spPr>
            <a:xfrm>
              <a:off x="9935592" y="2550411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A2047A-6FA6-4414-9A40-10B9067707A5}"/>
                </a:ext>
              </a:extLst>
            </p:cNvPr>
            <p:cNvCxnSpPr/>
            <p:nvPr/>
          </p:nvCxnSpPr>
          <p:spPr>
            <a:xfrm>
              <a:off x="9953348" y="2622420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0AFE53-E3FF-4299-B8F2-63B142282B2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054" y="2730004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C12655-3A30-4940-86D1-AFB30A90D41E}"/>
                </a:ext>
              </a:extLst>
            </p:cNvPr>
            <p:cNvCxnSpPr/>
            <p:nvPr/>
          </p:nvCxnSpPr>
          <p:spPr>
            <a:xfrm>
              <a:off x="9945954" y="2828088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6DE5994-FFBF-451B-94F3-DEE8E14C02EB}"/>
              </a:ext>
            </a:extLst>
          </p:cNvPr>
          <p:cNvSpPr txBox="1"/>
          <p:nvPr/>
        </p:nvSpPr>
        <p:spPr>
          <a:xfrm>
            <a:off x="3174453" y="3991150"/>
            <a:ext cx="79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Merge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6696EB-F65B-4E21-A6B3-19875CCFCE28}"/>
              </a:ext>
            </a:extLst>
          </p:cNvPr>
          <p:cNvSpPr txBox="1"/>
          <p:nvPr/>
        </p:nvSpPr>
        <p:spPr>
          <a:xfrm>
            <a:off x="6326246" y="4050048"/>
            <a:ext cx="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Fork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169" y="868214"/>
            <a:ext cx="370759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Concurrent Activities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2" grpId="0"/>
      <p:bldP spid="34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Fork &amp; Join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9ED1-1D79-48BC-A289-ED5BE248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618492" cy="5590565"/>
          </a:xfrm>
        </p:spPr>
        <p:txBody>
          <a:bodyPr/>
          <a:lstStyle/>
          <a:p>
            <a:r>
              <a:rPr lang="en-US" dirty="0"/>
              <a:t>An example of business flow activity of order processing, based on the Example </a:t>
            </a:r>
            <a:r>
              <a:rPr lang="en-US" dirty="0">
                <a:solidFill>
                  <a:srgbClr val="A32D19"/>
                </a:solidFill>
              </a:rPr>
              <a:t>order is input parameter </a:t>
            </a:r>
            <a:r>
              <a:rPr lang="en-US" dirty="0"/>
              <a:t>of the activity. </a:t>
            </a:r>
          </a:p>
          <a:p>
            <a:r>
              <a:rPr lang="en-US" dirty="0"/>
              <a:t>After order is accepted and all required information is filled in, </a:t>
            </a:r>
            <a:r>
              <a:rPr lang="en-US" dirty="0">
                <a:solidFill>
                  <a:srgbClr val="A32D19"/>
                </a:solidFill>
              </a:rPr>
              <a:t>payment is accepted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order is shipped</a:t>
            </a:r>
            <a:r>
              <a:rPr lang="en-US" dirty="0"/>
              <a:t>. </a:t>
            </a:r>
          </a:p>
          <a:p>
            <a:r>
              <a:rPr lang="en-US" b="1" dirty="0"/>
              <a:t>Note, that this business flow allows order shipment before invoice is sent or payment is confirmed. </a:t>
            </a:r>
          </a:p>
          <a:p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05685-93A7-4045-9093-5E4E2DAC42F6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>
            <a:off x="11047538" y="2630893"/>
            <a:ext cx="1430" cy="149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5E9E0-A4D1-46D9-B336-912089284ED1}"/>
              </a:ext>
            </a:extLst>
          </p:cNvPr>
          <p:cNvSpPr/>
          <p:nvPr/>
        </p:nvSpPr>
        <p:spPr>
          <a:xfrm>
            <a:off x="9426859" y="9602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381062F0-58CD-4B43-8462-29F618181900}"/>
              </a:ext>
            </a:extLst>
          </p:cNvPr>
          <p:cNvSpPr/>
          <p:nvPr/>
        </p:nvSpPr>
        <p:spPr>
          <a:xfrm>
            <a:off x="8643427" y="1341232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Order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E22D7-0373-40B9-8220-CE8DF01CCA4C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9536396" y="1188832"/>
            <a:ext cx="476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2F411E-7475-4940-9C3C-547A255616F4}"/>
              </a:ext>
            </a:extLst>
          </p:cNvPr>
          <p:cNvCxnSpPr/>
          <p:nvPr/>
        </p:nvCxnSpPr>
        <p:spPr>
          <a:xfrm flipH="1">
            <a:off x="9536395" y="1677156"/>
            <a:ext cx="1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A0127-3028-4F3D-B33D-3F2E3B4B3309}"/>
              </a:ext>
            </a:extLst>
          </p:cNvPr>
          <p:cNvCxnSpPr/>
          <p:nvPr/>
        </p:nvCxnSpPr>
        <p:spPr>
          <a:xfrm flipV="1">
            <a:off x="8121933" y="19708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F432DC-1195-42D8-AE54-AAE26B5276D1}"/>
              </a:ext>
            </a:extLst>
          </p:cNvPr>
          <p:cNvCxnSpPr/>
          <p:nvPr/>
        </p:nvCxnSpPr>
        <p:spPr>
          <a:xfrm flipH="1">
            <a:off x="8352647" y="2009757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DF490C-BDF0-421E-A6E9-547615B2203F}"/>
              </a:ext>
            </a:extLst>
          </p:cNvPr>
          <p:cNvCxnSpPr/>
          <p:nvPr/>
        </p:nvCxnSpPr>
        <p:spPr>
          <a:xfrm>
            <a:off x="10562579" y="2009757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72DBBC4B-C083-4206-AE0A-4BA42FAEB704}"/>
              </a:ext>
            </a:extLst>
          </p:cNvPr>
          <p:cNvSpPr/>
          <p:nvPr/>
        </p:nvSpPr>
        <p:spPr>
          <a:xfrm>
            <a:off x="7459678" y="2279243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Order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7CA30BAE-301C-4EC7-B293-C3F94DA7A91E}"/>
              </a:ext>
            </a:extLst>
          </p:cNvPr>
          <p:cNvSpPr/>
          <p:nvPr/>
        </p:nvSpPr>
        <p:spPr>
          <a:xfrm>
            <a:off x="10154569" y="2300335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Invoice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ED6CEA72-DFA1-40FE-ACA0-C475B9846E1B}"/>
              </a:ext>
            </a:extLst>
          </p:cNvPr>
          <p:cNvSpPr/>
          <p:nvPr/>
        </p:nvSpPr>
        <p:spPr>
          <a:xfrm>
            <a:off x="8009747" y="2822302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969517-F355-4396-9862-C7C2271A110C}"/>
              </a:ext>
            </a:extLst>
          </p:cNvPr>
          <p:cNvCxnSpPr>
            <a:endCxn id="40" idx="0"/>
          </p:cNvCxnSpPr>
          <p:nvPr/>
        </p:nvCxnSpPr>
        <p:spPr>
          <a:xfrm>
            <a:off x="8347884" y="2593702"/>
            <a:ext cx="476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5">
            <a:extLst>
              <a:ext uri="{FF2B5EF4-FFF2-40B4-BE49-F238E27FC236}">
                <a16:creationId xmlns:a16="http://schemas.microsoft.com/office/drawing/2014/main" id="{4E3BD4DA-48A5-439C-8F9F-F7EE1ACDA1C1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7272315" y="3012801"/>
            <a:ext cx="737433" cy="596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776CA9-FC60-4244-BF75-0C019D29BD0B}"/>
              </a:ext>
            </a:extLst>
          </p:cNvPr>
          <p:cNvSpPr txBox="1"/>
          <p:nvPr/>
        </p:nvSpPr>
        <p:spPr>
          <a:xfrm>
            <a:off x="6667921" y="2678782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[priority order]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735239F4-CD62-4C5D-A2E2-5536DB5FA637}"/>
              </a:ext>
            </a:extLst>
          </p:cNvPr>
          <p:cNvSpPr/>
          <p:nvPr/>
        </p:nvSpPr>
        <p:spPr>
          <a:xfrm>
            <a:off x="6379345" y="3609255"/>
            <a:ext cx="1785938" cy="319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Delivery</a:t>
            </a:r>
          </a:p>
        </p:txBody>
      </p: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32B52184-8CE0-4961-B3CE-43E77FB5533D}"/>
              </a:ext>
            </a:extLst>
          </p:cNvPr>
          <p:cNvCxnSpPr>
            <a:stCxn id="40" idx="3"/>
            <a:endCxn id="46" idx="0"/>
          </p:cNvCxnSpPr>
          <p:nvPr/>
        </p:nvCxnSpPr>
        <p:spPr>
          <a:xfrm>
            <a:off x="8695547" y="3012802"/>
            <a:ext cx="705605" cy="62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1A6AD5C-CF71-4C5C-8D40-BF4A026A5D93}"/>
              </a:ext>
            </a:extLst>
          </p:cNvPr>
          <p:cNvSpPr/>
          <p:nvPr/>
        </p:nvSpPr>
        <p:spPr>
          <a:xfrm>
            <a:off x="8508183" y="3640438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delivery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9E675D62-46D9-4B54-9D9B-8B4F0ECA908C}"/>
              </a:ext>
            </a:extLst>
          </p:cNvPr>
          <p:cNvSpPr/>
          <p:nvPr/>
        </p:nvSpPr>
        <p:spPr>
          <a:xfrm>
            <a:off x="10057889" y="4123290"/>
            <a:ext cx="198215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Payment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75954A-B7B8-4A39-B531-979EC8DB6B95}"/>
              </a:ext>
            </a:extLst>
          </p:cNvPr>
          <p:cNvCxnSpPr/>
          <p:nvPr/>
        </p:nvCxnSpPr>
        <p:spPr>
          <a:xfrm>
            <a:off x="7246726" y="3950615"/>
            <a:ext cx="1396701" cy="10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D1BCEC-9439-4F67-AA86-EE660E19F557}"/>
              </a:ext>
            </a:extLst>
          </p:cNvPr>
          <p:cNvCxnSpPr>
            <a:stCxn id="46" idx="2"/>
          </p:cNvCxnSpPr>
          <p:nvPr/>
        </p:nvCxnSpPr>
        <p:spPr>
          <a:xfrm>
            <a:off x="9401152" y="3970996"/>
            <a:ext cx="25708" cy="101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16B4CA-C2D7-4BB7-9018-2D9F451BC6D7}"/>
              </a:ext>
            </a:extLst>
          </p:cNvPr>
          <p:cNvCxnSpPr/>
          <p:nvPr/>
        </p:nvCxnSpPr>
        <p:spPr>
          <a:xfrm flipV="1">
            <a:off x="8049472" y="4974585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605EE-1D35-4A5D-A4AB-9CE43D5F7CCA}"/>
              </a:ext>
            </a:extLst>
          </p:cNvPr>
          <p:cNvCxnSpPr/>
          <p:nvPr/>
        </p:nvCxnSpPr>
        <p:spPr>
          <a:xfrm>
            <a:off x="10429365" y="4449996"/>
            <a:ext cx="0" cy="53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A09BF7-6819-410E-B804-37DBA45B3898}"/>
              </a:ext>
            </a:extLst>
          </p:cNvPr>
          <p:cNvCxnSpPr/>
          <p:nvPr/>
        </p:nvCxnSpPr>
        <p:spPr>
          <a:xfrm>
            <a:off x="9393873" y="5021961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5D722B67-DEC5-4FDC-AA8D-D8179B5FA7D4}"/>
              </a:ext>
            </a:extLst>
          </p:cNvPr>
          <p:cNvSpPr/>
          <p:nvPr/>
        </p:nvSpPr>
        <p:spPr>
          <a:xfrm>
            <a:off x="8508183" y="5312539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A6E497-6CFD-4A25-81D0-847A7E2A3ED2}"/>
              </a:ext>
            </a:extLst>
          </p:cNvPr>
          <p:cNvGrpSpPr/>
          <p:nvPr/>
        </p:nvGrpSpPr>
        <p:grpSpPr>
          <a:xfrm>
            <a:off x="9236979" y="6010467"/>
            <a:ext cx="313788" cy="304800"/>
            <a:chOff x="838200" y="4343400"/>
            <a:chExt cx="600612" cy="6096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09753CB-8AA0-428C-A8B9-31872AD8F1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D85CAD-13EC-4B4A-9C00-24E7D8B3B3A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E9ACB-335F-4EBB-8D45-1B3ADC135ABF}"/>
              </a:ext>
            </a:extLst>
          </p:cNvPr>
          <p:cNvCxnSpPr>
            <a:endCxn id="55" idx="0"/>
          </p:cNvCxnSpPr>
          <p:nvPr/>
        </p:nvCxnSpPr>
        <p:spPr>
          <a:xfrm>
            <a:off x="9386594" y="5663408"/>
            <a:ext cx="7279" cy="347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2F87F0-E539-4611-A6EC-88F80B017CE1}"/>
              </a:ext>
            </a:extLst>
          </p:cNvPr>
          <p:cNvSpPr txBox="1"/>
          <p:nvPr/>
        </p:nvSpPr>
        <p:spPr>
          <a:xfrm>
            <a:off x="8977428" y="263684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81242-6253-41FC-BEE4-A92F92FB252F}"/>
              </a:ext>
            </a:extLst>
          </p:cNvPr>
          <p:cNvSpPr txBox="1"/>
          <p:nvPr/>
        </p:nvSpPr>
        <p:spPr>
          <a:xfrm>
            <a:off x="9676889" y="86344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Process Order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20023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38" grpId="0" animBg="1"/>
      <p:bldP spid="39" grpId="0" animBg="1"/>
      <p:bldP spid="40" grpId="0" animBg="1"/>
      <p:bldP spid="43" grpId="0"/>
      <p:bldP spid="44" grpId="0" animBg="1"/>
      <p:bldP spid="46" grpId="0" animBg="1"/>
      <p:bldP spid="47" grpId="0" animBg="1"/>
      <p:bldP spid="53" grpId="0" animBg="1"/>
      <p:bldP spid="5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0" y="2337137"/>
            <a:ext cx="11712479" cy="918470"/>
          </a:xfrm>
        </p:spPr>
        <p:txBody>
          <a:bodyPr/>
          <a:lstStyle/>
          <a:p>
            <a:r>
              <a:rPr lang="en-US" dirty="0"/>
              <a:t>The purpose of the use case diagrams is simply to provide a high-level view of the system and convey the requirements in layman's terms for the stakeholders.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10" y="827314"/>
            <a:ext cx="11712479" cy="127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use case diagram is a </a:t>
            </a:r>
            <a:r>
              <a:rPr lang="en-US" sz="2400" dirty="0">
                <a:solidFill>
                  <a:srgbClr val="C00000"/>
                </a:solidFill>
              </a:rPr>
              <a:t>representation of a user's interaction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the system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This </a:t>
            </a:r>
            <a:r>
              <a:rPr lang="en-US" sz="2400" dirty="0">
                <a:solidFill>
                  <a:srgbClr val="C00000"/>
                </a:solidFill>
              </a:rPr>
              <a:t>interaction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shows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relationship</a:t>
            </a:r>
            <a:r>
              <a:rPr lang="en-US" sz="2400" dirty="0"/>
              <a:t> between the </a:t>
            </a:r>
            <a:r>
              <a:rPr lang="en-US" sz="2400" dirty="0">
                <a:solidFill>
                  <a:srgbClr val="C00000"/>
                </a:solidFill>
              </a:rPr>
              <a:t>user</a:t>
            </a:r>
            <a:r>
              <a:rPr lang="en-US" sz="2400" dirty="0"/>
              <a:t> and the different </a:t>
            </a:r>
            <a:r>
              <a:rPr lang="en-US" sz="2400" dirty="0">
                <a:solidFill>
                  <a:srgbClr val="C00000"/>
                </a:solidFill>
              </a:rPr>
              <a:t>use cases </a:t>
            </a:r>
            <a:r>
              <a:rPr lang="en-US" sz="2400" dirty="0"/>
              <a:t>in which the user is involved.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9"/>
            <a:ext cx="11929641" cy="2130640"/>
          </a:xfrm>
        </p:spPr>
        <p:txBody>
          <a:bodyPr/>
          <a:lstStyle/>
          <a:p>
            <a:r>
              <a:rPr lang="en-US" dirty="0"/>
              <a:t>Activity diagram </a:t>
            </a:r>
            <a:r>
              <a:rPr lang="en-US" dirty="0">
                <a:solidFill>
                  <a:srgbClr val="A32D19"/>
                </a:solidFill>
              </a:rPr>
              <a:t>elaborate the details of computation</a:t>
            </a:r>
            <a:r>
              <a:rPr lang="en-US" dirty="0"/>
              <a:t>, thus documenting the </a:t>
            </a:r>
            <a:r>
              <a:rPr lang="en-US" dirty="0">
                <a:solidFill>
                  <a:srgbClr val="A32D19"/>
                </a:solidFill>
              </a:rPr>
              <a:t>steps needed to implement</a:t>
            </a:r>
            <a:r>
              <a:rPr lang="en-US" dirty="0"/>
              <a:t> an operation or a business process.</a:t>
            </a:r>
          </a:p>
          <a:p>
            <a:r>
              <a:rPr lang="en-US" dirty="0"/>
              <a:t>Activity diagram can help </a:t>
            </a:r>
            <a:r>
              <a:rPr lang="en-US" dirty="0">
                <a:solidFill>
                  <a:srgbClr val="A32D19"/>
                </a:solidFill>
              </a:rPr>
              <a:t>developers to understand complex computations </a:t>
            </a:r>
            <a:r>
              <a:rPr lang="en-US" dirty="0"/>
              <a:t>by graphically displaying the progression through intermediate execution steps. </a:t>
            </a:r>
          </a:p>
          <a:p>
            <a:r>
              <a:rPr lang="en-US" dirty="0"/>
              <a:t>Here is some advice for activity diagram.</a:t>
            </a:r>
          </a:p>
          <a:p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40BD225D-070E-4075-B467-B2641F5536DC}"/>
              </a:ext>
            </a:extLst>
          </p:cNvPr>
          <p:cNvSpPr txBox="1">
            <a:spLocks/>
          </p:cNvSpPr>
          <p:nvPr/>
        </p:nvSpPr>
        <p:spPr>
          <a:xfrm>
            <a:off x="131180" y="3552197"/>
            <a:ext cx="11929641" cy="15447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Activity diagrams are intended to </a:t>
            </a:r>
            <a:r>
              <a:rPr lang="en-US" dirty="0">
                <a:solidFill>
                  <a:srgbClr val="A32D19"/>
                </a:solidFill>
              </a:rPr>
              <a:t>elaborate use case and sequence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models so that a developer can </a:t>
            </a:r>
            <a:r>
              <a:rPr lang="en-US" dirty="0">
                <a:solidFill>
                  <a:srgbClr val="A32D19"/>
                </a:solidFill>
              </a:rPr>
              <a:t>study algorithms and workflow</a:t>
            </a:r>
            <a:r>
              <a:rPr lang="en-US" dirty="0"/>
              <a:t>.</a:t>
            </a:r>
          </a:p>
          <a:p>
            <a:r>
              <a:rPr lang="en-US" dirty="0"/>
              <a:t>Activity diagrams supplement the </a:t>
            </a:r>
            <a:r>
              <a:rPr lang="en-US" dirty="0">
                <a:solidFill>
                  <a:srgbClr val="A32D19"/>
                </a:solidFill>
              </a:rPr>
              <a:t>object-oriented focus of UML models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should not be used as an excuse to develop software via flowchart.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8EBEE-3833-437D-AB51-375883D5F064}"/>
              </a:ext>
            </a:extLst>
          </p:cNvPr>
          <p:cNvSpPr/>
          <p:nvPr/>
        </p:nvSpPr>
        <p:spPr>
          <a:xfrm>
            <a:off x="131180" y="3025217"/>
            <a:ext cx="381050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Don’t misuse activity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41685" y="3495200"/>
            <a:ext cx="81191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 uiExpand="1" build="p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Activity Diagram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40BD225D-070E-4075-B467-B2641F5536DC}"/>
              </a:ext>
            </a:extLst>
          </p:cNvPr>
          <p:cNvSpPr txBox="1">
            <a:spLocks/>
          </p:cNvSpPr>
          <p:nvPr/>
        </p:nvSpPr>
        <p:spPr>
          <a:xfrm>
            <a:off x="170918" y="2924340"/>
            <a:ext cx="11929641" cy="1273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are conditions, at </a:t>
            </a:r>
            <a:r>
              <a:rPr lang="en-US" dirty="0">
                <a:solidFill>
                  <a:srgbClr val="A32D19"/>
                </a:solidFill>
              </a:rPr>
              <a:t>last one must be satisfied </a:t>
            </a:r>
            <a:r>
              <a:rPr lang="en-US" dirty="0"/>
              <a:t>when an activity completes, consider using an </a:t>
            </a:r>
            <a:r>
              <a:rPr lang="en-US" i="1" dirty="0"/>
              <a:t>[else]</a:t>
            </a:r>
            <a:r>
              <a:rPr lang="en-US" dirty="0"/>
              <a:t> condition.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A32D19"/>
                </a:solidFill>
              </a:rPr>
              <a:t>possible</a:t>
            </a:r>
            <a:r>
              <a:rPr lang="en-US" dirty="0"/>
              <a:t> for </a:t>
            </a:r>
            <a:r>
              <a:rPr lang="en-US" dirty="0">
                <a:solidFill>
                  <a:srgbClr val="A32D19"/>
                </a:solidFill>
              </a:rPr>
              <a:t>multiple conditions </a:t>
            </a:r>
            <a:r>
              <a:rPr lang="en-US" dirty="0"/>
              <a:t>to be </a:t>
            </a:r>
            <a:r>
              <a:rPr lang="en-US" dirty="0">
                <a:solidFill>
                  <a:srgbClr val="A32D19"/>
                </a:solidFill>
              </a:rPr>
              <a:t>satisfied</a:t>
            </a:r>
            <a:r>
              <a:rPr lang="en-US" dirty="0"/>
              <a:t> </a:t>
            </a:r>
            <a:r>
              <a:rPr lang="en-US" dirty="0">
                <a:solidFill>
                  <a:srgbClr val="A32D19"/>
                </a:solidFill>
              </a:rPr>
              <a:t>otherwise</a:t>
            </a:r>
            <a:r>
              <a:rPr lang="en-US" dirty="0"/>
              <a:t> this is an </a:t>
            </a:r>
            <a:r>
              <a:rPr lang="en-US" dirty="0">
                <a:solidFill>
                  <a:srgbClr val="A32D19"/>
                </a:solidFill>
              </a:rPr>
              <a:t>error condition.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8EBEE-3833-437D-AB51-375883D5F064}"/>
              </a:ext>
            </a:extLst>
          </p:cNvPr>
          <p:cNvSpPr/>
          <p:nvPr/>
        </p:nvSpPr>
        <p:spPr>
          <a:xfrm>
            <a:off x="170918" y="2384297"/>
            <a:ext cx="5204301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 careful with branches and conditions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91EE0A-1A5C-4387-B318-6969BCD48D2C}"/>
              </a:ext>
            </a:extLst>
          </p:cNvPr>
          <p:cNvSpPr txBox="1">
            <a:spLocks/>
          </p:cNvSpPr>
          <p:nvPr/>
        </p:nvSpPr>
        <p:spPr>
          <a:xfrm>
            <a:off x="170918" y="4889924"/>
            <a:ext cx="11929641" cy="9165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Means that the </a:t>
            </a:r>
            <a:r>
              <a:rPr lang="en-US" dirty="0">
                <a:solidFill>
                  <a:srgbClr val="A32D19"/>
                </a:solidFill>
              </a:rPr>
              <a:t>activities can complete in any order </a:t>
            </a:r>
            <a:r>
              <a:rPr lang="en-US" dirty="0"/>
              <a:t>and still yield an acceptable result.</a:t>
            </a:r>
          </a:p>
          <a:p>
            <a:r>
              <a:rPr lang="en-US" dirty="0">
                <a:solidFill>
                  <a:srgbClr val="A32D19"/>
                </a:solidFill>
              </a:rPr>
              <a:t>Before</a:t>
            </a:r>
            <a:r>
              <a:rPr lang="en-US" dirty="0"/>
              <a:t> 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can happen, all </a:t>
            </a:r>
            <a:r>
              <a:rPr lang="en-US" dirty="0">
                <a:solidFill>
                  <a:srgbClr val="A32D19"/>
                </a:solidFill>
              </a:rPr>
              <a:t>inputs must first </a:t>
            </a:r>
            <a:r>
              <a:rPr lang="en-US" dirty="0"/>
              <a:t>complete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D18D8-4A81-4752-ADDC-94BFD2369FC9}"/>
              </a:ext>
            </a:extLst>
          </p:cNvPr>
          <p:cNvSpPr/>
          <p:nvPr/>
        </p:nvSpPr>
        <p:spPr>
          <a:xfrm>
            <a:off x="170918" y="4349880"/>
            <a:ext cx="5204301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 careful with concurrent activities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75219" y="2842056"/>
            <a:ext cx="6725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57800" y="4810196"/>
            <a:ext cx="6725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796786-A1C3-4AFD-ADE3-326BCB2942B1}"/>
              </a:ext>
            </a:extLst>
          </p:cNvPr>
          <p:cNvSpPr txBox="1">
            <a:spLocks/>
          </p:cNvSpPr>
          <p:nvPr/>
        </p:nvSpPr>
        <p:spPr>
          <a:xfrm>
            <a:off x="170920" y="1339004"/>
            <a:ext cx="11929639" cy="1081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2057400" indent="-2286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Activities on a diagram should be at a consistent level of details.</a:t>
            </a:r>
          </a:p>
          <a:p>
            <a:r>
              <a:rPr lang="en-US" dirty="0"/>
              <a:t>Place additional details for an activity in a separate diagram.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88B961-4ED6-4BE1-8740-60F807FADACF}"/>
              </a:ext>
            </a:extLst>
          </p:cNvPr>
          <p:cNvSpPr/>
          <p:nvPr/>
        </p:nvSpPr>
        <p:spPr>
          <a:xfrm>
            <a:off x="170920" y="812025"/>
            <a:ext cx="381050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Level diagrams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81425" y="1267915"/>
            <a:ext cx="811913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 animBg="1"/>
      <p:bldP spid="8" grpId="0" uiExpand="1" build="p" animBg="1"/>
      <p:bldP spid="9" grpId="0" animBg="1"/>
      <p:bldP spid="15" grpId="0" uiExpand="1" build="p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an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</a:t>
            </a:r>
            <a:r>
              <a:rPr lang="en-US" dirty="0"/>
              <a:t>: </a:t>
            </a:r>
            <a:r>
              <a:rPr lang="en-US" dirty="0">
                <a:solidFill>
                  <a:srgbClr val="A32D19"/>
                </a:solidFill>
              </a:rPr>
              <a:t>Identify the various activities </a:t>
            </a:r>
            <a:r>
              <a:rPr lang="en-US" dirty="0"/>
              <a:t>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Find a </a:t>
            </a:r>
            <a:r>
              <a:rPr lang="en-US" dirty="0">
                <a:solidFill>
                  <a:srgbClr val="A32D19"/>
                </a:solidFill>
              </a:rPr>
              <a:t>flow among the activities</a:t>
            </a:r>
          </a:p>
          <a:p>
            <a:r>
              <a:rPr lang="en-US" dirty="0"/>
              <a:t>For e.g. in library management system, </a:t>
            </a:r>
            <a:r>
              <a:rPr lang="en-US" dirty="0">
                <a:solidFill>
                  <a:srgbClr val="A32D19"/>
                </a:solidFill>
              </a:rPr>
              <a:t>book issue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</a:t>
            </a:r>
            <a:r>
              <a:rPr lang="en-US" dirty="0"/>
              <a:t>. Show we prepare a activity diagram for Book issue.</a:t>
            </a:r>
          </a:p>
          <a:p>
            <a:r>
              <a:rPr lang="en-US" dirty="0"/>
              <a:t>Various activity in book issue process like…</a:t>
            </a:r>
          </a:p>
          <a:p>
            <a:pPr lvl="1"/>
            <a:r>
              <a:rPr lang="en-US" dirty="0"/>
              <a:t>Check availability of book</a:t>
            </a:r>
          </a:p>
          <a:p>
            <a:pPr lvl="1"/>
            <a:r>
              <a:rPr lang="en-US" dirty="0"/>
              <a:t>Validate the member</a:t>
            </a:r>
          </a:p>
          <a:p>
            <a:pPr lvl="1"/>
            <a:r>
              <a:rPr lang="en-US" dirty="0"/>
              <a:t>Check No. of books issued by member</a:t>
            </a:r>
          </a:p>
          <a:p>
            <a:pPr lvl="1"/>
            <a:r>
              <a:rPr lang="en-US" dirty="0"/>
              <a:t>Add book issue details to transaction</a:t>
            </a:r>
          </a:p>
          <a:p>
            <a:pPr lvl="1"/>
            <a:r>
              <a:rPr lang="en-US" dirty="0"/>
              <a:t>Update no of book issued by member</a:t>
            </a:r>
          </a:p>
          <a:p>
            <a:pPr lvl="1"/>
            <a:r>
              <a:rPr lang="en-US" dirty="0"/>
              <a:t>Update book status.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</a:t>
            </a:r>
            <a:r>
              <a:rPr lang="en-US">
                <a:latin typeface="+mn-lt"/>
              </a:rPr>
              <a:t>Diagram for </a:t>
            </a:r>
            <a:r>
              <a:rPr lang="en-US" dirty="0">
                <a:latin typeface="+mn-lt"/>
              </a:rPr>
              <a:t>Book Issue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D2D5BB-C395-4C1E-A079-AF431BF05693}"/>
              </a:ext>
            </a:extLst>
          </p:cNvPr>
          <p:cNvSpPr/>
          <p:nvPr/>
        </p:nvSpPr>
        <p:spPr>
          <a:xfrm>
            <a:off x="5817833" y="85225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35F36FB-6496-430F-8F4B-C5445A649728}"/>
              </a:ext>
            </a:extLst>
          </p:cNvPr>
          <p:cNvSpPr/>
          <p:nvPr/>
        </p:nvSpPr>
        <p:spPr>
          <a:xfrm>
            <a:off x="4612898" y="1233256"/>
            <a:ext cx="2637542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 book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5D6C5A05-FDF6-47F8-BD19-1DD7889E32C7}"/>
              </a:ext>
            </a:extLst>
          </p:cNvPr>
          <p:cNvSpPr/>
          <p:nvPr/>
        </p:nvSpPr>
        <p:spPr>
          <a:xfrm>
            <a:off x="8942569" y="1614256"/>
            <a:ext cx="1904463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“Book not available”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105AA58-3E39-4A44-9744-827CB06AFC86}"/>
              </a:ext>
            </a:extLst>
          </p:cNvPr>
          <p:cNvSpPr/>
          <p:nvPr/>
        </p:nvSpPr>
        <p:spPr>
          <a:xfrm>
            <a:off x="4953045" y="2300056"/>
            <a:ext cx="1938338" cy="2609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Member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2BC508E-807C-47B6-86F4-0A6D3D20D2D8}"/>
              </a:ext>
            </a:extLst>
          </p:cNvPr>
          <p:cNvSpPr/>
          <p:nvPr/>
        </p:nvSpPr>
        <p:spPr>
          <a:xfrm>
            <a:off x="5589233" y="28334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7B5AFFAF-A340-4080-954B-DF1E6BBCB6C1}"/>
              </a:ext>
            </a:extLst>
          </p:cNvPr>
          <p:cNvSpPr/>
          <p:nvPr/>
        </p:nvSpPr>
        <p:spPr>
          <a:xfrm>
            <a:off x="5584470" y="17666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2DD3DC1-2A8C-4D35-A02E-7824273E740E}"/>
              </a:ext>
            </a:extLst>
          </p:cNvPr>
          <p:cNvSpPr/>
          <p:nvPr/>
        </p:nvSpPr>
        <p:spPr>
          <a:xfrm>
            <a:off x="1780043" y="2713356"/>
            <a:ext cx="1909691" cy="6535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“not a valid member”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F1C198F4-3747-4E20-AEDC-6CCB9C59E845}"/>
              </a:ext>
            </a:extLst>
          </p:cNvPr>
          <p:cNvSpPr/>
          <p:nvPr/>
        </p:nvSpPr>
        <p:spPr>
          <a:xfrm>
            <a:off x="4208352" y="3366856"/>
            <a:ext cx="3447311" cy="2887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of books issued to member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A572AE8-224D-46E9-B416-1A2D18C339FD}"/>
              </a:ext>
            </a:extLst>
          </p:cNvPr>
          <p:cNvSpPr/>
          <p:nvPr/>
        </p:nvSpPr>
        <p:spPr>
          <a:xfrm>
            <a:off x="5589836" y="38240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55C30-E49E-4048-8773-BC28DE9329A3}"/>
              </a:ext>
            </a:extLst>
          </p:cNvPr>
          <p:cNvSpPr/>
          <p:nvPr/>
        </p:nvSpPr>
        <p:spPr>
          <a:xfrm>
            <a:off x="8560496" y="3671656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 more book can be issued”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86A964-20D0-47B5-BD8F-D6C5690CFFE6}"/>
              </a:ext>
            </a:extLst>
          </p:cNvPr>
          <p:cNvSpPr/>
          <p:nvPr/>
        </p:nvSpPr>
        <p:spPr>
          <a:xfrm>
            <a:off x="3896784" y="4433655"/>
            <a:ext cx="4086498" cy="32406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book issue details to transaction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C74B798-D941-4316-BE89-223DAF86A4C1}"/>
              </a:ext>
            </a:extLst>
          </p:cNvPr>
          <p:cNvSpPr/>
          <p:nvPr/>
        </p:nvSpPr>
        <p:spPr>
          <a:xfrm>
            <a:off x="6122632" y="5348055"/>
            <a:ext cx="2161417" cy="3268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book status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C21761C-BB43-4E28-B6A1-0E11E59D5BDD}"/>
              </a:ext>
            </a:extLst>
          </p:cNvPr>
          <p:cNvSpPr/>
          <p:nvPr/>
        </p:nvSpPr>
        <p:spPr>
          <a:xfrm>
            <a:off x="2033516" y="5336949"/>
            <a:ext cx="4050748" cy="35781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no of book issued to member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DC43CE-6A72-4C6F-9E91-7C6F818AF6A9}"/>
              </a:ext>
            </a:extLst>
          </p:cNvPr>
          <p:cNvGrpSpPr/>
          <p:nvPr/>
        </p:nvGrpSpPr>
        <p:grpSpPr>
          <a:xfrm>
            <a:off x="2581337" y="3693121"/>
            <a:ext cx="313788" cy="304800"/>
            <a:chOff x="838200" y="4343400"/>
            <a:chExt cx="600612" cy="609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8F6967-7442-49A5-A894-FAC61EC289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EB192E-6AD6-4F9D-8065-5BE447215920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54D275-8594-49CC-9274-F7056635F87C}"/>
              </a:ext>
            </a:extLst>
          </p:cNvPr>
          <p:cNvGrpSpPr/>
          <p:nvPr/>
        </p:nvGrpSpPr>
        <p:grpSpPr>
          <a:xfrm>
            <a:off x="9741323" y="2737670"/>
            <a:ext cx="313788" cy="304800"/>
            <a:chOff x="838200" y="4343400"/>
            <a:chExt cx="600612" cy="6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BFE06F-05D6-413D-88DD-652F35EEC12D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D583B5-7D1D-49B7-B35E-2B6641DCB959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A5D93-D7C9-40AD-AC2A-8A3A9930457F}"/>
              </a:ext>
            </a:extLst>
          </p:cNvPr>
          <p:cNvGrpSpPr/>
          <p:nvPr/>
        </p:nvGrpSpPr>
        <p:grpSpPr>
          <a:xfrm>
            <a:off x="9551765" y="4815462"/>
            <a:ext cx="313788" cy="304800"/>
            <a:chOff x="838200" y="4343400"/>
            <a:chExt cx="600612" cy="609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DEBED9-9C2C-45F4-970A-2CEAE23F673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A4B8B6-1C6E-4E01-93D1-A1106744A4C5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C4EA5E-D729-41D9-B973-959CB4C8B1CE}"/>
              </a:ext>
            </a:extLst>
          </p:cNvPr>
          <p:cNvGrpSpPr/>
          <p:nvPr/>
        </p:nvGrpSpPr>
        <p:grpSpPr>
          <a:xfrm>
            <a:off x="5779729" y="6077859"/>
            <a:ext cx="313788" cy="304800"/>
            <a:chOff x="838200" y="4343400"/>
            <a:chExt cx="600612" cy="609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173BA-F300-4DC5-BEBE-D0C60308C6D8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A34B6A-74F8-475D-948A-490EFA879A6F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3ACAA5-8B36-4EB4-8146-824A2736BE79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5931669" y="1080856"/>
            <a:ext cx="46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189DD-560C-4485-B2C4-B526877A5BD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5927370" y="1563814"/>
            <a:ext cx="4299" cy="20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EDE36B-EFCD-44AB-BB2C-B23AC2E01ED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22214" y="2560956"/>
            <a:ext cx="9919" cy="2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52CD4-4099-4C75-8BB1-0C5750E2F132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5922214" y="2147656"/>
            <a:ext cx="515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91811-21DB-4FA1-B74F-FD09340C70F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32008" y="3655557"/>
            <a:ext cx="728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D88E7A-4A93-4C63-96DD-ADDED2BA959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5932008" y="3214456"/>
            <a:ext cx="12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81A74A-34FE-44A9-8CFF-C9860977D93A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932736" y="4205056"/>
            <a:ext cx="7297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429D8-8CD3-4107-9B92-811CC804746A}"/>
              </a:ext>
            </a:extLst>
          </p:cNvPr>
          <p:cNvCxnSpPr>
            <a:stCxn id="19" idx="2"/>
          </p:cNvCxnSpPr>
          <p:nvPr/>
        </p:nvCxnSpPr>
        <p:spPr>
          <a:xfrm>
            <a:off x="5940033" y="4757722"/>
            <a:ext cx="0" cy="29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730175-98D1-484A-9E68-F400CED77682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6270270" y="1919056"/>
            <a:ext cx="2672299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9D6791-833E-4FAC-829D-6418DEF83EF1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9894801" y="2223856"/>
            <a:ext cx="3416" cy="51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322DCE-9A2B-4C7D-8BAC-76EFF1A2C582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3689734" y="3023956"/>
            <a:ext cx="1899499" cy="1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E9828-9372-4E9C-A859-EC12732ACF1A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2734889" y="3366856"/>
            <a:ext cx="3342" cy="3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42A521-294E-4AA5-8DF5-2305A86FC86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6275636" y="3976456"/>
            <a:ext cx="228486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B983B4-86F3-4DD2-8B84-68D8C0AAF0B6}"/>
              </a:ext>
            </a:extLst>
          </p:cNvPr>
          <p:cNvCxnSpPr>
            <a:stCxn id="18" idx="2"/>
            <a:endCxn id="29" idx="0"/>
          </p:cNvCxnSpPr>
          <p:nvPr/>
        </p:nvCxnSpPr>
        <p:spPr>
          <a:xfrm>
            <a:off x="9703765" y="4281256"/>
            <a:ext cx="4894" cy="53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F9F7E5-A8EE-4D5D-A853-95243279B809}"/>
              </a:ext>
            </a:extLst>
          </p:cNvPr>
          <p:cNvSpPr txBox="1"/>
          <p:nvPr/>
        </p:nvSpPr>
        <p:spPr>
          <a:xfrm>
            <a:off x="6917970" y="1617102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not available]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7521A2-8330-4930-9781-C9DCE3D6F526}"/>
              </a:ext>
            </a:extLst>
          </p:cNvPr>
          <p:cNvSpPr txBox="1"/>
          <p:nvPr/>
        </p:nvSpPr>
        <p:spPr>
          <a:xfrm>
            <a:off x="4145084" y="1979662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available]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05ADF0-44E1-48C6-9261-2183DCC4BE11}"/>
              </a:ext>
            </a:extLst>
          </p:cNvPr>
          <p:cNvSpPr txBox="1"/>
          <p:nvPr/>
        </p:nvSpPr>
        <p:spPr>
          <a:xfrm>
            <a:off x="6083427" y="304840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[authorized user]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B28E4F-A423-4773-B22B-137767DA0071}"/>
              </a:ext>
            </a:extLst>
          </p:cNvPr>
          <p:cNvSpPr txBox="1"/>
          <p:nvPr/>
        </p:nvSpPr>
        <p:spPr>
          <a:xfrm>
            <a:off x="3780788" y="271631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[unauthorized user]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7CF0C0-ED02-4571-9EFF-C01BE3524F1A}"/>
              </a:ext>
            </a:extLst>
          </p:cNvPr>
          <p:cNvSpPr txBox="1"/>
          <p:nvPr/>
        </p:nvSpPr>
        <p:spPr>
          <a:xfrm>
            <a:off x="6858504" y="370018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[max limit]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C90D37-F770-4A6D-BF08-491B79052AB8}"/>
              </a:ext>
            </a:extLst>
          </p:cNvPr>
          <p:cNvSpPr txBox="1"/>
          <p:nvPr/>
        </p:nvSpPr>
        <p:spPr>
          <a:xfrm>
            <a:off x="5065954" y="411855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1B503-4C8D-4F28-A21F-BDC01050B5AF}"/>
              </a:ext>
            </a:extLst>
          </p:cNvPr>
          <p:cNvCxnSpPr/>
          <p:nvPr/>
        </p:nvCxnSpPr>
        <p:spPr>
          <a:xfrm flipV="1">
            <a:off x="4512908" y="50321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30F654-6B30-40A1-9E2E-49CF3AED068C}"/>
              </a:ext>
            </a:extLst>
          </p:cNvPr>
          <p:cNvCxnSpPr/>
          <p:nvPr/>
        </p:nvCxnSpPr>
        <p:spPr>
          <a:xfrm flipH="1">
            <a:off x="4743624" y="5050609"/>
            <a:ext cx="9351" cy="274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C5247A-A792-483B-9483-87641633061C}"/>
              </a:ext>
            </a:extLst>
          </p:cNvPr>
          <p:cNvCxnSpPr/>
          <p:nvPr/>
        </p:nvCxnSpPr>
        <p:spPr>
          <a:xfrm>
            <a:off x="6953554" y="5050610"/>
            <a:ext cx="7279" cy="29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AC6113-C504-4560-B452-6F3683257B5D}"/>
              </a:ext>
            </a:extLst>
          </p:cNvPr>
          <p:cNvCxnSpPr/>
          <p:nvPr/>
        </p:nvCxnSpPr>
        <p:spPr>
          <a:xfrm flipV="1">
            <a:off x="4522433" y="588145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B0A1A5-7FE1-4F0C-9889-36507C9BDB8F}"/>
              </a:ext>
            </a:extLst>
          </p:cNvPr>
          <p:cNvCxnSpPr/>
          <p:nvPr/>
        </p:nvCxnSpPr>
        <p:spPr>
          <a:xfrm flipH="1">
            <a:off x="4896025" y="5706740"/>
            <a:ext cx="4588" cy="17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EF6F79-3823-4F8F-BADD-654740C93420}"/>
              </a:ext>
            </a:extLst>
          </p:cNvPr>
          <p:cNvCxnSpPr>
            <a:stCxn id="20" idx="2"/>
          </p:cNvCxnSpPr>
          <p:nvPr/>
        </p:nvCxnSpPr>
        <p:spPr>
          <a:xfrm>
            <a:off x="7203341" y="5674856"/>
            <a:ext cx="2322" cy="186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2320F9-A0E9-4ABF-8C66-165FB3E98A14}"/>
              </a:ext>
            </a:extLst>
          </p:cNvPr>
          <p:cNvCxnSpPr>
            <a:endCxn id="34" idx="0"/>
          </p:cNvCxnSpPr>
          <p:nvPr/>
        </p:nvCxnSpPr>
        <p:spPr>
          <a:xfrm flipH="1">
            <a:off x="5936623" y="5881456"/>
            <a:ext cx="3410" cy="19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Swimlane Diagram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F950-F8E2-4CCE-90A8-FB0820C1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91127"/>
          </a:xfrm>
        </p:spPr>
        <p:txBody>
          <a:bodyPr/>
          <a:lstStyle/>
          <a:p>
            <a:r>
              <a:rPr lang="en-US" dirty="0"/>
              <a:t>In a business model, it is often useful to know </a:t>
            </a:r>
            <a:r>
              <a:rPr lang="en-US" dirty="0">
                <a:solidFill>
                  <a:srgbClr val="A32D19"/>
                </a:solidFill>
              </a:rPr>
              <a:t>which human department is responsible </a:t>
            </a:r>
            <a:r>
              <a:rPr lang="en-US" dirty="0"/>
              <a:t>for an activity.</a:t>
            </a:r>
          </a:p>
          <a:p>
            <a:r>
              <a:rPr lang="en-US" dirty="0"/>
              <a:t>When design of the system is complete, the activity will be </a:t>
            </a:r>
            <a:r>
              <a:rPr lang="en-US" dirty="0">
                <a:solidFill>
                  <a:srgbClr val="A32D19"/>
                </a:solidFill>
              </a:rPr>
              <a:t>assigned to a person/department</a:t>
            </a:r>
            <a:r>
              <a:rPr lang="en-US" dirty="0"/>
              <a:t>, but at a high level it is </a:t>
            </a:r>
            <a:r>
              <a:rPr lang="en-US" dirty="0">
                <a:solidFill>
                  <a:srgbClr val="A32D19"/>
                </a:solidFill>
              </a:rPr>
              <a:t>sufficient to partition the activities </a:t>
            </a:r>
            <a:r>
              <a:rPr lang="en-US" dirty="0"/>
              <a:t>among departments.</a:t>
            </a:r>
          </a:p>
          <a:p>
            <a:r>
              <a:rPr lang="en-US" dirty="0"/>
              <a:t>You can show such a partitioning with an activity diagram by </a:t>
            </a:r>
            <a:r>
              <a:rPr lang="en-US" dirty="0">
                <a:solidFill>
                  <a:srgbClr val="A32D19"/>
                </a:solidFill>
              </a:rPr>
              <a:t>dividing in to columns and lines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A32D19"/>
                </a:solidFill>
              </a:rPr>
              <a:t>Each column is called swim-lane </a:t>
            </a:r>
            <a:r>
              <a:rPr lang="en-US" dirty="0"/>
              <a:t> by analogy to a swimming pool.</a:t>
            </a:r>
          </a:p>
          <a:p>
            <a:r>
              <a:rPr lang="en-US" dirty="0"/>
              <a:t>Placing an </a:t>
            </a:r>
            <a:r>
              <a:rPr lang="en-US" dirty="0">
                <a:solidFill>
                  <a:srgbClr val="A32D19"/>
                </a:solidFill>
              </a:rPr>
              <a:t>activity</a:t>
            </a:r>
            <a:r>
              <a:rPr lang="en-US" dirty="0"/>
              <a:t> within a </a:t>
            </a:r>
            <a:r>
              <a:rPr lang="en-US" dirty="0">
                <a:solidFill>
                  <a:srgbClr val="A32D19"/>
                </a:solidFill>
              </a:rPr>
              <a:t>particular</a:t>
            </a:r>
            <a:r>
              <a:rPr lang="en-US" dirty="0"/>
              <a:t> swim-lane </a:t>
            </a:r>
            <a:r>
              <a:rPr lang="en-US" dirty="0">
                <a:solidFill>
                  <a:srgbClr val="A32D19"/>
                </a:solidFill>
              </a:rPr>
              <a:t>indicates</a:t>
            </a:r>
            <a:r>
              <a:rPr lang="en-US" dirty="0"/>
              <a:t> that is </a:t>
            </a:r>
            <a:r>
              <a:rPr lang="en-US" dirty="0">
                <a:solidFill>
                  <a:srgbClr val="A32D19"/>
                </a:solidFill>
              </a:rPr>
              <a:t>performed by a person/ department.</a:t>
            </a:r>
          </a:p>
          <a:p>
            <a:r>
              <a:rPr lang="en-US" dirty="0"/>
              <a:t>Lines across swim-lane </a:t>
            </a:r>
            <a:r>
              <a:rPr lang="en-US" dirty="0">
                <a:solidFill>
                  <a:srgbClr val="A32D19"/>
                </a:solidFill>
              </a:rPr>
              <a:t>boundaries indicate interaction among different person/department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Swimlane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 Identify the various activities 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 </a:t>
            </a:r>
            <a:r>
              <a:rPr lang="en-US" dirty="0"/>
              <a:t>Figure out which person/departments are responsible for the competition of activity.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 Figure out in which order the actions are processed.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 </a:t>
            </a:r>
            <a:r>
              <a:rPr lang="en-US" dirty="0"/>
              <a:t>Figured out who is responsible for each action and assign them a </a:t>
            </a:r>
            <a:r>
              <a:rPr lang="en-US" dirty="0" err="1"/>
              <a:t>swimlane</a:t>
            </a:r>
            <a:r>
              <a:rPr lang="en-US" dirty="0"/>
              <a:t> and group each action they are responsible for under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4F6F-9CC6-43B5-B52E-E85A6F05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Swimlane Diagram for Book Issue</a:t>
            </a:r>
            <a:endParaRPr lang="en-IN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75C978-2167-4D32-AB30-0034D55B11C1}"/>
              </a:ext>
            </a:extLst>
          </p:cNvPr>
          <p:cNvCxnSpPr/>
          <p:nvPr/>
        </p:nvCxnSpPr>
        <p:spPr>
          <a:xfrm>
            <a:off x="9449321" y="5811347"/>
            <a:ext cx="0" cy="226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C1C82-14CB-4D62-95B3-96B0A884280F}"/>
              </a:ext>
            </a:extLst>
          </p:cNvPr>
          <p:cNvCxnSpPr/>
          <p:nvPr/>
        </p:nvCxnSpPr>
        <p:spPr>
          <a:xfrm flipH="1">
            <a:off x="7384510" y="5786029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3">
            <a:extLst>
              <a:ext uri="{FF2B5EF4-FFF2-40B4-BE49-F238E27FC236}">
                <a16:creationId xmlns:a16="http://schemas.microsoft.com/office/drawing/2014/main" id="{2EAC7B77-7C49-4A8E-BDEC-A21BCCABB498}"/>
              </a:ext>
            </a:extLst>
          </p:cNvPr>
          <p:cNvCxnSpPr/>
          <p:nvPr/>
        </p:nvCxnSpPr>
        <p:spPr>
          <a:xfrm rot="16200000" flipH="1">
            <a:off x="5415162" y="3118935"/>
            <a:ext cx="399647" cy="3623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1A35CA0-2698-4FC5-BF3F-3E58099EAF4B}"/>
              </a:ext>
            </a:extLst>
          </p:cNvPr>
          <p:cNvSpPr/>
          <p:nvPr/>
        </p:nvSpPr>
        <p:spPr>
          <a:xfrm>
            <a:off x="2009534" y="13855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A82CBA0-962D-4850-BDAA-2825F8F85FF3}"/>
              </a:ext>
            </a:extLst>
          </p:cNvPr>
          <p:cNvSpPr/>
          <p:nvPr/>
        </p:nvSpPr>
        <p:spPr>
          <a:xfrm>
            <a:off x="2714747" y="1334607"/>
            <a:ext cx="227043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availability book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BCB1EB1-8F46-4CCE-BDF8-044B4C55F43E}"/>
              </a:ext>
            </a:extLst>
          </p:cNvPr>
          <p:cNvSpPr/>
          <p:nvPr/>
        </p:nvSpPr>
        <p:spPr>
          <a:xfrm>
            <a:off x="8036924" y="1683262"/>
            <a:ext cx="1447264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“Book not available”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4F8FA46-D3B6-4BFA-9BC5-CA6D0E95C166}"/>
              </a:ext>
            </a:extLst>
          </p:cNvPr>
          <p:cNvSpPr/>
          <p:nvPr/>
        </p:nvSpPr>
        <p:spPr>
          <a:xfrm>
            <a:off x="2738426" y="2368858"/>
            <a:ext cx="1762260" cy="31915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Validate Member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F666164-20D1-4EBE-B0D4-091E188E965E}"/>
              </a:ext>
            </a:extLst>
          </p:cNvPr>
          <p:cNvSpPr/>
          <p:nvPr/>
        </p:nvSpPr>
        <p:spPr>
          <a:xfrm>
            <a:off x="5977459" y="29022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8FE5E2B-1901-46CD-81BD-C62EFAAC9DCE}"/>
              </a:ext>
            </a:extLst>
          </p:cNvPr>
          <p:cNvSpPr/>
          <p:nvPr/>
        </p:nvSpPr>
        <p:spPr>
          <a:xfrm>
            <a:off x="5972696" y="1825274"/>
            <a:ext cx="685800" cy="3314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73AF3E1-A1DF-408D-9B4D-2798EF28470D}"/>
              </a:ext>
            </a:extLst>
          </p:cNvPr>
          <p:cNvSpPr/>
          <p:nvPr/>
        </p:nvSpPr>
        <p:spPr>
          <a:xfrm>
            <a:off x="8031288" y="2860110"/>
            <a:ext cx="1602750" cy="4647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“not a valid member”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28B48A94-EA29-48D8-B574-59D13EEA3188}"/>
              </a:ext>
            </a:extLst>
          </p:cNvPr>
          <p:cNvSpPr/>
          <p:nvPr/>
        </p:nvSpPr>
        <p:spPr>
          <a:xfrm>
            <a:off x="2325731" y="3511859"/>
            <a:ext cx="3042128" cy="31769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No. of books issued to member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A6293FA-A920-4B57-9348-C8C01EA5E899}"/>
              </a:ext>
            </a:extLst>
          </p:cNvPr>
          <p:cNvSpPr/>
          <p:nvPr/>
        </p:nvSpPr>
        <p:spPr>
          <a:xfrm>
            <a:off x="5978062" y="39690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2489EE6-1553-4769-9156-FFD5109AF28E}"/>
              </a:ext>
            </a:extLst>
          </p:cNvPr>
          <p:cNvSpPr/>
          <p:nvPr/>
        </p:nvSpPr>
        <p:spPr>
          <a:xfrm>
            <a:off x="8034322" y="3854759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 more book can be issued”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2CCF8BC-6637-4AAF-AB29-FBCDE0077BD5}"/>
              </a:ext>
            </a:extLst>
          </p:cNvPr>
          <p:cNvSpPr/>
          <p:nvPr/>
        </p:nvSpPr>
        <p:spPr>
          <a:xfrm>
            <a:off x="1937585" y="4572309"/>
            <a:ext cx="3348383" cy="32354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Add book issue details to transaction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690DFFF5-14BF-4130-9214-8C60027F3762}"/>
              </a:ext>
            </a:extLst>
          </p:cNvPr>
          <p:cNvSpPr/>
          <p:nvPr/>
        </p:nvSpPr>
        <p:spPr>
          <a:xfrm>
            <a:off x="8720116" y="5354976"/>
            <a:ext cx="1785938" cy="520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book status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14A2A73E-0EE4-40CC-A8E7-CA2949F6EEA3}"/>
              </a:ext>
            </a:extLst>
          </p:cNvPr>
          <p:cNvSpPr/>
          <p:nvPr/>
        </p:nvSpPr>
        <p:spPr>
          <a:xfrm>
            <a:off x="5831465" y="5354976"/>
            <a:ext cx="2828928" cy="5681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no of book issued to 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A79F25-5B1A-4A5E-99AF-7C274B2EBD63}"/>
              </a:ext>
            </a:extLst>
          </p:cNvPr>
          <p:cNvGrpSpPr/>
          <p:nvPr/>
        </p:nvGrpSpPr>
        <p:grpSpPr>
          <a:xfrm>
            <a:off x="9982306" y="2941011"/>
            <a:ext cx="313788" cy="304800"/>
            <a:chOff x="838200" y="4343400"/>
            <a:chExt cx="600612" cy="609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1CD120-6221-47FF-A0F9-C76F9F34B18F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1E00BA-9B4E-4CBB-B9CA-8A16E0DE044E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E3F26A-6D09-40C4-BEF4-6A3E1B97C36F}"/>
              </a:ext>
            </a:extLst>
          </p:cNvPr>
          <p:cNvGrpSpPr/>
          <p:nvPr/>
        </p:nvGrpSpPr>
        <p:grpSpPr>
          <a:xfrm>
            <a:off x="9982306" y="1832894"/>
            <a:ext cx="313788" cy="304800"/>
            <a:chOff x="838200" y="4343400"/>
            <a:chExt cx="600612" cy="6096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229B42-5E6E-43B4-8591-5D4F988236E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2EE029-6CB7-451F-BCEE-44C6236C51FD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ED6DA3-E8A2-464A-A0C0-6B47178F2143}"/>
              </a:ext>
            </a:extLst>
          </p:cNvPr>
          <p:cNvGrpSpPr/>
          <p:nvPr/>
        </p:nvGrpSpPr>
        <p:grpSpPr>
          <a:xfrm>
            <a:off x="9020696" y="4585338"/>
            <a:ext cx="313788" cy="304800"/>
            <a:chOff x="838200" y="4343400"/>
            <a:chExt cx="600612" cy="609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D6CC73-64F1-4D2C-98F1-406865F2DC3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0FEA7A-5D53-4AC3-B528-9DF2682E659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3EC506-B053-4A32-9661-EA8E10C4E9A5}"/>
              </a:ext>
            </a:extLst>
          </p:cNvPr>
          <p:cNvGrpSpPr/>
          <p:nvPr/>
        </p:nvGrpSpPr>
        <p:grpSpPr>
          <a:xfrm>
            <a:off x="8340597" y="6203641"/>
            <a:ext cx="313788" cy="304800"/>
            <a:chOff x="838200" y="4343400"/>
            <a:chExt cx="600612" cy="6096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BDD843-86E2-46C7-BEF8-F9CDDAF1FAFB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9B517C-4FD4-4AA2-85E5-D9B34DB68AB1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DEDF-03A9-465B-8046-6DFA03A51C41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238134" y="1499886"/>
            <a:ext cx="47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44">
            <a:extLst>
              <a:ext uri="{FF2B5EF4-FFF2-40B4-BE49-F238E27FC236}">
                <a16:creationId xmlns:a16="http://schemas.microsoft.com/office/drawing/2014/main" id="{69B63EF3-31CD-4BD1-B1A7-F4D3D8A1AE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5002727" y="512404"/>
            <a:ext cx="160109" cy="2465630"/>
          </a:xfrm>
          <a:prstGeom prst="bentConnector3">
            <a:avLst>
              <a:gd name="adj1" fmla="val 32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B0B0D401-1EBE-49FA-BED8-E10303D4EE5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62833" y="1444733"/>
            <a:ext cx="214248" cy="2700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49">
            <a:extLst>
              <a:ext uri="{FF2B5EF4-FFF2-40B4-BE49-F238E27FC236}">
                <a16:creationId xmlns:a16="http://schemas.microsoft.com/office/drawing/2014/main" id="{40BE2F73-E46D-4A57-9E01-1C9DF6460377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4861501" y="914763"/>
            <a:ext cx="212150" cy="2696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53">
            <a:extLst>
              <a:ext uri="{FF2B5EF4-FFF2-40B4-BE49-F238E27FC236}">
                <a16:creationId xmlns:a16="http://schemas.microsoft.com/office/drawing/2014/main" id="{F3F9C404-9B3C-489C-8884-7223A5E90D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5014126" y="2662223"/>
            <a:ext cx="139504" cy="2474167"/>
          </a:xfrm>
          <a:prstGeom prst="bentConnector3">
            <a:avLst>
              <a:gd name="adj1" fmla="val 27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58">
            <a:extLst>
              <a:ext uri="{FF2B5EF4-FFF2-40B4-BE49-F238E27FC236}">
                <a16:creationId xmlns:a16="http://schemas.microsoft.com/office/drawing/2014/main" id="{90DCEC6C-F217-4593-BC3E-B1E84EF63D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4969277" y="2160777"/>
            <a:ext cx="228600" cy="247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71">
            <a:extLst>
              <a:ext uri="{FF2B5EF4-FFF2-40B4-BE49-F238E27FC236}">
                <a16:creationId xmlns:a16="http://schemas.microsoft.com/office/drawing/2014/main" id="{A162DC2E-D073-4AE9-9EB7-269AC441BD9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855245" y="3106592"/>
            <a:ext cx="222250" cy="270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3DD3A1-47A7-47C6-B41E-18E9A47BE03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658496" y="1988062"/>
            <a:ext cx="1378428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5B0E6-C854-4C0A-A5D4-3145E2A5724B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9484188" y="1985294"/>
            <a:ext cx="498118" cy="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11C587-0884-45B7-A67C-4141F5AB3B2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663259" y="3092466"/>
            <a:ext cx="1368029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420ECE-C799-4A27-BA02-4436D5F46913}"/>
              </a:ext>
            </a:extLst>
          </p:cNvPr>
          <p:cNvCxnSpPr>
            <a:cxnSpLocks/>
            <a:stCxn id="13" idx="3"/>
            <a:endCxn id="21" idx="2"/>
          </p:cNvCxnSpPr>
          <p:nvPr/>
        </p:nvCxnSpPr>
        <p:spPr>
          <a:xfrm>
            <a:off x="9634038" y="3092466"/>
            <a:ext cx="348268" cy="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690D90-362D-4A62-AAB7-48A24D511F6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63862" y="4159559"/>
            <a:ext cx="137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2EC81-9054-4D74-9DD0-8FD71B03312A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9177590" y="4464359"/>
            <a:ext cx="1" cy="1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AB5A08-914D-41A9-91F3-F6F2E124549A}"/>
              </a:ext>
            </a:extLst>
          </p:cNvPr>
          <p:cNvSpPr txBox="1"/>
          <p:nvPr/>
        </p:nvSpPr>
        <p:spPr>
          <a:xfrm>
            <a:off x="6587059" y="1720951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not available]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041C5A-4351-42AC-AC44-2F907625E92A}"/>
              </a:ext>
            </a:extLst>
          </p:cNvPr>
          <p:cNvSpPr txBox="1"/>
          <p:nvPr/>
        </p:nvSpPr>
        <p:spPr>
          <a:xfrm>
            <a:off x="4500686" y="197755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available]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6CE0E9-54D3-4C8D-B607-1CF1AC72C7F2}"/>
              </a:ext>
            </a:extLst>
          </p:cNvPr>
          <p:cNvSpPr txBox="1"/>
          <p:nvPr/>
        </p:nvSpPr>
        <p:spPr>
          <a:xfrm>
            <a:off x="4373787" y="311847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[authorized user]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2EE8FF-B48B-44FA-BA23-F3FE3555ECC0}"/>
              </a:ext>
            </a:extLst>
          </p:cNvPr>
          <p:cNvSpPr txBox="1"/>
          <p:nvPr/>
        </p:nvSpPr>
        <p:spPr>
          <a:xfrm>
            <a:off x="6639589" y="279888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[unauthorized user]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A43C18-A4AE-40AC-B30F-607CEDBDF0CD}"/>
              </a:ext>
            </a:extLst>
          </p:cNvPr>
          <p:cNvSpPr txBox="1"/>
          <p:nvPr/>
        </p:nvSpPr>
        <p:spPr>
          <a:xfrm>
            <a:off x="6850983" y="389011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[max limit]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4D7988-6CDA-4267-B290-C62684135EEB}"/>
              </a:ext>
            </a:extLst>
          </p:cNvPr>
          <p:cNvSpPr txBox="1"/>
          <p:nvPr/>
        </p:nvSpPr>
        <p:spPr>
          <a:xfrm>
            <a:off x="4942067" y="421055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[else]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DE3704-F139-43DD-84A8-0F43DB8EF16A}"/>
              </a:ext>
            </a:extLst>
          </p:cNvPr>
          <p:cNvCxnSpPr/>
          <p:nvPr/>
        </p:nvCxnSpPr>
        <p:spPr>
          <a:xfrm flipV="1">
            <a:off x="7001396" y="512378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9D9196-9738-4E37-B6EE-7AA1BA97946D}"/>
              </a:ext>
            </a:extLst>
          </p:cNvPr>
          <p:cNvCxnSpPr/>
          <p:nvPr/>
        </p:nvCxnSpPr>
        <p:spPr>
          <a:xfrm>
            <a:off x="7245929" y="5130707"/>
            <a:ext cx="1" cy="224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157D2A-446A-4484-9591-407E5E4E8830}"/>
              </a:ext>
            </a:extLst>
          </p:cNvPr>
          <p:cNvCxnSpPr/>
          <p:nvPr/>
        </p:nvCxnSpPr>
        <p:spPr>
          <a:xfrm>
            <a:off x="9449321" y="5123786"/>
            <a:ext cx="0" cy="22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974BE8-2A36-4571-ADF1-5633A41476F3}"/>
              </a:ext>
            </a:extLst>
          </p:cNvPr>
          <p:cNvCxnSpPr/>
          <p:nvPr/>
        </p:nvCxnSpPr>
        <p:spPr>
          <a:xfrm flipV="1">
            <a:off x="7010921" y="6039947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FA3695-2C77-42F9-8AF1-B8F60A177EA4}"/>
              </a:ext>
            </a:extLst>
          </p:cNvPr>
          <p:cNvCxnSpPr/>
          <p:nvPr/>
        </p:nvCxnSpPr>
        <p:spPr>
          <a:xfrm>
            <a:off x="8497491" y="6037749"/>
            <a:ext cx="1" cy="15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06594A-2FD8-47F2-B67E-B7A0BD6F667D}"/>
              </a:ext>
            </a:extLst>
          </p:cNvPr>
          <p:cNvCxnSpPr/>
          <p:nvPr/>
        </p:nvCxnSpPr>
        <p:spPr>
          <a:xfrm>
            <a:off x="5596459" y="861308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806567-9450-41B9-97F4-434809C3E7A4}"/>
              </a:ext>
            </a:extLst>
          </p:cNvPr>
          <p:cNvSpPr txBox="1"/>
          <p:nvPr/>
        </p:nvSpPr>
        <p:spPr>
          <a:xfrm>
            <a:off x="3063629" y="82886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1EE186-58EE-4B17-B3F6-14DB37A6013E}"/>
              </a:ext>
            </a:extLst>
          </p:cNvPr>
          <p:cNvSpPr txBox="1"/>
          <p:nvPr/>
        </p:nvSpPr>
        <p:spPr>
          <a:xfrm>
            <a:off x="6663864" y="83747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Management Software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0BAC03-5B45-41D2-AF9D-BB24AE8B38ED}"/>
              </a:ext>
            </a:extLst>
          </p:cNvPr>
          <p:cNvCxnSpPr/>
          <p:nvPr/>
        </p:nvCxnSpPr>
        <p:spPr>
          <a:xfrm flipV="1">
            <a:off x="1862659" y="1198199"/>
            <a:ext cx="8643395" cy="2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3D5D2C-4273-482A-A74E-3FD913916977}"/>
              </a:ext>
            </a:extLst>
          </p:cNvPr>
          <p:cNvCxnSpPr/>
          <p:nvPr/>
        </p:nvCxnSpPr>
        <p:spPr>
          <a:xfrm>
            <a:off x="1862659" y="844859"/>
            <a:ext cx="8686800" cy="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5AF68E-B1CC-4762-9253-43DC69AA9728}"/>
              </a:ext>
            </a:extLst>
          </p:cNvPr>
          <p:cNvCxnSpPr/>
          <p:nvPr/>
        </p:nvCxnSpPr>
        <p:spPr>
          <a:xfrm>
            <a:off x="1862659" y="844859"/>
            <a:ext cx="0" cy="482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1910BD-5E0E-4E91-977D-9CDE6C1ED087}"/>
              </a:ext>
            </a:extLst>
          </p:cNvPr>
          <p:cNvCxnSpPr/>
          <p:nvPr/>
        </p:nvCxnSpPr>
        <p:spPr>
          <a:xfrm>
            <a:off x="10549459" y="844859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5" grpId="0"/>
      <p:bldP spid="46" grpId="0"/>
      <p:bldP spid="47" grpId="0"/>
      <p:bldP spid="48" grpId="0"/>
      <p:bldP spid="49" grpId="0"/>
      <p:bldP spid="50" grpId="0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123965"/>
            <a:ext cx="11929641" cy="3264145"/>
          </a:xfrm>
        </p:spPr>
        <p:txBody>
          <a:bodyPr/>
          <a:lstStyle/>
          <a:p>
            <a:r>
              <a:rPr lang="en-US" dirty="0"/>
              <a:t>A sequence diagram shows the </a:t>
            </a:r>
            <a:r>
              <a:rPr lang="en-US" dirty="0">
                <a:solidFill>
                  <a:srgbClr val="A32D19"/>
                </a:solidFill>
              </a:rPr>
              <a:t>interaction of a system with its actors</a:t>
            </a:r>
            <a:r>
              <a:rPr lang="en-US" dirty="0"/>
              <a:t> to </a:t>
            </a:r>
            <a:r>
              <a:rPr lang="en-US" dirty="0">
                <a:solidFill>
                  <a:srgbClr val="A32D19"/>
                </a:solidFill>
              </a:rPr>
              <a:t>perform</a:t>
            </a:r>
            <a:r>
              <a:rPr lang="en-US" dirty="0"/>
              <a:t> all or part of a </a:t>
            </a:r>
            <a:r>
              <a:rPr lang="en-US" dirty="0">
                <a:solidFill>
                  <a:srgbClr val="A32D19"/>
                </a:solidFill>
              </a:rPr>
              <a:t>use case</a:t>
            </a:r>
            <a:r>
              <a:rPr lang="en-US" dirty="0"/>
              <a:t>. 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/>
              <a:t>Sequence diagram represent the </a:t>
            </a:r>
            <a:r>
              <a:rPr lang="en-US" dirty="0">
                <a:solidFill>
                  <a:srgbClr val="A32D19"/>
                </a:solidFill>
              </a:rPr>
              <a:t>dynamic communication between object during execution </a:t>
            </a:r>
            <a:r>
              <a:rPr lang="en-US" dirty="0"/>
              <a:t>of task.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A32D19"/>
                </a:solidFill>
              </a:rPr>
              <a:t>use case </a:t>
            </a:r>
            <a:r>
              <a:rPr lang="en-US" dirty="0"/>
              <a:t>requires </a:t>
            </a:r>
            <a:r>
              <a:rPr lang="en-US" dirty="0">
                <a:solidFill>
                  <a:srgbClr val="A32D19"/>
                </a:solidFill>
              </a:rPr>
              <a:t>one or more sequence </a:t>
            </a:r>
            <a:r>
              <a:rPr lang="en-US" dirty="0"/>
              <a:t>diagram to describe its behavior.</a:t>
            </a:r>
          </a:p>
          <a:p>
            <a:r>
              <a:rPr lang="en-US" dirty="0"/>
              <a:t>Each sequence diagram shows </a:t>
            </a:r>
            <a:r>
              <a:rPr lang="en-US" dirty="0">
                <a:solidFill>
                  <a:srgbClr val="A32D19"/>
                </a:solidFill>
              </a:rPr>
              <a:t>a particular behavior </a:t>
            </a:r>
            <a:r>
              <a:rPr lang="en-US" dirty="0"/>
              <a:t>sequence of the </a:t>
            </a:r>
            <a:r>
              <a:rPr lang="en-US" dirty="0">
                <a:solidFill>
                  <a:srgbClr val="A32D19"/>
                </a:solidFill>
              </a:rPr>
              <a:t>use case</a:t>
            </a:r>
            <a:r>
              <a:rPr lang="en-US" dirty="0"/>
              <a:t>. </a:t>
            </a:r>
          </a:p>
          <a:p>
            <a:r>
              <a:rPr lang="en-US" dirty="0"/>
              <a:t>You can draw a </a:t>
            </a:r>
            <a:r>
              <a:rPr lang="en-US" dirty="0">
                <a:solidFill>
                  <a:srgbClr val="A32D19"/>
                </a:solidFill>
              </a:rPr>
              <a:t>separate sequence diagram for each task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947066"/>
            <a:ext cx="11929640" cy="941033"/>
          </a:xfrm>
          <a:prstGeom prst="wedgeRoundRectCallout">
            <a:avLst>
              <a:gd name="adj1" fmla="val -37121"/>
              <a:gd name="adj2" fmla="val -786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Sequence diagram shows the </a:t>
            </a:r>
            <a:r>
              <a:rPr lang="en-US" sz="2400" dirty="0">
                <a:solidFill>
                  <a:srgbClr val="A32D19"/>
                </a:solidFill>
              </a:rPr>
              <a:t>participants (Objects) in an interaction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A32D19"/>
                </a:solidFill>
              </a:rPr>
              <a:t>sequence of message among them</a:t>
            </a:r>
            <a:r>
              <a:rPr lang="en-US" sz="2400" dirty="0"/>
              <a:t>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Sequence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79" y="1348057"/>
            <a:ext cx="12004261" cy="963306"/>
          </a:xfrm>
          <a:ln w="3175">
            <a:noFill/>
          </a:ln>
        </p:spPr>
        <p:txBody>
          <a:bodyPr/>
          <a:lstStyle/>
          <a:p>
            <a:r>
              <a:rPr lang="en-US" dirty="0"/>
              <a:t>Class roles describe the way an </a:t>
            </a:r>
            <a:r>
              <a:rPr lang="en-US" dirty="0">
                <a:solidFill>
                  <a:srgbClr val="A32D19"/>
                </a:solidFill>
              </a:rPr>
              <a:t>object will behave in context</a:t>
            </a:r>
            <a:r>
              <a:rPr lang="en-US" dirty="0"/>
              <a:t>. </a:t>
            </a:r>
          </a:p>
          <a:p>
            <a:r>
              <a:rPr lang="en-US" dirty="0"/>
              <a:t>Use the UML object symbol to illustrate class roles, but </a:t>
            </a:r>
            <a:r>
              <a:rPr lang="en-US" dirty="0">
                <a:solidFill>
                  <a:srgbClr val="A32D19"/>
                </a:solidFill>
              </a:rPr>
              <a:t>don't list object attributes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D7100-B690-4542-84E9-AE0BDE645FBC}"/>
              </a:ext>
            </a:extLst>
          </p:cNvPr>
          <p:cNvSpPr/>
          <p:nvPr/>
        </p:nvSpPr>
        <p:spPr>
          <a:xfrm>
            <a:off x="130379" y="821077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 - Class Roles or Participants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30378" y="2947557"/>
            <a:ext cx="10142325" cy="1271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Activation boxes represent the </a:t>
            </a:r>
            <a:r>
              <a:rPr lang="en-US" dirty="0">
                <a:solidFill>
                  <a:srgbClr val="A32D19"/>
                </a:solidFill>
              </a:rPr>
              <a:t>time an object needs to complete a task. </a:t>
            </a:r>
          </a:p>
          <a:p>
            <a:r>
              <a:rPr lang="en-US" dirty="0"/>
              <a:t>When an object is busy executing a process or </a:t>
            </a:r>
            <a:r>
              <a:rPr lang="en-US" dirty="0">
                <a:solidFill>
                  <a:srgbClr val="A32D19"/>
                </a:solidFill>
              </a:rPr>
              <a:t>waiting for a reply message</a:t>
            </a:r>
            <a:r>
              <a:rPr lang="en-US" dirty="0"/>
              <a:t>, use a thin gray rectangle </a:t>
            </a:r>
            <a:r>
              <a:rPr lang="en-US" dirty="0">
                <a:solidFill>
                  <a:srgbClr val="A32D19"/>
                </a:solidFill>
              </a:rPr>
              <a:t>placed vertically on its lifeline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E0AB4-45DC-4AC6-A7E9-457653311BDC}"/>
              </a:ext>
            </a:extLst>
          </p:cNvPr>
          <p:cNvSpPr/>
          <p:nvPr/>
        </p:nvSpPr>
        <p:spPr>
          <a:xfrm>
            <a:off x="130379" y="2407513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Activation or Execution Occurrence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349146" y="1273864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349146" y="2860300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A65C5-8DE4-4023-B147-F1D19C774FE3}"/>
              </a:ext>
            </a:extLst>
          </p:cNvPr>
          <p:cNvSpPr/>
          <p:nvPr/>
        </p:nvSpPr>
        <p:spPr>
          <a:xfrm>
            <a:off x="10272703" y="824864"/>
            <a:ext cx="1624614" cy="35178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: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F8EFF-949F-4DFA-B542-97A8DF025269}"/>
              </a:ext>
            </a:extLst>
          </p:cNvPr>
          <p:cNvSpPr/>
          <p:nvPr/>
        </p:nvSpPr>
        <p:spPr>
          <a:xfrm>
            <a:off x="11249540" y="2965986"/>
            <a:ext cx="173116" cy="1049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30378" y="4785077"/>
            <a:ext cx="10142325" cy="121009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lifeline represents a </a:t>
            </a:r>
            <a:r>
              <a:rPr lang="en-US" dirty="0">
                <a:solidFill>
                  <a:srgbClr val="A32D19"/>
                </a:solidFill>
              </a:rPr>
              <a:t>Object in an interaction</a:t>
            </a:r>
            <a:r>
              <a:rPr lang="en-US" dirty="0"/>
              <a:t>. </a:t>
            </a:r>
          </a:p>
          <a:p>
            <a:r>
              <a:rPr lang="en-US" dirty="0"/>
              <a:t>When that object's lifeline ends, you can </a:t>
            </a:r>
            <a:r>
              <a:rPr lang="en-US" dirty="0">
                <a:solidFill>
                  <a:srgbClr val="A32D19"/>
                </a:solidFill>
              </a:rPr>
              <a:t>place an X at the end of its lifeline </a:t>
            </a:r>
            <a:r>
              <a:rPr lang="en-US" dirty="0"/>
              <a:t>to denote a destruction occurrence.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CBE7B-ED96-440A-BE30-93DC600FC1BE}"/>
              </a:ext>
            </a:extLst>
          </p:cNvPr>
          <p:cNvSpPr/>
          <p:nvPr/>
        </p:nvSpPr>
        <p:spPr>
          <a:xfrm>
            <a:off x="130376" y="4258097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Lifeline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380216" y="4719762"/>
            <a:ext cx="78924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6A65C3-ADE5-4CD9-BA53-414BFD43B467}"/>
              </a:ext>
            </a:extLst>
          </p:cNvPr>
          <p:cNvGrpSpPr/>
          <p:nvPr/>
        </p:nvGrpSpPr>
        <p:grpSpPr>
          <a:xfrm>
            <a:off x="11085010" y="4797554"/>
            <a:ext cx="311304" cy="963474"/>
            <a:chOff x="11088151" y="1606498"/>
            <a:chExt cx="311304" cy="111337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156010-44BC-4211-88E7-41626E98B64D}"/>
                </a:ext>
              </a:extLst>
            </p:cNvPr>
            <p:cNvCxnSpPr>
              <a:cxnSpLocks/>
            </p:cNvCxnSpPr>
            <p:nvPr/>
          </p:nvCxnSpPr>
          <p:spPr>
            <a:xfrm>
              <a:off x="11252681" y="1606498"/>
              <a:ext cx="0" cy="886336"/>
            </a:xfrm>
            <a:prstGeom prst="line">
              <a:avLst/>
            </a:prstGeom>
            <a:ln w="28575">
              <a:solidFill>
                <a:srgbClr val="A32D19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24A46-B6E6-49D7-9618-7D96218A2A1B}"/>
                </a:ext>
              </a:extLst>
            </p:cNvPr>
            <p:cNvSpPr/>
            <p:nvPr/>
          </p:nvSpPr>
          <p:spPr>
            <a:xfrm>
              <a:off x="11088151" y="2258212"/>
              <a:ext cx="3113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32D19"/>
                  </a:solidFill>
                </a:rPr>
                <a:t>X</a:t>
              </a:r>
              <a:endParaRPr lang="en-IN" sz="2400" dirty="0">
                <a:solidFill>
                  <a:srgbClr val="A32D19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2CB39-5D71-4189-89F5-FE4A875D9E96}"/>
              </a:ext>
            </a:extLst>
          </p:cNvPr>
          <p:cNvSpPr/>
          <p:nvPr/>
        </p:nvSpPr>
        <p:spPr>
          <a:xfrm>
            <a:off x="10533701" y="4512879"/>
            <a:ext cx="1393800" cy="2183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8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6" grpId="0" animBg="1"/>
      <p:bldP spid="18" grpId="0" animBg="1"/>
      <p:bldP spid="17" grpId="0" build="p"/>
      <p:bldP spid="20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Sequence Diagram Cont.</a:t>
            </a:r>
            <a:endParaRPr lang="en-US" dirty="0">
              <a:latin typeface="+mn-lt"/>
            </a:endParaRP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C4D30011-F663-4A92-B8D5-754503295173}"/>
              </a:ext>
            </a:extLst>
          </p:cNvPr>
          <p:cNvSpPr txBox="1">
            <a:spLocks/>
          </p:cNvSpPr>
          <p:nvPr/>
        </p:nvSpPr>
        <p:spPr>
          <a:xfrm>
            <a:off x="140058" y="1390425"/>
            <a:ext cx="11912531" cy="1134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Messages are </a:t>
            </a:r>
            <a:r>
              <a:rPr lang="en-US" dirty="0">
                <a:solidFill>
                  <a:srgbClr val="A32D19"/>
                </a:solidFill>
              </a:rPr>
              <a:t>arrows that represent </a:t>
            </a:r>
            <a:r>
              <a:rPr lang="en-US" dirty="0"/>
              <a:t>communication between objects. </a:t>
            </a:r>
          </a:p>
          <a:p>
            <a:r>
              <a:rPr lang="en-US" dirty="0"/>
              <a:t>Use the following arrows and message symbols to show </a:t>
            </a:r>
            <a:r>
              <a:rPr lang="en-US" dirty="0">
                <a:solidFill>
                  <a:srgbClr val="A32D19"/>
                </a:solidFill>
              </a:rPr>
              <a:t>how information is transmitted </a:t>
            </a:r>
            <a:r>
              <a:rPr lang="en-US" dirty="0"/>
              <a:t>between objects.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795F0-BFEF-416D-8D74-F24700DFDBDD}"/>
              </a:ext>
            </a:extLst>
          </p:cNvPr>
          <p:cNvSpPr/>
          <p:nvPr/>
        </p:nvSpPr>
        <p:spPr>
          <a:xfrm>
            <a:off x="131179" y="863444"/>
            <a:ext cx="385489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AE8DD-B490-487C-A7D3-44DA05D91D5C}"/>
              </a:ext>
            </a:extLst>
          </p:cNvPr>
          <p:cNvCxnSpPr>
            <a:cxnSpLocks/>
          </p:cNvCxnSpPr>
          <p:nvPr/>
        </p:nvCxnSpPr>
        <p:spPr>
          <a:xfrm>
            <a:off x="2058627" y="1316231"/>
            <a:ext cx="998508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0FFE5-B389-48AB-A1E2-0132FEC81C0D}"/>
              </a:ext>
            </a:extLst>
          </p:cNvPr>
          <p:cNvSpPr/>
          <p:nvPr/>
        </p:nvSpPr>
        <p:spPr>
          <a:xfrm>
            <a:off x="140058" y="2657808"/>
            <a:ext cx="308253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Synchronous message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8264B38-9F02-4441-BD0B-C7A1DDC10995}"/>
              </a:ext>
            </a:extLst>
          </p:cNvPr>
          <p:cNvSpPr txBox="1">
            <a:spLocks/>
          </p:cNvSpPr>
          <p:nvPr/>
        </p:nvSpPr>
        <p:spPr>
          <a:xfrm>
            <a:off x="140057" y="3197851"/>
            <a:ext cx="11903653" cy="3043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solid line with a solid arrowhead. </a:t>
            </a:r>
          </a:p>
          <a:p>
            <a:r>
              <a:rPr lang="en-US" dirty="0"/>
              <a:t>This symbol is used when a </a:t>
            </a:r>
            <a:r>
              <a:rPr lang="en-US" dirty="0">
                <a:solidFill>
                  <a:srgbClr val="A32D19"/>
                </a:solidFill>
              </a:rPr>
              <a:t>sender must wait for a response</a:t>
            </a:r>
            <a:r>
              <a:rPr lang="en-US" dirty="0"/>
              <a:t> to a message before it continues. </a:t>
            </a:r>
          </a:p>
          <a:p>
            <a:r>
              <a:rPr lang="en-US" dirty="0"/>
              <a:t>The diagram should show both the </a:t>
            </a:r>
            <a:r>
              <a:rPr lang="en-US" dirty="0">
                <a:solidFill>
                  <a:srgbClr val="A32D19"/>
                </a:solidFill>
              </a:rPr>
              <a:t>call and the reply.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70A0D-B657-43A3-8064-87D83657096F}"/>
              </a:ext>
            </a:extLst>
          </p:cNvPr>
          <p:cNvCxnSpPr/>
          <p:nvPr/>
        </p:nvCxnSpPr>
        <p:spPr>
          <a:xfrm>
            <a:off x="3551068" y="2851792"/>
            <a:ext cx="1775534" cy="0"/>
          </a:xfrm>
          <a:prstGeom prst="straightConnector1">
            <a:avLst/>
          </a:prstGeom>
          <a:ln w="38100">
            <a:solidFill>
              <a:srgbClr val="A32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289F6-FA30-403F-A05F-F3AADDE086E1}"/>
              </a:ext>
            </a:extLst>
          </p:cNvPr>
          <p:cNvSpPr/>
          <p:nvPr/>
        </p:nvSpPr>
        <p:spPr>
          <a:xfrm>
            <a:off x="144368" y="4588606"/>
            <a:ext cx="307822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Asynchronous message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6ED06FF4-647A-4830-AE82-A5BC5307B344}"/>
              </a:ext>
            </a:extLst>
          </p:cNvPr>
          <p:cNvSpPr txBox="1">
            <a:spLocks/>
          </p:cNvSpPr>
          <p:nvPr/>
        </p:nvSpPr>
        <p:spPr>
          <a:xfrm>
            <a:off x="148290" y="5128649"/>
            <a:ext cx="11895420" cy="1365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solid line with a lined arrowhead. </a:t>
            </a:r>
          </a:p>
          <a:p>
            <a:r>
              <a:rPr lang="en-US" dirty="0"/>
              <a:t>Asynchronous </a:t>
            </a:r>
            <a:r>
              <a:rPr lang="en-US" dirty="0">
                <a:solidFill>
                  <a:srgbClr val="A32D19"/>
                </a:solidFill>
              </a:rPr>
              <a:t>messages don't require a response</a:t>
            </a:r>
            <a:r>
              <a:rPr lang="en-US" dirty="0"/>
              <a:t> before the sender continues. </a:t>
            </a:r>
          </a:p>
          <a:p>
            <a:r>
              <a:rPr lang="en-US" dirty="0">
                <a:solidFill>
                  <a:srgbClr val="A32D19"/>
                </a:solidFill>
              </a:rPr>
              <a:t>Only the call </a:t>
            </a:r>
            <a:r>
              <a:rPr lang="en-US" dirty="0"/>
              <a:t>should be included in the diagram.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C708FD-B3A4-4B22-9479-65C11BDD0FA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81328" y="3119473"/>
            <a:ext cx="103623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FF38EA-6D95-4ADE-8953-37695CC8F4F9}"/>
              </a:ext>
            </a:extLst>
          </p:cNvPr>
          <p:cNvCxnSpPr>
            <a:cxnSpLocks/>
          </p:cNvCxnSpPr>
          <p:nvPr/>
        </p:nvCxnSpPr>
        <p:spPr>
          <a:xfrm flipH="1">
            <a:off x="3222598" y="5042924"/>
            <a:ext cx="88211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598275-E891-4D9C-874E-350D5FE2A4F1}"/>
              </a:ext>
            </a:extLst>
          </p:cNvPr>
          <p:cNvCxnSpPr/>
          <p:nvPr/>
        </p:nvCxnSpPr>
        <p:spPr>
          <a:xfrm>
            <a:off x="3563232" y="4846059"/>
            <a:ext cx="2104008" cy="0"/>
          </a:xfrm>
          <a:prstGeom prst="straightConnector1">
            <a:avLst/>
          </a:prstGeom>
          <a:ln w="28575">
            <a:solidFill>
              <a:srgbClr val="A32D1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13" grpId="0" animBg="1"/>
      <p:bldP spid="14" grpId="0" uiExpand="1" build="allAtOnce"/>
      <p:bldP spid="19" grpId="0" animBg="1"/>
      <p:bldP spid="2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85" y="1476246"/>
            <a:ext cx="1119116" cy="18912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System boundary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1332" y="1397869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the system</a:t>
            </a:r>
          </a:p>
          <a:p>
            <a:r>
              <a:rPr lang="en-US" dirty="0">
                <a:solidFill>
                  <a:srgbClr val="C00000"/>
                </a:solidFill>
              </a:rPr>
              <a:t>Use cases</a:t>
            </a:r>
            <a:r>
              <a:rPr lang="en-US" dirty="0"/>
              <a:t> of the system are placed </a:t>
            </a:r>
            <a:r>
              <a:rPr lang="en-US" dirty="0">
                <a:solidFill>
                  <a:srgbClr val="C00000"/>
                </a:solidFill>
              </a:rPr>
              <a:t>inside</a:t>
            </a:r>
            <a:r>
              <a:rPr lang="en-US" b="1" dirty="0"/>
              <a:t> </a:t>
            </a:r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endParaRPr lang="en-US" b="1" dirty="0"/>
          </a:p>
          <a:p>
            <a:r>
              <a:rPr lang="en-US" dirty="0">
                <a:solidFill>
                  <a:srgbClr val="C00000"/>
                </a:solidFill>
              </a:rPr>
              <a:t>Actors</a:t>
            </a:r>
            <a:r>
              <a:rPr lang="en-US" dirty="0"/>
              <a:t> who interact with the system are placed </a:t>
            </a:r>
            <a:r>
              <a:rPr lang="en-US" dirty="0">
                <a:solidFill>
                  <a:srgbClr val="C00000"/>
                </a:solidFill>
              </a:rPr>
              <a:t>outside</a:t>
            </a:r>
            <a:r>
              <a:rPr lang="en-US" dirty="0"/>
              <a:t> the system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81310" y="1419227"/>
            <a:ext cx="3987778" cy="1577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use case </a:t>
            </a:r>
            <a:r>
              <a:rPr lang="en-US" dirty="0">
                <a:solidFill>
                  <a:srgbClr val="C00000"/>
                </a:solidFill>
              </a:rPr>
              <a:t>represents</a:t>
            </a:r>
            <a:r>
              <a:rPr lang="en-US" dirty="0"/>
              <a:t> a user </a:t>
            </a:r>
            <a:r>
              <a:rPr lang="en-US" dirty="0">
                <a:solidFill>
                  <a:srgbClr val="C00000"/>
                </a:solidFill>
              </a:rPr>
              <a:t>goal / piece of functionality</a:t>
            </a:r>
            <a:r>
              <a:rPr lang="en-US" dirty="0"/>
              <a:t> that can be achieved by accessing the system or software application.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471332" y="4202482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is an </a:t>
            </a:r>
            <a:r>
              <a:rPr lang="en-US" dirty="0">
                <a:solidFill>
                  <a:srgbClr val="C00000"/>
                </a:solidFill>
              </a:rPr>
              <a:t>entity</a:t>
            </a:r>
            <a:r>
              <a:rPr lang="en-US" dirty="0"/>
              <a:t> that interacts directly  with the system but that is not part of system</a:t>
            </a:r>
          </a:p>
          <a:p>
            <a:r>
              <a:rPr lang="en-US" dirty="0"/>
              <a:t>Actor may be people, computer hardware, other systems, etc. </a:t>
            </a:r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454143" y="4438416"/>
            <a:ext cx="685800" cy="11936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Association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8226971" y="4202482"/>
            <a:ext cx="3742118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and use case can be </a:t>
            </a:r>
            <a:r>
              <a:rPr lang="en-US" dirty="0">
                <a:solidFill>
                  <a:srgbClr val="C00000"/>
                </a:solidFill>
              </a:rPr>
              <a:t>associated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indicate</a:t>
            </a:r>
            <a:r>
              <a:rPr lang="en-US" dirty="0"/>
              <a:t> that the actor </a:t>
            </a:r>
            <a:r>
              <a:rPr lang="en-US" dirty="0">
                <a:solidFill>
                  <a:srgbClr val="C00000"/>
                </a:solidFill>
              </a:rPr>
              <a:t>participates</a:t>
            </a:r>
            <a:r>
              <a:rPr lang="en-US" dirty="0"/>
              <a:t> in that use case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184052" y="4872448"/>
            <a:ext cx="101627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Google Shape;282;p28">
            <a:extLst>
              <a:ext uri="{FF2B5EF4-FFF2-40B4-BE49-F238E27FC236}">
                <a16:creationId xmlns:a16="http://schemas.microsoft.com/office/drawing/2014/main" id="{FBC9D58B-104B-4A9F-B485-0794691E5A28}"/>
              </a:ext>
            </a:extLst>
          </p:cNvPr>
          <p:cNvSpPr/>
          <p:nvPr/>
        </p:nvSpPr>
        <p:spPr>
          <a:xfrm>
            <a:off x="6927808" y="1805044"/>
            <a:ext cx="1222248" cy="673902"/>
          </a:xfrm>
          <a:prstGeom prst="ellipse">
            <a:avLst/>
          </a:prstGeom>
          <a:ln w="285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Cases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Sequence Diagram Cont.</a:t>
            </a:r>
            <a:endParaRPr lang="en-US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0FFE5-B389-48AB-A1E2-0132FEC81C0D}"/>
              </a:ext>
            </a:extLst>
          </p:cNvPr>
          <p:cNvSpPr/>
          <p:nvPr/>
        </p:nvSpPr>
        <p:spPr>
          <a:xfrm>
            <a:off x="140058" y="853583"/>
            <a:ext cx="308253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Reply message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8264B38-9F02-4441-BD0B-C7A1DDC10995}"/>
              </a:ext>
            </a:extLst>
          </p:cNvPr>
          <p:cNvSpPr txBox="1">
            <a:spLocks/>
          </p:cNvSpPr>
          <p:nvPr/>
        </p:nvSpPr>
        <p:spPr>
          <a:xfrm>
            <a:off x="140058" y="1393626"/>
            <a:ext cx="11747142" cy="898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dashed line</a:t>
            </a:r>
            <a:r>
              <a:rPr lang="en-US" dirty="0"/>
              <a:t> with a lined arrowhead.</a:t>
            </a:r>
          </a:p>
          <a:p>
            <a:r>
              <a:rPr lang="en-US" dirty="0"/>
              <a:t>these messages are </a:t>
            </a:r>
            <a:r>
              <a:rPr lang="en-US" dirty="0">
                <a:solidFill>
                  <a:srgbClr val="A32D19"/>
                </a:solidFill>
              </a:rPr>
              <a:t>replies to calls</a:t>
            </a:r>
            <a:r>
              <a:rPr lang="en-US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70A0D-B657-43A3-8064-87D83657096F}"/>
              </a:ext>
            </a:extLst>
          </p:cNvPr>
          <p:cNvCxnSpPr/>
          <p:nvPr/>
        </p:nvCxnSpPr>
        <p:spPr>
          <a:xfrm>
            <a:off x="3551068" y="1047567"/>
            <a:ext cx="1775534" cy="0"/>
          </a:xfrm>
          <a:prstGeom prst="straightConnector1">
            <a:avLst/>
          </a:prstGeom>
          <a:ln w="38100">
            <a:solidFill>
              <a:srgbClr val="A32D1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289F6-FA30-403F-A05F-F3AADDE086E1}"/>
              </a:ext>
            </a:extLst>
          </p:cNvPr>
          <p:cNvSpPr/>
          <p:nvPr/>
        </p:nvSpPr>
        <p:spPr>
          <a:xfrm>
            <a:off x="144369" y="2516952"/>
            <a:ext cx="307822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Delete message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6ED06FF4-647A-4830-AE82-A5BC5307B344}"/>
              </a:ext>
            </a:extLst>
          </p:cNvPr>
          <p:cNvSpPr txBox="1">
            <a:spLocks/>
          </p:cNvSpPr>
          <p:nvPr/>
        </p:nvSpPr>
        <p:spPr>
          <a:xfrm>
            <a:off x="148291" y="3056995"/>
            <a:ext cx="11738909" cy="1277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Represented by a </a:t>
            </a:r>
            <a:r>
              <a:rPr lang="en-US" dirty="0">
                <a:solidFill>
                  <a:srgbClr val="A32D19"/>
                </a:solidFill>
              </a:rPr>
              <a:t>solid line </a:t>
            </a:r>
            <a:r>
              <a:rPr lang="en-US" dirty="0"/>
              <a:t>with a solid arrowhead, followed by an </a:t>
            </a:r>
            <a:r>
              <a:rPr lang="en-US" dirty="0">
                <a:solidFill>
                  <a:srgbClr val="A32D19"/>
                </a:solidFill>
              </a:rPr>
              <a:t>X</a:t>
            </a:r>
            <a:r>
              <a:rPr lang="en-US" dirty="0"/>
              <a:t>. </a:t>
            </a:r>
          </a:p>
          <a:p>
            <a:r>
              <a:rPr lang="en-US" dirty="0"/>
              <a:t>This message </a:t>
            </a:r>
            <a:r>
              <a:rPr lang="en-US" dirty="0">
                <a:solidFill>
                  <a:srgbClr val="A32D19"/>
                </a:solidFill>
              </a:rPr>
              <a:t>destroys an object</a:t>
            </a:r>
            <a:r>
              <a:rPr lang="en-US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C708FD-B3A4-4B22-9479-65C11BDD0FA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81328" y="1315248"/>
            <a:ext cx="102058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FF38EA-6D95-4ADE-8953-37695CC8F4F9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5942450" y="3056995"/>
            <a:ext cx="7529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180C0-9E03-4BA1-9C45-3D32BAF1CCA7}"/>
              </a:ext>
            </a:extLst>
          </p:cNvPr>
          <p:cNvCxnSpPr>
            <a:cxnSpLocks/>
          </p:cNvCxnSpPr>
          <p:nvPr/>
        </p:nvCxnSpPr>
        <p:spPr>
          <a:xfrm>
            <a:off x="3933" y="2516952"/>
            <a:ext cx="8233" cy="1738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615B277-1539-48A9-ADDA-EA7D6E16E74D}"/>
              </a:ext>
            </a:extLst>
          </p:cNvPr>
          <p:cNvGrpSpPr/>
          <p:nvPr/>
        </p:nvGrpSpPr>
        <p:grpSpPr>
          <a:xfrm>
            <a:off x="3563233" y="2600406"/>
            <a:ext cx="1149953" cy="369332"/>
            <a:chOff x="9579005" y="937037"/>
            <a:chExt cx="1149953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3598275-E891-4D9C-874E-350D5FE2A4F1}"/>
                </a:ext>
              </a:extLst>
            </p:cNvPr>
            <p:cNvCxnSpPr>
              <a:cxnSpLocks/>
            </p:cNvCxnSpPr>
            <p:nvPr/>
          </p:nvCxnSpPr>
          <p:spPr>
            <a:xfrm>
              <a:off x="9579005" y="1111036"/>
              <a:ext cx="976545" cy="0"/>
            </a:xfrm>
            <a:prstGeom prst="straightConnector1">
              <a:avLst/>
            </a:prstGeom>
            <a:ln w="28575">
              <a:solidFill>
                <a:srgbClr val="A32D19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0DAE9F-589E-4EB1-BF91-67B635B5A799}"/>
                </a:ext>
              </a:extLst>
            </p:cNvPr>
            <p:cNvSpPr/>
            <p:nvPr/>
          </p:nvSpPr>
          <p:spPr>
            <a:xfrm>
              <a:off x="10417654" y="937037"/>
              <a:ext cx="311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32D19"/>
                  </a:solidFill>
                </a:rPr>
                <a:t>X</a:t>
              </a:r>
              <a:endParaRPr lang="en-IN" dirty="0">
                <a:solidFill>
                  <a:srgbClr val="A32D19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C708FD-B3A4-4B22-9479-65C11BDD0FAC}"/>
              </a:ext>
            </a:extLst>
          </p:cNvPr>
          <p:cNvCxnSpPr>
            <a:cxnSpLocks/>
          </p:cNvCxnSpPr>
          <p:nvPr/>
        </p:nvCxnSpPr>
        <p:spPr>
          <a:xfrm>
            <a:off x="2735065" y="2983225"/>
            <a:ext cx="915213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9" grpId="0" animBg="1"/>
      <p:bldP spid="2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Steps to Draw a </a:t>
            </a:r>
            <a:r>
              <a:rPr lang="en-US" dirty="0"/>
              <a:t>Sequence Diagram</a:t>
            </a:r>
            <a:endParaRPr lang="en-US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1258" y="931811"/>
            <a:ext cx="11088913" cy="461665"/>
            <a:chOff x="261258" y="931811"/>
            <a:chExt cx="11088913" cy="461665"/>
          </a:xfrm>
        </p:grpSpPr>
        <p:sp>
          <p:nvSpPr>
            <p:cNvPr id="4" name="Rectangle 3"/>
            <p:cNvSpPr/>
            <p:nvPr/>
          </p:nvSpPr>
          <p:spPr>
            <a:xfrm>
              <a:off x="1444111" y="931811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Select one </a:t>
              </a:r>
              <a:r>
                <a:rPr lang="en-US" sz="2400" dirty="0"/>
                <a:t>scenario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258" y="931812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1258" y="1641642"/>
            <a:ext cx="11088913" cy="461665"/>
            <a:chOff x="261258" y="1427557"/>
            <a:chExt cx="11088913" cy="461665"/>
          </a:xfrm>
        </p:grpSpPr>
        <p:sp>
          <p:nvSpPr>
            <p:cNvPr id="5" name="Rectangle 4"/>
            <p:cNvSpPr/>
            <p:nvPr/>
          </p:nvSpPr>
          <p:spPr>
            <a:xfrm>
              <a:off x="1444111" y="1427557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Identify the </a:t>
              </a:r>
              <a:r>
                <a:rPr lang="en-US" sz="2400" dirty="0"/>
                <a:t>necessary </a:t>
              </a:r>
              <a:r>
                <a:rPr lang="en-US" sz="2400" dirty="0">
                  <a:solidFill>
                    <a:srgbClr val="A32D19"/>
                  </a:solidFill>
                </a:rPr>
                <a:t>set of the objects</a:t>
              </a:r>
              <a:r>
                <a:rPr lang="en-US" sz="2400" dirty="0"/>
                <a:t>. Who is taking part 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58" y="1427558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258" y="2351473"/>
            <a:ext cx="11088913" cy="461665"/>
            <a:chOff x="261258" y="1923303"/>
            <a:chExt cx="11088913" cy="461665"/>
          </a:xfrm>
        </p:grpSpPr>
        <p:sp>
          <p:nvSpPr>
            <p:cNvPr id="6" name="Rectangle 5"/>
            <p:cNvSpPr/>
            <p:nvPr/>
          </p:nvSpPr>
          <p:spPr>
            <a:xfrm>
              <a:off x="1444111" y="1923303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Identify the </a:t>
              </a:r>
              <a:r>
                <a:rPr lang="en-US" sz="2400" dirty="0"/>
                <a:t>necessary </a:t>
              </a:r>
              <a:r>
                <a:rPr lang="en-US" sz="2400" dirty="0">
                  <a:solidFill>
                    <a:srgbClr val="A32D19"/>
                  </a:solidFill>
                </a:rPr>
                <a:t>interactions/steps</a:t>
              </a:r>
              <a:r>
                <a:rPr lang="en-US" sz="2400" dirty="0"/>
                <a:t>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1258" y="1923304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1258" y="3061304"/>
            <a:ext cx="11088913" cy="461665"/>
            <a:chOff x="261258" y="2419049"/>
            <a:chExt cx="11088913" cy="461665"/>
          </a:xfrm>
        </p:grpSpPr>
        <p:sp>
          <p:nvSpPr>
            <p:cNvPr id="7" name="Rectangle 6"/>
            <p:cNvSpPr/>
            <p:nvPr/>
          </p:nvSpPr>
          <p:spPr>
            <a:xfrm>
              <a:off x="1444111" y="2419049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Describe </a:t>
              </a:r>
              <a:r>
                <a:rPr lang="en-US" sz="2400" dirty="0">
                  <a:solidFill>
                    <a:srgbClr val="A32D19"/>
                  </a:solidFill>
                </a:rPr>
                <a:t>the message exchange between object</a:t>
              </a:r>
              <a:r>
                <a:rPr lang="en-US" sz="2400" dirty="0"/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258" y="2419049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258" y="3771137"/>
            <a:ext cx="11088913" cy="461665"/>
            <a:chOff x="261258" y="2914795"/>
            <a:chExt cx="11088913" cy="461665"/>
          </a:xfrm>
        </p:grpSpPr>
        <p:sp>
          <p:nvSpPr>
            <p:cNvPr id="8" name="Rectangle 7"/>
            <p:cNvSpPr/>
            <p:nvPr/>
          </p:nvSpPr>
          <p:spPr>
            <a:xfrm>
              <a:off x="1444111" y="2914795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Identify the </a:t>
              </a:r>
              <a:r>
                <a:rPr lang="en-US" sz="2400" dirty="0">
                  <a:solidFill>
                    <a:srgbClr val="A32D19"/>
                  </a:solidFill>
                </a:rPr>
                <a:t>sequence of interactions </a:t>
              </a:r>
              <a:r>
                <a:rPr lang="en-US" sz="2400" dirty="0"/>
                <a:t>and who starts Interactions.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258" y="2914796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8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 Sequence Diagram for Book Issue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9"/>
            <a:ext cx="11929641" cy="190457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Book issue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 </a:t>
            </a:r>
            <a:r>
              <a:rPr lang="en-US" dirty="0"/>
              <a:t>in Library Management System.</a:t>
            </a:r>
          </a:p>
          <a:p>
            <a:r>
              <a:rPr lang="en-US" dirty="0"/>
              <a:t>Necessary </a:t>
            </a:r>
            <a:r>
              <a:rPr lang="en-US" b="1" dirty="0"/>
              <a:t>objects for book issue process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Librarian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Book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Member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Transaction</a:t>
            </a:r>
            <a:r>
              <a:rPr lang="en-US" dirty="0"/>
              <a:t> .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Member class object starts the interaction.</a:t>
            </a:r>
          </a:p>
          <a:p>
            <a:r>
              <a:rPr lang="en-US" dirty="0"/>
              <a:t>Various </a:t>
            </a:r>
            <a:r>
              <a:rPr lang="en-US" b="1" dirty="0"/>
              <a:t>interactions</a:t>
            </a:r>
            <a:r>
              <a:rPr lang="en-US" dirty="0"/>
              <a:t> in book issue process 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9253" y="2761081"/>
            <a:ext cx="7714400" cy="461665"/>
            <a:chOff x="1589253" y="2875381"/>
            <a:chExt cx="7714400" cy="461665"/>
          </a:xfrm>
        </p:grpSpPr>
        <p:sp>
          <p:nvSpPr>
            <p:cNvPr id="3" name="Rectangle 2"/>
            <p:cNvSpPr/>
            <p:nvPr/>
          </p:nvSpPr>
          <p:spPr>
            <a:xfrm>
              <a:off x="2010167" y="2875381"/>
              <a:ext cx="729348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Request for a book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89253" y="2875382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89253" y="3293022"/>
            <a:ext cx="7714399" cy="461665"/>
            <a:chOff x="1589253" y="3371127"/>
            <a:chExt cx="7714399" cy="461665"/>
          </a:xfrm>
        </p:grpSpPr>
        <p:sp>
          <p:nvSpPr>
            <p:cNvPr id="4" name="Rectangle 3"/>
            <p:cNvSpPr/>
            <p:nvPr/>
          </p:nvSpPr>
          <p:spPr>
            <a:xfrm>
              <a:off x="2010167" y="3371127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availability of book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9253" y="337112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253" y="3824963"/>
            <a:ext cx="7714399" cy="461665"/>
            <a:chOff x="1589253" y="3866873"/>
            <a:chExt cx="7714399" cy="461665"/>
          </a:xfrm>
        </p:grpSpPr>
        <p:sp>
          <p:nvSpPr>
            <p:cNvPr id="5" name="Rectangle 4"/>
            <p:cNvSpPr/>
            <p:nvPr/>
          </p:nvSpPr>
          <p:spPr>
            <a:xfrm>
              <a:off x="2010167" y="3866873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Validate the member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89253" y="3866874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9253" y="4356904"/>
            <a:ext cx="7714399" cy="461665"/>
            <a:chOff x="1589253" y="4362619"/>
            <a:chExt cx="7714399" cy="461665"/>
          </a:xfrm>
        </p:grpSpPr>
        <p:sp>
          <p:nvSpPr>
            <p:cNvPr id="6" name="Rectangle 5"/>
            <p:cNvSpPr/>
            <p:nvPr/>
          </p:nvSpPr>
          <p:spPr>
            <a:xfrm>
              <a:off x="2010167" y="4362619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No. of books issued by member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89253" y="436261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89253" y="4888845"/>
            <a:ext cx="7714399" cy="461665"/>
            <a:chOff x="1589253" y="4858365"/>
            <a:chExt cx="7714399" cy="461665"/>
          </a:xfrm>
        </p:grpSpPr>
        <p:sp>
          <p:nvSpPr>
            <p:cNvPr id="7" name="Rectangle 6"/>
            <p:cNvSpPr/>
            <p:nvPr/>
          </p:nvSpPr>
          <p:spPr>
            <a:xfrm>
              <a:off x="2010167" y="4858365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Add book issue details to transaction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9253" y="4858366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89253" y="5420786"/>
            <a:ext cx="7714399" cy="461665"/>
            <a:chOff x="1589253" y="5354111"/>
            <a:chExt cx="7714399" cy="461665"/>
          </a:xfrm>
        </p:grpSpPr>
        <p:sp>
          <p:nvSpPr>
            <p:cNvPr id="8" name="Rectangle 7"/>
            <p:cNvSpPr/>
            <p:nvPr/>
          </p:nvSpPr>
          <p:spPr>
            <a:xfrm>
              <a:off x="2010167" y="5354111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no of book issued by member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89253" y="5354111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6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89253" y="5952728"/>
            <a:ext cx="7714399" cy="461665"/>
            <a:chOff x="1589253" y="5849858"/>
            <a:chExt cx="7714399" cy="461665"/>
          </a:xfrm>
        </p:grpSpPr>
        <p:sp>
          <p:nvSpPr>
            <p:cNvPr id="9" name="Rectangle 8"/>
            <p:cNvSpPr/>
            <p:nvPr/>
          </p:nvSpPr>
          <p:spPr>
            <a:xfrm>
              <a:off x="2010167" y="5849858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book status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9253" y="584985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59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Diagram for Book Issue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135762D-C12F-4083-907C-60AD94310741}"/>
              </a:ext>
            </a:extLst>
          </p:cNvPr>
          <p:cNvCxnSpPr>
            <a:stCxn id="135" idx="2"/>
          </p:cNvCxnSpPr>
          <p:nvPr/>
        </p:nvCxnSpPr>
        <p:spPr>
          <a:xfrm>
            <a:off x="9105900" y="1529178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2F6A2D4-D0E5-4ADC-9917-94473EDFC0B0}"/>
              </a:ext>
            </a:extLst>
          </p:cNvPr>
          <p:cNvSpPr/>
          <p:nvPr/>
        </p:nvSpPr>
        <p:spPr>
          <a:xfrm>
            <a:off x="1206500" y="1071979"/>
            <a:ext cx="18669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L:Librarian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799F0A-18C5-4DBF-AF11-CAB8F53FAB45}"/>
              </a:ext>
            </a:extLst>
          </p:cNvPr>
          <p:cNvSpPr/>
          <p:nvPr/>
        </p:nvSpPr>
        <p:spPr>
          <a:xfrm>
            <a:off x="5016500" y="1081102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B:Book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CE78F4-A451-4D29-BBF1-8A972DA8B1CF}"/>
              </a:ext>
            </a:extLst>
          </p:cNvPr>
          <p:cNvSpPr/>
          <p:nvPr/>
        </p:nvSpPr>
        <p:spPr>
          <a:xfrm>
            <a:off x="7962900" y="1071978"/>
            <a:ext cx="2286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MR: Member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91E5DA-F1FE-463F-96D2-02289BC0EC75}"/>
              </a:ext>
            </a:extLst>
          </p:cNvPr>
          <p:cNvCxnSpPr>
            <a:stCxn id="133" idx="2"/>
          </p:cNvCxnSpPr>
          <p:nvPr/>
        </p:nvCxnSpPr>
        <p:spPr>
          <a:xfrm flipH="1">
            <a:off x="2133600" y="1529179"/>
            <a:ext cx="6350" cy="46482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B17DEF-1588-42FD-A5D7-52854EAFECF4}"/>
              </a:ext>
            </a:extLst>
          </p:cNvPr>
          <p:cNvSpPr/>
          <p:nvPr/>
        </p:nvSpPr>
        <p:spPr>
          <a:xfrm>
            <a:off x="2057400" y="1615736"/>
            <a:ext cx="152389" cy="4256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A2D33-E598-42FC-AA77-E1D34CFAAD72}"/>
              </a:ext>
            </a:extLst>
          </p:cNvPr>
          <p:cNvCxnSpPr>
            <a:cxnSpLocks/>
          </p:cNvCxnSpPr>
          <p:nvPr/>
        </p:nvCxnSpPr>
        <p:spPr>
          <a:xfrm>
            <a:off x="2209789" y="213583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7C33CBD-4916-4B32-A874-CA4D58933E35}"/>
              </a:ext>
            </a:extLst>
          </p:cNvPr>
          <p:cNvCxnSpPr/>
          <p:nvPr/>
        </p:nvCxnSpPr>
        <p:spPr>
          <a:xfrm flipH="1">
            <a:off x="2209789" y="2839387"/>
            <a:ext cx="337821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D10839-7286-4679-A9B1-F9EA32C4AC2A}"/>
              </a:ext>
            </a:extLst>
          </p:cNvPr>
          <p:cNvSpPr/>
          <p:nvPr/>
        </p:nvSpPr>
        <p:spPr>
          <a:xfrm>
            <a:off x="9029700" y="30058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28A30DD-39C3-4D55-B3A9-75BBC3B65C94}"/>
              </a:ext>
            </a:extLst>
          </p:cNvPr>
          <p:cNvSpPr/>
          <p:nvPr/>
        </p:nvSpPr>
        <p:spPr>
          <a:xfrm>
            <a:off x="9029700" y="3615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BEB2250-84BA-4BE7-896E-75A47B4019AB}"/>
              </a:ext>
            </a:extLst>
          </p:cNvPr>
          <p:cNvSpPr/>
          <p:nvPr/>
        </p:nvSpPr>
        <p:spPr>
          <a:xfrm>
            <a:off x="9029700" y="55204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65F942E-2318-412F-94C9-9D44E3B71C5E}"/>
              </a:ext>
            </a:extLst>
          </p:cNvPr>
          <p:cNvCxnSpPr>
            <a:stCxn id="134" idx="2"/>
          </p:cNvCxnSpPr>
          <p:nvPr/>
        </p:nvCxnSpPr>
        <p:spPr>
          <a:xfrm>
            <a:off x="5664200" y="1538302"/>
            <a:ext cx="0" cy="463907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2CCAA6-C73D-4EA2-BA3C-1E7F6FE54B83}"/>
              </a:ext>
            </a:extLst>
          </p:cNvPr>
          <p:cNvSpPr/>
          <p:nvPr/>
        </p:nvSpPr>
        <p:spPr>
          <a:xfrm>
            <a:off x="5588000" y="2091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38013FE-1D18-4A12-B010-006902551149}"/>
              </a:ext>
            </a:extLst>
          </p:cNvPr>
          <p:cNvSpPr/>
          <p:nvPr/>
        </p:nvSpPr>
        <p:spPr>
          <a:xfrm>
            <a:off x="5588000" y="5063241"/>
            <a:ext cx="152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CFFA1A-5AE4-44CB-A21A-4071201CAE17}"/>
              </a:ext>
            </a:extLst>
          </p:cNvPr>
          <p:cNvCxnSpPr/>
          <p:nvPr/>
        </p:nvCxnSpPr>
        <p:spPr>
          <a:xfrm>
            <a:off x="2209789" y="30058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C42070B-CA3C-4C1B-9DA6-7A645A0FEF42}"/>
              </a:ext>
            </a:extLst>
          </p:cNvPr>
          <p:cNvCxnSpPr/>
          <p:nvPr/>
        </p:nvCxnSpPr>
        <p:spPr>
          <a:xfrm>
            <a:off x="2209789" y="36916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1F3C4DF-4CEC-45F3-9260-90830A2261F6}"/>
              </a:ext>
            </a:extLst>
          </p:cNvPr>
          <p:cNvCxnSpPr/>
          <p:nvPr/>
        </p:nvCxnSpPr>
        <p:spPr>
          <a:xfrm flipH="1">
            <a:off x="2209789" y="4424051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C2AA9F-612D-4893-9AC5-B32274440FD8}"/>
              </a:ext>
            </a:extLst>
          </p:cNvPr>
          <p:cNvCxnSpPr/>
          <p:nvPr/>
        </p:nvCxnSpPr>
        <p:spPr>
          <a:xfrm>
            <a:off x="2209789" y="506324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855B5FD-0F05-4371-83A4-A8907B8CC2E6}"/>
              </a:ext>
            </a:extLst>
          </p:cNvPr>
          <p:cNvCxnSpPr/>
          <p:nvPr/>
        </p:nvCxnSpPr>
        <p:spPr>
          <a:xfrm>
            <a:off x="2209789" y="5520441"/>
            <a:ext cx="68072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7FC9A57-B506-4E71-A96A-008DAB88BAD9}"/>
              </a:ext>
            </a:extLst>
          </p:cNvPr>
          <p:cNvSpPr txBox="1"/>
          <p:nvPr/>
        </p:nvSpPr>
        <p:spPr>
          <a:xfrm>
            <a:off x="2775385" y="1862356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Check availability of book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4A5C79A-B160-4176-8E4B-2654229582AF}"/>
              </a:ext>
            </a:extLst>
          </p:cNvPr>
          <p:cNvSpPr txBox="1"/>
          <p:nvPr/>
        </p:nvSpPr>
        <p:spPr>
          <a:xfrm>
            <a:off x="2775385" y="2559349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Book available rack no.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E7F5FA-4794-442C-A17B-9C7DD0BEFD6B}"/>
              </a:ext>
            </a:extLst>
          </p:cNvPr>
          <p:cNvSpPr txBox="1"/>
          <p:nvPr/>
        </p:nvSpPr>
        <p:spPr>
          <a:xfrm>
            <a:off x="5816600" y="27264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Validate Member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1A6588F-D90D-4332-BD2A-24ED5E4FC7E9}"/>
              </a:ext>
            </a:extLst>
          </p:cNvPr>
          <p:cNvCxnSpPr/>
          <p:nvPr/>
        </p:nvCxnSpPr>
        <p:spPr>
          <a:xfrm flipH="1">
            <a:off x="2209789" y="3381665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7C59D48-402D-44C3-9125-07E539E94C11}"/>
              </a:ext>
            </a:extLst>
          </p:cNvPr>
          <p:cNvSpPr txBox="1"/>
          <p:nvPr/>
        </p:nvSpPr>
        <p:spPr>
          <a:xfrm>
            <a:off x="2775385" y="3102265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Response for validation 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78CDB9-EE1D-463B-AEB7-C9C2D6DFBD4D}"/>
              </a:ext>
            </a:extLst>
          </p:cNvPr>
          <p:cNvSpPr txBox="1"/>
          <p:nvPr/>
        </p:nvSpPr>
        <p:spPr>
          <a:xfrm>
            <a:off x="5816600" y="34122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6. Check no of book issued 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C6BABAE-E8AC-4F9D-9F9A-F780DFA3E9D1}"/>
              </a:ext>
            </a:extLst>
          </p:cNvPr>
          <p:cNvSpPr txBox="1"/>
          <p:nvPr/>
        </p:nvSpPr>
        <p:spPr>
          <a:xfrm>
            <a:off x="5816600" y="413195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7. Book can be issued  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E79E61-2D3F-49DC-8107-001D71C7C9E6}"/>
              </a:ext>
            </a:extLst>
          </p:cNvPr>
          <p:cNvSpPr txBox="1"/>
          <p:nvPr/>
        </p:nvSpPr>
        <p:spPr>
          <a:xfrm>
            <a:off x="2775385" y="4783842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8. Update book status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2CBED1-9731-47D4-B4E1-8BE98472859F}"/>
              </a:ext>
            </a:extLst>
          </p:cNvPr>
          <p:cNvSpPr txBox="1"/>
          <p:nvPr/>
        </p:nvSpPr>
        <p:spPr>
          <a:xfrm>
            <a:off x="2775385" y="5253741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9. Update member status</a:t>
            </a:r>
          </a:p>
        </p:txBody>
      </p:sp>
      <p:sp>
        <p:nvSpPr>
          <p:cNvPr id="160" name="Multiply 80">
            <a:extLst>
              <a:ext uri="{FF2B5EF4-FFF2-40B4-BE49-F238E27FC236}">
                <a16:creationId xmlns:a16="http://schemas.microsoft.com/office/drawing/2014/main" id="{D0E71194-0573-4FA8-AEF4-2E3EB78B57E6}"/>
              </a:ext>
            </a:extLst>
          </p:cNvPr>
          <p:cNvSpPr/>
          <p:nvPr/>
        </p:nvSpPr>
        <p:spPr>
          <a:xfrm>
            <a:off x="2057400" y="6099134"/>
            <a:ext cx="152400" cy="228600"/>
          </a:xfrm>
          <a:prstGeom prst="mathMultiply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Multiply 81">
            <a:extLst>
              <a:ext uri="{FF2B5EF4-FFF2-40B4-BE49-F238E27FC236}">
                <a16:creationId xmlns:a16="http://schemas.microsoft.com/office/drawing/2014/main" id="{EB27AD04-013A-4DF1-838A-6B098034D9CA}"/>
              </a:ext>
            </a:extLst>
          </p:cNvPr>
          <p:cNvSpPr/>
          <p:nvPr/>
        </p:nvSpPr>
        <p:spPr>
          <a:xfrm>
            <a:off x="5582097" y="6098596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Multiply 82">
            <a:extLst>
              <a:ext uri="{FF2B5EF4-FFF2-40B4-BE49-F238E27FC236}">
                <a16:creationId xmlns:a16="http://schemas.microsoft.com/office/drawing/2014/main" id="{AD611142-66D9-4D64-AD21-A45BAD159B08}"/>
              </a:ext>
            </a:extLst>
          </p:cNvPr>
          <p:cNvSpPr/>
          <p:nvPr/>
        </p:nvSpPr>
        <p:spPr>
          <a:xfrm>
            <a:off x="9029700" y="6136158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3278B8-933C-475D-9C50-34EB04B6E19A}"/>
              </a:ext>
            </a:extLst>
          </p:cNvPr>
          <p:cNvSpPr/>
          <p:nvPr/>
        </p:nvSpPr>
        <p:spPr>
          <a:xfrm>
            <a:off x="9029700" y="1766019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A2E7D-28AC-480D-A47F-2618E75A3C00}"/>
              </a:ext>
            </a:extLst>
          </p:cNvPr>
          <p:cNvCxnSpPr>
            <a:cxnSpLocks/>
          </p:cNvCxnSpPr>
          <p:nvPr/>
        </p:nvCxnSpPr>
        <p:spPr>
          <a:xfrm>
            <a:off x="2209789" y="1814371"/>
            <a:ext cx="680721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D5D1877-14B7-444A-BBEE-FF343B7B9D68}"/>
              </a:ext>
            </a:extLst>
          </p:cNvPr>
          <p:cNvSpPr txBox="1"/>
          <p:nvPr/>
        </p:nvSpPr>
        <p:spPr>
          <a:xfrm>
            <a:off x="2775385" y="1538481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Request for a book</a:t>
            </a:r>
          </a:p>
        </p:txBody>
      </p:sp>
    </p:spTree>
    <p:extLst>
      <p:ext uri="{BB962C8B-B14F-4D97-AF65-F5344CB8AC3E}">
        <p14:creationId xmlns:p14="http://schemas.microsoft.com/office/powerpoint/2010/main" val="19611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7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59" grpId="0"/>
      <p:bldP spid="160" grpId="0" animBg="1"/>
      <p:bldP spid="161" grpId="0" animBg="1"/>
      <p:bldP spid="162" grpId="0" animBg="1"/>
      <p:bldP spid="35" grpId="0" animBg="1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407776"/>
            <a:ext cx="11929641" cy="3633477"/>
          </a:xfrm>
        </p:spPr>
        <p:txBody>
          <a:bodyPr/>
          <a:lstStyle/>
          <a:p>
            <a:r>
              <a:rPr lang="en-US" dirty="0"/>
              <a:t>The state diagram is a standard computer science concept that </a:t>
            </a:r>
            <a:r>
              <a:rPr lang="en-US" dirty="0">
                <a:solidFill>
                  <a:srgbClr val="A32D19"/>
                </a:solidFill>
              </a:rPr>
              <a:t>relates events and state.</a:t>
            </a:r>
          </a:p>
          <a:p>
            <a:r>
              <a:rPr lang="en-US" dirty="0"/>
              <a:t>Events represent </a:t>
            </a:r>
            <a:r>
              <a:rPr lang="en-US" dirty="0">
                <a:solidFill>
                  <a:srgbClr val="A32D19"/>
                </a:solidFill>
              </a:rPr>
              <a:t>external stimuli.</a:t>
            </a:r>
          </a:p>
          <a:p>
            <a:r>
              <a:rPr lang="en-US" dirty="0"/>
              <a:t>States represent </a:t>
            </a:r>
            <a:r>
              <a:rPr lang="en-US" dirty="0">
                <a:solidFill>
                  <a:srgbClr val="A32D19"/>
                </a:solidFill>
              </a:rPr>
              <a:t>value of objects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A32D19"/>
                </a:solidFill>
              </a:rPr>
              <a:t>All objects </a:t>
            </a:r>
            <a:r>
              <a:rPr lang="en-US" dirty="0"/>
              <a:t>in a class </a:t>
            </a:r>
            <a:r>
              <a:rPr lang="en-US" dirty="0">
                <a:solidFill>
                  <a:srgbClr val="A32D19"/>
                </a:solidFill>
              </a:rPr>
              <a:t>execute the state diagram </a:t>
            </a:r>
            <a:r>
              <a:rPr lang="en-US" dirty="0"/>
              <a:t>for that class, which models their common behavior.</a:t>
            </a:r>
          </a:p>
          <a:p>
            <a:r>
              <a:rPr lang="en-US" dirty="0"/>
              <a:t>The UML notation for a state diagram is a </a:t>
            </a:r>
            <a:r>
              <a:rPr lang="en-US" dirty="0">
                <a:solidFill>
                  <a:srgbClr val="A32D19"/>
                </a:solidFill>
              </a:rPr>
              <a:t>rectangle with object name in a small pentagonal tag </a:t>
            </a:r>
            <a:r>
              <a:rPr lang="en-US" dirty="0"/>
              <a:t>in the upper left corner.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7012"/>
              <a:gd name="adj2" fmla="val -730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state diagram is a graph whose </a:t>
            </a:r>
            <a:r>
              <a:rPr lang="en-US" sz="2400" dirty="0">
                <a:solidFill>
                  <a:srgbClr val="A32D19"/>
                </a:solidFill>
              </a:rPr>
              <a:t>nodes are states </a:t>
            </a:r>
            <a:r>
              <a:rPr lang="en-US" sz="2400" dirty="0"/>
              <a:t>and whose </a:t>
            </a:r>
            <a:r>
              <a:rPr lang="en-US" sz="2400" dirty="0">
                <a:solidFill>
                  <a:srgbClr val="A32D19"/>
                </a:solidFill>
              </a:rPr>
              <a:t>directed arcs are transitions between states</a:t>
            </a:r>
            <a:r>
              <a:rPr lang="en-US" sz="2400" dirty="0"/>
              <a:t>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 state diagram specifies the </a:t>
            </a:r>
            <a:r>
              <a:rPr lang="en-US" sz="2400" dirty="0">
                <a:solidFill>
                  <a:srgbClr val="A32D19"/>
                </a:solidFill>
              </a:rPr>
              <a:t>state sequences</a:t>
            </a:r>
            <a:r>
              <a:rPr lang="en-US" sz="2400" dirty="0"/>
              <a:t> caused by </a:t>
            </a:r>
            <a:r>
              <a:rPr lang="en-US" sz="2400" dirty="0">
                <a:solidFill>
                  <a:srgbClr val="A32D19"/>
                </a:solidFill>
              </a:rPr>
              <a:t>event sequences</a:t>
            </a:r>
            <a:r>
              <a:rPr lang="en-US" sz="2400" dirty="0"/>
              <a:t>.</a:t>
            </a:r>
            <a:endParaRPr lang="en-US" sz="2400" dirty="0">
              <a:solidFill>
                <a:srgbClr val="A32D19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FE9229-6311-4087-BF15-6A50198A6DCC}"/>
              </a:ext>
            </a:extLst>
          </p:cNvPr>
          <p:cNvGrpSpPr/>
          <p:nvPr/>
        </p:nvGrpSpPr>
        <p:grpSpPr>
          <a:xfrm>
            <a:off x="6791418" y="5406502"/>
            <a:ext cx="2219417" cy="906994"/>
            <a:chOff x="2057400" y="1048304"/>
            <a:chExt cx="8077200" cy="49885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17AB2F-DECF-4CD1-BAE6-8370E8383FC9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286C9B-1456-4BDF-8199-9EAAAAFCC49C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5E62FD-402F-449A-9226-1229C6BF9C92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19F7F0-2277-48A5-B406-56BEBDF052F8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B0DC440-7A22-4A9C-B19F-5FACE1D32420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04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state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9" y="1282742"/>
            <a:ext cx="11912535" cy="488296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with an outgoing arrow </a:t>
            </a:r>
            <a:r>
              <a:rPr lang="en-US" dirty="0"/>
              <a:t>shows the initial state.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D7100-B690-4542-84E9-AE0BDE645FBC}"/>
              </a:ext>
            </a:extLst>
          </p:cNvPr>
          <p:cNvSpPr/>
          <p:nvPr/>
        </p:nvSpPr>
        <p:spPr>
          <a:xfrm>
            <a:off x="164050" y="82107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64050" y="3466523"/>
            <a:ext cx="11820804" cy="16777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</a:t>
            </a:r>
            <a:r>
              <a:rPr lang="en-US" dirty="0">
                <a:solidFill>
                  <a:srgbClr val="A32D19"/>
                </a:solidFill>
              </a:rPr>
              <a:t>a rounded box containing the name of the state</a:t>
            </a:r>
            <a:r>
              <a:rPr lang="en-US" dirty="0"/>
              <a:t>.</a:t>
            </a:r>
          </a:p>
          <a:p>
            <a:r>
              <a:rPr lang="en-US" dirty="0"/>
              <a:t>State names </a:t>
            </a:r>
            <a:r>
              <a:rPr lang="en-US" dirty="0">
                <a:solidFill>
                  <a:srgbClr val="A32D19"/>
                </a:solidFill>
              </a:rPr>
              <a:t>must be unique within the scope </a:t>
            </a:r>
            <a:r>
              <a:rPr lang="en-US" dirty="0"/>
              <a:t>of the state diagram.</a:t>
            </a:r>
          </a:p>
          <a:p>
            <a:r>
              <a:rPr lang="en-US" dirty="0"/>
              <a:t>Our convention is to list state name in </a:t>
            </a:r>
            <a:r>
              <a:rPr lang="en-US" dirty="0">
                <a:solidFill>
                  <a:srgbClr val="A32D19"/>
                </a:solidFill>
              </a:rPr>
              <a:t>boldface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center</a:t>
            </a:r>
            <a:r>
              <a:rPr lang="en-US" dirty="0"/>
              <a:t> the name near the top of the box, and </a:t>
            </a:r>
            <a:r>
              <a:rPr lang="en-US" dirty="0">
                <a:solidFill>
                  <a:srgbClr val="A32D19"/>
                </a:solidFill>
              </a:rPr>
              <a:t>capitalize the first letter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E0AB4-45DC-4AC6-A7E9-457653311BDC}"/>
              </a:ext>
            </a:extLst>
          </p:cNvPr>
          <p:cNvSpPr/>
          <p:nvPr/>
        </p:nvSpPr>
        <p:spPr>
          <a:xfrm>
            <a:off x="164049" y="300485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291090" y="1273864"/>
            <a:ext cx="96937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291090" y="3457644"/>
            <a:ext cx="969376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64048" y="5641426"/>
            <a:ext cx="11912536" cy="83447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a </a:t>
            </a:r>
            <a:r>
              <a:rPr lang="en-US" dirty="0">
                <a:solidFill>
                  <a:srgbClr val="A32D19"/>
                </a:solidFill>
              </a:rPr>
              <a:t>line</a:t>
            </a:r>
            <a:r>
              <a:rPr lang="en-US" dirty="0"/>
              <a:t> from the </a:t>
            </a:r>
            <a:r>
              <a:rPr lang="en-US" dirty="0">
                <a:solidFill>
                  <a:srgbClr val="A32D19"/>
                </a:solidFill>
              </a:rPr>
              <a:t>origin state to the target state</a:t>
            </a:r>
            <a:r>
              <a:rPr lang="en-US" dirty="0"/>
              <a:t>.</a:t>
            </a:r>
          </a:p>
          <a:p>
            <a:r>
              <a:rPr lang="en-US" dirty="0"/>
              <a:t>An arrowhead points to the target state.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CBE7B-ED96-440A-BE30-93DC600FC1BE}"/>
              </a:ext>
            </a:extLst>
          </p:cNvPr>
          <p:cNvSpPr/>
          <p:nvPr/>
        </p:nvSpPr>
        <p:spPr>
          <a:xfrm>
            <a:off x="164050" y="5179761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Transition/Event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413890" y="5641426"/>
            <a:ext cx="95709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099090-96E0-4473-8F84-6E3D2944E1C3}"/>
              </a:ext>
            </a:extLst>
          </p:cNvPr>
          <p:cNvGrpSpPr/>
          <p:nvPr/>
        </p:nvGrpSpPr>
        <p:grpSpPr>
          <a:xfrm>
            <a:off x="10595702" y="780712"/>
            <a:ext cx="1153686" cy="360000"/>
            <a:chOff x="3253722" y="2549356"/>
            <a:chExt cx="1153686" cy="3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28C98B-D4C2-43F0-990B-77DE08433CB3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185EEA-D5AB-400F-89FE-E0BB40FDCFAE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6114B-29B9-43C7-A3B7-36F4F2562DE9}"/>
              </a:ext>
            </a:extLst>
          </p:cNvPr>
          <p:cNvCxnSpPr>
            <a:cxnSpLocks/>
          </p:cNvCxnSpPr>
          <p:nvPr/>
        </p:nvCxnSpPr>
        <p:spPr>
          <a:xfrm>
            <a:off x="8948691" y="5436849"/>
            <a:ext cx="2839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ontent Placeholder 12">
            <a:extLst>
              <a:ext uri="{FF2B5EF4-FFF2-40B4-BE49-F238E27FC236}">
                <a16:creationId xmlns:a16="http://schemas.microsoft.com/office/drawing/2014/main" id="{CCE0CA07-81A3-42BD-8A13-2B4F884D4390}"/>
              </a:ext>
            </a:extLst>
          </p:cNvPr>
          <p:cNvSpPr txBox="1">
            <a:spLocks/>
          </p:cNvSpPr>
          <p:nvPr/>
        </p:nvSpPr>
        <p:spPr>
          <a:xfrm>
            <a:off x="164049" y="2238173"/>
            <a:ext cx="11912536" cy="722298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bull’s eye 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circle/encircled X </a:t>
            </a:r>
            <a:r>
              <a:rPr lang="en-US" dirty="0"/>
              <a:t>shows the termination point.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EE519-E05D-429C-9058-0DDD0AA977FE}"/>
              </a:ext>
            </a:extLst>
          </p:cNvPr>
          <p:cNvSpPr/>
          <p:nvPr/>
        </p:nvSpPr>
        <p:spPr>
          <a:xfrm>
            <a:off x="164050" y="1776508"/>
            <a:ext cx="4345808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Final State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930CD0-A5A4-412E-97C0-E8D42CB2A835}"/>
              </a:ext>
            </a:extLst>
          </p:cNvPr>
          <p:cNvCxnSpPr>
            <a:cxnSpLocks/>
          </p:cNvCxnSpPr>
          <p:nvPr/>
        </p:nvCxnSpPr>
        <p:spPr>
          <a:xfrm>
            <a:off x="2291090" y="2229295"/>
            <a:ext cx="9693764" cy="887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EF5199-FC60-441A-AA50-46F269964AC2}"/>
              </a:ext>
            </a:extLst>
          </p:cNvPr>
          <p:cNvGrpSpPr/>
          <p:nvPr/>
        </p:nvGrpSpPr>
        <p:grpSpPr>
          <a:xfrm>
            <a:off x="10692897" y="1816187"/>
            <a:ext cx="790425" cy="382306"/>
            <a:chOff x="10692897" y="2002625"/>
            <a:chExt cx="790425" cy="38230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B0F10D-684C-4343-AA7E-837720C600E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10692897" y="2193779"/>
              <a:ext cx="528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AAC688-F922-4283-9221-48EED05A35D1}"/>
                </a:ext>
              </a:extLst>
            </p:cNvPr>
            <p:cNvSpPr/>
            <p:nvPr/>
          </p:nvSpPr>
          <p:spPr>
            <a:xfrm>
              <a:off x="11221375" y="2044720"/>
              <a:ext cx="261947" cy="298118"/>
            </a:xfrm>
            <a:prstGeom prst="ellipse">
              <a:avLst/>
            </a:prstGeom>
            <a:noFill/>
            <a:ln w="28575"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518E5A9C-8FA6-4947-AEC9-87FE14FF8BC4}"/>
                </a:ext>
              </a:extLst>
            </p:cNvPr>
            <p:cNvSpPr/>
            <p:nvPr/>
          </p:nvSpPr>
          <p:spPr>
            <a:xfrm>
              <a:off x="11221375" y="2002625"/>
              <a:ext cx="261947" cy="382306"/>
            </a:xfrm>
            <a:prstGeom prst="mathMultiply">
              <a:avLst>
                <a:gd name="adj1" fmla="val 5075"/>
              </a:avLst>
            </a:prstGeom>
            <a:solidFill>
              <a:schemeClr val="accent6"/>
            </a:solidFill>
            <a:ln w="3175">
              <a:solidFill>
                <a:srgbClr val="B847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CB12BA-CAC7-44A3-A798-0BAB3E0F477D}"/>
              </a:ext>
            </a:extLst>
          </p:cNvPr>
          <p:cNvGrpSpPr/>
          <p:nvPr/>
        </p:nvGrpSpPr>
        <p:grpSpPr>
          <a:xfrm>
            <a:off x="8797766" y="1789176"/>
            <a:ext cx="852768" cy="360000"/>
            <a:chOff x="9525740" y="2573126"/>
            <a:chExt cx="852768" cy="3600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FDE6ECB-2A98-42B6-8B0F-F2BAD6D1729E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1FC610A-6EDD-4DE4-8C05-87FCE5693DF8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F7423D-484B-4E8E-8E8A-D105D20BB326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F9D3466-B3B9-437B-903D-D6024C792DBF}"/>
                  </a:ext>
                </a:extLst>
              </p:cNvPr>
              <p:cNvSpPr/>
              <p:nvPr/>
            </p:nvSpPr>
            <p:spPr>
              <a:xfrm>
                <a:off x="9714669" y="2114725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9A50E5-05D3-432E-B215-16135F4FB485}"/>
              </a:ext>
            </a:extLst>
          </p:cNvPr>
          <p:cNvSpPr txBox="1"/>
          <p:nvPr/>
        </p:nvSpPr>
        <p:spPr>
          <a:xfrm>
            <a:off x="9991602" y="17891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B84742"/>
                </a:solidFill>
              </a:rPr>
              <a:t>OR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D9EA26F7-C23C-42A3-BD30-07B967A8636C}"/>
              </a:ext>
            </a:extLst>
          </p:cNvPr>
          <p:cNvSpPr/>
          <p:nvPr/>
        </p:nvSpPr>
        <p:spPr>
          <a:xfrm>
            <a:off x="10271464" y="2887575"/>
            <a:ext cx="1477924" cy="404108"/>
          </a:xfrm>
          <a:prstGeom prst="flowChartTerminator">
            <a:avLst/>
          </a:prstGeom>
          <a:ln w="19050">
            <a:solidFill>
              <a:srgbClr val="B847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E614A3-D835-4BD8-B284-B7BA2CCEBFD2}"/>
              </a:ext>
            </a:extLst>
          </p:cNvPr>
          <p:cNvSpPr txBox="1"/>
          <p:nvPr/>
        </p:nvSpPr>
        <p:spPr>
          <a:xfrm>
            <a:off x="9163101" y="5078094"/>
            <a:ext cx="26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32D19"/>
                </a:solidFill>
              </a:rPr>
              <a:t>event(</a:t>
            </a:r>
            <a:r>
              <a:rPr lang="en-IN" b="1" dirty="0" err="1">
                <a:solidFill>
                  <a:srgbClr val="A32D19"/>
                </a:solidFill>
              </a:rPr>
              <a:t>attribs</a:t>
            </a:r>
            <a:r>
              <a:rPr lang="en-IN" b="1" dirty="0">
                <a:solidFill>
                  <a:srgbClr val="A32D19"/>
                </a:solidFill>
              </a:rPr>
              <a:t>) </a:t>
            </a:r>
            <a:r>
              <a:rPr lang="en-IN" dirty="0"/>
              <a:t>[condition]</a:t>
            </a:r>
          </a:p>
        </p:txBody>
      </p:sp>
    </p:spTree>
    <p:extLst>
      <p:ext uri="{BB962C8B-B14F-4D97-AF65-F5344CB8AC3E}">
        <p14:creationId xmlns:p14="http://schemas.microsoft.com/office/powerpoint/2010/main" val="6421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7" grpId="0" build="p"/>
      <p:bldP spid="20" grpId="0" animBg="1"/>
      <p:bldP spid="34" grpId="0"/>
      <p:bldP spid="35" grpId="0" animBg="1"/>
      <p:bldP spid="15" grpId="0"/>
      <p:bldP spid="31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state diagram</a:t>
            </a:r>
            <a:endParaRPr lang="en-US" dirty="0">
              <a:latin typeface="+mn-lt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D25E212-F44F-4365-9821-7AF3CF475682}"/>
              </a:ext>
            </a:extLst>
          </p:cNvPr>
          <p:cNvSpPr txBox="1">
            <a:spLocks/>
          </p:cNvSpPr>
          <p:nvPr/>
        </p:nvSpPr>
        <p:spPr>
          <a:xfrm>
            <a:off x="106532" y="1402124"/>
            <a:ext cx="11897558" cy="154483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guard condition is a </a:t>
            </a:r>
            <a:r>
              <a:rPr lang="en-US" dirty="0">
                <a:solidFill>
                  <a:srgbClr val="A32D19"/>
                </a:solidFill>
              </a:rPr>
              <a:t>Boolean expression</a:t>
            </a:r>
            <a:r>
              <a:rPr lang="en-US" dirty="0"/>
              <a:t> that must be true in </a:t>
            </a:r>
            <a:r>
              <a:rPr lang="en-US" dirty="0">
                <a:solidFill>
                  <a:srgbClr val="A32D19"/>
                </a:solidFill>
              </a:rPr>
              <a:t>order for a transition to occur</a:t>
            </a:r>
            <a:r>
              <a:rPr lang="en-US" dirty="0"/>
              <a:t>.</a:t>
            </a:r>
          </a:p>
          <a:p>
            <a:r>
              <a:rPr lang="en-US" dirty="0"/>
              <a:t>A guarded </a:t>
            </a:r>
            <a:r>
              <a:rPr lang="en-US" dirty="0">
                <a:solidFill>
                  <a:srgbClr val="A32D19"/>
                </a:solidFill>
              </a:rPr>
              <a:t>transition fires when its event occurs</a:t>
            </a:r>
            <a:r>
              <a:rPr lang="en-US" dirty="0"/>
              <a:t>.</a:t>
            </a:r>
          </a:p>
          <a:p>
            <a:r>
              <a:rPr lang="en-US" dirty="0"/>
              <a:t>Optionally listed </a:t>
            </a:r>
            <a:r>
              <a:rPr lang="en-US" dirty="0">
                <a:solidFill>
                  <a:srgbClr val="A32D19"/>
                </a:solidFill>
              </a:rPr>
              <a:t>in square brackets after an event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6E0CF-5168-487B-94B3-552B6EB012E8}"/>
              </a:ext>
            </a:extLst>
          </p:cNvPr>
          <p:cNvSpPr/>
          <p:nvPr/>
        </p:nvSpPr>
        <p:spPr>
          <a:xfrm>
            <a:off x="106532" y="896303"/>
            <a:ext cx="458105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Guard condition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19FE62-0156-4926-B202-D0F802B539AB}"/>
              </a:ext>
            </a:extLst>
          </p:cNvPr>
          <p:cNvCxnSpPr>
            <a:cxnSpLocks/>
          </p:cNvCxnSpPr>
          <p:nvPr/>
        </p:nvCxnSpPr>
        <p:spPr>
          <a:xfrm>
            <a:off x="2292570" y="1357863"/>
            <a:ext cx="978549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610E97-7A91-4DDD-B75B-363B4E209AA9}"/>
              </a:ext>
            </a:extLst>
          </p:cNvPr>
          <p:cNvSpPr txBox="1"/>
          <p:nvPr/>
        </p:nvSpPr>
        <p:spPr>
          <a:xfrm>
            <a:off x="7354282" y="811258"/>
            <a:ext cx="37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event(</a:t>
            </a:r>
            <a:r>
              <a:rPr lang="en-IN" dirty="0" err="1"/>
              <a:t>attribs</a:t>
            </a:r>
            <a:r>
              <a:rPr lang="en-IN" dirty="0"/>
              <a:t>) </a:t>
            </a:r>
            <a:r>
              <a:rPr lang="en-IN" b="1" dirty="0">
                <a:solidFill>
                  <a:srgbClr val="A32D19"/>
                </a:solidFill>
              </a:rPr>
              <a:t>[condition]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5EB443-A25B-4E83-8A58-DEF4D32C59DD}"/>
              </a:ext>
            </a:extLst>
          </p:cNvPr>
          <p:cNvCxnSpPr>
            <a:cxnSpLocks/>
          </p:cNvCxnSpPr>
          <p:nvPr/>
        </p:nvCxnSpPr>
        <p:spPr>
          <a:xfrm>
            <a:off x="6253165" y="1217693"/>
            <a:ext cx="547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</a:t>
            </a:r>
            <a:r>
              <a:rPr lang="en-US" dirty="0"/>
              <a:t>state diagram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558405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 Identify the important </a:t>
            </a:r>
            <a:r>
              <a:rPr lang="en-US" dirty="0">
                <a:solidFill>
                  <a:srgbClr val="A32D19"/>
                </a:solidFill>
              </a:rPr>
              <a:t>objects</a:t>
            </a:r>
            <a:r>
              <a:rPr lang="en-US" dirty="0"/>
              <a:t>.</a:t>
            </a:r>
            <a:endParaRPr lang="en-US" b="1" dirty="0">
              <a:solidFill>
                <a:srgbClr val="A32D19"/>
              </a:solidFill>
            </a:endParaRP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Identify the </a:t>
            </a:r>
            <a:r>
              <a:rPr lang="en-US" dirty="0">
                <a:solidFill>
                  <a:srgbClr val="A32D19"/>
                </a:solidFill>
              </a:rPr>
              <a:t>possible states </a:t>
            </a:r>
            <a:r>
              <a:rPr lang="en-US" dirty="0"/>
              <a:t>in which the </a:t>
            </a:r>
            <a:r>
              <a:rPr lang="en-US" dirty="0">
                <a:solidFill>
                  <a:srgbClr val="A32D19"/>
                </a:solidFill>
              </a:rPr>
              <a:t>object</a:t>
            </a:r>
            <a:r>
              <a:rPr lang="en-US" dirty="0"/>
              <a:t> can exist. 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 Identify the </a:t>
            </a:r>
            <a:r>
              <a:rPr lang="en-US" dirty="0">
                <a:solidFill>
                  <a:srgbClr val="A32D19"/>
                </a:solidFill>
              </a:rPr>
              <a:t>initial state and the final terminating states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</a:t>
            </a:r>
            <a:r>
              <a:rPr lang="en-US" dirty="0"/>
              <a:t> Label the </a:t>
            </a:r>
            <a:r>
              <a:rPr lang="en-US" dirty="0">
                <a:solidFill>
                  <a:srgbClr val="A32D19"/>
                </a:solidFill>
              </a:rPr>
              <a:t>events</a:t>
            </a:r>
            <a:r>
              <a:rPr lang="en-US" dirty="0"/>
              <a:t> which </a:t>
            </a:r>
            <a:r>
              <a:rPr lang="en-US" dirty="0">
                <a:solidFill>
                  <a:srgbClr val="A32D19"/>
                </a:solidFill>
              </a:rPr>
              <a:t>trigger</a:t>
            </a:r>
            <a:r>
              <a:rPr lang="en-US" dirty="0"/>
              <a:t> these </a:t>
            </a:r>
            <a:r>
              <a:rPr lang="en-US" dirty="0">
                <a:solidFill>
                  <a:srgbClr val="A32D19"/>
                </a:solidFill>
              </a:rPr>
              <a:t>transitions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diagram for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639E-79F1-428F-A9BC-C3587D0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43888"/>
          </a:xfrm>
        </p:spPr>
        <p:txBody>
          <a:bodyPr/>
          <a:lstStyle/>
          <a:p>
            <a:r>
              <a:rPr lang="en-IN" dirty="0"/>
              <a:t>Identify the important objects</a:t>
            </a:r>
          </a:p>
          <a:p>
            <a:pPr lvl="1"/>
            <a:r>
              <a:rPr lang="en-IN" dirty="0"/>
              <a:t>Book</a:t>
            </a:r>
          </a:p>
          <a:p>
            <a:pPr lvl="1"/>
            <a:r>
              <a:rPr lang="en-IN" dirty="0"/>
              <a:t>CD/DVD</a:t>
            </a:r>
          </a:p>
          <a:p>
            <a:pPr lvl="1"/>
            <a:r>
              <a:rPr lang="en-IN" dirty="0"/>
              <a:t>News Paper</a:t>
            </a:r>
          </a:p>
          <a:p>
            <a:pPr lvl="1"/>
            <a:r>
              <a:rPr lang="en-IN" dirty="0"/>
              <a:t>Librarian</a:t>
            </a:r>
          </a:p>
          <a:p>
            <a:pPr lvl="1"/>
            <a:r>
              <a:rPr lang="en-IN" dirty="0"/>
              <a:t>Member</a:t>
            </a:r>
          </a:p>
          <a:p>
            <a:r>
              <a:rPr lang="en-IN" dirty="0"/>
              <a:t>Identify the states of Book’s Object</a:t>
            </a:r>
          </a:p>
          <a:p>
            <a:pPr lvl="1"/>
            <a:r>
              <a:rPr lang="en-US" dirty="0"/>
              <a:t>Available</a:t>
            </a:r>
          </a:p>
          <a:p>
            <a:pPr lvl="1"/>
            <a:r>
              <a:rPr lang="en-US" dirty="0"/>
              <a:t>Issue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Renew</a:t>
            </a:r>
          </a:p>
          <a:p>
            <a:r>
              <a:rPr lang="en-US" dirty="0"/>
              <a:t>Identify the events / transition</a:t>
            </a:r>
          </a:p>
          <a:p>
            <a:pPr lvl="1"/>
            <a:r>
              <a:rPr lang="en-US" dirty="0"/>
              <a:t>Book issued to user</a:t>
            </a:r>
          </a:p>
          <a:p>
            <a:pPr lvl="1"/>
            <a:r>
              <a:rPr lang="en-US" dirty="0"/>
              <a:t>Submit the book</a:t>
            </a:r>
          </a:p>
          <a:p>
            <a:pPr lvl="1"/>
            <a:r>
              <a:rPr lang="en-US" dirty="0"/>
              <a:t>Request to issue same book</a:t>
            </a:r>
          </a:p>
          <a:p>
            <a:pPr lvl="1"/>
            <a:r>
              <a:rPr lang="en-US" dirty="0"/>
              <a:t>Completion of exam / end of the Semester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1121369" y="978754"/>
            <a:ext cx="8077200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book</a:t>
            </a:r>
            <a:endParaRPr lang="en-US" dirty="0">
              <a:latin typeface="+mn-lt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BA3091F-A526-468E-8945-4E9726EF4335}"/>
              </a:ext>
            </a:extLst>
          </p:cNvPr>
          <p:cNvSpPr/>
          <p:nvPr/>
        </p:nvSpPr>
        <p:spPr>
          <a:xfrm>
            <a:off x="20357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Available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0C03AA0-A53B-4B6F-B9B6-970ADE327C8F}"/>
              </a:ext>
            </a:extLst>
          </p:cNvPr>
          <p:cNvSpPr/>
          <p:nvPr/>
        </p:nvSpPr>
        <p:spPr>
          <a:xfrm>
            <a:off x="67601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Issue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EC8FA6D4-4406-4B14-89B2-3BD834B5B6A1}"/>
              </a:ext>
            </a:extLst>
          </p:cNvPr>
          <p:cNvSpPr/>
          <p:nvPr/>
        </p:nvSpPr>
        <p:spPr>
          <a:xfrm>
            <a:off x="67601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Renew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20357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Return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65134" y="113693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2759670" y="186615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stCxn id="47" idx="4"/>
          </p:cNvCxnSpPr>
          <p:nvPr/>
        </p:nvCxnSpPr>
        <p:spPr>
          <a:xfrm>
            <a:off x="2873970" y="2094759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6388CA-CF86-4D68-BD96-3DB5723D4B7F}"/>
              </a:ext>
            </a:extLst>
          </p:cNvPr>
          <p:cNvCxnSpPr/>
          <p:nvPr/>
        </p:nvCxnSpPr>
        <p:spPr>
          <a:xfrm>
            <a:off x="3712170" y="2818659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A93748-F7F0-47A8-AECF-C72EB89A07BC}"/>
              </a:ext>
            </a:extLst>
          </p:cNvPr>
          <p:cNvCxnSpPr/>
          <p:nvPr/>
        </p:nvCxnSpPr>
        <p:spPr>
          <a:xfrm>
            <a:off x="75983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100BA6-A417-4926-ABCB-276B34A0356E}"/>
              </a:ext>
            </a:extLst>
          </p:cNvPr>
          <p:cNvCxnSpPr>
            <a:cxnSpLocks/>
          </p:cNvCxnSpPr>
          <p:nvPr/>
        </p:nvCxnSpPr>
        <p:spPr>
          <a:xfrm flipV="1">
            <a:off x="8199092" y="3095658"/>
            <a:ext cx="0" cy="217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61D7B5-4AD2-4616-95DF-5AAE9494C380}"/>
              </a:ext>
            </a:extLst>
          </p:cNvPr>
          <p:cNvCxnSpPr/>
          <p:nvPr/>
        </p:nvCxnSpPr>
        <p:spPr>
          <a:xfrm flipV="1">
            <a:off x="28739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B16A25-2E8A-4148-81E0-B759D33C304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712170" y="3000652"/>
            <a:ext cx="3132513" cy="257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6174F6-DE2D-46E7-A3CB-88AE92191D0B}"/>
              </a:ext>
            </a:extLst>
          </p:cNvPr>
          <p:cNvSpPr txBox="1"/>
          <p:nvPr/>
        </p:nvSpPr>
        <p:spPr>
          <a:xfrm>
            <a:off x="4207469" y="2555561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Book issued to user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12888-63A4-43E5-88BA-050EC45FB239}"/>
              </a:ext>
            </a:extLst>
          </p:cNvPr>
          <p:cNvSpPr txBox="1"/>
          <p:nvPr/>
        </p:nvSpPr>
        <p:spPr>
          <a:xfrm rot="19256900">
            <a:off x="3341424" y="3987546"/>
            <a:ext cx="31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[After</a:t>
            </a:r>
            <a:r>
              <a:rPr lang="en-US" sz="1200" dirty="0"/>
              <a:t> completion of exam] OR Book No of Days Completed OR User want to Return the 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00690-C524-4601-8C73-1A1B0A705157}"/>
              </a:ext>
            </a:extLst>
          </p:cNvPr>
          <p:cNvSpPr txBox="1"/>
          <p:nvPr/>
        </p:nvSpPr>
        <p:spPr>
          <a:xfrm rot="16200000">
            <a:off x="2085311" y="4101666"/>
            <a:ext cx="179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the book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4DC812-BB0A-4B1A-8312-97F533DD4CA0}"/>
              </a:ext>
            </a:extLst>
          </p:cNvPr>
          <p:cNvSpPr txBox="1"/>
          <p:nvPr/>
        </p:nvSpPr>
        <p:spPr>
          <a:xfrm rot="16200000">
            <a:off x="6514087" y="4055159"/>
            <a:ext cx="189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to issue same 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BE67A-07A4-4D3A-93F9-C4290777B231}"/>
              </a:ext>
            </a:extLst>
          </p:cNvPr>
          <p:cNvSpPr txBox="1"/>
          <p:nvPr/>
        </p:nvSpPr>
        <p:spPr>
          <a:xfrm rot="16200000">
            <a:off x="7352296" y="4174576"/>
            <a:ext cx="143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Book re-issue</a:t>
            </a:r>
          </a:p>
        </p:txBody>
      </p:sp>
    </p:spTree>
    <p:extLst>
      <p:ext uri="{BB962C8B-B14F-4D97-AF65-F5344CB8AC3E}">
        <p14:creationId xmlns:p14="http://schemas.microsoft.com/office/powerpoint/2010/main" val="5694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6" grpId="0"/>
      <p:bldP spid="47" grpId="0" animBg="1"/>
      <p:bldP spid="59" grpId="0"/>
      <p:bldP spid="61" grpId="0"/>
      <p:bldP spid="63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 Cont.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Generalization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2170" y="1397869"/>
            <a:ext cx="646064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generalization relationship is used to represent the </a:t>
            </a:r>
            <a:r>
              <a:rPr lang="en-US" dirty="0">
                <a:solidFill>
                  <a:srgbClr val="C00000"/>
                </a:solidFill>
              </a:rPr>
              <a:t>inheritance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relationship</a:t>
            </a:r>
            <a:r>
              <a:rPr lang="en-US" b="1" dirty="0"/>
              <a:t> </a:t>
            </a:r>
            <a:r>
              <a:rPr lang="en-US" dirty="0"/>
              <a:t>between model elements of the same type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927808" y="1421404"/>
            <a:ext cx="5041280" cy="1842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use case is </a:t>
            </a:r>
            <a:r>
              <a:rPr lang="en-US" dirty="0">
                <a:solidFill>
                  <a:srgbClr val="D10233"/>
                </a:solidFill>
              </a:rPr>
              <a:t>mandatory</a:t>
            </a:r>
            <a:r>
              <a:rPr lang="en-US" dirty="0"/>
              <a:t> and </a:t>
            </a:r>
            <a:r>
              <a:rPr lang="en-US" dirty="0">
                <a:solidFill>
                  <a:srgbClr val="D10233"/>
                </a:solidFill>
              </a:rPr>
              <a:t>part</a:t>
            </a:r>
            <a:r>
              <a:rPr lang="en-US" dirty="0"/>
              <a:t> of the </a:t>
            </a:r>
            <a:r>
              <a:rPr lang="en-US" dirty="0">
                <a:solidFill>
                  <a:srgbClr val="D10233"/>
                </a:solidFill>
              </a:rPr>
              <a:t>base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use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case</a:t>
            </a:r>
            <a:r>
              <a:rPr lang="en-US" dirty="0"/>
              <a:t>. </a:t>
            </a:r>
          </a:p>
          <a:p>
            <a:r>
              <a:rPr lang="en-US" dirty="0"/>
              <a:t>It is represented by a dashed arrow in the direction of the included use case with the notation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Extend 	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2170" y="4202482"/>
            <a:ext cx="6460642" cy="242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use case is </a:t>
            </a:r>
            <a:r>
              <a:rPr lang="en-US" dirty="0">
                <a:solidFill>
                  <a:srgbClr val="D10233"/>
                </a:solidFill>
              </a:rPr>
              <a:t>optional</a:t>
            </a:r>
            <a:r>
              <a:rPr lang="en-US" dirty="0"/>
              <a:t> and </a:t>
            </a:r>
            <a:r>
              <a:rPr lang="en-US" dirty="0">
                <a:solidFill>
                  <a:srgbClr val="D10233"/>
                </a:solidFill>
              </a:rPr>
              <a:t>comes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after</a:t>
            </a:r>
            <a:r>
              <a:rPr lang="en-US" dirty="0"/>
              <a:t> the </a:t>
            </a:r>
            <a:r>
              <a:rPr lang="en-US" dirty="0">
                <a:solidFill>
                  <a:srgbClr val="D10233"/>
                </a:solidFill>
              </a:rPr>
              <a:t>base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use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case</a:t>
            </a:r>
            <a:r>
              <a:rPr lang="en-US" dirty="0"/>
              <a:t>. </a:t>
            </a:r>
          </a:p>
          <a:p>
            <a:r>
              <a:rPr lang="en-US" dirty="0"/>
              <a:t>It is represented by a dashed arrow in the direction of the base use case with the notation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Constraint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46325" y="4202482"/>
            <a:ext cx="5022764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condition exists between actors and activity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oogle Shape;197;p21">
            <a:extLst>
              <a:ext uri="{FF2B5EF4-FFF2-40B4-BE49-F238E27FC236}">
                <a16:creationId xmlns:a16="http://schemas.microsoft.com/office/drawing/2014/main" id="{4F798C24-737C-489D-89C9-7F47C5162B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060" y="778026"/>
            <a:ext cx="2107998" cy="7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00;p21">
            <a:extLst>
              <a:ext uri="{FF2B5EF4-FFF2-40B4-BE49-F238E27FC236}">
                <a16:creationId xmlns:a16="http://schemas.microsoft.com/office/drawing/2014/main" id="{E29785BF-AEAC-4C66-8B2F-B1434FA077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3364" y="775810"/>
            <a:ext cx="2325465" cy="47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03;p21">
            <a:extLst>
              <a:ext uri="{FF2B5EF4-FFF2-40B4-BE49-F238E27FC236}">
                <a16:creationId xmlns:a16="http://schemas.microsoft.com/office/drawing/2014/main" id="{9165CE43-1C59-4150-8A42-97984BADD9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1182" y="3488828"/>
            <a:ext cx="2325475" cy="47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06;p21">
            <a:extLst>
              <a:ext uri="{FF2B5EF4-FFF2-40B4-BE49-F238E27FC236}">
                <a16:creationId xmlns:a16="http://schemas.microsoft.com/office/drawing/2014/main" id="{47EC0D7E-EB40-4272-8D38-8961D649E1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0969" y="3490411"/>
            <a:ext cx="2781031" cy="56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Bank Automated Teller Machine (ATM)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UML behavioral state diagram showing Bank Automated Teller Machine (ATM) top level state machine.</a:t>
            </a:r>
          </a:p>
          <a:p>
            <a:r>
              <a:rPr lang="en-US" dirty="0"/>
              <a:t>ATM is initially </a:t>
            </a:r>
            <a:r>
              <a:rPr lang="en-US" dirty="0">
                <a:solidFill>
                  <a:srgbClr val="A32D19"/>
                </a:solidFill>
              </a:rPr>
              <a:t>turned off</a:t>
            </a:r>
            <a:r>
              <a:rPr lang="en-US" dirty="0"/>
              <a:t>. After the power is turned on, ATM performs startup action and enters </a:t>
            </a:r>
            <a:r>
              <a:rPr lang="en-US" dirty="0">
                <a:solidFill>
                  <a:srgbClr val="A32D19"/>
                </a:solidFill>
              </a:rPr>
              <a:t>Self Test state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A32D19"/>
                </a:solidFill>
              </a:rPr>
              <a:t>test fails</a:t>
            </a:r>
            <a:r>
              <a:rPr lang="en-US" dirty="0"/>
              <a:t>, ATM goes into </a:t>
            </a:r>
            <a:r>
              <a:rPr lang="en-US" dirty="0">
                <a:solidFill>
                  <a:srgbClr val="A32D19"/>
                </a:solidFill>
              </a:rPr>
              <a:t>Out of Service </a:t>
            </a:r>
            <a:r>
              <a:rPr lang="en-US" dirty="0"/>
              <a:t>state, otherwise there is trigger less transition to the </a:t>
            </a:r>
            <a:r>
              <a:rPr lang="en-US" dirty="0">
                <a:solidFill>
                  <a:srgbClr val="A32D19"/>
                </a:solidFill>
              </a:rPr>
              <a:t>Idle state</a:t>
            </a:r>
            <a:r>
              <a:rPr lang="en-US" dirty="0"/>
              <a:t>. In this state ATM </a:t>
            </a:r>
            <a:r>
              <a:rPr lang="en-US" dirty="0">
                <a:solidFill>
                  <a:srgbClr val="A32D19"/>
                </a:solidFill>
              </a:rPr>
              <a:t>waits for customer interaction</a:t>
            </a:r>
            <a:r>
              <a:rPr lang="en-US" dirty="0"/>
              <a:t>.</a:t>
            </a:r>
          </a:p>
          <a:p>
            <a:r>
              <a:rPr lang="en-US" dirty="0"/>
              <a:t>The ATM state changes from </a:t>
            </a:r>
            <a:r>
              <a:rPr lang="en-US" dirty="0">
                <a:solidFill>
                  <a:srgbClr val="A32D19"/>
                </a:solidFill>
              </a:rPr>
              <a:t>Idle to Serving Customer </a:t>
            </a:r>
            <a:r>
              <a:rPr lang="en-US" dirty="0"/>
              <a:t>when the customer </a:t>
            </a:r>
            <a:r>
              <a:rPr lang="en-US" dirty="0">
                <a:solidFill>
                  <a:srgbClr val="A32D19"/>
                </a:solidFill>
              </a:rPr>
              <a:t>inserts</a:t>
            </a:r>
            <a:r>
              <a:rPr lang="en-US" dirty="0"/>
              <a:t> banking or credit </a:t>
            </a:r>
            <a:r>
              <a:rPr lang="en-US" dirty="0">
                <a:solidFill>
                  <a:srgbClr val="A32D19"/>
                </a:solidFill>
              </a:rPr>
              <a:t>card</a:t>
            </a:r>
            <a:r>
              <a:rPr lang="en-US" dirty="0"/>
              <a:t> in the ATM's card reader. </a:t>
            </a:r>
          </a:p>
          <a:p>
            <a:r>
              <a:rPr lang="en-US" dirty="0"/>
              <a:t>On entering the Serving Customer state, the entry action </a:t>
            </a:r>
            <a:r>
              <a:rPr lang="en-US" dirty="0" err="1">
                <a:solidFill>
                  <a:srgbClr val="A32D19"/>
                </a:solidFill>
              </a:rPr>
              <a:t>readCard</a:t>
            </a:r>
            <a:r>
              <a:rPr lang="en-US" dirty="0"/>
              <a:t> is performed. </a:t>
            </a:r>
          </a:p>
          <a:p>
            <a:r>
              <a:rPr lang="en-US" dirty="0"/>
              <a:t>Note, that transition from Serving Customer state back to the Idle state could be triggered by cancel event as the </a:t>
            </a:r>
            <a:r>
              <a:rPr lang="en-US" dirty="0">
                <a:solidFill>
                  <a:srgbClr val="A32D19"/>
                </a:solidFill>
              </a:rPr>
              <a:t>customer could cancel transaction at any time.</a:t>
            </a:r>
          </a:p>
          <a:p>
            <a:r>
              <a:rPr lang="en-US" dirty="0"/>
              <a:t>Serving Customer state is a </a:t>
            </a:r>
            <a:r>
              <a:rPr lang="en-US" dirty="0">
                <a:solidFill>
                  <a:srgbClr val="A32D19"/>
                </a:solidFill>
              </a:rPr>
              <a:t>composite state </a:t>
            </a:r>
            <a:r>
              <a:rPr lang="en-US" dirty="0"/>
              <a:t>with sequential substates </a:t>
            </a:r>
            <a:r>
              <a:rPr lang="en-US" dirty="0">
                <a:solidFill>
                  <a:srgbClr val="A32D19"/>
                </a:solidFill>
              </a:rPr>
              <a:t>Customer Authentication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Selecting Transaction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Transaction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4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594F6E0-D16D-4F9C-A42D-B489D5913FC4}"/>
              </a:ext>
            </a:extLst>
          </p:cNvPr>
          <p:cNvGrpSpPr/>
          <p:nvPr/>
        </p:nvGrpSpPr>
        <p:grpSpPr>
          <a:xfrm>
            <a:off x="466902" y="822202"/>
            <a:ext cx="8854651" cy="5605231"/>
            <a:chOff x="157901" y="1012129"/>
            <a:chExt cx="10836852" cy="47384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157901" y="1012129"/>
              <a:ext cx="10836852" cy="4738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157901" y="1012129"/>
              <a:ext cx="1482420" cy="372788"/>
              <a:chOff x="540016" y="1447800"/>
              <a:chExt cx="1104915" cy="39246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224" y="1447800"/>
                <a:ext cx="0" cy="220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016" y="1825716"/>
                <a:ext cx="980212" cy="145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5642" y="1662485"/>
                <a:ext cx="129289" cy="1569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Bank Automated Teller Machine (ATM)</a:t>
            </a:r>
            <a:endParaRPr lang="en-US" dirty="0"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466902" y="873976"/>
            <a:ext cx="11754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ATM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5250440" y="92846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7" idx="0"/>
          </p:cNvCxnSpPr>
          <p:nvPr/>
        </p:nvCxnSpPr>
        <p:spPr>
          <a:xfrm>
            <a:off x="5364740" y="1157067"/>
            <a:ext cx="0" cy="35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F9BD868B-4BA0-472C-A6E5-92BE1837EC9F}"/>
              </a:ext>
            </a:extLst>
          </p:cNvPr>
          <p:cNvSpPr/>
          <p:nvPr/>
        </p:nvSpPr>
        <p:spPr>
          <a:xfrm>
            <a:off x="4946578" y="1512069"/>
            <a:ext cx="836324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off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E9CCAEB-5CA0-437A-8FA9-34E16A103D3D}"/>
              </a:ext>
            </a:extLst>
          </p:cNvPr>
          <p:cNvSpPr/>
          <p:nvPr/>
        </p:nvSpPr>
        <p:spPr>
          <a:xfrm>
            <a:off x="4805082" y="2672589"/>
            <a:ext cx="1090905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Self Test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6A172EEF-10DC-44AB-B964-2793345F7B7E}"/>
              </a:ext>
            </a:extLst>
          </p:cNvPr>
          <p:cNvSpPr/>
          <p:nvPr/>
        </p:nvSpPr>
        <p:spPr>
          <a:xfrm>
            <a:off x="2223654" y="3795197"/>
            <a:ext cx="1090905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Idle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E081CA53-5E93-4735-9841-4949004F3E58}"/>
              </a:ext>
            </a:extLst>
          </p:cNvPr>
          <p:cNvSpPr/>
          <p:nvPr/>
        </p:nvSpPr>
        <p:spPr>
          <a:xfrm>
            <a:off x="4596723" y="3759128"/>
            <a:ext cx="1499277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Maintenance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B887FB86-1A20-48CF-BE93-40642F9F6C08}"/>
              </a:ext>
            </a:extLst>
          </p:cNvPr>
          <p:cNvSpPr/>
          <p:nvPr/>
        </p:nvSpPr>
        <p:spPr>
          <a:xfrm>
            <a:off x="7333595" y="3689039"/>
            <a:ext cx="1338002" cy="5614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Out of 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6D507F-CAA3-476A-9200-273ECCE16A9E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5350535" y="1892831"/>
            <a:ext cx="14205" cy="779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13E47B-9323-4986-AEAB-F35C776365ED}"/>
              </a:ext>
            </a:extLst>
          </p:cNvPr>
          <p:cNvSpPr txBox="1"/>
          <p:nvPr/>
        </p:nvSpPr>
        <p:spPr>
          <a:xfrm rot="16200000">
            <a:off x="4775587" y="20129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startup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9AE45-7009-4E55-AF2E-B08C7A154B14}"/>
              </a:ext>
            </a:extLst>
          </p:cNvPr>
          <p:cNvCxnSpPr>
            <a:cxnSpLocks/>
          </p:cNvCxnSpPr>
          <p:nvPr/>
        </p:nvCxnSpPr>
        <p:spPr>
          <a:xfrm>
            <a:off x="6062861" y="3859205"/>
            <a:ext cx="1310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6D1506-C685-42DD-9FEA-2849EDC28239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3314559" y="3985578"/>
            <a:ext cx="1282164" cy="1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EF9584D-F29E-4F31-A679-FE746DBEA023}"/>
              </a:ext>
            </a:extLst>
          </p:cNvPr>
          <p:cNvCxnSpPr>
            <a:cxnSpLocks/>
            <a:stCxn id="37" idx="1"/>
            <a:endCxn id="43" idx="1"/>
          </p:cNvCxnSpPr>
          <p:nvPr/>
        </p:nvCxnSpPr>
        <p:spPr>
          <a:xfrm rot="10800000" flipV="1">
            <a:off x="2223654" y="1702450"/>
            <a:ext cx="2722924" cy="2283128"/>
          </a:xfrm>
          <a:prstGeom prst="bentConnector3">
            <a:avLst>
              <a:gd name="adj1" fmla="val 108395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EFEE18-91F0-439C-B6FA-27D7F595CE4E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2769108" y="2913291"/>
            <a:ext cx="2035975" cy="881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45AD61B-D48B-4490-AD7D-F7BCF783F4B4}"/>
              </a:ext>
            </a:extLst>
          </p:cNvPr>
          <p:cNvCxnSpPr>
            <a:cxnSpLocks/>
            <a:stCxn id="37" idx="3"/>
            <a:endCxn id="55" idx="0"/>
          </p:cNvCxnSpPr>
          <p:nvPr/>
        </p:nvCxnSpPr>
        <p:spPr>
          <a:xfrm>
            <a:off x="5782902" y="1702450"/>
            <a:ext cx="2219694" cy="198658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A6E5FF-267D-44E8-A5AD-4B84430D9870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flipH="1">
            <a:off x="5346362" y="3153993"/>
            <a:ext cx="4173" cy="6051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4DE9E-13D9-469A-A2F2-66944F9589F7}"/>
              </a:ext>
            </a:extLst>
          </p:cNvPr>
          <p:cNvSpPr txBox="1"/>
          <p:nvPr/>
        </p:nvSpPr>
        <p:spPr>
          <a:xfrm>
            <a:off x="6338811" y="146876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318581-805F-47F7-9141-9C0DADE1CB06}"/>
              </a:ext>
            </a:extLst>
          </p:cNvPr>
          <p:cNvGrpSpPr/>
          <p:nvPr/>
        </p:nvGrpSpPr>
        <p:grpSpPr>
          <a:xfrm>
            <a:off x="1783496" y="4676385"/>
            <a:ext cx="7112036" cy="1562828"/>
            <a:chOff x="230596" y="4785545"/>
            <a:chExt cx="7112036" cy="156282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34ED02-57D4-4EF2-B158-30A538B3D91B}"/>
                </a:ext>
              </a:extLst>
            </p:cNvPr>
            <p:cNvGrpSpPr/>
            <p:nvPr/>
          </p:nvGrpSpPr>
          <p:grpSpPr>
            <a:xfrm>
              <a:off x="230596" y="4794115"/>
              <a:ext cx="7112036" cy="1554258"/>
              <a:chOff x="230596" y="4794115"/>
              <a:chExt cx="7112036" cy="155425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EEDA8A9-76EB-42C9-A2C1-38169BC526CE}"/>
                  </a:ext>
                </a:extLst>
              </p:cNvPr>
              <p:cNvSpPr/>
              <p:nvPr/>
            </p:nvSpPr>
            <p:spPr>
              <a:xfrm>
                <a:off x="250252" y="4794115"/>
                <a:ext cx="7092380" cy="15542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E9AD2E-B387-4527-916D-3C53A5CF9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96" y="5128608"/>
                <a:ext cx="71120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8BAF788-B192-4F6E-A745-B857DD51B134}"/>
                </a:ext>
              </a:extLst>
            </p:cNvPr>
            <p:cNvSpPr/>
            <p:nvPr/>
          </p:nvSpPr>
          <p:spPr>
            <a:xfrm>
              <a:off x="2732484" y="4785545"/>
              <a:ext cx="202671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</a:rPr>
                <a:t>serving customer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80C632-3BFF-40D9-A103-8C96DFDE3C38}"/>
              </a:ext>
            </a:extLst>
          </p:cNvPr>
          <p:cNvCxnSpPr>
            <a:cxnSpLocks/>
          </p:cNvCxnSpPr>
          <p:nvPr/>
        </p:nvCxnSpPr>
        <p:spPr>
          <a:xfrm>
            <a:off x="6059813" y="4130477"/>
            <a:ext cx="131072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BAC5707-CD3D-4D03-B266-A38A14582F3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895987" y="2913291"/>
            <a:ext cx="1641164" cy="775748"/>
          </a:xfrm>
          <a:prstGeom prst="bentConnector3">
            <a:avLst>
              <a:gd name="adj1" fmla="val 1007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C4F4058-3F96-4879-B510-AF8C6BC94996}"/>
              </a:ext>
            </a:extLst>
          </p:cNvPr>
          <p:cNvSpPr txBox="1"/>
          <p:nvPr/>
        </p:nvSpPr>
        <p:spPr>
          <a:xfrm>
            <a:off x="6664598" y="263130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CB443-A3AE-4D70-8957-CC9821CFFF69}"/>
              </a:ext>
            </a:extLst>
          </p:cNvPr>
          <p:cNvSpPr txBox="1"/>
          <p:nvPr/>
        </p:nvSpPr>
        <p:spPr>
          <a:xfrm>
            <a:off x="2934898" y="144397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11AC8-62C4-42FB-AACE-0DA6EA3E5ED1}"/>
              </a:ext>
            </a:extLst>
          </p:cNvPr>
          <p:cNvSpPr txBox="1"/>
          <p:nvPr/>
        </p:nvSpPr>
        <p:spPr>
          <a:xfrm>
            <a:off x="6497271" y="365274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3D9A28-BD35-4254-A4C4-500E2DF85E13}"/>
              </a:ext>
            </a:extLst>
          </p:cNvPr>
          <p:cNvSpPr txBox="1"/>
          <p:nvPr/>
        </p:nvSpPr>
        <p:spPr>
          <a:xfrm>
            <a:off x="6462082" y="415149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0C0AD4-83F5-445D-B7D0-95F32258792E}"/>
              </a:ext>
            </a:extLst>
          </p:cNvPr>
          <p:cNvSpPr txBox="1"/>
          <p:nvPr/>
        </p:nvSpPr>
        <p:spPr>
          <a:xfrm>
            <a:off x="3635667" y="371263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621DF3-AFE8-4337-B6AD-4650D7F22966}"/>
              </a:ext>
            </a:extLst>
          </p:cNvPr>
          <p:cNvSpPr txBox="1"/>
          <p:nvPr/>
        </p:nvSpPr>
        <p:spPr>
          <a:xfrm>
            <a:off x="3494221" y="264555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successfully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1C7B65-1952-40A3-B32F-C5B4CEC946CB}"/>
              </a:ext>
            </a:extLst>
          </p:cNvPr>
          <p:cNvCxnSpPr>
            <a:cxnSpLocks/>
          </p:cNvCxnSpPr>
          <p:nvPr/>
        </p:nvCxnSpPr>
        <p:spPr>
          <a:xfrm flipH="1">
            <a:off x="2430551" y="4175959"/>
            <a:ext cx="2" cy="5089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7890C0-9CA6-4368-B593-7A15C30A95DC}"/>
              </a:ext>
            </a:extLst>
          </p:cNvPr>
          <p:cNvCxnSpPr>
            <a:cxnSpLocks/>
          </p:cNvCxnSpPr>
          <p:nvPr/>
        </p:nvCxnSpPr>
        <p:spPr>
          <a:xfrm flipH="1">
            <a:off x="3057952" y="4165286"/>
            <a:ext cx="1" cy="5196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C440D5C-411D-4CDE-AED7-0BFD6D3ABEE1}"/>
              </a:ext>
            </a:extLst>
          </p:cNvPr>
          <p:cNvGrpSpPr/>
          <p:nvPr/>
        </p:nvGrpSpPr>
        <p:grpSpPr>
          <a:xfrm>
            <a:off x="2497973" y="4072852"/>
            <a:ext cx="276999" cy="664456"/>
            <a:chOff x="2497973" y="4072852"/>
            <a:chExt cx="276999" cy="6644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5295B71-157A-463B-800F-D41DA264D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379" y="4162139"/>
              <a:ext cx="1" cy="5366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856398-394B-4142-B68C-9CC5663B2EF4}"/>
                </a:ext>
              </a:extLst>
            </p:cNvPr>
            <p:cNvSpPr txBox="1"/>
            <p:nvPr/>
          </p:nvSpPr>
          <p:spPr>
            <a:xfrm rot="16200000">
              <a:off x="2304245" y="4266580"/>
              <a:ext cx="664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cancel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2375B32-FDD8-46DA-AA64-6F72F52BAFF5}"/>
              </a:ext>
            </a:extLst>
          </p:cNvPr>
          <p:cNvSpPr txBox="1"/>
          <p:nvPr/>
        </p:nvSpPr>
        <p:spPr>
          <a:xfrm>
            <a:off x="1486195" y="426305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card inserted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87A4A9-DA32-45CC-A94C-AC06A6337BB1}"/>
              </a:ext>
            </a:extLst>
          </p:cNvPr>
          <p:cNvSpPr txBox="1"/>
          <p:nvPr/>
        </p:nvSpPr>
        <p:spPr>
          <a:xfrm>
            <a:off x="3025967" y="432647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remove card</a:t>
            </a:r>
          </a:p>
        </p:txBody>
      </p: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id="{ABEE45D0-5D50-4E30-85E9-D7E5C9F5CC41}"/>
              </a:ext>
            </a:extLst>
          </p:cNvPr>
          <p:cNvSpPr/>
          <p:nvPr/>
        </p:nvSpPr>
        <p:spPr>
          <a:xfrm>
            <a:off x="2497973" y="5303971"/>
            <a:ext cx="1503261" cy="59499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Customer Authentication</a:t>
            </a:r>
            <a:endParaRPr lang="en-US" sz="1200" b="1" dirty="0"/>
          </a:p>
        </p:txBody>
      </p:sp>
      <p:sp>
        <p:nvSpPr>
          <p:cNvPr id="130" name="Flowchart: Terminator 129">
            <a:extLst>
              <a:ext uri="{FF2B5EF4-FFF2-40B4-BE49-F238E27FC236}">
                <a16:creationId xmlns:a16="http://schemas.microsoft.com/office/drawing/2014/main" id="{390514EA-A867-43B7-BA0A-F6ADA94D788B}"/>
              </a:ext>
            </a:extLst>
          </p:cNvPr>
          <p:cNvSpPr/>
          <p:nvPr/>
        </p:nvSpPr>
        <p:spPr>
          <a:xfrm>
            <a:off x="4641622" y="5301589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Selecting Transaction</a:t>
            </a:r>
            <a:endParaRPr lang="en-US" sz="1200" b="1" dirty="0"/>
          </a:p>
        </p:txBody>
      </p: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id="{9F79668F-6A0D-4968-BC27-DB91F0A0F5DA}"/>
              </a:ext>
            </a:extLst>
          </p:cNvPr>
          <p:cNvSpPr/>
          <p:nvPr/>
        </p:nvSpPr>
        <p:spPr>
          <a:xfrm>
            <a:off x="6497271" y="5299594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Transaction</a:t>
            </a:r>
            <a:endParaRPr lang="en-US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FDEFAA-4368-4979-B5D4-03E6853838ED}"/>
              </a:ext>
            </a:extLst>
          </p:cNvPr>
          <p:cNvSpPr/>
          <p:nvPr/>
        </p:nvSpPr>
        <p:spPr>
          <a:xfrm>
            <a:off x="1921963" y="547597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FCBC024-A167-4AC6-A657-F13F97A16C73}"/>
              </a:ext>
            </a:extLst>
          </p:cNvPr>
          <p:cNvCxnSpPr>
            <a:cxnSpLocks/>
            <a:stCxn id="134" idx="6"/>
            <a:endCxn id="129" idx="1"/>
          </p:cNvCxnSpPr>
          <p:nvPr/>
        </p:nvCxnSpPr>
        <p:spPr>
          <a:xfrm>
            <a:off x="2150563" y="5590274"/>
            <a:ext cx="347410" cy="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7A0D31-8D93-4A69-9C02-240C336432C6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4001234" y="5588303"/>
            <a:ext cx="640388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9A6813-41B3-49FF-97A9-CFB40E553296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5955857" y="5586308"/>
            <a:ext cx="541414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F744D14-23F0-4AA4-BEA8-2184CF358B1D}"/>
              </a:ext>
            </a:extLst>
          </p:cNvPr>
          <p:cNvGrpSpPr/>
          <p:nvPr/>
        </p:nvGrpSpPr>
        <p:grpSpPr>
          <a:xfrm>
            <a:off x="8322071" y="5475418"/>
            <a:ext cx="259646" cy="256588"/>
            <a:chOff x="9290534" y="1789176"/>
            <a:chExt cx="360000" cy="360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C9E975C-3CD6-411F-B74B-8E7B6F0281BD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873BB1-824E-4E0E-8042-5AB586AAC805}"/>
                </a:ext>
              </a:extLst>
            </p:cNvPr>
            <p:cNvSpPr/>
            <p:nvPr/>
          </p:nvSpPr>
          <p:spPr>
            <a:xfrm>
              <a:off x="9366602" y="1853631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89B1AA2-32C4-4DFD-9B01-1BF674E37452}"/>
              </a:ext>
            </a:extLst>
          </p:cNvPr>
          <p:cNvCxnSpPr>
            <a:cxnSpLocks/>
            <a:stCxn id="133" idx="3"/>
            <a:endCxn id="152" idx="2"/>
          </p:cNvCxnSpPr>
          <p:nvPr/>
        </p:nvCxnSpPr>
        <p:spPr>
          <a:xfrm>
            <a:off x="7811506" y="5586308"/>
            <a:ext cx="510565" cy="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65EFD53-D2C0-4991-933B-27C850A64471}"/>
              </a:ext>
            </a:extLst>
          </p:cNvPr>
          <p:cNvCxnSpPr>
            <a:cxnSpLocks/>
          </p:cNvCxnSpPr>
          <p:nvPr/>
        </p:nvCxnSpPr>
        <p:spPr>
          <a:xfrm>
            <a:off x="8316242" y="4234200"/>
            <a:ext cx="912" cy="4507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6AAB467-096C-4271-A54B-C6DA2D63CB6A}"/>
              </a:ext>
            </a:extLst>
          </p:cNvPr>
          <p:cNvSpPr txBox="1"/>
          <p:nvPr/>
        </p:nvSpPr>
        <p:spPr>
          <a:xfrm>
            <a:off x="8264247" y="434788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F4CA32-EA9E-4995-84B8-3384E79822C6}"/>
              </a:ext>
            </a:extLst>
          </p:cNvPr>
          <p:cNvSpPr txBox="1"/>
          <p:nvPr/>
        </p:nvSpPr>
        <p:spPr>
          <a:xfrm rot="16200000">
            <a:off x="4767292" y="3234358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1291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7" grpId="0" animBg="1"/>
      <p:bldP spid="39" grpId="0" animBg="1"/>
      <p:bldP spid="43" grpId="0" animBg="1"/>
      <p:bldP spid="54" grpId="0" animBg="1"/>
      <p:bldP spid="55" grpId="0" animBg="1"/>
      <p:bldP spid="40" grpId="0"/>
      <p:bldP spid="137" grpId="0"/>
      <p:bldP spid="72" grpId="0"/>
      <p:bldP spid="73" grpId="0"/>
      <p:bldP spid="74" grpId="0"/>
      <p:bldP spid="77" grpId="0"/>
      <p:bldP spid="78" grpId="0"/>
      <p:bldP spid="79" grpId="0"/>
      <p:bldP spid="100" grpId="0"/>
      <p:bldP spid="106" grpId="0"/>
      <p:bldP spid="129" grpId="0" animBg="1"/>
      <p:bldP spid="130" grpId="0" animBg="1"/>
      <p:bldP spid="133" grpId="0" animBg="1"/>
      <p:bldP spid="134" grpId="0" animBg="1"/>
      <p:bldP spid="158" grpId="0"/>
      <p:bldP spid="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Online Order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just another example of how an online ordering system might look like.</a:t>
            </a:r>
          </a:p>
          <a:p>
            <a:pPr fontAlgn="base"/>
            <a:r>
              <a:rPr lang="en-US" dirty="0"/>
              <a:t>On the event of an order being received, we transit from initial state to </a:t>
            </a:r>
            <a:r>
              <a:rPr lang="en-US" dirty="0">
                <a:solidFill>
                  <a:srgbClr val="A32D19"/>
                </a:solidFill>
              </a:rPr>
              <a:t>Unprocessed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The unprocessed order is </a:t>
            </a:r>
            <a:r>
              <a:rPr lang="en-US" dirty="0">
                <a:solidFill>
                  <a:srgbClr val="A32D19"/>
                </a:solidFill>
              </a:rPr>
              <a:t>checked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If the order is rejected, we transit to the </a:t>
            </a:r>
            <a:r>
              <a:rPr lang="en-US" dirty="0">
                <a:solidFill>
                  <a:srgbClr val="A32D19"/>
                </a:solidFill>
              </a:rPr>
              <a:t>Rejected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If the order is </a:t>
            </a:r>
            <a:r>
              <a:rPr lang="en-US" dirty="0">
                <a:solidFill>
                  <a:srgbClr val="A32D19"/>
                </a:solidFill>
              </a:rPr>
              <a:t>accepted</a:t>
            </a:r>
            <a:r>
              <a:rPr lang="en-US" dirty="0"/>
              <a:t> and we have the items available, we transit to the </a:t>
            </a:r>
            <a:r>
              <a:rPr lang="en-US" dirty="0">
                <a:solidFill>
                  <a:srgbClr val="A32D19"/>
                </a:solidFill>
              </a:rPr>
              <a:t>fulfilled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However if the items are </a:t>
            </a:r>
            <a:r>
              <a:rPr lang="en-US"/>
              <a:t>not available, </a:t>
            </a:r>
            <a:r>
              <a:rPr lang="en-US" dirty="0"/>
              <a:t>we transit to the </a:t>
            </a:r>
            <a:r>
              <a:rPr lang="en-US" dirty="0">
                <a:solidFill>
                  <a:srgbClr val="A32D19"/>
                </a:solidFill>
              </a:rPr>
              <a:t>Pending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After the order is fulfilled, we transit to the </a:t>
            </a:r>
            <a:r>
              <a:rPr lang="en-US" dirty="0">
                <a:solidFill>
                  <a:srgbClr val="A32D19"/>
                </a:solidFill>
              </a:rPr>
              <a:t>final</a:t>
            </a:r>
            <a:r>
              <a:rPr lang="en-US" dirty="0"/>
              <a:t> state. In this example, we </a:t>
            </a:r>
            <a:r>
              <a:rPr lang="en-US" dirty="0">
                <a:solidFill>
                  <a:srgbClr val="A32D19"/>
                </a:solidFill>
              </a:rPr>
              <a:t>merge the two states </a:t>
            </a:r>
            <a:r>
              <a:rPr lang="en-US" dirty="0"/>
              <a:t>i.e. Fulfilled order and Rejected order into one final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3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886679" y="952529"/>
            <a:ext cx="8579629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Online Order</a:t>
            </a:r>
            <a:endParaRPr lang="en-US" dirty="0">
              <a:latin typeface="+mn-lt"/>
            </a:endParaRP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3518827" y="1933971"/>
            <a:ext cx="165766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Unprocessed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19451" y="1136932"/>
            <a:ext cx="7377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4233363" y="13919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1" idx="0"/>
          </p:cNvCxnSpPr>
          <p:nvPr/>
        </p:nvCxnSpPr>
        <p:spPr>
          <a:xfrm flipH="1">
            <a:off x="4347661" y="1620564"/>
            <a:ext cx="2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6B36EF-ED75-4F8F-8520-4C4FBFEF2A10}"/>
              </a:ext>
            </a:extLst>
          </p:cNvPr>
          <p:cNvSpPr txBox="1"/>
          <p:nvPr/>
        </p:nvSpPr>
        <p:spPr>
          <a:xfrm>
            <a:off x="4461961" y="1620564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received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037E11B8-F1B1-4383-A211-2A63B8A0D2C7}"/>
              </a:ext>
            </a:extLst>
          </p:cNvPr>
          <p:cNvSpPr/>
          <p:nvPr/>
        </p:nvSpPr>
        <p:spPr>
          <a:xfrm>
            <a:off x="1035229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Rejected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42FF05-6ACB-4E8C-BBEC-81B435702824}"/>
              </a:ext>
            </a:extLst>
          </p:cNvPr>
          <p:cNvSpPr txBox="1"/>
          <p:nvPr/>
        </p:nvSpPr>
        <p:spPr>
          <a:xfrm rot="20007259">
            <a:off x="2114106" y="2330876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[reject] Checked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0425E6-C176-4310-A802-916B76B39018}"/>
              </a:ext>
            </a:extLst>
          </p:cNvPr>
          <p:cNvCxnSpPr>
            <a:cxnSpLocks/>
            <a:stCxn id="31" idx="1"/>
            <a:endCxn id="35" idx="0"/>
          </p:cNvCxnSpPr>
          <p:nvPr/>
        </p:nvCxnSpPr>
        <p:spPr>
          <a:xfrm flipH="1">
            <a:off x="1953223" y="2238771"/>
            <a:ext cx="1565604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22A1252-0670-49A4-9542-A2D7162584D0}"/>
              </a:ext>
            </a:extLst>
          </p:cNvPr>
          <p:cNvSpPr/>
          <p:nvPr/>
        </p:nvSpPr>
        <p:spPr>
          <a:xfrm>
            <a:off x="5688781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Accepted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242393-1619-432A-91E9-3C6523D73AC1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>
            <a:off x="5176494" y="2238771"/>
            <a:ext cx="1430281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9D6F0-6899-4470-B137-AA61BE7C88C1}"/>
              </a:ext>
            </a:extLst>
          </p:cNvPr>
          <p:cNvSpPr txBox="1"/>
          <p:nvPr/>
        </p:nvSpPr>
        <p:spPr>
          <a:xfrm rot="1774638">
            <a:off x="5282671" y="2330875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[accept] Checked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903EFFD5-F898-4CF3-B9B4-614CD80CFB35}"/>
              </a:ext>
            </a:extLst>
          </p:cNvPr>
          <p:cNvSpPr/>
          <p:nvPr/>
        </p:nvSpPr>
        <p:spPr>
          <a:xfrm>
            <a:off x="3540202" y="4411560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Pending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F63AD94-54B6-4B84-8ED9-FE81D6590B1C}"/>
              </a:ext>
            </a:extLst>
          </p:cNvPr>
          <p:cNvSpPr/>
          <p:nvPr/>
        </p:nvSpPr>
        <p:spPr>
          <a:xfrm>
            <a:off x="7524769" y="4380558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Fulfilled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3D82AE-7DF4-4EB0-B629-A7FD0D97A47E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58196" y="3241052"/>
            <a:ext cx="1266188" cy="117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E1E8EB-A008-4BA4-8EFB-D1E5E9562626}"/>
              </a:ext>
            </a:extLst>
          </p:cNvPr>
          <p:cNvCxnSpPr>
            <a:cxnSpLocks/>
            <a:stCxn id="41" idx="3"/>
            <a:endCxn id="56" idx="0"/>
          </p:cNvCxnSpPr>
          <p:nvPr/>
        </p:nvCxnSpPr>
        <p:spPr>
          <a:xfrm>
            <a:off x="7524769" y="3328416"/>
            <a:ext cx="917994" cy="10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9ED86C-8529-4803-A64A-D840FA44C76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376190" y="4685358"/>
            <a:ext cx="2148579" cy="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7DD75B-9E0E-4E8D-ADBA-C4397BE7750F}"/>
              </a:ext>
            </a:extLst>
          </p:cNvPr>
          <p:cNvGrpSpPr/>
          <p:nvPr/>
        </p:nvGrpSpPr>
        <p:grpSpPr>
          <a:xfrm>
            <a:off x="3973717" y="5847716"/>
            <a:ext cx="259646" cy="256588"/>
            <a:chOff x="9290534" y="1789176"/>
            <a:chExt cx="360000" cy="360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945A61-D36D-40EB-B367-5674651DC539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D31710-027F-411D-9A22-50CE7AF3C2B7}"/>
                </a:ext>
              </a:extLst>
            </p:cNvPr>
            <p:cNvSpPr/>
            <p:nvPr/>
          </p:nvSpPr>
          <p:spPr>
            <a:xfrm>
              <a:off x="9353924" y="1866460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6CA71F1-8D30-462B-A507-0D99FF15D7BA}"/>
              </a:ext>
            </a:extLst>
          </p:cNvPr>
          <p:cNvCxnSpPr>
            <a:stCxn id="35" idx="2"/>
            <a:endCxn id="66" idx="2"/>
          </p:cNvCxnSpPr>
          <p:nvPr/>
        </p:nvCxnSpPr>
        <p:spPr>
          <a:xfrm rot="16200000" flipH="1">
            <a:off x="1792073" y="3794366"/>
            <a:ext cx="2342794" cy="20204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28A1038-FCD2-4540-BF7B-990CE2510A58}"/>
              </a:ext>
            </a:extLst>
          </p:cNvPr>
          <p:cNvCxnSpPr>
            <a:stCxn id="56" idx="2"/>
            <a:endCxn id="66" idx="6"/>
          </p:cNvCxnSpPr>
          <p:nvPr/>
        </p:nvCxnSpPr>
        <p:spPr>
          <a:xfrm rot="5400000">
            <a:off x="5845137" y="3378384"/>
            <a:ext cx="985852" cy="4209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64C2AA-F8D3-4B59-B76C-F824A7E09963}"/>
              </a:ext>
            </a:extLst>
          </p:cNvPr>
          <p:cNvSpPr txBox="1"/>
          <p:nvPr/>
        </p:nvSpPr>
        <p:spPr>
          <a:xfrm rot="19036405">
            <a:off x="4052286" y="3584860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0C4A86-454B-437A-A67E-06DA5573C5BA}"/>
              </a:ext>
            </a:extLst>
          </p:cNvPr>
          <p:cNvSpPr txBox="1"/>
          <p:nvPr/>
        </p:nvSpPr>
        <p:spPr>
          <a:xfrm rot="2962500">
            <a:off x="7115988" y="3649959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DD6E8B-4383-4B40-8DDD-528F95B6A972}"/>
              </a:ext>
            </a:extLst>
          </p:cNvPr>
          <p:cNvSpPr txBox="1"/>
          <p:nvPr/>
        </p:nvSpPr>
        <p:spPr>
          <a:xfrm>
            <a:off x="5451435" y="4446756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34020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4" grpId="0"/>
      <p:bldP spid="35" grpId="0" animBg="1"/>
      <p:bldP spid="37" grpId="0"/>
      <p:bldP spid="41" grpId="0" animBg="1"/>
      <p:bldP spid="54" grpId="0"/>
      <p:bldP spid="55" grpId="0" animBg="1"/>
      <p:bldP spid="56" grpId="0" animBg="1"/>
      <p:bldP spid="72" grpId="0"/>
      <p:bldP spid="73" grpId="0"/>
      <p:bldP spid="7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2441529"/>
            <a:ext cx="11929641" cy="3169160"/>
          </a:xfrm>
        </p:spPr>
        <p:txBody>
          <a:bodyPr/>
          <a:lstStyle/>
          <a:p>
            <a:r>
              <a:rPr lang="en-US" dirty="0"/>
              <a:t>Class modeling is used to </a:t>
            </a:r>
            <a:r>
              <a:rPr lang="en-US" dirty="0">
                <a:solidFill>
                  <a:srgbClr val="C00000"/>
                </a:solidFill>
              </a:rPr>
              <a:t>specify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structure of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components</a:t>
            </a:r>
            <a:r>
              <a:rPr lang="en-US" dirty="0"/>
              <a:t> that exist </a:t>
            </a:r>
            <a:r>
              <a:rPr lang="en-US" dirty="0">
                <a:solidFill>
                  <a:srgbClr val="C00000"/>
                </a:solidFill>
              </a:rPr>
              <a:t>in the problem domain</a:t>
            </a:r>
            <a:r>
              <a:rPr lang="en-US" dirty="0"/>
              <a:t> or system.</a:t>
            </a:r>
          </a:p>
          <a:p>
            <a:r>
              <a:rPr lang="en-US" dirty="0"/>
              <a:t>Class diagram provides a </a:t>
            </a:r>
            <a:r>
              <a:rPr lang="en-US" dirty="0">
                <a:solidFill>
                  <a:srgbClr val="C00000"/>
                </a:solidFill>
              </a:rPr>
              <a:t>graphic notation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modeling classes and their relationships</a:t>
            </a:r>
            <a:r>
              <a:rPr lang="en-US" dirty="0"/>
              <a:t>.</a:t>
            </a:r>
          </a:p>
          <a:p>
            <a:r>
              <a:rPr lang="en-US" dirty="0"/>
              <a:t>Class is a </a:t>
            </a:r>
            <a:r>
              <a:rPr lang="en-US" dirty="0">
                <a:solidFill>
                  <a:srgbClr val="C00000"/>
                </a:solidFill>
              </a:rPr>
              <a:t>blueprint of an object</a:t>
            </a:r>
            <a:r>
              <a:rPr lang="en-US" dirty="0"/>
              <a:t>.</a:t>
            </a:r>
          </a:p>
          <a:p>
            <a:r>
              <a:rPr lang="en-US" dirty="0"/>
              <a:t>An object is a </a:t>
            </a:r>
            <a:r>
              <a:rPr lang="en-US" dirty="0">
                <a:solidFill>
                  <a:srgbClr val="C00000"/>
                </a:solidFill>
              </a:rPr>
              <a:t>concept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abstraction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thing with an identity </a:t>
            </a:r>
            <a:r>
              <a:rPr lang="en-US" dirty="0"/>
              <a:t>that has </a:t>
            </a:r>
            <a:r>
              <a:rPr lang="en-US" dirty="0">
                <a:solidFill>
                  <a:srgbClr val="C00000"/>
                </a:solidFill>
              </a:rPr>
              <a:t>meaning for an application</a:t>
            </a:r>
            <a:r>
              <a:rPr lang="en-US" dirty="0"/>
              <a:t>.</a:t>
            </a:r>
          </a:p>
          <a:p>
            <a:r>
              <a:rPr lang="en-US" dirty="0"/>
              <a:t>Class diagrams represent an overview of the system like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relationships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purpose</a:t>
            </a:r>
            <a:r>
              <a:rPr lang="en-US" sz="2400" dirty="0"/>
              <a:t> of class modeling is to describe </a:t>
            </a:r>
            <a:r>
              <a:rPr lang="en-US" sz="2400" b="1" dirty="0">
                <a:solidFill>
                  <a:srgbClr val="C00000"/>
                </a:solidFill>
              </a:rPr>
              <a:t>objects in systems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different types of relationships between them</a:t>
            </a:r>
            <a:r>
              <a:rPr lang="en-US" sz="2400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The class diagram is used to </a:t>
            </a:r>
            <a:r>
              <a:rPr lang="en-US" sz="2400" b="1" dirty="0">
                <a:solidFill>
                  <a:srgbClr val="C00000"/>
                </a:solidFill>
              </a:rPr>
              <a:t>construct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visualize</a:t>
            </a:r>
            <a:r>
              <a:rPr lang="en-US" sz="2400" dirty="0"/>
              <a:t> object-oriented systems.</a:t>
            </a:r>
          </a:p>
        </p:txBody>
      </p:sp>
    </p:spTree>
    <p:extLst>
      <p:ext uri="{BB962C8B-B14F-4D97-AF65-F5344CB8AC3E}">
        <p14:creationId xmlns:p14="http://schemas.microsoft.com/office/powerpoint/2010/main" val="21558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2039660"/>
            <a:ext cx="1997476" cy="1772840"/>
            <a:chOff x="772357" y="1393794"/>
            <a:chExt cx="1997476" cy="17728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80708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3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of the class appears in the </a:t>
            </a:r>
            <a:r>
              <a:rPr lang="en-US" dirty="0">
                <a:solidFill>
                  <a:srgbClr val="C00000"/>
                </a:solidFill>
              </a:rPr>
              <a:t>upper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section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Class name should be </a:t>
            </a:r>
            <a:r>
              <a:rPr lang="en-US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meaningful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dirty="0"/>
              <a:t>Class name should always be aligned </a:t>
            </a:r>
            <a:r>
              <a:rPr lang="en-US" dirty="0">
                <a:solidFill>
                  <a:srgbClr val="C00000"/>
                </a:solidFill>
              </a:rPr>
              <a:t>center</a:t>
            </a:r>
            <a:r>
              <a:rPr lang="en-US" dirty="0"/>
              <a:t> of the upper section.</a:t>
            </a:r>
          </a:p>
          <a:p>
            <a:r>
              <a:rPr lang="en-US" dirty="0"/>
              <a:t>Class name should </a:t>
            </a:r>
            <a:r>
              <a:rPr lang="en-US" dirty="0">
                <a:solidFill>
                  <a:srgbClr val="C00000"/>
                </a:solidFill>
              </a:rPr>
              <a:t>start with capital letters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intermediate letter is a capital.</a:t>
            </a:r>
            <a:r>
              <a:rPr lang="en-US" dirty="0"/>
              <a:t> </a:t>
            </a:r>
          </a:p>
          <a:p>
            <a:r>
              <a:rPr lang="en-US" dirty="0"/>
              <a:t>Class name should be always </a:t>
            </a:r>
            <a:r>
              <a:rPr lang="en-US" dirty="0">
                <a:solidFill>
                  <a:srgbClr val="C00000"/>
                </a:solidFill>
              </a:rPr>
              <a:t>bold format</a:t>
            </a:r>
            <a:r>
              <a:rPr lang="en-US" dirty="0"/>
              <a:t>.</a:t>
            </a:r>
          </a:p>
          <a:p>
            <a:r>
              <a:rPr lang="en-US" dirty="0"/>
              <a:t>For e.g.: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class name should be written in </a:t>
            </a:r>
            <a:r>
              <a:rPr lang="en-US" dirty="0">
                <a:solidFill>
                  <a:srgbClr val="C00000"/>
                </a:solidFill>
              </a:rPr>
              <a:t>italic format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AD2C7E-CA99-4B7F-814E-D4BAC9724150}"/>
              </a:ext>
            </a:extLst>
          </p:cNvPr>
          <p:cNvGrpSpPr/>
          <p:nvPr/>
        </p:nvGrpSpPr>
        <p:grpSpPr>
          <a:xfrm>
            <a:off x="3320221" y="4001181"/>
            <a:ext cx="6979672" cy="961623"/>
            <a:chOff x="3311077" y="4750989"/>
            <a:chExt cx="6979672" cy="9616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8C02B-8AEF-4052-89DD-DD0CCB568A5A}"/>
                </a:ext>
              </a:extLst>
            </p:cNvPr>
            <p:cNvGrpSpPr/>
            <p:nvPr/>
          </p:nvGrpSpPr>
          <p:grpSpPr>
            <a:xfrm>
              <a:off x="3311077" y="4750989"/>
              <a:ext cx="1835420" cy="959053"/>
              <a:chOff x="8523691" y="3072190"/>
              <a:chExt cx="1835420" cy="959053"/>
            </a:xfrm>
          </p:grpSpPr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id="{812C379E-ABAB-4B33-88E7-B4DFFE50272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i="1" dirty="0">
                    <a:solidFill>
                      <a:schemeClr val="bg1"/>
                    </a:solidFill>
                  </a:rPr>
                  <a:t>Account</a:t>
                </a:r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id="{DF82B69A-93E8-4BC3-A817-0A61E744A4A5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id="{2B54B802-A8D8-4E38-BE7C-CE84359BD428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B32962-C05D-417D-B05F-2551034A610F}"/>
                </a:ext>
              </a:extLst>
            </p:cNvPr>
            <p:cNvGrpSpPr/>
            <p:nvPr/>
          </p:nvGrpSpPr>
          <p:grpSpPr>
            <a:xfrm>
              <a:off x="5939622" y="4750989"/>
              <a:ext cx="1835420" cy="959053"/>
              <a:chOff x="8523691" y="3072190"/>
              <a:chExt cx="1835420" cy="959053"/>
            </a:xfrm>
          </p:grpSpPr>
          <p:sp>
            <p:nvSpPr>
              <p:cNvPr id="25" name="Google Shape;200;p27">
                <a:extLst>
                  <a:ext uri="{FF2B5EF4-FFF2-40B4-BE49-F238E27FC236}">
                    <a16:creationId xmlns:a16="http://schemas.microsoft.com/office/drawing/2014/main" id="{84FFF456-D852-4C11-A45F-2CB471DC39C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Customer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id="{3357E3CA-4F2E-4E81-88EC-23FD15F3847B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id="{AACAA6AD-1839-4252-96C3-14999718B654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D4C997-77D3-4029-A16B-C8F149AB50B3}"/>
                </a:ext>
              </a:extLst>
            </p:cNvPr>
            <p:cNvGrpSpPr/>
            <p:nvPr/>
          </p:nvGrpSpPr>
          <p:grpSpPr>
            <a:xfrm>
              <a:off x="8455329" y="4753559"/>
              <a:ext cx="1835420" cy="959053"/>
              <a:chOff x="8523691" y="3072190"/>
              <a:chExt cx="1835420" cy="959053"/>
            </a:xfrm>
          </p:grpSpPr>
          <p:sp>
            <p:nvSpPr>
              <p:cNvPr id="30" name="Google Shape;200;p27">
                <a:extLst>
                  <a:ext uri="{FF2B5EF4-FFF2-40B4-BE49-F238E27FC236}">
                    <a16:creationId xmlns:a16="http://schemas.microsoft.com/office/drawing/2014/main" id="{05167717-D1E8-4809-A3CB-7106EDDE920A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Employee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id="{0F0CF29E-FEDB-432A-9925-A93904F671A7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id="{2F5239A0-5423-4D31-A4F3-FC21C57A274D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9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 </a:t>
            </a:r>
            <a:r>
              <a:rPr lang="en-US" dirty="0"/>
              <a:t>Cont</a:t>
            </a: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528A1E-8A94-4A43-B8E9-853B904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e.g. in the </a:t>
            </a:r>
            <a:r>
              <a:rPr lang="en-US" dirty="0">
                <a:solidFill>
                  <a:srgbClr val="C00000"/>
                </a:solidFill>
              </a:rPr>
              <a:t>banking system</a:t>
            </a:r>
            <a:r>
              <a:rPr lang="en-US" dirty="0"/>
              <a:t>, there are </a:t>
            </a:r>
            <a:r>
              <a:rPr lang="en-US" dirty="0">
                <a:solidFill>
                  <a:srgbClr val="C00000"/>
                </a:solidFill>
              </a:rPr>
              <a:t>two types of accounts</a:t>
            </a:r>
            <a:r>
              <a:rPr lang="en-US" dirty="0"/>
              <a:t>; one is a </a:t>
            </a:r>
            <a:r>
              <a:rPr lang="en-US" dirty="0">
                <a:solidFill>
                  <a:srgbClr val="C00000"/>
                </a:solidFill>
              </a:rPr>
              <a:t>saving account</a:t>
            </a:r>
            <a:r>
              <a:rPr lang="en-US" dirty="0"/>
              <a:t> and another is a </a:t>
            </a:r>
            <a:r>
              <a:rPr lang="en-US" dirty="0">
                <a:solidFill>
                  <a:srgbClr val="C00000"/>
                </a:solidFill>
              </a:rPr>
              <a:t>current account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Account is an abstract class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saving account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current account </a:t>
            </a:r>
            <a:r>
              <a:rPr lang="en-US" dirty="0"/>
              <a:t>is a subclass of Account.</a:t>
            </a:r>
          </a:p>
          <a:p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can’t directly access </a:t>
            </a:r>
            <a:r>
              <a:rPr lang="en-US" dirty="0"/>
              <a:t>the Account class. It is accessible by only </a:t>
            </a:r>
            <a:r>
              <a:rPr lang="en-US" dirty="0">
                <a:solidFill>
                  <a:srgbClr val="C00000"/>
                </a:solidFill>
              </a:rPr>
              <a:t>saving accounts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current accounts</a:t>
            </a:r>
            <a:r>
              <a:rPr lang="en-US" dirty="0"/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EE37A7-E2AC-4586-BB1F-11AAB41236B4}"/>
              </a:ext>
            </a:extLst>
          </p:cNvPr>
          <p:cNvGrpSpPr/>
          <p:nvPr/>
        </p:nvGrpSpPr>
        <p:grpSpPr>
          <a:xfrm>
            <a:off x="4487057" y="4127167"/>
            <a:ext cx="2639981" cy="1082284"/>
            <a:chOff x="4487057" y="3967363"/>
            <a:chExt cx="2639981" cy="10822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7B7A71-5BF1-448C-BDDE-89804711A3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C62133-F527-45BB-A050-6A27EBB077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448705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7ECF46-BC4E-478A-BDE6-591D0496545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4E22854-30F5-448B-9963-58235AB50313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FE1CE6-15E9-43C3-9527-E2A10FD371EB}"/>
                </a:ext>
              </a:extLst>
            </p:cNvPr>
            <p:cNvCxnSpPr>
              <a:stCxn id="25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D103C4-49AC-4F64-800D-53CD26E8797E}"/>
              </a:ext>
            </a:extLst>
          </p:cNvPr>
          <p:cNvGrpSpPr/>
          <p:nvPr/>
        </p:nvGrpSpPr>
        <p:grpSpPr>
          <a:xfrm>
            <a:off x="3569347" y="5209451"/>
            <a:ext cx="1835421" cy="931425"/>
            <a:chOff x="3551592" y="4569989"/>
            <a:chExt cx="1835421" cy="931425"/>
          </a:xfrm>
        </p:grpSpPr>
        <p:sp>
          <p:nvSpPr>
            <p:cNvPr id="37" name="Google Shape;200;p27">
              <a:extLst>
                <a:ext uri="{FF2B5EF4-FFF2-40B4-BE49-F238E27FC236}">
                  <a16:creationId xmlns:a16="http://schemas.microsoft.com/office/drawing/2014/main" id="{98668CBE-B948-488E-8342-2F7572B4EE02}"/>
                </a:ext>
              </a:extLst>
            </p:cNvPr>
            <p:cNvSpPr/>
            <p:nvPr/>
          </p:nvSpPr>
          <p:spPr>
            <a:xfrm>
              <a:off x="355159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SavingAccount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200;p27">
              <a:extLst>
                <a:ext uri="{FF2B5EF4-FFF2-40B4-BE49-F238E27FC236}">
                  <a16:creationId xmlns:a16="http://schemas.microsoft.com/office/drawing/2014/main" id="{E4C17599-0CCD-4380-9C87-3A597B0182B8}"/>
                </a:ext>
              </a:extLst>
            </p:cNvPr>
            <p:cNvSpPr/>
            <p:nvPr/>
          </p:nvSpPr>
          <p:spPr>
            <a:xfrm>
              <a:off x="3551592" y="502445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200;p27">
              <a:extLst>
                <a:ext uri="{FF2B5EF4-FFF2-40B4-BE49-F238E27FC236}">
                  <a16:creationId xmlns:a16="http://schemas.microsoft.com/office/drawing/2014/main" id="{209A8ABC-56E7-4012-A255-2E39EB438301}"/>
                </a:ext>
              </a:extLst>
            </p:cNvPr>
            <p:cNvSpPr/>
            <p:nvPr/>
          </p:nvSpPr>
          <p:spPr>
            <a:xfrm>
              <a:off x="3551592" y="5260365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BBD763-D9CD-4A43-9F1C-2F7EBE61CC46}"/>
              </a:ext>
            </a:extLst>
          </p:cNvPr>
          <p:cNvGrpSpPr/>
          <p:nvPr/>
        </p:nvGrpSpPr>
        <p:grpSpPr>
          <a:xfrm>
            <a:off x="4883845" y="3146001"/>
            <a:ext cx="1835420" cy="959053"/>
            <a:chOff x="8523691" y="3072190"/>
            <a:chExt cx="1835420" cy="959053"/>
          </a:xfrm>
        </p:grpSpPr>
        <p:sp>
          <p:nvSpPr>
            <p:cNvPr id="32" name="Google Shape;200;p27">
              <a:extLst>
                <a:ext uri="{FF2B5EF4-FFF2-40B4-BE49-F238E27FC236}">
                  <a16:creationId xmlns:a16="http://schemas.microsoft.com/office/drawing/2014/main" id="{8568A4DB-845A-45F7-94EF-11E412529F92}"/>
                </a:ext>
              </a:extLst>
            </p:cNvPr>
            <p:cNvSpPr/>
            <p:nvPr/>
          </p:nvSpPr>
          <p:spPr>
            <a:xfrm>
              <a:off x="8523691" y="3072190"/>
              <a:ext cx="1835420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b="1" i="1" dirty="0">
                  <a:solidFill>
                    <a:schemeClr val="bg1"/>
                  </a:solidFill>
                </a:rPr>
                <a:t>Account</a:t>
              </a:r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Google Shape;200;p27">
              <a:extLst>
                <a:ext uri="{FF2B5EF4-FFF2-40B4-BE49-F238E27FC236}">
                  <a16:creationId xmlns:a16="http://schemas.microsoft.com/office/drawing/2014/main" id="{5A72C858-940C-4DBF-B7E3-BFD9B826E22D}"/>
                </a:ext>
              </a:extLst>
            </p:cNvPr>
            <p:cNvSpPr/>
            <p:nvPr/>
          </p:nvSpPr>
          <p:spPr>
            <a:xfrm>
              <a:off x="8523691" y="3554287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200;p27">
              <a:extLst>
                <a:ext uri="{FF2B5EF4-FFF2-40B4-BE49-F238E27FC236}">
                  <a16:creationId xmlns:a16="http://schemas.microsoft.com/office/drawing/2014/main" id="{F87E8E32-DE77-4B71-B792-AFC8A9D0BE1A}"/>
                </a:ext>
              </a:extLst>
            </p:cNvPr>
            <p:cNvSpPr/>
            <p:nvPr/>
          </p:nvSpPr>
          <p:spPr>
            <a:xfrm>
              <a:off x="8523691" y="3790194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49B9C0-A3E0-4FBD-BD86-2980FD32C87C}"/>
              </a:ext>
            </a:extLst>
          </p:cNvPr>
          <p:cNvGrpSpPr/>
          <p:nvPr/>
        </p:nvGrpSpPr>
        <p:grpSpPr>
          <a:xfrm>
            <a:off x="6209326" y="5209451"/>
            <a:ext cx="1835422" cy="944908"/>
            <a:chOff x="6191571" y="4569989"/>
            <a:chExt cx="1835422" cy="944908"/>
          </a:xfrm>
        </p:grpSpPr>
        <p:sp>
          <p:nvSpPr>
            <p:cNvPr id="36" name="Google Shape;200;p27">
              <a:extLst>
                <a:ext uri="{FF2B5EF4-FFF2-40B4-BE49-F238E27FC236}">
                  <a16:creationId xmlns:a16="http://schemas.microsoft.com/office/drawing/2014/main" id="{48BB5ACB-25BA-4584-B2AB-0C9DB8060467}"/>
                </a:ext>
              </a:extLst>
            </p:cNvPr>
            <p:cNvSpPr/>
            <p:nvPr/>
          </p:nvSpPr>
          <p:spPr>
            <a:xfrm>
              <a:off x="619157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CurrentAccount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Google Shape;200;p27">
              <a:extLst>
                <a:ext uri="{FF2B5EF4-FFF2-40B4-BE49-F238E27FC236}">
                  <a16:creationId xmlns:a16="http://schemas.microsoft.com/office/drawing/2014/main" id="{2F160CB1-8C3A-44AD-BEEF-3F3B3FCB5A80}"/>
                </a:ext>
              </a:extLst>
            </p:cNvPr>
            <p:cNvSpPr/>
            <p:nvPr/>
          </p:nvSpPr>
          <p:spPr>
            <a:xfrm>
              <a:off x="6191571" y="503794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200;p27">
              <a:extLst>
                <a:ext uri="{FF2B5EF4-FFF2-40B4-BE49-F238E27FC236}">
                  <a16:creationId xmlns:a16="http://schemas.microsoft.com/office/drawing/2014/main" id="{163AA4E9-953B-490A-9B0B-BB1AA0890702}"/>
                </a:ext>
              </a:extLst>
            </p:cNvPr>
            <p:cNvSpPr/>
            <p:nvPr/>
          </p:nvSpPr>
          <p:spPr>
            <a:xfrm>
              <a:off x="6191571" y="527384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A781D18E-9AC3-4E05-8F43-2EE4C5CC620A}"/>
              </a:ext>
            </a:extLst>
          </p:cNvPr>
          <p:cNvSpPr/>
          <p:nvPr/>
        </p:nvSpPr>
        <p:spPr>
          <a:xfrm>
            <a:off x="6921720" y="2883887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class </a:t>
            </a:r>
            <a:r>
              <a:rPr lang="en-IN" b="1" dirty="0"/>
              <a:t>italic font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D5E54AE7-B2C5-490C-A7B1-79AB290B2E3F}"/>
              </a:ext>
            </a:extLst>
          </p:cNvPr>
          <p:cNvSpPr/>
          <p:nvPr/>
        </p:nvSpPr>
        <p:spPr>
          <a:xfrm>
            <a:off x="8651288" y="4885041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Normal class </a:t>
            </a:r>
            <a:r>
              <a:rPr lang="en-IN" b="1" dirty="0"/>
              <a:t>non italic font</a:t>
            </a:r>
          </a:p>
        </p:txBody>
      </p:sp>
    </p:spTree>
    <p:extLst>
      <p:ext uri="{BB962C8B-B14F-4D97-AF65-F5344CB8AC3E}">
        <p14:creationId xmlns:p14="http://schemas.microsoft.com/office/powerpoint/2010/main" val="35279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animBg="1"/>
      <p:bldP spid="4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(Attributes)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1656160"/>
            <a:ext cx="1997476" cy="1759588"/>
            <a:chOff x="772357" y="1393794"/>
            <a:chExt cx="1997476" cy="17595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67456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864680" y="865867"/>
            <a:ext cx="9136034" cy="5589798"/>
          </a:xfrm>
          <a:prstGeom prst="wedgeRectCallout">
            <a:avLst>
              <a:gd name="adj1" fmla="val -57152"/>
              <a:gd name="adj2" fmla="val -204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865868"/>
            <a:ext cx="8839640" cy="558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attribute is a named </a:t>
            </a:r>
            <a:r>
              <a:rPr lang="en-US" b="1" dirty="0">
                <a:solidFill>
                  <a:srgbClr val="C00000"/>
                </a:solidFill>
              </a:rPr>
              <a:t>property of a class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describes a value held by each object of the class.</a:t>
            </a:r>
          </a:p>
          <a:p>
            <a:r>
              <a:rPr lang="en-US" dirty="0"/>
              <a:t>The UML notation lists attributes in the </a:t>
            </a:r>
            <a:r>
              <a:rPr lang="en-US" dirty="0">
                <a:solidFill>
                  <a:srgbClr val="C00000"/>
                </a:solidFill>
              </a:rPr>
              <a:t>second compartment </a:t>
            </a:r>
            <a:r>
              <a:rPr lang="en-US" dirty="0"/>
              <a:t>of the class box.</a:t>
            </a:r>
          </a:p>
          <a:p>
            <a:r>
              <a:rPr lang="en-US" dirty="0"/>
              <a:t>The attribute name should be in the </a:t>
            </a:r>
            <a:r>
              <a:rPr lang="en-US" dirty="0">
                <a:solidFill>
                  <a:srgbClr val="C00000"/>
                </a:solidFill>
              </a:rPr>
              <a:t>regular face, left align </a:t>
            </a:r>
            <a:r>
              <a:rPr lang="en-US" dirty="0"/>
              <a:t>in the box &amp; use the </a:t>
            </a:r>
            <a:r>
              <a:rPr lang="en-US" dirty="0">
                <a:solidFill>
                  <a:srgbClr val="C00000"/>
                </a:solidFill>
              </a:rPr>
              <a:t>lowercase letters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first character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 type </a:t>
            </a:r>
            <a:r>
              <a:rPr lang="en-US" dirty="0"/>
              <a:t>for the attribute should be written </a:t>
            </a:r>
            <a:r>
              <a:rPr lang="en-US" dirty="0">
                <a:solidFill>
                  <a:srgbClr val="C00000"/>
                </a:solidFill>
              </a:rPr>
              <a:t>after the colon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of attribute must be defined using a member access modifier.</a:t>
            </a:r>
          </a:p>
          <a:p>
            <a:r>
              <a:rPr lang="en-US" dirty="0"/>
              <a:t>Syntax : </a:t>
            </a:r>
            <a:r>
              <a:rPr lang="en-US" dirty="0" err="1">
                <a:solidFill>
                  <a:srgbClr val="C00000"/>
                </a:solidFill>
              </a:rPr>
              <a:t>accessModifier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attributeName:dataType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 err="1">
                <a:solidFill>
                  <a:srgbClr val="C00000"/>
                </a:solidFill>
              </a:rPr>
              <a:t>defaultValue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For e.g.  </a:t>
            </a:r>
            <a:r>
              <a:rPr lang="en-US" sz="1800" i="1" dirty="0"/>
              <a:t>in this example ‘–’ represents private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EFECD6-24EF-4B07-8E13-2C57AF6BB2C7}"/>
              </a:ext>
            </a:extLst>
          </p:cNvPr>
          <p:cNvGrpSpPr/>
          <p:nvPr/>
        </p:nvGrpSpPr>
        <p:grpSpPr>
          <a:xfrm>
            <a:off x="3471168" y="5406501"/>
            <a:ext cx="8353917" cy="852461"/>
            <a:chOff x="3078396" y="4746231"/>
            <a:chExt cx="8746690" cy="1156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C7B354-E2B6-4ABA-8DFD-899474071E7E}"/>
                </a:ext>
              </a:extLst>
            </p:cNvPr>
            <p:cNvGrpSpPr/>
            <p:nvPr/>
          </p:nvGrpSpPr>
          <p:grpSpPr>
            <a:xfrm>
              <a:off x="3078396" y="4761686"/>
              <a:ext cx="2797184" cy="1137333"/>
              <a:chOff x="3713413" y="4796709"/>
              <a:chExt cx="1835420" cy="1137333"/>
            </a:xfrm>
          </p:grpSpPr>
          <p:sp>
            <p:nvSpPr>
              <p:cNvPr id="10" name="Google Shape;200;p27">
                <a:extLst>
                  <a:ext uri="{FF2B5EF4-FFF2-40B4-BE49-F238E27FC236}">
                    <a16:creationId xmlns:a16="http://schemas.microsoft.com/office/drawing/2014/main" id="{0E50598F-9882-40FA-AD84-93968799B960}"/>
                  </a:ext>
                </a:extLst>
              </p:cNvPr>
              <p:cNvSpPr/>
              <p:nvPr/>
            </p:nvSpPr>
            <p:spPr>
              <a:xfrm>
                <a:off x="3713413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i="1" dirty="0">
                    <a:solidFill>
                      <a:schemeClr val="bg1"/>
                    </a:solidFill>
                  </a:rPr>
                  <a:t>Account</a:t>
                </a:r>
                <a:endParaRPr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200;p27">
                <a:extLst>
                  <a:ext uri="{FF2B5EF4-FFF2-40B4-BE49-F238E27FC236}">
                    <a16:creationId xmlns:a16="http://schemas.microsoft.com/office/drawing/2014/main" id="{1DE84030-8A07-46A3-841D-A3A196112590}"/>
                  </a:ext>
                </a:extLst>
              </p:cNvPr>
              <p:cNvSpPr/>
              <p:nvPr/>
            </p:nvSpPr>
            <p:spPr>
              <a:xfrm>
                <a:off x="3713413" y="5269479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accountNumber:long</a:t>
                </a:r>
                <a:endParaRPr dirty="0"/>
              </a:p>
            </p:txBody>
          </p:sp>
          <p:sp>
            <p:nvSpPr>
              <p:cNvPr id="12" name="Google Shape;200;p27">
                <a:extLst>
                  <a:ext uri="{FF2B5EF4-FFF2-40B4-BE49-F238E27FC236}">
                    <a16:creationId xmlns:a16="http://schemas.microsoft.com/office/drawing/2014/main" id="{9B0AD228-DDC6-4B57-9CDF-C657BF28B575}"/>
                  </a:ext>
                </a:extLst>
              </p:cNvPr>
              <p:cNvSpPr/>
              <p:nvPr/>
            </p:nvSpPr>
            <p:spPr>
              <a:xfrm>
                <a:off x="3713413" y="5692993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A09A37-409A-4D5E-A5F7-9FA2B5252BE6}"/>
                </a:ext>
              </a:extLst>
            </p:cNvPr>
            <p:cNvGrpSpPr/>
            <p:nvPr/>
          </p:nvGrpSpPr>
          <p:grpSpPr>
            <a:xfrm>
              <a:off x="6068568" y="4746231"/>
              <a:ext cx="2797184" cy="1152788"/>
              <a:chOff x="6341958" y="4796709"/>
              <a:chExt cx="1835420" cy="1152788"/>
            </a:xfrm>
          </p:grpSpPr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020B5752-17DD-4408-B326-7DBFCD1C4135}"/>
                  </a:ext>
                </a:extLst>
              </p:cNvPr>
              <p:cNvSpPr/>
              <p:nvPr/>
            </p:nvSpPr>
            <p:spPr>
              <a:xfrm>
                <a:off x="6341958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Customer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2C82DB9C-9036-47E2-8F3F-E77D36E84B6C}"/>
                  </a:ext>
                </a:extLst>
              </p:cNvPr>
              <p:cNvSpPr/>
              <p:nvPr/>
            </p:nvSpPr>
            <p:spPr>
              <a:xfrm>
                <a:off x="6341958" y="5278371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>
                    <a:solidFill>
                      <a:schemeClr val="tx1"/>
                    </a:solidFill>
                  </a:rPr>
                  <a:t>- </a:t>
                </a:r>
                <a:r>
                  <a:rPr lang="en-IN" dirty="0" err="1">
                    <a:solidFill>
                      <a:schemeClr val="tx1"/>
                    </a:solidFill>
                  </a:rPr>
                  <a:t>customerName:String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id="{DA9706FB-6373-4FD5-BA3B-C7BFEB9DC55E}"/>
                  </a:ext>
                </a:extLst>
              </p:cNvPr>
              <p:cNvSpPr/>
              <p:nvPr/>
            </p:nvSpPr>
            <p:spPr>
              <a:xfrm>
                <a:off x="6341958" y="5708448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1448CA-F403-488C-A0A6-7F291AD2125C}"/>
                </a:ext>
              </a:extLst>
            </p:cNvPr>
            <p:cNvGrpSpPr/>
            <p:nvPr/>
          </p:nvGrpSpPr>
          <p:grpSpPr>
            <a:xfrm>
              <a:off x="9027902" y="4752542"/>
              <a:ext cx="2797184" cy="1149804"/>
              <a:chOff x="8857665" y="4799279"/>
              <a:chExt cx="1835420" cy="1149804"/>
            </a:xfrm>
          </p:grpSpPr>
          <p:sp>
            <p:nvSpPr>
              <p:cNvPr id="20" name="Google Shape;200;p27">
                <a:extLst>
                  <a:ext uri="{FF2B5EF4-FFF2-40B4-BE49-F238E27FC236}">
                    <a16:creationId xmlns:a16="http://schemas.microsoft.com/office/drawing/2014/main" id="{F476CD89-6500-4181-8729-283986A6D952}"/>
                  </a:ext>
                </a:extLst>
              </p:cNvPr>
              <p:cNvSpPr/>
              <p:nvPr/>
            </p:nvSpPr>
            <p:spPr>
              <a:xfrm>
                <a:off x="8857665" y="479927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Employee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id="{FF5CE000-73C1-408B-BC26-D2BCFB103FF2}"/>
                  </a:ext>
                </a:extLst>
              </p:cNvPr>
              <p:cNvSpPr/>
              <p:nvPr/>
            </p:nvSpPr>
            <p:spPr>
              <a:xfrm>
                <a:off x="8857665" y="5281193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employeeName:String</a:t>
                </a:r>
                <a:endParaRPr dirty="0"/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id="{B424BE09-D25C-437E-B6FB-F827CADCA81D}"/>
                  </a:ext>
                </a:extLst>
              </p:cNvPr>
              <p:cNvSpPr/>
              <p:nvPr/>
            </p:nvSpPr>
            <p:spPr>
              <a:xfrm>
                <a:off x="8857665" y="570803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b="0" dirty="0"/>
              <a:t>(Access Modifiers)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A9284D-27A3-428D-8876-25743A68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32D19"/>
                </a:solidFill>
              </a:rPr>
              <a:t>Public (+): </a:t>
            </a:r>
            <a:r>
              <a:rPr lang="en-US" dirty="0"/>
              <a:t>Member accessible by </a:t>
            </a:r>
            <a:r>
              <a:rPr lang="en-US" dirty="0">
                <a:solidFill>
                  <a:srgbClr val="C00000"/>
                </a:solidFill>
              </a:rPr>
              <a:t>all classes</a:t>
            </a:r>
            <a:r>
              <a:rPr lang="en-US" dirty="0"/>
              <a:t>, whether these classes are in the same package or in another package. </a:t>
            </a:r>
          </a:p>
          <a:p>
            <a:r>
              <a:rPr lang="en-US" dirty="0">
                <a:solidFill>
                  <a:srgbClr val="A32D19"/>
                </a:solidFill>
              </a:rPr>
              <a:t>Private (-): </a:t>
            </a:r>
            <a:r>
              <a:rPr lang="en-US" dirty="0"/>
              <a:t>Member </a:t>
            </a:r>
            <a:r>
              <a:rPr lang="en-US" dirty="0">
                <a:solidFill>
                  <a:srgbClr val="C00000"/>
                </a:solidFill>
              </a:rPr>
              <a:t>cannot be accessed outside</a:t>
            </a:r>
            <a:r>
              <a:rPr lang="en-US" b="1" dirty="0"/>
              <a:t> </a:t>
            </a:r>
            <a:r>
              <a:rPr lang="en-US" dirty="0"/>
              <a:t>the enclosing/declaring class.</a:t>
            </a:r>
          </a:p>
          <a:p>
            <a:r>
              <a:rPr lang="en-US" dirty="0">
                <a:solidFill>
                  <a:srgbClr val="A32D19"/>
                </a:solidFill>
              </a:rPr>
              <a:t>Protected (#): </a:t>
            </a:r>
            <a:r>
              <a:rPr lang="en-US" dirty="0"/>
              <a:t>Member can be </a:t>
            </a:r>
            <a:r>
              <a:rPr lang="en-US" dirty="0">
                <a:solidFill>
                  <a:srgbClr val="C00000"/>
                </a:solidFill>
              </a:rPr>
              <a:t>accessed only by subclasses </a:t>
            </a:r>
            <a:r>
              <a:rPr lang="en-US" dirty="0"/>
              <a:t>and within a class.</a:t>
            </a:r>
          </a:p>
          <a:p>
            <a:r>
              <a:rPr lang="en-US" dirty="0">
                <a:solidFill>
                  <a:srgbClr val="A32D19"/>
                </a:solidFill>
              </a:rPr>
              <a:t>Package (~): </a:t>
            </a:r>
            <a:r>
              <a:rPr lang="en-US" dirty="0"/>
              <a:t>Member can be accessible by all classes, </a:t>
            </a:r>
            <a:r>
              <a:rPr lang="en-US" dirty="0">
                <a:solidFill>
                  <a:srgbClr val="C00000"/>
                </a:solidFill>
              </a:rPr>
              <a:t>within the package</a:t>
            </a:r>
            <a:r>
              <a:rPr lang="en-US" dirty="0"/>
              <a:t>. Outside package member not accessible.</a:t>
            </a:r>
          </a:p>
          <a:p>
            <a:r>
              <a:rPr lang="en-US" dirty="0">
                <a:solidFill>
                  <a:srgbClr val="A32D19"/>
                </a:solidFill>
              </a:rPr>
              <a:t>Static (underlined) : </a:t>
            </a:r>
            <a:r>
              <a:rPr lang="en-US" dirty="0"/>
              <a:t>Member can be </a:t>
            </a:r>
            <a:r>
              <a:rPr lang="en-US" dirty="0">
                <a:solidFill>
                  <a:srgbClr val="C00000"/>
                </a:solidFill>
              </a:rPr>
              <a:t>accessed</a:t>
            </a:r>
            <a:r>
              <a:rPr lang="en-US" dirty="0"/>
              <a:t> using </a:t>
            </a:r>
            <a:r>
              <a:rPr lang="en-US" dirty="0">
                <a:solidFill>
                  <a:srgbClr val="C00000"/>
                </a:solidFill>
              </a:rPr>
              <a:t>class name only</a:t>
            </a:r>
            <a:r>
              <a:rPr lang="en-US" dirty="0"/>
              <a:t>.</a:t>
            </a:r>
          </a:p>
          <a:p>
            <a:r>
              <a:rPr lang="en-US" dirty="0"/>
              <a:t>In example you can see how to use access specifier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010A3-BD25-4DCC-AEEE-7085F6206910}"/>
              </a:ext>
            </a:extLst>
          </p:cNvPr>
          <p:cNvGrpSpPr/>
          <p:nvPr/>
        </p:nvGrpSpPr>
        <p:grpSpPr>
          <a:xfrm>
            <a:off x="9263636" y="3316954"/>
            <a:ext cx="2797184" cy="2273674"/>
            <a:chOff x="3713413" y="4796709"/>
            <a:chExt cx="1835420" cy="1017271"/>
          </a:xfrm>
        </p:grpSpPr>
        <p:sp>
          <p:nvSpPr>
            <p:cNvPr id="5" name="Google Shape;200;p27">
              <a:extLst>
                <a:ext uri="{FF2B5EF4-FFF2-40B4-BE49-F238E27FC236}">
                  <a16:creationId xmlns:a16="http://schemas.microsoft.com/office/drawing/2014/main" id="{B1A2DA2F-9C91-4621-B0A0-807B2156E50C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SavingAccount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200;p27">
              <a:extLst>
                <a:ext uri="{FF2B5EF4-FFF2-40B4-BE49-F238E27FC236}">
                  <a16:creationId xmlns:a16="http://schemas.microsoft.com/office/drawing/2014/main" id="{1BEDC747-16E8-41A6-A9DD-FD08C1A0F0E9}"/>
                </a:ext>
              </a:extLst>
            </p:cNvPr>
            <p:cNvSpPr/>
            <p:nvPr/>
          </p:nvSpPr>
          <p:spPr>
            <a:xfrm>
              <a:off x="3713413" y="5029212"/>
              <a:ext cx="1835420" cy="5448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</a:t>
              </a:r>
              <a:r>
                <a:rPr lang="en-IN" dirty="0" err="1"/>
                <a:t>accountNumber:long</a:t>
              </a:r>
              <a:endParaRPr lang="en-IN" dirty="0"/>
            </a:p>
            <a:p>
              <a:r>
                <a:rPr lang="en-IN" dirty="0"/>
                <a:t>+ </a:t>
              </a:r>
              <a:r>
                <a:rPr lang="en-IN" dirty="0" err="1"/>
                <a:t>name:String</a:t>
              </a:r>
              <a:endParaRPr lang="en-IN" dirty="0"/>
            </a:p>
            <a:p>
              <a:r>
                <a:rPr lang="en-IN" dirty="0"/>
                <a:t># dob: Date</a:t>
              </a:r>
            </a:p>
            <a:p>
              <a:r>
                <a:rPr lang="en-IN" dirty="0"/>
                <a:t>~ </a:t>
              </a:r>
              <a:r>
                <a:rPr lang="en-IN" dirty="0" err="1"/>
                <a:t>panNumber:String</a:t>
              </a:r>
              <a:endParaRPr lang="en-IN" dirty="0"/>
            </a:p>
          </p:txBody>
        </p:sp>
        <p:sp>
          <p:nvSpPr>
            <p:cNvPr id="7" name="Google Shape;200;p27">
              <a:extLst>
                <a:ext uri="{FF2B5EF4-FFF2-40B4-BE49-F238E27FC236}">
                  <a16:creationId xmlns:a16="http://schemas.microsoft.com/office/drawing/2014/main" id="{C7626B2C-7426-46F2-ADAD-C784BB8972B4}"/>
                </a:ext>
              </a:extLst>
            </p:cNvPr>
            <p:cNvSpPr/>
            <p:nvPr/>
          </p:nvSpPr>
          <p:spPr>
            <a:xfrm>
              <a:off x="3713413" y="557293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(Operation)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1107519"/>
            <a:ext cx="2205685" cy="1786729"/>
            <a:chOff x="772357" y="1393794"/>
            <a:chExt cx="1997476" cy="17469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54794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716566" y="865866"/>
            <a:ext cx="9401451" cy="5659219"/>
          </a:xfrm>
          <a:prstGeom prst="wedgeRectCallout">
            <a:avLst>
              <a:gd name="adj1" fmla="val -53271"/>
              <a:gd name="adj2" fmla="val -196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787589" y="865867"/>
            <a:ext cx="9213126" cy="5659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operation is a </a:t>
            </a:r>
            <a:r>
              <a:rPr lang="en-US" dirty="0">
                <a:solidFill>
                  <a:srgbClr val="C00000"/>
                </a:solidFill>
              </a:rPr>
              <a:t>function or procedure</a:t>
            </a:r>
            <a:r>
              <a:rPr lang="en-US" dirty="0"/>
              <a:t> that may be applied to objects in a class.</a:t>
            </a:r>
          </a:p>
          <a:p>
            <a:r>
              <a:rPr lang="en-US" dirty="0"/>
              <a:t>The UML notation is to list operations in the </a:t>
            </a:r>
            <a:r>
              <a:rPr lang="en-US" dirty="0">
                <a:solidFill>
                  <a:srgbClr val="C00000"/>
                </a:solidFill>
              </a:rPr>
              <a:t>third compartment </a:t>
            </a:r>
            <a:r>
              <a:rPr lang="en-US" dirty="0"/>
              <a:t>of the class box.</a:t>
            </a:r>
          </a:p>
          <a:p>
            <a:r>
              <a:rPr lang="en-US" dirty="0"/>
              <a:t>The operation name in the </a:t>
            </a:r>
            <a:r>
              <a:rPr lang="en-US" dirty="0">
                <a:solidFill>
                  <a:srgbClr val="C00000"/>
                </a:solidFill>
              </a:rPr>
              <a:t>regular face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left align </a:t>
            </a:r>
            <a:r>
              <a:rPr lang="en-US" dirty="0"/>
              <a:t>the name in the box, and use a </a:t>
            </a:r>
            <a:r>
              <a:rPr lang="en-US" dirty="0">
                <a:solidFill>
                  <a:srgbClr val="C00000"/>
                </a:solidFill>
              </a:rPr>
              <a:t>lowercase letter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first character</a:t>
            </a:r>
            <a:r>
              <a:rPr lang="en-US" dirty="0"/>
              <a:t>.</a:t>
            </a:r>
          </a:p>
          <a:p>
            <a:r>
              <a:rPr lang="en-US" dirty="0"/>
              <a:t>Optional detail, such as an argument list and result type, may follow each operation name.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 of method should be written after colon.</a:t>
            </a:r>
          </a:p>
          <a:p>
            <a:r>
              <a:rPr lang="en-US" b="1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of operation must be defined using a member access modifier.</a:t>
            </a:r>
          </a:p>
          <a:p>
            <a:r>
              <a:rPr lang="en-US" dirty="0"/>
              <a:t>Syntax : </a:t>
            </a:r>
            <a:r>
              <a:rPr lang="en-US" dirty="0" err="1">
                <a:solidFill>
                  <a:srgbClr val="C00000"/>
                </a:solidFill>
              </a:rPr>
              <a:t>accessModifier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methodName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argumentList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 err="1">
                <a:solidFill>
                  <a:srgbClr val="C00000"/>
                </a:solidFill>
              </a:rPr>
              <a:t>returnType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7B354-E2B6-4ABA-8DFD-899474071E7E}"/>
              </a:ext>
            </a:extLst>
          </p:cNvPr>
          <p:cNvGrpSpPr/>
          <p:nvPr/>
        </p:nvGrpSpPr>
        <p:grpSpPr>
          <a:xfrm>
            <a:off x="7684231" y="5652247"/>
            <a:ext cx="3858411" cy="786007"/>
            <a:chOff x="3124835" y="4916953"/>
            <a:chExt cx="3012576" cy="1062224"/>
          </a:xfrm>
        </p:grpSpPr>
        <p:sp>
          <p:nvSpPr>
            <p:cNvPr id="10" name="Google Shape;200;p27">
              <a:extLst>
                <a:ext uri="{FF2B5EF4-FFF2-40B4-BE49-F238E27FC236}">
                  <a16:creationId xmlns:a16="http://schemas.microsoft.com/office/drawing/2014/main" id="{0E50598F-9882-40FA-AD84-93968799B960}"/>
                </a:ext>
              </a:extLst>
            </p:cNvPr>
            <p:cNvSpPr/>
            <p:nvPr/>
          </p:nvSpPr>
          <p:spPr>
            <a:xfrm>
              <a:off x="3124835" y="4916953"/>
              <a:ext cx="3012576" cy="44656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IN" sz="1400" b="1" i="1" dirty="0">
                  <a:solidFill>
                    <a:schemeClr val="bg1"/>
                  </a:solidFill>
                </a:rPr>
                <a:t>Account</a:t>
              </a:r>
              <a:endParaRPr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Google Shape;200;p27">
              <a:extLst>
                <a:ext uri="{FF2B5EF4-FFF2-40B4-BE49-F238E27FC236}">
                  <a16:creationId xmlns:a16="http://schemas.microsoft.com/office/drawing/2014/main" id="{1DE84030-8A07-46A3-841D-A3A196112590}"/>
                </a:ext>
              </a:extLst>
            </p:cNvPr>
            <p:cNvSpPr/>
            <p:nvPr/>
          </p:nvSpPr>
          <p:spPr>
            <a:xfrm>
              <a:off x="3124835" y="5363516"/>
              <a:ext cx="3012576" cy="3240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sz="1400" b="1" i="1" dirty="0"/>
            </a:p>
          </p:txBody>
        </p:sp>
        <p:sp>
          <p:nvSpPr>
            <p:cNvPr id="12" name="Google Shape;200;p27">
              <a:extLst>
                <a:ext uri="{FF2B5EF4-FFF2-40B4-BE49-F238E27FC236}">
                  <a16:creationId xmlns:a16="http://schemas.microsoft.com/office/drawing/2014/main" id="{9B0AD228-DDC6-4B57-9CDF-C657BF28B575}"/>
                </a:ext>
              </a:extLst>
            </p:cNvPr>
            <p:cNvSpPr/>
            <p:nvPr/>
          </p:nvSpPr>
          <p:spPr>
            <a:xfrm>
              <a:off x="3124835" y="5557106"/>
              <a:ext cx="3012576" cy="4220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sz="1400" dirty="0"/>
                <a:t>+ </a:t>
              </a:r>
              <a:r>
                <a:rPr lang="en-IN" sz="1400" dirty="0" err="1"/>
                <a:t>changePhoneNumber</a:t>
              </a:r>
              <a:r>
                <a:rPr lang="en-IN" sz="1400" dirty="0"/>
                <a:t>(</a:t>
              </a:r>
              <a:r>
                <a:rPr lang="en-IN" sz="1400" dirty="0" err="1"/>
                <a:t>phoneNumber:String</a:t>
              </a:r>
              <a:r>
                <a:rPr lang="en-IN" sz="1400" dirty="0"/>
                <a:t>):int</a:t>
              </a:r>
              <a:endParaRPr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D40E49-01D9-4A7B-9218-C96108DEE9BC}"/>
              </a:ext>
            </a:extLst>
          </p:cNvPr>
          <p:cNvSpPr txBox="1"/>
          <p:nvPr/>
        </p:nvSpPr>
        <p:spPr>
          <a:xfrm>
            <a:off x="3130332" y="5607257"/>
            <a:ext cx="455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e.g.: you can see </a:t>
            </a:r>
            <a:r>
              <a:rPr lang="en-US" sz="1600" dirty="0">
                <a:solidFill>
                  <a:srgbClr val="C00000"/>
                </a:solidFill>
              </a:rPr>
              <a:t>change phone number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C00000"/>
                </a:solidFill>
              </a:rPr>
              <a:t>method</a:t>
            </a:r>
            <a:r>
              <a:rPr lang="en-US" sz="1600" dirty="0"/>
              <a:t> that accepts </a:t>
            </a:r>
            <a:r>
              <a:rPr lang="en-US" sz="1600" dirty="0">
                <a:solidFill>
                  <a:srgbClr val="C00000"/>
                </a:solidFill>
              </a:rPr>
              <a:t>phone number </a:t>
            </a:r>
            <a:r>
              <a:rPr lang="en-US" sz="1600" dirty="0"/>
              <a:t>as an </a:t>
            </a:r>
            <a:r>
              <a:rPr lang="en-US" sz="1600" dirty="0">
                <a:solidFill>
                  <a:srgbClr val="C00000"/>
                </a:solidFill>
              </a:rPr>
              <a:t>argument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C00000"/>
                </a:solidFill>
              </a:rPr>
              <a:t>return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C00000"/>
                </a:solidFill>
              </a:rPr>
              <a:t>int value</a:t>
            </a:r>
            <a:r>
              <a:rPr lang="en-US" sz="1600" dirty="0"/>
              <a:t> as a response.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Extends and Include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9ADA88B-4766-4FCB-ADBD-7BE334B7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89" y="1496321"/>
            <a:ext cx="8602980" cy="1902446"/>
          </a:xfrm>
        </p:spPr>
        <p:txBody>
          <a:bodyPr/>
          <a:lstStyle/>
          <a:p>
            <a:r>
              <a:rPr lang="en-US" dirty="0"/>
              <a:t>In e-commerce application that provides customers with the option of checking the status of their orders. For checking the status of their order user should be login.</a:t>
            </a:r>
          </a:p>
          <a:p>
            <a:r>
              <a:rPr lang="en-US" dirty="0"/>
              <a:t>This behavior is modeled with a base use case called </a:t>
            </a:r>
            <a:r>
              <a:rPr lang="en-US" dirty="0" err="1">
                <a:solidFill>
                  <a:srgbClr val="A32D19"/>
                </a:solidFill>
              </a:rPr>
              <a:t>CheckOrderStatus</a:t>
            </a:r>
            <a:r>
              <a:rPr lang="en-US" dirty="0"/>
              <a:t> that has an inclusion use case called </a:t>
            </a:r>
            <a:r>
              <a:rPr lang="en-US" dirty="0" err="1">
                <a:solidFill>
                  <a:srgbClr val="A32D19"/>
                </a:solidFill>
              </a:rPr>
              <a:t>LogIn</a:t>
            </a:r>
            <a:r>
              <a:rPr lang="en-US" dirty="0"/>
              <a:t>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9965F0-6868-4655-9108-F6959FB0FD20}"/>
              </a:ext>
            </a:extLst>
          </p:cNvPr>
          <p:cNvGrpSpPr/>
          <p:nvPr/>
        </p:nvGrpSpPr>
        <p:grpSpPr>
          <a:xfrm>
            <a:off x="274754" y="1435101"/>
            <a:ext cx="2372774" cy="1649439"/>
            <a:chOff x="274754" y="1435101"/>
            <a:chExt cx="2372774" cy="1649439"/>
          </a:xfrm>
        </p:grpSpPr>
        <p:sp>
          <p:nvSpPr>
            <p:cNvPr id="18" name="Google Shape;282;p28">
              <a:extLst>
                <a:ext uri="{FF2B5EF4-FFF2-40B4-BE49-F238E27FC236}">
                  <a16:creationId xmlns:a16="http://schemas.microsoft.com/office/drawing/2014/main" id="{E7D5AED2-FDB4-4A66-9700-D1A9FB7A3B8B}"/>
                </a:ext>
              </a:extLst>
            </p:cNvPr>
            <p:cNvSpPr/>
            <p:nvPr/>
          </p:nvSpPr>
          <p:spPr>
            <a:xfrm>
              <a:off x="789432" y="1435101"/>
              <a:ext cx="1222248" cy="28803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dirty="0"/>
            </a:p>
          </p:txBody>
        </p:sp>
        <p:sp>
          <p:nvSpPr>
            <p:cNvPr id="19" name="Google Shape;282;p28">
              <a:extLst>
                <a:ext uri="{FF2B5EF4-FFF2-40B4-BE49-F238E27FC236}">
                  <a16:creationId xmlns:a16="http://schemas.microsoft.com/office/drawing/2014/main" id="{2682929E-C12C-4140-947E-CA9A87403C9E}"/>
                </a:ext>
              </a:extLst>
            </p:cNvPr>
            <p:cNvSpPr/>
            <p:nvPr/>
          </p:nvSpPr>
          <p:spPr>
            <a:xfrm>
              <a:off x="274754" y="2447543"/>
              <a:ext cx="2240280" cy="63699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CheckOrder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Status</a:t>
              </a:r>
              <a:endParaRPr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68317C-DDFB-4EA9-869A-DEC47A8C65A8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1394894" y="1723137"/>
              <a:ext cx="5662" cy="72440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7007B4-17A4-4606-A9DD-DF44C0B1E1E1}"/>
                </a:ext>
              </a:extLst>
            </p:cNvPr>
            <p:cNvSpPr/>
            <p:nvPr/>
          </p:nvSpPr>
          <p:spPr>
            <a:xfrm>
              <a:off x="1150960" y="1831316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&lt;&lt;include&gt;&gt;</a:t>
              </a:r>
            </a:p>
          </p:txBody>
        </p:sp>
      </p:grp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8F7D3980-5D71-454D-8639-A45FF43396B4}"/>
              </a:ext>
            </a:extLst>
          </p:cNvPr>
          <p:cNvSpPr txBox="1">
            <a:spLocks/>
          </p:cNvSpPr>
          <p:nvPr/>
        </p:nvSpPr>
        <p:spPr>
          <a:xfrm>
            <a:off x="3936321" y="4084977"/>
            <a:ext cx="8017309" cy="1948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e-commerce site, When </a:t>
            </a:r>
            <a:r>
              <a:rPr lang="en-US" dirty="0">
                <a:solidFill>
                  <a:srgbClr val="A32D19"/>
                </a:solidFill>
              </a:rPr>
              <a:t>paying</a:t>
            </a:r>
            <a:r>
              <a:rPr lang="en-US" dirty="0"/>
              <a:t> for an item, you may choose to </a:t>
            </a:r>
            <a:r>
              <a:rPr lang="en-US" dirty="0">
                <a:solidFill>
                  <a:srgbClr val="A32D19"/>
                </a:solidFill>
              </a:rPr>
              <a:t>pay on delivery</a:t>
            </a:r>
            <a:r>
              <a:rPr lang="en-US" dirty="0"/>
              <a:t>, pay using </a:t>
            </a:r>
            <a:r>
              <a:rPr lang="en-US" dirty="0">
                <a:solidFill>
                  <a:srgbClr val="A32D19"/>
                </a:solidFill>
              </a:rPr>
              <a:t>PayPal,</a:t>
            </a:r>
            <a:r>
              <a:rPr lang="en-US" dirty="0"/>
              <a:t> or </a:t>
            </a:r>
            <a:r>
              <a:rPr lang="en-US" dirty="0">
                <a:solidFill>
                  <a:srgbClr val="A32D19"/>
                </a:solidFill>
              </a:rPr>
              <a:t>pay by card</a:t>
            </a:r>
            <a:r>
              <a:rPr lang="en-US" dirty="0"/>
              <a:t>. </a:t>
            </a:r>
          </a:p>
          <a:p>
            <a:r>
              <a:rPr lang="en-US" dirty="0"/>
              <a:t>These are all alternatives to the "</a:t>
            </a:r>
            <a:r>
              <a:rPr lang="en-US" dirty="0">
                <a:solidFill>
                  <a:srgbClr val="A32D19"/>
                </a:solidFill>
              </a:rPr>
              <a:t>pay for item</a:t>
            </a:r>
            <a:r>
              <a:rPr lang="en-US" dirty="0"/>
              <a:t>" use case. I may choose any of these options depending on my preference.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F83A2-AD0B-4DC5-9DBC-45F7364FBC58}"/>
              </a:ext>
            </a:extLst>
          </p:cNvPr>
          <p:cNvGrpSpPr/>
          <p:nvPr/>
        </p:nvGrpSpPr>
        <p:grpSpPr>
          <a:xfrm>
            <a:off x="132369" y="4084977"/>
            <a:ext cx="3363250" cy="1589276"/>
            <a:chOff x="132369" y="3915158"/>
            <a:chExt cx="3363250" cy="1589276"/>
          </a:xfrm>
        </p:grpSpPr>
        <p:sp>
          <p:nvSpPr>
            <p:cNvPr id="24" name="Google Shape;282;p28">
              <a:extLst>
                <a:ext uri="{FF2B5EF4-FFF2-40B4-BE49-F238E27FC236}">
                  <a16:creationId xmlns:a16="http://schemas.microsoft.com/office/drawing/2014/main" id="{8D98FB29-BE63-4612-8E51-CA5AF2757525}"/>
                </a:ext>
              </a:extLst>
            </p:cNvPr>
            <p:cNvSpPr/>
            <p:nvPr/>
          </p:nvSpPr>
          <p:spPr>
            <a:xfrm>
              <a:off x="556591" y="3915158"/>
              <a:ext cx="1923393" cy="42672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pay for item</a:t>
              </a:r>
              <a:endParaRPr dirty="0"/>
            </a:p>
          </p:txBody>
        </p:sp>
        <p:sp>
          <p:nvSpPr>
            <p:cNvPr id="25" name="Google Shape;282;p28">
              <a:extLst>
                <a:ext uri="{FF2B5EF4-FFF2-40B4-BE49-F238E27FC236}">
                  <a16:creationId xmlns:a16="http://schemas.microsoft.com/office/drawing/2014/main" id="{9EDCE1BA-5F3B-414C-A6F3-94EF108D959E}"/>
                </a:ext>
              </a:extLst>
            </p:cNvPr>
            <p:cNvSpPr/>
            <p:nvPr/>
          </p:nvSpPr>
          <p:spPr>
            <a:xfrm>
              <a:off x="132369" y="5007610"/>
              <a:ext cx="1496568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by card</a:t>
              </a:r>
              <a:endParaRPr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671E6F-1B1E-4AFB-944B-9A309D54479B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>
            <a:xfrm flipH="1" flipV="1">
              <a:off x="838265" y="4279391"/>
              <a:ext cx="42388" cy="72821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4FF5D6-16D8-47F4-BCCC-20ADEA5F6A15}"/>
                </a:ext>
              </a:extLst>
            </p:cNvPr>
            <p:cNvSpPr/>
            <p:nvPr/>
          </p:nvSpPr>
          <p:spPr>
            <a:xfrm>
              <a:off x="182880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  <p:sp>
          <p:nvSpPr>
            <p:cNvPr id="30" name="Google Shape;282;p28">
              <a:extLst>
                <a:ext uri="{FF2B5EF4-FFF2-40B4-BE49-F238E27FC236}">
                  <a16:creationId xmlns:a16="http://schemas.microsoft.com/office/drawing/2014/main" id="{17E41751-17B5-48C5-B0C9-0CB088E1DA73}"/>
                </a:ext>
              </a:extLst>
            </p:cNvPr>
            <p:cNvSpPr/>
            <p:nvPr/>
          </p:nvSpPr>
          <p:spPr>
            <a:xfrm>
              <a:off x="1749115" y="4999130"/>
              <a:ext cx="1746504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on delivery</a:t>
              </a:r>
              <a:endParaRPr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3369E4B-B3AF-486E-AF22-8039C0411570}"/>
                </a:ext>
              </a:extLst>
            </p:cNvPr>
            <p:cNvCxnSpPr>
              <a:cxnSpLocks/>
              <a:stCxn id="30" idx="0"/>
              <a:endCxn id="24" idx="5"/>
            </p:cNvCxnSpPr>
            <p:nvPr/>
          </p:nvCxnSpPr>
          <p:spPr>
            <a:xfrm flipH="1" flipV="1">
              <a:off x="2198310" y="4279391"/>
              <a:ext cx="424057" cy="71973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0F1DB4-78B5-41A5-84D3-409C9E2D4977}"/>
                </a:ext>
              </a:extLst>
            </p:cNvPr>
            <p:cNvSpPr/>
            <p:nvPr/>
          </p:nvSpPr>
          <p:spPr>
            <a:xfrm>
              <a:off x="1558446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6032" y="347779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Extends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087125" y="3939464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9" grpId="0" build="p"/>
      <p:bldP spid="32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519-DC58-45F1-814B-D74516B5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Generalization &amp;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32B3-0E09-473C-9EE4-F6A3ABB4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12243" cy="5590565"/>
          </a:xfrm>
        </p:spPr>
        <p:txBody>
          <a:bodyPr/>
          <a:lstStyle/>
          <a:p>
            <a:r>
              <a:rPr lang="en-US" dirty="0"/>
              <a:t>Generalization is the </a:t>
            </a:r>
            <a:r>
              <a:rPr lang="en-US" b="1" dirty="0">
                <a:solidFill>
                  <a:srgbClr val="C00000"/>
                </a:solidFill>
              </a:rPr>
              <a:t>process of extracting shared characteristics </a:t>
            </a:r>
            <a:r>
              <a:rPr lang="en-US" dirty="0"/>
              <a:t>from two or more classes and </a:t>
            </a:r>
            <a:r>
              <a:rPr lang="en-US" dirty="0">
                <a:solidFill>
                  <a:srgbClr val="C00000"/>
                </a:solidFill>
              </a:rPr>
              <a:t>combining them</a:t>
            </a:r>
            <a:r>
              <a:rPr lang="en-US" b="1" dirty="0"/>
              <a:t> </a:t>
            </a:r>
            <a:r>
              <a:rPr lang="en-US" dirty="0"/>
              <a:t>into a generalized superclass</a:t>
            </a:r>
          </a:p>
          <a:p>
            <a:r>
              <a:rPr lang="en-US" dirty="0"/>
              <a:t>Shared characteristics can be attributes or methods.</a:t>
            </a:r>
          </a:p>
          <a:p>
            <a:r>
              <a:rPr lang="en-US" dirty="0"/>
              <a:t>Represents an </a:t>
            </a:r>
            <a:r>
              <a:rPr lang="en-US" dirty="0">
                <a:solidFill>
                  <a:srgbClr val="C00000"/>
                </a:solidFill>
              </a:rPr>
              <a:t>"is-a"</a:t>
            </a:r>
            <a:r>
              <a:rPr lang="en-US" dirty="0"/>
              <a:t> relationship</a:t>
            </a:r>
          </a:p>
          <a:p>
            <a:r>
              <a:rPr lang="en-US" dirty="0"/>
              <a:t>For example, a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vehicle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truck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vehicle</a:t>
            </a:r>
            <a:r>
              <a:rPr lang="en-US" dirty="0"/>
              <a:t>. In this case, </a:t>
            </a:r>
            <a:r>
              <a:rPr lang="en-US" dirty="0">
                <a:solidFill>
                  <a:srgbClr val="C00000"/>
                </a:solidFill>
              </a:rPr>
              <a:t>vehicle is the general thing</a:t>
            </a:r>
            <a:r>
              <a:rPr lang="en-US" dirty="0"/>
              <a:t>, whereas car and truck are the </a:t>
            </a:r>
            <a:r>
              <a:rPr lang="en-US" dirty="0">
                <a:solidFill>
                  <a:srgbClr val="C00000"/>
                </a:solidFill>
              </a:rPr>
              <a:t>more specific things</a:t>
            </a:r>
            <a:r>
              <a:rPr lang="en-US" dirty="0"/>
              <a:t>.</a:t>
            </a:r>
          </a:p>
          <a:p>
            <a:r>
              <a:rPr lang="en-US" dirty="0"/>
              <a:t>Specialization is the </a:t>
            </a:r>
            <a:r>
              <a:rPr lang="en-US" b="1" dirty="0">
                <a:solidFill>
                  <a:srgbClr val="C00000"/>
                </a:solidFill>
              </a:rPr>
              <a:t>reverse process of Generalization</a:t>
            </a:r>
            <a:r>
              <a:rPr lang="en-US" dirty="0"/>
              <a:t> means creating new sub-classes from an existing class.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88D1E-2E17-4802-89FD-412AA9EC3175}"/>
              </a:ext>
            </a:extLst>
          </p:cNvPr>
          <p:cNvSpPr txBox="1">
            <a:spLocks/>
          </p:cNvSpPr>
          <p:nvPr/>
        </p:nvSpPr>
        <p:spPr>
          <a:xfrm>
            <a:off x="6093038" y="863443"/>
            <a:ext cx="591451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BFEFBA-FF7C-4E03-96A6-0E479E080936}"/>
              </a:ext>
            </a:extLst>
          </p:cNvPr>
          <p:cNvGrpSpPr/>
          <p:nvPr/>
        </p:nvGrpSpPr>
        <p:grpSpPr>
          <a:xfrm>
            <a:off x="7696928" y="814361"/>
            <a:ext cx="2546930" cy="2115268"/>
            <a:chOff x="3713413" y="4796709"/>
            <a:chExt cx="1835420" cy="946398"/>
          </a:xfrm>
        </p:grpSpPr>
        <p:sp>
          <p:nvSpPr>
            <p:cNvPr id="18" name="Google Shape;200;p27">
              <a:extLst>
                <a:ext uri="{FF2B5EF4-FFF2-40B4-BE49-F238E27FC236}">
                  <a16:creationId xmlns:a16="http://schemas.microsoft.com/office/drawing/2014/main" id="{0E63886C-EA2D-4E01-AE60-FE9A23B96190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i="1" dirty="0" err="1">
                  <a:solidFill>
                    <a:schemeClr val="bg1"/>
                  </a:solidFill>
                </a:rPr>
                <a:t>Vehical</a:t>
              </a:r>
              <a:endParaRPr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200;p27">
              <a:extLst>
                <a:ext uri="{FF2B5EF4-FFF2-40B4-BE49-F238E27FC236}">
                  <a16:creationId xmlns:a16="http://schemas.microsoft.com/office/drawing/2014/main" id="{4792DBBB-1997-4A93-A5B3-7B073302928E}"/>
                </a:ext>
              </a:extLst>
            </p:cNvPr>
            <p:cNvSpPr/>
            <p:nvPr/>
          </p:nvSpPr>
          <p:spPr>
            <a:xfrm>
              <a:off x="3713413" y="5029212"/>
              <a:ext cx="1835420" cy="15238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no of </a:t>
              </a:r>
              <a:r>
                <a:rPr lang="en-IN" dirty="0" err="1"/>
                <a:t>wheels:int</a:t>
              </a:r>
              <a:endParaRPr lang="en-IN" dirty="0"/>
            </a:p>
          </p:txBody>
        </p:sp>
        <p:sp>
          <p:nvSpPr>
            <p:cNvPr id="20" name="Google Shape;200;p27">
              <a:extLst>
                <a:ext uri="{FF2B5EF4-FFF2-40B4-BE49-F238E27FC236}">
                  <a16:creationId xmlns:a16="http://schemas.microsoft.com/office/drawing/2014/main" id="{8A37359E-3330-4F36-900E-673C011A3FCE}"/>
                </a:ext>
              </a:extLst>
            </p:cNvPr>
            <p:cNvSpPr/>
            <p:nvPr/>
          </p:nvSpPr>
          <p:spPr>
            <a:xfrm>
              <a:off x="3713413" y="5181601"/>
              <a:ext cx="1835420" cy="5615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+start() : void</a:t>
              </a:r>
            </a:p>
            <a:p>
              <a:pPr lvl="0"/>
              <a:r>
                <a:rPr lang="en-IN" dirty="0"/>
                <a:t>+stop()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applyBreak</a:t>
              </a:r>
              <a:r>
                <a:rPr lang="en-IN" dirty="0"/>
                <a:t>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refilllFule</a:t>
              </a:r>
              <a:r>
                <a:rPr lang="en-IN" dirty="0"/>
                <a:t>() : int  </a:t>
              </a: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254FA3-87F5-4382-B694-8A787879872D}"/>
              </a:ext>
            </a:extLst>
          </p:cNvPr>
          <p:cNvGrpSpPr/>
          <p:nvPr/>
        </p:nvGrpSpPr>
        <p:grpSpPr>
          <a:xfrm>
            <a:off x="6208026" y="4127392"/>
            <a:ext cx="2479344" cy="1255007"/>
            <a:chOff x="5753361" y="4367090"/>
            <a:chExt cx="2797184" cy="1255007"/>
          </a:xfrm>
        </p:grpSpPr>
        <p:sp>
          <p:nvSpPr>
            <p:cNvPr id="22" name="Google Shape;200;p27">
              <a:extLst>
                <a:ext uri="{FF2B5EF4-FFF2-40B4-BE49-F238E27FC236}">
                  <a16:creationId xmlns:a16="http://schemas.microsoft.com/office/drawing/2014/main" id="{096EF109-7776-4081-8802-F0D1622D5FC0}"/>
                </a:ext>
              </a:extLst>
            </p:cNvPr>
            <p:cNvSpPr/>
            <p:nvPr/>
          </p:nvSpPr>
          <p:spPr>
            <a:xfrm>
              <a:off x="5753361" y="4367090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Car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200;p27">
              <a:extLst>
                <a:ext uri="{FF2B5EF4-FFF2-40B4-BE49-F238E27FC236}">
                  <a16:creationId xmlns:a16="http://schemas.microsoft.com/office/drawing/2014/main" id="{F54ACD01-5C41-4385-98F9-E911E3E3FB08}"/>
                </a:ext>
              </a:extLst>
            </p:cNvPr>
            <p:cNvSpPr/>
            <p:nvPr/>
          </p:nvSpPr>
          <p:spPr>
            <a:xfrm>
              <a:off x="5753361" y="4886751"/>
              <a:ext cx="2797184" cy="34060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/>
            </a:p>
          </p:txBody>
        </p:sp>
        <p:sp>
          <p:nvSpPr>
            <p:cNvPr id="24" name="Google Shape;200;p27">
              <a:extLst>
                <a:ext uri="{FF2B5EF4-FFF2-40B4-BE49-F238E27FC236}">
                  <a16:creationId xmlns:a16="http://schemas.microsoft.com/office/drawing/2014/main" id="{80D58345-4058-4FE2-8BC8-E044B7719188}"/>
                </a:ext>
              </a:extLst>
            </p:cNvPr>
            <p:cNvSpPr/>
            <p:nvPr/>
          </p:nvSpPr>
          <p:spPr>
            <a:xfrm>
              <a:off x="5753361" y="5227352"/>
              <a:ext cx="2797184" cy="39474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</a:t>
              </a:r>
              <a:r>
                <a:rPr lang="en-IN" dirty="0" err="1"/>
                <a:t>parkAtHome</a:t>
              </a:r>
              <a:r>
                <a:rPr lang="en-IN" dirty="0"/>
                <a:t>() : void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037080-69C2-4015-9B55-A0FE0DF47113}"/>
              </a:ext>
            </a:extLst>
          </p:cNvPr>
          <p:cNvGrpSpPr/>
          <p:nvPr/>
        </p:nvGrpSpPr>
        <p:grpSpPr>
          <a:xfrm>
            <a:off x="9479688" y="4145876"/>
            <a:ext cx="2231813" cy="1595607"/>
            <a:chOff x="9119347" y="4385574"/>
            <a:chExt cx="2797184" cy="1595607"/>
          </a:xfrm>
        </p:grpSpPr>
        <p:sp>
          <p:nvSpPr>
            <p:cNvPr id="26" name="Google Shape;200;p27">
              <a:extLst>
                <a:ext uri="{FF2B5EF4-FFF2-40B4-BE49-F238E27FC236}">
                  <a16:creationId xmlns:a16="http://schemas.microsoft.com/office/drawing/2014/main" id="{9916831C-BBF4-426F-9EC5-59EA97F17E41}"/>
                </a:ext>
              </a:extLst>
            </p:cNvPr>
            <p:cNvSpPr/>
            <p:nvPr/>
          </p:nvSpPr>
          <p:spPr>
            <a:xfrm>
              <a:off x="9119347" y="4385574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Truck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Google Shape;200;p27">
              <a:extLst>
                <a:ext uri="{FF2B5EF4-FFF2-40B4-BE49-F238E27FC236}">
                  <a16:creationId xmlns:a16="http://schemas.microsoft.com/office/drawing/2014/main" id="{6762E17C-FD8A-404A-96C6-A740333E2CAE}"/>
                </a:ext>
              </a:extLst>
            </p:cNvPr>
            <p:cNvSpPr/>
            <p:nvPr/>
          </p:nvSpPr>
          <p:spPr>
            <a:xfrm>
              <a:off x="9119347" y="4905235"/>
              <a:ext cx="2797184" cy="3406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Google Shape;200;p27">
              <a:extLst>
                <a:ext uri="{FF2B5EF4-FFF2-40B4-BE49-F238E27FC236}">
                  <a16:creationId xmlns:a16="http://schemas.microsoft.com/office/drawing/2014/main" id="{9B5E3582-AD40-4344-9773-03DEA68D0DCE}"/>
                </a:ext>
              </a:extLst>
            </p:cNvPr>
            <p:cNvSpPr/>
            <p:nvPr/>
          </p:nvSpPr>
          <p:spPr>
            <a:xfrm>
              <a:off x="9119347" y="5245835"/>
              <a:ext cx="2797184" cy="7353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unloadGoods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FA3ADA-F970-406C-941F-BA0CF236FFBA}"/>
              </a:ext>
            </a:extLst>
          </p:cNvPr>
          <p:cNvGrpSpPr/>
          <p:nvPr/>
        </p:nvGrpSpPr>
        <p:grpSpPr>
          <a:xfrm>
            <a:off x="7445576" y="2929629"/>
            <a:ext cx="2939875" cy="1214768"/>
            <a:chOff x="4669589" y="3967363"/>
            <a:chExt cx="2457449" cy="10822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75BE8-D7D6-4F38-95CA-16E2224DDBD8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245744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BE67E1-D355-4C44-BFA2-EF24EF002A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9BE818-EEE2-48B5-8721-63C67499646E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8B1B8E5-BDE9-4493-A833-AA693EB7B4C2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EBDF44-C6CD-4339-8BD5-5186F49873DA}"/>
                </a:ext>
              </a:extLst>
            </p:cNvPr>
            <p:cNvCxnSpPr>
              <a:stCxn id="33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3683F-001C-4BE1-A9DC-2873A119C148}"/>
              </a:ext>
            </a:extLst>
          </p:cNvPr>
          <p:cNvCxnSpPr>
            <a:cxnSpLocks/>
          </p:cNvCxnSpPr>
          <p:nvPr/>
        </p:nvCxnSpPr>
        <p:spPr>
          <a:xfrm flipV="1">
            <a:off x="6060408" y="1917577"/>
            <a:ext cx="0" cy="283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23D4DC-C9F9-4F13-B444-BB835AD5A90A}"/>
              </a:ext>
            </a:extLst>
          </p:cNvPr>
          <p:cNvCxnSpPr>
            <a:cxnSpLocks/>
          </p:cNvCxnSpPr>
          <p:nvPr/>
        </p:nvCxnSpPr>
        <p:spPr>
          <a:xfrm>
            <a:off x="11941946" y="1917577"/>
            <a:ext cx="0" cy="295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30EE5D-AD5E-434E-BAF4-303181EA0BA1}"/>
              </a:ext>
            </a:extLst>
          </p:cNvPr>
          <p:cNvSpPr/>
          <p:nvPr/>
        </p:nvSpPr>
        <p:spPr>
          <a:xfrm rot="16200000">
            <a:off x="10980634" y="2882599"/>
            <a:ext cx="15824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Specialization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B67301-E0F1-4E99-AB87-C90DCCD18E8A}"/>
              </a:ext>
            </a:extLst>
          </p:cNvPr>
          <p:cNvSpPr/>
          <p:nvPr/>
        </p:nvSpPr>
        <p:spPr>
          <a:xfrm rot="16200000">
            <a:off x="5419156" y="3114519"/>
            <a:ext cx="16161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Generalization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842993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C2FA-AD7E-496A-BEB8-6B2FACD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Generalization &amp;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4466-D3B5-4090-9785-F9CEAAEF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4418786" cy="5590565"/>
          </a:xfrm>
        </p:spPr>
        <p:txBody>
          <a:bodyPr/>
          <a:lstStyle/>
          <a:p>
            <a:r>
              <a:rPr lang="en-IN" dirty="0"/>
              <a:t>For example in a bank, any Customer opens an account.</a:t>
            </a:r>
          </a:p>
          <a:p>
            <a:r>
              <a:rPr lang="en-US" dirty="0"/>
              <a:t>The account can be either a </a:t>
            </a:r>
            <a:r>
              <a:rPr lang="en-US" dirty="0">
                <a:solidFill>
                  <a:srgbClr val="C00000"/>
                </a:solidFill>
              </a:rPr>
              <a:t>savings account </a:t>
            </a:r>
            <a:r>
              <a:rPr lang="en-US" dirty="0"/>
              <a:t>or a </a:t>
            </a:r>
            <a:r>
              <a:rPr lang="en-US" dirty="0">
                <a:solidFill>
                  <a:srgbClr val="C00000"/>
                </a:solidFill>
              </a:rPr>
              <a:t>current account</a:t>
            </a:r>
            <a:r>
              <a:rPr lang="en-US" dirty="0"/>
              <a:t>. In saving account, customer </a:t>
            </a:r>
            <a:r>
              <a:rPr lang="en-US" dirty="0">
                <a:solidFill>
                  <a:srgbClr val="C00000"/>
                </a:solidFill>
              </a:rPr>
              <a:t>earns fixed interest</a:t>
            </a:r>
            <a:r>
              <a:rPr lang="en-US" dirty="0"/>
              <a:t> on the deposit. But this </a:t>
            </a:r>
            <a:r>
              <a:rPr lang="en-US" dirty="0">
                <a:solidFill>
                  <a:srgbClr val="C00000"/>
                </a:solidFill>
              </a:rPr>
              <a:t>facility is not available in the current account</a:t>
            </a:r>
            <a:r>
              <a:rPr lang="en-US" dirty="0"/>
              <a:t>. </a:t>
            </a:r>
            <a:r>
              <a:rPr lang="en-IN" dirty="0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71786-9E04-444A-9290-1F5E006495B7}"/>
              </a:ext>
            </a:extLst>
          </p:cNvPr>
          <p:cNvGrpSpPr/>
          <p:nvPr/>
        </p:nvGrpSpPr>
        <p:grpSpPr>
          <a:xfrm>
            <a:off x="7230846" y="1275921"/>
            <a:ext cx="3378406" cy="1618725"/>
            <a:chOff x="3713413" y="4796709"/>
            <a:chExt cx="1835420" cy="946998"/>
          </a:xfrm>
        </p:grpSpPr>
        <p:sp>
          <p:nvSpPr>
            <p:cNvPr id="51" name="Google Shape;200;p27">
              <a:extLst>
                <a:ext uri="{FF2B5EF4-FFF2-40B4-BE49-F238E27FC236}">
                  <a16:creationId xmlns:a16="http://schemas.microsoft.com/office/drawing/2014/main" id="{0AEA6DFE-0EA0-4C85-A8A7-0F4BFAA308C7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i="1" dirty="0">
                  <a:solidFill>
                    <a:schemeClr val="bg1"/>
                  </a:solidFill>
                </a:rPr>
                <a:t>Account</a:t>
              </a:r>
              <a:endParaRPr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2" name="Google Shape;200;p27">
              <a:extLst>
                <a:ext uri="{FF2B5EF4-FFF2-40B4-BE49-F238E27FC236}">
                  <a16:creationId xmlns:a16="http://schemas.microsoft.com/office/drawing/2014/main" id="{69228244-FA09-4F4E-ABD3-43F7A27C185D}"/>
                </a:ext>
              </a:extLst>
            </p:cNvPr>
            <p:cNvSpPr/>
            <p:nvPr/>
          </p:nvSpPr>
          <p:spPr>
            <a:xfrm>
              <a:off x="3713413" y="5029212"/>
              <a:ext cx="1835420" cy="27227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IN" sz="1400" i="1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balance:double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Google Shape;200;p27">
              <a:extLst>
                <a:ext uri="{FF2B5EF4-FFF2-40B4-BE49-F238E27FC236}">
                  <a16:creationId xmlns:a16="http://schemas.microsoft.com/office/drawing/2014/main" id="{93705C5A-3030-47F0-9973-30877B827B42}"/>
                </a:ext>
              </a:extLst>
            </p:cNvPr>
            <p:cNvSpPr/>
            <p:nvPr/>
          </p:nvSpPr>
          <p:spPr>
            <a:xfrm>
              <a:off x="3713413" y="5299921"/>
              <a:ext cx="1835420" cy="44378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debitAmount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amount:double</a:t>
              </a:r>
              <a:r>
                <a:rPr lang="en-IN" sz="1400" dirty="0">
                  <a:solidFill>
                    <a:schemeClr val="tx1"/>
                  </a:solidFill>
                </a:rPr>
                <a:t>): void</a:t>
              </a:r>
            </a:p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creditAmount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amount:double</a:t>
              </a:r>
              <a:r>
                <a:rPr lang="en-IN" sz="1400" dirty="0">
                  <a:solidFill>
                    <a:schemeClr val="tx1"/>
                  </a:solidFill>
                </a:rPr>
                <a:t>) : int</a:t>
              </a:r>
            </a:p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</a:t>
              </a:r>
              <a:r>
                <a:rPr lang="en-IN" sz="1400" dirty="0" err="1">
                  <a:solidFill>
                    <a:schemeClr val="tx1"/>
                  </a:solidFill>
                </a:rPr>
                <a:t>getBalance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r>
                <a:rPr lang="en-IN" sz="1400" dirty="0">
                  <a:solidFill>
                    <a:schemeClr val="tx1"/>
                  </a:solidFill>
                </a:rPr>
                <a:t>) : double 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AF93CB-75F5-42B3-B483-FED3C056AED5}"/>
              </a:ext>
            </a:extLst>
          </p:cNvPr>
          <p:cNvGrpSpPr/>
          <p:nvPr/>
        </p:nvGrpSpPr>
        <p:grpSpPr>
          <a:xfrm>
            <a:off x="4951742" y="3548413"/>
            <a:ext cx="3993565" cy="1040128"/>
            <a:chOff x="5753361" y="4367090"/>
            <a:chExt cx="2797184" cy="773745"/>
          </a:xfrm>
        </p:grpSpPr>
        <p:sp>
          <p:nvSpPr>
            <p:cNvPr id="55" name="Google Shape;200;p27">
              <a:extLst>
                <a:ext uri="{FF2B5EF4-FFF2-40B4-BE49-F238E27FC236}">
                  <a16:creationId xmlns:a16="http://schemas.microsoft.com/office/drawing/2014/main" id="{B8ED8D7D-7F1B-44F5-B74A-AF413FF3E8CC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SavingAccount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Google Shape;200;p27">
              <a:extLst>
                <a:ext uri="{FF2B5EF4-FFF2-40B4-BE49-F238E27FC236}">
                  <a16:creationId xmlns:a16="http://schemas.microsoft.com/office/drawing/2014/main" id="{DE20083C-9786-4F79-B8DD-B89664D9334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interestRate:double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Google Shape;200;p27">
              <a:extLst>
                <a:ext uri="{FF2B5EF4-FFF2-40B4-BE49-F238E27FC236}">
                  <a16:creationId xmlns:a16="http://schemas.microsoft.com/office/drawing/2014/main" id="{F0A50E83-26D6-48AF-8D68-70ACA6D1553E}"/>
                </a:ext>
              </a:extLst>
            </p:cNvPr>
            <p:cNvSpPr/>
            <p:nvPr/>
          </p:nvSpPr>
          <p:spPr>
            <a:xfrm>
              <a:off x="5753361" y="4887916"/>
              <a:ext cx="2797184" cy="2529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IN" sz="1400" dirty="0">
                  <a:solidFill>
                    <a:schemeClr val="tx1"/>
                  </a:solidFill>
                </a:rPr>
                <a:t>+ </a:t>
              </a:r>
              <a:r>
                <a:rPr lang="en-IN" sz="1400" dirty="0" err="1">
                  <a:solidFill>
                    <a:schemeClr val="tx1"/>
                  </a:solidFill>
                </a:rPr>
                <a:t>isTransactionLimitOut</a:t>
              </a:r>
              <a:r>
                <a:rPr lang="en-IN" sz="1400" dirty="0">
                  <a:solidFill>
                    <a:schemeClr val="tx1"/>
                  </a:solidFill>
                </a:rPr>
                <a:t>(</a:t>
              </a:r>
              <a:r>
                <a:rPr lang="en-IN" sz="1400" dirty="0" err="1">
                  <a:solidFill>
                    <a:schemeClr val="tx1"/>
                  </a:solidFill>
                </a:rPr>
                <a:t>accountNo:long</a:t>
              </a:r>
              <a:r>
                <a:rPr lang="en-IN" sz="1400" dirty="0">
                  <a:solidFill>
                    <a:schemeClr val="tx1"/>
                  </a:solidFill>
                </a:rPr>
                <a:t>) : int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CE4EE2-1B49-45BC-8B15-B3903E412CFE}"/>
              </a:ext>
            </a:extLst>
          </p:cNvPr>
          <p:cNvGrpSpPr/>
          <p:nvPr/>
        </p:nvGrpSpPr>
        <p:grpSpPr>
          <a:xfrm>
            <a:off x="7230846" y="2929671"/>
            <a:ext cx="3342247" cy="599918"/>
            <a:chOff x="4487057" y="3981744"/>
            <a:chExt cx="2639981" cy="106790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554CEB-52AE-40C2-987C-51510CF8E7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2BED1C-E024-44FF-86A2-00F2A25B5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7C3CB9-FE72-4552-A7D1-A42F2748F3AC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6992EC1-7C8D-43EC-9BAF-BDA9B376F3BA}"/>
                </a:ext>
              </a:extLst>
            </p:cNvPr>
            <p:cNvSpPr/>
            <p:nvPr/>
          </p:nvSpPr>
          <p:spPr>
            <a:xfrm>
              <a:off x="5681707" y="3981744"/>
              <a:ext cx="233702" cy="118783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D05762-E714-400F-A134-4BC3A69E24F9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5798558" y="4100527"/>
              <a:ext cx="2998" cy="51754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9ABC00-F05B-4D27-8141-178D123AB6A4}"/>
              </a:ext>
            </a:extLst>
          </p:cNvPr>
          <p:cNvGrpSpPr/>
          <p:nvPr/>
        </p:nvGrpSpPr>
        <p:grpSpPr>
          <a:xfrm>
            <a:off x="9347083" y="3529588"/>
            <a:ext cx="2567413" cy="1148398"/>
            <a:chOff x="5753361" y="4367090"/>
            <a:chExt cx="2797184" cy="854287"/>
          </a:xfrm>
        </p:grpSpPr>
        <p:sp>
          <p:nvSpPr>
            <p:cNvPr id="65" name="Google Shape;200;p27">
              <a:extLst>
                <a:ext uri="{FF2B5EF4-FFF2-40B4-BE49-F238E27FC236}">
                  <a16:creationId xmlns:a16="http://schemas.microsoft.com/office/drawing/2014/main" id="{677509C2-3C67-4137-A1A1-1604BA062B37}"/>
                </a:ext>
              </a:extLst>
            </p:cNvPr>
            <p:cNvSpPr/>
            <p:nvPr/>
          </p:nvSpPr>
          <p:spPr>
            <a:xfrm>
              <a:off x="5753361" y="4367090"/>
              <a:ext cx="2797184" cy="28741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CurrentAccount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Google Shape;200;p27">
              <a:extLst>
                <a:ext uri="{FF2B5EF4-FFF2-40B4-BE49-F238E27FC236}">
                  <a16:creationId xmlns:a16="http://schemas.microsoft.com/office/drawing/2014/main" id="{3448CE2C-E507-4EED-A28A-47F439614E50}"/>
                </a:ext>
              </a:extLst>
            </p:cNvPr>
            <p:cNvSpPr/>
            <p:nvPr/>
          </p:nvSpPr>
          <p:spPr>
            <a:xfrm>
              <a:off x="5753361" y="4654503"/>
              <a:ext cx="2797184" cy="2369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IN" sz="1400" dirty="0"/>
            </a:p>
          </p:txBody>
        </p:sp>
        <p:sp>
          <p:nvSpPr>
            <p:cNvPr id="67" name="Google Shape;200;p27">
              <a:extLst>
                <a:ext uri="{FF2B5EF4-FFF2-40B4-BE49-F238E27FC236}">
                  <a16:creationId xmlns:a16="http://schemas.microsoft.com/office/drawing/2014/main" id="{A9093674-6EB4-4FC5-9FBE-9701D1693670}"/>
                </a:ext>
              </a:extLst>
            </p:cNvPr>
            <p:cNvSpPr/>
            <p:nvPr/>
          </p:nvSpPr>
          <p:spPr>
            <a:xfrm>
              <a:off x="5753361" y="4887916"/>
              <a:ext cx="2797184" cy="33346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endParaRPr lang="en-IN" sz="14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737517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BC96-7A3C-49BF-808A-35ED2C64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and Association Concepts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66AF8B-4496-4D8B-90DB-02C3BD07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98" y="781021"/>
            <a:ext cx="12067002" cy="5158140"/>
          </a:xfrm>
        </p:spPr>
        <p:txBody>
          <a:bodyPr/>
          <a:lstStyle/>
          <a:p>
            <a:r>
              <a:rPr lang="en-US" dirty="0"/>
              <a:t>Link and associations are the means for </a:t>
            </a:r>
            <a:r>
              <a:rPr lang="en-US" b="1" dirty="0">
                <a:solidFill>
                  <a:srgbClr val="C00000"/>
                </a:solidFill>
              </a:rPr>
              <a:t>establishing relationships among objects and classes</a:t>
            </a:r>
            <a:r>
              <a:rPr lang="en-US" dirty="0"/>
              <a:t>.</a:t>
            </a:r>
          </a:p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link</a:t>
            </a:r>
            <a:r>
              <a:rPr lang="en-US" dirty="0"/>
              <a:t> is a physical or conceptual connection among objects.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association</a:t>
            </a:r>
            <a:r>
              <a:rPr lang="en-US" dirty="0"/>
              <a:t> is a description of a group of links with common structure and common semantic &amp; it is optional.</a:t>
            </a:r>
          </a:p>
          <a:p>
            <a:r>
              <a:rPr lang="en-US" b="1" dirty="0">
                <a:solidFill>
                  <a:srgbClr val="C00000"/>
                </a:solidFill>
              </a:rPr>
              <a:t>Aggregation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Composition</a:t>
            </a:r>
            <a:r>
              <a:rPr lang="en-US" dirty="0"/>
              <a:t> are the two forms of association. It is a </a:t>
            </a:r>
            <a:r>
              <a:rPr lang="en-US" dirty="0">
                <a:solidFill>
                  <a:srgbClr val="A32D19"/>
                </a:solidFill>
              </a:rPr>
              <a:t>subset of association.</a:t>
            </a:r>
          </a:p>
          <a:p>
            <a:r>
              <a:rPr lang="en-US" dirty="0"/>
              <a:t>Means they are </a:t>
            </a:r>
            <a:r>
              <a:rPr lang="en-US" b="1" dirty="0">
                <a:solidFill>
                  <a:srgbClr val="A32D19"/>
                </a:solidFill>
              </a:rPr>
              <a:t>specific cases of association</a:t>
            </a:r>
            <a:r>
              <a:rPr lang="en-US" dirty="0"/>
              <a:t>. In both aggregation and composition </a:t>
            </a:r>
            <a:r>
              <a:rPr lang="en-US" dirty="0">
                <a:solidFill>
                  <a:srgbClr val="A32D19"/>
                </a:solidFill>
              </a:rPr>
              <a:t>object of one class "owns" object of another class</a:t>
            </a:r>
            <a:r>
              <a:rPr lang="en-US" dirty="0"/>
              <a:t>, but there is a minor difference.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5DFFE77-040C-4CF5-AEFC-B5D95D4C19A2}"/>
              </a:ext>
            </a:extLst>
          </p:cNvPr>
          <p:cNvSpPr/>
          <p:nvPr/>
        </p:nvSpPr>
        <p:spPr>
          <a:xfrm>
            <a:off x="131180" y="816746"/>
            <a:ext cx="11929640" cy="89664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Aggregation is a </a:t>
            </a:r>
            <a:r>
              <a:rPr lang="en-US" sz="2400" b="1" dirty="0">
                <a:solidFill>
                  <a:srgbClr val="C00000"/>
                </a:solidFill>
              </a:rPr>
              <a:t>subset of association</a:t>
            </a:r>
            <a:r>
              <a:rPr lang="en-US" sz="2400" dirty="0"/>
              <a:t>. it is a collection of different things. </a:t>
            </a:r>
          </a:p>
          <a:p>
            <a:pPr algn="ctr"/>
            <a:r>
              <a:rPr lang="en-US" sz="2400" dirty="0"/>
              <a:t>It is more specific than an association.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79" y="2890239"/>
            <a:ext cx="6251865" cy="32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Here we are considering a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example. A </a:t>
            </a:r>
            <a:r>
              <a:rPr lang="en-US" dirty="0">
                <a:solidFill>
                  <a:srgbClr val="C00000"/>
                </a:solidFill>
              </a:rPr>
              <a:t>car cannot move</a:t>
            </a:r>
            <a:r>
              <a:rPr lang="en-US" dirty="0"/>
              <a:t> without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. </a:t>
            </a:r>
          </a:p>
          <a:p>
            <a:r>
              <a:rPr lang="en-US" dirty="0"/>
              <a:t>But 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independently</a:t>
            </a:r>
            <a:r>
              <a:rPr lang="en-US" dirty="0"/>
              <a:t> used </a:t>
            </a:r>
            <a:r>
              <a:rPr lang="en-US" dirty="0">
                <a:solidFill>
                  <a:srgbClr val="C00000"/>
                </a:solidFill>
              </a:rPr>
              <a:t>with the bike, scooter, cycle, or any other vehicle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object can </a:t>
            </a:r>
            <a:r>
              <a:rPr lang="en-US" dirty="0">
                <a:solidFill>
                  <a:srgbClr val="C00000"/>
                </a:solidFill>
              </a:rPr>
              <a:t>exist without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object, which </a:t>
            </a:r>
            <a:r>
              <a:rPr lang="en-US" dirty="0">
                <a:solidFill>
                  <a:srgbClr val="C00000"/>
                </a:solidFill>
              </a:rPr>
              <a:t>proves to be an aggregation </a:t>
            </a:r>
            <a:r>
              <a:rPr lang="en-US" dirty="0"/>
              <a:t>relationship.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FFA69-47A5-46C6-898D-80E6ACB6A4EA}"/>
              </a:ext>
            </a:extLst>
          </p:cNvPr>
          <p:cNvSpPr/>
          <p:nvPr/>
        </p:nvSpPr>
        <p:spPr>
          <a:xfrm>
            <a:off x="131180" y="178568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C00000"/>
                </a:solidFill>
              </a:rPr>
              <a:t>has a</a:t>
            </a:r>
            <a:r>
              <a:rPr lang="en-US" sz="2400" dirty="0"/>
              <a:t>’ 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2AB4E-7C07-4345-AB97-910E332633AE}"/>
              </a:ext>
            </a:extLst>
          </p:cNvPr>
          <p:cNvSpPr/>
          <p:nvPr/>
        </p:nvSpPr>
        <p:spPr>
          <a:xfrm>
            <a:off x="131180" y="2324710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Aggregation implies a relationship where the </a:t>
            </a:r>
            <a:r>
              <a:rPr lang="en-US" sz="2400" b="1" dirty="0">
                <a:solidFill>
                  <a:srgbClr val="C00000"/>
                </a:solidFill>
              </a:rPr>
              <a:t>child is independent </a:t>
            </a:r>
            <a:r>
              <a:rPr lang="en-US" sz="2400" dirty="0"/>
              <a:t>of its </a:t>
            </a:r>
            <a:r>
              <a:rPr lang="en-US" sz="2400" b="1" dirty="0">
                <a:solidFill>
                  <a:srgbClr val="A32D19"/>
                </a:solidFill>
              </a:rPr>
              <a:t>parent</a:t>
            </a:r>
            <a:r>
              <a:rPr lang="en-US" sz="2400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35923E-F633-427D-8CAA-AAC931147390}"/>
              </a:ext>
            </a:extLst>
          </p:cNvPr>
          <p:cNvGrpSpPr/>
          <p:nvPr/>
        </p:nvGrpSpPr>
        <p:grpSpPr>
          <a:xfrm>
            <a:off x="6757375" y="3631192"/>
            <a:ext cx="5007017" cy="1284778"/>
            <a:chOff x="6757375" y="3631192"/>
            <a:chExt cx="5007017" cy="12847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8D7B3F-8C65-475F-A4D1-8F0FB36CAC24}"/>
                </a:ext>
              </a:extLst>
            </p:cNvPr>
            <p:cNvGrpSpPr/>
            <p:nvPr/>
          </p:nvGrpSpPr>
          <p:grpSpPr>
            <a:xfrm>
              <a:off x="6757375" y="3660963"/>
              <a:ext cx="1498858" cy="1255007"/>
              <a:chOff x="5753361" y="4367090"/>
              <a:chExt cx="2797184" cy="1255007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Car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BAE35B-5145-4A25-9505-CC6A8A5B11F9}"/>
                </a:ext>
              </a:extLst>
            </p:cNvPr>
            <p:cNvGrpSpPr/>
            <p:nvPr/>
          </p:nvGrpSpPr>
          <p:grpSpPr>
            <a:xfrm>
              <a:off x="10265534" y="3631192"/>
              <a:ext cx="1498858" cy="1255007"/>
              <a:chOff x="5753361" y="4367090"/>
              <a:chExt cx="2797184" cy="1255007"/>
            </a:xfrm>
          </p:grpSpPr>
          <p:sp>
            <p:nvSpPr>
              <p:cNvPr id="26" name="Google Shape;200;p27">
                <a:extLst>
                  <a:ext uri="{FF2B5EF4-FFF2-40B4-BE49-F238E27FC236}">
                    <a16:creationId xmlns:a16="http://schemas.microsoft.com/office/drawing/2014/main" id="{3D4764D6-AF4A-428B-9D88-0F5F4A176D38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Wheel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id="{DA92BB26-A06F-436B-87C0-4CEFDE3E75F5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id="{1DF1ABAC-18F0-40C6-804D-055C36A207A4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id="{25731F28-A166-4538-94A9-0DEB30F39484}"/>
                </a:ext>
              </a:extLst>
            </p:cNvPr>
            <p:cNvCxnSpPr>
              <a:cxnSpLocks/>
              <a:stCxn id="13" idx="3"/>
              <a:endCxn id="26" idx="1"/>
            </p:cNvCxnSpPr>
            <p:nvPr/>
          </p:nvCxnSpPr>
          <p:spPr>
            <a:xfrm flipV="1">
              <a:off x="8256233" y="3891023"/>
              <a:ext cx="2009301" cy="29771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id="{0B14F56B-F00A-40D8-81B1-35E6D5BAAFCE}"/>
                </a:ext>
              </a:extLst>
            </p:cNvPr>
            <p:cNvSpPr/>
            <p:nvPr/>
          </p:nvSpPr>
          <p:spPr>
            <a:xfrm rot="16200000">
              <a:off x="8323813" y="3805221"/>
              <a:ext cx="117086" cy="228600"/>
            </a:xfrm>
            <a:prstGeom prst="flowChartDecision">
              <a:avLst/>
            </a:prstGeom>
            <a:solidFill>
              <a:schemeClr val="bg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5DFFE77-040C-4CF5-AEFC-B5D95D4C19A2}"/>
              </a:ext>
            </a:extLst>
          </p:cNvPr>
          <p:cNvSpPr/>
          <p:nvPr/>
        </p:nvSpPr>
        <p:spPr>
          <a:xfrm>
            <a:off x="131180" y="933794"/>
            <a:ext cx="11929640" cy="976266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composition is a part of the aggregation. It represents the </a:t>
            </a:r>
            <a:r>
              <a:rPr lang="en-US" sz="2400" b="1" dirty="0">
                <a:solidFill>
                  <a:srgbClr val="A32D19"/>
                </a:solidFill>
              </a:rPr>
              <a:t>dependency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32D19"/>
                </a:solidFill>
              </a:rPr>
              <a:t>between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A32D19"/>
                </a:solidFill>
              </a:rPr>
              <a:t>parent</a:t>
            </a:r>
            <a:r>
              <a:rPr lang="en-US" sz="2400" dirty="0"/>
              <a:t> and its </a:t>
            </a:r>
            <a:r>
              <a:rPr lang="en-US" sz="2400" b="1" dirty="0">
                <a:solidFill>
                  <a:srgbClr val="A32D19"/>
                </a:solidFill>
              </a:rPr>
              <a:t>children</a:t>
            </a:r>
            <a:r>
              <a:rPr lang="en-US" sz="2400" dirty="0"/>
              <a:t>, which means if the </a:t>
            </a:r>
            <a:r>
              <a:rPr lang="en-US" sz="2400" dirty="0">
                <a:solidFill>
                  <a:srgbClr val="A32D19"/>
                </a:solidFill>
              </a:rPr>
              <a:t>parent is discarded </a:t>
            </a:r>
            <a:r>
              <a:rPr lang="en-US" sz="2400" dirty="0"/>
              <a:t>then its </a:t>
            </a:r>
            <a:r>
              <a:rPr lang="en-US" sz="2400" dirty="0">
                <a:solidFill>
                  <a:srgbClr val="A32D19"/>
                </a:solidFill>
              </a:rPr>
              <a:t>children will also discard</a:t>
            </a:r>
            <a:r>
              <a:rPr lang="en-US" sz="2400" dirty="0"/>
              <a:t>. 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80" y="3530730"/>
            <a:ext cx="6251865" cy="203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</a:t>
            </a:r>
            <a:r>
              <a:rPr lang="en-US" dirty="0">
                <a:solidFill>
                  <a:srgbClr val="A32D19"/>
                </a:solidFill>
              </a:rPr>
              <a:t>Person</a:t>
            </a:r>
            <a:r>
              <a:rPr lang="en-US" dirty="0"/>
              <a:t> class with </a:t>
            </a:r>
            <a:r>
              <a:rPr lang="en-US" dirty="0">
                <a:solidFill>
                  <a:srgbClr val="A32D19"/>
                </a:solidFill>
              </a:rPr>
              <a:t>Brain</a:t>
            </a:r>
            <a:r>
              <a:rPr lang="en-US" dirty="0"/>
              <a:t> class, </a:t>
            </a:r>
            <a:r>
              <a:rPr lang="en-US" dirty="0">
                <a:solidFill>
                  <a:srgbClr val="A32D19"/>
                </a:solidFill>
              </a:rPr>
              <a:t>Heart</a:t>
            </a:r>
            <a:r>
              <a:rPr lang="en-US" dirty="0"/>
              <a:t> class, and </a:t>
            </a:r>
            <a:r>
              <a:rPr lang="en-US" dirty="0">
                <a:solidFill>
                  <a:srgbClr val="A32D19"/>
                </a:solidFill>
              </a:rPr>
              <a:t>Legs</a:t>
            </a:r>
            <a:r>
              <a:rPr lang="en-US" dirty="0"/>
              <a:t> class.</a:t>
            </a:r>
          </a:p>
          <a:p>
            <a:r>
              <a:rPr lang="en-US" dirty="0"/>
              <a:t>If the person is destroyed, the brain, heart, and legs will also get discarded.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FFA69-47A5-46C6-898D-80E6ACB6A4EA}"/>
              </a:ext>
            </a:extLst>
          </p:cNvPr>
          <p:cNvSpPr/>
          <p:nvPr/>
        </p:nvSpPr>
        <p:spPr>
          <a:xfrm>
            <a:off x="131180" y="2074929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A32D19"/>
                </a:solidFill>
              </a:rPr>
              <a:t>part-of’ </a:t>
            </a:r>
            <a:r>
              <a:rPr lang="en-US" sz="2400" dirty="0"/>
              <a:t>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2AB4E-7C07-4345-AB97-910E332633AE}"/>
              </a:ext>
            </a:extLst>
          </p:cNvPr>
          <p:cNvSpPr/>
          <p:nvPr/>
        </p:nvSpPr>
        <p:spPr>
          <a:xfrm>
            <a:off x="131180" y="2680078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 composition, both the entities are </a:t>
            </a:r>
            <a:r>
              <a:rPr lang="en-US" sz="2400" dirty="0">
                <a:solidFill>
                  <a:srgbClr val="A32D19"/>
                </a:solidFill>
              </a:rPr>
              <a:t>dependent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A32D19"/>
                </a:solidFill>
              </a:rPr>
              <a:t>each other</a:t>
            </a:r>
            <a:r>
              <a:rPr lang="en-US" sz="24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8C9E3C-0E71-4D03-9822-043188B6D1F0}"/>
              </a:ext>
            </a:extLst>
          </p:cNvPr>
          <p:cNvGrpSpPr/>
          <p:nvPr/>
        </p:nvGrpSpPr>
        <p:grpSpPr>
          <a:xfrm>
            <a:off x="6658256" y="3429000"/>
            <a:ext cx="5177174" cy="2973848"/>
            <a:chOff x="6658256" y="3429000"/>
            <a:chExt cx="5177174" cy="2973848"/>
          </a:xfrm>
        </p:grpSpPr>
        <p:cxnSp>
          <p:nvCxnSpPr>
            <p:cNvPr id="41" name="Google Shape;248;p32">
              <a:extLst>
                <a:ext uri="{FF2B5EF4-FFF2-40B4-BE49-F238E27FC236}">
                  <a16:creationId xmlns:a16="http://schemas.microsoft.com/office/drawing/2014/main" id="{1D7060C7-D676-4EF6-B4A9-0EF8154B3436}"/>
                </a:ext>
              </a:extLst>
            </p:cNvPr>
            <p:cNvCxnSpPr>
              <a:cxnSpLocks/>
              <a:stCxn id="31" idx="0"/>
              <a:endCxn id="38" idx="0"/>
            </p:cNvCxnSpPr>
            <p:nvPr/>
          </p:nvCxnSpPr>
          <p:spPr>
            <a:xfrm flipH="1" flipV="1">
              <a:off x="9232497" y="4639623"/>
              <a:ext cx="14346" cy="79269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8D7B3F-8C65-475F-A4D1-8F0FB36CAC24}"/>
                </a:ext>
              </a:extLst>
            </p:cNvPr>
            <p:cNvGrpSpPr/>
            <p:nvPr/>
          </p:nvGrpSpPr>
          <p:grpSpPr>
            <a:xfrm>
              <a:off x="8497414" y="3429000"/>
              <a:ext cx="1498858" cy="970535"/>
              <a:chOff x="5753361" y="4367090"/>
              <a:chExt cx="2797184" cy="970535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Person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id="{25731F28-A166-4538-94A9-0DEB30F39484}"/>
                </a:ext>
              </a:extLst>
            </p:cNvPr>
            <p:cNvCxnSpPr>
              <a:cxnSpLocks/>
              <a:stCxn id="18" idx="0"/>
              <a:endCxn id="29" idx="0"/>
            </p:cNvCxnSpPr>
            <p:nvPr/>
          </p:nvCxnSpPr>
          <p:spPr>
            <a:xfrm flipV="1">
              <a:off x="7407685" y="3696456"/>
              <a:ext cx="837823" cy="1735857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id="{0B14F56B-F00A-40D8-81B1-35E6D5BAAFCE}"/>
                </a:ext>
              </a:extLst>
            </p:cNvPr>
            <p:cNvSpPr/>
            <p:nvPr/>
          </p:nvSpPr>
          <p:spPr>
            <a:xfrm rot="16200000">
              <a:off x="8301265" y="3582156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4C5372-2A87-4384-9E59-9F3C970740DE}"/>
                </a:ext>
              </a:extLst>
            </p:cNvPr>
            <p:cNvGrpSpPr/>
            <p:nvPr/>
          </p:nvGrpSpPr>
          <p:grpSpPr>
            <a:xfrm>
              <a:off x="6658256" y="5432313"/>
              <a:ext cx="1498858" cy="970535"/>
              <a:chOff x="5753361" y="4367090"/>
              <a:chExt cx="2797184" cy="970535"/>
            </a:xfrm>
          </p:grpSpPr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id="{28A9A2AF-DFE9-4BB9-92DA-BABC812A9D41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Brain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200;p27">
                <a:extLst>
                  <a:ext uri="{FF2B5EF4-FFF2-40B4-BE49-F238E27FC236}">
                    <a16:creationId xmlns:a16="http://schemas.microsoft.com/office/drawing/2014/main" id="{AC46ACD6-D5E7-436D-8794-E4E3A6174C46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/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id="{676DAB1A-9461-431A-A507-7B9AC031C205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CA5EC1-0267-47DA-AB27-00C40E8F3405}"/>
                </a:ext>
              </a:extLst>
            </p:cNvPr>
            <p:cNvGrpSpPr/>
            <p:nvPr/>
          </p:nvGrpSpPr>
          <p:grpSpPr>
            <a:xfrm>
              <a:off x="8497414" y="5432313"/>
              <a:ext cx="1498858" cy="970535"/>
              <a:chOff x="5753361" y="4367090"/>
              <a:chExt cx="2797184" cy="970535"/>
            </a:xfrm>
          </p:grpSpPr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id="{9C9D2220-061D-46BB-9A21-C9B790D7248B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Heart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Google Shape;200;p27">
                <a:extLst>
                  <a:ext uri="{FF2B5EF4-FFF2-40B4-BE49-F238E27FC236}">
                    <a16:creationId xmlns:a16="http://schemas.microsoft.com/office/drawing/2014/main" id="{ADA42E57-01E2-4455-A747-7B4332C15E20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id="{5DD13B67-0E92-44A4-8FC6-2B8FACA44FA0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F214B69-BF2D-4D5D-B721-32D817C10F98}"/>
                </a:ext>
              </a:extLst>
            </p:cNvPr>
            <p:cNvGrpSpPr/>
            <p:nvPr/>
          </p:nvGrpSpPr>
          <p:grpSpPr>
            <a:xfrm>
              <a:off x="10336572" y="5432313"/>
              <a:ext cx="1498858" cy="957283"/>
              <a:chOff x="5753361" y="4367090"/>
              <a:chExt cx="2797184" cy="957283"/>
            </a:xfrm>
          </p:grpSpPr>
          <p:sp>
            <p:nvSpPr>
              <p:cNvPr id="35" name="Google Shape;200;p27">
                <a:extLst>
                  <a:ext uri="{FF2B5EF4-FFF2-40B4-BE49-F238E27FC236}">
                    <a16:creationId xmlns:a16="http://schemas.microsoft.com/office/drawing/2014/main" id="{13509504-8A3A-45A2-803A-CDA4A4E371DA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Legs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200;p27">
                <a:extLst>
                  <a:ext uri="{FF2B5EF4-FFF2-40B4-BE49-F238E27FC236}">
                    <a16:creationId xmlns:a16="http://schemas.microsoft.com/office/drawing/2014/main" id="{70A29698-6372-4D30-B61E-4BB74A55749A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Google Shape;200;p27">
                <a:extLst>
                  <a:ext uri="{FF2B5EF4-FFF2-40B4-BE49-F238E27FC236}">
                    <a16:creationId xmlns:a16="http://schemas.microsoft.com/office/drawing/2014/main" id="{BB66C16F-EDB2-430A-A8AC-8B6092DE0BDD}"/>
                  </a:ext>
                </a:extLst>
              </p:cNvPr>
              <p:cNvSpPr/>
              <p:nvPr/>
            </p:nvSpPr>
            <p:spPr>
              <a:xfrm>
                <a:off x="5753361" y="5094313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Google Shape;247;p32">
              <a:extLst>
                <a:ext uri="{FF2B5EF4-FFF2-40B4-BE49-F238E27FC236}">
                  <a16:creationId xmlns:a16="http://schemas.microsoft.com/office/drawing/2014/main" id="{277ECB3B-1F66-414C-B23B-AF69BB828600}"/>
                </a:ext>
              </a:extLst>
            </p:cNvPr>
            <p:cNvSpPr/>
            <p:nvPr/>
          </p:nvSpPr>
          <p:spPr>
            <a:xfrm rot="10800000">
              <a:off x="9173954" y="4411023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47;p32">
              <a:extLst>
                <a:ext uri="{FF2B5EF4-FFF2-40B4-BE49-F238E27FC236}">
                  <a16:creationId xmlns:a16="http://schemas.microsoft.com/office/drawing/2014/main" id="{55A15FAA-266C-4FFD-A38A-E51965FE0C1F}"/>
                </a:ext>
              </a:extLst>
            </p:cNvPr>
            <p:cNvSpPr/>
            <p:nvPr/>
          </p:nvSpPr>
          <p:spPr>
            <a:xfrm rot="16200000">
              <a:off x="10052029" y="3595309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248;p32">
              <a:extLst>
                <a:ext uri="{FF2B5EF4-FFF2-40B4-BE49-F238E27FC236}">
                  <a16:creationId xmlns:a16="http://schemas.microsoft.com/office/drawing/2014/main" id="{DB7F8763-A6E0-4890-892D-43AF70CB6511}"/>
                </a:ext>
              </a:extLst>
            </p:cNvPr>
            <p:cNvCxnSpPr>
              <a:cxnSpLocks/>
              <a:stCxn id="35" idx="0"/>
              <a:endCxn id="40" idx="2"/>
            </p:cNvCxnSpPr>
            <p:nvPr/>
          </p:nvCxnSpPr>
          <p:spPr>
            <a:xfrm flipH="1" flipV="1">
              <a:off x="10224872" y="3709609"/>
              <a:ext cx="861129" cy="1722704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73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3154-BD3B-40AD-B3D7-8FF2A52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042F-CB84-4618-8ABD-362A42A3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81597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Multiplicity</a:t>
            </a:r>
            <a:r>
              <a:rPr lang="en-US" dirty="0"/>
              <a:t> is the </a:t>
            </a:r>
            <a:r>
              <a:rPr lang="en-US" dirty="0">
                <a:solidFill>
                  <a:srgbClr val="A32D19"/>
                </a:solidFill>
              </a:rPr>
              <a:t>specification</a:t>
            </a:r>
            <a:r>
              <a:rPr lang="en-US" dirty="0"/>
              <a:t> of the number of </a:t>
            </a:r>
            <a:r>
              <a:rPr lang="en-US" dirty="0">
                <a:solidFill>
                  <a:srgbClr val="A32D19"/>
                </a:solidFill>
              </a:rPr>
              <a:t>instances of one class </a:t>
            </a:r>
            <a:r>
              <a:rPr lang="en-US" dirty="0"/>
              <a:t>that may be </a:t>
            </a:r>
            <a:r>
              <a:rPr lang="en-US" dirty="0">
                <a:solidFill>
                  <a:srgbClr val="A32D19"/>
                </a:solidFill>
              </a:rPr>
              <a:t>related</a:t>
            </a:r>
            <a:r>
              <a:rPr lang="en-US" dirty="0"/>
              <a:t> to the instance of another class</a:t>
            </a:r>
            <a:r>
              <a:rPr lang="en-US" b="1" dirty="0"/>
              <a:t>.</a:t>
            </a:r>
          </a:p>
          <a:p>
            <a:r>
              <a:rPr lang="en-US" dirty="0"/>
              <a:t>Multiplicity constrains the </a:t>
            </a:r>
            <a:r>
              <a:rPr lang="en-US" dirty="0">
                <a:solidFill>
                  <a:srgbClr val="A32D19"/>
                </a:solidFill>
              </a:rPr>
              <a:t>number of a related object</a:t>
            </a:r>
            <a:r>
              <a:rPr lang="en-US" dirty="0"/>
              <a:t>.</a:t>
            </a:r>
          </a:p>
          <a:p>
            <a:r>
              <a:rPr lang="en-US" dirty="0"/>
              <a:t>You can use multiple associations between objects.</a:t>
            </a:r>
          </a:p>
          <a:p>
            <a:r>
              <a:rPr lang="en-US" dirty="0"/>
              <a:t>Some typical type of multiplicity:</a:t>
            </a:r>
          </a:p>
          <a:p>
            <a:endParaRPr lang="en-IN" dirty="0"/>
          </a:p>
        </p:txBody>
      </p:sp>
      <p:graphicFrame>
        <p:nvGraphicFramePr>
          <p:cNvPr id="4" name="Google Shape;266;p34">
            <a:extLst>
              <a:ext uri="{FF2B5EF4-FFF2-40B4-BE49-F238E27FC236}">
                <a16:creationId xmlns:a16="http://schemas.microsoft.com/office/drawing/2014/main" id="{BCA59E60-C883-47FF-8CC9-888C02858FE3}"/>
              </a:ext>
            </a:extLst>
          </p:cNvPr>
          <p:cNvGraphicFramePr/>
          <p:nvPr/>
        </p:nvGraphicFramePr>
        <p:xfrm>
          <a:off x="1920537" y="3123399"/>
          <a:ext cx="8496300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Multiplicity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Cardinality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No instances or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Exactly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or more instances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 least one instance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Exactly 5 instances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m..n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 least m but no more than n instances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3D3F-9F3C-4EBD-BCCA-ACEC347E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Multiplicity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2D554A-718A-413D-A67C-F1E1E752E8C5}"/>
              </a:ext>
            </a:extLst>
          </p:cNvPr>
          <p:cNvGrpSpPr/>
          <p:nvPr/>
        </p:nvGrpSpPr>
        <p:grpSpPr>
          <a:xfrm>
            <a:off x="284165" y="1383722"/>
            <a:ext cx="4512603" cy="560075"/>
            <a:chOff x="4801661" y="1105698"/>
            <a:chExt cx="4512603" cy="560075"/>
          </a:xfrm>
        </p:grpSpPr>
        <p:cxnSp>
          <p:nvCxnSpPr>
            <p:cNvPr id="4" name="Google Shape;272;p35">
              <a:extLst>
                <a:ext uri="{FF2B5EF4-FFF2-40B4-BE49-F238E27FC236}">
                  <a16:creationId xmlns:a16="http://schemas.microsoft.com/office/drawing/2014/main" id="{3CCBC7B9-334D-4FD0-90DD-0A1D8A06E5A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273;p35">
              <a:extLst>
                <a:ext uri="{FF2B5EF4-FFF2-40B4-BE49-F238E27FC236}">
                  <a16:creationId xmlns:a16="http://schemas.microsoft.com/office/drawing/2014/main" id="{1A9D1CFC-AF3D-45B7-AD70-114AC443863E}"/>
                </a:ext>
              </a:extLst>
            </p:cNvPr>
            <p:cNvSpPr/>
            <p:nvPr/>
          </p:nvSpPr>
          <p:spPr>
            <a:xfrm>
              <a:off x="4801661" y="1154496"/>
              <a:ext cx="1845603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cs typeface="Calibri"/>
                  <a:sym typeface="Calibri"/>
                </a:rPr>
                <a:t>Account Holder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274;p35">
              <a:extLst>
                <a:ext uri="{FF2B5EF4-FFF2-40B4-BE49-F238E27FC236}">
                  <a16:creationId xmlns:a16="http://schemas.microsoft.com/office/drawing/2014/main" id="{08D4B613-05DC-4654-AA08-45645BA0F5E2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ea typeface="Calibri"/>
                  <a:cs typeface="Calibri"/>
                  <a:sym typeface="Calibri"/>
                </a:rPr>
                <a:t>Cheque Book</a:t>
              </a:r>
              <a:endParaRPr sz="1800" dirty="0">
                <a:solidFill>
                  <a:schemeClr val="tx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6;p35">
              <a:extLst>
                <a:ext uri="{FF2B5EF4-FFF2-40B4-BE49-F238E27FC236}">
                  <a16:creationId xmlns:a16="http://schemas.microsoft.com/office/drawing/2014/main" id="{8AD11B22-506D-45C3-B577-FAB2D2160A65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" name="Google Shape;277;p35">
              <a:extLst>
                <a:ext uri="{FF2B5EF4-FFF2-40B4-BE49-F238E27FC236}">
                  <a16:creationId xmlns:a16="http://schemas.microsoft.com/office/drawing/2014/main" id="{124B0977-F999-4458-A161-D33AC7B90268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" name="Google Shape;278;p35">
              <a:extLst>
                <a:ext uri="{FF2B5EF4-FFF2-40B4-BE49-F238E27FC236}">
                  <a16:creationId xmlns:a16="http://schemas.microsoft.com/office/drawing/2014/main" id="{54B88AEB-A0BC-4FCF-A2B4-49C6515D88AF}"/>
                </a:ext>
              </a:extLst>
            </p:cNvPr>
            <p:cNvSpPr txBox="1"/>
            <p:nvPr/>
          </p:nvSpPr>
          <p:spPr>
            <a:xfrm>
              <a:off x="6695096" y="1105698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has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21A3F76-416E-4165-8A3C-79C7896A40FD}"/>
              </a:ext>
            </a:extLst>
          </p:cNvPr>
          <p:cNvSpPr/>
          <p:nvPr/>
        </p:nvSpPr>
        <p:spPr>
          <a:xfrm>
            <a:off x="208698" y="944858"/>
            <a:ext cx="3073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Association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D4C94F-F27C-4D37-98BC-5ED9E8D7689F}"/>
              </a:ext>
            </a:extLst>
          </p:cNvPr>
          <p:cNvSpPr/>
          <p:nvPr/>
        </p:nvSpPr>
        <p:spPr>
          <a:xfrm>
            <a:off x="5111457" y="1432520"/>
            <a:ext cx="45576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account holder has one cheque book</a:t>
            </a:r>
            <a:endParaRPr lang="en-US" sz="2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7A150-5A03-4A26-BD59-99CA1DB31173}"/>
              </a:ext>
            </a:extLst>
          </p:cNvPr>
          <p:cNvCxnSpPr/>
          <p:nvPr/>
        </p:nvCxnSpPr>
        <p:spPr>
          <a:xfrm>
            <a:off x="208698" y="2054023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CA7042-0D20-473A-92D0-9B17CFEAC0A9}"/>
              </a:ext>
            </a:extLst>
          </p:cNvPr>
          <p:cNvGrpSpPr/>
          <p:nvPr/>
        </p:nvGrpSpPr>
        <p:grpSpPr>
          <a:xfrm>
            <a:off x="288338" y="3822844"/>
            <a:ext cx="4542650" cy="585028"/>
            <a:chOff x="4859564" y="1080745"/>
            <a:chExt cx="4454700" cy="585028"/>
          </a:xfrm>
        </p:grpSpPr>
        <p:cxnSp>
          <p:nvCxnSpPr>
            <p:cNvPr id="55" name="Google Shape;272;p35">
              <a:extLst>
                <a:ext uri="{FF2B5EF4-FFF2-40B4-BE49-F238E27FC236}">
                  <a16:creationId xmlns:a16="http://schemas.microsoft.com/office/drawing/2014/main" id="{F5B74E12-C752-444F-9AD5-05DD797736A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273;p35">
              <a:extLst>
                <a:ext uri="{FF2B5EF4-FFF2-40B4-BE49-F238E27FC236}">
                  <a16:creationId xmlns:a16="http://schemas.microsoft.com/office/drawing/2014/main" id="{2E40D32C-C383-42EF-870D-810C45E2D4A3}"/>
                </a:ext>
              </a:extLst>
            </p:cNvPr>
            <p:cNvSpPr/>
            <p:nvPr/>
          </p:nvSpPr>
          <p:spPr>
            <a:xfrm>
              <a:off x="4859564" y="1154496"/>
              <a:ext cx="17877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Account Holder</a:t>
              </a:r>
              <a:endParaRPr lang="en-US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57" name="Google Shape;274;p35">
              <a:extLst>
                <a:ext uri="{FF2B5EF4-FFF2-40B4-BE49-F238E27FC236}">
                  <a16:creationId xmlns:a16="http://schemas.microsoft.com/office/drawing/2014/main" id="{A719AAE6-C415-46C2-85CB-1717D78CC400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ATM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58" name="Google Shape;276;p35">
              <a:extLst>
                <a:ext uri="{FF2B5EF4-FFF2-40B4-BE49-F238E27FC236}">
                  <a16:creationId xmlns:a16="http://schemas.microsoft.com/office/drawing/2014/main" id="{977940F1-E693-45A2-AEDB-F192423F2D62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cs typeface="Calibri"/>
                  <a:sym typeface="Calibri"/>
                </a:rPr>
                <a:t>*</a:t>
              </a:r>
              <a:endParaRPr dirty="0"/>
            </a:p>
          </p:txBody>
        </p:sp>
        <p:sp>
          <p:nvSpPr>
            <p:cNvPr id="59" name="Google Shape;277;p35">
              <a:extLst>
                <a:ext uri="{FF2B5EF4-FFF2-40B4-BE49-F238E27FC236}">
                  <a16:creationId xmlns:a16="http://schemas.microsoft.com/office/drawing/2014/main" id="{3A7FA966-836D-40A9-ADB7-5F99483E86FF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/>
                <a:t>*</a:t>
              </a:r>
              <a:endParaRPr sz="1400" dirty="0"/>
            </a:p>
          </p:txBody>
        </p:sp>
        <p:sp>
          <p:nvSpPr>
            <p:cNvPr id="60" name="Google Shape;278;p35">
              <a:extLst>
                <a:ext uri="{FF2B5EF4-FFF2-40B4-BE49-F238E27FC236}">
                  <a16:creationId xmlns:a16="http://schemas.microsoft.com/office/drawing/2014/main" id="{62EF278A-27F6-4438-9AB1-AF04E1DC2956}"/>
                </a:ext>
              </a:extLst>
            </p:cNvPr>
            <p:cNvSpPr txBox="1"/>
            <p:nvPr/>
          </p:nvSpPr>
          <p:spPr>
            <a:xfrm>
              <a:off x="6631257" y="1080745"/>
              <a:ext cx="1243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withdraw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3F55576-CA69-4508-9C13-1891DD45CB49}"/>
              </a:ext>
            </a:extLst>
          </p:cNvPr>
          <p:cNvSpPr/>
          <p:nvPr/>
        </p:nvSpPr>
        <p:spPr>
          <a:xfrm>
            <a:off x="253821" y="3364713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Many Association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A1493A-3712-4F7E-ABED-D4B0A946DCFF}"/>
              </a:ext>
            </a:extLst>
          </p:cNvPr>
          <p:cNvSpPr/>
          <p:nvPr/>
        </p:nvSpPr>
        <p:spPr>
          <a:xfrm>
            <a:off x="5111457" y="3896595"/>
            <a:ext cx="62520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Every account holder can withdraw </a:t>
            </a:r>
            <a:r>
              <a:rPr lang="en-IN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money </a:t>
            </a:r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from all ATMs.</a:t>
            </a:r>
            <a:endParaRPr lang="en-US" sz="2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B38BDD-1B1F-4A81-B9B8-05FF806FB8FA}"/>
              </a:ext>
            </a:extLst>
          </p:cNvPr>
          <p:cNvCxnSpPr/>
          <p:nvPr/>
        </p:nvCxnSpPr>
        <p:spPr>
          <a:xfrm>
            <a:off x="208698" y="4518768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1F76AD5-D9D3-48F8-9333-CEB1B3BC3DDC}"/>
              </a:ext>
            </a:extLst>
          </p:cNvPr>
          <p:cNvSpPr/>
          <p:nvPr/>
        </p:nvSpPr>
        <p:spPr>
          <a:xfrm>
            <a:off x="201597" y="2110504"/>
            <a:ext cx="4221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Zero or One Association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D25511-F5D6-4D75-BA94-85ED7F4F5DC8}"/>
              </a:ext>
            </a:extLst>
          </p:cNvPr>
          <p:cNvSpPr/>
          <p:nvPr/>
        </p:nvSpPr>
        <p:spPr>
          <a:xfrm>
            <a:off x="5111457" y="2669412"/>
            <a:ext cx="41969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Students belong to at most one class.</a:t>
            </a:r>
            <a:endParaRPr lang="en-US" sz="21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2B0EFF-F5F1-420A-BCFF-01646C976FB3}"/>
              </a:ext>
            </a:extLst>
          </p:cNvPr>
          <p:cNvCxnSpPr/>
          <p:nvPr/>
        </p:nvCxnSpPr>
        <p:spPr>
          <a:xfrm>
            <a:off x="253821" y="3303297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AFAC5-035B-45BF-8266-0313424A634D}"/>
              </a:ext>
            </a:extLst>
          </p:cNvPr>
          <p:cNvGrpSpPr/>
          <p:nvPr/>
        </p:nvGrpSpPr>
        <p:grpSpPr>
          <a:xfrm>
            <a:off x="323342" y="2622648"/>
            <a:ext cx="4542650" cy="584852"/>
            <a:chOff x="359823" y="2212815"/>
            <a:chExt cx="4542650" cy="58485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8670D0-03C5-499F-AE66-5DBF4321DB9B}"/>
                </a:ext>
              </a:extLst>
            </p:cNvPr>
            <p:cNvGrpSpPr/>
            <p:nvPr/>
          </p:nvGrpSpPr>
          <p:grpSpPr>
            <a:xfrm>
              <a:off x="359823" y="2286390"/>
              <a:ext cx="4542650" cy="511277"/>
              <a:chOff x="4771614" y="1154496"/>
              <a:chExt cx="4542650" cy="511277"/>
            </a:xfrm>
          </p:grpSpPr>
          <p:cxnSp>
            <p:nvCxnSpPr>
              <p:cNvPr id="48" name="Google Shape;272;p35">
                <a:extLst>
                  <a:ext uri="{FF2B5EF4-FFF2-40B4-BE49-F238E27FC236}">
                    <a16:creationId xmlns:a16="http://schemas.microsoft.com/office/drawing/2014/main" id="{52FF80C3-44F9-4330-B45B-374E591DC0CB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>
                <a:off x="6647264" y="1383096"/>
                <a:ext cx="1066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" name="Google Shape;273;p35">
                <a:extLst>
                  <a:ext uri="{FF2B5EF4-FFF2-40B4-BE49-F238E27FC236}">
                    <a16:creationId xmlns:a16="http://schemas.microsoft.com/office/drawing/2014/main" id="{7F0118C5-E8B4-4310-B0A8-7EAE319E491A}"/>
                  </a:ext>
                </a:extLst>
              </p:cNvPr>
              <p:cNvSpPr/>
              <p:nvPr/>
            </p:nvSpPr>
            <p:spPr>
              <a:xfrm>
                <a:off x="4771614" y="1154496"/>
                <a:ext cx="1875650" cy="4572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dirty="0">
                    <a:cs typeface="Calibri"/>
                    <a:sym typeface="Calibri"/>
                  </a:rPr>
                  <a:t>Students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50" name="Google Shape;274;p35">
                <a:extLst>
                  <a:ext uri="{FF2B5EF4-FFF2-40B4-BE49-F238E27FC236}">
                    <a16:creationId xmlns:a16="http://schemas.microsoft.com/office/drawing/2014/main" id="{CAB6DD69-C438-41DD-A3DD-24CD5CED42CA}"/>
                  </a:ext>
                </a:extLst>
              </p:cNvPr>
              <p:cNvSpPr/>
              <p:nvPr/>
            </p:nvSpPr>
            <p:spPr>
              <a:xfrm>
                <a:off x="7714064" y="1154496"/>
                <a:ext cx="1600200" cy="457200"/>
              </a:xfrm>
              <a:prstGeom prst="rect">
                <a:avLst/>
              </a:prstGeom>
              <a:noFill/>
              <a:ln w="952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a typeface="Calibri"/>
                    <a:cs typeface="Calibri"/>
                    <a:sym typeface="Calibri"/>
                  </a:rPr>
                  <a:t>Class</a:t>
                </a:r>
                <a:endParaRPr sz="1800" dirty="0"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76;p35">
                <a:extLst>
                  <a:ext uri="{FF2B5EF4-FFF2-40B4-BE49-F238E27FC236}">
                    <a16:creationId xmlns:a16="http://schemas.microsoft.com/office/drawing/2014/main" id="{97F392B5-789E-4F10-9603-AAAAD0DC1F64}"/>
                  </a:ext>
                </a:extLst>
              </p:cNvPr>
              <p:cNvSpPr txBox="1"/>
              <p:nvPr/>
            </p:nvSpPr>
            <p:spPr>
              <a:xfrm>
                <a:off x="6624147" y="1357996"/>
                <a:ext cx="2249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*</a:t>
                </a:r>
                <a:endParaRPr dirty="0"/>
              </a:p>
            </p:txBody>
          </p:sp>
          <p:sp>
            <p:nvSpPr>
              <p:cNvPr id="52" name="Google Shape;277;p35">
                <a:extLst>
                  <a:ext uri="{FF2B5EF4-FFF2-40B4-BE49-F238E27FC236}">
                    <a16:creationId xmlns:a16="http://schemas.microsoft.com/office/drawing/2014/main" id="{71CE9DCA-343B-4AB8-8286-19C909B2173B}"/>
                  </a:ext>
                </a:extLst>
              </p:cNvPr>
              <p:cNvSpPr txBox="1"/>
              <p:nvPr/>
            </p:nvSpPr>
            <p:spPr>
              <a:xfrm>
                <a:off x="7330391" y="1357995"/>
                <a:ext cx="4770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0..1</a:t>
                </a:r>
                <a:endParaRPr dirty="0"/>
              </a:p>
            </p:txBody>
          </p:sp>
        </p:grpSp>
        <p:sp>
          <p:nvSpPr>
            <p:cNvPr id="81" name="Google Shape;278;p35">
              <a:extLst>
                <a:ext uri="{FF2B5EF4-FFF2-40B4-BE49-F238E27FC236}">
                  <a16:creationId xmlns:a16="http://schemas.microsoft.com/office/drawing/2014/main" id="{457CEF13-9EAA-4AF7-826F-A72E2FE9FC81}"/>
                </a:ext>
              </a:extLst>
            </p:cNvPr>
            <p:cNvSpPr txBox="1"/>
            <p:nvPr/>
          </p:nvSpPr>
          <p:spPr>
            <a:xfrm>
              <a:off x="2203069" y="2212815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belong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3A271C7-1644-4B85-AB71-6B3BBDE56AEF}"/>
              </a:ext>
            </a:extLst>
          </p:cNvPr>
          <p:cNvGrpSpPr/>
          <p:nvPr/>
        </p:nvGrpSpPr>
        <p:grpSpPr>
          <a:xfrm>
            <a:off x="284165" y="5094067"/>
            <a:ext cx="4542649" cy="560624"/>
            <a:chOff x="4771615" y="1105149"/>
            <a:chExt cx="4542649" cy="560624"/>
          </a:xfrm>
        </p:grpSpPr>
        <p:cxnSp>
          <p:nvCxnSpPr>
            <p:cNvPr id="69" name="Google Shape;272;p35">
              <a:extLst>
                <a:ext uri="{FF2B5EF4-FFF2-40B4-BE49-F238E27FC236}">
                  <a16:creationId xmlns:a16="http://schemas.microsoft.com/office/drawing/2014/main" id="{C4955641-80FD-40B5-959F-06929CC1963D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647265" y="1383096"/>
              <a:ext cx="1066799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273;p35">
              <a:extLst>
                <a:ext uri="{FF2B5EF4-FFF2-40B4-BE49-F238E27FC236}">
                  <a16:creationId xmlns:a16="http://schemas.microsoft.com/office/drawing/2014/main" id="{0CAB0C18-48E3-42B7-90BF-189FB4F45E88}"/>
                </a:ext>
              </a:extLst>
            </p:cNvPr>
            <p:cNvSpPr/>
            <p:nvPr/>
          </p:nvSpPr>
          <p:spPr>
            <a:xfrm>
              <a:off x="4771615" y="1154496"/>
              <a:ext cx="187565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Bank</a:t>
              </a:r>
              <a:endParaRPr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1" name="Google Shape;274;p35">
              <a:extLst>
                <a:ext uri="{FF2B5EF4-FFF2-40B4-BE49-F238E27FC236}">
                  <a16:creationId xmlns:a16="http://schemas.microsoft.com/office/drawing/2014/main" id="{CF855C1F-F333-4F92-927D-EA677C51252D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Branch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2" name="Google Shape;276;p35">
              <a:extLst>
                <a:ext uri="{FF2B5EF4-FFF2-40B4-BE49-F238E27FC236}">
                  <a16:creationId xmlns:a16="http://schemas.microsoft.com/office/drawing/2014/main" id="{3AF1E4B6-FF9B-4950-B39B-5D39AE5A9498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3" name="Google Shape;277;p35">
              <a:extLst>
                <a:ext uri="{FF2B5EF4-FFF2-40B4-BE49-F238E27FC236}">
                  <a16:creationId xmlns:a16="http://schemas.microsoft.com/office/drawing/2014/main" id="{86050D86-E693-4319-B3DC-A4D1C1F61195}"/>
                </a:ext>
              </a:extLst>
            </p:cNvPr>
            <p:cNvSpPr txBox="1"/>
            <p:nvPr/>
          </p:nvSpPr>
          <p:spPr>
            <a:xfrm>
              <a:off x="7333413" y="1354312"/>
              <a:ext cx="4645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1..*</a:t>
              </a:r>
              <a:endParaRPr dirty="0"/>
            </a:p>
          </p:txBody>
        </p:sp>
        <p:sp>
          <p:nvSpPr>
            <p:cNvPr id="74" name="Google Shape;278;p35">
              <a:extLst>
                <a:ext uri="{FF2B5EF4-FFF2-40B4-BE49-F238E27FC236}">
                  <a16:creationId xmlns:a16="http://schemas.microsoft.com/office/drawing/2014/main" id="{48381C38-7711-4052-A923-23F08E7B580E}"/>
                </a:ext>
              </a:extLst>
            </p:cNvPr>
            <p:cNvSpPr txBox="1"/>
            <p:nvPr/>
          </p:nvSpPr>
          <p:spPr>
            <a:xfrm>
              <a:off x="6655256" y="1105149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E77A5C9-EF2B-4163-9426-673ED6ACB870}"/>
              </a:ext>
            </a:extLst>
          </p:cNvPr>
          <p:cNvSpPr/>
          <p:nvPr/>
        </p:nvSpPr>
        <p:spPr>
          <a:xfrm>
            <a:off x="201597" y="4585742"/>
            <a:ext cx="41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or Many Association</a:t>
            </a:r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695AD3B-B97B-4BB5-9E7B-2B12F38D4587}"/>
              </a:ext>
            </a:extLst>
          </p:cNvPr>
          <p:cNvSpPr/>
          <p:nvPr/>
        </p:nvSpPr>
        <p:spPr>
          <a:xfrm>
            <a:off x="5111457" y="5164265"/>
            <a:ext cx="46490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bank should have at least one branch.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80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7" grpId="0"/>
      <p:bldP spid="78" grpId="0"/>
      <p:bldP spid="53" grpId="0"/>
      <p:bldP spid="75" grpId="0"/>
      <p:bldP spid="83" grpId="0"/>
      <p:bldP spid="8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Class Diagram Of Bank Management System</a:t>
            </a:r>
            <a:endParaRPr lang="en-IN" dirty="0">
              <a:latin typeface="+mn-lt"/>
            </a:endParaRPr>
          </a:p>
        </p:txBody>
      </p:sp>
      <p:grpSp>
        <p:nvGrpSpPr>
          <p:cNvPr id="70" name="Google Shape;325;p36">
            <a:extLst>
              <a:ext uri="{FF2B5EF4-FFF2-40B4-BE49-F238E27FC236}">
                <a16:creationId xmlns:a16="http://schemas.microsoft.com/office/drawing/2014/main" id="{D1245562-9F6B-470A-930D-44A91C97EA4C}"/>
              </a:ext>
            </a:extLst>
          </p:cNvPr>
          <p:cNvGrpSpPr/>
          <p:nvPr/>
        </p:nvGrpSpPr>
        <p:grpSpPr>
          <a:xfrm>
            <a:off x="2267507" y="995960"/>
            <a:ext cx="1876885" cy="1009650"/>
            <a:chOff x="381000" y="1981200"/>
            <a:chExt cx="2514600" cy="1954161"/>
          </a:xfrm>
        </p:grpSpPr>
        <p:sp>
          <p:nvSpPr>
            <p:cNvPr id="71" name="Google Shape;326;p36">
              <a:extLst>
                <a:ext uri="{FF2B5EF4-FFF2-40B4-BE49-F238E27FC236}">
                  <a16:creationId xmlns:a16="http://schemas.microsoft.com/office/drawing/2014/main" id="{ACF86343-BDC5-4A98-9199-F2FCE2853804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Bank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Google Shape;327;p36">
              <a:extLst>
                <a:ext uri="{FF2B5EF4-FFF2-40B4-BE49-F238E27FC236}">
                  <a16:creationId xmlns:a16="http://schemas.microsoft.com/office/drawing/2014/main" id="{4B0E74DE-52D0-4B3B-9A92-92A9C28FC408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name 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code: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28;p36">
              <a:extLst>
                <a:ext uri="{FF2B5EF4-FFF2-40B4-BE49-F238E27FC236}">
                  <a16:creationId xmlns:a16="http://schemas.microsoft.com/office/drawing/2014/main" id="{537AFCB2-8A6A-4EF3-8D54-E860DB8C5D63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+</a:t>
              </a:r>
              <a:r>
                <a:rPr lang="en-IN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manageBranch</a:t>
              </a: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();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321;p36">
            <a:extLst>
              <a:ext uri="{FF2B5EF4-FFF2-40B4-BE49-F238E27FC236}">
                <a16:creationId xmlns:a16="http://schemas.microsoft.com/office/drawing/2014/main" id="{5759603B-2A5E-4D2D-803A-44F24DAEF62C}"/>
              </a:ext>
            </a:extLst>
          </p:cNvPr>
          <p:cNvGrpSpPr/>
          <p:nvPr/>
        </p:nvGrpSpPr>
        <p:grpSpPr>
          <a:xfrm>
            <a:off x="7254904" y="2106102"/>
            <a:ext cx="3619860" cy="1614484"/>
            <a:chOff x="3886199" y="1866902"/>
            <a:chExt cx="2590800" cy="1529621"/>
          </a:xfrm>
        </p:grpSpPr>
        <p:sp>
          <p:nvSpPr>
            <p:cNvPr id="79" name="Google Shape;322;p36">
              <a:extLst>
                <a:ext uri="{FF2B5EF4-FFF2-40B4-BE49-F238E27FC236}">
                  <a16:creationId xmlns:a16="http://schemas.microsoft.com/office/drawing/2014/main" id="{8DB8AAA1-CE8E-4439-8768-14E5D59BBCAE}"/>
                </a:ext>
              </a:extLst>
            </p:cNvPr>
            <p:cNvSpPr/>
            <p:nvPr/>
          </p:nvSpPr>
          <p:spPr>
            <a:xfrm>
              <a:off x="3886199" y="1866902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Account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0" name="Google Shape;323;p36">
              <a:extLst>
                <a:ext uri="{FF2B5EF4-FFF2-40B4-BE49-F238E27FC236}">
                  <a16:creationId xmlns:a16="http://schemas.microsoft.com/office/drawing/2014/main" id="{BCDAFCB6-245A-4430-81FB-CD61034B4A4D}"/>
                </a:ext>
              </a:extLst>
            </p:cNvPr>
            <p:cNvSpPr/>
            <p:nvPr/>
          </p:nvSpPr>
          <p:spPr>
            <a:xfrm>
              <a:off x="3886199" y="2247901"/>
              <a:ext cx="2590800" cy="5219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accountNumber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balance: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81" name="Google Shape;324;p36">
              <a:extLst>
                <a:ext uri="{FF2B5EF4-FFF2-40B4-BE49-F238E27FC236}">
                  <a16:creationId xmlns:a16="http://schemas.microsoft.com/office/drawing/2014/main" id="{345EA689-046B-4FE6-A512-9A5310554050}"/>
                </a:ext>
              </a:extLst>
            </p:cNvPr>
            <p:cNvSpPr/>
            <p:nvPr/>
          </p:nvSpPr>
          <p:spPr>
            <a:xfrm>
              <a:off x="3886199" y="2709426"/>
              <a:ext cx="2590800" cy="68709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debitAmount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 void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creditAmount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getBalance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accountNo:long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double 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F1CDE7-8301-4461-8017-0B2E27EDDD77}"/>
              </a:ext>
            </a:extLst>
          </p:cNvPr>
          <p:cNvGrpSpPr/>
          <p:nvPr/>
        </p:nvGrpSpPr>
        <p:grpSpPr>
          <a:xfrm>
            <a:off x="6096000" y="3756529"/>
            <a:ext cx="5950998" cy="2038082"/>
            <a:chOff x="6096000" y="3756529"/>
            <a:chExt cx="5950998" cy="2038082"/>
          </a:xfrm>
        </p:grpSpPr>
        <p:grpSp>
          <p:nvGrpSpPr>
            <p:cNvPr id="82" name="Google Shape;333;p36">
              <a:extLst>
                <a:ext uri="{FF2B5EF4-FFF2-40B4-BE49-F238E27FC236}">
                  <a16:creationId xmlns:a16="http://schemas.microsoft.com/office/drawing/2014/main" id="{C97CDB32-F24A-4F36-B2CC-39A300FB8BCD}"/>
                </a:ext>
              </a:extLst>
            </p:cNvPr>
            <p:cNvGrpSpPr/>
            <p:nvPr/>
          </p:nvGrpSpPr>
          <p:grpSpPr>
            <a:xfrm>
              <a:off x="6096000" y="4736342"/>
              <a:ext cx="2061470" cy="1058268"/>
              <a:chOff x="381000" y="1673740"/>
              <a:chExt cx="2514600" cy="2261621"/>
            </a:xfrm>
          </p:grpSpPr>
          <p:sp>
            <p:nvSpPr>
              <p:cNvPr id="84" name="Google Shape;335;p36">
                <a:extLst>
                  <a:ext uri="{FF2B5EF4-FFF2-40B4-BE49-F238E27FC236}">
                    <a16:creationId xmlns:a16="http://schemas.microsoft.com/office/drawing/2014/main" id="{36B18744-C264-496C-A290-44C1D01AFAEA}"/>
                  </a:ext>
                </a:extLst>
              </p:cNvPr>
              <p:cNvSpPr/>
              <p:nvPr/>
            </p:nvSpPr>
            <p:spPr>
              <a:xfrm>
                <a:off x="381000" y="2438400"/>
                <a:ext cx="2514600" cy="9144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5" name="Google Shape;336;p36">
                <a:extLst>
                  <a:ext uri="{FF2B5EF4-FFF2-40B4-BE49-F238E27FC236}">
                    <a16:creationId xmlns:a16="http://schemas.microsoft.com/office/drawing/2014/main" id="{35E7DCF0-3A6A-4E96-B60C-71A63091B9AB}"/>
                  </a:ext>
                </a:extLst>
              </p:cNvPr>
              <p:cNvSpPr/>
              <p:nvPr/>
            </p:nvSpPr>
            <p:spPr>
              <a:xfrm>
                <a:off x="381000" y="3352800"/>
                <a:ext cx="2514600" cy="5825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3" name="Google Shape;334;p36">
                <a:extLst>
                  <a:ext uri="{FF2B5EF4-FFF2-40B4-BE49-F238E27FC236}">
                    <a16:creationId xmlns:a16="http://schemas.microsoft.com/office/drawing/2014/main" id="{E6D61EBC-98CB-46BC-AC84-5C569600111E}"/>
                  </a:ext>
                </a:extLst>
              </p:cNvPr>
              <p:cNvSpPr/>
              <p:nvPr/>
            </p:nvSpPr>
            <p:spPr>
              <a:xfrm>
                <a:off x="381000" y="1673740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cs typeface="Calibri"/>
                    <a:sym typeface="Calibri"/>
                  </a:rPr>
                  <a:t>CurrentAccount</a:t>
                </a:r>
                <a:endParaRPr b="1" dirty="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grpSp>
          <p:nvGrpSpPr>
            <p:cNvPr id="90" name="Google Shape;374;p36">
              <a:extLst>
                <a:ext uri="{FF2B5EF4-FFF2-40B4-BE49-F238E27FC236}">
                  <a16:creationId xmlns:a16="http://schemas.microsoft.com/office/drawing/2014/main" id="{C7F3789D-2AEE-440B-9EA9-63B538A3FCB3}"/>
                </a:ext>
              </a:extLst>
            </p:cNvPr>
            <p:cNvGrpSpPr/>
            <p:nvPr/>
          </p:nvGrpSpPr>
          <p:grpSpPr>
            <a:xfrm>
              <a:off x="7126735" y="3756529"/>
              <a:ext cx="3437265" cy="1098203"/>
              <a:chOff x="3135130" y="4114800"/>
              <a:chExt cx="2847283" cy="1098203"/>
            </a:xfrm>
          </p:grpSpPr>
          <p:cxnSp>
            <p:nvCxnSpPr>
              <p:cNvPr id="91" name="Google Shape;375;p36">
                <a:extLst>
                  <a:ext uri="{FF2B5EF4-FFF2-40B4-BE49-F238E27FC236}">
                    <a16:creationId xmlns:a16="http://schemas.microsoft.com/office/drawing/2014/main" id="{E00FB652-94C8-48B2-A1C4-9FFC75FBA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130" y="4562303"/>
                <a:ext cx="2846570" cy="969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376;p36">
                <a:extLst>
                  <a:ext uri="{FF2B5EF4-FFF2-40B4-BE49-F238E27FC236}">
                    <a16:creationId xmlns:a16="http://schemas.microsoft.com/office/drawing/2014/main" id="{4912276D-D8BD-4D20-A9D4-75E6C55B2693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>
                <a:off x="3135130" y="4562303"/>
                <a:ext cx="0" cy="53231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377;p36">
                <a:extLst>
                  <a:ext uri="{FF2B5EF4-FFF2-40B4-BE49-F238E27FC236}">
                    <a16:creationId xmlns:a16="http://schemas.microsoft.com/office/drawing/2014/main" id="{96D11BB8-9685-49B6-91F6-58C4F59DC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413" y="4562303"/>
                <a:ext cx="0" cy="65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4" name="Google Shape;378;p36">
                <a:extLst>
                  <a:ext uri="{FF2B5EF4-FFF2-40B4-BE49-F238E27FC236}">
                    <a16:creationId xmlns:a16="http://schemas.microsoft.com/office/drawing/2014/main" id="{316646F2-9FDD-49FF-A899-DAA0B0F3D560}"/>
                  </a:ext>
                </a:extLst>
              </p:cNvPr>
              <p:cNvSpPr/>
              <p:nvPr/>
            </p:nvSpPr>
            <p:spPr>
              <a:xfrm>
                <a:off x="4457700" y="4114800"/>
                <a:ext cx="228600" cy="457199"/>
              </a:xfrm>
              <a:prstGeom prst="upArrow">
                <a:avLst>
                  <a:gd name="adj1" fmla="val 2775"/>
                  <a:gd name="adj2" fmla="val 50000"/>
                </a:avLst>
              </a:prstGeom>
              <a:solidFill>
                <a:srgbClr val="A32D19"/>
              </a:solidFill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333;p36">
              <a:extLst>
                <a:ext uri="{FF2B5EF4-FFF2-40B4-BE49-F238E27FC236}">
                  <a16:creationId xmlns:a16="http://schemas.microsoft.com/office/drawing/2014/main" id="{8F4543C9-8B8E-45A9-AAF5-AEA46297955C}"/>
                </a:ext>
              </a:extLst>
            </p:cNvPr>
            <p:cNvGrpSpPr/>
            <p:nvPr/>
          </p:nvGrpSpPr>
          <p:grpSpPr>
            <a:xfrm>
              <a:off x="8398278" y="4736342"/>
              <a:ext cx="3648720" cy="1058269"/>
              <a:chOff x="381000" y="1673741"/>
              <a:chExt cx="2514600" cy="2261622"/>
            </a:xfrm>
          </p:grpSpPr>
          <p:sp>
            <p:nvSpPr>
              <p:cNvPr id="96" name="Google Shape;334;p36">
                <a:extLst>
                  <a:ext uri="{FF2B5EF4-FFF2-40B4-BE49-F238E27FC236}">
                    <a16:creationId xmlns:a16="http://schemas.microsoft.com/office/drawing/2014/main" id="{D847E89A-C19E-4C72-A08A-23E4E90D8EBE}"/>
                  </a:ext>
                </a:extLst>
              </p:cNvPr>
              <p:cNvSpPr/>
              <p:nvPr/>
            </p:nvSpPr>
            <p:spPr>
              <a:xfrm>
                <a:off x="381000" y="1673741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SavingAccount</a:t>
                </a:r>
                <a:endParaRPr b="1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7" name="Google Shape;335;p36">
                <a:extLst>
                  <a:ext uri="{FF2B5EF4-FFF2-40B4-BE49-F238E27FC236}">
                    <a16:creationId xmlns:a16="http://schemas.microsoft.com/office/drawing/2014/main" id="{D6410A81-CBAA-4A8E-A0E1-E6859931E92E}"/>
                  </a:ext>
                </a:extLst>
              </p:cNvPr>
              <p:cNvSpPr/>
              <p:nvPr/>
            </p:nvSpPr>
            <p:spPr>
              <a:xfrm>
                <a:off x="381000" y="2438401"/>
                <a:ext cx="2514600" cy="59604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US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- </a:t>
                </a:r>
                <a:r>
                  <a:rPr lang="en-US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interestRate:double</a:t>
                </a:r>
                <a:endParaRPr sz="1500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8" name="Google Shape;336;p36">
                <a:extLst>
                  <a:ext uri="{FF2B5EF4-FFF2-40B4-BE49-F238E27FC236}">
                    <a16:creationId xmlns:a16="http://schemas.microsoft.com/office/drawing/2014/main" id="{D7F99E27-1022-43A8-B15E-E57FDD9E21A7}"/>
                  </a:ext>
                </a:extLst>
              </p:cNvPr>
              <p:cNvSpPr/>
              <p:nvPr/>
            </p:nvSpPr>
            <p:spPr>
              <a:xfrm>
                <a:off x="381000" y="3013727"/>
                <a:ext cx="2514600" cy="9216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+ 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isTransactionLimitOut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(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accountNo:long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) : int</a:t>
                </a:r>
                <a:endParaRPr sz="15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" name="Google Shape;325;p36">
            <a:extLst>
              <a:ext uri="{FF2B5EF4-FFF2-40B4-BE49-F238E27FC236}">
                <a16:creationId xmlns:a16="http://schemas.microsoft.com/office/drawing/2014/main" id="{3992F289-67E3-4297-8BA7-2A0455338B9F}"/>
              </a:ext>
            </a:extLst>
          </p:cNvPr>
          <p:cNvGrpSpPr/>
          <p:nvPr/>
        </p:nvGrpSpPr>
        <p:grpSpPr>
          <a:xfrm>
            <a:off x="378786" y="2307170"/>
            <a:ext cx="1876885" cy="1009652"/>
            <a:chOff x="381000" y="1981197"/>
            <a:chExt cx="2514600" cy="1954164"/>
          </a:xfrm>
        </p:grpSpPr>
        <p:sp>
          <p:nvSpPr>
            <p:cNvPr id="100" name="Google Shape;326;p36">
              <a:extLst>
                <a:ext uri="{FF2B5EF4-FFF2-40B4-BE49-F238E27FC236}">
                  <a16:creationId xmlns:a16="http://schemas.microsoft.com/office/drawing/2014/main" id="{58EDC685-6A8C-4260-996F-165E248FA14C}"/>
                </a:ext>
              </a:extLst>
            </p:cNvPr>
            <p:cNvSpPr/>
            <p:nvPr/>
          </p:nvSpPr>
          <p:spPr>
            <a:xfrm>
              <a:off x="381000" y="1981197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ATM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1" name="Google Shape;327;p36">
              <a:extLst>
                <a:ext uri="{FF2B5EF4-FFF2-40B4-BE49-F238E27FC236}">
                  <a16:creationId xmlns:a16="http://schemas.microsoft.com/office/drawing/2014/main" id="{3D2D6B7F-6D5D-4754-B975-EA5A65CA8EDC}"/>
                </a:ext>
              </a:extLst>
            </p:cNvPr>
            <p:cNvSpPr/>
            <p:nvPr/>
          </p:nvSpPr>
          <p:spPr>
            <a:xfrm>
              <a:off x="381000" y="2438399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location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manageBy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2" name="Google Shape;328;p36">
              <a:extLst>
                <a:ext uri="{FF2B5EF4-FFF2-40B4-BE49-F238E27FC236}">
                  <a16:creationId xmlns:a16="http://schemas.microsoft.com/office/drawing/2014/main" id="{A27EE8FE-639F-4CBD-A9F8-0B58E256AE2A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+transaction();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3" name="Google Shape;325;p36">
            <a:extLst>
              <a:ext uri="{FF2B5EF4-FFF2-40B4-BE49-F238E27FC236}">
                <a16:creationId xmlns:a16="http://schemas.microsoft.com/office/drawing/2014/main" id="{369F0AD7-D4A7-43D1-806F-AF33B88EA08C}"/>
              </a:ext>
            </a:extLst>
          </p:cNvPr>
          <p:cNvGrpSpPr/>
          <p:nvPr/>
        </p:nvGrpSpPr>
        <p:grpSpPr>
          <a:xfrm>
            <a:off x="4028552" y="2323525"/>
            <a:ext cx="2270462" cy="1136531"/>
            <a:chOff x="381000" y="1981199"/>
            <a:chExt cx="2514600" cy="2199736"/>
          </a:xfrm>
        </p:grpSpPr>
        <p:sp>
          <p:nvSpPr>
            <p:cNvPr id="104" name="Google Shape;326;p36">
              <a:extLst>
                <a:ext uri="{FF2B5EF4-FFF2-40B4-BE49-F238E27FC236}">
                  <a16:creationId xmlns:a16="http://schemas.microsoft.com/office/drawing/2014/main" id="{EF381FE0-2C55-4C20-B0C4-6A521A7CDE35}"/>
                </a:ext>
              </a:extLst>
            </p:cNvPr>
            <p:cNvSpPr/>
            <p:nvPr/>
          </p:nvSpPr>
          <p:spPr>
            <a:xfrm>
              <a:off x="381000" y="1981199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Branch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5" name="Google Shape;327;p36">
              <a:extLst>
                <a:ext uri="{FF2B5EF4-FFF2-40B4-BE49-F238E27FC236}">
                  <a16:creationId xmlns:a16="http://schemas.microsoft.com/office/drawing/2014/main" id="{C1FFE657-22A6-453D-A021-30136EE166E9}"/>
                </a:ext>
              </a:extLst>
            </p:cNvPr>
            <p:cNvSpPr/>
            <p:nvPr/>
          </p:nvSpPr>
          <p:spPr>
            <a:xfrm>
              <a:off x="381000" y="2438399"/>
              <a:ext cx="2514600" cy="9143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branchCode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6" name="Google Shape;328;p36">
              <a:extLst>
                <a:ext uri="{FF2B5EF4-FFF2-40B4-BE49-F238E27FC236}">
                  <a16:creationId xmlns:a16="http://schemas.microsoft.com/office/drawing/2014/main" id="{2166BDC9-45DE-4EAF-BFDD-D9DE1B9020B7}"/>
                </a:ext>
              </a:extLst>
            </p:cNvPr>
            <p:cNvSpPr/>
            <p:nvPr/>
          </p:nvSpPr>
          <p:spPr>
            <a:xfrm>
              <a:off x="381000" y="3352800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7" name="Google Shape;325;p36">
            <a:extLst>
              <a:ext uri="{FF2B5EF4-FFF2-40B4-BE49-F238E27FC236}">
                <a16:creationId xmlns:a16="http://schemas.microsoft.com/office/drawing/2014/main" id="{ACEE4321-934F-4CF3-B620-29899A6030E3}"/>
              </a:ext>
            </a:extLst>
          </p:cNvPr>
          <p:cNvGrpSpPr/>
          <p:nvPr/>
        </p:nvGrpSpPr>
        <p:grpSpPr>
          <a:xfrm>
            <a:off x="3083884" y="4355726"/>
            <a:ext cx="2270462" cy="1666985"/>
            <a:chOff x="381000" y="1809411"/>
            <a:chExt cx="2514600" cy="3226420"/>
          </a:xfrm>
        </p:grpSpPr>
        <p:sp>
          <p:nvSpPr>
            <p:cNvPr id="108" name="Google Shape;326;p36">
              <a:extLst>
                <a:ext uri="{FF2B5EF4-FFF2-40B4-BE49-F238E27FC236}">
                  <a16:creationId xmlns:a16="http://schemas.microsoft.com/office/drawing/2014/main" id="{9C9F59CE-AE3E-49C5-B51A-22F1F473DF91}"/>
                </a:ext>
              </a:extLst>
            </p:cNvPr>
            <p:cNvSpPr/>
            <p:nvPr/>
          </p:nvSpPr>
          <p:spPr>
            <a:xfrm>
              <a:off x="381000" y="1809411"/>
              <a:ext cx="2514600" cy="62898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Customer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9" name="Google Shape;327;p36">
              <a:extLst>
                <a:ext uri="{FF2B5EF4-FFF2-40B4-BE49-F238E27FC236}">
                  <a16:creationId xmlns:a16="http://schemas.microsoft.com/office/drawing/2014/main" id="{C23A7961-F094-4DD3-B86D-63D231B47588}"/>
                </a:ext>
              </a:extLst>
            </p:cNvPr>
            <p:cNvSpPr/>
            <p:nvPr/>
          </p:nvSpPr>
          <p:spPr>
            <a:xfrm>
              <a:off x="381000" y="2438398"/>
              <a:ext cx="2514600" cy="17692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name: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address: string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dob: date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450" dirty="0" err="1">
                  <a:solidFill>
                    <a:schemeClr val="dk1"/>
                  </a:solidFill>
                  <a:cs typeface="Calibri"/>
                  <a:sym typeface="Calibri"/>
                </a:rPr>
                <a:t>panNumber</a:t>
              </a:r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0" name="Google Shape;328;p36">
              <a:extLst>
                <a:ext uri="{FF2B5EF4-FFF2-40B4-BE49-F238E27FC236}">
                  <a16:creationId xmlns:a16="http://schemas.microsoft.com/office/drawing/2014/main" id="{9CA27B33-8EF7-48A2-8974-A6980F7E1881}"/>
                </a:ext>
              </a:extLst>
            </p:cNvPr>
            <p:cNvSpPr/>
            <p:nvPr/>
          </p:nvSpPr>
          <p:spPr>
            <a:xfrm>
              <a:off x="381000" y="4207696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807F8B5-9424-4AC2-86CD-2BA131BC1C53}"/>
              </a:ext>
            </a:extLst>
          </p:cNvPr>
          <p:cNvGrpSpPr/>
          <p:nvPr/>
        </p:nvGrpSpPr>
        <p:grpSpPr>
          <a:xfrm>
            <a:off x="6293633" y="2543390"/>
            <a:ext cx="1217501" cy="303492"/>
            <a:chOff x="6293633" y="2543390"/>
            <a:chExt cx="1217501" cy="30349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646223-1A90-4E92-8C87-716424AF80FA}"/>
                </a:ext>
              </a:extLst>
            </p:cNvPr>
            <p:cNvCxnSpPr>
              <a:stCxn id="105" idx="3"/>
              <a:endCxn id="80" idx="1"/>
            </p:cNvCxnSpPr>
            <p:nvPr/>
          </p:nvCxnSpPr>
          <p:spPr>
            <a:xfrm flipV="1">
              <a:off x="6299014" y="2783716"/>
              <a:ext cx="955890" cy="12249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12365AE-2584-4549-9504-2839ADB1947F}"/>
                </a:ext>
              </a:extLst>
            </p:cNvPr>
            <p:cNvSpPr txBox="1"/>
            <p:nvPr/>
          </p:nvSpPr>
          <p:spPr>
            <a:xfrm>
              <a:off x="6293633" y="256988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D732D72-7DA1-4344-B8A2-D73E540F8F5F}"/>
                </a:ext>
              </a:extLst>
            </p:cNvPr>
            <p:cNvSpPr txBox="1"/>
            <p:nvPr/>
          </p:nvSpPr>
          <p:spPr>
            <a:xfrm>
              <a:off x="6876661" y="2543390"/>
              <a:ext cx="634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6" name="Google Shape;357;p36">
              <a:extLst>
                <a:ext uri="{FF2B5EF4-FFF2-40B4-BE49-F238E27FC236}">
                  <a16:creationId xmlns:a16="http://schemas.microsoft.com/office/drawing/2014/main" id="{2D65370D-B926-4FEC-94B4-AE2700B11A03}"/>
                </a:ext>
              </a:extLst>
            </p:cNvPr>
            <p:cNvSpPr txBox="1"/>
            <p:nvPr/>
          </p:nvSpPr>
          <p:spPr>
            <a:xfrm>
              <a:off x="6495709" y="256988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8772B87-9069-49ED-9A56-10E5D3B577F6}"/>
              </a:ext>
            </a:extLst>
          </p:cNvPr>
          <p:cNvGrpSpPr/>
          <p:nvPr/>
        </p:nvGrpSpPr>
        <p:grpSpPr>
          <a:xfrm>
            <a:off x="2220236" y="2508240"/>
            <a:ext cx="1808316" cy="544756"/>
            <a:chOff x="2220236" y="2508240"/>
            <a:chExt cx="1808316" cy="54475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23F97C-527C-460D-87C3-ABC3903D55AF}"/>
                </a:ext>
              </a:extLst>
            </p:cNvPr>
            <p:cNvCxnSpPr>
              <a:stCxn id="101" idx="3"/>
              <a:endCxn id="105" idx="1"/>
            </p:cNvCxnSpPr>
            <p:nvPr/>
          </p:nvCxnSpPr>
          <p:spPr>
            <a:xfrm>
              <a:off x="2255671" y="2779610"/>
              <a:ext cx="1772881" cy="16355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72B129F-7709-4360-B286-087FD43C0EC4}"/>
                </a:ext>
              </a:extLst>
            </p:cNvPr>
            <p:cNvSpPr txBox="1"/>
            <p:nvPr/>
          </p:nvSpPr>
          <p:spPr>
            <a:xfrm>
              <a:off x="3772323" y="27739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8EEF831-9BBF-4F9A-92C5-8D1F7E1CD8DC}"/>
                </a:ext>
              </a:extLst>
            </p:cNvPr>
            <p:cNvSpPr txBox="1"/>
            <p:nvPr/>
          </p:nvSpPr>
          <p:spPr>
            <a:xfrm>
              <a:off x="2220236" y="2775997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7" name="Google Shape;357;p36">
              <a:extLst>
                <a:ext uri="{FF2B5EF4-FFF2-40B4-BE49-F238E27FC236}">
                  <a16:creationId xmlns:a16="http://schemas.microsoft.com/office/drawing/2014/main" id="{908AC993-787C-4F71-AB11-5BCC57CC2BE4}"/>
                </a:ext>
              </a:extLst>
            </p:cNvPr>
            <p:cNvSpPr txBox="1"/>
            <p:nvPr/>
          </p:nvSpPr>
          <p:spPr>
            <a:xfrm>
              <a:off x="2787449" y="2508240"/>
              <a:ext cx="949439" cy="31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20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0654059-E238-4532-9DDA-C420E644F952}"/>
              </a:ext>
            </a:extLst>
          </p:cNvPr>
          <p:cNvGrpSpPr/>
          <p:nvPr/>
        </p:nvGrpSpPr>
        <p:grpSpPr>
          <a:xfrm>
            <a:off x="4108474" y="1236915"/>
            <a:ext cx="1464216" cy="1119466"/>
            <a:chOff x="4108474" y="1236915"/>
            <a:chExt cx="1464216" cy="111946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91D909-9A9E-43AB-9CA0-04AF24FE5B05}"/>
                </a:ext>
              </a:extLst>
            </p:cNvPr>
            <p:cNvCxnSpPr>
              <a:cxnSpLocks/>
              <a:stCxn id="137" idx="2"/>
              <a:endCxn id="104" idx="0"/>
            </p:cNvCxnSpPr>
            <p:nvPr/>
          </p:nvCxnSpPr>
          <p:spPr>
            <a:xfrm>
              <a:off x="4360068" y="1539388"/>
              <a:ext cx="803715" cy="7841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Google Shape;353;p36">
              <a:extLst>
                <a:ext uri="{FF2B5EF4-FFF2-40B4-BE49-F238E27FC236}">
                  <a16:creationId xmlns:a16="http://schemas.microsoft.com/office/drawing/2014/main" id="{0B096D3B-C762-4898-84C8-04AE499EA1F5}"/>
                </a:ext>
              </a:extLst>
            </p:cNvPr>
            <p:cNvSpPr/>
            <p:nvPr/>
          </p:nvSpPr>
          <p:spPr>
            <a:xfrm rot="17300657">
              <a:off x="4165851" y="1389115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A7DDF49-67CD-4C0C-AF9D-8E8F3823244E}"/>
                </a:ext>
              </a:extLst>
            </p:cNvPr>
            <p:cNvSpPr txBox="1"/>
            <p:nvPr/>
          </p:nvSpPr>
          <p:spPr>
            <a:xfrm>
              <a:off x="4108474" y="123691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5146104-9D6E-4B49-9E05-AFA24492EDD2}"/>
                </a:ext>
              </a:extLst>
            </p:cNvPr>
            <p:cNvSpPr txBox="1"/>
            <p:nvPr/>
          </p:nvSpPr>
          <p:spPr>
            <a:xfrm>
              <a:off x="5032978" y="2079382"/>
              <a:ext cx="53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8" name="Google Shape;357;p36">
              <a:extLst>
                <a:ext uri="{FF2B5EF4-FFF2-40B4-BE49-F238E27FC236}">
                  <a16:creationId xmlns:a16="http://schemas.microsoft.com/office/drawing/2014/main" id="{CB1BD673-E672-49B3-8A0D-F83B8A7C5B40}"/>
                </a:ext>
              </a:extLst>
            </p:cNvPr>
            <p:cNvSpPr txBox="1"/>
            <p:nvPr/>
          </p:nvSpPr>
          <p:spPr>
            <a:xfrm rot="2675241">
              <a:off x="4508426" y="171782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35FB4A7-979F-4C3A-B11A-CABA31D9CD20}"/>
              </a:ext>
            </a:extLst>
          </p:cNvPr>
          <p:cNvGrpSpPr/>
          <p:nvPr/>
        </p:nvGrpSpPr>
        <p:grpSpPr>
          <a:xfrm>
            <a:off x="1105223" y="1092460"/>
            <a:ext cx="1193435" cy="1269657"/>
            <a:chOff x="1105223" y="1092460"/>
            <a:chExt cx="1193435" cy="126965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B2A9D22-8C3B-45F7-889E-DD9533F487C4}"/>
                </a:ext>
              </a:extLst>
            </p:cNvPr>
            <p:cNvCxnSpPr>
              <a:cxnSpLocks/>
              <a:stCxn id="100" idx="0"/>
              <a:endCxn id="147" idx="0"/>
            </p:cNvCxnSpPr>
            <p:nvPr/>
          </p:nvCxnSpPr>
          <p:spPr>
            <a:xfrm flipV="1">
              <a:off x="1317229" y="1439440"/>
              <a:ext cx="714211" cy="8677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7" name="Google Shape;353;p36">
              <a:extLst>
                <a:ext uri="{FF2B5EF4-FFF2-40B4-BE49-F238E27FC236}">
                  <a16:creationId xmlns:a16="http://schemas.microsoft.com/office/drawing/2014/main" id="{2D8ED3F8-B30A-426B-BD65-AEAFD3AFC40B}"/>
                </a:ext>
              </a:extLst>
            </p:cNvPr>
            <p:cNvSpPr/>
            <p:nvPr/>
          </p:nvSpPr>
          <p:spPr>
            <a:xfrm rot="15878944">
              <a:off x="2059517" y="1314481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CEB0B8-72C3-4788-9731-496CDEBF734C}"/>
                </a:ext>
              </a:extLst>
            </p:cNvPr>
            <p:cNvSpPr txBox="1"/>
            <p:nvPr/>
          </p:nvSpPr>
          <p:spPr>
            <a:xfrm>
              <a:off x="1105223" y="20851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5037C1-AC98-4C37-9D77-BD3A4751C9A3}"/>
                </a:ext>
              </a:extLst>
            </p:cNvPr>
            <p:cNvSpPr txBox="1"/>
            <p:nvPr/>
          </p:nvSpPr>
          <p:spPr>
            <a:xfrm>
              <a:off x="2048268" y="1092460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9" name="Google Shape;357;p36">
              <a:extLst>
                <a:ext uri="{FF2B5EF4-FFF2-40B4-BE49-F238E27FC236}">
                  <a16:creationId xmlns:a16="http://schemas.microsoft.com/office/drawing/2014/main" id="{F667045D-7A9E-4CEA-9774-EF749EFB3197}"/>
                </a:ext>
              </a:extLst>
            </p:cNvPr>
            <p:cNvSpPr txBox="1"/>
            <p:nvPr/>
          </p:nvSpPr>
          <p:spPr>
            <a:xfrm rot="18671847">
              <a:off x="1335399" y="159806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106DEC9-3A66-4EEC-9DF7-A8500D4EB2D0}"/>
              </a:ext>
            </a:extLst>
          </p:cNvPr>
          <p:cNvGrpSpPr/>
          <p:nvPr/>
        </p:nvGrpSpPr>
        <p:grpSpPr>
          <a:xfrm>
            <a:off x="1126666" y="3283529"/>
            <a:ext cx="1966800" cy="2070704"/>
            <a:chOff x="1126666" y="3283529"/>
            <a:chExt cx="1966800" cy="2070704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7B48C68-5DD3-45B4-ACF0-07035A11F188}"/>
                </a:ext>
              </a:extLst>
            </p:cNvPr>
            <p:cNvCxnSpPr>
              <a:cxnSpLocks/>
              <a:stCxn id="102" idx="2"/>
              <a:endCxn id="109" idx="1"/>
            </p:cNvCxnSpPr>
            <p:nvPr/>
          </p:nvCxnSpPr>
          <p:spPr>
            <a:xfrm>
              <a:off x="1317229" y="3316820"/>
              <a:ext cx="1766655" cy="182095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318A95E-0C39-4923-BB51-5B3A5D5BA903}"/>
                </a:ext>
              </a:extLst>
            </p:cNvPr>
            <p:cNvSpPr txBox="1"/>
            <p:nvPr/>
          </p:nvSpPr>
          <p:spPr>
            <a:xfrm>
              <a:off x="1126666" y="328352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E8BF68-29F9-4287-92D5-A6A79118B4FF}"/>
                </a:ext>
              </a:extLst>
            </p:cNvPr>
            <p:cNvSpPr txBox="1"/>
            <p:nvPr/>
          </p:nvSpPr>
          <p:spPr>
            <a:xfrm>
              <a:off x="2843076" y="5077234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70" name="Google Shape;357;p36">
              <a:extLst>
                <a:ext uri="{FF2B5EF4-FFF2-40B4-BE49-F238E27FC236}">
                  <a16:creationId xmlns:a16="http://schemas.microsoft.com/office/drawing/2014/main" id="{C6D1E10F-3BFD-4908-A53B-58A963F328FB}"/>
                </a:ext>
              </a:extLst>
            </p:cNvPr>
            <p:cNvSpPr txBox="1"/>
            <p:nvPr/>
          </p:nvSpPr>
          <p:spPr>
            <a:xfrm rot="2899168">
              <a:off x="1757143" y="3928390"/>
              <a:ext cx="883272" cy="315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transaction</a:t>
              </a:r>
              <a:endParaRPr sz="1200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651500D-2267-4E3E-AFEB-1619AA82AEA7}"/>
              </a:ext>
            </a:extLst>
          </p:cNvPr>
          <p:cNvGrpSpPr/>
          <p:nvPr/>
        </p:nvGrpSpPr>
        <p:grpSpPr>
          <a:xfrm>
            <a:off x="5299858" y="3180125"/>
            <a:ext cx="1955045" cy="1957647"/>
            <a:chOff x="5299858" y="3180125"/>
            <a:chExt cx="1955045" cy="195764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BB4442-51B4-4505-B7E2-A1F264740E20}"/>
                </a:ext>
              </a:extLst>
            </p:cNvPr>
            <p:cNvCxnSpPr>
              <a:cxnSpLocks/>
              <a:stCxn id="109" idx="3"/>
              <a:endCxn id="81" idx="1"/>
            </p:cNvCxnSpPr>
            <p:nvPr/>
          </p:nvCxnSpPr>
          <p:spPr>
            <a:xfrm flipV="1">
              <a:off x="5354346" y="3357980"/>
              <a:ext cx="1900557" cy="177979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B6CC7DC-8B2E-4997-B462-B6D35F59ACA3}"/>
                </a:ext>
              </a:extLst>
            </p:cNvPr>
            <p:cNvSpPr txBox="1"/>
            <p:nvPr/>
          </p:nvSpPr>
          <p:spPr>
            <a:xfrm>
              <a:off x="5299858" y="47651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1363EB-A885-438D-820D-C1E2D2AFDF5E}"/>
                </a:ext>
              </a:extLst>
            </p:cNvPr>
            <p:cNvSpPr txBox="1"/>
            <p:nvPr/>
          </p:nvSpPr>
          <p:spPr>
            <a:xfrm>
              <a:off x="6808901" y="318012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1..2</a:t>
              </a:r>
            </a:p>
          </p:txBody>
        </p:sp>
        <p:sp>
          <p:nvSpPr>
            <p:cNvPr id="172" name="Google Shape;357;p36">
              <a:extLst>
                <a:ext uri="{FF2B5EF4-FFF2-40B4-BE49-F238E27FC236}">
                  <a16:creationId xmlns:a16="http://schemas.microsoft.com/office/drawing/2014/main" id="{A204AAA7-FFF6-4752-AF03-69B3BFEE812D}"/>
                </a:ext>
              </a:extLst>
            </p:cNvPr>
            <p:cNvSpPr txBox="1"/>
            <p:nvPr/>
          </p:nvSpPr>
          <p:spPr>
            <a:xfrm rot="19168837">
              <a:off x="6037789" y="3909917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D55495F-AF8D-465E-BD7D-30F219A6C905}"/>
              </a:ext>
            </a:extLst>
          </p:cNvPr>
          <p:cNvGrpSpPr/>
          <p:nvPr/>
        </p:nvGrpSpPr>
        <p:grpSpPr>
          <a:xfrm>
            <a:off x="4219115" y="3451189"/>
            <a:ext cx="1132860" cy="1018391"/>
            <a:chOff x="4219115" y="3451189"/>
            <a:chExt cx="1132860" cy="101839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26F1950-B7A5-415B-AC9A-4F3087CA5F56}"/>
                </a:ext>
              </a:extLst>
            </p:cNvPr>
            <p:cNvCxnSpPr>
              <a:cxnSpLocks/>
              <a:stCxn id="106" idx="2"/>
              <a:endCxn id="108" idx="0"/>
            </p:cNvCxnSpPr>
            <p:nvPr/>
          </p:nvCxnSpPr>
          <p:spPr>
            <a:xfrm flipH="1">
              <a:off x="4219115" y="3460055"/>
              <a:ext cx="944668" cy="8956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E66EEFF-26F6-42A2-8D06-75221FE70BF5}"/>
                </a:ext>
              </a:extLst>
            </p:cNvPr>
            <p:cNvSpPr txBox="1"/>
            <p:nvPr/>
          </p:nvSpPr>
          <p:spPr>
            <a:xfrm>
              <a:off x="5101585" y="345118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87CE42-C514-4A15-98E8-50BD7A6D628A}"/>
                </a:ext>
              </a:extLst>
            </p:cNvPr>
            <p:cNvSpPr txBox="1"/>
            <p:nvPr/>
          </p:nvSpPr>
          <p:spPr>
            <a:xfrm>
              <a:off x="4265586" y="419258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8942D9C-5A58-416D-A174-DE4543C1C7F1}"/>
                </a:ext>
              </a:extLst>
            </p:cNvPr>
            <p:cNvSpPr txBox="1"/>
            <p:nvPr/>
          </p:nvSpPr>
          <p:spPr>
            <a:xfrm rot="18785206">
              <a:off x="4192189" y="3793996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manage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vert="horz" lIns="216000" tIns="108000" rIns="216000" bIns="108000" rtlCol="0" anchor="t">
            <a:normAutofit/>
          </a:bodyPr>
          <a:lstStyle/>
          <a:p>
            <a:r>
              <a:rPr lang="en-US" dirty="0">
                <a:latin typeface="+mn-lt"/>
              </a:rPr>
              <a:t>Class Diagram Of Library Management System</a:t>
            </a:r>
            <a:endParaRPr lang="en-IN" dirty="0">
              <a:latin typeface="+mn-lt"/>
            </a:endParaRPr>
          </a:p>
        </p:txBody>
      </p:sp>
      <p:grpSp>
        <p:nvGrpSpPr>
          <p:cNvPr id="4" name="Google Shape;317;p36">
            <a:extLst>
              <a:ext uri="{FF2B5EF4-FFF2-40B4-BE49-F238E27FC236}">
                <a16:creationId xmlns:a16="http://schemas.microsoft.com/office/drawing/2014/main" id="{C639963D-CD28-4AA8-90E0-16C2B39DFEDC}"/>
              </a:ext>
            </a:extLst>
          </p:cNvPr>
          <p:cNvGrpSpPr/>
          <p:nvPr/>
        </p:nvGrpSpPr>
        <p:grpSpPr>
          <a:xfrm>
            <a:off x="1490404" y="786283"/>
            <a:ext cx="3305019" cy="1963758"/>
            <a:chOff x="377079" y="1981200"/>
            <a:chExt cx="3105261" cy="2146957"/>
          </a:xfrm>
        </p:grpSpPr>
        <p:sp>
          <p:nvSpPr>
            <p:cNvPr id="5" name="Google Shape;318;p36">
              <a:extLst>
                <a:ext uri="{FF2B5EF4-FFF2-40B4-BE49-F238E27FC236}">
                  <a16:creationId xmlns:a16="http://schemas.microsoft.com/office/drawing/2014/main" id="{3B30E9E2-9741-4347-92DD-786B7E34F085}"/>
                </a:ext>
              </a:extLst>
            </p:cNvPr>
            <p:cNvSpPr/>
            <p:nvPr/>
          </p:nvSpPr>
          <p:spPr>
            <a:xfrm>
              <a:off x="381000" y="1981200"/>
              <a:ext cx="310134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Librarian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" name="Google Shape;319;p36">
              <a:extLst>
                <a:ext uri="{FF2B5EF4-FFF2-40B4-BE49-F238E27FC236}">
                  <a16:creationId xmlns:a16="http://schemas.microsoft.com/office/drawing/2014/main" id="{0CFD11F6-0A93-47A4-8376-F98BEBAE9331}"/>
                </a:ext>
              </a:extLst>
            </p:cNvPr>
            <p:cNvSpPr/>
            <p:nvPr/>
          </p:nvSpPr>
          <p:spPr>
            <a:xfrm>
              <a:off x="381000" y="2438400"/>
              <a:ext cx="3101340" cy="5888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contactNo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" name="Google Shape;320;p36">
              <a:extLst>
                <a:ext uri="{FF2B5EF4-FFF2-40B4-BE49-F238E27FC236}">
                  <a16:creationId xmlns:a16="http://schemas.microsoft.com/office/drawing/2014/main" id="{C1F61AAE-EF9C-4029-AC3B-3F65080B2652}"/>
                </a:ext>
              </a:extLst>
            </p:cNvPr>
            <p:cNvSpPr/>
            <p:nvPr/>
          </p:nvSpPr>
          <p:spPr>
            <a:xfrm>
              <a:off x="377079" y="3022924"/>
              <a:ext cx="3101340" cy="11052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updateInfo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login(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uname:string,pass:string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" name="Google Shape;321;p36">
            <a:extLst>
              <a:ext uri="{FF2B5EF4-FFF2-40B4-BE49-F238E27FC236}">
                <a16:creationId xmlns:a16="http://schemas.microsoft.com/office/drawing/2014/main" id="{AF035319-2E45-48B0-B3D4-BA74D846016D}"/>
              </a:ext>
            </a:extLst>
          </p:cNvPr>
          <p:cNvGrpSpPr/>
          <p:nvPr/>
        </p:nvGrpSpPr>
        <p:grpSpPr>
          <a:xfrm>
            <a:off x="8296361" y="811212"/>
            <a:ext cx="2885117" cy="3000829"/>
            <a:chOff x="3886200" y="1784169"/>
            <a:chExt cx="2591118" cy="2726657"/>
          </a:xfrm>
        </p:grpSpPr>
        <p:sp>
          <p:nvSpPr>
            <p:cNvPr id="9" name="Google Shape;322;p36">
              <a:extLst>
                <a:ext uri="{FF2B5EF4-FFF2-40B4-BE49-F238E27FC236}">
                  <a16:creationId xmlns:a16="http://schemas.microsoft.com/office/drawing/2014/main" id="{F8E8ED6D-247B-4084-9F27-BFEF4EB918EF}"/>
                </a:ext>
              </a:extLst>
            </p:cNvPr>
            <p:cNvSpPr/>
            <p:nvPr/>
          </p:nvSpPr>
          <p:spPr>
            <a:xfrm>
              <a:off x="3886200" y="1784169"/>
              <a:ext cx="2590800" cy="3909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Member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" name="Google Shape;323;p36">
              <a:extLst>
                <a:ext uri="{FF2B5EF4-FFF2-40B4-BE49-F238E27FC236}">
                  <a16:creationId xmlns:a16="http://schemas.microsoft.com/office/drawing/2014/main" id="{9D7A75A2-435E-442C-8360-B8F8B7E8905D}"/>
                </a:ext>
              </a:extLst>
            </p:cNvPr>
            <p:cNvSpPr/>
            <p:nvPr/>
          </p:nvSpPr>
          <p:spPr>
            <a:xfrm>
              <a:off x="3886518" y="2162320"/>
              <a:ext cx="2590800" cy="10619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mContact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mType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mNoOfBookIssued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" name="Google Shape;324;p36">
              <a:extLst>
                <a:ext uri="{FF2B5EF4-FFF2-40B4-BE49-F238E27FC236}">
                  <a16:creationId xmlns:a16="http://schemas.microsoft.com/office/drawing/2014/main" id="{B5B71F04-E42A-472E-B6A1-017AC2F24FB2}"/>
                </a:ext>
              </a:extLst>
            </p:cNvPr>
            <p:cNvSpPr/>
            <p:nvPr/>
          </p:nvSpPr>
          <p:spPr>
            <a:xfrm>
              <a:off x="3886200" y="3175273"/>
              <a:ext cx="2590800" cy="133555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udateMember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registration():void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authentication(mID:int):int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2" name="Google Shape;325;p36">
            <a:extLst>
              <a:ext uri="{FF2B5EF4-FFF2-40B4-BE49-F238E27FC236}">
                <a16:creationId xmlns:a16="http://schemas.microsoft.com/office/drawing/2014/main" id="{066D80C1-C7D7-4750-AC99-EEAE80AE3633}"/>
              </a:ext>
            </a:extLst>
          </p:cNvPr>
          <p:cNvGrpSpPr/>
          <p:nvPr/>
        </p:nvGrpSpPr>
        <p:grpSpPr>
          <a:xfrm>
            <a:off x="5633623" y="2067288"/>
            <a:ext cx="1447800" cy="1009650"/>
            <a:chOff x="381000" y="1981200"/>
            <a:chExt cx="2514600" cy="1954161"/>
          </a:xfrm>
        </p:grpSpPr>
        <p:sp>
          <p:nvSpPr>
            <p:cNvPr id="13" name="Google Shape;326;p36">
              <a:extLst>
                <a:ext uri="{FF2B5EF4-FFF2-40B4-BE49-F238E27FC236}">
                  <a16:creationId xmlns:a16="http://schemas.microsoft.com/office/drawing/2014/main" id="{A9DBA5F8-9C8E-46E6-913F-9569F6E64AA0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Library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4" name="Google Shape;327;p36">
              <a:extLst>
                <a:ext uri="{FF2B5EF4-FFF2-40B4-BE49-F238E27FC236}">
                  <a16:creationId xmlns:a16="http://schemas.microsoft.com/office/drawing/2014/main" id="{305908A5-8614-42A2-BC61-7FF74A78D136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5" name="Google Shape;328;p36">
              <a:extLst>
                <a:ext uri="{FF2B5EF4-FFF2-40B4-BE49-F238E27FC236}">
                  <a16:creationId xmlns:a16="http://schemas.microsoft.com/office/drawing/2014/main" id="{8A2C92CE-F73C-4706-A2D7-5FE2CD05017E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6" name="Google Shape;329;p36">
            <a:extLst>
              <a:ext uri="{FF2B5EF4-FFF2-40B4-BE49-F238E27FC236}">
                <a16:creationId xmlns:a16="http://schemas.microsoft.com/office/drawing/2014/main" id="{577A9A0E-51F0-495D-BBC4-2DE48B84FC06}"/>
              </a:ext>
            </a:extLst>
          </p:cNvPr>
          <p:cNvGrpSpPr/>
          <p:nvPr/>
        </p:nvGrpSpPr>
        <p:grpSpPr>
          <a:xfrm>
            <a:off x="3833187" y="3549378"/>
            <a:ext cx="3093286" cy="1918921"/>
            <a:chOff x="3886200" y="1866900"/>
            <a:chExt cx="2590800" cy="1918921"/>
          </a:xfrm>
        </p:grpSpPr>
        <p:sp>
          <p:nvSpPr>
            <p:cNvPr id="17" name="Google Shape;330;p36">
              <a:extLst>
                <a:ext uri="{FF2B5EF4-FFF2-40B4-BE49-F238E27FC236}">
                  <a16:creationId xmlns:a16="http://schemas.microsoft.com/office/drawing/2014/main" id="{468476F6-6A54-40E3-88B2-6470D204C4A7}"/>
                </a:ext>
              </a:extLst>
            </p:cNvPr>
            <p:cNvSpPr/>
            <p:nvPr/>
          </p:nvSpPr>
          <p:spPr>
            <a:xfrm>
              <a:off x="3886200" y="1866900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Material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8" name="Google Shape;331;p36">
              <a:extLst>
                <a:ext uri="{FF2B5EF4-FFF2-40B4-BE49-F238E27FC236}">
                  <a16:creationId xmlns:a16="http://schemas.microsoft.com/office/drawing/2014/main" id="{A552D723-7B1E-4F9A-B853-C69B1CA8EB59}"/>
                </a:ext>
              </a:extLst>
            </p:cNvPr>
            <p:cNvSpPr/>
            <p:nvPr/>
          </p:nvSpPr>
          <p:spPr>
            <a:xfrm>
              <a:off x="3886200" y="2247900"/>
              <a:ext cx="2590800" cy="36363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materialID:int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9" name="Google Shape;332;p36">
              <a:extLst>
                <a:ext uri="{FF2B5EF4-FFF2-40B4-BE49-F238E27FC236}">
                  <a16:creationId xmlns:a16="http://schemas.microsoft.com/office/drawing/2014/main" id="{BCA6B49F-90B9-4455-B1AD-36F78EB59A01}"/>
                </a:ext>
              </a:extLst>
            </p:cNvPr>
            <p:cNvSpPr/>
            <p:nvPr/>
          </p:nvSpPr>
          <p:spPr>
            <a:xfrm>
              <a:off x="3886200" y="2565241"/>
              <a:ext cx="2590800" cy="12205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lang="en-US"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20" name="Google Shape;333;p36">
            <a:extLst>
              <a:ext uri="{FF2B5EF4-FFF2-40B4-BE49-F238E27FC236}">
                <a16:creationId xmlns:a16="http://schemas.microsoft.com/office/drawing/2014/main" id="{3AC8D005-6A63-40ED-B95A-EEBA8BEE9EDB}"/>
              </a:ext>
            </a:extLst>
          </p:cNvPr>
          <p:cNvGrpSpPr/>
          <p:nvPr/>
        </p:nvGrpSpPr>
        <p:grpSpPr>
          <a:xfrm>
            <a:off x="7843423" y="4839063"/>
            <a:ext cx="1295400" cy="882906"/>
            <a:chOff x="381000" y="1981200"/>
            <a:chExt cx="2514600" cy="1648164"/>
          </a:xfrm>
        </p:grpSpPr>
        <p:sp>
          <p:nvSpPr>
            <p:cNvPr id="21" name="Google Shape;334;p36">
              <a:extLst>
                <a:ext uri="{FF2B5EF4-FFF2-40B4-BE49-F238E27FC236}">
                  <a16:creationId xmlns:a16="http://schemas.microsoft.com/office/drawing/2014/main" id="{86C892C6-6AE7-428A-9138-BA7C43AAB07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Staff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2" name="Google Shape;335;p36">
              <a:extLst>
                <a:ext uri="{FF2B5EF4-FFF2-40B4-BE49-F238E27FC236}">
                  <a16:creationId xmlns:a16="http://schemas.microsoft.com/office/drawing/2014/main" id="{1B2C22B6-13DF-4065-A6D9-1D9B677F0168}"/>
                </a:ext>
              </a:extLst>
            </p:cNvPr>
            <p:cNvSpPr/>
            <p:nvPr/>
          </p:nvSpPr>
          <p:spPr>
            <a:xfrm>
              <a:off x="381000" y="2438399"/>
              <a:ext cx="2514600" cy="60840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3" name="Google Shape;336;p36">
              <a:extLst>
                <a:ext uri="{FF2B5EF4-FFF2-40B4-BE49-F238E27FC236}">
                  <a16:creationId xmlns:a16="http://schemas.microsoft.com/office/drawing/2014/main" id="{010AD6B8-19AB-4BEE-A7C4-9AFB0A4AC49C}"/>
                </a:ext>
              </a:extLst>
            </p:cNvPr>
            <p:cNvSpPr/>
            <p:nvPr/>
          </p:nvSpPr>
          <p:spPr>
            <a:xfrm>
              <a:off x="381000" y="3046802"/>
              <a:ext cx="2514600" cy="5825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4" name="Google Shape;337;p36">
            <a:extLst>
              <a:ext uri="{FF2B5EF4-FFF2-40B4-BE49-F238E27FC236}">
                <a16:creationId xmlns:a16="http://schemas.microsoft.com/office/drawing/2014/main" id="{0366AB7C-F3A5-49F2-BF51-E4948914C2D0}"/>
              </a:ext>
            </a:extLst>
          </p:cNvPr>
          <p:cNvGrpSpPr/>
          <p:nvPr/>
        </p:nvGrpSpPr>
        <p:grpSpPr>
          <a:xfrm>
            <a:off x="9535384" y="4818671"/>
            <a:ext cx="1455167" cy="1067218"/>
            <a:chOff x="381000" y="1981200"/>
            <a:chExt cx="2514600" cy="1954161"/>
          </a:xfrm>
        </p:grpSpPr>
        <p:sp>
          <p:nvSpPr>
            <p:cNvPr id="25" name="Google Shape;338;p36">
              <a:extLst>
                <a:ext uri="{FF2B5EF4-FFF2-40B4-BE49-F238E27FC236}">
                  <a16:creationId xmlns:a16="http://schemas.microsoft.com/office/drawing/2014/main" id="{990BF8F1-7801-4B85-A600-4D6D9258656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Student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6" name="Google Shape;339;p36">
              <a:extLst>
                <a:ext uri="{FF2B5EF4-FFF2-40B4-BE49-F238E27FC236}">
                  <a16:creationId xmlns:a16="http://schemas.microsoft.com/office/drawing/2014/main" id="{2FE0D714-EBF7-423E-8BDA-EC21C3DF0CA0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enrNo:int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7" name="Google Shape;340;p36">
              <a:extLst>
                <a:ext uri="{FF2B5EF4-FFF2-40B4-BE49-F238E27FC236}">
                  <a16:creationId xmlns:a16="http://schemas.microsoft.com/office/drawing/2014/main" id="{7F6979E4-1127-42DD-B703-60BAB4596C96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payFine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8" name="Google Shape;341;p36">
            <a:extLst>
              <a:ext uri="{FF2B5EF4-FFF2-40B4-BE49-F238E27FC236}">
                <a16:creationId xmlns:a16="http://schemas.microsoft.com/office/drawing/2014/main" id="{373116BF-9A4F-473A-AB1A-8A0AD634945F}"/>
              </a:ext>
            </a:extLst>
          </p:cNvPr>
          <p:cNvGrpSpPr/>
          <p:nvPr/>
        </p:nvGrpSpPr>
        <p:grpSpPr>
          <a:xfrm>
            <a:off x="6536939" y="1527541"/>
            <a:ext cx="1831341" cy="672405"/>
            <a:chOff x="5026650" y="1795948"/>
            <a:chExt cx="1831341" cy="672405"/>
          </a:xfrm>
        </p:grpSpPr>
        <p:sp>
          <p:nvSpPr>
            <p:cNvPr id="29" name="Google Shape;342;p36">
              <a:extLst>
                <a:ext uri="{FF2B5EF4-FFF2-40B4-BE49-F238E27FC236}">
                  <a16:creationId xmlns:a16="http://schemas.microsoft.com/office/drawing/2014/main" id="{CF6797F4-373B-4C6B-BAB6-3036B9A36438}"/>
                </a:ext>
              </a:extLst>
            </p:cNvPr>
            <p:cNvSpPr/>
            <p:nvPr/>
          </p:nvSpPr>
          <p:spPr>
            <a:xfrm>
              <a:off x="5026650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343;p36">
              <a:extLst>
                <a:ext uri="{FF2B5EF4-FFF2-40B4-BE49-F238E27FC236}">
                  <a16:creationId xmlns:a16="http://schemas.microsoft.com/office/drawing/2014/main" id="{CA4907B2-C5A3-4F9A-9079-2352ED985A8F}"/>
                </a:ext>
              </a:extLst>
            </p:cNvPr>
            <p:cNvCxnSpPr>
              <a:cxnSpLocks/>
              <a:stCxn id="29" idx="0"/>
              <a:endCxn id="10" idx="1"/>
            </p:cNvCxnSpPr>
            <p:nvPr/>
          </p:nvCxnSpPr>
          <p:spPr>
            <a:xfrm flipV="1">
              <a:off x="5112375" y="2080138"/>
              <a:ext cx="1674051" cy="1061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Google Shape;344;p36">
              <a:extLst>
                <a:ext uri="{FF2B5EF4-FFF2-40B4-BE49-F238E27FC236}">
                  <a16:creationId xmlns:a16="http://schemas.microsoft.com/office/drawing/2014/main" id="{B35B09B6-C2BB-49EE-BCD3-176C545B6BB5}"/>
                </a:ext>
              </a:extLst>
            </p:cNvPr>
            <p:cNvSpPr txBox="1"/>
            <p:nvPr/>
          </p:nvSpPr>
          <p:spPr>
            <a:xfrm>
              <a:off x="6583557" y="203933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32" name="Google Shape;345;p36">
              <a:extLst>
                <a:ext uri="{FF2B5EF4-FFF2-40B4-BE49-F238E27FC236}">
                  <a16:creationId xmlns:a16="http://schemas.microsoft.com/office/drawing/2014/main" id="{4A0E0CB3-8D2C-4991-9BF3-D2FF26BCA957}"/>
                </a:ext>
              </a:extLst>
            </p:cNvPr>
            <p:cNvSpPr txBox="1"/>
            <p:nvPr/>
          </p:nvSpPr>
          <p:spPr>
            <a:xfrm>
              <a:off x="5113472" y="216057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33" name="Google Shape;346;p36">
              <a:extLst>
                <a:ext uri="{FF2B5EF4-FFF2-40B4-BE49-F238E27FC236}">
                  <a16:creationId xmlns:a16="http://schemas.microsoft.com/office/drawing/2014/main" id="{BAFA52AF-2EEC-4DF9-B7BE-1729480A4AFF}"/>
                </a:ext>
              </a:extLst>
            </p:cNvPr>
            <p:cNvSpPr txBox="1"/>
            <p:nvPr/>
          </p:nvSpPr>
          <p:spPr>
            <a:xfrm>
              <a:off x="5444574" y="1795948"/>
              <a:ext cx="1244637" cy="1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membership</a:t>
              </a:r>
              <a:endParaRPr sz="1500" dirty="0"/>
            </a:p>
          </p:txBody>
        </p:sp>
      </p:grpSp>
      <p:grpSp>
        <p:nvGrpSpPr>
          <p:cNvPr id="34" name="Google Shape;347;p36">
            <a:extLst>
              <a:ext uri="{FF2B5EF4-FFF2-40B4-BE49-F238E27FC236}">
                <a16:creationId xmlns:a16="http://schemas.microsoft.com/office/drawing/2014/main" id="{D0219945-362A-4E70-8C72-5EC689FFE55B}"/>
              </a:ext>
            </a:extLst>
          </p:cNvPr>
          <p:cNvGrpSpPr/>
          <p:nvPr/>
        </p:nvGrpSpPr>
        <p:grpSpPr>
          <a:xfrm>
            <a:off x="6879136" y="2815847"/>
            <a:ext cx="1602818" cy="1303971"/>
            <a:chOff x="4979313" y="3082184"/>
            <a:chExt cx="1602818" cy="1303971"/>
          </a:xfrm>
        </p:grpSpPr>
        <p:cxnSp>
          <p:nvCxnSpPr>
            <p:cNvPr id="35" name="Google Shape;348;p36">
              <a:extLst>
                <a:ext uri="{FF2B5EF4-FFF2-40B4-BE49-F238E27FC236}">
                  <a16:creationId xmlns:a16="http://schemas.microsoft.com/office/drawing/2014/main" id="{54E9951F-6909-4CF4-A900-93E556D50C2E}"/>
                </a:ext>
              </a:extLst>
            </p:cNvPr>
            <p:cNvCxnSpPr>
              <a:cxnSpLocks/>
              <a:stCxn id="18" idx="3"/>
              <a:endCxn id="11" idx="1"/>
            </p:cNvCxnSpPr>
            <p:nvPr/>
          </p:nvCxnSpPr>
          <p:spPr>
            <a:xfrm flipV="1">
              <a:off x="5026650" y="3343455"/>
              <a:ext cx="1369888" cy="1035075"/>
            </a:xfrm>
            <a:prstGeom prst="bentConnector3">
              <a:avLst>
                <a:gd name="adj1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Google Shape;349;p36">
              <a:extLst>
                <a:ext uri="{FF2B5EF4-FFF2-40B4-BE49-F238E27FC236}">
                  <a16:creationId xmlns:a16="http://schemas.microsoft.com/office/drawing/2014/main" id="{79B3BCE0-F80F-4165-861B-61E0A4CD3631}"/>
                </a:ext>
              </a:extLst>
            </p:cNvPr>
            <p:cNvSpPr txBox="1"/>
            <p:nvPr/>
          </p:nvSpPr>
          <p:spPr>
            <a:xfrm>
              <a:off x="4979313" y="4078378"/>
              <a:ext cx="584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0…3</a:t>
              </a:r>
              <a:endParaRPr sz="1200" dirty="0"/>
            </a:p>
          </p:txBody>
        </p:sp>
        <p:sp>
          <p:nvSpPr>
            <p:cNvPr id="37" name="Google Shape;350;p36">
              <a:extLst>
                <a:ext uri="{FF2B5EF4-FFF2-40B4-BE49-F238E27FC236}">
                  <a16:creationId xmlns:a16="http://schemas.microsoft.com/office/drawing/2014/main" id="{ECAB4F66-9D8F-4790-AE24-429BB6803223}"/>
                </a:ext>
              </a:extLst>
            </p:cNvPr>
            <p:cNvSpPr txBox="1"/>
            <p:nvPr/>
          </p:nvSpPr>
          <p:spPr>
            <a:xfrm>
              <a:off x="6154691" y="331152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38" name="Google Shape;351;p36">
              <a:extLst>
                <a:ext uri="{FF2B5EF4-FFF2-40B4-BE49-F238E27FC236}">
                  <a16:creationId xmlns:a16="http://schemas.microsoft.com/office/drawing/2014/main" id="{597F523D-C366-43AA-B01C-C68AA8E9C574}"/>
                </a:ext>
              </a:extLst>
            </p:cNvPr>
            <p:cNvSpPr txBox="1"/>
            <p:nvPr/>
          </p:nvSpPr>
          <p:spPr>
            <a:xfrm>
              <a:off x="5559689" y="3082184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request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52;p36">
            <a:extLst>
              <a:ext uri="{FF2B5EF4-FFF2-40B4-BE49-F238E27FC236}">
                <a16:creationId xmlns:a16="http://schemas.microsoft.com/office/drawing/2014/main" id="{FBC57CD4-579A-4C3F-91F5-91BF38A3D56D}"/>
              </a:ext>
            </a:extLst>
          </p:cNvPr>
          <p:cNvGrpSpPr/>
          <p:nvPr/>
        </p:nvGrpSpPr>
        <p:grpSpPr>
          <a:xfrm>
            <a:off x="5398633" y="3034039"/>
            <a:ext cx="1013176" cy="585035"/>
            <a:chOff x="3498810" y="3300376"/>
            <a:chExt cx="1013176" cy="585035"/>
          </a:xfrm>
        </p:grpSpPr>
        <p:sp>
          <p:nvSpPr>
            <p:cNvPr id="40" name="Google Shape;353;p36">
              <a:extLst>
                <a:ext uri="{FF2B5EF4-FFF2-40B4-BE49-F238E27FC236}">
                  <a16:creationId xmlns:a16="http://schemas.microsoft.com/office/drawing/2014/main" id="{3D93C3F0-533A-4402-BF8E-38A03AD705BB}"/>
                </a:ext>
              </a:extLst>
            </p:cNvPr>
            <p:cNvSpPr/>
            <p:nvPr/>
          </p:nvSpPr>
          <p:spPr>
            <a:xfrm>
              <a:off x="3918800" y="3354624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" name="Google Shape;354;p36">
              <a:extLst>
                <a:ext uri="{FF2B5EF4-FFF2-40B4-BE49-F238E27FC236}">
                  <a16:creationId xmlns:a16="http://schemas.microsoft.com/office/drawing/2014/main" id="{AE0F87C9-9EC2-4987-AC85-0DB76D0F13F9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4004525" y="3583224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" name="Google Shape;355;p36">
              <a:extLst>
                <a:ext uri="{FF2B5EF4-FFF2-40B4-BE49-F238E27FC236}">
                  <a16:creationId xmlns:a16="http://schemas.microsoft.com/office/drawing/2014/main" id="{86676A23-B402-42A8-BFE4-52D23E394DED}"/>
                </a:ext>
              </a:extLst>
            </p:cNvPr>
            <p:cNvSpPr txBox="1"/>
            <p:nvPr/>
          </p:nvSpPr>
          <p:spPr>
            <a:xfrm>
              <a:off x="4033716" y="3300376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43" name="Google Shape;356;p36">
              <a:extLst>
                <a:ext uri="{FF2B5EF4-FFF2-40B4-BE49-F238E27FC236}">
                  <a16:creationId xmlns:a16="http://schemas.microsoft.com/office/drawing/2014/main" id="{C919C504-E77C-40C6-9ACA-DA9C421DF277}"/>
                </a:ext>
              </a:extLst>
            </p:cNvPr>
            <p:cNvSpPr txBox="1"/>
            <p:nvPr/>
          </p:nvSpPr>
          <p:spPr>
            <a:xfrm>
              <a:off x="3944551" y="3577634"/>
              <a:ext cx="5674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1…*</a:t>
              </a:r>
              <a:endParaRPr sz="1200" dirty="0"/>
            </a:p>
          </p:txBody>
        </p:sp>
        <p:sp>
          <p:nvSpPr>
            <p:cNvPr id="44" name="Google Shape;357;p36">
              <a:extLst>
                <a:ext uri="{FF2B5EF4-FFF2-40B4-BE49-F238E27FC236}">
                  <a16:creationId xmlns:a16="http://schemas.microsoft.com/office/drawing/2014/main" id="{CCC8985A-7AED-4073-A45B-811EC22061E5}"/>
                </a:ext>
              </a:extLst>
            </p:cNvPr>
            <p:cNvSpPr txBox="1"/>
            <p:nvPr/>
          </p:nvSpPr>
          <p:spPr>
            <a:xfrm>
              <a:off x="3498810" y="3497462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500" dirty="0"/>
            </a:p>
          </p:txBody>
        </p:sp>
      </p:grpSp>
      <p:grpSp>
        <p:nvGrpSpPr>
          <p:cNvPr id="45" name="Google Shape;358;p36">
            <a:extLst>
              <a:ext uri="{FF2B5EF4-FFF2-40B4-BE49-F238E27FC236}">
                <a16:creationId xmlns:a16="http://schemas.microsoft.com/office/drawing/2014/main" id="{DB179EAA-65CF-4587-9894-F084E6E3E054}"/>
              </a:ext>
            </a:extLst>
          </p:cNvPr>
          <p:cNvGrpSpPr/>
          <p:nvPr/>
        </p:nvGrpSpPr>
        <p:grpSpPr>
          <a:xfrm>
            <a:off x="2933297" y="2744649"/>
            <a:ext cx="899890" cy="1682765"/>
            <a:chOff x="1494066" y="2894637"/>
            <a:chExt cx="899890" cy="1682765"/>
          </a:xfrm>
        </p:grpSpPr>
        <p:cxnSp>
          <p:nvCxnSpPr>
            <p:cNvPr id="46" name="Google Shape;359;p36">
              <a:extLst>
                <a:ext uri="{FF2B5EF4-FFF2-40B4-BE49-F238E27FC236}">
                  <a16:creationId xmlns:a16="http://schemas.microsoft.com/office/drawing/2014/main" id="{875910E6-2BE1-4009-8185-711B3484694D}"/>
                </a:ext>
              </a:extLst>
            </p:cNvPr>
            <p:cNvCxnSpPr>
              <a:cxnSpLocks/>
              <a:stCxn id="7" idx="2"/>
              <a:endCxn id="18" idx="1"/>
            </p:cNvCxnSpPr>
            <p:nvPr/>
          </p:nvCxnSpPr>
          <p:spPr>
            <a:xfrm rot="16200000" flipH="1">
              <a:off x="1366700" y="3243803"/>
              <a:ext cx="1362152" cy="692360"/>
            </a:xfrm>
            <a:prstGeom prst="bentConnector2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360;p36">
              <a:extLst>
                <a:ext uri="{FF2B5EF4-FFF2-40B4-BE49-F238E27FC236}">
                  <a16:creationId xmlns:a16="http://schemas.microsoft.com/office/drawing/2014/main" id="{7ADFE637-5A32-4B28-9461-D9CE50C37A00}"/>
                </a:ext>
              </a:extLst>
            </p:cNvPr>
            <p:cNvSpPr txBox="1"/>
            <p:nvPr/>
          </p:nvSpPr>
          <p:spPr>
            <a:xfrm>
              <a:off x="2083929" y="4269625"/>
              <a:ext cx="276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48" name="Google Shape;361;p36">
              <a:extLst>
                <a:ext uri="{FF2B5EF4-FFF2-40B4-BE49-F238E27FC236}">
                  <a16:creationId xmlns:a16="http://schemas.microsoft.com/office/drawing/2014/main" id="{48A47980-B23A-4A22-A865-030746EA546A}"/>
                </a:ext>
              </a:extLst>
            </p:cNvPr>
            <p:cNvSpPr txBox="1"/>
            <p:nvPr/>
          </p:nvSpPr>
          <p:spPr>
            <a:xfrm>
              <a:off x="1494066" y="28946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49" name="Google Shape;362;p36">
              <a:extLst>
                <a:ext uri="{FF2B5EF4-FFF2-40B4-BE49-F238E27FC236}">
                  <a16:creationId xmlns:a16="http://schemas.microsoft.com/office/drawing/2014/main" id="{3349BA18-893B-4D87-9F47-1E69267299EA}"/>
                </a:ext>
              </a:extLst>
            </p:cNvPr>
            <p:cNvSpPr txBox="1"/>
            <p:nvPr/>
          </p:nvSpPr>
          <p:spPr>
            <a:xfrm rot="5400000">
              <a:off x="1138660" y="371407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50" name="Google Shape;363;p36">
            <a:extLst>
              <a:ext uri="{FF2B5EF4-FFF2-40B4-BE49-F238E27FC236}">
                <a16:creationId xmlns:a16="http://schemas.microsoft.com/office/drawing/2014/main" id="{029268F3-E60E-42EF-A1F7-98B7D786B05A}"/>
              </a:ext>
            </a:extLst>
          </p:cNvPr>
          <p:cNvGrpSpPr/>
          <p:nvPr/>
        </p:nvGrpSpPr>
        <p:grpSpPr>
          <a:xfrm>
            <a:off x="4753933" y="1196028"/>
            <a:ext cx="1633641" cy="909863"/>
            <a:chOff x="2854110" y="1462365"/>
            <a:chExt cx="1633641" cy="909863"/>
          </a:xfrm>
        </p:grpSpPr>
        <p:sp>
          <p:nvSpPr>
            <p:cNvPr id="51" name="Google Shape;364;p36">
              <a:extLst>
                <a:ext uri="{FF2B5EF4-FFF2-40B4-BE49-F238E27FC236}">
                  <a16:creationId xmlns:a16="http://schemas.microsoft.com/office/drawing/2014/main" id="{A94E8903-2601-4293-8B37-EE6AE0D7F277}"/>
                </a:ext>
              </a:extLst>
            </p:cNvPr>
            <p:cNvSpPr/>
            <p:nvPr/>
          </p:nvSpPr>
          <p:spPr>
            <a:xfrm>
              <a:off x="4316301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" name="Google Shape;365;p36">
              <a:extLst>
                <a:ext uri="{FF2B5EF4-FFF2-40B4-BE49-F238E27FC236}">
                  <a16:creationId xmlns:a16="http://schemas.microsoft.com/office/drawing/2014/main" id="{3126AB8A-0531-4542-8C65-1E42327022E4}"/>
                </a:ext>
              </a:extLst>
            </p:cNvPr>
            <p:cNvCxnSpPr>
              <a:cxnSpLocks/>
              <a:stCxn id="6" idx="3"/>
              <a:endCxn id="51" idx="0"/>
            </p:cNvCxnSpPr>
            <p:nvPr/>
          </p:nvCxnSpPr>
          <p:spPr>
            <a:xfrm>
              <a:off x="2895600" y="1748976"/>
              <a:ext cx="1506426" cy="3322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Google Shape;366;p36">
              <a:extLst>
                <a:ext uri="{FF2B5EF4-FFF2-40B4-BE49-F238E27FC236}">
                  <a16:creationId xmlns:a16="http://schemas.microsoft.com/office/drawing/2014/main" id="{011A4725-A596-4B62-B31C-29A6A5202F6D}"/>
                </a:ext>
              </a:extLst>
            </p:cNvPr>
            <p:cNvSpPr txBox="1"/>
            <p:nvPr/>
          </p:nvSpPr>
          <p:spPr>
            <a:xfrm>
              <a:off x="2854110" y="1684039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54" name="Google Shape;367;p36">
              <a:extLst>
                <a:ext uri="{FF2B5EF4-FFF2-40B4-BE49-F238E27FC236}">
                  <a16:creationId xmlns:a16="http://schemas.microsoft.com/office/drawing/2014/main" id="{CB8B3B9B-C2A8-4973-8193-EAC2CEFC9774}"/>
                </a:ext>
              </a:extLst>
            </p:cNvPr>
            <p:cNvSpPr txBox="1"/>
            <p:nvPr/>
          </p:nvSpPr>
          <p:spPr>
            <a:xfrm>
              <a:off x="4090250" y="20644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55" name="Google Shape;368;p36">
              <a:extLst>
                <a:ext uri="{FF2B5EF4-FFF2-40B4-BE49-F238E27FC236}">
                  <a16:creationId xmlns:a16="http://schemas.microsoft.com/office/drawing/2014/main" id="{BE9DE9C0-C65D-4AC0-99FE-D9E392D0B9A4}"/>
                </a:ext>
              </a:extLst>
            </p:cNvPr>
            <p:cNvSpPr txBox="1"/>
            <p:nvPr/>
          </p:nvSpPr>
          <p:spPr>
            <a:xfrm>
              <a:off x="3304825" y="146236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workFor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369;p36">
            <a:extLst>
              <a:ext uri="{FF2B5EF4-FFF2-40B4-BE49-F238E27FC236}">
                <a16:creationId xmlns:a16="http://schemas.microsoft.com/office/drawing/2014/main" id="{BE03B2C9-33DF-4A51-9BA1-5579D304EB2E}"/>
              </a:ext>
            </a:extLst>
          </p:cNvPr>
          <p:cNvGrpSpPr/>
          <p:nvPr/>
        </p:nvGrpSpPr>
        <p:grpSpPr>
          <a:xfrm>
            <a:off x="4757995" y="853483"/>
            <a:ext cx="3538366" cy="631487"/>
            <a:chOff x="-1273472" y="4434337"/>
            <a:chExt cx="3538366" cy="631487"/>
          </a:xfrm>
        </p:grpSpPr>
        <p:cxnSp>
          <p:nvCxnSpPr>
            <p:cNvPr id="57" name="Google Shape;370;p36">
              <a:extLst>
                <a:ext uri="{FF2B5EF4-FFF2-40B4-BE49-F238E27FC236}">
                  <a16:creationId xmlns:a16="http://schemas.microsoft.com/office/drawing/2014/main" id="{9E93F3AB-DA25-4773-BF80-6B1E51F1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36044" y="4737579"/>
              <a:ext cx="3500938" cy="47745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Google Shape;371;p36">
              <a:extLst>
                <a:ext uri="{FF2B5EF4-FFF2-40B4-BE49-F238E27FC236}">
                  <a16:creationId xmlns:a16="http://schemas.microsoft.com/office/drawing/2014/main" id="{FB89BBB6-2814-4D40-8185-16D1E6901F1D}"/>
                </a:ext>
              </a:extLst>
            </p:cNvPr>
            <p:cNvSpPr txBox="1"/>
            <p:nvPr/>
          </p:nvSpPr>
          <p:spPr>
            <a:xfrm>
              <a:off x="1933761" y="475804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59" name="Google Shape;372;p36">
              <a:extLst>
                <a:ext uri="{FF2B5EF4-FFF2-40B4-BE49-F238E27FC236}">
                  <a16:creationId xmlns:a16="http://schemas.microsoft.com/office/drawing/2014/main" id="{7628A1BB-6D3D-4FCD-90F3-129414562DC1}"/>
                </a:ext>
              </a:extLst>
            </p:cNvPr>
            <p:cNvSpPr txBox="1"/>
            <p:nvPr/>
          </p:nvSpPr>
          <p:spPr>
            <a:xfrm>
              <a:off x="-1273472" y="44343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60" name="Google Shape;373;p36">
              <a:extLst>
                <a:ext uri="{FF2B5EF4-FFF2-40B4-BE49-F238E27FC236}">
                  <a16:creationId xmlns:a16="http://schemas.microsoft.com/office/drawing/2014/main" id="{2C8B0318-457F-4609-8A6E-A0272F9B13AF}"/>
                </a:ext>
              </a:extLst>
            </p:cNvPr>
            <p:cNvSpPr txBox="1"/>
            <p:nvPr/>
          </p:nvSpPr>
          <p:spPr>
            <a:xfrm>
              <a:off x="469510" y="446083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61" name="Google Shape;374;p36">
            <a:extLst>
              <a:ext uri="{FF2B5EF4-FFF2-40B4-BE49-F238E27FC236}">
                <a16:creationId xmlns:a16="http://schemas.microsoft.com/office/drawing/2014/main" id="{768A6638-6CC1-4BE7-B49F-89FBF09B55ED}"/>
              </a:ext>
            </a:extLst>
          </p:cNvPr>
          <p:cNvGrpSpPr/>
          <p:nvPr/>
        </p:nvGrpSpPr>
        <p:grpSpPr>
          <a:xfrm>
            <a:off x="8641510" y="3812041"/>
            <a:ext cx="1580074" cy="1027022"/>
            <a:chOff x="3162300" y="4114800"/>
            <a:chExt cx="2820113" cy="1118595"/>
          </a:xfrm>
        </p:grpSpPr>
        <p:cxnSp>
          <p:nvCxnSpPr>
            <p:cNvPr id="62" name="Google Shape;375;p36">
              <a:extLst>
                <a:ext uri="{FF2B5EF4-FFF2-40B4-BE49-F238E27FC236}">
                  <a16:creationId xmlns:a16="http://schemas.microsoft.com/office/drawing/2014/main" id="{4BF50DF7-6906-4339-B694-3D9149951410}"/>
                </a:ext>
              </a:extLst>
            </p:cNvPr>
            <p:cNvCxnSpPr/>
            <p:nvPr/>
          </p:nvCxnSpPr>
          <p:spPr>
            <a:xfrm>
              <a:off x="3162300" y="4572000"/>
              <a:ext cx="2819400" cy="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376;p36">
              <a:extLst>
                <a:ext uri="{FF2B5EF4-FFF2-40B4-BE49-F238E27FC236}">
                  <a16:creationId xmlns:a16="http://schemas.microsoft.com/office/drawing/2014/main" id="{27C12048-F53F-4305-8F1C-B1291BEC0AB1}"/>
                </a:ext>
              </a:extLst>
            </p:cNvPr>
            <p:cNvCxnSpPr/>
            <p:nvPr/>
          </p:nvCxnSpPr>
          <p:spPr>
            <a:xfrm>
              <a:off x="3162300" y="4572000"/>
              <a:ext cx="0" cy="661395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77;p36">
              <a:extLst>
                <a:ext uri="{FF2B5EF4-FFF2-40B4-BE49-F238E27FC236}">
                  <a16:creationId xmlns:a16="http://schemas.microsoft.com/office/drawing/2014/main" id="{F420A226-814C-4BB2-AAC1-CFEE605BCD82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13" y="4562303"/>
              <a:ext cx="0" cy="65070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378;p36">
              <a:extLst>
                <a:ext uri="{FF2B5EF4-FFF2-40B4-BE49-F238E27FC236}">
                  <a16:creationId xmlns:a16="http://schemas.microsoft.com/office/drawing/2014/main" id="{D021029E-0748-47C8-9D85-2908E2878652}"/>
                </a:ext>
              </a:extLst>
            </p:cNvPr>
            <p:cNvSpPr/>
            <p:nvPr/>
          </p:nvSpPr>
          <p:spPr>
            <a:xfrm>
              <a:off x="4457700" y="4114800"/>
              <a:ext cx="228600" cy="457199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333;p36">
            <a:extLst>
              <a:ext uri="{FF2B5EF4-FFF2-40B4-BE49-F238E27FC236}">
                <a16:creationId xmlns:a16="http://schemas.microsoft.com/office/drawing/2014/main" id="{A7152F57-F5A2-4D0D-936B-5E991158EA66}"/>
              </a:ext>
            </a:extLst>
          </p:cNvPr>
          <p:cNvGrpSpPr/>
          <p:nvPr/>
        </p:nvGrpSpPr>
        <p:grpSpPr>
          <a:xfrm>
            <a:off x="291467" y="3230987"/>
            <a:ext cx="2278291" cy="882906"/>
            <a:chOff x="381000" y="1981200"/>
            <a:chExt cx="2514600" cy="1648164"/>
          </a:xfrm>
        </p:grpSpPr>
        <p:sp>
          <p:nvSpPr>
            <p:cNvPr id="75" name="Google Shape;334;p36">
              <a:extLst>
                <a:ext uri="{FF2B5EF4-FFF2-40B4-BE49-F238E27FC236}">
                  <a16:creationId xmlns:a16="http://schemas.microsoft.com/office/drawing/2014/main" id="{A185E5AD-034F-4C7B-8DDE-11EA936949C5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Book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76" name="Google Shape;335;p36">
              <a:extLst>
                <a:ext uri="{FF2B5EF4-FFF2-40B4-BE49-F238E27FC236}">
                  <a16:creationId xmlns:a16="http://schemas.microsoft.com/office/drawing/2014/main" id="{513A2B4F-CF7D-4225-AD00-56E933E1E0FA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authorName:string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publisherName:String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7" name="Google Shape;336;p36">
              <a:extLst>
                <a:ext uri="{FF2B5EF4-FFF2-40B4-BE49-F238E27FC236}">
                  <a16:creationId xmlns:a16="http://schemas.microsoft.com/office/drawing/2014/main" id="{5FB2BC0A-32C5-493A-8ACD-4ED75C348739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1" name="Google Shape;333;p36">
            <a:extLst>
              <a:ext uri="{FF2B5EF4-FFF2-40B4-BE49-F238E27FC236}">
                <a16:creationId xmlns:a16="http://schemas.microsoft.com/office/drawing/2014/main" id="{D153DAA9-85CD-45F1-9ECC-25E38A504E7E}"/>
              </a:ext>
            </a:extLst>
          </p:cNvPr>
          <p:cNvGrpSpPr/>
          <p:nvPr/>
        </p:nvGrpSpPr>
        <p:grpSpPr>
          <a:xfrm>
            <a:off x="300888" y="4306881"/>
            <a:ext cx="2278291" cy="882906"/>
            <a:chOff x="381000" y="1981200"/>
            <a:chExt cx="2514600" cy="1648164"/>
          </a:xfrm>
        </p:grpSpPr>
        <p:sp>
          <p:nvSpPr>
            <p:cNvPr id="82" name="Google Shape;334;p36">
              <a:extLst>
                <a:ext uri="{FF2B5EF4-FFF2-40B4-BE49-F238E27FC236}">
                  <a16:creationId xmlns:a16="http://schemas.microsoft.com/office/drawing/2014/main" id="{C85866C8-64D8-4AE0-A199-4F0A917272BC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cs typeface="Calibri"/>
                  <a:sym typeface="Calibri"/>
                </a:rPr>
                <a:t>QestionPaper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3" name="Google Shape;335;p36">
              <a:extLst>
                <a:ext uri="{FF2B5EF4-FFF2-40B4-BE49-F238E27FC236}">
                  <a16:creationId xmlns:a16="http://schemas.microsoft.com/office/drawing/2014/main" id="{0A0CEA97-23C8-4770-B505-55220A2B6481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subject:string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examName:String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Google Shape;336;p36">
              <a:extLst>
                <a:ext uri="{FF2B5EF4-FFF2-40B4-BE49-F238E27FC236}">
                  <a16:creationId xmlns:a16="http://schemas.microsoft.com/office/drawing/2014/main" id="{235C6388-8011-4EF4-8847-902150BDE0EF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6" name="Google Shape;333;p36">
            <a:extLst>
              <a:ext uri="{FF2B5EF4-FFF2-40B4-BE49-F238E27FC236}">
                <a16:creationId xmlns:a16="http://schemas.microsoft.com/office/drawing/2014/main" id="{7610504B-202E-4701-9CF7-22BFA0DBB49D}"/>
              </a:ext>
            </a:extLst>
          </p:cNvPr>
          <p:cNvGrpSpPr/>
          <p:nvPr/>
        </p:nvGrpSpPr>
        <p:grpSpPr>
          <a:xfrm>
            <a:off x="309222" y="5515460"/>
            <a:ext cx="2278291" cy="882906"/>
            <a:chOff x="381000" y="1981200"/>
            <a:chExt cx="2514600" cy="1648164"/>
          </a:xfrm>
        </p:grpSpPr>
        <p:sp>
          <p:nvSpPr>
            <p:cNvPr id="87" name="Google Shape;334;p36">
              <a:extLst>
                <a:ext uri="{FF2B5EF4-FFF2-40B4-BE49-F238E27FC236}">
                  <a16:creationId xmlns:a16="http://schemas.microsoft.com/office/drawing/2014/main" id="{5B28DE8F-A935-474D-A5DA-B375526458B1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CD/DVD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8" name="Google Shape;335;p36">
              <a:extLst>
                <a:ext uri="{FF2B5EF4-FFF2-40B4-BE49-F238E27FC236}">
                  <a16:creationId xmlns:a16="http://schemas.microsoft.com/office/drawing/2014/main" id="{2CAC40D0-F473-49FC-9A0E-CABAB3EDC7B6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type:string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topic:String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9" name="Google Shape;336;p36">
              <a:extLst>
                <a:ext uri="{FF2B5EF4-FFF2-40B4-BE49-F238E27FC236}">
                  <a16:creationId xmlns:a16="http://schemas.microsoft.com/office/drawing/2014/main" id="{7BEB10A0-74DB-4F60-AD6F-A6E5621E00A7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27EA8D-595A-4245-A3DA-7D1F114D5123}"/>
              </a:ext>
            </a:extLst>
          </p:cNvPr>
          <p:cNvGrpSpPr/>
          <p:nvPr/>
        </p:nvGrpSpPr>
        <p:grpSpPr>
          <a:xfrm>
            <a:off x="2569758" y="4047804"/>
            <a:ext cx="1263233" cy="1590115"/>
            <a:chOff x="2569758" y="4047804"/>
            <a:chExt cx="1263233" cy="1590115"/>
          </a:xfrm>
        </p:grpSpPr>
        <p:cxnSp>
          <p:nvCxnSpPr>
            <p:cNvPr id="93" name="Google Shape;376;p36">
              <a:extLst>
                <a:ext uri="{FF2B5EF4-FFF2-40B4-BE49-F238E27FC236}">
                  <a16:creationId xmlns:a16="http://schemas.microsoft.com/office/drawing/2014/main" id="{DC9F94FC-3937-434C-8879-75EE21FC453F}"/>
                </a:ext>
              </a:extLst>
            </p:cNvPr>
            <p:cNvCxnSpPr>
              <a:cxnSpLocks/>
              <a:stCxn id="95" idx="2"/>
              <a:endCxn id="77" idx="3"/>
            </p:cNvCxnSpPr>
            <p:nvPr/>
          </p:nvCxnSpPr>
          <p:spPr>
            <a:xfrm flipH="1" flipV="1">
              <a:off x="2569758" y="4047804"/>
              <a:ext cx="843463" cy="746656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377;p36">
              <a:extLst>
                <a:ext uri="{FF2B5EF4-FFF2-40B4-BE49-F238E27FC236}">
                  <a16:creationId xmlns:a16="http://schemas.microsoft.com/office/drawing/2014/main" id="{6D9C51AA-DDAD-44AA-BB88-51EFD90BB740}"/>
                </a:ext>
              </a:extLst>
            </p:cNvPr>
            <p:cNvCxnSpPr>
              <a:cxnSpLocks/>
              <a:stCxn id="95" idx="2"/>
              <a:endCxn id="87" idx="3"/>
            </p:cNvCxnSpPr>
            <p:nvPr/>
          </p:nvCxnSpPr>
          <p:spPr>
            <a:xfrm flipH="1">
              <a:off x="2587513" y="4794460"/>
              <a:ext cx="825708" cy="843459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378;p36">
              <a:extLst>
                <a:ext uri="{FF2B5EF4-FFF2-40B4-BE49-F238E27FC236}">
                  <a16:creationId xmlns:a16="http://schemas.microsoft.com/office/drawing/2014/main" id="{709C46B6-FA3E-4098-8D4A-B5B68C27BFD3}"/>
                </a:ext>
              </a:extLst>
            </p:cNvPr>
            <p:cNvSpPr/>
            <p:nvPr/>
          </p:nvSpPr>
          <p:spPr>
            <a:xfrm rot="5400000">
              <a:off x="3559065" y="4584574"/>
              <a:ext cx="128082" cy="419771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" name="Google Shape;377;p36">
              <a:extLst>
                <a:ext uri="{FF2B5EF4-FFF2-40B4-BE49-F238E27FC236}">
                  <a16:creationId xmlns:a16="http://schemas.microsoft.com/office/drawing/2014/main" id="{FDAB24FB-9B04-4F8B-92A1-8CDB47123A94}"/>
                </a:ext>
              </a:extLst>
            </p:cNvPr>
            <p:cNvCxnSpPr>
              <a:cxnSpLocks/>
              <a:stCxn id="95" idx="2"/>
              <a:endCxn id="83" idx="3"/>
            </p:cNvCxnSpPr>
            <p:nvPr/>
          </p:nvCxnSpPr>
          <p:spPr>
            <a:xfrm flipH="1">
              <a:off x="2579179" y="4794460"/>
              <a:ext cx="834042" cy="10244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2444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18F7-966B-4AF4-986C-02347037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EBA-F416-4985-B539-8421DBE4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flow diagram (DFD) is a </a:t>
            </a:r>
            <a:r>
              <a:rPr lang="en-US" b="1" dirty="0"/>
              <a:t>graphical representation </a:t>
            </a:r>
            <a:r>
              <a:rPr lang="en-US" dirty="0"/>
              <a:t>of the "</a:t>
            </a:r>
            <a:r>
              <a:rPr lang="en-US" b="1" dirty="0"/>
              <a:t>flow of data</a:t>
            </a:r>
            <a:r>
              <a:rPr lang="en-US" dirty="0"/>
              <a:t>” through an information system.</a:t>
            </a:r>
          </a:p>
          <a:p>
            <a:r>
              <a:rPr lang="en-US" dirty="0"/>
              <a:t>It includes data </a:t>
            </a:r>
            <a:r>
              <a:rPr lang="en-US" b="1" dirty="0"/>
              <a:t>inputs</a:t>
            </a:r>
            <a:r>
              <a:rPr lang="en-US" dirty="0"/>
              <a:t> and </a:t>
            </a:r>
            <a:r>
              <a:rPr lang="en-US" b="1" dirty="0"/>
              <a:t>outputs</a:t>
            </a:r>
            <a:r>
              <a:rPr lang="en-US" dirty="0"/>
              <a:t>, </a:t>
            </a:r>
            <a:r>
              <a:rPr lang="en-US" b="1" dirty="0"/>
              <a:t>data stores</a:t>
            </a:r>
            <a:r>
              <a:rPr lang="en-US" dirty="0"/>
              <a:t>, and the various </a:t>
            </a:r>
            <a:r>
              <a:rPr lang="en-US" b="1" dirty="0"/>
              <a:t>sub processes</a:t>
            </a:r>
            <a:r>
              <a:rPr lang="en-US" dirty="0"/>
              <a:t>, the data moves through.</a:t>
            </a:r>
          </a:p>
          <a:p>
            <a:r>
              <a:rPr lang="en-US" dirty="0"/>
              <a:t>Before actually creating your data flow diagram, you’ll need to determine whether a </a:t>
            </a:r>
            <a:r>
              <a:rPr lang="en-US" b="1" dirty="0"/>
              <a:t>physical or logical </a:t>
            </a:r>
            <a:r>
              <a:rPr lang="en-US" dirty="0"/>
              <a:t>DFD best suits your needs.</a:t>
            </a:r>
          </a:p>
        </p:txBody>
      </p:sp>
    </p:spTree>
    <p:extLst>
      <p:ext uri="{BB962C8B-B14F-4D97-AF65-F5344CB8AC3E}">
        <p14:creationId xmlns:p14="http://schemas.microsoft.com/office/powerpoint/2010/main" val="18621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constructing use case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15A1-6EB8-4AAF-8F00-5DFF7DFD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dirty="0">
                <a:solidFill>
                  <a:srgbClr val="A32D19"/>
                </a:solidFill>
              </a:rPr>
              <a:t>system boundary</a:t>
            </a:r>
            <a:r>
              <a:rPr lang="en-US" dirty="0"/>
              <a:t>.</a:t>
            </a:r>
          </a:p>
          <a:p>
            <a:r>
              <a:rPr lang="en-US" dirty="0"/>
              <a:t>Ensure that actors are focused, each actor should have a single, coherent purpose. If a real world object contains multiple purpose, capture them with separate actors</a:t>
            </a:r>
          </a:p>
          <a:p>
            <a:r>
              <a:rPr lang="en-US" dirty="0"/>
              <a:t>Each use case must provide value of users</a:t>
            </a:r>
          </a:p>
          <a:p>
            <a:r>
              <a:rPr lang="en-US" dirty="0"/>
              <a:t>Relate use cases and actors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C12-D350-4F1A-986F-90D6EE3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Notations Used in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265-0E92-49B7-BF9D-548CAC9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06029"/>
            <a:ext cx="11929641" cy="1073187"/>
          </a:xfrm>
          <a:ln>
            <a:solidFill>
              <a:srgbClr val="A32D19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is an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system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communicating with the system being diagrammed. They are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entering or leaving the system.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39D0-727B-4B67-9ECD-7DBDF71D231A}"/>
              </a:ext>
            </a:extLst>
          </p:cNvPr>
          <p:cNvSpPr/>
          <p:nvPr/>
        </p:nvSpPr>
        <p:spPr>
          <a:xfrm>
            <a:off x="131180" y="844364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External Entity</a:t>
            </a:r>
          </a:p>
        </p:txBody>
      </p:sp>
      <p:sp>
        <p:nvSpPr>
          <p:cNvPr id="5" name="Google Shape;200;p27">
            <a:extLst>
              <a:ext uri="{FF2B5EF4-FFF2-40B4-BE49-F238E27FC236}">
                <a16:creationId xmlns:a16="http://schemas.microsoft.com/office/drawing/2014/main" id="{62BFAA2E-EEEB-4BBE-BEE1-E7F0C05ADF70}"/>
              </a:ext>
            </a:extLst>
          </p:cNvPr>
          <p:cNvSpPr/>
          <p:nvPr/>
        </p:nvSpPr>
        <p:spPr>
          <a:xfrm>
            <a:off x="3070490" y="2508842"/>
            <a:ext cx="2076114" cy="6640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External Entity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A1996CB3-ED8F-4DDD-BA77-0F3F1F74263C}"/>
              </a:ext>
            </a:extLst>
          </p:cNvPr>
          <p:cNvSpPr/>
          <p:nvPr/>
        </p:nvSpPr>
        <p:spPr>
          <a:xfrm>
            <a:off x="6668690" y="2508842"/>
            <a:ext cx="2244490" cy="6640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Entity</a:t>
            </a:r>
            <a:endParaRPr/>
          </a:p>
        </p:txBody>
      </p:sp>
      <p:sp>
        <p:nvSpPr>
          <p:cNvPr id="7" name="Google Shape;202;p27">
            <a:extLst>
              <a:ext uri="{FF2B5EF4-FFF2-40B4-BE49-F238E27FC236}">
                <a16:creationId xmlns:a16="http://schemas.microsoft.com/office/drawing/2014/main" id="{AF61AF90-8840-4750-82A5-1454945570F5}"/>
              </a:ext>
            </a:extLst>
          </p:cNvPr>
          <p:cNvSpPr/>
          <p:nvPr/>
        </p:nvSpPr>
        <p:spPr>
          <a:xfrm>
            <a:off x="6603100" y="3181750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Sarson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43132841-5C6A-450A-A3A9-CD6E9F7F2297}"/>
              </a:ext>
            </a:extLst>
          </p:cNvPr>
          <p:cNvSpPr/>
          <p:nvPr/>
        </p:nvSpPr>
        <p:spPr>
          <a:xfrm>
            <a:off x="2706545" y="3181750"/>
            <a:ext cx="3088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Yourdon and Coad Notation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0F306-64A6-48A1-B5ED-2CC454A0F5A0}"/>
              </a:ext>
            </a:extLst>
          </p:cNvPr>
          <p:cNvSpPr/>
          <p:nvPr/>
        </p:nvSpPr>
        <p:spPr>
          <a:xfrm>
            <a:off x="131180" y="3551082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Data Store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F76B371-4661-4C04-9282-AD938372D796}"/>
              </a:ext>
            </a:extLst>
          </p:cNvPr>
          <p:cNvSpPr txBox="1">
            <a:spLocks/>
          </p:cNvSpPr>
          <p:nvPr/>
        </p:nvSpPr>
        <p:spPr>
          <a:xfrm>
            <a:off x="131180" y="4012747"/>
            <a:ext cx="11929641" cy="1073187"/>
          </a:xfrm>
          <a:prstGeom prst="rect">
            <a:avLst/>
          </a:prstGeom>
          <a:ln>
            <a:solidFill>
              <a:srgbClr val="A32D1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store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generate any operations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simply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data for later access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Data stores could consist of files held long term or a batch of documents stored briefly while they wait to be processed.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4;p29">
            <a:extLst>
              <a:ext uri="{FF2B5EF4-FFF2-40B4-BE49-F238E27FC236}">
                <a16:creationId xmlns:a16="http://schemas.microsoft.com/office/drawing/2014/main" id="{ED9A1A07-B6AB-4969-AA2A-25C1F089DA59}"/>
              </a:ext>
            </a:extLst>
          </p:cNvPr>
          <p:cNvSpPr/>
          <p:nvPr/>
        </p:nvSpPr>
        <p:spPr>
          <a:xfrm>
            <a:off x="6638612" y="6087407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 and Sarson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5;p29">
            <a:extLst>
              <a:ext uri="{FF2B5EF4-FFF2-40B4-BE49-F238E27FC236}">
                <a16:creationId xmlns:a16="http://schemas.microsoft.com/office/drawing/2014/main" id="{F669A6CC-1BE2-4B4D-9381-6A95145A19FB}"/>
              </a:ext>
            </a:extLst>
          </p:cNvPr>
          <p:cNvSpPr/>
          <p:nvPr/>
        </p:nvSpPr>
        <p:spPr>
          <a:xfrm>
            <a:off x="2720690" y="6024230"/>
            <a:ext cx="2832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Yourdon and Coad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227;p29">
            <a:extLst>
              <a:ext uri="{FF2B5EF4-FFF2-40B4-BE49-F238E27FC236}">
                <a16:creationId xmlns:a16="http://schemas.microsoft.com/office/drawing/2014/main" id="{91D2166A-735B-40FF-BEB6-AE333D4067B0}"/>
              </a:ext>
            </a:extLst>
          </p:cNvPr>
          <p:cNvGrpSpPr/>
          <p:nvPr/>
        </p:nvGrpSpPr>
        <p:grpSpPr>
          <a:xfrm>
            <a:off x="3121000" y="5262200"/>
            <a:ext cx="2032080" cy="762030"/>
            <a:chOff x="1908798" y="2987602"/>
            <a:chExt cx="2032080" cy="762030"/>
          </a:xfrm>
        </p:grpSpPr>
        <p:pic>
          <p:nvPicPr>
            <p:cNvPr id="20" name="Google Shape;228;p29">
              <a:extLst>
                <a:ext uri="{FF2B5EF4-FFF2-40B4-BE49-F238E27FC236}">
                  <a16:creationId xmlns:a16="http://schemas.microsoft.com/office/drawing/2014/main" id="{34440E5B-4195-4B4A-B2BE-99D4B2F2024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08798" y="2987602"/>
              <a:ext cx="2032080" cy="762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29;p29">
              <a:extLst>
                <a:ext uri="{FF2B5EF4-FFF2-40B4-BE49-F238E27FC236}">
                  <a16:creationId xmlns:a16="http://schemas.microsoft.com/office/drawing/2014/main" id="{D51EDCF2-CC26-45B7-AB57-B638A93ADBE2}"/>
                </a:ext>
              </a:extLst>
            </p:cNvPr>
            <p:cNvSpPr txBox="1"/>
            <p:nvPr/>
          </p:nvSpPr>
          <p:spPr>
            <a:xfrm>
              <a:off x="2159820" y="3137784"/>
              <a:ext cx="1530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Store</a:t>
              </a:r>
              <a:endParaRPr dirty="0"/>
            </a:p>
          </p:txBody>
        </p:sp>
      </p:grpSp>
      <p:grpSp>
        <p:nvGrpSpPr>
          <p:cNvPr id="22" name="Google Shape;230;p29">
            <a:extLst>
              <a:ext uri="{FF2B5EF4-FFF2-40B4-BE49-F238E27FC236}">
                <a16:creationId xmlns:a16="http://schemas.microsoft.com/office/drawing/2014/main" id="{15D82D76-0BF8-4B0F-B529-E39B960D8859}"/>
              </a:ext>
            </a:extLst>
          </p:cNvPr>
          <p:cNvGrpSpPr/>
          <p:nvPr/>
        </p:nvGrpSpPr>
        <p:grpSpPr>
          <a:xfrm>
            <a:off x="6840915" y="5264114"/>
            <a:ext cx="2022195" cy="760116"/>
            <a:chOff x="5231503" y="2989516"/>
            <a:chExt cx="2022195" cy="760116"/>
          </a:xfrm>
        </p:grpSpPr>
        <p:pic>
          <p:nvPicPr>
            <p:cNvPr id="23" name="Google Shape;231;p29">
              <a:extLst>
                <a:ext uri="{FF2B5EF4-FFF2-40B4-BE49-F238E27FC236}">
                  <a16:creationId xmlns:a16="http://schemas.microsoft.com/office/drawing/2014/main" id="{7583E088-1127-437A-8A99-C0526565C18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1503" y="2989516"/>
              <a:ext cx="2022195" cy="760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32;p29">
              <a:extLst>
                <a:ext uri="{FF2B5EF4-FFF2-40B4-BE49-F238E27FC236}">
                  <a16:creationId xmlns:a16="http://schemas.microsoft.com/office/drawing/2014/main" id="{A30BA1DF-E807-49C0-8C5E-7BC3DB76C2AB}"/>
                </a:ext>
              </a:extLst>
            </p:cNvPr>
            <p:cNvSpPr txBox="1"/>
            <p:nvPr/>
          </p:nvSpPr>
          <p:spPr>
            <a:xfrm>
              <a:off x="5723664" y="3137783"/>
              <a:ext cx="1530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Store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4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/>
      <p:bldP spid="8" grpId="0"/>
      <p:bldP spid="15" grpId="0" animBg="1"/>
      <p:bldP spid="16" grpId="0" animBg="1"/>
      <p:bldP spid="17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C12-D350-4F1A-986F-90D6EE3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Notations Used in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265-0E92-49B7-BF9D-548CAC9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06030"/>
            <a:ext cx="11929641" cy="806856"/>
          </a:xfrm>
          <a:ln>
            <a:solidFill>
              <a:srgbClr val="A32D19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activity that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or transforms data flows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Since they transform incoming data to outgoing data, all processes must have inputs and outputs on a DFD.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39D0-727B-4B67-9ECD-7DBDF71D231A}"/>
              </a:ext>
            </a:extLst>
          </p:cNvPr>
          <p:cNvSpPr/>
          <p:nvPr/>
        </p:nvSpPr>
        <p:spPr>
          <a:xfrm>
            <a:off x="131180" y="844364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Process</a:t>
            </a:r>
          </a:p>
        </p:txBody>
      </p:sp>
      <p:grpSp>
        <p:nvGrpSpPr>
          <p:cNvPr id="9" name="Google Shape;209;p28">
            <a:extLst>
              <a:ext uri="{FF2B5EF4-FFF2-40B4-BE49-F238E27FC236}">
                <a16:creationId xmlns:a16="http://schemas.microsoft.com/office/drawing/2014/main" id="{1B422C61-CB2F-4F7F-9176-79D8AC1CFB82}"/>
              </a:ext>
            </a:extLst>
          </p:cNvPr>
          <p:cNvGrpSpPr/>
          <p:nvPr/>
        </p:nvGrpSpPr>
        <p:grpSpPr>
          <a:xfrm>
            <a:off x="6939888" y="2122749"/>
            <a:ext cx="1837252" cy="1472838"/>
            <a:chOff x="5625906" y="3012313"/>
            <a:chExt cx="1837252" cy="1472838"/>
          </a:xfrm>
        </p:grpSpPr>
        <p:pic>
          <p:nvPicPr>
            <p:cNvPr id="10" name="Google Shape;210;p28">
              <a:extLst>
                <a:ext uri="{FF2B5EF4-FFF2-40B4-BE49-F238E27FC236}">
                  <a16:creationId xmlns:a16="http://schemas.microsoft.com/office/drawing/2014/main" id="{B22A1319-58EE-4348-93CB-EEF8E965DE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25906" y="3012313"/>
              <a:ext cx="1837252" cy="147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11;p28">
              <a:extLst>
                <a:ext uri="{FF2B5EF4-FFF2-40B4-BE49-F238E27FC236}">
                  <a16:creationId xmlns:a16="http://schemas.microsoft.com/office/drawing/2014/main" id="{6DC71E53-B930-4CBA-90B4-A692B390910B}"/>
                </a:ext>
              </a:extLst>
            </p:cNvPr>
            <p:cNvSpPr txBox="1"/>
            <p:nvPr/>
          </p:nvSpPr>
          <p:spPr>
            <a:xfrm>
              <a:off x="5969985" y="3074288"/>
              <a:ext cx="11490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/>
            </a:p>
          </p:txBody>
        </p:sp>
      </p:grpSp>
      <p:sp>
        <p:nvSpPr>
          <p:cNvPr id="12" name="Google Shape;213;p28">
            <a:extLst>
              <a:ext uri="{FF2B5EF4-FFF2-40B4-BE49-F238E27FC236}">
                <a16:creationId xmlns:a16="http://schemas.microsoft.com/office/drawing/2014/main" id="{505494FF-9313-485C-B172-F322CB60A493}"/>
              </a:ext>
            </a:extLst>
          </p:cNvPr>
          <p:cNvSpPr/>
          <p:nvPr/>
        </p:nvSpPr>
        <p:spPr>
          <a:xfrm>
            <a:off x="6512410" y="3516188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Sarson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4;p28">
            <a:extLst>
              <a:ext uri="{FF2B5EF4-FFF2-40B4-BE49-F238E27FC236}">
                <a16:creationId xmlns:a16="http://schemas.microsoft.com/office/drawing/2014/main" id="{963C8F5F-D911-41F4-8893-5C40849F8F7B}"/>
              </a:ext>
            </a:extLst>
          </p:cNvPr>
          <p:cNvSpPr/>
          <p:nvPr/>
        </p:nvSpPr>
        <p:spPr>
          <a:xfrm>
            <a:off x="2924936" y="3516188"/>
            <a:ext cx="2832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Yourdon and Coad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5;p28">
            <a:extLst>
              <a:ext uri="{FF2B5EF4-FFF2-40B4-BE49-F238E27FC236}">
                <a16:creationId xmlns:a16="http://schemas.microsoft.com/office/drawing/2014/main" id="{EBC78C94-510D-45CB-8531-C587B78064E3}"/>
              </a:ext>
            </a:extLst>
          </p:cNvPr>
          <p:cNvSpPr/>
          <p:nvPr/>
        </p:nvSpPr>
        <p:spPr>
          <a:xfrm>
            <a:off x="3367928" y="2266420"/>
            <a:ext cx="1757362" cy="124976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C49A6-15CD-4874-A125-7342C58C6DB0}"/>
              </a:ext>
            </a:extLst>
          </p:cNvPr>
          <p:cNvSpPr txBox="1">
            <a:spLocks/>
          </p:cNvSpPr>
          <p:nvPr/>
        </p:nvSpPr>
        <p:spPr>
          <a:xfrm>
            <a:off x="131180" y="4323179"/>
            <a:ext cx="11929641" cy="806856"/>
          </a:xfrm>
          <a:prstGeom prst="rect">
            <a:avLst/>
          </a:prstGeom>
          <a:ln>
            <a:solidFill>
              <a:srgbClr val="A32D1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Movement of data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external entities, processes and data stores is represented with an arrow symbol, which indicates the direction of flow.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CB77B-3653-4125-96E5-EDE1EEE43EDA}"/>
              </a:ext>
            </a:extLst>
          </p:cNvPr>
          <p:cNvSpPr/>
          <p:nvPr/>
        </p:nvSpPr>
        <p:spPr>
          <a:xfrm>
            <a:off x="131180" y="3861513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Data Flow</a:t>
            </a:r>
          </a:p>
        </p:txBody>
      </p:sp>
      <p:cxnSp>
        <p:nvCxnSpPr>
          <p:cNvPr id="17" name="Google Shape;236;p29">
            <a:extLst>
              <a:ext uri="{FF2B5EF4-FFF2-40B4-BE49-F238E27FC236}">
                <a16:creationId xmlns:a16="http://schemas.microsoft.com/office/drawing/2014/main" id="{6840AB39-4B96-4B0C-850B-6EE61FF2DD13}"/>
              </a:ext>
            </a:extLst>
          </p:cNvPr>
          <p:cNvCxnSpPr/>
          <p:nvPr/>
        </p:nvCxnSpPr>
        <p:spPr>
          <a:xfrm>
            <a:off x="4915165" y="5673571"/>
            <a:ext cx="18727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852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A9CE-9A60-454D-8CA1-4F965242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designing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7EDB-22E5-47F6-A3EA-CCCCF4E0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41573"/>
          </a:xfrm>
        </p:spPr>
        <p:txBody>
          <a:bodyPr/>
          <a:lstStyle/>
          <a:p>
            <a:r>
              <a:rPr lang="en-US" dirty="0"/>
              <a:t>No process can have only output or only input. The process must have both input and output.</a:t>
            </a:r>
            <a:endParaRPr lang="en-IN" dirty="0"/>
          </a:p>
        </p:txBody>
      </p:sp>
      <p:grpSp>
        <p:nvGrpSpPr>
          <p:cNvPr id="4" name="Google Shape;257;p30">
            <a:extLst>
              <a:ext uri="{FF2B5EF4-FFF2-40B4-BE49-F238E27FC236}">
                <a16:creationId xmlns:a16="http://schemas.microsoft.com/office/drawing/2014/main" id="{93A8AEA1-D468-4B28-A532-C7F84C6C3A92}"/>
              </a:ext>
            </a:extLst>
          </p:cNvPr>
          <p:cNvGrpSpPr/>
          <p:nvPr/>
        </p:nvGrpSpPr>
        <p:grpSpPr>
          <a:xfrm>
            <a:off x="2419212" y="1729063"/>
            <a:ext cx="3429012" cy="1066800"/>
            <a:chOff x="457200" y="4295853"/>
            <a:chExt cx="3429012" cy="1066800"/>
          </a:xfrm>
        </p:grpSpPr>
        <p:sp>
          <p:nvSpPr>
            <p:cNvPr id="5" name="Google Shape;258;p30">
              <a:extLst>
                <a:ext uri="{FF2B5EF4-FFF2-40B4-BE49-F238E27FC236}">
                  <a16:creationId xmlns:a16="http://schemas.microsoft.com/office/drawing/2014/main" id="{9F51A05C-63F4-4DBF-A072-DFE25C888F01}"/>
                </a:ext>
              </a:extLst>
            </p:cNvPr>
            <p:cNvSpPr/>
            <p:nvPr/>
          </p:nvSpPr>
          <p:spPr>
            <a:xfrm>
              <a:off x="1524000" y="4295853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Google Shape;259;p30">
              <a:extLst>
                <a:ext uri="{FF2B5EF4-FFF2-40B4-BE49-F238E27FC236}">
                  <a16:creationId xmlns:a16="http://schemas.microsoft.com/office/drawing/2014/main" id="{4406FBB6-8BA6-4660-96C6-82EBB0DF4130}"/>
                </a:ext>
              </a:extLst>
            </p:cNvPr>
            <p:cNvCxnSpPr>
              <a:stCxn id="5" idx="7"/>
            </p:cNvCxnSpPr>
            <p:nvPr/>
          </p:nvCxnSpPr>
          <p:spPr>
            <a:xfrm rot="10800000" flipH="1">
              <a:off x="2499612" y="4448182"/>
              <a:ext cx="1386600" cy="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" name="Google Shape;260;p30">
              <a:extLst>
                <a:ext uri="{FF2B5EF4-FFF2-40B4-BE49-F238E27FC236}">
                  <a16:creationId xmlns:a16="http://schemas.microsoft.com/office/drawing/2014/main" id="{0EC478E3-D169-4835-9A67-B5BF0DC412A7}"/>
                </a:ext>
              </a:extLst>
            </p:cNvPr>
            <p:cNvCxnSpPr/>
            <p:nvPr/>
          </p:nvCxnSpPr>
          <p:spPr>
            <a:xfrm rot="10800000" flipH="1">
              <a:off x="2473854" y="5210253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" name="Google Shape;261;p30">
              <a:extLst>
                <a:ext uri="{FF2B5EF4-FFF2-40B4-BE49-F238E27FC236}">
                  <a16:creationId xmlns:a16="http://schemas.microsoft.com/office/drawing/2014/main" id="{67242FC8-0E4B-49B7-88B6-1A125E5F410A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457200" y="4829253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" name="Google Shape;262;p30">
            <a:extLst>
              <a:ext uri="{FF2B5EF4-FFF2-40B4-BE49-F238E27FC236}">
                <a16:creationId xmlns:a16="http://schemas.microsoft.com/office/drawing/2014/main" id="{8F838002-B04A-45F7-B1EA-57394DC93305}"/>
              </a:ext>
            </a:extLst>
          </p:cNvPr>
          <p:cNvGrpSpPr/>
          <p:nvPr/>
        </p:nvGrpSpPr>
        <p:grpSpPr>
          <a:xfrm>
            <a:off x="6593833" y="1692092"/>
            <a:ext cx="3469746" cy="1066800"/>
            <a:chOff x="4531254" y="4284372"/>
            <a:chExt cx="3469746" cy="1066800"/>
          </a:xfrm>
        </p:grpSpPr>
        <p:sp>
          <p:nvSpPr>
            <p:cNvPr id="10" name="Google Shape;263;p30">
              <a:extLst>
                <a:ext uri="{FF2B5EF4-FFF2-40B4-BE49-F238E27FC236}">
                  <a16:creationId xmlns:a16="http://schemas.microsoft.com/office/drawing/2014/main" id="{915A0E2E-69B9-4B92-97F6-9933DB0BCE32}"/>
                </a:ext>
              </a:extLst>
            </p:cNvPr>
            <p:cNvSpPr/>
            <p:nvPr/>
          </p:nvSpPr>
          <p:spPr>
            <a:xfrm>
              <a:off x="5782884" y="4284372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64;p30">
              <a:extLst>
                <a:ext uri="{FF2B5EF4-FFF2-40B4-BE49-F238E27FC236}">
                  <a16:creationId xmlns:a16="http://schemas.microsoft.com/office/drawing/2014/main" id="{E6F8529B-B15D-4C72-802D-45CB668684C7}"/>
                </a:ext>
              </a:extLst>
            </p:cNvPr>
            <p:cNvCxnSpPr/>
            <p:nvPr/>
          </p:nvCxnSpPr>
          <p:spPr>
            <a:xfrm rot="10800000" flipH="1">
              <a:off x="4557012" y="4436772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" name="Google Shape;265;p30">
              <a:extLst>
                <a:ext uri="{FF2B5EF4-FFF2-40B4-BE49-F238E27FC236}">
                  <a16:creationId xmlns:a16="http://schemas.microsoft.com/office/drawing/2014/main" id="{6AA40D33-8AE7-4EF7-AB64-2E719C3E5F08}"/>
                </a:ext>
              </a:extLst>
            </p:cNvPr>
            <p:cNvCxnSpPr/>
            <p:nvPr/>
          </p:nvCxnSpPr>
          <p:spPr>
            <a:xfrm rot="10800000" flipH="1">
              <a:off x="4531254" y="5198772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266;p30">
              <a:extLst>
                <a:ext uri="{FF2B5EF4-FFF2-40B4-BE49-F238E27FC236}">
                  <a16:creationId xmlns:a16="http://schemas.microsoft.com/office/drawing/2014/main" id="{9086C8A1-E48C-468F-B953-4CC84EC86B38}"/>
                </a:ext>
              </a:extLst>
            </p:cNvPr>
            <p:cNvCxnSpPr/>
            <p:nvPr/>
          </p:nvCxnSpPr>
          <p:spPr>
            <a:xfrm>
              <a:off x="6934200" y="4817772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oogle Shape;243;p30">
            <a:extLst>
              <a:ext uri="{FF2B5EF4-FFF2-40B4-BE49-F238E27FC236}">
                <a16:creationId xmlns:a16="http://schemas.microsoft.com/office/drawing/2014/main" id="{6ED8D831-58F1-4258-8BDF-F4F4517286BF}"/>
              </a:ext>
            </a:extLst>
          </p:cNvPr>
          <p:cNvGrpSpPr/>
          <p:nvPr/>
        </p:nvGrpSpPr>
        <p:grpSpPr>
          <a:xfrm>
            <a:off x="3203776" y="3875194"/>
            <a:ext cx="2362212" cy="1066800"/>
            <a:chOff x="1828800" y="1905000"/>
            <a:chExt cx="2362212" cy="1066800"/>
          </a:xfrm>
        </p:grpSpPr>
        <p:sp>
          <p:nvSpPr>
            <p:cNvPr id="15" name="Google Shape;244;p30">
              <a:extLst>
                <a:ext uri="{FF2B5EF4-FFF2-40B4-BE49-F238E27FC236}">
                  <a16:creationId xmlns:a16="http://schemas.microsoft.com/office/drawing/2014/main" id="{BE760F77-BE2B-402B-BF42-DBCAA5626D1D}"/>
                </a:ext>
              </a:extLst>
            </p:cNvPr>
            <p:cNvSpPr/>
            <p:nvPr/>
          </p:nvSpPr>
          <p:spPr>
            <a:xfrm>
              <a:off x="1828800" y="1905000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245;p30">
              <a:extLst>
                <a:ext uri="{FF2B5EF4-FFF2-40B4-BE49-F238E27FC236}">
                  <a16:creationId xmlns:a16="http://schemas.microsoft.com/office/drawing/2014/main" id="{BE30220E-078E-439C-874D-65EC114E5567}"/>
                </a:ext>
              </a:extLst>
            </p:cNvPr>
            <p:cNvCxnSpPr>
              <a:stCxn id="15" idx="7"/>
            </p:cNvCxnSpPr>
            <p:nvPr/>
          </p:nvCxnSpPr>
          <p:spPr>
            <a:xfrm rot="10800000" flipH="1">
              <a:off x="2804412" y="2057329"/>
              <a:ext cx="1386600" cy="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46;p30">
              <a:extLst>
                <a:ext uri="{FF2B5EF4-FFF2-40B4-BE49-F238E27FC236}">
                  <a16:creationId xmlns:a16="http://schemas.microsoft.com/office/drawing/2014/main" id="{3A22B5FC-40C8-4385-B9FE-C40D5178F0D8}"/>
                </a:ext>
              </a:extLst>
            </p:cNvPr>
            <p:cNvCxnSpPr/>
            <p:nvPr/>
          </p:nvCxnSpPr>
          <p:spPr>
            <a:xfrm rot="10800000" flipH="1">
              <a:off x="2778654" y="2819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oogle Shape;247;p30">
            <a:extLst>
              <a:ext uri="{FF2B5EF4-FFF2-40B4-BE49-F238E27FC236}">
                <a16:creationId xmlns:a16="http://schemas.microsoft.com/office/drawing/2014/main" id="{C8B43B3A-86DD-44DD-969F-B0F958C43D48}"/>
              </a:ext>
            </a:extLst>
          </p:cNvPr>
          <p:cNvGrpSpPr/>
          <p:nvPr/>
        </p:nvGrpSpPr>
        <p:grpSpPr>
          <a:xfrm>
            <a:off x="7031481" y="3911796"/>
            <a:ext cx="2402946" cy="1066800"/>
            <a:chOff x="568854" y="1905000"/>
            <a:chExt cx="2402946" cy="1066800"/>
          </a:xfrm>
        </p:grpSpPr>
        <p:sp>
          <p:nvSpPr>
            <p:cNvPr id="19" name="Google Shape;248;p30">
              <a:extLst>
                <a:ext uri="{FF2B5EF4-FFF2-40B4-BE49-F238E27FC236}">
                  <a16:creationId xmlns:a16="http://schemas.microsoft.com/office/drawing/2014/main" id="{52E5F8F0-F8EF-4F6D-8EE3-AE0D376205D8}"/>
                </a:ext>
              </a:extLst>
            </p:cNvPr>
            <p:cNvSpPr/>
            <p:nvPr/>
          </p:nvSpPr>
          <p:spPr>
            <a:xfrm>
              <a:off x="1828800" y="1905000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" name="Google Shape;249;p30">
              <a:extLst>
                <a:ext uri="{FF2B5EF4-FFF2-40B4-BE49-F238E27FC236}">
                  <a16:creationId xmlns:a16="http://schemas.microsoft.com/office/drawing/2014/main" id="{B00127CE-EC0D-4454-A70C-5D83C7D11616}"/>
                </a:ext>
              </a:extLst>
            </p:cNvPr>
            <p:cNvCxnSpPr/>
            <p:nvPr/>
          </p:nvCxnSpPr>
          <p:spPr>
            <a:xfrm rot="10800000" flipH="1">
              <a:off x="594612" y="2057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Google Shape;250;p30">
              <a:extLst>
                <a:ext uri="{FF2B5EF4-FFF2-40B4-BE49-F238E27FC236}">
                  <a16:creationId xmlns:a16="http://schemas.microsoft.com/office/drawing/2014/main" id="{3E920959-B4F1-4729-B8AB-E6EABB6C16E7}"/>
                </a:ext>
              </a:extLst>
            </p:cNvPr>
            <p:cNvCxnSpPr/>
            <p:nvPr/>
          </p:nvCxnSpPr>
          <p:spPr>
            <a:xfrm rot="10800000" flipH="1">
              <a:off x="568854" y="2819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oogle Shape;251;p30">
            <a:extLst>
              <a:ext uri="{FF2B5EF4-FFF2-40B4-BE49-F238E27FC236}">
                <a16:creationId xmlns:a16="http://schemas.microsoft.com/office/drawing/2014/main" id="{32A40766-ED3A-423B-91CB-64CA07817A2F}"/>
              </a:ext>
            </a:extLst>
          </p:cNvPr>
          <p:cNvGrpSpPr/>
          <p:nvPr/>
        </p:nvGrpSpPr>
        <p:grpSpPr>
          <a:xfrm>
            <a:off x="3658330" y="3784319"/>
            <a:ext cx="1210600" cy="1248549"/>
            <a:chOff x="2656847" y="3839296"/>
            <a:chExt cx="1902372" cy="1824801"/>
          </a:xfrm>
        </p:grpSpPr>
        <p:cxnSp>
          <p:nvCxnSpPr>
            <p:cNvPr id="23" name="Google Shape;252;p30">
              <a:extLst>
                <a:ext uri="{FF2B5EF4-FFF2-40B4-BE49-F238E27FC236}">
                  <a16:creationId xmlns:a16="http://schemas.microsoft.com/office/drawing/2014/main" id="{3CF04746-FCA4-44B7-A612-9F3D51CD52B0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53;p30">
              <a:extLst>
                <a:ext uri="{FF2B5EF4-FFF2-40B4-BE49-F238E27FC236}">
                  <a16:creationId xmlns:a16="http://schemas.microsoft.com/office/drawing/2014/main" id="{BC6A363D-B924-409C-B3B1-81F4DE24AEFD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8391FBA5-3AF8-4A54-94D2-E2FF4CF4EA12}"/>
              </a:ext>
            </a:extLst>
          </p:cNvPr>
          <p:cNvGrpSpPr/>
          <p:nvPr/>
        </p:nvGrpSpPr>
        <p:grpSpPr>
          <a:xfrm>
            <a:off x="7686127" y="3820921"/>
            <a:ext cx="1210600" cy="1248549"/>
            <a:chOff x="2656847" y="3839296"/>
            <a:chExt cx="1902372" cy="1824801"/>
          </a:xfrm>
        </p:grpSpPr>
        <p:cxnSp>
          <p:nvCxnSpPr>
            <p:cNvPr id="26" name="Google Shape;255;p30">
              <a:extLst>
                <a:ext uri="{FF2B5EF4-FFF2-40B4-BE49-F238E27FC236}">
                  <a16:creationId xmlns:a16="http://schemas.microsoft.com/office/drawing/2014/main" id="{F785945B-729A-40F4-8370-560FFEEC2C1F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56;p30">
              <a:extLst>
                <a:ext uri="{FF2B5EF4-FFF2-40B4-BE49-F238E27FC236}">
                  <a16:creationId xmlns:a16="http://schemas.microsoft.com/office/drawing/2014/main" id="{F33713C6-CE75-4071-83B8-DF200719F6E7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7166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9825-9560-47CA-8408-3BBCE47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designing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0388-267C-4FB1-A90E-99CD61D4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11201"/>
          </a:xfrm>
        </p:spPr>
        <p:txBody>
          <a:bodyPr/>
          <a:lstStyle/>
          <a:p>
            <a:r>
              <a:rPr lang="en-US" dirty="0"/>
              <a:t>There should not be a direct flow between data stored and external entity. The flow should be go through a process.</a:t>
            </a:r>
            <a:endParaRPr lang="en-IN" dirty="0"/>
          </a:p>
        </p:txBody>
      </p:sp>
      <p:grpSp>
        <p:nvGrpSpPr>
          <p:cNvPr id="4" name="Google Shape;287;p31">
            <a:extLst>
              <a:ext uri="{FF2B5EF4-FFF2-40B4-BE49-F238E27FC236}">
                <a16:creationId xmlns:a16="http://schemas.microsoft.com/office/drawing/2014/main" id="{8830D0AC-F15A-4198-8153-93293F322278}"/>
              </a:ext>
            </a:extLst>
          </p:cNvPr>
          <p:cNvGrpSpPr/>
          <p:nvPr/>
        </p:nvGrpSpPr>
        <p:grpSpPr>
          <a:xfrm>
            <a:off x="2365034" y="1693844"/>
            <a:ext cx="1649364" cy="2590800"/>
            <a:chOff x="1361858" y="3810000"/>
            <a:chExt cx="1649364" cy="2590800"/>
          </a:xfrm>
        </p:grpSpPr>
        <p:pic>
          <p:nvPicPr>
            <p:cNvPr id="5" name="Google Shape;288;p31">
              <a:extLst>
                <a:ext uri="{FF2B5EF4-FFF2-40B4-BE49-F238E27FC236}">
                  <a16:creationId xmlns:a16="http://schemas.microsoft.com/office/drawing/2014/main" id="{DD7F81CF-AEC9-4537-95DF-030B60878B5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361858" y="5797072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89;p31">
              <a:extLst>
                <a:ext uri="{FF2B5EF4-FFF2-40B4-BE49-F238E27FC236}">
                  <a16:creationId xmlns:a16="http://schemas.microsoft.com/office/drawing/2014/main" id="{DB9F4D16-D511-4BD0-80B9-9B6247C06CD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01280" y="3810000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290;p31">
              <a:extLst>
                <a:ext uri="{FF2B5EF4-FFF2-40B4-BE49-F238E27FC236}">
                  <a16:creationId xmlns:a16="http://schemas.microsoft.com/office/drawing/2014/main" id="{4D6DC792-5B0F-4B44-ACFE-BE90C4F7A018}"/>
                </a:ext>
              </a:extLst>
            </p:cNvPr>
            <p:cNvCxnSpPr/>
            <p:nvPr/>
          </p:nvCxnSpPr>
          <p:spPr>
            <a:xfrm>
              <a:off x="2166829" y="4343400"/>
              <a:ext cx="0" cy="43574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" name="Google Shape;291;p31">
              <a:extLst>
                <a:ext uri="{FF2B5EF4-FFF2-40B4-BE49-F238E27FC236}">
                  <a16:creationId xmlns:a16="http://schemas.microsoft.com/office/drawing/2014/main" id="{BAC28EE8-CA25-41C5-8B67-1E7C7E2672A8}"/>
                </a:ext>
              </a:extLst>
            </p:cNvPr>
            <p:cNvCxnSpPr/>
            <p:nvPr/>
          </p:nvCxnSpPr>
          <p:spPr>
            <a:xfrm>
              <a:off x="2166829" y="5486400"/>
              <a:ext cx="0" cy="40463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" name="Google Shape;292;p31">
              <a:extLst>
                <a:ext uri="{FF2B5EF4-FFF2-40B4-BE49-F238E27FC236}">
                  <a16:creationId xmlns:a16="http://schemas.microsoft.com/office/drawing/2014/main" id="{BE2B1EFC-1DFC-4ABA-B029-3AF3FA0F64DE}"/>
                </a:ext>
              </a:extLst>
            </p:cNvPr>
            <p:cNvSpPr/>
            <p:nvPr/>
          </p:nvSpPr>
          <p:spPr>
            <a:xfrm>
              <a:off x="1711779" y="4776967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293;p31">
            <a:extLst>
              <a:ext uri="{FF2B5EF4-FFF2-40B4-BE49-F238E27FC236}">
                <a16:creationId xmlns:a16="http://schemas.microsoft.com/office/drawing/2014/main" id="{B9234982-8E1D-4433-8F9B-C048DF2D2686}"/>
              </a:ext>
            </a:extLst>
          </p:cNvPr>
          <p:cNvGrpSpPr/>
          <p:nvPr/>
        </p:nvGrpSpPr>
        <p:grpSpPr>
          <a:xfrm>
            <a:off x="4937224" y="2532938"/>
            <a:ext cx="5113116" cy="762000"/>
            <a:chOff x="3934048" y="4649094"/>
            <a:chExt cx="5113116" cy="762000"/>
          </a:xfrm>
        </p:grpSpPr>
        <p:pic>
          <p:nvPicPr>
            <p:cNvPr id="11" name="Google Shape;294;p31">
              <a:extLst>
                <a:ext uri="{FF2B5EF4-FFF2-40B4-BE49-F238E27FC236}">
                  <a16:creationId xmlns:a16="http://schemas.microsoft.com/office/drawing/2014/main" id="{3241B5A5-A1D8-4699-B398-CA78B26DF49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437222" y="4710622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Google Shape;295;p31">
              <a:extLst>
                <a:ext uri="{FF2B5EF4-FFF2-40B4-BE49-F238E27FC236}">
                  <a16:creationId xmlns:a16="http://schemas.microsoft.com/office/drawing/2014/main" id="{78AFEBF1-240E-468F-854B-9B7C8E3CB16F}"/>
                </a:ext>
              </a:extLst>
            </p:cNvPr>
            <p:cNvCxnSpPr/>
            <p:nvPr/>
          </p:nvCxnSpPr>
          <p:spPr>
            <a:xfrm>
              <a:off x="5224034" y="5030094"/>
              <a:ext cx="64336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296;p31">
              <a:extLst>
                <a:ext uri="{FF2B5EF4-FFF2-40B4-BE49-F238E27FC236}">
                  <a16:creationId xmlns:a16="http://schemas.microsoft.com/office/drawing/2014/main" id="{C7A08D2C-88FC-411D-82EB-B98163D725A8}"/>
                </a:ext>
              </a:extLst>
            </p:cNvPr>
            <p:cNvCxnSpPr>
              <a:stCxn id="14" idx="6"/>
            </p:cNvCxnSpPr>
            <p:nvPr/>
          </p:nvCxnSpPr>
          <p:spPr>
            <a:xfrm rot="10800000" flipH="1">
              <a:off x="6777500" y="5012394"/>
              <a:ext cx="659700" cy="17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297;p31">
              <a:extLst>
                <a:ext uri="{FF2B5EF4-FFF2-40B4-BE49-F238E27FC236}">
                  <a16:creationId xmlns:a16="http://schemas.microsoft.com/office/drawing/2014/main" id="{7E14D18A-9927-4CC9-9939-28D4CA39FD38}"/>
                </a:ext>
              </a:extLst>
            </p:cNvPr>
            <p:cNvSpPr/>
            <p:nvPr/>
          </p:nvSpPr>
          <p:spPr>
            <a:xfrm>
              <a:off x="5867400" y="4649094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98;p31">
              <a:extLst>
                <a:ext uri="{FF2B5EF4-FFF2-40B4-BE49-F238E27FC236}">
                  <a16:creationId xmlns:a16="http://schemas.microsoft.com/office/drawing/2014/main" id="{D97AF8FE-9593-4607-A049-12B47DDC898B}"/>
                </a:ext>
              </a:extLst>
            </p:cNvPr>
            <p:cNvSpPr/>
            <p:nvPr/>
          </p:nvSpPr>
          <p:spPr>
            <a:xfrm>
              <a:off x="3934048" y="480667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6" name="Google Shape;273;p31">
            <a:extLst>
              <a:ext uri="{FF2B5EF4-FFF2-40B4-BE49-F238E27FC236}">
                <a16:creationId xmlns:a16="http://schemas.microsoft.com/office/drawing/2014/main" id="{4275BAA4-5F17-4C53-B5A7-B44698609194}"/>
              </a:ext>
            </a:extLst>
          </p:cNvPr>
          <p:cNvGrpSpPr/>
          <p:nvPr/>
        </p:nvGrpSpPr>
        <p:grpSpPr>
          <a:xfrm>
            <a:off x="2387940" y="4716131"/>
            <a:ext cx="1617040" cy="1588669"/>
            <a:chOff x="1465331" y="1905000"/>
            <a:chExt cx="1617040" cy="1588669"/>
          </a:xfrm>
        </p:grpSpPr>
        <p:pic>
          <p:nvPicPr>
            <p:cNvPr id="17" name="Google Shape;274;p31">
              <a:extLst>
                <a:ext uri="{FF2B5EF4-FFF2-40B4-BE49-F238E27FC236}">
                  <a16:creationId xmlns:a16="http://schemas.microsoft.com/office/drawing/2014/main" id="{FBD57C84-25E8-4234-99ED-44EDCDDD80F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5331" y="1905000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275;p31">
              <a:extLst>
                <a:ext uri="{FF2B5EF4-FFF2-40B4-BE49-F238E27FC236}">
                  <a16:creationId xmlns:a16="http://schemas.microsoft.com/office/drawing/2014/main" id="{57C4BE5C-8A74-4DDD-947C-2278CB9C3D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72429" y="2889941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276;p31">
              <a:extLst>
                <a:ext uri="{FF2B5EF4-FFF2-40B4-BE49-F238E27FC236}">
                  <a16:creationId xmlns:a16="http://schemas.microsoft.com/office/drawing/2014/main" id="{06256C53-DE84-4E1D-ADFA-9D3D4CDA92BB}"/>
                </a:ext>
              </a:extLst>
            </p:cNvPr>
            <p:cNvCxnSpPr/>
            <p:nvPr/>
          </p:nvCxnSpPr>
          <p:spPr>
            <a:xfrm>
              <a:off x="2209800" y="2438400"/>
              <a:ext cx="0" cy="5392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oogle Shape;277;p31">
            <a:extLst>
              <a:ext uri="{FF2B5EF4-FFF2-40B4-BE49-F238E27FC236}">
                <a16:creationId xmlns:a16="http://schemas.microsoft.com/office/drawing/2014/main" id="{8C054868-BDEE-41F1-B5A0-98E44CE34884}"/>
              </a:ext>
            </a:extLst>
          </p:cNvPr>
          <p:cNvGrpSpPr/>
          <p:nvPr/>
        </p:nvGrpSpPr>
        <p:grpSpPr>
          <a:xfrm>
            <a:off x="2527109" y="4983534"/>
            <a:ext cx="1210600" cy="1248549"/>
            <a:chOff x="2656847" y="3839296"/>
            <a:chExt cx="1902372" cy="1824801"/>
          </a:xfrm>
        </p:grpSpPr>
        <p:cxnSp>
          <p:nvCxnSpPr>
            <p:cNvPr id="21" name="Google Shape;278;p31">
              <a:extLst>
                <a:ext uri="{FF2B5EF4-FFF2-40B4-BE49-F238E27FC236}">
                  <a16:creationId xmlns:a16="http://schemas.microsoft.com/office/drawing/2014/main" id="{76E3F3F0-7D9F-418C-9BE3-DCF026F55AA0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79;p31">
              <a:extLst>
                <a:ext uri="{FF2B5EF4-FFF2-40B4-BE49-F238E27FC236}">
                  <a16:creationId xmlns:a16="http://schemas.microsoft.com/office/drawing/2014/main" id="{860D443B-A889-4D81-9C1A-8974FF762EB1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" name="Google Shape;280;p31">
            <a:extLst>
              <a:ext uri="{FF2B5EF4-FFF2-40B4-BE49-F238E27FC236}">
                <a16:creationId xmlns:a16="http://schemas.microsoft.com/office/drawing/2014/main" id="{83262A37-8E0D-4941-99C7-27F187594C25}"/>
              </a:ext>
            </a:extLst>
          </p:cNvPr>
          <p:cNvGrpSpPr/>
          <p:nvPr/>
        </p:nvGrpSpPr>
        <p:grpSpPr>
          <a:xfrm>
            <a:off x="5647009" y="5099345"/>
            <a:ext cx="3895942" cy="603728"/>
            <a:chOff x="4724400" y="2288214"/>
            <a:chExt cx="3895942" cy="603728"/>
          </a:xfrm>
        </p:grpSpPr>
        <p:pic>
          <p:nvPicPr>
            <p:cNvPr id="24" name="Google Shape;281;p31">
              <a:extLst>
                <a:ext uri="{FF2B5EF4-FFF2-40B4-BE49-F238E27FC236}">
                  <a16:creationId xmlns:a16="http://schemas.microsoft.com/office/drawing/2014/main" id="{BDD0BDE8-45FF-40D9-B864-630E22C0082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010400" y="2288214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82;p31">
              <a:extLst>
                <a:ext uri="{FF2B5EF4-FFF2-40B4-BE49-F238E27FC236}">
                  <a16:creationId xmlns:a16="http://schemas.microsoft.com/office/drawing/2014/main" id="{8CAA97D3-C48B-4CE4-B45D-95DDD922DEC6}"/>
                </a:ext>
              </a:extLst>
            </p:cNvPr>
            <p:cNvSpPr/>
            <p:nvPr/>
          </p:nvSpPr>
          <p:spPr>
            <a:xfrm>
              <a:off x="4724400" y="2397876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6" name="Google Shape;283;p31">
              <a:extLst>
                <a:ext uri="{FF2B5EF4-FFF2-40B4-BE49-F238E27FC236}">
                  <a16:creationId xmlns:a16="http://schemas.microsoft.com/office/drawing/2014/main" id="{90D23D1B-56DD-42C0-9B95-299EABBA012A}"/>
                </a:ext>
              </a:extLst>
            </p:cNvPr>
            <p:cNvCxnSpPr>
              <a:stCxn id="25" idx="3"/>
            </p:cNvCxnSpPr>
            <p:nvPr/>
          </p:nvCxnSpPr>
          <p:spPr>
            <a:xfrm rot="10800000" flipH="1">
              <a:off x="6014386" y="2590038"/>
              <a:ext cx="996000" cy="18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" name="Google Shape;284;p31">
            <a:extLst>
              <a:ext uri="{FF2B5EF4-FFF2-40B4-BE49-F238E27FC236}">
                <a16:creationId xmlns:a16="http://schemas.microsoft.com/office/drawing/2014/main" id="{9F5ED262-2273-4584-A9E4-4E841BEA5709}"/>
              </a:ext>
            </a:extLst>
          </p:cNvPr>
          <p:cNvGrpSpPr/>
          <p:nvPr/>
        </p:nvGrpSpPr>
        <p:grpSpPr>
          <a:xfrm>
            <a:off x="6956410" y="4795494"/>
            <a:ext cx="1210600" cy="1248549"/>
            <a:chOff x="2656847" y="3839296"/>
            <a:chExt cx="1902372" cy="1824801"/>
          </a:xfrm>
        </p:grpSpPr>
        <p:cxnSp>
          <p:nvCxnSpPr>
            <p:cNvPr id="28" name="Google Shape;285;p31">
              <a:extLst>
                <a:ext uri="{FF2B5EF4-FFF2-40B4-BE49-F238E27FC236}">
                  <a16:creationId xmlns:a16="http://schemas.microsoft.com/office/drawing/2014/main" id="{D51BF7E1-6CCA-4C98-B6BD-F06702BD5E6A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86;p31">
              <a:extLst>
                <a:ext uri="{FF2B5EF4-FFF2-40B4-BE49-F238E27FC236}">
                  <a16:creationId xmlns:a16="http://schemas.microsoft.com/office/drawing/2014/main" id="{78D6AB53-4524-43D2-9377-44B912950795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1856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06A0-5736-4448-A3F0-8AECA7F8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Rules for designing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B7CA-15C2-411B-B6C1-133CA3A7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823313"/>
          </a:xfrm>
        </p:spPr>
        <p:txBody>
          <a:bodyPr/>
          <a:lstStyle/>
          <a:p>
            <a:r>
              <a:rPr lang="en-US" dirty="0"/>
              <a:t>No data should move directly between external entities. The data flow should go through a process.</a:t>
            </a:r>
          </a:p>
        </p:txBody>
      </p:sp>
      <p:grpSp>
        <p:nvGrpSpPr>
          <p:cNvPr id="4" name="Google Shape;305;p32">
            <a:extLst>
              <a:ext uri="{FF2B5EF4-FFF2-40B4-BE49-F238E27FC236}">
                <a16:creationId xmlns:a16="http://schemas.microsoft.com/office/drawing/2014/main" id="{4E6D50AA-433B-4C8F-9FDB-0332D5F6A983}"/>
              </a:ext>
            </a:extLst>
          </p:cNvPr>
          <p:cNvGrpSpPr/>
          <p:nvPr/>
        </p:nvGrpSpPr>
        <p:grpSpPr>
          <a:xfrm>
            <a:off x="5116961" y="3110075"/>
            <a:ext cx="1210600" cy="1248549"/>
            <a:chOff x="2656847" y="3839296"/>
            <a:chExt cx="1902372" cy="1824801"/>
          </a:xfrm>
        </p:grpSpPr>
        <p:cxnSp>
          <p:nvCxnSpPr>
            <p:cNvPr id="5" name="Google Shape;306;p32">
              <a:extLst>
                <a:ext uri="{FF2B5EF4-FFF2-40B4-BE49-F238E27FC236}">
                  <a16:creationId xmlns:a16="http://schemas.microsoft.com/office/drawing/2014/main" id="{E43881DE-2A74-4D11-8D60-730AB006C80D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" name="Google Shape;307;p32">
              <a:extLst>
                <a:ext uri="{FF2B5EF4-FFF2-40B4-BE49-F238E27FC236}">
                  <a16:creationId xmlns:a16="http://schemas.microsoft.com/office/drawing/2014/main" id="{D9EEA2CD-6CA6-4D3E-AF32-D5524D5C95AA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" name="Google Shape;308;p32">
            <a:extLst>
              <a:ext uri="{FF2B5EF4-FFF2-40B4-BE49-F238E27FC236}">
                <a16:creationId xmlns:a16="http://schemas.microsoft.com/office/drawing/2014/main" id="{160D7992-7C3B-4FB1-9BEB-4BB1916E819F}"/>
              </a:ext>
            </a:extLst>
          </p:cNvPr>
          <p:cNvGrpSpPr/>
          <p:nvPr/>
        </p:nvGrpSpPr>
        <p:grpSpPr>
          <a:xfrm>
            <a:off x="3464099" y="3529819"/>
            <a:ext cx="4813220" cy="432657"/>
            <a:chOff x="2022483" y="2447204"/>
            <a:chExt cx="4813220" cy="432657"/>
          </a:xfrm>
        </p:grpSpPr>
        <p:cxnSp>
          <p:nvCxnSpPr>
            <p:cNvPr id="8" name="Google Shape;309;p32">
              <a:extLst>
                <a:ext uri="{FF2B5EF4-FFF2-40B4-BE49-F238E27FC236}">
                  <a16:creationId xmlns:a16="http://schemas.microsoft.com/office/drawing/2014/main" id="{2E520498-7184-4C0E-9F59-9C7B7DC6A7BB}"/>
                </a:ext>
              </a:extLst>
            </p:cNvPr>
            <p:cNvCxnSpPr>
              <a:endCxn id="10" idx="1"/>
            </p:cNvCxnSpPr>
            <p:nvPr/>
          </p:nvCxnSpPr>
          <p:spPr>
            <a:xfrm rot="10800000" flipH="1">
              <a:off x="3312517" y="2669099"/>
              <a:ext cx="2233200" cy="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" name="Google Shape;311;p32">
              <a:extLst>
                <a:ext uri="{FF2B5EF4-FFF2-40B4-BE49-F238E27FC236}">
                  <a16:creationId xmlns:a16="http://schemas.microsoft.com/office/drawing/2014/main" id="{2903883D-EEEF-4F53-A3FD-D02131B22B0B}"/>
                </a:ext>
              </a:extLst>
            </p:cNvPr>
            <p:cNvSpPr/>
            <p:nvPr/>
          </p:nvSpPr>
          <p:spPr>
            <a:xfrm>
              <a:off x="2022483" y="244720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" name="Google Shape;310;p32">
              <a:extLst>
                <a:ext uri="{FF2B5EF4-FFF2-40B4-BE49-F238E27FC236}">
                  <a16:creationId xmlns:a16="http://schemas.microsoft.com/office/drawing/2014/main" id="{21E1B564-2E24-45C5-B142-3DC96A7F8C11}"/>
                </a:ext>
              </a:extLst>
            </p:cNvPr>
            <p:cNvSpPr/>
            <p:nvPr/>
          </p:nvSpPr>
          <p:spPr>
            <a:xfrm>
              <a:off x="5545717" y="2458337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" name="Google Shape;312;p32">
            <a:extLst>
              <a:ext uri="{FF2B5EF4-FFF2-40B4-BE49-F238E27FC236}">
                <a16:creationId xmlns:a16="http://schemas.microsoft.com/office/drawing/2014/main" id="{758B2EBF-AC81-4829-8847-51472E4F2220}"/>
              </a:ext>
            </a:extLst>
          </p:cNvPr>
          <p:cNvGrpSpPr/>
          <p:nvPr/>
        </p:nvGrpSpPr>
        <p:grpSpPr>
          <a:xfrm>
            <a:off x="3460790" y="1909140"/>
            <a:ext cx="4813220" cy="762000"/>
            <a:chOff x="2022483" y="2289624"/>
            <a:chExt cx="4813220" cy="762000"/>
          </a:xfrm>
        </p:grpSpPr>
        <p:cxnSp>
          <p:nvCxnSpPr>
            <p:cNvPr id="12" name="Google Shape;313;p32">
              <a:extLst>
                <a:ext uri="{FF2B5EF4-FFF2-40B4-BE49-F238E27FC236}">
                  <a16:creationId xmlns:a16="http://schemas.microsoft.com/office/drawing/2014/main" id="{C2C0D383-A43D-4AB5-8698-D86DAB2A572E}"/>
                </a:ext>
              </a:extLst>
            </p:cNvPr>
            <p:cNvCxnSpPr/>
            <p:nvPr/>
          </p:nvCxnSpPr>
          <p:spPr>
            <a:xfrm>
              <a:off x="3312469" y="2670624"/>
              <a:ext cx="64336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314;p32">
              <a:extLst>
                <a:ext uri="{FF2B5EF4-FFF2-40B4-BE49-F238E27FC236}">
                  <a16:creationId xmlns:a16="http://schemas.microsoft.com/office/drawing/2014/main" id="{B5B15C45-93AA-452F-8AAF-D1A957BF634C}"/>
                </a:ext>
              </a:extLst>
            </p:cNvPr>
            <p:cNvCxnSpPr>
              <a:stCxn id="14" idx="6"/>
            </p:cNvCxnSpPr>
            <p:nvPr/>
          </p:nvCxnSpPr>
          <p:spPr>
            <a:xfrm rot="10800000" flipH="1">
              <a:off x="4865935" y="2652924"/>
              <a:ext cx="659700" cy="17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315;p32">
              <a:extLst>
                <a:ext uri="{FF2B5EF4-FFF2-40B4-BE49-F238E27FC236}">
                  <a16:creationId xmlns:a16="http://schemas.microsoft.com/office/drawing/2014/main" id="{E068191B-67F8-458F-BF33-4535F5DC3F4A}"/>
                </a:ext>
              </a:extLst>
            </p:cNvPr>
            <p:cNvSpPr/>
            <p:nvPr/>
          </p:nvSpPr>
          <p:spPr>
            <a:xfrm>
              <a:off x="3955835" y="2289624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16;p32">
              <a:extLst>
                <a:ext uri="{FF2B5EF4-FFF2-40B4-BE49-F238E27FC236}">
                  <a16:creationId xmlns:a16="http://schemas.microsoft.com/office/drawing/2014/main" id="{5E549CA8-9D37-4A61-B9AA-C87103083097}"/>
                </a:ext>
              </a:extLst>
            </p:cNvPr>
            <p:cNvSpPr/>
            <p:nvPr/>
          </p:nvSpPr>
          <p:spPr>
            <a:xfrm>
              <a:off x="2022483" y="244720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6" name="Google Shape;317;p32">
              <a:extLst>
                <a:ext uri="{FF2B5EF4-FFF2-40B4-BE49-F238E27FC236}">
                  <a16:creationId xmlns:a16="http://schemas.microsoft.com/office/drawing/2014/main" id="{929E5E48-7B20-4A78-920C-20A49DD5CAEE}"/>
                </a:ext>
              </a:extLst>
            </p:cNvPr>
            <p:cNvSpPr/>
            <p:nvPr/>
          </p:nvSpPr>
          <p:spPr>
            <a:xfrm>
              <a:off x="5545717" y="2458337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133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6BBE-96E5-49D8-B1E8-C420F8F7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DFD Level-0 (Context Diagram) For LMS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7057-CDBA-4239-8EC2-6EF0C99E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59329"/>
          </a:xfrm>
        </p:spPr>
        <p:txBody>
          <a:bodyPr/>
          <a:lstStyle/>
          <a:p>
            <a:r>
              <a:rPr lang="en-US" dirty="0"/>
              <a:t>Assume all process of library.</a:t>
            </a:r>
          </a:p>
        </p:txBody>
      </p:sp>
      <p:sp>
        <p:nvSpPr>
          <p:cNvPr id="6" name="Google Shape;376;p38">
            <a:extLst>
              <a:ext uri="{FF2B5EF4-FFF2-40B4-BE49-F238E27FC236}">
                <a16:creationId xmlns:a16="http://schemas.microsoft.com/office/drawing/2014/main" id="{5C196B16-2714-4F8B-B64D-C800A33A15BC}"/>
              </a:ext>
            </a:extLst>
          </p:cNvPr>
          <p:cNvSpPr/>
          <p:nvPr/>
        </p:nvSpPr>
        <p:spPr>
          <a:xfrm>
            <a:off x="4751773" y="2846616"/>
            <a:ext cx="2286000" cy="1828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7" name="Google Shape;377;p38">
            <a:extLst>
              <a:ext uri="{FF2B5EF4-FFF2-40B4-BE49-F238E27FC236}">
                <a16:creationId xmlns:a16="http://schemas.microsoft.com/office/drawing/2014/main" id="{AF0A7099-6B1B-4E43-B016-CF878FB3BE31}"/>
              </a:ext>
            </a:extLst>
          </p:cNvPr>
          <p:cNvSpPr/>
          <p:nvPr/>
        </p:nvSpPr>
        <p:spPr>
          <a:xfrm>
            <a:off x="8561773" y="1475016"/>
            <a:ext cx="1524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/>
          </a:p>
        </p:txBody>
      </p:sp>
      <p:cxnSp>
        <p:nvCxnSpPr>
          <p:cNvPr id="8" name="Google Shape;378;p38">
            <a:extLst>
              <a:ext uri="{FF2B5EF4-FFF2-40B4-BE49-F238E27FC236}">
                <a16:creationId xmlns:a16="http://schemas.microsoft.com/office/drawing/2014/main" id="{9E4B4DA3-BE84-4C3D-AD6F-882A8AB648AC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-5400000">
            <a:off x="6656773" y="941616"/>
            <a:ext cx="1143000" cy="26670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379;p38">
            <a:extLst>
              <a:ext uri="{FF2B5EF4-FFF2-40B4-BE49-F238E27FC236}">
                <a16:creationId xmlns:a16="http://schemas.microsoft.com/office/drawing/2014/main" id="{EB087F20-C6B8-452D-A8A9-F9EC4BF41CE1}"/>
              </a:ext>
            </a:extLst>
          </p:cNvPr>
          <p:cNvSpPr txBox="1"/>
          <p:nvPr/>
        </p:nvSpPr>
        <p:spPr>
          <a:xfrm>
            <a:off x="6649755" y="1703616"/>
            <a:ext cx="1181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book</a:t>
            </a:r>
            <a:endParaRPr/>
          </a:p>
        </p:txBody>
      </p:sp>
      <p:cxnSp>
        <p:nvCxnSpPr>
          <p:cNvPr id="10" name="Google Shape;380;p38">
            <a:extLst>
              <a:ext uri="{FF2B5EF4-FFF2-40B4-BE49-F238E27FC236}">
                <a16:creationId xmlns:a16="http://schemas.microsoft.com/office/drawing/2014/main" id="{366CC8E4-FBF9-40FF-81D0-FD2700B4941A}"/>
              </a:ext>
            </a:extLst>
          </p:cNvPr>
          <p:cNvCxnSpPr/>
          <p:nvPr/>
        </p:nvCxnSpPr>
        <p:spPr>
          <a:xfrm flipH="1">
            <a:off x="5513773" y="1551216"/>
            <a:ext cx="3048000" cy="1371600"/>
          </a:xfrm>
          <a:prstGeom prst="bentConnector3">
            <a:avLst>
              <a:gd name="adj1" fmla="val 10028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382;p38">
            <a:extLst>
              <a:ext uri="{FF2B5EF4-FFF2-40B4-BE49-F238E27FC236}">
                <a16:creationId xmlns:a16="http://schemas.microsoft.com/office/drawing/2014/main" id="{6E134245-D3D5-4B45-869A-521927CB0345}"/>
              </a:ext>
            </a:extLst>
          </p:cNvPr>
          <p:cNvCxnSpPr>
            <a:stCxn id="7" idx="2"/>
            <a:endCxn id="6" idx="6"/>
          </p:cNvCxnSpPr>
          <p:nvPr/>
        </p:nvCxnSpPr>
        <p:spPr>
          <a:xfrm rot="5400000">
            <a:off x="7266373" y="1703616"/>
            <a:ext cx="1828800" cy="22860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83;p38">
            <a:extLst>
              <a:ext uri="{FF2B5EF4-FFF2-40B4-BE49-F238E27FC236}">
                <a16:creationId xmlns:a16="http://schemas.microsoft.com/office/drawing/2014/main" id="{6416FA94-5A74-47A2-AFA4-835AEC42EA4E}"/>
              </a:ext>
            </a:extLst>
          </p:cNvPr>
          <p:cNvSpPr txBox="1"/>
          <p:nvPr/>
        </p:nvSpPr>
        <p:spPr>
          <a:xfrm>
            <a:off x="7589906" y="3404768"/>
            <a:ext cx="1343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book</a:t>
            </a:r>
            <a:endParaRPr/>
          </a:p>
        </p:txBody>
      </p:sp>
      <p:cxnSp>
        <p:nvCxnSpPr>
          <p:cNvPr id="13" name="Google Shape;384;p38">
            <a:extLst>
              <a:ext uri="{FF2B5EF4-FFF2-40B4-BE49-F238E27FC236}">
                <a16:creationId xmlns:a16="http://schemas.microsoft.com/office/drawing/2014/main" id="{AAC78EAD-F7AC-448A-A2EB-500EDA81F4D2}"/>
              </a:ext>
            </a:extLst>
          </p:cNvPr>
          <p:cNvCxnSpPr>
            <a:stCxn id="25" idx="3"/>
            <a:endCxn id="6" idx="4"/>
          </p:cNvCxnSpPr>
          <p:nvPr/>
        </p:nvCxnSpPr>
        <p:spPr>
          <a:xfrm rot="10800000" flipH="1">
            <a:off x="3532573" y="4675416"/>
            <a:ext cx="2362200" cy="10668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386;p38">
            <a:extLst>
              <a:ext uri="{FF2B5EF4-FFF2-40B4-BE49-F238E27FC236}">
                <a16:creationId xmlns:a16="http://schemas.microsoft.com/office/drawing/2014/main" id="{9F191DB5-8876-4DB3-BA11-FC32A8F7FDED}"/>
              </a:ext>
            </a:extLst>
          </p:cNvPr>
          <p:cNvSpPr txBox="1"/>
          <p:nvPr/>
        </p:nvSpPr>
        <p:spPr>
          <a:xfrm>
            <a:off x="3586901" y="5430423"/>
            <a:ext cx="23705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member account </a:t>
            </a:r>
            <a:endParaRPr/>
          </a:p>
        </p:txBody>
      </p:sp>
      <p:cxnSp>
        <p:nvCxnSpPr>
          <p:cNvPr id="15" name="Google Shape;387;p38">
            <a:extLst>
              <a:ext uri="{FF2B5EF4-FFF2-40B4-BE49-F238E27FC236}">
                <a16:creationId xmlns:a16="http://schemas.microsoft.com/office/drawing/2014/main" id="{A94105B3-AFAF-488F-8DCE-BF536184C440}"/>
              </a:ext>
            </a:extLst>
          </p:cNvPr>
          <p:cNvCxnSpPr/>
          <p:nvPr/>
        </p:nvCxnSpPr>
        <p:spPr>
          <a:xfrm rot="10800000" flipH="1">
            <a:off x="3532573" y="4675416"/>
            <a:ext cx="2514600" cy="1295400"/>
          </a:xfrm>
          <a:prstGeom prst="bentConnector3">
            <a:avLst>
              <a:gd name="adj1" fmla="val 10019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88;p38">
            <a:extLst>
              <a:ext uri="{FF2B5EF4-FFF2-40B4-BE49-F238E27FC236}">
                <a16:creationId xmlns:a16="http://schemas.microsoft.com/office/drawing/2014/main" id="{DF12A3D7-7E43-4026-8D41-115A4DD7962A}"/>
              </a:ext>
            </a:extLst>
          </p:cNvPr>
          <p:cNvSpPr txBox="1"/>
          <p:nvPr/>
        </p:nvSpPr>
        <p:spPr>
          <a:xfrm>
            <a:off x="1743649" y="3528382"/>
            <a:ext cx="29682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generating report</a:t>
            </a:r>
            <a:endParaRPr/>
          </a:p>
        </p:txBody>
      </p:sp>
      <p:cxnSp>
        <p:nvCxnSpPr>
          <p:cNvPr id="17" name="Google Shape;389;p38">
            <a:extLst>
              <a:ext uri="{FF2B5EF4-FFF2-40B4-BE49-F238E27FC236}">
                <a16:creationId xmlns:a16="http://schemas.microsoft.com/office/drawing/2014/main" id="{C4BF18AE-9D3D-43B0-A3F8-0B9F1BA8D852}"/>
              </a:ext>
            </a:extLst>
          </p:cNvPr>
          <p:cNvCxnSpPr>
            <a:stCxn id="6" idx="3"/>
            <a:endCxn id="25" idx="0"/>
          </p:cNvCxnSpPr>
          <p:nvPr/>
        </p:nvCxnSpPr>
        <p:spPr>
          <a:xfrm rot="5400000">
            <a:off x="3375500" y="3802645"/>
            <a:ext cx="1106100" cy="2316000"/>
          </a:xfrm>
          <a:prstGeom prst="bentConnector3">
            <a:avLst>
              <a:gd name="adj1" fmla="val -2399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390;p38">
            <a:extLst>
              <a:ext uri="{FF2B5EF4-FFF2-40B4-BE49-F238E27FC236}">
                <a16:creationId xmlns:a16="http://schemas.microsoft.com/office/drawing/2014/main" id="{80539DD1-3A97-4D6C-A2DD-E89544FEFA3D}"/>
              </a:ext>
            </a:extLst>
          </p:cNvPr>
          <p:cNvSpPr txBox="1"/>
          <p:nvPr/>
        </p:nvSpPr>
        <p:spPr>
          <a:xfrm>
            <a:off x="2785592" y="4064434"/>
            <a:ext cx="2308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and return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report generated</a:t>
            </a:r>
            <a:endParaRPr/>
          </a:p>
        </p:txBody>
      </p:sp>
      <p:cxnSp>
        <p:nvCxnSpPr>
          <p:cNvPr id="19" name="Google Shape;391;p38">
            <a:extLst>
              <a:ext uri="{FF2B5EF4-FFF2-40B4-BE49-F238E27FC236}">
                <a16:creationId xmlns:a16="http://schemas.microsoft.com/office/drawing/2014/main" id="{80EBBCB2-4C9D-4BA3-80D8-51694B8565A8}"/>
              </a:ext>
            </a:extLst>
          </p:cNvPr>
          <p:cNvCxnSpPr/>
          <p:nvPr/>
        </p:nvCxnSpPr>
        <p:spPr>
          <a:xfrm rot="10800000" flipH="1">
            <a:off x="2230345" y="3875585"/>
            <a:ext cx="2521500" cy="1736700"/>
          </a:xfrm>
          <a:prstGeom prst="bentConnector3">
            <a:avLst>
              <a:gd name="adj1" fmla="val 556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392;p38">
            <a:extLst>
              <a:ext uri="{FF2B5EF4-FFF2-40B4-BE49-F238E27FC236}">
                <a16:creationId xmlns:a16="http://schemas.microsoft.com/office/drawing/2014/main" id="{18617779-57B5-4E30-AD8B-28039A71F076}"/>
              </a:ext>
            </a:extLst>
          </p:cNvPr>
          <p:cNvSpPr txBox="1"/>
          <p:nvPr/>
        </p:nvSpPr>
        <p:spPr>
          <a:xfrm>
            <a:off x="3635906" y="5935697"/>
            <a:ext cx="21261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book database</a:t>
            </a:r>
            <a:endParaRPr/>
          </a:p>
        </p:txBody>
      </p:sp>
      <p:cxnSp>
        <p:nvCxnSpPr>
          <p:cNvPr id="21" name="Google Shape;393;p38">
            <a:extLst>
              <a:ext uri="{FF2B5EF4-FFF2-40B4-BE49-F238E27FC236}">
                <a16:creationId xmlns:a16="http://schemas.microsoft.com/office/drawing/2014/main" id="{1635F2AB-D63F-42CB-BF78-31D32DE30872}"/>
              </a:ext>
            </a:extLst>
          </p:cNvPr>
          <p:cNvCxnSpPr/>
          <p:nvPr/>
        </p:nvCxnSpPr>
        <p:spPr>
          <a:xfrm flipH="1">
            <a:off x="6917473" y="1932215"/>
            <a:ext cx="2787300" cy="2209800"/>
          </a:xfrm>
          <a:prstGeom prst="bentConnector3">
            <a:avLst>
              <a:gd name="adj1" fmla="val -221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94;p38">
            <a:extLst>
              <a:ext uri="{FF2B5EF4-FFF2-40B4-BE49-F238E27FC236}">
                <a16:creationId xmlns:a16="http://schemas.microsoft.com/office/drawing/2014/main" id="{598FBB16-BC03-4031-BAD1-2838911719E8}"/>
              </a:ext>
            </a:extLst>
          </p:cNvPr>
          <p:cNvSpPr txBox="1"/>
          <p:nvPr/>
        </p:nvSpPr>
        <p:spPr>
          <a:xfrm>
            <a:off x="7509179" y="3845264"/>
            <a:ext cx="1335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book</a:t>
            </a:r>
            <a:endParaRPr/>
          </a:p>
        </p:txBody>
      </p:sp>
      <p:cxnSp>
        <p:nvCxnSpPr>
          <p:cNvPr id="23" name="Google Shape;395;p38">
            <a:extLst>
              <a:ext uri="{FF2B5EF4-FFF2-40B4-BE49-F238E27FC236}">
                <a16:creationId xmlns:a16="http://schemas.microsoft.com/office/drawing/2014/main" id="{570FE60A-EB0D-4151-B0E1-06244A230432}"/>
              </a:ext>
            </a:extLst>
          </p:cNvPr>
          <p:cNvCxnSpPr>
            <a:stCxn id="6" idx="5"/>
          </p:cNvCxnSpPr>
          <p:nvPr/>
        </p:nvCxnSpPr>
        <p:spPr>
          <a:xfrm rot="-5400000">
            <a:off x="7118646" y="1516645"/>
            <a:ext cx="2475300" cy="3306600"/>
          </a:xfrm>
          <a:prstGeom prst="bentConnector4">
            <a:avLst>
              <a:gd name="adj1" fmla="val 650"/>
              <a:gd name="adj2" fmla="val 9985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" name="Google Shape;396;p38">
            <a:extLst>
              <a:ext uri="{FF2B5EF4-FFF2-40B4-BE49-F238E27FC236}">
                <a16:creationId xmlns:a16="http://schemas.microsoft.com/office/drawing/2014/main" id="{544FD083-4FA9-4F1B-B1A6-D9C0425FF83B}"/>
              </a:ext>
            </a:extLst>
          </p:cNvPr>
          <p:cNvSpPr txBox="1"/>
          <p:nvPr/>
        </p:nvSpPr>
        <p:spPr>
          <a:xfrm>
            <a:off x="7236395" y="4306084"/>
            <a:ext cx="24791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of searching book</a:t>
            </a:r>
            <a:endParaRPr/>
          </a:p>
        </p:txBody>
      </p:sp>
      <p:sp>
        <p:nvSpPr>
          <p:cNvPr id="25" name="Google Shape;385;p38">
            <a:extLst>
              <a:ext uri="{FF2B5EF4-FFF2-40B4-BE49-F238E27FC236}">
                <a16:creationId xmlns:a16="http://schemas.microsoft.com/office/drawing/2014/main" id="{10A4AF11-D620-4265-905A-AF66D219EF9E}"/>
              </a:ext>
            </a:extLst>
          </p:cNvPr>
          <p:cNvSpPr/>
          <p:nvPr/>
        </p:nvSpPr>
        <p:spPr>
          <a:xfrm>
            <a:off x="2008573" y="5513616"/>
            <a:ext cx="1524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Staff</a:t>
            </a:r>
            <a:endParaRPr/>
          </a:p>
        </p:txBody>
      </p:sp>
      <p:sp>
        <p:nvSpPr>
          <p:cNvPr id="26" name="Google Shape;381;p38">
            <a:extLst>
              <a:ext uri="{FF2B5EF4-FFF2-40B4-BE49-F238E27FC236}">
                <a16:creationId xmlns:a16="http://schemas.microsoft.com/office/drawing/2014/main" id="{417BFEB2-0DAD-4C5C-B9BC-3739A5BC6254}"/>
              </a:ext>
            </a:extLst>
          </p:cNvPr>
          <p:cNvSpPr txBox="1"/>
          <p:nvPr/>
        </p:nvSpPr>
        <p:spPr>
          <a:xfrm>
            <a:off x="6144067" y="1229595"/>
            <a:ext cx="178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75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40EC-31BE-4DF2-9B76-186E9D59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levels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C736-306C-427F-B9FF-7F9AA64B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15817" cy="5590565"/>
          </a:xfrm>
        </p:spPr>
        <p:txBody>
          <a:bodyPr/>
          <a:lstStyle/>
          <a:p>
            <a:r>
              <a:rPr lang="en-US" dirty="0"/>
              <a:t>Data flow diagrams are also </a:t>
            </a:r>
            <a:r>
              <a:rPr lang="en-US" b="1" dirty="0"/>
              <a:t>categorized by level</a:t>
            </a:r>
            <a:r>
              <a:rPr lang="en-US" dirty="0"/>
              <a:t>. </a:t>
            </a:r>
            <a:r>
              <a:rPr lang="en-US" b="1" dirty="0"/>
              <a:t>Starting</a:t>
            </a:r>
            <a:r>
              <a:rPr lang="en-US" dirty="0"/>
              <a:t> with the most basic, </a:t>
            </a:r>
            <a:r>
              <a:rPr lang="en-US" b="1" dirty="0"/>
              <a:t>level 0</a:t>
            </a:r>
            <a:r>
              <a:rPr lang="en-US" dirty="0"/>
              <a:t>, DFDs get increasingly complex as the level increases.</a:t>
            </a:r>
          </a:p>
          <a:p>
            <a:r>
              <a:rPr lang="en-US" dirty="0"/>
              <a:t>Level 0 DFDs, also known as </a:t>
            </a:r>
            <a:r>
              <a:rPr lang="en-US" b="1" dirty="0"/>
              <a:t>context diagrams</a:t>
            </a:r>
            <a:r>
              <a:rPr lang="en-US" dirty="0"/>
              <a:t>. It provides a </a:t>
            </a:r>
            <a:r>
              <a:rPr lang="en-US" b="1" dirty="0"/>
              <a:t>basic overview </a:t>
            </a:r>
            <a:r>
              <a:rPr lang="en-US" dirty="0"/>
              <a:t>of the whole system.</a:t>
            </a:r>
          </a:p>
          <a:p>
            <a:r>
              <a:rPr lang="en-US" dirty="0"/>
              <a:t>It shows the system as a </a:t>
            </a:r>
            <a:r>
              <a:rPr lang="en-US" b="1" dirty="0"/>
              <a:t>single high-level process</a:t>
            </a:r>
            <a:r>
              <a:rPr lang="en-US" dirty="0"/>
              <a:t>, with its relationship to external entities. </a:t>
            </a:r>
          </a:p>
          <a:p>
            <a:r>
              <a:rPr lang="en-US" dirty="0"/>
              <a:t>DFD Level 1 </a:t>
            </a:r>
            <a:r>
              <a:rPr lang="en-US" b="1" dirty="0"/>
              <a:t>provides a more detailed </a:t>
            </a:r>
            <a:r>
              <a:rPr lang="en-US" dirty="0"/>
              <a:t>breakout of pieces of the Context Level Diagram.</a:t>
            </a:r>
          </a:p>
          <a:p>
            <a:r>
              <a:rPr lang="en-US" dirty="0"/>
              <a:t>You will</a:t>
            </a:r>
            <a:r>
              <a:rPr lang="en-US" b="1" dirty="0"/>
              <a:t> highlight the main functions </a:t>
            </a:r>
            <a:r>
              <a:rPr lang="en-US" dirty="0"/>
              <a:t>carried out by the system, as you break down the high-level process of the Context Diagram into its sub processes.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5A1B-E5E7-407C-AC66-6A788799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Level-1 For LMS</a:t>
            </a:r>
            <a:endParaRPr lang="en-IN" dirty="0"/>
          </a:p>
        </p:txBody>
      </p:sp>
      <p:sp>
        <p:nvSpPr>
          <p:cNvPr id="78" name="Google Shape;431;p40">
            <a:extLst>
              <a:ext uri="{FF2B5EF4-FFF2-40B4-BE49-F238E27FC236}">
                <a16:creationId xmlns:a16="http://schemas.microsoft.com/office/drawing/2014/main" id="{7AF2711D-5D24-4E46-801A-1CCF01B07636}"/>
              </a:ext>
            </a:extLst>
          </p:cNvPr>
          <p:cNvSpPr/>
          <p:nvPr/>
        </p:nvSpPr>
        <p:spPr>
          <a:xfrm>
            <a:off x="4610933" y="2895600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book</a:t>
            </a:r>
            <a:endParaRPr/>
          </a:p>
        </p:txBody>
      </p:sp>
      <p:sp>
        <p:nvSpPr>
          <p:cNvPr id="79" name="Google Shape;432;p40">
            <a:extLst>
              <a:ext uri="{FF2B5EF4-FFF2-40B4-BE49-F238E27FC236}">
                <a16:creationId xmlns:a16="http://schemas.microsoft.com/office/drawing/2014/main" id="{0D136019-1D32-409E-A3A7-77736BE4ACE8}"/>
              </a:ext>
            </a:extLst>
          </p:cNvPr>
          <p:cNvSpPr/>
          <p:nvPr/>
        </p:nvSpPr>
        <p:spPr>
          <a:xfrm>
            <a:off x="4580882" y="4648200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book</a:t>
            </a:r>
            <a:endParaRPr/>
          </a:p>
        </p:txBody>
      </p:sp>
      <p:sp>
        <p:nvSpPr>
          <p:cNvPr id="80" name="Google Shape;433;p40">
            <a:extLst>
              <a:ext uri="{FF2B5EF4-FFF2-40B4-BE49-F238E27FC236}">
                <a16:creationId xmlns:a16="http://schemas.microsoft.com/office/drawing/2014/main" id="{182BDA1F-9273-4E18-AE24-3EC747F9CD2D}"/>
              </a:ext>
            </a:extLst>
          </p:cNvPr>
          <p:cNvSpPr/>
          <p:nvPr/>
        </p:nvSpPr>
        <p:spPr>
          <a:xfrm>
            <a:off x="4580882" y="1122608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book</a:t>
            </a:r>
            <a:endParaRPr/>
          </a:p>
        </p:txBody>
      </p:sp>
      <p:sp>
        <p:nvSpPr>
          <p:cNvPr id="81" name="Google Shape;434;p40">
            <a:extLst>
              <a:ext uri="{FF2B5EF4-FFF2-40B4-BE49-F238E27FC236}">
                <a16:creationId xmlns:a16="http://schemas.microsoft.com/office/drawing/2014/main" id="{A13AD070-2EAA-4A34-8B5D-4AB408EC3902}"/>
              </a:ext>
            </a:extLst>
          </p:cNvPr>
          <p:cNvSpPr/>
          <p:nvPr/>
        </p:nvSpPr>
        <p:spPr>
          <a:xfrm>
            <a:off x="1304282" y="2418008"/>
            <a:ext cx="1600200" cy="5537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/>
          </a:p>
        </p:txBody>
      </p:sp>
      <p:cxnSp>
        <p:nvCxnSpPr>
          <p:cNvPr id="82" name="Google Shape;435;p40">
            <a:extLst>
              <a:ext uri="{FF2B5EF4-FFF2-40B4-BE49-F238E27FC236}">
                <a16:creationId xmlns:a16="http://schemas.microsoft.com/office/drawing/2014/main" id="{2F4C1495-951E-4621-9D30-2D0794A3BE31}"/>
              </a:ext>
            </a:extLst>
          </p:cNvPr>
          <p:cNvCxnSpPr>
            <a:stCxn id="81" idx="2"/>
            <a:endCxn id="79" idx="2"/>
          </p:cNvCxnSpPr>
          <p:nvPr/>
        </p:nvCxnSpPr>
        <p:spPr>
          <a:xfrm rot="-5400000" flipH="1">
            <a:off x="2180582" y="2895600"/>
            <a:ext cx="2324100" cy="2476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436;p40">
            <a:extLst>
              <a:ext uri="{FF2B5EF4-FFF2-40B4-BE49-F238E27FC236}">
                <a16:creationId xmlns:a16="http://schemas.microsoft.com/office/drawing/2014/main" id="{32CF92A6-5F49-4E7E-937A-6D84DB59365E}"/>
              </a:ext>
            </a:extLst>
          </p:cNvPr>
          <p:cNvSpPr txBox="1"/>
          <p:nvPr/>
        </p:nvSpPr>
        <p:spPr>
          <a:xfrm>
            <a:off x="2198088" y="4926568"/>
            <a:ext cx="2289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request by name</a:t>
            </a:r>
            <a:endParaRPr/>
          </a:p>
        </p:txBody>
      </p:sp>
      <p:cxnSp>
        <p:nvCxnSpPr>
          <p:cNvPr id="84" name="Google Shape;437;p40">
            <a:extLst>
              <a:ext uri="{FF2B5EF4-FFF2-40B4-BE49-F238E27FC236}">
                <a16:creationId xmlns:a16="http://schemas.microsoft.com/office/drawing/2014/main" id="{C9EB3A70-900D-4DEB-BCC5-F6B6897ECD87}"/>
              </a:ext>
            </a:extLst>
          </p:cNvPr>
          <p:cNvCxnSpPr>
            <a:stCxn id="79" idx="3"/>
          </p:cNvCxnSpPr>
          <p:nvPr/>
        </p:nvCxnSpPr>
        <p:spPr>
          <a:xfrm rot="5400000" flipH="1">
            <a:off x="1842348" y="2814493"/>
            <a:ext cx="2782200" cy="3096600"/>
          </a:xfrm>
          <a:prstGeom prst="bentConnector4">
            <a:avLst>
              <a:gd name="adj1" fmla="val 1041"/>
              <a:gd name="adj2" fmla="val 10023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438;p40">
            <a:extLst>
              <a:ext uri="{FF2B5EF4-FFF2-40B4-BE49-F238E27FC236}">
                <a16:creationId xmlns:a16="http://schemas.microsoft.com/office/drawing/2014/main" id="{949A4C11-7C13-4DBE-8865-689AA6D06B10}"/>
              </a:ext>
            </a:extLst>
          </p:cNvPr>
          <p:cNvSpPr txBox="1"/>
          <p:nvPr/>
        </p:nvSpPr>
        <p:spPr>
          <a:xfrm>
            <a:off x="1903432" y="5372100"/>
            <a:ext cx="2147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by book name</a:t>
            </a:r>
            <a:endParaRPr/>
          </a:p>
        </p:txBody>
      </p:sp>
      <p:grpSp>
        <p:nvGrpSpPr>
          <p:cNvPr id="86" name="Google Shape;439;p40">
            <a:extLst>
              <a:ext uri="{FF2B5EF4-FFF2-40B4-BE49-F238E27FC236}">
                <a16:creationId xmlns:a16="http://schemas.microsoft.com/office/drawing/2014/main" id="{E7D29CB2-3017-450E-B2E5-E9E12EFC62E9}"/>
              </a:ext>
            </a:extLst>
          </p:cNvPr>
          <p:cNvGrpSpPr/>
          <p:nvPr/>
        </p:nvGrpSpPr>
        <p:grpSpPr>
          <a:xfrm>
            <a:off x="7677349" y="4362847"/>
            <a:ext cx="1609942" cy="603728"/>
            <a:chOff x="6754067" y="4362847"/>
            <a:chExt cx="1609942" cy="603728"/>
          </a:xfrm>
        </p:grpSpPr>
        <p:pic>
          <p:nvPicPr>
            <p:cNvPr id="87" name="Google Shape;440;p40">
              <a:extLst>
                <a:ext uri="{FF2B5EF4-FFF2-40B4-BE49-F238E27FC236}">
                  <a16:creationId xmlns:a16="http://schemas.microsoft.com/office/drawing/2014/main" id="{3FFE6361-006D-424B-BA0C-0925170B6F1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54067" y="4362847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441;p40">
              <a:extLst>
                <a:ext uri="{FF2B5EF4-FFF2-40B4-BE49-F238E27FC236}">
                  <a16:creationId xmlns:a16="http://schemas.microsoft.com/office/drawing/2014/main" id="{4BD92FDC-4B7C-4B11-9EAF-2C4FC24BC276}"/>
                </a:ext>
              </a:extLst>
            </p:cNvPr>
            <p:cNvSpPr txBox="1"/>
            <p:nvPr/>
          </p:nvSpPr>
          <p:spPr>
            <a:xfrm>
              <a:off x="6868254" y="4550846"/>
              <a:ext cx="12625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titles</a:t>
              </a:r>
              <a:endParaRPr/>
            </a:p>
          </p:txBody>
        </p:sp>
      </p:grpSp>
      <p:cxnSp>
        <p:nvCxnSpPr>
          <p:cNvPr id="89" name="Google Shape;442;p40">
            <a:extLst>
              <a:ext uri="{FF2B5EF4-FFF2-40B4-BE49-F238E27FC236}">
                <a16:creationId xmlns:a16="http://schemas.microsoft.com/office/drawing/2014/main" id="{E98B39DF-F872-44C6-BE64-7665CAEE809E}"/>
              </a:ext>
            </a:extLst>
          </p:cNvPr>
          <p:cNvCxnSpPr/>
          <p:nvPr/>
        </p:nvCxnSpPr>
        <p:spPr>
          <a:xfrm flipH="1">
            <a:off x="5926513" y="4784379"/>
            <a:ext cx="1792908" cy="265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443;p40">
            <a:extLst>
              <a:ext uri="{FF2B5EF4-FFF2-40B4-BE49-F238E27FC236}">
                <a16:creationId xmlns:a16="http://schemas.microsoft.com/office/drawing/2014/main" id="{0FF34355-C91E-4BC2-8D55-60288BF2A570}"/>
              </a:ext>
            </a:extLst>
          </p:cNvPr>
          <p:cNvCxnSpPr>
            <a:stCxn id="78" idx="6"/>
          </p:cNvCxnSpPr>
          <p:nvPr/>
        </p:nvCxnSpPr>
        <p:spPr>
          <a:xfrm rot="10800000" flipH="1">
            <a:off x="5982533" y="2760600"/>
            <a:ext cx="1766100" cy="7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1" name="Google Shape;444;p40">
            <a:extLst>
              <a:ext uri="{FF2B5EF4-FFF2-40B4-BE49-F238E27FC236}">
                <a16:creationId xmlns:a16="http://schemas.microsoft.com/office/drawing/2014/main" id="{761E7993-BFE4-4E99-B579-1E6785356DB9}"/>
              </a:ext>
            </a:extLst>
          </p:cNvPr>
          <p:cNvGrpSpPr/>
          <p:nvPr/>
        </p:nvGrpSpPr>
        <p:grpSpPr>
          <a:xfrm>
            <a:off x="7777755" y="2159738"/>
            <a:ext cx="1609942" cy="603728"/>
            <a:chOff x="6530510" y="2526635"/>
            <a:chExt cx="1609942" cy="603728"/>
          </a:xfrm>
        </p:grpSpPr>
        <p:pic>
          <p:nvPicPr>
            <p:cNvPr id="92" name="Google Shape;445;p40">
              <a:extLst>
                <a:ext uri="{FF2B5EF4-FFF2-40B4-BE49-F238E27FC236}">
                  <a16:creationId xmlns:a16="http://schemas.microsoft.com/office/drawing/2014/main" id="{8AC3E4B1-5CF8-4A5D-9B9D-0132936BD75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30510" y="2526635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446;p40">
              <a:extLst>
                <a:ext uri="{FF2B5EF4-FFF2-40B4-BE49-F238E27FC236}">
                  <a16:creationId xmlns:a16="http://schemas.microsoft.com/office/drawing/2014/main" id="{30F54A2F-9647-4943-935D-D459B571951B}"/>
                </a:ext>
              </a:extLst>
            </p:cNvPr>
            <p:cNvSpPr txBox="1"/>
            <p:nvPr/>
          </p:nvSpPr>
          <p:spPr>
            <a:xfrm>
              <a:off x="6675043" y="2643585"/>
              <a:ext cx="1291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 Selves</a:t>
              </a:r>
              <a:endParaRPr/>
            </a:p>
          </p:txBody>
        </p:sp>
      </p:grpSp>
      <p:cxnSp>
        <p:nvCxnSpPr>
          <p:cNvPr id="94" name="Google Shape;447;p40">
            <a:extLst>
              <a:ext uri="{FF2B5EF4-FFF2-40B4-BE49-F238E27FC236}">
                <a16:creationId xmlns:a16="http://schemas.microsoft.com/office/drawing/2014/main" id="{5072F726-C3D2-444A-AD6E-BFD6432710C9}"/>
              </a:ext>
            </a:extLst>
          </p:cNvPr>
          <p:cNvCxnSpPr/>
          <p:nvPr/>
        </p:nvCxnSpPr>
        <p:spPr>
          <a:xfrm rot="10800000">
            <a:off x="5939315" y="1666087"/>
            <a:ext cx="1825273" cy="691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5" name="Google Shape;448;p40">
            <a:extLst>
              <a:ext uri="{FF2B5EF4-FFF2-40B4-BE49-F238E27FC236}">
                <a16:creationId xmlns:a16="http://schemas.microsoft.com/office/drawing/2014/main" id="{96513FB4-1371-4163-959B-45393046529A}"/>
              </a:ext>
            </a:extLst>
          </p:cNvPr>
          <p:cNvGrpSpPr/>
          <p:nvPr/>
        </p:nvGrpSpPr>
        <p:grpSpPr>
          <a:xfrm>
            <a:off x="7677349" y="5156205"/>
            <a:ext cx="1609942" cy="603728"/>
            <a:chOff x="6530510" y="2526635"/>
            <a:chExt cx="1609942" cy="603728"/>
          </a:xfrm>
        </p:grpSpPr>
        <p:pic>
          <p:nvPicPr>
            <p:cNvPr id="96" name="Google Shape;449;p40">
              <a:extLst>
                <a:ext uri="{FF2B5EF4-FFF2-40B4-BE49-F238E27FC236}">
                  <a16:creationId xmlns:a16="http://schemas.microsoft.com/office/drawing/2014/main" id="{13F34633-7D1B-461B-8844-EC505A7734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30510" y="2526635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450;p40">
              <a:extLst>
                <a:ext uri="{FF2B5EF4-FFF2-40B4-BE49-F238E27FC236}">
                  <a16:creationId xmlns:a16="http://schemas.microsoft.com/office/drawing/2014/main" id="{386BC58B-03D1-4B25-9A14-6F00D13DA3D2}"/>
                </a:ext>
              </a:extLst>
            </p:cNvPr>
            <p:cNvSpPr txBox="1"/>
            <p:nvPr/>
          </p:nvSpPr>
          <p:spPr>
            <a:xfrm>
              <a:off x="6630916" y="2678983"/>
              <a:ext cx="1430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author</a:t>
              </a:r>
              <a:endParaRPr/>
            </a:p>
          </p:txBody>
        </p:sp>
      </p:grpSp>
      <p:cxnSp>
        <p:nvCxnSpPr>
          <p:cNvPr id="98" name="Google Shape;451;p40">
            <a:extLst>
              <a:ext uri="{FF2B5EF4-FFF2-40B4-BE49-F238E27FC236}">
                <a16:creationId xmlns:a16="http://schemas.microsoft.com/office/drawing/2014/main" id="{2CE825CE-A98B-4557-AF12-0C037D8DBD4E}"/>
              </a:ext>
            </a:extLst>
          </p:cNvPr>
          <p:cNvCxnSpPr/>
          <p:nvPr/>
        </p:nvCxnSpPr>
        <p:spPr>
          <a:xfrm flipH="1">
            <a:off x="5939315" y="5334000"/>
            <a:ext cx="1764004" cy="64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452;p40">
            <a:extLst>
              <a:ext uri="{FF2B5EF4-FFF2-40B4-BE49-F238E27FC236}">
                <a16:creationId xmlns:a16="http://schemas.microsoft.com/office/drawing/2014/main" id="{BAF87435-1636-4851-8D37-C002CF7B4EA4}"/>
              </a:ext>
            </a:extLst>
          </p:cNvPr>
          <p:cNvCxnSpPr>
            <a:stCxn id="81" idx="0"/>
          </p:cNvCxnSpPr>
          <p:nvPr/>
        </p:nvCxnSpPr>
        <p:spPr>
          <a:xfrm rot="-5400000">
            <a:off x="2932982" y="770108"/>
            <a:ext cx="819300" cy="247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453;p40">
            <a:extLst>
              <a:ext uri="{FF2B5EF4-FFF2-40B4-BE49-F238E27FC236}">
                <a16:creationId xmlns:a16="http://schemas.microsoft.com/office/drawing/2014/main" id="{A698AA90-C879-4F6F-92DB-390BEEF521E0}"/>
              </a:ext>
            </a:extLst>
          </p:cNvPr>
          <p:cNvSpPr txBox="1"/>
          <p:nvPr/>
        </p:nvSpPr>
        <p:spPr>
          <a:xfrm>
            <a:off x="2625168" y="1217023"/>
            <a:ext cx="1426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request</a:t>
            </a:r>
            <a:endParaRPr/>
          </a:p>
        </p:txBody>
      </p:sp>
      <p:cxnSp>
        <p:nvCxnSpPr>
          <p:cNvPr id="101" name="Google Shape;454;p40">
            <a:extLst>
              <a:ext uri="{FF2B5EF4-FFF2-40B4-BE49-F238E27FC236}">
                <a16:creationId xmlns:a16="http://schemas.microsoft.com/office/drawing/2014/main" id="{47612594-214F-4EC6-9163-98F888BE9BA3}"/>
              </a:ext>
            </a:extLst>
          </p:cNvPr>
          <p:cNvCxnSpPr>
            <a:endCxn id="80" idx="2"/>
          </p:cNvCxnSpPr>
          <p:nvPr/>
        </p:nvCxnSpPr>
        <p:spPr>
          <a:xfrm rot="10800000" flipH="1">
            <a:off x="2447282" y="1770308"/>
            <a:ext cx="2133600" cy="647700"/>
          </a:xfrm>
          <a:prstGeom prst="bentConnector3">
            <a:avLst>
              <a:gd name="adj1" fmla="val -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455;p40">
            <a:extLst>
              <a:ext uri="{FF2B5EF4-FFF2-40B4-BE49-F238E27FC236}">
                <a16:creationId xmlns:a16="http://schemas.microsoft.com/office/drawing/2014/main" id="{AE102ADE-663F-47CC-8218-4311356EFDFB}"/>
              </a:ext>
            </a:extLst>
          </p:cNvPr>
          <p:cNvSpPr txBox="1"/>
          <p:nvPr/>
        </p:nvSpPr>
        <p:spPr>
          <a:xfrm>
            <a:off x="2754608" y="1768736"/>
            <a:ext cx="1286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card</a:t>
            </a:r>
            <a:endParaRPr/>
          </a:p>
        </p:txBody>
      </p:sp>
      <p:cxnSp>
        <p:nvCxnSpPr>
          <p:cNvPr id="103" name="Google Shape;456;p40">
            <a:extLst>
              <a:ext uri="{FF2B5EF4-FFF2-40B4-BE49-F238E27FC236}">
                <a16:creationId xmlns:a16="http://schemas.microsoft.com/office/drawing/2014/main" id="{56DB5924-BCAD-482A-A1BE-FBBD24F074C3}"/>
              </a:ext>
            </a:extLst>
          </p:cNvPr>
          <p:cNvCxnSpPr>
            <a:stCxn id="80" idx="3"/>
            <a:endCxn id="81" idx="3"/>
          </p:cNvCxnSpPr>
          <p:nvPr/>
        </p:nvCxnSpPr>
        <p:spPr>
          <a:xfrm rot="5400000">
            <a:off x="3609798" y="1522851"/>
            <a:ext cx="466500" cy="1877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457;p40">
            <a:extLst>
              <a:ext uri="{FF2B5EF4-FFF2-40B4-BE49-F238E27FC236}">
                <a16:creationId xmlns:a16="http://schemas.microsoft.com/office/drawing/2014/main" id="{A1E9062B-68F9-478F-A264-19DD1A0A7CFA}"/>
              </a:ext>
            </a:extLst>
          </p:cNvPr>
          <p:cNvSpPr txBox="1"/>
          <p:nvPr/>
        </p:nvSpPr>
        <p:spPr>
          <a:xfrm>
            <a:off x="3217791" y="236367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5" name="Google Shape;458;p40">
            <a:extLst>
              <a:ext uri="{FF2B5EF4-FFF2-40B4-BE49-F238E27FC236}">
                <a16:creationId xmlns:a16="http://schemas.microsoft.com/office/drawing/2014/main" id="{6639FFE8-E9C0-426E-A758-74246033F4B7}"/>
              </a:ext>
            </a:extLst>
          </p:cNvPr>
          <p:cNvSpPr txBox="1"/>
          <p:nvPr/>
        </p:nvSpPr>
        <p:spPr>
          <a:xfrm rot="562164">
            <a:off x="6693746" y="165652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6" name="Google Shape;459;p40">
            <a:extLst>
              <a:ext uri="{FF2B5EF4-FFF2-40B4-BE49-F238E27FC236}">
                <a16:creationId xmlns:a16="http://schemas.microsoft.com/office/drawing/2014/main" id="{4E2CF21D-B3F5-457B-B91C-ED01B27709E6}"/>
              </a:ext>
            </a:extLst>
          </p:cNvPr>
          <p:cNvSpPr txBox="1"/>
          <p:nvPr/>
        </p:nvSpPr>
        <p:spPr>
          <a:xfrm rot="-2011364">
            <a:off x="6359297" y="2781707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7" name="Google Shape;460;p40">
            <a:extLst>
              <a:ext uri="{FF2B5EF4-FFF2-40B4-BE49-F238E27FC236}">
                <a16:creationId xmlns:a16="http://schemas.microsoft.com/office/drawing/2014/main" id="{18AB1789-DF07-4BB0-802B-2BE85D7D2015}"/>
              </a:ext>
            </a:extLst>
          </p:cNvPr>
          <p:cNvSpPr txBox="1"/>
          <p:nvPr/>
        </p:nvSpPr>
        <p:spPr>
          <a:xfrm>
            <a:off x="6535031" y="4823611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108" name="Google Shape;461;p40">
            <a:extLst>
              <a:ext uri="{FF2B5EF4-FFF2-40B4-BE49-F238E27FC236}">
                <a16:creationId xmlns:a16="http://schemas.microsoft.com/office/drawing/2014/main" id="{180E6393-72A1-4682-9A4B-C68FD19A3AA4}"/>
              </a:ext>
            </a:extLst>
          </p:cNvPr>
          <p:cNvSpPr txBox="1"/>
          <p:nvPr/>
        </p:nvSpPr>
        <p:spPr>
          <a:xfrm>
            <a:off x="6531531" y="5084535"/>
            <a:ext cx="817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109" name="Google Shape;462;p40">
            <a:extLst>
              <a:ext uri="{FF2B5EF4-FFF2-40B4-BE49-F238E27FC236}">
                <a16:creationId xmlns:a16="http://schemas.microsoft.com/office/drawing/2014/main" id="{8C6F6558-0150-4CDB-9CB2-5D9F1830C082}"/>
              </a:ext>
            </a:extLst>
          </p:cNvPr>
          <p:cNvCxnSpPr>
            <a:endCxn id="78" idx="3"/>
          </p:cNvCxnSpPr>
          <p:nvPr/>
        </p:nvCxnSpPr>
        <p:spPr>
          <a:xfrm>
            <a:off x="2447199" y="2966293"/>
            <a:ext cx="2364600" cy="1035000"/>
          </a:xfrm>
          <a:prstGeom prst="bentConnector4">
            <a:avLst>
              <a:gd name="adj1" fmla="val -541"/>
              <a:gd name="adj2" fmla="val 9968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463;p40">
            <a:extLst>
              <a:ext uri="{FF2B5EF4-FFF2-40B4-BE49-F238E27FC236}">
                <a16:creationId xmlns:a16="http://schemas.microsoft.com/office/drawing/2014/main" id="{36B16FD8-1B50-460F-846E-A46EBF130A5F}"/>
              </a:ext>
            </a:extLst>
          </p:cNvPr>
          <p:cNvSpPr txBox="1"/>
          <p:nvPr/>
        </p:nvSpPr>
        <p:spPr>
          <a:xfrm>
            <a:off x="2889015" y="3615930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cxnSp>
        <p:nvCxnSpPr>
          <p:cNvPr id="111" name="Google Shape;464;p40">
            <a:extLst>
              <a:ext uri="{FF2B5EF4-FFF2-40B4-BE49-F238E27FC236}">
                <a16:creationId xmlns:a16="http://schemas.microsoft.com/office/drawing/2014/main" id="{A1E3FC35-E4A5-4CEE-8C6D-D7CF062C8A7E}"/>
              </a:ext>
            </a:extLst>
          </p:cNvPr>
          <p:cNvCxnSpPr>
            <a:stCxn id="79" idx="7"/>
          </p:cNvCxnSpPr>
          <p:nvPr/>
        </p:nvCxnSpPr>
        <p:spPr>
          <a:xfrm rot="10800000" flipH="1">
            <a:off x="5751616" y="4561607"/>
            <a:ext cx="18933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465;p40">
            <a:extLst>
              <a:ext uri="{FF2B5EF4-FFF2-40B4-BE49-F238E27FC236}">
                <a16:creationId xmlns:a16="http://schemas.microsoft.com/office/drawing/2014/main" id="{6A359461-CC25-4DE7-B51B-30C1216002EC}"/>
              </a:ext>
            </a:extLst>
          </p:cNvPr>
          <p:cNvSpPr txBox="1"/>
          <p:nvPr/>
        </p:nvSpPr>
        <p:spPr>
          <a:xfrm rot="-533846">
            <a:off x="5831057" y="4358309"/>
            <a:ext cx="141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/>
          </a:p>
        </p:txBody>
      </p:sp>
      <p:cxnSp>
        <p:nvCxnSpPr>
          <p:cNvPr id="113" name="Google Shape;466;p40">
            <a:extLst>
              <a:ext uri="{FF2B5EF4-FFF2-40B4-BE49-F238E27FC236}">
                <a16:creationId xmlns:a16="http://schemas.microsoft.com/office/drawing/2014/main" id="{EC9D4728-53BC-45B5-93CB-10B44E217319}"/>
              </a:ext>
            </a:extLst>
          </p:cNvPr>
          <p:cNvCxnSpPr/>
          <p:nvPr/>
        </p:nvCxnSpPr>
        <p:spPr>
          <a:xfrm rot="10800000" flipH="1">
            <a:off x="5819613" y="5613482"/>
            <a:ext cx="1879447" cy="889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467;p40">
            <a:extLst>
              <a:ext uri="{FF2B5EF4-FFF2-40B4-BE49-F238E27FC236}">
                <a16:creationId xmlns:a16="http://schemas.microsoft.com/office/drawing/2014/main" id="{6FB2EC54-551C-4679-9FC6-7E13A76CCC9A}"/>
              </a:ext>
            </a:extLst>
          </p:cNvPr>
          <p:cNvSpPr txBox="1"/>
          <p:nvPr/>
        </p:nvSpPr>
        <p:spPr>
          <a:xfrm rot="-261237">
            <a:off x="6109194" y="5629096"/>
            <a:ext cx="141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59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E359-8623-4483-A59A-E6ABE7E6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Level-2 For LMS</a:t>
            </a:r>
            <a:endParaRPr lang="en-IN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4D29994-FA1B-4CD2-93FD-2C24E47E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9098" y="819183"/>
            <a:ext cx="6848188" cy="54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(2304CS304)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mayur.padia@darshan.ac.in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+91-99255 15118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Mayur Padia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199529"/>
            <a:ext cx="1353599" cy="1371600"/>
          </a:xfrm>
        </p:spPr>
      </p:pic>
    </p:spTree>
    <p:extLst>
      <p:ext uri="{BB962C8B-B14F-4D97-AF65-F5344CB8AC3E}">
        <p14:creationId xmlns:p14="http://schemas.microsoft.com/office/powerpoint/2010/main" val="205892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Library Management System(LMS) formal Requirement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F5B2D9-4C21-4876-AFFE-C4FFB163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Management System is a software built to handle the </a:t>
            </a:r>
            <a:r>
              <a:rPr lang="en-US" dirty="0">
                <a:solidFill>
                  <a:srgbClr val="A32D19"/>
                </a:solidFill>
              </a:rPr>
              <a:t>primary housekeeping functions </a:t>
            </a:r>
            <a:r>
              <a:rPr lang="en-US" dirty="0"/>
              <a:t>of a library. </a:t>
            </a:r>
          </a:p>
          <a:p>
            <a:r>
              <a:rPr lang="en-US" dirty="0"/>
              <a:t>In library management systems to </a:t>
            </a:r>
            <a:r>
              <a:rPr lang="en-US" b="1" dirty="0">
                <a:solidFill>
                  <a:srgbClr val="A32D19"/>
                </a:solidFill>
              </a:rPr>
              <a:t>manage asset collections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as well as relationships with their members. </a:t>
            </a:r>
          </a:p>
          <a:p>
            <a:r>
              <a:rPr lang="en-US" dirty="0"/>
              <a:t>Library management systems help libraries keep </a:t>
            </a:r>
            <a:r>
              <a:rPr lang="en-US" dirty="0">
                <a:solidFill>
                  <a:srgbClr val="A32D19"/>
                </a:solidFill>
              </a:rPr>
              <a:t>track of the books and their checkouts</a:t>
            </a:r>
            <a:r>
              <a:rPr lang="en-US" dirty="0"/>
              <a:t>, as well as </a:t>
            </a:r>
            <a:r>
              <a:rPr lang="en-US" dirty="0">
                <a:solidFill>
                  <a:srgbClr val="A32D19"/>
                </a:solidFill>
              </a:rPr>
              <a:t>members’ subscriptions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profiles</a:t>
            </a:r>
            <a:r>
              <a:rPr lang="en-US" dirty="0"/>
              <a:t>.</a:t>
            </a:r>
          </a:p>
          <a:p>
            <a:r>
              <a:rPr lang="en-US" dirty="0"/>
              <a:t>Library management systems also involve </a:t>
            </a:r>
            <a:r>
              <a:rPr lang="en-US" dirty="0">
                <a:solidFill>
                  <a:srgbClr val="A32D19"/>
                </a:solidFill>
              </a:rPr>
              <a:t>maintaining the database </a:t>
            </a:r>
            <a:r>
              <a:rPr lang="en-US" dirty="0"/>
              <a:t>for </a:t>
            </a:r>
            <a:r>
              <a:rPr lang="en-US" dirty="0">
                <a:solidFill>
                  <a:srgbClr val="A32D19"/>
                </a:solidFill>
              </a:rPr>
              <a:t>entering new articles 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recording articles that have been borrowed </a:t>
            </a:r>
            <a:r>
              <a:rPr lang="en-US" dirty="0"/>
              <a:t>with their </a:t>
            </a:r>
            <a:r>
              <a:rPr lang="en-US" dirty="0">
                <a:solidFill>
                  <a:srgbClr val="A32D19"/>
                </a:solidFill>
              </a:rPr>
              <a:t>respective due dates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3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Functionality &amp; Stakeholders for LMS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E77CB83-D087-4428-B9C9-2ABC164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7" y="1466946"/>
            <a:ext cx="2694315" cy="4074315"/>
          </a:xfrm>
        </p:spPr>
        <p:txBody>
          <a:bodyPr/>
          <a:lstStyle/>
          <a:p>
            <a:r>
              <a:rPr lang="en-US" dirty="0"/>
              <a:t>Register User</a:t>
            </a:r>
          </a:p>
          <a:p>
            <a:r>
              <a:rPr lang="en-US" dirty="0"/>
              <a:t>Add Article</a:t>
            </a:r>
          </a:p>
          <a:p>
            <a:r>
              <a:rPr lang="en-US" dirty="0"/>
              <a:t>Update Article</a:t>
            </a:r>
          </a:p>
          <a:p>
            <a:r>
              <a:rPr lang="en-US" dirty="0"/>
              <a:t>Delete Article</a:t>
            </a:r>
          </a:p>
          <a:p>
            <a:r>
              <a:rPr lang="en-US" dirty="0"/>
              <a:t>Inquiry Members</a:t>
            </a:r>
          </a:p>
          <a:p>
            <a:r>
              <a:rPr lang="en-US" dirty="0"/>
              <a:t>Inquiry Issuance</a:t>
            </a:r>
          </a:p>
          <a:p>
            <a:r>
              <a:rPr lang="en-US" dirty="0"/>
              <a:t>Check out Article</a:t>
            </a:r>
          </a:p>
          <a:p>
            <a:r>
              <a:rPr lang="en-US" dirty="0"/>
              <a:t>Check in Article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1496243-11C9-418C-8798-8B5F30514397}"/>
              </a:ext>
            </a:extLst>
          </p:cNvPr>
          <p:cNvSpPr txBox="1">
            <a:spLocks/>
          </p:cNvSpPr>
          <p:nvPr/>
        </p:nvSpPr>
        <p:spPr>
          <a:xfrm>
            <a:off x="3273669" y="1466946"/>
            <a:ext cx="3545142" cy="4074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Reserve Article</a:t>
            </a:r>
          </a:p>
          <a:p>
            <a:r>
              <a:rPr lang="en-US" dirty="0"/>
              <a:t>Set user Permission</a:t>
            </a:r>
          </a:p>
          <a:p>
            <a:r>
              <a:rPr lang="en-US" dirty="0"/>
              <a:t>Search Article</a:t>
            </a:r>
          </a:p>
          <a:p>
            <a:r>
              <a:rPr lang="en-US" dirty="0"/>
              <a:t>Check Account</a:t>
            </a:r>
          </a:p>
          <a:p>
            <a:r>
              <a:rPr lang="en-US" dirty="0"/>
              <a:t>Prepare Library Database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E409335-E15E-4FE6-A8C2-CEB6BC58A7F8}"/>
              </a:ext>
            </a:extLst>
          </p:cNvPr>
          <p:cNvSpPr txBox="1">
            <a:spLocks/>
          </p:cNvSpPr>
          <p:nvPr/>
        </p:nvSpPr>
        <p:spPr>
          <a:xfrm>
            <a:off x="8141325" y="1466946"/>
            <a:ext cx="2465715" cy="1687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Librarian</a:t>
            </a:r>
          </a:p>
          <a:p>
            <a:r>
              <a:rPr lang="en-US" dirty="0"/>
              <a:t>Member</a:t>
            </a:r>
          </a:p>
          <a:p>
            <a:r>
              <a:rPr lang="en-US" dirty="0"/>
              <a:t>Guest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Functionality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0581" y="878744"/>
            <a:ext cx="194836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Stakeholders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421674" y="1340409"/>
            <a:ext cx="25700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7584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Between Functionality &amp; Stakeholders</a:t>
            </a:r>
          </a:p>
        </p:txBody>
      </p:sp>
      <p:sp>
        <p:nvSpPr>
          <p:cNvPr id="11" name="Google Shape;256;p27">
            <a:extLst>
              <a:ext uri="{FF2B5EF4-FFF2-40B4-BE49-F238E27FC236}">
                <a16:creationId xmlns:a16="http://schemas.microsoft.com/office/drawing/2014/main" id="{ABCFDE76-D70F-49B0-BEA6-6C2FA244CC63}"/>
              </a:ext>
            </a:extLst>
          </p:cNvPr>
          <p:cNvSpPr txBox="1"/>
          <p:nvPr/>
        </p:nvSpPr>
        <p:spPr>
          <a:xfrm>
            <a:off x="455894" y="2558253"/>
            <a:ext cx="1390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Librarian</a:t>
            </a:r>
            <a:endParaRPr sz="2400" b="1" dirty="0"/>
          </a:p>
        </p:txBody>
      </p:sp>
      <p:sp>
        <p:nvSpPr>
          <p:cNvPr id="16" name="Google Shape;261;p27">
            <a:extLst>
              <a:ext uri="{FF2B5EF4-FFF2-40B4-BE49-F238E27FC236}">
                <a16:creationId xmlns:a16="http://schemas.microsoft.com/office/drawing/2014/main" id="{04EC14D9-F67C-415D-9020-8B639F6377D2}"/>
              </a:ext>
            </a:extLst>
          </p:cNvPr>
          <p:cNvSpPr txBox="1"/>
          <p:nvPr/>
        </p:nvSpPr>
        <p:spPr>
          <a:xfrm>
            <a:off x="6555009" y="4477090"/>
            <a:ext cx="1269642" cy="35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Member</a:t>
            </a:r>
            <a:endParaRPr sz="2400" b="1" dirty="0"/>
          </a:p>
        </p:txBody>
      </p:sp>
      <p:sp>
        <p:nvSpPr>
          <p:cNvPr id="21" name="Google Shape;266;p27">
            <a:extLst>
              <a:ext uri="{FF2B5EF4-FFF2-40B4-BE49-F238E27FC236}">
                <a16:creationId xmlns:a16="http://schemas.microsoft.com/office/drawing/2014/main" id="{CD0788B1-B104-41B8-B43A-23FF1D9F233B}"/>
              </a:ext>
            </a:extLst>
          </p:cNvPr>
          <p:cNvSpPr txBox="1"/>
          <p:nvPr/>
        </p:nvSpPr>
        <p:spPr>
          <a:xfrm>
            <a:off x="6583596" y="2392443"/>
            <a:ext cx="940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Guest</a:t>
            </a:r>
            <a:endParaRPr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BEACA0-2CEF-4B78-A4FB-60184DEFCDFE}"/>
              </a:ext>
            </a:extLst>
          </p:cNvPr>
          <p:cNvGrpSpPr/>
          <p:nvPr/>
        </p:nvGrpSpPr>
        <p:grpSpPr>
          <a:xfrm>
            <a:off x="2320816" y="930240"/>
            <a:ext cx="3502702" cy="4331873"/>
            <a:chOff x="1743826" y="959217"/>
            <a:chExt cx="3502702" cy="4331873"/>
          </a:xfrm>
        </p:grpSpPr>
        <p:sp>
          <p:nvSpPr>
            <p:cNvPr id="8" name="Google Shape;253;p27">
              <a:extLst>
                <a:ext uri="{FF2B5EF4-FFF2-40B4-BE49-F238E27FC236}">
                  <a16:creationId xmlns:a16="http://schemas.microsoft.com/office/drawing/2014/main" id="{01C207E0-BB2E-4618-81FD-34133860400C}"/>
                </a:ext>
              </a:extLst>
            </p:cNvPr>
            <p:cNvSpPr/>
            <p:nvPr/>
          </p:nvSpPr>
          <p:spPr>
            <a:xfrm rot="5400000">
              <a:off x="1329240" y="1373803"/>
              <a:ext cx="4331873" cy="3502702"/>
            </a:xfrm>
            <a:prstGeom prst="wedgeRoundRectCallout">
              <a:avLst>
                <a:gd name="adj1" fmla="val -8330"/>
                <a:gd name="adj2" fmla="val 65361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Content Placeholder 6">
              <a:extLst>
                <a:ext uri="{FF2B5EF4-FFF2-40B4-BE49-F238E27FC236}">
                  <a16:creationId xmlns:a16="http://schemas.microsoft.com/office/drawing/2014/main" id="{E42BE9B0-0AB9-469E-A35D-A2B8795C89C9}"/>
                </a:ext>
              </a:extLst>
            </p:cNvPr>
            <p:cNvSpPr txBox="1">
              <a:spLocks/>
            </p:cNvSpPr>
            <p:nvPr/>
          </p:nvSpPr>
          <p:spPr>
            <a:xfrm>
              <a:off x="1993377" y="1045774"/>
              <a:ext cx="3081046" cy="4140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Register user</a:t>
              </a:r>
            </a:p>
            <a:p>
              <a:r>
                <a:rPr lang="en-US" dirty="0"/>
                <a:t>Add Article</a:t>
              </a:r>
            </a:p>
            <a:p>
              <a:r>
                <a:rPr lang="en-US" dirty="0"/>
                <a:t>Update Article</a:t>
              </a:r>
            </a:p>
            <a:p>
              <a:r>
                <a:rPr lang="en-US" dirty="0"/>
                <a:t>Delete Article</a:t>
              </a:r>
            </a:p>
            <a:p>
              <a:r>
                <a:rPr lang="en-US" dirty="0"/>
                <a:t>Inquiry Members</a:t>
              </a:r>
            </a:p>
            <a:p>
              <a:r>
                <a:rPr lang="en-US" dirty="0"/>
                <a:t>Inquiry Issuance</a:t>
              </a:r>
            </a:p>
            <a:p>
              <a:r>
                <a:rPr lang="en-US" dirty="0"/>
                <a:t>Check out Article</a:t>
              </a:r>
            </a:p>
            <a:p>
              <a:r>
                <a:rPr lang="en-US" dirty="0"/>
                <a:t>Check in Article</a:t>
              </a:r>
            </a:p>
            <a:p>
              <a:r>
                <a:rPr lang="en-US" dirty="0"/>
                <a:t>Set user Permission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7CD764-052E-4246-9935-1082E1F6EAB6}"/>
              </a:ext>
            </a:extLst>
          </p:cNvPr>
          <p:cNvGrpSpPr/>
          <p:nvPr/>
        </p:nvGrpSpPr>
        <p:grpSpPr>
          <a:xfrm>
            <a:off x="8122058" y="3144516"/>
            <a:ext cx="3598813" cy="1591233"/>
            <a:chOff x="7246847" y="3096177"/>
            <a:chExt cx="3598813" cy="1591233"/>
          </a:xfrm>
        </p:grpSpPr>
        <p:sp>
          <p:nvSpPr>
            <p:cNvPr id="13" name="Google Shape;258;p27">
              <a:extLst>
                <a:ext uri="{FF2B5EF4-FFF2-40B4-BE49-F238E27FC236}">
                  <a16:creationId xmlns:a16="http://schemas.microsoft.com/office/drawing/2014/main" id="{6F285D07-7100-4E88-B80C-1E4E8BD2B50A}"/>
                </a:ext>
              </a:extLst>
            </p:cNvPr>
            <p:cNvSpPr/>
            <p:nvPr/>
          </p:nvSpPr>
          <p:spPr>
            <a:xfrm rot="5400000">
              <a:off x="8283382" y="2059642"/>
              <a:ext cx="1500329" cy="3573400"/>
            </a:xfrm>
            <a:prstGeom prst="wedgeRoundRectCallout">
              <a:avLst>
                <a:gd name="adj1" fmla="val 51433"/>
                <a:gd name="adj2" fmla="val 61038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id="{0C14ADEC-4150-4495-8485-B1E06D1408BA}"/>
                </a:ext>
              </a:extLst>
            </p:cNvPr>
            <p:cNvSpPr txBox="1">
              <a:spLocks/>
            </p:cNvSpPr>
            <p:nvPr/>
          </p:nvSpPr>
          <p:spPr>
            <a:xfrm>
              <a:off x="7380201" y="3182217"/>
              <a:ext cx="3465459" cy="15051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Reserve Article</a:t>
              </a:r>
            </a:p>
            <a:p>
              <a:r>
                <a:rPr lang="en-US" dirty="0"/>
                <a:t>Search Article</a:t>
              </a:r>
            </a:p>
            <a:p>
              <a:r>
                <a:rPr lang="en-US" dirty="0"/>
                <a:t>Check Account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AF5893-5856-4996-958A-C72E13DAF8BB}"/>
              </a:ext>
            </a:extLst>
          </p:cNvPr>
          <p:cNvGrpSpPr/>
          <p:nvPr/>
        </p:nvGrpSpPr>
        <p:grpSpPr>
          <a:xfrm>
            <a:off x="8122056" y="1153574"/>
            <a:ext cx="3573402" cy="719259"/>
            <a:chOff x="6789729" y="1105235"/>
            <a:chExt cx="3505628" cy="719259"/>
          </a:xfrm>
        </p:grpSpPr>
        <p:sp>
          <p:nvSpPr>
            <p:cNvPr id="18" name="Google Shape;263;p27">
              <a:extLst>
                <a:ext uri="{FF2B5EF4-FFF2-40B4-BE49-F238E27FC236}">
                  <a16:creationId xmlns:a16="http://schemas.microsoft.com/office/drawing/2014/main" id="{8A014437-0EDB-4227-A6D7-491264877653}"/>
                </a:ext>
              </a:extLst>
            </p:cNvPr>
            <p:cNvSpPr/>
            <p:nvPr/>
          </p:nvSpPr>
          <p:spPr>
            <a:xfrm rot="10800000">
              <a:off x="6789729" y="1105235"/>
              <a:ext cx="3505628" cy="719259"/>
            </a:xfrm>
            <a:prstGeom prst="wedgeRoundRectCallout">
              <a:avLst>
                <a:gd name="adj1" fmla="val 64838"/>
                <a:gd name="adj2" fmla="val -142990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Content Placeholder 6">
              <a:extLst>
                <a:ext uri="{FF2B5EF4-FFF2-40B4-BE49-F238E27FC236}">
                  <a16:creationId xmlns:a16="http://schemas.microsoft.com/office/drawing/2014/main" id="{FD061D16-C264-4F83-9B99-29557CFEF5E3}"/>
                </a:ext>
              </a:extLst>
            </p:cNvPr>
            <p:cNvSpPr txBox="1">
              <a:spLocks/>
            </p:cNvSpPr>
            <p:nvPr/>
          </p:nvSpPr>
          <p:spPr>
            <a:xfrm>
              <a:off x="6834090" y="1237806"/>
              <a:ext cx="3416906" cy="4606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Request for registration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808323" y="1364612"/>
            <a:ext cx="685800" cy="1193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711001" y="1175260"/>
            <a:ext cx="685800" cy="1193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846930" y="3230036"/>
            <a:ext cx="685800" cy="1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6102</Words>
  <Application>Microsoft Office PowerPoint</Application>
  <PresentationFormat>Widescreen</PresentationFormat>
  <Paragraphs>908</Paragraphs>
  <Slides>69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Roboto Condensed</vt:lpstr>
      <vt:lpstr>Wingdings</vt:lpstr>
      <vt:lpstr>Wingdings 3</vt:lpstr>
      <vt:lpstr>Cambria</vt:lpstr>
      <vt:lpstr>Roboto Condensed Light</vt:lpstr>
      <vt:lpstr>Arial</vt:lpstr>
      <vt:lpstr>Calibri</vt:lpstr>
      <vt:lpstr>Office Theme</vt:lpstr>
      <vt:lpstr>PowerPoint Presentation</vt:lpstr>
      <vt:lpstr>Use Case Diagram</vt:lpstr>
      <vt:lpstr>Components of Use Case diagram</vt:lpstr>
      <vt:lpstr>Components of Use Case diagram Cont.</vt:lpstr>
      <vt:lpstr>Example of Extends and Include</vt:lpstr>
      <vt:lpstr>Guideline for constructing use case diagram</vt:lpstr>
      <vt:lpstr>Library Management System(LMS) formal Requirement</vt:lpstr>
      <vt:lpstr>Identify the Functionality &amp; Stakeholders for LMS</vt:lpstr>
      <vt:lpstr>Relationship Between Functionality &amp; Stakeholders</vt:lpstr>
      <vt:lpstr>Use Case Diagram Library Management</vt:lpstr>
      <vt:lpstr>Use cases &amp; Usage Scenarios </vt:lpstr>
      <vt:lpstr>Usage Scenarios &amp; Story Writing</vt:lpstr>
      <vt:lpstr>Login Usage Scenarios and Story </vt:lpstr>
      <vt:lpstr>Login Usage Scenarios and Story </vt:lpstr>
      <vt:lpstr>Activity Diagram</vt:lpstr>
      <vt:lpstr>Elements of Activity Diagram</vt:lpstr>
      <vt:lpstr>Elements of Activity Diagram Cont.</vt:lpstr>
      <vt:lpstr>Elements of Activity Diagram Cont.</vt:lpstr>
      <vt:lpstr>Example of Fork &amp; Join</vt:lpstr>
      <vt:lpstr>Guideline for Activity Diagram</vt:lpstr>
      <vt:lpstr>Guideline for Activity Diagram</vt:lpstr>
      <vt:lpstr>How to Draw an Activity Diagram</vt:lpstr>
      <vt:lpstr>Activity Diagram for Book Issue</vt:lpstr>
      <vt:lpstr>Swimlane Diagram</vt:lpstr>
      <vt:lpstr>How to Draw a Swimlane Diagram</vt:lpstr>
      <vt:lpstr>Swimlane Diagram for Book Issue</vt:lpstr>
      <vt:lpstr>Sequence Diagram </vt:lpstr>
      <vt:lpstr>Components of Sequence Diagram</vt:lpstr>
      <vt:lpstr>Components of Sequence Diagram Cont.</vt:lpstr>
      <vt:lpstr>Components of Sequence Diagram Cont.</vt:lpstr>
      <vt:lpstr>Steps to Draw a Sequence Diagram</vt:lpstr>
      <vt:lpstr>Example: Sequence Diagram for Book Issue</vt:lpstr>
      <vt:lpstr>Sequence Diagram for Book Issue</vt:lpstr>
      <vt:lpstr>State diagram </vt:lpstr>
      <vt:lpstr>Components of state diagram</vt:lpstr>
      <vt:lpstr>Components of state diagram</vt:lpstr>
      <vt:lpstr>How to draw a state diagram</vt:lpstr>
      <vt:lpstr>State diagram for library management system</vt:lpstr>
      <vt:lpstr>State diagram of book</vt:lpstr>
      <vt:lpstr>Example: State diagram of Bank Automated Teller Machine (ATM)</vt:lpstr>
      <vt:lpstr>State diagram of Bank Automated Teller Machine (ATM)</vt:lpstr>
      <vt:lpstr>Example: State diagram of Online Order</vt:lpstr>
      <vt:lpstr>State diagram of Online Order</vt:lpstr>
      <vt:lpstr>Class diagram </vt:lpstr>
      <vt:lpstr>Elements of Class Diagram (Class Name)</vt:lpstr>
      <vt:lpstr>Elements of Class Diagram (Class Name) Cont.</vt:lpstr>
      <vt:lpstr>Elements of Class Diagram (Attributes)</vt:lpstr>
      <vt:lpstr>Elements of Class Diagram (Access Modifiers)</vt:lpstr>
      <vt:lpstr>Elements of Class Diagram (Operation)</vt:lpstr>
      <vt:lpstr>Generalization &amp; Specialization</vt:lpstr>
      <vt:lpstr>Generalization &amp; Specialization</vt:lpstr>
      <vt:lpstr>Link and Association Concepts</vt:lpstr>
      <vt:lpstr>Aggregation</vt:lpstr>
      <vt:lpstr>Composition</vt:lpstr>
      <vt:lpstr>Multiplicity</vt:lpstr>
      <vt:lpstr>Example Of Multiplicity</vt:lpstr>
      <vt:lpstr>Class Diagram Of Bank Management System</vt:lpstr>
      <vt:lpstr>Class Diagram Of Library Management System</vt:lpstr>
      <vt:lpstr>Data flow diagram</vt:lpstr>
      <vt:lpstr>Symbols and Notations Used in DFD</vt:lpstr>
      <vt:lpstr>Symbols and Notations Used in DFD</vt:lpstr>
      <vt:lpstr>Rules for designing DFD</vt:lpstr>
      <vt:lpstr>Rules for designing DFD</vt:lpstr>
      <vt:lpstr>Rules for designing DFD</vt:lpstr>
      <vt:lpstr>DFD Level-0 (Context Diagram) For LMS</vt:lpstr>
      <vt:lpstr>Data flow diagram levels</vt:lpstr>
      <vt:lpstr>DFD Level-1 For LMS</vt:lpstr>
      <vt:lpstr>DFD Level-2 For LMS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Mayur Padia</cp:lastModifiedBy>
  <cp:revision>146</cp:revision>
  <dcterms:created xsi:type="dcterms:W3CDTF">2020-05-01T05:09:15Z</dcterms:created>
  <dcterms:modified xsi:type="dcterms:W3CDTF">2024-06-03T00:17:08Z</dcterms:modified>
</cp:coreProperties>
</file>