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AD03C-B22F-4517-99B7-BD915663AA54}" type="datetimeFigureOut">
              <a:rPr lang="en-US" smtClean="0"/>
              <a:t>11/9/2013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B077-DB83-4F76-A8E3-B14176D3D7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065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E78F80F-83CB-4761-BB45-08E6137940E5}" type="slidenum">
              <a:rPr lang="en-US" smtClean="0">
                <a:solidFill>
                  <a:prstClr val="black"/>
                </a:solidFill>
                <a:latin typeface="Calibri" pitchFamily="34" charset="0"/>
              </a:rPr>
              <a:pPr eaLnBrk="1" hangingPunct="1">
                <a:defRPr/>
              </a:pPr>
              <a:t>1</a:t>
            </a:fld>
            <a:endParaRPr lang="en-US" dirty="0" smtClean="0">
              <a:solidFill>
                <a:prstClr val="black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allpaper-cf1-1440x9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11111" b="34444"/>
          <a:stretch>
            <a:fillRect/>
          </a:stretch>
        </p:blipFill>
        <p:spPr bwMode="auto">
          <a:xfrm>
            <a:off x="0" y="2362200"/>
            <a:ext cx="9144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Documents and Settings\mgala\My Documents\_Altametrics\Marketing\Graphics, Pictures, Images, Icons, Fonts, Movies\Background and Wallpaper\brush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35" r="6250" b="174"/>
          <a:stretch>
            <a:fillRect/>
          </a:stretch>
        </p:blipFill>
        <p:spPr bwMode="auto">
          <a:xfrm>
            <a:off x="0" y="0"/>
            <a:ext cx="9144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Altametrics Brand Logo Hi Res (transparent background) Horizontal Smal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33400"/>
            <a:ext cx="5181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590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114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0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>
        <p:fade/>
      </p:transition>
    </mc:Choice>
    <mc:Fallback xmlns="">
      <p:transition advClick="0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269B47-E245-462E-A651-CE41010276AE}" type="datetimeFigureOut">
              <a:rPr 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11/9/2013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42F962-199A-496E-9535-AB59C6A493F6}" type="slidenum">
              <a:rPr 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03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>
        <p:fade/>
      </p:transition>
    </mc:Choice>
    <mc:Fallback xmlns="">
      <p:transition advClick="0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346FAB-5DF7-4D02-83B7-A419ECC20EC7}" type="datetimeFigureOut">
              <a:rPr 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11/9/2013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02F92A-0E8C-49A1-BF87-934B7C536591}" type="slidenum">
              <a:rPr 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77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>
        <p:fade/>
      </p:transition>
    </mc:Choice>
    <mc:Fallback xmlns="">
      <p:transition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>
        <p:fade/>
      </p:transition>
    </mc:Choice>
    <mc:Fallback xmlns="">
      <p:transition advClick="0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431F3C-5314-4FA4-BB20-DC996106CF5D}" type="datetimeFigureOut">
              <a:rPr 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11/9/2013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497A65-84B2-4145-8798-92BD86EE2376}" type="slidenum">
              <a:rPr 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41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>
        <p:fade/>
      </p:transition>
    </mc:Choice>
    <mc:Fallback xmlns="">
      <p:transition advClick="0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2DDCE9-96F4-46FC-8B03-559DABF77CBD}" type="datetimeFigureOut">
              <a:rPr 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11/9/2013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016663-05D6-4F96-9105-2CB167864540}" type="slidenum">
              <a:rPr 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13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>
        <p:fade/>
      </p:transition>
    </mc:Choice>
    <mc:Fallback xmlns="">
      <p:transition advClick="0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3B8501-D1E7-4665-AD2C-E64E301D0C14}" type="datetimeFigureOut">
              <a:rPr 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11/9/2013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0CA100-2D65-421A-AFB3-83BDEFAC3940}" type="slidenum">
              <a:rPr 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75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>
        <p:fade/>
      </p:transition>
    </mc:Choice>
    <mc:Fallback xmlns="">
      <p:transition advClick="0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3B32B7-03F8-453E-B42D-91AB07734D2F}" type="datetimeFigureOut">
              <a:rPr 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11/9/2013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EC098F-0D22-4840-8EE8-1122C577542C}" type="slidenum">
              <a:rPr 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3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>
        <p:fade/>
      </p:transition>
    </mc:Choice>
    <mc:Fallback xmlns="">
      <p:transition advClick="0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E2BA97-AD72-45F1-809D-AD7DD7D9BA74}" type="datetimeFigureOut">
              <a:rPr 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11/9/2013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52050B-F48F-46A1-9C72-69294098D4B4}" type="slidenum">
              <a:rPr 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96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>
        <p:fade/>
      </p:transition>
    </mc:Choice>
    <mc:Fallback xmlns="">
      <p:transition advClick="0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42DAB2-BE0D-4441-969C-8B397F424154}" type="datetimeFigureOut">
              <a:rPr 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11/9/2013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A9D426-8CB5-4861-B92D-186A3F8B71AC}" type="slidenum">
              <a:rPr 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2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>
        <p:fade/>
      </p:transition>
    </mc:Choice>
    <mc:Fallback xmlns="">
      <p:transition advClick="0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E8BCF0-86BD-409E-9C0A-759EA9200DEF}" type="datetimeFigureOut">
              <a:rPr 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11/9/2013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5E7A44-9EA8-4E51-9BE8-3F2C16F65B1C}" type="slidenum">
              <a:rPr 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84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>
        <p:fade/>
      </p:transition>
    </mc:Choice>
    <mc:Fallback xmlns="">
      <p:transition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plainbrushed8vc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33" b="46667"/>
          <a:stretch>
            <a:fillRect/>
          </a:stretch>
        </p:blipFill>
        <p:spPr bwMode="auto">
          <a:xfrm>
            <a:off x="0" y="60960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9" descr="Altametrics Brand Logo Hi Res (transparent background) Horizontal Small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172200"/>
            <a:ext cx="2438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6" descr="wallpaper-cf1-1440x900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11111" b="78889"/>
          <a:stretch>
            <a:fillRect/>
          </a:stretch>
        </p:blipFill>
        <p:spPr bwMode="auto">
          <a:xfrm>
            <a:off x="0" y="0"/>
            <a:ext cx="9144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504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2000">
        <p:fade/>
      </p:transition>
    </mc:Choice>
    <mc:Fallback xmlns="">
      <p:transition advClick="0" advTm="2000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000" dirty="0" smtClean="0">
                <a:solidFill>
                  <a:srgbClr val="898989"/>
                </a:solidFill>
              </a:rPr>
              <a:t>     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dirty="0" smtClean="0">
                <a:solidFill>
                  <a:srgbClr val="898989"/>
                </a:solidFill>
              </a:rPr>
              <a:t>   </a:t>
            </a:r>
            <a:endParaRPr lang="en-US" sz="3000" dirty="0" smtClean="0">
              <a:solidFill>
                <a:srgbClr val="FFC000"/>
              </a:solidFill>
              <a:latin typeface="Mistral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34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/>
              <a:t>Write a program which copy elements from one array to another </a:t>
            </a:r>
            <a:r>
              <a:rPr lang="en-US" sz="2000" dirty="0"/>
              <a:t>A</a:t>
            </a:r>
            <a:r>
              <a:rPr lang="en-US" sz="2000" dirty="0" smtClean="0"/>
              <a:t>rray.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Write a program which sort elements of Array.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Write a program which can sore 5 student data and should be  Name,Address,Course.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769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>
        <p:fade/>
      </p:transition>
    </mc:Choice>
    <mc:Fallback xmlns="">
      <p:transition advClick="0" advTm="2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System. arrayCopy 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Courier New" pitchFamily="49" charset="0"/>
              </a:rPr>
              <a:t>arraycopy(sourceArray, src_pos, targetArray, </a:t>
            </a:r>
            <a:r>
              <a:rPr lang="en-US" sz="2000" dirty="0" smtClean="0">
                <a:latin typeface="Courier New" pitchFamily="49" charset="0"/>
              </a:rPr>
              <a:t>   tar_pos</a:t>
            </a:r>
            <a:r>
              <a:rPr lang="en-US" sz="2000" dirty="0">
                <a:latin typeface="Courier New" pitchFamily="49" charset="0"/>
              </a:rPr>
              <a:t>, length);</a:t>
            </a:r>
            <a:endParaRPr lang="en-US" sz="2000" dirty="0">
              <a:latin typeface="Book Antiqua" pitchFamily="18" charset="0"/>
            </a:endParaRPr>
          </a:p>
          <a:p>
            <a:pPr algn="just">
              <a:lnSpc>
                <a:spcPct val="150000"/>
              </a:lnSpc>
              <a:buFont typeface="Monotype Sorts" pitchFamily="2" charset="2"/>
              <a:buNone/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000" dirty="0" smtClean="0"/>
              <a:t>       Example</a:t>
            </a:r>
            <a:r>
              <a:rPr lang="en-US" sz="2000" dirty="0"/>
              <a:t>: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 System.arraycopy(sourceArray</a:t>
            </a:r>
            <a:r>
              <a:rPr lang="en-US" sz="2000" dirty="0">
                <a:latin typeface="Courier New" pitchFamily="49" charset="0"/>
              </a:rPr>
              <a:t>, 0, </a:t>
            </a:r>
            <a:r>
              <a:rPr lang="en-US" sz="2000" dirty="0" smtClean="0">
                <a:latin typeface="Courier New" pitchFamily="49" charset="0"/>
              </a:rPr>
              <a:t>targetArray</a:t>
            </a:r>
            <a:r>
              <a:rPr lang="en-US" sz="2000" dirty="0" smtClean="0">
                <a:latin typeface="Courier New" pitchFamily="49" charset="0"/>
              </a:rPr>
              <a:t>, 0,source.length)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157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>
        <p:fade/>
      </p:transition>
    </mc:Choice>
    <mc:Fallback xmlns="">
      <p:transition advClick="0" advTm="2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of Two-dimensional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>
                <a:latin typeface="Courier New" pitchFamily="49" charset="0"/>
              </a:rPr>
              <a:t>int[][] matrix = new int[10][10];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sz="2000" dirty="0"/>
              <a:t>  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>
                <a:latin typeface="Courier New" pitchFamily="49" charset="0"/>
              </a:rPr>
              <a:t>int matrix[][] = new int[10][10</a:t>
            </a:r>
            <a:r>
              <a:rPr lang="en-US" sz="2000" dirty="0" smtClean="0">
                <a:latin typeface="Courier New" pitchFamily="49" charset="0"/>
              </a:rPr>
              <a:t>];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484638"/>
              </p:ext>
            </p:extLst>
          </p:nvPr>
        </p:nvGraphicFramePr>
        <p:xfrm>
          <a:off x="76200" y="2057400"/>
          <a:ext cx="8991600" cy="397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Picture" r:id="rId3" imgW="4495800" imgH="1981200" progId="Word.Picture.8">
                  <p:embed/>
                </p:oleObj>
              </mc:Choice>
              <mc:Fallback>
                <p:oleObj name="Picture" r:id="rId3" imgW="4495800" imgH="19812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057400"/>
                        <a:ext cx="8991600" cy="39703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657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>
        <p:fade/>
      </p:transition>
    </mc:Choice>
    <mc:Fallback xmlns="">
      <p:transition advClick="0" advTm="2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elements of 2D use of Enhance loop.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syntax: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arrayRefVar[][]={{2,3},{4,5},{5,7},{9,10}};</a:t>
            </a:r>
            <a:endParaRPr lang="en-US" sz="2000" dirty="0" smtClean="0"/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for (elementType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row: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arrayRefVar) {</a:t>
            </a: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for(elementType col:row){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   Sysstem.out.print(col);}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  System.out.println();</a:t>
            </a: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37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>
        <p:fade/>
      </p:transition>
    </mc:Choice>
    <mc:Fallback xmlns="">
      <p:transition advClick="0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Array is a data structure that represents a collection of the same types of </a:t>
            </a:r>
            <a:r>
              <a:rPr lang="en-US" sz="2000" dirty="0" smtClean="0"/>
              <a:t>data.</a:t>
            </a:r>
          </a:p>
          <a:p>
            <a:pPr>
              <a:lnSpc>
                <a:spcPct val="150000"/>
              </a:lnSpc>
            </a:pPr>
            <a:r>
              <a:rPr lang="en-CA" sz="2000" b="1" dirty="0">
                <a:latin typeface="Times New Roman" pitchFamily="18" charset="0"/>
              </a:rPr>
              <a:t>An ordered collection of values with two </a:t>
            </a:r>
            <a:r>
              <a:rPr lang="en-CA" sz="2000" b="1" dirty="0" smtClean="0">
                <a:latin typeface="Times New Roman" pitchFamily="18" charset="0"/>
              </a:rPr>
              <a:t>characters</a:t>
            </a:r>
            <a:r>
              <a:rPr lang="en-CA" sz="2000" b="1" dirty="0">
                <a:latin typeface="Times New Roman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CA" sz="2000" dirty="0">
                <a:latin typeface="Times New Roman" pitchFamily="18" charset="0"/>
              </a:rPr>
              <a:t>Ordered and fixed length</a:t>
            </a:r>
          </a:p>
          <a:p>
            <a:pPr lvl="1">
              <a:lnSpc>
                <a:spcPct val="150000"/>
              </a:lnSpc>
            </a:pPr>
            <a:r>
              <a:rPr lang="en-CA" sz="2000" dirty="0">
                <a:latin typeface="Times New Roman" pitchFamily="18" charset="0"/>
              </a:rPr>
              <a:t>Homogeneous. Every value in the array must be of the same </a:t>
            </a:r>
            <a:r>
              <a:rPr lang="en-CA" sz="2000" dirty="0" smtClean="0">
                <a:latin typeface="Times New Roman" pitchFamily="18" charset="0"/>
              </a:rPr>
              <a:t>type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CA" sz="2000" dirty="0">
              <a:latin typeface="Times New Roman" pitchFamily="18" charset="0"/>
            </a:endParaRPr>
          </a:p>
          <a:p>
            <a:r>
              <a:rPr lang="en-CA" sz="2000" dirty="0">
                <a:latin typeface="Times New Roman" pitchFamily="18" charset="0"/>
              </a:rPr>
              <a:t>The individual values in an array are called </a:t>
            </a:r>
            <a:r>
              <a:rPr lang="en-CA" sz="2000" b="1" dirty="0" smtClean="0">
                <a:latin typeface="Times New Roman" pitchFamily="18" charset="0"/>
              </a:rPr>
              <a:t>elements</a:t>
            </a:r>
            <a:r>
              <a:rPr lang="en-CA" sz="2000" dirty="0" smtClean="0">
                <a:latin typeface="Times New Roman" pitchFamily="18" charset="0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792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>
        <p:fade/>
      </p:transition>
    </mc:Choice>
    <mc:Fallback xmlns="">
      <p:transition advClick="0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057840"/>
              </p:ext>
            </p:extLst>
          </p:nvPr>
        </p:nvGraphicFramePr>
        <p:xfrm>
          <a:off x="381000" y="1699645"/>
          <a:ext cx="8305800" cy="437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Picture" r:id="rId3" imgW="4800600" imgH="3029712" progId="Word.Picture.8">
                  <p:embed/>
                </p:oleObj>
              </mc:Choice>
              <mc:Fallback>
                <p:oleObj name="Picture" r:id="rId3" imgW="4800600" imgH="3029712" progId="Word.Picture.8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99645"/>
                        <a:ext cx="8305800" cy="437515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510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>
        <p:fade/>
      </p:transition>
    </mc:Choice>
    <mc:Fallback xmlns="">
      <p:transition advClick="0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Array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Courier New" pitchFamily="49" charset="0"/>
              </a:rPr>
              <a:t>datatype </a:t>
            </a:r>
            <a:r>
              <a:rPr lang="en-US" sz="2000" dirty="0">
                <a:latin typeface="Courier New" pitchFamily="49" charset="0"/>
              </a:rPr>
              <a:t>arrayRefVar[]; </a:t>
            </a:r>
            <a:r>
              <a:rPr lang="en-US" sz="2000" u="sng" dirty="0">
                <a:solidFill>
                  <a:srgbClr val="FF6600"/>
                </a:solidFill>
                <a:cs typeface="Courier New" pitchFamily="49" charset="0"/>
              </a:rPr>
              <a:t>// This style is allowed, but not preferred</a:t>
            </a:r>
            <a:endParaRPr lang="en-US" sz="2000" dirty="0">
              <a:solidFill>
                <a:srgbClr val="FF6600"/>
              </a:solidFill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2000" dirty="0"/>
              <a:t>	Example: 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2000" dirty="0"/>
              <a:t>    </a:t>
            </a:r>
            <a:r>
              <a:rPr lang="en-US" sz="2000" dirty="0">
                <a:latin typeface="Courier New" pitchFamily="49" charset="0"/>
              </a:rPr>
              <a:t>double myList[];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576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>
        <p:fade/>
      </p:transition>
    </mc:Choice>
    <mc:Fallback xmlns="">
      <p:transition advClick="0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Courier New" pitchFamily="49" charset="0"/>
              </a:rPr>
              <a:t>Datatype arrayRefVar = new datatype[arraySize];</a:t>
            </a:r>
            <a:endParaRPr lang="en-US" sz="2000" dirty="0" smtClean="0"/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endParaRPr lang="en-US" sz="2000" dirty="0" smtClean="0"/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sz="2000" dirty="0" smtClean="0"/>
              <a:t>       Example: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     Double myList = new double[10];</a:t>
            </a:r>
            <a:endParaRPr lang="en-US" sz="2000" dirty="0" smtClean="0"/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endParaRPr lang="en-US" sz="2000" dirty="0" smtClean="0"/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     myList[0]</a:t>
            </a:r>
            <a:r>
              <a:rPr lang="en-US" sz="2000" dirty="0" smtClean="0"/>
              <a:t> references the first element in the array.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sz="2000" dirty="0" smtClean="0">
                <a:latin typeface="Courier New" pitchFamily="49" charset="0"/>
              </a:rPr>
              <a:t>       myList[9]</a:t>
            </a:r>
            <a:r>
              <a:rPr lang="en-US" sz="2000" dirty="0" smtClean="0"/>
              <a:t> references the last element in the array.</a:t>
            </a:r>
          </a:p>
        </p:txBody>
      </p:sp>
    </p:spTree>
    <p:extLst>
      <p:ext uri="{BB962C8B-B14F-4D97-AF65-F5344CB8AC3E}">
        <p14:creationId xmlns:p14="http://schemas.microsoft.com/office/powerpoint/2010/main" val="382848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>
        <p:fade/>
      </p:transition>
    </mc:Choice>
    <mc:Fallback xmlns="">
      <p:transition advClick="0" advTm="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and Creating</a:t>
            </a:r>
            <a:br>
              <a:rPr lang="en-US" dirty="0"/>
            </a:br>
            <a:r>
              <a:rPr lang="en-US" dirty="0"/>
              <a:t>in One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ourier New" pitchFamily="49" charset="0"/>
              </a:rPr>
              <a:t>datatype[] arrayRefVar = </a:t>
            </a:r>
            <a:r>
              <a:rPr lang="en-US" sz="2000" dirty="0" smtClean="0">
                <a:latin typeface="Courier New" pitchFamily="49" charset="0"/>
              </a:rPr>
              <a:t>new  datatype[arraySize</a:t>
            </a:r>
            <a:r>
              <a:rPr lang="en-US" sz="2000" dirty="0">
                <a:latin typeface="Courier New" pitchFamily="49" charset="0"/>
              </a:rPr>
              <a:t>];</a:t>
            </a:r>
          </a:p>
          <a:p>
            <a:pPr>
              <a:lnSpc>
                <a:spcPct val="150000"/>
              </a:lnSpc>
              <a:spcBef>
                <a:spcPct val="75000"/>
              </a:spcBef>
              <a:buFont typeface="Monotype Sorts" pitchFamily="2" charset="2"/>
              <a:buNone/>
            </a:pPr>
            <a:r>
              <a:rPr lang="en-US" sz="2000" dirty="0">
                <a:latin typeface="Courier New" pitchFamily="49" charset="0"/>
              </a:rPr>
              <a:t> 	double[] myList = new double[10];</a:t>
            </a:r>
          </a:p>
          <a:p>
            <a:pPr>
              <a:lnSpc>
                <a:spcPct val="150000"/>
              </a:lnSpc>
              <a:spcBef>
                <a:spcPct val="75000"/>
              </a:spcBef>
              <a:buFont typeface="Monotype Sorts" pitchFamily="2" charset="2"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</a:rPr>
              <a:t>int </a:t>
            </a:r>
            <a:r>
              <a:rPr lang="en-US" sz="2000" dirty="0">
                <a:latin typeface="Courier New" pitchFamily="49" charset="0"/>
              </a:rPr>
              <a:t>myList[] = new </a:t>
            </a:r>
            <a:r>
              <a:rPr lang="en-US" sz="2000" dirty="0" smtClean="0">
                <a:latin typeface="Courier New" pitchFamily="49" charset="0"/>
              </a:rPr>
              <a:t>int[10</a:t>
            </a:r>
            <a:r>
              <a:rPr lang="en-US" sz="2000" dirty="0">
                <a:latin typeface="Courier New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029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>
        <p:fade/>
      </p:transition>
    </mc:Choice>
    <mc:Fallback xmlns="">
      <p:transition advClick="0" advTm="2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Initiation  of array at declaration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ourier New" pitchFamily="49" charset="0"/>
              </a:rPr>
              <a:t>datatype[] </a:t>
            </a:r>
            <a:r>
              <a:rPr lang="en-US" sz="2000" dirty="0" smtClean="0">
                <a:latin typeface="Courier New" pitchFamily="49" charset="0"/>
              </a:rPr>
              <a:t>arrayRefVar={element1,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element1,…,.};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Courier New" pitchFamily="49" charset="0"/>
              </a:rPr>
              <a:t>  Int[] arr={1,2,3,4,5,6,7,8};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442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>
        <p:fade/>
      </p:transition>
    </mc:Choice>
    <mc:Fallback xmlns="">
      <p:transition advClick="0" advTm="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using loop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49400"/>
            <a:ext cx="8229600" cy="4267200"/>
          </a:xfrm>
          <a:solidFill>
            <a:schemeClr val="tx1"/>
          </a:solidFill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 smtClean="0">
                <a:solidFill>
                  <a:schemeClr val="bg2"/>
                </a:solidFill>
              </a:rPr>
              <a:t>public class Test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 smtClean="0">
                <a:solidFill>
                  <a:schemeClr val="bg2"/>
                </a:solidFill>
              </a:rPr>
              <a:t>  public static void main(String[] args)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 smtClean="0">
                <a:solidFill>
                  <a:schemeClr val="bg2"/>
                </a:solidFill>
              </a:rPr>
              <a:t>    int[] values = new int[5];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 smtClean="0">
                <a:solidFill>
                  <a:schemeClr val="bg2"/>
                </a:solidFill>
              </a:rPr>
              <a:t>    for (int i = 1; i &lt; 5; i++)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 smtClean="0">
                <a:solidFill>
                  <a:schemeClr val="bg2"/>
                </a:solidFill>
              </a:rPr>
              <a:t>      values[i] = values[i] + values[i-1];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 smtClean="0">
                <a:solidFill>
                  <a:schemeClr val="bg2"/>
                </a:solidFill>
              </a:rPr>
              <a:t>  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 smtClean="0">
                <a:solidFill>
                  <a:schemeClr val="bg2"/>
                </a:solidFill>
              </a:rPr>
              <a:t>    values[0] = values[1] + values[4];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 smtClean="0">
                <a:solidFill>
                  <a:schemeClr val="bg2"/>
                </a:solidFill>
              </a:rPr>
              <a:t>System.out.println(</a:t>
            </a:r>
            <a:r>
              <a:rPr lang="en-US" sz="2000" dirty="0">
                <a:solidFill>
                  <a:schemeClr val="bg2"/>
                </a:solidFill>
              </a:rPr>
              <a:t>values[0] </a:t>
            </a:r>
            <a:r>
              <a:rPr lang="en-US" sz="2000" dirty="0" smtClean="0">
                <a:solidFill>
                  <a:schemeClr val="bg2"/>
                </a:solidFill>
              </a:rPr>
              <a:t>);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 smtClean="0">
                <a:solidFill>
                  <a:schemeClr val="bg2"/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 smtClean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772400" y="20574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2400" y="25146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2400" y="29845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72400" y="34925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72400" y="40132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86600" y="2057400"/>
            <a:ext cx="5334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/>
              <a:t>0</a:t>
            </a:r>
            <a:endParaRPr lang="en-US" dirty="0" smtClean="0"/>
          </a:p>
          <a:p>
            <a:pPr algn="ctr"/>
            <a:r>
              <a:rPr lang="en-US" dirty="0"/>
              <a:t>1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2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3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4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15" name="Straight Arrow Connector 14"/>
          <p:cNvCxnSpPr>
            <a:endCxn id="5" idx="1"/>
          </p:cNvCxnSpPr>
          <p:nvPr/>
        </p:nvCxnSpPr>
        <p:spPr>
          <a:xfrm>
            <a:off x="7620000" y="224790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1"/>
          </p:cNvCxnSpPr>
          <p:nvPr/>
        </p:nvCxnSpPr>
        <p:spPr>
          <a:xfrm>
            <a:off x="7620000" y="270510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1"/>
          </p:cNvCxnSpPr>
          <p:nvPr/>
        </p:nvCxnSpPr>
        <p:spPr>
          <a:xfrm>
            <a:off x="7620000" y="317500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1" idx="1"/>
          </p:cNvCxnSpPr>
          <p:nvPr/>
        </p:nvCxnSpPr>
        <p:spPr>
          <a:xfrm>
            <a:off x="7620000" y="368300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1"/>
          </p:cNvCxnSpPr>
          <p:nvPr/>
        </p:nvCxnSpPr>
        <p:spPr>
          <a:xfrm>
            <a:off x="7620000" y="420370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257800" y="2362200"/>
            <a:ext cx="1828800" cy="203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257800" y="2590800"/>
            <a:ext cx="1828800" cy="180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257800" y="3213100"/>
            <a:ext cx="1828800" cy="1181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257800" y="3683000"/>
            <a:ext cx="1828800" cy="71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257800" y="4203700"/>
            <a:ext cx="18288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724400" y="4419600"/>
            <a:ext cx="21336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39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>
        <p:fade/>
      </p:transition>
    </mc:Choice>
    <mc:Fallback xmlns="">
      <p:transition advClick="0" advTm="2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 loop for array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Arial" pitchFamily="34" charset="0"/>
              <a:buChar char="•"/>
            </a:pPr>
            <a:r>
              <a:rPr lang="en-US" sz="2000" dirty="0">
                <a:cs typeface="Times New Roman" pitchFamily="18" charset="0"/>
              </a:rPr>
              <a:t>JDK 1.5 introduced </a:t>
            </a:r>
            <a:r>
              <a:rPr lang="en-US" sz="2000" dirty="0" smtClean="0">
                <a:cs typeface="Times New Roman" pitchFamily="18" charset="0"/>
              </a:rPr>
              <a:t> a  new  for  loop  that  enables  </a:t>
            </a:r>
            <a:r>
              <a:rPr lang="en-US" sz="2000" dirty="0">
                <a:cs typeface="Times New Roman" pitchFamily="18" charset="0"/>
              </a:rPr>
              <a:t>you </a:t>
            </a:r>
            <a:r>
              <a:rPr lang="en-US" sz="2000" dirty="0" smtClean="0">
                <a:cs typeface="Times New Roman" pitchFamily="18" charset="0"/>
              </a:rPr>
              <a:t> to  retrieve  the    complete  </a:t>
            </a:r>
            <a:r>
              <a:rPr lang="en-US" sz="2000" dirty="0">
                <a:cs typeface="Times New Roman" pitchFamily="18" charset="0"/>
              </a:rPr>
              <a:t>array </a:t>
            </a:r>
            <a:r>
              <a:rPr lang="en-US" sz="2000" dirty="0" smtClean="0">
                <a:cs typeface="Times New Roman" pitchFamily="18" charset="0"/>
              </a:rPr>
              <a:t> sequentially  </a:t>
            </a:r>
            <a:r>
              <a:rPr lang="en-US" sz="2000" dirty="0">
                <a:cs typeface="Times New Roman" pitchFamily="18" charset="0"/>
              </a:rPr>
              <a:t>without </a:t>
            </a:r>
            <a:r>
              <a:rPr lang="en-US" sz="2000" dirty="0" smtClean="0">
                <a:cs typeface="Times New Roman" pitchFamily="18" charset="0"/>
              </a:rPr>
              <a:t> using  an  </a:t>
            </a:r>
            <a:r>
              <a:rPr lang="en-US" sz="2000" dirty="0">
                <a:cs typeface="Times New Roman" pitchFamily="18" charset="0"/>
              </a:rPr>
              <a:t>index </a:t>
            </a:r>
            <a:r>
              <a:rPr lang="en-US" sz="2000" dirty="0" smtClean="0">
                <a:cs typeface="Times New Roman" pitchFamily="18" charset="0"/>
              </a:rPr>
              <a:t> variable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 smtClean="0">
                <a:cs typeface="Times New Roman" pitchFamily="18" charset="0"/>
              </a:rPr>
              <a:t>In </a:t>
            </a:r>
            <a:r>
              <a:rPr lang="en-US" sz="2000" dirty="0">
                <a:cs typeface="Times New Roman" pitchFamily="18" charset="0"/>
              </a:rPr>
              <a:t>general, the syntax </a:t>
            </a:r>
            <a:r>
              <a:rPr lang="en-US" sz="2000" dirty="0" smtClean="0">
                <a:cs typeface="Times New Roman" pitchFamily="18" charset="0"/>
              </a:rPr>
              <a:t>is-:</a:t>
            </a:r>
            <a:endParaRPr lang="en-US" sz="2000" dirty="0">
              <a:solidFill>
                <a:schemeClr val="tx2"/>
              </a:solidFill>
            </a:endParaRP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for (elementType value: arrayRefVar) {</a:t>
            </a: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// Process the value</a:t>
            </a: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Example-:</a:t>
            </a: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for (double value: myList) </a:t>
            </a: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System.out.println(value);</a:t>
            </a:r>
            <a:endParaRPr lang="en-US" sz="20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055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>
        <p:fade/>
      </p:transition>
    </mc:Choice>
    <mc:Fallback xmlns="">
      <p:transition advClick="0" advTm="2000">
        <p:fade/>
      </p:transition>
    </mc:Fallback>
  </mc:AlternateContent>
</p:sld>
</file>

<file path=ppt/theme/theme1.xml><?xml version="1.0" encoding="utf-8"?>
<a:theme xmlns:a="http://schemas.openxmlformats.org/drawingml/2006/main" name="PPt2 EHR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412</Words>
  <Application>Microsoft Office PowerPoint</Application>
  <PresentationFormat>On-screen Show (4:3)</PresentationFormat>
  <Paragraphs>88</Paragraphs>
  <Slides>13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PPt2 EHR.</vt:lpstr>
      <vt:lpstr>Picture</vt:lpstr>
      <vt:lpstr>Microsoft Word Picture</vt:lpstr>
      <vt:lpstr>PowerPoint Presentation</vt:lpstr>
      <vt:lpstr>Array..</vt:lpstr>
      <vt:lpstr>Continue…</vt:lpstr>
      <vt:lpstr>Declaring Array Variables</vt:lpstr>
      <vt:lpstr>Creating Arrays</vt:lpstr>
      <vt:lpstr>Declaring and Creating in One Step</vt:lpstr>
      <vt:lpstr>Initiation  of array at declaration </vt:lpstr>
      <vt:lpstr>Accessing Array using loop</vt:lpstr>
      <vt:lpstr>Enhance loop for array </vt:lpstr>
      <vt:lpstr>PowerPoint Presentation</vt:lpstr>
      <vt:lpstr>Use of System. arrayCopy ()</vt:lpstr>
      <vt:lpstr>Declaring Variables of Two-dimensional Arrays </vt:lpstr>
      <vt:lpstr>Access elements of 2D use of Enhance loop.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Shivranshu Chhuneja</dc:creator>
  <cp:lastModifiedBy>Sandeep Kumar</cp:lastModifiedBy>
  <cp:revision>94</cp:revision>
  <dcterms:created xsi:type="dcterms:W3CDTF">2013-06-15T16:01:29Z</dcterms:created>
  <dcterms:modified xsi:type="dcterms:W3CDTF">2013-11-08T23:11:38Z</dcterms:modified>
</cp:coreProperties>
</file>