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TT Ramillas" charset="1" panose="020E0000080000020004"/>
      <p:regular r:id="rId27"/>
    </p:embeddedFont>
    <p:embeddedFont>
      <p:font typeface="Inter" charset="1" panose="020B0502030000000004"/>
      <p:regular r:id="rId28"/>
    </p:embeddedFont>
    <p:embeddedFont>
      <p:font typeface="TT Ramillas Bold" charset="1" panose="020E0000080000020004"/>
      <p:regular r:id="rId29"/>
    </p:embeddedFont>
    <p:embeddedFont>
      <p:font typeface="Roboto Bold" charset="1" panose="02000000000000000000"/>
      <p:regular r:id="rId30"/>
    </p:embeddedFont>
    <p:embeddedFont>
      <p:font typeface="TT Ramillas Italics" charset="1" panose="020E0000080000090004"/>
      <p:regular r:id="rId31"/>
    </p:embeddedFont>
    <p:embeddedFont>
      <p:font typeface="Inter Bold" charset="1" panose="020B08020300000000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sp>
        <p:nvSpPr>
          <p:cNvPr name="TextBox 2" id="2"/>
          <p:cNvSpPr txBox="true"/>
          <p:nvPr/>
        </p:nvSpPr>
        <p:spPr>
          <a:xfrm rot="0">
            <a:off x="1028700" y="3346743"/>
            <a:ext cx="12302839" cy="4222164"/>
          </a:xfrm>
          <a:prstGeom prst="rect">
            <a:avLst/>
          </a:prstGeom>
        </p:spPr>
        <p:txBody>
          <a:bodyPr anchor="t" rtlCol="false" tIns="0" lIns="0" bIns="0" rIns="0">
            <a:spAutoFit/>
          </a:bodyPr>
          <a:lstStyle/>
          <a:p>
            <a:pPr algn="l">
              <a:lnSpc>
                <a:spcPts val="15895"/>
              </a:lnSpc>
            </a:pPr>
            <a:r>
              <a:rPr lang="en-US" sz="18701" spc="-729">
                <a:solidFill>
                  <a:srgbClr val="DDEAFD"/>
                </a:solidFill>
                <a:latin typeface="TT Ramillas"/>
                <a:ea typeface="TT Ramillas"/>
                <a:cs typeface="TT Ramillas"/>
                <a:sym typeface="TT Ramillas"/>
              </a:rPr>
              <a:t>‘AI In </a:t>
            </a:r>
          </a:p>
          <a:p>
            <a:pPr algn="l" marL="0" indent="0" lvl="0">
              <a:lnSpc>
                <a:spcPts val="15895"/>
              </a:lnSpc>
            </a:pPr>
            <a:r>
              <a:rPr lang="en-US" sz="18701" spc="-729">
                <a:solidFill>
                  <a:srgbClr val="DDEAFD"/>
                </a:solidFill>
                <a:latin typeface="TT Ramillas"/>
                <a:ea typeface="TT Ramillas"/>
                <a:cs typeface="TT Ramillas"/>
                <a:sym typeface="TT Ramillas"/>
              </a:rPr>
              <a:t>HealthCare’</a:t>
            </a:r>
          </a:p>
        </p:txBody>
      </p:sp>
      <p:sp>
        <p:nvSpPr>
          <p:cNvPr name="TextBox 3" id="3"/>
          <p:cNvSpPr txBox="true"/>
          <p:nvPr/>
        </p:nvSpPr>
        <p:spPr>
          <a:xfrm rot="0">
            <a:off x="5406666" y="7163142"/>
            <a:ext cx="7474668" cy="405765"/>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Inter"/>
                <a:ea typeface="Inter"/>
                <a:cs typeface="Inter"/>
                <a:sym typeface="Inter"/>
              </a:rPr>
              <a:t>“</a:t>
            </a:r>
            <a:r>
              <a:rPr lang="en-US" sz="2399">
                <a:solidFill>
                  <a:srgbClr val="FFFFFF"/>
                </a:solidFill>
                <a:latin typeface="Inter"/>
                <a:ea typeface="Inter"/>
                <a:cs typeface="Inter"/>
                <a:sym typeface="Inter"/>
              </a:rPr>
              <a:t>Revolutionizing the Future of Medicine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718932" cy="8881029"/>
            <a:chOff x="0" y="0"/>
            <a:chExt cx="4930089" cy="2339037"/>
          </a:xfrm>
        </p:grpSpPr>
        <p:sp>
          <p:nvSpPr>
            <p:cNvPr name="Freeform 3" id="3"/>
            <p:cNvSpPr/>
            <p:nvPr/>
          </p:nvSpPr>
          <p:spPr>
            <a:xfrm flipH="false" flipV="false" rot="0">
              <a:off x="0" y="0"/>
              <a:ext cx="4930089" cy="2339036"/>
            </a:xfrm>
            <a:custGeom>
              <a:avLst/>
              <a:gdLst/>
              <a:ahLst/>
              <a:cxnLst/>
              <a:rect r="r" b="b" t="t" l="l"/>
              <a:pathLst>
                <a:path h="2339036" w="4930089">
                  <a:moveTo>
                    <a:pt x="0" y="0"/>
                  </a:moveTo>
                  <a:lnTo>
                    <a:pt x="4930089" y="0"/>
                  </a:lnTo>
                  <a:lnTo>
                    <a:pt x="4930089" y="2339036"/>
                  </a:lnTo>
                  <a:lnTo>
                    <a:pt x="0" y="2339036"/>
                  </a:lnTo>
                  <a:close/>
                </a:path>
              </a:pathLst>
            </a:custGeom>
            <a:solidFill>
              <a:srgbClr val="000000"/>
            </a:solidFill>
          </p:spPr>
        </p:sp>
        <p:sp>
          <p:nvSpPr>
            <p:cNvPr name="TextBox 4" id="4"/>
            <p:cNvSpPr txBox="true"/>
            <p:nvPr/>
          </p:nvSpPr>
          <p:spPr>
            <a:xfrm>
              <a:off x="0" y="-47625"/>
              <a:ext cx="4930089" cy="2386662"/>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5814439" y="8068755"/>
            <a:ext cx="1624549" cy="16245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76200"/>
              <a:ext cx="660400" cy="660400"/>
            </a:xfrm>
            <a:prstGeom prst="rect">
              <a:avLst/>
            </a:prstGeom>
          </p:spPr>
          <p:txBody>
            <a:bodyPr anchor="ctr" rtlCol="false" tIns="51343" lIns="51343" bIns="51343" rIns="51343"/>
            <a:lstStyle/>
            <a:p>
              <a:pPr algn="ctr">
                <a:lnSpc>
                  <a:spcPts val="1872"/>
                </a:lnSpc>
              </a:pPr>
            </a:p>
          </p:txBody>
        </p:sp>
      </p:grpSp>
      <p:sp>
        <p:nvSpPr>
          <p:cNvPr name="TextBox 8" id="8"/>
          <p:cNvSpPr txBox="true"/>
          <p:nvPr/>
        </p:nvSpPr>
        <p:spPr>
          <a:xfrm rot="0">
            <a:off x="1028700" y="9391650"/>
            <a:ext cx="13933360" cy="550545"/>
          </a:xfrm>
          <a:prstGeom prst="rect">
            <a:avLst/>
          </a:prstGeom>
        </p:spPr>
        <p:txBody>
          <a:bodyPr anchor="t" rtlCol="false" tIns="0" lIns="0" bIns="0" rIns="0">
            <a:spAutoFit/>
          </a:bodyPr>
          <a:lstStyle/>
          <a:p>
            <a:pPr algn="l">
              <a:lnSpc>
                <a:spcPts val="3915"/>
              </a:lnSpc>
            </a:pPr>
            <a:r>
              <a:rPr lang="en-US" sz="4500">
                <a:solidFill>
                  <a:srgbClr val="FFFFFF"/>
                </a:solidFill>
                <a:latin typeface="TT Ramillas"/>
                <a:ea typeface="TT Ramillas"/>
                <a:cs typeface="TT Ramillas"/>
                <a:sym typeface="TT Ramillas"/>
              </a:rPr>
              <a:t>AI in Predictive Analytics</a:t>
            </a:r>
          </a:p>
        </p:txBody>
      </p:sp>
      <p:sp>
        <p:nvSpPr>
          <p:cNvPr name="TextBox 9" id="9"/>
          <p:cNvSpPr txBox="true"/>
          <p:nvPr/>
        </p:nvSpPr>
        <p:spPr>
          <a:xfrm rot="0">
            <a:off x="1028700" y="876300"/>
            <a:ext cx="16230600" cy="24765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Predicting Patient Outcomes</a:t>
            </a:r>
          </a:p>
          <a:p>
            <a:pPr algn="l">
              <a:lnSpc>
                <a:spcPts val="3450"/>
              </a:lnSpc>
            </a:pPr>
            <a:r>
              <a:rPr lang="en-US" sz="3000">
                <a:solidFill>
                  <a:srgbClr val="FFFFFF"/>
                </a:solidFill>
                <a:latin typeface="TT Ramillas"/>
                <a:ea typeface="TT Ramillas"/>
                <a:cs typeface="TT Ramillas"/>
                <a:sym typeface="TT Ramillas"/>
              </a:rPr>
              <a:t>AI uses historical patient data and algorithms to predict disease progression, helping doctors make more informed decisions.</a:t>
            </a:r>
          </a:p>
          <a:p>
            <a:pPr algn="l">
              <a:lnSpc>
                <a:spcPts val="3450"/>
              </a:lnSpc>
            </a:pPr>
          </a:p>
          <a:p>
            <a:pPr algn="l">
              <a:lnSpc>
                <a:spcPts val="3450"/>
              </a:lnSpc>
            </a:pPr>
          </a:p>
        </p:txBody>
      </p:sp>
      <p:sp>
        <p:nvSpPr>
          <p:cNvPr name="TextBox 10" id="10"/>
          <p:cNvSpPr txBox="true"/>
          <p:nvPr/>
        </p:nvSpPr>
        <p:spPr>
          <a:xfrm rot="0">
            <a:off x="1028700" y="2819400"/>
            <a:ext cx="16230600" cy="1990725"/>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Early Detection of Diseases</a:t>
            </a:r>
          </a:p>
          <a:p>
            <a:pPr algn="l">
              <a:lnSpc>
                <a:spcPts val="3300"/>
              </a:lnSpc>
            </a:pPr>
            <a:r>
              <a:rPr lang="en-US" sz="3000">
                <a:solidFill>
                  <a:srgbClr val="FFFFFF"/>
                </a:solidFill>
                <a:latin typeface="TT Ramillas"/>
                <a:ea typeface="TT Ramillas"/>
                <a:cs typeface="TT Ramillas"/>
                <a:sym typeface="TT Ramillas"/>
              </a:rPr>
              <a:t>By</a:t>
            </a:r>
            <a:r>
              <a:rPr lang="en-US" sz="3000">
                <a:solidFill>
                  <a:srgbClr val="FFFFFF"/>
                </a:solidFill>
                <a:latin typeface="TT Ramillas"/>
                <a:ea typeface="TT Ramillas"/>
                <a:cs typeface="TT Ramillas"/>
                <a:sym typeface="TT Ramillas"/>
              </a:rPr>
              <a:t> analyzing patterns in health records, AI can detect early signs of chronic conditions, allowing for preventative care.</a:t>
            </a:r>
          </a:p>
          <a:p>
            <a:pPr algn="l">
              <a:lnSpc>
                <a:spcPts val="3300"/>
              </a:lnSpc>
            </a:pPr>
          </a:p>
        </p:txBody>
      </p:sp>
      <p:sp>
        <p:nvSpPr>
          <p:cNvPr name="TextBox 11" id="11"/>
          <p:cNvSpPr txBox="true"/>
          <p:nvPr/>
        </p:nvSpPr>
        <p:spPr>
          <a:xfrm rot="0">
            <a:off x="1028700" y="4834477"/>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Managing Population Health</a:t>
            </a:r>
          </a:p>
          <a:p>
            <a:pPr algn="l">
              <a:lnSpc>
                <a:spcPts val="3450"/>
              </a:lnSpc>
            </a:pPr>
            <a:r>
              <a:rPr lang="en-US" sz="3000">
                <a:solidFill>
                  <a:srgbClr val="FFFFFF"/>
                </a:solidFill>
                <a:latin typeface="TT Ramillas"/>
                <a:ea typeface="TT Ramillas"/>
                <a:cs typeface="TT Ramillas"/>
                <a:sym typeface="TT Ramillas"/>
              </a:rPr>
              <a:t>AI helps healthcare providers analyze population data to identify trends and risks, allowing for targeted health interventions at a community level.</a:t>
            </a:r>
          </a:p>
        </p:txBody>
      </p:sp>
      <p:sp>
        <p:nvSpPr>
          <p:cNvPr name="TextBox 12" id="12"/>
          <p:cNvSpPr txBox="true"/>
          <p:nvPr/>
        </p:nvSpPr>
        <p:spPr>
          <a:xfrm rot="0">
            <a:off x="1028700" y="6775834"/>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Personalized Treatment Plans</a:t>
            </a:r>
          </a:p>
          <a:p>
            <a:pPr algn="l">
              <a:lnSpc>
                <a:spcPts val="3450"/>
              </a:lnSpc>
            </a:pPr>
            <a:r>
              <a:rPr lang="en-US" sz="3000">
                <a:solidFill>
                  <a:srgbClr val="FFFFFF"/>
                </a:solidFill>
                <a:latin typeface="TT Ramillas"/>
                <a:ea typeface="TT Ramillas"/>
                <a:cs typeface="TT Ramillas"/>
                <a:sym typeface="TT Ramillas"/>
              </a:rPr>
              <a:t>AI can analyze genetic and clinical data to predict the best treatment options for individual patients, improving success rates.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859" y="1830302"/>
            <a:ext cx="14985088" cy="1659890"/>
            <a:chOff x="0" y="0"/>
            <a:chExt cx="19980117" cy="2213187"/>
          </a:xfrm>
        </p:grpSpPr>
        <p:sp>
          <p:nvSpPr>
            <p:cNvPr name="TextBox 3" id="3"/>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Personalized Treatment</a:t>
              </a:r>
            </a:p>
          </p:txBody>
        </p:sp>
        <p:sp>
          <p:nvSpPr>
            <p:cNvPr name="TextBox 4" id="4"/>
            <p:cNvSpPr txBox="true"/>
            <p:nvPr/>
          </p:nvSpPr>
          <p:spPr>
            <a:xfrm rot="0">
              <a:off x="0" y="993987"/>
              <a:ext cx="19980117" cy="1219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TT Ramillas"/>
                  <a:ea typeface="TT Ramillas"/>
                  <a:cs typeface="TT Ramillas"/>
                  <a:sym typeface="TT Ramillas"/>
                </a:rPr>
                <a:t>AI helps doctors create treatment plans tailored to each patient by analyzing genetic, environmental, and lifestyle factors.</a:t>
              </a:r>
            </a:p>
          </p:txBody>
        </p:sp>
      </p:grpSp>
      <p:sp>
        <p:nvSpPr>
          <p:cNvPr name="AutoShape 5" id="5"/>
          <p:cNvSpPr/>
          <p:nvPr/>
        </p:nvSpPr>
        <p:spPr>
          <a:xfrm>
            <a:off x="1240859" y="3711714"/>
            <a:ext cx="16018441" cy="0"/>
          </a:xfrm>
          <a:prstGeom prst="line">
            <a:avLst/>
          </a:prstGeom>
          <a:ln cap="flat" w="38100">
            <a:solidFill>
              <a:srgbClr val="DDEAFD"/>
            </a:solidFill>
            <a:prstDash val="solid"/>
            <a:headEnd type="none" len="sm" w="sm"/>
            <a:tailEnd type="none" len="sm" w="sm"/>
          </a:ln>
        </p:spPr>
      </p:sp>
      <p:sp>
        <p:nvSpPr>
          <p:cNvPr name="TextBox 6" id="6"/>
          <p:cNvSpPr txBox="true"/>
          <p:nvPr/>
        </p:nvSpPr>
        <p:spPr>
          <a:xfrm rot="0">
            <a:off x="1546340" y="818204"/>
            <a:ext cx="7597660" cy="619125"/>
          </a:xfrm>
          <a:prstGeom prst="rect">
            <a:avLst/>
          </a:prstGeom>
        </p:spPr>
        <p:txBody>
          <a:bodyPr anchor="t" rtlCol="false" tIns="0" lIns="0" bIns="0" rIns="0">
            <a:spAutoFit/>
          </a:bodyPr>
          <a:lstStyle/>
          <a:p>
            <a:pPr algn="just" marL="0" indent="0" lvl="0">
              <a:lnSpc>
                <a:spcPts val="4500"/>
              </a:lnSpc>
            </a:pPr>
            <a:r>
              <a:rPr lang="en-US" b="true" sz="4500" spc="-112">
                <a:solidFill>
                  <a:srgbClr val="000000"/>
                </a:solidFill>
                <a:latin typeface="Roboto Bold"/>
                <a:ea typeface="Roboto Bold"/>
                <a:cs typeface="Roboto Bold"/>
                <a:sym typeface="Roboto Bold"/>
              </a:rPr>
              <a:t>AI IN PRECISION MEDICINE</a:t>
            </a:r>
          </a:p>
        </p:txBody>
      </p:sp>
      <p:grpSp>
        <p:nvGrpSpPr>
          <p:cNvPr name="Group 7" id="7"/>
          <p:cNvGrpSpPr/>
          <p:nvPr/>
        </p:nvGrpSpPr>
        <p:grpSpPr>
          <a:xfrm rot="0">
            <a:off x="1028700" y="882270"/>
            <a:ext cx="424318" cy="42431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76200"/>
              <a:ext cx="660400" cy="660400"/>
            </a:xfrm>
            <a:prstGeom prst="rect">
              <a:avLst/>
            </a:prstGeom>
          </p:spPr>
          <p:txBody>
            <a:bodyPr anchor="ctr" rtlCol="false" tIns="13410" lIns="13410" bIns="13410" rIns="13410"/>
            <a:lstStyle/>
            <a:p>
              <a:pPr algn="ctr">
                <a:lnSpc>
                  <a:spcPts val="1872"/>
                </a:lnSpc>
              </a:pPr>
            </a:p>
          </p:txBody>
        </p:sp>
      </p:grpSp>
      <p:grpSp>
        <p:nvGrpSpPr>
          <p:cNvPr name="Group 10" id="10"/>
          <p:cNvGrpSpPr/>
          <p:nvPr/>
        </p:nvGrpSpPr>
        <p:grpSpPr>
          <a:xfrm rot="0">
            <a:off x="1240859" y="4054614"/>
            <a:ext cx="14985088" cy="1202690"/>
            <a:chOff x="0" y="0"/>
            <a:chExt cx="19980117" cy="1603587"/>
          </a:xfrm>
        </p:grpSpPr>
        <p:sp>
          <p:nvSpPr>
            <p:cNvPr name="TextBox 11" id="11"/>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Data-Driven Insights</a:t>
              </a:r>
            </a:p>
          </p:txBody>
        </p:sp>
        <p:sp>
          <p:nvSpPr>
            <p:cNvPr name="TextBox 12" id="12"/>
            <p:cNvSpPr txBox="true"/>
            <p:nvPr/>
          </p:nvSpPr>
          <p:spPr>
            <a:xfrm rot="0">
              <a:off x="0" y="993987"/>
              <a:ext cx="19980117" cy="6096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TT Ramillas"/>
                  <a:ea typeface="TT Ramillas"/>
                  <a:cs typeface="TT Ramillas"/>
                  <a:sym typeface="TT Ramillas"/>
                </a:rPr>
                <a:t>AI predicts how patients will respond to treatments, optimizing outcomes.</a:t>
              </a:r>
            </a:p>
          </p:txBody>
        </p:sp>
      </p:grpSp>
      <p:sp>
        <p:nvSpPr>
          <p:cNvPr name="AutoShape 13" id="13"/>
          <p:cNvSpPr/>
          <p:nvPr/>
        </p:nvSpPr>
        <p:spPr>
          <a:xfrm>
            <a:off x="1134780" y="5593013"/>
            <a:ext cx="16018441" cy="0"/>
          </a:xfrm>
          <a:prstGeom prst="line">
            <a:avLst/>
          </a:prstGeom>
          <a:ln cap="flat" w="38100">
            <a:solidFill>
              <a:srgbClr val="DDEAFD"/>
            </a:solidFill>
            <a:prstDash val="solid"/>
            <a:headEnd type="none" len="sm" w="sm"/>
            <a:tailEnd type="none" len="sm" w="sm"/>
          </a:ln>
        </p:spPr>
      </p:sp>
      <p:grpSp>
        <p:nvGrpSpPr>
          <p:cNvPr name="Group 14" id="14"/>
          <p:cNvGrpSpPr/>
          <p:nvPr/>
        </p:nvGrpSpPr>
        <p:grpSpPr>
          <a:xfrm rot="0">
            <a:off x="1240859" y="5869351"/>
            <a:ext cx="14985088" cy="1202690"/>
            <a:chOff x="0" y="0"/>
            <a:chExt cx="19980117" cy="1603587"/>
          </a:xfrm>
        </p:grpSpPr>
        <p:sp>
          <p:nvSpPr>
            <p:cNvPr name="TextBox 15" id="15"/>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AI in Genomics</a:t>
              </a:r>
            </a:p>
          </p:txBody>
        </p:sp>
        <p:sp>
          <p:nvSpPr>
            <p:cNvPr name="TextBox 16" id="16"/>
            <p:cNvSpPr txBox="true"/>
            <p:nvPr/>
          </p:nvSpPr>
          <p:spPr>
            <a:xfrm rot="0">
              <a:off x="0" y="993987"/>
              <a:ext cx="19980117" cy="6096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TT Ramillas"/>
                  <a:ea typeface="TT Ramillas"/>
                  <a:cs typeface="TT Ramillas"/>
                  <a:sym typeface="TT Ramillas"/>
                </a:rPr>
                <a:t>AI decodes genomic data, linking genes to diseases for personalized therapies.</a:t>
              </a:r>
            </a:p>
          </p:txBody>
        </p:sp>
      </p:grpSp>
      <p:sp>
        <p:nvSpPr>
          <p:cNvPr name="AutoShape 17" id="17"/>
          <p:cNvSpPr/>
          <p:nvPr/>
        </p:nvSpPr>
        <p:spPr>
          <a:xfrm>
            <a:off x="1240859" y="7520419"/>
            <a:ext cx="16018441" cy="0"/>
          </a:xfrm>
          <a:prstGeom prst="line">
            <a:avLst/>
          </a:prstGeom>
          <a:ln cap="flat" w="38100">
            <a:solidFill>
              <a:srgbClr val="DDEAFD"/>
            </a:solidFill>
            <a:prstDash val="solid"/>
            <a:headEnd type="none" len="sm" w="sm"/>
            <a:tailEnd type="none" len="sm" w="sm"/>
          </a:ln>
        </p:spPr>
      </p:sp>
      <p:grpSp>
        <p:nvGrpSpPr>
          <p:cNvPr name="Group 18" id="18"/>
          <p:cNvGrpSpPr/>
          <p:nvPr/>
        </p:nvGrpSpPr>
        <p:grpSpPr>
          <a:xfrm rot="0">
            <a:off x="1240859" y="7817531"/>
            <a:ext cx="14985088" cy="1659890"/>
            <a:chOff x="0" y="0"/>
            <a:chExt cx="19980117" cy="2213187"/>
          </a:xfrm>
        </p:grpSpPr>
        <p:sp>
          <p:nvSpPr>
            <p:cNvPr name="TextBox 19" id="19"/>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Real-World Applications</a:t>
              </a:r>
            </a:p>
          </p:txBody>
        </p:sp>
        <p:sp>
          <p:nvSpPr>
            <p:cNvPr name="TextBox 20" id="20"/>
            <p:cNvSpPr txBox="true"/>
            <p:nvPr/>
          </p:nvSpPr>
          <p:spPr>
            <a:xfrm rot="0">
              <a:off x="0" y="993987"/>
              <a:ext cx="19980117" cy="1219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TT Ramillas"/>
                  <a:ea typeface="TT Ramillas"/>
                  <a:cs typeface="TT Ramillas"/>
                  <a:sym typeface="TT Ramillas"/>
                </a:rPr>
                <a:t>Especially effective in cancer treatment, cardiovascular diseases, and rare genetic disorders.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C72F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8446026"/>
          </a:xfrm>
          <a:custGeom>
            <a:avLst/>
            <a:gdLst/>
            <a:ahLst/>
            <a:cxnLst/>
            <a:rect r="r" b="b" t="t" l="l"/>
            <a:pathLst>
              <a:path h="8446026" w="18288000">
                <a:moveTo>
                  <a:pt x="0" y="0"/>
                </a:moveTo>
                <a:lnTo>
                  <a:pt x="18288000" y="0"/>
                </a:lnTo>
                <a:lnTo>
                  <a:pt x="18288000" y="8446026"/>
                </a:lnTo>
                <a:lnTo>
                  <a:pt x="0" y="8446026"/>
                </a:lnTo>
                <a:lnTo>
                  <a:pt x="0" y="0"/>
                </a:lnTo>
                <a:close/>
              </a:path>
            </a:pathLst>
          </a:custGeom>
          <a:blipFill>
            <a:blip r:embed="rId2"/>
            <a:stretch>
              <a:fillRect l="0" t="-4675" r="0" b="-3588"/>
            </a:stretch>
          </a:blipFill>
        </p:spPr>
      </p:sp>
      <p:grpSp>
        <p:nvGrpSpPr>
          <p:cNvPr name="Group 3" id="3"/>
          <p:cNvGrpSpPr/>
          <p:nvPr/>
        </p:nvGrpSpPr>
        <p:grpSpPr>
          <a:xfrm rot="0">
            <a:off x="15634751" y="7633751"/>
            <a:ext cx="1624549" cy="16245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AFD"/>
            </a:solidFill>
          </p:spPr>
        </p:sp>
        <p:sp>
          <p:nvSpPr>
            <p:cNvPr name="TextBox 5" id="5"/>
            <p:cNvSpPr txBox="true"/>
            <p:nvPr/>
          </p:nvSpPr>
          <p:spPr>
            <a:xfrm>
              <a:off x="76200" y="76200"/>
              <a:ext cx="660400" cy="660400"/>
            </a:xfrm>
            <a:prstGeom prst="rect">
              <a:avLst/>
            </a:prstGeom>
          </p:spPr>
          <p:txBody>
            <a:bodyPr anchor="ctr" rtlCol="false" tIns="51343" lIns="51343" bIns="51343" rIns="51343"/>
            <a:lstStyle/>
            <a:p>
              <a:pPr algn="ctr">
                <a:lnSpc>
                  <a:spcPts val="1872"/>
                </a:lnSpc>
              </a:pPr>
            </a:p>
          </p:txBody>
        </p:sp>
      </p:grpSp>
      <p:sp>
        <p:nvSpPr>
          <p:cNvPr name="TextBox 6" id="6"/>
          <p:cNvSpPr txBox="true"/>
          <p:nvPr/>
        </p:nvSpPr>
        <p:spPr>
          <a:xfrm rot="0">
            <a:off x="1028700" y="7991721"/>
            <a:ext cx="13933360" cy="1105274"/>
          </a:xfrm>
          <a:prstGeom prst="rect">
            <a:avLst/>
          </a:prstGeom>
        </p:spPr>
        <p:txBody>
          <a:bodyPr anchor="t" rtlCol="false" tIns="0" lIns="0" bIns="0" rIns="0">
            <a:spAutoFit/>
          </a:bodyPr>
          <a:lstStyle/>
          <a:p>
            <a:pPr algn="l">
              <a:lnSpc>
                <a:spcPts val="7916"/>
              </a:lnSpc>
            </a:pPr>
            <a:r>
              <a:rPr lang="en-US" sz="9099">
                <a:solidFill>
                  <a:srgbClr val="FFFFFF"/>
                </a:solidFill>
                <a:latin typeface="TT Ramillas"/>
                <a:ea typeface="TT Ramillas"/>
                <a:cs typeface="TT Ramillas"/>
                <a:sym typeface="TT Ramillas"/>
              </a:rPr>
              <a:t>AI in Robotic Surgery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0" y="8484485"/>
            <a:ext cx="18288000" cy="3345565"/>
            <a:chOff x="0" y="0"/>
            <a:chExt cx="4816593" cy="881136"/>
          </a:xfrm>
        </p:grpSpPr>
        <p:sp>
          <p:nvSpPr>
            <p:cNvPr name="Freeform 3" id="3"/>
            <p:cNvSpPr/>
            <p:nvPr/>
          </p:nvSpPr>
          <p:spPr>
            <a:xfrm flipH="false" flipV="false" rot="0">
              <a:off x="0" y="0"/>
              <a:ext cx="4816592" cy="881137"/>
            </a:xfrm>
            <a:custGeom>
              <a:avLst/>
              <a:gdLst/>
              <a:ahLst/>
              <a:cxnLst/>
              <a:rect r="r" b="b" t="t" l="l"/>
              <a:pathLst>
                <a:path h="881137" w="4816592">
                  <a:moveTo>
                    <a:pt x="0" y="0"/>
                  </a:moveTo>
                  <a:lnTo>
                    <a:pt x="4816592" y="0"/>
                  </a:lnTo>
                  <a:lnTo>
                    <a:pt x="4816592" y="881137"/>
                  </a:lnTo>
                  <a:lnTo>
                    <a:pt x="0" y="881137"/>
                  </a:lnTo>
                  <a:close/>
                </a:path>
              </a:pathLst>
            </a:custGeom>
            <a:solidFill>
              <a:srgbClr val="FFFFFF"/>
            </a:solidFill>
          </p:spPr>
        </p:sp>
        <p:sp>
          <p:nvSpPr>
            <p:cNvPr name="TextBox 4" id="4"/>
            <p:cNvSpPr txBox="true"/>
            <p:nvPr/>
          </p:nvSpPr>
          <p:spPr>
            <a:xfrm>
              <a:off x="0" y="-47625"/>
              <a:ext cx="4816593" cy="928761"/>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5634751" y="7672211"/>
            <a:ext cx="1624549" cy="16245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72FF"/>
            </a:solidFill>
          </p:spPr>
        </p:sp>
        <p:sp>
          <p:nvSpPr>
            <p:cNvPr name="TextBox 7" id="7"/>
            <p:cNvSpPr txBox="true"/>
            <p:nvPr/>
          </p:nvSpPr>
          <p:spPr>
            <a:xfrm>
              <a:off x="76200" y="76200"/>
              <a:ext cx="660400" cy="660400"/>
            </a:xfrm>
            <a:prstGeom prst="rect">
              <a:avLst/>
            </a:prstGeom>
          </p:spPr>
          <p:txBody>
            <a:bodyPr anchor="ctr" rtlCol="false" tIns="51343" lIns="51343" bIns="51343" rIns="51343"/>
            <a:lstStyle/>
            <a:p>
              <a:pPr algn="ctr">
                <a:lnSpc>
                  <a:spcPts val="1872"/>
                </a:lnSpc>
              </a:pPr>
            </a:p>
          </p:txBody>
        </p:sp>
      </p:grpSp>
      <p:sp>
        <p:nvSpPr>
          <p:cNvPr name="Freeform 8" id="8"/>
          <p:cNvSpPr/>
          <p:nvPr/>
        </p:nvSpPr>
        <p:spPr>
          <a:xfrm flipH="false" flipV="false" rot="0">
            <a:off x="15634751" y="7672211"/>
            <a:ext cx="1624549" cy="812274"/>
          </a:xfrm>
          <a:custGeom>
            <a:avLst/>
            <a:gdLst/>
            <a:ahLst/>
            <a:cxnLst/>
            <a:rect r="r" b="b" t="t" l="l"/>
            <a:pathLst>
              <a:path h="812274" w="1624549">
                <a:moveTo>
                  <a:pt x="0" y="0"/>
                </a:moveTo>
                <a:lnTo>
                  <a:pt x="1624549" y="0"/>
                </a:lnTo>
                <a:lnTo>
                  <a:pt x="1624549" y="812274"/>
                </a:lnTo>
                <a:lnTo>
                  <a:pt x="0" y="812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029700"/>
            <a:ext cx="13933360" cy="609600"/>
          </a:xfrm>
          <a:prstGeom prst="rect">
            <a:avLst/>
          </a:prstGeom>
        </p:spPr>
        <p:txBody>
          <a:bodyPr anchor="t" rtlCol="false" tIns="0" lIns="0" bIns="0" rIns="0">
            <a:spAutoFit/>
          </a:bodyPr>
          <a:lstStyle/>
          <a:p>
            <a:pPr algn="l">
              <a:lnSpc>
                <a:spcPts val="4350"/>
              </a:lnSpc>
            </a:pPr>
            <a:r>
              <a:rPr lang="en-US" sz="5000">
                <a:solidFill>
                  <a:srgbClr val="4C72FF"/>
                </a:solidFill>
                <a:latin typeface="TT Ramillas"/>
                <a:ea typeface="TT Ramillas"/>
                <a:cs typeface="TT Ramillas"/>
                <a:sym typeface="TT Ramillas"/>
              </a:rPr>
              <a:t>AI in Robotic Surgery</a:t>
            </a:r>
          </a:p>
        </p:txBody>
      </p:sp>
      <p:sp>
        <p:nvSpPr>
          <p:cNvPr name="TextBox 10" id="10"/>
          <p:cNvSpPr txBox="true"/>
          <p:nvPr/>
        </p:nvSpPr>
        <p:spPr>
          <a:xfrm rot="0">
            <a:off x="1028700" y="1114425"/>
            <a:ext cx="16230600" cy="140017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Increased Precision</a:t>
            </a:r>
          </a:p>
          <a:p>
            <a:pPr algn="l">
              <a:lnSpc>
                <a:spcPts val="2700"/>
              </a:lnSpc>
            </a:pPr>
          </a:p>
          <a:p>
            <a:pPr algn="l">
              <a:lnSpc>
                <a:spcPts val="2700"/>
              </a:lnSpc>
            </a:pPr>
            <a:r>
              <a:rPr lang="en-US" sz="3000">
                <a:solidFill>
                  <a:srgbClr val="FFFFFF"/>
                </a:solidFill>
                <a:latin typeface="TT Ramillas"/>
                <a:ea typeface="TT Ramillas"/>
                <a:cs typeface="TT Ramillas"/>
                <a:sym typeface="TT Ramillas"/>
              </a:rPr>
              <a:t>AI-powered robotic systems provide surgeons with enhanced precision, minimizing human error during complex surgeries.</a:t>
            </a:r>
          </a:p>
        </p:txBody>
      </p:sp>
      <p:sp>
        <p:nvSpPr>
          <p:cNvPr name="TextBox 11" id="11"/>
          <p:cNvSpPr txBox="true"/>
          <p:nvPr/>
        </p:nvSpPr>
        <p:spPr>
          <a:xfrm rot="0">
            <a:off x="1028700" y="2700338"/>
            <a:ext cx="16230600" cy="1438275"/>
          </a:xfrm>
          <a:prstGeom prst="rect">
            <a:avLst/>
          </a:prstGeom>
        </p:spPr>
        <p:txBody>
          <a:bodyPr anchor="t" rtlCol="false" tIns="0" lIns="0" bIns="0" rIns="0">
            <a:spAutoFit/>
          </a:bodyPr>
          <a:lstStyle/>
          <a:p>
            <a:pPr algn="l">
              <a:lnSpc>
                <a:spcPts val="4200"/>
              </a:lnSpc>
            </a:pPr>
            <a:r>
              <a:rPr lang="en-US" sz="3000" u="sng">
                <a:solidFill>
                  <a:srgbClr val="FFFFFF"/>
                </a:solidFill>
                <a:latin typeface="TT Ramillas"/>
                <a:ea typeface="TT Ramillas"/>
                <a:cs typeface="TT Ramillas"/>
                <a:sym typeface="TT Ramillas"/>
              </a:rPr>
              <a:t>Minimally Invasive Proc</a:t>
            </a:r>
            <a:r>
              <a:rPr lang="en-US" sz="3000" u="sng">
                <a:solidFill>
                  <a:srgbClr val="FFFFFF"/>
                </a:solidFill>
                <a:latin typeface="TT Ramillas"/>
                <a:ea typeface="TT Ramillas"/>
                <a:cs typeface="TT Ramillas"/>
                <a:sym typeface="TT Ramillas"/>
              </a:rPr>
              <a:t>edures</a:t>
            </a:r>
          </a:p>
          <a:p>
            <a:pPr algn="l">
              <a:lnSpc>
                <a:spcPts val="3450"/>
              </a:lnSpc>
            </a:pPr>
            <a:r>
              <a:rPr lang="en-US" sz="3000">
                <a:solidFill>
                  <a:srgbClr val="FFFFFF"/>
                </a:solidFill>
                <a:latin typeface="TT Ramillas"/>
                <a:ea typeface="TT Ramillas"/>
                <a:cs typeface="TT Ramillas"/>
                <a:sym typeface="TT Ramillas"/>
              </a:rPr>
              <a:t>Robotic surgery allows for smaller incisions, leading to quicker recovery times, less pain, and reduced risk of infection.</a:t>
            </a:r>
          </a:p>
        </p:txBody>
      </p:sp>
      <p:sp>
        <p:nvSpPr>
          <p:cNvPr name="TextBox 12" id="12"/>
          <p:cNvSpPr txBox="true"/>
          <p:nvPr/>
        </p:nvSpPr>
        <p:spPr>
          <a:xfrm rot="0">
            <a:off x="1028700" y="4471987"/>
            <a:ext cx="16230600" cy="140017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Improved Outcomes</a:t>
            </a:r>
          </a:p>
          <a:p>
            <a:pPr algn="l">
              <a:lnSpc>
                <a:spcPts val="2700"/>
              </a:lnSpc>
            </a:pPr>
          </a:p>
          <a:p>
            <a:pPr algn="l">
              <a:lnSpc>
                <a:spcPts val="2700"/>
              </a:lnSpc>
            </a:pPr>
            <a:r>
              <a:rPr lang="en-US" sz="3000">
                <a:solidFill>
                  <a:srgbClr val="FFFFFF"/>
                </a:solidFill>
                <a:latin typeface="TT Ramillas"/>
                <a:ea typeface="TT Ramillas"/>
                <a:cs typeface="TT Ramillas"/>
                <a:sym typeface="TT Ramillas"/>
              </a:rPr>
              <a:t>AI helps surgeons plan procedures with greater accuracy, resulting in better patient outcomes, especially in areas like orthopedics and neurosurgery.</a:t>
            </a:r>
          </a:p>
        </p:txBody>
      </p:sp>
      <p:sp>
        <p:nvSpPr>
          <p:cNvPr name="TextBox 13" id="13"/>
          <p:cNvSpPr txBox="true"/>
          <p:nvPr/>
        </p:nvSpPr>
        <p:spPr>
          <a:xfrm rot="0">
            <a:off x="1028700" y="6205537"/>
            <a:ext cx="16230600" cy="140017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Real-Time Assistance</a:t>
            </a:r>
          </a:p>
          <a:p>
            <a:pPr algn="l">
              <a:lnSpc>
                <a:spcPts val="2700"/>
              </a:lnSpc>
            </a:pPr>
          </a:p>
          <a:p>
            <a:pPr algn="l">
              <a:lnSpc>
                <a:spcPts val="2700"/>
              </a:lnSpc>
            </a:pPr>
            <a:r>
              <a:rPr lang="en-US" sz="3000">
                <a:solidFill>
                  <a:srgbClr val="FFFFFF"/>
                </a:solidFill>
                <a:latin typeface="TT Ramillas"/>
                <a:ea typeface="TT Ramillas"/>
                <a:cs typeface="TT Ramillas"/>
                <a:sym typeface="TT Ramillas"/>
              </a:rPr>
              <a:t>AI offers real-time guidance and feedback during surgeries, improving decision-making and reducing complications.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0" y="-892133"/>
            <a:ext cx="18584167" cy="2647950"/>
            <a:chOff x="0" y="0"/>
            <a:chExt cx="4894595" cy="697402"/>
          </a:xfrm>
        </p:grpSpPr>
        <p:sp>
          <p:nvSpPr>
            <p:cNvPr name="Freeform 3" id="3"/>
            <p:cNvSpPr/>
            <p:nvPr/>
          </p:nvSpPr>
          <p:spPr>
            <a:xfrm flipH="false" flipV="false" rot="0">
              <a:off x="0" y="0"/>
              <a:ext cx="4894595" cy="697402"/>
            </a:xfrm>
            <a:custGeom>
              <a:avLst/>
              <a:gdLst/>
              <a:ahLst/>
              <a:cxnLst/>
              <a:rect r="r" b="b" t="t" l="l"/>
              <a:pathLst>
                <a:path h="697402" w="4894595">
                  <a:moveTo>
                    <a:pt x="0" y="0"/>
                  </a:moveTo>
                  <a:lnTo>
                    <a:pt x="4894595" y="0"/>
                  </a:lnTo>
                  <a:lnTo>
                    <a:pt x="4894595" y="697402"/>
                  </a:lnTo>
                  <a:lnTo>
                    <a:pt x="0" y="697402"/>
                  </a:lnTo>
                  <a:close/>
                </a:path>
              </a:pathLst>
            </a:custGeom>
            <a:solidFill>
              <a:srgbClr val="000000"/>
            </a:solidFill>
          </p:spPr>
        </p:sp>
        <p:sp>
          <p:nvSpPr>
            <p:cNvPr name="TextBox 4" id="4"/>
            <p:cNvSpPr txBox="true"/>
            <p:nvPr/>
          </p:nvSpPr>
          <p:spPr>
            <a:xfrm>
              <a:off x="0" y="-47625"/>
              <a:ext cx="4894595" cy="745027"/>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04078" y="593767"/>
            <a:ext cx="16255222" cy="669925"/>
          </a:xfrm>
          <a:prstGeom prst="rect">
            <a:avLst/>
          </a:prstGeom>
        </p:spPr>
        <p:txBody>
          <a:bodyPr anchor="t" rtlCol="false" tIns="0" lIns="0" bIns="0" rIns="0">
            <a:spAutoFit/>
          </a:bodyPr>
          <a:lstStyle/>
          <a:p>
            <a:pPr algn="l">
              <a:lnSpc>
                <a:spcPts val="5000"/>
              </a:lnSpc>
            </a:pPr>
            <a:r>
              <a:rPr lang="en-US" sz="5000">
                <a:solidFill>
                  <a:srgbClr val="FFFFFF"/>
                </a:solidFill>
                <a:latin typeface="TT Ramillas"/>
                <a:ea typeface="TT Ramillas"/>
                <a:cs typeface="TT Ramillas"/>
                <a:sym typeface="TT Ramillas"/>
              </a:rPr>
              <a:t>AI in Virtual Health Assistants</a:t>
            </a:r>
          </a:p>
        </p:txBody>
      </p:sp>
      <p:sp>
        <p:nvSpPr>
          <p:cNvPr name="TextBox 6" id="6"/>
          <p:cNvSpPr txBox="true"/>
          <p:nvPr/>
        </p:nvSpPr>
        <p:spPr>
          <a:xfrm rot="0">
            <a:off x="1176783" y="2213017"/>
            <a:ext cx="16230600" cy="140017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24/7 Patient Support</a:t>
            </a:r>
          </a:p>
          <a:p>
            <a:pPr algn="l">
              <a:lnSpc>
                <a:spcPts val="2700"/>
              </a:lnSpc>
            </a:pPr>
          </a:p>
          <a:p>
            <a:pPr algn="l">
              <a:lnSpc>
                <a:spcPts val="2700"/>
              </a:lnSpc>
            </a:pPr>
            <a:r>
              <a:rPr lang="en-US" sz="3000">
                <a:solidFill>
                  <a:srgbClr val="FFFFFF"/>
                </a:solidFill>
                <a:latin typeface="TT Ramillas"/>
                <a:ea typeface="TT Ramillas"/>
                <a:cs typeface="TT Ramillas"/>
                <a:sym typeface="TT Ramillas"/>
              </a:rPr>
              <a:t>AI-powered virtual assistants provide round-the-clock healthcare support, answering patient questions and helping manage appointments.</a:t>
            </a:r>
          </a:p>
        </p:txBody>
      </p:sp>
      <p:sp>
        <p:nvSpPr>
          <p:cNvPr name="TextBox 7" id="7"/>
          <p:cNvSpPr txBox="true"/>
          <p:nvPr/>
        </p:nvSpPr>
        <p:spPr>
          <a:xfrm rot="0">
            <a:off x="1176783" y="3778819"/>
            <a:ext cx="16230600" cy="1752600"/>
          </a:xfrm>
          <a:prstGeom prst="rect">
            <a:avLst/>
          </a:prstGeom>
        </p:spPr>
        <p:txBody>
          <a:bodyPr anchor="t" rtlCol="false" tIns="0" lIns="0" bIns="0" rIns="0">
            <a:spAutoFit/>
          </a:bodyPr>
          <a:lstStyle/>
          <a:p>
            <a:pPr algn="l">
              <a:lnSpc>
                <a:spcPts val="3450"/>
              </a:lnSpc>
            </a:pPr>
            <a:r>
              <a:rPr lang="en-US" sz="3000" u="sng">
                <a:solidFill>
                  <a:srgbClr val="FFFFFF"/>
                </a:solidFill>
                <a:latin typeface="TT Ramillas"/>
                <a:ea typeface="TT Ramillas"/>
                <a:cs typeface="TT Ramillas"/>
                <a:sym typeface="TT Ramillas"/>
              </a:rPr>
              <a:t>Improved Patient Engagement</a:t>
            </a:r>
          </a:p>
          <a:p>
            <a:pPr algn="l">
              <a:lnSpc>
                <a:spcPts val="3450"/>
              </a:lnSpc>
            </a:pPr>
          </a:p>
          <a:p>
            <a:pPr algn="l">
              <a:lnSpc>
                <a:spcPts val="3450"/>
              </a:lnSpc>
            </a:pPr>
            <a:r>
              <a:rPr lang="en-US" sz="3000">
                <a:solidFill>
                  <a:srgbClr val="FFFFFF"/>
                </a:solidFill>
                <a:latin typeface="TT Ramillas"/>
                <a:ea typeface="TT Ramillas"/>
                <a:cs typeface="TT Ramillas"/>
                <a:sym typeface="TT Ramillas"/>
              </a:rPr>
              <a:t>Virtual assistants keep patients engaged in their healthcare by offering reminders for medication, follow-up appointments, and general health advice.</a:t>
            </a:r>
          </a:p>
        </p:txBody>
      </p:sp>
      <p:sp>
        <p:nvSpPr>
          <p:cNvPr name="TextBox 8" id="8"/>
          <p:cNvSpPr txBox="true"/>
          <p:nvPr/>
        </p:nvSpPr>
        <p:spPr>
          <a:xfrm rot="0">
            <a:off x="1176783" y="5855269"/>
            <a:ext cx="16230600" cy="1752600"/>
          </a:xfrm>
          <a:prstGeom prst="rect">
            <a:avLst/>
          </a:prstGeom>
        </p:spPr>
        <p:txBody>
          <a:bodyPr anchor="t" rtlCol="false" tIns="0" lIns="0" bIns="0" rIns="0">
            <a:spAutoFit/>
          </a:bodyPr>
          <a:lstStyle/>
          <a:p>
            <a:pPr algn="l">
              <a:lnSpc>
                <a:spcPts val="3450"/>
              </a:lnSpc>
            </a:pPr>
            <a:r>
              <a:rPr lang="en-US" sz="3000" u="sng">
                <a:solidFill>
                  <a:srgbClr val="FFFFFF"/>
                </a:solidFill>
                <a:latin typeface="TT Ramillas"/>
                <a:ea typeface="TT Ramillas"/>
                <a:cs typeface="TT Ramillas"/>
                <a:sym typeface="TT Ramillas"/>
              </a:rPr>
              <a:t>Reducing the Workload for Healthcare Providers</a:t>
            </a:r>
          </a:p>
          <a:p>
            <a:pPr algn="l">
              <a:lnSpc>
                <a:spcPts val="3450"/>
              </a:lnSpc>
            </a:pPr>
          </a:p>
          <a:p>
            <a:pPr algn="l">
              <a:lnSpc>
                <a:spcPts val="3450"/>
              </a:lnSpc>
            </a:pPr>
            <a:r>
              <a:rPr lang="en-US" sz="3000">
                <a:solidFill>
                  <a:srgbClr val="FFFFFF"/>
                </a:solidFill>
                <a:latin typeface="TT Ramillas"/>
                <a:ea typeface="TT Ramillas"/>
                <a:cs typeface="TT Ramillas"/>
                <a:sym typeface="TT Ramillas"/>
              </a:rPr>
              <a:t>AI assistants can handle routine tasks such as answering common medical questions, freeing up healthcare professionals to focus on more complex issues.</a:t>
            </a:r>
          </a:p>
        </p:txBody>
      </p:sp>
      <p:sp>
        <p:nvSpPr>
          <p:cNvPr name="TextBox 9" id="9"/>
          <p:cNvSpPr txBox="true"/>
          <p:nvPr/>
        </p:nvSpPr>
        <p:spPr>
          <a:xfrm rot="0">
            <a:off x="1176783" y="7931719"/>
            <a:ext cx="16230600" cy="1752600"/>
          </a:xfrm>
          <a:prstGeom prst="rect">
            <a:avLst/>
          </a:prstGeom>
        </p:spPr>
        <p:txBody>
          <a:bodyPr anchor="t" rtlCol="false" tIns="0" lIns="0" bIns="0" rIns="0">
            <a:spAutoFit/>
          </a:bodyPr>
          <a:lstStyle/>
          <a:p>
            <a:pPr algn="l">
              <a:lnSpc>
                <a:spcPts val="3450"/>
              </a:lnSpc>
            </a:pPr>
            <a:r>
              <a:rPr lang="en-US" sz="3000" u="sng">
                <a:solidFill>
                  <a:srgbClr val="FFFFFF"/>
                </a:solidFill>
                <a:latin typeface="TT Ramillas"/>
                <a:ea typeface="TT Ramillas"/>
                <a:cs typeface="TT Ramillas"/>
                <a:sym typeface="TT Ramillas"/>
              </a:rPr>
              <a:t>Telemedicine Integration</a:t>
            </a:r>
          </a:p>
          <a:p>
            <a:pPr algn="l">
              <a:lnSpc>
                <a:spcPts val="3450"/>
              </a:lnSpc>
            </a:pPr>
          </a:p>
          <a:p>
            <a:pPr algn="l">
              <a:lnSpc>
                <a:spcPts val="3450"/>
              </a:lnSpc>
            </a:pPr>
            <a:r>
              <a:rPr lang="en-US" sz="3000">
                <a:solidFill>
                  <a:srgbClr val="FFFFFF"/>
                </a:solidFill>
                <a:latin typeface="TT Ramillas"/>
                <a:ea typeface="TT Ramillas"/>
                <a:cs typeface="TT Ramillas"/>
                <a:sym typeface="TT Ramillas"/>
              </a:rPr>
              <a:t>AI assistants often integrate with telemedicine platforms, allowing patients to access healthcare remotely with personalized responses based on their health history.</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859" y="1801727"/>
            <a:ext cx="14985088" cy="1659890"/>
            <a:chOff x="0" y="0"/>
            <a:chExt cx="19980117" cy="2213187"/>
          </a:xfrm>
        </p:grpSpPr>
        <p:sp>
          <p:nvSpPr>
            <p:cNvPr name="TextBox 3" id="3"/>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Efficient Data Handling</a:t>
              </a:r>
            </a:p>
          </p:txBody>
        </p:sp>
        <p:sp>
          <p:nvSpPr>
            <p:cNvPr name="TextBox 4" id="4"/>
            <p:cNvSpPr txBox="true"/>
            <p:nvPr/>
          </p:nvSpPr>
          <p:spPr>
            <a:xfrm rot="0">
              <a:off x="0" y="984462"/>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AI automates the collection, sorting, and analysis of vast amounts of healthcare data, making it easier to manage patient records and medical research.</a:t>
              </a:r>
            </a:p>
          </p:txBody>
        </p:sp>
      </p:grpSp>
      <p:sp>
        <p:nvSpPr>
          <p:cNvPr name="AutoShape 5" id="5"/>
          <p:cNvSpPr/>
          <p:nvPr/>
        </p:nvSpPr>
        <p:spPr>
          <a:xfrm>
            <a:off x="1240859" y="3711714"/>
            <a:ext cx="16018441" cy="0"/>
          </a:xfrm>
          <a:prstGeom prst="line">
            <a:avLst/>
          </a:prstGeom>
          <a:ln cap="flat" w="38100">
            <a:solidFill>
              <a:srgbClr val="DDEAFD"/>
            </a:solidFill>
            <a:prstDash val="solid"/>
            <a:headEnd type="none" len="sm" w="sm"/>
            <a:tailEnd type="none" len="sm" w="sm"/>
          </a:ln>
        </p:spPr>
      </p:sp>
      <p:sp>
        <p:nvSpPr>
          <p:cNvPr name="TextBox 6" id="6"/>
          <p:cNvSpPr txBox="true"/>
          <p:nvPr/>
        </p:nvSpPr>
        <p:spPr>
          <a:xfrm rot="0">
            <a:off x="1546340" y="818204"/>
            <a:ext cx="10360359" cy="619125"/>
          </a:xfrm>
          <a:prstGeom prst="rect">
            <a:avLst/>
          </a:prstGeom>
        </p:spPr>
        <p:txBody>
          <a:bodyPr anchor="t" rtlCol="false" tIns="0" lIns="0" bIns="0" rIns="0">
            <a:spAutoFit/>
          </a:bodyPr>
          <a:lstStyle/>
          <a:p>
            <a:pPr algn="just" marL="0" indent="0" lvl="0">
              <a:lnSpc>
                <a:spcPts val="4500"/>
              </a:lnSpc>
            </a:pPr>
            <a:r>
              <a:rPr lang="en-US" b="true" sz="4500" spc="-112">
                <a:solidFill>
                  <a:srgbClr val="000000"/>
                </a:solidFill>
                <a:latin typeface="Roboto Bold"/>
                <a:ea typeface="Roboto Bold"/>
                <a:cs typeface="Roboto Bold"/>
                <a:sym typeface="Roboto Bold"/>
              </a:rPr>
              <a:t>AI IN MANAGING HEALTHCARE DATA</a:t>
            </a:r>
          </a:p>
        </p:txBody>
      </p:sp>
      <p:grpSp>
        <p:nvGrpSpPr>
          <p:cNvPr name="Group 7" id="7"/>
          <p:cNvGrpSpPr/>
          <p:nvPr/>
        </p:nvGrpSpPr>
        <p:grpSpPr>
          <a:xfrm rot="0">
            <a:off x="1028700" y="882270"/>
            <a:ext cx="424318" cy="42431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76200"/>
              <a:ext cx="660400" cy="660400"/>
            </a:xfrm>
            <a:prstGeom prst="rect">
              <a:avLst/>
            </a:prstGeom>
          </p:spPr>
          <p:txBody>
            <a:bodyPr anchor="ctr" rtlCol="false" tIns="13410" lIns="13410" bIns="13410" rIns="13410"/>
            <a:lstStyle/>
            <a:p>
              <a:pPr algn="ctr">
                <a:lnSpc>
                  <a:spcPts val="1872"/>
                </a:lnSpc>
              </a:pPr>
            </a:p>
          </p:txBody>
        </p:sp>
      </p:grpSp>
      <p:grpSp>
        <p:nvGrpSpPr>
          <p:cNvPr name="Group 10" id="10"/>
          <p:cNvGrpSpPr/>
          <p:nvPr/>
        </p:nvGrpSpPr>
        <p:grpSpPr>
          <a:xfrm rot="0">
            <a:off x="1240859" y="3826014"/>
            <a:ext cx="14985088" cy="1659890"/>
            <a:chOff x="0" y="0"/>
            <a:chExt cx="19980117" cy="2213187"/>
          </a:xfrm>
        </p:grpSpPr>
        <p:sp>
          <p:nvSpPr>
            <p:cNvPr name="TextBox 11" id="11"/>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Data-Driven Decision Making</a:t>
              </a:r>
            </a:p>
          </p:txBody>
        </p:sp>
        <p:sp>
          <p:nvSpPr>
            <p:cNvPr name="TextBox 12" id="12"/>
            <p:cNvSpPr txBox="true"/>
            <p:nvPr/>
          </p:nvSpPr>
          <p:spPr>
            <a:xfrm rot="0">
              <a:off x="0" y="984462"/>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AI helps healthcare providers make informed decisions by analyzing patient data for trends, predicting outcomes, and suggesting treatment options.</a:t>
              </a:r>
            </a:p>
          </p:txBody>
        </p:sp>
      </p:grpSp>
      <p:sp>
        <p:nvSpPr>
          <p:cNvPr name="AutoShape 13" id="13"/>
          <p:cNvSpPr/>
          <p:nvPr/>
        </p:nvSpPr>
        <p:spPr>
          <a:xfrm>
            <a:off x="1240859" y="5669326"/>
            <a:ext cx="16018441" cy="0"/>
          </a:xfrm>
          <a:prstGeom prst="line">
            <a:avLst/>
          </a:prstGeom>
          <a:ln cap="flat" w="38100">
            <a:solidFill>
              <a:srgbClr val="DDEAFD"/>
            </a:solidFill>
            <a:prstDash val="solid"/>
            <a:headEnd type="none" len="sm" w="sm"/>
            <a:tailEnd type="none" len="sm" w="sm"/>
          </a:ln>
        </p:spPr>
      </p:sp>
      <p:grpSp>
        <p:nvGrpSpPr>
          <p:cNvPr name="Group 14" id="14"/>
          <p:cNvGrpSpPr/>
          <p:nvPr/>
        </p:nvGrpSpPr>
        <p:grpSpPr>
          <a:xfrm rot="0">
            <a:off x="1240859" y="5700441"/>
            <a:ext cx="14985088" cy="2117090"/>
            <a:chOff x="0" y="0"/>
            <a:chExt cx="19980117" cy="2822787"/>
          </a:xfrm>
        </p:grpSpPr>
        <p:sp>
          <p:nvSpPr>
            <p:cNvPr name="TextBox 15" id="15"/>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Improving Patient Care</a:t>
              </a:r>
            </a:p>
          </p:txBody>
        </p:sp>
        <p:sp>
          <p:nvSpPr>
            <p:cNvPr name="TextBox 16" id="16"/>
            <p:cNvSpPr txBox="true"/>
            <p:nvPr/>
          </p:nvSpPr>
          <p:spPr>
            <a:xfrm rot="0">
              <a:off x="0" y="984462"/>
              <a:ext cx="19980117" cy="18383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With AI processing data in real-time, healthcare providers can deliver more accurate and timely care, improving patient outcomes and reducing medical errors.</a:t>
              </a:r>
            </a:p>
          </p:txBody>
        </p:sp>
      </p:grpSp>
      <p:sp>
        <p:nvSpPr>
          <p:cNvPr name="AutoShape 17" id="17"/>
          <p:cNvSpPr/>
          <p:nvPr/>
        </p:nvSpPr>
        <p:spPr>
          <a:xfrm>
            <a:off x="1240859" y="7988981"/>
            <a:ext cx="16018441" cy="0"/>
          </a:xfrm>
          <a:prstGeom prst="line">
            <a:avLst/>
          </a:prstGeom>
          <a:ln cap="flat" w="38100">
            <a:solidFill>
              <a:srgbClr val="DDEAFD"/>
            </a:solidFill>
            <a:prstDash val="solid"/>
            <a:headEnd type="none" len="sm" w="sm"/>
            <a:tailEnd type="none" len="sm" w="sm"/>
          </a:ln>
        </p:spPr>
      </p:sp>
      <p:grpSp>
        <p:nvGrpSpPr>
          <p:cNvPr name="Group 18" id="18"/>
          <p:cNvGrpSpPr/>
          <p:nvPr/>
        </p:nvGrpSpPr>
        <p:grpSpPr>
          <a:xfrm rot="0">
            <a:off x="1240859" y="8179481"/>
            <a:ext cx="14985088" cy="1659890"/>
            <a:chOff x="0" y="0"/>
            <a:chExt cx="19980117" cy="2213187"/>
          </a:xfrm>
        </p:grpSpPr>
        <p:sp>
          <p:nvSpPr>
            <p:cNvPr name="TextBox 19" id="19"/>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Data Privacy and Security</a:t>
              </a:r>
            </a:p>
          </p:txBody>
        </p:sp>
        <p:sp>
          <p:nvSpPr>
            <p:cNvPr name="TextBox 20" id="20"/>
            <p:cNvSpPr txBox="true"/>
            <p:nvPr/>
          </p:nvSpPr>
          <p:spPr>
            <a:xfrm rot="0">
              <a:off x="0" y="984462"/>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While AI manages data effectively, ensuring data privacy and security remains a challenge, especially with sensitive patient information</a:t>
              </a:r>
            </a:p>
          </p:txBody>
        </p:sp>
      </p:gr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066396"/>
            <a:ext cx="16230600" cy="2514558"/>
            <a:chOff x="0" y="0"/>
            <a:chExt cx="2854768" cy="442281"/>
          </a:xfrm>
        </p:grpSpPr>
        <p:sp>
          <p:nvSpPr>
            <p:cNvPr name="Freeform 3" id="3"/>
            <p:cNvSpPr/>
            <p:nvPr/>
          </p:nvSpPr>
          <p:spPr>
            <a:xfrm flipH="false" flipV="false" rot="0">
              <a:off x="0" y="0"/>
              <a:ext cx="2854768" cy="442281"/>
            </a:xfrm>
            <a:custGeom>
              <a:avLst/>
              <a:gdLst/>
              <a:ahLst/>
              <a:cxnLst/>
              <a:rect r="r" b="b" t="t" l="l"/>
              <a:pathLst>
                <a:path h="442281" w="2854768">
                  <a:moveTo>
                    <a:pt x="23850" y="0"/>
                  </a:moveTo>
                  <a:lnTo>
                    <a:pt x="2830918" y="0"/>
                  </a:lnTo>
                  <a:cubicBezTo>
                    <a:pt x="2837244" y="0"/>
                    <a:pt x="2843310" y="2513"/>
                    <a:pt x="2847783" y="6985"/>
                  </a:cubicBezTo>
                  <a:cubicBezTo>
                    <a:pt x="2852256" y="11458"/>
                    <a:pt x="2854768" y="17524"/>
                    <a:pt x="2854768" y="23850"/>
                  </a:cubicBezTo>
                  <a:lnTo>
                    <a:pt x="2854768" y="418431"/>
                  </a:lnTo>
                  <a:cubicBezTo>
                    <a:pt x="2854768" y="431603"/>
                    <a:pt x="2844090" y="442281"/>
                    <a:pt x="2830918" y="442281"/>
                  </a:cubicBezTo>
                  <a:lnTo>
                    <a:pt x="23850" y="442281"/>
                  </a:lnTo>
                  <a:cubicBezTo>
                    <a:pt x="17524" y="442281"/>
                    <a:pt x="11458" y="439768"/>
                    <a:pt x="6985" y="435295"/>
                  </a:cubicBezTo>
                  <a:cubicBezTo>
                    <a:pt x="2513" y="430822"/>
                    <a:pt x="0" y="424756"/>
                    <a:pt x="0" y="418431"/>
                  </a:cubicBezTo>
                  <a:lnTo>
                    <a:pt x="0" y="23850"/>
                  </a:lnTo>
                  <a:cubicBezTo>
                    <a:pt x="0" y="17524"/>
                    <a:pt x="2513" y="11458"/>
                    <a:pt x="6985" y="6985"/>
                  </a:cubicBezTo>
                  <a:cubicBezTo>
                    <a:pt x="11458" y="2513"/>
                    <a:pt x="17524" y="0"/>
                    <a:pt x="23850" y="0"/>
                  </a:cubicBezTo>
                  <a:close/>
                </a:path>
              </a:pathLst>
            </a:custGeom>
            <a:solidFill>
              <a:srgbClr val="DDEAFD"/>
            </a:solidFill>
          </p:spPr>
        </p:sp>
        <p:sp>
          <p:nvSpPr>
            <p:cNvPr name="TextBox 4" id="4"/>
            <p:cNvSpPr txBox="true"/>
            <p:nvPr/>
          </p:nvSpPr>
          <p:spPr>
            <a:xfrm>
              <a:off x="0" y="0"/>
              <a:ext cx="2854768" cy="442281"/>
            </a:xfrm>
            <a:prstGeom prst="rect">
              <a:avLst/>
            </a:prstGeom>
          </p:spPr>
          <p:txBody>
            <a:bodyPr anchor="ctr" rtlCol="false" tIns="277829" lIns="277829" bIns="277829" rIns="277829"/>
            <a:lstStyle/>
            <a:p>
              <a:pPr algn="ctr">
                <a:lnSpc>
                  <a:spcPts val="3840"/>
                </a:lnSpc>
              </a:pPr>
            </a:p>
          </p:txBody>
        </p:sp>
      </p:grpSp>
      <p:sp>
        <p:nvSpPr>
          <p:cNvPr name="TextBox 5" id="5"/>
          <p:cNvSpPr txBox="true"/>
          <p:nvPr/>
        </p:nvSpPr>
        <p:spPr>
          <a:xfrm rot="0">
            <a:off x="1028700" y="703435"/>
            <a:ext cx="16230600" cy="2362961"/>
          </a:xfrm>
          <a:prstGeom prst="rect">
            <a:avLst/>
          </a:prstGeom>
        </p:spPr>
        <p:txBody>
          <a:bodyPr anchor="t" rtlCol="false" tIns="0" lIns="0" bIns="0" rIns="0">
            <a:spAutoFit/>
          </a:bodyPr>
          <a:lstStyle/>
          <a:p>
            <a:pPr algn="l">
              <a:lnSpc>
                <a:spcPts val="9023"/>
              </a:lnSpc>
            </a:pPr>
            <a:r>
              <a:rPr lang="en-US" sz="9399" i="true">
                <a:solidFill>
                  <a:srgbClr val="4C72FF"/>
                </a:solidFill>
                <a:latin typeface="TT Ramillas Italics"/>
                <a:ea typeface="TT Ramillas Italics"/>
                <a:cs typeface="TT Ramillas Italics"/>
                <a:sym typeface="TT Ramillas Italics"/>
              </a:rPr>
              <a:t>AI in</a:t>
            </a:r>
            <a:r>
              <a:rPr lang="en-US" sz="9399" i="true">
                <a:solidFill>
                  <a:srgbClr val="000000"/>
                </a:solidFill>
                <a:latin typeface="TT Ramillas Italics"/>
                <a:ea typeface="TT Ramillas Italics"/>
                <a:cs typeface="TT Ramillas Italics"/>
                <a:sym typeface="TT Ramillas Italics"/>
              </a:rPr>
              <a:t> Patient Monitoring and Wearables</a:t>
            </a:r>
          </a:p>
        </p:txBody>
      </p:sp>
      <p:sp>
        <p:nvSpPr>
          <p:cNvPr name="TextBox 6" id="6"/>
          <p:cNvSpPr txBox="true"/>
          <p:nvPr/>
        </p:nvSpPr>
        <p:spPr>
          <a:xfrm rot="0">
            <a:off x="1262381" y="3279735"/>
            <a:ext cx="15763238" cy="1964055"/>
          </a:xfrm>
          <a:prstGeom prst="rect">
            <a:avLst/>
          </a:prstGeom>
        </p:spPr>
        <p:txBody>
          <a:bodyPr anchor="t" rtlCol="false" tIns="0" lIns="0" bIns="0" rIns="0">
            <a:spAutoFit/>
          </a:bodyPr>
          <a:lstStyle/>
          <a:p>
            <a:pPr algn="l">
              <a:lnSpc>
                <a:spcPts val="4980"/>
              </a:lnSpc>
            </a:pPr>
            <a:r>
              <a:rPr lang="en-US" sz="3000" u="sng">
                <a:solidFill>
                  <a:srgbClr val="4C72FF"/>
                </a:solidFill>
                <a:latin typeface="TT Ramillas"/>
                <a:ea typeface="TT Ramillas"/>
                <a:cs typeface="TT Ramillas"/>
                <a:sym typeface="TT Ramillas"/>
              </a:rPr>
              <a:t>Continuous Health Monitoring</a:t>
            </a:r>
          </a:p>
          <a:p>
            <a:pPr algn="l">
              <a:lnSpc>
                <a:spcPts val="339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AI-powered wearables, such as smartwatches and fitness trackers, continuously monitor vital signs like heart rate, blood pressure, and activity levels, providing real-time health insights.</a:t>
            </a:r>
          </a:p>
        </p:txBody>
      </p:sp>
      <p:grpSp>
        <p:nvGrpSpPr>
          <p:cNvPr name="Group 7" id="7"/>
          <p:cNvGrpSpPr/>
          <p:nvPr/>
        </p:nvGrpSpPr>
        <p:grpSpPr>
          <a:xfrm rot="0">
            <a:off x="1028700" y="5904804"/>
            <a:ext cx="16230600" cy="3390536"/>
            <a:chOff x="0" y="0"/>
            <a:chExt cx="2854768" cy="596355"/>
          </a:xfrm>
        </p:grpSpPr>
        <p:sp>
          <p:nvSpPr>
            <p:cNvPr name="Freeform 8" id="8"/>
            <p:cNvSpPr/>
            <p:nvPr/>
          </p:nvSpPr>
          <p:spPr>
            <a:xfrm flipH="false" flipV="false" rot="0">
              <a:off x="0" y="0"/>
              <a:ext cx="2854768" cy="596355"/>
            </a:xfrm>
            <a:custGeom>
              <a:avLst/>
              <a:gdLst/>
              <a:ahLst/>
              <a:cxnLst/>
              <a:rect r="r" b="b" t="t" l="l"/>
              <a:pathLst>
                <a:path h="596355" w="2854768">
                  <a:moveTo>
                    <a:pt x="23850" y="0"/>
                  </a:moveTo>
                  <a:lnTo>
                    <a:pt x="2830918" y="0"/>
                  </a:lnTo>
                  <a:cubicBezTo>
                    <a:pt x="2837244" y="0"/>
                    <a:pt x="2843310" y="2513"/>
                    <a:pt x="2847783" y="6985"/>
                  </a:cubicBezTo>
                  <a:cubicBezTo>
                    <a:pt x="2852256" y="11458"/>
                    <a:pt x="2854768" y="17524"/>
                    <a:pt x="2854768" y="23850"/>
                  </a:cubicBezTo>
                  <a:lnTo>
                    <a:pt x="2854768" y="572505"/>
                  </a:lnTo>
                  <a:cubicBezTo>
                    <a:pt x="2854768" y="578830"/>
                    <a:pt x="2852256" y="584897"/>
                    <a:pt x="2847783" y="589369"/>
                  </a:cubicBezTo>
                  <a:cubicBezTo>
                    <a:pt x="2843310" y="593842"/>
                    <a:pt x="2837244" y="596355"/>
                    <a:pt x="2830918" y="596355"/>
                  </a:cubicBezTo>
                  <a:lnTo>
                    <a:pt x="23850" y="596355"/>
                  </a:lnTo>
                  <a:cubicBezTo>
                    <a:pt x="17524" y="596355"/>
                    <a:pt x="11458" y="593842"/>
                    <a:pt x="6985" y="589369"/>
                  </a:cubicBezTo>
                  <a:cubicBezTo>
                    <a:pt x="2513" y="584897"/>
                    <a:pt x="0" y="578830"/>
                    <a:pt x="0" y="572505"/>
                  </a:cubicBezTo>
                  <a:lnTo>
                    <a:pt x="0" y="23850"/>
                  </a:lnTo>
                  <a:cubicBezTo>
                    <a:pt x="0" y="17524"/>
                    <a:pt x="2513" y="11458"/>
                    <a:pt x="6985" y="6985"/>
                  </a:cubicBezTo>
                  <a:cubicBezTo>
                    <a:pt x="11458" y="2513"/>
                    <a:pt x="17524" y="0"/>
                    <a:pt x="23850" y="0"/>
                  </a:cubicBezTo>
                  <a:close/>
                </a:path>
              </a:pathLst>
            </a:custGeom>
            <a:solidFill>
              <a:srgbClr val="DDEAFD"/>
            </a:solidFill>
          </p:spPr>
        </p:sp>
        <p:sp>
          <p:nvSpPr>
            <p:cNvPr name="TextBox 9" id="9"/>
            <p:cNvSpPr txBox="true"/>
            <p:nvPr/>
          </p:nvSpPr>
          <p:spPr>
            <a:xfrm>
              <a:off x="0" y="0"/>
              <a:ext cx="2854768" cy="596355"/>
            </a:xfrm>
            <a:prstGeom prst="rect">
              <a:avLst/>
            </a:prstGeom>
          </p:spPr>
          <p:txBody>
            <a:bodyPr anchor="ctr" rtlCol="false" tIns="277829" lIns="277829" bIns="277829" rIns="277829"/>
            <a:lstStyle/>
            <a:p>
              <a:pPr algn="ctr">
                <a:lnSpc>
                  <a:spcPts val="3840"/>
                </a:lnSpc>
              </a:pPr>
            </a:p>
          </p:txBody>
        </p:sp>
      </p:grpSp>
      <p:sp>
        <p:nvSpPr>
          <p:cNvPr name="TextBox 10" id="10"/>
          <p:cNvSpPr txBox="true"/>
          <p:nvPr/>
        </p:nvSpPr>
        <p:spPr>
          <a:xfrm rot="0">
            <a:off x="1262381" y="6129411"/>
            <a:ext cx="15763238" cy="2817495"/>
          </a:xfrm>
          <a:prstGeom prst="rect">
            <a:avLst/>
          </a:prstGeom>
        </p:spPr>
        <p:txBody>
          <a:bodyPr anchor="t" rtlCol="false" tIns="0" lIns="0" bIns="0" rIns="0">
            <a:spAutoFit/>
          </a:bodyPr>
          <a:lstStyle/>
          <a:p>
            <a:pPr algn="l">
              <a:lnSpc>
                <a:spcPts val="4980"/>
              </a:lnSpc>
            </a:pPr>
            <a:r>
              <a:rPr lang="en-US" sz="3000" u="sng">
                <a:solidFill>
                  <a:srgbClr val="4C72FF"/>
                </a:solidFill>
                <a:latin typeface="TT Ramillas"/>
                <a:ea typeface="TT Ramillas"/>
                <a:cs typeface="TT Ramillas"/>
                <a:sym typeface="TT Ramillas"/>
              </a:rPr>
              <a:t>Early Detection of Health Issues</a:t>
            </a:r>
          </a:p>
          <a:p>
            <a:pPr algn="l">
              <a:lnSpc>
                <a:spcPts val="345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 algorithms analyze data from wearables to detect potential health problems early, alerting users or healthcare providers before symptoms worsen.</a:t>
            </a:r>
          </a:p>
          <a:p>
            <a:pPr algn="l">
              <a:lnSpc>
                <a:spcPts val="1500"/>
              </a:lnSpc>
            </a:pPr>
          </a:p>
          <a:p>
            <a:pPr algn="l" marL="647700" indent="-323850" lvl="1">
              <a:lnSpc>
                <a:spcPts val="2700"/>
              </a:lnSpc>
              <a:buFont typeface="Arial"/>
              <a:buChar char="•"/>
            </a:pPr>
            <a:r>
              <a:rPr lang="en-US" sz="3000">
                <a:solidFill>
                  <a:srgbClr val="000000"/>
                </a:solidFill>
                <a:latin typeface="TT Ramillas"/>
                <a:ea typeface="TT Ramillas"/>
                <a:cs typeface="TT Ramillas"/>
                <a:sym typeface="TT Ramillas"/>
              </a:rPr>
              <a:t>Example: Wearables can detect irregular heartbeats (arrhythmia) and notify users to seek medical attention.</a:t>
            </a:r>
          </a:p>
          <a:p>
            <a:pPr algn="l">
              <a:lnSpc>
                <a:spcPts val="2700"/>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066396"/>
            <a:ext cx="16230600" cy="2077104"/>
            <a:chOff x="0" y="0"/>
            <a:chExt cx="2854768" cy="365338"/>
          </a:xfrm>
        </p:grpSpPr>
        <p:sp>
          <p:nvSpPr>
            <p:cNvPr name="Freeform 3" id="3"/>
            <p:cNvSpPr/>
            <p:nvPr/>
          </p:nvSpPr>
          <p:spPr>
            <a:xfrm flipH="false" flipV="false" rot="0">
              <a:off x="0" y="0"/>
              <a:ext cx="2854768" cy="365338"/>
            </a:xfrm>
            <a:custGeom>
              <a:avLst/>
              <a:gdLst/>
              <a:ahLst/>
              <a:cxnLst/>
              <a:rect r="r" b="b" t="t" l="l"/>
              <a:pathLst>
                <a:path h="365338" w="2854768">
                  <a:moveTo>
                    <a:pt x="23850" y="0"/>
                  </a:moveTo>
                  <a:lnTo>
                    <a:pt x="2830918" y="0"/>
                  </a:lnTo>
                  <a:cubicBezTo>
                    <a:pt x="2837244" y="0"/>
                    <a:pt x="2843310" y="2513"/>
                    <a:pt x="2847783" y="6985"/>
                  </a:cubicBezTo>
                  <a:cubicBezTo>
                    <a:pt x="2852256" y="11458"/>
                    <a:pt x="2854768" y="17524"/>
                    <a:pt x="2854768" y="23850"/>
                  </a:cubicBezTo>
                  <a:lnTo>
                    <a:pt x="2854768" y="341488"/>
                  </a:lnTo>
                  <a:cubicBezTo>
                    <a:pt x="2854768" y="354660"/>
                    <a:pt x="2844090" y="365338"/>
                    <a:pt x="2830918" y="365338"/>
                  </a:cubicBezTo>
                  <a:lnTo>
                    <a:pt x="23850" y="365338"/>
                  </a:lnTo>
                  <a:cubicBezTo>
                    <a:pt x="17524" y="365338"/>
                    <a:pt x="11458" y="362825"/>
                    <a:pt x="6985" y="358352"/>
                  </a:cubicBezTo>
                  <a:cubicBezTo>
                    <a:pt x="2513" y="353880"/>
                    <a:pt x="0" y="347813"/>
                    <a:pt x="0" y="341488"/>
                  </a:cubicBezTo>
                  <a:lnTo>
                    <a:pt x="0" y="23850"/>
                  </a:lnTo>
                  <a:cubicBezTo>
                    <a:pt x="0" y="17524"/>
                    <a:pt x="2513" y="11458"/>
                    <a:pt x="6985" y="6985"/>
                  </a:cubicBezTo>
                  <a:cubicBezTo>
                    <a:pt x="11458" y="2513"/>
                    <a:pt x="17524" y="0"/>
                    <a:pt x="23850" y="0"/>
                  </a:cubicBezTo>
                  <a:close/>
                </a:path>
              </a:pathLst>
            </a:custGeom>
            <a:solidFill>
              <a:srgbClr val="DDEAFD"/>
            </a:solidFill>
          </p:spPr>
        </p:sp>
        <p:sp>
          <p:nvSpPr>
            <p:cNvPr name="TextBox 4" id="4"/>
            <p:cNvSpPr txBox="true"/>
            <p:nvPr/>
          </p:nvSpPr>
          <p:spPr>
            <a:xfrm>
              <a:off x="0" y="0"/>
              <a:ext cx="2854768" cy="365338"/>
            </a:xfrm>
            <a:prstGeom prst="rect">
              <a:avLst/>
            </a:prstGeom>
          </p:spPr>
          <p:txBody>
            <a:bodyPr anchor="ctr" rtlCol="false" tIns="277829" lIns="277829" bIns="277829" rIns="277829"/>
            <a:lstStyle/>
            <a:p>
              <a:pPr algn="ctr">
                <a:lnSpc>
                  <a:spcPts val="3840"/>
                </a:lnSpc>
              </a:pPr>
            </a:p>
          </p:txBody>
        </p:sp>
      </p:grpSp>
      <p:sp>
        <p:nvSpPr>
          <p:cNvPr name="TextBox 5" id="5"/>
          <p:cNvSpPr txBox="true"/>
          <p:nvPr/>
        </p:nvSpPr>
        <p:spPr>
          <a:xfrm rot="0">
            <a:off x="1028700" y="624342"/>
            <a:ext cx="16230600" cy="2362961"/>
          </a:xfrm>
          <a:prstGeom prst="rect">
            <a:avLst/>
          </a:prstGeom>
        </p:spPr>
        <p:txBody>
          <a:bodyPr anchor="t" rtlCol="false" tIns="0" lIns="0" bIns="0" rIns="0">
            <a:spAutoFit/>
          </a:bodyPr>
          <a:lstStyle/>
          <a:p>
            <a:pPr algn="l">
              <a:lnSpc>
                <a:spcPts val="9023"/>
              </a:lnSpc>
            </a:pPr>
            <a:r>
              <a:rPr lang="en-US" sz="9399" i="true">
                <a:solidFill>
                  <a:srgbClr val="4C72FF"/>
                </a:solidFill>
                <a:latin typeface="TT Ramillas Italics"/>
                <a:ea typeface="TT Ramillas Italics"/>
                <a:cs typeface="TT Ramillas Italics"/>
                <a:sym typeface="TT Ramillas Italics"/>
              </a:rPr>
              <a:t>AI in</a:t>
            </a:r>
            <a:r>
              <a:rPr lang="en-US" sz="9399" i="true">
                <a:solidFill>
                  <a:srgbClr val="000000"/>
                </a:solidFill>
                <a:latin typeface="TT Ramillas Italics"/>
                <a:ea typeface="TT Ramillas Italics"/>
                <a:cs typeface="TT Ramillas Italics"/>
                <a:sym typeface="TT Ramillas Italics"/>
              </a:rPr>
              <a:t> Patient Monitoring and Wearables</a:t>
            </a:r>
          </a:p>
        </p:txBody>
      </p:sp>
      <p:sp>
        <p:nvSpPr>
          <p:cNvPr name="TextBox 6" id="6"/>
          <p:cNvSpPr txBox="true"/>
          <p:nvPr/>
        </p:nvSpPr>
        <p:spPr>
          <a:xfrm rot="0">
            <a:off x="1262381" y="3267700"/>
            <a:ext cx="15763238" cy="1550670"/>
          </a:xfrm>
          <a:prstGeom prst="rect">
            <a:avLst/>
          </a:prstGeom>
        </p:spPr>
        <p:txBody>
          <a:bodyPr anchor="t" rtlCol="false" tIns="0" lIns="0" bIns="0" rIns="0">
            <a:spAutoFit/>
          </a:bodyPr>
          <a:lstStyle/>
          <a:p>
            <a:pPr algn="l">
              <a:lnSpc>
                <a:spcPts val="4980"/>
              </a:lnSpc>
            </a:pPr>
            <a:r>
              <a:rPr lang="en-US" sz="3000" u="sng">
                <a:solidFill>
                  <a:srgbClr val="4C72FF"/>
                </a:solidFill>
                <a:latin typeface="TT Ramillas"/>
                <a:ea typeface="TT Ramillas"/>
                <a:cs typeface="TT Ramillas"/>
                <a:sym typeface="TT Ramillas"/>
              </a:rPr>
              <a:t>Remote Patient Monitoring</a:t>
            </a:r>
          </a:p>
          <a:p>
            <a:pPr algn="l">
              <a:lnSpc>
                <a:spcPts val="345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 enables doctors to monitor patients remotely, especially those with chronic illnesses, allowing for timely intervention and reducing hospital visits.</a:t>
            </a:r>
          </a:p>
        </p:txBody>
      </p:sp>
      <p:grpSp>
        <p:nvGrpSpPr>
          <p:cNvPr name="Group 7" id="7"/>
          <p:cNvGrpSpPr/>
          <p:nvPr/>
        </p:nvGrpSpPr>
        <p:grpSpPr>
          <a:xfrm rot="0">
            <a:off x="1028700" y="5324475"/>
            <a:ext cx="16230600" cy="2155182"/>
            <a:chOff x="0" y="0"/>
            <a:chExt cx="2854768" cy="379071"/>
          </a:xfrm>
        </p:grpSpPr>
        <p:sp>
          <p:nvSpPr>
            <p:cNvPr name="Freeform 8" id="8"/>
            <p:cNvSpPr/>
            <p:nvPr/>
          </p:nvSpPr>
          <p:spPr>
            <a:xfrm flipH="false" flipV="false" rot="0">
              <a:off x="0" y="0"/>
              <a:ext cx="2854768" cy="379071"/>
            </a:xfrm>
            <a:custGeom>
              <a:avLst/>
              <a:gdLst/>
              <a:ahLst/>
              <a:cxnLst/>
              <a:rect r="r" b="b" t="t" l="l"/>
              <a:pathLst>
                <a:path h="379071" w="2854768">
                  <a:moveTo>
                    <a:pt x="23850" y="0"/>
                  </a:moveTo>
                  <a:lnTo>
                    <a:pt x="2830918" y="0"/>
                  </a:lnTo>
                  <a:cubicBezTo>
                    <a:pt x="2837244" y="0"/>
                    <a:pt x="2843310" y="2513"/>
                    <a:pt x="2847783" y="6985"/>
                  </a:cubicBezTo>
                  <a:cubicBezTo>
                    <a:pt x="2852256" y="11458"/>
                    <a:pt x="2854768" y="17524"/>
                    <a:pt x="2854768" y="23850"/>
                  </a:cubicBezTo>
                  <a:lnTo>
                    <a:pt x="2854768" y="355221"/>
                  </a:lnTo>
                  <a:cubicBezTo>
                    <a:pt x="2854768" y="361546"/>
                    <a:pt x="2852256" y="367613"/>
                    <a:pt x="2847783" y="372085"/>
                  </a:cubicBezTo>
                  <a:cubicBezTo>
                    <a:pt x="2843310" y="376558"/>
                    <a:pt x="2837244" y="379071"/>
                    <a:pt x="2830918" y="379071"/>
                  </a:cubicBezTo>
                  <a:lnTo>
                    <a:pt x="23850" y="379071"/>
                  </a:lnTo>
                  <a:cubicBezTo>
                    <a:pt x="17524" y="379071"/>
                    <a:pt x="11458" y="376558"/>
                    <a:pt x="6985" y="372085"/>
                  </a:cubicBezTo>
                  <a:cubicBezTo>
                    <a:pt x="2513" y="367613"/>
                    <a:pt x="0" y="361546"/>
                    <a:pt x="0" y="355221"/>
                  </a:cubicBezTo>
                  <a:lnTo>
                    <a:pt x="0" y="23850"/>
                  </a:lnTo>
                  <a:cubicBezTo>
                    <a:pt x="0" y="17524"/>
                    <a:pt x="2513" y="11458"/>
                    <a:pt x="6985" y="6985"/>
                  </a:cubicBezTo>
                  <a:cubicBezTo>
                    <a:pt x="11458" y="2513"/>
                    <a:pt x="17524" y="0"/>
                    <a:pt x="23850" y="0"/>
                  </a:cubicBezTo>
                  <a:close/>
                </a:path>
              </a:pathLst>
            </a:custGeom>
            <a:solidFill>
              <a:srgbClr val="DDEAFD"/>
            </a:solidFill>
          </p:spPr>
        </p:sp>
        <p:sp>
          <p:nvSpPr>
            <p:cNvPr name="TextBox 9" id="9"/>
            <p:cNvSpPr txBox="true"/>
            <p:nvPr/>
          </p:nvSpPr>
          <p:spPr>
            <a:xfrm>
              <a:off x="0" y="0"/>
              <a:ext cx="2854768" cy="379071"/>
            </a:xfrm>
            <a:prstGeom prst="rect">
              <a:avLst/>
            </a:prstGeom>
          </p:spPr>
          <p:txBody>
            <a:bodyPr anchor="ctr" rtlCol="false" tIns="277829" lIns="277829" bIns="277829" rIns="277829"/>
            <a:lstStyle/>
            <a:p>
              <a:pPr algn="ctr">
                <a:lnSpc>
                  <a:spcPts val="3840"/>
                </a:lnSpc>
              </a:pPr>
            </a:p>
          </p:txBody>
        </p:sp>
      </p:grpSp>
      <p:sp>
        <p:nvSpPr>
          <p:cNvPr name="TextBox 10" id="10"/>
          <p:cNvSpPr txBox="true"/>
          <p:nvPr/>
        </p:nvSpPr>
        <p:spPr>
          <a:xfrm rot="0">
            <a:off x="1262381" y="5564819"/>
            <a:ext cx="15763238" cy="1550670"/>
          </a:xfrm>
          <a:prstGeom prst="rect">
            <a:avLst/>
          </a:prstGeom>
        </p:spPr>
        <p:txBody>
          <a:bodyPr anchor="t" rtlCol="false" tIns="0" lIns="0" bIns="0" rIns="0">
            <a:spAutoFit/>
          </a:bodyPr>
          <a:lstStyle/>
          <a:p>
            <a:pPr algn="l">
              <a:lnSpc>
                <a:spcPts val="4980"/>
              </a:lnSpc>
            </a:pPr>
            <a:r>
              <a:rPr lang="en-US" sz="3000" u="sng">
                <a:solidFill>
                  <a:srgbClr val="4C72FF"/>
                </a:solidFill>
                <a:latin typeface="TT Ramillas"/>
                <a:ea typeface="TT Ramillas"/>
                <a:cs typeface="TT Ramillas"/>
                <a:sym typeface="TT Ramillas"/>
              </a:rPr>
              <a:t>Empowering Patients</a:t>
            </a:r>
          </a:p>
          <a:p>
            <a:pPr algn="l">
              <a:lnSpc>
                <a:spcPts val="345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With AI and wearables, patients can track their health metrics, stay informed about their well-being, and take proactive steps toward healthier lifestyles.</a:t>
            </a:r>
          </a:p>
        </p:txBody>
      </p:sp>
      <p:grpSp>
        <p:nvGrpSpPr>
          <p:cNvPr name="Group 11" id="11"/>
          <p:cNvGrpSpPr/>
          <p:nvPr/>
        </p:nvGrpSpPr>
        <p:grpSpPr>
          <a:xfrm rot="0">
            <a:off x="1028700" y="7660632"/>
            <a:ext cx="16230600" cy="2155182"/>
            <a:chOff x="0" y="0"/>
            <a:chExt cx="2854768" cy="379071"/>
          </a:xfrm>
        </p:grpSpPr>
        <p:sp>
          <p:nvSpPr>
            <p:cNvPr name="Freeform 12" id="12"/>
            <p:cNvSpPr/>
            <p:nvPr/>
          </p:nvSpPr>
          <p:spPr>
            <a:xfrm flipH="false" flipV="false" rot="0">
              <a:off x="0" y="0"/>
              <a:ext cx="2854768" cy="379071"/>
            </a:xfrm>
            <a:custGeom>
              <a:avLst/>
              <a:gdLst/>
              <a:ahLst/>
              <a:cxnLst/>
              <a:rect r="r" b="b" t="t" l="l"/>
              <a:pathLst>
                <a:path h="379071" w="2854768">
                  <a:moveTo>
                    <a:pt x="23850" y="0"/>
                  </a:moveTo>
                  <a:lnTo>
                    <a:pt x="2830918" y="0"/>
                  </a:lnTo>
                  <a:cubicBezTo>
                    <a:pt x="2837244" y="0"/>
                    <a:pt x="2843310" y="2513"/>
                    <a:pt x="2847783" y="6985"/>
                  </a:cubicBezTo>
                  <a:cubicBezTo>
                    <a:pt x="2852256" y="11458"/>
                    <a:pt x="2854768" y="17524"/>
                    <a:pt x="2854768" y="23850"/>
                  </a:cubicBezTo>
                  <a:lnTo>
                    <a:pt x="2854768" y="355221"/>
                  </a:lnTo>
                  <a:cubicBezTo>
                    <a:pt x="2854768" y="361546"/>
                    <a:pt x="2852256" y="367613"/>
                    <a:pt x="2847783" y="372085"/>
                  </a:cubicBezTo>
                  <a:cubicBezTo>
                    <a:pt x="2843310" y="376558"/>
                    <a:pt x="2837244" y="379071"/>
                    <a:pt x="2830918" y="379071"/>
                  </a:cubicBezTo>
                  <a:lnTo>
                    <a:pt x="23850" y="379071"/>
                  </a:lnTo>
                  <a:cubicBezTo>
                    <a:pt x="17524" y="379071"/>
                    <a:pt x="11458" y="376558"/>
                    <a:pt x="6985" y="372085"/>
                  </a:cubicBezTo>
                  <a:cubicBezTo>
                    <a:pt x="2513" y="367613"/>
                    <a:pt x="0" y="361546"/>
                    <a:pt x="0" y="355221"/>
                  </a:cubicBezTo>
                  <a:lnTo>
                    <a:pt x="0" y="23850"/>
                  </a:lnTo>
                  <a:cubicBezTo>
                    <a:pt x="0" y="17524"/>
                    <a:pt x="2513" y="11458"/>
                    <a:pt x="6985" y="6985"/>
                  </a:cubicBezTo>
                  <a:cubicBezTo>
                    <a:pt x="11458" y="2513"/>
                    <a:pt x="17524" y="0"/>
                    <a:pt x="23850" y="0"/>
                  </a:cubicBezTo>
                  <a:close/>
                </a:path>
              </a:pathLst>
            </a:custGeom>
            <a:solidFill>
              <a:srgbClr val="DDEAFD"/>
            </a:solidFill>
          </p:spPr>
        </p:sp>
        <p:sp>
          <p:nvSpPr>
            <p:cNvPr name="TextBox 13" id="13"/>
            <p:cNvSpPr txBox="true"/>
            <p:nvPr/>
          </p:nvSpPr>
          <p:spPr>
            <a:xfrm>
              <a:off x="0" y="0"/>
              <a:ext cx="2854768" cy="379071"/>
            </a:xfrm>
            <a:prstGeom prst="rect">
              <a:avLst/>
            </a:prstGeom>
          </p:spPr>
          <p:txBody>
            <a:bodyPr anchor="ctr" rtlCol="false" tIns="277829" lIns="277829" bIns="277829" rIns="277829"/>
            <a:lstStyle/>
            <a:p>
              <a:pPr algn="ctr">
                <a:lnSpc>
                  <a:spcPts val="3840"/>
                </a:lnSpc>
              </a:pPr>
            </a:p>
          </p:txBody>
        </p:sp>
      </p:grpSp>
      <p:sp>
        <p:nvSpPr>
          <p:cNvPr name="TextBox 14" id="14"/>
          <p:cNvSpPr txBox="true"/>
          <p:nvPr/>
        </p:nvSpPr>
        <p:spPr>
          <a:xfrm rot="0">
            <a:off x="1262381" y="7900976"/>
            <a:ext cx="15763238" cy="1550670"/>
          </a:xfrm>
          <a:prstGeom prst="rect">
            <a:avLst/>
          </a:prstGeom>
        </p:spPr>
        <p:txBody>
          <a:bodyPr anchor="t" rtlCol="false" tIns="0" lIns="0" bIns="0" rIns="0">
            <a:spAutoFit/>
          </a:bodyPr>
          <a:lstStyle/>
          <a:p>
            <a:pPr algn="l">
              <a:lnSpc>
                <a:spcPts val="4980"/>
              </a:lnSpc>
            </a:pPr>
            <a:r>
              <a:rPr lang="en-US" sz="3000" u="sng">
                <a:solidFill>
                  <a:srgbClr val="4C72FF"/>
                </a:solidFill>
                <a:latin typeface="TT Ramillas"/>
                <a:ea typeface="TT Ramillas"/>
                <a:cs typeface="TT Ramillas"/>
                <a:sym typeface="TT Ramillas"/>
              </a:rPr>
              <a:t>Chronic Disease Management</a:t>
            </a:r>
          </a:p>
          <a:p>
            <a:pPr algn="l">
              <a:lnSpc>
                <a:spcPts val="345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 wearables help manage chronic conditions like diabetes by continuously tracking glucose levels and providing real-time alerts.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718932" cy="8881029"/>
            <a:chOff x="0" y="0"/>
            <a:chExt cx="4930089" cy="2339037"/>
          </a:xfrm>
        </p:grpSpPr>
        <p:sp>
          <p:nvSpPr>
            <p:cNvPr name="Freeform 3" id="3"/>
            <p:cNvSpPr/>
            <p:nvPr/>
          </p:nvSpPr>
          <p:spPr>
            <a:xfrm flipH="false" flipV="false" rot="0">
              <a:off x="0" y="0"/>
              <a:ext cx="4930089" cy="2339036"/>
            </a:xfrm>
            <a:custGeom>
              <a:avLst/>
              <a:gdLst/>
              <a:ahLst/>
              <a:cxnLst/>
              <a:rect r="r" b="b" t="t" l="l"/>
              <a:pathLst>
                <a:path h="2339036" w="4930089">
                  <a:moveTo>
                    <a:pt x="0" y="0"/>
                  </a:moveTo>
                  <a:lnTo>
                    <a:pt x="4930089" y="0"/>
                  </a:lnTo>
                  <a:lnTo>
                    <a:pt x="4930089" y="2339036"/>
                  </a:lnTo>
                  <a:lnTo>
                    <a:pt x="0" y="2339036"/>
                  </a:lnTo>
                  <a:close/>
                </a:path>
              </a:pathLst>
            </a:custGeom>
            <a:solidFill>
              <a:srgbClr val="000000"/>
            </a:solidFill>
          </p:spPr>
        </p:sp>
        <p:sp>
          <p:nvSpPr>
            <p:cNvPr name="TextBox 4" id="4"/>
            <p:cNvSpPr txBox="true"/>
            <p:nvPr/>
          </p:nvSpPr>
          <p:spPr>
            <a:xfrm>
              <a:off x="0" y="-47625"/>
              <a:ext cx="4930089" cy="2386662"/>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5814439" y="8068755"/>
            <a:ext cx="1624549" cy="16245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76200"/>
              <a:ext cx="660400" cy="660400"/>
            </a:xfrm>
            <a:prstGeom prst="rect">
              <a:avLst/>
            </a:prstGeom>
          </p:spPr>
          <p:txBody>
            <a:bodyPr anchor="ctr" rtlCol="false" tIns="51343" lIns="51343" bIns="51343" rIns="51343"/>
            <a:lstStyle/>
            <a:p>
              <a:pPr algn="ctr">
                <a:lnSpc>
                  <a:spcPts val="1872"/>
                </a:lnSpc>
              </a:pPr>
            </a:p>
          </p:txBody>
        </p:sp>
      </p:grpSp>
      <p:sp>
        <p:nvSpPr>
          <p:cNvPr name="Freeform 8" id="8"/>
          <p:cNvSpPr/>
          <p:nvPr/>
        </p:nvSpPr>
        <p:spPr>
          <a:xfrm flipH="false" flipV="false" rot="0">
            <a:off x="16211550" y="8324850"/>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91650"/>
            <a:ext cx="13933360" cy="550545"/>
          </a:xfrm>
          <a:prstGeom prst="rect">
            <a:avLst/>
          </a:prstGeom>
        </p:spPr>
        <p:txBody>
          <a:bodyPr anchor="t" rtlCol="false" tIns="0" lIns="0" bIns="0" rIns="0">
            <a:spAutoFit/>
          </a:bodyPr>
          <a:lstStyle/>
          <a:p>
            <a:pPr algn="l">
              <a:lnSpc>
                <a:spcPts val="3915"/>
              </a:lnSpc>
            </a:pPr>
            <a:r>
              <a:rPr lang="en-US" sz="4500">
                <a:solidFill>
                  <a:srgbClr val="FFFFFF"/>
                </a:solidFill>
                <a:latin typeface="TT Ramillas"/>
                <a:ea typeface="TT Ramillas"/>
                <a:cs typeface="TT Ramillas"/>
                <a:sym typeface="TT Ramillas"/>
              </a:rPr>
              <a:t>Challenges and Limitations of AI in Healthcare</a:t>
            </a:r>
          </a:p>
        </p:txBody>
      </p:sp>
      <p:sp>
        <p:nvSpPr>
          <p:cNvPr name="TextBox 10" id="10"/>
          <p:cNvSpPr txBox="true"/>
          <p:nvPr/>
        </p:nvSpPr>
        <p:spPr>
          <a:xfrm rot="0">
            <a:off x="1028700" y="295275"/>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Data Privacy and Security</a:t>
            </a:r>
          </a:p>
          <a:p>
            <a:pPr algn="l">
              <a:lnSpc>
                <a:spcPts val="3450"/>
              </a:lnSpc>
            </a:pPr>
            <a:r>
              <a:rPr lang="en-US" sz="3000">
                <a:solidFill>
                  <a:srgbClr val="FFFFFF"/>
                </a:solidFill>
                <a:latin typeface="TT Ramillas"/>
                <a:ea typeface="TT Ramillas"/>
                <a:cs typeface="TT Ramillas"/>
                <a:sym typeface="TT Ramillas"/>
              </a:rPr>
              <a:t>AI systems handle sensitive patient data, which poses challenges in ensuring privacy and preventing data breaches.</a:t>
            </a:r>
          </a:p>
        </p:txBody>
      </p:sp>
      <p:sp>
        <p:nvSpPr>
          <p:cNvPr name="TextBox 11" id="11"/>
          <p:cNvSpPr txBox="true"/>
          <p:nvPr/>
        </p:nvSpPr>
        <p:spPr>
          <a:xfrm rot="0">
            <a:off x="1028700" y="2019300"/>
            <a:ext cx="16230600" cy="1571625"/>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Bias in AI Algorithms</a:t>
            </a:r>
          </a:p>
          <a:p>
            <a:pPr algn="l">
              <a:lnSpc>
                <a:spcPts val="3300"/>
              </a:lnSpc>
            </a:pPr>
            <a:r>
              <a:rPr lang="en-US" sz="3000">
                <a:solidFill>
                  <a:srgbClr val="FFFFFF"/>
                </a:solidFill>
                <a:latin typeface="TT Ramillas"/>
                <a:ea typeface="TT Ramillas"/>
                <a:cs typeface="TT Ramillas"/>
                <a:sym typeface="TT Ramillas"/>
              </a:rPr>
              <a:t>AI models can be biased if trained on incomplete or non-representative data, leading to unequal treatment or misdiagnosis in certain patient populations.</a:t>
            </a:r>
          </a:p>
        </p:txBody>
      </p:sp>
      <p:sp>
        <p:nvSpPr>
          <p:cNvPr name="TextBox 12" id="12"/>
          <p:cNvSpPr txBox="true"/>
          <p:nvPr/>
        </p:nvSpPr>
        <p:spPr>
          <a:xfrm rot="0">
            <a:off x="1028700" y="3629025"/>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Regulatory and Ethical Issues</a:t>
            </a:r>
          </a:p>
          <a:p>
            <a:pPr algn="l">
              <a:lnSpc>
                <a:spcPts val="3450"/>
              </a:lnSpc>
            </a:pPr>
            <a:r>
              <a:rPr lang="en-US" sz="3000">
                <a:solidFill>
                  <a:srgbClr val="FFFFFF"/>
                </a:solidFill>
                <a:latin typeface="TT Ramillas"/>
                <a:ea typeface="TT Ramillas"/>
                <a:cs typeface="TT Ramillas"/>
                <a:sym typeface="TT Ramillas"/>
              </a:rPr>
              <a:t>The adoption of AI in healthcare is hindered by regulatory frameworks and ethical concerns, especially regarding patient consent and transparency.</a:t>
            </a:r>
          </a:p>
        </p:txBody>
      </p:sp>
      <p:sp>
        <p:nvSpPr>
          <p:cNvPr name="TextBox 13" id="13"/>
          <p:cNvSpPr txBox="true"/>
          <p:nvPr/>
        </p:nvSpPr>
        <p:spPr>
          <a:xfrm rot="0">
            <a:off x="1028700" y="5353050"/>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Integration with Existing Systems</a:t>
            </a:r>
          </a:p>
          <a:p>
            <a:pPr algn="l">
              <a:lnSpc>
                <a:spcPts val="3450"/>
              </a:lnSpc>
            </a:pPr>
            <a:r>
              <a:rPr lang="en-US" sz="3000">
                <a:solidFill>
                  <a:srgbClr val="FFFFFF"/>
                </a:solidFill>
                <a:latin typeface="TT Ramillas"/>
                <a:ea typeface="TT Ramillas"/>
                <a:cs typeface="TT Ramillas"/>
                <a:sym typeface="TT Ramillas"/>
              </a:rPr>
              <a:t>Integrating AI tools into existing healthcare systems can be difficult due to technical incompatibilities and resistance to change.</a:t>
            </a:r>
          </a:p>
        </p:txBody>
      </p:sp>
      <p:sp>
        <p:nvSpPr>
          <p:cNvPr name="TextBox 14" id="14"/>
          <p:cNvSpPr txBox="true"/>
          <p:nvPr/>
        </p:nvSpPr>
        <p:spPr>
          <a:xfrm rot="0">
            <a:off x="1028700" y="6991350"/>
            <a:ext cx="16230600" cy="1600200"/>
          </a:xfrm>
          <a:prstGeom prst="rect">
            <a:avLst/>
          </a:prstGeom>
        </p:spPr>
        <p:txBody>
          <a:bodyPr anchor="t" rtlCol="false" tIns="0" lIns="0" bIns="0" rIns="0">
            <a:spAutoFit/>
          </a:bodyPr>
          <a:lstStyle/>
          <a:p>
            <a:pPr algn="l">
              <a:lnSpc>
                <a:spcPts val="5250"/>
              </a:lnSpc>
            </a:pPr>
            <a:r>
              <a:rPr lang="en-US" sz="3000" u="sng">
                <a:solidFill>
                  <a:srgbClr val="FFFFFF"/>
                </a:solidFill>
                <a:latin typeface="TT Ramillas"/>
                <a:ea typeface="TT Ramillas"/>
                <a:cs typeface="TT Ramillas"/>
                <a:sym typeface="TT Ramillas"/>
              </a:rPr>
              <a:t>Cost and Accessibility</a:t>
            </a:r>
          </a:p>
          <a:p>
            <a:pPr algn="l">
              <a:lnSpc>
                <a:spcPts val="3450"/>
              </a:lnSpc>
            </a:pPr>
            <a:r>
              <a:rPr lang="en-US" sz="3000">
                <a:solidFill>
                  <a:srgbClr val="FFFFFF"/>
                </a:solidFill>
                <a:latin typeface="TT Ramillas"/>
                <a:ea typeface="TT Ramillas"/>
                <a:cs typeface="TT Ramillas"/>
                <a:sym typeface="TT Ramillas"/>
              </a:rPr>
              <a:t>High costs associated with AI implementation may limit its accessibility, particularly in low-resource settings.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26505" y="296429"/>
            <a:ext cx="19639527" cy="1464541"/>
            <a:chOff x="0" y="0"/>
            <a:chExt cx="3778432" cy="281762"/>
          </a:xfrm>
        </p:grpSpPr>
        <p:sp>
          <p:nvSpPr>
            <p:cNvPr name="Freeform 3" id="3"/>
            <p:cNvSpPr/>
            <p:nvPr/>
          </p:nvSpPr>
          <p:spPr>
            <a:xfrm flipH="false" flipV="false" rot="0">
              <a:off x="0" y="0"/>
              <a:ext cx="3778432" cy="281762"/>
            </a:xfrm>
            <a:custGeom>
              <a:avLst/>
              <a:gdLst/>
              <a:ahLst/>
              <a:cxnLst/>
              <a:rect r="r" b="b" t="t" l="l"/>
              <a:pathLst>
                <a:path h="281762" w="3778432">
                  <a:moveTo>
                    <a:pt x="39420" y="0"/>
                  </a:moveTo>
                  <a:lnTo>
                    <a:pt x="3739012" y="0"/>
                  </a:lnTo>
                  <a:cubicBezTo>
                    <a:pt x="3760783" y="0"/>
                    <a:pt x="3778432" y="17649"/>
                    <a:pt x="3778432" y="39420"/>
                  </a:cubicBezTo>
                  <a:lnTo>
                    <a:pt x="3778432" y="242342"/>
                  </a:lnTo>
                  <a:cubicBezTo>
                    <a:pt x="3778432" y="264113"/>
                    <a:pt x="3760783" y="281762"/>
                    <a:pt x="3739012" y="281762"/>
                  </a:cubicBezTo>
                  <a:lnTo>
                    <a:pt x="39420" y="281762"/>
                  </a:lnTo>
                  <a:cubicBezTo>
                    <a:pt x="17649" y="281762"/>
                    <a:pt x="0" y="264113"/>
                    <a:pt x="0" y="242342"/>
                  </a:cubicBezTo>
                  <a:lnTo>
                    <a:pt x="0" y="39420"/>
                  </a:lnTo>
                  <a:cubicBezTo>
                    <a:pt x="0" y="17649"/>
                    <a:pt x="17649" y="0"/>
                    <a:pt x="39420" y="0"/>
                  </a:cubicBezTo>
                  <a:close/>
                </a:path>
              </a:pathLst>
            </a:custGeom>
            <a:solidFill>
              <a:srgbClr val="000000"/>
            </a:solidFill>
          </p:spPr>
        </p:sp>
        <p:sp>
          <p:nvSpPr>
            <p:cNvPr name="TextBox 4" id="4"/>
            <p:cNvSpPr txBox="true"/>
            <p:nvPr/>
          </p:nvSpPr>
          <p:spPr>
            <a:xfrm>
              <a:off x="0" y="-104775"/>
              <a:ext cx="3778432" cy="386537"/>
            </a:xfrm>
            <a:prstGeom prst="rect">
              <a:avLst/>
            </a:prstGeom>
          </p:spPr>
          <p:txBody>
            <a:bodyPr anchor="ctr" rtlCol="false" tIns="254000" lIns="254000" bIns="254000" rIns="254000"/>
            <a:lstStyle/>
            <a:p>
              <a:pPr algn="ctr">
                <a:lnSpc>
                  <a:spcPts val="7000"/>
                </a:lnSpc>
              </a:pPr>
              <a:r>
                <a:rPr lang="en-US" b="true" sz="5000">
                  <a:solidFill>
                    <a:srgbClr val="FFFFFF"/>
                  </a:solidFill>
                  <a:latin typeface="Inter Bold"/>
                  <a:ea typeface="Inter Bold"/>
                  <a:cs typeface="Inter Bold"/>
                  <a:sym typeface="Inter Bold"/>
                </a:rPr>
                <a:t>Future of AI in Healthcare</a:t>
              </a:r>
            </a:p>
          </p:txBody>
        </p:sp>
      </p:grpSp>
      <p:sp>
        <p:nvSpPr>
          <p:cNvPr name="TextBox 5" id="5"/>
          <p:cNvSpPr txBox="true"/>
          <p:nvPr/>
        </p:nvSpPr>
        <p:spPr>
          <a:xfrm rot="0">
            <a:off x="1292118" y="2187061"/>
            <a:ext cx="16499354" cy="1581150"/>
          </a:xfrm>
          <a:prstGeom prst="rect">
            <a:avLst/>
          </a:prstGeom>
        </p:spPr>
        <p:txBody>
          <a:bodyPr anchor="t" rtlCol="false" tIns="0" lIns="0" bIns="0" rIns="0">
            <a:spAutoFit/>
          </a:bodyPr>
          <a:lstStyle/>
          <a:p>
            <a:pPr algn="l">
              <a:lnSpc>
                <a:spcPts val="4200"/>
              </a:lnSpc>
            </a:pPr>
            <a:r>
              <a:rPr lang="en-US" sz="3000" u="sng">
                <a:solidFill>
                  <a:srgbClr val="4C72FF"/>
                </a:solidFill>
                <a:latin typeface="TT Ramillas"/>
                <a:ea typeface="TT Ramillas"/>
                <a:cs typeface="TT Ramillas"/>
                <a:sym typeface="TT Ramillas"/>
              </a:rPr>
              <a:t>Enhanced Collaboration</a:t>
            </a:r>
          </a:p>
          <a:p>
            <a:pPr algn="l">
              <a:lnSpc>
                <a:spcPts val="4200"/>
              </a:lnSpc>
            </a:pPr>
            <a:r>
              <a:rPr lang="en-US" sz="3000">
                <a:solidFill>
                  <a:srgbClr val="000000"/>
                </a:solidFill>
                <a:latin typeface="TT Ramillas"/>
                <a:ea typeface="TT Ramillas"/>
                <a:cs typeface="TT Ramillas"/>
                <a:sym typeface="TT Ramillas"/>
              </a:rPr>
              <a:t>Future AI systems will facilitate better collaboration between healthcare professionals by providing shared insights and real-time data.</a:t>
            </a:r>
          </a:p>
        </p:txBody>
      </p:sp>
      <p:sp>
        <p:nvSpPr>
          <p:cNvPr name="TextBox 6" id="6"/>
          <p:cNvSpPr txBox="true"/>
          <p:nvPr/>
        </p:nvSpPr>
        <p:spPr>
          <a:xfrm rot="0">
            <a:off x="1292118" y="3996811"/>
            <a:ext cx="16499354" cy="1581150"/>
          </a:xfrm>
          <a:prstGeom prst="rect">
            <a:avLst/>
          </a:prstGeom>
        </p:spPr>
        <p:txBody>
          <a:bodyPr anchor="t" rtlCol="false" tIns="0" lIns="0" bIns="0" rIns="0">
            <a:spAutoFit/>
          </a:bodyPr>
          <a:lstStyle/>
          <a:p>
            <a:pPr algn="l">
              <a:lnSpc>
                <a:spcPts val="4200"/>
              </a:lnSpc>
            </a:pPr>
            <a:r>
              <a:rPr lang="en-US" sz="3000" u="sng">
                <a:solidFill>
                  <a:srgbClr val="4C72FF"/>
                </a:solidFill>
                <a:latin typeface="TT Ramillas"/>
                <a:ea typeface="TT Ramillas"/>
                <a:cs typeface="TT Ramillas"/>
                <a:sym typeface="TT Ramillas"/>
              </a:rPr>
              <a:t>Increased Personalization</a:t>
            </a:r>
          </a:p>
          <a:p>
            <a:pPr algn="l">
              <a:lnSpc>
                <a:spcPts val="4200"/>
              </a:lnSpc>
            </a:pPr>
            <a:r>
              <a:rPr lang="en-US" sz="3000">
                <a:solidFill>
                  <a:srgbClr val="000000"/>
                </a:solidFill>
                <a:latin typeface="TT Ramillas"/>
                <a:ea typeface="TT Ramillas"/>
                <a:cs typeface="TT Ramillas"/>
                <a:sym typeface="TT Ramillas"/>
              </a:rPr>
              <a:t>As AI continues to evolve, treatments will become even more personalized, taking into account genetic, environmental, and lifestyle factors.</a:t>
            </a:r>
          </a:p>
        </p:txBody>
      </p:sp>
      <p:sp>
        <p:nvSpPr>
          <p:cNvPr name="TextBox 7" id="7"/>
          <p:cNvSpPr txBox="true"/>
          <p:nvPr/>
        </p:nvSpPr>
        <p:spPr>
          <a:xfrm rot="0">
            <a:off x="1292118" y="5806561"/>
            <a:ext cx="16499354" cy="1581150"/>
          </a:xfrm>
          <a:prstGeom prst="rect">
            <a:avLst/>
          </a:prstGeom>
        </p:spPr>
        <p:txBody>
          <a:bodyPr anchor="t" rtlCol="false" tIns="0" lIns="0" bIns="0" rIns="0">
            <a:spAutoFit/>
          </a:bodyPr>
          <a:lstStyle/>
          <a:p>
            <a:pPr algn="l">
              <a:lnSpc>
                <a:spcPts val="4200"/>
              </a:lnSpc>
            </a:pPr>
            <a:r>
              <a:rPr lang="en-US" sz="3000" u="sng">
                <a:solidFill>
                  <a:srgbClr val="4C72FF"/>
                </a:solidFill>
                <a:latin typeface="TT Ramillas"/>
                <a:ea typeface="TT Ramillas"/>
                <a:cs typeface="TT Ramillas"/>
                <a:sym typeface="TT Ramillas"/>
              </a:rPr>
              <a:t>Expansion of Telemedicine</a:t>
            </a:r>
          </a:p>
          <a:p>
            <a:pPr algn="l">
              <a:lnSpc>
                <a:spcPts val="4200"/>
              </a:lnSpc>
            </a:pPr>
            <a:r>
              <a:rPr lang="en-US" sz="3000">
                <a:solidFill>
                  <a:srgbClr val="000000"/>
                </a:solidFill>
                <a:latin typeface="TT Ramillas"/>
                <a:ea typeface="TT Ramillas"/>
                <a:cs typeface="TT Ramillas"/>
                <a:sym typeface="TT Ramillas"/>
              </a:rPr>
              <a:t>AI will enhance telemedicine services, providing real-time diagnostics and virtual health assistance, making healthcare more accessible.</a:t>
            </a:r>
          </a:p>
        </p:txBody>
      </p:sp>
      <p:sp>
        <p:nvSpPr>
          <p:cNvPr name="TextBox 8" id="8"/>
          <p:cNvSpPr txBox="true"/>
          <p:nvPr/>
        </p:nvSpPr>
        <p:spPr>
          <a:xfrm rot="0">
            <a:off x="1292118" y="7616311"/>
            <a:ext cx="16499354" cy="1581150"/>
          </a:xfrm>
          <a:prstGeom prst="rect">
            <a:avLst/>
          </a:prstGeom>
        </p:spPr>
        <p:txBody>
          <a:bodyPr anchor="t" rtlCol="false" tIns="0" lIns="0" bIns="0" rIns="0">
            <a:spAutoFit/>
          </a:bodyPr>
          <a:lstStyle/>
          <a:p>
            <a:pPr algn="l">
              <a:lnSpc>
                <a:spcPts val="4200"/>
              </a:lnSpc>
            </a:pPr>
            <a:r>
              <a:rPr lang="en-US" sz="3000" u="sng">
                <a:solidFill>
                  <a:srgbClr val="4C72FF"/>
                </a:solidFill>
                <a:latin typeface="TT Ramillas"/>
                <a:ea typeface="TT Ramillas"/>
                <a:cs typeface="TT Ramillas"/>
                <a:sym typeface="TT Ramillas"/>
              </a:rPr>
              <a:t>Continuous Learning Systems</a:t>
            </a:r>
          </a:p>
          <a:p>
            <a:pPr algn="l">
              <a:lnSpc>
                <a:spcPts val="4200"/>
              </a:lnSpc>
            </a:pPr>
            <a:r>
              <a:rPr lang="en-US" sz="3000">
                <a:solidFill>
                  <a:srgbClr val="000000"/>
                </a:solidFill>
                <a:latin typeface="TT Ramillas"/>
                <a:ea typeface="TT Ramillas"/>
                <a:cs typeface="TT Ramillas"/>
                <a:sym typeface="TT Ramillas"/>
              </a:rPr>
              <a:t>Future AI systems will adapt and learn continuously from new data, improving their accuracy and effectiveness over time.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6379" y="2955833"/>
            <a:ext cx="16232921" cy="1815338"/>
            <a:chOff x="0" y="0"/>
            <a:chExt cx="3123038" cy="349251"/>
          </a:xfrm>
        </p:grpSpPr>
        <p:sp>
          <p:nvSpPr>
            <p:cNvPr name="Freeform 3" id="3"/>
            <p:cNvSpPr/>
            <p:nvPr/>
          </p:nvSpPr>
          <p:spPr>
            <a:xfrm flipH="false" flipV="false" rot="0">
              <a:off x="0" y="0"/>
              <a:ext cx="3123038" cy="349251"/>
            </a:xfrm>
            <a:custGeom>
              <a:avLst/>
              <a:gdLst/>
              <a:ahLst/>
              <a:cxnLst/>
              <a:rect r="r" b="b" t="t" l="l"/>
              <a:pathLst>
                <a:path h="349251" w="3123038">
                  <a:moveTo>
                    <a:pt x="29093" y="0"/>
                  </a:moveTo>
                  <a:lnTo>
                    <a:pt x="3093945" y="0"/>
                  </a:lnTo>
                  <a:cubicBezTo>
                    <a:pt x="3110013" y="0"/>
                    <a:pt x="3123038" y="13025"/>
                    <a:pt x="3123038" y="29093"/>
                  </a:cubicBezTo>
                  <a:lnTo>
                    <a:pt x="3123038" y="320159"/>
                  </a:lnTo>
                  <a:cubicBezTo>
                    <a:pt x="3123038" y="327875"/>
                    <a:pt x="3119973" y="335274"/>
                    <a:pt x="3114517" y="340730"/>
                  </a:cubicBezTo>
                  <a:cubicBezTo>
                    <a:pt x="3109061" y="346186"/>
                    <a:pt x="3101661" y="349251"/>
                    <a:pt x="3093945" y="349251"/>
                  </a:cubicBezTo>
                  <a:lnTo>
                    <a:pt x="29093" y="349251"/>
                  </a:lnTo>
                  <a:cubicBezTo>
                    <a:pt x="21377" y="349251"/>
                    <a:pt x="13977" y="346186"/>
                    <a:pt x="8521" y="340730"/>
                  </a:cubicBezTo>
                  <a:cubicBezTo>
                    <a:pt x="3065" y="335274"/>
                    <a:pt x="0" y="327875"/>
                    <a:pt x="0" y="320159"/>
                  </a:cubicBezTo>
                  <a:lnTo>
                    <a:pt x="0" y="29093"/>
                  </a:lnTo>
                  <a:cubicBezTo>
                    <a:pt x="0" y="21377"/>
                    <a:pt x="3065" y="13977"/>
                    <a:pt x="8521" y="8521"/>
                  </a:cubicBezTo>
                  <a:cubicBezTo>
                    <a:pt x="13977" y="3065"/>
                    <a:pt x="21377" y="0"/>
                    <a:pt x="29093" y="0"/>
                  </a:cubicBezTo>
                  <a:close/>
                </a:path>
              </a:pathLst>
            </a:custGeom>
            <a:solidFill>
              <a:srgbClr val="DDEAFD"/>
            </a:solidFill>
            <a:ln cap="rnd">
              <a:noFill/>
              <a:prstDash val="solid"/>
              <a:round/>
            </a:ln>
          </p:spPr>
        </p:sp>
        <p:sp>
          <p:nvSpPr>
            <p:cNvPr name="TextBox 4" id="4"/>
            <p:cNvSpPr txBox="true"/>
            <p:nvPr/>
          </p:nvSpPr>
          <p:spPr>
            <a:xfrm>
              <a:off x="0" y="-38100"/>
              <a:ext cx="3123038" cy="387351"/>
            </a:xfrm>
            <a:prstGeom prst="rect">
              <a:avLst/>
            </a:prstGeom>
          </p:spPr>
          <p:txBody>
            <a:bodyPr anchor="t" rtlCol="false" tIns="254000" lIns="254000" bIns="254000" rIns="254000"/>
            <a:lstStyle/>
            <a:p>
              <a:pPr algn="l" marL="561337" indent="-280669" lvl="1">
                <a:lnSpc>
                  <a:spcPts val="3639"/>
                </a:lnSpc>
                <a:buFont typeface="Arial"/>
                <a:buChar char="•"/>
              </a:pPr>
              <a:r>
                <a:rPr lang="en-US" b="true" sz="2599">
                  <a:solidFill>
                    <a:srgbClr val="000000"/>
                  </a:solidFill>
                  <a:latin typeface="TT Ramillas Bold"/>
                  <a:ea typeface="TT Ramillas Bold"/>
                  <a:cs typeface="TT Ramillas Bold"/>
                  <a:sym typeface="TT Ramillas Bold"/>
                </a:rPr>
                <a:t> What is AI?</a:t>
              </a:r>
            </a:p>
            <a:p>
              <a:pPr algn="l">
                <a:lnSpc>
                  <a:spcPts val="3639"/>
                </a:lnSpc>
              </a:pPr>
              <a:r>
                <a:rPr lang="en-US" sz="2599">
                  <a:solidFill>
                    <a:srgbClr val="000000"/>
                  </a:solidFill>
                  <a:latin typeface="TT Ramillas"/>
                  <a:ea typeface="TT Ramillas"/>
                  <a:cs typeface="TT Ramillas"/>
                  <a:sym typeface="TT Ramillas"/>
                </a:rPr>
                <a:t>   </a:t>
              </a:r>
              <a:r>
                <a:rPr lang="en-US" sz="2599" b="true">
                  <a:solidFill>
                    <a:srgbClr val="000000"/>
                  </a:solidFill>
                  <a:latin typeface="TT Ramillas Bold"/>
                  <a:ea typeface="TT Ramillas Bold"/>
                  <a:cs typeface="TT Ramillas Bold"/>
                  <a:sym typeface="TT Ramillas Bold"/>
                </a:rPr>
                <a:t> AI refers to computer systems that can perform tasks normally requiring human intelligence, such </a:t>
              </a:r>
            </a:p>
            <a:p>
              <a:pPr algn="l" marL="0" indent="0" lvl="0">
                <a:lnSpc>
                  <a:spcPts val="3639"/>
                </a:lnSpc>
                <a:spcBef>
                  <a:spcPct val="0"/>
                </a:spcBef>
              </a:pPr>
              <a:r>
                <a:rPr lang="en-US" b="true" sz="2599">
                  <a:solidFill>
                    <a:srgbClr val="000000"/>
                  </a:solidFill>
                  <a:latin typeface="TT Ramillas Bold"/>
                  <a:ea typeface="TT Ramillas Bold"/>
                  <a:cs typeface="TT Ramillas Bold"/>
                  <a:sym typeface="TT Ramillas Bold"/>
                </a:rPr>
                <a:t>    as learning, reasoning, and decision-making.</a:t>
              </a:r>
            </a:p>
          </p:txBody>
        </p:sp>
      </p:grpSp>
      <p:sp>
        <p:nvSpPr>
          <p:cNvPr name="TextBox 5" id="5"/>
          <p:cNvSpPr txBox="true"/>
          <p:nvPr/>
        </p:nvSpPr>
        <p:spPr>
          <a:xfrm rot="0">
            <a:off x="2378710" y="1235049"/>
            <a:ext cx="8977869" cy="1364064"/>
          </a:xfrm>
          <a:prstGeom prst="rect">
            <a:avLst/>
          </a:prstGeom>
        </p:spPr>
        <p:txBody>
          <a:bodyPr anchor="t" rtlCol="false" tIns="0" lIns="0" bIns="0" rIns="0">
            <a:spAutoFit/>
          </a:bodyPr>
          <a:lstStyle/>
          <a:p>
            <a:pPr algn="l">
              <a:lnSpc>
                <a:spcPts val="10203"/>
              </a:lnSpc>
            </a:pPr>
            <a:r>
              <a:rPr lang="en-US" sz="10203">
                <a:solidFill>
                  <a:srgbClr val="000000"/>
                </a:solidFill>
                <a:latin typeface="TT Ramillas"/>
                <a:ea typeface="TT Ramillas"/>
                <a:cs typeface="TT Ramillas"/>
                <a:sym typeface="TT Ramillas"/>
              </a:rPr>
              <a:t>Introduction:</a:t>
            </a:r>
          </a:p>
        </p:txBody>
      </p:sp>
      <p:grpSp>
        <p:nvGrpSpPr>
          <p:cNvPr name="Group 6" id="6"/>
          <p:cNvGrpSpPr/>
          <p:nvPr/>
        </p:nvGrpSpPr>
        <p:grpSpPr>
          <a:xfrm rot="0">
            <a:off x="1274610" y="1425265"/>
            <a:ext cx="793131" cy="7931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AFD"/>
            </a:solidFill>
          </p:spPr>
        </p:sp>
        <p:sp>
          <p:nvSpPr>
            <p:cNvPr name="TextBox 8" id="8"/>
            <p:cNvSpPr txBox="true"/>
            <p:nvPr/>
          </p:nvSpPr>
          <p:spPr>
            <a:xfrm>
              <a:off x="76200" y="76200"/>
              <a:ext cx="660400" cy="660400"/>
            </a:xfrm>
            <a:prstGeom prst="rect">
              <a:avLst/>
            </a:prstGeom>
          </p:spPr>
          <p:txBody>
            <a:bodyPr anchor="ctr" rtlCol="false" tIns="25066" lIns="25066" bIns="25066" rIns="25066"/>
            <a:lstStyle/>
            <a:p>
              <a:pPr algn="ctr">
                <a:lnSpc>
                  <a:spcPts val="1872"/>
                </a:lnSpc>
              </a:pPr>
            </a:p>
          </p:txBody>
        </p:sp>
      </p:grpSp>
      <p:grpSp>
        <p:nvGrpSpPr>
          <p:cNvPr name="Group 9" id="9"/>
          <p:cNvGrpSpPr/>
          <p:nvPr/>
        </p:nvGrpSpPr>
        <p:grpSpPr>
          <a:xfrm rot="0">
            <a:off x="1026379" y="4961671"/>
            <a:ext cx="16232921" cy="1815338"/>
            <a:chOff x="0" y="0"/>
            <a:chExt cx="3123038" cy="349251"/>
          </a:xfrm>
        </p:grpSpPr>
        <p:sp>
          <p:nvSpPr>
            <p:cNvPr name="Freeform 10" id="10"/>
            <p:cNvSpPr/>
            <p:nvPr/>
          </p:nvSpPr>
          <p:spPr>
            <a:xfrm flipH="false" flipV="false" rot="0">
              <a:off x="0" y="0"/>
              <a:ext cx="3123038" cy="349251"/>
            </a:xfrm>
            <a:custGeom>
              <a:avLst/>
              <a:gdLst/>
              <a:ahLst/>
              <a:cxnLst/>
              <a:rect r="r" b="b" t="t" l="l"/>
              <a:pathLst>
                <a:path h="349251" w="3123038">
                  <a:moveTo>
                    <a:pt x="29093" y="0"/>
                  </a:moveTo>
                  <a:lnTo>
                    <a:pt x="3093945" y="0"/>
                  </a:lnTo>
                  <a:cubicBezTo>
                    <a:pt x="3110013" y="0"/>
                    <a:pt x="3123038" y="13025"/>
                    <a:pt x="3123038" y="29093"/>
                  </a:cubicBezTo>
                  <a:lnTo>
                    <a:pt x="3123038" y="320159"/>
                  </a:lnTo>
                  <a:cubicBezTo>
                    <a:pt x="3123038" y="327875"/>
                    <a:pt x="3119973" y="335274"/>
                    <a:pt x="3114517" y="340730"/>
                  </a:cubicBezTo>
                  <a:cubicBezTo>
                    <a:pt x="3109061" y="346186"/>
                    <a:pt x="3101661" y="349251"/>
                    <a:pt x="3093945" y="349251"/>
                  </a:cubicBezTo>
                  <a:lnTo>
                    <a:pt x="29093" y="349251"/>
                  </a:lnTo>
                  <a:cubicBezTo>
                    <a:pt x="21377" y="349251"/>
                    <a:pt x="13977" y="346186"/>
                    <a:pt x="8521" y="340730"/>
                  </a:cubicBezTo>
                  <a:cubicBezTo>
                    <a:pt x="3065" y="335274"/>
                    <a:pt x="0" y="327875"/>
                    <a:pt x="0" y="320159"/>
                  </a:cubicBezTo>
                  <a:lnTo>
                    <a:pt x="0" y="29093"/>
                  </a:lnTo>
                  <a:cubicBezTo>
                    <a:pt x="0" y="21377"/>
                    <a:pt x="3065" y="13977"/>
                    <a:pt x="8521" y="8521"/>
                  </a:cubicBezTo>
                  <a:cubicBezTo>
                    <a:pt x="13977" y="3065"/>
                    <a:pt x="21377" y="0"/>
                    <a:pt x="29093" y="0"/>
                  </a:cubicBezTo>
                  <a:close/>
                </a:path>
              </a:pathLst>
            </a:custGeom>
            <a:solidFill>
              <a:srgbClr val="DDEAFD"/>
            </a:solidFill>
            <a:ln cap="rnd">
              <a:noFill/>
              <a:prstDash val="solid"/>
              <a:round/>
            </a:ln>
          </p:spPr>
        </p:sp>
        <p:sp>
          <p:nvSpPr>
            <p:cNvPr name="TextBox 11" id="11"/>
            <p:cNvSpPr txBox="true"/>
            <p:nvPr/>
          </p:nvSpPr>
          <p:spPr>
            <a:xfrm>
              <a:off x="0" y="-38100"/>
              <a:ext cx="3123038" cy="387351"/>
            </a:xfrm>
            <a:prstGeom prst="rect">
              <a:avLst/>
            </a:prstGeom>
          </p:spPr>
          <p:txBody>
            <a:bodyPr anchor="t" rtlCol="false" tIns="254000" lIns="254000" bIns="254000" rIns="254000"/>
            <a:lstStyle/>
            <a:p>
              <a:pPr algn="l" marL="561337" indent="-280669" lvl="1">
                <a:lnSpc>
                  <a:spcPts val="3639"/>
                </a:lnSpc>
                <a:buFont typeface="Arial"/>
                <a:buChar char="•"/>
              </a:pPr>
              <a:r>
                <a:rPr lang="en-US" b="true" sz="2599">
                  <a:solidFill>
                    <a:srgbClr val="000000"/>
                  </a:solidFill>
                  <a:latin typeface="TT Ramillas Bold"/>
                  <a:ea typeface="TT Ramillas Bold"/>
                  <a:cs typeface="TT Ramillas Bold"/>
                  <a:sym typeface="TT Ramillas Bold"/>
                </a:rPr>
                <a:t> Why is AI important in healthcare?</a:t>
              </a:r>
            </a:p>
            <a:p>
              <a:pPr algn="l">
                <a:lnSpc>
                  <a:spcPts val="3639"/>
                </a:lnSpc>
              </a:pPr>
              <a:r>
                <a:rPr lang="en-US" sz="2599">
                  <a:solidFill>
                    <a:srgbClr val="000000"/>
                  </a:solidFill>
                  <a:latin typeface="TT Ramillas"/>
                  <a:ea typeface="TT Ramillas"/>
                  <a:cs typeface="TT Ramillas"/>
                  <a:sym typeface="TT Ramillas"/>
                </a:rPr>
                <a:t>   </a:t>
              </a:r>
              <a:r>
                <a:rPr lang="en-US" sz="2599" b="true">
                  <a:solidFill>
                    <a:srgbClr val="000000"/>
                  </a:solidFill>
                  <a:latin typeface="TT Ramillas Bold"/>
                  <a:ea typeface="TT Ramillas Bold"/>
                  <a:cs typeface="TT Ramillas Bold"/>
                  <a:sym typeface="TT Ramillas Bold"/>
                </a:rPr>
                <a:t>AI is transforming healthcare by improving diagnostics, personalizing treatments, reducing errors,    </a:t>
              </a:r>
            </a:p>
            <a:p>
              <a:pPr algn="l">
                <a:lnSpc>
                  <a:spcPts val="3639"/>
                </a:lnSpc>
                <a:spcBef>
                  <a:spcPct val="0"/>
                </a:spcBef>
              </a:pPr>
              <a:r>
                <a:rPr lang="en-US" b="true" sz="2599">
                  <a:solidFill>
                    <a:srgbClr val="000000"/>
                  </a:solidFill>
                  <a:latin typeface="TT Ramillas Bold"/>
                  <a:ea typeface="TT Ramillas Bold"/>
                  <a:cs typeface="TT Ramillas Bold"/>
                  <a:sym typeface="TT Ramillas Bold"/>
                </a:rPr>
                <a:t>   </a:t>
              </a:r>
              <a:r>
                <a:rPr lang="en-US" b="true" sz="2599">
                  <a:solidFill>
                    <a:srgbClr val="000000"/>
                  </a:solidFill>
                  <a:latin typeface="TT Ramillas Bold"/>
                  <a:ea typeface="TT Ramillas Bold"/>
                  <a:cs typeface="TT Ramillas Bold"/>
                  <a:sym typeface="TT Ramillas Bold"/>
                </a:rPr>
                <a:t>and enhancing patient care.</a:t>
              </a:r>
            </a:p>
          </p:txBody>
        </p:sp>
      </p:grpSp>
      <p:grpSp>
        <p:nvGrpSpPr>
          <p:cNvPr name="Group 12" id="12"/>
          <p:cNvGrpSpPr/>
          <p:nvPr/>
        </p:nvGrpSpPr>
        <p:grpSpPr>
          <a:xfrm rot="0">
            <a:off x="1026379" y="6967509"/>
            <a:ext cx="16232921" cy="2827782"/>
            <a:chOff x="0" y="0"/>
            <a:chExt cx="3123038" cy="544035"/>
          </a:xfrm>
        </p:grpSpPr>
        <p:sp>
          <p:nvSpPr>
            <p:cNvPr name="Freeform 13" id="13"/>
            <p:cNvSpPr/>
            <p:nvPr/>
          </p:nvSpPr>
          <p:spPr>
            <a:xfrm flipH="false" flipV="false" rot="0">
              <a:off x="0" y="0"/>
              <a:ext cx="3123038" cy="544035"/>
            </a:xfrm>
            <a:custGeom>
              <a:avLst/>
              <a:gdLst/>
              <a:ahLst/>
              <a:cxnLst/>
              <a:rect r="r" b="b" t="t" l="l"/>
              <a:pathLst>
                <a:path h="544035" w="3123038">
                  <a:moveTo>
                    <a:pt x="29093" y="0"/>
                  </a:moveTo>
                  <a:lnTo>
                    <a:pt x="3093945" y="0"/>
                  </a:lnTo>
                  <a:cubicBezTo>
                    <a:pt x="3110013" y="0"/>
                    <a:pt x="3123038" y="13025"/>
                    <a:pt x="3123038" y="29093"/>
                  </a:cubicBezTo>
                  <a:lnTo>
                    <a:pt x="3123038" y="514942"/>
                  </a:lnTo>
                  <a:cubicBezTo>
                    <a:pt x="3123038" y="522658"/>
                    <a:pt x="3119973" y="530058"/>
                    <a:pt x="3114517" y="535514"/>
                  </a:cubicBezTo>
                  <a:cubicBezTo>
                    <a:pt x="3109061" y="540969"/>
                    <a:pt x="3101661" y="544035"/>
                    <a:pt x="3093945" y="544035"/>
                  </a:cubicBezTo>
                  <a:lnTo>
                    <a:pt x="29093" y="544035"/>
                  </a:lnTo>
                  <a:cubicBezTo>
                    <a:pt x="21377" y="544035"/>
                    <a:pt x="13977" y="540969"/>
                    <a:pt x="8521" y="535514"/>
                  </a:cubicBezTo>
                  <a:cubicBezTo>
                    <a:pt x="3065" y="530058"/>
                    <a:pt x="0" y="522658"/>
                    <a:pt x="0" y="514942"/>
                  </a:cubicBezTo>
                  <a:lnTo>
                    <a:pt x="0" y="29093"/>
                  </a:lnTo>
                  <a:cubicBezTo>
                    <a:pt x="0" y="21377"/>
                    <a:pt x="3065" y="13977"/>
                    <a:pt x="8521" y="8521"/>
                  </a:cubicBezTo>
                  <a:cubicBezTo>
                    <a:pt x="13977" y="3065"/>
                    <a:pt x="21377" y="0"/>
                    <a:pt x="29093" y="0"/>
                  </a:cubicBezTo>
                  <a:close/>
                </a:path>
              </a:pathLst>
            </a:custGeom>
            <a:solidFill>
              <a:srgbClr val="DDEAFD"/>
            </a:solidFill>
            <a:ln cap="rnd">
              <a:noFill/>
              <a:prstDash val="solid"/>
              <a:round/>
            </a:ln>
          </p:spPr>
        </p:sp>
        <p:sp>
          <p:nvSpPr>
            <p:cNvPr name="TextBox 14" id="14"/>
            <p:cNvSpPr txBox="true"/>
            <p:nvPr/>
          </p:nvSpPr>
          <p:spPr>
            <a:xfrm>
              <a:off x="0" y="-171450"/>
              <a:ext cx="3123038" cy="715485"/>
            </a:xfrm>
            <a:prstGeom prst="rect">
              <a:avLst/>
            </a:prstGeom>
          </p:spPr>
          <p:txBody>
            <a:bodyPr anchor="t" rtlCol="false" tIns="254000" lIns="254000" bIns="254000" rIns="254000"/>
            <a:lstStyle/>
            <a:p>
              <a:pPr algn="l" marL="561337" indent="-280669" lvl="1">
                <a:lnSpc>
                  <a:spcPts val="5095"/>
                </a:lnSpc>
                <a:buFont typeface="Arial"/>
                <a:buChar char="•"/>
              </a:pPr>
              <a:r>
                <a:rPr lang="en-US" b="true" sz="2599">
                  <a:solidFill>
                    <a:srgbClr val="000000"/>
                  </a:solidFill>
                  <a:latin typeface="TT Ramillas Bold"/>
                  <a:ea typeface="TT Ramillas Bold"/>
                  <a:cs typeface="TT Ramillas Bold"/>
                  <a:sym typeface="TT Ramillas Bold"/>
                </a:rPr>
                <a:t> Objectives of the Presentation:</a:t>
              </a:r>
            </a:p>
            <a:p>
              <a:pPr algn="l">
                <a:lnSpc>
                  <a:spcPts val="3691"/>
                </a:lnSpc>
              </a:pPr>
              <a:r>
                <a:rPr lang="en-US" sz="2599" b="true">
                  <a:solidFill>
                    <a:srgbClr val="000000"/>
                  </a:solidFill>
                  <a:latin typeface="TT Ramillas Bold"/>
                  <a:ea typeface="TT Ramillas Bold"/>
                  <a:cs typeface="TT Ramillas Bold"/>
                  <a:sym typeface="TT Ramillas Bold"/>
                </a:rPr>
                <a:t>       1.</a:t>
              </a:r>
              <a:r>
                <a:rPr lang="en-US" sz="2599" b="true">
                  <a:solidFill>
                    <a:srgbClr val="000000"/>
                  </a:solidFill>
                  <a:latin typeface="TT Ramillas Bold"/>
                  <a:ea typeface="TT Ramillas Bold"/>
                  <a:cs typeface="TT Ramillas Bold"/>
                  <a:sym typeface="TT Ramillas Bold"/>
                </a:rPr>
                <a:t>Explore how AI is used in healthcare.</a:t>
              </a:r>
            </a:p>
            <a:p>
              <a:pPr algn="l">
                <a:lnSpc>
                  <a:spcPts val="3639"/>
                </a:lnSpc>
              </a:pPr>
              <a:r>
                <a:rPr lang="en-US" sz="2599">
                  <a:solidFill>
                    <a:srgbClr val="000000"/>
                  </a:solidFill>
                  <a:latin typeface="TT Ramillas"/>
                  <a:ea typeface="TT Ramillas"/>
                  <a:cs typeface="TT Ramillas"/>
                  <a:sym typeface="TT Ramillas"/>
                </a:rPr>
                <a:t>       </a:t>
              </a:r>
              <a:r>
                <a:rPr lang="en-US" sz="2599" b="true">
                  <a:solidFill>
                    <a:srgbClr val="000000"/>
                  </a:solidFill>
                  <a:latin typeface="TT Ramillas Bold"/>
                  <a:ea typeface="TT Ramillas Bold"/>
                  <a:cs typeface="TT Ramillas Bold"/>
                  <a:sym typeface="TT Ramillas Bold"/>
                </a:rPr>
                <a:t>2.</a:t>
              </a:r>
              <a:r>
                <a:rPr lang="en-US" sz="2599" b="true">
                  <a:solidFill>
                    <a:srgbClr val="000000"/>
                  </a:solidFill>
                  <a:latin typeface="TT Ramillas Bold"/>
                  <a:ea typeface="TT Ramillas Bold"/>
                  <a:cs typeface="TT Ramillas Bold"/>
                  <a:sym typeface="TT Ramillas Bold"/>
                </a:rPr>
                <a:t>Highlight key areas where AI is making an impact.</a:t>
              </a:r>
            </a:p>
            <a:p>
              <a:pPr algn="l">
                <a:lnSpc>
                  <a:spcPts val="3639"/>
                </a:lnSpc>
              </a:pPr>
              <a:r>
                <a:rPr lang="en-US" sz="2599">
                  <a:solidFill>
                    <a:srgbClr val="000000"/>
                  </a:solidFill>
                  <a:latin typeface="TT Ramillas"/>
                  <a:ea typeface="TT Ramillas"/>
                  <a:cs typeface="TT Ramillas"/>
                  <a:sym typeface="TT Ramillas"/>
                </a:rPr>
                <a:t>       </a:t>
              </a:r>
              <a:r>
                <a:rPr lang="en-US" sz="2599" b="true">
                  <a:solidFill>
                    <a:srgbClr val="000000"/>
                  </a:solidFill>
                  <a:latin typeface="TT Ramillas Bold"/>
                  <a:ea typeface="TT Ramillas Bold"/>
                  <a:cs typeface="TT Ramillas Bold"/>
                  <a:sym typeface="TT Ramillas Bold"/>
                </a:rPr>
                <a:t>3.</a:t>
              </a:r>
              <a:r>
                <a:rPr lang="en-US" sz="2599" b="true">
                  <a:solidFill>
                    <a:srgbClr val="000000"/>
                  </a:solidFill>
                  <a:latin typeface="TT Ramillas Bold"/>
                  <a:ea typeface="TT Ramillas Bold"/>
                  <a:cs typeface="TT Ramillas Bold"/>
                  <a:sym typeface="TT Ramillas Bold"/>
                </a:rPr>
                <a:t>Discuss challenges and the future potential of AI in healthcare.</a:t>
              </a:r>
            </a:p>
            <a:p>
              <a:pPr algn="l">
                <a:lnSpc>
                  <a:spcPts val="3639"/>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859" y="1798869"/>
            <a:ext cx="14985088" cy="1494155"/>
            <a:chOff x="0" y="0"/>
            <a:chExt cx="19980117" cy="1992206"/>
          </a:xfrm>
        </p:grpSpPr>
        <p:sp>
          <p:nvSpPr>
            <p:cNvPr name="TextBox 3" id="3"/>
            <p:cNvSpPr txBox="true"/>
            <p:nvPr/>
          </p:nvSpPr>
          <p:spPr>
            <a:xfrm rot="0">
              <a:off x="0" y="219075"/>
              <a:ext cx="19980117" cy="426931"/>
            </a:xfrm>
            <a:prstGeom prst="rect">
              <a:avLst/>
            </a:prstGeom>
          </p:spPr>
          <p:txBody>
            <a:bodyPr anchor="t" rtlCol="false" tIns="0" lIns="0" bIns="0" rIns="0">
              <a:spAutoFit/>
            </a:bodyPr>
            <a:lstStyle/>
            <a:p>
              <a:pPr algn="l">
                <a:lnSpc>
                  <a:spcPts val="1599"/>
                </a:lnSpc>
              </a:pPr>
              <a:r>
                <a:rPr lang="en-US" sz="3199" b="true">
                  <a:solidFill>
                    <a:srgbClr val="4C72FF"/>
                  </a:solidFill>
                  <a:latin typeface="TT Ramillas Bold"/>
                  <a:ea typeface="TT Ramillas Bold"/>
                  <a:cs typeface="TT Ramillas Bold"/>
                  <a:sym typeface="TT Ramillas Bold"/>
                </a:rPr>
                <a:t>Transformative Impact</a:t>
              </a:r>
            </a:p>
          </p:txBody>
        </p:sp>
        <p:sp>
          <p:nvSpPr>
            <p:cNvPr name="TextBox 4" id="4"/>
            <p:cNvSpPr txBox="true"/>
            <p:nvPr/>
          </p:nvSpPr>
          <p:spPr>
            <a:xfrm rot="0">
              <a:off x="0" y="763481"/>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AI is revolutionizing healthcare, improving diagnostics, treatment personalization, and patient engagement.</a:t>
              </a:r>
            </a:p>
          </p:txBody>
        </p:sp>
      </p:grpSp>
      <p:sp>
        <p:nvSpPr>
          <p:cNvPr name="AutoShape 5" id="5"/>
          <p:cNvSpPr/>
          <p:nvPr/>
        </p:nvSpPr>
        <p:spPr>
          <a:xfrm>
            <a:off x="1240859" y="3521624"/>
            <a:ext cx="16018441" cy="0"/>
          </a:xfrm>
          <a:prstGeom prst="line">
            <a:avLst/>
          </a:prstGeom>
          <a:ln cap="flat" w="38100">
            <a:solidFill>
              <a:srgbClr val="DDEAFD"/>
            </a:solidFill>
            <a:prstDash val="solid"/>
            <a:headEnd type="none" len="sm" w="sm"/>
            <a:tailEnd type="none" len="sm" w="sm"/>
          </a:ln>
        </p:spPr>
      </p:sp>
      <p:sp>
        <p:nvSpPr>
          <p:cNvPr name="TextBox 6" id="6"/>
          <p:cNvSpPr txBox="true"/>
          <p:nvPr/>
        </p:nvSpPr>
        <p:spPr>
          <a:xfrm rot="0">
            <a:off x="1827102" y="818204"/>
            <a:ext cx="10360359" cy="619125"/>
          </a:xfrm>
          <a:prstGeom prst="rect">
            <a:avLst/>
          </a:prstGeom>
        </p:spPr>
        <p:txBody>
          <a:bodyPr anchor="t" rtlCol="false" tIns="0" lIns="0" bIns="0" rIns="0">
            <a:spAutoFit/>
          </a:bodyPr>
          <a:lstStyle/>
          <a:p>
            <a:pPr algn="just" marL="0" indent="0" lvl="0">
              <a:lnSpc>
                <a:spcPts val="4500"/>
              </a:lnSpc>
            </a:pPr>
            <a:r>
              <a:rPr lang="en-US" b="true" sz="4500" spc="-112">
                <a:solidFill>
                  <a:srgbClr val="000000"/>
                </a:solidFill>
                <a:latin typeface="Roboto Bold"/>
                <a:ea typeface="Roboto Bold"/>
                <a:cs typeface="Roboto Bold"/>
                <a:sym typeface="Roboto Bold"/>
              </a:rPr>
              <a:t>CONCLUSION</a:t>
            </a:r>
          </a:p>
        </p:txBody>
      </p:sp>
      <p:grpSp>
        <p:nvGrpSpPr>
          <p:cNvPr name="Group 7" id="7"/>
          <p:cNvGrpSpPr/>
          <p:nvPr/>
        </p:nvGrpSpPr>
        <p:grpSpPr>
          <a:xfrm rot="0">
            <a:off x="1240859" y="882270"/>
            <a:ext cx="424318" cy="42431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76200"/>
              <a:ext cx="660400" cy="660400"/>
            </a:xfrm>
            <a:prstGeom prst="rect">
              <a:avLst/>
            </a:prstGeom>
          </p:spPr>
          <p:txBody>
            <a:bodyPr anchor="ctr" rtlCol="false" tIns="13410" lIns="13410" bIns="13410" rIns="13410"/>
            <a:lstStyle/>
            <a:p>
              <a:pPr algn="ctr">
                <a:lnSpc>
                  <a:spcPts val="1872"/>
                </a:lnSpc>
              </a:pPr>
            </a:p>
          </p:txBody>
        </p:sp>
      </p:grpSp>
      <p:grpSp>
        <p:nvGrpSpPr>
          <p:cNvPr name="Group 10" id="10"/>
          <p:cNvGrpSpPr/>
          <p:nvPr/>
        </p:nvGrpSpPr>
        <p:grpSpPr>
          <a:xfrm rot="0">
            <a:off x="1240859" y="3750224"/>
            <a:ext cx="14985088" cy="1437799"/>
            <a:chOff x="0" y="0"/>
            <a:chExt cx="19980117" cy="1917065"/>
          </a:xfrm>
        </p:grpSpPr>
        <p:sp>
          <p:nvSpPr>
            <p:cNvPr name="TextBox 11" id="11"/>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Ongoing Innovation</a:t>
              </a:r>
            </a:p>
          </p:txBody>
        </p:sp>
        <p:sp>
          <p:nvSpPr>
            <p:cNvPr name="TextBox 12" id="12"/>
            <p:cNvSpPr txBox="true"/>
            <p:nvPr/>
          </p:nvSpPr>
          <p:spPr>
            <a:xfrm rot="0">
              <a:off x="0" y="688340"/>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Continued advancements in AI technology promise to enhance healthcare delivery and outcomes in the coming years.</a:t>
              </a:r>
            </a:p>
          </p:txBody>
        </p:sp>
      </p:grpSp>
      <p:sp>
        <p:nvSpPr>
          <p:cNvPr name="AutoShape 13" id="13"/>
          <p:cNvSpPr/>
          <p:nvPr/>
        </p:nvSpPr>
        <p:spPr>
          <a:xfrm>
            <a:off x="1240859" y="5388048"/>
            <a:ext cx="16018441" cy="0"/>
          </a:xfrm>
          <a:prstGeom prst="line">
            <a:avLst/>
          </a:prstGeom>
          <a:ln cap="flat" w="38100">
            <a:solidFill>
              <a:srgbClr val="DDEAFD"/>
            </a:solidFill>
            <a:prstDash val="solid"/>
            <a:headEnd type="none" len="sm" w="sm"/>
            <a:tailEnd type="none" len="sm" w="sm"/>
          </a:ln>
        </p:spPr>
      </p:sp>
      <p:grpSp>
        <p:nvGrpSpPr>
          <p:cNvPr name="Group 14" id="14"/>
          <p:cNvGrpSpPr/>
          <p:nvPr/>
        </p:nvGrpSpPr>
        <p:grpSpPr>
          <a:xfrm rot="0">
            <a:off x="1240859" y="5616648"/>
            <a:ext cx="14985088" cy="1869440"/>
            <a:chOff x="0" y="0"/>
            <a:chExt cx="19980117" cy="2492587"/>
          </a:xfrm>
        </p:grpSpPr>
        <p:sp>
          <p:nvSpPr>
            <p:cNvPr name="TextBox 15" id="15"/>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Collaboration Needed</a:t>
              </a:r>
            </a:p>
          </p:txBody>
        </p:sp>
        <p:sp>
          <p:nvSpPr>
            <p:cNvPr name="TextBox 16" id="16"/>
            <p:cNvSpPr txBox="true"/>
            <p:nvPr/>
          </p:nvSpPr>
          <p:spPr>
            <a:xfrm rot="0">
              <a:off x="0" y="654262"/>
              <a:ext cx="19980117" cy="18383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Successful implementation of AI requires collaboration between healthcare professionals, data scientists, and policymakers to address challenges and maximize benefits.</a:t>
              </a:r>
            </a:p>
          </p:txBody>
        </p:sp>
      </p:grpSp>
      <p:sp>
        <p:nvSpPr>
          <p:cNvPr name="AutoShape 17" id="17"/>
          <p:cNvSpPr/>
          <p:nvPr/>
        </p:nvSpPr>
        <p:spPr>
          <a:xfrm>
            <a:off x="1240859" y="7668624"/>
            <a:ext cx="16018441" cy="0"/>
          </a:xfrm>
          <a:prstGeom prst="line">
            <a:avLst/>
          </a:prstGeom>
          <a:ln cap="flat" w="38100">
            <a:solidFill>
              <a:srgbClr val="DDEAFD"/>
            </a:solidFill>
            <a:prstDash val="solid"/>
            <a:headEnd type="none" len="sm" w="sm"/>
            <a:tailEnd type="none" len="sm" w="sm"/>
          </a:ln>
        </p:spPr>
      </p:sp>
      <p:grpSp>
        <p:nvGrpSpPr>
          <p:cNvPr name="Group 18" id="18"/>
          <p:cNvGrpSpPr/>
          <p:nvPr/>
        </p:nvGrpSpPr>
        <p:grpSpPr>
          <a:xfrm rot="0">
            <a:off x="1240859" y="7836581"/>
            <a:ext cx="14985088" cy="1421719"/>
            <a:chOff x="0" y="0"/>
            <a:chExt cx="19980117" cy="1895625"/>
          </a:xfrm>
        </p:grpSpPr>
        <p:sp>
          <p:nvSpPr>
            <p:cNvPr name="TextBox 19" id="19"/>
            <p:cNvSpPr txBox="true"/>
            <p:nvPr/>
          </p:nvSpPr>
          <p:spPr>
            <a:xfrm rot="0">
              <a:off x="0" y="28575"/>
              <a:ext cx="19980117" cy="609812"/>
            </a:xfrm>
            <a:prstGeom prst="rect">
              <a:avLst/>
            </a:prstGeom>
          </p:spPr>
          <p:txBody>
            <a:bodyPr anchor="t" rtlCol="false" tIns="0" lIns="0" bIns="0" rIns="0">
              <a:spAutoFit/>
            </a:bodyPr>
            <a:lstStyle/>
            <a:p>
              <a:pPr algn="l">
                <a:lnSpc>
                  <a:spcPts val="3519"/>
                </a:lnSpc>
              </a:pPr>
              <a:r>
                <a:rPr lang="en-US" sz="3199" b="true">
                  <a:solidFill>
                    <a:srgbClr val="4C72FF"/>
                  </a:solidFill>
                  <a:latin typeface="TT Ramillas Bold"/>
                  <a:ea typeface="TT Ramillas Bold"/>
                  <a:cs typeface="TT Ramillas Bold"/>
                  <a:sym typeface="TT Ramillas Bold"/>
                </a:rPr>
                <a:t>Future Outlook</a:t>
              </a:r>
            </a:p>
          </p:txBody>
        </p:sp>
        <p:sp>
          <p:nvSpPr>
            <p:cNvPr name="TextBox 20" id="20"/>
            <p:cNvSpPr txBox="true"/>
            <p:nvPr/>
          </p:nvSpPr>
          <p:spPr>
            <a:xfrm rot="0">
              <a:off x="0" y="666900"/>
              <a:ext cx="19980117" cy="1228725"/>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000000"/>
                  </a:solidFill>
                  <a:latin typeface="Inter"/>
                  <a:ea typeface="Inter"/>
                  <a:cs typeface="Inter"/>
                  <a:sym typeface="Inter"/>
                </a:rPr>
                <a:t>As AI evolves, it holds the potential to create a more efficient, accessible, and effective healthcare system for everyone.</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5374" y="1232671"/>
            <a:ext cx="6198184" cy="6058108"/>
            <a:chOff x="0" y="0"/>
            <a:chExt cx="831594" cy="812800"/>
          </a:xfrm>
        </p:grpSpPr>
        <p:sp>
          <p:nvSpPr>
            <p:cNvPr name="Freeform 3" id="3"/>
            <p:cNvSpPr/>
            <p:nvPr/>
          </p:nvSpPr>
          <p:spPr>
            <a:xfrm flipH="false" flipV="false" rot="0">
              <a:off x="0" y="0"/>
              <a:ext cx="831594" cy="812800"/>
            </a:xfrm>
            <a:custGeom>
              <a:avLst/>
              <a:gdLst/>
              <a:ahLst/>
              <a:cxnLst/>
              <a:rect r="r" b="b" t="t" l="l"/>
              <a:pathLst>
                <a:path h="812800" w="831594">
                  <a:moveTo>
                    <a:pt x="415797" y="0"/>
                  </a:moveTo>
                  <a:cubicBezTo>
                    <a:pt x="186159" y="0"/>
                    <a:pt x="0" y="181951"/>
                    <a:pt x="0" y="406400"/>
                  </a:cubicBezTo>
                  <a:cubicBezTo>
                    <a:pt x="0" y="630849"/>
                    <a:pt x="186159" y="812800"/>
                    <a:pt x="415797" y="812800"/>
                  </a:cubicBezTo>
                  <a:cubicBezTo>
                    <a:pt x="645435" y="812800"/>
                    <a:pt x="831594" y="630849"/>
                    <a:pt x="831594" y="406400"/>
                  </a:cubicBezTo>
                  <a:cubicBezTo>
                    <a:pt x="831594" y="181951"/>
                    <a:pt x="645435" y="0"/>
                    <a:pt x="415797" y="0"/>
                  </a:cubicBezTo>
                  <a:close/>
                </a:path>
              </a:pathLst>
            </a:custGeom>
            <a:solidFill>
              <a:srgbClr val="4C72FF"/>
            </a:solidFill>
          </p:spPr>
        </p:sp>
        <p:sp>
          <p:nvSpPr>
            <p:cNvPr name="TextBox 4" id="4"/>
            <p:cNvSpPr txBox="true"/>
            <p:nvPr/>
          </p:nvSpPr>
          <p:spPr>
            <a:xfrm>
              <a:off x="77962" y="28575"/>
              <a:ext cx="675670" cy="708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1028700"/>
            <a:ext cx="793131" cy="7931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72FF"/>
            </a:solidFill>
          </p:spPr>
        </p:sp>
        <p:sp>
          <p:nvSpPr>
            <p:cNvPr name="TextBox 7" id="7"/>
            <p:cNvSpPr txBox="true"/>
            <p:nvPr/>
          </p:nvSpPr>
          <p:spPr>
            <a:xfrm>
              <a:off x="76200" y="76200"/>
              <a:ext cx="660400" cy="660400"/>
            </a:xfrm>
            <a:prstGeom prst="rect">
              <a:avLst/>
            </a:prstGeom>
          </p:spPr>
          <p:txBody>
            <a:bodyPr anchor="ctr" rtlCol="false" tIns="25066" lIns="25066" bIns="25066" rIns="25066"/>
            <a:lstStyle/>
            <a:p>
              <a:pPr algn="ctr">
                <a:lnSpc>
                  <a:spcPts val="1872"/>
                </a:lnSpc>
              </a:pPr>
            </a:p>
          </p:txBody>
        </p:sp>
      </p:grpSp>
      <p:sp>
        <p:nvSpPr>
          <p:cNvPr name="Freeform 8" id="8"/>
          <p:cNvSpPr/>
          <p:nvPr/>
        </p:nvSpPr>
        <p:spPr>
          <a:xfrm flipH="false" flipV="false" rot="0">
            <a:off x="2267066" y="203043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992004" y="8771562"/>
            <a:ext cx="4258808" cy="464819"/>
          </a:xfrm>
          <a:prstGeom prst="rect">
            <a:avLst/>
          </a:prstGeom>
        </p:spPr>
        <p:txBody>
          <a:bodyPr anchor="t" rtlCol="false" tIns="0" lIns="0" bIns="0" rIns="0">
            <a:spAutoFit/>
          </a:bodyPr>
          <a:lstStyle/>
          <a:p>
            <a:pPr algn="ctr">
              <a:lnSpc>
                <a:spcPts val="3780"/>
              </a:lnSpc>
            </a:pPr>
            <a:r>
              <a:rPr lang="en-US" sz="2700">
                <a:solidFill>
                  <a:srgbClr val="000000"/>
                </a:solidFill>
                <a:latin typeface="Inter"/>
                <a:ea typeface="Inter"/>
                <a:cs typeface="Inter"/>
                <a:sym typeface="Inter"/>
              </a:rPr>
              <a:t>21002170110155</a:t>
            </a:r>
          </a:p>
        </p:txBody>
      </p:sp>
      <p:sp>
        <p:nvSpPr>
          <p:cNvPr name="TextBox 10" id="10"/>
          <p:cNvSpPr txBox="true"/>
          <p:nvPr/>
        </p:nvSpPr>
        <p:spPr>
          <a:xfrm rot="0">
            <a:off x="1028700" y="7990400"/>
            <a:ext cx="6394858" cy="655320"/>
          </a:xfrm>
          <a:prstGeom prst="rect">
            <a:avLst/>
          </a:prstGeom>
        </p:spPr>
        <p:txBody>
          <a:bodyPr anchor="t" rtlCol="false" tIns="0" lIns="0" bIns="0" rIns="0">
            <a:spAutoFit/>
          </a:bodyPr>
          <a:lstStyle/>
          <a:p>
            <a:pPr algn="ctr">
              <a:lnSpc>
                <a:spcPts val="4800"/>
              </a:lnSpc>
            </a:pPr>
            <a:r>
              <a:rPr lang="en-US" sz="4800">
                <a:solidFill>
                  <a:srgbClr val="000000"/>
                </a:solidFill>
                <a:latin typeface="TT Ramillas"/>
                <a:ea typeface="TT Ramillas"/>
                <a:cs typeface="TT Ramillas"/>
                <a:sym typeface="TT Ramillas"/>
              </a:rPr>
              <a:t>Kuldeep Rathod</a:t>
            </a:r>
          </a:p>
        </p:txBody>
      </p:sp>
      <p:sp>
        <p:nvSpPr>
          <p:cNvPr name="TextBox 11" id="11"/>
          <p:cNvSpPr txBox="true"/>
          <p:nvPr/>
        </p:nvSpPr>
        <p:spPr>
          <a:xfrm rot="0">
            <a:off x="8456762" y="2097663"/>
            <a:ext cx="10542333" cy="4667076"/>
          </a:xfrm>
          <a:prstGeom prst="rect">
            <a:avLst/>
          </a:prstGeom>
        </p:spPr>
        <p:txBody>
          <a:bodyPr anchor="t" rtlCol="false" tIns="0" lIns="0" bIns="0" rIns="0">
            <a:spAutoFit/>
          </a:bodyPr>
          <a:lstStyle/>
          <a:p>
            <a:pPr algn="l">
              <a:lnSpc>
                <a:spcPts val="20191"/>
              </a:lnSpc>
            </a:pPr>
            <a:r>
              <a:rPr lang="en-US" sz="16025" spc="-624" u="sng">
                <a:solidFill>
                  <a:srgbClr val="4C72FF"/>
                </a:solidFill>
                <a:latin typeface="TT Ramillas"/>
                <a:ea typeface="TT Ramillas"/>
                <a:cs typeface="TT Ramillas"/>
                <a:sym typeface="TT Ramillas"/>
              </a:rPr>
              <a:t>Thank</a:t>
            </a:r>
          </a:p>
          <a:p>
            <a:pPr algn="l" marL="0" indent="0" lvl="0">
              <a:lnSpc>
                <a:spcPts val="13621"/>
              </a:lnSpc>
            </a:pPr>
            <a:r>
              <a:rPr lang="en-US" sz="16025" spc="-624" u="sng">
                <a:solidFill>
                  <a:srgbClr val="4C72FF"/>
                </a:solidFill>
                <a:latin typeface="TT Ramillas"/>
                <a:ea typeface="TT Ramillas"/>
                <a:cs typeface="TT Ramillas"/>
                <a:sym typeface="TT Ramillas"/>
              </a:rPr>
              <a:t>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sp>
        <p:nvSpPr>
          <p:cNvPr name="TextBox 2" id="2"/>
          <p:cNvSpPr txBox="true"/>
          <p:nvPr/>
        </p:nvSpPr>
        <p:spPr>
          <a:xfrm rot="0">
            <a:off x="1004078" y="997241"/>
            <a:ext cx="16255222" cy="896620"/>
          </a:xfrm>
          <a:prstGeom prst="rect">
            <a:avLst/>
          </a:prstGeom>
        </p:spPr>
        <p:txBody>
          <a:bodyPr anchor="t" rtlCol="false" tIns="0" lIns="0" bIns="0" rIns="0">
            <a:spAutoFit/>
          </a:bodyPr>
          <a:lstStyle/>
          <a:p>
            <a:pPr algn="l">
              <a:lnSpc>
                <a:spcPts val="6799"/>
              </a:lnSpc>
            </a:pPr>
            <a:r>
              <a:rPr lang="en-US" sz="6799">
                <a:solidFill>
                  <a:srgbClr val="FFFFFF"/>
                </a:solidFill>
                <a:latin typeface="TT Ramillas"/>
                <a:ea typeface="TT Ramillas"/>
                <a:cs typeface="TT Ramillas"/>
                <a:sym typeface="TT Ramillas"/>
              </a:rPr>
              <a:t>History and Evolution of AI in Healthcare</a:t>
            </a:r>
          </a:p>
        </p:txBody>
      </p:sp>
      <p:grpSp>
        <p:nvGrpSpPr>
          <p:cNvPr name="Group 3" id="3"/>
          <p:cNvGrpSpPr/>
          <p:nvPr/>
        </p:nvGrpSpPr>
        <p:grpSpPr>
          <a:xfrm rot="0">
            <a:off x="1004078" y="2198661"/>
            <a:ext cx="16255222" cy="2944839"/>
            <a:chOff x="0" y="0"/>
            <a:chExt cx="4281211" cy="775596"/>
          </a:xfrm>
        </p:grpSpPr>
        <p:sp>
          <p:nvSpPr>
            <p:cNvPr name="Freeform 4" id="4"/>
            <p:cNvSpPr/>
            <p:nvPr/>
          </p:nvSpPr>
          <p:spPr>
            <a:xfrm flipH="false" flipV="false" rot="0">
              <a:off x="0" y="0"/>
              <a:ext cx="4281211" cy="775595"/>
            </a:xfrm>
            <a:custGeom>
              <a:avLst/>
              <a:gdLst/>
              <a:ahLst/>
              <a:cxnLst/>
              <a:rect r="r" b="b" t="t" l="l"/>
              <a:pathLst>
                <a:path h="775595" w="4281211">
                  <a:moveTo>
                    <a:pt x="11907" y="0"/>
                  </a:moveTo>
                  <a:lnTo>
                    <a:pt x="4269304" y="0"/>
                  </a:lnTo>
                  <a:cubicBezTo>
                    <a:pt x="4272462" y="0"/>
                    <a:pt x="4275491" y="1254"/>
                    <a:pt x="4277723" y="3487"/>
                  </a:cubicBezTo>
                  <a:cubicBezTo>
                    <a:pt x="4279956" y="5720"/>
                    <a:pt x="4281211" y="8749"/>
                    <a:pt x="4281211" y="11907"/>
                  </a:cubicBezTo>
                  <a:lnTo>
                    <a:pt x="4281211" y="763689"/>
                  </a:lnTo>
                  <a:cubicBezTo>
                    <a:pt x="4281211" y="770265"/>
                    <a:pt x="4275880" y="775595"/>
                    <a:pt x="4269304" y="775595"/>
                  </a:cubicBezTo>
                  <a:lnTo>
                    <a:pt x="11907" y="775595"/>
                  </a:lnTo>
                  <a:cubicBezTo>
                    <a:pt x="8749" y="775595"/>
                    <a:pt x="5720" y="774341"/>
                    <a:pt x="3487" y="772108"/>
                  </a:cubicBezTo>
                  <a:cubicBezTo>
                    <a:pt x="1254" y="769875"/>
                    <a:pt x="0" y="766847"/>
                    <a:pt x="0" y="763689"/>
                  </a:cubicBezTo>
                  <a:lnTo>
                    <a:pt x="0" y="11907"/>
                  </a:lnTo>
                  <a:cubicBezTo>
                    <a:pt x="0" y="8749"/>
                    <a:pt x="1254" y="5720"/>
                    <a:pt x="3487" y="3487"/>
                  </a:cubicBezTo>
                  <a:cubicBezTo>
                    <a:pt x="5720" y="1254"/>
                    <a:pt x="8749" y="0"/>
                    <a:pt x="11907"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57150"/>
              <a:ext cx="4281211" cy="832746"/>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175583" y="2430242"/>
            <a:ext cx="15924522" cy="2259995"/>
          </a:xfrm>
          <a:prstGeom prst="rect">
            <a:avLst/>
          </a:prstGeom>
        </p:spPr>
        <p:txBody>
          <a:bodyPr anchor="t" rtlCol="false" tIns="0" lIns="0" bIns="0" rIns="0">
            <a:spAutoFit/>
          </a:bodyPr>
          <a:lstStyle/>
          <a:p>
            <a:pPr algn="l" marL="668261" indent="-334131" lvl="1">
              <a:lnSpc>
                <a:spcPts val="4519"/>
              </a:lnSpc>
              <a:buFont typeface="Arial"/>
              <a:buChar char="•"/>
            </a:pPr>
            <a:r>
              <a:rPr lang="en-US" sz="3095">
                <a:solidFill>
                  <a:srgbClr val="FFFFFF"/>
                </a:solidFill>
                <a:latin typeface="TT Ramillas"/>
                <a:ea typeface="TT Ramillas"/>
                <a:cs typeface="TT Ramillas"/>
                <a:sym typeface="TT Ramillas"/>
              </a:rPr>
              <a:t>The Early Days (1960s-1990s) :</a:t>
            </a:r>
          </a:p>
          <a:p>
            <a:pPr algn="just">
              <a:lnSpc>
                <a:spcPts val="4519"/>
              </a:lnSpc>
            </a:pPr>
            <a:r>
              <a:rPr lang="en-US" sz="3095">
                <a:solidFill>
                  <a:srgbClr val="FFFFFF"/>
                </a:solidFill>
                <a:latin typeface="TT Ramillas"/>
                <a:ea typeface="TT Ramillas"/>
                <a:cs typeface="TT Ramillas"/>
                <a:sym typeface="TT Ramillas"/>
              </a:rPr>
              <a:t>      </a:t>
            </a:r>
            <a:r>
              <a:rPr lang="en-US" sz="3095">
                <a:solidFill>
                  <a:srgbClr val="FFFFFF"/>
                </a:solidFill>
                <a:latin typeface="TT Ramillas"/>
                <a:ea typeface="TT Ramillas"/>
                <a:cs typeface="TT Ramillas"/>
                <a:sym typeface="TT Ramillas"/>
              </a:rPr>
              <a:t>The journey of AI in healthcare began with the development of expert systems, such as MYCIN, which helped in diagnosing infections. However, these systems were limited by the technology of the time, including computational power and the availability of data.</a:t>
            </a:r>
          </a:p>
        </p:txBody>
      </p:sp>
      <p:grpSp>
        <p:nvGrpSpPr>
          <p:cNvPr name="Group 7" id="7"/>
          <p:cNvGrpSpPr/>
          <p:nvPr/>
        </p:nvGrpSpPr>
        <p:grpSpPr>
          <a:xfrm rot="0">
            <a:off x="1004078" y="5302819"/>
            <a:ext cx="16255222" cy="4548482"/>
            <a:chOff x="0" y="0"/>
            <a:chExt cx="4281211" cy="1197954"/>
          </a:xfrm>
        </p:grpSpPr>
        <p:sp>
          <p:nvSpPr>
            <p:cNvPr name="Freeform 8" id="8"/>
            <p:cNvSpPr/>
            <p:nvPr/>
          </p:nvSpPr>
          <p:spPr>
            <a:xfrm flipH="false" flipV="false" rot="0">
              <a:off x="0" y="0"/>
              <a:ext cx="4281211" cy="1197954"/>
            </a:xfrm>
            <a:custGeom>
              <a:avLst/>
              <a:gdLst/>
              <a:ahLst/>
              <a:cxnLst/>
              <a:rect r="r" b="b" t="t" l="l"/>
              <a:pathLst>
                <a:path h="1197954" w="4281211">
                  <a:moveTo>
                    <a:pt x="11907" y="0"/>
                  </a:moveTo>
                  <a:lnTo>
                    <a:pt x="4269304" y="0"/>
                  </a:lnTo>
                  <a:cubicBezTo>
                    <a:pt x="4272462" y="0"/>
                    <a:pt x="4275491" y="1254"/>
                    <a:pt x="4277723" y="3487"/>
                  </a:cubicBezTo>
                  <a:cubicBezTo>
                    <a:pt x="4279956" y="5720"/>
                    <a:pt x="4281211" y="8749"/>
                    <a:pt x="4281211" y="11907"/>
                  </a:cubicBezTo>
                  <a:lnTo>
                    <a:pt x="4281211" y="1186047"/>
                  </a:lnTo>
                  <a:cubicBezTo>
                    <a:pt x="4281211" y="1189205"/>
                    <a:pt x="4279956" y="1192234"/>
                    <a:pt x="4277723" y="1194467"/>
                  </a:cubicBezTo>
                  <a:cubicBezTo>
                    <a:pt x="4275491" y="1196700"/>
                    <a:pt x="4272462" y="1197954"/>
                    <a:pt x="4269304" y="1197954"/>
                  </a:cubicBezTo>
                  <a:lnTo>
                    <a:pt x="11907" y="1197954"/>
                  </a:lnTo>
                  <a:cubicBezTo>
                    <a:pt x="8749" y="1197954"/>
                    <a:pt x="5720" y="1196700"/>
                    <a:pt x="3487" y="1194467"/>
                  </a:cubicBezTo>
                  <a:cubicBezTo>
                    <a:pt x="1254" y="1192234"/>
                    <a:pt x="0" y="1189205"/>
                    <a:pt x="0" y="1186047"/>
                  </a:cubicBezTo>
                  <a:lnTo>
                    <a:pt x="0" y="11907"/>
                  </a:lnTo>
                  <a:cubicBezTo>
                    <a:pt x="0" y="8749"/>
                    <a:pt x="1254" y="5720"/>
                    <a:pt x="3487" y="3487"/>
                  </a:cubicBezTo>
                  <a:cubicBezTo>
                    <a:pt x="5720" y="1254"/>
                    <a:pt x="8749" y="0"/>
                    <a:pt x="11907" y="0"/>
                  </a:cubicBezTo>
                  <a:close/>
                </a:path>
              </a:pathLst>
            </a:custGeom>
            <a:solidFill>
              <a:srgbClr val="000000">
                <a:alpha val="0"/>
              </a:srgbClr>
            </a:solidFill>
            <a:ln w="38100" cap="rnd">
              <a:solidFill>
                <a:srgbClr val="FFFFFF"/>
              </a:solidFill>
              <a:prstDash val="solid"/>
              <a:round/>
            </a:ln>
          </p:spPr>
        </p:sp>
        <p:sp>
          <p:nvSpPr>
            <p:cNvPr name="TextBox 9" id="9"/>
            <p:cNvSpPr txBox="true"/>
            <p:nvPr/>
          </p:nvSpPr>
          <p:spPr>
            <a:xfrm>
              <a:off x="0" y="-57150"/>
              <a:ext cx="4281211" cy="1255104"/>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175583" y="5456033"/>
            <a:ext cx="15936833" cy="4165853"/>
          </a:xfrm>
          <a:prstGeom prst="rect">
            <a:avLst/>
          </a:prstGeom>
        </p:spPr>
        <p:txBody>
          <a:bodyPr anchor="t" rtlCol="false" tIns="0" lIns="0" bIns="0" rIns="0">
            <a:spAutoFit/>
          </a:bodyPr>
          <a:lstStyle/>
          <a:p>
            <a:pPr algn="l" marL="669296" indent="-334648" lvl="1">
              <a:lnSpc>
                <a:spcPts val="4743"/>
              </a:lnSpc>
              <a:buFont typeface="Arial"/>
              <a:buChar char="•"/>
            </a:pPr>
            <a:r>
              <a:rPr lang="en-US" sz="3100">
                <a:solidFill>
                  <a:srgbClr val="FFFFFF"/>
                </a:solidFill>
                <a:latin typeface="TT Ramillas"/>
                <a:ea typeface="TT Ramillas"/>
                <a:cs typeface="TT Ramillas"/>
                <a:sym typeface="TT Ramillas"/>
              </a:rPr>
              <a:t>Rapid Growth in the 21st Century</a:t>
            </a:r>
          </a:p>
          <a:p>
            <a:pPr algn="l" marL="669296" indent="-334648" lvl="1">
              <a:lnSpc>
                <a:spcPts val="4743"/>
              </a:lnSpc>
              <a:buAutoNum type="arabicPeriod" startAt="1"/>
            </a:pPr>
            <a:r>
              <a:rPr lang="en-US" sz="3100">
                <a:solidFill>
                  <a:srgbClr val="FFFFFF"/>
                </a:solidFill>
                <a:latin typeface="TT Ramillas"/>
                <a:ea typeface="TT Ramillas"/>
                <a:cs typeface="TT Ramillas"/>
                <a:sym typeface="TT Ramillas"/>
              </a:rPr>
              <a:t> </a:t>
            </a:r>
            <a:r>
              <a:rPr lang="en-US" sz="3100">
                <a:solidFill>
                  <a:srgbClr val="FFFFFF"/>
                </a:solidFill>
                <a:latin typeface="TT Ramillas"/>
                <a:ea typeface="TT Ramillas"/>
                <a:cs typeface="TT Ramillas"/>
                <a:sym typeface="TT Ramillas"/>
              </a:rPr>
              <a:t>In the 2000s, we saw a shift toward machine learning techniques that allowed for improved diagnostic accuracy.</a:t>
            </a:r>
          </a:p>
          <a:p>
            <a:pPr algn="l" marL="669296" indent="-334648" lvl="1">
              <a:lnSpc>
                <a:spcPts val="4743"/>
              </a:lnSpc>
              <a:buAutoNum type="arabicPeriod" startAt="1"/>
            </a:pPr>
            <a:r>
              <a:rPr lang="en-US" sz="3100">
                <a:solidFill>
                  <a:srgbClr val="FFFFFF"/>
                </a:solidFill>
                <a:latin typeface="TT Ramillas"/>
                <a:ea typeface="TT Ramillas"/>
                <a:cs typeface="TT Ramillas"/>
                <a:sym typeface="TT Ramillas"/>
              </a:rPr>
              <a:t> </a:t>
            </a:r>
            <a:r>
              <a:rPr lang="en-US" sz="3100">
                <a:solidFill>
                  <a:srgbClr val="FFFFFF"/>
                </a:solidFill>
                <a:latin typeface="TT Ramillas"/>
                <a:ea typeface="TT Ramillas"/>
                <a:cs typeface="TT Ramillas"/>
                <a:sym typeface="TT Ramillas"/>
              </a:rPr>
              <a:t>The 2010s brought the deep learning revolution, enabling computers to recognize images and understand natural language, opening new doors in medical applications.</a:t>
            </a:r>
          </a:p>
          <a:p>
            <a:pPr algn="l" marL="669296" indent="-334648" lvl="1">
              <a:lnSpc>
                <a:spcPts val="4743"/>
              </a:lnSpc>
              <a:buAutoNum type="arabicPeriod" startAt="1"/>
            </a:pPr>
            <a:r>
              <a:rPr lang="en-US" sz="3100">
                <a:solidFill>
                  <a:srgbClr val="FFFFFF"/>
                </a:solidFill>
                <a:latin typeface="TT Ramillas"/>
                <a:ea typeface="TT Ramillas"/>
                <a:cs typeface="TT Ramillas"/>
                <a:sym typeface="TT Ramillas"/>
              </a:rPr>
              <a:t> </a:t>
            </a:r>
            <a:r>
              <a:rPr lang="en-US" sz="3100">
                <a:solidFill>
                  <a:srgbClr val="FFFFFF"/>
                </a:solidFill>
                <a:latin typeface="TT Ramillas"/>
                <a:ea typeface="TT Ramillas"/>
                <a:cs typeface="TT Ramillas"/>
                <a:sym typeface="TT Ramillas"/>
              </a:rPr>
              <a:t>Today, AI is integrated into various clinical settings, assisting in everything from diagnostics to personalized medicine.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38302" y="3771685"/>
            <a:ext cx="16230600"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AI fo</a:t>
            </a:r>
            <a:r>
              <a:rPr lang="en-US" sz="3000">
                <a:solidFill>
                  <a:srgbClr val="000000"/>
                </a:solidFill>
                <a:latin typeface="TT Ramillas"/>
                <a:ea typeface="TT Ramillas"/>
                <a:cs typeface="TT Ramillas"/>
                <a:sym typeface="TT Ramillas"/>
              </a:rPr>
              <a:t>r Diagnostics</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 algorithms analyze medical images (like X-rays and MRIs) with high accuracy, helping </a:t>
            </a:r>
          </a:p>
          <a:p>
            <a:pPr algn="l">
              <a:lnSpc>
                <a:spcPts val="4200"/>
              </a:lnSpc>
            </a:pPr>
            <a:r>
              <a:rPr lang="en-US" sz="3000">
                <a:solidFill>
                  <a:srgbClr val="000000"/>
                </a:solidFill>
                <a:latin typeface="TT Ramillas"/>
                <a:ea typeface="TT Ramillas"/>
                <a:cs typeface="TT Ramillas"/>
                <a:sym typeface="TT Ramillas"/>
              </a:rPr>
              <a:t>      radiologists detect diseases such as cancer earlier than traditional methods.</a:t>
            </a:r>
          </a:p>
          <a:p>
            <a:pPr algn="l">
              <a:lnSpc>
                <a:spcPts val="4200"/>
              </a:lnSpc>
            </a:pPr>
            <a:r>
              <a:rPr lang="en-US" sz="3000">
                <a:solidFill>
                  <a:srgbClr val="000000"/>
                </a:solidFill>
                <a:latin typeface="TT Ramillas"/>
                <a:ea typeface="TT Ramillas"/>
                <a:cs typeface="TT Ramillas"/>
                <a:sym typeface="TT Ramillas"/>
              </a:rPr>
              <a:t>                  Example: AI tools like Zebra Medical Vision can identify abnormalities in imaging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data, leading to faster diagnosis.</a:t>
            </a:r>
          </a:p>
          <a:p>
            <a:pPr algn="l">
              <a:lnSpc>
                <a:spcPts val="4200"/>
              </a:lnSpc>
            </a:pPr>
          </a:p>
        </p:txBody>
      </p:sp>
      <p:sp>
        <p:nvSpPr>
          <p:cNvPr name="TextBox 3" id="3"/>
          <p:cNvSpPr txBox="true"/>
          <p:nvPr/>
        </p:nvSpPr>
        <p:spPr>
          <a:xfrm rot="0">
            <a:off x="1138302" y="1149797"/>
            <a:ext cx="13222019" cy="1878330"/>
          </a:xfrm>
          <a:prstGeom prst="rect">
            <a:avLst/>
          </a:prstGeom>
        </p:spPr>
        <p:txBody>
          <a:bodyPr anchor="t" rtlCol="false" tIns="0" lIns="0" bIns="0" rIns="0">
            <a:spAutoFit/>
          </a:bodyPr>
          <a:lstStyle/>
          <a:p>
            <a:pPr algn="l">
              <a:lnSpc>
                <a:spcPts val="7200"/>
              </a:lnSpc>
            </a:pPr>
            <a:r>
              <a:rPr lang="en-US" sz="7200">
                <a:solidFill>
                  <a:srgbClr val="000000"/>
                </a:solidFill>
                <a:latin typeface="TT Ramillas"/>
                <a:ea typeface="TT Ramillas"/>
                <a:cs typeface="TT Ramillas"/>
                <a:sym typeface="TT Ramillas"/>
              </a:rPr>
              <a:t>Current Applications of AI in Healthcare</a:t>
            </a:r>
          </a:p>
        </p:txBody>
      </p:sp>
      <p:sp>
        <p:nvSpPr>
          <p:cNvPr name="AutoShape 4" id="4"/>
          <p:cNvSpPr/>
          <p:nvPr/>
        </p:nvSpPr>
        <p:spPr>
          <a:xfrm>
            <a:off x="-223092" y="3545103"/>
            <a:ext cx="18511092" cy="0"/>
          </a:xfrm>
          <a:prstGeom prst="line">
            <a:avLst/>
          </a:prstGeom>
          <a:ln cap="flat" w="38100">
            <a:solidFill>
              <a:srgbClr val="DDEAFD"/>
            </a:solidFill>
            <a:prstDash val="solid"/>
            <a:headEnd type="none" len="sm" w="sm"/>
            <a:tailEnd type="none" len="sm" w="sm"/>
          </a:ln>
        </p:spPr>
      </p:sp>
      <p:sp>
        <p:nvSpPr>
          <p:cNvPr name="TextBox 5" id="5"/>
          <p:cNvSpPr txBox="true"/>
          <p:nvPr/>
        </p:nvSpPr>
        <p:spPr>
          <a:xfrm rot="0">
            <a:off x="1138302" y="6581775"/>
            <a:ext cx="16230600"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Robotic Surgery</a:t>
            </a:r>
          </a:p>
          <a:p>
            <a:pPr algn="l">
              <a:lnSpc>
                <a:spcPts val="4200"/>
              </a:lnSpc>
            </a:pPr>
            <a:r>
              <a:rPr lang="en-US" sz="3000">
                <a:solidFill>
                  <a:srgbClr val="000000"/>
                </a:solidFill>
                <a:latin typeface="TT Ramillas"/>
                <a:ea typeface="TT Ramillas"/>
                <a:cs typeface="TT Ramillas"/>
                <a:sym typeface="TT Ramillas"/>
              </a:rPr>
              <a:t>      AI-powered robotic systems assist surgeons by providing enhanced precision and control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during complex procedures, leading to better patient outcomes.</a:t>
            </a:r>
          </a:p>
          <a:p>
            <a:pPr algn="l">
              <a:lnSpc>
                <a:spcPts val="4200"/>
              </a:lnSpc>
            </a:pPr>
            <a:r>
              <a:rPr lang="en-US" sz="3000">
                <a:solidFill>
                  <a:srgbClr val="000000"/>
                </a:solidFill>
                <a:latin typeface="TT Ramillas"/>
                <a:ea typeface="TT Ramillas"/>
                <a:cs typeface="TT Ramillas"/>
                <a:sym typeface="TT Ramillas"/>
              </a:rPr>
              <a:t>                  Example: The da Vinci Surgical System allows surgeons to perform minimally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invasive surgeries with greater accuracy.</a:t>
            </a:r>
          </a:p>
          <a:p>
            <a:pPr algn="l">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771685"/>
            <a:ext cx="16230600" cy="2647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Personalized Medicine</a:t>
            </a:r>
          </a:p>
          <a:p>
            <a:pPr algn="l">
              <a:lnSpc>
                <a:spcPts val="4200"/>
              </a:lnSpc>
            </a:pPr>
            <a:r>
              <a:rPr lang="en-US" sz="3000">
                <a:solidFill>
                  <a:srgbClr val="000000"/>
                </a:solidFill>
                <a:latin typeface="TT Ramillas"/>
                <a:ea typeface="TT Ramillas"/>
                <a:cs typeface="TT Ramillas"/>
                <a:sym typeface="TT Ramillas"/>
              </a:rPr>
              <a:t>      AI analyzes patient data to tailor treatment plans based on individual needs, making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healthcare more effective and targeted.</a:t>
            </a:r>
          </a:p>
          <a:p>
            <a:pPr algn="l">
              <a:lnSpc>
                <a:spcPts val="4200"/>
              </a:lnSpc>
            </a:pPr>
            <a:r>
              <a:rPr lang="en-US" sz="3000">
                <a:solidFill>
                  <a:srgbClr val="000000"/>
                </a:solidFill>
                <a:latin typeface="TT Ramillas"/>
                <a:ea typeface="TT Ramillas"/>
                <a:cs typeface="TT Ramillas"/>
                <a:sym typeface="TT Ramillas"/>
              </a:rPr>
              <a:t>                  Example: Genetic data analysis through AI can help predict how patients will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respond to specific treatments.</a:t>
            </a:r>
          </a:p>
        </p:txBody>
      </p:sp>
      <p:sp>
        <p:nvSpPr>
          <p:cNvPr name="TextBox 3" id="3"/>
          <p:cNvSpPr txBox="true"/>
          <p:nvPr/>
        </p:nvSpPr>
        <p:spPr>
          <a:xfrm rot="0">
            <a:off x="1028700" y="1149797"/>
            <a:ext cx="13222019" cy="1878330"/>
          </a:xfrm>
          <a:prstGeom prst="rect">
            <a:avLst/>
          </a:prstGeom>
        </p:spPr>
        <p:txBody>
          <a:bodyPr anchor="t" rtlCol="false" tIns="0" lIns="0" bIns="0" rIns="0">
            <a:spAutoFit/>
          </a:bodyPr>
          <a:lstStyle/>
          <a:p>
            <a:pPr algn="l">
              <a:lnSpc>
                <a:spcPts val="7200"/>
              </a:lnSpc>
            </a:pPr>
            <a:r>
              <a:rPr lang="en-US" sz="7200">
                <a:solidFill>
                  <a:srgbClr val="000000"/>
                </a:solidFill>
                <a:latin typeface="TT Ramillas"/>
                <a:ea typeface="TT Ramillas"/>
                <a:cs typeface="TT Ramillas"/>
                <a:sym typeface="TT Ramillas"/>
              </a:rPr>
              <a:t>Current Applications of AI in Healthcare</a:t>
            </a:r>
          </a:p>
        </p:txBody>
      </p:sp>
      <p:sp>
        <p:nvSpPr>
          <p:cNvPr name="AutoShape 4" id="4"/>
          <p:cNvSpPr/>
          <p:nvPr/>
        </p:nvSpPr>
        <p:spPr>
          <a:xfrm>
            <a:off x="-223092" y="3545103"/>
            <a:ext cx="18511092" cy="0"/>
          </a:xfrm>
          <a:prstGeom prst="line">
            <a:avLst/>
          </a:prstGeom>
          <a:ln cap="flat" w="38100">
            <a:solidFill>
              <a:srgbClr val="DDEAFD"/>
            </a:solidFill>
            <a:prstDash val="solid"/>
            <a:headEnd type="none" len="sm" w="sm"/>
            <a:tailEnd type="none" len="sm" w="sm"/>
          </a:ln>
        </p:spPr>
      </p:sp>
      <p:sp>
        <p:nvSpPr>
          <p:cNvPr name="TextBox 5" id="5"/>
          <p:cNvSpPr txBox="true"/>
          <p:nvPr/>
        </p:nvSpPr>
        <p:spPr>
          <a:xfrm rot="0">
            <a:off x="1028700" y="6610350"/>
            <a:ext cx="16230600" cy="2114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Predictive Analytics</a:t>
            </a:r>
          </a:p>
          <a:p>
            <a:pPr algn="l">
              <a:lnSpc>
                <a:spcPts val="4200"/>
              </a:lnSpc>
            </a:pPr>
            <a:r>
              <a:rPr lang="en-US" sz="3000">
                <a:solidFill>
                  <a:srgbClr val="000000"/>
                </a:solidFill>
                <a:latin typeface="TT Ramillas"/>
                <a:ea typeface="TT Ramillas"/>
                <a:cs typeface="TT Ramillas"/>
                <a:sym typeface="TT Ramillas"/>
              </a:rPr>
              <a:t>      AI algorithms can predict patient outcomes and disease progression by analyzing historical  </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patient data and trends.</a:t>
            </a:r>
          </a:p>
          <a:p>
            <a:pPr algn="l">
              <a:lnSpc>
                <a:spcPts val="4200"/>
              </a:lnSpc>
            </a:pPr>
            <a:r>
              <a:rPr lang="en-US" sz="3000">
                <a:solidFill>
                  <a:srgbClr val="000000"/>
                </a:solidFill>
                <a:latin typeface="TT Ramillas"/>
                <a:ea typeface="TT Ramillas"/>
                <a:cs typeface="TT Ramillas"/>
                <a:sym typeface="TT Ramillas"/>
              </a:rPr>
              <a:t>                  Example: Hospitals use predictive models to identify patients at risk of readmission.</a:t>
            </a:r>
          </a:p>
        </p:txBody>
      </p:sp>
      <p:sp>
        <p:nvSpPr>
          <p:cNvPr name="TextBox 6" id="6"/>
          <p:cNvSpPr txBox="true"/>
          <p:nvPr/>
        </p:nvSpPr>
        <p:spPr>
          <a:xfrm rot="0">
            <a:off x="1028700" y="8907527"/>
            <a:ext cx="16230600" cy="514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Virtual Health Assistants , Drug Discovery , etc...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C72F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6501929"/>
          </a:xfrm>
          <a:custGeom>
            <a:avLst/>
            <a:gdLst/>
            <a:ahLst/>
            <a:cxnLst/>
            <a:rect r="r" b="b" t="t" l="l"/>
            <a:pathLst>
              <a:path h="6501929" w="18288000">
                <a:moveTo>
                  <a:pt x="0" y="0"/>
                </a:moveTo>
                <a:lnTo>
                  <a:pt x="18288000" y="0"/>
                </a:lnTo>
                <a:lnTo>
                  <a:pt x="18288000" y="6501929"/>
                </a:lnTo>
                <a:lnTo>
                  <a:pt x="0" y="6501929"/>
                </a:lnTo>
                <a:lnTo>
                  <a:pt x="0" y="0"/>
                </a:lnTo>
                <a:close/>
              </a:path>
            </a:pathLst>
          </a:custGeom>
          <a:blipFill>
            <a:blip r:embed="rId2"/>
            <a:stretch>
              <a:fillRect l="0" t="-43756" r="0" b="-43756"/>
            </a:stretch>
          </a:blipFill>
          <a:ln cap="sq">
            <a:noFill/>
            <a:prstDash val="solid"/>
            <a:miter/>
          </a:ln>
        </p:spPr>
      </p:sp>
      <p:grpSp>
        <p:nvGrpSpPr>
          <p:cNvPr name="Group 3" id="3"/>
          <p:cNvGrpSpPr/>
          <p:nvPr/>
        </p:nvGrpSpPr>
        <p:grpSpPr>
          <a:xfrm rot="0">
            <a:off x="15877801" y="7715496"/>
            <a:ext cx="1381499" cy="138149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76200"/>
              <a:ext cx="660400" cy="660400"/>
            </a:xfrm>
            <a:prstGeom prst="rect">
              <a:avLst/>
            </a:prstGeom>
          </p:spPr>
          <p:txBody>
            <a:bodyPr anchor="ctr" rtlCol="false" tIns="51343" lIns="51343" bIns="51343" rIns="51343"/>
            <a:lstStyle/>
            <a:p>
              <a:pPr algn="ctr">
                <a:lnSpc>
                  <a:spcPts val="1872"/>
                </a:lnSpc>
              </a:pPr>
            </a:p>
          </p:txBody>
        </p:sp>
      </p:grpSp>
      <p:sp>
        <p:nvSpPr>
          <p:cNvPr name="Freeform 6" id="6"/>
          <p:cNvSpPr/>
          <p:nvPr/>
        </p:nvSpPr>
        <p:spPr>
          <a:xfrm flipH="false" flipV="false" rot="0">
            <a:off x="0" y="0"/>
            <a:ext cx="18288000" cy="7211829"/>
          </a:xfrm>
          <a:custGeom>
            <a:avLst/>
            <a:gdLst/>
            <a:ahLst/>
            <a:cxnLst/>
            <a:rect r="r" b="b" t="t" l="l"/>
            <a:pathLst>
              <a:path h="7211829" w="18288000">
                <a:moveTo>
                  <a:pt x="0" y="0"/>
                </a:moveTo>
                <a:lnTo>
                  <a:pt x="18288000" y="0"/>
                </a:lnTo>
                <a:lnTo>
                  <a:pt x="18288000" y="7211829"/>
                </a:lnTo>
                <a:lnTo>
                  <a:pt x="0" y="7211829"/>
                </a:lnTo>
                <a:lnTo>
                  <a:pt x="0" y="0"/>
                </a:lnTo>
                <a:close/>
              </a:path>
            </a:pathLst>
          </a:custGeom>
          <a:blipFill>
            <a:blip r:embed="rId3"/>
            <a:stretch>
              <a:fillRect l="0" t="-33505" r="0" b="-24983"/>
            </a:stretch>
          </a:blipFill>
        </p:spPr>
      </p:sp>
      <p:sp>
        <p:nvSpPr>
          <p:cNvPr name="TextBox 7" id="7"/>
          <p:cNvSpPr txBox="true"/>
          <p:nvPr/>
        </p:nvSpPr>
        <p:spPr>
          <a:xfrm rot="0">
            <a:off x="1028700" y="7991721"/>
            <a:ext cx="13933360" cy="1105274"/>
          </a:xfrm>
          <a:prstGeom prst="rect">
            <a:avLst/>
          </a:prstGeom>
        </p:spPr>
        <p:txBody>
          <a:bodyPr anchor="t" rtlCol="false" tIns="0" lIns="0" bIns="0" rIns="0">
            <a:spAutoFit/>
          </a:bodyPr>
          <a:lstStyle/>
          <a:p>
            <a:pPr algn="l">
              <a:lnSpc>
                <a:spcPts val="7916"/>
              </a:lnSpc>
            </a:pPr>
            <a:r>
              <a:rPr lang="en-US" sz="9099">
                <a:solidFill>
                  <a:srgbClr val="FFFFFF"/>
                </a:solidFill>
                <a:latin typeface="TT Ramillas"/>
                <a:ea typeface="TT Ramillas"/>
                <a:cs typeface="TT Ramillas"/>
                <a:sym typeface="TT Ramillas"/>
              </a:rPr>
              <a:t>AI in Medical Imaging</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70706" y="0"/>
            <a:ext cx="8286750" cy="5483277"/>
            <a:chOff x="0" y="0"/>
            <a:chExt cx="2182519" cy="1444155"/>
          </a:xfrm>
        </p:grpSpPr>
        <p:sp>
          <p:nvSpPr>
            <p:cNvPr name="Freeform 3" id="3"/>
            <p:cNvSpPr/>
            <p:nvPr/>
          </p:nvSpPr>
          <p:spPr>
            <a:xfrm flipH="false" flipV="false" rot="0">
              <a:off x="0" y="0"/>
              <a:ext cx="2182519" cy="1444155"/>
            </a:xfrm>
            <a:custGeom>
              <a:avLst/>
              <a:gdLst/>
              <a:ahLst/>
              <a:cxnLst/>
              <a:rect r="r" b="b" t="t" l="l"/>
              <a:pathLst>
                <a:path h="1444155" w="2182519">
                  <a:moveTo>
                    <a:pt x="0" y="0"/>
                  </a:moveTo>
                  <a:lnTo>
                    <a:pt x="2182519" y="0"/>
                  </a:lnTo>
                  <a:lnTo>
                    <a:pt x="2182519" y="1444155"/>
                  </a:lnTo>
                  <a:lnTo>
                    <a:pt x="0" y="1444155"/>
                  </a:lnTo>
                  <a:close/>
                </a:path>
              </a:pathLst>
            </a:custGeom>
            <a:solidFill>
              <a:srgbClr val="4C72FF"/>
            </a:solidFill>
          </p:spPr>
        </p:sp>
        <p:sp>
          <p:nvSpPr>
            <p:cNvPr name="TextBox 4" id="4"/>
            <p:cNvSpPr txBox="true"/>
            <p:nvPr/>
          </p:nvSpPr>
          <p:spPr>
            <a:xfrm>
              <a:off x="0" y="-47625"/>
              <a:ext cx="2182519" cy="149178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6172261" y="479501"/>
            <a:ext cx="11087039" cy="2114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Enhancing Diagnostic Accuracy</a:t>
            </a:r>
          </a:p>
          <a:p>
            <a:pPr algn="l">
              <a:lnSpc>
                <a:spcPts val="4200"/>
              </a:lnSpc>
            </a:pPr>
            <a:r>
              <a:rPr lang="en-US" sz="3000">
                <a:solidFill>
                  <a:srgbClr val="000000"/>
                </a:solidFill>
                <a:latin typeface="TT Ramillas"/>
                <a:ea typeface="TT Ramillas"/>
                <a:cs typeface="TT Ramillas"/>
                <a:sym typeface="TT Ramillas"/>
              </a:rPr>
              <a:t>      AI algorithms analyze medical images (like X-rays, CT scans, and MRIs) with high precision, significantly reducing human error and enhancing diagnostic accuracy.</a:t>
            </a:r>
          </a:p>
        </p:txBody>
      </p:sp>
      <p:sp>
        <p:nvSpPr>
          <p:cNvPr name="TextBox 6" id="6"/>
          <p:cNvSpPr txBox="true"/>
          <p:nvPr/>
        </p:nvSpPr>
        <p:spPr>
          <a:xfrm rot="0">
            <a:off x="6172261" y="2804767"/>
            <a:ext cx="11087039" cy="2647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Case Studies of Success</a:t>
            </a:r>
          </a:p>
          <a:p>
            <a:pPr algn="l">
              <a:lnSpc>
                <a:spcPts val="4200"/>
              </a:lnSpc>
            </a:pPr>
            <a:r>
              <a:rPr lang="en-US" sz="3000">
                <a:solidFill>
                  <a:srgbClr val="000000"/>
                </a:solidFill>
                <a:latin typeface="TT Ramillas"/>
                <a:ea typeface="TT Ramillas"/>
                <a:cs typeface="TT Ramillas"/>
                <a:sym typeface="TT Ramillas"/>
              </a:rPr>
              <a:t>      1. Google Health's Mammography Study: AI outperformed radiologists in identifying breast cancer in mammograms, demonstrating the potential for reducing false positives and negatives.</a:t>
            </a:r>
          </a:p>
        </p:txBody>
      </p:sp>
      <p:grpSp>
        <p:nvGrpSpPr>
          <p:cNvPr name="Group 7" id="7"/>
          <p:cNvGrpSpPr/>
          <p:nvPr/>
        </p:nvGrpSpPr>
        <p:grpSpPr>
          <a:xfrm rot="0">
            <a:off x="16468553" y="868680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C72FF"/>
            </a:solidFill>
          </p:spPr>
        </p:sp>
        <p:sp>
          <p:nvSpPr>
            <p:cNvPr name="TextBox 9" id="9"/>
            <p:cNvSpPr txBox="true"/>
            <p:nvPr/>
          </p:nvSpPr>
          <p:spPr>
            <a:xfrm>
              <a:off x="0" y="0"/>
              <a:ext cx="812800" cy="812800"/>
            </a:xfrm>
            <a:prstGeom prst="rect">
              <a:avLst/>
            </a:prstGeom>
          </p:spPr>
          <p:txBody>
            <a:bodyPr anchor="ctr" rtlCol="false" tIns="50800" lIns="50800" bIns="50800" rIns="50800"/>
            <a:lstStyle/>
            <a:p>
              <a:pPr algn="ctr">
                <a:lnSpc>
                  <a:spcPts val="1872"/>
                </a:lnSpc>
              </a:pPr>
            </a:p>
          </p:txBody>
        </p:sp>
      </p:grpSp>
      <p:sp>
        <p:nvSpPr>
          <p:cNvPr name="TextBox 10" id="10"/>
          <p:cNvSpPr txBox="true"/>
          <p:nvPr/>
        </p:nvSpPr>
        <p:spPr>
          <a:xfrm rot="0">
            <a:off x="1028700" y="1466993"/>
            <a:ext cx="4298721" cy="2863616"/>
          </a:xfrm>
          <a:prstGeom prst="rect">
            <a:avLst/>
          </a:prstGeom>
        </p:spPr>
        <p:txBody>
          <a:bodyPr anchor="t" rtlCol="false" tIns="0" lIns="0" bIns="0" rIns="0">
            <a:spAutoFit/>
          </a:bodyPr>
          <a:lstStyle/>
          <a:p>
            <a:pPr algn="l">
              <a:lnSpc>
                <a:spcPts val="7266"/>
              </a:lnSpc>
            </a:pPr>
            <a:r>
              <a:rPr lang="en-US" sz="8754">
                <a:solidFill>
                  <a:srgbClr val="FFFFFF"/>
                </a:solidFill>
                <a:latin typeface="TT Ramillas"/>
                <a:ea typeface="TT Ramillas"/>
                <a:cs typeface="TT Ramillas"/>
                <a:sym typeface="TT Ramillas"/>
              </a:rPr>
              <a:t>AI in Medical Imaging</a:t>
            </a:r>
          </a:p>
        </p:txBody>
      </p:sp>
      <p:sp>
        <p:nvSpPr>
          <p:cNvPr name="TextBox 11" id="11"/>
          <p:cNvSpPr txBox="true"/>
          <p:nvPr/>
        </p:nvSpPr>
        <p:spPr>
          <a:xfrm rot="0">
            <a:off x="1028700" y="5692827"/>
            <a:ext cx="16230600" cy="1047750"/>
          </a:xfrm>
          <a:prstGeom prst="rect">
            <a:avLst/>
          </a:prstGeom>
        </p:spPr>
        <p:txBody>
          <a:bodyPr anchor="t" rtlCol="false" tIns="0" lIns="0" bIns="0" rIns="0">
            <a:spAutoFit/>
          </a:bodyPr>
          <a:lstStyle/>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2.Aidoc: This AI platform provides real-time analysis of medical images, alerting radiologists to </a:t>
            </a: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critical findings, thereby accelerating the decision-making process.</a:t>
            </a:r>
          </a:p>
        </p:txBody>
      </p:sp>
      <p:sp>
        <p:nvSpPr>
          <p:cNvPr name="TextBox 12" id="12"/>
          <p:cNvSpPr txBox="true"/>
          <p:nvPr/>
        </p:nvSpPr>
        <p:spPr>
          <a:xfrm rot="0">
            <a:off x="1028700" y="6950127"/>
            <a:ext cx="16230600" cy="1581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Ramillas"/>
                <a:ea typeface="TT Ramillas"/>
                <a:cs typeface="TT Ramillas"/>
                <a:sym typeface="TT Ramillas"/>
              </a:rPr>
              <a:t>Streamlining Workflow</a:t>
            </a:r>
          </a:p>
          <a:p>
            <a:pPr algn="l">
              <a:lnSpc>
                <a:spcPts val="4200"/>
              </a:lnSpc>
            </a:pPr>
            <a:r>
              <a:rPr lang="en-US" sz="3000">
                <a:solidFill>
                  <a:srgbClr val="000000"/>
                </a:solidFill>
                <a:latin typeface="TT Ramillas"/>
                <a:ea typeface="TT Ramillas"/>
                <a:cs typeface="TT Ramillas"/>
                <a:sym typeface="TT Ramillas"/>
              </a:rPr>
              <a:t>       </a:t>
            </a:r>
            <a:r>
              <a:rPr lang="en-US" sz="3000">
                <a:solidFill>
                  <a:srgbClr val="000000"/>
                </a:solidFill>
                <a:latin typeface="TT Ramillas"/>
                <a:ea typeface="TT Ramillas"/>
                <a:cs typeface="TT Ramillas"/>
                <a:sym typeface="TT Ramillas"/>
              </a:rPr>
              <a:t>AI can automate routine tasks, such as sorting and tagging medical images, freeing up radiologists to focus on more complex cases.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533400" y="-381000"/>
            <a:ext cx="19335750" cy="2887770"/>
            <a:chOff x="0" y="0"/>
            <a:chExt cx="5092543" cy="760565"/>
          </a:xfrm>
        </p:grpSpPr>
        <p:sp>
          <p:nvSpPr>
            <p:cNvPr name="Freeform 3" id="3"/>
            <p:cNvSpPr/>
            <p:nvPr/>
          </p:nvSpPr>
          <p:spPr>
            <a:xfrm flipH="false" flipV="false" rot="0">
              <a:off x="0" y="0"/>
              <a:ext cx="5092543" cy="760565"/>
            </a:xfrm>
            <a:custGeom>
              <a:avLst/>
              <a:gdLst/>
              <a:ahLst/>
              <a:cxnLst/>
              <a:rect r="r" b="b" t="t" l="l"/>
              <a:pathLst>
                <a:path h="760565" w="5092543">
                  <a:moveTo>
                    <a:pt x="0" y="0"/>
                  </a:moveTo>
                  <a:lnTo>
                    <a:pt x="5092543" y="0"/>
                  </a:lnTo>
                  <a:lnTo>
                    <a:pt x="5092543" y="760565"/>
                  </a:lnTo>
                  <a:lnTo>
                    <a:pt x="0" y="760565"/>
                  </a:lnTo>
                  <a:close/>
                </a:path>
              </a:pathLst>
            </a:custGeom>
            <a:solidFill>
              <a:srgbClr val="FFFFFF"/>
            </a:solidFill>
          </p:spPr>
        </p:sp>
        <p:sp>
          <p:nvSpPr>
            <p:cNvPr name="TextBox 4" id="4"/>
            <p:cNvSpPr txBox="true"/>
            <p:nvPr/>
          </p:nvSpPr>
          <p:spPr>
            <a:xfrm>
              <a:off x="0" y="-47625"/>
              <a:ext cx="5092543" cy="80819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19175" y="2967885"/>
            <a:ext cx="16230600" cy="305752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Accelerating Drug Development</a:t>
            </a:r>
          </a:p>
          <a:p>
            <a:pPr algn="l">
              <a:lnSpc>
                <a:spcPts val="2700"/>
              </a:lnSpc>
            </a:pPr>
          </a:p>
          <a:p>
            <a:pPr algn="l">
              <a:lnSpc>
                <a:spcPts val="3450"/>
              </a:lnSpc>
            </a:pPr>
            <a:r>
              <a:rPr lang="en-US" sz="3000">
                <a:solidFill>
                  <a:srgbClr val="FFFFFF"/>
                </a:solidFill>
                <a:latin typeface="TT Ramillas"/>
                <a:ea typeface="TT Ramillas"/>
                <a:cs typeface="TT Ramillas"/>
                <a:sym typeface="TT Ramillas"/>
              </a:rPr>
              <a:t>AI can analyze vast datasets, identifying patterns and predicting which compounds are most likely to succeed in drug trials. This reduces the time and cost involved in developing new medications.</a:t>
            </a:r>
          </a:p>
          <a:p>
            <a:pPr algn="l">
              <a:lnSpc>
                <a:spcPts val="2700"/>
              </a:lnSpc>
            </a:pPr>
          </a:p>
          <a:p>
            <a:pPr algn="l" marL="647700" indent="-323850" lvl="1">
              <a:lnSpc>
                <a:spcPts val="2700"/>
              </a:lnSpc>
              <a:buFont typeface="Arial"/>
              <a:buChar char="•"/>
            </a:pPr>
            <a:r>
              <a:rPr lang="en-US" sz="3000">
                <a:solidFill>
                  <a:srgbClr val="FFFFFF"/>
                </a:solidFill>
                <a:latin typeface="TT Ramillas"/>
                <a:ea typeface="TT Ramillas"/>
                <a:cs typeface="TT Ramillas"/>
                <a:sym typeface="TT Ramillas"/>
              </a:rPr>
              <a:t>Impact: Traditional drug discovery can take years, but AI helps reduce this time by quickly filtering through millions of compounds.</a:t>
            </a:r>
          </a:p>
        </p:txBody>
      </p:sp>
      <p:sp>
        <p:nvSpPr>
          <p:cNvPr name="TextBox 6" id="6"/>
          <p:cNvSpPr txBox="true"/>
          <p:nvPr/>
        </p:nvSpPr>
        <p:spPr>
          <a:xfrm rot="0">
            <a:off x="1689215" y="978939"/>
            <a:ext cx="6328502" cy="600039"/>
          </a:xfrm>
          <a:prstGeom prst="rect">
            <a:avLst/>
          </a:prstGeom>
        </p:spPr>
        <p:txBody>
          <a:bodyPr anchor="t" rtlCol="false" tIns="0" lIns="0" bIns="0" rIns="0">
            <a:spAutoFit/>
          </a:bodyPr>
          <a:lstStyle/>
          <a:p>
            <a:pPr algn="just" marL="0" indent="0" lvl="0">
              <a:lnSpc>
                <a:spcPts val="4498"/>
              </a:lnSpc>
            </a:pPr>
            <a:r>
              <a:rPr lang="en-US" b="true" sz="4498" spc="-112">
                <a:solidFill>
                  <a:srgbClr val="000000"/>
                </a:solidFill>
                <a:latin typeface="Roboto Bold"/>
                <a:ea typeface="Roboto Bold"/>
                <a:cs typeface="Roboto Bold"/>
                <a:sym typeface="Roboto Bold"/>
              </a:rPr>
              <a:t>AI IN DRUG DISCOVERY</a:t>
            </a:r>
          </a:p>
        </p:txBody>
      </p:sp>
      <p:grpSp>
        <p:nvGrpSpPr>
          <p:cNvPr name="Group 7" id="7"/>
          <p:cNvGrpSpPr/>
          <p:nvPr/>
        </p:nvGrpSpPr>
        <p:grpSpPr>
          <a:xfrm rot="0">
            <a:off x="1028700" y="1028700"/>
            <a:ext cx="424318" cy="42431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76200"/>
              <a:ext cx="660400" cy="660400"/>
            </a:xfrm>
            <a:prstGeom prst="rect">
              <a:avLst/>
            </a:prstGeom>
          </p:spPr>
          <p:txBody>
            <a:bodyPr anchor="ctr" rtlCol="false" tIns="13410" lIns="13410" bIns="13410" rIns="13410"/>
            <a:lstStyle/>
            <a:p>
              <a:pPr algn="ctr">
                <a:lnSpc>
                  <a:spcPts val="2232"/>
                </a:lnSpc>
              </a:pPr>
            </a:p>
          </p:txBody>
        </p:sp>
      </p:grpSp>
      <p:sp>
        <p:nvSpPr>
          <p:cNvPr name="TextBox 10" id="10"/>
          <p:cNvSpPr txBox="true"/>
          <p:nvPr/>
        </p:nvSpPr>
        <p:spPr>
          <a:xfrm rot="0">
            <a:off x="1019175" y="6486525"/>
            <a:ext cx="16230600" cy="2771775"/>
          </a:xfrm>
          <a:prstGeom prst="rect">
            <a:avLst/>
          </a:prstGeom>
        </p:spPr>
        <p:txBody>
          <a:bodyPr anchor="t" rtlCol="false" tIns="0" lIns="0" bIns="0" rIns="0">
            <a:spAutoFit/>
          </a:bodyPr>
          <a:lstStyle/>
          <a:p>
            <a:pPr algn="l">
              <a:lnSpc>
                <a:spcPts val="2700"/>
              </a:lnSpc>
            </a:pPr>
            <a:r>
              <a:rPr lang="en-US" sz="3000" u="sng">
                <a:solidFill>
                  <a:srgbClr val="FFFFFF"/>
                </a:solidFill>
                <a:latin typeface="TT Ramillas"/>
                <a:ea typeface="TT Ramillas"/>
                <a:cs typeface="TT Ramillas"/>
                <a:sym typeface="TT Ramillas"/>
              </a:rPr>
              <a:t>Examples of AI in Drug Discovery</a:t>
            </a:r>
          </a:p>
          <a:p>
            <a:pPr algn="l">
              <a:lnSpc>
                <a:spcPts val="2700"/>
              </a:lnSpc>
            </a:pPr>
          </a:p>
          <a:p>
            <a:pPr algn="l" marL="647700" indent="-323850" lvl="1">
              <a:lnSpc>
                <a:spcPts val="2700"/>
              </a:lnSpc>
              <a:buFont typeface="Arial"/>
              <a:buChar char="•"/>
            </a:pPr>
            <a:r>
              <a:rPr lang="en-US" sz="3000">
                <a:solidFill>
                  <a:srgbClr val="FFFFFF"/>
                </a:solidFill>
                <a:latin typeface="TT Ramillas"/>
                <a:ea typeface="TT Ramillas"/>
                <a:cs typeface="TT Ramillas"/>
                <a:sym typeface="TT Ramillas"/>
              </a:rPr>
              <a:t>Atomwise: Uses AI to predict molecular interactions, speeding up the discovery of new drugs.</a:t>
            </a:r>
          </a:p>
          <a:p>
            <a:pPr algn="l">
              <a:lnSpc>
                <a:spcPts val="2700"/>
              </a:lnSpc>
            </a:pPr>
          </a:p>
          <a:p>
            <a:pPr algn="l" marL="647700" indent="-323850" lvl="1">
              <a:lnSpc>
                <a:spcPts val="2700"/>
              </a:lnSpc>
              <a:buFont typeface="Arial"/>
              <a:buChar char="•"/>
            </a:pPr>
            <a:r>
              <a:rPr lang="en-US" sz="3000">
                <a:solidFill>
                  <a:srgbClr val="FFFFFF"/>
                </a:solidFill>
                <a:latin typeface="TT Ramillas"/>
                <a:ea typeface="TT Ramillas"/>
                <a:cs typeface="TT Ramillas"/>
                <a:sym typeface="TT Ramillas"/>
              </a:rPr>
              <a:t>Insilico Medicine: Developed an AI platform that identifies new drug molecules for treating various diseases, reducing R&amp;D timelines.</a:t>
            </a:r>
          </a:p>
          <a:p>
            <a:pPr algn="l">
              <a:lnSpc>
                <a:spcPts val="270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4C72FF"/>
        </a:solidFill>
      </p:bgPr>
    </p:bg>
    <p:spTree>
      <p:nvGrpSpPr>
        <p:cNvPr id="1" name=""/>
        <p:cNvGrpSpPr/>
        <p:nvPr/>
      </p:nvGrpSpPr>
      <p:grpSpPr>
        <a:xfrm>
          <a:off x="0" y="0"/>
          <a:ext cx="0" cy="0"/>
          <a:chOff x="0" y="0"/>
          <a:chExt cx="0" cy="0"/>
        </a:xfrm>
      </p:grpSpPr>
      <p:grpSp>
        <p:nvGrpSpPr>
          <p:cNvPr name="Group 2" id="2"/>
          <p:cNvGrpSpPr/>
          <p:nvPr/>
        </p:nvGrpSpPr>
        <p:grpSpPr>
          <a:xfrm rot="0">
            <a:off x="-533400" y="-381000"/>
            <a:ext cx="19335750" cy="2887770"/>
            <a:chOff x="0" y="0"/>
            <a:chExt cx="5092543" cy="760565"/>
          </a:xfrm>
        </p:grpSpPr>
        <p:sp>
          <p:nvSpPr>
            <p:cNvPr name="Freeform 3" id="3"/>
            <p:cNvSpPr/>
            <p:nvPr/>
          </p:nvSpPr>
          <p:spPr>
            <a:xfrm flipH="false" flipV="false" rot="0">
              <a:off x="0" y="0"/>
              <a:ext cx="5092543" cy="760565"/>
            </a:xfrm>
            <a:custGeom>
              <a:avLst/>
              <a:gdLst/>
              <a:ahLst/>
              <a:cxnLst/>
              <a:rect r="r" b="b" t="t" l="l"/>
              <a:pathLst>
                <a:path h="760565" w="5092543">
                  <a:moveTo>
                    <a:pt x="0" y="0"/>
                  </a:moveTo>
                  <a:lnTo>
                    <a:pt x="5092543" y="0"/>
                  </a:lnTo>
                  <a:lnTo>
                    <a:pt x="5092543" y="760565"/>
                  </a:lnTo>
                  <a:lnTo>
                    <a:pt x="0" y="760565"/>
                  </a:lnTo>
                  <a:close/>
                </a:path>
              </a:pathLst>
            </a:custGeom>
            <a:solidFill>
              <a:srgbClr val="FFFFFF"/>
            </a:solidFill>
          </p:spPr>
        </p:sp>
        <p:sp>
          <p:nvSpPr>
            <p:cNvPr name="TextBox 4" id="4"/>
            <p:cNvSpPr txBox="true"/>
            <p:nvPr/>
          </p:nvSpPr>
          <p:spPr>
            <a:xfrm>
              <a:off x="0" y="-47625"/>
              <a:ext cx="5092543" cy="80819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19175" y="2885416"/>
            <a:ext cx="16230600" cy="1845945"/>
          </a:xfrm>
          <a:prstGeom prst="rect">
            <a:avLst/>
          </a:prstGeom>
        </p:spPr>
        <p:txBody>
          <a:bodyPr anchor="t" rtlCol="false" tIns="0" lIns="0" bIns="0" rIns="0">
            <a:spAutoFit/>
          </a:bodyPr>
          <a:lstStyle/>
          <a:p>
            <a:pPr algn="l">
              <a:lnSpc>
                <a:spcPts val="4980"/>
              </a:lnSpc>
            </a:pPr>
            <a:r>
              <a:rPr lang="en-US" sz="3000" u="sng">
                <a:solidFill>
                  <a:srgbClr val="FFFFFF"/>
                </a:solidFill>
                <a:latin typeface="TT Ramillas"/>
                <a:ea typeface="TT Ramillas"/>
                <a:cs typeface="TT Ramillas"/>
                <a:sym typeface="TT Ramillas"/>
              </a:rPr>
              <a:t>AI’s Role in COVID-19</a:t>
            </a:r>
          </a:p>
          <a:p>
            <a:pPr algn="l">
              <a:lnSpc>
                <a:spcPts val="3000"/>
              </a:lnSpc>
            </a:pPr>
            <a:r>
              <a:rPr lang="en-US" sz="3000">
                <a:solidFill>
                  <a:srgbClr val="FFFFFF"/>
                </a:solidFill>
                <a:latin typeface="TT Ramillas"/>
                <a:ea typeface="TT Ramillas"/>
                <a:cs typeface="TT Ramillas"/>
                <a:sym typeface="TT Ramillas"/>
              </a:rPr>
              <a:t>During the pandemic, AI helped researchers identify potential drug candidates and repurpose existing drugs to treat COVID-19.</a:t>
            </a:r>
            <a:r>
              <a:rPr lang="en-US" sz="3000">
                <a:solidFill>
                  <a:srgbClr val="FFFFFF"/>
                </a:solidFill>
                <a:latin typeface="TT Ramillas"/>
                <a:ea typeface="TT Ramillas"/>
                <a:cs typeface="TT Ramillas"/>
                <a:sym typeface="TT Ramillas"/>
              </a:rPr>
              <a:t>eed in drug trials. This reduces the time and cost involved in developing new medications.</a:t>
            </a:r>
          </a:p>
        </p:txBody>
      </p:sp>
      <p:sp>
        <p:nvSpPr>
          <p:cNvPr name="TextBox 6" id="6"/>
          <p:cNvSpPr txBox="true"/>
          <p:nvPr/>
        </p:nvSpPr>
        <p:spPr>
          <a:xfrm rot="0">
            <a:off x="1689215" y="978939"/>
            <a:ext cx="6328502" cy="600039"/>
          </a:xfrm>
          <a:prstGeom prst="rect">
            <a:avLst/>
          </a:prstGeom>
        </p:spPr>
        <p:txBody>
          <a:bodyPr anchor="t" rtlCol="false" tIns="0" lIns="0" bIns="0" rIns="0">
            <a:spAutoFit/>
          </a:bodyPr>
          <a:lstStyle/>
          <a:p>
            <a:pPr algn="just" marL="0" indent="0" lvl="0">
              <a:lnSpc>
                <a:spcPts val="4498"/>
              </a:lnSpc>
            </a:pPr>
            <a:r>
              <a:rPr lang="en-US" b="true" sz="4498" spc="-112">
                <a:solidFill>
                  <a:srgbClr val="000000"/>
                </a:solidFill>
                <a:latin typeface="Roboto Bold"/>
                <a:ea typeface="Roboto Bold"/>
                <a:cs typeface="Roboto Bold"/>
                <a:sym typeface="Roboto Bold"/>
              </a:rPr>
              <a:t>AI IN DRUG DISCOVERY</a:t>
            </a:r>
          </a:p>
        </p:txBody>
      </p:sp>
      <p:grpSp>
        <p:nvGrpSpPr>
          <p:cNvPr name="Group 7" id="7"/>
          <p:cNvGrpSpPr/>
          <p:nvPr/>
        </p:nvGrpSpPr>
        <p:grpSpPr>
          <a:xfrm rot="0">
            <a:off x="1028700" y="1028700"/>
            <a:ext cx="424318" cy="42431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76200"/>
              <a:ext cx="660400" cy="660400"/>
            </a:xfrm>
            <a:prstGeom prst="rect">
              <a:avLst/>
            </a:prstGeom>
          </p:spPr>
          <p:txBody>
            <a:bodyPr anchor="ctr" rtlCol="false" tIns="13410" lIns="13410" bIns="13410" rIns="13410"/>
            <a:lstStyle/>
            <a:p>
              <a:pPr algn="ctr">
                <a:lnSpc>
                  <a:spcPts val="2232"/>
                </a:lnSpc>
              </a:pPr>
            </a:p>
          </p:txBody>
        </p:sp>
      </p:grpSp>
      <p:sp>
        <p:nvSpPr>
          <p:cNvPr name="TextBox 10" id="10"/>
          <p:cNvSpPr txBox="true"/>
          <p:nvPr/>
        </p:nvSpPr>
        <p:spPr>
          <a:xfrm rot="0">
            <a:off x="1019175" y="4896330"/>
            <a:ext cx="16230600" cy="2375535"/>
          </a:xfrm>
          <a:prstGeom prst="rect">
            <a:avLst/>
          </a:prstGeom>
        </p:spPr>
        <p:txBody>
          <a:bodyPr anchor="t" rtlCol="false" tIns="0" lIns="0" bIns="0" rIns="0">
            <a:spAutoFit/>
          </a:bodyPr>
          <a:lstStyle/>
          <a:p>
            <a:pPr algn="l">
              <a:lnSpc>
                <a:spcPts val="4980"/>
              </a:lnSpc>
            </a:pPr>
            <a:r>
              <a:rPr lang="en-US" sz="3000" u="sng">
                <a:solidFill>
                  <a:srgbClr val="FFFFFF"/>
                </a:solidFill>
                <a:latin typeface="TT Ramillas"/>
                <a:ea typeface="TT Ramillas"/>
                <a:cs typeface="TT Ramillas"/>
                <a:sym typeface="TT Ramillas"/>
              </a:rPr>
              <a:t>Advantages of AI in Drug Discovery</a:t>
            </a:r>
          </a:p>
          <a:p>
            <a:pPr algn="l" marL="647700" indent="-323850" lvl="1">
              <a:lnSpc>
                <a:spcPts val="3360"/>
              </a:lnSpc>
              <a:buFont typeface="Arial"/>
              <a:buChar char="•"/>
            </a:pPr>
            <a:r>
              <a:rPr lang="en-US" sz="3000">
                <a:solidFill>
                  <a:srgbClr val="FFFFFF"/>
                </a:solidFill>
                <a:latin typeface="TT Ramillas"/>
                <a:ea typeface="TT Ramillas"/>
                <a:cs typeface="TT Ramillas"/>
                <a:sym typeface="TT Ramillas"/>
              </a:rPr>
              <a:t>Speed: Faster identification of drug candidates.</a:t>
            </a:r>
          </a:p>
          <a:p>
            <a:pPr algn="l" marL="647700" indent="-323850" lvl="1">
              <a:lnSpc>
                <a:spcPts val="3450"/>
              </a:lnSpc>
              <a:buFont typeface="Arial"/>
              <a:buChar char="•"/>
            </a:pPr>
            <a:r>
              <a:rPr lang="en-US" sz="3000">
                <a:solidFill>
                  <a:srgbClr val="FFFFFF"/>
                </a:solidFill>
                <a:latin typeface="TT Ramillas"/>
                <a:ea typeface="TT Ramillas"/>
                <a:cs typeface="TT Ramillas"/>
                <a:sym typeface="TT Ramillas"/>
              </a:rPr>
              <a:t>Cost: Reduces the high costs of clinical trials and R&amp;D.</a:t>
            </a:r>
          </a:p>
          <a:p>
            <a:pPr algn="l" marL="647700" indent="-323850" lvl="1">
              <a:lnSpc>
                <a:spcPts val="3360"/>
              </a:lnSpc>
              <a:buFont typeface="Arial"/>
              <a:buChar char="•"/>
            </a:pPr>
            <a:r>
              <a:rPr lang="en-US" sz="3000">
                <a:solidFill>
                  <a:srgbClr val="FFFFFF"/>
                </a:solidFill>
                <a:latin typeface="TT Ramillas"/>
                <a:ea typeface="TT Ramillas"/>
                <a:cs typeface="TT Ramillas"/>
                <a:sym typeface="TT Ramillas"/>
              </a:rPr>
              <a:t>Precision: AI can target specific proteins or genetic markers to develop personalized treatments.</a:t>
            </a:r>
          </a:p>
        </p:txBody>
      </p:sp>
      <p:sp>
        <p:nvSpPr>
          <p:cNvPr name="TextBox 11" id="11"/>
          <p:cNvSpPr txBox="true"/>
          <p:nvPr/>
        </p:nvSpPr>
        <p:spPr>
          <a:xfrm rot="0">
            <a:off x="1028700" y="7433790"/>
            <a:ext cx="16230600" cy="1956435"/>
          </a:xfrm>
          <a:prstGeom prst="rect">
            <a:avLst/>
          </a:prstGeom>
        </p:spPr>
        <p:txBody>
          <a:bodyPr anchor="t" rtlCol="false" tIns="0" lIns="0" bIns="0" rIns="0">
            <a:spAutoFit/>
          </a:bodyPr>
          <a:lstStyle/>
          <a:p>
            <a:pPr algn="l">
              <a:lnSpc>
                <a:spcPts val="4980"/>
              </a:lnSpc>
            </a:pPr>
            <a:r>
              <a:rPr lang="en-US" sz="3000" u="sng">
                <a:solidFill>
                  <a:srgbClr val="FFFFFF"/>
                </a:solidFill>
                <a:latin typeface="TT Ramillas"/>
                <a:ea typeface="TT Ramillas"/>
                <a:cs typeface="TT Ramillas"/>
                <a:sym typeface="TT Ramillas"/>
              </a:rPr>
              <a:t>Challenges and Limitations</a:t>
            </a:r>
          </a:p>
          <a:p>
            <a:pPr algn="l" marL="647700" indent="-323850" lvl="1">
              <a:lnSpc>
                <a:spcPts val="3450"/>
              </a:lnSpc>
              <a:buFont typeface="Arial"/>
              <a:buChar char="•"/>
            </a:pPr>
            <a:r>
              <a:rPr lang="en-US" sz="3000">
                <a:solidFill>
                  <a:srgbClr val="FFFFFF"/>
                </a:solidFill>
                <a:latin typeface="TT Ramillas"/>
                <a:ea typeface="TT Ramillas"/>
                <a:cs typeface="TT Ramillas"/>
                <a:sym typeface="TT Ramillas"/>
              </a:rPr>
              <a:t>Data quality and availability can be a barrier.</a:t>
            </a:r>
          </a:p>
          <a:p>
            <a:pPr algn="l" marL="647700" indent="-323850" lvl="1">
              <a:lnSpc>
                <a:spcPts val="3360"/>
              </a:lnSpc>
              <a:buFont typeface="Arial"/>
              <a:buChar char="•"/>
            </a:pPr>
            <a:r>
              <a:rPr lang="en-US" sz="3000">
                <a:solidFill>
                  <a:srgbClr val="FFFFFF"/>
                </a:solidFill>
                <a:latin typeface="TT Ramillas"/>
                <a:ea typeface="TT Ramillas"/>
                <a:cs typeface="TT Ramillas"/>
                <a:sym typeface="TT Ramillas"/>
              </a:rPr>
              <a:t>Regulatory hurdles still need to be addressed for AI-driven drugs to reach the market quickly.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DAGSpVlHZ7E</dc:identifier>
  <dcterms:modified xsi:type="dcterms:W3CDTF">2011-08-01T06:04:30Z</dcterms:modified>
  <cp:revision>1</cp:revision>
  <dc:title>AI IN HEALTHCARE</dc:title>
</cp:coreProperties>
</file>