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0" r:id="rId1"/>
    <p:sldMasterId id="2147483725" r:id="rId2"/>
    <p:sldMasterId id="2147483730" r:id="rId3"/>
  </p:sldMasterIdLst>
  <p:notesMasterIdLst>
    <p:notesMasterId r:id="rId23"/>
  </p:notesMasterIdLst>
  <p:sldIdLst>
    <p:sldId id="276" r:id="rId4"/>
    <p:sldId id="259" r:id="rId5"/>
    <p:sldId id="260" r:id="rId6"/>
    <p:sldId id="263" r:id="rId7"/>
    <p:sldId id="289" r:id="rId8"/>
    <p:sldId id="286" r:id="rId9"/>
    <p:sldId id="287" r:id="rId10"/>
    <p:sldId id="299" r:id="rId11"/>
    <p:sldId id="288" r:id="rId12"/>
    <p:sldId id="268" r:id="rId13"/>
    <p:sldId id="290" r:id="rId14"/>
    <p:sldId id="291" r:id="rId15"/>
    <p:sldId id="292" r:id="rId16"/>
    <p:sldId id="293" r:id="rId17"/>
    <p:sldId id="294" r:id="rId18"/>
    <p:sldId id="295" r:id="rId19"/>
    <p:sldId id="296" r:id="rId20"/>
    <p:sldId id="297" r:id="rId21"/>
    <p:sldId id="29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471" autoAdjust="0"/>
  </p:normalViewPr>
  <p:slideViewPr>
    <p:cSldViewPr>
      <p:cViewPr varScale="1">
        <p:scale>
          <a:sx n="73" d="100"/>
          <a:sy n="73" d="100"/>
        </p:scale>
        <p:origin x="13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B48E6-155E-40F1-BC59-3D1FA4897721}" type="datetimeFigureOut">
              <a:rPr lang="en-US" smtClean="0"/>
              <a:pPr/>
              <a:t>1/25/2020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35F2D-C1FC-4F1C-861F-1572CCE7FB13}" type="slidenum">
              <a:rPr lang="en-US" smtClean="0"/>
              <a:pPr/>
              <a:t>‹#›</a:t>
            </a:fld>
            <a:endParaRPr lang="en-US"/>
          </a:p>
        </p:txBody>
      </p:sp>
    </p:spTree>
    <p:extLst>
      <p:ext uri="{BB962C8B-B14F-4D97-AF65-F5344CB8AC3E}">
        <p14:creationId xmlns:p14="http://schemas.microsoft.com/office/powerpoint/2010/main" val="264688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035F2D-C1FC-4F1C-861F-1572CCE7FB13}"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smtClean="0">
                <a:latin typeface="Verdana" pitchFamily="34" charset="0"/>
                <a:ea typeface="MS PGothic" pitchFamily="34" charset="-128"/>
              </a:defRPr>
            </a:lvl1pPr>
          </a:lstStyle>
          <a:p>
            <a:pPr>
              <a:defRPr/>
            </a:pPr>
            <a:fld id="{7953BCD1-A107-4635-A641-D7EBBFB5F08E}" type="datetime1">
              <a:rPr lang="en-IN"/>
              <a:pPr>
                <a:defRPr/>
              </a:pPr>
              <a:t>25-01-2020</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erdana" pitchFamily="34" charset="0"/>
                <a:ea typeface="MS PGothic" pitchFamily="34" charset="-128"/>
              </a:defRPr>
            </a:lvl1pPr>
          </a:lstStyle>
          <a:p>
            <a:pPr>
              <a:defRPr/>
            </a:pPr>
            <a:endParaRPr lang="en-US"/>
          </a:p>
        </p:txBody>
      </p:sp>
      <p:sp>
        <p:nvSpPr>
          <p:cNvPr id="6" name="Slide Number Placeholder 5"/>
          <p:cNvSpPr>
            <a:spLocks noGrp="1"/>
          </p:cNvSpPr>
          <p:nvPr>
            <p:ph type="sldNum" sz="quarter" idx="12"/>
          </p:nvPr>
        </p:nvSpPr>
        <p:spPr>
          <a:xfrm>
            <a:off x="6858000" y="6035675"/>
            <a:ext cx="2133600" cy="365125"/>
          </a:xfrm>
        </p:spPr>
        <p:txBody>
          <a:bodyPr/>
          <a:lstStyle>
            <a:lvl1pPr eaLnBrk="0" fontAlgn="base" hangingPunct="0">
              <a:spcBef>
                <a:spcPct val="0"/>
              </a:spcBef>
              <a:spcAft>
                <a:spcPct val="0"/>
              </a:spcAft>
              <a:defRPr>
                <a:solidFill>
                  <a:schemeClr val="bg1"/>
                </a:solidFill>
                <a:latin typeface="Times New Roman" panose="02020603050405020304" pitchFamily="18" charset="0"/>
                <a:ea typeface="MS PGothic" pitchFamily="34" charset="-128"/>
                <a:cs typeface="Times New Roman" panose="02020603050405020304" pitchFamily="18" charset="0"/>
              </a:defRPr>
            </a:lvl1pPr>
          </a:lstStyle>
          <a:p>
            <a:pPr>
              <a:defRPr/>
            </a:pPr>
            <a:fld id="{4A5F60BD-C0DB-4156-88B3-7B0E77490F07}"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62088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lvl1pPr>
          </a:lstStyle>
          <a:p>
            <a:fld id="{1D8BD707-D9CF-40AE-B4C6-C98DA3205C09}" type="datetimeFigureOut">
              <a:rPr lang="en-US"/>
              <a:pPr/>
              <a:t>1/25/2020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a:xfrm>
            <a:off x="6915150" y="6016625"/>
            <a:ext cx="2133600" cy="365125"/>
          </a:xfrm>
        </p:spPr>
        <p:txBody>
          <a:bodyPr/>
          <a:lstStyle>
            <a:lvl1pPr>
              <a:defRPr>
                <a:solidFill>
                  <a:schemeClr val="bg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15908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smtClean="0"/>
            </a:lvl1pPr>
          </a:lstStyle>
          <a:p>
            <a:fld id="{1D8BD707-D9CF-40AE-B4C6-C98DA3205C09}" type="datetimeFigureOut">
              <a:rPr lang="en-US"/>
              <a:pPr/>
              <a:t>1/25/2020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37703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413328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lvl1pPr>
          </a:lstStyle>
          <a:p>
            <a:pPr>
              <a:defRPr/>
            </a:pPr>
            <a:fld id="{41799E89-C2F8-468B-AA41-CFC29C5FB373}" type="datetime1">
              <a:rPr lang="en-IN"/>
              <a:pPr>
                <a:defRPr/>
              </a:pPr>
              <a:t>25-01-2020</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a:xfrm>
            <a:off x="6915150" y="6016625"/>
            <a:ext cx="2133600" cy="365125"/>
          </a:xfrm>
        </p:spPr>
        <p:txBody>
          <a:bodyPr/>
          <a:lstStyle>
            <a:lvl1pPr>
              <a:defRPr>
                <a:solidFill>
                  <a:schemeClr val="bg1"/>
                </a:solidFill>
              </a:defRPr>
            </a:lvl1pPr>
          </a:lstStyle>
          <a:p>
            <a:pPr>
              <a:defRPr/>
            </a:pPr>
            <a:fld id="{F607D1C2-E102-477D-AEC8-364F47D5132E}" type="slidenum">
              <a:rPr lang="en-IN">
                <a:solidFill>
                  <a:prstClr val="white"/>
                </a:solidFill>
              </a:rPr>
              <a:pPr>
                <a:defRPr/>
              </a:pPr>
              <a:t>‹#›</a:t>
            </a:fld>
            <a:endParaRPr lang="en-IN" dirty="0">
              <a:solidFill>
                <a:prstClr val="white"/>
              </a:solidFill>
            </a:endParaRPr>
          </a:p>
        </p:txBody>
      </p:sp>
    </p:spTree>
    <p:extLst>
      <p:ext uri="{BB962C8B-B14F-4D97-AF65-F5344CB8AC3E}">
        <p14:creationId xmlns:p14="http://schemas.microsoft.com/office/powerpoint/2010/main" val="75208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smtClean="0"/>
            </a:lvl1pPr>
          </a:lstStyle>
          <a:p>
            <a:pPr>
              <a:defRPr/>
            </a:pPr>
            <a:fld id="{5A809A7D-D9BF-467A-B123-156112558B54}" type="datetime1">
              <a:rPr lang="en-IN"/>
              <a:pPr>
                <a:defRPr/>
              </a:pPr>
              <a:t>25-01-2020</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solidFill>
                  <a:schemeClr val="bg1"/>
                </a:solidFill>
              </a:defRPr>
            </a:lvl1pPr>
          </a:lstStyle>
          <a:p>
            <a:pPr>
              <a:defRPr/>
            </a:pPr>
            <a:fld id="{69393253-7F59-4D95-AAEF-94ED1F8FA845}" type="slidenum">
              <a:rPr lang="en-IN">
                <a:solidFill>
                  <a:prstClr val="white"/>
                </a:solidFill>
              </a:rPr>
              <a:pPr>
                <a:defRPr/>
              </a:pPr>
              <a:t>‹#›</a:t>
            </a:fld>
            <a:endParaRPr lang="en-IN" dirty="0">
              <a:solidFill>
                <a:prstClr val="white"/>
              </a:solidFill>
            </a:endParaRPr>
          </a:p>
        </p:txBody>
      </p:sp>
    </p:spTree>
    <p:extLst>
      <p:ext uri="{BB962C8B-B14F-4D97-AF65-F5344CB8AC3E}">
        <p14:creationId xmlns:p14="http://schemas.microsoft.com/office/powerpoint/2010/main" val="131085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207717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smtClean="0">
                <a:latin typeface="Verdana" pitchFamily="34" charset="0"/>
                <a:ea typeface="MS PGothic" pitchFamily="34" charset="-128"/>
              </a:defRPr>
            </a:lvl1pPr>
          </a:lstStyle>
          <a:p>
            <a:fld id="{1D8BD707-D9CF-40AE-B4C6-C98DA3205C09}" type="datetimeFigureOut">
              <a:rPr lang="en-US"/>
              <a:pPr/>
              <a:t>1/25/2020</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erdana" pitchFamily="34" charset="0"/>
                <a:ea typeface="MS PGothic" pitchFamily="34" charset="-128"/>
              </a:defRPr>
            </a:lvl1pPr>
          </a:lstStyle>
          <a:p>
            <a:endParaRPr lang="en-US"/>
          </a:p>
        </p:txBody>
      </p:sp>
      <p:sp>
        <p:nvSpPr>
          <p:cNvPr id="6" name="Slide Number Placeholder 5"/>
          <p:cNvSpPr>
            <a:spLocks noGrp="1"/>
          </p:cNvSpPr>
          <p:nvPr>
            <p:ph type="sldNum" sz="quarter" idx="12"/>
          </p:nvPr>
        </p:nvSpPr>
        <p:spPr>
          <a:xfrm>
            <a:off x="6858000" y="6035675"/>
            <a:ext cx="2133600" cy="365125"/>
          </a:xfrm>
        </p:spPr>
        <p:txBody>
          <a:bodyPr/>
          <a:lstStyle>
            <a:lvl1pPr eaLnBrk="0" fontAlgn="base" hangingPunct="0">
              <a:spcBef>
                <a:spcPct val="0"/>
              </a:spcBef>
              <a:spcAft>
                <a:spcPct val="0"/>
              </a:spcAft>
              <a:defRPr>
                <a:solidFill>
                  <a:schemeClr val="bg1"/>
                </a:solidFill>
                <a:latin typeface="Times New Roman" panose="02020603050405020304" pitchFamily="18" charset="0"/>
                <a:ea typeface="MS PGothic" pitchFamily="34" charset="-128"/>
                <a:cs typeface="Times New Roman" panose="02020603050405020304" pitchFamily="18" charset="0"/>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1282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lvl1pPr>
          </a:lstStyle>
          <a:p>
            <a:fld id="{1D8BD707-D9CF-40AE-B4C6-C98DA3205C09}" type="datetimeFigureOut">
              <a:rPr lang="en-US"/>
              <a:pPr/>
              <a:t>1/25/2020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a:xfrm>
            <a:off x="6915150" y="6016625"/>
            <a:ext cx="2133600" cy="365125"/>
          </a:xfrm>
        </p:spPr>
        <p:txBody>
          <a:bodyPr/>
          <a:lstStyle>
            <a:lvl1pPr>
              <a:defRPr>
                <a:solidFill>
                  <a:schemeClr val="bg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83598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smtClean="0"/>
            </a:lvl1pPr>
          </a:lstStyle>
          <a:p>
            <a:fld id="{1D8BD707-D9CF-40AE-B4C6-C98DA3205C09}" type="datetimeFigureOut">
              <a:rPr lang="en-US"/>
              <a:pPr/>
              <a:t>1/25/2020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465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194640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smtClean="0">
                <a:latin typeface="Verdana" pitchFamily="34" charset="0"/>
                <a:ea typeface="MS PGothic" pitchFamily="34" charset="-128"/>
              </a:defRPr>
            </a:lvl1pPr>
          </a:lstStyle>
          <a:p>
            <a:fld id="{1D8BD707-D9CF-40AE-B4C6-C98DA3205C09}" type="datetimeFigureOut">
              <a:rPr lang="en-US"/>
              <a:pPr/>
              <a:t>1/25/2020</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erdana" pitchFamily="34" charset="0"/>
                <a:ea typeface="MS PGothic" pitchFamily="34" charset="-128"/>
              </a:defRPr>
            </a:lvl1pPr>
          </a:lstStyle>
          <a:p>
            <a:endParaRPr lang="en-US"/>
          </a:p>
        </p:txBody>
      </p:sp>
      <p:sp>
        <p:nvSpPr>
          <p:cNvPr id="6" name="Slide Number Placeholder 5"/>
          <p:cNvSpPr>
            <a:spLocks noGrp="1"/>
          </p:cNvSpPr>
          <p:nvPr>
            <p:ph type="sldNum" sz="quarter" idx="12"/>
          </p:nvPr>
        </p:nvSpPr>
        <p:spPr>
          <a:xfrm>
            <a:off x="6858000" y="6035675"/>
            <a:ext cx="2133600" cy="365125"/>
          </a:xfrm>
        </p:spPr>
        <p:txBody>
          <a:bodyPr/>
          <a:lstStyle>
            <a:lvl1pPr eaLnBrk="0" fontAlgn="base" hangingPunct="0">
              <a:spcBef>
                <a:spcPct val="0"/>
              </a:spcBef>
              <a:spcAft>
                <a:spcPct val="0"/>
              </a:spcAft>
              <a:defRPr>
                <a:solidFill>
                  <a:schemeClr val="bg1"/>
                </a:solidFill>
                <a:latin typeface="Times New Roman" panose="02020603050405020304" pitchFamily="18" charset="0"/>
                <a:ea typeface="MS PGothic" pitchFamily="34" charset="-128"/>
                <a:cs typeface="Times New Roman" panose="02020603050405020304" pitchFamily="18" charset="0"/>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73327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3550" y="274638"/>
            <a:ext cx="695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Calibri"/>
                <a:ea typeface="+mn-ea"/>
              </a:defRPr>
            </a:lvl1pPr>
          </a:lstStyle>
          <a:p>
            <a:pPr>
              <a:defRPr/>
            </a:pPr>
            <a:fld id="{7B11D2B0-2B4E-4647-B4D0-AFE51A8E3CE3}" type="datetime1">
              <a:rPr lang="en-IN"/>
              <a:pPr>
                <a:defRPr/>
              </a:pPr>
              <a:t>25-01-2020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mn-ea"/>
              </a:defRPr>
            </a:lvl1pPr>
          </a:lstStyle>
          <a:p>
            <a:pPr>
              <a:defRPr/>
            </a:pPr>
            <a:endParaRPr lang="en-US"/>
          </a:p>
        </p:txBody>
      </p:sp>
      <p:sp>
        <p:nvSpPr>
          <p:cNvPr id="6" name="Slide Number Placeholder 5"/>
          <p:cNvSpPr>
            <a:spLocks noGrp="1"/>
          </p:cNvSpPr>
          <p:nvPr>
            <p:ph type="sldNum" sz="quarter" idx="4"/>
          </p:nvPr>
        </p:nvSpPr>
        <p:spPr>
          <a:xfrm>
            <a:off x="6877050" y="6035675"/>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schemeClr val="bg1"/>
                </a:solidFill>
                <a:latin typeface="Times New Roman" panose="02020603050405020304" pitchFamily="18" charset="0"/>
                <a:ea typeface="+mn-ea"/>
                <a:cs typeface="Times New Roman" panose="02020603050405020304" pitchFamily="18" charset="0"/>
              </a:defRPr>
            </a:lvl1pPr>
          </a:lstStyle>
          <a:p>
            <a:pPr>
              <a:defRPr/>
            </a:pPr>
            <a:fld id="{4FB7553A-9FEF-4BD3-8874-67994D321735}"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9658590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hf hdr="0" ftr="0" dt="0"/>
  <p:txStyles>
    <p:titleStyle>
      <a:lvl1pPr algn="ctr" rtl="0" eaLnBrk="0" fontAlgn="base" hangingPunct="0">
        <a:spcBef>
          <a:spcPct val="0"/>
        </a:spcBef>
        <a:spcAft>
          <a:spcPct val="0"/>
        </a:spcAft>
        <a:defRPr sz="3200" b="1"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3550" y="274638"/>
            <a:ext cx="695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Calibri"/>
                <a:ea typeface="+mn-ea"/>
              </a:defRPr>
            </a:lvl1pPr>
          </a:lstStyle>
          <a:p>
            <a:fld id="{1D8BD707-D9CF-40AE-B4C6-C98DA3205C09}" type="datetimeFigureOut">
              <a:rPr lang="en-US"/>
              <a:pPr/>
              <a:t>1/25/2020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mn-ea"/>
              </a:defRPr>
            </a:lvl1pPr>
          </a:lstStyle>
          <a:p>
            <a:endParaRPr lang="en-US"/>
          </a:p>
        </p:txBody>
      </p:sp>
      <p:sp>
        <p:nvSpPr>
          <p:cNvPr id="6" name="Slide Number Placeholder 5"/>
          <p:cNvSpPr>
            <a:spLocks noGrp="1"/>
          </p:cNvSpPr>
          <p:nvPr>
            <p:ph type="sldNum" sz="quarter" idx="4"/>
          </p:nvPr>
        </p:nvSpPr>
        <p:spPr>
          <a:xfrm>
            <a:off x="6877050" y="6035675"/>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schemeClr val="bg1"/>
                </a:solidFill>
                <a:latin typeface="Times New Roman" panose="02020603050405020304" pitchFamily="18" charset="0"/>
                <a:ea typeface="+mn-ea"/>
                <a:cs typeface="Times New Roman" panose="02020603050405020304" pitchFamily="18" charset="0"/>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58549548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txStyles>
    <p:titleStyle>
      <a:lvl1pPr algn="ctr" rtl="0" eaLnBrk="0" fontAlgn="base" hangingPunct="0">
        <a:spcBef>
          <a:spcPct val="0"/>
        </a:spcBef>
        <a:spcAft>
          <a:spcPct val="0"/>
        </a:spcAft>
        <a:defRPr sz="3200" b="1"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3550" y="274638"/>
            <a:ext cx="695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Calibri"/>
                <a:ea typeface="+mn-ea"/>
              </a:defRPr>
            </a:lvl1pPr>
          </a:lstStyle>
          <a:p>
            <a:fld id="{1D8BD707-D9CF-40AE-B4C6-C98DA3205C09}" type="datetimeFigureOut">
              <a:rPr lang="en-US"/>
              <a:pPr/>
              <a:t>1/25/2020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mn-ea"/>
              </a:defRPr>
            </a:lvl1pPr>
          </a:lstStyle>
          <a:p>
            <a:endParaRPr lang="en-US"/>
          </a:p>
        </p:txBody>
      </p:sp>
      <p:sp>
        <p:nvSpPr>
          <p:cNvPr id="6" name="Slide Number Placeholder 5"/>
          <p:cNvSpPr>
            <a:spLocks noGrp="1"/>
          </p:cNvSpPr>
          <p:nvPr>
            <p:ph type="sldNum" sz="quarter" idx="4"/>
          </p:nvPr>
        </p:nvSpPr>
        <p:spPr>
          <a:xfrm>
            <a:off x="6877050" y="6035675"/>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schemeClr val="bg1"/>
                </a:solidFill>
                <a:latin typeface="Times New Roman" panose="02020603050405020304" pitchFamily="18" charset="0"/>
                <a:ea typeface="+mn-ea"/>
                <a:cs typeface="Times New Roman" panose="02020603050405020304" pitchFamily="18" charset="0"/>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02024630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txStyles>
    <p:titleStyle>
      <a:lvl1pPr algn="ctr" rtl="0" eaLnBrk="0" fontAlgn="base" hangingPunct="0">
        <a:spcBef>
          <a:spcPct val="0"/>
        </a:spcBef>
        <a:spcAft>
          <a:spcPct val="0"/>
        </a:spcAft>
        <a:defRPr sz="3200" b="1"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5486400"/>
            <a:ext cx="9144000" cy="1015663"/>
          </a:xfrm>
          <a:prstGeom prst="rect">
            <a:avLst/>
          </a:prstGeom>
          <a:noFill/>
          <a:ln w="9525">
            <a:noFill/>
            <a:miter lim="800000"/>
            <a:headEnd/>
            <a:tailEnd/>
          </a:ln>
        </p:spPr>
        <p:txBody>
          <a:bodyPr wrap="square">
            <a:spAutoFit/>
          </a:bodyPr>
          <a:lstStyle/>
          <a:p>
            <a:pPr algn="ctr">
              <a:lnSpc>
                <a:spcPct val="150000"/>
              </a:lnSpc>
            </a:pPr>
            <a:r>
              <a:rPr lang="en-IN" sz="2000" b="1" dirty="0">
                <a:solidFill>
                  <a:srgbClr val="0070C0"/>
                </a:solidFill>
                <a:latin typeface="Times New Roman" pitchFamily="18" charset="0"/>
                <a:cs typeface="Times New Roman" pitchFamily="18" charset="0"/>
              </a:rPr>
              <a:t>COMPUTER SCIENCE AND ENGINEERING DEPARTMENT </a:t>
            </a:r>
          </a:p>
          <a:p>
            <a:pPr algn="ctr">
              <a:lnSpc>
                <a:spcPct val="150000"/>
              </a:lnSpc>
            </a:pPr>
            <a:r>
              <a:rPr lang="en-IN" sz="2000" b="1" dirty="0">
                <a:solidFill>
                  <a:srgbClr val="0070C0"/>
                </a:solidFill>
                <a:latin typeface="Times New Roman" pitchFamily="18" charset="0"/>
                <a:cs typeface="Times New Roman" pitchFamily="18" charset="0"/>
              </a:rPr>
              <a:t>SESSION : July- Dec 2019</a:t>
            </a:r>
            <a:endParaRPr lang="en-US" sz="2000" b="1" dirty="0">
              <a:solidFill>
                <a:srgbClr val="0070C0"/>
              </a:solidFill>
              <a:latin typeface="Times New Roman" pitchFamily="18" charset="0"/>
              <a:cs typeface="Times New Roman" pitchFamily="18" charset="0"/>
            </a:endParaRPr>
          </a:p>
        </p:txBody>
      </p:sp>
      <p:sp>
        <p:nvSpPr>
          <p:cNvPr id="5" name="Text Box 2"/>
          <p:cNvSpPr txBox="1">
            <a:spLocks noChangeArrowheads="1"/>
          </p:cNvSpPr>
          <p:nvPr/>
        </p:nvSpPr>
        <p:spPr bwMode="auto">
          <a:xfrm>
            <a:off x="706438" y="5599093"/>
            <a:ext cx="8051800" cy="954107"/>
          </a:xfrm>
          <a:prstGeom prst="rect">
            <a:avLst/>
          </a:prstGeom>
          <a:noFill/>
          <a:ln w="9525">
            <a:noFill/>
            <a:miter lim="800000"/>
            <a:headEnd/>
            <a:tailEnd/>
          </a:ln>
        </p:spPr>
        <p:txBody>
          <a:bodyPr wrap="square">
            <a:spAutoFit/>
          </a:bodyPr>
          <a:lstStyle/>
          <a:p>
            <a:pPr algn="ctr"/>
            <a:r>
              <a:rPr lang="en-US" sz="2800" b="1" dirty="0">
                <a:latin typeface="Times New Roman" pitchFamily="18" charset="0"/>
                <a:cs typeface="Times New Roman" pitchFamily="18" charset="0"/>
              </a:rPr>
              <a:t> </a:t>
            </a:r>
          </a:p>
          <a:p>
            <a:pPr algn="ctr"/>
            <a:r>
              <a:rPr lang="en-US" sz="2800" b="1" dirty="0">
                <a:latin typeface="Times New Roman" pitchFamily="18" charset="0"/>
                <a:cs typeface="Times New Roman" pitchFamily="18" charset="0"/>
              </a:rPr>
              <a:t> </a:t>
            </a:r>
          </a:p>
        </p:txBody>
      </p:sp>
      <p:sp>
        <p:nvSpPr>
          <p:cNvPr id="6" name="Subtitle 2"/>
          <p:cNvSpPr txBox="1">
            <a:spLocks/>
          </p:cNvSpPr>
          <p:nvPr/>
        </p:nvSpPr>
        <p:spPr>
          <a:xfrm>
            <a:off x="381000" y="3082305"/>
            <a:ext cx="3636962" cy="1200329"/>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sz="28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Guided By:</a:t>
            </a:r>
          </a:p>
          <a:p>
            <a:pPr>
              <a:buNone/>
            </a:pPr>
            <a:r>
              <a:rPr kumimoji="0" lang="en-US" sz="240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Mr</a:t>
            </a:r>
            <a:r>
              <a:rPr kumimoji="0" lang="en-US" sz="24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Ambrish</a:t>
            </a:r>
            <a:r>
              <a:rPr lang="en-US" sz="2400" dirty="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Shrivastav   </a:t>
            </a:r>
            <a:endParaRPr kumimoji="0" lang="en-US" sz="240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7" name="Rectangle 6"/>
          <p:cNvSpPr/>
          <p:nvPr/>
        </p:nvSpPr>
        <p:spPr>
          <a:xfrm>
            <a:off x="5907726" y="3082305"/>
            <a:ext cx="2667000" cy="1557349"/>
          </a:xfrm>
          <a:prstGeom prst="rect">
            <a:avLst/>
          </a:prstGeom>
        </p:spPr>
        <p:txBody>
          <a:bodyPr wrap="square">
            <a:spAutoFit/>
          </a:bodyPr>
          <a:lstStyle/>
          <a:p>
            <a:pPr marL="342900" indent="-342900" eaLnBrk="0" fontAlgn="base" hangingPunct="0">
              <a:spcBef>
                <a:spcPct val="20000"/>
              </a:spcBef>
              <a:spcAft>
                <a:spcPct val="0"/>
              </a:spcAft>
            </a:pPr>
            <a:r>
              <a:rPr lang="en-US" sz="2800" b="1" dirty="0">
                <a:latin typeface="Times New Roman" pitchFamily="18" charset="0"/>
                <a:cs typeface="Times New Roman" pitchFamily="18" charset="0"/>
              </a:rPr>
              <a:t>Presented  By</a:t>
            </a:r>
            <a:r>
              <a:rPr lang="en-US" sz="2800" b="1" dirty="0" smtClean="0">
                <a:latin typeface="Times New Roman" pitchFamily="18" charset="0"/>
                <a:cs typeface="Times New Roman" pitchFamily="18" charset="0"/>
              </a:rPr>
              <a:t>:</a:t>
            </a:r>
          </a:p>
          <a:p>
            <a:pPr marL="342900" indent="-342900" eaLnBrk="0" fontAlgn="base" hangingPunct="0">
              <a:spcBef>
                <a:spcPct val="20000"/>
              </a:spcBef>
              <a:spcAft>
                <a:spcPct val="0"/>
              </a:spcAft>
            </a:pPr>
            <a:r>
              <a:rPr lang="en-US" sz="2800" dirty="0" err="1" smtClean="0">
                <a:latin typeface="Times New Roman" pitchFamily="18" charset="0"/>
                <a:cs typeface="Times New Roman" pitchFamily="18" charset="0"/>
              </a:rPr>
              <a:t>Kuldeep</a:t>
            </a:r>
            <a:r>
              <a:rPr lang="en-US" sz="2800" dirty="0" smtClean="0">
                <a:latin typeface="Times New Roman" pitchFamily="18" charset="0"/>
                <a:cs typeface="Times New Roman" pitchFamily="18" charset="0"/>
              </a:rPr>
              <a:t> Salve</a:t>
            </a:r>
          </a:p>
          <a:p>
            <a:pPr marL="342900" indent="-342900" eaLnBrk="0" fontAlgn="base" hangingPunct="0">
              <a:spcBef>
                <a:spcPct val="20000"/>
              </a:spcBef>
              <a:spcAft>
                <a:spcPct val="0"/>
              </a:spcAft>
            </a:pPr>
            <a:r>
              <a:rPr lang="en-US" sz="2800" dirty="0" err="1" smtClean="0">
                <a:latin typeface="Times New Roman" pitchFamily="18" charset="0"/>
                <a:cs typeface="Times New Roman" pitchFamily="18" charset="0"/>
              </a:rPr>
              <a:t>Ishra</a:t>
            </a:r>
            <a:r>
              <a:rPr lang="en-US" sz="2800" dirty="0" smtClean="0">
                <a:latin typeface="Times New Roman" pitchFamily="18" charset="0"/>
                <a:cs typeface="Times New Roman" pitchFamily="18" charset="0"/>
              </a:rPr>
              <a:t> Ali</a:t>
            </a:r>
          </a:p>
        </p:txBody>
      </p:sp>
      <p:sp>
        <p:nvSpPr>
          <p:cNvPr id="8" name="TextBox 7"/>
          <p:cNvSpPr txBox="1"/>
          <p:nvPr/>
        </p:nvSpPr>
        <p:spPr>
          <a:xfrm>
            <a:off x="2493016" y="322989"/>
            <a:ext cx="4498026" cy="1200329"/>
          </a:xfrm>
          <a:prstGeom prst="rect">
            <a:avLst/>
          </a:prstGeom>
          <a:noFill/>
        </p:spPr>
        <p:txBody>
          <a:bodyPr wrap="none" rtlCol="0">
            <a:spAutoFit/>
          </a:bodyPr>
          <a:lstStyle/>
          <a:p>
            <a:pPr algn="ctr"/>
            <a:r>
              <a:rPr lang="en-US" sz="3600" b="1" dirty="0">
                <a:latin typeface="Times New Roman" pitchFamily="18" charset="0"/>
                <a:cs typeface="Times New Roman" pitchFamily="18" charset="0"/>
              </a:rPr>
              <a:t>Synopsis Presentation</a:t>
            </a:r>
          </a:p>
          <a:p>
            <a:pPr algn="ctr"/>
            <a:r>
              <a:rPr lang="en-US" sz="3600" b="1" dirty="0">
                <a:latin typeface="Times New Roman" pitchFamily="18" charset="0"/>
                <a:cs typeface="Times New Roman" pitchFamily="18" charset="0"/>
              </a:rPr>
              <a:t>on</a:t>
            </a:r>
          </a:p>
        </p:txBody>
      </p:sp>
      <p:sp>
        <p:nvSpPr>
          <p:cNvPr id="9" name="TextBox 8"/>
          <p:cNvSpPr txBox="1"/>
          <p:nvPr/>
        </p:nvSpPr>
        <p:spPr>
          <a:xfrm>
            <a:off x="2732408" y="1523318"/>
            <a:ext cx="4019242"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SCHOOL FINDER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3550" y="255977"/>
            <a:ext cx="6953250" cy="1143000"/>
          </a:xfrm>
        </p:spPr>
        <p:txBody>
          <a:bodyPr/>
          <a:lstStyle/>
          <a:p>
            <a:r>
              <a:rPr lang="en-US" sz="4000" b="1" dirty="0"/>
              <a:t>References</a:t>
            </a:r>
          </a:p>
        </p:txBody>
      </p:sp>
      <p:sp>
        <p:nvSpPr>
          <p:cNvPr id="3" name="Content Placeholder 2">
            <a:extLst>
              <a:ext uri="{FF2B5EF4-FFF2-40B4-BE49-F238E27FC236}">
                <a16:creationId xmlns:a16="http://schemas.microsoft.com/office/drawing/2014/main" id="{2D686336-629F-4F5C-A366-22EBB1ED6A0A}"/>
              </a:ext>
            </a:extLst>
          </p:cNvPr>
          <p:cNvSpPr>
            <a:spLocks noGrp="1"/>
          </p:cNvSpPr>
          <p:nvPr>
            <p:ph idx="1"/>
          </p:nvPr>
        </p:nvSpPr>
        <p:spPr>
          <a:xfrm>
            <a:off x="457200" y="1618862"/>
            <a:ext cx="8229600" cy="4525963"/>
          </a:xfrm>
        </p:spPr>
        <p:txBody>
          <a:bodyPr/>
          <a:lstStyle/>
          <a:p>
            <a:r>
              <a:rPr lang="en-US" dirty="0"/>
              <a:t>W3schools</a:t>
            </a:r>
          </a:p>
          <a:p>
            <a:r>
              <a:rPr lang="en-US" dirty="0"/>
              <a:t>Java Tutorial point</a:t>
            </a:r>
          </a:p>
          <a:p>
            <a:r>
              <a:rPr lang="en-US" dirty="0"/>
              <a:t>Stack Overflow</a:t>
            </a:r>
          </a:p>
          <a:p>
            <a:r>
              <a:rPr lang="en-IN" dirty="0"/>
              <a:t>Font awesome</a:t>
            </a:r>
          </a:p>
          <a:p>
            <a:r>
              <a:rPr lang="en-IN" dirty="0" smtClean="0"/>
              <a:t>Material Design Bootstrap (MDB)</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Stage Of Implementation</a:t>
            </a:r>
            <a:br>
              <a:rPr lang="en-US" dirty="0" smtClean="0"/>
            </a:br>
            <a:r>
              <a:rPr lang="en-US" dirty="0" smtClean="0"/>
              <a:t>1. School Finder Home Page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1107"/>
            <a:ext cx="9144000" cy="5325645"/>
          </a:xfrm>
        </p:spPr>
      </p:pic>
    </p:spTree>
    <p:extLst>
      <p:ext uri="{BB962C8B-B14F-4D97-AF65-F5344CB8AC3E}">
        <p14:creationId xmlns:p14="http://schemas.microsoft.com/office/powerpoint/2010/main" val="230885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
        <p:nvSpPr>
          <p:cNvPr id="3" name="Title 2"/>
          <p:cNvSpPr>
            <a:spLocks noGrp="1"/>
          </p:cNvSpPr>
          <p:nvPr>
            <p:ph type="title"/>
          </p:nvPr>
        </p:nvSpPr>
        <p:spPr/>
        <p:txBody>
          <a:bodyPr/>
          <a:lstStyle/>
          <a:p>
            <a:r>
              <a:rPr lang="en-US" dirty="0" smtClean="0"/>
              <a:t>School Finder Home Page contd.</a:t>
            </a:r>
            <a:endParaRPr lang="en-US" dirty="0"/>
          </a:p>
        </p:txBody>
      </p:sp>
    </p:spTree>
    <p:extLst>
      <p:ext uri="{BB962C8B-B14F-4D97-AF65-F5344CB8AC3E}">
        <p14:creationId xmlns:p14="http://schemas.microsoft.com/office/powerpoint/2010/main" val="291496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School Registration Page.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9144000" cy="5140990"/>
          </a:xfrm>
          <a:prstGeom prst="rect">
            <a:avLst/>
          </a:prstGeom>
        </p:spPr>
      </p:pic>
    </p:spTree>
    <p:extLst>
      <p:ext uri="{BB962C8B-B14F-4D97-AF65-F5344CB8AC3E}">
        <p14:creationId xmlns:p14="http://schemas.microsoft.com/office/powerpoint/2010/main" val="157205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Registration Page contd.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318251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 Registration Page contd.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298524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School Profile Page.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 y="1717010"/>
            <a:ext cx="9144000" cy="5140990"/>
          </a:xfrm>
          <a:prstGeom prst="rect">
            <a:avLst/>
          </a:prstGeom>
        </p:spPr>
      </p:pic>
    </p:spTree>
    <p:extLst>
      <p:ext uri="{BB962C8B-B14F-4D97-AF65-F5344CB8AC3E}">
        <p14:creationId xmlns:p14="http://schemas.microsoft.com/office/powerpoint/2010/main" val="2712863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 Profile </a:t>
            </a:r>
            <a:r>
              <a:rPr lang="en-US" dirty="0" smtClean="0"/>
              <a:t>Page contd.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4068934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All the pages with side navigation bar and top navigation bar and footer.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7010"/>
            <a:ext cx="9144000" cy="5140990"/>
          </a:xfrm>
          <a:prstGeom prst="rect">
            <a:avLst/>
          </a:prstGeom>
        </p:spPr>
      </p:pic>
    </p:spTree>
    <p:extLst>
      <p:ext uri="{BB962C8B-B14F-4D97-AF65-F5344CB8AC3E}">
        <p14:creationId xmlns:p14="http://schemas.microsoft.com/office/powerpoint/2010/main" val="205878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As this is the current implementation of our project. While designing the web pages we used some demo of raw data. Not the actual data to be used, all the actual data to be displayed will we be fetched from the database at the time of further implementation.</a:t>
            </a:r>
          </a:p>
        </p:txBody>
      </p:sp>
    </p:spTree>
    <p:extLst>
      <p:ext uri="{BB962C8B-B14F-4D97-AF65-F5344CB8AC3E}">
        <p14:creationId xmlns:p14="http://schemas.microsoft.com/office/powerpoint/2010/main" val="380383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       Table </a:t>
            </a:r>
            <a:r>
              <a:rPr lang="en-US" sz="4000" dirty="0"/>
              <a:t>of Content</a:t>
            </a:r>
            <a:endParaRPr lang="en-US" sz="4000" b="1" dirty="0"/>
          </a:p>
        </p:txBody>
      </p:sp>
      <p:sp>
        <p:nvSpPr>
          <p:cNvPr id="3" name="Content Placeholder 2">
            <a:extLst>
              <a:ext uri="{FF2B5EF4-FFF2-40B4-BE49-F238E27FC236}">
                <a16:creationId xmlns:a16="http://schemas.microsoft.com/office/drawing/2014/main" id="{77C21C3F-85C8-4342-B128-C0278BB526A3}"/>
              </a:ext>
            </a:extLst>
          </p:cNvPr>
          <p:cNvSpPr>
            <a:spLocks noGrp="1"/>
          </p:cNvSpPr>
          <p:nvPr>
            <p:ph idx="1"/>
          </p:nvPr>
        </p:nvSpPr>
        <p:spPr/>
        <p:txBody>
          <a:bodyPr/>
          <a:lstStyle/>
          <a:p>
            <a:r>
              <a:rPr lang="en-US" dirty="0"/>
              <a:t>Abstract</a:t>
            </a:r>
          </a:p>
          <a:p>
            <a:r>
              <a:rPr lang="en-US" dirty="0"/>
              <a:t>Introduction</a:t>
            </a:r>
          </a:p>
          <a:p>
            <a:r>
              <a:rPr lang="en-US" dirty="0"/>
              <a:t>Objective</a:t>
            </a:r>
          </a:p>
          <a:p>
            <a:r>
              <a:rPr lang="en-US" dirty="0"/>
              <a:t>Problem Domain</a:t>
            </a:r>
          </a:p>
          <a:p>
            <a:r>
              <a:rPr lang="en-US" dirty="0"/>
              <a:t>Solution Domain</a:t>
            </a:r>
          </a:p>
          <a:p>
            <a:r>
              <a:rPr lang="en-US" dirty="0"/>
              <a:t>Requirements</a:t>
            </a:r>
          </a:p>
          <a:p>
            <a:r>
              <a:rPr lang="en-US" dirty="0"/>
              <a:t>Reference</a:t>
            </a:r>
          </a:p>
          <a:p>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7391" y="18017"/>
            <a:ext cx="6419850" cy="1143000"/>
          </a:xfrm>
        </p:spPr>
        <p:txBody>
          <a:bodyPr/>
          <a:lstStyle/>
          <a:p>
            <a:r>
              <a:rPr lang="en-US" sz="4000" b="1" dirty="0"/>
              <a:t>Abstract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3" name="Rectangle 2"/>
          <p:cNvSpPr/>
          <p:nvPr/>
        </p:nvSpPr>
        <p:spPr>
          <a:xfrm>
            <a:off x="1219200" y="1823447"/>
            <a:ext cx="7010400" cy="4317207"/>
          </a:xfrm>
          <a:prstGeom prst="rect">
            <a:avLst/>
          </a:prstGeom>
        </p:spPr>
        <p:txBody>
          <a:bodyPr wrap="square">
            <a:spAutoFit/>
          </a:bodyPr>
          <a:lstStyle/>
          <a:p>
            <a:pPr marL="107950" marR="107950" algn="just">
              <a:lnSpc>
                <a:spcPct val="115000"/>
              </a:lnSpc>
              <a:spcBef>
                <a:spcPts val="985"/>
              </a:spcBef>
              <a:spcAft>
                <a:spcPts val="0"/>
              </a:spcAft>
            </a:pPr>
            <a:r>
              <a:rPr lang="en-US" sz="1600" dirty="0">
                <a:latin typeface="Times New Roman" pitchFamily="18" charset="0"/>
                <a:cs typeface="Times New Roman" pitchFamily="18" charset="0"/>
              </a:rPr>
              <a:t> </a:t>
            </a:r>
            <a:r>
              <a:rPr lang="en-US" sz="2000" dirty="0">
                <a:latin typeface="Times New Roman" pitchFamily="18" charset="0"/>
                <a:cs typeface="Times New Roman" pitchFamily="18" charset="0"/>
              </a:rPr>
              <a:t>This Online school finder system is the system designed especially for those people who want to search a particular school on the basis of its type, courses offered and location of the school. In this application we can search schools easily and get their details in just a second. If end user wants to search a best school in a city, he or she can search here. In this application the admin collect the information from all schools and upload on the site. The admin can change or update the details of a school. From this application school gets an idea about how many people search for their school, from where the client is. In this business analysis plays a role. The detail is updated by admin to every school .</a:t>
            </a:r>
            <a:endParaRPr lang="en-IN" sz="2000" dirty="0">
              <a:effectLst/>
              <a:latin typeface="Calibri" panose="020F0502020204030204" pitchFamily="34" charset="0"/>
              <a:ea typeface="Calibri" panose="020F0502020204030204" pitchFamily="34" charset="0"/>
              <a:cs typeface="Manga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969967" cy="1143000"/>
          </a:xfrm>
        </p:spPr>
        <p:txBody>
          <a:bodyPr>
            <a:normAutofit/>
          </a:bodyPr>
          <a:lstStyle/>
          <a:p>
            <a:r>
              <a:rPr lang="en-US" sz="4000" b="1" dirty="0"/>
              <a:t>Introduction</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4"/>
          <p:cNvSpPr/>
          <p:nvPr/>
        </p:nvSpPr>
        <p:spPr>
          <a:xfrm>
            <a:off x="1219200" y="1556413"/>
            <a:ext cx="7315200" cy="3963264"/>
          </a:xfrm>
          <a:prstGeom prst="rect">
            <a:avLst/>
          </a:prstGeom>
        </p:spPr>
        <p:txBody>
          <a:bodyPr wrap="square">
            <a:spAutoFit/>
          </a:bodyPr>
          <a:lstStyle/>
          <a:p>
            <a:pPr marL="107950" marR="107950" algn="just">
              <a:lnSpc>
                <a:spcPct val="115000"/>
              </a:lnSpc>
              <a:spcBef>
                <a:spcPts val="985"/>
              </a:spcBef>
              <a:spcAft>
                <a:spcPts val="0"/>
              </a:spcAft>
            </a:pPr>
            <a:r>
              <a:rPr lang="en-US" sz="1600" dirty="0"/>
              <a:t> </a:t>
            </a:r>
            <a:r>
              <a:rPr lang="en-US" sz="2000" dirty="0">
                <a:latin typeface="Times New Roman" pitchFamily="18" charset="0"/>
                <a:cs typeface="Times New Roman" pitchFamily="18" charset="0"/>
              </a:rPr>
              <a:t>The application is focused on student’s bright future. If they didn’t get the best school they didn’t go ahead because the each and everything a student must learn from their school. So this application helps parents to find good school for their child. It is mainly very helpful for the students and parents who want to take admissions in the schools after some grade for some reason. It is also useful for locating the nearest school from the area of living from his home. This is the most important decision for parents to find the good schools for their child. In this application parents get easily find school of their choice. This application is good for schools too.</a:t>
            </a:r>
            <a:endParaRPr lang="en-IN" sz="2000" dirty="0">
              <a:effectLst/>
              <a:latin typeface="Calibri" panose="020F0502020204030204" pitchFamily="34" charset="0"/>
              <a:ea typeface="Calibri" panose="020F0502020204030204" pitchFamily="34" charset="0"/>
              <a:cs typeface="Manga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6953250" cy="1143000"/>
          </a:xfrm>
        </p:spPr>
        <p:txBody>
          <a:bodyPr/>
          <a:lstStyle/>
          <a:p>
            <a:r>
              <a:rPr lang="en-US" sz="4000" b="1" dirty="0"/>
              <a:t>Objective</a:t>
            </a:r>
            <a:endParaRPr lang="en-US" sz="4000" dirty="0"/>
          </a:p>
        </p:txBody>
      </p:sp>
      <p:sp>
        <p:nvSpPr>
          <p:cNvPr id="5" name="Content Placeholder 4">
            <a:extLst>
              <a:ext uri="{FF2B5EF4-FFF2-40B4-BE49-F238E27FC236}">
                <a16:creationId xmlns:a16="http://schemas.microsoft.com/office/drawing/2014/main" id="{D1940AF3-764D-4E5E-B566-D8FBC9765784}"/>
              </a:ext>
            </a:extLst>
          </p:cNvPr>
          <p:cNvSpPr>
            <a:spLocks noGrp="1"/>
          </p:cNvSpPr>
          <p:nvPr>
            <p:ph idx="1"/>
          </p:nvPr>
        </p:nvSpPr>
        <p:spPr>
          <a:xfrm>
            <a:off x="457200" y="1570037"/>
            <a:ext cx="8229600" cy="4525963"/>
          </a:xfrm>
        </p:spPr>
        <p:txBody>
          <a:bodyPr/>
          <a:lstStyle/>
          <a:p>
            <a:pPr algn="just"/>
            <a:r>
              <a:rPr lang="en-US" dirty="0"/>
              <a:t>The main objective is to overcome the </a:t>
            </a:r>
            <a:r>
              <a:rPr lang="en-US" dirty="0" smtClean="0"/>
              <a:t>problem of visiting various Schools for admission purpose.</a:t>
            </a:r>
          </a:p>
          <a:p>
            <a:pPr algn="just"/>
            <a:r>
              <a:rPr lang="en-US" dirty="0" smtClean="0"/>
              <a:t>Easily finding details about various school at single platform.</a:t>
            </a:r>
          </a:p>
          <a:p>
            <a:pPr algn="just"/>
            <a:r>
              <a:rPr lang="en-US" dirty="0" smtClean="0"/>
              <a:t>Schools will come to know the parents expectations, with the help of feedback.</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93271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953250" cy="1143000"/>
          </a:xfrm>
        </p:spPr>
        <p:txBody>
          <a:bodyPr/>
          <a:lstStyle/>
          <a:p>
            <a:r>
              <a:rPr lang="en-US" dirty="0"/>
              <a:t>Problem Area/Domain</a:t>
            </a:r>
          </a:p>
        </p:txBody>
      </p:sp>
      <p:sp>
        <p:nvSpPr>
          <p:cNvPr id="3" name="Content Placeholder 2"/>
          <p:cNvSpPr>
            <a:spLocks noGrp="1"/>
          </p:cNvSpPr>
          <p:nvPr>
            <p:ph idx="1"/>
          </p:nvPr>
        </p:nvSpPr>
        <p:spPr>
          <a:xfrm>
            <a:off x="457200" y="1752600"/>
            <a:ext cx="8229600" cy="4495800"/>
          </a:xfrm>
        </p:spPr>
        <p:txBody>
          <a:bodyPr/>
          <a:lstStyle/>
          <a:p>
            <a:pPr marL="0" indent="0" algn="just">
              <a:buNone/>
            </a:pPr>
            <a:r>
              <a:rPr lang="en-IN" sz="2400" dirty="0"/>
              <a:t>There are many problem that comes </a:t>
            </a:r>
            <a:r>
              <a:rPr lang="en-IN" sz="2400" dirty="0" smtClean="0"/>
              <a:t>while searching for schools. </a:t>
            </a:r>
            <a:r>
              <a:rPr lang="en-IN" sz="2400" dirty="0"/>
              <a:t>Some of them are</a:t>
            </a:r>
          </a:p>
          <a:p>
            <a:pPr marL="0" indent="0" algn="just">
              <a:buNone/>
            </a:pPr>
            <a:endParaRPr lang="en-IN" sz="2400" dirty="0"/>
          </a:p>
          <a:p>
            <a:pPr algn="just"/>
            <a:r>
              <a:rPr lang="en-US" sz="2400" dirty="0" smtClean="0"/>
              <a:t>Parent </a:t>
            </a:r>
            <a:r>
              <a:rPr lang="en-US" sz="2400" dirty="0"/>
              <a:t>finds difficulty in finding the </a:t>
            </a:r>
            <a:r>
              <a:rPr lang="en-US" sz="2400" dirty="0" smtClean="0"/>
              <a:t>best schools </a:t>
            </a:r>
            <a:r>
              <a:rPr lang="en-US" sz="2400" dirty="0"/>
              <a:t>for their </a:t>
            </a:r>
            <a:r>
              <a:rPr lang="en-US" sz="2400" dirty="0" smtClean="0"/>
              <a:t>child.</a:t>
            </a:r>
          </a:p>
          <a:p>
            <a:pPr algn="just"/>
            <a:r>
              <a:rPr lang="en-US" sz="2400" dirty="0"/>
              <a:t>The school Admin does not get idea about the </a:t>
            </a:r>
            <a:r>
              <a:rPr lang="en-US" sz="2400" dirty="0" smtClean="0"/>
              <a:t>parents expectations.</a:t>
            </a:r>
            <a:endParaRPr lang="en-US" sz="2400" dirty="0"/>
          </a:p>
          <a:p>
            <a:pPr algn="just"/>
            <a:r>
              <a:rPr lang="en-US" sz="2400" dirty="0"/>
              <a:t>It is very difficult to get to know each and every detail about a school at a time</a:t>
            </a:r>
            <a:r>
              <a:rPr lang="en-US" sz="2400" b="1" dirty="0"/>
              <a:t>.</a:t>
            </a:r>
            <a:endParaRPr lang="en-US" sz="2400" dirty="0"/>
          </a:p>
          <a:p>
            <a:pPr algn="just"/>
            <a:endParaRPr lang="en-IN" sz="2000"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998" y="152400"/>
            <a:ext cx="6953250" cy="1143000"/>
          </a:xfrm>
        </p:spPr>
        <p:txBody>
          <a:bodyPr/>
          <a:lstStyle/>
          <a:p>
            <a:r>
              <a:rPr lang="en-US" dirty="0"/>
              <a:t>Solution Domain/Area</a:t>
            </a:r>
          </a:p>
        </p:txBody>
      </p:sp>
      <p:sp>
        <p:nvSpPr>
          <p:cNvPr id="3" name="Content Placeholder 2"/>
          <p:cNvSpPr>
            <a:spLocks noGrp="1"/>
          </p:cNvSpPr>
          <p:nvPr>
            <p:ph idx="1"/>
          </p:nvPr>
        </p:nvSpPr>
        <p:spPr>
          <a:xfrm>
            <a:off x="609600" y="1600200"/>
            <a:ext cx="8001000" cy="4571999"/>
          </a:xfrm>
        </p:spPr>
        <p:txBody>
          <a:bodyPr/>
          <a:lstStyle/>
          <a:p>
            <a:pPr marL="0" indent="0" algn="just">
              <a:buNone/>
            </a:pPr>
            <a:r>
              <a:rPr lang="en-US" sz="2000" dirty="0"/>
              <a:t> </a:t>
            </a:r>
            <a:r>
              <a:rPr lang="en-US" sz="2400" dirty="0"/>
              <a:t>The solution for the above problem is that this app helps parents as well as schools too. This app is helpful in many ways that parents get detail of schools in that app and find the best one for their child. The schools also get the reviews about their schools from parents. The school get to know what people thought about their school and what’s their expectations from the school. The schools also get to know that in future how their business </a:t>
            </a:r>
            <a:r>
              <a:rPr lang="en-US" sz="2400" dirty="0" smtClean="0"/>
              <a:t>grows. </a:t>
            </a:r>
            <a:r>
              <a:rPr lang="en-US" sz="2400" dirty="0"/>
              <a:t>The parents get to know how many facilities provided by school to their child.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 Diagram of School Finder.</a:t>
            </a:r>
            <a:endParaRPr lang="en-US" dirty="0"/>
          </a:p>
        </p:txBody>
      </p:sp>
      <p:sp>
        <p:nvSpPr>
          <p:cNvPr id="2" name="Slide Number Placeholder 1"/>
          <p:cNvSpPr>
            <a:spLocks noGrp="1"/>
          </p:cNvSpPr>
          <p:nvPr>
            <p:ph type="sldNum" sz="quarter" idx="12"/>
          </p:nvPr>
        </p:nvSpPr>
        <p:spPr/>
        <p:txBody>
          <a:bodyPr/>
          <a:lstStyle/>
          <a:p>
            <a:pPr>
              <a:defRPr/>
            </a:pPr>
            <a:fld id="{F607D1C2-E102-477D-AEC8-364F47D5132E}" type="slidenum">
              <a:rPr lang="en-IN" smtClean="0">
                <a:solidFill>
                  <a:prstClr val="white"/>
                </a:solidFill>
              </a:rPr>
              <a:pPr>
                <a:defRPr/>
              </a:pPr>
              <a:t>7</a:t>
            </a:fld>
            <a:endParaRPr lang="en-IN" dirty="0">
              <a:solidFill>
                <a:prstClr val="white"/>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34" t="5533" r="2500" b="7016"/>
          <a:stretch/>
        </p:blipFill>
        <p:spPr>
          <a:xfrm>
            <a:off x="0" y="2083697"/>
            <a:ext cx="9144000" cy="4774303"/>
          </a:xfrm>
          <a:prstGeom prst="rect">
            <a:avLst/>
          </a:prstGeom>
        </p:spPr>
      </p:pic>
    </p:spTree>
    <p:extLst>
      <p:ext uri="{BB962C8B-B14F-4D97-AF65-F5344CB8AC3E}">
        <p14:creationId xmlns:p14="http://schemas.microsoft.com/office/powerpoint/2010/main" val="35692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645E-6108-48E4-87E2-A701F6723D63}"/>
              </a:ext>
            </a:extLst>
          </p:cNvPr>
          <p:cNvSpPr>
            <a:spLocks noGrp="1"/>
          </p:cNvSpPr>
          <p:nvPr>
            <p:ph type="title"/>
          </p:nvPr>
        </p:nvSpPr>
        <p:spPr>
          <a:xfrm>
            <a:off x="1143000" y="76200"/>
            <a:ext cx="6953250" cy="1143000"/>
          </a:xfrm>
        </p:spPr>
        <p:txBody>
          <a:bodyPr/>
          <a:lstStyle/>
          <a:p>
            <a:r>
              <a:rPr lang="en-US" sz="4000" dirty="0"/>
              <a:t>Requirements</a:t>
            </a:r>
            <a:endParaRPr lang="en-IN" sz="4000" dirty="0"/>
          </a:p>
        </p:txBody>
      </p:sp>
      <p:sp>
        <p:nvSpPr>
          <p:cNvPr id="3" name="Content Placeholder 2">
            <a:extLst>
              <a:ext uri="{FF2B5EF4-FFF2-40B4-BE49-F238E27FC236}">
                <a16:creationId xmlns:a16="http://schemas.microsoft.com/office/drawing/2014/main" id="{E61261DE-8E84-43F3-AA88-E2AC54D2DECC}"/>
              </a:ext>
            </a:extLst>
          </p:cNvPr>
          <p:cNvSpPr>
            <a:spLocks noGrp="1"/>
          </p:cNvSpPr>
          <p:nvPr>
            <p:ph idx="1"/>
          </p:nvPr>
        </p:nvSpPr>
        <p:spPr/>
        <p:txBody>
          <a:bodyPr/>
          <a:lstStyle/>
          <a:p>
            <a:r>
              <a:rPr lang="en-US" b="1" dirty="0"/>
              <a:t>Software </a:t>
            </a:r>
            <a:r>
              <a:rPr lang="en-US" b="1" dirty="0" smtClean="0"/>
              <a:t>Requirement</a:t>
            </a:r>
          </a:p>
          <a:p>
            <a:pPr marL="0" indent="0">
              <a:buNone/>
            </a:pPr>
            <a:r>
              <a:rPr lang="en-GB" sz="2000" dirty="0"/>
              <a:t>1.Netbean</a:t>
            </a:r>
            <a:br>
              <a:rPr lang="en-GB" sz="2000" dirty="0"/>
            </a:br>
            <a:r>
              <a:rPr lang="en-GB" sz="2000" dirty="0"/>
              <a:t>2.Web </a:t>
            </a:r>
            <a:r>
              <a:rPr lang="en-GB" sz="2000" dirty="0" smtClean="0"/>
              <a:t>browser such </a:t>
            </a:r>
            <a:r>
              <a:rPr lang="en-GB" sz="2000" dirty="0"/>
              <a:t>as Google Chrome, Internet </a:t>
            </a:r>
            <a:r>
              <a:rPr lang="en-GB" sz="2000" dirty="0" smtClean="0"/>
              <a:t>Explorer</a:t>
            </a:r>
            <a:r>
              <a:rPr lang="en-US" sz="2000" dirty="0" smtClean="0"/>
              <a:t>, etc.</a:t>
            </a:r>
            <a:r>
              <a:rPr lang="en-GB" sz="2000" dirty="0"/>
              <a:t/>
            </a:r>
            <a:br>
              <a:rPr lang="en-GB" sz="2000" dirty="0"/>
            </a:br>
            <a:r>
              <a:rPr lang="en-GB" sz="2000" dirty="0"/>
              <a:t>3.Java Development Kit (</a:t>
            </a:r>
            <a:r>
              <a:rPr lang="en-GB" sz="2000" dirty="0" err="1"/>
              <a:t>jdk</a:t>
            </a:r>
            <a:r>
              <a:rPr lang="en-GB" sz="2000" dirty="0"/>
              <a:t>)</a:t>
            </a:r>
            <a:br>
              <a:rPr lang="en-GB" sz="2000" dirty="0"/>
            </a:br>
            <a:r>
              <a:rPr lang="en-GB" sz="2000" dirty="0"/>
              <a:t>4.MySQl client </a:t>
            </a:r>
            <a:br>
              <a:rPr lang="en-GB" sz="2000" dirty="0"/>
            </a:br>
            <a:r>
              <a:rPr lang="en-GB" sz="2000" dirty="0" smtClean="0"/>
              <a:t>5.Apache Tomcat or Glassfish server.</a:t>
            </a:r>
          </a:p>
          <a:p>
            <a:pPr marL="0" indent="0">
              <a:buNone/>
            </a:pPr>
            <a:r>
              <a:rPr lang="en-GB" sz="2000" dirty="0" smtClean="0"/>
              <a:t>6. Sublime-text.  </a:t>
            </a:r>
            <a:br>
              <a:rPr lang="en-GB" sz="2000" dirty="0" smtClean="0"/>
            </a:br>
            <a:endParaRPr lang="en-US" sz="1800" dirty="0"/>
          </a:p>
          <a:p>
            <a:r>
              <a:rPr lang="en-IN" b="1" dirty="0" smtClean="0"/>
              <a:t>Technology used:</a:t>
            </a:r>
          </a:p>
          <a:p>
            <a:pPr>
              <a:buAutoNum type="arabicPeriod"/>
            </a:pPr>
            <a:r>
              <a:rPr lang="en-IN" sz="1600" dirty="0" smtClean="0"/>
              <a:t>J2EE.</a:t>
            </a:r>
          </a:p>
          <a:p>
            <a:pPr>
              <a:buAutoNum type="arabicPeriod"/>
            </a:pPr>
            <a:r>
              <a:rPr lang="en-IN" sz="1600" dirty="0" smtClean="0"/>
              <a:t>Material Design Bootstrap (MDB).</a:t>
            </a:r>
            <a:endParaRPr lang="en-IN" sz="1600" dirty="0"/>
          </a:p>
        </p:txBody>
      </p:sp>
    </p:spTree>
    <p:extLst>
      <p:ext uri="{BB962C8B-B14F-4D97-AF65-F5344CB8AC3E}">
        <p14:creationId xmlns:p14="http://schemas.microsoft.com/office/powerpoint/2010/main" val="1732400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1462</TotalTime>
  <Words>660</Words>
  <Application>Microsoft Office PowerPoint</Application>
  <PresentationFormat>On-screen Show (4:3)</PresentationFormat>
  <Paragraphs>67</Paragraphs>
  <Slides>19</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MS PGothic</vt:lpstr>
      <vt:lpstr>Arial</vt:lpstr>
      <vt:lpstr>Calibri</vt:lpstr>
      <vt:lpstr>Mangal</vt:lpstr>
      <vt:lpstr>Times New Roman</vt:lpstr>
      <vt:lpstr>Verdana</vt:lpstr>
      <vt:lpstr>1_Office Theme</vt:lpstr>
      <vt:lpstr>2_Office Theme</vt:lpstr>
      <vt:lpstr>3_Office Theme</vt:lpstr>
      <vt:lpstr>PowerPoint Presentation</vt:lpstr>
      <vt:lpstr>       Table of Content</vt:lpstr>
      <vt:lpstr>Abstract</vt:lpstr>
      <vt:lpstr>Introduction</vt:lpstr>
      <vt:lpstr>Objective</vt:lpstr>
      <vt:lpstr>Problem Area/Domain</vt:lpstr>
      <vt:lpstr>Solution Domain/Area</vt:lpstr>
      <vt:lpstr>ER Diagram of School Finder.</vt:lpstr>
      <vt:lpstr>Requirements</vt:lpstr>
      <vt:lpstr>References</vt:lpstr>
      <vt:lpstr>Current Stage Of Implementation 1. School Finder Home Page</vt:lpstr>
      <vt:lpstr>School Finder Home Page contd.</vt:lpstr>
      <vt:lpstr>2. School Registration Page.</vt:lpstr>
      <vt:lpstr>School Registration Page contd.</vt:lpstr>
      <vt:lpstr>School Registration Page contd.</vt:lpstr>
      <vt:lpstr>3. School Profile Page.</vt:lpstr>
      <vt:lpstr>School Profile Page contd.</vt:lpstr>
      <vt:lpstr>4. All the pages with side navigation bar and top navigation bar and footer.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User</dc:creator>
  <cp:lastModifiedBy>Mukesh salve</cp:lastModifiedBy>
  <cp:revision>116</cp:revision>
  <dcterms:created xsi:type="dcterms:W3CDTF">2006-08-16T00:00:00Z</dcterms:created>
  <dcterms:modified xsi:type="dcterms:W3CDTF">2020-01-25T15:58:47Z</dcterms:modified>
</cp:coreProperties>
</file>