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3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035F-C277-4775-B0B2-D1D0F2D146D0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15FD-7845-4E13-A965-175CF531CD48}" type="slidenum">
              <a:rPr lang="en-IN" smtClean="0"/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035F-C277-4775-B0B2-D1D0F2D146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15FD-7845-4E13-A965-175CF531CD4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035F-C277-4775-B0B2-D1D0F2D146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15FD-7845-4E13-A965-175CF531CD4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035F-C277-4775-B0B2-D1D0F2D146D0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15FD-7845-4E13-A965-175CF531CD4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035F-C277-4775-B0B2-D1D0F2D146D0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15FD-7845-4E13-A965-175CF531CD48}" type="slidenum">
              <a:rPr lang="en-IN" smtClean="0"/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035F-C277-4775-B0B2-D1D0F2D146D0}" type="datetimeFigureOut">
              <a:rPr lang="en-IN" smtClean="0"/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15FD-7845-4E13-A965-175CF531CD4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035F-C277-4775-B0B2-D1D0F2D146D0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15FD-7845-4E13-A965-175CF531CD48}" type="slidenum">
              <a:rPr lang="en-IN" smtClean="0"/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035F-C277-4775-B0B2-D1D0F2D146D0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15FD-7845-4E13-A965-175CF531CD4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035F-C277-4775-B0B2-D1D0F2D146D0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15FD-7845-4E13-A965-175CF531CD4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035F-C277-4775-B0B2-D1D0F2D146D0}" type="datetimeFigureOut">
              <a:rPr lang="en-IN" smtClean="0"/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15FD-7845-4E13-A965-175CF531CD4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970035F-C277-4775-B0B2-D1D0F2D146D0}" type="datetimeFigureOut">
              <a:rPr lang="en-IN" smtClean="0"/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15FD-7845-4E13-A965-175CF531CD4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970035F-C277-4775-B0B2-D1D0F2D146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9FC15FD-7845-4E13-A965-175CF531CD4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318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63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/>
          <p:nvPr/>
        </p:nvSpPr>
        <p:spPr bwMode="blackWhite">
          <a:xfrm>
            <a:off x="838199" y="641480"/>
            <a:ext cx="10515600" cy="1176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sq">
            <a:solidFill>
              <a:schemeClr val="bg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b="1" dirty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BANK MANAGEMENT SYSTEM</a:t>
            </a:r>
            <a:endParaRPr lang="en-IN" sz="4400" b="1" dirty="0"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6"/>
          <p:cNvSpPr txBox="1"/>
          <p:nvPr/>
        </p:nvSpPr>
        <p:spPr>
          <a:xfrm>
            <a:off x="741512" y="2162855"/>
            <a:ext cx="2514601" cy="619731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u="sng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Prepared By: </a:t>
            </a:r>
            <a:endParaRPr lang="en-IN" sz="2400" b="1" u="sng" dirty="0">
              <a:solidFill>
                <a:schemeClr val="bg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9049" y="2909907"/>
            <a:ext cx="4192977" cy="13883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>
            <a:glow rad="12700">
              <a:schemeClr val="accent1">
                <a:lumMod val="60000"/>
                <a:lumOff val="40000"/>
                <a:alpha val="40000"/>
              </a:schemeClr>
            </a:glo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Name : MAKWANA HARDIK DHARMENDRABHAI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Roll no: 03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Enrollment No : 22002171210069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Batch : B1         Branch : CSE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9048" y="4607186"/>
            <a:ext cx="4192977" cy="138830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>
            <a:glow rad="12700">
              <a:schemeClr val="accent1">
                <a:lumMod val="60000"/>
                <a:lumOff val="40000"/>
                <a:alpha val="40000"/>
              </a:schemeClr>
            </a:glo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Name : KUSHWAHA ADITYA SINGH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Roll no: 06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Enrollment No : 22002171210065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Batch : B1         Branch : CSE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0205" y="5254376"/>
            <a:ext cx="4192977" cy="13883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>
            <a:glow rad="12700">
              <a:schemeClr val="accent1">
                <a:lumMod val="60000"/>
                <a:lumOff val="40000"/>
                <a:alpha val="40000"/>
              </a:schemeClr>
            </a:glo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Name : VORA KEYUR GHANSHYAMBHAI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Roll no: 26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Enrollment No : 22002171310156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Batch : B1         Branch : CST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30204" y="1957407"/>
            <a:ext cx="4192977" cy="13883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>
            <a:glow rad="12700">
              <a:schemeClr val="accent1">
                <a:lumMod val="60000"/>
                <a:lumOff val="40000"/>
                <a:alpha val="40000"/>
              </a:schemeClr>
            </a:glo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Name : SOLANKI KULDEEPSINH JITENDRASINH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Roll no: 16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Enrollment No : 22002171210180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Batch : B1         Branch : CSE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0204" y="3622503"/>
            <a:ext cx="4192977" cy="13883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>
            <a:glow rad="12700">
              <a:schemeClr val="accent1">
                <a:lumMod val="60000"/>
                <a:lumOff val="40000"/>
                <a:alpha val="40000"/>
              </a:schemeClr>
            </a:glo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Name : CHAUHAN KRISH YOGESHBHAI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Roll no: 19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Enrollment No : 22002171310015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Batch : B1         Branch : CST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039482" y="0"/>
            <a:ext cx="3152518" cy="603849"/>
          </a:xfrm>
          <a:prstGeom prst="rect">
            <a:avLst/>
          </a:prstGeom>
          <a:noFill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1512" cy="7763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/>
          <p:nvPr/>
        </p:nvSpPr>
        <p:spPr bwMode="blackWhite">
          <a:xfrm>
            <a:off x="900112" y="641480"/>
            <a:ext cx="10391776" cy="987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sq">
            <a:solidFill>
              <a:schemeClr val="bg1"/>
            </a:solidFill>
            <a:miter lim="800000"/>
          </a:ln>
        </p:spPr>
        <p:txBody>
          <a:bodyPr vert="horz" lIns="274320" tIns="182880" rIns="274320" bIns="18288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PROJECT OUTLINE</a:t>
            </a:r>
            <a:endParaRPr lang="en-IN" sz="4400" b="1" dirty="0"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6"/>
          <p:cNvSpPr txBox="1"/>
          <p:nvPr/>
        </p:nvSpPr>
        <p:spPr>
          <a:xfrm>
            <a:off x="900112" y="1962150"/>
            <a:ext cx="10391776" cy="44481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a typeface="Verdana" panose="020B0604030504040204" pitchFamily="34" charset="0"/>
              </a:rPr>
              <a:t>The Bank Management System is a comprehensive solution designed to efficiently manage data of a bank.</a:t>
            </a:r>
            <a:endParaRPr lang="en-US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a typeface="Verdana" panose="020B0604030504040204" pitchFamily="34" charset="0"/>
              </a:rPr>
              <a:t>Covering areas such as customer information, account management, branch details, loans, and transactions.</a:t>
            </a:r>
            <a:endParaRPr lang="en-US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a typeface="Verdana" panose="020B0604030504040204" pitchFamily="34" charset="0"/>
              </a:rPr>
              <a:t>The system provides centralized platform for managing customer accounts, processing transactions, handling loans, and maintaining branch details. </a:t>
            </a:r>
            <a:endParaRPr lang="en-US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a typeface="Verdana" panose="020B0604030504040204" pitchFamily="34" charset="0"/>
              </a:rPr>
              <a:t>The system ensures data accuracy and data integrity by using various constraints like primary key, foreign keys, etc.</a:t>
            </a:r>
            <a:endParaRPr lang="en-US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a typeface="Verdana" panose="020B0604030504040204" pitchFamily="34" charset="0"/>
              </a:rPr>
              <a:t>We can fetch the details using SQL Queries.</a:t>
            </a:r>
            <a:endParaRPr lang="en-IN" dirty="0">
              <a:solidFill>
                <a:schemeClr val="bg1"/>
              </a:solidFill>
              <a:ea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039482" y="0"/>
            <a:ext cx="3152518" cy="603849"/>
          </a:xfrm>
          <a:prstGeom prst="rect">
            <a:avLst/>
          </a:prstGeom>
          <a:noFill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1512" cy="7763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/>
          <p:nvPr/>
        </p:nvSpPr>
        <p:spPr bwMode="blackWhite">
          <a:xfrm>
            <a:off x="900112" y="641480"/>
            <a:ext cx="10391776" cy="9692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sq">
            <a:solidFill>
              <a:schemeClr val="bg1"/>
            </a:solidFill>
            <a:miter lim="800000"/>
          </a:ln>
        </p:spPr>
        <p:txBody>
          <a:bodyPr vert="horz" lIns="274320" tIns="182880" rIns="274320" bIns="182880" rtlCol="0" anchor="ctr" anchorCtr="0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SCHEMA</a:t>
            </a:r>
            <a:endParaRPr lang="en-IN" sz="4400" b="1" dirty="0"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6"/>
          <p:cNvSpPr txBox="1"/>
          <p:nvPr/>
        </p:nvSpPr>
        <p:spPr>
          <a:xfrm>
            <a:off x="900112" y="2162855"/>
            <a:ext cx="10391776" cy="42474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ea typeface="Verdana" panose="020B0604030504040204" pitchFamily="34" charset="0"/>
              </a:rPr>
              <a:t>Account (</a:t>
            </a:r>
            <a:r>
              <a:rPr lang="en-IN" sz="2800" dirty="0" err="1">
                <a:solidFill>
                  <a:schemeClr val="bg1"/>
                </a:solidFill>
                <a:ea typeface="Verdana" panose="020B0604030504040204" pitchFamily="34" charset="0"/>
              </a:rPr>
              <a:t>acnumber</a:t>
            </a:r>
            <a:r>
              <a:rPr lang="en-IN" sz="2800" dirty="0">
                <a:solidFill>
                  <a:schemeClr val="bg1"/>
                </a:solidFill>
                <a:ea typeface="Verdana" panose="020B0604030504040204" pitchFamily="34" charset="0"/>
              </a:rPr>
              <a:t>, </a:t>
            </a:r>
            <a:r>
              <a:rPr lang="en-IN" sz="2800" dirty="0" err="1">
                <a:solidFill>
                  <a:schemeClr val="bg1"/>
                </a:solidFill>
                <a:ea typeface="Verdana" panose="020B0604030504040204" pitchFamily="34" charset="0"/>
              </a:rPr>
              <a:t>custid</a:t>
            </a:r>
            <a:r>
              <a:rPr lang="en-IN" sz="2800" dirty="0">
                <a:solidFill>
                  <a:schemeClr val="bg1"/>
                </a:solidFill>
                <a:ea typeface="Verdana" panose="020B0604030504040204" pitchFamily="34" charset="0"/>
              </a:rPr>
              <a:t>, bid, </a:t>
            </a:r>
            <a:r>
              <a:rPr lang="en-IN" sz="2800" dirty="0" err="1">
                <a:solidFill>
                  <a:schemeClr val="bg1"/>
                </a:solidFill>
                <a:ea typeface="Verdana" panose="020B0604030504040204" pitchFamily="34" charset="0"/>
              </a:rPr>
              <a:t>opening_balance,aod</a:t>
            </a:r>
            <a:r>
              <a:rPr lang="en-IN" sz="2800" dirty="0">
                <a:solidFill>
                  <a:schemeClr val="bg1"/>
                </a:solidFill>
                <a:ea typeface="Verdana" panose="020B0604030504040204" pitchFamily="34" charset="0"/>
              </a:rPr>
              <a:t>, </a:t>
            </a:r>
            <a:r>
              <a:rPr lang="en-IN" sz="2800" dirty="0" err="1">
                <a:solidFill>
                  <a:schemeClr val="bg1"/>
                </a:solidFill>
                <a:ea typeface="Verdana" panose="020B0604030504040204" pitchFamily="34" charset="0"/>
              </a:rPr>
              <a:t>atype</a:t>
            </a:r>
            <a:r>
              <a:rPr lang="en-IN" sz="2800" dirty="0">
                <a:solidFill>
                  <a:schemeClr val="bg1"/>
                </a:solidFill>
                <a:ea typeface="Verdana" panose="020B0604030504040204" pitchFamily="34" charset="0"/>
              </a:rPr>
              <a:t>, </a:t>
            </a:r>
            <a:r>
              <a:rPr lang="en-IN" sz="2800" dirty="0" err="1">
                <a:solidFill>
                  <a:schemeClr val="bg1"/>
                </a:solidFill>
                <a:ea typeface="Verdana" panose="020B0604030504040204" pitchFamily="34" charset="0"/>
              </a:rPr>
              <a:t>astatus</a:t>
            </a:r>
            <a:r>
              <a:rPr lang="en-IN" sz="2800" dirty="0">
                <a:solidFill>
                  <a:schemeClr val="bg1"/>
                </a:solidFill>
                <a:ea typeface="Verdana" panose="020B0604030504040204" pitchFamily="34" charset="0"/>
              </a:rPr>
              <a:t>)</a:t>
            </a:r>
            <a:endParaRPr lang="en-IN" sz="2800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ea typeface="Verdana" panose="020B0604030504040204" pitchFamily="34" charset="0"/>
              </a:rPr>
              <a:t>Branch (bid, </a:t>
            </a:r>
            <a:r>
              <a:rPr lang="en-IN" sz="2800" dirty="0" err="1">
                <a:solidFill>
                  <a:schemeClr val="bg1"/>
                </a:solidFill>
                <a:ea typeface="Verdana" panose="020B0604030504040204" pitchFamily="34" charset="0"/>
              </a:rPr>
              <a:t>bname</a:t>
            </a:r>
            <a:r>
              <a:rPr lang="en-IN" sz="2800" dirty="0">
                <a:solidFill>
                  <a:schemeClr val="bg1"/>
                </a:solidFill>
                <a:ea typeface="Verdana" panose="020B0604030504040204" pitchFamily="34" charset="0"/>
              </a:rPr>
              <a:t>, </a:t>
            </a:r>
            <a:r>
              <a:rPr lang="en-IN" sz="2800" dirty="0" err="1">
                <a:solidFill>
                  <a:schemeClr val="bg1"/>
                </a:solidFill>
                <a:ea typeface="Verdana" panose="020B0604030504040204" pitchFamily="34" charset="0"/>
              </a:rPr>
              <a:t>bcity</a:t>
            </a:r>
            <a:r>
              <a:rPr lang="en-IN" sz="2800" dirty="0">
                <a:solidFill>
                  <a:schemeClr val="bg1"/>
                </a:solidFill>
                <a:ea typeface="Verdana" panose="020B0604030504040204" pitchFamily="34" charset="0"/>
              </a:rPr>
              <a:t>, </a:t>
            </a:r>
            <a:r>
              <a:rPr lang="en-IN" sz="2800" dirty="0" err="1">
                <a:solidFill>
                  <a:schemeClr val="bg1"/>
                </a:solidFill>
                <a:ea typeface="Verdana" panose="020B0604030504040204" pitchFamily="34" charset="0"/>
              </a:rPr>
              <a:t>baddress</a:t>
            </a:r>
            <a:r>
              <a:rPr lang="en-IN" sz="2800" dirty="0">
                <a:solidFill>
                  <a:schemeClr val="bg1"/>
                </a:solidFill>
                <a:ea typeface="Verdana" panose="020B0604030504040204" pitchFamily="34" charset="0"/>
              </a:rPr>
              <a:t>)</a:t>
            </a:r>
            <a:endParaRPr lang="en-IN" sz="2800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ea typeface="Verdana" panose="020B0604030504040204" pitchFamily="34" charset="0"/>
              </a:rPr>
              <a:t>Customer (</a:t>
            </a:r>
            <a:r>
              <a:rPr lang="en-IN" sz="2800" dirty="0" err="1">
                <a:solidFill>
                  <a:schemeClr val="bg1"/>
                </a:solidFill>
                <a:ea typeface="Verdana" panose="020B0604030504040204" pitchFamily="34" charset="0"/>
              </a:rPr>
              <a:t>custid</a:t>
            </a:r>
            <a:r>
              <a:rPr lang="en-IN" sz="2800" dirty="0">
                <a:solidFill>
                  <a:schemeClr val="bg1"/>
                </a:solidFill>
                <a:ea typeface="Verdana" panose="020B0604030504040204" pitchFamily="34" charset="0"/>
              </a:rPr>
              <a:t>, </a:t>
            </a:r>
            <a:r>
              <a:rPr lang="en-IN" sz="2800" dirty="0" err="1">
                <a:solidFill>
                  <a:schemeClr val="bg1"/>
                </a:solidFill>
                <a:ea typeface="Verdana" panose="020B0604030504040204" pitchFamily="34" charset="0"/>
              </a:rPr>
              <a:t>fname</a:t>
            </a:r>
            <a:r>
              <a:rPr lang="en-IN" sz="2800" dirty="0">
                <a:solidFill>
                  <a:schemeClr val="bg1"/>
                </a:solidFill>
                <a:ea typeface="Verdana" panose="020B0604030504040204" pitchFamily="34" charset="0"/>
              </a:rPr>
              <a:t>, </a:t>
            </a:r>
            <a:r>
              <a:rPr lang="en-IN" sz="2800" dirty="0" err="1">
                <a:solidFill>
                  <a:schemeClr val="bg1"/>
                </a:solidFill>
                <a:ea typeface="Verdana" panose="020B0604030504040204" pitchFamily="34" charset="0"/>
              </a:rPr>
              <a:t>mname</a:t>
            </a:r>
            <a:r>
              <a:rPr lang="en-IN" sz="2800" dirty="0">
                <a:solidFill>
                  <a:schemeClr val="bg1"/>
                </a:solidFill>
                <a:ea typeface="Verdana" panose="020B0604030504040204" pitchFamily="34" charset="0"/>
              </a:rPr>
              <a:t>, </a:t>
            </a:r>
            <a:r>
              <a:rPr lang="en-IN" sz="2800" dirty="0" err="1">
                <a:solidFill>
                  <a:schemeClr val="bg1"/>
                </a:solidFill>
                <a:ea typeface="Verdana" panose="020B0604030504040204" pitchFamily="34" charset="0"/>
              </a:rPr>
              <a:t>lname</a:t>
            </a:r>
            <a:r>
              <a:rPr lang="en-IN" sz="2800" dirty="0">
                <a:solidFill>
                  <a:schemeClr val="bg1"/>
                </a:solidFill>
                <a:ea typeface="Verdana" panose="020B0604030504040204" pitchFamily="34" charset="0"/>
              </a:rPr>
              <a:t>, city, mob, occupation, dob)</a:t>
            </a:r>
            <a:endParaRPr lang="en-IN" sz="2800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ea typeface="Verdana" panose="020B0604030504040204" pitchFamily="34" charset="0"/>
              </a:rPr>
              <a:t>Loan (</a:t>
            </a:r>
            <a:r>
              <a:rPr lang="en-IN" sz="2800" dirty="0" err="1">
                <a:solidFill>
                  <a:schemeClr val="bg1"/>
                </a:solidFill>
                <a:ea typeface="Verdana" panose="020B0604030504040204" pitchFamily="34" charset="0"/>
              </a:rPr>
              <a:t>custid</a:t>
            </a:r>
            <a:r>
              <a:rPr lang="en-IN" sz="2800" dirty="0">
                <a:solidFill>
                  <a:schemeClr val="bg1"/>
                </a:solidFill>
                <a:ea typeface="Verdana" panose="020B0604030504040204" pitchFamily="34" charset="0"/>
              </a:rPr>
              <a:t>, bid, </a:t>
            </a:r>
            <a:r>
              <a:rPr lang="en-IN" sz="2800" dirty="0" err="1">
                <a:solidFill>
                  <a:schemeClr val="bg1"/>
                </a:solidFill>
                <a:ea typeface="Verdana" panose="020B0604030504040204" pitchFamily="34" charset="0"/>
              </a:rPr>
              <a:t>loan_amount</a:t>
            </a:r>
            <a:r>
              <a:rPr lang="en-IN" sz="2800" dirty="0">
                <a:solidFill>
                  <a:schemeClr val="bg1"/>
                </a:solidFill>
                <a:ea typeface="Verdana" panose="020B0604030504040204" pitchFamily="34" charset="0"/>
              </a:rPr>
              <a:t>)</a:t>
            </a:r>
            <a:endParaRPr lang="en-IN" sz="2800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ea typeface="Verdana" panose="020B0604030504040204" pitchFamily="34" charset="0"/>
              </a:rPr>
              <a:t>Transaction (</a:t>
            </a:r>
            <a:r>
              <a:rPr lang="en-IN" sz="2800" dirty="0" err="1">
                <a:solidFill>
                  <a:schemeClr val="bg1"/>
                </a:solidFill>
                <a:ea typeface="Verdana" panose="020B0604030504040204" pitchFamily="34" charset="0"/>
              </a:rPr>
              <a:t>tnumber</a:t>
            </a:r>
            <a:r>
              <a:rPr lang="en-IN" sz="2800" dirty="0">
                <a:solidFill>
                  <a:schemeClr val="bg1"/>
                </a:solidFill>
                <a:ea typeface="Verdana" panose="020B0604030504040204" pitchFamily="34" charset="0"/>
              </a:rPr>
              <a:t>, </a:t>
            </a:r>
            <a:r>
              <a:rPr lang="en-IN" sz="2800" dirty="0" err="1">
                <a:solidFill>
                  <a:schemeClr val="bg1"/>
                </a:solidFill>
                <a:ea typeface="Verdana" panose="020B0604030504040204" pitchFamily="34" charset="0"/>
              </a:rPr>
              <a:t>acnumber</a:t>
            </a:r>
            <a:r>
              <a:rPr lang="en-IN" sz="2800" dirty="0">
                <a:solidFill>
                  <a:schemeClr val="bg1"/>
                </a:solidFill>
                <a:ea typeface="Verdana" panose="020B0604030504040204" pitchFamily="34" charset="0"/>
              </a:rPr>
              <a:t>, dot, </a:t>
            </a:r>
            <a:r>
              <a:rPr lang="en-IN" sz="2800" dirty="0" err="1">
                <a:solidFill>
                  <a:schemeClr val="bg1"/>
                </a:solidFill>
                <a:ea typeface="Verdana" panose="020B0604030504040204" pitchFamily="34" charset="0"/>
              </a:rPr>
              <a:t>t_medium</a:t>
            </a:r>
            <a:r>
              <a:rPr lang="en-IN" sz="2800" dirty="0">
                <a:solidFill>
                  <a:schemeClr val="bg1"/>
                </a:solidFill>
                <a:ea typeface="Verdana" panose="020B0604030504040204" pitchFamily="34" charset="0"/>
              </a:rPr>
              <a:t>, </a:t>
            </a:r>
            <a:r>
              <a:rPr lang="en-IN" sz="2800" dirty="0" err="1">
                <a:solidFill>
                  <a:schemeClr val="bg1"/>
                </a:solidFill>
                <a:ea typeface="Verdana" panose="020B0604030504040204" pitchFamily="34" charset="0"/>
              </a:rPr>
              <a:t>t_type</a:t>
            </a:r>
            <a:r>
              <a:rPr lang="en-IN" sz="2800" dirty="0">
                <a:solidFill>
                  <a:schemeClr val="bg1"/>
                </a:solidFill>
                <a:ea typeface="Verdana" panose="020B0604030504040204" pitchFamily="34" charset="0"/>
              </a:rPr>
              <a:t>, </a:t>
            </a:r>
            <a:r>
              <a:rPr lang="en-IN" sz="2800" dirty="0" err="1">
                <a:solidFill>
                  <a:schemeClr val="bg1"/>
                </a:solidFill>
                <a:ea typeface="Verdana" panose="020B0604030504040204" pitchFamily="34" charset="0"/>
              </a:rPr>
              <a:t>t_amount</a:t>
            </a:r>
            <a:r>
              <a:rPr lang="en-IN" sz="2800" dirty="0">
                <a:solidFill>
                  <a:schemeClr val="bg1"/>
                </a:solidFill>
                <a:ea typeface="Verdana" panose="020B0604030504040204" pitchFamily="34" charset="0"/>
              </a:rPr>
              <a:t>)</a:t>
            </a:r>
            <a:endParaRPr lang="en-IN" sz="2800" dirty="0">
              <a:solidFill>
                <a:schemeClr val="bg1"/>
              </a:solidFill>
              <a:ea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039482" y="0"/>
            <a:ext cx="3152518" cy="603849"/>
          </a:xfrm>
          <a:prstGeom prst="rect">
            <a:avLst/>
          </a:prstGeom>
          <a:noFill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1512" cy="7763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/>
          <p:nvPr/>
        </p:nvSpPr>
        <p:spPr bwMode="blackWhite">
          <a:xfrm>
            <a:off x="955723" y="50990"/>
            <a:ext cx="3881438" cy="776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sq">
            <a:solidFill>
              <a:schemeClr val="bg1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ER-DIAGRAM</a:t>
            </a:r>
            <a:endParaRPr lang="en-IN" sz="4400" b="1" dirty="0"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039482" y="0"/>
            <a:ext cx="3152518" cy="603849"/>
          </a:xfrm>
          <a:prstGeom prst="rect">
            <a:avLst/>
          </a:prstGeom>
          <a:noFill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1512" cy="776377"/>
          </a:xfrm>
          <a:prstGeom prst="rect">
            <a:avLst/>
          </a:prstGeom>
        </p:spPr>
      </p:pic>
      <p:sp>
        <p:nvSpPr>
          <p:cNvPr id="57" name="Oval 56"/>
          <p:cNvSpPr/>
          <p:nvPr/>
        </p:nvSpPr>
        <p:spPr>
          <a:xfrm>
            <a:off x="2244557" y="956274"/>
            <a:ext cx="1304775" cy="363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b_name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741512" y="1191224"/>
            <a:ext cx="1304775" cy="363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bid</a:t>
            </a:r>
            <a:endParaRPr kumimoji="0" lang="en-US" altLang="zh-CN" sz="18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3747602" y="1280124"/>
            <a:ext cx="1304775" cy="363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rmAutofit fontScale="70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b_city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0" name="Diamond 59"/>
          <p:cNvSpPr/>
          <p:nvPr/>
        </p:nvSpPr>
        <p:spPr>
          <a:xfrm>
            <a:off x="4821411" y="1785341"/>
            <a:ext cx="1200612" cy="69702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Maintain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" name="Diamond 60"/>
          <p:cNvSpPr/>
          <p:nvPr/>
        </p:nvSpPr>
        <p:spPr>
          <a:xfrm>
            <a:off x="2180994" y="2874817"/>
            <a:ext cx="1200612" cy="717012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Offeres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2" name="Rectangles 14"/>
          <p:cNvSpPr/>
          <p:nvPr/>
        </p:nvSpPr>
        <p:spPr>
          <a:xfrm>
            <a:off x="7811639" y="1937349"/>
            <a:ext cx="1683834" cy="3632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Account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3" name="Rectangles 15"/>
          <p:cNvSpPr/>
          <p:nvPr/>
        </p:nvSpPr>
        <p:spPr>
          <a:xfrm>
            <a:off x="1935368" y="4033787"/>
            <a:ext cx="1683834" cy="3632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Loan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4" name="Diamond 63"/>
          <p:cNvSpPr/>
          <p:nvPr/>
        </p:nvSpPr>
        <p:spPr>
          <a:xfrm>
            <a:off x="4665984" y="3839095"/>
            <a:ext cx="1373149" cy="717012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availed by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5" name="Diamond 64"/>
          <p:cNvSpPr/>
          <p:nvPr/>
        </p:nvSpPr>
        <p:spPr>
          <a:xfrm>
            <a:off x="8071030" y="3002856"/>
            <a:ext cx="1200612" cy="717012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Hold By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33201" y="1955127"/>
            <a:ext cx="1553042" cy="3911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rmAutofit fontScale="8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b_address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434173" y="3039691"/>
            <a:ext cx="1304775" cy="363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loan_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amount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311964" y="4549775"/>
            <a:ext cx="1304775" cy="363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rmAutofit fontScale="70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cust_id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381468" y="3703919"/>
            <a:ext cx="1304775" cy="363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bid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6469212" y="1191224"/>
            <a:ext cx="1304775" cy="363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acno</a:t>
            </a:r>
            <a:endParaRPr kumimoji="0" lang="en-US" altLang="zh-CN" sz="18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7372182" y="778474"/>
            <a:ext cx="1304775" cy="363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bid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8619322" y="867374"/>
            <a:ext cx="1304775" cy="363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cudtid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9361684" y="2986118"/>
            <a:ext cx="1304775" cy="363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rmAutofit fontScale="70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aStatus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10312232" y="2531709"/>
            <a:ext cx="1304775" cy="363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rmAutofit fontScale="70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aType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0711012" y="1692874"/>
            <a:ext cx="1304775" cy="363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aod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9960442" y="956274"/>
            <a:ext cx="1304775" cy="363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balance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10390337" y="5382224"/>
            <a:ext cx="1304775" cy="363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rmAutofit fontScale="70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city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973149" y="3776365"/>
            <a:ext cx="1304775" cy="363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rmAutofit fontScale="70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mobNo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9220703" y="3611096"/>
            <a:ext cx="1304775" cy="363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rmAutofit fontScale="70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custID</a:t>
            </a:r>
            <a:endParaRPr kumimoji="0" lang="en-US" altLang="zh-CN" sz="18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7203695" y="3567712"/>
            <a:ext cx="1304775" cy="363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rmAutofit fontScale="70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DoB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10153482" y="4401149"/>
            <a:ext cx="1304775" cy="363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rmAutofit fontScale="70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occup.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83" name="Straight Connector 82"/>
          <p:cNvCxnSpPr>
            <a:stCxn id="58" idx="5"/>
            <a:endCxn id="56" idx="0"/>
          </p:cNvCxnSpPr>
          <p:nvPr/>
        </p:nvCxnSpPr>
        <p:spPr>
          <a:xfrm>
            <a:off x="1855207" y="1501282"/>
            <a:ext cx="929679" cy="450037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Straight Connector 83"/>
          <p:cNvCxnSpPr>
            <a:stCxn id="57" idx="4"/>
            <a:endCxn id="56" idx="0"/>
          </p:cNvCxnSpPr>
          <p:nvPr/>
        </p:nvCxnSpPr>
        <p:spPr>
          <a:xfrm flipH="1">
            <a:off x="2784886" y="1319530"/>
            <a:ext cx="112059" cy="631789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Straight Connector 84"/>
          <p:cNvCxnSpPr>
            <a:stCxn id="59" idx="2"/>
            <a:endCxn id="56" idx="0"/>
          </p:cNvCxnSpPr>
          <p:nvPr/>
        </p:nvCxnSpPr>
        <p:spPr>
          <a:xfrm flipH="1">
            <a:off x="2784886" y="1461752"/>
            <a:ext cx="962716" cy="489567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Straight Connector 85"/>
          <p:cNvCxnSpPr>
            <a:endCxn id="67" idx="6"/>
          </p:cNvCxnSpPr>
          <p:nvPr/>
        </p:nvCxnSpPr>
        <p:spPr>
          <a:xfrm flipH="1">
            <a:off x="1686243" y="2078355"/>
            <a:ext cx="576579" cy="72371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Straight Connector 86"/>
          <p:cNvCxnSpPr>
            <a:stCxn id="71" idx="5"/>
            <a:endCxn id="62" idx="0"/>
          </p:cNvCxnSpPr>
          <p:nvPr/>
        </p:nvCxnSpPr>
        <p:spPr>
          <a:xfrm>
            <a:off x="7582907" y="1501282"/>
            <a:ext cx="1070649" cy="436067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Straight Connector 87"/>
          <p:cNvCxnSpPr>
            <a:stCxn id="72" idx="4"/>
            <a:endCxn id="62" idx="0"/>
          </p:cNvCxnSpPr>
          <p:nvPr/>
        </p:nvCxnSpPr>
        <p:spPr>
          <a:xfrm>
            <a:off x="8024570" y="1141730"/>
            <a:ext cx="628986" cy="795619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Straight Connector 88"/>
          <p:cNvCxnSpPr>
            <a:stCxn id="73" idx="3"/>
            <a:endCxn id="62" idx="0"/>
          </p:cNvCxnSpPr>
          <p:nvPr/>
        </p:nvCxnSpPr>
        <p:spPr>
          <a:xfrm flipH="1">
            <a:off x="8653556" y="1177432"/>
            <a:ext cx="156846" cy="759917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Straight Connector 89"/>
          <p:cNvCxnSpPr>
            <a:stCxn id="77" idx="2"/>
            <a:endCxn id="62" idx="3"/>
          </p:cNvCxnSpPr>
          <p:nvPr/>
        </p:nvCxnSpPr>
        <p:spPr>
          <a:xfrm flipH="1">
            <a:off x="9495473" y="1137902"/>
            <a:ext cx="464969" cy="98107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traight Connector 90"/>
          <p:cNvCxnSpPr>
            <a:stCxn id="76" idx="2"/>
            <a:endCxn id="62" idx="3"/>
          </p:cNvCxnSpPr>
          <p:nvPr/>
        </p:nvCxnSpPr>
        <p:spPr>
          <a:xfrm flipH="1">
            <a:off x="9495473" y="1874502"/>
            <a:ext cx="1215539" cy="24447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Straight Connector 91"/>
          <p:cNvCxnSpPr>
            <a:stCxn id="75" idx="0"/>
            <a:endCxn id="62" idx="3"/>
          </p:cNvCxnSpPr>
          <p:nvPr/>
        </p:nvCxnSpPr>
        <p:spPr>
          <a:xfrm flipH="1" flipV="1">
            <a:off x="9495473" y="2118977"/>
            <a:ext cx="1469147" cy="412732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Straight Connector 92"/>
          <p:cNvCxnSpPr>
            <a:stCxn id="74" idx="0"/>
          </p:cNvCxnSpPr>
          <p:nvPr/>
        </p:nvCxnSpPr>
        <p:spPr>
          <a:xfrm flipH="1" flipV="1">
            <a:off x="9410429" y="2291464"/>
            <a:ext cx="603643" cy="694654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Straight Connector 93"/>
          <p:cNvCxnSpPr>
            <a:stCxn id="65" idx="0"/>
            <a:endCxn id="62" idx="2"/>
          </p:cNvCxnSpPr>
          <p:nvPr/>
        </p:nvCxnSpPr>
        <p:spPr>
          <a:xfrm flipH="1" flipV="1">
            <a:off x="8653556" y="2300605"/>
            <a:ext cx="17780" cy="702251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Straight Connector 94"/>
          <p:cNvCxnSpPr>
            <a:stCxn id="66" idx="0"/>
            <a:endCxn id="65" idx="2"/>
          </p:cNvCxnSpPr>
          <p:nvPr/>
        </p:nvCxnSpPr>
        <p:spPr>
          <a:xfrm flipV="1">
            <a:off x="8671336" y="3719868"/>
            <a:ext cx="0" cy="837491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Straight Connector 95"/>
          <p:cNvCxnSpPr>
            <a:stCxn id="60" idx="1"/>
            <a:endCxn id="56" idx="3"/>
          </p:cNvCxnSpPr>
          <p:nvPr/>
        </p:nvCxnSpPr>
        <p:spPr>
          <a:xfrm flipH="1" flipV="1">
            <a:off x="3626803" y="2132947"/>
            <a:ext cx="1194608" cy="909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Straight Connector 96"/>
          <p:cNvCxnSpPr>
            <a:stCxn id="62" idx="1"/>
            <a:endCxn id="60" idx="3"/>
          </p:cNvCxnSpPr>
          <p:nvPr/>
        </p:nvCxnSpPr>
        <p:spPr>
          <a:xfrm flipH="1">
            <a:off x="6022023" y="2118977"/>
            <a:ext cx="1789616" cy="14879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Straight Connector 97"/>
          <p:cNvCxnSpPr>
            <a:stCxn id="61" idx="0"/>
            <a:endCxn id="56" idx="2"/>
          </p:cNvCxnSpPr>
          <p:nvPr/>
        </p:nvCxnSpPr>
        <p:spPr>
          <a:xfrm flipV="1">
            <a:off x="2781300" y="2314575"/>
            <a:ext cx="3586" cy="560242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Straight Connector 98"/>
          <p:cNvCxnSpPr>
            <a:stCxn id="63" idx="0"/>
            <a:endCxn id="61" idx="2"/>
          </p:cNvCxnSpPr>
          <p:nvPr/>
        </p:nvCxnSpPr>
        <p:spPr>
          <a:xfrm flipV="1">
            <a:off x="2777285" y="3591829"/>
            <a:ext cx="4015" cy="441958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Straight Connector 99"/>
          <p:cNvCxnSpPr>
            <a:stCxn id="63" idx="3"/>
            <a:endCxn id="64" idx="1"/>
          </p:cNvCxnSpPr>
          <p:nvPr/>
        </p:nvCxnSpPr>
        <p:spPr>
          <a:xfrm flipV="1">
            <a:off x="3619202" y="4197601"/>
            <a:ext cx="1046782" cy="17814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Straight Connector 100"/>
          <p:cNvCxnSpPr>
            <a:stCxn id="66" idx="1"/>
            <a:endCxn id="64" idx="3"/>
          </p:cNvCxnSpPr>
          <p:nvPr/>
        </p:nvCxnSpPr>
        <p:spPr>
          <a:xfrm flipH="1" flipV="1">
            <a:off x="6039133" y="4197601"/>
            <a:ext cx="1790286" cy="54138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Straight Connector 102"/>
          <p:cNvCxnSpPr>
            <a:stCxn id="63" idx="1"/>
            <a:endCxn id="70" idx="4"/>
          </p:cNvCxnSpPr>
          <p:nvPr/>
        </p:nvCxnSpPr>
        <p:spPr>
          <a:xfrm flipH="1" flipV="1">
            <a:off x="1033856" y="4067175"/>
            <a:ext cx="901512" cy="14824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Straight Connector 103"/>
          <p:cNvCxnSpPr>
            <a:stCxn id="63" idx="1"/>
            <a:endCxn id="69" idx="0"/>
          </p:cNvCxnSpPr>
          <p:nvPr/>
        </p:nvCxnSpPr>
        <p:spPr>
          <a:xfrm flipH="1">
            <a:off x="964352" y="4215415"/>
            <a:ext cx="971016" cy="33436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Straight Connector 104"/>
          <p:cNvCxnSpPr>
            <a:stCxn id="63" idx="0"/>
            <a:endCxn id="68" idx="6"/>
          </p:cNvCxnSpPr>
          <p:nvPr/>
        </p:nvCxnSpPr>
        <p:spPr>
          <a:xfrm flipH="1" flipV="1">
            <a:off x="1738948" y="3221319"/>
            <a:ext cx="1038337" cy="812468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Straight Connector 105"/>
          <p:cNvCxnSpPr>
            <a:endCxn id="81" idx="4"/>
          </p:cNvCxnSpPr>
          <p:nvPr/>
        </p:nvCxnSpPr>
        <p:spPr>
          <a:xfrm flipH="1" flipV="1">
            <a:off x="7856083" y="3930968"/>
            <a:ext cx="666992" cy="65024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traight Connector 106"/>
          <p:cNvCxnSpPr>
            <a:endCxn id="80" idx="4"/>
          </p:cNvCxnSpPr>
          <p:nvPr/>
        </p:nvCxnSpPr>
        <p:spPr>
          <a:xfrm flipV="1">
            <a:off x="8843363" y="3974352"/>
            <a:ext cx="1029728" cy="79819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Straight Connector 107"/>
          <p:cNvCxnSpPr>
            <a:stCxn id="66" idx="3"/>
            <a:endCxn id="82" idx="2"/>
          </p:cNvCxnSpPr>
          <p:nvPr/>
        </p:nvCxnSpPr>
        <p:spPr>
          <a:xfrm flipV="1">
            <a:off x="9513253" y="4582777"/>
            <a:ext cx="640229" cy="15621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Straight Connector 108"/>
          <p:cNvCxnSpPr>
            <a:endCxn id="79" idx="5"/>
          </p:cNvCxnSpPr>
          <p:nvPr/>
        </p:nvCxnSpPr>
        <p:spPr>
          <a:xfrm flipH="1" flipV="1">
            <a:off x="7086844" y="4086423"/>
            <a:ext cx="1061204" cy="509727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Rectangles 71"/>
          <p:cNvSpPr/>
          <p:nvPr/>
        </p:nvSpPr>
        <p:spPr>
          <a:xfrm>
            <a:off x="3861304" y="5566374"/>
            <a:ext cx="1683834" cy="3632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Transaction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3585677" y="4791674"/>
            <a:ext cx="1304775" cy="363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rmAutofit fontScale="70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tNumber</a:t>
            </a:r>
            <a:endParaRPr kumimoji="0" lang="en-US" altLang="zh-CN" sz="18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3242777" y="6470614"/>
            <a:ext cx="1304775" cy="363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rmAutofit fontScale="70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medium_tran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3587" y="6349964"/>
            <a:ext cx="1304775" cy="363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rmAutofit fontScale="70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tranType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866597" y="5979124"/>
            <a:ext cx="1304775" cy="363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rmAutofit fontScale="70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dot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2384257" y="5118699"/>
            <a:ext cx="1304775" cy="363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rmAutofit fontScale="70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acNo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2120877" y="5802526"/>
            <a:ext cx="1491955" cy="53985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tran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_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amount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7" name="Diamond 116"/>
          <p:cNvSpPr/>
          <p:nvPr/>
        </p:nvSpPr>
        <p:spPr>
          <a:xfrm>
            <a:off x="6573376" y="5166898"/>
            <a:ext cx="1200612" cy="717012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make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18" name="Straight Connector 117"/>
          <p:cNvCxnSpPr>
            <a:stCxn id="110" idx="3"/>
            <a:endCxn id="117" idx="1"/>
          </p:cNvCxnSpPr>
          <p:nvPr/>
        </p:nvCxnSpPr>
        <p:spPr>
          <a:xfrm flipV="1">
            <a:off x="5545138" y="5525404"/>
            <a:ext cx="1028238" cy="222598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Straight Connector 118"/>
          <p:cNvCxnSpPr>
            <a:stCxn id="66" idx="2"/>
            <a:endCxn id="117" idx="3"/>
          </p:cNvCxnSpPr>
          <p:nvPr/>
        </p:nvCxnSpPr>
        <p:spPr>
          <a:xfrm flipH="1">
            <a:off x="7773988" y="4920615"/>
            <a:ext cx="897348" cy="604789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Straight Connector 119"/>
          <p:cNvCxnSpPr>
            <a:endCxn id="114" idx="2"/>
          </p:cNvCxnSpPr>
          <p:nvPr/>
        </p:nvCxnSpPr>
        <p:spPr>
          <a:xfrm>
            <a:off x="5539422" y="5913755"/>
            <a:ext cx="327175" cy="246997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Straight Connector 120"/>
          <p:cNvCxnSpPr>
            <a:stCxn id="113" idx="0"/>
            <a:endCxn id="110" idx="2"/>
          </p:cNvCxnSpPr>
          <p:nvPr/>
        </p:nvCxnSpPr>
        <p:spPr>
          <a:xfrm flipH="1" flipV="1">
            <a:off x="4703221" y="5929630"/>
            <a:ext cx="592754" cy="420334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Straight Connector 121"/>
          <p:cNvCxnSpPr>
            <a:stCxn id="112" idx="0"/>
            <a:endCxn id="110" idx="2"/>
          </p:cNvCxnSpPr>
          <p:nvPr/>
        </p:nvCxnSpPr>
        <p:spPr>
          <a:xfrm flipV="1">
            <a:off x="3895165" y="5929630"/>
            <a:ext cx="808056" cy="540984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Straight Connector 122"/>
          <p:cNvCxnSpPr>
            <a:stCxn id="116" idx="6"/>
            <a:endCxn id="110" idx="1"/>
          </p:cNvCxnSpPr>
          <p:nvPr/>
        </p:nvCxnSpPr>
        <p:spPr>
          <a:xfrm flipV="1">
            <a:off x="3612832" y="5748002"/>
            <a:ext cx="248472" cy="324451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Straight Connector 123"/>
          <p:cNvCxnSpPr>
            <a:stCxn id="115" idx="5"/>
            <a:endCxn id="110" idx="1"/>
          </p:cNvCxnSpPr>
          <p:nvPr/>
        </p:nvCxnSpPr>
        <p:spPr>
          <a:xfrm>
            <a:off x="3497952" y="5428757"/>
            <a:ext cx="363352" cy="31924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Straight Connector 124"/>
          <p:cNvCxnSpPr>
            <a:stCxn id="111" idx="4"/>
            <a:endCxn id="110" idx="0"/>
          </p:cNvCxnSpPr>
          <p:nvPr/>
        </p:nvCxnSpPr>
        <p:spPr>
          <a:xfrm>
            <a:off x="4238065" y="5154930"/>
            <a:ext cx="465156" cy="411444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Oval 125"/>
          <p:cNvSpPr/>
          <p:nvPr/>
        </p:nvSpPr>
        <p:spPr>
          <a:xfrm>
            <a:off x="8774262" y="6085169"/>
            <a:ext cx="1304775" cy="363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rmAutofit fontScale="70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m_name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10058867" y="6057864"/>
            <a:ext cx="1304775" cy="363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rmAutofit fontScale="70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l_name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7525852" y="6057864"/>
            <a:ext cx="1304775" cy="363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rmAutofit fontScale="70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f_name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29" name="Straight Connector 128"/>
          <p:cNvCxnSpPr>
            <a:stCxn id="127" idx="1"/>
          </p:cNvCxnSpPr>
          <p:nvPr/>
        </p:nvCxnSpPr>
        <p:spPr>
          <a:xfrm flipH="1" flipV="1">
            <a:off x="9133522" y="4885055"/>
            <a:ext cx="1116425" cy="1226007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Straight Connector 129"/>
          <p:cNvCxnSpPr>
            <a:stCxn id="126" idx="0"/>
          </p:cNvCxnSpPr>
          <p:nvPr/>
        </p:nvCxnSpPr>
        <p:spPr>
          <a:xfrm flipH="1" flipV="1">
            <a:off x="9031922" y="4923155"/>
            <a:ext cx="394728" cy="1162014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Straight Connector 130"/>
          <p:cNvCxnSpPr>
            <a:stCxn id="128" idx="0"/>
          </p:cNvCxnSpPr>
          <p:nvPr/>
        </p:nvCxnSpPr>
        <p:spPr>
          <a:xfrm flipV="1">
            <a:off x="8178240" y="4920615"/>
            <a:ext cx="632162" cy="1137249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Rectangles 4"/>
          <p:cNvSpPr/>
          <p:nvPr/>
        </p:nvSpPr>
        <p:spPr>
          <a:xfrm>
            <a:off x="1942969" y="1951319"/>
            <a:ext cx="1683834" cy="3632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Branch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6" name="Rectangles 18"/>
          <p:cNvSpPr/>
          <p:nvPr/>
        </p:nvSpPr>
        <p:spPr>
          <a:xfrm>
            <a:off x="7829419" y="4557359"/>
            <a:ext cx="1683834" cy="3632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Customer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/>
          <p:nvPr/>
        </p:nvSpPr>
        <p:spPr bwMode="blackWhite">
          <a:xfrm>
            <a:off x="1095375" y="2252847"/>
            <a:ext cx="9753599" cy="14428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sq">
            <a:solidFill>
              <a:schemeClr val="bg1"/>
            </a:solidFill>
            <a:miter lim="800000"/>
          </a:ln>
        </p:spPr>
        <p:txBody>
          <a:bodyPr vert="horz" lIns="274320" tIns="182880" rIns="274320" bIns="18288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b="1" dirty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 YOU …</a:t>
            </a:r>
            <a:endParaRPr lang="en-IN" sz="4400" b="1" dirty="0"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039482" y="0"/>
            <a:ext cx="3152518" cy="603849"/>
          </a:xfrm>
          <a:prstGeom prst="rect">
            <a:avLst/>
          </a:prstGeom>
          <a:noFill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1512" cy="7763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algn="ctr">
          <a:defRPr sz="2000" b="1" dirty="0" smtClean="0">
            <a:solidFill>
              <a:schemeClr val="bg1"/>
            </a:solidFill>
            <a:latin typeface="Candara" panose="020E0502030303020204" pitchFamily="34" charset="0"/>
          </a:defRPr>
        </a:defPPr>
      </a:lstStyle>
      <a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22225">
          <a:solidFill>
            <a:schemeClr val="bg1"/>
          </a:solidFill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1617</Words>
  <Application>WPS Presentation</Application>
  <PresentationFormat>Widescreen</PresentationFormat>
  <Paragraphs>127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Candara</vt:lpstr>
      <vt:lpstr>Verdana</vt:lpstr>
      <vt:lpstr>Century Gothic</vt:lpstr>
      <vt:lpstr>Gill Sans MT</vt:lpstr>
      <vt:lpstr>Microsoft YaHei</vt:lpstr>
      <vt:lpstr>Arial Unicode MS</vt:lpstr>
      <vt:lpstr>Calibri</vt:lpstr>
      <vt:lpstr>Parcel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 CHAUHAN</dc:creator>
  <cp:lastModifiedBy>Rahulsinh</cp:lastModifiedBy>
  <cp:revision>2</cp:revision>
  <dcterms:created xsi:type="dcterms:W3CDTF">2023-10-03T09:52:00Z</dcterms:created>
  <dcterms:modified xsi:type="dcterms:W3CDTF">2023-10-03T12:03:23Z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9DACFF36A74545788E9B338F723C8805_12</vt:lpwstr>
  </property>
  <property fmtid="{D5CDD505-2E9C-101B-9397-08002B2CF9AE}" pid="3" name="KSOProductBuildVer">
    <vt:lpwstr>1033-12.2.0.13215</vt:lpwstr>
  </property>
</Properties>
</file>