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6" r:id="rId5"/>
    <p:sldId id="260" r:id="rId6"/>
    <p:sldId id="282" r:id="rId7"/>
    <p:sldId id="268" r:id="rId8"/>
    <p:sldId id="261" r:id="rId9"/>
  </p:sldIdLst>
  <p:sldSz cx="9144000" cy="5143500" type="screen16x9"/>
  <p:notesSz cx="6858000" cy="9144000"/>
  <p:embeddedFontLst>
    <p:embeddedFont>
      <p:font typeface="SimSun" panose="02010600030101010101" pitchFamily="2" charset="-122"/>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3"/>
        <p:cNvGrpSpPr/>
        <p:nvPr/>
      </p:nvGrpSpPr>
      <p:grpSpPr>
        <a:xfrm>
          <a:off x="0" y="0"/>
          <a:ext cx="0" cy="0"/>
          <a:chOff x="0" y="0"/>
          <a:chExt cx="0" cy="0"/>
        </a:xfrm>
      </p:grpSpPr>
      <p:sp>
        <p:nvSpPr>
          <p:cNvPr id="494" name="Google Shape;494;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5"/>
        <p:cNvGrpSpPr/>
        <p:nvPr/>
      </p:nvGrpSpPr>
      <p:grpSpPr>
        <a:xfrm>
          <a:off x="0" y="0"/>
          <a:ext cx="0" cy="0"/>
          <a:chOff x="0" y="0"/>
          <a:chExt cx="0" cy="0"/>
        </a:xfrm>
      </p:grpSpPr>
      <p:sp>
        <p:nvSpPr>
          <p:cNvPr id="926" name="Google Shape;926;gdc6316f5a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dc6316f5a0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8"/>
        <p:cNvGrpSpPr/>
        <p:nvPr/>
      </p:nvGrpSpPr>
      <p:grpSpPr>
        <a:xfrm>
          <a:off x="0" y="0"/>
          <a:ext cx="0" cy="0"/>
          <a:chOff x="0" y="0"/>
          <a:chExt cx="0" cy="0"/>
        </a:xfrm>
      </p:grpSpPr>
      <p:sp>
        <p:nvSpPr>
          <p:cNvPr id="629" name="Google Shape;629;gd960996673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d960996673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519113"/>
            <a:ext cx="8913812" cy="4582716"/>
          </a:xfrm>
          <a:prstGeom prst="rect">
            <a:avLst/>
          </a:prstGeom>
          <a:noFill/>
          <a:ln w="9525">
            <a:noFill/>
          </a:ln>
        </p:spPr>
      </p:pic>
      <p:sp>
        <p:nvSpPr>
          <p:cNvPr id="10" name="Rectangle 7"/>
          <p:cNvSpPr>
            <a:spLocks noChangeArrowheads="1"/>
          </p:cNvSpPr>
          <p:nvPr/>
        </p:nvSpPr>
        <p:spPr bwMode="auto">
          <a:xfrm>
            <a:off x="1588" y="411956"/>
            <a:ext cx="9144000" cy="1133475"/>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1869281"/>
            <a:ext cx="5545138" cy="916781"/>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465535"/>
            <a:ext cx="7772400" cy="1102519"/>
          </a:xfrm>
        </p:spPr>
        <p:txBody>
          <a:bodyPr/>
          <a:lstStyle>
            <a:lvl1pPr>
              <a:defRPr sz="27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Rectangle 5"/>
          <p:cNvSpPr>
            <a:spLocks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3" name="Rectangle 6"/>
          <p:cNvSpPr>
            <a:spLocks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250031"/>
            <a:ext cx="9144000" cy="757238"/>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8"/>
          <a:srcRect t="1094" r="8122" b="13318"/>
          <a:stretch>
            <a:fillRect/>
          </a:stretch>
        </p:blipFill>
        <p:spPr>
          <a:xfrm>
            <a:off x="5797550" y="3328988"/>
            <a:ext cx="3340100" cy="1750219"/>
          </a:xfrm>
          <a:prstGeom prst="rect">
            <a:avLst/>
          </a:prstGeom>
          <a:noFill/>
          <a:ln w="9525">
            <a:noFill/>
          </a:ln>
        </p:spPr>
      </p:pic>
      <p:sp>
        <p:nvSpPr>
          <p:cNvPr id="1028" name="Rectangle 4"/>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2" name="Rectangle 8"/>
          <p:cNvSpPr>
            <a:spLocks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95" name="Google Shape;395;p33"/>
          <p:cNvSpPr txBox="1">
            <a:spLocks noGrp="1"/>
          </p:cNvSpPr>
          <p:nvPr>
            <p:ph type="ctrTitle"/>
          </p:nvPr>
        </p:nvSpPr>
        <p:spPr>
          <a:xfrm>
            <a:off x="1905000" y="546735"/>
            <a:ext cx="4328795" cy="9467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u="sng">
                <a:solidFill>
                  <a:schemeClr val="tx2">
                    <a:lumMod val="50000"/>
                  </a:schemeClr>
                </a:solidFill>
              </a:rPr>
              <a:t>Property Portal</a:t>
            </a:r>
            <a:br>
              <a:rPr lang="en-GB" b="1" u="sng"/>
            </a:br>
            <a:endParaRPr b="1" u="sng"/>
          </a:p>
        </p:txBody>
      </p:sp>
      <p:pic>
        <p:nvPicPr>
          <p:cNvPr id="7" name="Picture 6"/>
          <p:cNvPicPr>
            <a:picLocks noChangeAspect="1"/>
          </p:cNvPicPr>
          <p:nvPr/>
        </p:nvPicPr>
        <p:blipFill>
          <a:blip r:embed="rId1"/>
          <a:stretch>
            <a:fillRect/>
          </a:stretch>
        </p:blipFill>
        <p:spPr>
          <a:xfrm>
            <a:off x="0" y="1"/>
            <a:ext cx="604157" cy="628918"/>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a:fillRect/>
          </a:stretch>
        </p:blipFill>
        <p:spPr>
          <a:xfrm>
            <a:off x="6400888" y="0"/>
            <a:ext cx="2743112" cy="547007"/>
          </a:xfrm>
          <a:prstGeom prst="rect">
            <a:avLst/>
          </a:prstGeom>
          <a:solidFill>
            <a:schemeClr val="accent2"/>
          </a:solidFill>
        </p:spPr>
      </p:pic>
      <p:sp>
        <p:nvSpPr>
          <p:cNvPr id="2" name="Text Box 1"/>
          <p:cNvSpPr txBox="1"/>
          <p:nvPr/>
        </p:nvSpPr>
        <p:spPr>
          <a:xfrm>
            <a:off x="2047240" y="1901190"/>
            <a:ext cx="4044315" cy="953135"/>
          </a:xfrm>
          <a:prstGeom prst="rect">
            <a:avLst/>
          </a:prstGeom>
          <a:noFill/>
        </p:spPr>
        <p:txBody>
          <a:bodyPr wrap="square" rtlCol="0">
            <a:spAutoFit/>
          </a:bodyPr>
          <a:p>
            <a:r>
              <a:rPr lang="en-US"/>
              <a:t>Name : Solanki Kuldeepsinh Jitendrasinh</a:t>
            </a:r>
            <a:endParaRPr lang="en-US"/>
          </a:p>
          <a:p>
            <a:r>
              <a:rPr lang="en-US"/>
              <a:t>Enroll No. : 22002171210180</a:t>
            </a:r>
            <a:endParaRPr lang="en-US"/>
          </a:p>
          <a:p>
            <a:r>
              <a:rPr lang="en-US"/>
              <a:t>Branch : CSE</a:t>
            </a:r>
            <a:endParaRPr lang="en-US"/>
          </a:p>
          <a:p>
            <a:r>
              <a:rPr lang="en-US"/>
              <a:t>Batch : B1</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250" y="1014730"/>
            <a:ext cx="7645400" cy="3539490"/>
          </a:xfrm>
          <a:prstGeom prst="rect">
            <a:avLst/>
          </a:prstGeom>
          <a:noFill/>
        </p:spPr>
        <p:txBody>
          <a:bodyPr wrap="square">
            <a:noAutofit/>
          </a:bodyPr>
          <a:lstStyle/>
          <a:p>
            <a:pPr marL="0" lvl="0" indent="0" algn="ctr" rtl="0">
              <a:spcBef>
                <a:spcPts val="0"/>
              </a:spcBef>
              <a:spcAft>
                <a:spcPts val="0"/>
              </a:spcAft>
              <a:buNone/>
            </a:pPr>
            <a:r>
              <a:rPr lang="en-US" sz="4000" b="1">
                <a:solidFill>
                  <a:schemeClr val="tx2"/>
                </a:solidFill>
                <a:latin typeface="Times New Roman" panose="02020603050405020304" pitchFamily="18" charset="0"/>
                <a:cs typeface="Times New Roman" panose="02020603050405020304" pitchFamily="18" charset="0"/>
              </a:rPr>
              <a:t>INTRODUCTION</a:t>
            </a:r>
            <a:endParaRPr lang="en-US" sz="4000" b="1">
              <a:solidFill>
                <a:schemeClr val="tx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b="1">
              <a:solidFill>
                <a:schemeClr val="tx2">
                  <a:lumMod val="50000"/>
                </a:schemeClr>
              </a:solidFill>
            </a:endParaRPr>
          </a:p>
          <a:p>
            <a:pPr marL="0" lvl="0" indent="0" algn="l" rtl="0">
              <a:spcBef>
                <a:spcPts val="0"/>
              </a:spcBef>
              <a:spcAft>
                <a:spcPts val="0"/>
              </a:spcAft>
              <a:buNone/>
            </a:pPr>
            <a:r>
              <a:rPr lang="en-US" b="1" i="1">
                <a:solidFill>
                  <a:schemeClr val="tx2">
                    <a:lumMod val="50000"/>
                  </a:schemeClr>
                </a:solidFill>
              </a:rPr>
              <a:t>Welcome to my presentation on the  Property Portal Website project.</a:t>
            </a:r>
            <a:endParaRPr lang="en-US" b="1" i="1">
              <a:solidFill>
                <a:schemeClr val="tx2">
                  <a:lumMod val="50000"/>
                </a:schemeClr>
              </a:solidFill>
            </a:endParaRPr>
          </a:p>
          <a:p>
            <a:pPr marL="0" lvl="0" indent="0" algn="l" rtl="0">
              <a:spcBef>
                <a:spcPts val="0"/>
              </a:spcBef>
              <a:spcAft>
                <a:spcPts val="0"/>
              </a:spcAft>
              <a:buNone/>
            </a:pPr>
            <a:r>
              <a:rPr lang="en-US" b="1">
                <a:solidFill>
                  <a:schemeClr val="tx2">
                    <a:lumMod val="50000"/>
                  </a:schemeClr>
                </a:solidFill>
              </a:rPr>
              <a:t> </a:t>
            </a:r>
            <a:endParaRPr lang="en-US" b="1">
              <a:solidFill>
                <a:schemeClr val="tx2">
                  <a:lumMod val="50000"/>
                </a:schemeClr>
              </a:solidFill>
            </a:endParaRPr>
          </a:p>
          <a:p>
            <a:pPr marL="0" lvl="0" indent="0" algn="l" rtl="0">
              <a:spcBef>
                <a:spcPts val="0"/>
              </a:spcBef>
              <a:spcAft>
                <a:spcPts val="0"/>
              </a:spcAft>
              <a:buNone/>
            </a:pPr>
            <a:r>
              <a:rPr lang="en-US" i="1">
                <a:solidFill>
                  <a:schemeClr val="tx1">
                    <a:lumMod val="95000"/>
                    <a:lumOff val="5000"/>
                  </a:schemeClr>
                </a:solidFill>
              </a:rPr>
              <a:t>Welcome to Property Portal Website. Your premier destination for all things real estate. Whether you're looking to buy, sell our platform connects you with the best properties across the market. It Also Provide Agents Features to Approve And Verify Property.</a:t>
            </a:r>
            <a:endParaRPr lang="en-US" b="1" i="1">
              <a:solidFill>
                <a:schemeClr val="tx1">
                  <a:lumMod val="95000"/>
                  <a:lumOff val="5000"/>
                </a:schemeClr>
              </a:solidFill>
            </a:endParaRPr>
          </a:p>
        </p:txBody>
      </p:sp>
      <p:pic>
        <p:nvPicPr>
          <p:cNvPr id="8" name="Picture 7"/>
          <p:cNvPicPr>
            <a:picLocks noChangeAspect="1"/>
          </p:cNvPicPr>
          <p:nvPr/>
        </p:nvPicPr>
        <p:blipFill>
          <a:blip r:embed="rId1"/>
          <a:stretch>
            <a:fillRect/>
          </a:stretch>
        </p:blipFill>
        <p:spPr>
          <a:xfrm>
            <a:off x="0" y="1"/>
            <a:ext cx="604157" cy="628918"/>
          </a:xfrm>
          <a:prstGeom prst="rect">
            <a:avLst/>
          </a:prstGeom>
        </p:spPr>
      </p:pic>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a:fillRect/>
          </a:stretch>
        </p:blipFill>
        <p:spPr>
          <a:xfrm>
            <a:off x="6400888" y="0"/>
            <a:ext cx="2743112" cy="547007"/>
          </a:xfrm>
          <a:prstGeom prst="rect">
            <a:avLst/>
          </a:prstGeom>
          <a:solidFill>
            <a:schemeClr val="accent2"/>
          </a:solid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211601" y="1078884"/>
            <a:ext cx="468039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000" b="1">
                <a:solidFill>
                  <a:schemeClr val="tx2"/>
                </a:solidFill>
                <a:latin typeface="Times New Roman" panose="02020603050405020304" pitchFamily="18" charset="0"/>
                <a:cs typeface="Times New Roman" panose="02020603050405020304" pitchFamily="18" charset="0"/>
              </a:rPr>
              <a:t>FUNCTIONALITY</a:t>
            </a:r>
            <a:endParaRPr sz="4000" b="1">
              <a:solidFill>
                <a:schemeClr val="tx2"/>
              </a:solidFill>
              <a:latin typeface="Times New Roman" panose="02020603050405020304" pitchFamily="18" charset="0"/>
              <a:cs typeface="Times New Roman" panose="02020603050405020304" pitchFamily="18" charset="0"/>
            </a:endParaRPr>
          </a:p>
        </p:txBody>
      </p:sp>
      <p:sp>
        <p:nvSpPr>
          <p:cNvPr id="498" name="Google Shape;498;p37"/>
          <p:cNvSpPr txBox="1">
            <a:spLocks noGrp="1"/>
          </p:cNvSpPr>
          <p:nvPr>
            <p:ph type="subTitle" idx="1"/>
          </p:nvPr>
        </p:nvSpPr>
        <p:spPr>
          <a:xfrm>
            <a:off x="532577" y="2028972"/>
            <a:ext cx="3138571" cy="23876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mj-lt"/>
            </a:pPr>
            <a:endParaRPr lang="en-GB" sz="1600">
              <a:solidFill>
                <a:schemeClr val="tx1">
                  <a:lumMod val="95000"/>
                  <a:lumOff val="5000"/>
                </a:schemeClr>
              </a:solidFill>
              <a:latin typeface="+mn-lt"/>
            </a:endParaRPr>
          </a:p>
          <a:p>
            <a:pPr marL="342900" lvl="0" indent="-342900" algn="l" rtl="0">
              <a:spcBef>
                <a:spcPts val="0"/>
              </a:spcBef>
              <a:spcAft>
                <a:spcPts val="0"/>
              </a:spcAft>
              <a:buFont typeface="+mj-lt"/>
              <a:buAutoNum type="arabicParenR"/>
            </a:pPr>
            <a:r>
              <a:rPr lang="en-IN" sz="1600">
                <a:solidFill>
                  <a:schemeClr val="tx1">
                    <a:lumMod val="95000"/>
                    <a:lumOff val="5000"/>
                  </a:schemeClr>
                </a:solidFill>
                <a:latin typeface="+mn-lt"/>
              </a:rPr>
              <a:t>Property Listings</a:t>
            </a:r>
            <a:endParaRPr lang="en-GB" sz="1600">
              <a:solidFill>
                <a:schemeClr val="tx1">
                  <a:lumMod val="95000"/>
                  <a:lumOff val="5000"/>
                </a:schemeClr>
              </a:solidFill>
              <a:latin typeface="+mn-lt"/>
            </a:endParaRPr>
          </a:p>
          <a:p>
            <a:pPr marL="342900" lvl="0" indent="-342900" algn="l" rtl="0">
              <a:spcBef>
                <a:spcPts val="0"/>
              </a:spcBef>
              <a:spcAft>
                <a:spcPts val="0"/>
              </a:spcAft>
              <a:buFont typeface="+mj-lt"/>
              <a:buAutoNum type="arabicParenR"/>
            </a:pPr>
            <a:endParaRPr lang="en-GB" sz="1600">
              <a:solidFill>
                <a:schemeClr val="tx1">
                  <a:lumMod val="95000"/>
                  <a:lumOff val="5000"/>
                </a:schemeClr>
              </a:solidFill>
              <a:latin typeface="+mn-lt"/>
            </a:endParaRPr>
          </a:p>
          <a:p>
            <a:pPr marL="342900" lvl="0" indent="-342900" algn="l" rtl="0">
              <a:spcBef>
                <a:spcPts val="0"/>
              </a:spcBef>
              <a:spcAft>
                <a:spcPts val="0"/>
              </a:spcAft>
              <a:buFont typeface="+mj-lt"/>
              <a:buAutoNum type="arabicParenR"/>
            </a:pPr>
            <a:r>
              <a:rPr lang="en-IN" sz="1600">
                <a:solidFill>
                  <a:schemeClr val="tx1">
                    <a:lumMod val="95000"/>
                    <a:lumOff val="5000"/>
                  </a:schemeClr>
                </a:solidFill>
                <a:latin typeface="+mn-lt"/>
              </a:rPr>
              <a:t>Search &amp; Filters</a:t>
            </a:r>
            <a:endParaRPr lang="en-IN" sz="1600">
              <a:solidFill>
                <a:schemeClr val="tx1">
                  <a:lumMod val="95000"/>
                  <a:lumOff val="5000"/>
                </a:schemeClr>
              </a:solidFill>
              <a:latin typeface="+mn-lt"/>
            </a:endParaRPr>
          </a:p>
          <a:p>
            <a:pPr marL="342900" lvl="0" indent="-342900" algn="l" rtl="0">
              <a:spcBef>
                <a:spcPts val="0"/>
              </a:spcBef>
              <a:spcAft>
                <a:spcPts val="0"/>
              </a:spcAft>
              <a:buFont typeface="+mj-lt"/>
              <a:buAutoNum type="arabicParenR"/>
            </a:pPr>
            <a:endParaRPr lang="en-GB" sz="1600">
              <a:solidFill>
                <a:schemeClr val="tx1">
                  <a:lumMod val="95000"/>
                  <a:lumOff val="5000"/>
                </a:schemeClr>
              </a:solidFill>
              <a:latin typeface="+mn-lt"/>
            </a:endParaRPr>
          </a:p>
          <a:p>
            <a:pPr marL="342900" lvl="0" indent="-342900" algn="l" rtl="0">
              <a:spcBef>
                <a:spcPts val="0"/>
              </a:spcBef>
              <a:spcAft>
                <a:spcPts val="0"/>
              </a:spcAft>
              <a:buFont typeface="+mj-lt"/>
              <a:buAutoNum type="arabicParenR"/>
            </a:pPr>
            <a:r>
              <a:rPr lang="en-GB" sz="1600">
                <a:solidFill>
                  <a:schemeClr val="tx1">
                    <a:lumMod val="95000"/>
                    <a:lumOff val="5000"/>
                  </a:schemeClr>
                </a:solidFill>
                <a:latin typeface="+mn-lt"/>
              </a:rPr>
              <a:t>Property Registration</a:t>
            </a:r>
            <a:endParaRPr lang="en-GB" sz="1600">
              <a:solidFill>
                <a:schemeClr val="tx1">
                  <a:lumMod val="95000"/>
                  <a:lumOff val="5000"/>
                </a:schemeClr>
              </a:solidFill>
              <a:latin typeface="+mn-lt"/>
            </a:endParaRPr>
          </a:p>
          <a:p>
            <a:pPr marL="342900" lvl="0" indent="-342900" algn="l" rtl="0">
              <a:spcBef>
                <a:spcPts val="0"/>
              </a:spcBef>
              <a:spcAft>
                <a:spcPts val="0"/>
              </a:spcAft>
              <a:buFont typeface="+mj-lt"/>
              <a:buAutoNum type="arabicParenR"/>
            </a:pPr>
            <a:endParaRPr sz="1600">
              <a:solidFill>
                <a:schemeClr val="tx1">
                  <a:lumMod val="95000"/>
                  <a:lumOff val="5000"/>
                </a:schemeClr>
              </a:solidFill>
              <a:latin typeface="+mn-lt"/>
            </a:endParaRPr>
          </a:p>
          <a:p>
            <a:pPr marL="342900" lvl="0" indent="-342900" algn="l" rtl="0">
              <a:spcBef>
                <a:spcPts val="0"/>
              </a:spcBef>
              <a:spcAft>
                <a:spcPts val="0"/>
              </a:spcAft>
              <a:buFont typeface="+mj-lt"/>
              <a:buAutoNum type="arabicParenR"/>
            </a:pPr>
            <a:r>
              <a:rPr lang="en-US" sz="1600">
                <a:solidFill>
                  <a:schemeClr val="tx1">
                    <a:lumMod val="95000"/>
                    <a:lumOff val="5000"/>
                  </a:schemeClr>
                </a:solidFill>
                <a:latin typeface="+mn-lt"/>
              </a:rPr>
              <a:t>Property Verification</a:t>
            </a:r>
            <a:endParaRPr lang="en-US" sz="1600">
              <a:solidFill>
                <a:schemeClr val="tx1">
                  <a:lumMod val="95000"/>
                  <a:lumOff val="5000"/>
                </a:schemeClr>
              </a:solidFill>
              <a:latin typeface="+mn-lt"/>
            </a:endParaRPr>
          </a:p>
        </p:txBody>
      </p:sp>
      <p:sp>
        <p:nvSpPr>
          <p:cNvPr id="500" name="Google Shape;500;p37"/>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7"/>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7"/>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 name="Picture 3"/>
          <p:cNvPicPr>
            <a:picLocks noChangeAspect="1"/>
          </p:cNvPicPr>
          <p:nvPr/>
        </p:nvPicPr>
        <p:blipFill>
          <a:blip r:embed="rId1"/>
          <a:stretch>
            <a:fillRect/>
          </a:stretch>
        </p:blipFill>
        <p:spPr>
          <a:xfrm>
            <a:off x="5588876" y="1360514"/>
            <a:ext cx="3555124" cy="372460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5" name="Picture 4"/>
          <p:cNvPicPr>
            <a:picLocks noChangeAspect="1"/>
          </p:cNvPicPr>
          <p:nvPr/>
        </p:nvPicPr>
        <p:blipFill>
          <a:blip r:embed="rId2"/>
          <a:stretch>
            <a:fillRect/>
          </a:stretch>
        </p:blipFill>
        <p:spPr>
          <a:xfrm>
            <a:off x="0" y="1"/>
            <a:ext cx="604157" cy="628918"/>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a:fillRect/>
          </a:stretch>
        </p:blipFill>
        <p:spPr>
          <a:xfrm>
            <a:off x="6400888" y="0"/>
            <a:ext cx="2743112" cy="547007"/>
          </a:xfrm>
          <a:prstGeom prst="rect">
            <a:avLst/>
          </a:prstGeom>
          <a:solidFill>
            <a:schemeClr val="accent2"/>
          </a:solidFill>
        </p:spPr>
      </p:pic>
    </p:spTree>
  </p:cSld>
  <p:clrMapOvr>
    <a:masterClrMapping/>
  </p:clrMapOvr>
  <mc:AlternateContent xmlns:mc="http://schemas.openxmlformats.org/markup-compatibility/2006">
    <mc:Choice xmlns:p14="http://schemas.microsoft.com/office/powerpoint/2010/main" Requires="p14">
      <p:transition spd="slow" p14:dur="9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05740"/>
            <a:ext cx="3458210" cy="857250"/>
          </a:xfrm>
        </p:spPr>
        <p:txBody>
          <a:bodyPr/>
          <a:p>
            <a:r>
              <a:rPr lang="en-US"/>
              <a:t>Advantage</a:t>
            </a:r>
            <a:endParaRPr lang="en-US"/>
          </a:p>
        </p:txBody>
      </p:sp>
      <p:sp>
        <p:nvSpPr>
          <p:cNvPr id="3" name="Text Box 2"/>
          <p:cNvSpPr txBox="1"/>
          <p:nvPr/>
        </p:nvSpPr>
        <p:spPr>
          <a:xfrm>
            <a:off x="879475" y="1405890"/>
            <a:ext cx="2791460" cy="1599565"/>
          </a:xfrm>
          <a:prstGeom prst="rect">
            <a:avLst/>
          </a:prstGeom>
          <a:noFill/>
        </p:spPr>
        <p:txBody>
          <a:bodyPr wrap="square" rtlCol="0">
            <a:spAutoFit/>
          </a:bodyPr>
          <a:p>
            <a:r>
              <a:rPr lang="en-US"/>
              <a:t>Convenience</a:t>
            </a:r>
            <a:endParaRPr lang="en-US"/>
          </a:p>
          <a:p>
            <a:endParaRPr lang="en-US"/>
          </a:p>
          <a:p>
            <a:r>
              <a:rPr lang="en-US"/>
              <a:t>Time-Saving</a:t>
            </a:r>
            <a:endParaRPr lang="en-US"/>
          </a:p>
          <a:p>
            <a:endParaRPr lang="en-US"/>
          </a:p>
          <a:p>
            <a:r>
              <a:rPr lang="en-US"/>
              <a:t>Real time updates</a:t>
            </a:r>
            <a:endParaRPr lang="en-US"/>
          </a:p>
          <a:p>
            <a:endParaRPr lang="en-US"/>
          </a:p>
          <a:p>
            <a:r>
              <a:rPr lang="en-US"/>
              <a:t>Increased Visibility</a:t>
            </a:r>
            <a:endParaRPr lang="en-US"/>
          </a:p>
        </p:txBody>
      </p:sp>
      <p:sp>
        <p:nvSpPr>
          <p:cNvPr id="4" name="Text Box 3"/>
          <p:cNvSpPr txBox="1"/>
          <p:nvPr/>
        </p:nvSpPr>
        <p:spPr>
          <a:xfrm>
            <a:off x="5402580" y="1405890"/>
            <a:ext cx="2791460" cy="1383665"/>
          </a:xfrm>
          <a:prstGeom prst="rect">
            <a:avLst/>
          </a:prstGeom>
          <a:noFill/>
        </p:spPr>
        <p:txBody>
          <a:bodyPr wrap="square" rtlCol="0">
            <a:spAutoFit/>
          </a:bodyPr>
          <a:p>
            <a:r>
              <a:rPr lang="en-US"/>
              <a:t>Scams abd Frauds</a:t>
            </a:r>
            <a:endParaRPr lang="en-US"/>
          </a:p>
          <a:p>
            <a:endParaRPr lang="en-US"/>
          </a:p>
          <a:p>
            <a:r>
              <a:rPr lang="en-US"/>
              <a:t>Technical challenges</a:t>
            </a:r>
            <a:endParaRPr lang="en-US"/>
          </a:p>
          <a:p>
            <a:endParaRPr lang="en-US"/>
          </a:p>
          <a:p>
            <a:r>
              <a:rPr lang="en-US"/>
              <a:t>Security And data protection</a:t>
            </a:r>
            <a:endParaRPr lang="en-US"/>
          </a:p>
          <a:p>
            <a:endParaRPr lang="en-US"/>
          </a:p>
        </p:txBody>
      </p:sp>
      <p:sp>
        <p:nvSpPr>
          <p:cNvPr id="5" name="Title 1"/>
          <p:cNvSpPr>
            <a:spLocks noGrp="1"/>
          </p:cNvSpPr>
          <p:nvPr/>
        </p:nvSpPr>
        <p:spPr>
          <a:xfrm>
            <a:off x="4868545" y="205740"/>
            <a:ext cx="3458210" cy="857250"/>
          </a:xfrm>
          <a:prstGeom prst="rect">
            <a:avLst/>
          </a:prstGeom>
          <a:noFill/>
          <a:ln w="9525">
            <a:noFill/>
          </a:ln>
        </p:spPr>
        <p:txBody>
          <a:bodyPr anchor="ctr" anchorCtr="0"/>
          <a:lst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a:lstStyle>
          <a:p>
            <a:r>
              <a:rPr lang="en-US"/>
              <a:t>Disadvantage</a:t>
            </a:r>
            <a:endParaRPr lang="en-US"/>
          </a:p>
        </p:txBody>
      </p:sp>
      <p:pic>
        <p:nvPicPr>
          <p:cNvPr id="6" name="Picture 5"/>
          <p:cNvPicPr>
            <a:picLocks noChangeAspect="1"/>
          </p:cNvPicPr>
          <p:nvPr/>
        </p:nvPicPr>
        <p:blipFill>
          <a:blip r:embed="rId1"/>
          <a:stretch>
            <a:fillRect/>
          </a:stretch>
        </p:blipFill>
        <p:spPr>
          <a:xfrm>
            <a:off x="0" y="1"/>
            <a:ext cx="604157" cy="628918"/>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a:fillRect/>
          </a:stretch>
        </p:blipFill>
        <p:spPr>
          <a:xfrm>
            <a:off x="6400888" y="0"/>
            <a:ext cx="2743112" cy="547007"/>
          </a:xfrm>
          <a:prstGeom prst="rect">
            <a:avLst/>
          </a:prstGeom>
          <a:solidFill>
            <a:schemeClr val="accent2"/>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5"/>
          <p:cNvSpPr txBox="1">
            <a:spLocks noGrp="1"/>
          </p:cNvSpPr>
          <p:nvPr>
            <p:ph type="title"/>
          </p:nvPr>
        </p:nvSpPr>
        <p:spPr>
          <a:xfrm>
            <a:off x="940457" y="628871"/>
            <a:ext cx="4625771"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000" b="1">
                <a:solidFill>
                  <a:schemeClr val="tx2"/>
                </a:solidFill>
                <a:latin typeface="Times New Roman" panose="02020603050405020304" pitchFamily="18" charset="0"/>
                <a:cs typeface="Times New Roman" panose="02020603050405020304" pitchFamily="18" charset="0"/>
              </a:rPr>
              <a:t>FUTURE SCOPE </a:t>
            </a:r>
            <a:r>
              <a:rPr lang="en-GB" sz="4000" b="1">
                <a:latin typeface="Times New Roman" panose="02020603050405020304" pitchFamily="18" charset="0"/>
                <a:cs typeface="Times New Roman" panose="02020603050405020304" pitchFamily="18" charset="0"/>
              </a:rPr>
              <a:t> </a:t>
            </a:r>
            <a:endParaRPr sz="4000" b="1">
              <a:latin typeface="Times New Roman" panose="02020603050405020304" pitchFamily="18" charset="0"/>
              <a:cs typeface="Times New Roman" panose="02020603050405020304" pitchFamily="18" charset="0"/>
            </a:endParaRPr>
          </a:p>
        </p:txBody>
      </p:sp>
      <p:sp>
        <p:nvSpPr>
          <p:cNvPr id="940" name="Google Shape;940;p45"/>
          <p:cNvSpPr/>
          <p:nvPr/>
        </p:nvSpPr>
        <p:spPr>
          <a:xfrm>
            <a:off x="8094376" y="3958182"/>
            <a:ext cx="103226" cy="77017"/>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TextBox 16"/>
          <p:cNvSpPr txBox="1"/>
          <p:nvPr/>
        </p:nvSpPr>
        <p:spPr>
          <a:xfrm>
            <a:off x="519430" y="1645285"/>
            <a:ext cx="8489315" cy="1814830"/>
          </a:xfrm>
          <a:prstGeom prst="rect">
            <a:avLst/>
          </a:prstGeom>
          <a:noFill/>
        </p:spPr>
        <p:txBody>
          <a:bodyPr wrap="square" rtlCol="0">
            <a:spAutoFit/>
          </a:bodyPr>
          <a:lstStyle/>
          <a:p>
            <a:pPr marL="285750" indent="-285750">
              <a:buFont typeface="Wingdings" panose="05000000000000000000" pitchFamily="2" charset="2"/>
              <a:buChar char="q"/>
            </a:pPr>
            <a:r>
              <a:rPr lang="en-IN" sz="1600">
                <a:solidFill>
                  <a:schemeClr val="tx1">
                    <a:lumMod val="95000"/>
                    <a:lumOff val="5000"/>
                  </a:schemeClr>
                </a:solidFill>
                <a:latin typeface="+mn-lt"/>
              </a:rPr>
              <a:t>Smart Property Valuation Tools</a:t>
            </a:r>
            <a:endParaRPr lang="en-IN" sz="1600">
              <a:solidFill>
                <a:schemeClr val="tx1">
                  <a:lumMod val="95000"/>
                  <a:lumOff val="5000"/>
                </a:schemeClr>
              </a:solidFill>
              <a:latin typeface="+mn-lt"/>
            </a:endParaRPr>
          </a:p>
          <a:p>
            <a:pPr marL="285750" indent="-285750">
              <a:buFont typeface="Wingdings" panose="05000000000000000000" pitchFamily="2" charset="2"/>
              <a:buChar char="q"/>
            </a:pPr>
            <a:endParaRPr lang="en-IN" sz="1600">
              <a:solidFill>
                <a:schemeClr val="tx1">
                  <a:lumMod val="95000"/>
                  <a:lumOff val="5000"/>
                </a:schemeClr>
              </a:solidFill>
              <a:latin typeface="+mn-lt"/>
            </a:endParaRPr>
          </a:p>
          <a:p>
            <a:pPr marL="285750" indent="-285750">
              <a:buFont typeface="Wingdings" panose="05000000000000000000" pitchFamily="2" charset="2"/>
              <a:buChar char="q"/>
            </a:pPr>
            <a:r>
              <a:rPr lang="en-IN" sz="1600">
                <a:solidFill>
                  <a:schemeClr val="tx1">
                    <a:lumMod val="95000"/>
                    <a:lumOff val="5000"/>
                  </a:schemeClr>
                </a:solidFill>
                <a:latin typeface="+mn-lt"/>
              </a:rPr>
              <a:t>Real-Time Communication</a:t>
            </a:r>
            <a:endParaRPr lang="en-IN" sz="1600">
              <a:solidFill>
                <a:schemeClr val="tx1">
                  <a:lumMod val="95000"/>
                  <a:lumOff val="5000"/>
                </a:schemeClr>
              </a:solidFill>
              <a:latin typeface="+mn-lt"/>
            </a:endParaRPr>
          </a:p>
          <a:p>
            <a:pPr marL="285750" indent="-285750">
              <a:buFont typeface="Wingdings" panose="05000000000000000000" pitchFamily="2" charset="2"/>
              <a:buChar char="q"/>
            </a:pPr>
            <a:endParaRPr lang="en-US" sz="1600">
              <a:solidFill>
                <a:schemeClr val="tx1">
                  <a:lumMod val="95000"/>
                  <a:lumOff val="5000"/>
                </a:schemeClr>
              </a:solidFill>
              <a:latin typeface="+mn-lt"/>
            </a:endParaRPr>
          </a:p>
          <a:p>
            <a:pPr marL="285750" indent="-285750">
              <a:buFont typeface="Wingdings" panose="05000000000000000000" pitchFamily="2" charset="2"/>
              <a:buChar char="q"/>
            </a:pPr>
            <a:r>
              <a:rPr lang="en-IN" sz="1600">
                <a:solidFill>
                  <a:schemeClr val="tx1">
                    <a:lumMod val="95000"/>
                    <a:lumOff val="5000"/>
                  </a:schemeClr>
                </a:solidFill>
                <a:latin typeface="+mn-lt"/>
              </a:rPr>
              <a:t>Enhanced Security Features</a:t>
            </a:r>
            <a:endParaRPr lang="en-IN" sz="1600">
              <a:solidFill>
                <a:schemeClr val="tx1">
                  <a:lumMod val="95000"/>
                  <a:lumOff val="5000"/>
                </a:schemeClr>
              </a:solidFill>
              <a:latin typeface="+mn-lt"/>
            </a:endParaRPr>
          </a:p>
          <a:p>
            <a:pPr marL="285750" indent="-285750">
              <a:buFont typeface="Wingdings" panose="05000000000000000000" pitchFamily="2" charset="2"/>
              <a:buChar char="q"/>
            </a:pPr>
            <a:endParaRPr lang="en-US" sz="1600">
              <a:solidFill>
                <a:schemeClr val="tx1">
                  <a:lumMod val="95000"/>
                  <a:lumOff val="5000"/>
                </a:schemeClr>
              </a:solidFill>
              <a:latin typeface="+mn-lt"/>
            </a:endParaRPr>
          </a:p>
          <a:p>
            <a:pPr marL="285750" indent="-285750">
              <a:buFont typeface="Wingdings" panose="05000000000000000000" pitchFamily="2" charset="2"/>
              <a:buChar char="q"/>
            </a:pPr>
            <a:r>
              <a:rPr lang="en-IN" sz="1600">
                <a:solidFill>
                  <a:schemeClr val="tx1">
                    <a:lumMod val="95000"/>
                    <a:lumOff val="5000"/>
                  </a:schemeClr>
                </a:solidFill>
                <a:latin typeface="+mn-lt"/>
              </a:rPr>
              <a:t>Multi-Language Support &amp; Global Listings</a:t>
            </a:r>
            <a:endParaRPr lang="en-IN" sz="1600">
              <a:solidFill>
                <a:schemeClr val="tx1">
                  <a:lumMod val="95000"/>
                  <a:lumOff val="5000"/>
                </a:schemeClr>
              </a:solidFill>
              <a:latin typeface="+mn-lt"/>
            </a:endParaRPr>
          </a:p>
        </p:txBody>
      </p:sp>
      <p:pic>
        <p:nvPicPr>
          <p:cNvPr id="7" name="Picture 6"/>
          <p:cNvPicPr>
            <a:picLocks noChangeAspect="1"/>
          </p:cNvPicPr>
          <p:nvPr/>
        </p:nvPicPr>
        <p:blipFill>
          <a:blip r:embed="rId1"/>
          <a:stretch>
            <a:fillRect/>
          </a:stretch>
        </p:blipFill>
        <p:spPr>
          <a:xfrm>
            <a:off x="0" y="1"/>
            <a:ext cx="604157" cy="628918"/>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a:fillRect/>
          </a:stretch>
        </p:blipFill>
        <p:spPr>
          <a:xfrm>
            <a:off x="6400888" y="0"/>
            <a:ext cx="2743112" cy="547007"/>
          </a:xfrm>
          <a:prstGeom prst="rect">
            <a:avLst/>
          </a:prstGeom>
          <a:solidFill>
            <a:schemeClr val="accent2"/>
          </a:solidFill>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51" name="Google Shape;651;p38"/>
          <p:cNvSpPr txBox="1">
            <a:spLocks noGrp="1"/>
          </p:cNvSpPr>
          <p:nvPr>
            <p:ph type="title"/>
          </p:nvPr>
        </p:nvSpPr>
        <p:spPr>
          <a:xfrm>
            <a:off x="2133600" y="2214880"/>
            <a:ext cx="5348605" cy="17976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a:t>
            </a:r>
            <a:r>
              <a:rPr lang="en-US" altLang="en-GB"/>
              <a:t>K </a:t>
            </a:r>
            <a:r>
              <a:rPr lang="en-GB"/>
              <a:t>YOU !!!</a:t>
            </a:r>
            <a:endParaRPr lang="en-GB"/>
          </a:p>
        </p:txBody>
      </p:sp>
      <p:pic>
        <p:nvPicPr>
          <p:cNvPr id="5" name="Picture 4"/>
          <p:cNvPicPr>
            <a:picLocks noChangeAspect="1"/>
          </p:cNvPicPr>
          <p:nvPr/>
        </p:nvPicPr>
        <p:blipFill>
          <a:blip r:embed="rId1"/>
          <a:stretch>
            <a:fillRect/>
          </a:stretch>
        </p:blipFill>
        <p:spPr>
          <a:xfrm>
            <a:off x="0" y="1"/>
            <a:ext cx="604157" cy="628918"/>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a:fillRect/>
          </a:stretch>
        </p:blipFill>
        <p:spPr>
          <a:xfrm>
            <a:off x="6400888" y="0"/>
            <a:ext cx="2743112" cy="547007"/>
          </a:xfrm>
          <a:prstGeom prst="rect">
            <a:avLst/>
          </a:prstGeom>
          <a:solidFill>
            <a:schemeClr val="accent2"/>
          </a:solidFill>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821</Words>
  <Application>WPS Presentation</Application>
  <PresentationFormat>On-screen Show (16:9)</PresentationFormat>
  <Paragraphs>54</Paragraphs>
  <Slides>6</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Arial</vt:lpstr>
      <vt:lpstr>Alata</vt:lpstr>
      <vt:lpstr>Montserrat</vt:lpstr>
      <vt:lpstr>Times New Roman</vt:lpstr>
      <vt:lpstr>Alata</vt:lpstr>
      <vt:lpstr>Microsoft YaHei</vt:lpstr>
      <vt:lpstr>Arial Unicode MS</vt:lpstr>
      <vt:lpstr>Business Cooperate</vt:lpstr>
      <vt:lpstr>Property Portal List your Propery </vt:lpstr>
      <vt:lpstr>PowerPoint 演示文稿</vt:lpstr>
      <vt:lpstr>FUNCTIONALITY</vt:lpstr>
      <vt:lpstr>Advantage</vt:lpstr>
      <vt:lpstr>FUTURE SCOPE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
  <cp:lastModifiedBy>Rahulsinh</cp:lastModifiedBy>
  <cp:revision>8</cp:revision>
  <dcterms:created xsi:type="dcterms:W3CDTF">2024-09-20T04:42:00Z</dcterms:created>
  <dcterms:modified xsi:type="dcterms:W3CDTF">2024-09-21T02:59:11Z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6A6205F28FC34EECB5345D272294D610_12</vt:lpwstr>
  </property>
  <property fmtid="{D5CDD505-2E9C-101B-9397-08002B2CF9AE}" pid="3" name="KSOProductBuildVer">
    <vt:lpwstr>1033-12.2.0.18283</vt:lpwstr>
  </property>
</Properties>
</file>