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2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4.jp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KuldipR/IBM-capstone-Project/blob/main/IBM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bs/datasets/Programming_Languages.html" TargetMode="External"/><Relationship Id="rId2" Type="http://schemas.openxmlformats.org/officeDocument/2006/relationships/hyperlink" Target="https://www.kaggle.com/datasets/promptcloud/jobs-on-naukri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6019800" cy="1223472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The Present and Future of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890" y="1934415"/>
            <a:ext cx="5644381" cy="336778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08903"/>
            <a:ext cx="5181600" cy="236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Mr. Kuldip Ranavaya </a:t>
            </a:r>
          </a:p>
          <a:p>
            <a:pPr marL="0" indent="0">
              <a:buNone/>
            </a:pPr>
            <a:r>
              <a:rPr lang="en-US" dirty="0"/>
              <a:t>2024-06-20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MySQL(18.7 %)</a:t>
            </a:r>
            <a:r>
              <a:rPr lang="en-US" dirty="0"/>
              <a:t> is the most frequently used database followed by  </a:t>
            </a:r>
            <a:r>
              <a:rPr lang="en-US" b="1" dirty="0">
                <a:solidFill>
                  <a:schemeClr val="tx1"/>
                </a:solidFill>
              </a:rPr>
              <a:t>Microsoft SQL server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PostgreSQL</a:t>
            </a:r>
            <a:r>
              <a:rPr lang="en-US" dirty="0"/>
              <a:t> will see the rise in the user and will be the most used language in the future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Future </a:t>
            </a:r>
            <a:r>
              <a:rPr lang="en-US" b="1" dirty="0">
                <a:solidFill>
                  <a:schemeClr val="tx1"/>
                </a:solidFill>
              </a:rPr>
              <a:t>MySQL </a:t>
            </a:r>
            <a:r>
              <a:rPr lang="en-US" dirty="0"/>
              <a:t>will lose its top place to 4</a:t>
            </a:r>
            <a:r>
              <a:rPr lang="en-US" baseline="30000" dirty="0"/>
              <a:t>th</a:t>
            </a:r>
            <a:r>
              <a:rPr lang="en-US" dirty="0"/>
              <a:t> place.</a:t>
            </a:r>
          </a:p>
          <a:p>
            <a:r>
              <a:rPr lang="en-US" b="1" dirty="0">
                <a:solidFill>
                  <a:schemeClr val="tx1"/>
                </a:solidFill>
              </a:rPr>
              <a:t>MongoDB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Redis</a:t>
            </a:r>
            <a:r>
              <a:rPr lang="en-US" dirty="0"/>
              <a:t> will be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place respectively replacing </a:t>
            </a:r>
            <a:r>
              <a:rPr lang="en-US" b="1" dirty="0" err="1">
                <a:solidFill>
                  <a:schemeClr val="tx1"/>
                </a:solidFill>
              </a:rPr>
              <a:t>sqllite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1"/>
                </a:solidFill>
              </a:rPr>
              <a:t>Microsoft SQL server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Elasticsearch</a:t>
            </a:r>
            <a:r>
              <a:rPr lang="en-US" dirty="0"/>
              <a:t> will be in the top 5 in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The GitHub Link for Cognos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E5F50CA2-DAF9-90B0-5676-828E37A7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049" y="0"/>
            <a:ext cx="12238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4FB17E9C-2D98-C8E4-2296-F3456D76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46051"/>
            <a:ext cx="11563350" cy="6160992"/>
          </a:xfr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33E49152-6570-2358-A70D-9F5E5C10D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2" y="128588"/>
            <a:ext cx="11697868" cy="6259512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Women ration compared to Man in IT</a:t>
            </a:r>
          </a:p>
          <a:p>
            <a:r>
              <a:rPr lang="en-US" dirty="0"/>
              <a:t>What are the key points that makes JavaScript so much popular?</a:t>
            </a:r>
          </a:p>
          <a:p>
            <a:r>
              <a:rPr lang="en-US" dirty="0"/>
              <a:t>Reason for downfall in popularity of Bash/shell/PowerShell and Microsoft SQL Server</a:t>
            </a:r>
          </a:p>
          <a:p>
            <a:r>
              <a:rPr lang="en-US" dirty="0"/>
              <a:t>Rising Popularity of MongoDB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JavaScript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HTML/CSS </a:t>
            </a:r>
            <a:r>
              <a:rPr lang="en-US" dirty="0"/>
              <a:t>is and will be the most popular languages in future.</a:t>
            </a:r>
          </a:p>
          <a:p>
            <a:r>
              <a:rPr lang="en-US" b="1" dirty="0">
                <a:solidFill>
                  <a:schemeClr val="tx1"/>
                </a:solidFill>
              </a:rPr>
              <a:t>SQL </a:t>
            </a:r>
            <a:r>
              <a:rPr lang="en-US" dirty="0"/>
              <a:t>will be surpassed by </a:t>
            </a:r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/>
              <a:t> in future.</a:t>
            </a:r>
          </a:p>
          <a:p>
            <a:r>
              <a:rPr lang="en-US" b="1" dirty="0">
                <a:solidFill>
                  <a:schemeClr val="tx1"/>
                </a:solidFill>
              </a:rPr>
              <a:t>PostgreSQL</a:t>
            </a:r>
            <a:r>
              <a:rPr lang="en-US" dirty="0"/>
              <a:t> is presented to be 1</a:t>
            </a:r>
            <a:r>
              <a:rPr lang="en-US" baseline="30000" dirty="0"/>
              <a:t>st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tx1"/>
                </a:solidFill>
              </a:rPr>
              <a:t>MySQL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Microsoft SQL Server </a:t>
            </a:r>
            <a:r>
              <a:rPr lang="en-US" dirty="0"/>
              <a:t>and </a:t>
            </a:r>
            <a:r>
              <a:rPr lang="en-US" b="1" dirty="0">
                <a:solidFill>
                  <a:schemeClr val="tx1"/>
                </a:solidFill>
              </a:rPr>
              <a:t>SQLite</a:t>
            </a:r>
            <a:r>
              <a:rPr lang="en-US" dirty="0"/>
              <a:t> is losing popularity</a:t>
            </a:r>
          </a:p>
          <a:p>
            <a:r>
              <a:rPr lang="en-US" b="1" dirty="0">
                <a:solidFill>
                  <a:schemeClr val="tx1"/>
                </a:solidFill>
              </a:rPr>
              <a:t>Linux</a:t>
            </a:r>
            <a:r>
              <a:rPr lang="en-US" dirty="0"/>
              <a:t> platform is top, but Windows will be replaced by </a:t>
            </a:r>
            <a:r>
              <a:rPr lang="en-US" b="1" dirty="0">
                <a:solidFill>
                  <a:schemeClr val="tx1"/>
                </a:solidFill>
              </a:rPr>
              <a:t>Docker</a:t>
            </a:r>
            <a:r>
              <a:rPr lang="en-US" dirty="0"/>
              <a:t> in future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ReactJs</a:t>
            </a:r>
            <a:r>
              <a:rPr lang="en-US" dirty="0"/>
              <a:t> is predicted highest used web frame replacing </a:t>
            </a:r>
            <a:r>
              <a:rPr lang="en-US" b="1" dirty="0">
                <a:solidFill>
                  <a:schemeClr val="tx1"/>
                </a:solidFill>
              </a:rPr>
              <a:t>jQuery</a:t>
            </a:r>
            <a:r>
              <a:rPr lang="en-US" dirty="0"/>
              <a:t> </a:t>
            </a:r>
          </a:p>
          <a:p>
            <a:r>
              <a:rPr lang="en-US" dirty="0"/>
              <a:t>Respondent ration of Men are very high compared to Women and area of study is Bachelor's degree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JavaScript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HTML/CSS </a:t>
            </a:r>
            <a:r>
              <a:rPr lang="en-US" dirty="0"/>
              <a:t>is and will be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desired languages in future.</a:t>
            </a:r>
          </a:p>
          <a:p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/>
              <a:t> is gaining popularity in the future</a:t>
            </a:r>
          </a:p>
          <a:p>
            <a:r>
              <a:rPr lang="en-US" b="1" dirty="0">
                <a:solidFill>
                  <a:schemeClr val="tx1"/>
                </a:solidFill>
              </a:rPr>
              <a:t>MySQL</a:t>
            </a:r>
            <a:r>
              <a:rPr lang="en-US" dirty="0"/>
              <a:t> will be required but </a:t>
            </a:r>
            <a:r>
              <a:rPr lang="en-US" b="1" dirty="0">
                <a:solidFill>
                  <a:schemeClr val="tx1"/>
                </a:solidFill>
              </a:rPr>
              <a:t>PostgreSQL</a:t>
            </a:r>
            <a:r>
              <a:rPr lang="en-US" dirty="0"/>
              <a:t> will be more popular</a:t>
            </a:r>
          </a:p>
          <a:p>
            <a:r>
              <a:rPr lang="en-US" b="1" dirty="0">
                <a:solidFill>
                  <a:schemeClr val="tx1"/>
                </a:solidFill>
              </a:rPr>
              <a:t>Linux</a:t>
            </a:r>
            <a:r>
              <a:rPr lang="en-US" dirty="0"/>
              <a:t> platform and </a:t>
            </a:r>
            <a:r>
              <a:rPr lang="en-US" b="1" dirty="0">
                <a:solidFill>
                  <a:schemeClr val="tx1"/>
                </a:solidFill>
              </a:rPr>
              <a:t>Docker</a:t>
            </a:r>
            <a:r>
              <a:rPr lang="en-US" dirty="0"/>
              <a:t> has almost similar ration of users.</a:t>
            </a:r>
          </a:p>
          <a:p>
            <a:r>
              <a:rPr lang="en-US" dirty="0"/>
              <a:t>The Demand of </a:t>
            </a:r>
            <a:r>
              <a:rPr lang="en-US" b="1" dirty="0">
                <a:solidFill>
                  <a:schemeClr val="tx1"/>
                </a:solidFill>
              </a:rPr>
              <a:t>jQuery</a:t>
            </a:r>
            <a:r>
              <a:rPr lang="en-US" dirty="0"/>
              <a:t> is decreasing </a:t>
            </a:r>
          </a:p>
          <a:p>
            <a:r>
              <a:rPr lang="en-US" dirty="0"/>
              <a:t>It is assumed that large number of Russian men who have bachelor’s degree is interested in Respondent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Men are interested more in IT than Women</a:t>
            </a:r>
          </a:p>
          <a:p>
            <a:r>
              <a:rPr lang="en-US" b="1" dirty="0">
                <a:solidFill>
                  <a:schemeClr val="tx1"/>
                </a:solidFill>
              </a:rPr>
              <a:t>JavaScript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</a:rPr>
              <a:t>HTML/CSS </a:t>
            </a:r>
            <a:r>
              <a:rPr lang="en-US" dirty="0"/>
              <a:t>is and will stay popular in future as well</a:t>
            </a:r>
          </a:p>
          <a:p>
            <a:r>
              <a:rPr lang="en-US" b="1" dirty="0">
                <a:solidFill>
                  <a:schemeClr val="tx1"/>
                </a:solidFill>
              </a:rPr>
              <a:t>PostgreSQL</a:t>
            </a:r>
            <a:r>
              <a:rPr lang="en-US" dirty="0"/>
              <a:t> will be more in demand database</a:t>
            </a:r>
          </a:p>
          <a:p>
            <a:r>
              <a:rPr lang="en-US" b="1" dirty="0">
                <a:solidFill>
                  <a:schemeClr val="tx1"/>
                </a:solidFill>
              </a:rPr>
              <a:t>Linux</a:t>
            </a:r>
            <a:r>
              <a:rPr lang="en-US" dirty="0"/>
              <a:t> platform will be used same n will hold the first place</a:t>
            </a:r>
          </a:p>
          <a:p>
            <a:r>
              <a:rPr lang="en-US" dirty="0"/>
              <a:t>The most percentage of web frames will be acquired by </a:t>
            </a:r>
            <a:r>
              <a:rPr lang="en-US" b="1" dirty="0" err="1">
                <a:solidFill>
                  <a:schemeClr val="tx1"/>
                </a:solidFill>
              </a:rPr>
              <a:t>ReactJs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 descr="A graph of scatter plot&#10;&#10;Description automatically generated">
            <a:extLst>
              <a:ext uri="{FF2B5EF4-FFF2-40B4-BE49-F238E27FC236}">
                <a16:creationId xmlns:a16="http://schemas.microsoft.com/office/drawing/2014/main" id="{F52B063E-5616-922B-D18F-A30A119DA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0793" y="1825625"/>
            <a:ext cx="5877226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Content Placeholder 8" descr="A graph of a number of jobs&#10;&#10;Description automatically generated">
            <a:extLst>
              <a:ext uri="{FF2B5EF4-FFF2-40B4-BE49-F238E27FC236}">
                <a16:creationId xmlns:a16="http://schemas.microsoft.com/office/drawing/2014/main" id="{577DD3AF-0E33-F142-542D-74502C2D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2175" y="1690688"/>
            <a:ext cx="7947650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Executive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Visualization – Charts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Discussion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Findings &amp; Implications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a salary&#10;&#10;Description automatically generated">
            <a:extLst>
              <a:ext uri="{FF2B5EF4-FFF2-40B4-BE49-F238E27FC236}">
                <a16:creationId xmlns:a16="http://schemas.microsoft.com/office/drawing/2014/main" id="{7B4C03E7-4CC4-F920-E92D-2290919E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54" y="1690688"/>
            <a:ext cx="7805092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2564" y="2498724"/>
            <a:ext cx="7068725" cy="44654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Collecting Data of Various Jobs from Different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Analyzing the Data and Identifying the current and future trends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Top 10 Programming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Top 10 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Popular IDE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Representing extracted information using Dashboards showing Current Skills, Future Skills and Demography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Keeping up the pace with ever-changing technology is significant to expertise in Programming </a:t>
            </a:r>
          </a:p>
          <a:p>
            <a:r>
              <a:rPr lang="en-US" sz="2200" dirty="0"/>
              <a:t>The Focus of the report is </a:t>
            </a:r>
          </a:p>
          <a:p>
            <a:pPr lvl="1"/>
            <a:r>
              <a:rPr lang="en-US" sz="1800" dirty="0"/>
              <a:t>What are the current trend of programming languages and database in different regions?</a:t>
            </a:r>
          </a:p>
          <a:p>
            <a:pPr lvl="1"/>
            <a:r>
              <a:rPr lang="en-US" sz="1800" dirty="0"/>
              <a:t>Predicting the future of programming languages and databases for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 Wrangling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Presentation of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 Sources : Job Posting, Training Portals and Surveys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https://www.kaggle.com/datasets/promptcloud/jobs-on-naukricom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hlinkClick r:id="rId3"/>
              </a:rPr>
              <a:t>https://cf-courses-data.s3.us.cloud-object-storage.appdomain.cloud/IBM-DA0321EN-SkillsNetwork/labs/datasets/Programming_Languages.html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https://cf-courses-data.s3.us.cloud-object-storage.appdomain.cloud/IBM-DA0321EN-SkillsNetwork/LargeData/m1_survey_data.csv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4E5DF-7672-A7E6-661C-54E51391BE39}"/>
              </a:ext>
            </a:extLst>
          </p:cNvPr>
          <p:cNvSpPr txBox="1"/>
          <p:nvPr/>
        </p:nvSpPr>
        <p:spPr>
          <a:xfrm>
            <a:off x="1733550" y="2967335"/>
            <a:ext cx="7943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accent1"/>
                </a:solidFill>
              </a:rPr>
              <a:t>The Collected Data is now transferred for cleaning and then different statistical methods are applied to analyze data. After that, the final report is concluded.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92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37722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7220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370425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D7F0C22-83F2-53CA-45C2-862160B4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0" y="1895399"/>
            <a:ext cx="5736461" cy="4232351"/>
          </a:xfrm>
          <a:prstGeom prst="rect">
            <a:avLst/>
          </a:prstGeom>
        </p:spPr>
      </p:pic>
      <p:pic>
        <p:nvPicPr>
          <p:cNvPr id="16" name="Picture 1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B9BE9C0-B54B-41CA-A2B4-6B154C29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1856416"/>
            <a:ext cx="5861049" cy="43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JavaScript  (17.5 %), </a:t>
            </a:r>
            <a:r>
              <a:rPr lang="en-US" dirty="0"/>
              <a:t> is the most frequently used Language followed by </a:t>
            </a:r>
            <a:r>
              <a:rPr lang="en-US" b="1" dirty="0">
                <a:solidFill>
                  <a:schemeClr val="tx1"/>
                </a:solidFill>
              </a:rPr>
              <a:t>HTML/CSS(15.8 %).</a:t>
            </a:r>
          </a:p>
          <a:p>
            <a:r>
              <a:rPr lang="en-US" b="1" dirty="0">
                <a:solidFill>
                  <a:schemeClr val="tx1"/>
                </a:solidFill>
              </a:rPr>
              <a:t>SQL(14.3 %) </a:t>
            </a:r>
            <a:r>
              <a:rPr lang="en-US" dirty="0"/>
              <a:t>is currently at third place but will be replaced by python in future.</a:t>
            </a:r>
          </a:p>
          <a:p>
            <a:r>
              <a:rPr lang="en-US" b="1" dirty="0">
                <a:solidFill>
                  <a:schemeClr val="tx1"/>
                </a:solidFill>
              </a:rPr>
              <a:t>Bash/Shell/PowerShell </a:t>
            </a:r>
            <a:r>
              <a:rPr lang="en-US" dirty="0"/>
              <a:t>is in Top 5 but will see the downfall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JavaScript </a:t>
            </a:r>
            <a:r>
              <a:rPr lang="en-US" dirty="0"/>
              <a:t>and </a:t>
            </a:r>
            <a:r>
              <a:rPr lang="en-US" b="1" dirty="0">
                <a:solidFill>
                  <a:schemeClr val="tx1"/>
                </a:solidFill>
              </a:rPr>
              <a:t>HTML/CSS </a:t>
            </a:r>
            <a:r>
              <a:rPr lang="en-US" dirty="0"/>
              <a:t>will be most desired Languages in future as well.</a:t>
            </a:r>
          </a:p>
          <a:p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/>
              <a:t> will take third place in future, but </a:t>
            </a:r>
            <a:r>
              <a:rPr lang="en-US" b="1" dirty="0">
                <a:solidFill>
                  <a:schemeClr val="tx1"/>
                </a:solidFill>
              </a:rPr>
              <a:t>SQL</a:t>
            </a:r>
            <a:r>
              <a:rPr lang="en-US" dirty="0"/>
              <a:t> will still be in the trends</a:t>
            </a:r>
          </a:p>
          <a:p>
            <a:r>
              <a:rPr lang="en-US" b="1" dirty="0">
                <a:solidFill>
                  <a:schemeClr val="tx1"/>
                </a:solidFill>
              </a:rPr>
              <a:t>TypeScript</a:t>
            </a:r>
            <a:r>
              <a:rPr lang="en-US" dirty="0"/>
              <a:t> will be more popular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584" y="137758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758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9768EB0-C13C-B61D-0992-AFBA0314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2" y="1796830"/>
            <a:ext cx="5877388" cy="4540470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C04AFEA-B446-8495-2C86-43AEFA7D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54331"/>
            <a:ext cx="5734050" cy="45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704</Words>
  <Application>Microsoft Office PowerPoint</Application>
  <PresentationFormat>Widescreen</PresentationFormat>
  <Paragraphs>112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The Present and Future of Programming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PowerPoint Presentation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Rupaben Odedara</cp:lastModifiedBy>
  <cp:revision>22</cp:revision>
  <dcterms:created xsi:type="dcterms:W3CDTF">2020-10-28T18:29:43Z</dcterms:created>
  <dcterms:modified xsi:type="dcterms:W3CDTF">2024-06-21T06:34:39Z</dcterms:modified>
</cp:coreProperties>
</file>