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2"/>
  </p:notesMasterIdLst>
  <p:sldIdLst>
    <p:sldId id="256" r:id="rId2"/>
    <p:sldId id="431" r:id="rId3"/>
    <p:sldId id="432" r:id="rId4"/>
    <p:sldId id="433" r:id="rId5"/>
    <p:sldId id="434" r:id="rId6"/>
    <p:sldId id="398" r:id="rId7"/>
    <p:sldId id="399" r:id="rId8"/>
    <p:sldId id="400" r:id="rId9"/>
    <p:sldId id="401" r:id="rId10"/>
    <p:sldId id="436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35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</p:sldIdLst>
  <p:sldSz cx="9144000" cy="6858000" type="screen4x3"/>
  <p:notesSz cx="6858000" cy="9144000"/>
  <p:custDataLst>
    <p:tags r:id="rId4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0" autoAdjust="0"/>
    <p:restoredTop sz="99304" autoAdjust="0"/>
  </p:normalViewPr>
  <p:slideViewPr>
    <p:cSldViewPr>
      <p:cViewPr varScale="1">
        <p:scale>
          <a:sx n="110" d="100"/>
          <a:sy n="110" d="100"/>
        </p:scale>
        <p:origin x="-7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Property-mapping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19"/>
            <a:ext cx="7416824" cy="518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1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property  </a:t>
            </a:r>
            <a:r>
              <a:rPr lang="en-US" sz="2800" dirty="0" smtClean="0"/>
              <a:t>mappings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name="description" column="DESCRIPTION" type="string</a:t>
            </a:r>
            <a:r>
              <a:rPr lang="en-US" b="1" dirty="0" smtClean="0"/>
              <a:t>"/&gt;</a:t>
            </a:r>
            <a:endParaRPr lang="en-US" b="1" dirty="0"/>
          </a:p>
          <a:p>
            <a:r>
              <a:rPr lang="en-US" b="1" dirty="0"/>
              <a:t>&lt;property name="description" column="DESCRIPTION"/&gt;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8926" y="2227922"/>
            <a:ext cx="5925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name="description" column="DESCRIPTION" type="string"/&gt;</a:t>
            </a:r>
          </a:p>
          <a:p>
            <a:r>
              <a:rPr lang="en-US" b="1" dirty="0"/>
              <a:t>&lt;property name="description" type="string"&gt; </a:t>
            </a:r>
          </a:p>
          <a:p>
            <a:r>
              <a:rPr lang="en-US" b="1" dirty="0"/>
              <a:t>    &lt;column name="DESCRIPTION"/&gt; </a:t>
            </a:r>
          </a:p>
          <a:p>
            <a:r>
              <a:rPr lang="en-US" b="1" dirty="0"/>
              <a:t>&lt;/property&gt;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8926" y="5384950"/>
            <a:ext cx="7449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</a:t>
            </a:r>
            <a:r>
              <a:rPr lang="en-US" b="1" dirty="0" err="1"/>
              <a:t>initialPrice</a:t>
            </a:r>
            <a:r>
              <a:rPr lang="en-US" b="1" dirty="0"/>
              <a:t>" column="INITIAL_PRICE" not-null="true"/&gt;</a:t>
            </a:r>
            <a:endParaRPr lang="ru-RU" b="1" dirty="0"/>
          </a:p>
        </p:txBody>
      </p:sp>
      <p:pic>
        <p:nvPicPr>
          <p:cNvPr id="2050" name="Picture 2" descr="https://www.jboss.org/dms/hibernate/images/hibernatetools_scree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422839" cy="2674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51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derived properties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M" b="1" dirty="0"/>
              <a:t>&lt;property name="</a:t>
            </a:r>
            <a:r>
              <a:rPr lang="en-JM" b="1" dirty="0" err="1"/>
              <a:t>totalIncludingTax</a:t>
            </a:r>
            <a:r>
              <a:rPr lang="en-JM" b="1" dirty="0"/>
              <a:t>" </a:t>
            </a:r>
            <a:r>
              <a:rPr lang="en-US" b="1" dirty="0"/>
              <a:t>formula="TOTAL + TAX_RATE * TOTAL" </a:t>
            </a:r>
            <a:r>
              <a:rPr lang="en-JM" b="1" dirty="0"/>
              <a:t>type="</a:t>
            </a:r>
            <a:r>
              <a:rPr lang="en-JM" b="1" dirty="0" err="1"/>
              <a:t>big_decimal</a:t>
            </a:r>
            <a:r>
              <a:rPr lang="en-JM" b="1" dirty="0"/>
              <a:t>"/&gt;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8926" y="2227922"/>
            <a:ext cx="5925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property</a:t>
            </a:r>
          </a:p>
          <a:p>
            <a:r>
              <a:rPr lang="en-US" b="1" dirty="0"/>
              <a:t>    name="</a:t>
            </a:r>
            <a:r>
              <a:rPr lang="en-US" b="1" dirty="0" err="1"/>
              <a:t>averageBidAmount</a:t>
            </a:r>
            <a:r>
              <a:rPr lang="en-US" b="1" dirty="0"/>
              <a:t>" </a:t>
            </a:r>
          </a:p>
          <a:p>
            <a:r>
              <a:rPr lang="en-US" b="1" dirty="0"/>
              <a:t>    formula="( select AVG(</a:t>
            </a:r>
            <a:r>
              <a:rPr lang="en-US" b="1" dirty="0" err="1"/>
              <a:t>b.AMOUNT</a:t>
            </a:r>
            <a:r>
              <a:rPr lang="en-US" b="1" dirty="0"/>
              <a:t>) from BID b </a:t>
            </a:r>
          </a:p>
          <a:p>
            <a:r>
              <a:rPr lang="en-US" b="1" dirty="0"/>
              <a:t>   ➾where </a:t>
            </a:r>
            <a:r>
              <a:rPr lang="en-US" b="1" dirty="0" err="1"/>
              <a:t>b.ITEM_ID</a:t>
            </a:r>
            <a:r>
              <a:rPr lang="en-US" b="1" dirty="0"/>
              <a:t> = ITEM_ID )"</a:t>
            </a:r>
          </a:p>
          <a:p>
            <a:r>
              <a:rPr lang="en-US" b="1" dirty="0"/>
              <a:t>    type="</a:t>
            </a:r>
            <a:r>
              <a:rPr lang="en-US" b="1" dirty="0" err="1"/>
              <a:t>big_decimal</a:t>
            </a:r>
            <a:r>
              <a:rPr lang="en-US" b="1" dirty="0"/>
              <a:t>"/&gt;</a:t>
            </a:r>
            <a:endParaRPr lang="ru-RU" b="1" dirty="0"/>
          </a:p>
        </p:txBody>
      </p:sp>
      <p:pic>
        <p:nvPicPr>
          <p:cNvPr id="2050" name="Picture 2" descr="https://www.jboss.org/dms/hibernate/images/hibernatetools_scree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422839" cy="2674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" y="4149080"/>
            <a:ext cx="5622404" cy="38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3114" y="494116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Hibernate: select company0_.F_ID as F1_1_0_, company0_.F_NAME as F2_1_0_, (company0_.F_ID*3) as formula0_0_ from </a:t>
            </a:r>
            <a:r>
              <a:rPr lang="en-US" b="1" dirty="0" err="1"/>
              <a:t>ivan.T_COMPANY</a:t>
            </a:r>
            <a:r>
              <a:rPr lang="en-US" b="1" dirty="0"/>
              <a:t> company0_ where company0_.F_ID=?</a:t>
            </a:r>
            <a:endParaRPr lang="ru-RU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9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Property access strategies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098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RgOuuKJxveCD_LsUbvKhFeLPwOMqoMFquAvsMdM6HEsC3PS9b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582374" cy="2406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957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613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Добавьте в ваше приложение еще одну сущность.  Создайте для нее таблицу и маппинг. Опишите некоторые поля данной сущности как заполняемые. К части полей разрешите прямой доступ при использовании </a:t>
            </a:r>
            <a:r>
              <a:rPr lang="en-US" sz="2800" b="1" dirty="0"/>
              <a:t>Hibernate</a:t>
            </a:r>
            <a:r>
              <a:rPr lang="ru-RU" sz="2800" b="1" dirty="0"/>
              <a:t>, а к остальным  - через </a:t>
            </a:r>
            <a:r>
              <a:rPr lang="en-US" sz="2800" b="1" dirty="0"/>
              <a:t>getter</a:t>
            </a:r>
            <a:r>
              <a:rPr lang="ru-RU" sz="2800" b="1" dirty="0"/>
              <a:t>/</a:t>
            </a:r>
            <a:r>
              <a:rPr lang="en-US" sz="2800" b="1" dirty="0"/>
              <a:t>setter</a:t>
            </a:r>
            <a:r>
              <a:rPr lang="ru-RU" sz="2800" b="1" dirty="0"/>
              <a:t>. Соберите и запустите приложение. Проанализируйте, что запрашивает </a:t>
            </a:r>
            <a:r>
              <a:rPr lang="en-US" sz="2800" b="1" dirty="0"/>
              <a:t>Hibernate </a:t>
            </a:r>
            <a:r>
              <a:rPr lang="ru-RU" sz="2800" b="1" dirty="0"/>
              <a:t>у базы данных?</a:t>
            </a:r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51980"/>
            <a:ext cx="1992295" cy="1883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65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Controlling insertion and updates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86267"/>
            <a:ext cx="8432117" cy="3334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940152" y="2686268"/>
            <a:ext cx="2376264" cy="33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://www.roseindia.net/hibernate/updatehiberna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742950" cy="733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8514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660232" y="155679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948264" y="1952836"/>
            <a:ext cx="1296144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7" y="3717032"/>
            <a:ext cx="8266226" cy="113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265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858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Измените вашу программу таким образом, что бы значение поля не вносилось в базу и это приводило к ошибке. Тоже самое можно выполнить для обновления. Проанализируйте и запомните, как этого можно достичь.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573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268760"/>
            <a:ext cx="4824536" cy="181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conventions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1609"/>
            <a:ext cx="3915132" cy="42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64165"/>
            <a:ext cx="6181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048220"/>
            <a:ext cx="5328084" cy="231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95936" y="3717032"/>
            <a:ext cx="2293293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44000" y="2052000"/>
            <a:ext cx="828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29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675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5318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conventions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2653"/>
            <a:ext cx="70485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765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5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Измените вашу программу таким образом, что бы вам не приходилось вносить имена таблиц и полей в конфигурацию. Запустите приложение и проверьте, что все функции для новой конфигурации работают корректно.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67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pic>
        <p:nvPicPr>
          <p:cNvPr id="3074" name="Picture 2" descr="http://max.berger.name/teaching/s06/Object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0768"/>
            <a:ext cx="4846999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443711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Object </a:t>
            </a:r>
            <a:r>
              <a:rPr lang="en-US" sz="2400" b="1" dirty="0" smtClean="0"/>
              <a:t>identity</a:t>
            </a:r>
            <a:r>
              <a:rPr lang="en-US" sz="2400" dirty="0" smtClean="0"/>
              <a:t>—</a:t>
            </a:r>
            <a:r>
              <a:rPr lang="ru-RU" sz="2400" dirty="0" smtClean="0"/>
              <a:t> Объекты одинаковы, если они ссылаются на одну и туже область памяти в </a:t>
            </a:r>
            <a:r>
              <a:rPr lang="en-US" sz="2400" dirty="0" smtClean="0"/>
              <a:t>JVM. </a:t>
            </a:r>
            <a:r>
              <a:rPr lang="ru-RU" sz="2400" dirty="0" smtClean="0"/>
              <a:t>Это может быть проверено с помощью </a:t>
            </a:r>
            <a:r>
              <a:rPr lang="en-US" sz="2400" dirty="0" smtClean="0"/>
              <a:t>==.</a:t>
            </a:r>
            <a:endParaRPr lang="ru-R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674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59564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Object </a:t>
            </a:r>
            <a:r>
              <a:rPr lang="en-US" sz="2400" b="1" dirty="0" smtClean="0"/>
              <a:t>equality — </a:t>
            </a:r>
            <a:r>
              <a:rPr lang="ru-RU" sz="2400" dirty="0" smtClean="0"/>
              <a:t>Объекты эквивалентны, если они имеют одинаковые значения полей, как определено в </a:t>
            </a:r>
            <a:r>
              <a:rPr lang="en-US" sz="2400" b="1" dirty="0" smtClean="0"/>
              <a:t>equals(Object </a:t>
            </a:r>
            <a:r>
              <a:rPr lang="en-US" sz="2400" b="1" dirty="0"/>
              <a:t>o) </a:t>
            </a:r>
            <a:r>
              <a:rPr lang="ru-RU" sz="2400" dirty="0" smtClean="0"/>
              <a:t>методе</a:t>
            </a:r>
            <a:r>
              <a:rPr lang="en-US" sz="2400" b="1" dirty="0" smtClean="0"/>
              <a:t>. </a:t>
            </a:r>
            <a:r>
              <a:rPr lang="ru-RU" sz="2400" dirty="0" smtClean="0"/>
              <a:t>Классы, которые не  переопределяют этот метод из </a:t>
            </a:r>
            <a:r>
              <a:rPr lang="en-US" sz="2400" b="1" dirty="0" err="1" smtClean="0"/>
              <a:t>java.lang.Object</a:t>
            </a:r>
            <a:r>
              <a:rPr lang="ru-RU" sz="2400" dirty="0" smtClean="0"/>
              <a:t>, проверяют свою идентичность.</a:t>
            </a:r>
            <a:endParaRPr lang="ru-RU" sz="2400" dirty="0"/>
          </a:p>
        </p:txBody>
      </p:sp>
      <p:pic>
        <p:nvPicPr>
          <p:cNvPr id="4098" name="Picture 2" descr="http://www.icodeguru.com/dotnet/Beginning-CSharp-Objects/8880final/images/fig13-11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536604" cy="32044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07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59564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Database identity</a:t>
            </a:r>
            <a:r>
              <a:rPr lang="en-US" sz="2400" dirty="0" smtClean="0"/>
              <a:t>—</a:t>
            </a:r>
            <a:r>
              <a:rPr lang="ru-RU" sz="2400" dirty="0" smtClean="0"/>
              <a:t> Объекты, сохраняющиеся в СУБД, идентифицируемые одинаковыми первичными ключами, представляющие одну и туже строку данных.</a:t>
            </a:r>
            <a:r>
              <a:rPr lang="en-US" sz="2400" b="1" dirty="0" smtClean="0"/>
              <a:t> </a:t>
            </a:r>
            <a:endParaRPr lang="ru-RU" sz="2400" dirty="0"/>
          </a:p>
        </p:txBody>
      </p:sp>
      <p:pic>
        <p:nvPicPr>
          <p:cNvPr id="5122" name="Picture 2" descr="http://www.databasedev.co.uk/image/activities_students_lin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14269"/>
            <a:ext cx="3629025" cy="3381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02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42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identity with Hibernate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58" y="1340768"/>
            <a:ext cx="351489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25204" y="2131892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779912" y="1628800"/>
            <a:ext cx="1334846" cy="57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98805" y="1193354"/>
            <a:ext cx="3110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identifier property </a:t>
            </a:r>
            <a:endParaRPr lang="ru-RU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5"/>
            <a:ext cx="479118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6324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139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primary keys</a:t>
            </a:r>
            <a:endParaRPr lang="ru-RU" sz="2800" dirty="0"/>
          </a:p>
        </p:txBody>
      </p:sp>
      <p:pic>
        <p:nvPicPr>
          <p:cNvPr id="7170" name="Picture 2" descr="http://docs.oracle.com/cd/A84870_01/doc/appdev.816/a76939/adg8103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3"/>
            <a:ext cx="6376612" cy="3528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6621" y="1988840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выборе первичного ключа необходимо учитывать следующие моменты: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Значение не должно быть </a:t>
            </a:r>
            <a:r>
              <a:rPr lang="en-US" dirty="0"/>
              <a:t>Null</a:t>
            </a:r>
            <a:r>
              <a:rPr lang="ru-RU" dirty="0"/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Каждая строка данных должна уникальным образом идентифицироваться;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Значение, идентифицирующее существующую строку, никогда не должно меняться.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232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primary keys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96752"/>
            <a:ext cx="5832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        </a:t>
            </a:r>
            <a:r>
              <a:rPr lang="en-US" b="1" dirty="0"/>
              <a:t>name</a:t>
            </a:r>
            <a:r>
              <a:rPr lang="en-US" dirty="0"/>
              <a:t>="</a:t>
            </a:r>
            <a:r>
              <a:rPr lang="en-US" dirty="0" err="1"/>
              <a:t>propertyName</a:t>
            </a:r>
            <a:r>
              <a:rPr lang="en-US" dirty="0"/>
              <a:t>"                      </a:t>
            </a:r>
            <a:r>
              <a:rPr lang="en-US" dirty="0" smtClean="0"/>
              <a:t>	(</a:t>
            </a:r>
            <a:r>
              <a:rPr lang="en-US" dirty="0"/>
              <a:t>1)</a:t>
            </a:r>
          </a:p>
          <a:p>
            <a:r>
              <a:rPr lang="en-US" dirty="0"/>
              <a:t>        </a:t>
            </a:r>
            <a:r>
              <a:rPr lang="en-US" b="1" dirty="0"/>
              <a:t>type</a:t>
            </a:r>
            <a:r>
              <a:rPr lang="en-US" dirty="0"/>
              <a:t>="</a:t>
            </a:r>
            <a:r>
              <a:rPr lang="en-US" dirty="0" err="1"/>
              <a:t>typename</a:t>
            </a:r>
            <a:r>
              <a:rPr lang="en-US" dirty="0"/>
              <a:t>"                          </a:t>
            </a:r>
            <a:r>
              <a:rPr lang="en-US" dirty="0" smtClean="0"/>
              <a:t>		(</a:t>
            </a:r>
            <a:r>
              <a:rPr lang="en-US" dirty="0"/>
              <a:t>2)</a:t>
            </a:r>
          </a:p>
          <a:p>
            <a:r>
              <a:rPr lang="en-US" dirty="0"/>
              <a:t>        </a:t>
            </a:r>
            <a:r>
              <a:rPr lang="en-US" b="1" dirty="0"/>
              <a:t>column</a:t>
            </a:r>
            <a:r>
              <a:rPr lang="en-US" dirty="0"/>
              <a:t>="</a:t>
            </a:r>
            <a:r>
              <a:rPr lang="en-US" dirty="0" err="1"/>
              <a:t>column_name</a:t>
            </a:r>
            <a:r>
              <a:rPr lang="en-US" dirty="0"/>
              <a:t>"                     </a:t>
            </a:r>
            <a:r>
              <a:rPr lang="en-US" dirty="0" smtClean="0"/>
              <a:t>	(</a:t>
            </a:r>
            <a:r>
              <a:rPr lang="en-US" dirty="0"/>
              <a:t>3)</a:t>
            </a:r>
          </a:p>
          <a:p>
            <a:r>
              <a:rPr lang="en-US" dirty="0"/>
              <a:t>        </a:t>
            </a:r>
            <a:r>
              <a:rPr lang="en-US" b="1" dirty="0"/>
              <a:t>unsaved-value</a:t>
            </a:r>
            <a:r>
              <a:rPr lang="en-US" dirty="0"/>
              <a:t>="</a:t>
            </a:r>
            <a:r>
              <a:rPr lang="en-US" dirty="0" err="1"/>
              <a:t>any|none|null|id_value</a:t>
            </a:r>
            <a:r>
              <a:rPr lang="en-US" dirty="0"/>
              <a:t>"   </a:t>
            </a:r>
            <a:r>
              <a:rPr lang="en-US" dirty="0" smtClean="0"/>
              <a:t>	(</a:t>
            </a:r>
            <a:r>
              <a:rPr lang="en-US" dirty="0"/>
              <a:t>4)</a:t>
            </a:r>
          </a:p>
          <a:p>
            <a:r>
              <a:rPr lang="en-US" dirty="0"/>
              <a:t>        </a:t>
            </a:r>
            <a:r>
              <a:rPr lang="en-US" b="1" dirty="0"/>
              <a:t>access</a:t>
            </a:r>
            <a:r>
              <a:rPr lang="en-US" dirty="0"/>
              <a:t>="</a:t>
            </a:r>
            <a:r>
              <a:rPr lang="en-US" dirty="0" err="1"/>
              <a:t>field|property|ClassName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       </a:t>
            </a:r>
            <a:r>
              <a:rPr lang="en-US" dirty="0" smtClean="0"/>
              <a:t>	(</a:t>
            </a:r>
            <a:r>
              <a:rPr lang="en-US" dirty="0"/>
              <a:t>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&lt;</a:t>
            </a:r>
            <a:r>
              <a:rPr lang="en-US" b="1" dirty="0"/>
              <a:t>generator</a:t>
            </a:r>
            <a:r>
              <a:rPr lang="en-US" dirty="0"/>
              <a:t> class="</a:t>
            </a:r>
            <a:r>
              <a:rPr lang="en-US" dirty="0" err="1"/>
              <a:t>generatorClass</a:t>
            </a:r>
            <a:r>
              <a:rPr lang="en-US" dirty="0"/>
              <a:t>"/&gt;</a:t>
            </a:r>
          </a:p>
          <a:p>
            <a:r>
              <a:rPr lang="en-US" b="1" dirty="0"/>
              <a:t>&lt;/id&gt;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789040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ru-RU" dirty="0" err="1" smtClean="0"/>
              <a:t>name</a:t>
            </a:r>
            <a:r>
              <a:rPr lang="ru-RU" dirty="0" smtClean="0"/>
              <a:t> </a:t>
            </a:r>
            <a:r>
              <a:rPr lang="ru-RU" dirty="0"/>
              <a:t>(необязательный): Наименование свойства идентификатора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type</a:t>
            </a:r>
            <a:r>
              <a:rPr lang="ru-RU" dirty="0"/>
              <a:t> (необязательный): Имя определяющее </a:t>
            </a:r>
            <a:r>
              <a:rPr lang="ru-RU" dirty="0" err="1"/>
              <a:t>Hibernate</a:t>
            </a:r>
            <a:r>
              <a:rPr lang="ru-RU" dirty="0"/>
              <a:t>-тип свойства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column</a:t>
            </a:r>
            <a:r>
              <a:rPr lang="ru-RU" dirty="0"/>
              <a:t> (необязательно - по умолчанию имя свойства): Название колонки основного ключа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/>
              <a:t>unsaved-value (необязательно - по умолчанию null): </a:t>
            </a:r>
            <a:r>
              <a:rPr lang="ru-RU" dirty="0" smtClean="0"/>
              <a:t>Значение </a:t>
            </a:r>
            <a:r>
              <a:rPr lang="ru-RU" dirty="0"/>
              <a:t>свойства идентификатора, которое обзначает, что экземпляр новый (в терминах персистентного хранилища</a:t>
            </a:r>
            <a:r>
              <a:rPr lang="ru-RU" dirty="0" smtClean="0"/>
              <a:t>).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access</a:t>
            </a:r>
            <a:r>
              <a:rPr lang="ru-RU" dirty="0"/>
              <a:t> (необязательный - по умолчанию </a:t>
            </a:r>
            <a:r>
              <a:rPr lang="ru-RU" dirty="0" err="1"/>
              <a:t>property</a:t>
            </a:r>
            <a:r>
              <a:rPr lang="ru-RU" dirty="0"/>
              <a:t>): Эту стратегию </a:t>
            </a:r>
            <a:r>
              <a:rPr lang="ru-RU" dirty="0" err="1"/>
              <a:t>Hibernate</a:t>
            </a:r>
            <a:r>
              <a:rPr lang="ru-RU" dirty="0"/>
              <a:t> будет использовать для доступа к данному свойству объекта.</a:t>
            </a:r>
          </a:p>
        </p:txBody>
      </p:sp>
      <p:sp>
        <p:nvSpPr>
          <p:cNvPr id="7" name="AutoShape 2" descr="data:image/jpeg;base64,/9j/4AAQSkZJRgABAQAAAQABAAD/2wCEAAkGBhQREBMUExMWFRMWGRgYFRcVFxUVFRcXFRcYGRoYGBQYHCYeGxkjGhgSHzAgIygpLCwsFh4xNTAqNSYrLCoBCQoKDgwOGg8PGiwkHyQpKSwyLCwqLywsLCotLCosKSksKSkqLCoqKSwsLC8pKiwsLCwsLCksLDUsLCksKSwsLP/AABEIAOEA4QMBIgACEQEDEQH/xAAcAAEAAgIDAQAAAAAAAAAAAAAABgcEBQIDCAH/xABMEAACAQIDBQQFCAYIBAYDAAABAgMAEQQSIQUGMUFRBxNhcSIygZGhFCNScpKxwdEIQmKCouEkM1NzssLS8BVDVJNEY2SDs/EXNDX/xAAbAQEAAgMBAQAAAAAAAAAAAAAAAgQBAwUGB//EADkRAAIBAgMECAQEBQUAAAAAAAABAgMRBBIhBTFBgRNRYXGRobHBFCIy0QZC4fAVUnKSoiQzQ2KC/9oADAMBAAIRAxEAPwC8aUpQClK4Tx5lZblbgi40IuLXB60BzpVS7P3pxmzpvk8zHEd2QrpKzZitriWKVrsVYagOWF/RupBqXYjtQwKRB+8Yub/MhT3wI5Mp0XwJNjxBI1qLkkrs2Uqc6slCCbb4IllKqPavbPMb9xCka/SlJdiPIFQp99RPGdq2Ka+bHW8E7tbeAyLeqzxcN0bvuR24fh/FWzVXGH9Urelz0RSvMD9o8l//AN7Enyln/OuzD9qkyerjZ/3md/8AHesrEP8Akl4CWx6a3Yml/cXfvxvq2BaGOGJZppLsUZiiiJOJLgGxLFVGnU8q2O7G98GPRu7JWRLd7DIMskZPC44FTrZlJBsdbgiqa2ftWTFlsTNIZHYKisQFPdoCQLAAes78udd6zOkqywt3eJi1RuRB4qw/WjbgR5HQ2NWE7q5wpxyScbp2bV1ufauwvmlavdnb643CxzoCua4dDxSRTldD5MCL8xY862lSIilKUApSlAKUpQClKUApSlAKUpQClKUApSlAKUpQClKUBG99N1flkYaPKuJjv3ZbRXB4xOeIVuR/VNjqLg1DiMOszC4syh1PqkowIUqeIJBzDmNCRyNWH2yb8HZ+ByRm2InuiEXuq29JwRwOoA4cbjhXnrdfeV8PLZrtG59IcTcniPGovXQ2WcEpJ68Pv4nzebYE0D3YmRDwb8xyrQ1c2ZJrcGQqb38SNCOuh05WqOYvdaKF8yxhgbnXXLYjkdLajX38L1GUskbpX7jbQp/EVlGpNRv+aV/P9fEgeHwTyeqhPiBp7+FbGHdiU+tlXzNz8PzqepsjKhaQ6AE5V8OV/wAvfWLs3A941v1Rqx/AHjr9wqnOtWukkk2emw2zdmqE6s5ynGG97k31Li/E2O7aZcOq81upt/voRWdi00zD1k1Hj1HtFx7uldkcQUWAAHhXKr6vbU8nUyuTyKyvp3cCUdlu01jxOKwxIHe5J4wf1msY5beSxwm3iTyqy681bf2m+HxGHdGK2sMw9ZXv6BHuPvq99y95xj8KsmgkX0JVGgDgDUfskEEeduINa1UWdwLU8JJYeOIW69n2PW3Jrj13N9SlK2lIUpSgFKUoBSlKAUpSgFKUoBSlKAUpSgFKUoBSlcJVJUgGxIIB6E86A8+doOxsRtfG4rFXEeCwvzSySaBihtljA1Zmcm31he1RjZ2yUhGgu3Njx9nQVY3aZtRFaLAQDLBhgMyjgZCNATzyqb3vqXa+oqsNsbbEfoLqx4/sj865NaU6k+ijzPoGzqOGwWH+Orq1/pvvtwt2vs4cyTbJ7wEsoun6w62+j+0Pwt0ttoZA5zD1QCAepJF/dYDzv0pg5AYkYWtlB0tbhflXZEFtmW1m9K453A191q6NKGSKje54vHYlYqvKsoqN+C9e98Tp2kPmX8vups7C93GBzOreZ/LQeysXHbU7vERpldg6PZY0Z2LhkAAVQTzP+zW6l3exvcyyyImDjjRnvORJMwUX9GGNramw9JwbnhUsizZuRr+JkqHQflzZn4WMWWZUUsxCqOJJAA8ya4wT572DADS7Are3GynX2keV60vZsGn2ipnPesjErnsVXK0ZDKnqg68QOdS7bzA4vEW/tZPg5qfGxThUU27EG37XNERzC5v4h+RqQdkO85ixMOY+hiAIpOme9kb7dx5OajO9s91mOlgAo+A+8mtTurMe6YA2KtoRoRcAgg+d65tSW+ouEvazPd4Sgn0eEn/yUfPNKUXyuz1zSsHYW0flGGhm/tI1YjoSBcew3FZ1dFO+p4qUXFuL3oUpSskRSlKAUpSgFKUoBSlKAUpSgFKUoBSlKAVi7V2gMPBLM3CNGcjrlBNvbwrKrTb37JkxWDkgjYK0hQZjwC94hc25+gG051iV7OxspKMqkVN2V1fu4lAbQhlfDYrGNwQ3Zjpnlla+VfHUsegt1FVs7kkk6k8av3t0wUeE2PhsNELIJQfElVa7HqSWJPnVAVooUlTT6zq7V2hLGSjbSK3LqW72Lh2Fs3CYrdySdcMvyyAPE8kRaJww1SRspGcZGBN73KnpXPY5HyeKwsAoAF72A0Gp8qhnZnvNPhMRIsKh0njKSI/qXscjn6pJNuYLDxE7w2HEaKg4KAo66C1bziWea52VP8HteHaGH7mcqstirBiAJARYlSdNRy5eVQClYlFSVmZaTVmbLZG6o2TLNLJNHI9ssCISXIJBzSLb0fVXrwOutq1WKxGVWdtSLsepPH3k1zArVbdxGip11PkOHx/w1CpLo4ub3lrZuC6evCjHi9e7j5ES3lltAb8WYX8TfMfurA3Sf0pB1APuJ/Ovu9k+qJ0BY+3Qfca6N1j88fqH71qjGP8ApXfjqeurV1/HIKO6No+T+56c7K582zIhe+RpF/jZgPcwqXVBex4n5A/989vsR/zqdVeou9OPceY2nHLjKqX80vUUpStpzxSlKAUpSgFKUoBSlKAUpSgFKUoBSlKAUpSgKU/SXPzWB+tN90dUQo1F9B1r0D+klhb4TCyfQkcfbUf6aoGLDs2awvlGZvAD/YqK0ubpRclBLq92WdujsqKKEMhDMw1bp4VvVvz/ANioF2ZSxtiu7nkeOFlIzowUxsSMragqVvcEMCNb8qs3B7Nw74juDjJIpM2TLLAly3D+sRshvyNhe4qPSRTs2Thg684Z4wbVm7rXRaN8uPVzMAmseMtMsjRkCKLKXkPqsTIiCNOpJa1+A863eN3ahV5E+emySd2GmICs4ALBIY1VWVQyC7ZiS3K1fN45xhokwoAMzsryqLWQKLxRE8mv84bXsEH0lvHpLzyrmYdDLTzzdr7l1/oaqaZUF2IA6n/fGo5NIZpCQLlvVHgOHl19tbXF4FmX6UjaFjwVeYUchy01N65CJcNC78SFJLHS9uA8BflWuvB1Go7ktWdbZWKhgoyqrWpL5Yrq62/biVlvIf6S4vfL6N/LpUh7ON1nxS4yVf8Aw8WcWF8xuDlt4qH9oFRaSIyLJMb+t8WN+PlXovsH3eEOyjIw9LEsWOliUW6qD/H76nlTh0fIrdPUp4h4t775l23dvuzddk0NtmofpvI3ubL/AJamVajdLZfybA4eE8VQZuXpN6TfEmtvWynHLBLsKmMqqriKlRcZN+YpSlTKopSlAKUpQClKUApSlAKUpQClKUApSlAKUpQFcdvmzzJshmH/ACpUc+Wq/ewqvexzc75VgdpyMly8RhivqC1s/DqGWPXxq7N+tlfKdm4uG1y0TFR1ZBmUfaUVpOxnY3ybY8F1ytLmlYcdWNgfsqta2ruxcpyy01U4rTzv9zzfuwMs7qfoke0Mv86ljTsSpJJKgAG+oA4AHwrE3u2H8g25NEBaN2Zk0sMkgzKB5Gw9hro2pi2jy5eZN/ZbT41WjgquNxcaFL6pLju0T+x7XZWMo4PZ06tT6YSffaVrepOY+0bErCiDu+8UENNkvKWYgswYkqCx42QX8LVg7JRmzSOSWYmxJJNr6m7a3Zrkkkk2BJNYuAGCkwIkM5GLaRYxESqhSxJLagkqEUkHgWKqbE1uUQAAAWAFgByAqyqGIozccQrNcDym0JYCyjg7vrk/JLs4vS+7tPtRnfnGHukgTV5SBYcbeXT8qlHdnofca12B3ekmxBnaNybZYlynRfpWtxNZn1IpYdRV5y3Jeb/fI0WM3YPyfDYWMXkklRfNm416V2Vs9cPBFCnqxoqDyUAXqF7jbmemuMnBEilxChIsq6LnIBPpH5wjwZeYqfUjGzYrVukjFePi7LuS9RSlKmVhSlKAVibU2vDhozJPIsaDmxtfwA4k+A1qIdoXanDs0GKMd9iyPRiFyFuNDJb35RrbpcGqC29isftKUy4lzr6qs1kUdFQcBw5VqnVjHey9h8DVrfTBvsS9XuXPwLf3g7fsPGSuGUOdRnkJy35fNpdiPMqaheN7bcbK3zeLii8Bh9PtPe1Qhd0jzkH2SfxrHxO7Ei6qQ/lofcdPjVfpYSf+57ex2f4fiqMb/CJrtblLyl7E5TtW2zHZhNHMnHSOMgj2KD7q3+wP0jiGy43DC19XhuCB4xsdTfxFU1hMdJA+lx9JTwPmK382EjxkedfRfr4/RbqPH/6rMpypP593WvdGulhaWOi/h1aot8JW1/pkknyfieptgby4fHRd5hpVkXnbRlPRlOo5+dbOvGmwN4sRs3EiSFikimzL+qw5qw4EHT4V6m3C33i2phRMnouthLHzRv8ASdbHz6VaTOFOna7XDenvX79fOS0pSpGkUpSgFKUoBSlKAEVj7PwSwxRxJokaqi8zZQANfIVkUoZu7WKr7dd0DNBHjYlvLhiM4A1aK9+WvonXyJPKqe2ybiMjne3wr1m6AgggEEWIOoIPIiqX3m7PfkuPwyxgGDEShIwdSnF2jPMrlVrHwsddTswmIlgsXDExjmy303b1bwO1g61KrhauFrTy5kmna/0u9u+2i5FX4/YOIgRHlgkRHXMrMpCkE248jfkddR1Fdf8AxafQd9KRyHeP8BevVG8Ow48RgZsM1gjRlQTaylRdW1+iQreyvO2Fjjwh+ZZJ5x/4grmhjI/6dH/rGB1EzjLoMqn1q9nR/EFCdKU8RBOa3K1737Xu7eR5t0mno9CyN2t4YdjbPRMW7z4uQmXuQe8dAwAVMzaKtlBNzYMWAvUa2z2pY/EODHIMKg1VIQrn9+SRTm8gqjXgeNRPvMxLFi7MbszMXZj1ZiSSfE19rxtWo6s3OW9u5uWmhP8AC9t88cSRnCRM4UL3nesiNYaWjyMQbcs3l0Hfs7tYxs5kFsMhUg/1cjHKwNuMo1ura29lVu8YYWPCthutJ864PHLYnrkbT4P8a1GSdz73Y1zf5Uyj6KJCB7yhb410DbGKdgPlM5Y6ALIwufJbVsN2N1zjM5z5FXThcknw6VJNzcDHBLPE6gzRm+e2mQgWseVCRpphtDDKskmNES9J3jYEAXOYshIA5nMLda69vdoONgw5R4UWVgMuIjN48p4uqEtrwsczDmbWsdpv5tpGMSRlSyfPZwwS5CSMsazZlUArFM7+kBkiKm3eKaju6kyYhpMK93SbWGRFXuhiE75pWXKbAGMYcOYx3ZkD6gt6UJa6EqVRQqKTSdnue59jKl2jt9I3bKO8lYkub3ux4lnOrGtRPtnEHXVR4LYe8i9XBsDs8w742bDyl4ZLFk7sLZip9NSWU9VYa6gtp6NZG8fZPPApkgfv0FyVy5ZQB0UXD8+Fj0Bqi6XRaqGbtb9j18MfHHWjLEulfdGMbRX/AKur87IpXD7xzKdSGHQgfeKkmzdqLMtxow4qeI/MeNdG0diJKLiytyYcD5jnUYVnw8vRlOvQj8iKjkpYiPyK0jf8Rjtj1V8RJ1KT47/XVPs3P0ku3dkiVCyj5xf4h0/KtFsLH91KL+q2jfgfYfvNS3C4kSIrrwIv/KohtzC93OwHA+kPb/O9Ywss6dGZPblJYepT2lh+tXtx6nzWj5G723h1V0mZA6qQJFNxmW/UH2e0Vcu5W7MeExGFxuz2b5FjFyTRM2bu2IJUg8DZ1yHoet6qGBu/wuvFlIP1hpf3i9XD+j5tEy7LaNjfupSB4KwDD45jW3DNtZXvTt+/MpbcjGM1Xpr5akc3jZPnrF99+stClKVfPIilKUApSlAKUpQClKUAqD7yyg7b2eHNo44MTKSTZQQ0QLEnTQDj41OKrPtu2E8mHjxKNlEN45QL3eOeSJctvohgrG/K41BNARPf3tDfaDNFESmCBsBqGnt+s/SM8k5jVuOVYc6XBHUW99cO56sx9tvutX3ufFveayROEcasoJUX4HTmDY/EGufydenxP51yRABYVyoYOr5MvS/nr99bDd9LYkWFh3UnDQevF/OsStnu4t5ZDb1UUX+ux/0D30Mol+y9ty4YkxNlzcRYEH2Gsl9tM2HliUNnmKHFTiSNGSF3If1vVTu0kBk5FgACdRqK5OQ0ZjdUZSQRmRGKkMCcpYGwYDK1rXBOo41FmWm1oYuK2cLZ1RO7OS7mFwGjxEDQtIZlaJS7Ry96YoVJLKgvcVzeNrvIt4ih9Md5ETCYjcRxu4SKKOOy2JDyASXYIWN5Hsza0MLxyrBLM8SFQ0rqVjD5L93GihIwSiaAAC2lrm8jm2FgMdKJu8IkkuSismrNGsb3RlPGNFQr6pCgkXAIjlNeQjW1p3EODx5JeeNj3pChWMkLMGS1guYp3kZYABr3FgRVqxSBlDA3BAIPUHUVGN5tiRxbOeNBZUOcXJY5me7Ek63JZvfWduTJm2dhbkkrEqEniTGMlz4+jUjYiue1fdUQTLiYwBHMbSADQS6nN++AT5qTzqqd49nZ484HpJx8V5+7j769O75bJ+U4GeO12yFk+unpL8QB7a888a5WIXQ1VOPH9s+hbHmtpbPnha2rjpfs/K+XsR7dTF+tGfrL9x/D4193sh0jfzU+3UfcawsIvcYwLyzZfY3D71rc7yx3w5P0SD8bfjUpWjiIyW5+5ooZq2x61Cp9VO6/teb7rkdG6k143Xo1/YR/I1a36OjEDaKclkjsOn9YPwFVDuk3pSDwX4X/ADq3f0eD6e0/7xPvlrdBWry5ehzcVPpNk0ZPesy/yX2Rc1KUq8eXFKUoBSlKAUpSgFKUoBWHtnZaYrDywSepKjI1uIzC1x4jiPKsylAeX9obOkw80kEwtLGcrdDzDr+ywsw8D1Broqc9tpB2jEFNnXDqTpoQ0klgevqt5e2q+fE8Bwa6ix5gsAbHnpWSJkUpXCWTKpJ4AX91DBzqQbu4bLDmOhkOfnotgF48PRANupNYeyN1MTim9HCztEBckxlBL0VHkyqVPM3tbTncbdJHcaAIP2tXFtCCmgUjhqTbpWCSO6KXNflYkEeX5ix9tc6xO67o5gSwPr31NxwcAeGhAHC3SspWBFwbg8COFDJud3dlzYgvHE2VCAJSeGW+mnPnW0xuyP8AhmIglzd4lzcWAbhY/A1GcNi3jN0dkPPKSPurnjdoyTEGV2cgWF+QoCd7xb3YeTCyIj5mdbAWItfrfhWfuF//AD4P/c/+V6heXB/IP/U+297+7LappuEwOzoLcs4PmJHB+INASCvNW1cKIsRNGOEcsiDyR2UfdXpWvP8Av9Hl2nih+2D9pFb8a5+PXyJ9p678KVLYicOuN/B/qVvvIuSdXHMA38VP5Za3m11zYeT6t/drWr3tj0jb6w99rfca2eMP9Gb+7P8AhqvJ3hSf73nZpQyYjHU+DSfjF39TUbpr6Uh8B8Sfyq1/0c5sz7QPVkb4v+dVdusnzch5k29w/nU9/RtxlsXio/pRBvsuB/mq5DWtN9x5vEpx2dh4daqPzT9D0DSlKuHnBSlKAUpSgFKUoBSlKAUpWDt3a64TDTYhwSsSM5A4tYaKL8ybAeJoCju1DHCXa2It/wApYofsp3h+MpHsqJYgaD6y/A3/AArtxmOeWWWV19KSR5GytmsZGLW1ANhew8AKx2lDMgB53I4G2U8jrxtWSJkV0Y8fNSfUb/Ca76+MtwR1oYPUeEmzxo30lU+8A1Cd7dw2aR8RhdWb0pICQA7fTiY6K55qbKx1upzFpJuhiTJs7BOeL4eBj5tEpP31t6wTKMJszKwKuujI4Kuvmp1tpoeB5XroOFsbocvUWuh9nI+It7auTeDdmHGJlkFnAOSVbCSMnmrdLgXU3BtqDVRvCyM8cnrxsyNbQEoxGYC5srWDAXvYi9AY3yor66keI9JfeNR7RXejgi4IIPAjUe+vtZOxN3GxeIKRN3ZCM7va6clRXW4uWY3vxsja0BjVud3N7ZsEGRUWWJmLBGYxsjNq2VgrAgnWxHEsb62rTvGyM6OMsiMVdb3ysPHmCCCDzBB518oC091d7lxveKYzFLHYspOZSrXsyPYXFwwIIBBHCxBNSdpKH/iuLsCdYybch3MVyfDWtzu1tL5PjYJL+ix7qTj6sxAHukERvyAat5vvuzkg2pimF5JjAE/ZijaAN5FihJ8FXxqriYZ4W6tfJnc2Filh8Td8UornKPorso3epfmVPRx9x/lWRij/AEQ/3f8AlrjvEv8AR28Cv+IVxxsn9Cv1RfjaudDWEF/2+x7PEJQxOJl10U/DMvY6t1R8y31z/hWtz2L4/wCTbbjQmwfPEb8yQcv8QWtNuofmW+uf8K12Y/BS4aWLHxg5FmAzWuBJGEax8wR56+NWqc7V5x6/Y4eLoZ9l4eqvy3T7paPwsetaVi7L2guIgimT1ZEVx5ML++squieNaadmKUpQwKUpQClKUApSlAKi3aZHG2zZkkBOcoqAEgiQuuVtDrkIz24ehzqU1XnabtDNNBAD6gMzjmC144/h8o+FAVlid2iLmOT92TUeQdRceZDVoJI/nXV9HWy2DeFyRY6g3HuqeViCBZDJnUMLhbMAQQFB4HxZqGLER7ojgx8m9Ifn8a+qzfQZranIC+g5kAX+FSKfduM6oWjPQHMv2WvYeVqyd38RisBJ80sExmaKL0y0dmeQIh0DaZn11qM21G8Vdixb/Z5iFfZOAKsGAw8Sm3Jo0COvmrqynxBqQ1Htwdjy4TARwzhRKHmZghuo72aSQWNhyYVIakZOLuACSbAC5J4ADnVITY3vpJJv7V3kXQqQjsSgIOoITID4g1PO0nboWMYRCM8wvL1WDUG4sf6wgpy0zkG61AaAVYfZnsvJhnnI9LENcXAv3Ud1jFxxU/OSD+9qu2gaQrGlw8jLGhAzZWkYKGtzC3zHwU1d2DwixRpGgCoiqiAcAqgAAeQAoCuu0fAZMZHKBpNGQemeEjU+LLIB5R1F6sPtOw18LFJ/ZzIfZIGjt73X3VXlAcJogylTwII00OvQ9asfF444zYUkh1c4d84XX52IEOB++jCq7qbdmeLzLisO1yAVkAPDLKCrKP3kLH+8qMldWJ055JqfU0ykdrQ54HHhp5g3HxrCxBvgB9Rfhb8qsLdXYvd7Zjw0ozBXlRgR6wWKQg26EAH21GN5d2mwb4nCG/oF+7J/WR7sh+NvMEcq48IuME3wkfS8RVhXxE4Q3yoO3be9vfxI1unNrIvkR9x/Cr07M9iw4zZeKgnUPG87XHMfNRWIPIjrXnbZOM7qVWPDg3kf939lehuxXaI/pMNxc5ZV6keqx8h8376uOOXE3fFHm4V3W2M4R305Lwb0fn5Ew3J3afZ8BwxkEkKMTA3BwjEkow4aHW4OuY6C1SGlKupWVjzE5ucszFKUrJAUpSgFKUoBSlKAVTG28f3+LxEutjIVS9vUi+bW3gcpf9+rR3r2qcNgp5QQHC5Y78O8kISP+Nlqn4Ygiqo4KAB5AWFAc66MD6gP0rt9okj4EV9xj2ja3Eiw820HxIrtVbAAcBp7qA+1yi9eI9JYW+zKjfhXGvhNrHoVPuIoC9K1m8O3kwcBlfU3yog9aRz6qL8STwABJ0BrYTShFLMQqqCWJ0AAFySegFU9t/bzY2cym4iGkCEWyoeLsDrnfQm/ABRa4NwMKbEPI7yStmkc5nPAeCqOSqLKB0GtzcnjSlAb/cHZ/e7QVjYjDoZOJuHkvHHpzBX5Tx5qPZalQzsvwdsPNNoe9lIUjjkhHd2J52kE5/eqZ0BHe0GHNs6bwMTfYmjb8Kq6rU37a2zp/EKPtSKPxqq6AVudysX3W0YONpBJCegzL3gJHnEFH1601Biu6ZJScoieOQn9mN1dvYVDA+BNAWZtLdG+08Njo7BlJWZeGYGN0VwfpDMAb8QB0senf/ckY+MPHYYmMegToHXj3bHzuQeRJ6mpbStbpxaaa3lynja1OcKkZawVl3a6d2vgeRxuPI+POFNonkJCd56IEnERnTQngOtxrzrf7u43GbExcfymB0yHLcg5HjNgyZxoRa1m4AgdK9Cbb3Yw+MA7+IMy+q4usi2NxldbEa62rMw2BCxCN2aUDS8uVmIvpmsADYaXtfTW51rW6Tas3u3Mtxx1OEnOEbZrqUeDT4d3Vua01Z0bE29DjIhLBIHU8bH0lPRl5GthWrj3WwivnTDQo/0kRUb3qAa2UaZRYX9pJPvOtb1ficypkv8AJe3acqUpWTWKUpQClKUApSlAQLtP2jc4fDg8zM9iOCjIgYdCzOw8YqhNb3fvDSpj5ZJFPduI+6kCkoERACrOBZWEhlNjyYW51HPlsf0194oYPk+roviWPkug/iKn2V31j4ZszO41Hqr5LxP2i3uFZFDIr4wvYdSB7yK+1yjF3jH0pYl+1Ki/jQE17S9tXyYRT6wEk9r+oD6CafSZST4IQdGqEVkbXnZsZiu90l717qdCEVikVlJ9UxrGQRobk86x6AUJtrSsbabkQyW45GC+LEEAeZNqAuPc3CmPZ+FUjKxiVnHR5Bnf+Jmrc1wijyqAOAAHurnQEV7SpbYArexeWEDxyyCQj7KNVbVMe0/HBpcPALHIGmbqCQY49OhBn+zUOoBXXiIs6Mp4MCPeLV2UoC5dhY0TYXDyjhJFG48nQN+NZ1aTccW2Zgh0w8Q9yKK3dAKUpQClKUApSlAKUpQClKUApSlAK1e822fkmFlmtdgLRg/rSOcqA25ZiLnkLnlW0qLdoeyJcRho+5UuY5RIyLbM65HQ2uQCQXDW55Ta5sKArONCAASWPNjxYnix8Sbn21yrkIZP+nxI+thsQv3x07l/7Kb/ALM3+mgONZGy8L3uKwqf+fC3/akWX/JXHD4CeRsqYbEE+MEyL9uRVX41KN0tysQMTDiJ1EKxFmWMsryMzRyR2YJdFUB82jE3A0FATraGyIcQLTQxygcO8RXt5ZhpWmxHZ5gnN+6Zf7uWaMfZVwPhUkpQEW//ABtg+kv/AHpPvBvWw2XufhMOwaOBc6+q7lpZBfpJISw9hrc0oBXxmsCelfaUBSOK2scXI+Jb/m2ZR9GO3oL7FsTbTMWPOuqrOxfZ5g3YsEaMnU93I6rfqI75B7AK18nZXCTpisUvgDhyP4oSfjWDBAa4ySBVLHQAEk+A1qwYeyyEG7YnEuOhMAH8MIPxrZYLcDBRnN3PeNcH55nmAI1BCOSqkHW4ArIM3dXBmHAYSJvWSCJW+ssag/G9bWlKGRSlKAUpSgFKUoBSlKAUpSgFKUoBSlK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6" name="Picture 4" descr="http://fc05.deviantart.net/fs70/f/2012/228/1/1/sokraal_identificator_image_by_sokraal-d5bd4h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42729"/>
            <a:ext cx="2637335" cy="26373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9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00995"/>
            <a:ext cx="5977855" cy="504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1169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Composite identifier-mapping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705031" cy="243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1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Hibernate’s</a:t>
            </a:r>
            <a:r>
              <a:rPr lang="en-US" sz="2800" dirty="0"/>
              <a:t> built-in identifier generator modules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/>
          <a:lstStyle/>
          <a:p>
            <a:r>
              <a:rPr lang="en-US" i="1" dirty="0"/>
              <a:t>increment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r>
              <a:rPr lang="en-US" i="1" dirty="0"/>
              <a:t>identity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/>
              <a:t>sequence</a:t>
            </a:r>
          </a:p>
          <a:p>
            <a:r>
              <a:rPr lang="en-US" i="1" dirty="0" err="1"/>
              <a:t>hilo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err="1" smtClean="0"/>
              <a:t>seqhilo</a:t>
            </a:r>
            <a:endParaRPr lang="en-US" i="1" dirty="0" smtClean="0"/>
          </a:p>
          <a:p>
            <a:r>
              <a:rPr lang="ru-RU" i="1" dirty="0" err="1" smtClean="0"/>
              <a:t>uuid.hex</a:t>
            </a:r>
            <a:endParaRPr lang="en-US" i="1" dirty="0" smtClean="0"/>
          </a:p>
          <a:p>
            <a:r>
              <a:rPr lang="ru-RU" i="1" dirty="0" err="1"/>
              <a:t>uuid.string</a:t>
            </a:r>
            <a:r>
              <a:rPr lang="ru-RU" dirty="0"/>
              <a:t>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95936" y="1600303"/>
            <a:ext cx="2602632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 smtClean="0"/>
              <a:t>native</a:t>
            </a:r>
            <a:r>
              <a:rPr lang="en-US" dirty="0" smtClean="0"/>
              <a:t>             </a:t>
            </a:r>
          </a:p>
          <a:p>
            <a:r>
              <a:rPr lang="ru-RU" i="1" dirty="0" err="1"/>
              <a:t>assigned</a:t>
            </a:r>
            <a:r>
              <a:rPr lang="en-US" dirty="0" smtClean="0"/>
              <a:t> </a:t>
            </a:r>
          </a:p>
          <a:p>
            <a:r>
              <a:rPr lang="ru-RU" i="1" dirty="0" err="1" smtClean="0"/>
              <a:t>foreign</a:t>
            </a:r>
            <a:endParaRPr lang="ru-RU" dirty="0"/>
          </a:p>
        </p:txBody>
      </p:sp>
      <p:pic>
        <p:nvPicPr>
          <p:cNvPr id="9218" name="Picture 2" descr="http://d2x79bjupkp9on.cloudfront.net/wp-content/uploads/numbersequ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97763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4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Increment Generator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466375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7" y="2420888"/>
            <a:ext cx="66933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5656" y="2420888"/>
            <a:ext cx="367240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4" y="4221088"/>
            <a:ext cx="6708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smtClean="0"/>
              <a:t>Уникальные </a:t>
            </a:r>
            <a:r>
              <a:rPr lang="ru-RU" sz="2000" b="1" dirty="0"/>
              <a:t>только когда другие процессы не добавляют данные в ту же таблицу. Не использовать в кластере</a:t>
            </a:r>
            <a:r>
              <a:rPr lang="en-US" sz="2000" b="1" dirty="0"/>
              <a:t>;</a:t>
            </a:r>
            <a:endParaRPr lang="ru-RU" sz="2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73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61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equence Generator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277888"/>
            <a:ext cx="6360004" cy="128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652782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928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40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</a:t>
            </a:r>
            <a:r>
              <a:rPr lang="ru-RU" sz="2800" dirty="0" err="1" smtClean="0"/>
              <a:t>eqhilo</a:t>
            </a:r>
            <a:r>
              <a:rPr lang="en-US" sz="2800" dirty="0" smtClean="0"/>
              <a:t> Generator</a:t>
            </a:r>
            <a:endParaRPr lang="ru-RU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44771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20552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6041" y="3461404"/>
            <a:ext cx="864097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221088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Генераторы </a:t>
            </a:r>
            <a:r>
              <a:rPr lang="ru-RU" b="1" i="1" dirty="0" err="1"/>
              <a:t>hilo</a:t>
            </a:r>
            <a:r>
              <a:rPr lang="ru-RU" b="1" i="1" dirty="0"/>
              <a:t> и </a:t>
            </a:r>
            <a:r>
              <a:rPr lang="ru-RU" b="1" i="1" dirty="0" err="1"/>
              <a:t>seqhilo</a:t>
            </a:r>
            <a:r>
              <a:rPr lang="ru-RU" b="1" i="1" dirty="0"/>
              <a:t> </a:t>
            </a:r>
            <a:r>
              <a:rPr lang="ru-RU" dirty="0"/>
              <a:t>предоставляют две альтернативные реализации </a:t>
            </a:r>
            <a:r>
              <a:rPr lang="ru-RU" dirty="0" err="1"/>
              <a:t>алгортма</a:t>
            </a:r>
            <a:r>
              <a:rPr lang="ru-RU" dirty="0"/>
              <a:t> </a:t>
            </a:r>
            <a:r>
              <a:rPr lang="ru-RU" dirty="0" err="1"/>
              <a:t>hi</a:t>
            </a:r>
            <a:r>
              <a:rPr lang="ru-RU" dirty="0"/>
              <a:t>/</a:t>
            </a:r>
            <a:r>
              <a:rPr lang="ru-RU" dirty="0" err="1"/>
              <a:t>lo</a:t>
            </a:r>
            <a:r>
              <a:rPr lang="ru-RU" dirty="0"/>
              <a:t>, наиболее предпочтительного подхода для генерации идентификаторов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 сожалению вы </a:t>
            </a:r>
            <a:r>
              <a:rPr lang="ru-RU" b="1" dirty="0"/>
              <a:t>не можете использовать </a:t>
            </a:r>
            <a:r>
              <a:rPr lang="ru-RU" dirty="0" err="1"/>
              <a:t>hilo</a:t>
            </a:r>
            <a:r>
              <a:rPr lang="ru-RU" dirty="0"/>
              <a:t> в случае поставки своего соединения (</a:t>
            </a:r>
            <a:r>
              <a:rPr lang="ru-RU" dirty="0" err="1"/>
              <a:t>Connection</a:t>
            </a:r>
            <a:r>
              <a:rPr lang="ru-RU" dirty="0"/>
              <a:t>) в </a:t>
            </a:r>
            <a:r>
              <a:rPr lang="ru-RU" dirty="0" err="1"/>
              <a:t>Hibernate</a:t>
            </a:r>
            <a:r>
              <a:rPr lang="ru-RU" dirty="0"/>
              <a:t>, так же невозможно его использование в конфигурации, когда </a:t>
            </a:r>
            <a:r>
              <a:rPr lang="ru-RU" dirty="0" err="1"/>
              <a:t>Hiberante</a:t>
            </a:r>
            <a:r>
              <a:rPr lang="ru-RU" dirty="0"/>
              <a:t> использует источник данных сервера приложений, управляемый JTA.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25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105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</a:t>
            </a:r>
            <a:r>
              <a:rPr lang="ru-RU" sz="2800" dirty="0" err="1" smtClean="0"/>
              <a:t>ssigned</a:t>
            </a:r>
            <a:r>
              <a:rPr lang="ru-RU" sz="2800" dirty="0" smtClean="0"/>
              <a:t> </a:t>
            </a:r>
            <a:r>
              <a:rPr lang="en-US" sz="2800" dirty="0" smtClean="0"/>
              <a:t> Generator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7482" y="407707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предоставляет </a:t>
            </a:r>
            <a:r>
              <a:rPr lang="ru-RU" dirty="0"/>
              <a:t>приложению возможность самостоятельно задать идентификатор объекта перед вызовом метода </a:t>
            </a:r>
            <a:r>
              <a:rPr lang="ru-RU" dirty="0" err="1"/>
              <a:t>save</a:t>
            </a:r>
            <a:r>
              <a:rPr lang="ru-RU" dirty="0"/>
              <a:t>();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87287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27392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35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45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981200"/>
            <a:ext cx="71723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214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разные сущности в вашем приложении, каждая из которых использовала разный генератор идентификаторов. Извлеките идентификаторы из </a:t>
            </a:r>
            <a:r>
              <a:rPr lang="en-US" sz="2800" b="1" dirty="0" smtClean="0"/>
              <a:t>Persistent </a:t>
            </a:r>
            <a:r>
              <a:rPr lang="ru-RU" sz="2800" b="1" dirty="0" smtClean="0"/>
              <a:t>объектов и  выведите их на консоль.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917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88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cap="all" dirty="0" smtClean="0"/>
              <a:t>Основы объектно-реляционного </a:t>
            </a:r>
            <a:r>
              <a:rPr lang="ru-RU" sz="2800" cap="all" dirty="0" err="1" smtClean="0"/>
              <a:t>маппинга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914399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Исправьте ваш </a:t>
            </a:r>
            <a:r>
              <a:rPr lang="en-US" sz="2800" b="1" dirty="0" smtClean="0"/>
              <a:t>hibernate mapping </a:t>
            </a:r>
            <a:r>
              <a:rPr lang="ru-RU" sz="2800" b="1" dirty="0" smtClean="0"/>
              <a:t>таким образом, что бы в именовании класса не было упоминания о пакетах. Перенесите имя схемы в конфигурацию для классов. Соберите проект и опишите проблемы, которые у вас возникли.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595381"/>
            <a:ext cx="3004397" cy="28396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Class-mapping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980728"/>
            <a:ext cx="6143672" cy="54005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1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Class-mapping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87252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6136" y="2769172"/>
            <a:ext cx="1648834" cy="29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2991074"/>
            <a:ext cx="1405077" cy="29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560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19687</TotalTime>
  <Words>788</Words>
  <Application>Microsoft Office PowerPoint</Application>
  <PresentationFormat>Экран (4:3)</PresentationFormat>
  <Paragraphs>138</Paragraphs>
  <Slides>40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ECHTP</vt:lpstr>
      <vt:lpstr>Hibernate. Углубленный курс. Специализация </vt:lpstr>
      <vt:lpstr>The Standard Hibernate 3 Value Names</vt:lpstr>
      <vt:lpstr>The Standard Hibernate 3 Value Names</vt:lpstr>
      <vt:lpstr>The Standard Hibernate 3 Value Names</vt:lpstr>
      <vt:lpstr>Ваши вопросы?</vt:lpstr>
      <vt:lpstr>Основы объектно-реляционного маппинга</vt:lpstr>
      <vt:lpstr>Практика</vt:lpstr>
      <vt:lpstr>Class-mapping</vt:lpstr>
      <vt:lpstr>Class-mapping</vt:lpstr>
      <vt:lpstr>Property-mapping</vt:lpstr>
      <vt:lpstr>Basic property  mappings</vt:lpstr>
      <vt:lpstr>Using derived properties</vt:lpstr>
      <vt:lpstr>Property access strategies</vt:lpstr>
      <vt:lpstr>Ваши вопросы?</vt:lpstr>
      <vt:lpstr>Практика</vt:lpstr>
      <vt:lpstr>Controlling insertion and updates</vt:lpstr>
      <vt:lpstr>Ваши вопросы?</vt:lpstr>
      <vt:lpstr>Практика</vt:lpstr>
      <vt:lpstr>Naming conventions</vt:lpstr>
      <vt:lpstr>Naming conventions</vt:lpstr>
      <vt:lpstr>Ваши вопросы?</vt:lpstr>
      <vt:lpstr>Практика</vt:lpstr>
      <vt:lpstr>Understanding object identity</vt:lpstr>
      <vt:lpstr>Understanding object identity</vt:lpstr>
      <vt:lpstr>Understanding object identity</vt:lpstr>
      <vt:lpstr>Ваши вопросы?</vt:lpstr>
      <vt:lpstr>Database identity with Hibernate</vt:lpstr>
      <vt:lpstr>Choosing primary keys</vt:lpstr>
      <vt:lpstr>Choosing primary keys</vt:lpstr>
      <vt:lpstr>Composite identifier-mapping</vt:lpstr>
      <vt:lpstr>Hibernate’s built-in identifier generator modules</vt:lpstr>
      <vt:lpstr>Increment Generator</vt:lpstr>
      <vt:lpstr>Ваши вопросы?</vt:lpstr>
      <vt:lpstr>Sequence Generator</vt:lpstr>
      <vt:lpstr>Ваши вопросы?</vt:lpstr>
      <vt:lpstr>Seqhilo Generator</vt:lpstr>
      <vt:lpstr>Ваши вопросы?</vt:lpstr>
      <vt:lpstr>Assigned  Generator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 Slabko</cp:lastModifiedBy>
  <cp:revision>983</cp:revision>
  <dcterms:created xsi:type="dcterms:W3CDTF">2011-03-03T20:51:22Z</dcterms:created>
  <dcterms:modified xsi:type="dcterms:W3CDTF">2016-01-25T14:06:10Z</dcterms:modified>
</cp:coreProperties>
</file>