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35"/>
  </p:notesMasterIdLst>
  <p:sldIdLst>
    <p:sldId id="256" r:id="rId2"/>
    <p:sldId id="589" r:id="rId3"/>
    <p:sldId id="588" r:id="rId4"/>
    <p:sldId id="291" r:id="rId5"/>
    <p:sldId id="293" r:id="rId6"/>
    <p:sldId id="294" r:id="rId7"/>
    <p:sldId id="295" r:id="rId8"/>
    <p:sldId id="296" r:id="rId9"/>
    <p:sldId id="297" r:id="rId10"/>
    <p:sldId id="301" r:id="rId11"/>
    <p:sldId id="312" r:id="rId12"/>
    <p:sldId id="300" r:id="rId13"/>
    <p:sldId id="298" r:id="rId14"/>
    <p:sldId id="581" r:id="rId15"/>
    <p:sldId id="299" r:id="rId16"/>
    <p:sldId id="302" r:id="rId17"/>
    <p:sldId id="304" r:id="rId18"/>
    <p:sldId id="303" r:id="rId19"/>
    <p:sldId id="305" r:id="rId20"/>
    <p:sldId id="306" r:id="rId21"/>
    <p:sldId id="307" r:id="rId22"/>
    <p:sldId id="308" r:id="rId23"/>
    <p:sldId id="309" r:id="rId24"/>
    <p:sldId id="310" r:id="rId25"/>
    <p:sldId id="313" r:id="rId26"/>
    <p:sldId id="314" r:id="rId27"/>
    <p:sldId id="582" r:id="rId28"/>
    <p:sldId id="315" r:id="rId29"/>
    <p:sldId id="583" r:id="rId30"/>
    <p:sldId id="585" r:id="rId31"/>
    <p:sldId id="586" r:id="rId32"/>
    <p:sldId id="587" r:id="rId33"/>
    <p:sldId id="584" r:id="rId34"/>
  </p:sldIdLst>
  <p:sldSz cx="9144000" cy="6858000" type="screen4x3"/>
  <p:notesSz cx="6858000" cy="9144000"/>
  <p:custDataLst>
    <p:tags r:id="rId3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2B3A1E69-B5EE-455E-B3DA-156AC29C85E9}">
          <p14:sldIdLst>
            <p14:sldId id="256"/>
            <p14:sldId id="339"/>
            <p14:sldId id="292"/>
            <p14:sldId id="291"/>
            <p14:sldId id="293"/>
            <p14:sldId id="294"/>
            <p14:sldId id="295"/>
            <p14:sldId id="296"/>
            <p14:sldId id="297"/>
            <p14:sldId id="301"/>
            <p14:sldId id="312"/>
            <p14:sldId id="300"/>
            <p14:sldId id="298"/>
            <p14:sldId id="581"/>
            <p14:sldId id="299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00" autoAdjust="0"/>
    <p:restoredTop sz="99304" autoAdjust="0"/>
  </p:normalViewPr>
  <p:slideViewPr>
    <p:cSldViewPr>
      <p:cViewPr>
        <p:scale>
          <a:sx n="100" d="100"/>
          <a:sy n="100" d="100"/>
        </p:scale>
        <p:origin x="-71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64294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64294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64294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64294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857232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</a:t>
            </a:r>
            <a:r>
              <a:rPr lang="ru-RU" sz="1400" dirty="0" smtClean="0">
                <a:latin typeface="Cambria" pitchFamily="18" charset="0"/>
              </a:rPr>
              <a:t>2016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5338" y="6356350"/>
            <a:ext cx="92866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19015"/>
            <a:ext cx="7848872" cy="1470025"/>
          </a:xfrm>
        </p:spPr>
        <p:txBody>
          <a:bodyPr>
            <a:normAutofit fontScale="90000"/>
          </a:bodyPr>
          <a:lstStyle/>
          <a:p>
            <a:r>
              <a:rPr lang="ru-RU" sz="4900" dirty="0"/>
              <a:t>Программирование на </a:t>
            </a:r>
            <a:r>
              <a:rPr lang="en-US" sz="4900" dirty="0"/>
              <a:t>Java</a:t>
            </a:r>
            <a:r>
              <a:rPr lang="en-US" sz="4900" dirty="0" smtClean="0"/>
              <a:t>.</a:t>
            </a:r>
            <a:br>
              <a:rPr lang="en-US" sz="4900" dirty="0" smtClean="0"/>
            </a:br>
            <a:r>
              <a:rPr lang="en-US" sz="4900" dirty="0" err="1"/>
              <a:t>Базовый</a:t>
            </a:r>
            <a:r>
              <a:rPr lang="en-US" sz="4900" dirty="0"/>
              <a:t> </a:t>
            </a:r>
            <a:r>
              <a:rPr lang="en-US" sz="4900" dirty="0" err="1"/>
              <a:t>курс</a:t>
            </a:r>
            <a:r>
              <a:rPr lang="ru-RU" sz="4900" dirty="0"/>
              <a:t>. </a:t>
            </a:r>
            <a:r>
              <a:rPr lang="ru-RU" sz="4900" dirty="0" smtClean="0"/>
              <a:t>Специализация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69492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096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00808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Установите </a:t>
            </a:r>
            <a:r>
              <a:rPr lang="en-US" sz="4000" b="1" dirty="0" smtClean="0"/>
              <a:t>Maven </a:t>
            </a:r>
            <a:r>
              <a:rPr lang="ru-RU" sz="4000" b="1" dirty="0" smtClean="0"/>
              <a:t>и проверьте</a:t>
            </a:r>
            <a:r>
              <a:rPr lang="ru-RU" sz="4000" b="1" dirty="0"/>
              <a:t>, что </a:t>
            </a:r>
            <a:r>
              <a:rPr lang="en-US" sz="4000" b="1" dirty="0" smtClean="0"/>
              <a:t>Maven</a:t>
            </a:r>
            <a:r>
              <a:rPr lang="ru-RU" sz="4000" b="1" dirty="0" smtClean="0"/>
              <a:t> </a:t>
            </a:r>
            <a:r>
              <a:rPr lang="ru-RU" sz="4000" b="1" dirty="0"/>
              <a:t>настроен корректно. </a:t>
            </a:r>
            <a:r>
              <a:rPr lang="ru-RU" sz="4000" b="1" dirty="0" smtClean="0"/>
              <a:t>Выведите</a:t>
            </a:r>
            <a:r>
              <a:rPr lang="en-US" sz="4000" b="1" dirty="0" smtClean="0"/>
              <a:t> </a:t>
            </a:r>
            <a:r>
              <a:rPr lang="en-US" sz="4000" b="1" dirty="0" err="1"/>
              <a:t>версию</a:t>
            </a:r>
            <a:r>
              <a:rPr lang="en-US" sz="4000" b="1" dirty="0"/>
              <a:t> </a:t>
            </a:r>
            <a:r>
              <a:rPr lang="en-US" sz="4000" b="1" dirty="0" smtClean="0"/>
              <a:t>Maven?</a:t>
            </a:r>
            <a:endParaRPr lang="ru-RU" sz="40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2637881" cy="2493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405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427" y="1357298"/>
            <a:ext cx="788927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785786" y="4357694"/>
            <a:ext cx="3286148" cy="1285884"/>
          </a:xfrm>
          <a:prstGeom prst="rect">
            <a:avLst/>
          </a:prstGeom>
          <a:noFill/>
          <a:ln w="920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344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Создание нового проекта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282" y="1268760"/>
            <a:ext cx="867819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З</a:t>
            </a:r>
            <a:r>
              <a:rPr kumimoji="0" lang="ru-RU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апустите консоль (</a:t>
            </a:r>
            <a:r>
              <a:rPr kumimoji="0" lang="en-US" sz="16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cmd</a:t>
            </a:r>
            <a:r>
              <a:rPr kumimoji="0" lang="ru-RU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в </a:t>
            </a:r>
            <a:r>
              <a:rPr kumimoji="0" lang="en-US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windows</a:t>
            </a:r>
            <a:r>
              <a:rPr kumimoji="0" lang="ru-RU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).</a:t>
            </a:r>
            <a:endParaRPr kumimoji="0" lang="ru-RU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Запустите</a:t>
            </a:r>
            <a:r>
              <a:rPr kumimoji="0" lang="en-US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следующую</a:t>
            </a:r>
            <a:r>
              <a:rPr kumimoji="0" lang="en-US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команду</a:t>
            </a:r>
            <a:r>
              <a:rPr kumimoji="0" lang="en-US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ru-RU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M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JM" sz="16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mvn</a:t>
            </a:r>
            <a:r>
              <a:rPr kumimoji="0" lang="en-JM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JM" sz="1600" b="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archetype:generate</a:t>
            </a:r>
            <a:endParaRPr kumimoji="0" lang="ru-RU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Если это первый раз, когда вы запускаете эту команду, вы увидите</a:t>
            </a:r>
            <a:endParaRPr kumimoji="0" lang="en-US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bmk="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 bmk="">
                <a:latin typeface="Arial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ru-RU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ru-RU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статус скачивания в командной строке.</a:t>
            </a:r>
            <a:endParaRPr kumimoji="0" lang="ru-RU" sz="1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Затем вы увидите большой список архетипов, у каждого есть номер, имя, и короткое описание, описывающие, что каждый из них представляет. Выберем архетип по умолчанию. Мы предполагаем, что это архетип номер </a:t>
            </a:r>
            <a:r>
              <a:rPr kumimoji="0" lang="ru-RU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817, </a:t>
            </a:r>
            <a:r>
              <a:rPr kumimoji="0" lang="ru-RU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с именем </a:t>
            </a:r>
            <a:r>
              <a:rPr kumimoji="0" lang="en-US" sz="16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maven</a:t>
            </a:r>
            <a:r>
              <a:rPr kumimoji="0" lang="ru-RU" sz="1600" b="0" i="0" u="none" strike="noStrike" cap="none" normalizeH="0" baseline="0" dirty="0" smtClean="0" bmk="_Toc340336758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n-US" sz="1600" b="0" i="0" u="none" strike="noStrike" cap="none" normalizeH="0" baseline="0" dirty="0" smtClean="0" bmk="_Toc340336758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archetype</a:t>
            </a:r>
            <a:r>
              <a:rPr kumimoji="0" lang="ru-RU" sz="1600" b="0" i="0" u="none" strike="noStrike" cap="none" normalizeH="0" baseline="0" dirty="0" smtClean="0" bmk="_Toc340336758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n-US" sz="1600" b="0" i="0" u="none" strike="noStrike" cap="none" normalizeH="0" baseline="0" dirty="0" err="1" smtClean="0" bmk="_Toc340336758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quickstart</a:t>
            </a:r>
            <a:r>
              <a:rPr kumimoji="0" lang="ru-RU" sz="1600" b="0" i="0" u="none" strike="noStrike" cap="none" normalizeH="0" baseline="0" dirty="0" smtClean="0" bmk="_Toc340336758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 bmk="_Toc340336758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Choose archetype: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1: remote -&gt;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br.com.ingenieux:elasticbeanstalk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-service-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webapp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-archetype (A Maven Archetype Encompassing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RestAssured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Jet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Jackson,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Guice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and Jersey for Publishing JAX-RS-based Services on AWS' Elastic Beanstalk Service)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2: remote -&gt;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br.com.otavio.vraptor.archetypes:vraptor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-archetype-blank (A simple project to start with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VRaptor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4)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1634: remote -&gt;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us.fatehi:schemacrawler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-archetype-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plugin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dbconnector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(-)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1635: remote -&gt;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us.fatehi:schemacrawler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-archetype-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plugin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-lint (-)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89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282" y="1000108"/>
            <a:ext cx="8501058" cy="560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-quickstart-1.0.pom (703 B at 1.1 KB/sec)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Define value for property '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groupId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': :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com.pvt.app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Define value for property '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artifactId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': : simple-project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Define value for property 'version':  1.0-SNAPSHOT: : 1.0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Define value for property 'package': 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com.pvt.app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: :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Confirm properties configuration: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groupId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com.pvt.app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artifactId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: simple-project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version: 1.0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package: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com.pvt.app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 Y: : y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----------------------------------------------------------------------------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Using following parameters for creating project from Old (1.x) Archetype: maven-archetype-quickstart:1.0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----------------------------------------------------------------------------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Parameter: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basedir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, Value: C:\Users\yslabko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Parameter: package, Value: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com.pvt.app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Parameter: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groupId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, Value: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com.pvt.app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Parameter: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artifactId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, Value: simple-project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Parameter: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packageName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, Value: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com.pvt.app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Parameter: version, Value: 1.0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project created from Old (1.x) Archetype in dir: C:\Users\yslabko\simple-project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------------------------------------------------------------------------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BUILD SUCCESS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[INFO] ------------------------------------------------------------------------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Создание нового проекта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1268760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M" sz="2000" b="1" dirty="0" err="1">
                <a:solidFill>
                  <a:srgbClr val="C00000"/>
                </a:solidFill>
              </a:rPr>
              <a:t>mvn</a:t>
            </a:r>
            <a:r>
              <a:rPr lang="en-JM" sz="2000" b="1" dirty="0">
                <a:solidFill>
                  <a:srgbClr val="C00000"/>
                </a:solidFill>
              </a:rPr>
              <a:t> </a:t>
            </a:r>
            <a:r>
              <a:rPr lang="en-JM" sz="2000" b="1" dirty="0" err="1">
                <a:solidFill>
                  <a:srgbClr val="C00000"/>
                </a:solidFill>
              </a:rPr>
              <a:t>archetype:generate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89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Создание нового проекта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465955"/>
            <a:ext cx="480279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b="1" i="1" dirty="0" err="1" smtClean="0"/>
              <a:t>GroupId</a:t>
            </a:r>
            <a:r>
              <a:rPr lang="en-US" sz="2000" b="1" i="1" dirty="0" smtClean="0"/>
              <a:t> - </a:t>
            </a:r>
            <a:r>
              <a:rPr lang="ru-RU" sz="2000" dirty="0"/>
              <a:t>иерархического </a:t>
            </a:r>
            <a:endParaRPr lang="en-US" sz="2000" dirty="0" smtClean="0"/>
          </a:p>
          <a:p>
            <a:r>
              <a:rPr lang="ru-RU" sz="2000" dirty="0" smtClean="0"/>
              <a:t>расположения </a:t>
            </a:r>
            <a:r>
              <a:rPr lang="ru-RU" sz="2000" dirty="0"/>
              <a:t>проекта в </a:t>
            </a:r>
            <a:endParaRPr lang="en-US" sz="2000" dirty="0" smtClean="0"/>
          </a:p>
          <a:p>
            <a:r>
              <a:rPr lang="en-US" sz="2000" dirty="0" smtClean="0"/>
              <a:t>Maven </a:t>
            </a:r>
            <a:r>
              <a:rPr lang="ru-RU" sz="2000" b="1" i="1" dirty="0" err="1" smtClean="0"/>
              <a:t>репозитории</a:t>
            </a:r>
            <a:endParaRPr lang="en-US" sz="2000" b="1" i="1" dirty="0" smtClean="0"/>
          </a:p>
          <a:p>
            <a:endParaRPr lang="en-US" sz="2000" b="1" i="1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i="1" dirty="0" err="1"/>
              <a:t>ArtifactId</a:t>
            </a:r>
            <a:r>
              <a:rPr lang="ru-RU" sz="2000" dirty="0"/>
              <a:t> </a:t>
            </a:r>
            <a:r>
              <a:rPr lang="en-US" sz="2000" dirty="0" smtClean="0"/>
              <a:t>- </a:t>
            </a:r>
            <a:r>
              <a:rPr lang="ru-RU" sz="2000" dirty="0" smtClean="0"/>
              <a:t>идентифицирует ваш проект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i="1" dirty="0" smtClean="0"/>
              <a:t>Version - </a:t>
            </a:r>
            <a:r>
              <a:rPr lang="ru-RU" sz="2000" dirty="0" smtClean="0"/>
              <a:t> </a:t>
            </a:r>
            <a:r>
              <a:rPr lang="ru-RU" sz="2000" dirty="0"/>
              <a:t>указывает версию проекта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214422"/>
            <a:ext cx="396070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360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Компилирование и тестирование проекта</a:t>
            </a:r>
          </a:p>
        </p:txBody>
      </p:sp>
      <p:pic>
        <p:nvPicPr>
          <p:cNvPr id="12290" name="Picture 2" descr="http://gorkuapps.com/wiki/images/2/22/Maven-BuildLifeCyc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33525"/>
            <a:ext cx="6264696" cy="46421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313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Компилирование и тестирование проекта</a:t>
            </a:r>
          </a:p>
        </p:txBody>
      </p:sp>
      <p:pic>
        <p:nvPicPr>
          <p:cNvPr id="14338" name="Picture 2" descr="http://www.openlogic.com/Portals/172122/Images/default-lifecycle-phas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60" y="1484784"/>
            <a:ext cx="6192688" cy="4230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903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Компилирование и тестирование проекта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340768"/>
            <a:ext cx="209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M" sz="2800" b="1" dirty="0" err="1"/>
              <a:t>mvn</a:t>
            </a:r>
            <a:r>
              <a:rPr lang="en-JM" sz="2800" b="1" dirty="0"/>
              <a:t> compile</a:t>
            </a:r>
            <a:endParaRPr lang="ru-RU" sz="28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928830"/>
            <a:ext cx="77533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697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Компилирование и тестирование проекта</a:t>
            </a:r>
          </a:p>
        </p:txBody>
      </p:sp>
      <p:pic>
        <p:nvPicPr>
          <p:cNvPr id="14338" name="Picture 2" descr="http://www.openlogic.com/Portals/172122/Images/default-lifecycle-phas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60" y="1484784"/>
            <a:ext cx="6192688" cy="4230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43608" y="1340768"/>
            <a:ext cx="3299296" cy="12241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427984" y="19528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5724128" y="1629670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/>
              <a:t>*</a:t>
            </a:r>
            <a:r>
              <a:rPr lang="en-US" sz="3600" b="1" dirty="0" smtClean="0"/>
              <a:t>.class</a:t>
            </a:r>
            <a:endParaRPr lang="ru-RU" sz="3600" b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197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Принцип работы. Условия и ограничения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60032" y="1700808"/>
            <a:ext cx="409035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7030A0"/>
                </a:solidFill>
              </a:rPr>
              <a:t>Опоздание </a:t>
            </a:r>
            <a:r>
              <a:rPr lang="ru-RU" b="1" dirty="0" smtClean="0"/>
              <a:t>– рассказ стихотворения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7030A0"/>
                </a:solidFill>
              </a:rPr>
              <a:t>Вопросы</a:t>
            </a:r>
            <a:r>
              <a:rPr lang="ru-RU" b="1" dirty="0" smtClean="0"/>
              <a:t> можно задавать </a:t>
            </a:r>
          </a:p>
          <a:p>
            <a:r>
              <a:rPr lang="ru-RU" b="1" dirty="0" smtClean="0"/>
              <a:t>на любом этапе, но лучше </a:t>
            </a:r>
          </a:p>
          <a:p>
            <a:r>
              <a:rPr lang="ru-RU" b="1" dirty="0" smtClean="0"/>
              <a:t>на определенных секциях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7030A0"/>
                </a:solidFill>
              </a:rPr>
              <a:t>Повторение</a:t>
            </a:r>
            <a:r>
              <a:rPr lang="ru-RU" b="1" dirty="0" smtClean="0"/>
              <a:t> на каждом занятии  </a:t>
            </a:r>
          </a:p>
          <a:p>
            <a:r>
              <a:rPr lang="ru-RU" b="1" dirty="0" smtClean="0"/>
              <a:t>(5-10 минут)</a:t>
            </a:r>
          </a:p>
          <a:p>
            <a:endParaRPr lang="ru-RU" b="1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1957"/>
            <a:ext cx="4536504" cy="439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044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Компилирование и тестирование проекта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28670"/>
            <a:ext cx="1562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M" sz="2800" b="1" dirty="0" err="1"/>
              <a:t>mvn</a:t>
            </a:r>
            <a:r>
              <a:rPr lang="en-JM" sz="2800" b="1" dirty="0"/>
              <a:t>  </a:t>
            </a:r>
            <a:r>
              <a:rPr lang="en-JM" sz="2800" b="1" dirty="0" smtClean="0"/>
              <a:t>test</a:t>
            </a:r>
            <a:endParaRPr lang="ru-RU" sz="28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230960" cy="500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066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Компилирование и тестирование проекта</a:t>
            </a:r>
          </a:p>
        </p:txBody>
      </p:sp>
      <p:pic>
        <p:nvPicPr>
          <p:cNvPr id="5" name="Picture 2" descr="http://www.openlogic.com/Portals/172122/Images/default-lifecycle-phas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26935"/>
            <a:ext cx="4927748" cy="3366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5696" y="2924944"/>
            <a:ext cx="1440160" cy="4320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20" y="1355610"/>
            <a:ext cx="3309340" cy="490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31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Компилирование и тестирование проекта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06" y="1365092"/>
            <a:ext cx="2212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M" sz="2800" b="1" dirty="0" err="1"/>
              <a:t>mvn</a:t>
            </a:r>
            <a:r>
              <a:rPr lang="en-JM" sz="2800" b="1" dirty="0"/>
              <a:t>  </a:t>
            </a:r>
            <a:r>
              <a:rPr lang="en-JM" sz="2800" b="1" dirty="0" smtClean="0"/>
              <a:t>package</a:t>
            </a:r>
            <a:endParaRPr lang="ru-RU" sz="2800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14422"/>
            <a:ext cx="6744648" cy="525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51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Компилирование и тестирование проекта</a:t>
            </a:r>
          </a:p>
        </p:txBody>
      </p:sp>
      <p:pic>
        <p:nvPicPr>
          <p:cNvPr id="5" name="Picture 2" descr="http://www.openlogic.com/Portals/172122/Images/default-lifecycle-phas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26935"/>
            <a:ext cx="4927748" cy="3366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47493" y="3356992"/>
            <a:ext cx="1440160" cy="4320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800"/>
            <a:ext cx="4189395" cy="1973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135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Компилирование и тестирование проекта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071546"/>
            <a:ext cx="1892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M" sz="2800" b="1" dirty="0" err="1"/>
              <a:t>mvn</a:t>
            </a:r>
            <a:r>
              <a:rPr lang="en-JM" sz="2800" b="1" dirty="0"/>
              <a:t>  </a:t>
            </a:r>
            <a:r>
              <a:rPr lang="en-JM" sz="2800" b="1" dirty="0" smtClean="0"/>
              <a:t>install</a:t>
            </a:r>
            <a:endParaRPr lang="ru-RU" sz="2800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48866" r="6666"/>
          <a:stretch>
            <a:fillRect/>
          </a:stretch>
        </p:blipFill>
        <p:spPr bwMode="auto">
          <a:xfrm>
            <a:off x="214282" y="2000240"/>
            <a:ext cx="873471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525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Компилирование и тестирование проекта</a:t>
            </a:r>
          </a:p>
        </p:txBody>
      </p:sp>
      <p:pic>
        <p:nvPicPr>
          <p:cNvPr id="5" name="Picture 2" descr="http://www.openlogic.com/Portals/172122/Images/default-lifecycle-phas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26935"/>
            <a:ext cx="4927748" cy="3366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63688" y="4581128"/>
            <a:ext cx="1440160" cy="4320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41021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60" y="4201839"/>
            <a:ext cx="2305396" cy="16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136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467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034" y="1357298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1. Создать новый </a:t>
            </a:r>
            <a:r>
              <a:rPr lang="en-US" sz="2400" b="1" dirty="0" smtClean="0"/>
              <a:t>Maven </a:t>
            </a:r>
            <a:r>
              <a:rPr lang="ru-RU" sz="2400" b="1" dirty="0" smtClean="0"/>
              <a:t>проект. Произвести сборку проекта.</a:t>
            </a:r>
            <a:endParaRPr lang="en-US" sz="2400" b="1" dirty="0" smtClean="0"/>
          </a:p>
          <a:p>
            <a:r>
              <a:rPr lang="ru-RU" sz="2400" b="1" dirty="0" smtClean="0"/>
              <a:t>2. Изменить </a:t>
            </a:r>
            <a:r>
              <a:rPr lang="ru-RU" sz="2400" b="1" dirty="0"/>
              <a:t>проект, </a:t>
            </a:r>
            <a:r>
              <a:rPr lang="ru-RU" sz="2400" b="1" dirty="0" smtClean="0"/>
              <a:t>добавить </a:t>
            </a:r>
            <a:r>
              <a:rPr lang="ru-RU" sz="2400" b="1" dirty="0"/>
              <a:t>ресурсы. </a:t>
            </a:r>
            <a:endParaRPr lang="ru-RU" sz="2400" b="1" dirty="0" smtClean="0"/>
          </a:p>
          <a:p>
            <a:r>
              <a:rPr lang="ru-RU" sz="2400" b="1" dirty="0" smtClean="0"/>
              <a:t>3. Скомпилируйте </a:t>
            </a:r>
            <a:r>
              <a:rPr lang="ru-RU" sz="2400" b="1" dirty="0"/>
              <a:t>проект с помощью </a:t>
            </a:r>
            <a:r>
              <a:rPr lang="en-US" sz="2400" b="1" dirty="0"/>
              <a:t>maven</a:t>
            </a:r>
            <a:r>
              <a:rPr lang="ru-RU" sz="2400" b="1" dirty="0"/>
              <a:t>. Проверьте, что компиляция прошла успешна. Опишите проблемы, возникшие во время </a:t>
            </a:r>
            <a:r>
              <a:rPr lang="ru-RU" sz="2400" b="1" dirty="0" smtClean="0"/>
              <a:t>компиляции</a:t>
            </a:r>
            <a:r>
              <a:rPr lang="en-US" sz="2400" b="1" dirty="0" smtClean="0"/>
              <a:t>?</a:t>
            </a:r>
            <a:endParaRPr lang="ru-RU" sz="2400" b="1" dirty="0" smtClean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18180"/>
            <a:ext cx="1701402" cy="1608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Unit-</a:t>
            </a:r>
            <a:r>
              <a:rPr lang="ru-RU" sz="2800" dirty="0" smtClean="0"/>
              <a:t>тесты</a:t>
            </a:r>
            <a:r>
              <a:rPr lang="en-US" sz="2800" dirty="0" smtClean="0"/>
              <a:t> </a:t>
            </a:r>
            <a:r>
              <a:rPr lang="ru-RU" sz="2800" dirty="0" smtClean="0"/>
              <a:t>для чего необходимы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215106" cy="493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Основная цель </a:t>
            </a:r>
            <a:r>
              <a:rPr lang="en-US" sz="2800" dirty="0" smtClean="0"/>
              <a:t>Unit-</a:t>
            </a:r>
            <a:r>
              <a:rPr lang="ru-RU" sz="2800" dirty="0" smtClean="0"/>
              <a:t>тестирования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57158" y="2357430"/>
            <a:ext cx="8358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Цель </a:t>
            </a:r>
            <a:r>
              <a:rPr lang="en-US" sz="3600" b="1" dirty="0" smtClean="0"/>
              <a:t>Unit-</a:t>
            </a:r>
            <a:r>
              <a:rPr lang="ru-RU" sz="3600" b="1" dirty="0" smtClean="0"/>
              <a:t>тестирования в изолировании каждого программного модуля и проведение тестирования корректности их работы независимо друг от друга.</a:t>
            </a:r>
            <a:endParaRPr lang="ru-RU" sz="3600" b="1" dirty="0"/>
          </a:p>
        </p:txBody>
      </p:sp>
    </p:spTree>
    <p:extLst>
      <p:ext uri="{BB962C8B-B14F-4D97-AF65-F5344CB8AC3E}">
        <p14:creationId xmlns="" xmlns:p14="http://schemas.microsoft.com/office/powerpoint/2010/main" val="12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Содержание модуля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066925"/>
            <a:ext cx="82772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9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Зависимость на </a:t>
            </a:r>
            <a:r>
              <a:rPr lang="en-US" sz="2800" dirty="0" err="1" smtClean="0"/>
              <a:t>JUnit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285860"/>
            <a:ext cx="4000496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junit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junit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&gt;4.12&lt;/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scope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scope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000100" y="3357562"/>
            <a:ext cx="642942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org.junit.Assert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org.junit.Test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test.App.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isValidSum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/**</a:t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simple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*/</a:t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testValidSum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isValidSum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isValidSum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143372" y="1357298"/>
            <a:ext cx="4714908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Hello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   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isValidSum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Покрытие кода. </a:t>
            </a:r>
            <a:r>
              <a:rPr lang="en-US" sz="2800" dirty="0" err="1" smtClean="0"/>
              <a:t>Cobertura</a:t>
            </a:r>
            <a:r>
              <a:rPr lang="en-US" sz="2800" dirty="0" smtClean="0"/>
              <a:t> </a:t>
            </a:r>
            <a:r>
              <a:rPr lang="ru-RU" sz="2800" dirty="0" err="1" smtClean="0"/>
              <a:t>плагин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42844" y="1571612"/>
            <a:ext cx="5786478" cy="18158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dependencies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org.codehaus.mojo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cobertura-maven-plugin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&gt;2.7&lt;/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dependencies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00364" y="3571876"/>
            <a:ext cx="6000792" cy="18158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reporting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plugin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org.codehaus.mojo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cobertura-maven-plugin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&gt;2.7&lt;/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plugin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plugins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reporting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Покрытие кода. </a:t>
            </a:r>
            <a:r>
              <a:rPr lang="en-US" sz="2800" dirty="0" err="1" smtClean="0"/>
              <a:t>Cobertura</a:t>
            </a:r>
            <a:r>
              <a:rPr lang="en-US" sz="2800" dirty="0" smtClean="0"/>
              <a:t> </a:t>
            </a:r>
            <a:r>
              <a:rPr lang="ru-RU" sz="2800" dirty="0" err="1" smtClean="0"/>
              <a:t>плагин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00034" y="1285860"/>
            <a:ext cx="557216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&gt;</a:t>
            </a:r>
            <a:r>
              <a:rPr lang="en-US" sz="1600" b="1" dirty="0" err="1" smtClean="0"/>
              <a:t>mvn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cobertura:cobertura</a:t>
            </a:r>
            <a:endParaRPr lang="en-US" sz="1600" b="1" dirty="0" smtClean="0"/>
          </a:p>
          <a:p>
            <a:endParaRPr lang="en-US" sz="1200" dirty="0" smtClean="0"/>
          </a:p>
          <a:p>
            <a:r>
              <a:rPr lang="en-US" sz="1200" dirty="0" smtClean="0"/>
              <a:t>[INFO] ------------------------------------------------------------------------</a:t>
            </a:r>
          </a:p>
          <a:p>
            <a:r>
              <a:rPr lang="en-US" sz="1200" dirty="0" smtClean="0"/>
              <a:t>[INFO] Building test 1.0</a:t>
            </a:r>
          </a:p>
          <a:p>
            <a:r>
              <a:rPr lang="en-US" sz="1200" dirty="0" smtClean="0"/>
              <a:t>[INFO] ------------------------------------------------------------------------</a:t>
            </a:r>
          </a:p>
          <a:p>
            <a:r>
              <a:rPr lang="en-US" sz="1200" dirty="0" smtClean="0"/>
              <a:t>[INFO] </a:t>
            </a:r>
          </a:p>
          <a:p>
            <a:r>
              <a:rPr lang="en-US" sz="1200" dirty="0" smtClean="0"/>
              <a:t>[INFO] &gt;&gt;&gt; cobertura-maven-plugin:2.7:cobertura (default-</a:t>
            </a:r>
            <a:r>
              <a:rPr lang="en-US" sz="1200" dirty="0" err="1" smtClean="0"/>
              <a:t>cli</a:t>
            </a:r>
            <a:r>
              <a:rPr lang="en-US" sz="1200" dirty="0" smtClean="0"/>
              <a:t>) @ test &gt;&gt;&gt;</a:t>
            </a:r>
          </a:p>
          <a:p>
            <a:r>
              <a:rPr lang="en-US" sz="1200" dirty="0" smtClean="0"/>
              <a:t>[INFO] </a:t>
            </a:r>
          </a:p>
          <a:p>
            <a:r>
              <a:rPr lang="en-US" sz="1200" dirty="0" smtClean="0"/>
              <a:t>[INFO] --- maven-resources-plugin:2.5:resources (default-resources) @ test ---</a:t>
            </a:r>
          </a:p>
          <a:p>
            <a:r>
              <a:rPr lang="en-US" sz="1200" dirty="0" smtClean="0"/>
              <a:t>[debug] execute contextualize</a:t>
            </a:r>
          </a:p>
          <a:p>
            <a:r>
              <a:rPr lang="en-US" sz="1200" dirty="0" smtClean="0"/>
              <a:t>[INFO] Using 'UTF-8' encoding to copy filtered resources.</a:t>
            </a:r>
          </a:p>
          <a:p>
            <a:r>
              <a:rPr lang="en-US" sz="1200" dirty="0" smtClean="0"/>
              <a:t>[INFO] skip non existing </a:t>
            </a:r>
            <a:r>
              <a:rPr lang="en-US" sz="1200" dirty="0" err="1" smtClean="0"/>
              <a:t>resourceDirectory</a:t>
            </a:r>
            <a:r>
              <a:rPr lang="en-US" sz="1200" dirty="0" smtClean="0"/>
              <a:t> C:\ghx\test\src\main\resources</a:t>
            </a:r>
            <a:endParaRPr lang="ru-RU" sz="12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857628"/>
            <a:ext cx="80200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034" y="1357298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1. </a:t>
            </a:r>
            <a:r>
              <a:rPr lang="ru-RU" sz="2400" b="1" dirty="0" smtClean="0"/>
              <a:t>Для заданного выше задания добавить </a:t>
            </a:r>
            <a:r>
              <a:rPr lang="ru-RU" sz="2400" b="1" dirty="0" smtClean="0"/>
              <a:t>поддержку </a:t>
            </a:r>
            <a:r>
              <a:rPr lang="en-US" sz="2400" b="1" dirty="0" smtClean="0"/>
              <a:t>unit-</a:t>
            </a:r>
            <a:r>
              <a:rPr lang="ru-RU" sz="2400" b="1" dirty="0" smtClean="0"/>
              <a:t>тестирования.</a:t>
            </a:r>
            <a:endParaRPr lang="en-US" sz="2400" b="1" dirty="0" smtClean="0"/>
          </a:p>
          <a:p>
            <a:r>
              <a:rPr lang="ru-RU" sz="2400" b="1" dirty="0" smtClean="0"/>
              <a:t>2. Написать </a:t>
            </a:r>
            <a:r>
              <a:rPr lang="en-US" sz="2400" b="1" dirty="0" smtClean="0"/>
              <a:t>unit</a:t>
            </a:r>
            <a:r>
              <a:rPr lang="ru-RU" sz="2400" b="1" dirty="0" smtClean="0"/>
              <a:t>-тесты. Проверить работоспособность сборки приложения.</a:t>
            </a:r>
          </a:p>
          <a:p>
            <a:r>
              <a:rPr lang="ru-RU" sz="2400" b="1" dirty="0" smtClean="0"/>
              <a:t>3. Добавить </a:t>
            </a:r>
            <a:r>
              <a:rPr lang="ru-RU" sz="2400" b="1" dirty="0" err="1" smtClean="0"/>
              <a:t>плагин</a:t>
            </a:r>
            <a:r>
              <a:rPr lang="ru-RU" sz="2400" b="1" dirty="0" smtClean="0"/>
              <a:t>, определяющий % покрытия кода тестами.</a:t>
            </a:r>
            <a:endParaRPr lang="ru-RU" sz="24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18180"/>
            <a:ext cx="1701402" cy="1608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Основы</a:t>
            </a:r>
            <a:r>
              <a:rPr lang="en-US" sz="2400" dirty="0"/>
              <a:t> Apache Maven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427" y="1357298"/>
            <a:ext cx="788927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99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Настройка </a:t>
            </a:r>
            <a:r>
              <a:rPr lang="en-US" sz="2400" dirty="0"/>
              <a:t>Apache Maven</a:t>
            </a:r>
            <a:r>
              <a:rPr lang="ru-RU" sz="2400" dirty="0"/>
              <a:t> для </a:t>
            </a:r>
            <a:r>
              <a:rPr lang="en-US" sz="2400" dirty="0"/>
              <a:t>Windows</a:t>
            </a:r>
            <a:endParaRPr lang="ru-RU" sz="2400" dirty="0"/>
          </a:p>
        </p:txBody>
      </p:sp>
      <p:pic>
        <p:nvPicPr>
          <p:cNvPr id="3077" name="Picture 5" descr="H:\Work\дизайн\курсы\Graphic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32775"/>
            <a:ext cx="2771800" cy="2189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media.techtarget.com/tss/static/articles/content/MavenMagic/Figur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0604"/>
            <a:ext cx="5534025" cy="3314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60" y="1196752"/>
            <a:ext cx="454189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9552" y="1628800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Упрощает и стандартизирует процесс сборки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13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Почему же </a:t>
            </a:r>
            <a:r>
              <a:rPr lang="en-US" sz="2800" dirty="0" smtClean="0"/>
              <a:t>Maven?</a:t>
            </a:r>
            <a:endParaRPr lang="ru-RU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41" y="1484784"/>
            <a:ext cx="6279683" cy="465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188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Установка </a:t>
            </a:r>
            <a:r>
              <a:rPr lang="en-US" sz="2800" dirty="0" smtClean="0"/>
              <a:t>Maven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3832790" cy="256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83064" y="1318260"/>
            <a:ext cx="279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apache-maven-3.0.4-bin.zip</a:t>
            </a:r>
            <a:endParaRPr lang="ru-RU" dirty="0"/>
          </a:p>
        </p:txBody>
      </p:sp>
      <p:pic>
        <p:nvPicPr>
          <p:cNvPr id="10" name="Picture 10"/>
          <p:cNvPicPr/>
          <p:nvPr/>
        </p:nvPicPr>
        <p:blipFill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2643"/>
            <a:ext cx="4189988" cy="4695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83064" y="4399770"/>
            <a:ext cx="38293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Пуск </a:t>
            </a:r>
            <a:r>
              <a:rPr lang="ru-RU" sz="2000" b="1" dirty="0" smtClean="0">
                <a:sym typeface="Wingdings" pitchFamily="2" charset="2"/>
              </a:rPr>
              <a:t>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ru-RU" sz="2000" b="1" dirty="0" smtClean="0">
                <a:sym typeface="Wingdings" pitchFamily="2" charset="2"/>
              </a:rPr>
              <a:t>Панель Управления </a:t>
            </a:r>
          </a:p>
          <a:p>
            <a:pPr marL="285750" indent="-285750">
              <a:buFont typeface="Wingdings"/>
              <a:buChar char="à"/>
            </a:pPr>
            <a:r>
              <a:rPr lang="ru-RU" sz="2000" b="1" dirty="0" smtClean="0">
                <a:sym typeface="Wingdings" pitchFamily="2" charset="2"/>
              </a:rPr>
              <a:t>Система 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ru-RU" sz="2000" b="1" dirty="0" smtClean="0">
                <a:sym typeface="Wingdings" pitchFamily="2" charset="2"/>
              </a:rPr>
              <a:t>Дополнительно </a:t>
            </a:r>
            <a:endParaRPr lang="en-US" sz="2000" b="1" dirty="0" smtClean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ru-RU" sz="2000" b="1" dirty="0" smtClean="0">
                <a:sym typeface="Wingdings" pitchFamily="2" charset="2"/>
              </a:rPr>
              <a:t>Переменные Среды</a:t>
            </a:r>
            <a:endParaRPr lang="ru-RU" sz="2000" b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597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Установка </a:t>
            </a:r>
            <a:r>
              <a:rPr lang="en-US" sz="2800" dirty="0"/>
              <a:t>Maven</a:t>
            </a:r>
            <a:endParaRPr lang="ru-RU" sz="2800" dirty="0"/>
          </a:p>
        </p:txBody>
      </p:sp>
      <p:pic>
        <p:nvPicPr>
          <p:cNvPr id="4" name="Picture 9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6" y="2426793"/>
            <a:ext cx="3539272" cy="1452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8"/>
          <p:cNvPicPr/>
          <p:nvPr/>
        </p:nvPicPr>
        <p:blipFill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87" y="4285456"/>
            <a:ext cx="3759618" cy="159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1"/>
          <p:cNvPicPr/>
          <p:nvPr/>
        </p:nvPicPr>
        <p:blipFill>
          <a:blip r:embed="rId4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981" y="1668869"/>
            <a:ext cx="5310534" cy="19793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6372200" y="4005064"/>
            <a:ext cx="2194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mvn</a:t>
            </a:r>
            <a:r>
              <a:rPr lang="en-US" sz="2800" b="1" dirty="0" smtClean="0"/>
              <a:t> -version </a:t>
            </a:r>
            <a:endParaRPr lang="ru-RU" sz="2800" b="1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278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8159"/>
            <a:ext cx="4415476" cy="61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Установка </a:t>
            </a:r>
            <a:r>
              <a:rPr lang="en-US" sz="2800" dirty="0" smtClean="0"/>
              <a:t>Maven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1660738"/>
            <a:ext cx="3798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d:\maven-3.0.4\conf\settings.xml</a:t>
            </a:r>
            <a:endParaRPr lang="ru-RU" sz="2000" b="1" dirty="0"/>
          </a:p>
        </p:txBody>
      </p:sp>
      <p:pic>
        <p:nvPicPr>
          <p:cNvPr id="7172" name="Picture 4" descr="http://blogs.technet.com/cfs-file.ashx/__key/communityserver-blogs-components-weblogfiles/00-00-00-86-73-metablogapi/8524.Interview_5F00_3C7EF47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6" y="2564904"/>
            <a:ext cx="3303996" cy="22037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68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15230</TotalTime>
  <Words>747</Words>
  <Application>Microsoft Office PowerPoint</Application>
  <PresentationFormat>Экран (4:3)</PresentationFormat>
  <Paragraphs>155</Paragraphs>
  <Slides>33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ECHTP</vt:lpstr>
      <vt:lpstr>Программирование на Java. Базовый курс. Специализация </vt:lpstr>
      <vt:lpstr>Принцип работы. Условия и ограничения</vt:lpstr>
      <vt:lpstr>Содержание модуля</vt:lpstr>
      <vt:lpstr>Основы Apache Maven</vt:lpstr>
      <vt:lpstr>Настройка Apache Maven для Windows</vt:lpstr>
      <vt:lpstr>Почему же Maven?</vt:lpstr>
      <vt:lpstr>Установка Maven</vt:lpstr>
      <vt:lpstr>Установка Maven</vt:lpstr>
      <vt:lpstr>Установка Maven</vt:lpstr>
      <vt:lpstr>Ваши вопросы?</vt:lpstr>
      <vt:lpstr>Практика</vt:lpstr>
      <vt:lpstr>Слайд 12</vt:lpstr>
      <vt:lpstr>Создание нового проекта</vt:lpstr>
      <vt:lpstr>Создание нового проекта</vt:lpstr>
      <vt:lpstr>Создание нового проекта</vt:lpstr>
      <vt:lpstr>Компилирование и тестирование проекта</vt:lpstr>
      <vt:lpstr>Компилирование и тестирование проекта</vt:lpstr>
      <vt:lpstr>Компилирование и тестирование проекта</vt:lpstr>
      <vt:lpstr>Компилирование и тестирование проекта</vt:lpstr>
      <vt:lpstr>Компилирование и тестирование проекта</vt:lpstr>
      <vt:lpstr>Компилирование и тестирование проекта</vt:lpstr>
      <vt:lpstr>Компилирование и тестирование проекта</vt:lpstr>
      <vt:lpstr>Компилирование и тестирование проекта</vt:lpstr>
      <vt:lpstr>Компилирование и тестирование проекта</vt:lpstr>
      <vt:lpstr>Компилирование и тестирование проекта</vt:lpstr>
      <vt:lpstr>Ваши вопросы?</vt:lpstr>
      <vt:lpstr>Практика</vt:lpstr>
      <vt:lpstr>Unit-тесты для чего необходимы</vt:lpstr>
      <vt:lpstr>Основная цель Unit-тестирования</vt:lpstr>
      <vt:lpstr>Зависимость на JUnit</vt:lpstr>
      <vt:lpstr>Покрытие кода. Cobertura плагин.</vt:lpstr>
      <vt:lpstr>Покрытие кода. Cobertura плагин.</vt:lpstr>
      <vt:lpstr>Практика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660</cp:revision>
  <dcterms:created xsi:type="dcterms:W3CDTF">2011-03-03T20:51:22Z</dcterms:created>
  <dcterms:modified xsi:type="dcterms:W3CDTF">2016-07-28T14:06:49Z</dcterms:modified>
</cp:coreProperties>
</file>