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84" r:id="rId1"/>
  </p:sldMasterIdLst>
  <p:notesMasterIdLst>
    <p:notesMasterId r:id="rId47"/>
  </p:notesMasterIdLst>
  <p:sldIdLst>
    <p:sldId id="256" r:id="rId2"/>
    <p:sldId id="316" r:id="rId3"/>
    <p:sldId id="317" r:id="rId4"/>
    <p:sldId id="318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582" r:id="rId15"/>
    <p:sldId id="583" r:id="rId16"/>
    <p:sldId id="584" r:id="rId17"/>
    <p:sldId id="585" r:id="rId18"/>
    <p:sldId id="586" r:id="rId19"/>
    <p:sldId id="587" r:id="rId20"/>
    <p:sldId id="588" r:id="rId21"/>
    <p:sldId id="589" r:id="rId22"/>
    <p:sldId id="590" r:id="rId23"/>
    <p:sldId id="591" r:id="rId24"/>
    <p:sldId id="592" r:id="rId25"/>
    <p:sldId id="594" r:id="rId26"/>
    <p:sldId id="593" r:id="rId27"/>
    <p:sldId id="596" r:id="rId28"/>
    <p:sldId id="597" r:id="rId29"/>
    <p:sldId id="598" r:id="rId30"/>
    <p:sldId id="599" r:id="rId31"/>
    <p:sldId id="600" r:id="rId32"/>
    <p:sldId id="601" r:id="rId33"/>
    <p:sldId id="603" r:id="rId34"/>
    <p:sldId id="604" r:id="rId35"/>
    <p:sldId id="605" r:id="rId36"/>
    <p:sldId id="606" r:id="rId37"/>
    <p:sldId id="607" r:id="rId38"/>
    <p:sldId id="608" r:id="rId39"/>
    <p:sldId id="609" r:id="rId40"/>
    <p:sldId id="610" r:id="rId41"/>
    <p:sldId id="611" r:id="rId42"/>
    <p:sldId id="612" r:id="rId43"/>
    <p:sldId id="620" r:id="rId44"/>
    <p:sldId id="613" r:id="rId45"/>
    <p:sldId id="614" r:id="rId46"/>
  </p:sldIdLst>
  <p:sldSz cx="9144000" cy="6858000" type="screen4x3"/>
  <p:notesSz cx="6858000" cy="9144000"/>
  <p:custDataLst>
    <p:tags r:id="rId4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2B3A1E69-B5EE-455E-B3DA-156AC29C85E9}">
          <p14:sldIdLst>
            <p14:sldId id="256"/>
            <p14:sldId id="311"/>
            <p14:sldId id="339"/>
            <p14:sldId id="292"/>
            <p14:sldId id="291"/>
            <p14:sldId id="293"/>
            <p14:sldId id="294"/>
            <p14:sldId id="295"/>
            <p14:sldId id="296"/>
            <p14:sldId id="297"/>
            <p14:sldId id="301"/>
            <p14:sldId id="312"/>
            <p14:sldId id="300"/>
            <p14:sldId id="298"/>
            <p14:sldId id="299"/>
            <p14:sldId id="302"/>
            <p14:sldId id="304"/>
            <p14:sldId id="303"/>
            <p14:sldId id="305"/>
            <p14:sldId id="306"/>
            <p14:sldId id="307"/>
            <p14:sldId id="308"/>
            <p14:sldId id="309"/>
            <p14:sldId id="310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3"/>
            <p14:sldId id="351"/>
            <p14:sldId id="352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6"/>
            <p14:sldId id="365"/>
            <p14:sldId id="367"/>
            <p14:sldId id="368"/>
            <p14:sldId id="369"/>
            <p14:sldId id="370"/>
            <p14:sldId id="371"/>
            <p14:sldId id="372"/>
            <p14:sldId id="376"/>
            <p14:sldId id="373"/>
            <p14:sldId id="374"/>
            <p14:sldId id="375"/>
            <p14:sldId id="377"/>
            <p14:sldId id="378"/>
            <p14:sldId id="379"/>
            <p14:sldId id="380"/>
            <p14:sldId id="381"/>
            <p14:sldId id="383"/>
            <p14:sldId id="382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8"/>
            <p14:sldId id="399"/>
            <p14:sldId id="400"/>
            <p14:sldId id="401"/>
            <p14:sldId id="403"/>
            <p14:sldId id="402"/>
            <p14:sldId id="437"/>
            <p14:sldId id="438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9"/>
            <p14:sldId id="428"/>
            <p14:sldId id="430"/>
            <p14:sldId id="431"/>
            <p14:sldId id="432"/>
            <p14:sldId id="433"/>
            <p14:sldId id="434"/>
            <p14:sldId id="435"/>
            <p14:sldId id="436"/>
            <p14:sldId id="439"/>
            <p14:sldId id="440"/>
            <p14:sldId id="442"/>
            <p14:sldId id="441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3"/>
            <p14:sldId id="510"/>
            <p14:sldId id="511"/>
            <p14:sldId id="512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2"/>
            <p14:sldId id="553"/>
            <p14:sldId id="551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6"/>
            <p14:sldId id="565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600" autoAdjust="0"/>
    <p:restoredTop sz="99304" autoAdjust="0"/>
  </p:normalViewPr>
  <p:slideViewPr>
    <p:cSldViewPr>
      <p:cViewPr varScale="1">
        <p:scale>
          <a:sx n="104" d="100"/>
          <a:sy n="104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46506-B779-4117-8B55-0544C7FE9E15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BBA1-408C-4EE7-B0AE-37262F48D4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883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609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E3744B-4E51-4A7F-AB41-F0867538F827}" type="datetimeFigureOut">
              <a:rPr lang="ru-RU" smtClean="0"/>
              <a:pPr/>
              <a:t>пн 01.08.16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Century Gothic" pitchFamily="34" charset="0"/>
              </a:rPr>
              <a:t>201</a:t>
            </a:r>
            <a:r>
              <a:rPr lang="en-US" sz="3600" b="1" dirty="0" smtClean="0">
                <a:solidFill>
                  <a:schemeClr val="bg1"/>
                </a:solidFill>
                <a:latin typeface="Century Gothic" pitchFamily="34" charset="0"/>
              </a:rPr>
              <a:t>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627784" y="6351152"/>
            <a:ext cx="568863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600" dirty="0" smtClean="0">
                <a:latin typeface="Cambria" pitchFamily="18" charset="0"/>
              </a:rPr>
              <a:t>Образовательный центр Парка высоких технологий, 201</a:t>
            </a:r>
            <a:r>
              <a:rPr lang="en-US" sz="1600" dirty="0" smtClean="0">
                <a:latin typeface="Cambria" pitchFamily="18" charset="0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784" y="1844824"/>
            <a:ext cx="5686400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3886200"/>
            <a:ext cx="5680720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594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0466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6413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275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1" cap="all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3634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756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5603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7199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9118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9982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5865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7" y="980728"/>
            <a:ext cx="9144000" cy="180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5496010" cy="3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400" dirty="0" smtClean="0">
                <a:latin typeface="Cambria" pitchFamily="18" charset="0"/>
              </a:rPr>
              <a:t>Образовательный центр Парка высоких технологий, 201</a:t>
            </a:r>
            <a:r>
              <a:rPr lang="en-US" sz="1400" dirty="0" smtClean="0">
                <a:latin typeface="Cambria" pitchFamily="18" charset="0"/>
              </a:rPr>
              <a:t>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itchFamily="18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7993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19015"/>
            <a:ext cx="7848872" cy="1470025"/>
          </a:xfrm>
        </p:spPr>
        <p:txBody>
          <a:bodyPr>
            <a:normAutofit fontScale="90000"/>
          </a:bodyPr>
          <a:lstStyle/>
          <a:p>
            <a:r>
              <a:rPr lang="ru-RU" sz="4900" dirty="0"/>
              <a:t>Программирование на </a:t>
            </a:r>
            <a:r>
              <a:rPr lang="en-US" sz="4900" dirty="0"/>
              <a:t>Java</a:t>
            </a:r>
            <a:r>
              <a:rPr lang="en-US" sz="4900" dirty="0" smtClean="0"/>
              <a:t>.</a:t>
            </a:r>
            <a:br>
              <a:rPr lang="en-US" sz="4900" dirty="0" smtClean="0"/>
            </a:br>
            <a:r>
              <a:rPr lang="en-US" sz="4900" dirty="0" err="1"/>
              <a:t>Базовый</a:t>
            </a:r>
            <a:r>
              <a:rPr lang="en-US" sz="4900" dirty="0"/>
              <a:t> </a:t>
            </a:r>
            <a:r>
              <a:rPr lang="en-US" sz="4900" dirty="0" err="1"/>
              <a:t>курс</a:t>
            </a:r>
            <a:r>
              <a:rPr lang="ru-RU" sz="4900" dirty="0"/>
              <a:t>. </a:t>
            </a:r>
            <a:r>
              <a:rPr lang="ru-RU" sz="4900" dirty="0" smtClean="0"/>
              <a:t>Специализация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886200"/>
            <a:ext cx="2376264" cy="694928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Иван Спресов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ru-RU" b="1" dirty="0" smtClean="0">
                <a:solidFill>
                  <a:srgbClr val="C00000"/>
                </a:solidFill>
              </a:rPr>
              <a:t>Юлий Слабко</a:t>
            </a:r>
          </a:p>
        </p:txBody>
      </p:sp>
      <p:pic>
        <p:nvPicPr>
          <p:cNvPr id="4" name="Picture 5" descr="agile_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645024"/>
            <a:ext cx="3290888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Описание жизненного цикла сборки</a:t>
            </a:r>
          </a:p>
        </p:txBody>
      </p:sp>
      <p:pic>
        <p:nvPicPr>
          <p:cNvPr id="23554" name="Picture 2" descr="http://gemsres.com/story/may07/383048/fig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20179"/>
            <a:ext cx="8740021" cy="302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575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Жизненный цикл очистки</a:t>
            </a:r>
            <a:r>
              <a:rPr lang="ru-RU" sz="2800" dirty="0"/>
              <a:t> </a:t>
            </a:r>
          </a:p>
        </p:txBody>
      </p:sp>
      <p:pic>
        <p:nvPicPr>
          <p:cNvPr id="24578" name="Picture 2" descr="H:\Work\дизайн\курсы\Graphic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01668" y="1628800"/>
            <a:ext cx="3219987" cy="432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194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Жизненный цикл очистки</a:t>
            </a:r>
            <a:r>
              <a:rPr lang="ru-RU" sz="2800" dirty="0"/>
              <a:t>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84623" y="1220079"/>
            <a:ext cx="3651873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4142286" cy="2426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38488"/>
            <a:ext cx="4142286" cy="265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9489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474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700808"/>
            <a:ext cx="74168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Измените </a:t>
            </a:r>
            <a:r>
              <a:rPr lang="ru-RU" sz="2400" b="1" dirty="0" smtClean="0"/>
              <a:t>проект. Произведите фазу очистки проекта. Скомпилируйте </a:t>
            </a:r>
            <a:r>
              <a:rPr lang="ru-RU" sz="2400" b="1" dirty="0"/>
              <a:t>проект с помощью </a:t>
            </a:r>
            <a:r>
              <a:rPr lang="en-US" sz="2400" b="1" dirty="0"/>
              <a:t>maven</a:t>
            </a:r>
            <a:r>
              <a:rPr lang="ru-RU" sz="2400" b="1" dirty="0"/>
              <a:t>. Проверьте, что компиляция прошла успешна. Опишите проблемы, возникшие во время </a:t>
            </a:r>
            <a:r>
              <a:rPr lang="ru-RU" sz="2400" b="1" dirty="0" smtClean="0"/>
              <a:t>компиляции</a:t>
            </a:r>
            <a:r>
              <a:rPr lang="en-US" sz="2400" b="1" dirty="0" smtClean="0"/>
              <a:t>?</a:t>
            </a:r>
            <a:endParaRPr lang="ru-RU" sz="24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76866" y="3356992"/>
            <a:ext cx="3018811" cy="285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995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:\Work\дизайн\курсы\Graphic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40768"/>
            <a:ext cx="5480051" cy="49863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356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Описание </a:t>
            </a:r>
            <a:r>
              <a:rPr lang="ru-RU" sz="2800" dirty="0" err="1"/>
              <a:t>профайлов</a:t>
            </a:r>
            <a:r>
              <a:rPr lang="ru-RU" sz="2800" dirty="0"/>
              <a:t> сборки</a:t>
            </a:r>
          </a:p>
        </p:txBody>
      </p:sp>
      <p:sp>
        <p:nvSpPr>
          <p:cNvPr id="5" name="AutoShape 2" descr="data:image/jpeg;base64,/9j/4AAQSkZJRgABAQAAAQABAAD/2wCEAAkGBhASEBQUEhMUEBQUEhUQFRUXFBAVFBUVFRcXFBQQFBIXHCYeFxkjGRUUHy8gIycpLC0sFR4xNTAqNSYrLCkBCQoKDgwOGg8PGi0hHCQtMCkuLC8yKSwsMiksLSksLC8pLCw1KSwsKSwpKSwsKSksKSwpKSwsKSwpLCwsKSksLP/AABEIAM0A9gMBIgACEQEDEQH/xAAcAAEAAgIDAQAAAAAAAAAAAAAABQYBBwIDBAj/xABQEAACAQIBBQcOCQoGAwEAAAAAAQIDEQQFBhIhMRNBUWFxkbEHFiIjMlJyc4GCkqHB0RQkNEJTYpOy0iUzQ3Sio7PC0+EVRFRjZIPD8PEX/8QAGgEBAAIDAQAAAAAAAAAAAAAAAAIFAQMEBv/EADERAQACAQICBwcEAwEAAAAAAAABAgMEERRRBRUhMTNBcRITIzKBkaEiQlJhNMHwsf/aAAwDAQACEQMRAD8A3Nj8rUKOjutSNPSbUdJ2u0rtLyHl66sF9PT5ytdVKHYYd7+nVivLSl7ikZCyBXxEpRptN6N7aS1WsnK7fGtQG2J54YJOzrR8im1zpGOvLA/TL0Kv4TXy6nuUO9h6cfec31Occ18xeevYwNj4DODDV5ONKopySva0lq4eySvtPVi3NQluai52eipXUW+BtbCEzPzZ+C0uy11ZWUnqdktkU/W+NlhaMSKU87sam4yo0IyWqUXOtdPg7kz134z6LD+nW/CT+W8hRrxunoVEuxna/myj86P/AKil4yjWoy0akYxfDpOz44vfKrUX1GKeyd4W+mpp8sbTG0pbruxn0WH9Ot+Edd+L+ioenW/CQfwl/U9Iw8U+Gn6RycZn5u3gsHJPdd+K+joelV/CdUs7sbfVDDpce7P1kJ8KfDT5zO7T+r+0OLz82eC0/JMdd+O73Dfv/eY68Mb3uH5q3vIV1p/V9ZxdaX1f2jHFajmzwWm5flOdeWM7zD81b3nqydnJjq1RRjToPha3ZJLhbuRWRsj1sQ9WjGCeuVm9fAlfWy2VXSwVC8YuT4Em5TlxtbOXeO3T21F/1Xnarg1VdNj/AEUjezGcGctLCU7z7Kb1Rgnrk/YuMrdPPTHSV9ChTvr0XGrJpb12ppXK9OhWnWlWqydWcndaUJWhxJJbydvId+nU4F6NQjqNXffbFH1T0uhpt7WX7J5Z347/AI/2db+oOu7G8GH+zrf1CEUKz+bq8XVOW51+9/d1Tk4rUc3bwmm5R902s7MbwYf7Or/UM9dmM4KHoVf6hCaNbvX9lVMqNbvX9lWHE6ljhdLyj7piedWN3nh1/wBVV/8AkRx66cf32H+xq/1iL+D4jvH9lVDw+I7yX2NUz7/U/wB/ZjhtL/X3SfXTj++w/wBjV/rEpkDKeOrT7PcdzT7JqnUi+SN6j1njyLmzUqLTqvRi9kVFqT5b7EW+hh4wioxVklZIsNNXPb9WSexWaq2nr+nHHaj5504KM5QeJoqcHoyjukdKLW1NbxnrqwX+ppenEr2eOZMq1VVsPFacloVVdR0ltjV176ep8KfEVxdT3KHBH04/iLFWtjLOXB/6il6cR1y4P/UUvTia1rdTzH2epLj0435V2RVsoXspRn2LjpLW07W4OMD6DpVoyScWpJq6ad01wpgjc1vkdDxaAFd6p8O1Yd7yqzXPRqe5kL1MI/G5+KfSid6p67RQ/WH/AAapX+pjUfwuXA6bWvitf2AbUAAAAAYsYcEcgBx3NcC5kNzXAjkDG0M7uO5rgRnRMgbMMaI0TIGw46JmxkGdhjRGiZA2GLCxkAYsLGQNhiwcTIGwwoixkAAAB04x9rn4Euhnz3ivzEPAp9CPoPHX3KpZNvQlZLa3Z6kfP2NpyVOEXFp6ML6raOjZSUlvNPVYDe2bithKPio9AOeQY2wtFf7UOgAdOcOQY4unGEpygo1FUurO9oyi078Un6juyTkShh46NKCjwy2yfLI5YLKtKrKpGEk5UZulUW/GSSdrcjTvxnsRjcZABkAAAAAAAAAAAAAAAAAAAAAAAAAAAAAAAACGyzmnhMS71ad5WtpRcoSa4G4vsvLcmJM1xnrnvOalQwcndpxdSLalKWvsabWxcYmdu8bDw1CMIRhHZGKiuRalrBTsxcXiZVJRr1ZVe1JqLs1FrQjqe1vbrbe0ya65K3jeqd8dqT7Nu9FYetKllDHuDaaxSl6VGk2nxF1yTluFbsXaM0ruPF3y4ijVo2yhj+OvTlz0KfuMzrOM1KLcZKN01tVmVE6m2HPMeW664WubDWe6dmzEzJwou8U+FJ+o5l1CiAAZAAAAAAAAAAAAAAAAAAAAAAAAAAAAwGBXM98pTpYa0bXqy3G712Uk7tLhtqNd5LwsadeUY7I0I25XOV2Xjqh/m6Hj10MpuE+U1PFQ+/Mp+kMlomKxPZsvOjMdZrNpjt3W/MyPb5vfVK3PJX6EDlmZHt1R/wC2lzyfuB1aLwYcPSE/HsgsZdZSx19+dBrk3GKv6jhie68xo55Sl+VMav1b+EdWI7rzJewqNT40rrS+DX0bNw3cR8FdB2nnwH5qHgR6Eeg9JXueYnvAAZYAAAAAAAAAAAAAAAAAAAAAAAAAAAMMyAKb1RX2GHXDWb5olPwL+MVfF0165lu6o8tWG8bL7qKhk99vq+BTX3yj6R+ePR6DouPhT6/6XXMv85V8CPTIGcyX2dXwYdMgd+i8Gqs1/wDkWQGWX+VcX4vDP9iR568uyXgy9h6MvpLKuI46GGb/AHi9h55xcpxSV21JJLa9hUauPjzC80f+PWZ5Nl5Nd6NPxcPuo9J58nwcaVNPU1CKfKkkz0Hoq90PL275AASYAAAAAAAAAAAAAAAAAAAAAAAAAAADAApXVGevDeHP7qKhk19urclP+YtvVF7rDctR+pFSyTFyrVkldt00lv7HsKLpHtybf09D0ZO2GZnmvGZG2ryQ/mB782cjyoxk591O113qV7K/DrBZ6Wk1xViVRrLxfNa1e5Uc46f5WrW1uWFw7t51WOrmLRm/kLcu21O6s0l3qe134dR78dhsNTm8TUUYyjT0HN96m5JW33du2/rKPj87q2KqSjGO54Z9y/nzavdS+rs1L1mnJjpivOe/0dGPJkzUrgp2c5bKhK+ta09ZyI/IN/g1G+vtUOhEgd9Z3iJV1o2mYAAZYAAAAAAAAAAAAAAAAAAAAAAAAAAADAAgM5s35Ync2paOhfVw6Tjd+RJlTyrlfC5Nq/F4KvWk4RqylKThHXotRS2Ss97Z6iy585clRw7hTbVastCm0tmzSlfe1b/GazyZgIylPdOydOcdW1OVlLSfDa/qOPPbFjn2797t0+PNlj2KfK2xmznCsXTc1TlScXotStr4JK28+MEdmKnoVvDj93/4DdhyTkpF+bRnxxiyTTkh8+K0qmNhQk2qcKEcRZbJSlOUGpcNtFc7IusrSglwterUSeeL/KkF/wAK/wC+ZHV+6jy+xlJrrzObae5f9HUrGGLR3y2Jm9K+Fo+Lj0EiRubnyWj4tEkXuL5I9Hnsnzz6gANjWAAAAAAAAAAAAAAAAAAAAAAAAAAAGDDAofVAXxnD+BUfrRWclrsq/jV/DiWXP/XisOuClN+tFcyVHXW8d0QgUHSPifR6Tozsw/VesxvzdXxi+7EHZmQluVTxv8kTBbaXwa+il1k/Ht6oHPO3+J0uF4Ofqqxt0kbiI64+F7GSme0F/iOHe+8JWXkVSm/aRuIXc+F7GU2u8aV50fPwIX7Nn5JS8H2slCKzXfxWnySXNKSJUvsXyR6PO5fEt6yAA2NYAAAAAAAAAAAAAAAAAAAAAAAAAAAYAFBz8fxuh4mf3ivZIX57x8vVGJYc+PllLxD+8yv5HWqr4+fRE8/0h4v0h6To3wfrK+ZlQ7TPjqv7sV7Ac8zI9olx1ZdEUC403hV9FHqvGt6oDPmH5Qwr4cNiI80qTIzEvufCXQyUz9T+HYJ7zo4peXtTseKlg5VZwhHa5c2p3ZT62szn2hd6C0VwRM9y6Zqv4rT89ftyJY8mS8CqNKME76N9b3225P1tnrL3HExSIl5/JMWvMxzAATQAAAAAAAAAAAAAAAAAAAAAAAAAAAAAEVl3IkcRC3czjrhO17cKfE981/h8n1KEqlOqtGbqyqLgcZWtJPfWo2ozw5SyPRxCSqRu4u8XslF2teL3tRxanSxmjeO93aTVzgnae2rwZm/J34yXsBIZHybuFPQ0tJaTadknr5AdGGs1pFZc2a0XyTaPOVezyyTVq4nBypx0lF14S4t0hFxb4F2D50TeSMjRorvpvbL2LiPXlCu6dGpNbYU5zV9l4xbV+YqebXVEjVUI4mG41GorSjedKTlbzobd+64zHua+37zzPfX937vyXRGTCMm5qAAAAAAAAAAAAAAAAAAAAAAAAAAAAAAAAVDPzOmthlGnR0YzqQnPdJa9zjFxj2MPnSvLVfVqITqVZVrynVpTqzrQhBTWm9KUZNq6UnrSu9mw49VD5VS/Vp/xYHT1JPlGJ5PbEDaQAA8uVYXoVU9+lNc8WaQwD7dSfDufrijeWNhenNcMJLnTNEYSa3SiltSpy5EorWBv1GTxvK+HS11qS5akF7TpqZy4KN74mgrbe3Uui4EkDyYHKtCsm6NWFVJ2bhOMknts7PUesADpxOJhTi5zkoxirtt2SXKVDHdUJSfxSMa0VtnJyjG/exWpsja0Vje07JVrN52rG8rqYNfSz5xz/R0I+Wb9p1Tz1x/Dh4+bLVzs08Ti/lDfGkzT+2Wxxc1jPPbG79ehHzF7TzVM9sVv42kuSNEjxeLmnwWf+La1xc1DUz2r7+PXk3L1HRPPCo9uOqPk/sjHGYv+hLgM3L8ty3DkaWec8n/msTLk3X2ImM0688RiLKvXWgt0k5qpo2WrVprRvr3+AV1dLTtG7F9FkpWbW22bRucZVYra0uVpGvM6OqRUjPc8Hozs7Oo05aT2WpxVr8vFsKo6s5650cRVm3eUnaKbe/Zz1E82ori70NPpr5+5uqWNprbOC5ZR950zyvh1trUly1Ka9ppvcJPZhJ+WdP8AGdkcPU3sJFctSn/c5esK8nX1Zf8AlDbUs4sItuIpfaQfQzqlnZgltxFP0jV0cPX3sPRXLUXsic44TE71LDR86T/kMdYRy/LMdGT52/DZMs9sAv8AMQ8im/Yd2Ts6cJXnoU6qlLeTUo35LrWazWExf/Hj5tV+45QwmLvdVaMWtatTndcjciPWEcvyl1Z2fN+G4EGyr5tZwzcVTxM4ynsVRRcVLgTTbs+k9+dOTsRiMLOnh624TkrX3pKzTpuW2N790teosMWWuSN6yrMuK2K3s2h4a/VFwUZNJ1alpON4UpOLcdTtN2UlffR55dU3C71Ou/NpL71QqH/5plGyS3KFlbXLS8m07YdS7HvbVoryG1qdGeGX44uqqkIypxhRdNObp3cnPSatCT1WS5yS6kMe24jWm2ldrZ806qfUlxVmnXp63dtKV+VatRZ8ycyp4B1HKoqunbYmrcPQBbQABwrK8WuFNeo+fpOtTlGGhO8Ywi+xbV0kpKWri2H0GzrWHj3q4diA0Fozu9HDya3tGlBdOtHbToYt9zhq3oxXlsjfaijNgNR5o1coUK8ZOhWcJSUJrRutB79+Fa2v7m22zkGBqHODOOvjq7pKE6VKD2SSVvrVNfdcC3jqjm9Q31N/9tVLmUkkbLnmxhHOU9yWlObqSaclpSe2TSetnNZuYVfoY+XSfSzg1ODLlnsttCx0upxYY7azM/RrRZvYX6NPllUfTI5f4FhV+hp+VX6TZyyFhvoaev6qfSdsclUFspU15kPcc0dH387urrOnlRq6OS8Kv0VL0Ie47I4OitlOmuSEPYjaMcHTWyEVb6sfcc9yjwLmRnq6fO6PWnKjWEcOt6HND+x2xwlR7Kc3v6oT9xsxIEurY/lKPWtvKsNd4TI9epJRUJxT+dKMopLyliylmrpYOdClUlSlKzc1a87a3CV0+xewsdjB1YNJTD2x2y5NRrb5+yeyGpci5i4yn2VSlKVTjlScY+C9V3xk1HNjFv8AR25Zw95sAyiF9FTJb2rTKePX5MVfZrEQocM1MW/mwXLNauY7Y5oYnhprzpfhLuYI9X4YSnpLPKnRzOr9/TXpv2Haszam/Vh6MveWwWJxocMeSE6/PPn/AOKtHMyW/WXHaD9XZHOOZS360nyQiulss5knGjwx+1Djc8/uVtZlU9+rU5qa9hOYLCbnFR0pTS2OVm7cF0j0A20w0p8sbNOTNfJ887gANrUAAAAA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7652" name="Picture 4" descr="http://delaemvorota.com.ua/ugolok_sborka_profile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66284"/>
            <a:ext cx="8000057" cy="46944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115616" y="2132856"/>
            <a:ext cx="48245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err="1"/>
              <a:t>Профайл</a:t>
            </a:r>
            <a:r>
              <a:rPr lang="ru-RU" b="1" i="1" dirty="0"/>
              <a:t> сборки</a:t>
            </a:r>
            <a:r>
              <a:rPr lang="ru-RU" i="1" dirty="0"/>
              <a:t> – </a:t>
            </a:r>
            <a:r>
              <a:rPr lang="ru-RU" dirty="0"/>
              <a:t>это настройки, описанные в </a:t>
            </a:r>
            <a:r>
              <a:rPr lang="en-US" dirty="0" err="1"/>
              <a:t>pom</a:t>
            </a:r>
            <a:r>
              <a:rPr lang="ru-RU" dirty="0"/>
              <a:t>.</a:t>
            </a:r>
            <a:r>
              <a:rPr lang="en-US" dirty="0"/>
              <a:t>xml</a:t>
            </a:r>
            <a:r>
              <a:rPr lang="ru-RU" dirty="0"/>
              <a:t>, которые могут быть запущены когда необходимо.</a:t>
            </a:r>
          </a:p>
        </p:txBody>
      </p:sp>
      <p:pic>
        <p:nvPicPr>
          <p:cNvPr id="27653" name="Picture 5" descr="H:\Work\дизайн\курсы\Graphic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924944"/>
            <a:ext cx="2867221" cy="24722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810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Запуск </a:t>
            </a:r>
            <a:r>
              <a:rPr lang="ru-RU" sz="2800" dirty="0" err="1"/>
              <a:t>профайла</a:t>
            </a:r>
            <a:r>
              <a:rPr lang="ru-RU" sz="2800" dirty="0"/>
              <a:t> через командную строку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56792"/>
            <a:ext cx="438150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00626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Запуск </a:t>
            </a:r>
            <a:r>
              <a:rPr lang="ru-RU" sz="2800" dirty="0" err="1"/>
              <a:t>профайла</a:t>
            </a:r>
            <a:r>
              <a:rPr lang="ru-RU" sz="2800" dirty="0"/>
              <a:t> через командную строку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1"/>
            <a:ext cx="5472608" cy="5322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51520" y="5229200"/>
            <a:ext cx="3816424" cy="57606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228184" y="1583214"/>
            <a:ext cx="2463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/>
              <a:t>mvn</a:t>
            </a:r>
            <a:r>
              <a:rPr lang="en-US" sz="2800" dirty="0" smtClean="0"/>
              <a:t> test  -</a:t>
            </a:r>
            <a:r>
              <a:rPr lang="en-US" sz="2800" dirty="0" err="1" smtClean="0"/>
              <a:t>Ptest</a:t>
            </a:r>
            <a:endParaRPr lang="ru-RU" sz="2800" dirty="0"/>
          </a:p>
        </p:txBody>
      </p:sp>
      <p:sp>
        <p:nvSpPr>
          <p:cNvPr id="6" name="Rectangle 5"/>
          <p:cNvSpPr/>
          <p:nvPr/>
        </p:nvSpPr>
        <p:spPr>
          <a:xfrm>
            <a:off x="107504" y="1620000"/>
            <a:ext cx="2880320" cy="2160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7299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Запуск </a:t>
            </a:r>
            <a:r>
              <a:rPr lang="ru-RU" sz="2800" dirty="0" err="1"/>
              <a:t>профайла</a:t>
            </a:r>
            <a:r>
              <a:rPr lang="ru-RU" sz="2800" dirty="0"/>
              <a:t> в зависимости от настроек </a:t>
            </a:r>
            <a:r>
              <a:rPr lang="en-US" sz="2800" dirty="0"/>
              <a:t>maven</a:t>
            </a:r>
            <a:endParaRPr lang="ru-RU" sz="2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19672" y="1772816"/>
            <a:ext cx="613325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sz="28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settings&gt;</a:t>
            </a:r>
            <a:endParaRPr kumimoji="0" lang="ru-RU" sz="28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...</a:t>
            </a:r>
            <a:endParaRPr kumimoji="0" lang="ru-RU" sz="28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&lt;</a:t>
            </a:r>
            <a:r>
              <a:rPr kumimoji="0" lang="en-US" sz="2800" b="0" i="0" u="none" strike="noStrike" cap="none" normalizeH="0" baseline="0" dirty="0" err="1" smtClean="0" bmk="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activeProfiles</a:t>
            </a:r>
            <a:r>
              <a:rPr kumimoji="0" lang="en-US" sz="28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&gt;</a:t>
            </a:r>
            <a:endParaRPr kumimoji="0" lang="ru-RU" sz="28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&lt;</a:t>
            </a:r>
            <a:r>
              <a:rPr kumimoji="0" lang="en-US" sz="2800" b="0" i="0" u="none" strike="noStrike" cap="none" normalizeH="0" baseline="0" dirty="0" err="1" smtClean="0" bmk="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activeProfile</a:t>
            </a:r>
            <a:r>
              <a:rPr kumimoji="0" lang="en-US" sz="28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&gt;test&lt;/</a:t>
            </a:r>
            <a:r>
              <a:rPr kumimoji="0" lang="en-US" sz="2800" b="0" i="0" u="none" strike="noStrike" cap="none" normalizeH="0" baseline="0" dirty="0" err="1" smtClean="0" bmk="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activeProfile</a:t>
            </a:r>
            <a:r>
              <a:rPr kumimoji="0" lang="en-US" sz="28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&gt;</a:t>
            </a:r>
            <a:endParaRPr kumimoji="0" lang="ru-RU" sz="28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&lt;/</a:t>
            </a:r>
            <a:r>
              <a:rPr kumimoji="0" lang="en-US" sz="2800" b="0" i="0" u="none" strike="noStrike" cap="none" normalizeH="0" baseline="0" dirty="0" err="1" smtClean="0" bmk="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activeProfiles</a:t>
            </a:r>
            <a:r>
              <a:rPr kumimoji="0" lang="ru-RU" sz="28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&gt;</a:t>
            </a:r>
            <a:endParaRPr kumimoji="0" lang="ru-RU" sz="28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...</a:t>
            </a:r>
            <a:endParaRPr kumimoji="0" lang="ru-RU" sz="28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&lt;/</a:t>
            </a:r>
            <a:r>
              <a:rPr kumimoji="0" lang="en-US" sz="2800" b="0" i="0" u="none" strike="noStrike" cap="none" normalizeH="0" baseline="0" dirty="0" smtClean="0" bmk="_Toc340336902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settings</a:t>
            </a:r>
            <a:r>
              <a:rPr kumimoji="0" lang="ru-RU" sz="2800" b="0" i="0" u="none" strike="noStrike" cap="none" normalizeH="0" baseline="0" dirty="0" smtClean="0" bmk="_Toc340336902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&gt;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68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:\Work\дизайн\курсы\Graphic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68760"/>
            <a:ext cx="5522913" cy="509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Инженерные техники </a:t>
            </a:r>
            <a:r>
              <a:rPr lang="en-US" sz="2800" smtClean="0"/>
              <a:t>Apache Maven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96284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Запуск </a:t>
            </a:r>
            <a:r>
              <a:rPr lang="ru-RU" sz="2800" dirty="0" err="1"/>
              <a:t>профайла</a:t>
            </a:r>
            <a:r>
              <a:rPr lang="ru-RU" sz="2800" dirty="0"/>
              <a:t> в зависимости от настроек </a:t>
            </a:r>
            <a:r>
              <a:rPr lang="en-US" sz="2800" dirty="0"/>
              <a:t>maven</a:t>
            </a:r>
            <a:endParaRPr lang="ru-RU" sz="28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5474370" cy="5289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300192" y="1485855"/>
            <a:ext cx="1450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/>
              <a:t>mvn</a:t>
            </a:r>
            <a:r>
              <a:rPr lang="en-US" sz="2800" dirty="0" smtClean="0"/>
              <a:t> test</a:t>
            </a:r>
            <a:endParaRPr lang="ru-RU" sz="2800" dirty="0"/>
          </a:p>
        </p:txBody>
      </p:sp>
      <p:sp>
        <p:nvSpPr>
          <p:cNvPr id="6" name="Rectangle 5"/>
          <p:cNvSpPr/>
          <p:nvPr/>
        </p:nvSpPr>
        <p:spPr>
          <a:xfrm>
            <a:off x="107504" y="1620000"/>
            <a:ext cx="2880320" cy="2160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512" y="5373216"/>
            <a:ext cx="2160240" cy="36004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918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Запуск </a:t>
            </a:r>
            <a:r>
              <a:rPr lang="ru-RU" sz="2800" dirty="0" smtClean="0"/>
              <a:t>профиля </a:t>
            </a:r>
            <a:r>
              <a:rPr lang="ru-RU" sz="2800" dirty="0"/>
              <a:t>в зависимости от </a:t>
            </a:r>
            <a:r>
              <a:rPr lang="ru-RU" sz="2800" dirty="0" smtClean="0"/>
              <a:t>переменной среды окружения</a:t>
            </a:r>
            <a:endParaRPr lang="ru-RU" sz="28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0768"/>
            <a:ext cx="481965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051720" y="1628800"/>
            <a:ext cx="266429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5643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5990431" cy="550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Запуск профиля в зависимости от переменной среды окружения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300192" y="1485855"/>
            <a:ext cx="2675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/>
              <a:t>mvn</a:t>
            </a:r>
            <a:r>
              <a:rPr lang="en-US" sz="2000" b="1" dirty="0" smtClean="0"/>
              <a:t> test -</a:t>
            </a:r>
            <a:r>
              <a:rPr lang="en-US" sz="2000" b="1" dirty="0" err="1" smtClean="0"/>
              <a:t>DdeployLocal</a:t>
            </a:r>
            <a:endParaRPr lang="ru-RU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107504" y="1620000"/>
            <a:ext cx="2880320" cy="2160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512" y="5373216"/>
            <a:ext cx="2160240" cy="36004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719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191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327410"/>
            <a:ext cx="741682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Настройте профиль </a:t>
            </a:r>
            <a:r>
              <a:rPr lang="en-US" sz="2000" b="1" dirty="0"/>
              <a:t>development</a:t>
            </a:r>
            <a:r>
              <a:rPr lang="ru-RU" sz="2000" b="1" dirty="0"/>
              <a:t>. Настройте следующий плагин:</a:t>
            </a:r>
          </a:p>
          <a:p>
            <a:r>
              <a:rPr lang="en-US" sz="2000" b="1" dirty="0" smtClean="0"/>
              <a:t>&lt;</a:t>
            </a:r>
            <a:r>
              <a:rPr lang="en-US" sz="2000" b="1" dirty="0" err="1" smtClean="0"/>
              <a:t>plugin</a:t>
            </a:r>
            <a:r>
              <a:rPr lang="en-US" sz="2000" b="1" dirty="0" smtClean="0"/>
              <a:t>&gt;</a:t>
            </a:r>
          </a:p>
          <a:p>
            <a:r>
              <a:rPr lang="en-US" sz="2000" b="1" dirty="0" smtClean="0"/>
              <a:t>                &lt;</a:t>
            </a:r>
            <a:r>
              <a:rPr lang="en-US" sz="2000" b="1" dirty="0" err="1" smtClean="0"/>
              <a:t>groupId</a:t>
            </a:r>
            <a:r>
              <a:rPr lang="en-US" sz="2000" b="1" dirty="0" smtClean="0"/>
              <a:t>&gt;</a:t>
            </a:r>
            <a:r>
              <a:rPr lang="en-US" sz="2000" b="1" dirty="0" err="1" smtClean="0"/>
              <a:t>org.apache.maven.plugins</a:t>
            </a:r>
            <a:r>
              <a:rPr lang="en-US" sz="2000" b="1" dirty="0" smtClean="0"/>
              <a:t>&lt;/</a:t>
            </a:r>
            <a:r>
              <a:rPr lang="en-US" sz="2000" b="1" dirty="0" err="1" smtClean="0"/>
              <a:t>groupId</a:t>
            </a:r>
            <a:r>
              <a:rPr lang="en-US" sz="2000" b="1" dirty="0" smtClean="0"/>
              <a:t>&gt;</a:t>
            </a:r>
          </a:p>
          <a:p>
            <a:r>
              <a:rPr lang="en-US" sz="2000" b="1" dirty="0" smtClean="0"/>
              <a:t>                &lt;</a:t>
            </a:r>
            <a:r>
              <a:rPr lang="en-US" sz="2000" b="1" dirty="0" err="1" smtClean="0"/>
              <a:t>artifactId</a:t>
            </a:r>
            <a:r>
              <a:rPr lang="en-US" sz="2000" b="1" dirty="0" smtClean="0"/>
              <a:t>&gt;maven-jar-</a:t>
            </a:r>
            <a:r>
              <a:rPr lang="en-US" sz="2000" b="1" dirty="0" err="1" smtClean="0"/>
              <a:t>plugin</a:t>
            </a:r>
            <a:r>
              <a:rPr lang="en-US" sz="2000" b="1" dirty="0" smtClean="0"/>
              <a:t>&lt;/</a:t>
            </a:r>
            <a:r>
              <a:rPr lang="en-US" sz="2000" b="1" dirty="0" err="1" smtClean="0"/>
              <a:t>artifactId</a:t>
            </a:r>
            <a:r>
              <a:rPr lang="en-US" sz="2000" b="1" dirty="0" smtClean="0"/>
              <a:t>&gt;</a:t>
            </a:r>
          </a:p>
          <a:p>
            <a:r>
              <a:rPr lang="en-US" sz="2000" b="1" dirty="0" smtClean="0"/>
              <a:t>                &lt;configuration&gt;</a:t>
            </a:r>
          </a:p>
          <a:p>
            <a:r>
              <a:rPr lang="en-US" sz="2000" b="1" dirty="0" smtClean="0"/>
              <a:t>                    &lt;archive&gt;</a:t>
            </a:r>
          </a:p>
          <a:p>
            <a:r>
              <a:rPr lang="en-US" sz="2000" b="1" dirty="0" smtClean="0"/>
              <a:t>                        &lt;manifest&gt;</a:t>
            </a:r>
          </a:p>
          <a:p>
            <a:r>
              <a:rPr lang="en-US" sz="2000" b="1" dirty="0" smtClean="0"/>
              <a:t>                            &lt;</a:t>
            </a:r>
            <a:r>
              <a:rPr lang="en-US" sz="2000" b="1" dirty="0" err="1" smtClean="0"/>
              <a:t>addClasspath</a:t>
            </a:r>
            <a:r>
              <a:rPr lang="en-US" sz="2000" b="1" dirty="0" smtClean="0"/>
              <a:t>&gt;true&lt;/</a:t>
            </a:r>
            <a:r>
              <a:rPr lang="en-US" sz="2000" b="1" dirty="0" err="1" smtClean="0"/>
              <a:t>addClasspath</a:t>
            </a:r>
            <a:r>
              <a:rPr lang="en-US" sz="2000" b="1" dirty="0" smtClean="0"/>
              <a:t>&gt;</a:t>
            </a:r>
          </a:p>
          <a:p>
            <a:r>
              <a:rPr lang="en-US" sz="2000" b="1" dirty="0" smtClean="0"/>
              <a:t>                            &lt;</a:t>
            </a:r>
            <a:r>
              <a:rPr lang="en-US" sz="2000" b="1" dirty="0" err="1" smtClean="0"/>
              <a:t>classpathPrefix</a:t>
            </a:r>
            <a:r>
              <a:rPr lang="en-US" sz="2000" b="1" dirty="0" smtClean="0"/>
              <a:t>&gt;lib/&lt;/</a:t>
            </a:r>
            <a:r>
              <a:rPr lang="en-US" sz="2000" b="1" dirty="0" err="1" smtClean="0"/>
              <a:t>classpathPrefix</a:t>
            </a:r>
            <a:r>
              <a:rPr lang="en-US" sz="2000" b="1" dirty="0" smtClean="0"/>
              <a:t>&gt;</a:t>
            </a:r>
          </a:p>
          <a:p>
            <a:r>
              <a:rPr lang="en-US" sz="2000" b="1" dirty="0" smtClean="0"/>
              <a:t>                            &lt;</a:t>
            </a:r>
            <a:r>
              <a:rPr lang="en-US" sz="2000" b="1" dirty="0" err="1" smtClean="0"/>
              <a:t>mainClass</a:t>
            </a:r>
            <a:r>
              <a:rPr lang="en-US" sz="2000" b="1" dirty="0" smtClean="0"/>
              <a:t>&gt;</a:t>
            </a:r>
            <a:r>
              <a:rPr lang="en-US" sz="2000" b="1" dirty="0" err="1" smtClean="0"/>
              <a:t>com.pvt.app.App</a:t>
            </a:r>
            <a:r>
              <a:rPr lang="en-US" sz="2000" b="1" dirty="0" smtClean="0"/>
              <a:t>&lt;/</a:t>
            </a:r>
            <a:r>
              <a:rPr lang="en-US" sz="2000" b="1" dirty="0" err="1" smtClean="0"/>
              <a:t>mainClass</a:t>
            </a:r>
            <a:r>
              <a:rPr lang="en-US" sz="2000" b="1" dirty="0" smtClean="0"/>
              <a:t>&gt;</a:t>
            </a:r>
          </a:p>
          <a:p>
            <a:r>
              <a:rPr lang="en-US" sz="2000" b="1" dirty="0" smtClean="0"/>
              <a:t>                        &lt;/manifest&gt;</a:t>
            </a:r>
          </a:p>
          <a:p>
            <a:r>
              <a:rPr lang="en-US" sz="2000" b="1" dirty="0" smtClean="0"/>
              <a:t>                    &lt;/archive&gt;</a:t>
            </a:r>
          </a:p>
          <a:p>
            <a:r>
              <a:rPr lang="en-US" sz="2000" b="1" dirty="0" smtClean="0"/>
              <a:t>                &lt;/configuration&gt;</a:t>
            </a:r>
          </a:p>
          <a:p>
            <a:r>
              <a:rPr lang="en-US" sz="2000" b="1" dirty="0" smtClean="0"/>
              <a:t>   &lt;/</a:t>
            </a:r>
            <a:r>
              <a:rPr lang="en-US" sz="2000" b="1" dirty="0" err="1" smtClean="0"/>
              <a:t>plugin</a:t>
            </a:r>
            <a:r>
              <a:rPr lang="en-US" sz="2000" b="1" dirty="0" smtClean="0"/>
              <a:t>&gt;</a:t>
            </a:r>
            <a:r>
              <a:rPr lang="ru-RU" sz="2000" b="1" dirty="0" smtClean="0"/>
              <a:t> </a:t>
            </a:r>
            <a:endParaRPr lang="en-US" sz="2000" b="1" dirty="0" smtClean="0"/>
          </a:p>
          <a:p>
            <a:r>
              <a:rPr lang="ru-RU" sz="2000" b="1" dirty="0" smtClean="0"/>
              <a:t>и покажите </a:t>
            </a:r>
            <a:r>
              <a:rPr lang="en-US" sz="2000" b="1" dirty="0" err="1" smtClean="0"/>
              <a:t>его</a:t>
            </a:r>
            <a:r>
              <a:rPr lang="en-US" sz="2000" b="1" dirty="0" smtClean="0"/>
              <a:t> </a:t>
            </a:r>
            <a:r>
              <a:rPr lang="en-US" sz="2000" b="1" dirty="0" err="1"/>
              <a:t>работу</a:t>
            </a:r>
            <a:r>
              <a:rPr lang="en-US" sz="2000" b="1" dirty="0"/>
              <a:t>.</a:t>
            </a:r>
            <a:endParaRPr lang="ru-RU" sz="20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437112"/>
            <a:ext cx="2154715" cy="20365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0478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Модульность проекта</a:t>
            </a:r>
            <a:endParaRPr lang="ru-RU" sz="28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72" y="1714488"/>
            <a:ext cx="7817743" cy="4143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Модульность проекта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5720" y="1357298"/>
            <a:ext cx="8215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mvn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archetype:generate</a:t>
            </a:r>
            <a:r>
              <a:rPr lang="en-US" sz="2400" b="1" dirty="0" smtClean="0"/>
              <a:t> -</a:t>
            </a:r>
            <a:r>
              <a:rPr lang="en-US" sz="2400" b="1" dirty="0" err="1" smtClean="0"/>
              <a:t>DgroupId</a:t>
            </a:r>
            <a:r>
              <a:rPr lang="en-US" sz="2400" b="1" dirty="0" smtClean="0"/>
              <a:t>=</a:t>
            </a:r>
            <a:r>
              <a:rPr lang="en-US" sz="2400" b="1" dirty="0" smtClean="0"/>
              <a:t>com.pvt</a:t>
            </a:r>
            <a:r>
              <a:rPr lang="en-US" sz="2400" b="1" dirty="0" smtClean="0"/>
              <a:t> </a:t>
            </a:r>
            <a:r>
              <a:rPr lang="en-US" sz="2400" b="1" dirty="0" smtClean="0"/>
              <a:t>-</a:t>
            </a:r>
            <a:r>
              <a:rPr lang="en-US" sz="2400" b="1" dirty="0" err="1" smtClean="0"/>
              <a:t>DartifactId</a:t>
            </a:r>
            <a:r>
              <a:rPr lang="en-US" sz="2400" b="1" dirty="0" smtClean="0"/>
              <a:t>=</a:t>
            </a:r>
            <a:r>
              <a:rPr lang="en-US" sz="2400" b="1" dirty="0" err="1" smtClean="0"/>
              <a:t>multy</a:t>
            </a:r>
            <a:endParaRPr lang="ru-RU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928802"/>
            <a:ext cx="3742527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Модульность проекта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5720" y="1428736"/>
            <a:ext cx="366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 smtClean="0"/>
              <a:t>базовый родительский </a:t>
            </a:r>
            <a:r>
              <a:rPr lang="en-US" b="1" i="1" dirty="0" err="1" smtClean="0"/>
              <a:t>pom</a:t>
            </a:r>
            <a:r>
              <a:rPr lang="ru-RU" b="1" i="1" dirty="0" smtClean="0"/>
              <a:t>-файл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00240"/>
            <a:ext cx="8364576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892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Модульность проекта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57158" y="2714620"/>
            <a:ext cx="85725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mvn</a:t>
            </a:r>
            <a:r>
              <a:rPr lang="en-US" b="1" dirty="0" smtClean="0"/>
              <a:t> </a:t>
            </a:r>
            <a:r>
              <a:rPr lang="en-US" b="1" dirty="0" err="1" smtClean="0"/>
              <a:t>archetype:generate</a:t>
            </a:r>
            <a:r>
              <a:rPr lang="en-US" b="1" dirty="0" smtClean="0"/>
              <a:t> -</a:t>
            </a:r>
            <a:r>
              <a:rPr lang="en-US" b="1" dirty="0" err="1" smtClean="0"/>
              <a:t>DgroupId</a:t>
            </a:r>
            <a:r>
              <a:rPr lang="en-US" b="1" dirty="0" smtClean="0"/>
              <a:t>=com.pvt </a:t>
            </a:r>
            <a:r>
              <a:rPr lang="en-US" b="1" dirty="0" smtClean="0"/>
              <a:t>-</a:t>
            </a:r>
            <a:r>
              <a:rPr lang="en-US" b="1" dirty="0" err="1" smtClean="0"/>
              <a:t>DartifactId</a:t>
            </a:r>
            <a:r>
              <a:rPr lang="en-US" b="1" dirty="0" smtClean="0"/>
              <a:t>=</a:t>
            </a:r>
            <a:r>
              <a:rPr lang="en-US" b="1" dirty="0" err="1" smtClean="0"/>
              <a:t>jarModule</a:t>
            </a:r>
            <a:endParaRPr lang="ru-RU" b="1" dirty="0" smtClean="0"/>
          </a:p>
          <a:p>
            <a:r>
              <a:rPr lang="en-US" b="1" dirty="0" smtClean="0"/>
              <a:t>[INFO] Parameter: </a:t>
            </a:r>
            <a:r>
              <a:rPr lang="en-US" b="1" dirty="0" err="1" smtClean="0"/>
              <a:t>basedir</a:t>
            </a:r>
            <a:r>
              <a:rPr lang="en-US" b="1" dirty="0" smtClean="0"/>
              <a:t>, Value: d:\Work\PVT\Projects\multy</a:t>
            </a:r>
          </a:p>
          <a:p>
            <a:r>
              <a:rPr lang="en-US" b="1" dirty="0" smtClean="0"/>
              <a:t>[INFO] Parameter: package, Value: com.pvt</a:t>
            </a:r>
          </a:p>
          <a:p>
            <a:r>
              <a:rPr lang="en-US" b="1" dirty="0" smtClean="0"/>
              <a:t>[INFO] Parameter: </a:t>
            </a:r>
            <a:r>
              <a:rPr lang="en-US" b="1" dirty="0" err="1" smtClean="0"/>
              <a:t>groupId</a:t>
            </a:r>
            <a:r>
              <a:rPr lang="en-US" b="1" dirty="0" smtClean="0"/>
              <a:t>, Value: com.pvt</a:t>
            </a:r>
          </a:p>
          <a:p>
            <a:r>
              <a:rPr lang="en-US" b="1" dirty="0" smtClean="0"/>
              <a:t>[INFO] Parameter: </a:t>
            </a:r>
            <a:r>
              <a:rPr lang="en-US" b="1" dirty="0" err="1" smtClean="0"/>
              <a:t>artifactId</a:t>
            </a:r>
            <a:r>
              <a:rPr lang="en-US" b="1" dirty="0" smtClean="0"/>
              <a:t>, Value: </a:t>
            </a:r>
            <a:r>
              <a:rPr lang="en-US" b="1" dirty="0" err="1" smtClean="0"/>
              <a:t>jarModule</a:t>
            </a:r>
            <a:endParaRPr lang="en-US" b="1" dirty="0" smtClean="0"/>
          </a:p>
          <a:p>
            <a:r>
              <a:rPr lang="en-US" b="1" dirty="0" smtClean="0"/>
              <a:t>[INFO] Parameter: </a:t>
            </a:r>
            <a:r>
              <a:rPr lang="en-US" b="1" dirty="0" err="1" smtClean="0"/>
              <a:t>packageName</a:t>
            </a:r>
            <a:r>
              <a:rPr lang="en-US" b="1" dirty="0" smtClean="0"/>
              <a:t>, Value: com.pvt</a:t>
            </a:r>
          </a:p>
          <a:p>
            <a:r>
              <a:rPr lang="en-US" b="1" dirty="0" smtClean="0"/>
              <a:t>[INFO] Parameter: version, Value: 1.0</a:t>
            </a:r>
          </a:p>
          <a:p>
            <a:r>
              <a:rPr lang="en-US" b="1" dirty="0" smtClean="0"/>
              <a:t>[INFO] project created from Old (1.x) Archetype in dir: d:\</a:t>
            </a:r>
            <a:r>
              <a:rPr lang="en-US" b="1" dirty="0" smtClean="0"/>
              <a:t>Work\PVT\Projects\multy\jarModule</a:t>
            </a:r>
            <a:endParaRPr lang="en-US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1500174"/>
            <a:ext cx="5534565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Модульность проекта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500826" y="1285860"/>
            <a:ext cx="2078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родительский </a:t>
            </a:r>
            <a:r>
              <a:rPr lang="en-US" b="1" dirty="0" err="1" smtClean="0"/>
              <a:t>pom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429124" y="5143512"/>
            <a:ext cx="1661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дочерний </a:t>
            </a:r>
            <a:r>
              <a:rPr lang="en-US" b="1" dirty="0" err="1" smtClean="0"/>
              <a:t>pom</a:t>
            </a:r>
            <a:endParaRPr lang="ru-RU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3265771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9" y="1357298"/>
            <a:ext cx="2714644" cy="2925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62573" y="3929066"/>
            <a:ext cx="2810021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Описание Объектной модели проекта (</a:t>
            </a:r>
            <a:r>
              <a:rPr lang="en-US" sz="2800" dirty="0"/>
              <a:t>POM</a:t>
            </a:r>
            <a:r>
              <a:rPr lang="ru-RU" sz="2800" dirty="0"/>
              <a:t>)</a:t>
            </a:r>
          </a:p>
        </p:txBody>
      </p:sp>
      <p:pic>
        <p:nvPicPr>
          <p:cNvPr id="25602" name="Picture 2" descr="http://docs.codehaus.org/download/attachments/47832/pom-overall.jpg?version=1&amp;modificationDate=11429981374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0678" y="1645788"/>
            <a:ext cx="844063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555776" y="473865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i="1" dirty="0"/>
              <a:t>Объектная модель проекта</a:t>
            </a:r>
            <a:r>
              <a:rPr lang="ru-RU" dirty="0"/>
              <a:t> – это  </a:t>
            </a:r>
            <a:r>
              <a:rPr lang="en-US" dirty="0"/>
              <a:t>XML</a:t>
            </a:r>
            <a:r>
              <a:rPr lang="ru-RU" dirty="0"/>
              <a:t> представление проекта, которая включает все метаданные, относящиеся к проекту.</a:t>
            </a:r>
          </a:p>
          <a:p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3155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Модульность проекта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8596" y="2500306"/>
            <a:ext cx="750099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mvn</a:t>
            </a:r>
            <a:r>
              <a:rPr lang="en-US" b="1" dirty="0" smtClean="0"/>
              <a:t> </a:t>
            </a:r>
            <a:r>
              <a:rPr lang="en-US" b="1" dirty="0" err="1" smtClean="0"/>
              <a:t>archetype:generate</a:t>
            </a:r>
            <a:r>
              <a:rPr lang="en-US" b="1" dirty="0" smtClean="0"/>
              <a:t> -</a:t>
            </a:r>
            <a:r>
              <a:rPr lang="en-US" b="1" dirty="0" err="1" smtClean="0"/>
              <a:t>DarchetypeArtifactId</a:t>
            </a:r>
            <a:r>
              <a:rPr lang="en-US" b="1" dirty="0" smtClean="0"/>
              <a:t>=maven-archetype-</a:t>
            </a:r>
            <a:r>
              <a:rPr lang="en-US" b="1" dirty="0" err="1" smtClean="0"/>
              <a:t>webapp</a:t>
            </a:r>
            <a:endParaRPr lang="ru-RU" b="1" dirty="0" smtClean="0"/>
          </a:p>
          <a:p>
            <a:r>
              <a:rPr lang="en-US" b="1" dirty="0" smtClean="0"/>
              <a:t> </a:t>
            </a:r>
            <a:r>
              <a:rPr lang="en-US" b="1" dirty="0" smtClean="0"/>
              <a:t>Define value for property '</a:t>
            </a:r>
            <a:r>
              <a:rPr lang="en-US" b="1" dirty="0" err="1" smtClean="0"/>
              <a:t>groupId</a:t>
            </a:r>
            <a:r>
              <a:rPr lang="en-US" b="1" dirty="0" smtClean="0"/>
              <a:t>': : com.pvt</a:t>
            </a:r>
          </a:p>
          <a:p>
            <a:r>
              <a:rPr lang="en-US" b="1" dirty="0" smtClean="0"/>
              <a:t>Define value for property '</a:t>
            </a:r>
            <a:r>
              <a:rPr lang="en-US" b="1" dirty="0" err="1" smtClean="0"/>
              <a:t>artifactId</a:t>
            </a:r>
            <a:r>
              <a:rPr lang="en-US" b="1" dirty="0" smtClean="0"/>
              <a:t>': : web</a:t>
            </a:r>
          </a:p>
          <a:p>
            <a:r>
              <a:rPr lang="en-US" b="1" dirty="0" smtClean="0"/>
              <a:t>Define value for property 'version':  1.0-SNAPSHOT: : 1.0</a:t>
            </a:r>
          </a:p>
          <a:p>
            <a:r>
              <a:rPr lang="en-US" b="1" dirty="0" smtClean="0"/>
              <a:t>Define value for property 'package':  com.pvt: :</a:t>
            </a:r>
          </a:p>
          <a:p>
            <a:r>
              <a:rPr lang="en-US" b="1" dirty="0" smtClean="0"/>
              <a:t>Confirm properties configuration:</a:t>
            </a:r>
          </a:p>
          <a:p>
            <a:r>
              <a:rPr lang="en-US" b="1" dirty="0" err="1" smtClean="0"/>
              <a:t>groupId</a:t>
            </a:r>
            <a:r>
              <a:rPr lang="en-US" b="1" dirty="0" smtClean="0"/>
              <a:t>: com.pvt</a:t>
            </a:r>
          </a:p>
          <a:p>
            <a:r>
              <a:rPr lang="en-US" b="1" dirty="0" err="1" smtClean="0"/>
              <a:t>artifactId</a:t>
            </a:r>
            <a:r>
              <a:rPr lang="en-US" b="1" dirty="0" smtClean="0"/>
              <a:t>: web</a:t>
            </a:r>
          </a:p>
          <a:p>
            <a:r>
              <a:rPr lang="en-US" b="1" dirty="0" smtClean="0"/>
              <a:t>version: 1.0</a:t>
            </a:r>
          </a:p>
          <a:p>
            <a:r>
              <a:rPr lang="en-US" b="1" dirty="0" smtClean="0"/>
              <a:t>package: com.pvt</a:t>
            </a:r>
          </a:p>
          <a:p>
            <a:r>
              <a:rPr lang="en-US" b="1" dirty="0" smtClean="0"/>
              <a:t>Archetype</a:t>
            </a:r>
            <a:r>
              <a:rPr lang="en-US" b="1" dirty="0" smtClean="0"/>
              <a:t>: maven-archetype-webapp:1.0</a:t>
            </a:r>
          </a:p>
          <a:p>
            <a:r>
              <a:rPr lang="en-US" b="1" dirty="0" smtClean="0"/>
              <a:t>[INFO] ----------------------------------------------------------------------------</a:t>
            </a:r>
          </a:p>
          <a:p>
            <a:r>
              <a:rPr lang="en-US" b="1" dirty="0" smtClean="0"/>
              <a:t>[INFO] Parameter: </a:t>
            </a:r>
            <a:r>
              <a:rPr lang="en-US" b="1" dirty="0" err="1" smtClean="0"/>
              <a:t>basedir</a:t>
            </a:r>
            <a:r>
              <a:rPr lang="en-US" b="1" dirty="0" smtClean="0"/>
              <a:t>, Value: d:\Work\PVT\Projects\multy</a:t>
            </a:r>
            <a:endParaRPr lang="ru-RU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57298"/>
            <a:ext cx="266225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Модульность проекта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857620" y="1357298"/>
            <a:ext cx="2078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родительский </a:t>
            </a:r>
            <a:r>
              <a:rPr lang="en-US" b="1" dirty="0" err="1" smtClean="0"/>
              <a:t>pom</a:t>
            </a:r>
            <a:endParaRPr lang="ru-RU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1285860"/>
            <a:ext cx="2974465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1857364"/>
            <a:ext cx="285538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4000496" y="3286124"/>
            <a:ext cx="1661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дочерний </a:t>
            </a:r>
            <a:r>
              <a:rPr lang="en-US" b="1" dirty="0" err="1" smtClean="0"/>
              <a:t>pom</a:t>
            </a:r>
            <a:endParaRPr lang="ru-RU" b="1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1933" y="3786190"/>
            <a:ext cx="2969411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Модульность проекта. Сборка проекта</a:t>
            </a:r>
            <a:endParaRPr lang="ru-RU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36"/>
            <a:ext cx="685988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286256"/>
            <a:ext cx="785184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Модульность проекта. Сборка проекта</a:t>
            </a:r>
            <a:endParaRPr lang="ru-RU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143380"/>
            <a:ext cx="6056099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643050"/>
            <a:ext cx="5779451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191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000364" y="1500174"/>
            <a:ext cx="57737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Создайте многомодульный проект. Одни модуль - </a:t>
            </a:r>
            <a:r>
              <a:rPr lang="en-US" sz="2000" b="1" dirty="0" smtClean="0"/>
              <a:t>jar</a:t>
            </a:r>
            <a:r>
              <a:rPr lang="ru-RU" sz="2000" b="1" dirty="0" smtClean="0"/>
              <a:t>, другой модуль – </a:t>
            </a:r>
            <a:r>
              <a:rPr lang="en-US" sz="2000" b="1" dirty="0" smtClean="0"/>
              <a:t>war</a:t>
            </a:r>
            <a:r>
              <a:rPr lang="ru-RU" sz="2000" b="1" dirty="0" smtClean="0"/>
              <a:t>. Создайте </a:t>
            </a:r>
            <a:r>
              <a:rPr lang="en-US" sz="2000" b="1" dirty="0" smtClean="0"/>
              <a:t>parent</a:t>
            </a:r>
            <a:r>
              <a:rPr lang="ru-RU" sz="2000" b="1" dirty="0" smtClean="0"/>
              <a:t> модуль. Проверьте процесс сборки и опишите ваши вопросы.</a:t>
            </a:r>
          </a:p>
          <a:p>
            <a:endParaRPr lang="ru-RU" sz="20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235" y="3363686"/>
            <a:ext cx="3018811" cy="28532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500174"/>
            <a:ext cx="2671819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0478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Управление зависимостями</a:t>
            </a:r>
            <a:endParaRPr lang="ru-RU" sz="2800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428736"/>
            <a:ext cx="3786214" cy="1541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0" name="Picture 4" descr="http://netbeans.org/images_www/articles/70/javaee/mavenentapp/maven-addscope-javae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571876"/>
            <a:ext cx="6139670" cy="25003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Управление зависимостями. Пример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1472" y="1357298"/>
            <a:ext cx="248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Родительский </a:t>
            </a:r>
            <a:r>
              <a:rPr lang="en-US" b="1" dirty="0" smtClean="0"/>
              <a:t>pom.xml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215074" y="1428736"/>
            <a:ext cx="2094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Дочерний </a:t>
            </a:r>
            <a:r>
              <a:rPr lang="en-US" b="1" dirty="0" smtClean="0"/>
              <a:t>pom.xml</a:t>
            </a:r>
            <a:endParaRPr lang="ru-RU" b="1" dirty="0"/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2214554"/>
            <a:ext cx="4219793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Прямоугольник 9"/>
          <p:cNvSpPr/>
          <p:nvPr/>
        </p:nvSpPr>
        <p:spPr>
          <a:xfrm>
            <a:off x="4857752" y="2214554"/>
            <a:ext cx="164307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714488"/>
            <a:ext cx="3397851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500034" y="2571744"/>
            <a:ext cx="3571900" cy="2000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Управление зависимостями. Пример</a:t>
            </a:r>
            <a:endParaRPr lang="ru-RU" sz="2800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643050"/>
            <a:ext cx="7921045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191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Наш </a:t>
            </a:r>
            <a:r>
              <a:rPr lang="en-US" sz="2800" dirty="0" smtClean="0"/>
              <a:t>POM</a:t>
            </a:r>
            <a:endParaRPr lang="ru-RU" sz="2800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638" r="6003"/>
          <a:stretch>
            <a:fillRect/>
          </a:stretch>
        </p:blipFill>
        <p:spPr bwMode="auto">
          <a:xfrm>
            <a:off x="395536" y="1412776"/>
            <a:ext cx="8446028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8282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7158" y="1500174"/>
            <a:ext cx="84169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Настройте зависимость многомодульного проекта на </a:t>
            </a:r>
            <a:r>
              <a:rPr lang="en-US" sz="2000" b="1" dirty="0" err="1" smtClean="0"/>
              <a:t>MySQL</a:t>
            </a:r>
            <a:r>
              <a:rPr lang="en-US" sz="2000" b="1" dirty="0" smtClean="0"/>
              <a:t> database driver</a:t>
            </a:r>
            <a:r>
              <a:rPr lang="ru-RU" sz="2000" b="1" dirty="0" smtClean="0"/>
              <a:t>. </a:t>
            </a:r>
            <a:r>
              <a:rPr lang="en-US" sz="2000" b="1" dirty="0" err="1" smtClean="0"/>
              <a:t>Выполните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сборку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проекта</a:t>
            </a:r>
            <a:r>
              <a:rPr lang="en-US" sz="2000" b="1" dirty="0" smtClean="0"/>
              <a:t> и </a:t>
            </a:r>
            <a:r>
              <a:rPr lang="en-US" sz="2000" b="1" dirty="0" err="1" smtClean="0"/>
              <a:t>проверьте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что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она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прошла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успешно</a:t>
            </a:r>
            <a:r>
              <a:rPr lang="en-US" sz="2000" b="1" dirty="0" smtClean="0"/>
              <a:t>.</a:t>
            </a:r>
            <a:endParaRPr lang="ru-RU" sz="2000" b="1" dirty="0" smtClean="0"/>
          </a:p>
          <a:p>
            <a:endParaRPr lang="ru-RU" sz="2000" b="1" dirty="0" smtClean="0"/>
          </a:p>
          <a:p>
            <a:r>
              <a:rPr lang="en-US" sz="2000" b="1" dirty="0" smtClean="0">
                <a:solidFill>
                  <a:srgbClr val="7030A0"/>
                </a:solidFill>
              </a:rPr>
              <a:t>http://dev.mysql.com/downloads/connector/j/ </a:t>
            </a:r>
          </a:p>
          <a:p>
            <a:r>
              <a:rPr lang="en-US" sz="2000" b="1" dirty="0" err="1" smtClean="0">
                <a:solidFill>
                  <a:srgbClr val="C00000"/>
                </a:solidFill>
              </a:rPr>
              <a:t>mvn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install:install</a:t>
            </a:r>
            <a:r>
              <a:rPr lang="en-US" sz="2000" b="1" dirty="0" smtClean="0">
                <a:solidFill>
                  <a:srgbClr val="C00000"/>
                </a:solidFill>
              </a:rPr>
              <a:t>-file -</a:t>
            </a:r>
            <a:r>
              <a:rPr lang="en-US" sz="2000" b="1" dirty="0" err="1" smtClean="0">
                <a:solidFill>
                  <a:srgbClr val="C00000"/>
                </a:solidFill>
              </a:rPr>
              <a:t>Dfile</a:t>
            </a:r>
            <a:r>
              <a:rPr lang="en-US" sz="2000" b="1" dirty="0" smtClean="0">
                <a:solidFill>
                  <a:srgbClr val="C00000"/>
                </a:solidFill>
              </a:rPr>
              <a:t>= mysql-connector-java-5.1.34-bin.jar -</a:t>
            </a:r>
            <a:r>
              <a:rPr lang="en-US" sz="2000" b="1" dirty="0" err="1" smtClean="0">
                <a:solidFill>
                  <a:srgbClr val="C00000"/>
                </a:solidFill>
              </a:rPr>
              <a:t>DgroupId</a:t>
            </a:r>
            <a:r>
              <a:rPr lang="en-US" sz="2000" b="1" dirty="0" smtClean="0">
                <a:solidFill>
                  <a:srgbClr val="C00000"/>
                </a:solidFill>
              </a:rPr>
              <a:t>=</a:t>
            </a:r>
            <a:r>
              <a:rPr lang="en-US" sz="2000" b="1" dirty="0" err="1" smtClean="0">
                <a:solidFill>
                  <a:srgbClr val="C00000"/>
                </a:solidFill>
              </a:rPr>
              <a:t>mysql</a:t>
            </a:r>
            <a:r>
              <a:rPr lang="en-US" sz="2000" b="1" dirty="0" smtClean="0">
                <a:solidFill>
                  <a:srgbClr val="C00000"/>
                </a:solidFill>
              </a:rPr>
              <a:t> -</a:t>
            </a:r>
            <a:r>
              <a:rPr lang="en-US" sz="2000" b="1" dirty="0" err="1" smtClean="0">
                <a:solidFill>
                  <a:srgbClr val="C00000"/>
                </a:solidFill>
              </a:rPr>
              <a:t>DartifactId</a:t>
            </a:r>
            <a:r>
              <a:rPr lang="en-US" sz="2000" b="1" dirty="0" smtClean="0">
                <a:solidFill>
                  <a:srgbClr val="C00000"/>
                </a:solidFill>
              </a:rPr>
              <a:t>=</a:t>
            </a:r>
            <a:r>
              <a:rPr lang="en-US" sz="2000" b="1" dirty="0" err="1" smtClean="0">
                <a:solidFill>
                  <a:srgbClr val="C00000"/>
                </a:solidFill>
              </a:rPr>
              <a:t>mysql</a:t>
            </a:r>
            <a:r>
              <a:rPr lang="en-US" sz="2000" b="1" dirty="0" smtClean="0">
                <a:solidFill>
                  <a:srgbClr val="C00000"/>
                </a:solidFill>
              </a:rPr>
              <a:t>-connector-java -</a:t>
            </a:r>
            <a:r>
              <a:rPr lang="en-US" sz="2000" b="1" dirty="0" err="1" smtClean="0">
                <a:solidFill>
                  <a:srgbClr val="C00000"/>
                </a:solidFill>
              </a:rPr>
              <a:t>Dversion</a:t>
            </a:r>
            <a:r>
              <a:rPr lang="en-US" sz="2000" b="1" dirty="0" smtClean="0">
                <a:solidFill>
                  <a:srgbClr val="C00000"/>
                </a:solidFill>
              </a:rPr>
              <a:t>=5.1.34 -</a:t>
            </a:r>
            <a:r>
              <a:rPr lang="en-US" sz="2000" b="1" dirty="0" err="1" smtClean="0">
                <a:solidFill>
                  <a:srgbClr val="C00000"/>
                </a:solidFill>
              </a:rPr>
              <a:t>Dpackaging</a:t>
            </a:r>
            <a:r>
              <a:rPr lang="en-US" sz="2000" b="1" dirty="0" smtClean="0">
                <a:solidFill>
                  <a:srgbClr val="C00000"/>
                </a:solidFill>
              </a:rPr>
              <a:t>=jar -</a:t>
            </a:r>
            <a:r>
              <a:rPr lang="en-US" sz="2000" b="1" dirty="0" err="1" smtClean="0">
                <a:solidFill>
                  <a:srgbClr val="C00000"/>
                </a:solidFill>
              </a:rPr>
              <a:t>DgeneratePom</a:t>
            </a:r>
            <a:r>
              <a:rPr lang="en-US" sz="2000" b="1" dirty="0" smtClean="0">
                <a:solidFill>
                  <a:srgbClr val="C00000"/>
                </a:solidFill>
              </a:rPr>
              <a:t>=true</a:t>
            </a:r>
            <a:endParaRPr lang="ru-RU" sz="2000" b="1" dirty="0" smtClean="0">
              <a:solidFill>
                <a:srgbClr val="C00000"/>
              </a:solidFill>
            </a:endParaRPr>
          </a:p>
          <a:p>
            <a:endParaRPr lang="ru-RU" sz="20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6" y="3500438"/>
            <a:ext cx="3018811" cy="28532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51520" y="4077072"/>
            <a:ext cx="55446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smtClean="0">
                <a:solidFill>
                  <a:srgbClr val="0070C0"/>
                </a:solidFill>
              </a:rPr>
              <a:t>dependency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</a:t>
            </a:r>
            <a:r>
              <a:rPr lang="en-US" dirty="0" err="1" smtClean="0">
                <a:solidFill>
                  <a:srgbClr val="0070C0"/>
                </a:solidFill>
              </a:rPr>
              <a:t>groupId</a:t>
            </a:r>
            <a:r>
              <a:rPr lang="en-US" dirty="0" smtClean="0"/>
              <a:t>&gt;</a:t>
            </a:r>
            <a:r>
              <a:rPr lang="en-US" dirty="0" err="1" smtClean="0"/>
              <a:t>mysql</a:t>
            </a:r>
            <a:r>
              <a:rPr lang="en-US" dirty="0" smtClean="0"/>
              <a:t>&lt;/</a:t>
            </a:r>
            <a:r>
              <a:rPr lang="en-US" dirty="0" err="1" smtClean="0">
                <a:solidFill>
                  <a:srgbClr val="0070C0"/>
                </a:solidFill>
              </a:rPr>
              <a:t>groupId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</a:t>
            </a:r>
            <a:r>
              <a:rPr lang="en-US" dirty="0" err="1" smtClean="0">
                <a:solidFill>
                  <a:srgbClr val="0070C0"/>
                </a:solidFill>
              </a:rPr>
              <a:t>artifactId</a:t>
            </a:r>
            <a:r>
              <a:rPr lang="en-US" dirty="0" smtClean="0"/>
              <a:t>&gt;</a:t>
            </a:r>
            <a:r>
              <a:rPr lang="en-US" dirty="0" err="1" smtClean="0"/>
              <a:t>mysql</a:t>
            </a:r>
            <a:r>
              <a:rPr lang="en-US" dirty="0" smtClean="0"/>
              <a:t>-connector-java&lt;/</a:t>
            </a:r>
            <a:r>
              <a:rPr lang="en-US" dirty="0" err="1" smtClean="0">
                <a:solidFill>
                  <a:srgbClr val="0070C0"/>
                </a:solidFill>
              </a:rPr>
              <a:t>artifactId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</a:t>
            </a:r>
            <a:r>
              <a:rPr lang="en-US" dirty="0" smtClean="0">
                <a:solidFill>
                  <a:srgbClr val="0070C0"/>
                </a:solidFill>
              </a:rPr>
              <a:t>version</a:t>
            </a:r>
            <a:r>
              <a:rPr lang="en-US" dirty="0" smtClean="0"/>
              <a:t>&gt;5.1.6&lt;/</a:t>
            </a:r>
            <a:r>
              <a:rPr lang="en-US" dirty="0" smtClean="0">
                <a:solidFill>
                  <a:srgbClr val="0070C0"/>
                </a:solidFill>
              </a:rPr>
              <a:t>version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 smtClean="0">
                <a:solidFill>
                  <a:srgbClr val="0070C0"/>
                </a:solidFill>
              </a:rPr>
              <a:t>dependency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0478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Apache Maven dependency </a:t>
            </a:r>
            <a:r>
              <a:rPr lang="en-US" sz="2800" dirty="0" err="1" smtClean="0"/>
              <a:t>plugin</a:t>
            </a:r>
            <a:endParaRPr lang="ru-RU" sz="2800" dirty="0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643050"/>
            <a:ext cx="5402499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6207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Apache Maven dependency </a:t>
            </a:r>
            <a:r>
              <a:rPr lang="en-US" sz="2800" dirty="0" err="1" smtClean="0"/>
              <a:t>plugin</a:t>
            </a:r>
            <a:endParaRPr lang="ru-RU" sz="2800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67544" y="1412776"/>
            <a:ext cx="8358246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Зависимости в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maven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имеют 6 возможных областей действий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b="1" i="1" dirty="0" err="1">
                <a:latin typeface="Arial" pitchFamily="34" charset="0"/>
                <a:cs typeface="Arial" pitchFamily="34" charset="0"/>
              </a:rPr>
              <a:t>mvn</a:t>
            </a:r>
            <a:r>
              <a:rPr lang="en-US" sz="2000" b="1" i="1" dirty="0">
                <a:latin typeface="Arial" pitchFamily="34" charset="0"/>
                <a:cs typeface="Arial" pitchFamily="34" charset="0"/>
              </a:rPr>
              <a:t> dependency</a:t>
            </a:r>
            <a:r>
              <a:rPr lang="ru-RU" sz="2000" b="1" i="1" dirty="0">
                <a:latin typeface="Arial" pitchFamily="34" charset="0"/>
                <a:cs typeface="Arial" pitchFamily="34" charset="0"/>
              </a:rPr>
              <a:t>:</a:t>
            </a:r>
            <a:r>
              <a:rPr lang="en-US" sz="2000" b="1" i="1" dirty="0">
                <a:latin typeface="Arial" pitchFamily="34" charset="0"/>
                <a:cs typeface="Arial" pitchFamily="34" charset="0"/>
              </a:rPr>
              <a:t>analyze</a:t>
            </a:r>
            <a:r>
              <a:rPr lang="ru-RU" sz="2000" b="1" i="1" dirty="0">
                <a:latin typeface="Arial" pitchFamily="34" charset="0"/>
                <a:cs typeface="Arial" pitchFamily="34" charset="0"/>
              </a:rPr>
              <a:t>.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Анализирует зависимости (используемые, неиспользуемые, декларируемые или не декларируемые зависимости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b="1" i="1" dirty="0" err="1" smtClean="0">
                <a:latin typeface="Arial" pitchFamily="34" charset="0"/>
                <a:cs typeface="Arial" pitchFamily="34" charset="0"/>
              </a:rPr>
              <a:t>mvn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 dependency</a:t>
            </a:r>
            <a:r>
              <a:rPr lang="ru-RU" sz="2000" b="1" i="1" dirty="0">
                <a:latin typeface="Arial" pitchFamily="34" charset="0"/>
                <a:cs typeface="Arial" pitchFamily="34" charset="0"/>
              </a:rPr>
              <a:t>:</a:t>
            </a:r>
            <a:r>
              <a:rPr lang="en-US" sz="2000" b="1" i="1" dirty="0">
                <a:latin typeface="Arial" pitchFamily="34" charset="0"/>
                <a:cs typeface="Arial" pitchFamily="34" charset="0"/>
              </a:rPr>
              <a:t>analyze</a:t>
            </a:r>
            <a:r>
              <a:rPr lang="ru-RU" sz="2000" b="1" i="1" dirty="0">
                <a:latin typeface="Arial" pitchFamily="34" charset="0"/>
                <a:cs typeface="Arial" pitchFamily="34" charset="0"/>
              </a:rPr>
              <a:t>-</a:t>
            </a:r>
            <a:r>
              <a:rPr lang="en-US" sz="2000" b="1" i="1" dirty="0">
                <a:latin typeface="Arial" pitchFamily="34" charset="0"/>
                <a:cs typeface="Arial" pitchFamily="34" charset="0"/>
              </a:rPr>
              <a:t>duplicate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Определяет дублирующие друг друга зависимости.</a:t>
            </a:r>
          </a:p>
          <a:p>
            <a:pPr marL="342900" lvl="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b="1" i="1" dirty="0" err="1" smtClean="0">
                <a:latin typeface="Arial" pitchFamily="34" charset="0"/>
                <a:cs typeface="Arial" pitchFamily="34" charset="0"/>
              </a:rPr>
              <a:t>mvn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  dependency</a:t>
            </a:r>
            <a:r>
              <a:rPr lang="ru-RU" sz="2000" b="1" i="1" dirty="0">
                <a:latin typeface="Arial" pitchFamily="34" charset="0"/>
                <a:cs typeface="Arial" pitchFamily="34" charset="0"/>
              </a:rPr>
              <a:t>:</a:t>
            </a:r>
            <a:r>
              <a:rPr lang="en-US" sz="2000" b="1" i="1" dirty="0">
                <a:latin typeface="Arial" pitchFamily="34" charset="0"/>
                <a:cs typeface="Arial" pitchFamily="34" charset="0"/>
              </a:rPr>
              <a:t>resolve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Определить все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зависимости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b="1" i="1" dirty="0" err="1">
                <a:latin typeface="Arial" pitchFamily="34" charset="0"/>
                <a:cs typeface="Arial" pitchFamily="34" charset="0"/>
              </a:rPr>
              <a:t>mvn</a:t>
            </a:r>
            <a:r>
              <a:rPr lang="en-US" sz="20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latin typeface="Arial" pitchFamily="34" charset="0"/>
                <a:cs typeface="Arial" pitchFamily="34" charset="0"/>
              </a:rPr>
              <a:t>dependency:resolve-plugin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Определить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все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плагины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b="1" i="1" dirty="0" err="1" smtClean="0">
                <a:latin typeface="Arial" pitchFamily="34" charset="0"/>
                <a:cs typeface="Arial" pitchFamily="34" charset="0"/>
              </a:rPr>
              <a:t>mvn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i="1" dirty="0">
                <a:latin typeface="Arial" pitchFamily="34" charset="0"/>
                <a:cs typeface="Arial" pitchFamily="34" charset="0"/>
              </a:rPr>
              <a:t>dependency</a:t>
            </a:r>
            <a:r>
              <a:rPr lang="ru-RU" sz="2000" b="1" i="1" dirty="0">
                <a:latin typeface="Arial" pitchFamily="34" charset="0"/>
                <a:cs typeface="Arial" pitchFamily="34" charset="0"/>
              </a:rPr>
              <a:t>:</a:t>
            </a:r>
            <a:r>
              <a:rPr lang="en-US" sz="2000" b="1" i="1" dirty="0">
                <a:latin typeface="Arial" pitchFamily="34" charset="0"/>
                <a:cs typeface="Arial" pitchFamily="34" charset="0"/>
              </a:rPr>
              <a:t>tree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Определить дерево зависимостей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lvl="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b="1" i="1" dirty="0" err="1" smtClean="0">
                <a:latin typeface="Arial" pitchFamily="34" charset="0"/>
                <a:cs typeface="Arial" pitchFamily="34" charset="0"/>
              </a:rPr>
              <a:t>mvn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  dependency</a:t>
            </a:r>
            <a:r>
              <a:rPr lang="ru-RU" sz="2000" b="1" i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copy-dependencies</a:t>
            </a:r>
            <a:r>
              <a:rPr lang="ru-RU" sz="2000" b="1" i="1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Копирует зависимости.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685791"/>
          </a:xfrm>
        </p:spPr>
        <p:txBody>
          <a:bodyPr/>
          <a:lstStyle/>
          <a:p>
            <a:r>
              <a:rPr lang="en-US" b="1" i="1" dirty="0" err="1" smtClean="0"/>
              <a:t>mvn</a:t>
            </a:r>
            <a:r>
              <a:rPr lang="en-US" b="1" i="1" dirty="0" smtClean="0"/>
              <a:t> dependency</a:t>
            </a:r>
            <a:r>
              <a:rPr lang="ru-RU" b="1" i="1" dirty="0" smtClean="0"/>
              <a:t>:</a:t>
            </a:r>
            <a:r>
              <a:rPr lang="en-US" b="1" i="1" dirty="0" smtClean="0"/>
              <a:t>analyze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6207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Apache Maven dependency </a:t>
            </a:r>
            <a:r>
              <a:rPr lang="en-US" sz="2800" dirty="0" err="1" smtClean="0"/>
              <a:t>plugin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57158" y="1988840"/>
            <a:ext cx="543392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2060"/>
                </a:solidFill>
              </a:rPr>
              <a:t>mvn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dependency:analyze</a:t>
            </a:r>
            <a:endParaRPr lang="ru-RU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[WARNING] Unused declared dependencies found: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[WARNING]    junit:junit:jar:3.8.1:test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[WARNING]    com.oracle:ojdbc6:jar:11.2.0.3:compile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251520" y="3356992"/>
            <a:ext cx="8229600" cy="685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ts val="600"/>
              </a:spcBef>
              <a:buClr>
                <a:srgbClr val="FFC000"/>
              </a:buClr>
              <a:buSzPct val="75000"/>
              <a:buFont typeface="Wingdings" pitchFamily="2" charset="2"/>
              <a:buChar char=""/>
            </a:pPr>
            <a:r>
              <a:rPr lang="en-US" sz="3200" b="1" i="1" dirty="0" err="1" smtClean="0">
                <a:latin typeface="Cambria" pitchFamily="18" charset="0"/>
              </a:rPr>
              <a:t>mvn</a:t>
            </a:r>
            <a:r>
              <a:rPr lang="en-US" sz="3200" b="1" i="1" dirty="0" smtClean="0">
                <a:latin typeface="Cambria" pitchFamily="18" charset="0"/>
              </a:rPr>
              <a:t> </a:t>
            </a:r>
            <a:r>
              <a:rPr lang="en-US" sz="3200" b="1" i="1" dirty="0" err="1" smtClean="0">
                <a:latin typeface="Cambria" pitchFamily="18" charset="0"/>
              </a:rPr>
              <a:t>dependency:copy</a:t>
            </a:r>
            <a:r>
              <a:rPr lang="en-US" sz="3200" b="1" i="1" dirty="0" smtClean="0">
                <a:latin typeface="Cambria" pitchFamily="18" charset="0"/>
              </a:rPr>
              <a:t>-dependencies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7158" y="4060542"/>
            <a:ext cx="68791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[INFO] Copying ojdbc6-11.2.0.3.jar to D:\projects\MySampleApp</a:t>
            </a:r>
            <a:endParaRPr lang="ru-RU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\</a:t>
            </a:r>
            <a:r>
              <a:rPr lang="en-US" b="1" dirty="0" err="1" smtClean="0">
                <a:solidFill>
                  <a:srgbClr val="002060"/>
                </a:solidFill>
              </a:rPr>
              <a:t>webModule</a:t>
            </a:r>
            <a:r>
              <a:rPr lang="en-US" b="1" dirty="0" smtClean="0">
                <a:solidFill>
                  <a:srgbClr val="002060"/>
                </a:solidFill>
              </a:rPr>
              <a:t>\target\dependency\ojdbc6-11.2.0.3.jar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[INFO] Copying junit-3.8.1.jar to D:\projects\MySampleApp</a:t>
            </a:r>
            <a:endParaRPr lang="ru-RU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\</a:t>
            </a:r>
            <a:r>
              <a:rPr lang="en-US" b="1" dirty="0" err="1" smtClean="0">
                <a:solidFill>
                  <a:srgbClr val="002060"/>
                </a:solidFill>
              </a:rPr>
              <a:t>webModule</a:t>
            </a:r>
            <a:r>
              <a:rPr lang="en-US" b="1" dirty="0" smtClean="0">
                <a:solidFill>
                  <a:srgbClr val="002060"/>
                </a:solidFill>
              </a:rPr>
              <a:t>\target\dependency\junit-3.8.1.jar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5720" y="4060542"/>
            <a:ext cx="7072362" cy="1240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85720" y="1927662"/>
            <a:ext cx="5857916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251520" y="5857527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http://maven.apache.org/plugins/maven-dependency-plugin/examples/copying-project-dependencies.html</a:t>
            </a:r>
            <a:endParaRPr lang="en-US" sz="1400" b="1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191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7158" y="1500174"/>
            <a:ext cx="84169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Используя </a:t>
            </a:r>
            <a:r>
              <a:rPr lang="en-US" sz="2000" b="1" dirty="0" smtClean="0"/>
              <a:t>dependency </a:t>
            </a:r>
            <a:r>
              <a:rPr lang="en-US" sz="2000" b="1" dirty="0" err="1" smtClean="0"/>
              <a:t>plugin</a:t>
            </a:r>
            <a:r>
              <a:rPr lang="en-US" sz="2000" b="1" dirty="0" smtClean="0"/>
              <a:t> </a:t>
            </a:r>
            <a:r>
              <a:rPr lang="ru-RU" sz="2000" b="1" dirty="0" smtClean="0"/>
              <a:t>скопируйте все зависимости в отдельную папку. Проверьте  результат и опишите основные ошибки при использовании.</a:t>
            </a:r>
            <a:endParaRPr lang="ru-RU" sz="20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6" y="3500438"/>
            <a:ext cx="3018811" cy="28532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0478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Описание Объектной модели проекта (</a:t>
            </a:r>
            <a:r>
              <a:rPr lang="en-US" sz="2800" dirty="0"/>
              <a:t>POM</a:t>
            </a:r>
            <a:r>
              <a:rPr lang="ru-RU" sz="2800" dirty="0"/>
              <a:t>)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811663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343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Пример</a:t>
            </a:r>
            <a:endParaRPr lang="ru-RU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076" y="3933056"/>
            <a:ext cx="450924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12776"/>
            <a:ext cx="4335342" cy="2313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5" descr="data:image/jpeg;base64,/9j/4AAQSkZJRgABAQAAAQABAAD/2wCEAAkGBhQSEBUUEBQVFRQVFBQWFRUVFxQXFBQUFBUVFRQUFRQXHSYeFxkjGRcUHy8gIycpLCwtFh4xNTAqNSYrLCkBCQoKDgwOFw8PFyocHBw1LC8pKSkpKSkpKSkpNSkpKSksKSkpKSkpKSkpKSopLCkpKSkpKSksLCwpLCkpLCwpKf/AABEIAKMBNgMBIgACEQEDEQH/xAAcAAABBQEBAQAAAAAAAAAAAAAAAQIDBAUGBwj/xABSEAABAwEDBAsKCwUHBAMAAAABAAIDEQQSIQUxQVEGE1JTYXGBkZKx0QcUFyIygpOh0tMWIzNCVHKisrPB8BUkYnPhY3SDlMLD8QgYNLQlNYT/xAAaAQADAQEBAQAAAAAAAAAAAAAAAQIDBAUG/8QAKREAAgEDAwQCAgMBAQAAAAAAAAECAxFREiExBBMyYRQzQVIiI5FxBf/aAAwDAQACEQMRAD8A42G3SXR8ZJmHz36uNPFtfvknTf2qrZszeJvUFNaWXXEcK9JJYPn5Tld7lgW1+7f039qjktz6/KSdN/aoQ9RyZ1ajHBKnK/LLTbc/fJOm/tThbX75J039qotKkDlajHAOUsst9+v3yTpv7Uotj93J039qqByeHJ6Y4Icp5Za78fu39N/ajvx+7f039qrByW8jTHBOueX/AKWRbH7uTpv7Uotb92/pv7VVvJ4cnpjgWueX/pZ77fu39N/ajvt+7f039qrXkocjTHBOueWWO+37t/Tf2pO+n74/pv7VXvpLyNMcBrnllnvl+7f039qTvp++P6b+1Vw9F5GmOBa55ZP30/dv6b+1N76fvknTf2qG+kc5GmOBqc8v/Sc2t++SdN/ak77fu5Om/tUN9NL0tEcFqc8ssd9v3yTpv7Unfj98k6b+1QX02+lpjgtSnlnr/cXmc6C03nOdSdtLxJp8Uw4VOC9HXmncQd+72n+8N/BjXpVV5dXzZ79H64ioSVRVZmoqElUVQAqElUVQAqElUVQAqElUVQAqElUVQAqE2qEAfL9hs/yB3Rb6iArGULOS99B5OJ4AVJk2PxbLx/mrui0E7lo+8vQTPnpLdmGIjhUZ8Rw406wpLfZLkhaMaNBPNU/mtF0FX2dmtrPW4uKjt5vSzu4mDjcQ3qBVqW4kjICetSSyNvU0DPxRtBPO4qM5NGNDmry3QB63H1LRNA0UAnqy7Jrhmxz+o09ZqBxKB0RGcfrMqTRLQiVIEoTIY5oTkgKVBAiEqEAImuCfRNITEIhKG1IAFSSAM2JJAAx4SrP7Ll3t3PH7SWpIuMW90VElFb/Zcu9u54/aSfsuXe3c8ftJakVokU6JKK4cly727nj9pIclS727nj9pGpFKEilRNcFdOSpd7dzx+0kOSpd7dzx+0ldFqLOUyt8qeIKktvKeQ5nSmkZwDfnM01/iVb4Oz739pntLvoyhoVz1obRRmoWl8HZ97+0z2kfB2fe/tM9pa6qfou/szULR+Ds+9/aZ7SPg9Pvf2me0jVT9Bf2ZyFpfB2fe/tM9pHwdn3v7TPaRqp+gv7M1C0fg7Pvf2me0j4Oz739pntI1U/QX9mciq0vg7Pvf2me0lbsZtBzR/aZ7SNVP0F/Zl1RVa3wWtO9/aj9pHwWtO9/aj9pGun6C5pdz0/vTv5LvvxpVc2F5HlhtDnSsugxOANWnG/GdBOopF4PWuPedvRrHg0sjtqyzcDj2qzJhHOdZaPUe1Q5EHiWf6zvuq5LFWNw3UwH3QkeI+WDYv3qMbiPqbTrKzmtqR/aTk+ayq1mn46d+5jpzkn8lnbWQI9bYHP8AOkJAVRe4kRNfUuccxpzOcZXfZAUkbiOMYnjaLzueR7RyJgYKcBJr9Wt37kbudPxArpz+cPHI9I9g81aFCmZwIDSKm9ia5o7ra4a3ucfNSlz9Uf2tVBzDrUd2kgGpjhXidGOu8eUKdQ2enQ6enOmm0V5LLe+awcV7g/XKoDk52hzeZ3arrzQFDHYJ6nk2+JR/Uo95P1t5j2pO83628zu1aSQsRreSfh0f1M/vN+tvM7tR3o/W3mParpYhPU8h8Oj+pS70drbzO7UGxv1t5ndquoRqeRfDo/qVIbI8PZi35SLQ7TI0a11Pe0uuPmf2rAhdV7P5sQ5pWLrFLk78ifTUlskUe9pdcfM/tSd7S64+Z/aryEXYvj08FE2WXXHzP7UgssuuPmf2q+hK7H2KeCh3rLrj5n9qTvSXXHzP7VfLkVTux9mGDEmyPIXl19mIbhddoFNaYcjybtnRd2raemLRVJJcl9uODH/ZD92zou7VSbprSoLhhm8VxbX1Loyucri768n4j1tSnJy3ZlUgkthUIQukxAIQhAAClSIQAqns2lV1Ys2lJgTIQkUgTWTy/Nd1tSJbJ5fmu62pF5PVfYzpp+JSyG3xIeN/3FoNbgzhlJ6NexU8hjxIvP8AwwrsA+T/AMR3rI/NUeP+WV5Pkpzpc+6OYDrcVHbcHv8A4drYOKNpfTnVlrasibu5rx4g4nqAVWd1SCfnOe48Rf7LCqjyCIdr0HMBQ8QF0+psvOntGPCMfOBr+I8dFI3h5f8AV1Sc6dTDHl4KVLj0nPPmqyiAto9tM1x/XFT7N3nTy6hx05uPTxKO0isja7mTDhvRE8xN3zU0xjDAKT2ul+pE7gmweS3iCa2zjUks8QujBI6ScIUZjFR/VK2MfolMCRNc2qaWDh5z2o2ocPO7tQIC1Ikla0NNa043dqpwtjvUBNTiBV2HrRcLFqy+W3+fH+KxdauPstA9tSameOgJOPxjOdddTj5yl+TKfI5CZhrPOgcZQQPKSiSnCiiAEeM3GE5Mk0caUlMY1wSFD1GRwqhikrm9LvryfiPW86QbpYLTn+vJ+I9b0PIwq8CpEqF1nOIhCEAKkQhACqezaVAVPZtKTAmS1SIUgS2T5TzXdbUIsnynmu62oXk9V9jOmn4lbI3kx8Tvw2q6990V3MRPSP8ARUsiH4tp/hd9yNXZo6gjWI2+vHrTZ4/5YyQ3XR/2cLnnjugdqqTChaD81jQeYV+8/mVu2C8+Th2qLpOqfUqs5q8nWfViepzhyKoghvHy9bh9lw85OpjrphxkZ+c3h54SNOPr5qdjOknAf8/n1HzFoUZuVJS1zCMfFkxrSuMfWanzlTFvfUC44nQBUknUABieJWMvREuiDc5vgDWSYwG/lzLp9lUrsksjslkNyd0QktNpHyr7xcBFG/PGwFrvJpo01rjKVnZHs9M/60jEOTLZdvd52umeu0y0p0cyyTlJ7CWFha4Z2uqHDjaRUJnf0oeCJJL5xvbZJWuuta14Vq5S2Uy2jJ+1Wl+2SR2mK499DNtZjnvtvnxi0ObHid0K6EryR0XaMr9su4FpQ2kPZUHHCvBmXPGLHl1hOjLmkXTiaUAzk6qaVZR1QYbt6j7t65fuuuX6Xrt6lL13Gla0TbwXc7HrLHasnWrJzANvsxrfqPjLRi5zxqAmEkX1Q3WvMm244gjHh0HUVMZ3Ii7ly0C9hU06zVQDJ07qGKCW6fJeIpCHDWHUxHEmOtLg2tBgum7nGyZ0Nqe5xdtTLPPI9jSTVsTNswaTSvi4f1SlJrgtp2ujm7LYXNmYX5xLGCDW8DtjRiDiCuykkV3un5MAns1sho6O0PgDnDNfBa6N/nRin+GNazNsroRGV9zJ7kiQEkkAOcQASGtc6gNaVug0zHPqSHAVqAAKknQBnqu27nVooZYbtCGxSvdje2yW+NrI0BkbYm/WvolKxLOJllLKF4cwHMXNe0GmJpeGOGpPmc8D5OX0cvsqpFWRrXyG+5zQ5znVcSXirjU8a7Tub2lwnkjvEsMYfSpoHNeG1ArgSHY8Q1IcmlcTTOPc19fk5fRy+yq7rRQ0PinU7xTXgDsVoWvK1oc97nTz4ySUAmla1oEjgAGtcAKCgzaFr7FtkkhlZZ7S4zwTOuFs3xha5w8U1fUkE0aQ6vlVFKGo5StewrHMOc4uDRUk5g0Oc40xNGtBKd3vLmMctdW1SeytHZfkZtltjo48Iy1ssY3Afea5gOoOa6nA4DQuhyZlKT9g2hwe68zbmNdeN5oJbQNdWooHEDVRNzdk1+RnEysLTR7XNNK0c1zCRmqA4CoWXFmP1pPxHK8c9dOauc01YqhDm85/4jl19PfVuZVuB6Ztzc14c46k9b2wzLEsVss7GyyCN0rWGO+8xkSEg0YTQYurgBiumpKUY3X4OdK7OeMo1jnCTbm7oc4Xed0XL9pit5jinljYIYnBrHXRecZKnDE5hzLm2bK7YDUWqflfeHM4ELKFSpOKkkt/ZTSTsZIclWrlzZDJa22czPD3xsmDj4oxdMQC5raAEsjZoGvSsiWagNMStacnKN2rMlrcdRWLNpWTLaBnfidVfFHIM6u5KtV+9wU/NWxF9CEKQJbJ5fmu62oRZPL813W1C8nqvsZ00/EqZGPxTfqn7sa1mDxh9f7rarEyMaRtGrDnbGteC0C+f4WuceVU0eO+WQtxdXXJI7oNuD1lV5c+Gqo5SSOshWLL5A+oDyyOLvZTLQ3H9Zh/WqceQRAG4frNn6qdFPH67fz84pXDHi6/+cUob+tX66loUZuU5yyaB4ztc52ilWuicBjwgL0jZrsOGVmxWywvY521hpa510PYCXAXhW69pc4EHXoovMNkBxj4pP8AbVSw5UlhNYZZIzrY97SeO6RVc84u90ez0y/rTRuWvub5SY6vernU0sfE/wBQfX1LncoZKnhddnifE44gPY5pNM9KjxuRdDZO6Fb2HC1yH64Y/wC+0rvbFlsZXyTamWlrdtgYXXgKNvBjnxSgfNNWOBFcwOh1FOuS5N22uTxq6StTIkQjc+0Ox72aHtrmM7jdszeHx6v4oXKBrRhyLcnsNmZZYoLRaXwzOd3xMxtnfNjKwCztc4PbQtiJN3HGZyqTHLixX7nmyHvS3xPJox52qQk/MkoLxPA4Nd5pV/uo5E70yi9zRSO0fHN1XiaSt5H+N54WSMnWD6dJ/kZPerv9lEEeUshtlhkM0ljoTIWGN7wxjRNVhJIqwtfnOLQpulJMlvc8wbaKilNC0NirvjJ6fQrd/wCrKufDiFubE3Vkn/uNu/8AVlVzWxo3aLPRu51bW2/J0thlIvxCsTjiWi9ejePqSU5HNCwi1zSWyC65pLXt1PaaOHODiuW2H7ITY7bFK2pF4Ne0Z3MebrhTiNRwtC9P2f5LDZGWqKhjnDQ4jNfDaxv4nMFPMGtZr+LsZy2kcywiuIq1ovvaczgCAyPz5DGw/wALnHQux7mriZ7QSbxMcRc453OdJMXOPCSSeVcWXUAbpN2V3nNO0N5I3Ok//QNyuy7mPy1o/lQ/fmSlxcl77nGWL5KP6jPuhdb3OXfvjx/YO9UkXaVyVgk+KZ9Rn3Qut7nX/mO/kO/EiVztpDexzTDeLwGudR8hN1j3AAyyAVLQQMxz6itLINi2uZlotXxFnidfvyNLDK8V2tkbCL7zWjsB82grXDMicWucWktcHyirXOa6m2Owq0g0Uc8YLrzvGdunEud0nYp7tWFZj8vZaNptL5iKB11rGmlWxsrcBppJLnHhdTGi6DJrq5Btn15OqFcpJEF1mTGf/A2wa3yU5oUTVkkhHHl41LNiOB+tJ+I5aDoVnwDDzpPxHLuoeRlW4HrQ2PH99sv95g9crQqCv7Hx++2X+8wfitXRV8H/AMOePKN7umWd5yiSGPI2iGhaxxFay1FQOJc1DkmaRwYyKW84gD4qTAkgVNW0AFa1OC6vuj5UmZlAtZNMxghhIayWRjakyVNGuArmx4FyjNl1pie17bROS1zTddLK5rgDUtc1ziCDmx1rlpdztLTY0lbUyjapQ0uaCSA5wBNKkBxAJppoAsya1JbdaAXvLa3S95bXPdLiW14aUVCafDgXXHhXIsPdJVb+Q4aRk6XEHkxosPJcN99DgBjTSV09m0pgyZCEJEktk+U813W1CLJ8p5rutqF5PVfYzpp+Jm2PAAaxGedrOxW2n4uYjOQ1o4zXtCqxZ4+Fkfqar8cVGgH50wJ4mi9+S0Z4l9ywxlAeOnIwBvW1RTjxuID8z2q2I8wPLy4lVrUMeMfmUo8lorhOKc1qCFoUYmXxjHXVJh6NWtlexSey2iW/C4ROkkdG9jSYjG57nNAc3BtGkC6aUpqVbZFnj4pP9tV8n5etEApBPNGNyyR4b0QaepYSTvsez0yfbTRBZrK+RwbGx73HANY1znHkaCV1RygMn2CWzBwNqtRAnDSHCzwtBAic5pIMrrzqgE0DjpArh2vZTa5QRLaZ3NOdu2vDTxtBAKywFFm+Tps3ydBsNyG62WtjLpMTTfmIBI2tmJZXW40ZTP4x1FYWWba+W0SSStLZJHue4EEULjUChxFBQcgVuzZetMbQyO0TsYMzWSyNaKkk0aHUGJPOqmW8oyyvaZpZJPFF3bHveQHUvBt4mmIVRTvcVne5VkONRmOI/ML0buKZSItEtnILo5oyThVodHrOYAtc4HzV5xG6ou6c449I5exXbPsjtTGBkdpnYxoo1rZpQ0DUGh1AFU43Q5K+xb2YbHHWG1yQ3TtYNYnEGjonYsocxIHinhaVPsEyc+aacRNLz3lbB4oJAL4HsaK6y5wFFl2vL9olbcmtE0jKglkksj2kg1Bul1Kgp8OyO1MaGx2m0NY0ABrZpWtaBgAAHUACVpWsKztYo2ConiBFDtsefAjx26F7dscylDJkyeC1i9HAy9dqQTD5cbWkGtWvaWCmgM1rx0ZSlnnhM8skpbJGGmR7nkAyNJALiaaF1zm8JxGNCRUXmuoaZxea001tCJx1cmcxZLSXFz5KBziXvzBoLsSBqaMw4AF2/crFXWh4xaWwNDtBIMxIBzGgc3nC4YgaQrQytLv0/p5vbSlFtWQijCboDHYPYLrmnBwLcHVGfOF2ncw8a0yuBqGwtBINaF0lQDyMPMuStchlFJXySAVoJJJHgVFDQOcaYYJ1ntD2CkcsjBqZLK0czXIcW1YLsZM+7JI0kXmyzAiuIIlfo0JBIktJLzV7nvIINXve41GbyiUyiuK2Jux8kg1gceC7TJtmf+wbQWtJLzK5oAJLm3mtBaBnBukgjOF5zlez3m11ZxrBz4KSw7J5xRrrRPTQdumw1DykSg3awy+YH7iT0cnspmSNjk88jWCGa66UhzjHIGtY6U3nFxFBRpJzqZ2X5meM60zgazaJwPvqpDsjtD2176tBF52aealA40+dqotaaqO6VjKpxuR29rRPNcAa0TzhrWgBrWiZ4aABmAFArexdt632Voz7fGaaaNN9xpqAaVmk6+E44kkmpJJzmqdZctzQV2iV8YJJcWUGNBXGmoDDgXXKMtGlGCavc3u63KRlE56GCGh0Z5a09S4KSQnNitqXZ/bfm2uan1v6Kq/ug5Q0WyfpDsWdONSEVGyLdm7kNuyWYrFHNIxzXy2h7WXg5p2qKJpJDTnBe/PT5iqZPyUX+NJUN0DSf6KTKeyG0z3e+pnzXKlu2EENLqVoAM+A5lBDlh97xjhTNTA8a2pxkl/LkmXovC3sjkcw1GIoaYNqK0rnpU8lVs2U4GnAuPkiL3+KKkn8v6Lp8n2K6wAkmgAz4ZlZLLhlo6hIonqPvdtCKDEUNdIUiQiWyfKea7rahFk+U813W1C8nqvsZ00/Ez6YRH+AfcC1onBz2gaBITykMH+pY+2F0UZYL1GtzcDQosnZSMLnF7Saj1jGmOhbNXR4KdmzqXDEqpax43EO1UfhOzcuz8H61qN+X4nOxLhxjD1JRi7miZe0JKetUm5YiJ8vnBp1KdtvjPz2muFK48yuxdzJ2SDGPik641jVWvsonF+NtcQHk8pjp1LHWMuT3Ok+pDgUtVE59E1suKVjqJ25063Mqxp1EtPWFE3OrTG3o3jgqORNCMwGikmGYgZ+vT+uFNqnxOrgdObj0frhVCG0Ka5pTq60jgkMmyePjote2x4ee1d1RcLYB8dF/Mj++1dzeSfJjPkW4kuJaoqggZdSXVImkIuA26iiWqUJiIZB1LAttmuPu6D5PLoW7aZ2txcQOPBY1sylHWuLzSg0NA045+VUikV7a6+1rI/Gu8vjZjXgxTciAsa+u6NRXNQkHl7E39pvpSMBg03Rm4SVnxWrA1cT4zjx1K6KPkZVeCw7Lcl/RSuAIzBQTWx7z4zuQYDmUDnDOP8AhOijLjRgJJ1LqMBXv1JhNOPqV+y5LvRk3hfpUMBFRjTxvWp2ZJbGwvmq6lDdbmzjA60ALZoNss3ihpcXUJzUodPJ1p0OQBne4k6hgOdVbDbnhwbGwYvLiKfNJ6gNK6FMl7EEFkYzyWgcOc85V2zZioKKezDApPgRKlQhICSy+X5rutqEtk8vzXdbUi8nqvsZ00/EoWbYflBgFLLaAQB8w6AtKDItvHl2OZ3mGq95oiihV5I55dDTk7u54i3INoPlWKcf4ahn2JzE/wDhTZt6K90oiifyJEr/AM+mvyzwX4FTfQ5vRuSHYPL9En6D173RFE/kywivg08s+ZNlOQ3WYx7bFJHeD6GQOF67teauqqxGyDQV6v8A9QIwsfHaP9hePrSL1q7PRoU1CCiiyXAoBCgCBwJ2NrFlso1q5Yphez5wVlFTxPo4HhRYLCTUDiK5iQojINadlIUkrrofyKqOKvSFi7I9pF6vAfyP61Jm2BV4n6DmzHi/WPImubQ0RpDSaWT5Bt0eb5SP77V3ZIXneTD8fF/Nj++1d9VRJbmNRbkjZhWlc2jVVKXqjarOSbzDR45nDUdae1rtLhyDNznFFjMtX1BNlBjPKcBy482dROsYI8ZzjwVp6m0qnRWVjfJaBxDHnzosMrWvLobgAa0GcEZ8xzV6lmyZZldmw+r25/Wtp9jYSXFoJOk4pWWZgzNbzBAHLSNe440J11qeWlSpo8mE577uJjut1F1AakLUwOZtM1GuDW3Bq06B1LFBz8busrtZcmMcaubXlNOaqrWSxsAwY3yn6Bu3aVvR5Mqr2OVY0kgNFSTgNZ1LqrLYWsjugUqPGOkkihxU0UDWijQANQ4c6kouo5mzNydkcROvXiTQjNQUNOxaD2AihFQcCDqTkEIAaxgAoAABgANSWiWiExCUU9mGdQ0U9m0pMCWiSicgqbjsOsvl+a7rahLZh4/mu62oXl9V9h0U/E97QhC5TYEIQgAQhCAOT2dbAGZT2q/K+Latspda03tsuVre1XBzrlPABD9Ll6Ea9XQqUmuGNNo8p8AUX0uXoRpPADD9Ll6Ea9XQnrlkepnlPgDi+ly+jjS+AOL6XL0I16qhGuWQ1PJ5XP3BYnUra5cNUcah/wC3yH6XN0I160hHclkNTyeS/wDb3D9Lm6Eacf8Ap+hNP3uXD+CNesIT7kshqeTxXL/cZjsUDrSy0yPdE6Nwa5jLpJkY3GmOlc9ffum9A+0vZu6L/wDWzf4X40a8bXb0y1puW5z1ZyTW42+/dN6B9pF5+6b0D7SchdXbiZdyWRgc/dt6B9pKXv3TegfbTkJ9uOA7ksjb7903oH2kXn7tvQPtpUI7UcB3JZEvv3TegfbRtkm6b0D7achHbjgO5LI2+/dN6B9tNijoKVriTWlMSSThozp6E4wUeBOTfIUQUiFZIIRVCABFEITAFYs2Yqup7NmKlgT1SIQkBJZvL813W1IizeX5rutqF5fU/YdFPxPe0IQuU2BCEIAEIQgAQhCABCEIAEIQgAQhCABCEIAqZVybHaInRTNvMdS8A5zSaEOHjNIIxAOBWD4N7BvT/T2n3iEJqTXDE0Hg3sG9P9PafeI8G9g3p/p7T7xCE+5LLJsg8G9g3p/p7T7xHg3sG9P9PafeIQjuSyx2QeDewb0/09p94jwb2Den+ntPvEIR3JZYrIPBvYN6f6e0+8R4N7BvT/T2n3iEI7kssLIPBtYN5f6e0+8R4NrBvL/T2n3iEI7kssLIPBtYN5f6e0+8R4NrBvL/AE9p94hCO5LLCyDwbWDeX+ntPvEeDawby/09p94hCO5LLCyDwbWDeX+ntPvEeDawb0/09p94hCfclljsg8G1g3l/p7T7xOHc5sIzRP8A8xafeIQl3JZYWQeDuw70/wDzFp94jwd2Hen/AOYtPvEIRrllhZD4dgNiaaiJ1aEYzTuwNNDnnUEiEJNt8jR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7" descr="data:image/jpeg;base64,/9j/4AAQSkZJRgABAQAAAQABAAD/2wCEAAkGBhQSEBUUEBQVFRQVFBQWFRUVFxQXFBQUFBUVFRQUFRQXHSYeFxkjGRcUHy8gIycpLCwtFh4xNTAqNSYrLCkBCQoKDgwOFw8PFyocHBw1LC8pKSkpKSkpKSkpNSkpKSksKSkpKSkpKSkpKSopLCkpKSkpKSksLCwpLCkpLCwpKf/AABEIAKMBNgMBIgACEQEDEQH/xAAcAAABBQEBAQAAAAAAAAAAAAAAAQIDBAUGBwj/xABSEAABAwEDBAsKCwUHBAMAAAABAAIDEQQSIQUxQVEGE1JTYXGBkZKx0QcUFyIygpOh0tMWIzNCVHKisrPB8BUkYnPhY3SDlMLD8QgYNLQlNYT/xAAaAQADAQEBAQAAAAAAAAAAAAAAAQIDBAUG/8QAKREAAgEDAwQCAgMBAQAAAAAAAAECAxFREiExBBMyYRQzQVIiI5FxBf/aAAwDAQACEQMRAD8A42G3SXR8ZJmHz36uNPFtfvknTf2qrZszeJvUFNaWXXEcK9JJYPn5Tld7lgW1+7f039qjktz6/KSdN/aoQ9RyZ1ajHBKnK/LLTbc/fJOm/tThbX75J039qotKkDlajHAOUsst9+v3yTpv7Uotj93J039qqByeHJ6Y4Icp5Za78fu39N/ajvx+7f039qrByW8jTHBOueX/AKWRbH7uTpv7Uotb92/pv7VVvJ4cnpjgWueX/pZ77fu39N/ajvt+7f039qrXkocjTHBOueWWO+37t/Tf2pO+n74/pv7VXvpLyNMcBrnllnvl+7f039qTvp++P6b+1Vw9F5GmOBa55ZP30/dv6b+1N76fvknTf2qG+kc5GmOBqc8v/Sc2t++SdN/ak77fu5Om/tUN9NL0tEcFqc8ssd9v3yTpv7Unfj98k6b+1QX02+lpjgtSnlnr/cXmc6C03nOdSdtLxJp8Uw4VOC9HXmncQd+72n+8N/BjXpVV5dXzZ79H64ioSVRVZmoqElUVQAqElUVQAqElUVQAqElUVQAqElUVQAqE2qEAfL9hs/yB3Rb6iArGULOS99B5OJ4AVJk2PxbLx/mrui0E7lo+8vQTPnpLdmGIjhUZ8Rw406wpLfZLkhaMaNBPNU/mtF0FX2dmtrPW4uKjt5vSzu4mDjcQ3qBVqW4kjICetSSyNvU0DPxRtBPO4qM5NGNDmry3QB63H1LRNA0UAnqy7Jrhmxz+o09ZqBxKB0RGcfrMqTRLQiVIEoTIY5oTkgKVBAiEqEAImuCfRNITEIhKG1IAFSSAM2JJAAx4SrP7Ll3t3PH7SWpIuMW90VElFb/Zcu9u54/aSfsuXe3c8ftJakVokU6JKK4cly727nj9pIclS727nj9pGpFKEilRNcFdOSpd7dzx+0kOSpd7dzx+0ldFqLOUyt8qeIKktvKeQ5nSmkZwDfnM01/iVb4Oz739pntLvoyhoVz1obRRmoWl8HZ97+0z2kfB2fe/tM9pa6qfou/szULR+Ds+9/aZ7SPg9Pvf2me0jVT9Bf2ZyFpfB2fe/tM9pHwdn3v7TPaRqp+gv7M1C0fg7Pvf2me0j4Oz739pntI1U/QX9mciq0vg7Pvf2me0lbsZtBzR/aZ7SNVP0F/Zl1RVa3wWtO9/aj9pHwWtO9/aj9pGun6C5pdz0/vTv5LvvxpVc2F5HlhtDnSsugxOANWnG/GdBOopF4PWuPedvRrHg0sjtqyzcDj2qzJhHOdZaPUe1Q5EHiWf6zvuq5LFWNw3UwH3QkeI+WDYv3qMbiPqbTrKzmtqR/aTk+ayq1mn46d+5jpzkn8lnbWQI9bYHP8AOkJAVRe4kRNfUuccxpzOcZXfZAUkbiOMYnjaLzueR7RyJgYKcBJr9Wt37kbudPxArpz+cPHI9I9g81aFCmZwIDSKm9ia5o7ra4a3ucfNSlz9Uf2tVBzDrUd2kgGpjhXidGOu8eUKdQ2enQ6enOmm0V5LLe+awcV7g/XKoDk52hzeZ3arrzQFDHYJ6nk2+JR/Uo95P1t5j2pO83628zu1aSQsRreSfh0f1M/vN+tvM7tR3o/W3mParpYhPU8h8Oj+pS70drbzO7UGxv1t5ndquoRqeRfDo/qVIbI8PZi35SLQ7TI0a11Pe0uuPmf2rAhdV7P5sQ5pWLrFLk78ifTUlskUe9pdcfM/tSd7S64+Z/aryEXYvj08FE2WXXHzP7UgssuuPmf2q+hK7H2KeCh3rLrj5n9qTvSXXHzP7VfLkVTux9mGDEmyPIXl19mIbhddoFNaYcjybtnRd2raemLRVJJcl9uODH/ZD92zou7VSbprSoLhhm8VxbX1Loyucri768n4j1tSnJy3ZlUgkthUIQukxAIQhAAClSIQAqns2lV1Ys2lJgTIQkUgTWTy/Nd1tSJbJ5fmu62pF5PVfYzpp+JSyG3xIeN/3FoNbgzhlJ6NexU8hjxIvP8AwwrsA+T/AMR3rI/NUeP+WV5Pkpzpc+6OYDrcVHbcHv8A4drYOKNpfTnVlrasibu5rx4g4nqAVWd1SCfnOe48Rf7LCqjyCIdr0HMBQ8QF0+psvOntGPCMfOBr+I8dFI3h5f8AV1Sc6dTDHl4KVLj0nPPmqyiAto9tM1x/XFT7N3nTy6hx05uPTxKO0isja7mTDhvRE8xN3zU0xjDAKT2ul+pE7gmweS3iCa2zjUks8QujBI6ScIUZjFR/VK2MfolMCRNc2qaWDh5z2o2ocPO7tQIC1Ikla0NNa043dqpwtjvUBNTiBV2HrRcLFqy+W3+fH+KxdauPstA9tSameOgJOPxjOdddTj5yl+TKfI5CZhrPOgcZQQPKSiSnCiiAEeM3GE5Mk0caUlMY1wSFD1GRwqhikrm9LvryfiPW86QbpYLTn+vJ+I9b0PIwq8CpEqF1nOIhCEAKkQhACqezaVAVPZtKTAmS1SIUgS2T5TzXdbUIsnynmu62oXk9V9jOmn4lbI3kx8Tvw2q6990V3MRPSP8ARUsiH4tp/hd9yNXZo6gjWI2+vHrTZ4/5YyQ3XR/2cLnnjugdqqTChaD81jQeYV+8/mVu2C8+Th2qLpOqfUqs5q8nWfViepzhyKoghvHy9bh9lw85OpjrphxkZ+c3h54SNOPr5qdjOknAf8/n1HzFoUZuVJS1zCMfFkxrSuMfWanzlTFvfUC44nQBUknUABieJWMvREuiDc5vgDWSYwG/lzLp9lUrsksjslkNyd0QktNpHyr7xcBFG/PGwFrvJpo01rjKVnZHs9M/60jEOTLZdvd52umeu0y0p0cyyTlJ7CWFha4Z2uqHDjaRUJnf0oeCJJL5xvbZJWuuta14Vq5S2Uy2jJ+1Wl+2SR2mK499DNtZjnvtvnxi0ObHid0K6EryR0XaMr9su4FpQ2kPZUHHCvBmXPGLHl1hOjLmkXTiaUAzk6qaVZR1QYbt6j7t65fuuuX6Xrt6lL13Gla0TbwXc7HrLHasnWrJzANvsxrfqPjLRi5zxqAmEkX1Q3WvMm244gjHh0HUVMZ3Ii7ly0C9hU06zVQDJ07qGKCW6fJeIpCHDWHUxHEmOtLg2tBgum7nGyZ0Nqe5xdtTLPPI9jSTVsTNswaTSvi4f1SlJrgtp2ujm7LYXNmYX5xLGCDW8DtjRiDiCuykkV3un5MAns1sho6O0PgDnDNfBa6N/nRin+GNazNsroRGV9zJ7kiQEkkAOcQASGtc6gNaVug0zHPqSHAVqAAKknQBnqu27nVooZYbtCGxSvdje2yW+NrI0BkbYm/WvolKxLOJllLKF4cwHMXNe0GmJpeGOGpPmc8D5OX0cvsqpFWRrXyG+5zQ5znVcSXirjU8a7Tub2lwnkjvEsMYfSpoHNeG1ArgSHY8Q1IcmlcTTOPc19fk5fRy+yq7rRQ0PinU7xTXgDsVoWvK1oc97nTz4ySUAmla1oEjgAGtcAKCgzaFr7FtkkhlZZ7S4zwTOuFs3xha5w8U1fUkE0aQ6vlVFKGo5StewrHMOc4uDRUk5g0Oc40xNGtBKd3vLmMctdW1SeytHZfkZtltjo48Iy1ssY3Afea5gOoOa6nA4DQuhyZlKT9g2hwe68zbmNdeN5oJbQNdWooHEDVRNzdk1+RnEysLTR7XNNK0c1zCRmqA4CoWXFmP1pPxHK8c9dOauc01YqhDm85/4jl19PfVuZVuB6Ztzc14c46k9b2wzLEsVss7GyyCN0rWGO+8xkSEg0YTQYurgBiumpKUY3X4OdK7OeMo1jnCTbm7oc4Xed0XL9pit5jinljYIYnBrHXRecZKnDE5hzLm2bK7YDUWqflfeHM4ELKFSpOKkkt/ZTSTsZIclWrlzZDJa22czPD3xsmDj4oxdMQC5raAEsjZoGvSsiWagNMStacnKN2rMlrcdRWLNpWTLaBnfidVfFHIM6u5KtV+9wU/NWxF9CEKQJbJ5fmu62oRZPL813W1C8nqvsZ00/EqZGPxTfqn7sa1mDxh9f7rarEyMaRtGrDnbGteC0C+f4WuceVU0eO+WQtxdXXJI7oNuD1lV5c+Gqo5SSOshWLL5A+oDyyOLvZTLQ3H9Zh/WqceQRAG4frNn6qdFPH67fz84pXDHi6/+cUob+tX66loUZuU5yyaB4ztc52ilWuicBjwgL0jZrsOGVmxWywvY521hpa510PYCXAXhW69pc4EHXoovMNkBxj4pP8AbVSw5UlhNYZZIzrY97SeO6RVc84u90ez0y/rTRuWvub5SY6vernU0sfE/wBQfX1LncoZKnhddnifE44gPY5pNM9KjxuRdDZO6Fb2HC1yH64Y/wC+0rvbFlsZXyTamWlrdtgYXXgKNvBjnxSgfNNWOBFcwOh1FOuS5N22uTxq6StTIkQjc+0Ox72aHtrmM7jdszeHx6v4oXKBrRhyLcnsNmZZYoLRaXwzOd3xMxtnfNjKwCztc4PbQtiJN3HGZyqTHLixX7nmyHvS3xPJox52qQk/MkoLxPA4Nd5pV/uo5E70yi9zRSO0fHN1XiaSt5H+N54WSMnWD6dJ/kZPerv9lEEeUshtlhkM0ljoTIWGN7wxjRNVhJIqwtfnOLQpulJMlvc8wbaKilNC0NirvjJ6fQrd/wCrKufDiFubE3Vkn/uNu/8AVlVzWxo3aLPRu51bW2/J0thlIvxCsTjiWi9ejePqSU5HNCwi1zSWyC65pLXt1PaaOHODiuW2H7ITY7bFK2pF4Ne0Z3MebrhTiNRwtC9P2f5LDZGWqKhjnDQ4jNfDaxv4nMFPMGtZr+LsZy2kcywiuIq1ovvaczgCAyPz5DGw/wALnHQux7mriZ7QSbxMcRc453OdJMXOPCSSeVcWXUAbpN2V3nNO0N5I3Ok//QNyuy7mPy1o/lQ/fmSlxcl77nGWL5KP6jPuhdb3OXfvjx/YO9UkXaVyVgk+KZ9Rn3Qut7nX/mO/kO/EiVztpDexzTDeLwGudR8hN1j3AAyyAVLQQMxz6itLINi2uZlotXxFnidfvyNLDK8V2tkbCL7zWjsB82grXDMicWucWktcHyirXOa6m2Owq0g0Uc8YLrzvGdunEud0nYp7tWFZj8vZaNptL5iKB11rGmlWxsrcBppJLnHhdTGi6DJrq5Btn15OqFcpJEF1mTGf/A2wa3yU5oUTVkkhHHl41LNiOB+tJ+I5aDoVnwDDzpPxHLuoeRlW4HrQ2PH99sv95g9crQqCv7Hx++2X+8wfitXRV8H/AMOePKN7umWd5yiSGPI2iGhaxxFay1FQOJc1DkmaRwYyKW84gD4qTAkgVNW0AFa1OC6vuj5UmZlAtZNMxghhIayWRjakyVNGuArmx4FyjNl1pie17bROS1zTddLK5rgDUtc1ziCDmx1rlpdztLTY0lbUyjapQ0uaCSA5wBNKkBxAJppoAsya1JbdaAXvLa3S95bXPdLiW14aUVCafDgXXHhXIsPdJVb+Q4aRk6XEHkxosPJcN99DgBjTSV09m0pgyZCEJEktk+U813W1CLJ8p5rutqF5PVfYzpp+Jm2PAAaxGedrOxW2n4uYjOQ1o4zXtCqxZ4+Fkfqar8cVGgH50wJ4mi9+S0Z4l9ywxlAeOnIwBvW1RTjxuID8z2q2I8wPLy4lVrUMeMfmUo8lorhOKc1qCFoUYmXxjHXVJh6NWtlexSey2iW/C4ROkkdG9jSYjG57nNAc3BtGkC6aUpqVbZFnj4pP9tV8n5etEApBPNGNyyR4b0QaepYSTvsez0yfbTRBZrK+RwbGx73HANY1znHkaCV1RygMn2CWzBwNqtRAnDSHCzwtBAic5pIMrrzqgE0DjpArh2vZTa5QRLaZ3NOdu2vDTxtBAKywFFm+Tps3ydBsNyG62WtjLpMTTfmIBI2tmJZXW40ZTP4x1FYWWba+W0SSStLZJHue4EEULjUChxFBQcgVuzZetMbQyO0TsYMzWSyNaKkk0aHUGJPOqmW8oyyvaZpZJPFF3bHveQHUvBt4mmIVRTvcVne5VkONRmOI/ML0buKZSItEtnILo5oyThVodHrOYAtc4HzV5xG6ou6c449I5exXbPsjtTGBkdpnYxoo1rZpQ0DUGh1AFU43Q5K+xb2YbHHWG1yQ3TtYNYnEGjonYsocxIHinhaVPsEyc+aacRNLz3lbB4oJAL4HsaK6y5wFFl2vL9olbcmtE0jKglkksj2kg1Bul1Kgp8OyO1MaGx2m0NY0ABrZpWtaBgAAHUACVpWsKztYo2ConiBFDtsefAjx26F7dscylDJkyeC1i9HAy9dqQTD5cbWkGtWvaWCmgM1rx0ZSlnnhM8skpbJGGmR7nkAyNJALiaaF1zm8JxGNCRUXmuoaZxea001tCJx1cmcxZLSXFz5KBziXvzBoLsSBqaMw4AF2/crFXWh4xaWwNDtBIMxIBzGgc3nC4YgaQrQytLv0/p5vbSlFtWQijCboDHYPYLrmnBwLcHVGfOF2ncw8a0yuBqGwtBINaF0lQDyMPMuStchlFJXySAVoJJJHgVFDQOcaYYJ1ntD2CkcsjBqZLK0czXIcW1YLsZM+7JI0kXmyzAiuIIlfo0JBIktJLzV7nvIINXve41GbyiUyiuK2Jux8kg1gceC7TJtmf+wbQWtJLzK5oAJLm3mtBaBnBukgjOF5zlez3m11ZxrBz4KSw7J5xRrrRPTQdumw1DykSg3awy+YH7iT0cnspmSNjk88jWCGa66UhzjHIGtY6U3nFxFBRpJzqZ2X5meM60zgazaJwPvqpDsjtD2176tBF52aealA40+dqotaaqO6VjKpxuR29rRPNcAa0TzhrWgBrWiZ4aABmAFArexdt632Voz7fGaaaNN9xpqAaVmk6+E44kkmpJJzmqdZctzQV2iV8YJJcWUGNBXGmoDDgXXKMtGlGCavc3u63KRlE56GCGh0Z5a09S4KSQnNitqXZ/bfm2uan1v6Kq/ug5Q0WyfpDsWdONSEVGyLdm7kNuyWYrFHNIxzXy2h7WXg5p2qKJpJDTnBe/PT5iqZPyUX+NJUN0DSf6KTKeyG0z3e+pnzXKlu2EENLqVoAM+A5lBDlh97xjhTNTA8a2pxkl/LkmXovC3sjkcw1GIoaYNqK0rnpU8lVs2U4GnAuPkiL3+KKkn8v6Lp8n2K6wAkmgAz4ZlZLLhlo6hIonqPvdtCKDEUNdIUiQiWyfKea7rahFk+U813W1C8nqvsZ00/Ez6YRH+AfcC1onBz2gaBITykMH+pY+2F0UZYL1GtzcDQosnZSMLnF7Saj1jGmOhbNXR4KdmzqXDEqpax43EO1UfhOzcuz8H61qN+X4nOxLhxjD1JRi7miZe0JKetUm5YiJ8vnBp1KdtvjPz2muFK48yuxdzJ2SDGPik641jVWvsonF+NtcQHk8pjp1LHWMuT3Ok+pDgUtVE59E1suKVjqJ25063Mqxp1EtPWFE3OrTG3o3jgqORNCMwGikmGYgZ+vT+uFNqnxOrgdObj0frhVCG0Ka5pTq60jgkMmyePjote2x4ee1d1RcLYB8dF/Mj++1dzeSfJjPkW4kuJaoqggZdSXVImkIuA26iiWqUJiIZB1LAttmuPu6D5PLoW7aZ2txcQOPBY1sylHWuLzSg0NA045+VUikV7a6+1rI/Gu8vjZjXgxTciAsa+u6NRXNQkHl7E39pvpSMBg03Rm4SVnxWrA1cT4zjx1K6KPkZVeCw7Lcl/RSuAIzBQTWx7z4zuQYDmUDnDOP8AhOijLjRgJJ1LqMBXv1JhNOPqV+y5LvRk3hfpUMBFRjTxvWp2ZJbGwvmq6lDdbmzjA60ALZoNss3ihpcXUJzUodPJ1p0OQBne4k6hgOdVbDbnhwbGwYvLiKfNJ6gNK6FMl7EEFkYzyWgcOc85V2zZioKKezDApPgRKlQhICSy+X5rutqEtk8vzXdbUi8nqvsZ00/EoWbYflBgFLLaAQB8w6AtKDItvHl2OZ3mGq95oiihV5I55dDTk7u54i3INoPlWKcf4ahn2JzE/wDhTZt6K90oiifyJEr/AM+mvyzwX4FTfQ5vRuSHYPL9En6D173RFE/kywivg08s+ZNlOQ3WYx7bFJHeD6GQOF67teauqqxGyDQV6v8A9QIwsfHaP9hePrSL1q7PRoU1CCiiyXAoBCgCBwJ2NrFlso1q5Yphez5wVlFTxPo4HhRYLCTUDiK5iQojINadlIUkrrofyKqOKvSFi7I9pF6vAfyP61Jm2BV4n6DmzHi/WPImubQ0RpDSaWT5Bt0eb5SP77V3ZIXneTD8fF/Nj++1d9VRJbmNRbkjZhWlc2jVVKXqjarOSbzDR45nDUdae1rtLhyDNznFFjMtX1BNlBjPKcBy482dROsYI8ZzjwVp6m0qnRWVjfJaBxDHnzosMrWvLobgAa0GcEZ8xzV6lmyZZldmw+r25/Wtp9jYSXFoJOk4pWWZgzNbzBAHLSNe440J11qeWlSpo8mE577uJjut1F1AakLUwOZtM1GuDW3Bq06B1LFBz8busrtZcmMcaubXlNOaqrWSxsAwY3yn6Bu3aVvR5Mqr2OVY0kgNFSTgNZ1LqrLYWsjugUqPGOkkihxU0UDWijQANQ4c6kouo5mzNydkcROvXiTQjNQUNOxaD2AihFQcCDqTkEIAaxgAoAABgANSWiWiExCUU9mGdQ0U9m0pMCWiSicgqbjsOsvl+a7rahLZh4/mu62oXl9V9h0U/E97QhC5TYEIQgAQhCAOT2dbAGZT2q/K+Latspda03tsuVre1XBzrlPABD9Ll6Ea9XQqUmuGNNo8p8AUX0uXoRpPADD9Ll6Ea9XQnrlkepnlPgDi+ly+jjS+AOL6XL0I16qhGuWQ1PJ5XP3BYnUra5cNUcah/wC3yH6XN0I160hHclkNTyeS/wDb3D9Lm6Eacf8Ap+hNP3uXD+CNesIT7kshqeTxXL/cZjsUDrSy0yPdE6Nwa5jLpJkY3GmOlc9ffum9A+0vZu6L/wDWzf4X40a8bXb0y1puW5z1ZyTW42+/dN6B9pF5+6b0D7SchdXbiZdyWRgc/dt6B9pKXv3TegfbTkJ9uOA7ksjb7903oH2kXn7tvQPtpUI7UcB3JZEvv3TegfbRtkm6b0D7achHbjgO5LI2+/dN6B9tNijoKVriTWlMSSThozp6E4wUeBOTfIUQUiFZIIRVCABFEITAFYs2Yqup7NmKlgT1SIQkBJZvL813W1IizeX5rutqF5fU/YdFPxPe0IQuU2BCEIAEIQgAQhCABCEIAEIQgAQhCABCEIAqZVybHaInRTNvMdS8A5zSaEOHjNIIxAOBWD4N7BvT/T2n3iEJqTXDE0Hg3sG9P9PafeI8G9g3p/p7T7xCE+5LLJsg8G9g3p/p7T7xHg3sG9P9PafeIQjuSyx2QeDewb0/09p94jwb2Den+ntPvEIR3JZYrIPBvYN6f6e0+8R4N7BvT/T2n3iEI7kssLIPBtYN5f6e0+8R4NrBvL/T2n3iEI7kssLIPBtYN5f6e0+8R4NrBvL/AE9p94hCO5LLCyDwbWDeX+ntPvEeDawby/09p94hCO5LLCyDwbWDeX+ntPvEeDawb0/09p94hCfclljsg8G1g3l/p7T7xOHc5sIzRP8A8xafeIQl3JZYWQeDuw70/wDzFp94jwd2Hen/AOYtPvEIRrllhZD4dgNiaaiJ1aEYzTuwNNDnnUEiEJNt8jR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9" descr="data:image/jpeg;base64,/9j/4AAQSkZJRgABAQAAAQABAAD/2wCEAAkGBhQSEBUUEBQVFRQVFBQWFRUVFxQXFBQUFBUVFRQUFRQXHSYeFxkjGRcUHy8gIycpLCwtFh4xNTAqNSYrLCkBCQoKDgwOFw8PFyocHBw1LC8pKSkpKSkpKSkpNSkpKSksKSkpKSkpKSkpKSopLCkpKSkpKSksLCwpLCkpLCwpKf/AABEIAKMBNgMBIgACEQEDEQH/xAAcAAABBQEBAQAAAAAAAAAAAAAAAQIDBAUGBwj/xABSEAABAwEDBAsKCwUHBAMAAAABAAIDEQQSIQUxQVEGE1JTYXGBkZKx0QcUFyIygpOh0tMWIzNCVHKisrPB8BUkYnPhY3SDlMLD8QgYNLQlNYT/xAAaAQADAQEBAQAAAAAAAAAAAAAAAQIDBAUG/8QAKREAAgEDAwQCAgMBAQAAAAAAAAECAxFREiExBBMyYRQzQVIiI5FxBf/aAAwDAQACEQMRAD8A42G3SXR8ZJmHz36uNPFtfvknTf2qrZszeJvUFNaWXXEcK9JJYPn5Tld7lgW1+7f039qjktz6/KSdN/aoQ9RyZ1ajHBKnK/LLTbc/fJOm/tThbX75J039qotKkDlajHAOUsst9+v3yTpv7Uotj93J039qqByeHJ6Y4Icp5Za78fu39N/ajvx+7f039qrByW8jTHBOueX/AKWRbH7uTpv7Uotb92/pv7VVvJ4cnpjgWueX/pZ77fu39N/ajvt+7f039qrXkocjTHBOueWWO+37t/Tf2pO+n74/pv7VXvpLyNMcBrnllnvl+7f039qTvp++P6b+1Vw9F5GmOBa55ZP30/dv6b+1N76fvknTf2qG+kc5GmOBqc8v/Sc2t++SdN/ak77fu5Om/tUN9NL0tEcFqc8ssd9v3yTpv7Unfj98k6b+1QX02+lpjgtSnlnr/cXmc6C03nOdSdtLxJp8Uw4VOC9HXmncQd+72n+8N/BjXpVV5dXzZ79H64ioSVRVZmoqElUVQAqElUVQAqElUVQAqElUVQAqElUVQAqE2qEAfL9hs/yB3Rb6iArGULOS99B5OJ4AVJk2PxbLx/mrui0E7lo+8vQTPnpLdmGIjhUZ8Rw406wpLfZLkhaMaNBPNU/mtF0FX2dmtrPW4uKjt5vSzu4mDjcQ3qBVqW4kjICetSSyNvU0DPxRtBPO4qM5NGNDmry3QB63H1LRNA0UAnqy7Jrhmxz+o09ZqBxKB0RGcfrMqTRLQiVIEoTIY5oTkgKVBAiEqEAImuCfRNITEIhKG1IAFSSAM2JJAAx4SrP7Ll3t3PH7SWpIuMW90VElFb/Zcu9u54/aSfsuXe3c8ftJakVokU6JKK4cly727nj9pIclS727nj9pGpFKEilRNcFdOSpd7dzx+0kOSpd7dzx+0ldFqLOUyt8qeIKktvKeQ5nSmkZwDfnM01/iVb4Oz739pntLvoyhoVz1obRRmoWl8HZ97+0z2kfB2fe/tM9pa6qfou/szULR+Ds+9/aZ7SPg9Pvf2me0jVT9Bf2ZyFpfB2fe/tM9pHwdn3v7TPaRqp+gv7M1C0fg7Pvf2me0j4Oz739pntI1U/QX9mciq0vg7Pvf2me0lbsZtBzR/aZ7SNVP0F/Zl1RVa3wWtO9/aj9pHwWtO9/aj9pGun6C5pdz0/vTv5LvvxpVc2F5HlhtDnSsugxOANWnG/GdBOopF4PWuPedvRrHg0sjtqyzcDj2qzJhHOdZaPUe1Q5EHiWf6zvuq5LFWNw3UwH3QkeI+WDYv3qMbiPqbTrKzmtqR/aTk+ayq1mn46d+5jpzkn8lnbWQI9bYHP8AOkJAVRe4kRNfUuccxpzOcZXfZAUkbiOMYnjaLzueR7RyJgYKcBJr9Wt37kbudPxArpz+cPHI9I9g81aFCmZwIDSKm9ia5o7ra4a3ucfNSlz9Uf2tVBzDrUd2kgGpjhXidGOu8eUKdQ2enQ6enOmm0V5LLe+awcV7g/XKoDk52hzeZ3arrzQFDHYJ6nk2+JR/Uo95P1t5j2pO83628zu1aSQsRreSfh0f1M/vN+tvM7tR3o/W3mParpYhPU8h8Oj+pS70drbzO7UGxv1t5ndquoRqeRfDo/qVIbI8PZi35SLQ7TI0a11Pe0uuPmf2rAhdV7P5sQ5pWLrFLk78ifTUlskUe9pdcfM/tSd7S64+Z/aryEXYvj08FE2WXXHzP7UgssuuPmf2q+hK7H2KeCh3rLrj5n9qTvSXXHzP7VfLkVTux9mGDEmyPIXl19mIbhddoFNaYcjybtnRd2raemLRVJJcl9uODH/ZD92zou7VSbprSoLhhm8VxbX1Loyucri768n4j1tSnJy3ZlUgkthUIQukxAIQhAAClSIQAqns2lV1Ys2lJgTIQkUgTWTy/Nd1tSJbJ5fmu62pF5PVfYzpp+JSyG3xIeN/3FoNbgzhlJ6NexU8hjxIvP8AwwrsA+T/AMR3rI/NUeP+WV5Pkpzpc+6OYDrcVHbcHv8A4drYOKNpfTnVlrasibu5rx4g4nqAVWd1SCfnOe48Rf7LCqjyCIdr0HMBQ8QF0+psvOntGPCMfOBr+I8dFI3h5f8AV1Sc6dTDHl4KVLj0nPPmqyiAto9tM1x/XFT7N3nTy6hx05uPTxKO0isja7mTDhvRE8xN3zU0xjDAKT2ul+pE7gmweS3iCa2zjUks8QujBI6ScIUZjFR/VK2MfolMCRNc2qaWDh5z2o2ocPO7tQIC1Ikla0NNa043dqpwtjvUBNTiBV2HrRcLFqy+W3+fH+KxdauPstA9tSameOgJOPxjOdddTj5yl+TKfI5CZhrPOgcZQQPKSiSnCiiAEeM3GE5Mk0caUlMY1wSFD1GRwqhikrm9LvryfiPW86QbpYLTn+vJ+I9b0PIwq8CpEqF1nOIhCEAKkQhACqezaVAVPZtKTAmS1SIUgS2T5TzXdbUIsnynmu62oXk9V9jOmn4lbI3kx8Tvw2q6990V3MRPSP8ARUsiH4tp/hd9yNXZo6gjWI2+vHrTZ4/5YyQ3XR/2cLnnjugdqqTChaD81jQeYV+8/mVu2C8+Th2qLpOqfUqs5q8nWfViepzhyKoghvHy9bh9lw85OpjrphxkZ+c3h54SNOPr5qdjOknAf8/n1HzFoUZuVJS1zCMfFkxrSuMfWanzlTFvfUC44nQBUknUABieJWMvREuiDc5vgDWSYwG/lzLp9lUrsksjslkNyd0QktNpHyr7xcBFG/PGwFrvJpo01rjKVnZHs9M/60jEOTLZdvd52umeu0y0p0cyyTlJ7CWFha4Z2uqHDjaRUJnf0oeCJJL5xvbZJWuuta14Vq5S2Uy2jJ+1Wl+2SR2mK499DNtZjnvtvnxi0ObHid0K6EryR0XaMr9su4FpQ2kPZUHHCvBmXPGLHl1hOjLmkXTiaUAzk6qaVZR1QYbt6j7t65fuuuX6Xrt6lL13Gla0TbwXc7HrLHasnWrJzANvsxrfqPjLRi5zxqAmEkX1Q3WvMm244gjHh0HUVMZ3Ii7ly0C9hU06zVQDJ07qGKCW6fJeIpCHDWHUxHEmOtLg2tBgum7nGyZ0Nqe5xdtTLPPI9jSTVsTNswaTSvi4f1SlJrgtp2ujm7LYXNmYX5xLGCDW8DtjRiDiCuykkV3un5MAns1sho6O0PgDnDNfBa6N/nRin+GNazNsroRGV9zJ7kiQEkkAOcQASGtc6gNaVug0zHPqSHAVqAAKknQBnqu27nVooZYbtCGxSvdje2yW+NrI0BkbYm/WvolKxLOJllLKF4cwHMXNe0GmJpeGOGpPmc8D5OX0cvsqpFWRrXyG+5zQ5znVcSXirjU8a7Tub2lwnkjvEsMYfSpoHNeG1ArgSHY8Q1IcmlcTTOPc19fk5fRy+yq7rRQ0PinU7xTXgDsVoWvK1oc97nTz4ySUAmla1oEjgAGtcAKCgzaFr7FtkkhlZZ7S4zwTOuFs3xha5w8U1fUkE0aQ6vlVFKGo5StewrHMOc4uDRUk5g0Oc40xNGtBKd3vLmMctdW1SeytHZfkZtltjo48Iy1ssY3Afea5gOoOa6nA4DQuhyZlKT9g2hwe68zbmNdeN5oJbQNdWooHEDVRNzdk1+RnEysLTR7XNNK0c1zCRmqA4CoWXFmP1pPxHK8c9dOauc01YqhDm85/4jl19PfVuZVuB6Ztzc14c46k9b2wzLEsVss7GyyCN0rWGO+8xkSEg0YTQYurgBiumpKUY3X4OdK7OeMo1jnCTbm7oc4Xed0XL9pit5jinljYIYnBrHXRecZKnDE5hzLm2bK7YDUWqflfeHM4ELKFSpOKkkt/ZTSTsZIclWrlzZDJa22czPD3xsmDj4oxdMQC5raAEsjZoGvSsiWagNMStacnKN2rMlrcdRWLNpWTLaBnfidVfFHIM6u5KtV+9wU/NWxF9CEKQJbJ5fmu62oRZPL813W1C8nqvsZ00/EqZGPxTfqn7sa1mDxh9f7rarEyMaRtGrDnbGteC0C+f4WuceVU0eO+WQtxdXXJI7oNuD1lV5c+Gqo5SSOshWLL5A+oDyyOLvZTLQ3H9Zh/WqceQRAG4frNn6qdFPH67fz84pXDHi6/+cUob+tX66loUZuU5yyaB4ztc52ilWuicBjwgL0jZrsOGVmxWywvY521hpa510PYCXAXhW69pc4EHXoovMNkBxj4pP8AbVSw5UlhNYZZIzrY97SeO6RVc84u90ez0y/rTRuWvub5SY6vernU0sfE/wBQfX1LncoZKnhddnifE44gPY5pNM9KjxuRdDZO6Fb2HC1yH64Y/wC+0rvbFlsZXyTamWlrdtgYXXgKNvBjnxSgfNNWOBFcwOh1FOuS5N22uTxq6StTIkQjc+0Ox72aHtrmM7jdszeHx6v4oXKBrRhyLcnsNmZZYoLRaXwzOd3xMxtnfNjKwCztc4PbQtiJN3HGZyqTHLixX7nmyHvS3xPJox52qQk/MkoLxPA4Nd5pV/uo5E70yi9zRSO0fHN1XiaSt5H+N54WSMnWD6dJ/kZPerv9lEEeUshtlhkM0ljoTIWGN7wxjRNVhJIqwtfnOLQpulJMlvc8wbaKilNC0NirvjJ6fQrd/wCrKufDiFubE3Vkn/uNu/8AVlVzWxo3aLPRu51bW2/J0thlIvxCsTjiWi9ejePqSU5HNCwi1zSWyC65pLXt1PaaOHODiuW2H7ITY7bFK2pF4Ne0Z3MebrhTiNRwtC9P2f5LDZGWqKhjnDQ4jNfDaxv4nMFPMGtZr+LsZy2kcywiuIq1ovvaczgCAyPz5DGw/wALnHQux7mriZ7QSbxMcRc453OdJMXOPCSSeVcWXUAbpN2V3nNO0N5I3Ok//QNyuy7mPy1o/lQ/fmSlxcl77nGWL5KP6jPuhdb3OXfvjx/YO9UkXaVyVgk+KZ9Rn3Qut7nX/mO/kO/EiVztpDexzTDeLwGudR8hN1j3AAyyAVLQQMxz6itLINi2uZlotXxFnidfvyNLDK8V2tkbCL7zWjsB82grXDMicWucWktcHyirXOa6m2Owq0g0Uc8YLrzvGdunEud0nYp7tWFZj8vZaNptL5iKB11rGmlWxsrcBppJLnHhdTGi6DJrq5Btn15OqFcpJEF1mTGf/A2wa3yU5oUTVkkhHHl41LNiOB+tJ+I5aDoVnwDDzpPxHLuoeRlW4HrQ2PH99sv95g9crQqCv7Hx++2X+8wfitXRV8H/AMOePKN7umWd5yiSGPI2iGhaxxFay1FQOJc1DkmaRwYyKW84gD4qTAkgVNW0AFa1OC6vuj5UmZlAtZNMxghhIayWRjakyVNGuArmx4FyjNl1pie17bROS1zTddLK5rgDUtc1ziCDmx1rlpdztLTY0lbUyjapQ0uaCSA5wBNKkBxAJppoAsya1JbdaAXvLa3S95bXPdLiW14aUVCafDgXXHhXIsPdJVb+Q4aRk6XEHkxosPJcN99DgBjTSV09m0pgyZCEJEktk+U813W1CLJ8p5rutqF5PVfYzpp+Jm2PAAaxGedrOxW2n4uYjOQ1o4zXtCqxZ4+Fkfqar8cVGgH50wJ4mi9+S0Z4l9ywxlAeOnIwBvW1RTjxuID8z2q2I8wPLy4lVrUMeMfmUo8lorhOKc1qCFoUYmXxjHXVJh6NWtlexSey2iW/C4ROkkdG9jSYjG57nNAc3BtGkC6aUpqVbZFnj4pP9tV8n5etEApBPNGNyyR4b0QaepYSTvsez0yfbTRBZrK+RwbGx73HANY1znHkaCV1RygMn2CWzBwNqtRAnDSHCzwtBAic5pIMrrzqgE0DjpArh2vZTa5QRLaZ3NOdu2vDTxtBAKywFFm+Tps3ydBsNyG62WtjLpMTTfmIBI2tmJZXW40ZTP4x1FYWWba+W0SSStLZJHue4EEULjUChxFBQcgVuzZetMbQyO0TsYMzWSyNaKkk0aHUGJPOqmW8oyyvaZpZJPFF3bHveQHUvBt4mmIVRTvcVne5VkONRmOI/ML0buKZSItEtnILo5oyThVodHrOYAtc4HzV5xG6ou6c449I5exXbPsjtTGBkdpnYxoo1rZpQ0DUGh1AFU43Q5K+xb2YbHHWG1yQ3TtYNYnEGjonYsocxIHinhaVPsEyc+aacRNLz3lbB4oJAL4HsaK6y5wFFl2vL9olbcmtE0jKglkksj2kg1Bul1Kgp8OyO1MaGx2m0NY0ABrZpWtaBgAAHUACVpWsKztYo2ConiBFDtsefAjx26F7dscylDJkyeC1i9HAy9dqQTD5cbWkGtWvaWCmgM1rx0ZSlnnhM8skpbJGGmR7nkAyNJALiaaF1zm8JxGNCRUXmuoaZxea001tCJx1cmcxZLSXFz5KBziXvzBoLsSBqaMw4AF2/crFXWh4xaWwNDtBIMxIBzGgc3nC4YgaQrQytLv0/p5vbSlFtWQijCboDHYPYLrmnBwLcHVGfOF2ncw8a0yuBqGwtBINaF0lQDyMPMuStchlFJXySAVoJJJHgVFDQOcaYYJ1ntD2CkcsjBqZLK0czXIcW1YLsZM+7JI0kXmyzAiuIIlfo0JBIktJLzV7nvIINXve41GbyiUyiuK2Jux8kg1gceC7TJtmf+wbQWtJLzK5oAJLm3mtBaBnBukgjOF5zlez3m11ZxrBz4KSw7J5xRrrRPTQdumw1DykSg3awy+YH7iT0cnspmSNjk88jWCGa66UhzjHIGtY6U3nFxFBRpJzqZ2X5meM60zgazaJwPvqpDsjtD2176tBF52aealA40+dqotaaqO6VjKpxuR29rRPNcAa0TzhrWgBrWiZ4aABmAFArexdt632Voz7fGaaaNN9xpqAaVmk6+E44kkmpJJzmqdZctzQV2iV8YJJcWUGNBXGmoDDgXXKMtGlGCavc3u63KRlE56GCGh0Z5a09S4KSQnNitqXZ/bfm2uan1v6Kq/ug5Q0WyfpDsWdONSEVGyLdm7kNuyWYrFHNIxzXy2h7WXg5p2qKJpJDTnBe/PT5iqZPyUX+NJUN0DSf6KTKeyG0z3e+pnzXKlu2EENLqVoAM+A5lBDlh97xjhTNTA8a2pxkl/LkmXovC3sjkcw1GIoaYNqK0rnpU8lVs2U4GnAuPkiL3+KKkn8v6Lp8n2K6wAkmgAz4ZlZLLhlo6hIonqPvdtCKDEUNdIUiQiWyfKea7rahFk+U813W1C8nqvsZ00/Ez6YRH+AfcC1onBz2gaBITykMH+pY+2F0UZYL1GtzcDQosnZSMLnF7Saj1jGmOhbNXR4KdmzqXDEqpax43EO1UfhOzcuz8H61qN+X4nOxLhxjD1JRi7miZe0JKetUm5YiJ8vnBp1KdtvjPz2muFK48yuxdzJ2SDGPik641jVWvsonF+NtcQHk8pjp1LHWMuT3Ok+pDgUtVE59E1suKVjqJ25063Mqxp1EtPWFE3OrTG3o3jgqORNCMwGikmGYgZ+vT+uFNqnxOrgdObj0frhVCG0Ka5pTq60jgkMmyePjote2x4ee1d1RcLYB8dF/Mj++1dzeSfJjPkW4kuJaoqggZdSXVImkIuA26iiWqUJiIZB1LAttmuPu6D5PLoW7aZ2txcQOPBY1sylHWuLzSg0NA045+VUikV7a6+1rI/Gu8vjZjXgxTciAsa+u6NRXNQkHl7E39pvpSMBg03Rm4SVnxWrA1cT4zjx1K6KPkZVeCw7Lcl/RSuAIzBQTWx7z4zuQYDmUDnDOP8AhOijLjRgJJ1LqMBXv1JhNOPqV+y5LvRk3hfpUMBFRjTxvWp2ZJbGwvmq6lDdbmzjA60ALZoNss3ihpcXUJzUodPJ1p0OQBne4k6hgOdVbDbnhwbGwYvLiKfNJ6gNK6FMl7EEFkYzyWgcOc85V2zZioKKezDApPgRKlQhICSy+X5rutqEtk8vzXdbUi8nqvsZ00/EoWbYflBgFLLaAQB8w6AtKDItvHl2OZ3mGq95oiihV5I55dDTk7u54i3INoPlWKcf4ahn2JzE/wDhTZt6K90oiifyJEr/AM+mvyzwX4FTfQ5vRuSHYPL9En6D173RFE/kywivg08s+ZNlOQ3WYx7bFJHeD6GQOF67teauqqxGyDQV6v8A9QIwsfHaP9hePrSL1q7PRoU1CCiiyXAoBCgCBwJ2NrFlso1q5Yphez5wVlFTxPo4HhRYLCTUDiK5iQojINadlIUkrrofyKqOKvSFi7I9pF6vAfyP61Jm2BV4n6DmzHi/WPImubQ0RpDSaWT5Bt0eb5SP77V3ZIXneTD8fF/Nj++1d9VRJbmNRbkjZhWlc2jVVKXqjarOSbzDR45nDUdae1rtLhyDNznFFjMtX1BNlBjPKcBy482dROsYI8ZzjwVp6m0qnRWVjfJaBxDHnzosMrWvLobgAa0GcEZ8xzV6lmyZZldmw+r25/Wtp9jYSXFoJOk4pWWZgzNbzBAHLSNe440J11qeWlSpo8mE577uJjut1F1AakLUwOZtM1GuDW3Bq06B1LFBz8busrtZcmMcaubXlNOaqrWSxsAwY3yn6Bu3aVvR5Mqr2OVY0kgNFSTgNZ1LqrLYWsjugUqPGOkkihxU0UDWijQANQ4c6kouo5mzNydkcROvXiTQjNQUNOxaD2AihFQcCDqTkEIAaxgAoAABgANSWiWiExCUU9mGdQ0U9m0pMCWiSicgqbjsOsvl+a7rahLZh4/mu62oXl9V9h0U/E97QhC5TYEIQgAQhCAOT2dbAGZT2q/K+Latspda03tsuVre1XBzrlPABD9Ll6Ea9XQqUmuGNNo8p8AUX0uXoRpPADD9Ll6Ea9XQnrlkepnlPgDi+ly+jjS+AOL6XL0I16qhGuWQ1PJ5XP3BYnUra5cNUcah/wC3yH6XN0I160hHclkNTyeS/wDb3D9Lm6Eacf8Ap+hNP3uXD+CNesIT7kshqeTxXL/cZjsUDrSy0yPdE6Nwa5jLpJkY3GmOlc9ffum9A+0vZu6L/wDWzf4X40a8bXb0y1puW5z1ZyTW42+/dN6B9pF5+6b0D7SchdXbiZdyWRgc/dt6B9pKXv3TegfbTkJ9uOA7ksjb7903oH2kXn7tvQPtpUI7UcB3JZEvv3TegfbRtkm6b0D7achHbjgO5LI2+/dN6B9tNijoKVriTWlMSSThozp6E4wUeBOTfIUQUiFZIIRVCABFEITAFYs2Yqup7NmKlgT1SIQkBJZvL813W1IizeX5rutqF5fU/YdFPxPe0IQuU2BCEIAEIQgAQhCABCEIAEIQgAQhCABCEIAqZVybHaInRTNvMdS8A5zSaEOHjNIIxAOBWD4N7BvT/T2n3iEJqTXDE0Hg3sG9P9PafeI8G9g3p/p7T7xCE+5LLJsg8G9g3p/p7T7xHg3sG9P9PafeIQjuSyx2QeDewb0/09p94jwb2Den+ntPvEIR3JZYrIPBvYN6f6e0+8R4N7BvT/T2n3iEI7kssLIPBtYN5f6e0+8R4NrBvL/T2n3iEI7kssLIPBtYN5f6e0+8R4NrBvL/AE9p94hCO5LLCyDwbWDeX+ntPvEeDawby/09p94hCO5LLCyDwbWDeX+ntPvEeDawb0/09p94hCfclljsg8G1g3l/p7T7xOHc5sIzRP8A8xafeIQl3JZYWQeDuw70/wDzFp94jwd2Hen/AOYtPvEIRrllhZD4dgNiaaiJ1aEYzTuwNNDnnUEiEJNt8jR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9707" name="Picture 11" descr="http://victorshaw.files.wordpress.com/2010/05/sampl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0375" y="1548602"/>
            <a:ext cx="3889814" cy="204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4052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Описание Объектной модели проекта (</a:t>
            </a:r>
            <a:r>
              <a:rPr lang="en-US" sz="2800" dirty="0"/>
              <a:t>POM</a:t>
            </a:r>
            <a:r>
              <a:rPr lang="ru-RU" sz="2800" dirty="0"/>
              <a:t>)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26" r="5814"/>
          <a:stretch>
            <a:fillRect/>
          </a:stretch>
        </p:blipFill>
        <p:spPr bwMode="auto">
          <a:xfrm>
            <a:off x="2915816" y="1268760"/>
            <a:ext cx="5869474" cy="4931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41736"/>
            <a:ext cx="3088382" cy="627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2328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Описание Объектной модели проекта (</a:t>
            </a:r>
            <a:r>
              <a:rPr lang="en-US" sz="2800" dirty="0"/>
              <a:t>POM</a:t>
            </a:r>
            <a:r>
              <a:rPr lang="ru-RU" sz="2800" dirty="0"/>
              <a:t>)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5688632" cy="2987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604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Описание Объектной модели проекта (</a:t>
            </a:r>
            <a:r>
              <a:rPr lang="en-US" sz="2800" dirty="0"/>
              <a:t>POM</a:t>
            </a:r>
            <a:r>
              <a:rPr lang="ru-RU" sz="2800" dirty="0"/>
              <a:t>)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5973" y="1844824"/>
            <a:ext cx="7294881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117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</p:tagLst>
</file>

<file path=ppt/theme/theme1.xml><?xml version="1.0" encoding="utf-8"?>
<a:theme xmlns:a="http://schemas.openxmlformats.org/drawingml/2006/main" name="ECHTP">
  <a:themeElements>
    <a:clrScheme name="ОЦ ПВТ">
      <a:dk1>
        <a:sysClr val="windowText" lastClr="000000"/>
      </a:dk1>
      <a:lt1>
        <a:sysClr val="window" lastClr="FFFFFF"/>
      </a:lt1>
      <a:dk2>
        <a:srgbClr val="92D050"/>
      </a:dk2>
      <a:lt2>
        <a:srgbClr val="E9F5DB"/>
      </a:lt2>
      <a:accent1>
        <a:srgbClr val="92D050"/>
      </a:accent1>
      <a:accent2>
        <a:srgbClr val="FFC000"/>
      </a:accent2>
      <a:accent3>
        <a:srgbClr val="92D050"/>
      </a:accent3>
      <a:accent4>
        <a:srgbClr val="7F7F7F"/>
      </a:accent4>
      <a:accent5>
        <a:srgbClr val="49711E"/>
      </a:accent5>
      <a:accent6>
        <a:srgbClr val="FF0000"/>
      </a:accent6>
      <a:hlink>
        <a:srgbClr val="92D05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ECHTP</Template>
  <TotalTime>15337</TotalTime>
  <Words>734</Words>
  <Application>Microsoft Office PowerPoint</Application>
  <PresentationFormat>Экран (4:3)</PresentationFormat>
  <Paragraphs>135</Paragraphs>
  <Slides>45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46" baseType="lpstr">
      <vt:lpstr>ECHTP</vt:lpstr>
      <vt:lpstr>Программирование на Java. Базовый курс. Специализация </vt:lpstr>
      <vt:lpstr>Инженерные техники Apache Maven</vt:lpstr>
      <vt:lpstr>Описание Объектной модели проекта (POM)</vt:lpstr>
      <vt:lpstr>Наш POM</vt:lpstr>
      <vt:lpstr>Описание Объектной модели проекта (POM)</vt:lpstr>
      <vt:lpstr>Пример</vt:lpstr>
      <vt:lpstr>Описание Объектной модели проекта (POM)</vt:lpstr>
      <vt:lpstr>Описание Объектной модели проекта (POM)</vt:lpstr>
      <vt:lpstr>Описание Объектной модели проекта (POM)</vt:lpstr>
      <vt:lpstr>Описание жизненного цикла сборки</vt:lpstr>
      <vt:lpstr>Жизненный цикл очистки </vt:lpstr>
      <vt:lpstr>Жизненный цикл очистки </vt:lpstr>
      <vt:lpstr>Ваши вопросы?</vt:lpstr>
      <vt:lpstr>Практика</vt:lpstr>
      <vt:lpstr>Слайд 15</vt:lpstr>
      <vt:lpstr>Описание профайлов сборки</vt:lpstr>
      <vt:lpstr>Запуск профайла через командную строку</vt:lpstr>
      <vt:lpstr>Запуск профайла через командную строку</vt:lpstr>
      <vt:lpstr>Запуск профайла в зависимости от настроек maven</vt:lpstr>
      <vt:lpstr>Запуск профайла в зависимости от настроек maven</vt:lpstr>
      <vt:lpstr>Запуск профиля в зависимости от переменной среды окружения</vt:lpstr>
      <vt:lpstr>Запуск профиля в зависимости от переменной среды окружения</vt:lpstr>
      <vt:lpstr>Ваши вопросы?</vt:lpstr>
      <vt:lpstr>Практика</vt:lpstr>
      <vt:lpstr>Модульность проекта</vt:lpstr>
      <vt:lpstr>Модульность проекта</vt:lpstr>
      <vt:lpstr>Модульность проекта</vt:lpstr>
      <vt:lpstr>Модульность проекта</vt:lpstr>
      <vt:lpstr>Модульность проекта</vt:lpstr>
      <vt:lpstr>Модульность проекта</vt:lpstr>
      <vt:lpstr>Модульность проекта</vt:lpstr>
      <vt:lpstr>Модульность проекта. Сборка проекта</vt:lpstr>
      <vt:lpstr>Модульность проекта. Сборка проекта</vt:lpstr>
      <vt:lpstr>Ваши вопросы?</vt:lpstr>
      <vt:lpstr>Практика</vt:lpstr>
      <vt:lpstr>Управление зависимостями</vt:lpstr>
      <vt:lpstr>Управление зависимостями. Пример</vt:lpstr>
      <vt:lpstr>Управление зависимостями. Пример</vt:lpstr>
      <vt:lpstr>Ваши вопросы?</vt:lpstr>
      <vt:lpstr>Практика</vt:lpstr>
      <vt:lpstr>Apache Maven dependency plugin</vt:lpstr>
      <vt:lpstr>Apache Maven dependency plugin</vt:lpstr>
      <vt:lpstr>Apache Maven dependency plugin</vt:lpstr>
      <vt:lpstr>Ваши вопросы?</vt:lpstr>
      <vt:lpstr>Практика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weare</dc:creator>
  <cp:lastModifiedBy>Slabko Yuli</cp:lastModifiedBy>
  <cp:revision>686</cp:revision>
  <dcterms:created xsi:type="dcterms:W3CDTF">2011-03-03T20:51:22Z</dcterms:created>
  <dcterms:modified xsi:type="dcterms:W3CDTF">2016-08-01T10:12:28Z</dcterms:modified>
</cp:coreProperties>
</file>