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70"/>
  </p:notesMasterIdLst>
  <p:sldIdLst>
    <p:sldId id="256" r:id="rId2"/>
    <p:sldId id="702" r:id="rId3"/>
    <p:sldId id="670" r:id="rId4"/>
    <p:sldId id="672" r:id="rId5"/>
    <p:sldId id="673" r:id="rId6"/>
    <p:sldId id="674" r:id="rId7"/>
    <p:sldId id="675" r:id="rId8"/>
    <p:sldId id="676" r:id="rId9"/>
    <p:sldId id="677" r:id="rId10"/>
    <p:sldId id="678" r:id="rId11"/>
    <p:sldId id="679" r:id="rId12"/>
    <p:sldId id="681" r:id="rId13"/>
    <p:sldId id="682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690" r:id="rId22"/>
    <p:sldId id="704" r:id="rId23"/>
    <p:sldId id="703" r:id="rId24"/>
    <p:sldId id="707" r:id="rId25"/>
    <p:sldId id="708" r:id="rId26"/>
    <p:sldId id="709" r:id="rId27"/>
    <p:sldId id="710" r:id="rId28"/>
    <p:sldId id="711" r:id="rId29"/>
    <p:sldId id="712" r:id="rId30"/>
    <p:sldId id="713" r:id="rId31"/>
    <p:sldId id="714" r:id="rId32"/>
    <p:sldId id="717" r:id="rId33"/>
    <p:sldId id="718" r:id="rId34"/>
    <p:sldId id="719" r:id="rId35"/>
    <p:sldId id="720" r:id="rId36"/>
    <p:sldId id="721" r:id="rId37"/>
    <p:sldId id="724" r:id="rId38"/>
    <p:sldId id="725" r:id="rId39"/>
    <p:sldId id="726" r:id="rId40"/>
    <p:sldId id="729" r:id="rId41"/>
    <p:sldId id="730" r:id="rId42"/>
    <p:sldId id="731" r:id="rId43"/>
    <p:sldId id="734" r:id="rId44"/>
    <p:sldId id="735" r:id="rId45"/>
    <p:sldId id="736" r:id="rId46"/>
    <p:sldId id="737" r:id="rId47"/>
    <p:sldId id="740" r:id="rId48"/>
    <p:sldId id="741" r:id="rId49"/>
    <p:sldId id="742" r:id="rId50"/>
    <p:sldId id="743" r:id="rId51"/>
    <p:sldId id="744" r:id="rId52"/>
    <p:sldId id="745" r:id="rId53"/>
    <p:sldId id="748" r:id="rId54"/>
    <p:sldId id="749" r:id="rId55"/>
    <p:sldId id="750" r:id="rId56"/>
    <p:sldId id="752" r:id="rId57"/>
    <p:sldId id="753" r:id="rId58"/>
    <p:sldId id="756" r:id="rId59"/>
    <p:sldId id="757" r:id="rId60"/>
    <p:sldId id="759" r:id="rId61"/>
    <p:sldId id="760" r:id="rId62"/>
    <p:sldId id="761" r:id="rId63"/>
    <p:sldId id="762" r:id="rId64"/>
    <p:sldId id="763" r:id="rId65"/>
    <p:sldId id="764" r:id="rId66"/>
    <p:sldId id="765" r:id="rId67"/>
    <p:sldId id="766" r:id="rId68"/>
    <p:sldId id="767" r:id="rId69"/>
  </p:sldIdLst>
  <p:sldSz cx="9144000" cy="6858000" type="screen4x3"/>
  <p:notesSz cx="6858000" cy="9144000"/>
  <p:custDataLst>
    <p:tags r:id="rId7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311"/>
            <p14:sldId id="339"/>
            <p14:sldId id="292"/>
            <p14:sldId id="291"/>
            <p14:sldId id="293"/>
            <p14:sldId id="294"/>
            <p14:sldId id="295"/>
            <p14:sldId id="296"/>
            <p14:sldId id="297"/>
            <p14:sldId id="301"/>
            <p14:sldId id="312"/>
            <p14:sldId id="300"/>
            <p14:sldId id="298"/>
            <p14:sldId id="299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1"/>
            <p14:sldId id="352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6"/>
            <p14:sldId id="365"/>
            <p14:sldId id="367"/>
            <p14:sldId id="368"/>
            <p14:sldId id="369"/>
            <p14:sldId id="370"/>
            <p14:sldId id="371"/>
            <p14:sldId id="372"/>
            <p14:sldId id="376"/>
            <p14:sldId id="373"/>
            <p14:sldId id="374"/>
            <p14:sldId id="375"/>
            <p14:sldId id="377"/>
            <p14:sldId id="378"/>
            <p14:sldId id="379"/>
            <p14:sldId id="380"/>
            <p14:sldId id="381"/>
            <p14:sldId id="383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9"/>
            <p14:sldId id="400"/>
            <p14:sldId id="401"/>
            <p14:sldId id="403"/>
            <p14:sldId id="402"/>
            <p14:sldId id="437"/>
            <p14:sldId id="438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  <p14:sldId id="428"/>
            <p14:sldId id="430"/>
            <p14:sldId id="431"/>
            <p14:sldId id="432"/>
            <p14:sldId id="433"/>
            <p14:sldId id="434"/>
            <p14:sldId id="435"/>
            <p14:sldId id="436"/>
            <p14:sldId id="439"/>
            <p14:sldId id="440"/>
            <p14:sldId id="442"/>
            <p14:sldId id="441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3"/>
            <p14:sldId id="510"/>
            <p14:sldId id="511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2"/>
            <p14:sldId id="553"/>
            <p14:sldId id="551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6"/>
            <p14:sldId id="565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00" autoAdjust="0"/>
    <p:restoredTop sz="99304" autoAdjust="0"/>
  </p:normalViewPr>
  <p:slideViewPr>
    <p:cSldViewPr>
      <p:cViewPr varScale="1">
        <p:scale>
          <a:sx n="104" d="100"/>
          <a:sy n="10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9652" y="6356350"/>
            <a:ext cx="57150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7857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9652" y="6356350"/>
            <a:ext cx="64294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29652" y="6356350"/>
            <a:ext cx="5715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229600" cy="5620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9652" y="6356350"/>
            <a:ext cx="5715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64291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7141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071546"/>
            <a:ext cx="8229600" cy="509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s.ru/author/bakor-119343/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xamples/jsp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manager/status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19015"/>
            <a:ext cx="7848872" cy="1470025"/>
          </a:xfrm>
        </p:spPr>
        <p:txBody>
          <a:bodyPr>
            <a:normAutofit fontScale="90000"/>
          </a:bodyPr>
          <a:lstStyle/>
          <a:p>
            <a:r>
              <a:rPr lang="ru-RU" sz="4900" dirty="0"/>
              <a:t>Программирование на </a:t>
            </a:r>
            <a:r>
              <a:rPr lang="en-US" sz="4900" dirty="0"/>
              <a:t>Java</a:t>
            </a:r>
            <a:r>
              <a:rPr lang="en-US" sz="4900" dirty="0" smtClean="0"/>
              <a:t>.</a:t>
            </a:r>
            <a:br>
              <a:rPr lang="en-US" sz="4900" dirty="0" smtClean="0"/>
            </a:br>
            <a:r>
              <a:rPr lang="en-US" sz="4900" dirty="0" err="1"/>
              <a:t>Базовый</a:t>
            </a:r>
            <a:r>
              <a:rPr lang="en-US" sz="4900" dirty="0"/>
              <a:t> </a:t>
            </a:r>
            <a:r>
              <a:rPr lang="en-US" sz="4900" dirty="0" err="1"/>
              <a:t>курс</a:t>
            </a:r>
            <a:r>
              <a:rPr lang="ru-RU" sz="4900" dirty="0"/>
              <a:t>. </a:t>
            </a:r>
            <a:r>
              <a:rPr lang="ru-RU" sz="4900" dirty="0" smtClean="0"/>
              <a:t>Специализация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69492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Архитектура </a:t>
            </a:r>
            <a:r>
              <a:rPr lang="en-US" sz="2800" dirty="0"/>
              <a:t>Tomcat. C</a:t>
            </a:r>
            <a:r>
              <a:rPr lang="en-US" sz="2800" dirty="0" smtClean="0"/>
              <a:t>ontext</a:t>
            </a:r>
            <a:endParaRPr lang="ru-RU" sz="2800" dirty="0"/>
          </a:p>
        </p:txBody>
      </p:sp>
      <p:pic>
        <p:nvPicPr>
          <p:cNvPr id="28674" name="Picture 2" descr="http://packtlib.packtpub.com/graphics/9781847197283/graphics/7283_03_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08920"/>
            <a:ext cx="5809889" cy="31954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1340768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&lt;</a:t>
            </a:r>
            <a:r>
              <a:rPr lang="en-US" b="1" i="1" dirty="0"/>
              <a:t>Context</a:t>
            </a:r>
            <a:r>
              <a:rPr lang="ru-RU" b="1" i="1" dirty="0"/>
              <a:t>&gt;</a:t>
            </a:r>
            <a:r>
              <a:rPr lang="ru-RU" dirty="0"/>
              <a:t> элемент  - это наиболее часто используемый контейнер в сущности </a:t>
            </a:r>
            <a:r>
              <a:rPr lang="en-US" dirty="0"/>
              <a:t>Tomcat</a:t>
            </a:r>
            <a:r>
              <a:rPr lang="ru-RU" dirty="0"/>
              <a:t>. Каждый &lt;</a:t>
            </a:r>
            <a:r>
              <a:rPr lang="en-US" dirty="0"/>
              <a:t>Context</a:t>
            </a:r>
            <a:r>
              <a:rPr lang="ru-RU" dirty="0"/>
              <a:t>&gt; элемент представляет индивидуальное веб-приложение, которое запускается с определенным &lt;</a:t>
            </a:r>
            <a:r>
              <a:rPr lang="en-US" dirty="0"/>
              <a:t>Host</a:t>
            </a:r>
            <a:r>
              <a:rPr lang="ru-RU" dirty="0"/>
              <a:t>&gt;. Нету ограничений, какое число контекстных элементов может быть определено в рамках &lt;</a:t>
            </a:r>
            <a:r>
              <a:rPr lang="en-US" dirty="0"/>
              <a:t>Host</a:t>
            </a:r>
            <a:r>
              <a:rPr lang="ru-RU" dirty="0"/>
              <a:t>&gt; элемента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0257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213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Установка и конфигурирование </a:t>
            </a:r>
            <a:r>
              <a:rPr lang="en-US" sz="2800" dirty="0"/>
              <a:t>Tomcat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267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apache</a:t>
            </a:r>
            <a:r>
              <a:rPr lang="ru-RU" b="1" i="1" dirty="0"/>
              <a:t>-</a:t>
            </a:r>
            <a:r>
              <a:rPr lang="en-US" b="1" i="1" dirty="0"/>
              <a:t>tomcat</a:t>
            </a:r>
            <a:r>
              <a:rPr lang="ru-RU" b="1" i="1" dirty="0"/>
              <a:t>-7.0.29.</a:t>
            </a:r>
            <a:r>
              <a:rPr lang="en-US" b="1" i="1" dirty="0"/>
              <a:t>exe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54"/>
          <a:stretch>
            <a:fillRect/>
          </a:stretch>
        </p:blipFill>
        <p:spPr bwMode="auto">
          <a:xfrm>
            <a:off x="1187624" y="2060848"/>
            <a:ext cx="6048672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0675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Установка и конфигурирование </a:t>
            </a:r>
            <a:r>
              <a:rPr lang="en-US" sz="2800" dirty="0"/>
              <a:t>Tomcat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69110"/>
            <a:ext cx="5688632" cy="45093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3365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Установка и конфигурирование </a:t>
            </a:r>
            <a:r>
              <a:rPr lang="en-US" sz="2800" dirty="0"/>
              <a:t>Tomcat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187624" y="1373694"/>
            <a:ext cx="6192688" cy="477688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1497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Установка и конфигурирование </a:t>
            </a:r>
            <a:r>
              <a:rPr lang="en-US" sz="2800" dirty="0"/>
              <a:t>Tomcat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187624" y="1282680"/>
            <a:ext cx="6357292" cy="497439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8130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Установка и конфигурирование </a:t>
            </a:r>
            <a:r>
              <a:rPr lang="en-US" sz="2800" dirty="0"/>
              <a:t>Tomcat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693002" y="1509346"/>
            <a:ext cx="5778584" cy="451194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4329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Установка и конфигурирование </a:t>
            </a:r>
            <a:r>
              <a:rPr lang="en-US" sz="2800" dirty="0"/>
              <a:t>Tomcat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2483768" y="1268760"/>
            <a:ext cx="3971290" cy="511365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3630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Установка и конфигурирование </a:t>
            </a:r>
            <a:r>
              <a:rPr lang="en-US" sz="2800" dirty="0"/>
              <a:t>Tomcat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952675" y="1412776"/>
            <a:ext cx="4976643" cy="484310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429652" y="6356350"/>
            <a:ext cx="486820" cy="365125"/>
          </a:xfrm>
        </p:spPr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2481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011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904" y="6309320"/>
            <a:ext cx="683096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z="1600" smtClean="0"/>
              <a:pPr/>
              <a:t>2</a:t>
            </a:fld>
            <a:endParaRPr lang="ru-RU" sz="1600"/>
          </a:p>
        </p:txBody>
      </p:sp>
      <p:sp>
        <p:nvSpPr>
          <p:cNvPr id="5" name="Rectangle 4"/>
          <p:cNvSpPr/>
          <p:nvPr/>
        </p:nvSpPr>
        <p:spPr>
          <a:xfrm>
            <a:off x="285720" y="1216054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 err="1" smtClean="0"/>
              <a:t>ApacheTomcat</a:t>
            </a:r>
            <a:r>
              <a:rPr lang="ru-RU" sz="2400" b="1" i="1" dirty="0" smtClean="0"/>
              <a:t> сервер</a:t>
            </a:r>
            <a:r>
              <a:rPr lang="ru-RU" sz="2400" dirty="0" smtClean="0"/>
              <a:t> – это основанный на платформе </a:t>
            </a:r>
            <a:r>
              <a:rPr lang="en-US" sz="2400" dirty="0" smtClean="0"/>
              <a:t>Java</a:t>
            </a:r>
            <a:r>
              <a:rPr lang="ru-RU" sz="2400" dirty="0" smtClean="0"/>
              <a:t> контейнер для веб-приложений. Сервер создан для запуска веб-приложений, основанных на сервлетах и </a:t>
            </a:r>
            <a:r>
              <a:rPr lang="en-US" sz="2400" dirty="0" err="1" smtClean="0"/>
              <a:t>JavaServerPages</a:t>
            </a:r>
            <a:r>
              <a:rPr lang="ru-RU" sz="2400" dirty="0" smtClean="0"/>
              <a:t> (</a:t>
            </a:r>
            <a:r>
              <a:rPr lang="en-US" sz="2400" dirty="0" smtClean="0"/>
              <a:t>JSP</a:t>
            </a:r>
            <a:r>
              <a:rPr lang="ru-RU" sz="2400" dirty="0" smtClean="0"/>
              <a:t>). Он был создан как подпроект </a:t>
            </a:r>
            <a:r>
              <a:rPr lang="en-US" sz="2400" b="1" i="1" dirty="0" smtClean="0"/>
              <a:t>Apache</a:t>
            </a:r>
            <a:r>
              <a:rPr lang="ru-RU" sz="2400" b="1" i="1" dirty="0" smtClean="0"/>
              <a:t>-</a:t>
            </a:r>
            <a:r>
              <a:rPr lang="en-US" sz="2400" b="1" i="1" dirty="0" smtClean="0"/>
              <a:t>Jakarta</a:t>
            </a:r>
            <a:r>
              <a:rPr lang="ru-RU" sz="2400" dirty="0" smtClean="0"/>
              <a:t>; однако, благодаря своей популярности, сейчас, существует как отдельный </a:t>
            </a:r>
            <a:r>
              <a:rPr lang="en-US" sz="2400" dirty="0" smtClean="0"/>
              <a:t>Apache</a:t>
            </a:r>
            <a:r>
              <a:rPr lang="ru-RU" sz="2400" dirty="0" smtClean="0"/>
              <a:t> проект, который поддерживается группой волонтеров сообщества </a:t>
            </a:r>
            <a:r>
              <a:rPr lang="en-US" sz="2400" dirty="0" smtClean="0"/>
              <a:t>JAVA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251520" y="4000996"/>
            <a:ext cx="8643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Официальный сайт </a:t>
            </a:r>
            <a:r>
              <a:rPr lang="en-US" sz="2400" b="1" dirty="0" smtClean="0"/>
              <a:t>Apache Tomcat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http://tomcat.apache.org/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ru-RU" sz="2400" dirty="0" smtClean="0"/>
              <a:t>Литература: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https://tomcat.apache.org/tomcat-7.0-doc/index.html</a:t>
            </a:r>
            <a:endParaRPr lang="ru-RU" sz="2400" dirty="0" smtClean="0"/>
          </a:p>
          <a:p>
            <a:pPr lvl="1">
              <a:buFont typeface="Wingdings" pitchFamily="2" charset="2"/>
              <a:buChar char="ü"/>
            </a:pPr>
            <a:r>
              <a:rPr lang="ru-RU" sz="2400" dirty="0" smtClean="0"/>
              <a:t> </a:t>
            </a:r>
            <a:r>
              <a:rPr lang="ru-RU" sz="2400" dirty="0" smtClean="0">
                <a:hlinkClick r:id="rId3" tooltip="А. Бакор"/>
              </a:rPr>
              <a:t>А. Бакор</a:t>
            </a:r>
            <a:r>
              <a:rPr lang="ru-RU" sz="2400" dirty="0" smtClean="0"/>
              <a:t> </a:t>
            </a:r>
            <a:r>
              <a:rPr lang="ru-RU" sz="2400" b="1" dirty="0" smtClean="0"/>
              <a:t>Apache Tomcat для профессионалов. </a:t>
            </a: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196752"/>
            <a:ext cx="8416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Установите </a:t>
            </a:r>
            <a:r>
              <a:rPr lang="en-US" sz="2800" b="1" dirty="0" smtClean="0"/>
              <a:t>Tomcat </a:t>
            </a:r>
            <a:r>
              <a:rPr lang="ru-RU" sz="2800" b="1" dirty="0" smtClean="0"/>
              <a:t>на ваш компьютер. Проверти правильность установки.</a:t>
            </a:r>
            <a:endParaRPr lang="ru-RU" sz="28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3018811" cy="2853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251520" y="2132856"/>
            <a:ext cx="5400600" cy="3312368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1" y="5634192"/>
            <a:ext cx="5328592" cy="6549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120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500174"/>
            <a:ext cx="8416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Установите </a:t>
            </a:r>
            <a:r>
              <a:rPr lang="en-US" sz="2800" b="1" dirty="0" smtClean="0"/>
              <a:t>Tomcat </a:t>
            </a:r>
            <a:r>
              <a:rPr lang="ru-RU" sz="2800" b="1" dirty="0" smtClean="0"/>
              <a:t>на ваш компьютер. Проверти правильность установки.</a:t>
            </a:r>
            <a:endParaRPr lang="ru-RU" sz="28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3018811" cy="2853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5805264"/>
            <a:ext cx="6120680" cy="4572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Для запуска примера JSP, откройте в браузере страницу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hlinkClick r:id="rId3"/>
              </a:rPr>
              <a:t>http://localhost:8080/examples/jsp/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и выбрать </a:t>
            </a:r>
            <a:r>
              <a:rPr kumimoji="0" lang="ru-RU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JSP пример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539552" y="2517995"/>
            <a:ext cx="4824536" cy="2972217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664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95928" y="6309320"/>
            <a:ext cx="648072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174329"/>
            <a:ext cx="42672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85720" y="1270501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Сейчас выберите пример </a:t>
            </a:r>
            <a:r>
              <a:rPr lang="en-US" b="1" i="1" dirty="0" smtClean="0"/>
              <a:t>Date</a:t>
            </a:r>
            <a:r>
              <a:rPr lang="ru-RU" dirty="0" smtClean="0"/>
              <a:t> и нажмите на </a:t>
            </a:r>
            <a:r>
              <a:rPr lang="en-US" b="1" i="1" dirty="0" smtClean="0"/>
              <a:t>Execute</a:t>
            </a:r>
            <a:r>
              <a:rPr lang="ru-RU" dirty="0" smtClean="0"/>
              <a:t> ссылку. Если все было установлено правильно, то вы увидите страницу с датой.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81328"/>
            <a:ext cx="611088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1406" y="-24"/>
            <a:ext cx="8286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>
                <a:solidFill>
                  <a:schemeClr val="bg1"/>
                </a:solidFill>
                <a:latin typeface="Impact" pitchFamily="34" charset="0"/>
                <a:ea typeface="+mj-ea"/>
                <a:cs typeface="+mj-cs"/>
              </a:rPr>
              <a:t>Установка и конфигурирование </a:t>
            </a:r>
            <a:r>
              <a:rPr lang="en-US" sz="2800" dirty="0" smtClean="0">
                <a:solidFill>
                  <a:schemeClr val="bg1"/>
                </a:solidFill>
                <a:latin typeface="Impact" pitchFamily="34" charset="0"/>
                <a:ea typeface="+mj-ea"/>
                <a:cs typeface="+mj-cs"/>
              </a:rPr>
              <a:t>Tomcat</a:t>
            </a:r>
            <a:endParaRPr lang="ru-RU" sz="2800" dirty="0">
              <a:solidFill>
                <a:schemeClr val="bg1"/>
              </a:solidFill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1643050"/>
            <a:ext cx="85011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Найдите следующие строки в </a:t>
            </a:r>
            <a:r>
              <a:rPr lang="en-US" dirty="0" smtClean="0"/>
              <a:t>CATALINA</a:t>
            </a:r>
            <a:r>
              <a:rPr lang="ru-RU" dirty="0" smtClean="0"/>
              <a:t>_</a:t>
            </a:r>
            <a:r>
              <a:rPr lang="en-US" dirty="0" smtClean="0"/>
              <a:t>HOME</a:t>
            </a:r>
            <a:r>
              <a:rPr lang="ru-RU" dirty="0" smtClean="0"/>
              <a:t>/</a:t>
            </a:r>
            <a:r>
              <a:rPr lang="en-US" dirty="0" smtClean="0"/>
              <a:t>conf</a:t>
            </a:r>
            <a:r>
              <a:rPr lang="ru-RU" dirty="0" smtClean="0"/>
              <a:t>/</a:t>
            </a:r>
            <a:r>
              <a:rPr lang="en-US" b="1" i="1" dirty="0" smtClean="0"/>
              <a:t>server</a:t>
            </a:r>
            <a:r>
              <a:rPr lang="ru-RU" b="1" i="1" dirty="0" smtClean="0"/>
              <a:t>.</a:t>
            </a:r>
            <a:r>
              <a:rPr lang="en-US" b="1" i="1" dirty="0" smtClean="0"/>
              <a:t>xml</a:t>
            </a:r>
            <a:r>
              <a:rPr lang="ru-RU" dirty="0" smtClean="0"/>
              <a:t> файле:</a:t>
            </a:r>
          </a:p>
          <a:p>
            <a:r>
              <a:rPr lang="en-US" dirty="0" smtClean="0"/>
              <a:t>&lt;Connector port="</a:t>
            </a:r>
            <a:r>
              <a:rPr lang="en-US" b="1" dirty="0" smtClean="0"/>
              <a:t>8080</a:t>
            </a:r>
            <a:r>
              <a:rPr lang="en-US" dirty="0" smtClean="0"/>
              <a:t>" protocol="HTTP/1.1"</a:t>
            </a:r>
            <a:endParaRPr lang="ru-RU" dirty="0" smtClean="0"/>
          </a:p>
          <a:p>
            <a:pPr lvl="1"/>
            <a:r>
              <a:rPr lang="en-US" dirty="0" err="1" smtClean="0"/>
              <a:t>connectionTimeout</a:t>
            </a:r>
            <a:r>
              <a:rPr lang="en-US" dirty="0" smtClean="0"/>
              <a:t>="20000"</a:t>
            </a:r>
            <a:endParaRPr lang="ru-RU" dirty="0" smtClean="0"/>
          </a:p>
          <a:p>
            <a:r>
              <a:rPr lang="en-US" dirty="0" err="1" smtClean="0"/>
              <a:t>redirectPort</a:t>
            </a:r>
            <a:r>
              <a:rPr lang="en-US" dirty="0" smtClean="0"/>
              <a:t>="8443" /&gt;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 замените значение порта на </a:t>
            </a:r>
            <a:r>
              <a:rPr lang="ru-RU" b="1" i="1" dirty="0" smtClean="0"/>
              <a:t>80</a:t>
            </a:r>
            <a:r>
              <a:rPr lang="ru-RU" dirty="0" smtClean="0"/>
              <a:t>, как показано в следующем фрагменте кода:</a:t>
            </a:r>
          </a:p>
          <a:p>
            <a:r>
              <a:rPr lang="en-US" dirty="0" smtClean="0"/>
              <a:t>&lt;Connector port="</a:t>
            </a:r>
            <a:r>
              <a:rPr lang="en-US" b="1" dirty="0" smtClean="0"/>
              <a:t>80</a:t>
            </a:r>
            <a:r>
              <a:rPr lang="en-US" dirty="0" smtClean="0"/>
              <a:t>" protocol="HTTP/1.1"</a:t>
            </a:r>
            <a:endParaRPr lang="ru-RU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connectionTimeout</a:t>
            </a:r>
            <a:r>
              <a:rPr lang="en-US" dirty="0" smtClean="0"/>
              <a:t>="20000"</a:t>
            </a:r>
            <a:endParaRPr lang="ru-RU" dirty="0" smtClean="0"/>
          </a:p>
          <a:p>
            <a:r>
              <a:rPr lang="en-US" dirty="0" err="1" smtClean="0"/>
              <a:t>redirectPort</a:t>
            </a:r>
            <a:r>
              <a:rPr lang="ru-RU" dirty="0" smtClean="0"/>
              <a:t>="8443" /&gt;</a:t>
            </a:r>
          </a:p>
          <a:p>
            <a:endParaRPr lang="ru-RU" dirty="0" smtClean="0"/>
          </a:p>
          <a:p>
            <a:r>
              <a:rPr lang="ru-RU" b="1" i="1" dirty="0" smtClean="0"/>
              <a:t>перезагрузить</a:t>
            </a:r>
            <a:r>
              <a:rPr lang="en-US" b="1" i="1" dirty="0" smtClean="0"/>
              <a:t>Tomcat</a:t>
            </a:r>
            <a:endParaRPr lang="ru-RU" b="1" i="1" dirty="0" smtClean="0"/>
          </a:p>
          <a:p>
            <a:endParaRPr lang="ru-RU" b="1" i="1" dirty="0" smtClean="0"/>
          </a:p>
          <a:p>
            <a:r>
              <a:rPr lang="ru-RU" dirty="0" smtClean="0"/>
              <a:t>После перезагрузки, вы можете открыть ваш браузер со следующей ссылкой,</a:t>
            </a:r>
            <a:endParaRPr lang="ru-RU" b="1" i="1" dirty="0" smtClean="0"/>
          </a:p>
          <a:p>
            <a:r>
              <a:rPr lang="ru-RU" u="sng" dirty="0" smtClean="0">
                <a:hlinkClick r:id="rId2"/>
              </a:rPr>
              <a:t>http://localhost</a:t>
            </a:r>
            <a:endParaRPr lang="ru-RU" u="sng" dirty="0" smtClean="0"/>
          </a:p>
          <a:p>
            <a:endParaRPr lang="ru-RU" u="sng" dirty="0" smtClean="0"/>
          </a:p>
          <a:p>
            <a:r>
              <a:rPr lang="ru-RU" dirty="0" smtClean="0"/>
              <a:t>и увидеть результат  предыдущего слайда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Структура директорий сервера </a:t>
            </a:r>
            <a:r>
              <a:rPr lang="en-US" sz="2800" dirty="0"/>
              <a:t>Tomcat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755576" y="1533842"/>
            <a:ext cx="6984776" cy="463146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17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2764904"/>
          </a:xfrm>
        </p:spPr>
        <p:txBody>
          <a:bodyPr>
            <a:normAutofit/>
          </a:bodyPr>
          <a:lstStyle/>
          <a:p>
            <a:r>
              <a:rPr lang="ru-RU" sz="2400" b="1" i="1" dirty="0"/>
              <a:t>/</a:t>
            </a:r>
            <a:r>
              <a:rPr lang="en-US" sz="2400" b="1" i="1" dirty="0"/>
              <a:t>bin</a:t>
            </a:r>
            <a:r>
              <a:rPr lang="ru-RU" sz="2400" dirty="0"/>
              <a:t>  –  Содержит скрипты запуска и остановки сервера как для ОС </a:t>
            </a:r>
            <a:r>
              <a:rPr lang="en-US" sz="2400" dirty="0"/>
              <a:t>Windows</a:t>
            </a:r>
            <a:r>
              <a:rPr lang="ru-RU" sz="2400" dirty="0"/>
              <a:t>, так и для </a:t>
            </a:r>
            <a:r>
              <a:rPr lang="en-US" sz="2400" dirty="0"/>
              <a:t>Linux</a:t>
            </a:r>
            <a:r>
              <a:rPr lang="ru-RU" sz="2400" dirty="0"/>
              <a:t>. </a:t>
            </a:r>
            <a:r>
              <a:rPr lang="en-US" sz="2400" dirty="0"/>
              <a:t>Jar</a:t>
            </a:r>
            <a:r>
              <a:rPr lang="ru-RU" sz="2400" dirty="0"/>
              <a:t> файлы с классами, необходимыми для запуска сервера, тоже находятся здесь.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Структура директорий сервера </a:t>
            </a:r>
            <a:r>
              <a:rPr lang="en-US" sz="2800" dirty="0"/>
              <a:t>Tomcat</a:t>
            </a:r>
            <a:endParaRPr lang="ru-RU" sz="2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8460432" cy="230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948264" y="4005064"/>
            <a:ext cx="14401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5896" y="4005064"/>
            <a:ext cx="14401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491880" y="4432151"/>
            <a:ext cx="172819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3313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2764904"/>
          </a:xfrm>
        </p:spPr>
        <p:txBody>
          <a:bodyPr>
            <a:normAutofit/>
          </a:bodyPr>
          <a:lstStyle/>
          <a:p>
            <a:r>
              <a:rPr lang="ru-RU" sz="2400" b="1" i="1" dirty="0"/>
              <a:t>/</a:t>
            </a:r>
            <a:r>
              <a:rPr lang="en-US" sz="2400" b="1" i="1" dirty="0" err="1"/>
              <a:t>conf</a:t>
            </a:r>
            <a:r>
              <a:rPr lang="ru-RU" sz="2400" dirty="0"/>
              <a:t> – Содержит основные конфигурационные файлы сервера </a:t>
            </a:r>
            <a:r>
              <a:rPr lang="en-US" sz="2400" dirty="0"/>
              <a:t>Tomcat</a:t>
            </a:r>
            <a:r>
              <a:rPr lang="ru-RU" sz="2400" dirty="0"/>
              <a:t>.  Два наиболее важных конфигурационных файлов – это </a:t>
            </a:r>
            <a:r>
              <a:rPr lang="en-US" sz="2400" b="1" i="1" dirty="0"/>
              <a:t>server</a:t>
            </a:r>
            <a:r>
              <a:rPr lang="ru-RU" sz="2400" b="1" i="1" dirty="0"/>
              <a:t>.</a:t>
            </a:r>
            <a:r>
              <a:rPr lang="en-US" sz="2400" b="1" i="1" dirty="0"/>
              <a:t>xml</a:t>
            </a:r>
            <a:r>
              <a:rPr lang="ru-RU" sz="2400" dirty="0"/>
              <a:t> и </a:t>
            </a:r>
            <a:r>
              <a:rPr lang="en-US" sz="2400" b="1" i="1" dirty="0"/>
              <a:t>web</a:t>
            </a:r>
            <a:r>
              <a:rPr lang="ru-RU" sz="2400" b="1" i="1" dirty="0"/>
              <a:t>.</a:t>
            </a:r>
            <a:r>
              <a:rPr lang="en-US" sz="2400" b="1" i="1" dirty="0"/>
              <a:t>xml</a:t>
            </a:r>
            <a:r>
              <a:rPr lang="ru-RU" sz="2400" dirty="0"/>
              <a:t> (глобальный). 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Структура директорий сервера </a:t>
            </a:r>
            <a:r>
              <a:rPr lang="en-US" sz="2800" dirty="0"/>
              <a:t>Tomcat</a:t>
            </a:r>
            <a:endParaRPr lang="ru-RU" sz="28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195" y="2996952"/>
            <a:ext cx="8824805" cy="100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65087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2389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Структура директорий сервера </a:t>
            </a:r>
            <a:r>
              <a:rPr lang="en-US" sz="2800" dirty="0"/>
              <a:t>Tomcat</a:t>
            </a:r>
            <a:endParaRPr lang="ru-RU" sz="280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2304256"/>
          </a:xfrm>
        </p:spPr>
        <p:txBody>
          <a:bodyPr>
            <a:normAutofit/>
          </a:bodyPr>
          <a:lstStyle/>
          <a:p>
            <a:r>
              <a:rPr lang="ru-RU" sz="2400" b="1" i="1" dirty="0"/>
              <a:t>/</a:t>
            </a:r>
            <a:r>
              <a:rPr lang="en-US" sz="2400" b="1" i="1" dirty="0"/>
              <a:t>lib</a:t>
            </a:r>
            <a:r>
              <a:rPr lang="ru-RU" sz="2400" dirty="0"/>
              <a:t> – Содержит  </a:t>
            </a:r>
            <a:r>
              <a:rPr lang="en-US" sz="2400" dirty="0"/>
              <a:t>Tomcat java</a:t>
            </a:r>
            <a:r>
              <a:rPr lang="ru-RU" sz="2400" dirty="0"/>
              <a:t> архив (</a:t>
            </a:r>
            <a:r>
              <a:rPr lang="en-US" sz="2400" dirty="0"/>
              <a:t>jar</a:t>
            </a:r>
            <a:r>
              <a:rPr lang="ru-RU" sz="2400" dirty="0"/>
              <a:t>) файлы, разделенные среди всех компонентов </a:t>
            </a:r>
            <a:r>
              <a:rPr lang="en-US" sz="2400" dirty="0"/>
              <a:t>Tomcat</a:t>
            </a:r>
            <a:r>
              <a:rPr lang="ru-RU" sz="2400" dirty="0"/>
              <a:t>. Все веб-приложения, установленные на сервер </a:t>
            </a:r>
            <a:r>
              <a:rPr lang="en-US" sz="2400" dirty="0"/>
              <a:t>Tomcat</a:t>
            </a:r>
            <a:r>
              <a:rPr lang="ru-RU" sz="2400" dirty="0"/>
              <a:t>, могут получить доступ к библиотекам, расположенным в этой директории. </a:t>
            </a:r>
            <a:r>
              <a:rPr lang="en-US" sz="2400" dirty="0" err="1"/>
              <a:t>Она</a:t>
            </a:r>
            <a:r>
              <a:rPr lang="en-US" sz="2400" dirty="0"/>
              <a:t> </a:t>
            </a:r>
            <a:r>
              <a:rPr lang="en-US" sz="2400" dirty="0" err="1"/>
              <a:t>включает</a:t>
            </a:r>
            <a:r>
              <a:rPr lang="en-US" sz="2400" dirty="0"/>
              <a:t> Servlet API и  JSP API </a:t>
            </a:r>
            <a:r>
              <a:rPr lang="en-US" sz="2400" dirty="0" err="1"/>
              <a:t>библиотеки</a:t>
            </a:r>
            <a:r>
              <a:rPr lang="en-US" sz="2400" dirty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7955881" cy="172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4721349"/>
            <a:ext cx="1224136" cy="435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948264" y="4282455"/>
            <a:ext cx="1224136" cy="435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6063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Структура директорий сервера </a:t>
            </a:r>
            <a:r>
              <a:rPr lang="en-US" sz="2800" dirty="0"/>
              <a:t>Tomcat</a:t>
            </a:r>
            <a:endParaRPr lang="ru-RU" sz="280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1512168"/>
          </a:xfrm>
        </p:spPr>
        <p:txBody>
          <a:bodyPr>
            <a:normAutofit/>
          </a:bodyPr>
          <a:lstStyle/>
          <a:p>
            <a:r>
              <a:rPr lang="ru-RU" sz="2400" b="1" i="1" dirty="0"/>
              <a:t>/</a:t>
            </a:r>
            <a:r>
              <a:rPr lang="en-US" sz="2400" b="1" i="1" dirty="0"/>
              <a:t>webapps</a:t>
            </a:r>
            <a:r>
              <a:rPr lang="ru-RU" sz="2400" dirty="0"/>
              <a:t> – Директория, куда все веб-приложения устанавливаются, и куда вы поместите ваш </a:t>
            </a:r>
            <a:r>
              <a:rPr lang="en-US" sz="2400" dirty="0"/>
              <a:t>WAR</a:t>
            </a:r>
            <a:r>
              <a:rPr lang="ru-RU" sz="2400" dirty="0"/>
              <a:t> файл, когда он будет готов к установке.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687792" cy="110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 descr="http://www3.ntu.edu.sg/home/ehchua/programming/howto/images/TomcatWebappHelloHo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61830"/>
            <a:ext cx="75628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1871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Структура директорий сервера </a:t>
            </a:r>
            <a:r>
              <a:rPr lang="en-US" sz="2800" dirty="0"/>
              <a:t>Tomcat</a:t>
            </a:r>
            <a:endParaRPr lang="ru-RU" sz="28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87792" cy="110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 descr="http://www3.ntu.edu.sg/home/ehchua/programming/howto/images/TomcatWebappHelloServ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730" y="2651572"/>
            <a:ext cx="780097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132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Описание </a:t>
            </a:r>
            <a:r>
              <a:rPr lang="en-US" sz="2800" dirty="0"/>
              <a:t>Apache Tomcat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68760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Apache Tomcat</a:t>
            </a:r>
            <a:r>
              <a:rPr lang="ru-RU" b="1" i="1" dirty="0"/>
              <a:t> сервер</a:t>
            </a:r>
            <a:r>
              <a:rPr lang="ru-RU" dirty="0"/>
              <a:t> – это основанный на платформе </a:t>
            </a:r>
            <a:r>
              <a:rPr lang="en-US" dirty="0"/>
              <a:t>Java</a:t>
            </a:r>
            <a:r>
              <a:rPr lang="ru-RU" dirty="0"/>
              <a:t> контейнер для веб-приложений.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4441"/>
          <a:stretch>
            <a:fillRect/>
          </a:stretch>
        </p:blipFill>
        <p:spPr bwMode="auto">
          <a:xfrm>
            <a:off x="395536" y="4509120"/>
            <a:ext cx="2362200" cy="182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779912" y="4734450"/>
            <a:ext cx="4788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Tomcat</a:t>
            </a:r>
            <a:r>
              <a:rPr lang="ru-RU" dirty="0"/>
              <a:t> </a:t>
            </a:r>
            <a:r>
              <a:rPr lang="en-US" dirty="0" smtClean="0"/>
              <a:t>9</a:t>
            </a:r>
            <a:r>
              <a:rPr lang="ru-RU" dirty="0" smtClean="0"/>
              <a:t>.0 </a:t>
            </a:r>
            <a:r>
              <a:rPr lang="ru-RU" dirty="0"/>
              <a:t>поддерживает имплементацию </a:t>
            </a:r>
            <a:r>
              <a:rPr lang="en-US" dirty="0"/>
              <a:t>Servlet API</a:t>
            </a:r>
            <a:r>
              <a:rPr lang="ru-RU" dirty="0"/>
              <a:t> </a:t>
            </a:r>
            <a:r>
              <a:rPr lang="en-US" dirty="0" smtClean="0"/>
              <a:t>4</a:t>
            </a:r>
            <a:r>
              <a:rPr lang="ru-RU" dirty="0" smtClean="0"/>
              <a:t>.0</a:t>
            </a:r>
            <a:r>
              <a:rPr lang="ru-RU" dirty="0"/>
              <a:t>. В дополнение к </a:t>
            </a:r>
            <a:r>
              <a:rPr lang="en-US" dirty="0"/>
              <a:t>Servlet API</a:t>
            </a:r>
            <a:r>
              <a:rPr lang="ru-RU" dirty="0"/>
              <a:t>,  версии </a:t>
            </a:r>
            <a:r>
              <a:rPr lang="en-US" dirty="0"/>
              <a:t>Tomcat</a:t>
            </a:r>
            <a:r>
              <a:rPr lang="ru-RU" dirty="0"/>
              <a:t> соответствуют версиям </a:t>
            </a:r>
            <a:r>
              <a:rPr lang="en-US" dirty="0"/>
              <a:t>JSP API</a:t>
            </a:r>
            <a:r>
              <a:rPr lang="ru-RU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778" t="55074" r="4628" b="6542"/>
          <a:stretch>
            <a:fillRect/>
          </a:stretch>
        </p:blipFill>
        <p:spPr bwMode="auto">
          <a:xfrm>
            <a:off x="179512" y="2132856"/>
            <a:ext cx="863782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793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Структура директорий сервера </a:t>
            </a:r>
            <a:r>
              <a:rPr lang="en-US" sz="2800" dirty="0"/>
              <a:t>Tomcat</a:t>
            </a:r>
            <a:endParaRPr lang="ru-RU" sz="28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2304256"/>
          </a:xfrm>
        </p:spPr>
        <p:txBody>
          <a:bodyPr>
            <a:normAutofit fontScale="92500"/>
          </a:bodyPr>
          <a:lstStyle/>
          <a:p>
            <a:r>
              <a:rPr lang="ru-RU" sz="2400" b="1" i="1" dirty="0"/>
              <a:t>/</a:t>
            </a:r>
            <a:r>
              <a:rPr lang="en-US" sz="2400" b="1" i="1" dirty="0"/>
              <a:t>logs </a:t>
            </a:r>
            <a:r>
              <a:rPr lang="ru-RU" sz="2400" dirty="0"/>
              <a:t> – Содержит  </a:t>
            </a:r>
            <a:r>
              <a:rPr lang="en-US" sz="2400" dirty="0"/>
              <a:t>log</a:t>
            </a:r>
            <a:r>
              <a:rPr lang="ru-RU" sz="2400" dirty="0"/>
              <a:t> файлы сервера </a:t>
            </a:r>
            <a:r>
              <a:rPr lang="en-US" sz="2400" dirty="0"/>
              <a:t>Tomcat</a:t>
            </a:r>
            <a:r>
              <a:rPr lang="ru-RU" sz="2400" dirty="0" smtClean="0"/>
              <a:t>.</a:t>
            </a:r>
          </a:p>
          <a:p>
            <a:r>
              <a:rPr lang="ru-RU" sz="2400" b="1" i="1" dirty="0"/>
              <a:t>/</a:t>
            </a:r>
            <a:r>
              <a:rPr lang="en-US" sz="2400" b="1" i="1" dirty="0"/>
              <a:t>temp</a:t>
            </a:r>
            <a:r>
              <a:rPr lang="ru-RU" sz="2400" dirty="0"/>
              <a:t> – Содержит временные файлы сервера </a:t>
            </a:r>
            <a:r>
              <a:rPr lang="en-US" sz="2400" dirty="0"/>
              <a:t>Tomcat</a:t>
            </a:r>
            <a:r>
              <a:rPr lang="ru-RU" sz="2400" dirty="0"/>
              <a:t>.</a:t>
            </a:r>
          </a:p>
          <a:p>
            <a:r>
              <a:rPr lang="ru-RU" sz="2400" b="1" i="1" dirty="0"/>
              <a:t>/</a:t>
            </a:r>
            <a:r>
              <a:rPr lang="en-US" sz="2400" b="1" i="1" dirty="0"/>
              <a:t>work</a:t>
            </a:r>
            <a:r>
              <a:rPr lang="ru-RU" sz="2400" dirty="0"/>
              <a:t> -  Рабочая директория сервера </a:t>
            </a:r>
            <a:r>
              <a:rPr lang="en-US" sz="2400" dirty="0"/>
              <a:t>Tomcat</a:t>
            </a:r>
            <a:r>
              <a:rPr lang="ru-RU" sz="2400" dirty="0"/>
              <a:t>, куда </a:t>
            </a:r>
            <a:r>
              <a:rPr lang="en-US" sz="2400" dirty="0"/>
              <a:t>Tomcat</a:t>
            </a:r>
            <a:r>
              <a:rPr lang="ru-RU" sz="2400" dirty="0"/>
              <a:t> копирует все </a:t>
            </a:r>
            <a:r>
              <a:rPr lang="ru-RU" sz="2400" dirty="0" err="1"/>
              <a:t>сервлеты</a:t>
            </a:r>
            <a:r>
              <a:rPr lang="ru-RU" sz="2400" dirty="0"/>
              <a:t>, которые были сгенерированы из </a:t>
            </a:r>
            <a:r>
              <a:rPr lang="en-US" sz="2400" dirty="0"/>
              <a:t>JSP</a:t>
            </a:r>
            <a:r>
              <a:rPr lang="ru-RU" sz="2400" dirty="0"/>
              <a:t> страниц. Если вы хотите увидеть, как существующие </a:t>
            </a:r>
            <a:r>
              <a:rPr lang="en-US" sz="2400" dirty="0"/>
              <a:t>JSP</a:t>
            </a:r>
            <a:r>
              <a:rPr lang="ru-RU" sz="2400" dirty="0"/>
              <a:t> страницы превращаются в </a:t>
            </a:r>
            <a:r>
              <a:rPr lang="ru-RU" sz="2400" dirty="0" err="1"/>
              <a:t>сервлеты</a:t>
            </a:r>
            <a:r>
              <a:rPr lang="ru-RU" sz="2400" dirty="0"/>
              <a:t>, загляните в эту папку.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968" y="3789040"/>
            <a:ext cx="7596336" cy="238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1940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102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Выполнение скриптов сервера </a:t>
            </a:r>
            <a:r>
              <a:rPr lang="en-US" sz="2800" dirty="0"/>
              <a:t>Tomcat 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611560" y="1340768"/>
            <a:ext cx="5724525" cy="223329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626046" y="3574063"/>
            <a:ext cx="5724525" cy="2642870"/>
          </a:xfrm>
          <a:prstGeom prst="rect">
            <a:avLst/>
          </a:prstGeom>
        </p:spPr>
      </p:pic>
      <p:sp>
        <p:nvSpPr>
          <p:cNvPr id="6" name="Правая фигурная скобка 5"/>
          <p:cNvSpPr/>
          <p:nvPr/>
        </p:nvSpPr>
        <p:spPr>
          <a:xfrm>
            <a:off x="5940152" y="1268760"/>
            <a:ext cx="864096" cy="151216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020272" y="1840178"/>
            <a:ext cx="1819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Windows Service</a:t>
            </a:r>
            <a:endParaRPr lang="ru-RU" b="1" dirty="0"/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6109667" y="3501008"/>
            <a:ext cx="864096" cy="2160240"/>
          </a:xfrm>
          <a:prstGeom prst="rightBrace">
            <a:avLst>
              <a:gd name="adj1" fmla="val 282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189787" y="4288450"/>
            <a:ext cx="15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Zip Installation</a:t>
            </a:r>
            <a:endParaRPr lang="ru-RU" b="1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>
          <a:xfrm>
            <a:off x="8429652" y="6356350"/>
            <a:ext cx="486820" cy="365125"/>
          </a:xfrm>
        </p:spPr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1811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Выполнение скриптов сервера </a:t>
            </a:r>
            <a:r>
              <a:rPr lang="en-US" sz="2800" dirty="0"/>
              <a:t>Tomcat </a:t>
            </a:r>
            <a:endParaRPr lang="ru-RU" sz="28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1296144"/>
          </a:xfrm>
        </p:spPr>
        <p:txBody>
          <a:bodyPr>
            <a:normAutofit/>
          </a:bodyPr>
          <a:lstStyle/>
          <a:p>
            <a:r>
              <a:rPr lang="en-US" sz="2400" b="1" i="1" dirty="0" err="1"/>
              <a:t>catalina</a:t>
            </a:r>
            <a:r>
              <a:rPr lang="en-US" sz="2400" b="1" i="1" dirty="0"/>
              <a:t> start</a:t>
            </a:r>
            <a:r>
              <a:rPr lang="ru-RU" sz="2400" b="1" i="1" dirty="0"/>
              <a:t> – </a:t>
            </a:r>
            <a:r>
              <a:rPr lang="ru-RU" sz="2400" dirty="0"/>
              <a:t>запускает </a:t>
            </a:r>
            <a:r>
              <a:rPr lang="en-US" sz="2400" dirty="0"/>
              <a:t>Tomcat</a:t>
            </a:r>
            <a:r>
              <a:rPr lang="ru-RU" sz="2400" dirty="0"/>
              <a:t> как новый процесс. В ОС </a:t>
            </a:r>
            <a:r>
              <a:rPr lang="en-US" sz="2400" dirty="0" smtClean="0"/>
              <a:t>Windows</a:t>
            </a:r>
            <a:r>
              <a:rPr lang="ru-RU" sz="2400" dirty="0" smtClean="0"/>
              <a:t> </a:t>
            </a:r>
            <a:r>
              <a:rPr lang="en-US" sz="2400" dirty="0"/>
              <a:t>Tomcat</a:t>
            </a:r>
            <a:r>
              <a:rPr lang="ru-RU" sz="2400" dirty="0"/>
              <a:t> будет запущен в новом окне состояния командной строки.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1" name="Рисунок 10"/>
          <p:cNvPicPr/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7704" y="2492896"/>
            <a:ext cx="4680520" cy="387211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85485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Выполнение скриптов сервера </a:t>
            </a:r>
            <a:r>
              <a:rPr lang="en-US" sz="2800" dirty="0"/>
              <a:t>Tomcat </a:t>
            </a:r>
            <a:endParaRPr lang="ru-RU" sz="28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1296144"/>
          </a:xfrm>
        </p:spPr>
        <p:txBody>
          <a:bodyPr>
            <a:normAutofit/>
          </a:bodyPr>
          <a:lstStyle/>
          <a:p>
            <a:r>
              <a:rPr lang="en-US" sz="2400" b="1" i="1" dirty="0" err="1"/>
              <a:t>catalina</a:t>
            </a:r>
            <a:r>
              <a:rPr lang="en-US" sz="2400" b="1" i="1" dirty="0"/>
              <a:t> stop - </a:t>
            </a:r>
            <a:r>
              <a:rPr lang="en-US" sz="2400" dirty="0"/>
              <a:t> </a:t>
            </a:r>
            <a:r>
              <a:rPr lang="en-US" sz="2400" dirty="0" err="1"/>
              <a:t>останавливает</a:t>
            </a:r>
            <a:r>
              <a:rPr lang="en-US" sz="2400" dirty="0"/>
              <a:t> Tomcat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78511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60688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Выполнение скриптов сервера </a:t>
            </a:r>
            <a:r>
              <a:rPr lang="en-US" sz="2800" dirty="0"/>
              <a:t>Tomcat </a:t>
            </a:r>
            <a:endParaRPr lang="ru-RU" sz="28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1296144"/>
          </a:xfrm>
        </p:spPr>
        <p:txBody>
          <a:bodyPr>
            <a:normAutofit/>
          </a:bodyPr>
          <a:lstStyle/>
          <a:p>
            <a:r>
              <a:rPr lang="ru-RU" sz="2400" dirty="0"/>
              <a:t>Директория </a:t>
            </a:r>
            <a:r>
              <a:rPr lang="en-US" sz="2400" dirty="0"/>
              <a:t>bin</a:t>
            </a:r>
            <a:r>
              <a:rPr lang="ru-RU" sz="2400" dirty="0"/>
              <a:t> также содержит два подходящих скрипта для запуска и остановки работы </a:t>
            </a:r>
            <a:r>
              <a:rPr lang="en-US" sz="2400" dirty="0"/>
              <a:t>Tomcat</a:t>
            </a:r>
            <a:r>
              <a:rPr lang="ru-RU" sz="2400" dirty="0"/>
              <a:t>: </a:t>
            </a:r>
            <a:r>
              <a:rPr lang="en-US" sz="2400" b="1" i="1" dirty="0"/>
              <a:t>startup</a:t>
            </a:r>
            <a:r>
              <a:rPr lang="ru-RU" sz="2400" b="1" i="1" dirty="0"/>
              <a:t>.</a:t>
            </a:r>
            <a:r>
              <a:rPr lang="en-US" sz="2400" b="1" i="1" dirty="0"/>
              <a:t>bat</a:t>
            </a:r>
            <a:r>
              <a:rPr lang="ru-RU" sz="2400" b="1" i="1" dirty="0"/>
              <a:t> и </a:t>
            </a:r>
            <a:r>
              <a:rPr lang="en-US" sz="2400" b="1" i="1" dirty="0"/>
              <a:t>shutdown</a:t>
            </a:r>
            <a:r>
              <a:rPr lang="ru-RU" sz="2400" b="1" i="1" dirty="0"/>
              <a:t>.</a:t>
            </a:r>
            <a:r>
              <a:rPr lang="en-US" sz="2400" b="1" i="1" dirty="0"/>
              <a:t>bat</a:t>
            </a:r>
            <a:r>
              <a:rPr lang="ru-RU" sz="2400" dirty="0"/>
              <a:t>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259632" y="2636912"/>
            <a:ext cx="5688632" cy="345638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1761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26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Настройка </a:t>
            </a:r>
            <a:r>
              <a:rPr lang="en-US" sz="2800" dirty="0" smtClean="0"/>
              <a:t>Remote Debug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016" y="17008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if not "%JPDA_SUSPEND%" == "" 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en-US" b="1" dirty="0" err="1"/>
              <a:t>gotJpdaSuspend</a:t>
            </a:r>
            <a:endParaRPr lang="en-US" b="1" dirty="0"/>
          </a:p>
          <a:p>
            <a:r>
              <a:rPr lang="en-US" b="1" dirty="0"/>
              <a:t>set JPDA_SUSPEND=n</a:t>
            </a:r>
          </a:p>
          <a:p>
            <a:r>
              <a:rPr lang="en-US" b="1" dirty="0"/>
              <a:t>set JPDA_ADDRESS=5005</a:t>
            </a:r>
          </a:p>
          <a:p>
            <a:r>
              <a:rPr lang="en-US" b="1" dirty="0"/>
              <a:t>set JPDA_TRANSPORT=</a:t>
            </a:r>
            <a:r>
              <a:rPr lang="en-US" b="1" dirty="0" err="1"/>
              <a:t>dt_socket</a:t>
            </a:r>
            <a:endParaRPr lang="en-US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4016" y="1331476"/>
            <a:ext cx="1304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catalina.bat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20072" y="1556792"/>
            <a:ext cx="34639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-</a:t>
            </a:r>
            <a:r>
              <a:rPr lang="en-US" b="1" dirty="0" err="1" smtClean="0"/>
              <a:t>Xdebug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</a:t>
            </a:r>
            <a:r>
              <a:rPr lang="en-US" b="1" dirty="0" err="1" smtClean="0"/>
              <a:t>Xrunjdwp:transport</a:t>
            </a:r>
            <a:r>
              <a:rPr lang="en-US" b="1" dirty="0" smtClean="0"/>
              <a:t>=</a:t>
            </a:r>
            <a:r>
              <a:rPr lang="en-US" b="1" dirty="0" err="1" smtClean="0"/>
              <a:t>dt_socket</a:t>
            </a:r>
            <a:r>
              <a:rPr lang="en-US" b="1" dirty="0" smtClean="0"/>
              <a:t>,</a:t>
            </a:r>
          </a:p>
          <a:p>
            <a:pPr algn="r"/>
            <a:r>
              <a:rPr lang="en-US" b="1" dirty="0" smtClean="0"/>
              <a:t>address=5005,server=</a:t>
            </a:r>
            <a:r>
              <a:rPr lang="en-US" b="1" dirty="0" err="1" smtClean="0"/>
              <a:t>y,suspend</a:t>
            </a:r>
            <a:r>
              <a:rPr lang="en-US" b="1" dirty="0" smtClean="0"/>
              <a:t>=n</a:t>
            </a:r>
            <a:endParaRPr lang="en-US" b="1" dirty="0"/>
          </a:p>
          <a:p>
            <a:pPr algn="r"/>
            <a:r>
              <a:rPr lang="en-US" b="1" dirty="0"/>
              <a:t/>
            </a:r>
            <a:br>
              <a:rPr lang="en-US" b="1" dirty="0"/>
            </a:br>
            <a:endParaRPr lang="ru-RU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r="8272" b="40873"/>
          <a:stretch>
            <a:fillRect/>
          </a:stretch>
        </p:blipFill>
        <p:spPr bwMode="auto">
          <a:xfrm>
            <a:off x="827584" y="3212976"/>
            <a:ext cx="6408712" cy="302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89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Передача конфигурационных опций времени выполнения скриптам </a:t>
            </a:r>
            <a:r>
              <a:rPr lang="en-US" sz="2800" dirty="0"/>
              <a:t>Catalina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Для того, что бы быть уверенным, что </a:t>
            </a:r>
            <a:r>
              <a:rPr lang="en-US" sz="2400" dirty="0"/>
              <a:t>JVM </a:t>
            </a:r>
            <a:r>
              <a:rPr lang="ru-RU" sz="2400" dirty="0"/>
              <a:t>читает все файлы используя кодировку </a:t>
            </a:r>
            <a:r>
              <a:rPr lang="en-US" sz="2400" dirty="0"/>
              <a:t>UTF</a:t>
            </a:r>
            <a:r>
              <a:rPr lang="ru-RU" sz="2400" dirty="0"/>
              <a:t>-8, мы можем добавить стандартный параметр  </a:t>
            </a:r>
            <a:r>
              <a:rPr lang="en-US" sz="2400" b="1" i="1" dirty="0"/>
              <a:t>file</a:t>
            </a:r>
            <a:r>
              <a:rPr lang="ru-RU" sz="2400" b="1" i="1" dirty="0"/>
              <a:t>.</a:t>
            </a:r>
            <a:r>
              <a:rPr lang="en-US" sz="2400" b="1" i="1" dirty="0"/>
              <a:t>encoding </a:t>
            </a:r>
            <a:r>
              <a:rPr lang="ru-RU" sz="2400" dirty="0"/>
              <a:t>к переменной  </a:t>
            </a:r>
            <a:r>
              <a:rPr lang="en-US" sz="2400" dirty="0"/>
              <a:t>JAVA</a:t>
            </a:r>
            <a:r>
              <a:rPr lang="ru-RU" sz="2400" dirty="0"/>
              <a:t>_</a:t>
            </a:r>
            <a:r>
              <a:rPr lang="en-US" sz="2400" dirty="0"/>
              <a:t>OPTS</a:t>
            </a:r>
            <a:r>
              <a:rPr lang="ru-RU" sz="2400" dirty="0"/>
              <a:t>: </a:t>
            </a:r>
            <a:r>
              <a:rPr lang="en-US" sz="2400" b="1" dirty="0"/>
              <a:t>set JAVA</a:t>
            </a:r>
            <a:r>
              <a:rPr lang="ru-RU" sz="2400" b="1" dirty="0"/>
              <a:t>_</a:t>
            </a:r>
            <a:r>
              <a:rPr lang="en-US" sz="2400" b="1" dirty="0"/>
              <a:t>OPTS</a:t>
            </a:r>
            <a:r>
              <a:rPr lang="ru-RU" sz="2400" b="1" dirty="0"/>
              <a:t>="-</a:t>
            </a:r>
            <a:r>
              <a:rPr lang="en-US" sz="2400" b="1" dirty="0" err="1"/>
              <a:t>Dfile</a:t>
            </a:r>
            <a:r>
              <a:rPr lang="ru-RU" sz="2400" b="1" dirty="0"/>
              <a:t>.</a:t>
            </a:r>
            <a:r>
              <a:rPr lang="en-US" sz="2400" b="1" dirty="0"/>
              <a:t>encoding</a:t>
            </a:r>
            <a:r>
              <a:rPr lang="ru-RU" sz="2400" b="1" dirty="0"/>
              <a:t>=</a:t>
            </a:r>
            <a:r>
              <a:rPr lang="en-US" sz="2400" b="1" dirty="0" err="1"/>
              <a:t>utf</a:t>
            </a:r>
            <a:r>
              <a:rPr lang="ru-RU" sz="2400" b="1" dirty="0" smtClean="0"/>
              <a:t>-8“</a:t>
            </a:r>
            <a:endParaRPr lang="en-US" sz="2400" b="1" dirty="0" smtClean="0"/>
          </a:p>
          <a:p>
            <a:r>
              <a:rPr lang="ru-RU" sz="2400" dirty="0"/>
              <a:t>Для передачи специфических параметров только для </a:t>
            </a:r>
            <a:r>
              <a:rPr lang="en-US" sz="2400" dirty="0"/>
              <a:t>Tomcat</a:t>
            </a:r>
            <a:r>
              <a:rPr lang="ru-RU" sz="2400" dirty="0"/>
              <a:t> процесса, необходимо использовать </a:t>
            </a:r>
            <a:r>
              <a:rPr lang="en-US" sz="2400" dirty="0"/>
              <a:t>CATALINA</a:t>
            </a:r>
            <a:r>
              <a:rPr lang="ru-RU" sz="2400" dirty="0"/>
              <a:t>_</a:t>
            </a:r>
            <a:r>
              <a:rPr lang="en-US" sz="2400" dirty="0"/>
              <a:t>OPTS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Типичный </a:t>
            </a:r>
            <a:r>
              <a:rPr lang="ru-RU" sz="2400" dirty="0"/>
              <a:t>сценарий – это добавление больше памяти </a:t>
            </a:r>
            <a:r>
              <a:rPr lang="en-US" sz="2400" dirty="0"/>
              <a:t>Tomcat </a:t>
            </a:r>
            <a:r>
              <a:rPr lang="ru-RU" sz="2400" dirty="0"/>
              <a:t>процессу.</a:t>
            </a:r>
          </a:p>
          <a:p>
            <a:r>
              <a:rPr lang="en-US" sz="2400" b="1" dirty="0"/>
              <a:t>set CATALINA_OPTS=" –Xms256m -Xmx1g -</a:t>
            </a:r>
            <a:r>
              <a:rPr lang="en-US" sz="2400" b="1" dirty="0" err="1"/>
              <a:t>XX:MaxPermSize</a:t>
            </a:r>
            <a:r>
              <a:rPr lang="en-US" sz="2400" b="1" dirty="0"/>
              <a:t>=256m"</a:t>
            </a:r>
            <a:endParaRPr lang="ru-RU" sz="2400" b="1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683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26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Архитектура </a:t>
            </a:r>
            <a:r>
              <a:rPr lang="en-US" sz="2800" dirty="0"/>
              <a:t>Tomcat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6024" y="14847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Только одна запущенная сущность </a:t>
            </a:r>
            <a:r>
              <a:rPr lang="en-US" dirty="0"/>
              <a:t>Tomcat</a:t>
            </a:r>
            <a:r>
              <a:rPr lang="ru-RU" dirty="0"/>
              <a:t> сервера может работать в рамках </a:t>
            </a:r>
            <a:r>
              <a:rPr lang="en-US" dirty="0"/>
              <a:t>JVM</a:t>
            </a:r>
            <a:r>
              <a:rPr lang="ru-RU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07904" y="544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b="1" i="1" u="sng" dirty="0"/>
              <a:t>Catalina </a:t>
            </a:r>
            <a:r>
              <a:rPr lang="ru-RU" dirty="0"/>
              <a:t>– это </a:t>
            </a:r>
            <a:r>
              <a:rPr lang="en-US" dirty="0"/>
              <a:t>Java</a:t>
            </a:r>
            <a:r>
              <a:rPr lang="ru-RU" dirty="0"/>
              <a:t> </a:t>
            </a:r>
            <a:r>
              <a:rPr lang="ru-RU" dirty="0" err="1"/>
              <a:t>сервлет</a:t>
            </a:r>
            <a:r>
              <a:rPr lang="ru-RU" dirty="0"/>
              <a:t> контейнер, реализованный в соответствии со спецификацией </a:t>
            </a:r>
            <a:r>
              <a:rPr lang="en-US" dirty="0"/>
              <a:t>Java Servlet API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4644008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6752"/>
            <a:ext cx="4355976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37036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Установка </a:t>
            </a:r>
            <a:r>
              <a:rPr lang="en-US" sz="2800" dirty="0"/>
              <a:t>WAR-</a:t>
            </a:r>
            <a:r>
              <a:rPr lang="ru-RU" sz="2800" dirty="0"/>
              <a:t>архива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7931" y="13407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WAR</a:t>
            </a:r>
            <a:r>
              <a:rPr lang="ru-RU" b="1" i="1" dirty="0"/>
              <a:t> (Веб архив) – </a:t>
            </a:r>
            <a:r>
              <a:rPr lang="ru-RU" dirty="0"/>
              <a:t>это архив, содержащий все ресурсы веб-приложение, и может быть установлен в </a:t>
            </a:r>
            <a:r>
              <a:rPr lang="en-US" dirty="0"/>
              <a:t>Tomcat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95537" y="2636912"/>
            <a:ext cx="3312368" cy="230425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27931" y="5013176"/>
            <a:ext cx="3240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установки </a:t>
            </a:r>
            <a:r>
              <a:rPr lang="en-US" dirty="0"/>
              <a:t>WAR</a:t>
            </a:r>
            <a:r>
              <a:rPr lang="ru-RU" dirty="0"/>
              <a:t> веб-приложения, все что вы должны сделать, это скопировать </a:t>
            </a:r>
            <a:r>
              <a:rPr lang="en-US" dirty="0"/>
              <a:t>WAR</a:t>
            </a:r>
            <a:r>
              <a:rPr lang="ru-RU" dirty="0"/>
              <a:t> в </a:t>
            </a:r>
            <a:r>
              <a:rPr lang="ru-RU" b="1" i="1" dirty="0"/>
              <a:t>CATALINA_HOME/webapps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5652120" y="1340768"/>
            <a:ext cx="1944216" cy="1296144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64098"/>
            <a:ext cx="21907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468291" y="49411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Tomcat</a:t>
            </a:r>
            <a:r>
              <a:rPr lang="ru-RU" dirty="0"/>
              <a:t> распаковывает </a:t>
            </a:r>
            <a:r>
              <a:rPr lang="en-US" dirty="0"/>
              <a:t>WAR</a:t>
            </a:r>
            <a:r>
              <a:rPr lang="ru-RU" dirty="0"/>
              <a:t> </a:t>
            </a:r>
            <a:r>
              <a:rPr lang="ru-RU" b="1" dirty="0"/>
              <a:t>по причинам производительности</a:t>
            </a:r>
            <a:r>
              <a:rPr lang="ru-RU" dirty="0"/>
              <a:t>, т.к. это значительно быстрее загружать файлы из файловой системы, чем распаковывать файлы из архива каждый раз, когда они необходимы.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004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Установка </a:t>
            </a:r>
            <a:r>
              <a:rPr lang="en-US" sz="2800" dirty="0"/>
              <a:t>WAR-</a:t>
            </a:r>
            <a:r>
              <a:rPr lang="ru-RU" sz="2800" dirty="0"/>
              <a:t>архива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305325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12776"/>
            <a:ext cx="49339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0848"/>
            <a:ext cx="2140247" cy="16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59832" y="3789040"/>
            <a:ext cx="48965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INFO: Starting Servlet Engine: Apache Tomcat/7.0.29</a:t>
            </a:r>
          </a:p>
          <a:p>
            <a:r>
              <a:rPr lang="ru-RU" b="1" dirty="0"/>
              <a:t>ноя 24, </a:t>
            </a:r>
            <a:r>
              <a:rPr lang="ru-RU" b="1" dirty="0" smtClean="0"/>
              <a:t>201</a:t>
            </a:r>
            <a:r>
              <a:rPr lang="en-US" b="1" dirty="0" smtClean="0"/>
              <a:t>3</a:t>
            </a:r>
            <a:r>
              <a:rPr lang="ru-RU" b="1" dirty="0" smtClean="0"/>
              <a:t> </a:t>
            </a:r>
            <a:r>
              <a:rPr lang="ru-RU" b="1" dirty="0"/>
              <a:t>12:49:59 </a:t>
            </a:r>
            <a:r>
              <a:rPr lang="en-US" b="1" dirty="0"/>
              <a:t>AM </a:t>
            </a:r>
            <a:r>
              <a:rPr lang="en-US" b="1" dirty="0" err="1"/>
              <a:t>org.apache.catalina.startup.HostConfig</a:t>
            </a:r>
            <a:r>
              <a:rPr lang="en-US" b="1" dirty="0"/>
              <a:t> </a:t>
            </a:r>
            <a:r>
              <a:rPr lang="en-US" b="1" dirty="0" err="1"/>
              <a:t>deployWAR</a:t>
            </a:r>
            <a:endParaRPr lang="en-US" b="1" dirty="0"/>
          </a:p>
          <a:p>
            <a:r>
              <a:rPr lang="en-US" b="1" dirty="0"/>
              <a:t>INFO: Deploying web application archive H:\opt\tomcat\webapps\testWebApp.war</a:t>
            </a: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04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928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Конфигурация хостов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4127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i="1" dirty="0"/>
              <a:t>Хосты</a:t>
            </a:r>
            <a:r>
              <a:rPr lang="ru-RU" dirty="0"/>
              <a:t> настраиваются в </a:t>
            </a:r>
            <a:r>
              <a:rPr lang="en-US" dirty="0"/>
              <a:t>CATALINA</a:t>
            </a:r>
            <a:r>
              <a:rPr lang="ru-RU" dirty="0"/>
              <a:t>_</a:t>
            </a:r>
            <a:r>
              <a:rPr lang="en-US" dirty="0"/>
              <a:t>HOME</a:t>
            </a:r>
            <a:r>
              <a:rPr lang="ru-RU" dirty="0"/>
              <a:t>/</a:t>
            </a:r>
            <a:r>
              <a:rPr lang="en-US" dirty="0" err="1"/>
              <a:t>conf</a:t>
            </a:r>
            <a:r>
              <a:rPr lang="ru-RU" dirty="0"/>
              <a:t>/</a:t>
            </a:r>
            <a:r>
              <a:rPr lang="en-US" dirty="0"/>
              <a:t>server</a:t>
            </a:r>
            <a:r>
              <a:rPr lang="ru-RU" dirty="0"/>
              <a:t>.</a:t>
            </a:r>
            <a:r>
              <a:rPr lang="en-US" dirty="0"/>
              <a:t>xml</a:t>
            </a:r>
            <a:r>
              <a:rPr lang="ru-RU" dirty="0"/>
              <a:t>. Если вы посмотрите на этот файл, то увидите, что один хост уже настроен по умолчанию. </a:t>
            </a:r>
            <a:r>
              <a:rPr lang="en-US" dirty="0" err="1"/>
              <a:t>Имя</a:t>
            </a:r>
            <a:r>
              <a:rPr lang="en-US" dirty="0"/>
              <a:t> </a:t>
            </a:r>
            <a:r>
              <a:rPr lang="en-US" dirty="0" err="1"/>
              <a:t>этого</a:t>
            </a:r>
            <a:r>
              <a:rPr lang="en-US" dirty="0"/>
              <a:t> </a:t>
            </a:r>
            <a:r>
              <a:rPr lang="en-US" dirty="0" err="1"/>
              <a:t>хоста</a:t>
            </a:r>
            <a:r>
              <a:rPr lang="en-US" dirty="0"/>
              <a:t> – </a:t>
            </a:r>
            <a:r>
              <a:rPr lang="en-US" b="1" i="1" dirty="0"/>
              <a:t>localhost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5895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621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Конфигурация контекстов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i="1" dirty="0"/>
              <a:t>Контекст веб-приложения может быть настроен следующим </a:t>
            </a:r>
            <a:r>
              <a:rPr lang="ru-RU" i="1" dirty="0" smtClean="0"/>
              <a:t>образом</a:t>
            </a:r>
            <a:r>
              <a:rPr lang="en-US" i="1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В </a:t>
            </a:r>
            <a:r>
              <a:rPr lang="en-US" dirty="0" err="1"/>
              <a:t>файле</a:t>
            </a:r>
            <a:r>
              <a:rPr lang="en-US" dirty="0"/>
              <a:t> </a:t>
            </a:r>
            <a:r>
              <a:rPr lang="en-US" dirty="0" smtClean="0"/>
              <a:t>server.xml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CATALNA_HOME/</a:t>
            </a:r>
            <a:r>
              <a:rPr lang="en-US" dirty="0" err="1" smtClean="0"/>
              <a:t>conf</a:t>
            </a:r>
            <a:r>
              <a:rPr lang="en-US" dirty="0" smtClean="0"/>
              <a:t>/ENGINE_NAME/HOST_NAME/CONTEXT_PATH.xml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/</a:t>
            </a:r>
            <a:r>
              <a:rPr lang="en-US" dirty="0"/>
              <a:t>META</a:t>
            </a:r>
            <a:r>
              <a:rPr lang="ru-RU" dirty="0"/>
              <a:t>-</a:t>
            </a:r>
            <a:r>
              <a:rPr lang="en-US" dirty="0"/>
              <a:t>INF</a:t>
            </a:r>
            <a:r>
              <a:rPr lang="ru-RU" dirty="0"/>
              <a:t>/</a:t>
            </a:r>
            <a:r>
              <a:rPr lang="en-US" dirty="0"/>
              <a:t>context</a:t>
            </a:r>
            <a:r>
              <a:rPr lang="ru-RU" dirty="0"/>
              <a:t>.</a:t>
            </a:r>
            <a:r>
              <a:rPr lang="en-US" dirty="0"/>
              <a:t>xml </a:t>
            </a:r>
            <a:r>
              <a:rPr lang="en-US" dirty="0" smtClean="0"/>
              <a:t>(</a:t>
            </a:r>
            <a:r>
              <a:rPr lang="en-US" smtClean="0"/>
              <a:t>web app)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61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Конфигурация </a:t>
            </a:r>
            <a:r>
              <a:rPr lang="ru-RU" sz="2800" dirty="0" smtClean="0"/>
              <a:t>контекстов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174790" cy="126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 descr="http://www3.ntu.edu.sg/home/ehchua/programming/howto/images/TomcatArchite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603885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05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59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Что такое Менеджер веб-приложений </a:t>
            </a:r>
            <a:r>
              <a:rPr lang="ru-RU" sz="2800" dirty="0" err="1"/>
              <a:t>Tomcat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857232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Менеджер веб-приложений</a:t>
            </a:r>
            <a:r>
              <a:rPr lang="ru-RU" dirty="0"/>
              <a:t> – это программа, предоставляющая базовую функциональность для управления веб-приложениями, запущенными на сервере </a:t>
            </a:r>
            <a:r>
              <a:rPr lang="en-US" dirty="0"/>
              <a:t>Tomcat</a:t>
            </a:r>
            <a:r>
              <a:rPr lang="ru-RU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780562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ru-RU" dirty="0"/>
              <a:t>Веб-приложение на основе </a:t>
            </a:r>
            <a:r>
              <a:rPr lang="en-US" dirty="0"/>
              <a:t>html</a:t>
            </a:r>
            <a:r>
              <a:rPr lang="ru-RU" dirty="0"/>
              <a:t> интерфейсе - </a:t>
            </a:r>
            <a:r>
              <a:rPr lang="ru-RU" b="1" i="1" dirty="0"/>
              <a:t>/</a:t>
            </a:r>
            <a:r>
              <a:rPr lang="en-029" b="1" i="1" dirty="0"/>
              <a:t>manager</a:t>
            </a:r>
            <a:r>
              <a:rPr lang="ru-RU" b="1" i="1" dirty="0"/>
              <a:t>/</a:t>
            </a:r>
            <a:r>
              <a:rPr lang="en-CA" b="1" i="1" dirty="0" smtClean="0"/>
              <a:t>html</a:t>
            </a:r>
            <a:endParaRPr lang="ru-RU" b="1" i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ru-RU" dirty="0"/>
              <a:t>Тестовое приложение на основе сценария - </a:t>
            </a:r>
            <a:r>
              <a:rPr lang="ru-RU" b="1" i="1" dirty="0"/>
              <a:t>/</a:t>
            </a:r>
            <a:r>
              <a:rPr lang="en-US" b="1" i="1" dirty="0"/>
              <a:t>manager</a:t>
            </a:r>
            <a:r>
              <a:rPr lang="ru-RU" b="1" i="1" dirty="0"/>
              <a:t>/</a:t>
            </a:r>
            <a:r>
              <a:rPr lang="en-US" b="1" i="1" dirty="0"/>
              <a:t>text</a:t>
            </a:r>
            <a:endParaRPr lang="ru-RU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JMX proxy </a:t>
            </a:r>
            <a:r>
              <a:rPr lang="en-US" dirty="0" err="1"/>
              <a:t>доступ</a:t>
            </a:r>
            <a:r>
              <a:rPr lang="en-US" dirty="0"/>
              <a:t> - </a:t>
            </a:r>
            <a:r>
              <a:rPr lang="en-US" b="1" i="1" dirty="0"/>
              <a:t>/</a:t>
            </a:r>
            <a:r>
              <a:rPr lang="en-US" b="1" i="1" dirty="0" smtClean="0"/>
              <a:t>manager/</a:t>
            </a:r>
            <a:r>
              <a:rPr lang="en-US" b="1" i="1" dirty="0" err="1" smtClean="0"/>
              <a:t>jmxproxy</a:t>
            </a:r>
            <a:endParaRPr lang="ru-RU" dirty="0"/>
          </a:p>
        </p:txBody>
      </p:sp>
      <p:pic>
        <p:nvPicPr>
          <p:cNvPr id="27654" name="Picture 6" descr="Fig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8002" y="2730269"/>
            <a:ext cx="4808576" cy="365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23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Получение доступа к Менеджеру веб-приложений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570652" cy="408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1142984"/>
            <a:ext cx="382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http://localhost:8085//manager/html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96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Получение доступа к Менеджеру веб-приложений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571612"/>
            <a:ext cx="6819904" cy="35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764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4361"/>
            <a:ext cx="4824536" cy="418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Архитектура </a:t>
            </a:r>
            <a:r>
              <a:rPr lang="en-US" sz="2800" dirty="0" smtClean="0"/>
              <a:t>Tomcat. Server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39022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Получение доступа к Менеджеру веб-приложений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556792"/>
            <a:ext cx="4108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CATALINA</a:t>
            </a:r>
            <a:r>
              <a:rPr lang="ru-RU" b="1" i="1" dirty="0"/>
              <a:t>_</a:t>
            </a:r>
            <a:r>
              <a:rPr lang="en-US" b="1" i="1" dirty="0"/>
              <a:t>HOME</a:t>
            </a:r>
            <a:r>
              <a:rPr lang="ru-RU" b="1" i="1" dirty="0"/>
              <a:t>/</a:t>
            </a:r>
            <a:r>
              <a:rPr lang="en-US" b="1" i="1" dirty="0" err="1"/>
              <a:t>conf</a:t>
            </a:r>
            <a:r>
              <a:rPr lang="ru-RU" b="1" i="1" dirty="0"/>
              <a:t>/</a:t>
            </a:r>
            <a:r>
              <a:rPr lang="en-US" b="1" i="1" dirty="0"/>
              <a:t>tomcat</a:t>
            </a:r>
            <a:r>
              <a:rPr lang="ru-RU" b="1" i="1" dirty="0"/>
              <a:t>-</a:t>
            </a:r>
            <a:r>
              <a:rPr lang="en-US" b="1" i="1" dirty="0"/>
              <a:t>users</a:t>
            </a:r>
            <a:r>
              <a:rPr lang="ru-RU" b="1" i="1" dirty="0"/>
              <a:t>.</a:t>
            </a:r>
            <a:r>
              <a:rPr lang="en-US" b="1" i="1" dirty="0"/>
              <a:t>xml</a:t>
            </a:r>
            <a:endParaRPr lang="ru-RU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5" y="2162175"/>
            <a:ext cx="6120682" cy="140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81425"/>
            <a:ext cx="33432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55576" y="3385263"/>
            <a:ext cx="382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http://localhost:8085//manager/html</a:t>
            </a:r>
            <a:endParaRPr lang="ru-RU" b="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349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71414"/>
            <a:ext cx="9001156" cy="562074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Calibri" pitchFamily="34" charset="0"/>
              </a:rPr>
              <a:t>Доступ к менеджеру веб-приложений, используя веб-интерфейс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84784"/>
            <a:ext cx="382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http://localhost:8085//manager/html</a:t>
            </a:r>
            <a:endParaRPr lang="ru-RU" b="1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4392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5085184"/>
            <a:ext cx="1152128" cy="509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580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63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статуса сервера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3384376" cy="357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53933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580112" y="1981795"/>
            <a:ext cx="2160240" cy="367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499992" y="3103602"/>
            <a:ext cx="3911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hlinkClick r:id="rId4"/>
              </a:rPr>
              <a:t>http</a:t>
            </a:r>
            <a:r>
              <a:rPr lang="ru-RU" b="1" u="sng" dirty="0">
                <a:hlinkClick r:id="rId4"/>
              </a:rPr>
              <a:t>://</a:t>
            </a:r>
            <a:r>
              <a:rPr lang="en-US" b="1" u="sng" dirty="0">
                <a:hlinkClick r:id="rId4"/>
              </a:rPr>
              <a:t>localhost</a:t>
            </a:r>
            <a:r>
              <a:rPr lang="ru-RU" b="1" u="sng" dirty="0" smtClean="0">
                <a:hlinkClick r:id="rId4"/>
              </a:rPr>
              <a:t>:8085/</a:t>
            </a:r>
            <a:r>
              <a:rPr lang="en-US" b="1" u="sng" dirty="0">
                <a:hlinkClick r:id="rId4"/>
              </a:rPr>
              <a:t>manager</a:t>
            </a:r>
            <a:r>
              <a:rPr lang="ru-RU" b="1" u="sng" dirty="0">
                <a:hlinkClick r:id="rId4"/>
              </a:rPr>
              <a:t>/</a:t>
            </a:r>
            <a:r>
              <a:rPr lang="en-US" b="1" u="sng" dirty="0" smtClean="0">
                <a:hlinkClick r:id="rId4"/>
              </a:rPr>
              <a:t>status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81128" y="3861048"/>
            <a:ext cx="41582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 странице статуса  вы можете увидеть детали о вашей операционной системе (имя, архитектура, и версия), ваша виртуальная машина </a:t>
            </a:r>
            <a:r>
              <a:rPr lang="en-US" b="1" dirty="0"/>
              <a:t>Java</a:t>
            </a:r>
            <a:r>
              <a:rPr lang="ru-RU" b="1" dirty="0"/>
              <a:t> (</a:t>
            </a:r>
            <a:r>
              <a:rPr lang="en-US" b="1" dirty="0"/>
              <a:t>vendor</a:t>
            </a:r>
            <a:r>
              <a:rPr lang="ru-RU" b="1" dirty="0"/>
              <a:t> и версия), и версия </a:t>
            </a:r>
            <a:r>
              <a:rPr lang="en-US" b="1" dirty="0"/>
              <a:t>Apache Tomcat</a:t>
            </a:r>
            <a:r>
              <a:rPr lang="ru-RU" b="1" dirty="0"/>
              <a:t>, которые вы запускаете.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44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Установка нового веб-приложения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72816"/>
            <a:ext cx="4453608" cy="171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510" y="3683297"/>
            <a:ext cx="8018034" cy="55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538" y="4238600"/>
            <a:ext cx="7448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9" name="Picture 7" descr="http://www.microsoft.com/web/media/main-webapp-downloa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564" y="1500185"/>
            <a:ext cx="348615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510" y="5014292"/>
            <a:ext cx="817101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99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74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Перезагрузка, остановка и запуск существующего веб-приложения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64221"/>
            <a:ext cx="467780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94409"/>
            <a:ext cx="483653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40768"/>
            <a:ext cx="388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715" y="2860576"/>
            <a:ext cx="4562606" cy="78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715" y="3789040"/>
            <a:ext cx="479065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613" y="2924944"/>
            <a:ext cx="406780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01" y="5311080"/>
            <a:ext cx="5655674" cy="46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5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437" y="4592364"/>
            <a:ext cx="8136500" cy="55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61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91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Управление сессиями веб-приложения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564" y="1412776"/>
            <a:ext cx="413646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12776"/>
            <a:ext cx="2659592" cy="70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96336" y="1628800"/>
            <a:ext cx="36004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860032" y="1244079"/>
            <a:ext cx="7024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/>
              <a:t> </a:t>
            </a:r>
            <a:r>
              <a:rPr lang="en-US" sz="4400" dirty="0" smtClean="0"/>
              <a:t>…</a:t>
            </a:r>
            <a:endParaRPr lang="ru-RU" sz="4400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878" y="2276872"/>
            <a:ext cx="84296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878" y="3781822"/>
            <a:ext cx="6494906" cy="274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447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20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Архитектура </a:t>
            </a:r>
            <a:r>
              <a:rPr lang="en-US" sz="2800" dirty="0" smtClean="0"/>
              <a:t>Tomcat. Service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382138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Следующий контейнерный элемент  </a:t>
            </a:r>
            <a:r>
              <a:rPr lang="ru-RU" b="1" i="1" dirty="0"/>
              <a:t>&lt;</a:t>
            </a:r>
            <a:r>
              <a:rPr lang="en-US" b="1" i="1" dirty="0"/>
              <a:t>Service</a:t>
            </a:r>
            <a:r>
              <a:rPr lang="ru-RU" b="1" i="1" dirty="0"/>
              <a:t>&gt;</a:t>
            </a:r>
            <a:r>
              <a:rPr lang="ru-RU" dirty="0"/>
              <a:t>, который владеет коллекцией одного или более &lt;</a:t>
            </a:r>
            <a:r>
              <a:rPr lang="en-US" dirty="0"/>
              <a:t>Connector</a:t>
            </a:r>
            <a:r>
              <a:rPr lang="ru-RU" dirty="0"/>
              <a:t>&gt; элементов, которые делят одиночный  &lt;</a:t>
            </a:r>
            <a:r>
              <a:rPr lang="en-US" dirty="0"/>
              <a:t>Engine</a:t>
            </a:r>
            <a:r>
              <a:rPr lang="ru-RU" dirty="0"/>
              <a:t>&gt; элемент. </a:t>
            </a:r>
            <a:r>
              <a:rPr lang="en-US" dirty="0"/>
              <a:t>N</a:t>
            </a:r>
            <a:r>
              <a:rPr lang="ru-RU" dirty="0"/>
              <a:t>-число  &lt;</a:t>
            </a:r>
            <a:r>
              <a:rPr lang="en-US" dirty="0"/>
              <a:t>Service</a:t>
            </a:r>
            <a:r>
              <a:rPr lang="ru-RU" dirty="0"/>
              <a:t>&gt; элементов могут быть вложенными в отдельный &lt;</a:t>
            </a:r>
            <a:r>
              <a:rPr lang="en-US" dirty="0"/>
              <a:t>Server</a:t>
            </a:r>
            <a:r>
              <a:rPr lang="ru-RU" dirty="0"/>
              <a:t>&gt; элемент.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3960440" cy="343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5076056" y="3356992"/>
            <a:ext cx="151216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588224" y="3052152"/>
            <a:ext cx="110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Service</a:t>
            </a:r>
            <a:endParaRPr lang="ru-RU" sz="2400" b="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731618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602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AB27F19D-E9F6-47B6-8698-F51FC7BAF0CF}" type="slidenum">
              <a:rPr lang="ru-RU" smtClean="0"/>
              <a:pPr algn="r"/>
              <a:t>60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42844" y="71415"/>
            <a:ext cx="8786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НастройкаTomcat</a:t>
            </a:r>
            <a:r>
              <a:rPr lang="en-US" sz="3600" dirty="0" smtClean="0"/>
              <a:t> </a:t>
            </a:r>
            <a:r>
              <a:rPr lang="en-US" sz="3600" dirty="0" err="1" smtClean="0"/>
              <a:t>плагина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124744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en-US" b="1" dirty="0" err="1" smtClean="0"/>
              <a:t>pom</a:t>
            </a:r>
            <a:r>
              <a:rPr lang="ru-RU" b="1" dirty="0" smtClean="0"/>
              <a:t>.</a:t>
            </a:r>
            <a:r>
              <a:rPr lang="en-US" b="1" dirty="0" smtClean="0"/>
              <a:t>xml</a:t>
            </a:r>
            <a:r>
              <a:rPr lang="ru-RU" b="1" dirty="0" smtClean="0"/>
              <a:t> </a:t>
            </a:r>
            <a:r>
              <a:rPr lang="ru-RU" dirty="0" smtClean="0"/>
              <a:t>добавьте в секцию </a:t>
            </a:r>
            <a:r>
              <a:rPr lang="en-US" dirty="0" smtClean="0"/>
              <a:t>&lt;</a:t>
            </a:r>
            <a:r>
              <a:rPr lang="en-US" dirty="0" err="1" smtClean="0"/>
              <a:t>plugins</a:t>
            </a:r>
            <a:r>
              <a:rPr lang="en-US" dirty="0" smtClean="0"/>
              <a:t>&gt;</a:t>
            </a:r>
            <a:r>
              <a:rPr lang="ru-RU" dirty="0" smtClean="0"/>
              <a:t> следующую запись:</a:t>
            </a:r>
            <a:endParaRPr lang="ru-RU" dirty="0"/>
          </a:p>
        </p:txBody>
      </p:sp>
      <p:pic>
        <p:nvPicPr>
          <p:cNvPr id="8" name="Рисунок 86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428728" y="1552802"/>
            <a:ext cx="5879576" cy="3604390"/>
          </a:xfrm>
          <a:prstGeom prst="rect">
            <a:avLst/>
          </a:prstGeom>
        </p:spPr>
      </p:pic>
      <p:pic>
        <p:nvPicPr>
          <p:cNvPr id="9" name="Рисунок 87"/>
          <p:cNvPicPr/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827584" y="5229200"/>
            <a:ext cx="7416824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81328"/>
            <a:ext cx="549424" cy="365125"/>
          </a:xfrm>
          <a:prstGeom prst="rect">
            <a:avLst/>
          </a:prstGeom>
        </p:spPr>
        <p:txBody>
          <a:bodyPr/>
          <a:lstStyle/>
          <a:p>
            <a:pPr algn="r"/>
            <a:fld id="{AB27F19D-E9F6-47B6-8698-F51FC7BAF0CF}" type="slidenum">
              <a:rPr lang="ru-RU" smtClean="0"/>
              <a:pPr algn="r"/>
              <a:t>61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7504" y="-24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Tomcat maven</a:t>
            </a:r>
            <a:r>
              <a:rPr lang="ru-RU" sz="3600" dirty="0" smtClean="0"/>
              <a:t> </a:t>
            </a:r>
            <a:r>
              <a:rPr lang="ru-RU" sz="3600" dirty="0" err="1" smtClean="0"/>
              <a:t>плагин</a:t>
            </a:r>
            <a:endParaRPr lang="ru-RU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5786" y="1652607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i="1" dirty="0" smtClean="0"/>
              <a:t>Запуск веб-приложения на сервере </a:t>
            </a:r>
            <a:r>
              <a:rPr lang="en-US" b="1" i="1" dirty="0" smtClean="0"/>
              <a:t>Tomcat</a:t>
            </a:r>
            <a:endParaRPr lang="ru-RU" dirty="0" smtClean="0"/>
          </a:p>
          <a:p>
            <a:r>
              <a:rPr lang="ru-RU" dirty="0" smtClean="0"/>
              <a:t>Для запуска веб-приложения на сервере </a:t>
            </a:r>
            <a:r>
              <a:rPr lang="en-US" dirty="0" smtClean="0"/>
              <a:t>Tomcat</a:t>
            </a:r>
            <a:r>
              <a:rPr lang="ru-RU" dirty="0" smtClean="0"/>
              <a:t>, вам необходимо вызвать команду </a:t>
            </a:r>
            <a:endParaRPr lang="en-US" dirty="0" smtClean="0"/>
          </a:p>
          <a:p>
            <a:r>
              <a:rPr lang="en-US" b="1" i="1" dirty="0" err="1" smtClean="0"/>
              <a:t>mvn</a:t>
            </a:r>
            <a:r>
              <a:rPr lang="en-US" b="1" i="1" dirty="0" smtClean="0"/>
              <a:t> tomcat</a:t>
            </a:r>
            <a:r>
              <a:rPr lang="ru-RU" b="1" i="1" dirty="0" smtClean="0"/>
              <a:t>:</a:t>
            </a:r>
            <a:r>
              <a:rPr lang="en-US" b="1" i="1" dirty="0" smtClean="0"/>
              <a:t>start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9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928662" y="3071810"/>
            <a:ext cx="7358114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214282" y="-24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Tomcat maven</a:t>
            </a:r>
            <a:r>
              <a:rPr lang="ru-RU" sz="3600" dirty="0" smtClean="0"/>
              <a:t> плагин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428736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MO" b="1" i="1" dirty="0" smtClean="0"/>
              <a:t>Остановка</a:t>
            </a:r>
            <a:r>
              <a:rPr lang="ru-RU" b="1" i="1" dirty="0" smtClean="0"/>
              <a:t> веб-приложения на сервере </a:t>
            </a:r>
            <a:r>
              <a:rPr lang="en-US" b="1" i="1" dirty="0" smtClean="0"/>
              <a:t>Tomcat</a:t>
            </a:r>
            <a:endParaRPr lang="ru-RU" dirty="0" smtClean="0"/>
          </a:p>
          <a:p>
            <a:r>
              <a:rPr lang="ru-RU" dirty="0" smtClean="0"/>
              <a:t>Для остановки веб-приложения на сервере </a:t>
            </a:r>
            <a:r>
              <a:rPr lang="en-US" dirty="0" smtClean="0"/>
              <a:t>Tomcat</a:t>
            </a:r>
            <a:r>
              <a:rPr lang="ru-RU" dirty="0" smtClean="0"/>
              <a:t>, вам необходимо вызвать команды </a:t>
            </a:r>
            <a:r>
              <a:rPr lang="en-US" b="1" i="1" dirty="0" err="1" smtClean="0"/>
              <a:t>mvn</a:t>
            </a:r>
            <a:r>
              <a:rPr lang="en-US" b="1" i="1" dirty="0" smtClean="0"/>
              <a:t> tomcat</a:t>
            </a:r>
            <a:r>
              <a:rPr lang="ru-RU" b="1" i="1" dirty="0" smtClean="0"/>
              <a:t>:</a:t>
            </a:r>
            <a:r>
              <a:rPr lang="en-US" b="1" i="1" dirty="0" smtClean="0"/>
              <a:t>stop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80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857224" y="2571744"/>
            <a:ext cx="785818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44408" y="6309320"/>
            <a:ext cx="586408" cy="365125"/>
          </a:xfrm>
          <a:prstGeom prst="rect">
            <a:avLst/>
          </a:prstGeom>
        </p:spPr>
        <p:txBody>
          <a:bodyPr/>
          <a:lstStyle/>
          <a:p>
            <a:pPr algn="r"/>
            <a:fld id="{AB27F19D-E9F6-47B6-8698-F51FC7BAF0CF}" type="slidenum">
              <a:rPr lang="ru-RU" smtClean="0"/>
              <a:pPr algn="r"/>
              <a:t>63</a:t>
            </a:fld>
            <a:endParaRPr lang="ru-RU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42844" y="1556792"/>
            <a:ext cx="88583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П</a:t>
            </a:r>
            <a:r>
              <a:rPr kumimoji="0" lang="en-US" b="1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ереустановка</a:t>
            </a:r>
            <a:r>
              <a:rPr kumimoji="0" lang="en-US" b="1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веб-приложения</a:t>
            </a:r>
            <a:endParaRPr kumimoji="0" lang="ru-RU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Для того, что бы переустановить веб-приложение, вам необходимо вызвать</a:t>
            </a:r>
            <a:endParaRPr kumimoji="0" lang="en-US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mvn</a:t>
            </a:r>
            <a:r>
              <a:rPr kumimoji="0" lang="en-US" b="1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tomcat:redeploy</a:t>
            </a:r>
            <a:r>
              <a:rPr kumimoji="0" lang="en-US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8433" name="Рисунок 64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28596" y="3271304"/>
            <a:ext cx="8083562" cy="1857388"/>
          </a:xfrm>
          <a:prstGeom prst="rect">
            <a:avLst/>
          </a:prstGeom>
          <a:noFill/>
        </p:spPr>
      </p:pic>
      <p:sp>
        <p:nvSpPr>
          <p:cNvPr id="7" name="Rectangle 4"/>
          <p:cNvSpPr/>
          <p:nvPr/>
        </p:nvSpPr>
        <p:spPr>
          <a:xfrm>
            <a:off x="107504" y="-24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Tomcat maven</a:t>
            </a:r>
            <a:r>
              <a:rPr lang="ru-RU" sz="3600" dirty="0" smtClean="0"/>
              <a:t> </a:t>
            </a:r>
            <a:r>
              <a:rPr lang="ru-RU" sz="3600" dirty="0" err="1" smtClean="0"/>
              <a:t>плагин</a:t>
            </a:r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60232" y="630932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AB27F19D-E9F6-47B6-8698-F51FC7BAF0CF}" type="slidenum">
              <a:rPr lang="ru-RU" smtClean="0"/>
              <a:pPr algn="r"/>
              <a:t>64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0" y="-24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Tomcat maven</a:t>
            </a:r>
            <a:r>
              <a:rPr lang="ru-RU" sz="3600" dirty="0" smtClean="0"/>
              <a:t> плагин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428736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i="1" dirty="0" smtClean="0"/>
              <a:t>Удаление веб-приложения из сервера </a:t>
            </a:r>
            <a:r>
              <a:rPr lang="en-US" b="1" i="1" dirty="0" smtClean="0"/>
              <a:t>Tomcat</a:t>
            </a:r>
            <a:endParaRPr lang="ru-RU" dirty="0" smtClean="0"/>
          </a:p>
          <a:p>
            <a:r>
              <a:rPr lang="ru-RU" dirty="0" smtClean="0"/>
              <a:t>Для того, что бы удалить веб-приложение, вам необходимо вызвать</a:t>
            </a:r>
          </a:p>
          <a:p>
            <a:r>
              <a:rPr lang="en-US" b="1" i="1" dirty="0" err="1" smtClean="0"/>
              <a:t>mvn</a:t>
            </a:r>
            <a:r>
              <a:rPr lang="en-US" b="1" i="1" dirty="0" smtClean="0"/>
              <a:t> </a:t>
            </a:r>
            <a:r>
              <a:rPr lang="en-US" b="1" i="1" dirty="0" err="1" smtClean="0"/>
              <a:t>tomcat:undeploy</a:t>
            </a:r>
            <a:endParaRPr lang="ru-RU" dirty="0"/>
          </a:p>
        </p:txBody>
      </p:sp>
      <p:pic>
        <p:nvPicPr>
          <p:cNvPr id="7" name="Рисунок 78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642910" y="2643182"/>
            <a:ext cx="7929618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AB27F19D-E9F6-47B6-8698-F51FC7BAF0CF}" type="slidenum">
              <a:rPr lang="ru-RU" smtClean="0"/>
              <a:pPr algn="r"/>
              <a:t>65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0" y="-24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Tomcat maven</a:t>
            </a:r>
            <a:r>
              <a:rPr lang="ru-RU" sz="3600" dirty="0" smtClean="0"/>
              <a:t> плагин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428736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i="1" dirty="0" smtClean="0"/>
              <a:t>Вывод всех существующих сессий веб-приложения</a:t>
            </a:r>
            <a:endParaRPr lang="ru-RU" dirty="0" smtClean="0"/>
          </a:p>
          <a:p>
            <a:r>
              <a:rPr lang="ru-RU" dirty="0" smtClean="0"/>
              <a:t>Для вывода всех сессий веб-приложения, вам необходимо вызвать команду </a:t>
            </a:r>
            <a:r>
              <a:rPr lang="en-US" b="1" i="1" dirty="0" err="1" smtClean="0"/>
              <a:t>mvn</a:t>
            </a:r>
            <a:r>
              <a:rPr lang="en-US" b="1" i="1" dirty="0" smtClean="0"/>
              <a:t> tomcat</a:t>
            </a:r>
            <a:r>
              <a:rPr lang="ru-RU" b="1" i="1" dirty="0" smtClean="0"/>
              <a:t>:</a:t>
            </a:r>
            <a:r>
              <a:rPr lang="en-US" b="1" i="1" dirty="0" smtClean="0"/>
              <a:t>sessions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81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500034" y="2500306"/>
            <a:ext cx="8429684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22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AB27F19D-E9F6-47B6-8698-F51FC7BAF0CF}" type="slidenum">
              <a:rPr lang="ru-RU" smtClean="0"/>
              <a:pPr algn="r"/>
              <a:t>66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0" y="-24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Tomcat maven</a:t>
            </a:r>
            <a:r>
              <a:rPr lang="ru-RU" sz="3600" dirty="0" smtClean="0"/>
              <a:t> плагин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428736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i="1" dirty="0" smtClean="0"/>
              <a:t>Вывод статики об установленных веб-приложениях на сервер</a:t>
            </a:r>
            <a:r>
              <a:rPr lang="en-US" b="1" i="1" dirty="0" smtClean="0"/>
              <a:t>Tomcat</a:t>
            </a:r>
            <a:endParaRPr lang="ru-RU" dirty="0" smtClean="0"/>
          </a:p>
          <a:p>
            <a:r>
              <a:rPr lang="ru-RU" dirty="0" smtClean="0"/>
              <a:t>Для того, что бы вывести список установленных приложений вам необходимо вызвать команду </a:t>
            </a:r>
            <a:r>
              <a:rPr lang="en-US" b="1" i="1" dirty="0" err="1" smtClean="0"/>
              <a:t>mvn</a:t>
            </a:r>
            <a:r>
              <a:rPr lang="en-US" b="1" i="1" dirty="0" smtClean="0"/>
              <a:t> tomcat</a:t>
            </a:r>
            <a:r>
              <a:rPr lang="ru-RU" b="1" i="1" dirty="0" smtClean="0"/>
              <a:t>:</a:t>
            </a:r>
            <a:r>
              <a:rPr lang="en-US" b="1" i="1" dirty="0" smtClean="0"/>
              <a:t>list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7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714348" y="2571744"/>
            <a:ext cx="8072494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2240" y="630932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AB27F19D-E9F6-47B6-8698-F51FC7BAF0CF}" type="slidenum">
              <a:rPr lang="ru-RU" smtClean="0"/>
              <a:pPr algn="r"/>
              <a:t>67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0" y="-24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Tomcat maven</a:t>
            </a:r>
            <a:r>
              <a:rPr lang="ru-RU" sz="3600" dirty="0" smtClean="0"/>
              <a:t> плагин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428736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i="1" dirty="0" smtClean="0"/>
              <a:t>Вывод информации о сервере </a:t>
            </a:r>
            <a:r>
              <a:rPr lang="en-US" b="1" i="1" dirty="0" smtClean="0"/>
              <a:t>Tomcat</a:t>
            </a:r>
            <a:endParaRPr lang="ru-RU" dirty="0" smtClean="0"/>
          </a:p>
          <a:p>
            <a:r>
              <a:rPr lang="ru-RU" dirty="0" smtClean="0"/>
              <a:t>Для того, что бы вывести информацию о сервере </a:t>
            </a:r>
            <a:r>
              <a:rPr lang="en-US" dirty="0" smtClean="0"/>
              <a:t>Tomcat</a:t>
            </a:r>
            <a:r>
              <a:rPr lang="ru-RU" dirty="0" smtClean="0"/>
              <a:t> вам необходимо вызвать команду </a:t>
            </a:r>
            <a:r>
              <a:rPr lang="en-US" b="1" i="1" dirty="0" err="1" smtClean="0"/>
              <a:t>mvn</a:t>
            </a:r>
            <a:r>
              <a:rPr lang="en-US" b="1" i="1" dirty="0" smtClean="0"/>
              <a:t> tomcat</a:t>
            </a:r>
            <a:r>
              <a:rPr lang="ru-RU" b="1" i="1" dirty="0" smtClean="0"/>
              <a:t>:</a:t>
            </a:r>
            <a:r>
              <a:rPr lang="en-US" b="1" i="1" dirty="0" smtClean="0"/>
              <a:t>info</a:t>
            </a:r>
            <a:endParaRPr lang="ru-RU" dirty="0"/>
          </a:p>
        </p:txBody>
      </p:sp>
      <p:pic>
        <p:nvPicPr>
          <p:cNvPr id="8" name="Рисунок 82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857224" y="2643182"/>
            <a:ext cx="7786742" cy="2586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20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Архитектура </a:t>
            </a:r>
            <a:r>
              <a:rPr lang="en-US" sz="2800" dirty="0"/>
              <a:t>Tomcat. Connector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Следующий тип элемента – это </a:t>
            </a:r>
            <a:r>
              <a:rPr lang="ru-RU" i="1" dirty="0"/>
              <a:t>&lt;</a:t>
            </a:r>
            <a:r>
              <a:rPr lang="en-US" b="1" i="1" dirty="0"/>
              <a:t>Connector</a:t>
            </a:r>
            <a:r>
              <a:rPr lang="ru-RU" b="1" i="1" dirty="0"/>
              <a:t>&gt;</a:t>
            </a:r>
            <a:r>
              <a:rPr lang="ru-RU" dirty="0"/>
              <a:t> элемент, который определяет класс, фактически обрабатывающий запросы и ответы от вызывающего клиентского приложения.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08895"/>
            <a:ext cx="4409186" cy="382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3995936" y="3501008"/>
            <a:ext cx="244827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444208" y="3275692"/>
            <a:ext cx="1216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Connector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2192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Архитектура </a:t>
            </a:r>
            <a:r>
              <a:rPr lang="en-US" sz="2800" dirty="0"/>
              <a:t>Tomcat. </a:t>
            </a:r>
            <a:r>
              <a:rPr lang="en-US" sz="2800" dirty="0" smtClean="0"/>
              <a:t>Engine</a:t>
            </a:r>
            <a:endParaRPr lang="ru-RU" sz="2800" dirty="0"/>
          </a:p>
        </p:txBody>
      </p:sp>
      <p:pic>
        <p:nvPicPr>
          <p:cNvPr id="23554" name="Picture 2" descr="http://3.bp.blogspot.com/_ZcRGS4XCfEk/TBXjjd9Sx1I/AAAAAAAAA1A/psVUkIyFcm0/s1600/Tomcat+architec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2" y="2420888"/>
            <a:ext cx="6267773" cy="3984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3528" y="119659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Третий контейнерный элемент – это </a:t>
            </a:r>
            <a:r>
              <a:rPr lang="ru-RU" b="1" i="1" dirty="0"/>
              <a:t>&lt;</a:t>
            </a:r>
            <a:r>
              <a:rPr lang="en-US" b="1" i="1" dirty="0"/>
              <a:t>Engine</a:t>
            </a:r>
            <a:r>
              <a:rPr lang="ru-RU" b="1" i="1" dirty="0"/>
              <a:t>&gt;</a:t>
            </a:r>
            <a:r>
              <a:rPr lang="ru-RU" dirty="0"/>
              <a:t> элемент. Каждый установленный &lt;</a:t>
            </a:r>
            <a:r>
              <a:rPr lang="en-US" dirty="0"/>
              <a:t>Service</a:t>
            </a:r>
            <a:r>
              <a:rPr lang="ru-RU" dirty="0"/>
              <a:t>&gt; может содержать </a:t>
            </a:r>
            <a:r>
              <a:rPr lang="ru-RU" dirty="0" smtClean="0"/>
              <a:t>то</a:t>
            </a:r>
            <a:r>
              <a:rPr lang="ru-RU" dirty="0" smtClean="0"/>
              <a:t>лько</a:t>
            </a:r>
            <a:r>
              <a:rPr lang="ru-RU" dirty="0" smtClean="0"/>
              <a:t> </a:t>
            </a:r>
            <a:r>
              <a:rPr lang="ru-RU" dirty="0"/>
              <a:t>один &lt;</a:t>
            </a:r>
            <a:r>
              <a:rPr lang="en-US" dirty="0"/>
              <a:t>Engine</a:t>
            </a:r>
            <a:r>
              <a:rPr lang="ru-RU" dirty="0"/>
              <a:t>&gt; элемент, и этот один &lt;</a:t>
            </a:r>
            <a:r>
              <a:rPr lang="en-US" dirty="0"/>
              <a:t>Engine</a:t>
            </a:r>
            <a:r>
              <a:rPr lang="ru-RU" dirty="0"/>
              <a:t>&gt; </a:t>
            </a:r>
            <a:r>
              <a:rPr lang="ru-RU" dirty="0" smtClean="0"/>
              <a:t>элемент обрабатывает </a:t>
            </a:r>
            <a:r>
              <a:rPr lang="ru-RU" dirty="0"/>
              <a:t>все запросы, полученные всеми установленными &lt;</a:t>
            </a:r>
            <a:r>
              <a:rPr lang="en-US" dirty="0"/>
              <a:t>Connector</a:t>
            </a:r>
            <a:r>
              <a:rPr lang="ru-RU" dirty="0"/>
              <a:t>&gt; компонентами, определенные родительским сервисом.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8588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Архитектура </a:t>
            </a:r>
            <a:r>
              <a:rPr lang="en-US" sz="2800" dirty="0"/>
              <a:t>Tomcat. </a:t>
            </a:r>
            <a:r>
              <a:rPr lang="en-US" sz="2800" dirty="0" smtClean="0"/>
              <a:t>Engine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598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&lt;</a:t>
            </a:r>
            <a:r>
              <a:rPr lang="en-US" b="1" i="1" dirty="0"/>
              <a:t>Host</a:t>
            </a:r>
            <a:r>
              <a:rPr lang="ru-RU" b="1" i="1" dirty="0"/>
              <a:t>&gt; </a:t>
            </a:r>
            <a:r>
              <a:rPr lang="ru-RU" dirty="0"/>
              <a:t>элемент определяет виртуальные хосты, которые содержатся в каждой сущности </a:t>
            </a:r>
            <a:r>
              <a:rPr lang="en-US" b="1" i="1" dirty="0"/>
              <a:t>Catalina</a:t>
            </a:r>
            <a:r>
              <a:rPr lang="ru-RU" b="1" i="1" dirty="0"/>
              <a:t> &lt;</a:t>
            </a:r>
            <a:r>
              <a:rPr lang="en-US" b="1" i="1" dirty="0"/>
              <a:t>Engine</a:t>
            </a:r>
            <a:r>
              <a:rPr lang="ru-RU" b="1" i="1" dirty="0"/>
              <a:t>&gt;</a:t>
            </a:r>
            <a:r>
              <a:rPr lang="ru-RU" dirty="0"/>
              <a:t>. Каждый  &lt;</a:t>
            </a:r>
            <a:r>
              <a:rPr lang="en-US" dirty="0"/>
              <a:t>Host</a:t>
            </a:r>
            <a:r>
              <a:rPr lang="ru-RU" dirty="0"/>
              <a:t>&gt; может быть родительским контейнером для одного или более веб-приложений, с каждой из которых представлен &lt;</a:t>
            </a:r>
            <a:r>
              <a:rPr lang="en-US" dirty="0"/>
              <a:t>Context</a:t>
            </a:r>
            <a:r>
              <a:rPr lang="ru-RU" dirty="0"/>
              <a:t>&gt;  компонент.</a:t>
            </a:r>
          </a:p>
          <a:p>
            <a:endParaRPr lang="ru-RU" dirty="0"/>
          </a:p>
        </p:txBody>
      </p:sp>
      <p:pic>
        <p:nvPicPr>
          <p:cNvPr id="27650" name="Picture 2" descr="http://3.bp.blogspot.com/-50MAYcJxTgU/T0cX8gVvjFI/AAAAAAAAB80/EQgsZq9FtmM/s1600/virtual_host_tomcat_out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5467797" cy="37759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733729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15622</TotalTime>
  <Words>1573</Words>
  <Application>Microsoft Office PowerPoint</Application>
  <PresentationFormat>Экран (4:3)</PresentationFormat>
  <Paragraphs>239</Paragraphs>
  <Slides>68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69" baseType="lpstr">
      <vt:lpstr>ECHTP</vt:lpstr>
      <vt:lpstr>Программирование на Java. Базовый курс. Специализация </vt:lpstr>
      <vt:lpstr>Слайд 2</vt:lpstr>
      <vt:lpstr>Описание Apache Tomcat</vt:lpstr>
      <vt:lpstr>Архитектура Tomcat</vt:lpstr>
      <vt:lpstr>Архитектура Tomcat. Server</vt:lpstr>
      <vt:lpstr>Архитектура Tomcat. Service</vt:lpstr>
      <vt:lpstr>Архитектура Tomcat. Connector</vt:lpstr>
      <vt:lpstr>Архитектура Tomcat. Engine</vt:lpstr>
      <vt:lpstr>Архитектура Tomcat. Engine</vt:lpstr>
      <vt:lpstr>Архитектура Tomcat. Context</vt:lpstr>
      <vt:lpstr>Ваши вопросы?</vt:lpstr>
      <vt:lpstr>Установка и конфигурирование Tomcat</vt:lpstr>
      <vt:lpstr>Установка и конфигурирование Tomcat</vt:lpstr>
      <vt:lpstr>Установка и конфигурирование Tomcat</vt:lpstr>
      <vt:lpstr>Установка и конфигурирование Tomcat</vt:lpstr>
      <vt:lpstr>Установка и конфигурирование Tomcat</vt:lpstr>
      <vt:lpstr>Установка и конфигурирование Tomcat</vt:lpstr>
      <vt:lpstr>Установка и конфигурирование Tomcat</vt:lpstr>
      <vt:lpstr>Ваши вопросы?</vt:lpstr>
      <vt:lpstr>Практика</vt:lpstr>
      <vt:lpstr>Практика</vt:lpstr>
      <vt:lpstr>Слайд 22</vt:lpstr>
      <vt:lpstr>Слайд 23</vt:lpstr>
      <vt:lpstr>Структура директорий сервера Tomcat</vt:lpstr>
      <vt:lpstr>Структура директорий сервера Tomcat</vt:lpstr>
      <vt:lpstr>Структура директорий сервера Tomcat</vt:lpstr>
      <vt:lpstr>Структура директорий сервера Tomcat</vt:lpstr>
      <vt:lpstr>Структура директорий сервера Tomcat</vt:lpstr>
      <vt:lpstr>Структура директорий сервера Tomcat</vt:lpstr>
      <vt:lpstr>Структура директорий сервера Tomcat</vt:lpstr>
      <vt:lpstr>Ваши вопросы?</vt:lpstr>
      <vt:lpstr>Выполнение скриптов сервера Tomcat </vt:lpstr>
      <vt:lpstr>Выполнение скриптов сервера Tomcat </vt:lpstr>
      <vt:lpstr>Выполнение скриптов сервера Tomcat </vt:lpstr>
      <vt:lpstr>Выполнение скриптов сервера Tomcat </vt:lpstr>
      <vt:lpstr>Ваши вопросы?</vt:lpstr>
      <vt:lpstr>Настройка Remote Debug</vt:lpstr>
      <vt:lpstr>Передача конфигурационных опций времени выполнения скриптам Catalina</vt:lpstr>
      <vt:lpstr>Ваши вопросы?</vt:lpstr>
      <vt:lpstr>Установка WAR-архива</vt:lpstr>
      <vt:lpstr>Установка WAR-архива</vt:lpstr>
      <vt:lpstr>Ваши вопросы?</vt:lpstr>
      <vt:lpstr>Конфигурация хостов</vt:lpstr>
      <vt:lpstr>Конфигурация контекстов</vt:lpstr>
      <vt:lpstr>Конфигурация контекстов.</vt:lpstr>
      <vt:lpstr>Ваши вопросы?</vt:lpstr>
      <vt:lpstr>Что такое Менеджер веб-приложений Tomcat</vt:lpstr>
      <vt:lpstr>Получение доступа к Менеджеру веб-приложений</vt:lpstr>
      <vt:lpstr>Получение доступа к Менеджеру веб-приложений</vt:lpstr>
      <vt:lpstr>Получение доступа к Менеджеру веб-приложений</vt:lpstr>
      <vt:lpstr>Доступ к менеджеру веб-приложений, используя веб-интерфейс</vt:lpstr>
      <vt:lpstr>Ваши вопросы?</vt:lpstr>
      <vt:lpstr>Проверка статуса сервера</vt:lpstr>
      <vt:lpstr>Установка нового веб-приложения</vt:lpstr>
      <vt:lpstr>Ваши вопросы?</vt:lpstr>
      <vt:lpstr>Перезагрузка, остановка и запуск существующего веб-приложения</vt:lpstr>
      <vt:lpstr>Ваши вопросы?</vt:lpstr>
      <vt:lpstr>Управление сессиями веб-приложения</vt:lpstr>
      <vt:lpstr>Ваши вопросы?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Ваши вопросы?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683</cp:revision>
  <dcterms:created xsi:type="dcterms:W3CDTF">2011-03-03T20:51:22Z</dcterms:created>
  <dcterms:modified xsi:type="dcterms:W3CDTF">2016-08-05T09:58:39Z</dcterms:modified>
</cp:coreProperties>
</file>