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53"/>
  </p:notesMasterIdLst>
  <p:sldIdLst>
    <p:sldId id="256" r:id="rId2"/>
    <p:sldId id="792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2" r:id="rId23"/>
    <p:sldId id="813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1" r:id="rId32"/>
    <p:sldId id="822" r:id="rId33"/>
    <p:sldId id="823" r:id="rId34"/>
    <p:sldId id="824" r:id="rId35"/>
    <p:sldId id="825" r:id="rId36"/>
    <p:sldId id="826" r:id="rId37"/>
    <p:sldId id="827" r:id="rId38"/>
    <p:sldId id="828" r:id="rId39"/>
    <p:sldId id="829" r:id="rId40"/>
    <p:sldId id="830" r:id="rId41"/>
    <p:sldId id="831" r:id="rId42"/>
    <p:sldId id="832" r:id="rId43"/>
    <p:sldId id="833" r:id="rId44"/>
    <p:sldId id="834" r:id="rId45"/>
    <p:sldId id="835" r:id="rId46"/>
    <p:sldId id="836" r:id="rId47"/>
    <p:sldId id="837" r:id="rId48"/>
    <p:sldId id="838" r:id="rId49"/>
    <p:sldId id="839" r:id="rId50"/>
    <p:sldId id="840" r:id="rId51"/>
    <p:sldId id="841" r:id="rId52"/>
  </p:sldIdLst>
  <p:sldSz cx="9144000" cy="6858000" type="screen4x3"/>
  <p:notesSz cx="6858000" cy="9144000"/>
  <p:custDataLst>
    <p:tags r:id="rId5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11"/>
            <p14:sldId id="339"/>
            <p14:sldId id="292"/>
            <p14:sldId id="291"/>
            <p14:sldId id="293"/>
            <p14:sldId id="294"/>
            <p14:sldId id="295"/>
            <p14:sldId id="296"/>
            <p14:sldId id="297"/>
            <p14:sldId id="301"/>
            <p14:sldId id="312"/>
            <p14:sldId id="300"/>
            <p14:sldId id="298"/>
            <p14:sldId id="299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6"/>
            <p14:sldId id="365"/>
            <p14:sldId id="367"/>
            <p14:sldId id="368"/>
            <p14:sldId id="369"/>
            <p14:sldId id="370"/>
            <p14:sldId id="371"/>
            <p14:sldId id="372"/>
            <p14:sldId id="376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3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403"/>
            <p14:sldId id="402"/>
            <p14:sldId id="437"/>
            <p14:sldId id="438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9"/>
            <p14:sldId id="440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0" autoAdjust="0"/>
    <p:restoredTop sz="99304" autoAdjust="0"/>
  </p:normalViewPr>
  <p:slideViewPr>
    <p:cSldViewPr>
      <p:cViewPr varScale="1">
        <p:scale>
          <a:sx n="103" d="100"/>
          <a:sy n="103" d="100"/>
        </p:scale>
        <p:origin x="-3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pPr/>
              <a:t>ср 19.11.2014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visualsvn.com/server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19015"/>
            <a:ext cx="7848872" cy="147002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Программирование на </a:t>
            </a:r>
            <a:r>
              <a:rPr lang="en-US" sz="4900" dirty="0"/>
              <a:t>Java</a:t>
            </a:r>
            <a:r>
              <a:rPr lang="en-US" sz="4900" dirty="0" smtClean="0"/>
              <a:t>.</a:t>
            </a:r>
            <a:br>
              <a:rPr lang="en-US" sz="4900" dirty="0" smtClean="0"/>
            </a:br>
            <a:r>
              <a:rPr lang="en-US" sz="4900" dirty="0" err="1"/>
              <a:t>Базовый</a:t>
            </a:r>
            <a:r>
              <a:rPr lang="en-US" sz="4900" dirty="0"/>
              <a:t> </a:t>
            </a:r>
            <a:r>
              <a:rPr lang="en-US" sz="4900" dirty="0" err="1"/>
              <a:t>курс</a:t>
            </a:r>
            <a:r>
              <a:rPr lang="ru-RU" sz="4900" dirty="0"/>
              <a:t>. </a:t>
            </a:r>
            <a:r>
              <a:rPr lang="ru-RU" sz="4900" dirty="0" smtClean="0"/>
              <a:t>Специализация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6949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Создание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пользователя</a:t>
            </a:r>
            <a:r>
              <a:rPr lang="en-US" sz="3600" dirty="0" smtClean="0"/>
              <a:t> в </a:t>
            </a:r>
            <a:r>
              <a:rPr lang="en-US" sz="3600" dirty="0" err="1" smtClean="0"/>
              <a:t>VisualSVN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1064930"/>
            <a:ext cx="892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ru-RU" sz="2000" dirty="0" smtClean="0"/>
              <a:t>После установки открываем </a:t>
            </a:r>
            <a:r>
              <a:rPr lang="en-US" sz="2000" dirty="0" err="1" smtClean="0"/>
              <a:t>ManagementConsole</a:t>
            </a:r>
            <a:r>
              <a:rPr lang="ru-RU" sz="2000" dirty="0" smtClean="0"/>
              <a:t> (через Пуск, например) и создаем пользователей и репозитории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5087488" cy="484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Создание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пользователя</a:t>
            </a:r>
            <a:r>
              <a:rPr lang="en-US" sz="3600" dirty="0" smtClean="0"/>
              <a:t> в </a:t>
            </a:r>
            <a:r>
              <a:rPr lang="en-US" sz="3600" dirty="0" err="1" smtClean="0"/>
              <a:t>VisualSVN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1228690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ru-RU" sz="2000" dirty="0" smtClean="0"/>
              <a:t>Далее вы вводите </a:t>
            </a:r>
            <a:r>
              <a:rPr lang="en-US" sz="2000" dirty="0" smtClean="0"/>
              <a:t>username</a:t>
            </a:r>
            <a:r>
              <a:rPr lang="ru-RU" sz="2000" dirty="0" smtClean="0"/>
              <a:t>, </a:t>
            </a:r>
            <a:r>
              <a:rPr lang="en-US" sz="2000" dirty="0" smtClean="0"/>
              <a:t>password</a:t>
            </a:r>
            <a:r>
              <a:rPr lang="ru-RU" sz="2000" dirty="0" smtClean="0"/>
              <a:t> и </a:t>
            </a:r>
            <a:r>
              <a:rPr lang="en-US" sz="2000" dirty="0" err="1" smtClean="0"/>
              <a:t>confirmpassword</a:t>
            </a:r>
            <a:endParaRPr lang="ru-RU" sz="2000" dirty="0"/>
          </a:p>
        </p:txBody>
      </p:sp>
      <p:pic>
        <p:nvPicPr>
          <p:cNvPr id="7" name="Рисунок 98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835696" y="2780928"/>
            <a:ext cx="5665832" cy="343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28596" y="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нового репозитория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033584" cy="494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28596" y="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нового репозитория</a:t>
            </a:r>
            <a:endParaRPr lang="ru-RU" sz="3600" dirty="0"/>
          </a:p>
        </p:txBody>
      </p:sp>
      <p:pic>
        <p:nvPicPr>
          <p:cNvPr id="7" name="Picture 6" descr="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628800"/>
            <a:ext cx="5616624" cy="434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28596" y="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нового репозитория</a:t>
            </a:r>
            <a:endParaRPr lang="ru-RU" sz="3600" dirty="0"/>
          </a:p>
        </p:txBody>
      </p:sp>
      <p:pic>
        <p:nvPicPr>
          <p:cNvPr id="6" name="Picture 5" descr="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5976664" cy="4627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28596" y="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нового репозитория</a:t>
            </a:r>
            <a:endParaRPr lang="ru-RU" sz="3600" dirty="0"/>
          </a:p>
        </p:txBody>
      </p:sp>
      <p:pic>
        <p:nvPicPr>
          <p:cNvPr id="7" name="Picture 6" descr="_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556792"/>
            <a:ext cx="6230684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28596" y="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нового репозитория</a:t>
            </a:r>
            <a:endParaRPr lang="ru-RU" sz="3600" dirty="0"/>
          </a:p>
        </p:txBody>
      </p:sp>
      <p:pic>
        <p:nvPicPr>
          <p:cNvPr id="6" name="Picture 5" descr="_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760"/>
            <a:ext cx="3672408" cy="4676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28596" y="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нового репозитория</a:t>
            </a:r>
            <a:endParaRPr lang="ru-RU" sz="3600" dirty="0"/>
          </a:p>
        </p:txBody>
      </p:sp>
      <p:pic>
        <p:nvPicPr>
          <p:cNvPr id="7" name="Picture 6" descr="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6416673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285728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Доступ к репозиторию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38834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285728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Доступ к репозиторию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88832" cy="45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z="1600" smtClean="0"/>
              <a:pPr/>
              <a:t>2</a:t>
            </a:fld>
            <a:endParaRPr lang="ru-RU" sz="1600"/>
          </a:p>
        </p:txBody>
      </p:sp>
      <p:sp>
        <p:nvSpPr>
          <p:cNvPr id="5" name="Rectangle 4"/>
          <p:cNvSpPr/>
          <p:nvPr/>
        </p:nvSpPr>
        <p:spPr>
          <a:xfrm>
            <a:off x="285720" y="1139260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Subversion</a:t>
            </a:r>
            <a:r>
              <a:rPr lang="ru-RU" sz="2400" dirty="0" smtClean="0"/>
              <a:t> - это централизованная система для совместной работы. В её основе лежит </a:t>
            </a:r>
            <a:r>
              <a:rPr lang="ru-RU" sz="2400" b="1" i="1" dirty="0" smtClean="0"/>
              <a:t>хранилище</a:t>
            </a:r>
            <a:r>
              <a:rPr lang="ru-RU" sz="2400" dirty="0" smtClean="0"/>
              <a:t>, которое содержит данные в форме </a:t>
            </a:r>
            <a:r>
              <a:rPr lang="ru-RU" sz="2400" b="1" i="1" dirty="0" smtClean="0"/>
              <a:t>дерева файловой системы</a:t>
            </a:r>
            <a:r>
              <a:rPr lang="ru-RU" sz="2400" dirty="0" smtClean="0"/>
              <a:t> - обычной иерархии файлов и папок.</a:t>
            </a:r>
            <a:endParaRPr lang="ru-RU" sz="2400" dirty="0"/>
          </a:p>
        </p:txBody>
      </p:sp>
      <p:pic>
        <p:nvPicPr>
          <p:cNvPr id="7" name="Рисунок 85"/>
          <p:cNvPicPr/>
          <p:nvPr/>
        </p:nvPicPr>
        <p:blipFill>
          <a:blip r:embed="rId2" cstate="print">
            <a:grayscl/>
          </a:blip>
          <a:srcRect l="23171" r="12195"/>
          <a:stretch>
            <a:fillRect/>
          </a:stretch>
        </p:blipFill>
        <p:spPr>
          <a:xfrm>
            <a:off x="2771800" y="2852936"/>
            <a:ext cx="4014778" cy="3434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86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Система контроля версий – </a:t>
            </a:r>
            <a:r>
              <a:rPr lang="en-US" sz="3200" dirty="0" smtClean="0"/>
              <a:t>Subversion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клиента </a:t>
            </a:r>
            <a:r>
              <a:rPr lang="en-US" sz="3600" dirty="0" smtClean="0"/>
              <a:t>subversion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329469" cy="494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21429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клиента </a:t>
            </a:r>
            <a:r>
              <a:rPr lang="en-US" sz="3600" dirty="0" smtClean="0"/>
              <a:t>subversion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429420" cy="502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клиента </a:t>
            </a:r>
            <a:r>
              <a:rPr lang="en-US" sz="3600" dirty="0" smtClean="0"/>
              <a:t>subversion</a:t>
            </a:r>
            <a:endParaRPr lang="ru-RU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68760"/>
            <a:ext cx="630395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Клиент </a:t>
            </a:r>
            <a:r>
              <a:rPr lang="en-US" sz="3600" dirty="0" smtClean="0"/>
              <a:t>subversion</a:t>
            </a:r>
            <a:endParaRPr lang="ru-RU" sz="3600" dirty="0"/>
          </a:p>
        </p:txBody>
      </p:sp>
      <p:pic>
        <p:nvPicPr>
          <p:cNvPr id="6" name="Рисунок 10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267744" y="1196752"/>
            <a:ext cx="5092048" cy="4947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Импорт проекта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61066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Импорт проекта</a:t>
            </a:r>
            <a:endParaRPr lang="ru-RU" sz="3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69625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Импорт проекта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97203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57224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Импорт проекта</a:t>
            </a:r>
            <a:endParaRPr lang="ru-RU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976664" cy="529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Сохранение своих изменений в репозиторий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5913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57158" y="1087576"/>
            <a:ext cx="85011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Заходим в папку, в которой находятся файлы скачанной рабочей копии в Проводнике </a:t>
            </a:r>
            <a:r>
              <a:rPr lang="en-US" dirty="0" smtClean="0"/>
              <a:t>Windows</a:t>
            </a:r>
            <a:r>
              <a:rPr lang="ru-RU" dirty="0" smtClean="0"/>
              <a:t>. Внимание! Рабочая копия должна быть скачана от логина пользователя, у которого есть право на коммит изменений (коммит-флаг).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Нажимаем правой кнопкой по свободному месту в папке, выбираем «</a:t>
            </a:r>
            <a:r>
              <a:rPr lang="en-US" dirty="0" err="1" smtClean="0"/>
              <a:t>SVNCommit</a:t>
            </a:r>
            <a:r>
              <a:rPr lang="ru-RU" dirty="0" smtClean="0"/>
              <a:t>…».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82396"/>
            <a:ext cx="5736130" cy="386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Сохранение своих изменений в репозиторий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8424" y="6309320"/>
            <a:ext cx="585936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Проблема совместного использования файлов</a:t>
            </a:r>
            <a:endParaRPr lang="ru-RU" sz="3200" dirty="0"/>
          </a:p>
        </p:txBody>
      </p:sp>
      <p:pic>
        <p:nvPicPr>
          <p:cNvPr id="7" name="Рисунок 89" descr="&amp;Pcy;&amp;rcy;&amp;ocy;&amp;bcy;&amp;lcy;&amp;iecy;&amp;mcy;&amp;acy; &amp;pcy;&amp;ocy;&amp;tcy;&amp;iecy;&amp;rcy;&amp;icy; &amp;icy;&amp;zcy;&amp;mcy;&amp;iecy;&amp;ncy;&amp;iecy;&amp;ncy;&amp;icy;&amp;jcy;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4414" y="642918"/>
            <a:ext cx="6572296" cy="585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23528" y="1124744"/>
            <a:ext cx="85011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ru-RU" dirty="0" smtClean="0"/>
              <a:t>В открывшемся окне «</a:t>
            </a:r>
            <a:r>
              <a:rPr lang="en-US" dirty="0" smtClean="0"/>
              <a:t>Commit</a:t>
            </a:r>
            <a:r>
              <a:rPr lang="ru-RU" dirty="0" smtClean="0"/>
              <a:t>» в секции «</a:t>
            </a:r>
            <a:r>
              <a:rPr lang="en-US" dirty="0" smtClean="0"/>
              <a:t>Message</a:t>
            </a:r>
            <a:r>
              <a:rPr lang="ru-RU" dirty="0" smtClean="0"/>
              <a:t>» вводим краткое описание своих изменений, но описание можно и оставить пустым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Сохранение своих изменений в репозиторий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5593824" cy="472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Сохранение своих изменений в репозиторий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856438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72010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885540" cy="4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61034" cy="501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033790" cy="529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57298"/>
            <a:ext cx="6143668" cy="455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57340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825295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Разрешение конфликтов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196752"/>
            <a:ext cx="6408712" cy="522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8424" y="6309320"/>
            <a:ext cx="53908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Блокирование-Изменение-Разблокирование</a:t>
            </a:r>
            <a:endParaRPr lang="ru-RU" sz="2800" dirty="0"/>
          </a:p>
        </p:txBody>
      </p:sp>
      <p:pic>
        <p:nvPicPr>
          <p:cNvPr id="7" name="Рисунок 91" descr="&amp;Mcy;&amp;ocy;&amp;dcy;&amp;iecy;&amp;lcy;&amp;softcy; &amp;Bcy;&amp;lcy;&amp;ocy;&amp;kcy;&amp;icy;&amp;rcy;&amp;ocy;&amp;vcy;&amp;acy;&amp;ncy;&amp;icy;&amp;iecy;-&amp;Icy;&amp;zcy;&amp;mcy;&amp;iecy;&amp;ncy;&amp;iecy;&amp;ncy;&amp;icy;&amp;iecy;-&amp;Rcy;&amp;acy;&amp;zcy;&amp;bcy;&amp;lcy;&amp;ocy;&amp;kcy;&amp;icy;&amp;rcy;&amp;ocy;&amp;vcy;&amp;a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95990"/>
            <a:ext cx="6383062" cy="592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Работа с репозиторием напрямую на сервере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116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857714" y="1652809"/>
            <a:ext cx="5428572" cy="35523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43240" y="5643578"/>
            <a:ext cx="277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Операция</a:t>
            </a:r>
            <a:r>
              <a:rPr lang="en-US" dirty="0" smtClean="0"/>
              <a:t> «Repo-browser»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Работа с репозиторием напрямую на сервере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776" y="548680"/>
            <a:ext cx="345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Просмотр хранилища на сервере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6873006" cy="538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Работа с репозиторием напрямую на сервере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14847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Через контекстное меню файла/папки можно: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у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далять 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Delete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…», переименовывать 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Rename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» файлы и каталоги (папки);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добавить файл («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Add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file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…») или папку («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Add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folder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…») в репозиторий;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создать пустую папку («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Create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folder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») в репозитории;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скачать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(«Check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out…») </a:t>
            </a:r>
            <a:r>
              <a:rPr kumimoji="0" lang="en-US" sz="24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репозиторий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извлечь файл или папку из репозитория без служебных каталогов («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Export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…»)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создать ветку или тег («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Copy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to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…»);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изменять свойства файла или папки («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Show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properties</a:t>
            </a:r>
            <a:r>
              <a:rPr kumimoji="0" lang="ru-RU" sz="2400" b="0" i="0" u="none" strike="noStrike" cap="none" normalizeH="0" baseline="0" dirty="0" smtClean="0" bmk="_Toc340337865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»).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Откат изменений в рабочей копии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124744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Заходим в папку, в которой находятся файлы скачанной рабочей копии в Проводнике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Нажимаем правой кнопкой по свободному месту и выбираем «</a:t>
            </a:r>
            <a:r>
              <a:rPr lang="en-US" dirty="0" err="1" smtClean="0"/>
              <a:t>TortoiseSVN</a:t>
            </a:r>
            <a:r>
              <a:rPr lang="ru-RU" dirty="0" smtClean="0"/>
              <a:t>» — «</a:t>
            </a:r>
            <a:r>
              <a:rPr lang="en-US" dirty="0" smtClean="0"/>
              <a:t>Revert</a:t>
            </a:r>
            <a:r>
              <a:rPr lang="ru-RU" dirty="0" smtClean="0"/>
              <a:t>... »</a:t>
            </a:r>
            <a:endParaRPr lang="ru-RU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007236"/>
            <a:ext cx="5956144" cy="447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Откат изменений в рабочей копии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124744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ru-RU" dirty="0" smtClean="0"/>
              <a:t>В открывшемся окне Вы увидите список всех изменённых файлов Вашей рабочей копии. Установите флажок у того файла, который Вы хотите откатить до версии из репозитория, либо выберите сразу все файлы («</a:t>
            </a:r>
            <a:r>
              <a:rPr lang="en-US" dirty="0" smtClean="0"/>
              <a:t>Select</a:t>
            </a:r>
            <a:r>
              <a:rPr lang="ru-RU" dirty="0" smtClean="0"/>
              <a:t> / </a:t>
            </a:r>
            <a:r>
              <a:rPr lang="en-US" dirty="0" err="1" smtClean="0"/>
              <a:t>deselectall</a:t>
            </a:r>
            <a:r>
              <a:rPr lang="ru-RU" dirty="0" smtClean="0"/>
              <a:t>»). Двойной щелчок по файлу покажет его отличия от оригинального файла.</a:t>
            </a:r>
            <a:endParaRPr lang="ru-RU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20888"/>
            <a:ext cx="4129948" cy="398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Работа с утилитой </a:t>
            </a:r>
            <a:r>
              <a:rPr lang="en-US" sz="3600" dirty="0" err="1" smtClean="0"/>
              <a:t>LogViewer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642918"/>
            <a:ext cx="87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/>
            <a:r>
              <a:rPr lang="ru-RU" dirty="0" smtClean="0"/>
              <a:t>«</a:t>
            </a:r>
            <a:r>
              <a:rPr lang="en-US" dirty="0" err="1" smtClean="0"/>
              <a:t>TortoiseSVN</a:t>
            </a:r>
            <a:r>
              <a:rPr lang="ru-RU" dirty="0" smtClean="0"/>
              <a:t>» — «</a:t>
            </a:r>
            <a:r>
              <a:rPr lang="en-US" dirty="0" smtClean="0"/>
              <a:t>Show</a:t>
            </a:r>
            <a:r>
              <a:rPr lang="ru-RU" dirty="0" smtClean="0"/>
              <a:t> </a:t>
            </a:r>
            <a:r>
              <a:rPr lang="en-US" dirty="0" smtClean="0"/>
              <a:t>log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6314" y="1124744"/>
            <a:ext cx="6051786" cy="5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Работа с утилитой </a:t>
            </a:r>
            <a:r>
              <a:rPr lang="en-US" sz="3600" dirty="0" err="1" smtClean="0"/>
              <a:t>LogViewer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969362" cy="523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Слияние ревизий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1415380"/>
            <a:ext cx="4953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48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52803"/>
            <a:ext cx="5879006" cy="538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Слияние ревизий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50450"/>
            <a:ext cx="6095975" cy="531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Слияние ревизий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8424" y="6309320"/>
            <a:ext cx="611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Копирование-Изменение-Слияние</a:t>
            </a:r>
            <a:endParaRPr lang="ru-RU" sz="2800" dirty="0"/>
          </a:p>
        </p:txBody>
      </p:sp>
      <p:pic>
        <p:nvPicPr>
          <p:cNvPr id="6" name="Рисунок 92" descr="&amp;Mcy;&amp;ocy;&amp;dcy;&amp;iecy;&amp;lcy;&amp;softcy; &amp;Kcy;&amp;ocy;&amp;pcy;&amp;icy;&amp;rcy;&amp;ocy;&amp;vcy;&amp;acy;&amp;ncy;&amp;icy;&amp;iecy;-&amp;Icy;&amp;zcy;&amp;mcy;&amp;iecy;&amp;ncy;&amp;iecy;&amp;ncy;&amp;icy;&amp;iecy;-&amp;Scy;&amp;lcy;&amp;icy;&amp;ya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28662" y="642918"/>
            <a:ext cx="7072362" cy="585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20015"/>
            <a:ext cx="5616624" cy="51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Слияние ревизий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1747838"/>
            <a:ext cx="63912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Слияние ревизий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237312"/>
            <a:ext cx="75510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Копирование-Изменение-Слияние</a:t>
            </a:r>
            <a:endParaRPr lang="ru-RU" sz="2800" dirty="0"/>
          </a:p>
        </p:txBody>
      </p:sp>
      <p:pic>
        <p:nvPicPr>
          <p:cNvPr id="7" name="Рисунок 94" descr="...&amp;Kcy;&amp;ocy;&amp;pcy;&amp;icy;&amp;rcy;&amp;ocy;&amp;vcy;&amp;acy;&amp;ncy;&amp;icy;&amp;iecy;-&amp;Icy;&amp;zcy;&amp;mcy;&amp;iecy;&amp;ncy;&amp;iecy;&amp;ncy;&amp;icy;&amp;iecy;-&amp;Scy;&amp;lcy;&amp;icy;&amp;yacy;&amp;ncy;&amp;icy;&amp;iecy;. &amp;Pcy;&amp;rcy;&amp;ocy;&amp;dcy;&amp;ocy;&amp;lcy;&amp;zhcy;&amp;ie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00042"/>
            <a:ext cx="6786610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658416" cy="385018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сервера </a:t>
            </a:r>
            <a:r>
              <a:rPr lang="en-US" sz="3600" dirty="0" smtClean="0"/>
              <a:t>subversion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1157843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Скачиваем файл </a:t>
            </a:r>
            <a:r>
              <a:rPr lang="en-US" sz="2400" dirty="0" err="1" smtClean="0"/>
              <a:t>VisualSVN</a:t>
            </a:r>
            <a:r>
              <a:rPr lang="ru-RU" sz="2400" dirty="0" smtClean="0"/>
              <a:t>-</a:t>
            </a:r>
            <a:r>
              <a:rPr lang="en-US" sz="2400" dirty="0" smtClean="0"/>
              <a:t>Server</a:t>
            </a:r>
            <a:r>
              <a:rPr lang="ru-RU" sz="2400" dirty="0" smtClean="0"/>
              <a:t>.</a:t>
            </a:r>
            <a:r>
              <a:rPr lang="en-US" sz="2400" dirty="0" err="1" smtClean="0"/>
              <a:t>msi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</a:p>
          <a:p>
            <a:pPr marL="457200" lvl="0" indent="-457200"/>
            <a:r>
              <a:rPr lang="en-US" sz="2400" dirty="0" smtClean="0">
                <a:hlinkClick r:id="rId2"/>
              </a:rPr>
              <a:t>http://www.visualsvn.com/server/download/</a:t>
            </a:r>
            <a:r>
              <a:rPr lang="en-US" sz="2400" dirty="0" smtClean="0"/>
              <a:t>  </a:t>
            </a:r>
            <a:r>
              <a:rPr lang="ru-RU" sz="2400" dirty="0" smtClean="0"/>
              <a:t>и запускаем установку</a:t>
            </a:r>
            <a:endParaRPr lang="ru-RU" sz="2400" dirty="0"/>
          </a:p>
        </p:txBody>
      </p:sp>
      <p:pic>
        <p:nvPicPr>
          <p:cNvPr id="7" name="Picture 6" descr="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2276872"/>
            <a:ext cx="5040559" cy="39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576" y="6309320"/>
            <a:ext cx="73042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сервера </a:t>
            </a:r>
            <a:r>
              <a:rPr lang="en-US" sz="3600" dirty="0" smtClean="0"/>
              <a:t>subversion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1169457"/>
            <a:ext cx="8929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ru-RU" sz="2000" dirty="0" smtClean="0"/>
              <a:t>В мастере установки указываем, использовать ли для доступа </a:t>
            </a:r>
            <a:r>
              <a:rPr lang="en-US" sz="2000" dirty="0" smtClean="0"/>
              <a:t>HTTPS</a:t>
            </a:r>
            <a:r>
              <a:rPr lang="ru-RU" sz="2000" dirty="0" smtClean="0"/>
              <a:t>, либо просто </a:t>
            </a:r>
            <a:r>
              <a:rPr lang="en-US" sz="2000" dirty="0" smtClean="0"/>
              <a:t>HTTP</a:t>
            </a:r>
            <a:r>
              <a:rPr lang="ru-RU" sz="2000" dirty="0" smtClean="0"/>
              <a:t>. Указываем порт для прослушивания по выбранному протоколу и способ аутентификации. </a:t>
            </a:r>
            <a:r>
              <a:rPr lang="en-US" sz="2000" dirty="0" err="1" smtClean="0"/>
              <a:t>Так</a:t>
            </a:r>
            <a:r>
              <a:rPr lang="en-US" sz="2000" dirty="0" smtClean="0"/>
              <a:t> </a:t>
            </a:r>
            <a:r>
              <a:rPr lang="en-US" sz="2000" dirty="0" err="1" smtClean="0"/>
              <a:t>же</a:t>
            </a:r>
            <a:r>
              <a:rPr lang="en-US" sz="2000" dirty="0" smtClean="0"/>
              <a:t> </a:t>
            </a:r>
            <a:r>
              <a:rPr lang="en-US" sz="2000" dirty="0" err="1" smtClean="0"/>
              <a:t>указываем</a:t>
            </a:r>
            <a:r>
              <a:rPr lang="en-US" sz="2000" dirty="0" smtClean="0"/>
              <a:t> </a:t>
            </a:r>
            <a:r>
              <a:rPr lang="en-US" sz="2000" dirty="0" err="1" smtClean="0"/>
              <a:t>каталог</a:t>
            </a:r>
            <a:r>
              <a:rPr lang="en-US" sz="2000" dirty="0" smtClean="0"/>
              <a:t>, в </a:t>
            </a:r>
            <a:r>
              <a:rPr lang="en-US" sz="2000" dirty="0" err="1" smtClean="0"/>
              <a:t>котором</a:t>
            </a:r>
            <a:r>
              <a:rPr lang="en-US" sz="2000" dirty="0" smtClean="0"/>
              <a:t> </a:t>
            </a:r>
            <a:r>
              <a:rPr lang="en-US" sz="2000" dirty="0" err="1" smtClean="0"/>
              <a:t>будут</a:t>
            </a:r>
            <a:r>
              <a:rPr lang="en-US" sz="2000" dirty="0" smtClean="0"/>
              <a:t> </a:t>
            </a:r>
            <a:r>
              <a:rPr lang="en-US" sz="2000" dirty="0" err="1" smtClean="0"/>
              <a:t>храниться</a:t>
            </a:r>
            <a:r>
              <a:rPr lang="en-US" sz="2000" dirty="0" smtClean="0"/>
              <a:t> </a:t>
            </a:r>
            <a:r>
              <a:rPr lang="en-US" sz="2000" dirty="0" err="1" smtClean="0"/>
              <a:t>репозитории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8" name="Picture 7" descr="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564904"/>
            <a:ext cx="4896544" cy="382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Создание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пользователя</a:t>
            </a:r>
            <a:r>
              <a:rPr lang="en-US" sz="3600" dirty="0" smtClean="0"/>
              <a:t> в </a:t>
            </a:r>
            <a:r>
              <a:rPr lang="en-US" sz="3600" dirty="0" err="1" smtClean="0"/>
              <a:t>VisualSVN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1208946"/>
            <a:ext cx="892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ru-RU" sz="2000" dirty="0" smtClean="0"/>
              <a:t>После установки открываем </a:t>
            </a:r>
            <a:r>
              <a:rPr lang="en-US" sz="2000" dirty="0" err="1" smtClean="0"/>
              <a:t>ManagementConsole</a:t>
            </a:r>
            <a:r>
              <a:rPr lang="ru-RU" sz="2000" dirty="0" smtClean="0"/>
              <a:t> (через Пуск, например) и создаем пользователей и репозитории</a:t>
            </a:r>
            <a:endParaRPr lang="ru-RU" sz="2000" dirty="0"/>
          </a:p>
        </p:txBody>
      </p:sp>
      <p:pic>
        <p:nvPicPr>
          <p:cNvPr id="8" name="Рисунок 96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83568" y="2060848"/>
            <a:ext cx="7457482" cy="4367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15290</TotalTime>
  <Words>584</Words>
  <Application>Microsoft Office PowerPoint</Application>
  <PresentationFormat>On-screen Show (4:3)</PresentationFormat>
  <Paragraphs>126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ECHTP</vt:lpstr>
      <vt:lpstr>Программирование на Java. Базовый курс. Специализация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 Slabko</cp:lastModifiedBy>
  <cp:revision>674</cp:revision>
  <dcterms:created xsi:type="dcterms:W3CDTF">2011-03-03T20:51:22Z</dcterms:created>
  <dcterms:modified xsi:type="dcterms:W3CDTF">2014-11-19T13:46:03Z</dcterms:modified>
</cp:coreProperties>
</file>