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5"/>
  </p:notesMasterIdLst>
  <p:sldIdLst>
    <p:sldId id="256" r:id="rId2"/>
    <p:sldId id="355" r:id="rId3"/>
    <p:sldId id="358" r:id="rId4"/>
    <p:sldId id="39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71" r:id="rId13"/>
    <p:sldId id="373" r:id="rId14"/>
    <p:sldId id="375" r:id="rId15"/>
    <p:sldId id="376" r:id="rId16"/>
    <p:sldId id="400" r:id="rId17"/>
    <p:sldId id="377" r:id="rId18"/>
    <p:sldId id="378" r:id="rId19"/>
    <p:sldId id="379" r:id="rId20"/>
    <p:sldId id="380" r:id="rId21"/>
    <p:sldId id="382" r:id="rId22"/>
    <p:sldId id="383" r:id="rId23"/>
    <p:sldId id="385" r:id="rId24"/>
    <p:sldId id="386" r:id="rId25"/>
    <p:sldId id="387" r:id="rId26"/>
    <p:sldId id="388" r:id="rId27"/>
    <p:sldId id="390" r:id="rId28"/>
    <p:sldId id="391" r:id="rId29"/>
    <p:sldId id="392" r:id="rId30"/>
    <p:sldId id="394" r:id="rId31"/>
    <p:sldId id="395" r:id="rId32"/>
    <p:sldId id="396" r:id="rId33"/>
    <p:sldId id="397" r:id="rId34"/>
  </p:sldIdLst>
  <p:sldSz cx="9144000" cy="6858000" type="screen4x3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55"/>
            <p14:sldId id="358"/>
            <p14:sldId id="398"/>
            <p14:sldId id="359"/>
            <p14:sldId id="360"/>
            <p14:sldId id="361"/>
            <p14:sldId id="362"/>
            <p14:sldId id="363"/>
            <p14:sldId id="364"/>
            <p14:sldId id="365"/>
            <p14:sldId id="371"/>
            <p14:sldId id="372"/>
            <p14:sldId id="373"/>
            <p14:sldId id="375"/>
            <p14:sldId id="376"/>
            <p14:sldId id="400"/>
            <p14:sldId id="377"/>
            <p14:sldId id="378"/>
            <p14:sldId id="379"/>
            <p14:sldId id="380"/>
            <p14:sldId id="382"/>
            <p14:sldId id="383"/>
            <p14:sldId id="385"/>
            <p14:sldId id="386"/>
            <p14:sldId id="387"/>
            <p14:sldId id="388"/>
            <p14:sldId id="390"/>
            <p14:sldId id="391"/>
            <p14:sldId id="392"/>
            <p14:sldId id="394"/>
            <p14:sldId id="395"/>
            <p14:sldId id="396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5860" y="138863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TransactionFactory (net.sf.hibernate.TransactionFactory</a:t>
            </a:r>
            <a:r>
              <a:rPr lang="en-US" b="1" dirty="0" smtClean="0"/>
              <a:t>)</a:t>
            </a:r>
            <a:r>
              <a:rPr lang="ru-RU" b="1" dirty="0" smtClean="0"/>
              <a:t> - </a:t>
            </a:r>
            <a:r>
              <a:rPr lang="ru-RU" dirty="0" smtClean="0"/>
              <a:t>фабрика </a:t>
            </a:r>
            <a:r>
              <a:rPr lang="ru-RU" dirty="0"/>
              <a:t>транзакций. Опциональная фабрика для экземпляров класса </a:t>
            </a:r>
            <a:r>
              <a:rPr lang="en-US" dirty="0"/>
              <a:t>Transaction</a:t>
            </a:r>
            <a:r>
              <a:rPr lang="ru-RU" dirty="0"/>
              <a:t>. Это внутренний объект </a:t>
            </a:r>
            <a:r>
              <a:rPr lang="en-US" dirty="0"/>
              <a:t>Hibernate</a:t>
            </a:r>
            <a:r>
              <a:rPr lang="ru-RU" dirty="0"/>
              <a:t>, он недоступен для приложения, но может быть расширен/реализован разработчиком.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191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937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59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Измените созданное ранее приложение. Добавьте функциональность по сохранению, удалению и поиск вашей сущности. Реализуйте меню в командной строке для быстрого и простого способа выполнения приложения. Приложение должно собираться с помощью </a:t>
            </a:r>
            <a:r>
              <a:rPr lang="en-US" sz="2800" b="1" dirty="0"/>
              <a:t>maven </a:t>
            </a:r>
            <a:r>
              <a:rPr lang="ru-RU" sz="2800" b="1" dirty="0"/>
              <a:t>и запускаться с помощью команды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ru-RU" sz="2800" b="1" dirty="0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jar </a:t>
            </a:r>
            <a:r>
              <a:rPr lang="ru-RU" sz="2800" b="1" dirty="0">
                <a:solidFill>
                  <a:srgbClr val="FF0000"/>
                </a:solidFill>
              </a:rPr>
              <a:t>&lt;имя вашего приложения&gt;.</a:t>
            </a:r>
            <a:r>
              <a:rPr lang="en-US" sz="2800" b="1" dirty="0">
                <a:solidFill>
                  <a:srgbClr val="FF0000"/>
                </a:solidFill>
              </a:rPr>
              <a:t>jar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73199"/>
            <a:ext cx="1440160" cy="13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377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Сохранение объектов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56" y="1142984"/>
            <a:ext cx="8839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4295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69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Сохранение объектов</a:t>
            </a:r>
          </a:p>
        </p:txBody>
      </p:sp>
      <p:pic>
        <p:nvPicPr>
          <p:cNvPr id="4101" name="Picture 5" descr="http://lh6.ggpht.com/_LFzrs9y4Am8/Sb9TqrugmPI/AAAAAAAAC4Y/8n0A_8KV5s0/sessionObject_thumb%5B7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8815" y="4509120"/>
            <a:ext cx="45910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8258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371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Сохранение объектов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102" y="1484784"/>
            <a:ext cx="7632848" cy="445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33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Результат работы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81160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4511" y="14127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  –jar managePerson.jar</a:t>
            </a:r>
            <a:endParaRPr lang="ru-RU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183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116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метод сохраняющий объект, у которого не задано сохранение через </a:t>
            </a:r>
            <a:r>
              <a:rPr lang="en-US" sz="2800" b="1" dirty="0" smtClean="0"/>
              <a:t>INCREMENT</a:t>
            </a:r>
            <a:r>
              <a:rPr lang="ru-RU" sz="2800" b="1" dirty="0" smtClean="0"/>
              <a:t>, т.е. поле идентификатора объявлено как все остальные поля. Проверьте, что бы приложение работало. А затем создайте метод, в котором </a:t>
            </a:r>
            <a:r>
              <a:rPr lang="en-US" sz="2800" b="1" dirty="0" smtClean="0"/>
              <a:t>id </a:t>
            </a:r>
            <a:r>
              <a:rPr lang="ru-RU" sz="2800" b="1" dirty="0" smtClean="0"/>
              <a:t>автоматически генерируется из </a:t>
            </a:r>
            <a:r>
              <a:rPr lang="en-US" sz="2800" b="1" dirty="0" err="1" smtClean="0"/>
              <a:t>mySQL</a:t>
            </a:r>
            <a:r>
              <a:rPr lang="en-US" sz="2800" b="1" dirty="0" smtClean="0"/>
              <a:t> Increment…</a:t>
            </a:r>
            <a:endParaRPr lang="ru-RU" sz="28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7355" y="3717032"/>
            <a:ext cx="2592288" cy="245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689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Загрузка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105554" cy="1158968"/>
          </a:xfrm>
        </p:spPr>
        <p:txBody>
          <a:bodyPr>
            <a:normAutofit/>
          </a:bodyPr>
          <a:lstStyle/>
          <a:p>
            <a:r>
              <a:rPr lang="en-US" sz="2800" dirty="0"/>
              <a:t>public Object load(Class </a:t>
            </a:r>
            <a:r>
              <a:rPr lang="en-US" sz="2800" dirty="0" err="1"/>
              <a:t>theClass</a:t>
            </a:r>
            <a:r>
              <a:rPr lang="en-US" sz="2800" dirty="0"/>
              <a:t>, </a:t>
            </a:r>
            <a:r>
              <a:rPr lang="en-US" sz="2800" dirty="0" err="1"/>
              <a:t>Serializable</a:t>
            </a:r>
            <a:r>
              <a:rPr lang="en-US" sz="2800" dirty="0"/>
              <a:t> id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public </a:t>
            </a:r>
            <a:r>
              <a:rPr lang="en-US" sz="2800" dirty="0"/>
              <a:t>void load(Object </a:t>
            </a:r>
            <a:r>
              <a:rPr lang="en-US" sz="2800" dirty="0" err="1"/>
              <a:t>object</a:t>
            </a:r>
            <a:r>
              <a:rPr lang="en-US" sz="2800" dirty="0"/>
              <a:t>, </a:t>
            </a:r>
            <a:r>
              <a:rPr lang="en-US" sz="2800" dirty="0" err="1"/>
              <a:t>Serializable</a:t>
            </a:r>
            <a:r>
              <a:rPr lang="en-US" sz="2800" dirty="0"/>
              <a:t> id</a:t>
            </a:r>
            <a:r>
              <a:rPr lang="en-US" sz="2800" dirty="0" smtClean="0"/>
              <a:t>)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928934"/>
            <a:ext cx="5240722" cy="306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25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pic>
        <p:nvPicPr>
          <p:cNvPr id="7170" name="Picture 2" descr="http://samsonov.bn.by/lib/hibernate/shared/images/full_cream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8786"/>
            <a:ext cx="5472608" cy="447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011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Загрузка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152128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public Object get(Class </a:t>
            </a:r>
            <a:r>
              <a:rPr lang="en-US" sz="2800" dirty="0" err="1"/>
              <a:t>clazz</a:t>
            </a:r>
            <a:r>
              <a:rPr lang="en-US" sz="2800" dirty="0"/>
              <a:t>, </a:t>
            </a:r>
            <a:r>
              <a:rPr lang="en-US" sz="2800" dirty="0" err="1"/>
              <a:t>Serializable</a:t>
            </a:r>
            <a:r>
              <a:rPr lang="en-US" sz="2800" dirty="0"/>
              <a:t> id</a:t>
            </a:r>
            <a:r>
              <a:rPr lang="en-US" sz="2800" dirty="0" smtClean="0"/>
              <a:t>)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8772"/>
            <a:ext cx="6552728" cy="358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64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5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Создайте два метода в вашем приложении. Один будет загружать объект из базы данных с помощью метода </a:t>
            </a:r>
            <a:r>
              <a:rPr lang="en-US" sz="2800" b="1" dirty="0"/>
              <a:t>get</a:t>
            </a:r>
            <a:r>
              <a:rPr lang="ru-RU" sz="2800" b="1" dirty="0"/>
              <a:t>(), а другой – с помощью метода </a:t>
            </a:r>
            <a:r>
              <a:rPr lang="en-US" sz="2800" b="1" dirty="0"/>
              <a:t>load</a:t>
            </a:r>
            <a:r>
              <a:rPr lang="ru-RU" sz="2800" b="1" dirty="0"/>
              <a:t>(). Внесите данные в базу, а затем загрузите объект, используя оба вышеописанных метода. Проанализируйте результат. А затем попробуйте загрузить данные из базы для несуществующего идентификатора и проверить работу приложения. Можно усложнить реализацию путем добавления системы обработки исключений и применением транзакций.</a:t>
            </a:r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61248"/>
            <a:ext cx="840012" cy="79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Обновление объектов</a:t>
            </a:r>
            <a:endParaRPr lang="ru-RU" sz="2800" dirty="0"/>
          </a:p>
        </p:txBody>
      </p:sp>
      <p:pic>
        <p:nvPicPr>
          <p:cNvPr id="1026" name="Picture 2" descr="http://blog.springsource.com/main/wp-content/uploads/2008/01/hib-flus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6868339" cy="2928958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571472" y="4857760"/>
            <a:ext cx="7215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public void flush() throws </a:t>
            </a:r>
            <a:r>
              <a:rPr lang="en-US" sz="2000" dirty="0" err="1" smtClean="0"/>
              <a:t>HibernateException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 smtClean="0"/>
              <a:t>public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isDirty</a:t>
            </a:r>
            <a:r>
              <a:rPr lang="en-US" sz="2000" dirty="0" smtClean="0"/>
              <a:t>() throws </a:t>
            </a:r>
            <a:r>
              <a:rPr lang="en-US" sz="2000" dirty="0" err="1" smtClean="0"/>
              <a:t>HibernateException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/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941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Обновление объектов</a:t>
            </a:r>
            <a:endParaRPr lang="ru-RU" sz="28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60935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Обновление объектов</a:t>
            </a:r>
            <a:endParaRPr lang="ru-RU" sz="2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357298"/>
            <a:ext cx="8851499" cy="244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Обновление объектов</a:t>
            </a:r>
            <a:endParaRPr lang="ru-RU" sz="28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7604903" cy="423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Обновление объектов</a:t>
            </a:r>
            <a:endParaRPr lang="ru-RU" sz="28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8661678" cy="24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5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в ваше приложение методы, которые синхронизируют состояние базы данных с состоянием объекта. Используйте триггеры, очистку сессии и синхронизацию состояния объектов сессии с состоянием базы данных. Опишите сложности при использовании вышеописанных методов.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4000504"/>
            <a:ext cx="2575769" cy="24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pic>
        <p:nvPicPr>
          <p:cNvPr id="8194" name="Picture 2" descr="http://www.clusterdb.com/wp-content/uploads/2010/03/ClusterJ_concep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3960440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23928" y="1484784"/>
            <a:ext cx="493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SessionFactory (net.sf.hibernate.SessionFactory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- потокобезопасный</a:t>
            </a:r>
            <a:r>
              <a:rPr lang="ru-RU" dirty="0"/>
              <a:t>, неизменяемый (</a:t>
            </a:r>
            <a:r>
              <a:rPr lang="en-US" dirty="0"/>
              <a:t>threadsafe</a:t>
            </a:r>
            <a:r>
              <a:rPr lang="ru-RU" dirty="0"/>
              <a:t>, </a:t>
            </a:r>
            <a:r>
              <a:rPr lang="en-US" dirty="0"/>
              <a:t>immutable</a:t>
            </a:r>
            <a:r>
              <a:rPr lang="ru-RU" dirty="0"/>
              <a:t>) кэш откомпилированных </a:t>
            </a:r>
            <a:r>
              <a:rPr lang="ru-RU" dirty="0" smtClean="0"/>
              <a:t>маппинг </a:t>
            </a:r>
            <a:r>
              <a:rPr lang="ru-RU" dirty="0"/>
              <a:t>для одной базы данных.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92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Удаление объектов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en-US" dirty="0" smtClean="0"/>
              <a:t>public void delete(Object </a:t>
            </a:r>
            <a:r>
              <a:rPr lang="en-US" dirty="0" err="1" smtClean="0"/>
              <a:t>object</a:t>
            </a:r>
            <a:r>
              <a:rPr lang="en-US" dirty="0" smtClean="0"/>
              <a:t>) throws </a:t>
            </a:r>
            <a:r>
              <a:rPr lang="en-US" dirty="0" err="1" smtClean="0"/>
              <a:t>HibernateException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2786058"/>
            <a:ext cx="468352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 smtClean="0"/>
              <a:t>cascade="none"</a:t>
            </a:r>
            <a:endParaRPr lang="ru-RU" sz="2800" i="1" dirty="0" smtClean="0"/>
          </a:p>
          <a:p>
            <a:pPr>
              <a:buFont typeface="Wingdings" pitchFamily="2" charset="2"/>
              <a:buChar char="ü"/>
            </a:pPr>
            <a:r>
              <a:rPr lang="en-US" sz="2800" i="1" dirty="0" smtClean="0"/>
              <a:t>cascade="save-update"</a:t>
            </a:r>
            <a:endParaRPr lang="ru-RU" sz="2800" i="1" dirty="0" smtClean="0"/>
          </a:p>
          <a:p>
            <a:pPr>
              <a:buFont typeface="Wingdings" pitchFamily="2" charset="2"/>
              <a:buChar char="ü"/>
            </a:pPr>
            <a:r>
              <a:rPr lang="en-US" sz="2800" i="1" dirty="0" smtClean="0"/>
              <a:t>cascade="delete"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i="1" dirty="0" smtClean="0"/>
              <a:t>cascade="all"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i="1" dirty="0" smtClean="0"/>
              <a:t>cascade="all-delete-orphan"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i="1" dirty="0" smtClean="0"/>
              <a:t>cascade="delete-orphan"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Удаление объектов</a:t>
            </a:r>
            <a:endParaRPr lang="ru-RU" sz="2800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606494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5214950"/>
            <a:ext cx="7142185" cy="78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5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в ваше приложение методы, которые удаляют объект из базы данных. Реализуйте перегруженные методы, которые сперва создают объект в базе, а потом удаляют. Опишите проблемы, с которыми вы столкнулись при выполнении этого задания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595381"/>
            <a:ext cx="3004397" cy="28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Конфигурация </a:t>
            </a:r>
            <a:r>
              <a:rPr lang="ru-RU" sz="2800" smtClean="0"/>
              <a:t>фабрики сессий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3428216"/>
            <a:ext cx="4752528" cy="175775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85968"/>
            <a:ext cx="6641091" cy="98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5" y="1196752"/>
            <a:ext cx="7128793" cy="225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85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1484784"/>
            <a:ext cx="7668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Session (net.sf.hibernate.Session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- однопоточный</a:t>
            </a:r>
            <a:r>
              <a:rPr lang="ru-RU" dirty="0"/>
              <a:t>, короткоживущий объект, являющийся посредником между приложением и </a:t>
            </a:r>
            <a:r>
              <a:rPr lang="ru-RU" dirty="0" smtClean="0"/>
              <a:t>хранилищем </a:t>
            </a:r>
            <a:r>
              <a:rPr lang="ru-RU" dirty="0"/>
              <a:t>долгоживущих объектов. </a:t>
            </a:r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9220" name="Picture 4" descr="http://www.iaeronz.com/wp-content/uploads/2012/09/hibernate-session-in-a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081" y="2708920"/>
            <a:ext cx="5468561" cy="30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57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8331" y="1484784"/>
            <a:ext cx="8547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Persistent Objects and </a:t>
            </a:r>
            <a:r>
              <a:rPr lang="en-US" b="1" dirty="0" smtClean="0"/>
              <a:t>Collections</a:t>
            </a:r>
            <a:r>
              <a:rPr lang="ru-RU" b="1" dirty="0" smtClean="0"/>
              <a:t> </a:t>
            </a:r>
            <a:r>
              <a:rPr lang="ru-RU" dirty="0" smtClean="0"/>
              <a:t>-долгоживущие </a:t>
            </a:r>
            <a:r>
              <a:rPr lang="ru-RU" dirty="0"/>
              <a:t>Объекты и Коллекции. Однопоточные, короткоживущие объекты содержащие сохраняемое состояние и бизнес функции</a:t>
            </a:r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391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288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480" y="141277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Transient Objects and </a:t>
            </a:r>
            <a:r>
              <a:rPr lang="en-US" b="1" dirty="0" smtClean="0"/>
              <a:t>Collections</a:t>
            </a:r>
            <a:r>
              <a:rPr lang="ru-RU" b="1" dirty="0" smtClean="0"/>
              <a:t> -</a:t>
            </a:r>
            <a:r>
              <a:rPr lang="ru-RU" dirty="0" smtClean="0"/>
              <a:t>временные </a:t>
            </a:r>
            <a:r>
              <a:rPr lang="ru-RU" dirty="0"/>
              <a:t>Объекты и Коллекции. Экземпляры долгоживущих (</a:t>
            </a:r>
            <a:r>
              <a:rPr lang="en-US" dirty="0"/>
              <a:t>persistent</a:t>
            </a:r>
            <a:r>
              <a:rPr lang="ru-RU" dirty="0"/>
              <a:t>) классов, которые в данный момент не ассоциированы с сессией (</a:t>
            </a:r>
            <a:r>
              <a:rPr lang="en-US" dirty="0"/>
              <a:t>Session</a:t>
            </a:r>
            <a:r>
              <a:rPr lang="ru-RU" dirty="0"/>
              <a:t>).</a:t>
            </a:r>
          </a:p>
        </p:txBody>
      </p:sp>
      <p:pic>
        <p:nvPicPr>
          <p:cNvPr id="11268" name="Picture 4" descr="http://www.javajigi.net/download/attachments/5415/hibernat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480" y="2492896"/>
            <a:ext cx="5361167" cy="388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25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5860" y="1388638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Transaction (</a:t>
            </a:r>
            <a:r>
              <a:rPr lang="en-US" b="1" dirty="0" smtClean="0"/>
              <a:t>net.sf.hibernate.Transaction)</a:t>
            </a:r>
            <a:r>
              <a:rPr lang="ru-RU" b="1" dirty="0" smtClean="0"/>
              <a:t> - </a:t>
            </a:r>
            <a:r>
              <a:rPr lang="ru-RU" dirty="0"/>
              <a:t>т</a:t>
            </a:r>
            <a:r>
              <a:rPr lang="ru-RU" dirty="0" smtClean="0"/>
              <a:t>ранзакция</a:t>
            </a:r>
            <a:r>
              <a:rPr lang="ru-RU" dirty="0"/>
              <a:t>. Опциональный однопоточный, короткоживущий объект, используется приложением для указания атомарной единицы выполняемой работы (</a:t>
            </a:r>
            <a:r>
              <a:rPr lang="en-US" dirty="0"/>
              <a:t>atomic unit of work</a:t>
            </a:r>
            <a:r>
              <a:rPr lang="ru-RU" dirty="0"/>
              <a:t>).</a:t>
            </a:r>
          </a:p>
        </p:txBody>
      </p:sp>
      <p:pic>
        <p:nvPicPr>
          <p:cNvPr id="12290" name="Picture 2" descr="http://4.bp.blogspot.com/-2sB15UgXA8I/TchP5Ck5fhI/AAAAAAAAA0U/t04bEkYm3Lc/s1600/Tra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44481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19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Внутренняя архитектура </a:t>
            </a:r>
            <a:r>
              <a:rPr lang="en-US" sz="2800" dirty="0" smtClean="0"/>
              <a:t>Hibernate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5860" y="138863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ConnectionProvider (net.sf.hibernate.connection.ConnectionProvider</a:t>
            </a:r>
            <a:r>
              <a:rPr lang="en-US" b="1" dirty="0" smtClean="0"/>
              <a:t>)</a:t>
            </a:r>
            <a:r>
              <a:rPr lang="ru-RU" b="1" dirty="0" smtClean="0"/>
              <a:t> -</a:t>
            </a:r>
            <a:r>
              <a:rPr lang="ru-RU" dirty="0" smtClean="0"/>
              <a:t>поставщик </a:t>
            </a:r>
            <a:r>
              <a:rPr lang="ru-RU" dirty="0"/>
              <a:t>соединений. Опциональная фабрика и пул для </a:t>
            </a:r>
            <a:r>
              <a:rPr lang="en-US" dirty="0"/>
              <a:t>JDBC</a:t>
            </a:r>
            <a:r>
              <a:rPr lang="ru-RU" dirty="0"/>
              <a:t>-соединений. Абстрагирует приложение от нижележащих объектов </a:t>
            </a:r>
            <a:r>
              <a:rPr lang="en-US" dirty="0"/>
              <a:t>Datasource</a:t>
            </a:r>
            <a:r>
              <a:rPr lang="ru-RU" dirty="0"/>
              <a:t> или </a:t>
            </a:r>
            <a:r>
              <a:rPr lang="en-US" dirty="0"/>
              <a:t>DriverManager</a:t>
            </a:r>
            <a:r>
              <a:rPr lang="ru-RU" dirty="0"/>
              <a:t>. </a:t>
            </a:r>
          </a:p>
        </p:txBody>
      </p:sp>
      <p:pic>
        <p:nvPicPr>
          <p:cNvPr id="13314" name="Picture 2" descr="http://pic002.cnblogs.com/images/2011/112331/20110930170358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457958" cy="2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04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19329</TotalTime>
  <Words>600</Words>
  <Application>Microsoft Office PowerPoint</Application>
  <PresentationFormat>Экран (4:3)</PresentationFormat>
  <Paragraphs>95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ECHTP</vt:lpstr>
      <vt:lpstr>Hibernate. Углубленный курс. Специализация </vt:lpstr>
      <vt:lpstr>Внутренняя архитектура Hibernate</vt:lpstr>
      <vt:lpstr>Внутренняя архитектура Hibernate</vt:lpstr>
      <vt:lpstr>Конфигурация фабрики сессий</vt:lpstr>
      <vt:lpstr>Внутренняя архитектура Hibernate</vt:lpstr>
      <vt:lpstr>Внутренняя архитектура Hibernate</vt:lpstr>
      <vt:lpstr>Внутренняя архитектура Hibernate</vt:lpstr>
      <vt:lpstr>Внутренняя архитектура Hibernate</vt:lpstr>
      <vt:lpstr>Внутренняя архитектура Hibernate</vt:lpstr>
      <vt:lpstr>Внутренняя архитектура Hibernate</vt:lpstr>
      <vt:lpstr>Ваши вопросы?</vt:lpstr>
      <vt:lpstr>Практика</vt:lpstr>
      <vt:lpstr>Сохранение объектов</vt:lpstr>
      <vt:lpstr>Сохранение объектов</vt:lpstr>
      <vt:lpstr>Сохранение объектов</vt:lpstr>
      <vt:lpstr>Результат работы</vt:lpstr>
      <vt:lpstr>Ваши вопросы?</vt:lpstr>
      <vt:lpstr>Практика</vt:lpstr>
      <vt:lpstr>Загрузка Объекта</vt:lpstr>
      <vt:lpstr>Загрузка Объекта</vt:lpstr>
      <vt:lpstr>Ваши вопросы?</vt:lpstr>
      <vt:lpstr>Практика</vt:lpstr>
      <vt:lpstr>Обновление объектов</vt:lpstr>
      <vt:lpstr>Обновление объектов</vt:lpstr>
      <vt:lpstr>Обновление объектов</vt:lpstr>
      <vt:lpstr>Обновление объектов</vt:lpstr>
      <vt:lpstr>Обновление объектов</vt:lpstr>
      <vt:lpstr>Ваши вопросы?</vt:lpstr>
      <vt:lpstr>Практика</vt:lpstr>
      <vt:lpstr>Удаление объектов</vt:lpstr>
      <vt:lpstr>Удаление объектов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987</cp:revision>
  <dcterms:created xsi:type="dcterms:W3CDTF">2011-03-03T20:51:22Z</dcterms:created>
  <dcterms:modified xsi:type="dcterms:W3CDTF">2016-08-09T11:59:10Z</dcterms:modified>
</cp:coreProperties>
</file>