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54"/>
  </p:notesMasterIdLst>
  <p:sldIdLst>
    <p:sldId id="256" r:id="rId2"/>
    <p:sldId id="435" r:id="rId3"/>
    <p:sldId id="436" r:id="rId4"/>
    <p:sldId id="438" r:id="rId5"/>
    <p:sldId id="437" r:id="rId6"/>
    <p:sldId id="486" r:id="rId7"/>
    <p:sldId id="439" r:id="rId8"/>
    <p:sldId id="440" r:id="rId9"/>
    <p:sldId id="442" r:id="rId10"/>
    <p:sldId id="443" r:id="rId11"/>
    <p:sldId id="444" r:id="rId12"/>
    <p:sldId id="477" r:id="rId13"/>
    <p:sldId id="445" r:id="rId14"/>
    <p:sldId id="446" r:id="rId15"/>
    <p:sldId id="447" r:id="rId16"/>
    <p:sldId id="448" r:id="rId17"/>
    <p:sldId id="484" r:id="rId18"/>
    <p:sldId id="449" r:id="rId19"/>
    <p:sldId id="481" r:id="rId20"/>
    <p:sldId id="478" r:id="rId21"/>
    <p:sldId id="480" r:id="rId22"/>
    <p:sldId id="483" r:id="rId23"/>
    <p:sldId id="485" r:id="rId24"/>
    <p:sldId id="482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5" r:id="rId39"/>
    <p:sldId id="466" r:id="rId40"/>
    <p:sldId id="463" r:id="rId41"/>
    <p:sldId id="464" r:id="rId42"/>
    <p:sldId id="487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</p:sldIdLst>
  <p:sldSz cx="9144000" cy="6858000" type="screen4x3"/>
  <p:notesSz cx="6858000" cy="9144000"/>
  <p:custDataLst>
    <p:tags r:id="rId5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92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8675"/>
            <a:ext cx="6074246" cy="50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7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408" y="1268760"/>
            <a:ext cx="489365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3927" y="1250627"/>
            <a:ext cx="428625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124744"/>
            <a:ext cx="764321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subclass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250" y="1428736"/>
            <a:ext cx="3730786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574" y="1428737"/>
            <a:ext cx="3595598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714884"/>
            <a:ext cx="6248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subclass</a:t>
            </a:r>
            <a:endParaRPr lang="ru-RU" sz="28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340768"/>
            <a:ext cx="5772854" cy="496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Joined-subclass mapping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43529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иерархии классов на различные таблицы 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8478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Компонент</a:t>
            </a:r>
            <a:r>
              <a:rPr lang="ru-RU" dirty="0"/>
              <a:t> это содержащийся объект, который сохраняется как значение, а не как сущность. Термин компонент относится к объектно-ориентированному понятию композиция (не путать с архитектурным компонентом). </a:t>
            </a:r>
          </a:p>
        </p:txBody>
      </p:sp>
      <p:pic>
        <p:nvPicPr>
          <p:cNvPr id="1026" name="Picture 2" descr="http://www.developersbook.com/hibernate/images/component-mapp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84454"/>
            <a:ext cx="5034930" cy="32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44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2050" name="Picture 2" descr="table per concrete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8831" y="1124745"/>
            <a:ext cx="3573322" cy="2520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052" name="Picture 4" descr="table per concrete class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8"/>
            <a:ext cx="4248150" cy="981076"/>
          </a:xfrm>
          <a:prstGeom prst="rect">
            <a:avLst/>
          </a:prstGeom>
          <a:noFill/>
        </p:spPr>
      </p:pic>
      <p:pic>
        <p:nvPicPr>
          <p:cNvPr id="2054" name="Picture 6" descr="table per concrete class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797152"/>
            <a:ext cx="4248150" cy="1419226"/>
          </a:xfrm>
          <a:prstGeom prst="rect">
            <a:avLst/>
          </a:prstGeom>
          <a:noFill/>
        </p:spPr>
      </p:pic>
      <p:pic>
        <p:nvPicPr>
          <p:cNvPr id="2056" name="Picture 8" descr="table per concrete class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797152"/>
            <a:ext cx="4457700" cy="141922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 rot="18241755">
            <a:off x="1249997" y="4192971"/>
            <a:ext cx="85682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3619565">
            <a:off x="4953815" y="4177665"/>
            <a:ext cx="85682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124744"/>
            <a:ext cx="79208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&lt;?xml version='1.0' encoding='UTF-8'?&gt;  </a:t>
            </a:r>
          </a:p>
          <a:p>
            <a:r>
              <a:rPr lang="en-US" sz="1400" dirty="0" smtClean="0"/>
              <a:t>&lt;!DOCTYPE hibernate-mapping PUBLIC  "-//Hibernate/Hibernate Mapping DTD 3.0//EN"  </a:t>
            </a:r>
          </a:p>
          <a:p>
            <a:r>
              <a:rPr lang="en-US" sz="1400" dirty="0" smtClean="0"/>
              <a:t>          "http://hibernate.sourceforge.net/hibernate-mapping-3.0.dtd"&gt;  </a:t>
            </a:r>
          </a:p>
          <a:p>
            <a:r>
              <a:rPr lang="en-US" sz="1400" dirty="0" smtClean="0"/>
              <a:t>  </a:t>
            </a:r>
          </a:p>
          <a:p>
            <a:r>
              <a:rPr lang="en-US" sz="1400" dirty="0" smtClean="0"/>
              <a:t>  &lt;hibernate-mapping&gt;  </a:t>
            </a:r>
          </a:p>
          <a:p>
            <a:r>
              <a:rPr lang="en-US" sz="1400" dirty="0" smtClean="0"/>
              <a:t>      &lt;</a:t>
            </a:r>
            <a:r>
              <a:rPr lang="en-US" sz="1400" b="1" dirty="0" smtClean="0"/>
              <a:t>class</a:t>
            </a:r>
            <a:r>
              <a:rPr lang="en-US" sz="1400" dirty="0" smtClean="0"/>
              <a:t> </a:t>
            </a:r>
            <a:r>
              <a:rPr lang="en-US" sz="1400" dirty="0" smtClean="0"/>
              <a:t>name=“</a:t>
            </a:r>
            <a:r>
              <a:rPr lang="en-US" sz="1400" dirty="0" err="1" smtClean="0"/>
              <a:t>by.academy.pojo.Employee</a:t>
            </a:r>
            <a:r>
              <a:rPr lang="en-US" sz="1400" dirty="0" smtClean="0"/>
              <a:t>"</a:t>
            </a:r>
            <a:r>
              <a:rPr lang="en-US" sz="1400" dirty="0" smtClean="0"/>
              <a:t> table="emp122"&gt;  </a:t>
            </a:r>
          </a:p>
          <a:p>
            <a:r>
              <a:rPr lang="en-US" sz="1400" dirty="0" smtClean="0"/>
              <a:t>        &lt;id name="id"&gt;  </a:t>
            </a:r>
          </a:p>
          <a:p>
            <a:r>
              <a:rPr lang="en-US" sz="1400" dirty="0" smtClean="0"/>
              <a:t>            &lt;generator </a:t>
            </a:r>
            <a:r>
              <a:rPr lang="en-US" sz="1400" b="1" dirty="0" smtClean="0"/>
              <a:t>class</a:t>
            </a:r>
            <a:r>
              <a:rPr lang="en-US" sz="1400" dirty="0" smtClean="0"/>
              <a:t>="increment"&gt;&lt;/generator&gt;  </a:t>
            </a:r>
          </a:p>
          <a:p>
            <a:r>
              <a:rPr lang="en-US" sz="1400" dirty="0" smtClean="0"/>
              <a:t>        &lt;/id&gt;             </a:t>
            </a:r>
          </a:p>
          <a:p>
            <a:r>
              <a:rPr lang="en-US" sz="1400" dirty="0" smtClean="0"/>
              <a:t>        &lt;property name="name"&gt;&lt;/property&gt;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       &lt;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 name</a:t>
            </a:r>
            <a:r>
              <a:rPr lang="en-US" sz="1400" dirty="0" smtClean="0"/>
              <a:t>="</a:t>
            </a:r>
            <a:r>
              <a:rPr lang="en-US" sz="1400" dirty="0" err="1" smtClean="0"/>
              <a:t>by.academy.pojo.</a:t>
            </a:r>
            <a:r>
              <a:rPr lang="en-US" sz="1400" dirty="0" err="1" smtClean="0"/>
              <a:t>Regular_Employee</a:t>
            </a:r>
            <a:r>
              <a:rPr lang="en-US" sz="1400" dirty="0" smtClean="0"/>
              <a:t>" table="regemp122"&gt;  </a:t>
            </a:r>
          </a:p>
          <a:p>
            <a:r>
              <a:rPr lang="en-US" sz="1400" dirty="0" smtClean="0"/>
              <a:t>            &lt;property name="salary"&gt;&lt;/property&gt;  </a:t>
            </a:r>
          </a:p>
          <a:p>
            <a:r>
              <a:rPr lang="en-US" sz="1400" dirty="0" smtClean="0"/>
              <a:t>            &lt;property name="bonus"&gt;&lt;/property&gt;  </a:t>
            </a:r>
          </a:p>
          <a:p>
            <a:r>
              <a:rPr lang="en-US" sz="1400" dirty="0" smtClean="0"/>
              <a:t>         &lt;/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       &lt;</a:t>
            </a:r>
            <a:r>
              <a:rPr lang="en-US" sz="1400" b="1" dirty="0" smtClean="0"/>
              <a:t>union-subclass </a:t>
            </a:r>
            <a:r>
              <a:rPr lang="en-US" sz="1400" dirty="0" smtClean="0"/>
              <a:t>name</a:t>
            </a:r>
            <a:r>
              <a:rPr lang="en-US" sz="1400" dirty="0" smtClean="0"/>
              <a:t>="</a:t>
            </a:r>
            <a:r>
              <a:rPr lang="en-US" sz="1400" dirty="0" err="1" smtClean="0"/>
              <a:t>by.academy.pojo.</a:t>
            </a:r>
            <a:r>
              <a:rPr lang="en-US" sz="1400" dirty="0" err="1" smtClean="0"/>
              <a:t>Contract_Employee</a:t>
            </a:r>
            <a:r>
              <a:rPr lang="en-US" sz="1400" dirty="0" smtClean="0"/>
              <a:t>" table="contemp122"&gt;  </a:t>
            </a:r>
          </a:p>
          <a:p>
            <a:r>
              <a:rPr lang="en-US" sz="1400" dirty="0" smtClean="0"/>
              <a:t>             &lt;property name="</a:t>
            </a:r>
            <a:r>
              <a:rPr lang="en-US" sz="1400" dirty="0" err="1" smtClean="0"/>
              <a:t>pay_per_hour</a:t>
            </a:r>
            <a:r>
              <a:rPr lang="en-US" sz="1400" dirty="0" smtClean="0"/>
              <a:t>"&gt;&lt;/property&gt;  </a:t>
            </a:r>
          </a:p>
          <a:p>
            <a:r>
              <a:rPr lang="en-US" sz="1400" dirty="0" smtClean="0"/>
              <a:t>             &lt;property name="</a:t>
            </a:r>
            <a:r>
              <a:rPr lang="en-US" sz="1400" dirty="0" err="1" smtClean="0"/>
              <a:t>contract_duration</a:t>
            </a:r>
            <a:r>
              <a:rPr lang="en-US" sz="1400" dirty="0" smtClean="0"/>
              <a:t>"&gt;&lt;/property&gt;  </a:t>
            </a:r>
          </a:p>
          <a:p>
            <a:r>
              <a:rPr lang="en-US" sz="1400" dirty="0" smtClean="0"/>
              <a:t>         &lt;/</a:t>
            </a:r>
            <a:r>
              <a:rPr lang="en-US" sz="1400" b="1" dirty="0" smtClean="0"/>
              <a:t>union-subclass</a:t>
            </a:r>
            <a:r>
              <a:rPr lang="en-US" sz="1400" dirty="0" smtClean="0"/>
              <a:t>&gt;              </a:t>
            </a:r>
          </a:p>
          <a:p>
            <a:r>
              <a:rPr lang="en-US" sz="1400" dirty="0" smtClean="0"/>
              <a:t>  &lt;/</a:t>
            </a:r>
            <a:r>
              <a:rPr lang="en-US" sz="1400" b="1" dirty="0" smtClean="0"/>
              <a:t>class</a:t>
            </a:r>
            <a:r>
              <a:rPr lang="en-US" sz="1400" dirty="0" smtClean="0"/>
              <a:t>&gt;  </a:t>
            </a:r>
          </a:p>
          <a:p>
            <a:r>
              <a:rPr lang="en-US" sz="1400" dirty="0" smtClean="0"/>
              <a:t>            </a:t>
            </a:r>
          </a:p>
          <a:p>
            <a:r>
              <a:rPr lang="en-US" sz="1400" dirty="0" smtClean="0"/>
              <a:t>  &lt;/hibernate-mapping&gt;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Table Per Concrete 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14422"/>
            <a:ext cx="30670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28"/>
            <a:ext cx="38481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857628"/>
            <a:ext cx="3790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Union-subclass 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066800"/>
            <a:ext cx="4686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4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структуру наследования, при которой у вас будет базовый класс и наследники. Настройте </a:t>
            </a:r>
            <a:r>
              <a:rPr lang="en-US" sz="2800" b="1" dirty="0" smtClean="0"/>
              <a:t>mapping </a:t>
            </a:r>
            <a:r>
              <a:rPr lang="ru-RU" sz="2800" b="1" dirty="0" smtClean="0"/>
              <a:t>иерархии классов на конкретные таблицы и реализуйте логику по внесению и извлечению различных сущностей	 из этой иерархии.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1509713"/>
            <a:ext cx="6791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One-to-one mapping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5356076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554338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3707904" y="2132856"/>
            <a:ext cx="1728192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8827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978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5184576" cy="38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8134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75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683" y="980728"/>
            <a:ext cx="3578349" cy="551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17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7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две сущности, которые будут связаны между собой отношением </a:t>
            </a:r>
            <a:r>
              <a:rPr lang="en-US" sz="2800" b="1" dirty="0" smtClean="0"/>
              <a:t>one-to-one.</a:t>
            </a:r>
            <a:r>
              <a:rPr lang="ru-RU" sz="2800" b="1" dirty="0" smtClean="0"/>
              <a:t> Реализуйте операции добавления, удаления и извлечения сущностей.</a:t>
            </a:r>
            <a:r>
              <a:rPr lang="en-US" sz="2800" b="1" dirty="0" smtClean="0"/>
              <a:t> </a:t>
            </a:r>
            <a:r>
              <a:rPr lang="ru-RU" sz="2800" b="1" dirty="0" smtClean="0"/>
              <a:t>Разработайте меню и покажите результат.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03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One-to-one 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416824" cy="551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12934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03848" y="417056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3848" y="364502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xmlns="" val="231434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21846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6336704" cy="146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088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69673"/>
            <a:ext cx="809926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27584" y="3861048"/>
            <a:ext cx="7523199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624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23988"/>
            <a:ext cx="5328592" cy="460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0171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One-to-many mappi</a:t>
            </a:r>
            <a:r>
              <a:rPr lang="en-US" sz="2800" dirty="0"/>
              <a:t>n</a:t>
            </a:r>
            <a:r>
              <a:rPr lang="en-US" sz="2800" dirty="0" smtClean="0"/>
              <a:t>g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5719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16" y="4437112"/>
            <a:ext cx="893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757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Many-to-one mapping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6206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7976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Many-to-one mapping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4569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1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0" y="1330829"/>
            <a:ext cx="52387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8883800" cy="42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30" y="3645024"/>
            <a:ext cx="48652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56792"/>
            <a:ext cx="38766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33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Many-to-one mapping (</a:t>
            </a:r>
            <a:r>
              <a:rPr lang="en-US" sz="2800" dirty="0"/>
              <a:t>&lt;bag&gt;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976664" cy="145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256584" cy="11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56" y="4581128"/>
            <a:ext cx="88773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1411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Many-to-one mapping (&lt;list&gt;)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70413"/>
            <a:ext cx="5256584" cy="11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638" y="1412776"/>
            <a:ext cx="572596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1988840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22" y="3861048"/>
            <a:ext cx="4464496" cy="128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830" y="5301208"/>
            <a:ext cx="88677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3577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Map </a:t>
            </a:r>
            <a:r>
              <a:rPr lang="en-US" sz="2800" dirty="0"/>
              <a:t>mapping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047892" cy="48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113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one-to-many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many-to-one </a:t>
            </a:r>
            <a:r>
              <a:rPr lang="ru-RU" sz="2800" b="1" dirty="0" err="1" smtClean="0"/>
              <a:t>маппинг</a:t>
            </a:r>
            <a:r>
              <a:rPr lang="ru-RU" sz="2800" b="1" dirty="0" smtClean="0"/>
              <a:t> между сущностями.</a:t>
            </a:r>
          </a:p>
          <a:p>
            <a:r>
              <a:rPr lang="ru-RU" sz="2800" b="1" dirty="0" smtClean="0"/>
              <a:t>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5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Many-to-many mapping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108" y="1484784"/>
            <a:ext cx="80867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5108" y="1412776"/>
            <a:ext cx="76893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9789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12776"/>
            <a:ext cx="560590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630576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3907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771728" cy="259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2093"/>
            <a:ext cx="8863728" cy="12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5213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13" y="1484784"/>
            <a:ext cx="85629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835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Many-to-many mapping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340768"/>
            <a:ext cx="59721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917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Fine-grained object models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6929"/>
            <a:ext cx="68103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527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5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Настройте </a:t>
            </a:r>
            <a:r>
              <a:rPr lang="en-US" sz="2800" b="1" dirty="0" smtClean="0"/>
              <a:t>many</a:t>
            </a:r>
            <a:r>
              <a:rPr lang="ru-RU" sz="2800" b="1" dirty="0" smtClean="0"/>
              <a:t>-</a:t>
            </a:r>
            <a:r>
              <a:rPr lang="en-US" sz="2800" b="1" dirty="0" smtClean="0"/>
              <a:t>to</a:t>
            </a:r>
            <a:r>
              <a:rPr lang="ru-RU" sz="2800" b="1" dirty="0" smtClean="0"/>
              <a:t>-</a:t>
            </a:r>
            <a:r>
              <a:rPr lang="en-US" sz="2800" b="1" dirty="0" smtClean="0"/>
              <a:t>many </a:t>
            </a:r>
            <a:r>
              <a:rPr lang="ru-RU" sz="2800" b="1" dirty="0" smtClean="0"/>
              <a:t>отношение между сущностями. Реализуйте операции добавления, удаления и извлечения сущностей. Разработайте меню. Запустите приложение и проверьте его работоспособность.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4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smtClean="0"/>
              <a:t>://docs.jboss.org/hibernate/orm/4.3/reference/en/html/index.html</a:t>
            </a:r>
            <a:endParaRPr lang="ru-RU" dirty="0" smtClean="0"/>
          </a:p>
          <a:p>
            <a:r>
              <a:rPr lang="en-US" dirty="0" smtClean="0"/>
              <a:t>http://viralpatel.net/blogs/category/j2ee/hibernate/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Component mapping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660677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27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43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к существующим сущностям дополнительные поля (например</a:t>
            </a:r>
            <a:r>
              <a:rPr lang="en-US" sz="2800" b="1" dirty="0" smtClean="0"/>
              <a:t>: </a:t>
            </a:r>
            <a:r>
              <a:rPr lang="ru-RU" sz="2800" b="1" dirty="0" smtClean="0"/>
              <a:t>адрес, город, почтовый код) и вынесите эту информацию в отдельный класс. Настройте маппинг и запустите приложение. Опишите ваши проблемы, возникшие в процессе работы.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67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per class hierarchy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1214"/>
            <a:ext cx="3960440" cy="34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29403"/>
            <a:ext cx="2880320" cy="294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722" y="5157192"/>
            <a:ext cx="75152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913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20269</TotalTime>
  <Words>395</Words>
  <Application>Microsoft Office PowerPoint</Application>
  <PresentationFormat>Экран (4:3)</PresentationFormat>
  <Paragraphs>116</Paragraphs>
  <Slides>52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ECHTP</vt:lpstr>
      <vt:lpstr>Hibernate. Углубленный курс. Специализация </vt:lpstr>
      <vt:lpstr>Fine-grained object models</vt:lpstr>
      <vt:lpstr>Fine-grained object models</vt:lpstr>
      <vt:lpstr>Fine-grained object models</vt:lpstr>
      <vt:lpstr>Fine-grained object models</vt:lpstr>
      <vt:lpstr>Component mapping</vt:lpstr>
      <vt:lpstr>Ваши вопросы?</vt:lpstr>
      <vt:lpstr>Практика</vt:lpstr>
      <vt:lpstr>Table per class hierarchy</vt:lpstr>
      <vt:lpstr>Table per class hierarchy</vt:lpstr>
      <vt:lpstr>Table per class hierarchy</vt:lpstr>
      <vt:lpstr>Subclass mapping</vt:lpstr>
      <vt:lpstr>Ваши вопросы?</vt:lpstr>
      <vt:lpstr>Практика</vt:lpstr>
      <vt:lpstr>Table per subclass</vt:lpstr>
      <vt:lpstr>Table per subclass</vt:lpstr>
      <vt:lpstr>Joined-subclass mapping</vt:lpstr>
      <vt:lpstr>Ваши вопросы?</vt:lpstr>
      <vt:lpstr>Практика</vt:lpstr>
      <vt:lpstr>Table Per Concrete class mapping</vt:lpstr>
      <vt:lpstr>Table Per Concrete class mapping</vt:lpstr>
      <vt:lpstr>Table Per Concrete class mapping</vt:lpstr>
      <vt:lpstr>Union-subclass mapping</vt:lpstr>
      <vt:lpstr>Ваши вопросы?</vt:lpstr>
      <vt:lpstr>Практика</vt:lpstr>
      <vt:lpstr>One-to-one mapping</vt:lpstr>
      <vt:lpstr>One-to-one mapping</vt:lpstr>
      <vt:lpstr>One-to-one mapping</vt:lpstr>
      <vt:lpstr>One-to-one mapping</vt:lpstr>
      <vt:lpstr>Ваши вопросы?</vt:lpstr>
      <vt:lpstr>Практика</vt:lpstr>
      <vt:lpstr>One-to-one mapping</vt:lpstr>
      <vt:lpstr>One-to-many mapping</vt:lpstr>
      <vt:lpstr>One-to-many mapping</vt:lpstr>
      <vt:lpstr>One-to-many mapping</vt:lpstr>
      <vt:lpstr>One-to-many mapping</vt:lpstr>
      <vt:lpstr>One-to-many mapping</vt:lpstr>
      <vt:lpstr>Many-to-one mapping</vt:lpstr>
      <vt:lpstr>Many-to-one mapping</vt:lpstr>
      <vt:lpstr>Many-to-one mapping (&lt;bag&gt;)</vt:lpstr>
      <vt:lpstr>Many-to-one mapping (&lt;list&gt;)</vt:lpstr>
      <vt:lpstr>Map mapping</vt:lpstr>
      <vt:lpstr>Ваши вопросы?</vt:lpstr>
      <vt:lpstr>Практика</vt:lpstr>
      <vt:lpstr>Many-to-many mapping</vt:lpstr>
      <vt:lpstr>Many-to-many mapping</vt:lpstr>
      <vt:lpstr>Many-to-many mapping</vt:lpstr>
      <vt:lpstr>Many-to-many mapping</vt:lpstr>
      <vt:lpstr>Many-to-many mapping</vt:lpstr>
      <vt:lpstr>Ваши вопросы?</vt:lpstr>
      <vt:lpstr>Практика</vt:lpstr>
      <vt:lpstr>Литература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1034</cp:revision>
  <dcterms:created xsi:type="dcterms:W3CDTF">2011-03-03T20:51:22Z</dcterms:created>
  <dcterms:modified xsi:type="dcterms:W3CDTF">2016-08-16T12:46:46Z</dcterms:modified>
</cp:coreProperties>
</file>