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4">
  <p:sldMasterIdLst>
    <p:sldMasterId id="2147483684" r:id="rId1"/>
  </p:sldMasterIdLst>
  <p:notesMasterIdLst>
    <p:notesMasterId r:id="rId55"/>
  </p:notesMasterIdLst>
  <p:sldIdLst>
    <p:sldId id="256" r:id="rId2"/>
    <p:sldId id="510" r:id="rId3"/>
    <p:sldId id="511" r:id="rId4"/>
    <p:sldId id="512" r:id="rId5"/>
    <p:sldId id="513" r:id="rId6"/>
    <p:sldId id="515" r:id="rId7"/>
    <p:sldId id="514" r:id="rId8"/>
    <p:sldId id="516" r:id="rId9"/>
    <p:sldId id="517" r:id="rId10"/>
    <p:sldId id="518" r:id="rId11"/>
    <p:sldId id="519" r:id="rId12"/>
    <p:sldId id="521" r:id="rId13"/>
    <p:sldId id="522" r:id="rId14"/>
    <p:sldId id="520" r:id="rId15"/>
    <p:sldId id="523" r:id="rId16"/>
    <p:sldId id="524" r:id="rId17"/>
    <p:sldId id="525" r:id="rId18"/>
    <p:sldId id="526" r:id="rId19"/>
    <p:sldId id="527" r:id="rId20"/>
    <p:sldId id="528" r:id="rId21"/>
    <p:sldId id="529" r:id="rId22"/>
    <p:sldId id="530" r:id="rId23"/>
    <p:sldId id="531" r:id="rId24"/>
    <p:sldId id="532" r:id="rId25"/>
    <p:sldId id="533" r:id="rId26"/>
    <p:sldId id="534" r:id="rId27"/>
    <p:sldId id="535" r:id="rId28"/>
    <p:sldId id="536" r:id="rId29"/>
    <p:sldId id="537" r:id="rId30"/>
    <p:sldId id="538" r:id="rId31"/>
    <p:sldId id="539" r:id="rId32"/>
    <p:sldId id="540" r:id="rId33"/>
    <p:sldId id="541" r:id="rId34"/>
    <p:sldId id="544" r:id="rId35"/>
    <p:sldId id="542" r:id="rId36"/>
    <p:sldId id="543" r:id="rId37"/>
    <p:sldId id="545" r:id="rId38"/>
    <p:sldId id="547" r:id="rId39"/>
    <p:sldId id="548" r:id="rId40"/>
    <p:sldId id="546" r:id="rId41"/>
    <p:sldId id="549" r:id="rId42"/>
    <p:sldId id="550" r:id="rId43"/>
    <p:sldId id="554" r:id="rId44"/>
    <p:sldId id="555" r:id="rId45"/>
    <p:sldId id="556" r:id="rId46"/>
    <p:sldId id="557" r:id="rId47"/>
    <p:sldId id="558" r:id="rId48"/>
    <p:sldId id="551" r:id="rId49"/>
    <p:sldId id="552" r:id="rId50"/>
    <p:sldId id="559" r:id="rId51"/>
    <p:sldId id="561" r:id="rId52"/>
    <p:sldId id="562" r:id="rId53"/>
    <p:sldId id="560" r:id="rId54"/>
  </p:sldIdLst>
  <p:sldSz cx="9144000" cy="6858000" type="screen4x3"/>
  <p:notesSz cx="6858000" cy="9144000"/>
  <p:custDataLst>
    <p:tags r:id="rId56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Раздел по умолчанию" id="{2B3A1E69-B5EE-455E-B3DA-156AC29C85E9}">
          <p14:sldIdLst>
            <p14:sldId id="256"/>
            <p14:sldId id="510"/>
            <p14:sldId id="511"/>
            <p14:sldId id="512"/>
            <p14:sldId id="513"/>
            <p14:sldId id="515"/>
            <p14:sldId id="514"/>
            <p14:sldId id="516"/>
            <p14:sldId id="517"/>
            <p14:sldId id="518"/>
            <p14:sldId id="519"/>
            <p14:sldId id="521"/>
            <p14:sldId id="522"/>
            <p14:sldId id="520"/>
            <p14:sldId id="523"/>
            <p14:sldId id="524"/>
            <p14:sldId id="525"/>
            <p14:sldId id="526"/>
            <p14:sldId id="527"/>
            <p14:sldId id="528"/>
            <p14:sldId id="529"/>
            <p14:sldId id="530"/>
            <p14:sldId id="531"/>
            <p14:sldId id="532"/>
            <p14:sldId id="533"/>
            <p14:sldId id="534"/>
            <p14:sldId id="535"/>
            <p14:sldId id="536"/>
            <p14:sldId id="537"/>
            <p14:sldId id="538"/>
            <p14:sldId id="539"/>
            <p14:sldId id="540"/>
            <p14:sldId id="541"/>
            <p14:sldId id="544"/>
            <p14:sldId id="542"/>
            <p14:sldId id="543"/>
            <p14:sldId id="545"/>
            <p14:sldId id="547"/>
            <p14:sldId id="548"/>
            <p14:sldId id="546"/>
            <p14:sldId id="549"/>
            <p14:sldId id="550"/>
            <p14:sldId id="554"/>
            <p14:sldId id="555"/>
            <p14:sldId id="556"/>
            <p14:sldId id="557"/>
            <p14:sldId id="558"/>
            <p14:sldId id="551"/>
            <p14:sldId id="552"/>
            <p14:sldId id="559"/>
            <p14:sldId id="561"/>
            <p14:sldId id="562"/>
            <p14:sldId id="56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7600" autoAdjust="0"/>
    <p:restoredTop sz="99304" autoAdjust="0"/>
  </p:normalViewPr>
  <p:slideViewPr>
    <p:cSldViewPr>
      <p:cViewPr varScale="1">
        <p:scale>
          <a:sx n="104" d="100"/>
          <a:sy n="104" d="100"/>
        </p:scale>
        <p:origin x="-5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gs" Target="tags/tag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F46506-B779-4117-8B55-0544C7FE9E15}" type="datetimeFigureOut">
              <a:rPr lang="en-US" smtClean="0"/>
              <a:pPr/>
              <a:t>8/29/2016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4FBBA1-408C-4EE7-B0AE-37262F48D4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58833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FBBA1-408C-4EE7-B0AE-37262F48D429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96093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292494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87" y="2924944"/>
            <a:ext cx="9144000" cy="6480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6209928"/>
            <a:ext cx="9144000" cy="64807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876256" y="-27384"/>
            <a:ext cx="1440160" cy="148985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ontent Placeholder 5"/>
          <p:cNvSpPr txBox="1">
            <a:spLocks/>
          </p:cNvSpPr>
          <p:nvPr/>
        </p:nvSpPr>
        <p:spPr>
          <a:xfrm>
            <a:off x="6974904" y="404664"/>
            <a:ext cx="1242864" cy="91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ru-RU" sz="3600" b="1" dirty="0" smtClean="0">
                <a:solidFill>
                  <a:schemeClr val="bg1"/>
                </a:solidFill>
                <a:latin typeface="Century Gothic" pitchFamily="34" charset="0"/>
              </a:rPr>
              <a:t>201</a:t>
            </a:r>
            <a:r>
              <a:rPr lang="en-US" sz="3600" b="1" dirty="0" smtClean="0">
                <a:solidFill>
                  <a:schemeClr val="bg1"/>
                </a:solidFill>
                <a:latin typeface="Century Gothic" pitchFamily="34" charset="0"/>
              </a:rPr>
              <a:t>4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entury Gothic" pitchFamily="34" charset="0"/>
            </a:endParaRPr>
          </a:p>
        </p:txBody>
      </p:sp>
      <p:sp>
        <p:nvSpPr>
          <p:cNvPr id="12" name="Content Placeholder 5"/>
          <p:cNvSpPr txBox="1">
            <a:spLocks/>
          </p:cNvSpPr>
          <p:nvPr/>
        </p:nvSpPr>
        <p:spPr>
          <a:xfrm>
            <a:off x="2627784" y="6351152"/>
            <a:ext cx="5688632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ru-RU" sz="1600" dirty="0" smtClean="0">
                <a:latin typeface="Cambria" pitchFamily="18" charset="0"/>
              </a:rPr>
              <a:t>Образовательный центр Парка высоких технологий, 201</a:t>
            </a:r>
            <a:r>
              <a:rPr lang="en-US" sz="1600" dirty="0" smtClean="0">
                <a:latin typeface="Cambria" pitchFamily="18" charset="0"/>
              </a:rPr>
              <a:t>4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mbria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27784" y="1844824"/>
            <a:ext cx="5686400" cy="1470025"/>
          </a:xfrm>
        </p:spPr>
        <p:txBody>
          <a:bodyPr>
            <a:normAutofit/>
          </a:bodyPr>
          <a:lstStyle>
            <a:lvl1pPr algn="l">
              <a:defRPr sz="6000">
                <a:solidFill>
                  <a:schemeClr val="bg1"/>
                </a:solidFill>
                <a:latin typeface="Impact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27784" y="3886200"/>
            <a:ext cx="5680720" cy="838944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  <a:latin typeface="Cambr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05940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74080" y="6356350"/>
            <a:ext cx="44239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204660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68760"/>
            <a:ext cx="2057400" cy="485740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68760"/>
            <a:ext cx="6019800" cy="485740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74080" y="6356350"/>
            <a:ext cx="44239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5641356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74080" y="6356350"/>
            <a:ext cx="44239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l">
              <a:spcBef>
                <a:spcPts val="600"/>
              </a:spcBef>
              <a:buSzPct val="75000"/>
              <a:defRPr/>
            </a:lvl1pPr>
            <a:lvl2pPr algn="l">
              <a:spcBef>
                <a:spcPts val="600"/>
              </a:spcBef>
              <a:defRPr/>
            </a:lvl2pPr>
            <a:lvl3pPr algn="l">
              <a:spcBef>
                <a:spcPts val="600"/>
              </a:spcBef>
              <a:defRPr/>
            </a:lvl3pPr>
            <a:lvl4pPr algn="l">
              <a:spcBef>
                <a:spcPts val="600"/>
              </a:spcBef>
              <a:defRPr/>
            </a:lvl4pPr>
            <a:lvl5pPr algn="l">
              <a:spcBef>
                <a:spcPts val="60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0000" y="6356350"/>
            <a:ext cx="648072" cy="365125"/>
          </a:xfrm>
          <a:prstGeom prst="rect">
            <a:avLst/>
          </a:prstGeom>
        </p:spPr>
        <p:txBody>
          <a:bodyPr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427571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l">
              <a:defRPr sz="4000" b="1" cap="all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  <a:latin typeface="Impact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8424" y="6381328"/>
            <a:ext cx="648072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336347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74080" y="6356350"/>
            <a:ext cx="44239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4175626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474080" y="6356350"/>
            <a:ext cx="44239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656037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74080" y="6356350"/>
            <a:ext cx="44239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171995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74080" y="6356350"/>
            <a:ext cx="44239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591188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19256" cy="5636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12776"/>
            <a:ext cx="5111750" cy="47133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74080" y="6356350"/>
            <a:ext cx="44239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4199827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74080" y="6356350"/>
            <a:ext cx="44239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658652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9269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87" y="692696"/>
            <a:ext cx="9144000" cy="1800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6533964"/>
            <a:ext cx="9144000" cy="32403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3528" y="44624"/>
            <a:ext cx="8229600" cy="5620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5"/>
          <p:cNvSpPr txBox="1">
            <a:spLocks/>
          </p:cNvSpPr>
          <p:nvPr/>
        </p:nvSpPr>
        <p:spPr>
          <a:xfrm>
            <a:off x="326510" y="6525344"/>
            <a:ext cx="5496010" cy="3326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ru-RU" sz="1400" dirty="0" smtClean="0">
                <a:latin typeface="Cambria" pitchFamily="18" charset="0"/>
              </a:rPr>
              <a:t>Образовательный центр Парка высоких технологий, 201</a:t>
            </a:r>
            <a:r>
              <a:rPr lang="en-US" sz="1400" dirty="0" smtClean="0">
                <a:latin typeface="Cambria" pitchFamily="18" charset="0"/>
              </a:rPr>
              <a:t>4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mbria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388424" y="6209928"/>
            <a:ext cx="635066" cy="64807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79935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Impact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FFC000"/>
        </a:buClr>
        <a:buFont typeface="Wingdings" pitchFamily="2" charset="2"/>
        <a:buChar char=""/>
        <a:defRPr sz="3200" kern="1200">
          <a:solidFill>
            <a:schemeClr val="tx1"/>
          </a:solidFill>
          <a:latin typeface="Cambria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2800" kern="1200">
          <a:solidFill>
            <a:schemeClr val="tx1"/>
          </a:solidFill>
          <a:latin typeface="Cambria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mbria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mbria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mbria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2463031"/>
            <a:ext cx="7848872" cy="1470025"/>
          </a:xfrm>
        </p:spPr>
        <p:txBody>
          <a:bodyPr>
            <a:noAutofit/>
          </a:bodyPr>
          <a:lstStyle/>
          <a:p>
            <a:r>
              <a:rPr lang="en-US" sz="3600" dirty="0" smtClean="0"/>
              <a:t>Hibernate.</a:t>
            </a:r>
            <a:br>
              <a:rPr lang="en-US" sz="3600" dirty="0" smtClean="0"/>
            </a:br>
            <a:r>
              <a:rPr lang="ru-RU" sz="3600" dirty="0" smtClean="0"/>
              <a:t>Углубленный</a:t>
            </a:r>
            <a:r>
              <a:rPr lang="en-US" sz="3600" dirty="0" smtClean="0"/>
              <a:t> </a:t>
            </a:r>
            <a:r>
              <a:rPr lang="en-US" sz="3600" dirty="0"/>
              <a:t>курс</a:t>
            </a:r>
            <a:r>
              <a:rPr lang="ru-RU" sz="3600" dirty="0"/>
              <a:t>. </a:t>
            </a:r>
            <a:r>
              <a:rPr lang="ru-RU" sz="3600" dirty="0" smtClean="0"/>
              <a:t>Специализация</a:t>
            </a:r>
            <a:r>
              <a:rPr lang="en-US" sz="3600" dirty="0" smtClean="0"/>
              <a:t/>
            </a:r>
            <a:br>
              <a:rPr lang="en-US" sz="3600" dirty="0" smtClean="0"/>
            </a:br>
            <a:endParaRPr lang="ru-RU" sz="3600" dirty="0"/>
          </a:p>
        </p:txBody>
      </p:sp>
      <p:pic>
        <p:nvPicPr>
          <p:cNvPr id="4" name="Picture 5" descr="agile_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36096" y="3645024"/>
            <a:ext cx="3290888" cy="244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916238" y="3886200"/>
            <a:ext cx="2376487" cy="838944"/>
          </a:xfrm>
        </p:spPr>
        <p:txBody>
          <a:bodyPr>
            <a:normAutofit lnSpcReduction="10000"/>
          </a:bodyPr>
          <a:lstStyle/>
          <a:p>
            <a:r>
              <a:rPr lang="ru-RU" b="1" dirty="0" smtClean="0">
                <a:solidFill>
                  <a:srgbClr val="C00000"/>
                </a:solidFill>
              </a:rPr>
              <a:t>Иван Спресов</a:t>
            </a:r>
          </a:p>
          <a:p>
            <a:r>
              <a:rPr lang="ru-RU" b="1" dirty="0" smtClean="0">
                <a:solidFill>
                  <a:srgbClr val="C00000"/>
                </a:solidFill>
              </a:rPr>
              <a:t>Юлий Слабко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1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GROUP BY </a:t>
            </a:r>
            <a:r>
              <a:rPr lang="en-US" sz="2800" dirty="0" smtClean="0"/>
              <a:t>Clause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964704"/>
          </a:xfrm>
        </p:spPr>
        <p:txBody>
          <a:bodyPr>
            <a:normAutofit/>
          </a:bodyPr>
          <a:lstStyle/>
          <a:p>
            <a:r>
              <a:rPr lang="ru-RU" sz="2400" dirty="0" smtClean="0"/>
              <a:t>Условие </a:t>
            </a:r>
            <a:r>
              <a:rPr lang="en-US" sz="2400" dirty="0" smtClean="0"/>
              <a:t>Group By </a:t>
            </a:r>
            <a:r>
              <a:rPr lang="ru-RU" sz="2400" dirty="0" smtClean="0"/>
              <a:t>применяется для группировки собранных данных по какому-либо свойству объекта.</a:t>
            </a:r>
            <a:endParaRPr lang="ru-RU" sz="240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1559" y="2564904"/>
            <a:ext cx="7739443" cy="1512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683568" y="4437112"/>
            <a:ext cx="15502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Object[2]:Ivan</a:t>
            </a:r>
            <a:endParaRPr lang="ru-RU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084674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Using Named </a:t>
            </a:r>
            <a:r>
              <a:rPr lang="en-US" sz="2800" dirty="0" smtClean="0"/>
              <a:t>Param</a:t>
            </a:r>
            <a:r>
              <a:rPr lang="en-US" sz="2800" dirty="0"/>
              <a:t>e</a:t>
            </a:r>
            <a:r>
              <a:rPr lang="en-US" sz="2800" dirty="0" smtClean="0"/>
              <a:t>ters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964704"/>
          </a:xfrm>
        </p:spPr>
        <p:txBody>
          <a:bodyPr>
            <a:normAutofit/>
          </a:bodyPr>
          <a:lstStyle/>
          <a:p>
            <a:r>
              <a:rPr lang="en-US" sz="2400" dirty="0" smtClean="0"/>
              <a:t>Named Parameters </a:t>
            </a:r>
            <a:r>
              <a:rPr lang="ru-RU" sz="2400" dirty="0" smtClean="0"/>
              <a:t>используются для задания значения переменной в </a:t>
            </a:r>
            <a:r>
              <a:rPr lang="en-US" sz="2400" dirty="0" smtClean="0"/>
              <a:t>HQL-</a:t>
            </a:r>
            <a:r>
              <a:rPr lang="ru-RU" sz="2400" dirty="0" smtClean="0"/>
              <a:t>запрос.</a:t>
            </a:r>
            <a:endParaRPr lang="ru-RU" sz="2400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9552" y="2636912"/>
            <a:ext cx="8140504" cy="1368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5220072" y="2564904"/>
            <a:ext cx="316835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471144" y="4437112"/>
            <a:ext cx="82089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Hibernate: select employee0_.firstname as col_0_0_ from </a:t>
            </a:r>
            <a:r>
              <a:rPr lang="en-US" dirty="0" err="1"/>
              <a:t>ivan.T_EMPLOYEE</a:t>
            </a:r>
            <a:r>
              <a:rPr lang="en-US" dirty="0"/>
              <a:t> employee0_ where employee0_.F_EMPLOYEE_ID=?</a:t>
            </a:r>
          </a:p>
          <a:p>
            <a:r>
              <a:rPr lang="en-US" dirty="0"/>
              <a:t>2012-12-20 </a:t>
            </a:r>
            <a:r>
              <a:rPr lang="en-US" dirty="0" smtClean="0"/>
              <a:t>XX:XX:XX,640 </a:t>
            </a:r>
            <a:r>
              <a:rPr lang="en-US" dirty="0"/>
              <a:t>INFO  - Ivan</a:t>
            </a:r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0355043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2636912"/>
            <a:ext cx="7772400" cy="1362075"/>
          </a:xfrm>
        </p:spPr>
        <p:txBody>
          <a:bodyPr>
            <a:normAutofit/>
          </a:bodyPr>
          <a:lstStyle/>
          <a:p>
            <a:r>
              <a:rPr lang="ru-RU" b="0" dirty="0" smtClean="0">
                <a:solidFill>
                  <a:schemeClr val="bg1">
                    <a:lumMod val="50000"/>
                  </a:schemeClr>
                </a:solidFill>
              </a:rPr>
              <a:t>Ваши вопросы?</a:t>
            </a:r>
            <a:endParaRPr lang="en-US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445445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Практика</a:t>
            </a:r>
            <a:endParaRPr lang="ru-RU" sz="28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28596" y="1571612"/>
            <a:ext cx="851480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 smtClean="0"/>
              <a:t>Изменить </a:t>
            </a:r>
            <a:r>
              <a:rPr lang="en-US" sz="2800" b="1" dirty="0" smtClean="0"/>
              <a:t>Dao</a:t>
            </a:r>
            <a:r>
              <a:rPr lang="ru-RU" sz="2800" b="1" dirty="0" smtClean="0"/>
              <a:t> таким образом, чтобы он искал информацию о сущностях по имени, идентификатору, нескольким полям, группировал по различным полям и возвращал объекты разных типов.</a:t>
            </a:r>
            <a:endParaRPr lang="ru-RU" sz="2800" b="1" dirty="0"/>
          </a:p>
        </p:txBody>
      </p:sp>
      <p:pic>
        <p:nvPicPr>
          <p:cNvPr id="5" name="Picture 2" descr="http://www.ashtanga.su/wp-content/uploads/2012/01/yog99_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32040" y="3463034"/>
            <a:ext cx="3144423" cy="2971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13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166809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UPDATE </a:t>
            </a:r>
            <a:r>
              <a:rPr lang="en-US" sz="2800" dirty="0" smtClean="0"/>
              <a:t>Clause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964704"/>
          </a:xfrm>
        </p:spPr>
        <p:txBody>
          <a:bodyPr>
            <a:normAutofit/>
          </a:bodyPr>
          <a:lstStyle/>
          <a:p>
            <a:r>
              <a:rPr lang="en-US" sz="2400" dirty="0" smtClean="0"/>
              <a:t>Update </a:t>
            </a:r>
            <a:r>
              <a:rPr lang="ru-RU" sz="2400" dirty="0" smtClean="0"/>
              <a:t>применяется для обновления полей и свойств объектов в </a:t>
            </a:r>
            <a:r>
              <a:rPr lang="en-US" sz="2400" dirty="0" smtClean="0"/>
              <a:t>HQL.</a:t>
            </a:r>
            <a:endParaRPr lang="ru-RU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46451" y="2470641"/>
            <a:ext cx="5715000" cy="300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14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3615463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DELETE </a:t>
            </a:r>
            <a:r>
              <a:rPr lang="en-US" sz="2800" dirty="0" smtClean="0"/>
              <a:t>Clause</a:t>
            </a:r>
            <a:endParaRPr lang="en-US" sz="2800" dirty="0"/>
          </a:p>
        </p:txBody>
      </p:sp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964704"/>
          </a:xfrm>
        </p:spPr>
        <p:txBody>
          <a:bodyPr>
            <a:normAutofit/>
          </a:bodyPr>
          <a:lstStyle/>
          <a:p>
            <a:r>
              <a:rPr lang="en-US" sz="2400" dirty="0" smtClean="0"/>
              <a:t>Delete </a:t>
            </a:r>
            <a:r>
              <a:rPr lang="ru-RU" sz="2400" dirty="0" smtClean="0"/>
              <a:t>применяется для</a:t>
            </a:r>
            <a:r>
              <a:rPr lang="en-US" sz="2400" dirty="0"/>
              <a:t> </a:t>
            </a:r>
            <a:r>
              <a:rPr lang="ru-RU" sz="2400" dirty="0" smtClean="0"/>
              <a:t>удаления одного или более объектов.</a:t>
            </a:r>
            <a:endParaRPr lang="ru-RU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7584" y="2647949"/>
            <a:ext cx="6048672" cy="21995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1187624" y="3645024"/>
            <a:ext cx="5688632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3567" y="5138158"/>
            <a:ext cx="5976665" cy="568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15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3946064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INSERT </a:t>
            </a:r>
            <a:r>
              <a:rPr lang="en-US" sz="2800" dirty="0" smtClean="0"/>
              <a:t>Clause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3671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Insert </a:t>
            </a:r>
            <a:r>
              <a:rPr lang="ru-RU" sz="2400" dirty="0" smtClean="0"/>
              <a:t>применяется, когда нужно внести одну запись из другой, или другого объекта.</a:t>
            </a:r>
            <a:endParaRPr lang="en-US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3568" y="2564904"/>
            <a:ext cx="7210425" cy="181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971600" y="3212976"/>
            <a:ext cx="6840760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99592" y="4653136"/>
            <a:ext cx="4166863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16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1051793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2636912"/>
            <a:ext cx="7772400" cy="1362075"/>
          </a:xfrm>
        </p:spPr>
        <p:txBody>
          <a:bodyPr>
            <a:normAutofit/>
          </a:bodyPr>
          <a:lstStyle/>
          <a:p>
            <a:r>
              <a:rPr lang="ru-RU" b="0" dirty="0" smtClean="0">
                <a:solidFill>
                  <a:schemeClr val="bg1">
                    <a:lumMod val="50000"/>
                  </a:schemeClr>
                </a:solidFill>
              </a:rPr>
              <a:t>Ваши вопросы?</a:t>
            </a:r>
            <a:endParaRPr lang="en-US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17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062813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Практика</a:t>
            </a:r>
            <a:endParaRPr lang="ru-RU" sz="28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539552" y="1571612"/>
            <a:ext cx="851480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 smtClean="0"/>
              <a:t>Изменить </a:t>
            </a:r>
            <a:r>
              <a:rPr lang="en-US" sz="2800" b="1" dirty="0" smtClean="0"/>
              <a:t>Dao</a:t>
            </a:r>
            <a:r>
              <a:rPr lang="ru-RU" sz="2800" b="1" dirty="0" smtClean="0"/>
              <a:t> таким образом, чтобы в нем был метод, который копирует некоторые поля другого объекта и вносит их в базу. Также хотелось бы увидеть методы по удалению объектов.</a:t>
            </a:r>
            <a:endParaRPr lang="ru-RU" sz="2800" b="1" dirty="0"/>
          </a:p>
        </p:txBody>
      </p:sp>
      <p:pic>
        <p:nvPicPr>
          <p:cNvPr id="5" name="Picture 2" descr="http://www.ashtanga.su/wp-content/uploads/2012/01/yog99_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32040" y="3463034"/>
            <a:ext cx="3144423" cy="2971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18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18570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Aggregate </a:t>
            </a:r>
            <a:r>
              <a:rPr lang="en-US" sz="2800" dirty="0" smtClean="0"/>
              <a:t>Methods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507288" cy="4032448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HQL </a:t>
            </a:r>
            <a:r>
              <a:rPr lang="ru-RU" dirty="0" smtClean="0"/>
              <a:t>содержит ряд агрегационных функций</a:t>
            </a:r>
            <a:r>
              <a:rPr lang="en-US" dirty="0" smtClean="0"/>
              <a:t>:</a:t>
            </a:r>
          </a:p>
          <a:p>
            <a:pPr>
              <a:buNone/>
            </a:pPr>
            <a:endParaRPr lang="en-US" sz="900" dirty="0" smtClean="0"/>
          </a:p>
          <a:p>
            <a:r>
              <a:rPr lang="en-US" dirty="0" err="1" smtClean="0"/>
              <a:t>avg</a:t>
            </a:r>
            <a:r>
              <a:rPr lang="en-US" dirty="0" smtClean="0"/>
              <a:t>(property </a:t>
            </a:r>
            <a:r>
              <a:rPr lang="en-US" dirty="0"/>
              <a:t>name</a:t>
            </a:r>
            <a:r>
              <a:rPr lang="en-US" dirty="0" smtClean="0"/>
              <a:t>)</a:t>
            </a:r>
          </a:p>
          <a:p>
            <a:r>
              <a:rPr lang="en-US" dirty="0"/>
              <a:t>count(property name or </a:t>
            </a:r>
            <a:r>
              <a:rPr lang="en-US" dirty="0" smtClean="0"/>
              <a:t>*)</a:t>
            </a:r>
          </a:p>
          <a:p>
            <a:r>
              <a:rPr lang="en-US" dirty="0"/>
              <a:t>max(property name</a:t>
            </a:r>
            <a:r>
              <a:rPr lang="en-US" dirty="0" smtClean="0"/>
              <a:t>)</a:t>
            </a:r>
          </a:p>
          <a:p>
            <a:r>
              <a:rPr lang="en-US" dirty="0"/>
              <a:t>min(property name</a:t>
            </a:r>
            <a:r>
              <a:rPr lang="en-US" dirty="0" smtClean="0"/>
              <a:t>)</a:t>
            </a:r>
          </a:p>
          <a:p>
            <a:r>
              <a:rPr lang="en-US" dirty="0"/>
              <a:t>sum(property name)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19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050683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Hibernate Query Language (HQL)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340768"/>
            <a:ext cx="8229600" cy="3124944"/>
          </a:xfrm>
        </p:spPr>
        <p:txBody>
          <a:bodyPr>
            <a:normAutofit/>
          </a:bodyPr>
          <a:lstStyle/>
          <a:p>
            <a:r>
              <a:rPr lang="en-US" b="1" dirty="0"/>
              <a:t>Hibernate Query Language (HQL</a:t>
            </a:r>
            <a:r>
              <a:rPr lang="en-US" b="1" dirty="0" smtClean="0"/>
              <a:t>)</a:t>
            </a:r>
            <a:r>
              <a:rPr lang="ru-RU" b="1" dirty="0" smtClean="0"/>
              <a:t> - </a:t>
            </a:r>
            <a:r>
              <a:rPr lang="ru-RU" dirty="0" smtClean="0"/>
              <a:t>это объектно ориентированный язык запросов, похожий на </a:t>
            </a:r>
            <a:r>
              <a:rPr lang="en-US" dirty="0" smtClean="0"/>
              <a:t>SQL, </a:t>
            </a:r>
            <a:r>
              <a:rPr lang="ru-RU" dirty="0" smtClean="0"/>
              <a:t>но вместо операций над таблицами</a:t>
            </a:r>
            <a:r>
              <a:rPr lang="en-US" dirty="0" smtClean="0"/>
              <a:t> </a:t>
            </a:r>
            <a:r>
              <a:rPr lang="ru-RU" dirty="0" smtClean="0"/>
              <a:t>и колонками, </a:t>
            </a:r>
            <a:r>
              <a:rPr lang="en-US" dirty="0" smtClean="0"/>
              <a:t>HQL </a:t>
            </a:r>
            <a:r>
              <a:rPr lang="ru-RU" dirty="0" smtClean="0"/>
              <a:t>работает с </a:t>
            </a:r>
            <a:r>
              <a:rPr lang="en-US" dirty="0"/>
              <a:t>persistent </a:t>
            </a:r>
            <a:r>
              <a:rPr lang="en-US" dirty="0" smtClean="0"/>
              <a:t>objects</a:t>
            </a:r>
            <a:r>
              <a:rPr lang="ru-RU" dirty="0" smtClean="0"/>
              <a:t> и их свойствами</a:t>
            </a:r>
            <a:r>
              <a:rPr lang="en-US" dirty="0" smtClean="0"/>
              <a:t>.</a:t>
            </a:r>
            <a:endParaRPr lang="ru-RU" dirty="0"/>
          </a:p>
        </p:txBody>
      </p:sp>
      <p:pic>
        <p:nvPicPr>
          <p:cNvPr id="4100" name="Picture 4" descr="http://mctb.ru/u/dd/articles/152/fot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39952" y="3938940"/>
            <a:ext cx="3157392" cy="2368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0653434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Aggregate </a:t>
            </a:r>
            <a:r>
              <a:rPr lang="en-US" sz="2800" dirty="0" smtClean="0"/>
              <a:t>Methods</a:t>
            </a:r>
            <a:endParaRPr lang="en-US" sz="2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5576" y="1700808"/>
            <a:ext cx="7522692" cy="22440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1187624" y="2708920"/>
            <a:ext cx="7090644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59334" y="4293096"/>
            <a:ext cx="7115175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20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0588588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2636912"/>
            <a:ext cx="7772400" cy="1362075"/>
          </a:xfrm>
        </p:spPr>
        <p:txBody>
          <a:bodyPr>
            <a:normAutofit/>
          </a:bodyPr>
          <a:lstStyle/>
          <a:p>
            <a:r>
              <a:rPr lang="ru-RU" b="0" dirty="0" smtClean="0">
                <a:solidFill>
                  <a:schemeClr val="bg1">
                    <a:lumMod val="50000"/>
                  </a:schemeClr>
                </a:solidFill>
              </a:rPr>
              <a:t>Ваши вопросы?</a:t>
            </a:r>
            <a:endParaRPr lang="en-US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21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121980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Практика</a:t>
            </a:r>
            <a:endParaRPr lang="ru-RU" sz="28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539552" y="1571612"/>
            <a:ext cx="851480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 smtClean="0"/>
              <a:t>Добавьте функционал агрегационных функций в ваш </a:t>
            </a:r>
            <a:r>
              <a:rPr lang="en-US" sz="2800" b="1" dirty="0" smtClean="0"/>
              <a:t>DAO: </a:t>
            </a:r>
            <a:r>
              <a:rPr lang="ru-RU" sz="2800" b="1" dirty="0" smtClean="0"/>
              <a:t>максимальные и средние значения параметров, суммы и общее количество элементов. Запустите приложение и проверьте результат. </a:t>
            </a:r>
            <a:endParaRPr lang="ru-RU" sz="2800" b="1" dirty="0"/>
          </a:p>
        </p:txBody>
      </p:sp>
      <p:pic>
        <p:nvPicPr>
          <p:cNvPr id="5" name="Picture 2" descr="http://www.ashtanga.su/wp-content/uploads/2012/01/yog99_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32040" y="3463034"/>
            <a:ext cx="3144423" cy="2971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22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090814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Pagination using </a:t>
            </a:r>
            <a:r>
              <a:rPr lang="en-US" sz="2800" dirty="0" smtClean="0"/>
              <a:t>Query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Пагинация –это разбиение результата на страницы, т.е. на коллекции части ограниченного размера. Для пагинации в </a:t>
            </a:r>
            <a:r>
              <a:rPr lang="en-US" dirty="0" smtClean="0"/>
              <a:t>hibernate </a:t>
            </a:r>
            <a:r>
              <a:rPr lang="ru-RU" dirty="0" smtClean="0"/>
              <a:t>существуют следующие методы</a:t>
            </a:r>
            <a:r>
              <a:rPr lang="en-US" dirty="0" smtClean="0"/>
              <a:t>:</a:t>
            </a:r>
          </a:p>
          <a:p>
            <a:r>
              <a:rPr lang="en-US" b="1" dirty="0"/>
              <a:t>Query </a:t>
            </a:r>
            <a:r>
              <a:rPr lang="en-US" b="1" dirty="0" err="1"/>
              <a:t>setFirstResult</a:t>
            </a:r>
            <a:r>
              <a:rPr lang="en-US" b="1" dirty="0"/>
              <a:t>(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err="1"/>
              <a:t>startPosition</a:t>
            </a:r>
            <a:r>
              <a:rPr lang="en-US" b="1" dirty="0" smtClean="0"/>
              <a:t>)</a:t>
            </a:r>
          </a:p>
          <a:p>
            <a:r>
              <a:rPr lang="en-US" b="1" dirty="0"/>
              <a:t>Query </a:t>
            </a:r>
            <a:r>
              <a:rPr lang="en-US" b="1" dirty="0" err="1"/>
              <a:t>setMaxResults</a:t>
            </a:r>
            <a:r>
              <a:rPr lang="en-US" b="1" dirty="0"/>
              <a:t>(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err="1"/>
              <a:t>maxResult</a:t>
            </a:r>
            <a:r>
              <a:rPr lang="en-US" b="1" dirty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23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8619259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Pagination using Query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1560" y="1340768"/>
            <a:ext cx="4752528" cy="32500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95936" y="2642050"/>
            <a:ext cx="4210050" cy="363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24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40740731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2636912"/>
            <a:ext cx="7772400" cy="1362075"/>
          </a:xfrm>
        </p:spPr>
        <p:txBody>
          <a:bodyPr>
            <a:normAutofit/>
          </a:bodyPr>
          <a:lstStyle/>
          <a:p>
            <a:r>
              <a:rPr lang="ru-RU" b="0" dirty="0" smtClean="0">
                <a:solidFill>
                  <a:schemeClr val="bg1">
                    <a:lumMod val="50000"/>
                  </a:schemeClr>
                </a:solidFill>
              </a:rPr>
              <a:t>Ваши вопросы?</a:t>
            </a:r>
            <a:endParaRPr lang="en-US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25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511152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Практика</a:t>
            </a:r>
            <a:endParaRPr lang="ru-RU" sz="28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539552" y="1571612"/>
            <a:ext cx="851480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 smtClean="0"/>
              <a:t>Реализуйте механизм пагинации для результата ваших запросов. На странице должно быть не больше 3 объектов. Запустите приложение и проверьте результат.</a:t>
            </a:r>
            <a:endParaRPr lang="ru-RU" sz="2800" b="1" dirty="0"/>
          </a:p>
        </p:txBody>
      </p:sp>
      <p:pic>
        <p:nvPicPr>
          <p:cNvPr id="5" name="Picture 2" descr="http://www.ashtanga.su/wp-content/uploads/2012/01/yog99_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32040" y="3463034"/>
            <a:ext cx="3144423" cy="2971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26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186541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2564904"/>
            <a:ext cx="5472608" cy="2579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Hibernate Criteria </a:t>
            </a:r>
            <a:r>
              <a:rPr lang="en-US" sz="2800" dirty="0" smtClean="0"/>
              <a:t>Queries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073427"/>
          </a:xfrm>
        </p:spPr>
        <p:txBody>
          <a:bodyPr/>
          <a:lstStyle/>
          <a:p>
            <a:r>
              <a:rPr lang="en-US" dirty="0"/>
              <a:t>Hibernate Criteria </a:t>
            </a:r>
            <a:r>
              <a:rPr lang="en-US" dirty="0" smtClean="0"/>
              <a:t>Queries</a:t>
            </a:r>
            <a:r>
              <a:rPr lang="ru-RU" dirty="0" smtClean="0"/>
              <a:t> – представляет объектно-ориентированную альтернативу </a:t>
            </a:r>
            <a:r>
              <a:rPr lang="en-US" dirty="0" smtClean="0"/>
              <a:t>HQL.</a:t>
            </a:r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43608" y="3933056"/>
            <a:ext cx="4752528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27</a:t>
            </a:fld>
            <a:endParaRPr lang="ru-RU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5" y="5157192"/>
            <a:ext cx="6771233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769110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556792"/>
            <a:ext cx="8580954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Restrictions with </a:t>
            </a:r>
            <a:r>
              <a:rPr lang="en-US" sz="2800" dirty="0" smtClean="0"/>
              <a:t>Criteria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467544" y="1880828"/>
            <a:ext cx="6696744" cy="3960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51520" y="3429000"/>
            <a:ext cx="857203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Hibernate: select </a:t>
            </a:r>
            <a:r>
              <a:rPr lang="en-US" sz="1600" dirty="0" err="1" smtClean="0"/>
              <a:t>this_.ID</a:t>
            </a:r>
            <a:r>
              <a:rPr lang="en-US" sz="1600" dirty="0" smtClean="0"/>
              <a:t> as ID1_0_0_, </a:t>
            </a:r>
            <a:r>
              <a:rPr lang="en-US" sz="1600" dirty="0" err="1" smtClean="0"/>
              <a:t>this_.NAME</a:t>
            </a:r>
            <a:r>
              <a:rPr lang="en-US" sz="1600" dirty="0" smtClean="0"/>
              <a:t> as NAME2_0_0_, </a:t>
            </a:r>
            <a:r>
              <a:rPr lang="en-US" sz="1600" dirty="0" err="1" smtClean="0"/>
              <a:t>this_.AGE</a:t>
            </a:r>
            <a:r>
              <a:rPr lang="en-US" sz="1600" dirty="0" smtClean="0"/>
              <a:t> as AGE3_0_0_, </a:t>
            </a:r>
            <a:r>
              <a:rPr lang="en-US" sz="1600" dirty="0" err="1" smtClean="0"/>
              <a:t>this_.SALARY</a:t>
            </a:r>
            <a:r>
              <a:rPr lang="en-US" sz="1600" dirty="0" smtClean="0"/>
              <a:t> as SALARY4_0_0_ from EMPLOYEE this_ where </a:t>
            </a:r>
            <a:r>
              <a:rPr lang="en-US" sz="1600" dirty="0" err="1" smtClean="0"/>
              <a:t>this_.NAME</a:t>
            </a:r>
            <a:r>
              <a:rPr lang="en-US" sz="1600" dirty="0" smtClean="0"/>
              <a:t>=?</a:t>
            </a:r>
            <a:endParaRPr lang="en-US" sz="1600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28</a:t>
            </a:fld>
            <a:endParaRPr lang="ru-RU" dirty="0"/>
          </a:p>
        </p:txBody>
      </p:sp>
      <p:sp>
        <p:nvSpPr>
          <p:cNvPr id="7" name="Rectangle 6"/>
          <p:cNvSpPr/>
          <p:nvPr/>
        </p:nvSpPr>
        <p:spPr>
          <a:xfrm>
            <a:off x="251520" y="4509120"/>
            <a:ext cx="864096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 smtClean="0">
                <a:solidFill>
                  <a:schemeClr val="accent6">
                    <a:lumMod val="50000"/>
                  </a:schemeClr>
                </a:solidFill>
              </a:rPr>
              <a:t>org.hibernate.engine.jdbc.internal.JdbcCoordinatorImpl</a:t>
            </a: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</a:rPr>
              <a:t> 2014-12-15 10:43:14,533 TRACE - Releasing statement [com.mysql.jdbc.JDBC4PreparedStatement@6fd9178: select </a:t>
            </a:r>
            <a:r>
              <a:rPr lang="en-US" sz="1600" dirty="0" err="1" smtClean="0">
                <a:solidFill>
                  <a:schemeClr val="accent6">
                    <a:lumMod val="50000"/>
                  </a:schemeClr>
                </a:solidFill>
              </a:rPr>
              <a:t>this_.ID</a:t>
            </a: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</a:rPr>
              <a:t> as ID1_0_0_, </a:t>
            </a:r>
            <a:r>
              <a:rPr lang="en-US" sz="1600" dirty="0" err="1" smtClean="0">
                <a:solidFill>
                  <a:schemeClr val="accent6">
                    <a:lumMod val="50000"/>
                  </a:schemeClr>
                </a:solidFill>
              </a:rPr>
              <a:t>this_.NAME</a:t>
            </a: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</a:rPr>
              <a:t> as NAME2_0_0_, </a:t>
            </a:r>
            <a:r>
              <a:rPr lang="en-US" sz="1600" dirty="0" err="1" smtClean="0">
                <a:solidFill>
                  <a:schemeClr val="accent6">
                    <a:lumMod val="50000"/>
                  </a:schemeClr>
                </a:solidFill>
              </a:rPr>
              <a:t>this_.AGE</a:t>
            </a: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</a:rPr>
              <a:t> as AGE3_0_0_, </a:t>
            </a:r>
            <a:r>
              <a:rPr lang="en-US" sz="1600" dirty="0" err="1" smtClean="0">
                <a:solidFill>
                  <a:schemeClr val="accent6">
                    <a:lumMod val="50000"/>
                  </a:schemeClr>
                </a:solidFill>
              </a:rPr>
              <a:t>this_.SALARY</a:t>
            </a: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</a:rPr>
              <a:t> as SALARY4_0_0_ from EMPLOYEE this_ where </a:t>
            </a:r>
            <a:r>
              <a:rPr lang="en-US" sz="1600" dirty="0" err="1" smtClean="0">
                <a:solidFill>
                  <a:schemeClr val="accent6">
                    <a:lumMod val="50000"/>
                  </a:schemeClr>
                </a:solidFill>
              </a:rPr>
              <a:t>this_.NAME</a:t>
            </a: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</a:rPr>
              <a:t>='Yuli']</a:t>
            </a:r>
            <a:endParaRPr lang="en-US" sz="16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62004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Restrictions with </a:t>
            </a:r>
            <a:r>
              <a:rPr lang="en-US" sz="2800" dirty="0" smtClean="0"/>
              <a:t>Criteria (&gt;)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539552" y="1556792"/>
            <a:ext cx="828092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Criteria </a:t>
            </a:r>
            <a:r>
              <a:rPr lang="en-US" sz="2400" dirty="0" err="1" smtClean="0"/>
              <a:t>criteria</a:t>
            </a:r>
            <a:r>
              <a:rPr lang="en-US" sz="2400" dirty="0" smtClean="0"/>
              <a:t> = </a:t>
            </a:r>
            <a:r>
              <a:rPr lang="en-US" sz="2400" dirty="0" err="1" smtClean="0"/>
              <a:t>session.createCriteria</a:t>
            </a:r>
            <a:r>
              <a:rPr lang="en-US" sz="2400" dirty="0" smtClean="0"/>
              <a:t>(</a:t>
            </a:r>
            <a:r>
              <a:rPr lang="en-US" sz="2400" dirty="0" err="1" smtClean="0"/>
              <a:t>Employee.class</a:t>
            </a:r>
            <a:r>
              <a:rPr lang="en-US" sz="2400" dirty="0" smtClean="0"/>
              <a:t>);</a:t>
            </a:r>
          </a:p>
          <a:p>
            <a:r>
              <a:rPr lang="en-US" sz="2400" b="1" dirty="0" err="1" smtClean="0"/>
              <a:t>criteria.add</a:t>
            </a:r>
            <a:r>
              <a:rPr lang="en-US" sz="2400" b="1" dirty="0" smtClean="0"/>
              <a:t>(Restrictions.gt("salary", 400));</a:t>
            </a:r>
          </a:p>
          <a:p>
            <a:r>
              <a:rPr lang="en-US" sz="2400" dirty="0" smtClean="0"/>
              <a:t>List results = </a:t>
            </a:r>
            <a:r>
              <a:rPr lang="en-US" sz="2400" dirty="0" err="1" smtClean="0"/>
              <a:t>criteria.list</a:t>
            </a:r>
            <a:r>
              <a:rPr lang="en-US" sz="2400" dirty="0" smtClean="0"/>
              <a:t>();</a:t>
            </a:r>
          </a:p>
          <a:p>
            <a:r>
              <a:rPr lang="en-US" sz="2400" dirty="0" smtClean="0"/>
              <a:t>log.info(results</a:t>
            </a:r>
            <a:r>
              <a:rPr lang="en-US" sz="2400" dirty="0"/>
              <a:t>);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29</a:t>
            </a:fld>
            <a:endParaRPr lang="ru-RU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59" y="3356992"/>
            <a:ext cx="8501139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109563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FROM </a:t>
            </a:r>
            <a:r>
              <a:rPr lang="en-US" sz="2800" dirty="0" smtClean="0"/>
              <a:t>Clause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36711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Мы используем условие </a:t>
            </a:r>
            <a:r>
              <a:rPr lang="en-US" sz="2400" dirty="0" smtClean="0"/>
              <a:t>FROM</a:t>
            </a:r>
            <a:r>
              <a:rPr lang="ru-RU" sz="2400" dirty="0" smtClean="0"/>
              <a:t>, если мы хотим загрузить все объекты из базы данных в память.</a:t>
            </a:r>
            <a:r>
              <a:rPr lang="en-US" sz="2400" dirty="0" smtClean="0"/>
              <a:t> </a:t>
            </a:r>
            <a:endParaRPr lang="ru-RU" sz="2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9552" y="2492896"/>
            <a:ext cx="7776864" cy="25185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1259632" y="2492896"/>
            <a:ext cx="5616624" cy="9361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6745" y="5043171"/>
            <a:ext cx="8774336" cy="11068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7712672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Restrictions with </a:t>
            </a:r>
            <a:r>
              <a:rPr lang="en-US" sz="2800" dirty="0" smtClean="0"/>
              <a:t>Criteria (&lt;)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30</a:t>
            </a:fld>
            <a:endParaRPr lang="ru-RU" dirty="0"/>
          </a:p>
        </p:txBody>
      </p:sp>
      <p:sp>
        <p:nvSpPr>
          <p:cNvPr id="7" name="Rectangle 6"/>
          <p:cNvSpPr/>
          <p:nvPr/>
        </p:nvSpPr>
        <p:spPr>
          <a:xfrm>
            <a:off x="539552" y="1556792"/>
            <a:ext cx="828092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Criteria </a:t>
            </a:r>
            <a:r>
              <a:rPr lang="en-US" sz="2400" dirty="0" err="1" smtClean="0"/>
              <a:t>criteria</a:t>
            </a:r>
            <a:r>
              <a:rPr lang="en-US" sz="2400" dirty="0" smtClean="0"/>
              <a:t> = </a:t>
            </a:r>
            <a:r>
              <a:rPr lang="en-US" sz="2400" dirty="0" err="1" smtClean="0"/>
              <a:t>session.createCriteria</a:t>
            </a:r>
            <a:r>
              <a:rPr lang="en-US" sz="2400" dirty="0" smtClean="0"/>
              <a:t>(</a:t>
            </a:r>
            <a:r>
              <a:rPr lang="en-US" sz="2400" dirty="0" err="1" smtClean="0"/>
              <a:t>Employee.class</a:t>
            </a:r>
            <a:r>
              <a:rPr lang="en-US" sz="2400" dirty="0" smtClean="0"/>
              <a:t>);</a:t>
            </a:r>
          </a:p>
          <a:p>
            <a:r>
              <a:rPr lang="en-US" sz="2400" b="1" dirty="0" err="1" smtClean="0"/>
              <a:t>criteria.add</a:t>
            </a:r>
            <a:r>
              <a:rPr lang="en-US" sz="2400" b="1" dirty="0" smtClean="0"/>
              <a:t>(Restrictions.lt("salary", 400));</a:t>
            </a:r>
          </a:p>
          <a:p>
            <a:r>
              <a:rPr lang="en-US" sz="2400" dirty="0" smtClean="0"/>
              <a:t>List results = </a:t>
            </a:r>
            <a:r>
              <a:rPr lang="en-US" sz="2400" dirty="0" err="1" smtClean="0"/>
              <a:t>criteria.list</a:t>
            </a:r>
            <a:r>
              <a:rPr lang="en-US" sz="2400" dirty="0" smtClean="0"/>
              <a:t>();</a:t>
            </a:r>
          </a:p>
          <a:p>
            <a:r>
              <a:rPr lang="en-US" sz="2400" dirty="0" smtClean="0"/>
              <a:t>log.info(results</a:t>
            </a:r>
            <a:r>
              <a:rPr lang="en-US" sz="2400" dirty="0"/>
              <a:t>);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3212976"/>
            <a:ext cx="8155662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196895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Restrictions with </a:t>
            </a:r>
            <a:r>
              <a:rPr lang="en-US" sz="2800" dirty="0" smtClean="0"/>
              <a:t>Criteria (like)</a:t>
            </a:r>
            <a:endParaRPr lang="en-US" sz="2800" dirty="0"/>
          </a:p>
        </p:txBody>
      </p:sp>
      <p:sp>
        <p:nvSpPr>
          <p:cNvPr id="3" name="Rectangle 2"/>
          <p:cNvSpPr/>
          <p:nvPr/>
        </p:nvSpPr>
        <p:spPr>
          <a:xfrm>
            <a:off x="503526" y="4437112"/>
            <a:ext cx="781289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Hibernate: select </a:t>
            </a:r>
            <a:r>
              <a:rPr lang="en-US" b="1" dirty="0" err="1" smtClean="0"/>
              <a:t>this_.ID</a:t>
            </a:r>
            <a:r>
              <a:rPr lang="en-US" b="1" dirty="0" smtClean="0"/>
              <a:t> as ID1_0_0_, </a:t>
            </a:r>
            <a:r>
              <a:rPr lang="en-US" b="1" dirty="0" err="1" smtClean="0"/>
              <a:t>this_.NAME</a:t>
            </a:r>
            <a:r>
              <a:rPr lang="en-US" b="1" dirty="0" smtClean="0"/>
              <a:t> as NAME2_0_0_, </a:t>
            </a:r>
            <a:r>
              <a:rPr lang="en-US" b="1" dirty="0" err="1" smtClean="0"/>
              <a:t>this_.AGE</a:t>
            </a:r>
            <a:r>
              <a:rPr lang="en-US" b="1" dirty="0" smtClean="0"/>
              <a:t> as AGE3_0_0_, </a:t>
            </a:r>
            <a:r>
              <a:rPr lang="en-US" b="1" dirty="0" err="1" smtClean="0"/>
              <a:t>this_.SALARY</a:t>
            </a:r>
            <a:r>
              <a:rPr lang="en-US" b="1" dirty="0" smtClean="0"/>
              <a:t> as SALARY4_0_0_ from EMPLOYEE this_ where </a:t>
            </a:r>
            <a:r>
              <a:rPr lang="en-US" b="1" dirty="0" err="1" smtClean="0"/>
              <a:t>this_.NAME</a:t>
            </a:r>
            <a:r>
              <a:rPr lang="en-US" b="1" dirty="0" smtClean="0"/>
              <a:t> like ?</a:t>
            </a:r>
          </a:p>
          <a:p>
            <a:r>
              <a:rPr lang="en-US" dirty="0" err="1" smtClean="0"/>
              <a:t>by.academy.it.loader.CriteriaLoader</a:t>
            </a:r>
            <a:r>
              <a:rPr lang="en-US" dirty="0" smtClean="0"/>
              <a:t> 2014-12-15 11:06:54,764 INFO  - [Employee{id=7, name='Max, age=28, salary=700}, Employee{id=10, name='</a:t>
            </a:r>
            <a:r>
              <a:rPr lang="en-US" dirty="0" err="1" smtClean="0"/>
              <a:t>Maximus</a:t>
            </a:r>
            <a:r>
              <a:rPr lang="en-US" dirty="0" smtClean="0"/>
              <a:t>, age=30, salary=1200}, Employee{id=11, name='Mark, age=27, salary=500}]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31</a:t>
            </a:fld>
            <a:endParaRPr lang="ru-RU" dirty="0"/>
          </a:p>
        </p:txBody>
      </p:sp>
      <p:sp>
        <p:nvSpPr>
          <p:cNvPr id="7" name="Rectangle 6"/>
          <p:cNvSpPr/>
          <p:nvPr/>
        </p:nvSpPr>
        <p:spPr>
          <a:xfrm>
            <a:off x="539552" y="1268760"/>
            <a:ext cx="828092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Criteria </a:t>
            </a:r>
            <a:r>
              <a:rPr lang="en-US" sz="2400" dirty="0" err="1" smtClean="0"/>
              <a:t>criteria</a:t>
            </a:r>
            <a:r>
              <a:rPr lang="en-US" sz="2400" dirty="0" smtClean="0"/>
              <a:t> = </a:t>
            </a:r>
            <a:r>
              <a:rPr lang="en-US" sz="2400" dirty="0" err="1" smtClean="0"/>
              <a:t>session.createCriteria</a:t>
            </a:r>
            <a:r>
              <a:rPr lang="en-US" sz="2400" dirty="0" smtClean="0"/>
              <a:t>(</a:t>
            </a:r>
            <a:r>
              <a:rPr lang="en-US" sz="2400" dirty="0" err="1" smtClean="0"/>
              <a:t>Employee.class</a:t>
            </a:r>
            <a:r>
              <a:rPr lang="en-US" sz="2400" dirty="0" smtClean="0"/>
              <a:t>);</a:t>
            </a:r>
          </a:p>
          <a:p>
            <a:r>
              <a:rPr lang="en-US" sz="2400" b="1" dirty="0" err="1" smtClean="0"/>
              <a:t>criteria.add</a:t>
            </a:r>
            <a:r>
              <a:rPr lang="en-US" sz="2400" b="1" dirty="0" smtClean="0"/>
              <a:t>(</a:t>
            </a:r>
            <a:r>
              <a:rPr lang="en-US" sz="2400" b="1" dirty="0" err="1" smtClean="0"/>
              <a:t>Restrictions.like</a:t>
            </a:r>
            <a:r>
              <a:rPr lang="en-US" sz="2400" b="1" dirty="0" smtClean="0"/>
              <a:t>("name", “Ma%"));</a:t>
            </a:r>
          </a:p>
          <a:p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//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</a:rPr>
              <a:t>criteria.add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</a:rPr>
              <a:t>Restrictions.ilike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("name", “</a:t>
            </a:r>
            <a:r>
              <a:rPr lang="ru-RU" sz="2400" b="1" dirty="0" smtClean="0">
                <a:solidFill>
                  <a:schemeClr val="bg1">
                    <a:lumMod val="65000"/>
                  </a:schemeClr>
                </a:solidFill>
              </a:rPr>
              <a:t>м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a%"));</a:t>
            </a:r>
          </a:p>
          <a:p>
            <a:r>
              <a:rPr lang="en-US" sz="2400" dirty="0" smtClean="0"/>
              <a:t>List results = </a:t>
            </a:r>
            <a:r>
              <a:rPr lang="en-US" sz="2400" dirty="0" err="1" smtClean="0"/>
              <a:t>criteria.list</a:t>
            </a:r>
            <a:r>
              <a:rPr lang="en-US" sz="2400" dirty="0" smtClean="0"/>
              <a:t>();</a:t>
            </a:r>
          </a:p>
          <a:p>
            <a:r>
              <a:rPr lang="en-US" sz="2400" dirty="0" smtClean="0"/>
              <a:t>log.info(results</a:t>
            </a:r>
            <a:r>
              <a:rPr lang="en-US" sz="2400" dirty="0"/>
              <a:t>);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3284984"/>
            <a:ext cx="8481328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978484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Restrictions with Criteria </a:t>
            </a:r>
            <a:r>
              <a:rPr lang="en-US" sz="2800" dirty="0" smtClean="0"/>
              <a:t>(between)</a:t>
            </a: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539552" y="4509120"/>
            <a:ext cx="781289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Hibernate: select </a:t>
            </a:r>
            <a:r>
              <a:rPr lang="en-US" b="1" dirty="0" err="1" smtClean="0"/>
              <a:t>this_.ID</a:t>
            </a:r>
            <a:r>
              <a:rPr lang="en-US" b="1" dirty="0" smtClean="0"/>
              <a:t> as ID1_0_0_, </a:t>
            </a:r>
            <a:r>
              <a:rPr lang="en-US" b="1" dirty="0" err="1" smtClean="0"/>
              <a:t>this_.NAME</a:t>
            </a:r>
            <a:r>
              <a:rPr lang="en-US" b="1" dirty="0" smtClean="0"/>
              <a:t> as NAME2_0_0_, </a:t>
            </a:r>
            <a:r>
              <a:rPr lang="en-US" b="1" dirty="0" err="1" smtClean="0"/>
              <a:t>this_.AGE</a:t>
            </a:r>
            <a:r>
              <a:rPr lang="en-US" b="1" dirty="0" smtClean="0"/>
              <a:t> as AGE3_0_0_, </a:t>
            </a:r>
            <a:r>
              <a:rPr lang="en-US" b="1" dirty="0" err="1" smtClean="0"/>
              <a:t>this_.SALARY</a:t>
            </a:r>
            <a:r>
              <a:rPr lang="en-US" b="1" dirty="0" smtClean="0"/>
              <a:t> as SALARY4_0_0_ from EMPLOYEE this_ where </a:t>
            </a:r>
            <a:r>
              <a:rPr lang="en-US" b="1" dirty="0" err="1" smtClean="0"/>
              <a:t>this_.AGE</a:t>
            </a:r>
            <a:r>
              <a:rPr lang="en-US" b="1" dirty="0" smtClean="0"/>
              <a:t> between ? and ?</a:t>
            </a:r>
          </a:p>
          <a:p>
            <a:r>
              <a:rPr lang="en-US" dirty="0" smtClean="0"/>
              <a:t>2014-12-15 11:14:28,258 INFO  - [Employee{id=1, name='Yuli, age=34, salary=850}, Employee{id=7, name='Max, age=28, salary=700}, Employee{id=10, name='</a:t>
            </a:r>
            <a:r>
              <a:rPr lang="en-US" dirty="0" err="1" smtClean="0"/>
              <a:t>Maximus</a:t>
            </a:r>
            <a:r>
              <a:rPr lang="en-US" dirty="0" smtClean="0"/>
              <a:t>, age=30, salary=1200}, Employee{id=11, name='Mark, age=27, salary=500}]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32</a:t>
            </a:fld>
            <a:endParaRPr lang="ru-RU" dirty="0"/>
          </a:p>
        </p:txBody>
      </p:sp>
      <p:sp>
        <p:nvSpPr>
          <p:cNvPr id="8" name="Rectangle 7"/>
          <p:cNvSpPr/>
          <p:nvPr/>
        </p:nvSpPr>
        <p:spPr>
          <a:xfrm>
            <a:off x="539552" y="1268760"/>
            <a:ext cx="828092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Criteria </a:t>
            </a:r>
            <a:r>
              <a:rPr lang="en-US" sz="2400" dirty="0" err="1" smtClean="0"/>
              <a:t>criteria</a:t>
            </a:r>
            <a:r>
              <a:rPr lang="en-US" sz="2400" dirty="0" smtClean="0"/>
              <a:t> = </a:t>
            </a:r>
            <a:r>
              <a:rPr lang="en-US" sz="2400" dirty="0" err="1" smtClean="0"/>
              <a:t>session.createCriteria</a:t>
            </a:r>
            <a:r>
              <a:rPr lang="en-US" sz="2400" dirty="0" smtClean="0"/>
              <a:t>(</a:t>
            </a:r>
            <a:r>
              <a:rPr lang="en-US" sz="2400" dirty="0" err="1" smtClean="0"/>
              <a:t>Employee.class</a:t>
            </a:r>
            <a:r>
              <a:rPr lang="en-US" sz="2400" dirty="0" smtClean="0"/>
              <a:t>);</a:t>
            </a:r>
          </a:p>
          <a:p>
            <a:r>
              <a:rPr lang="en-US" sz="2400" b="1" dirty="0" err="1" smtClean="0"/>
              <a:t>criteria.add</a:t>
            </a:r>
            <a:r>
              <a:rPr lang="en-US" sz="2400" b="1" dirty="0" smtClean="0"/>
              <a:t>(</a:t>
            </a:r>
            <a:r>
              <a:rPr lang="en-US" sz="2400" b="1" dirty="0" err="1" smtClean="0"/>
              <a:t>Restrictions.between</a:t>
            </a:r>
            <a:r>
              <a:rPr lang="en-US" sz="2400" b="1" dirty="0" smtClean="0"/>
              <a:t>("age", 25, 34)); </a:t>
            </a:r>
          </a:p>
          <a:p>
            <a:r>
              <a:rPr lang="en-US" sz="2400" dirty="0" smtClean="0"/>
              <a:t>List results = </a:t>
            </a:r>
            <a:r>
              <a:rPr lang="en-US" sz="2400" dirty="0" err="1" smtClean="0"/>
              <a:t>criteria.list</a:t>
            </a:r>
            <a:r>
              <a:rPr lang="en-US" sz="2400" dirty="0" smtClean="0"/>
              <a:t>();</a:t>
            </a:r>
          </a:p>
          <a:p>
            <a:r>
              <a:rPr lang="en-US" sz="2400" dirty="0" smtClean="0"/>
              <a:t>log.info(results</a:t>
            </a:r>
            <a:r>
              <a:rPr lang="en-US" sz="2400" dirty="0"/>
              <a:t>);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59" y="2996952"/>
            <a:ext cx="8438725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690992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Restrictions with Criteria (</a:t>
            </a:r>
            <a:r>
              <a:rPr lang="en-US" sz="2800" dirty="0" err="1"/>
              <a:t>isNotNull</a:t>
            </a:r>
            <a:r>
              <a:rPr lang="en-US" sz="2800" dirty="0"/>
              <a:t>)</a:t>
            </a:r>
          </a:p>
        </p:txBody>
      </p:sp>
      <p:sp>
        <p:nvSpPr>
          <p:cNvPr id="6" name="Rectangle 5"/>
          <p:cNvSpPr/>
          <p:nvPr/>
        </p:nvSpPr>
        <p:spPr>
          <a:xfrm>
            <a:off x="503526" y="5025950"/>
            <a:ext cx="781289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Hibernate: select </a:t>
            </a:r>
            <a:r>
              <a:rPr lang="en-US" b="1" dirty="0" err="1" smtClean="0"/>
              <a:t>this_.ID</a:t>
            </a:r>
            <a:r>
              <a:rPr lang="en-US" b="1" dirty="0" smtClean="0"/>
              <a:t> as ID1_0_0_, </a:t>
            </a:r>
            <a:r>
              <a:rPr lang="en-US" b="1" dirty="0" err="1" smtClean="0"/>
              <a:t>this_.NAME</a:t>
            </a:r>
            <a:r>
              <a:rPr lang="en-US" b="1" dirty="0" smtClean="0"/>
              <a:t> as NAME2_0_0_, </a:t>
            </a:r>
            <a:r>
              <a:rPr lang="en-US" b="1" dirty="0" err="1" smtClean="0"/>
              <a:t>this_.AGE</a:t>
            </a:r>
            <a:r>
              <a:rPr lang="en-US" b="1" dirty="0" smtClean="0"/>
              <a:t> as AGE3_0_0_, </a:t>
            </a:r>
            <a:r>
              <a:rPr lang="en-US" b="1" dirty="0" err="1" smtClean="0"/>
              <a:t>this_.SALARY</a:t>
            </a:r>
            <a:r>
              <a:rPr lang="en-US" b="1" dirty="0" smtClean="0"/>
              <a:t> as SALARY4_0_0_ from EMPLOYEE this_ where </a:t>
            </a:r>
            <a:r>
              <a:rPr lang="en-US" b="1" dirty="0" err="1" smtClean="0"/>
              <a:t>this_.NAME</a:t>
            </a:r>
            <a:r>
              <a:rPr lang="en-US" b="1" dirty="0" smtClean="0"/>
              <a:t> is not null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33</a:t>
            </a:fld>
            <a:endParaRPr lang="ru-RU" dirty="0"/>
          </a:p>
        </p:txBody>
      </p:sp>
      <p:sp>
        <p:nvSpPr>
          <p:cNvPr id="8" name="Rectangle 7"/>
          <p:cNvSpPr/>
          <p:nvPr/>
        </p:nvSpPr>
        <p:spPr>
          <a:xfrm>
            <a:off x="539552" y="1268760"/>
            <a:ext cx="828092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Criteria </a:t>
            </a:r>
            <a:r>
              <a:rPr lang="en-US" sz="2400" dirty="0" err="1" smtClean="0"/>
              <a:t>criteria</a:t>
            </a:r>
            <a:r>
              <a:rPr lang="en-US" sz="2400" dirty="0" smtClean="0"/>
              <a:t> = </a:t>
            </a:r>
            <a:r>
              <a:rPr lang="en-US" sz="2400" dirty="0" err="1" smtClean="0"/>
              <a:t>session.createCriteria</a:t>
            </a:r>
            <a:r>
              <a:rPr lang="en-US" sz="2400" dirty="0" smtClean="0"/>
              <a:t>(</a:t>
            </a:r>
            <a:r>
              <a:rPr lang="en-US" sz="2400" dirty="0" err="1" smtClean="0"/>
              <a:t>Employee.class</a:t>
            </a:r>
            <a:r>
              <a:rPr lang="en-US" sz="2400" dirty="0" smtClean="0"/>
              <a:t>);</a:t>
            </a:r>
          </a:p>
          <a:p>
            <a:r>
              <a:rPr lang="en-US" sz="2400" b="1" dirty="0" err="1" smtClean="0"/>
              <a:t>criteria.add</a:t>
            </a:r>
            <a:r>
              <a:rPr lang="en-US" sz="2400" b="1" dirty="0" smtClean="0"/>
              <a:t>(</a:t>
            </a:r>
            <a:r>
              <a:rPr lang="en-US" sz="2400" b="1" dirty="0" err="1" smtClean="0"/>
              <a:t>Restrictions.isNotNull</a:t>
            </a:r>
            <a:r>
              <a:rPr lang="en-US" sz="2400" b="1" dirty="0" smtClean="0"/>
              <a:t>("name")); </a:t>
            </a:r>
          </a:p>
          <a:p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//</a:t>
            </a:r>
            <a:r>
              <a:rPr lang="en-US" sz="2400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criteria.add</a:t>
            </a:r>
            <a:r>
              <a:rPr lang="en-US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(</a:t>
            </a:r>
            <a:r>
              <a:rPr lang="en-US" sz="2400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Restrictions.isNull</a:t>
            </a:r>
            <a:r>
              <a:rPr lang="en-US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("name")); </a:t>
            </a:r>
            <a:endParaRPr lang="en-US" sz="2400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en-US" sz="2400" dirty="0" smtClean="0"/>
              <a:t>List results = </a:t>
            </a:r>
            <a:r>
              <a:rPr lang="en-US" sz="2400" dirty="0" err="1" smtClean="0"/>
              <a:t>criteria.list</a:t>
            </a:r>
            <a:r>
              <a:rPr lang="en-US" sz="2400" dirty="0" smtClean="0"/>
              <a:t>();</a:t>
            </a:r>
          </a:p>
          <a:p>
            <a:r>
              <a:rPr lang="en-US" sz="2400" dirty="0" smtClean="0"/>
              <a:t>log.info(results</a:t>
            </a:r>
            <a:r>
              <a:rPr lang="en-US" sz="2400" dirty="0"/>
              <a:t>);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3284984"/>
            <a:ext cx="6967228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226890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LogicalExpression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1180728"/>
          </a:xfrm>
        </p:spPr>
        <p:txBody>
          <a:bodyPr>
            <a:normAutofit lnSpcReduction="10000"/>
          </a:bodyPr>
          <a:lstStyle/>
          <a:p>
            <a:r>
              <a:rPr lang="ru-RU" sz="2400" dirty="0" smtClean="0"/>
              <a:t>Если вам необходимо использовать </a:t>
            </a:r>
            <a:r>
              <a:rPr lang="en-US" sz="2400" dirty="0" smtClean="0"/>
              <a:t>AND </a:t>
            </a:r>
            <a:r>
              <a:rPr lang="ru-RU" sz="2400" dirty="0" smtClean="0"/>
              <a:t>или </a:t>
            </a:r>
            <a:r>
              <a:rPr lang="en-US" sz="2400" dirty="0" smtClean="0"/>
              <a:t>OR </a:t>
            </a:r>
            <a:r>
              <a:rPr lang="ru-RU" sz="2400" dirty="0" smtClean="0"/>
              <a:t>условия, то для этих целей применяется </a:t>
            </a:r>
            <a:r>
              <a:rPr lang="en-US" sz="2400" dirty="0" err="1"/>
              <a:t>LogicalExpression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539552" y="2204864"/>
            <a:ext cx="806489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Criteria </a:t>
            </a:r>
            <a:r>
              <a:rPr lang="en-US" dirty="0" err="1" smtClean="0"/>
              <a:t>criteria</a:t>
            </a:r>
            <a:r>
              <a:rPr lang="en-US" dirty="0" smtClean="0"/>
              <a:t> = </a:t>
            </a:r>
            <a:r>
              <a:rPr lang="en-US" dirty="0" err="1" smtClean="0"/>
              <a:t>session.createCriteria</a:t>
            </a:r>
            <a:r>
              <a:rPr lang="en-US" dirty="0" smtClean="0"/>
              <a:t>(</a:t>
            </a:r>
            <a:r>
              <a:rPr lang="en-US" dirty="0" err="1" smtClean="0"/>
              <a:t>Employee.class</a:t>
            </a:r>
            <a:r>
              <a:rPr lang="en-US" dirty="0" smtClean="0"/>
              <a:t>);</a:t>
            </a:r>
          </a:p>
          <a:p>
            <a:r>
              <a:rPr lang="en-US" dirty="0" smtClean="0"/>
              <a:t>Criterion salary = Restrictions.gt("salary", 400);</a:t>
            </a:r>
          </a:p>
          <a:p>
            <a:r>
              <a:rPr lang="en-US" dirty="0" smtClean="0"/>
              <a:t>Criterion age = Restrictions.gt("age", 27);</a:t>
            </a:r>
          </a:p>
          <a:p>
            <a:r>
              <a:rPr lang="en-US" b="1" dirty="0" err="1" smtClean="0"/>
              <a:t>LogicalExpression</a:t>
            </a:r>
            <a:r>
              <a:rPr lang="en-US" b="1" dirty="0" smtClean="0"/>
              <a:t> </a:t>
            </a:r>
            <a:r>
              <a:rPr lang="en-US" b="1" dirty="0" err="1" smtClean="0"/>
              <a:t>andExp</a:t>
            </a:r>
            <a:r>
              <a:rPr lang="en-US" b="1" dirty="0" smtClean="0"/>
              <a:t> = </a:t>
            </a:r>
            <a:r>
              <a:rPr lang="en-US" b="1" dirty="0" err="1" smtClean="0"/>
              <a:t>Restrictions.and</a:t>
            </a:r>
            <a:r>
              <a:rPr lang="en-US" b="1" dirty="0" smtClean="0"/>
              <a:t>(salary, age);</a:t>
            </a:r>
          </a:p>
          <a:p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//</a:t>
            </a:r>
            <a:r>
              <a:rPr lang="en-US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LogicalExpression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orExp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= </a:t>
            </a:r>
            <a:r>
              <a:rPr lang="en-US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Restrictions.or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(salary, age);</a:t>
            </a:r>
          </a:p>
          <a:p>
            <a:r>
              <a:rPr lang="en-US" dirty="0" err="1" smtClean="0"/>
              <a:t>criteria.add</a:t>
            </a:r>
            <a:r>
              <a:rPr lang="en-US" dirty="0" smtClean="0"/>
              <a:t>(</a:t>
            </a:r>
            <a:r>
              <a:rPr lang="en-US" dirty="0" err="1" smtClean="0"/>
              <a:t>andExp</a:t>
            </a:r>
            <a:r>
              <a:rPr lang="en-US" dirty="0" smtClean="0"/>
              <a:t>);</a:t>
            </a:r>
          </a:p>
          <a:p>
            <a:r>
              <a:rPr lang="en-US" dirty="0" smtClean="0"/>
              <a:t>List results = </a:t>
            </a:r>
            <a:r>
              <a:rPr lang="en-US" dirty="0" err="1" smtClean="0"/>
              <a:t>criteria.list</a:t>
            </a:r>
            <a:r>
              <a:rPr lang="en-US" dirty="0" smtClean="0"/>
              <a:t>();</a:t>
            </a:r>
          </a:p>
        </p:txBody>
      </p:sp>
      <p:sp>
        <p:nvSpPr>
          <p:cNvPr id="5" name="Rectangle 4"/>
          <p:cNvSpPr/>
          <p:nvPr/>
        </p:nvSpPr>
        <p:spPr>
          <a:xfrm>
            <a:off x="539552" y="4399944"/>
            <a:ext cx="775728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 smtClean="0"/>
              <a:t>Hibernate: select </a:t>
            </a:r>
            <a:r>
              <a:rPr lang="en-US" b="1" i="1" dirty="0" err="1" smtClean="0"/>
              <a:t>this_.ID</a:t>
            </a:r>
            <a:r>
              <a:rPr lang="en-US" b="1" i="1" dirty="0" smtClean="0"/>
              <a:t> as ID1_0_0_, </a:t>
            </a:r>
            <a:r>
              <a:rPr lang="en-US" b="1" i="1" dirty="0" err="1" smtClean="0"/>
              <a:t>this_.NAME</a:t>
            </a:r>
            <a:r>
              <a:rPr lang="en-US" b="1" i="1" dirty="0" smtClean="0"/>
              <a:t> as NAME2_0_0_, </a:t>
            </a:r>
            <a:r>
              <a:rPr lang="en-US" b="1" i="1" dirty="0" err="1" smtClean="0"/>
              <a:t>this_.AGE</a:t>
            </a:r>
            <a:r>
              <a:rPr lang="en-US" b="1" i="1" dirty="0" smtClean="0"/>
              <a:t> as AGE3_0_0_, </a:t>
            </a:r>
            <a:r>
              <a:rPr lang="en-US" b="1" i="1" dirty="0" err="1" smtClean="0"/>
              <a:t>this_.SALARY</a:t>
            </a:r>
            <a:r>
              <a:rPr lang="en-US" b="1" i="1" dirty="0" smtClean="0"/>
              <a:t> as SALARY4_0_0_ from EMPLOYEE this_ where (</a:t>
            </a:r>
            <a:r>
              <a:rPr lang="en-US" b="1" i="1" dirty="0" err="1" smtClean="0"/>
              <a:t>this_.SALARY</a:t>
            </a:r>
            <a:r>
              <a:rPr lang="en-US" b="1" i="1" dirty="0" smtClean="0"/>
              <a:t>&gt;? and </a:t>
            </a:r>
            <a:r>
              <a:rPr lang="en-US" b="1" i="1" dirty="0" err="1" smtClean="0"/>
              <a:t>this_.AGE</a:t>
            </a:r>
            <a:r>
              <a:rPr lang="en-US" b="1" i="1" dirty="0" smtClean="0"/>
              <a:t>&gt;?) </a:t>
            </a:r>
          </a:p>
          <a:p>
            <a:endParaRPr lang="en-US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2014-12-15 11:48:13,145 INFO  - [Employee{id=1, name='Yuli, age=34, salary=850}, Employee{id=7, name='Max, age=28, salary=700}, Employee{id=10, name='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Maximus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, age=30, salary=1200}]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34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229531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2636912"/>
            <a:ext cx="7772400" cy="1362075"/>
          </a:xfrm>
        </p:spPr>
        <p:txBody>
          <a:bodyPr>
            <a:normAutofit/>
          </a:bodyPr>
          <a:lstStyle/>
          <a:p>
            <a:r>
              <a:rPr lang="ru-RU" b="0" dirty="0" smtClean="0">
                <a:solidFill>
                  <a:schemeClr val="bg1">
                    <a:lumMod val="50000"/>
                  </a:schemeClr>
                </a:solidFill>
              </a:rPr>
              <a:t>Ваши вопросы?</a:t>
            </a:r>
            <a:endParaRPr lang="en-US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35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94741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Практика</a:t>
            </a:r>
            <a:endParaRPr lang="ru-RU" sz="28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539552" y="1571612"/>
            <a:ext cx="851480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 smtClean="0"/>
              <a:t>Измените ваш </a:t>
            </a:r>
            <a:r>
              <a:rPr lang="en-US" sz="2800" b="1" dirty="0" smtClean="0"/>
              <a:t>Dao </a:t>
            </a:r>
            <a:r>
              <a:rPr lang="ru-RU" sz="2800" b="1" dirty="0" smtClean="0"/>
              <a:t>таким образом, что бы он использовал для запросов </a:t>
            </a:r>
            <a:r>
              <a:rPr lang="en-US" sz="2800" b="1" dirty="0" smtClean="0"/>
              <a:t>Criteria </a:t>
            </a:r>
            <a:r>
              <a:rPr lang="ru-RU" sz="2800" b="1" dirty="0" smtClean="0"/>
              <a:t>с </a:t>
            </a:r>
            <a:r>
              <a:rPr lang="en-US" sz="2800" b="1" dirty="0" smtClean="0"/>
              <a:t>Restrictions</a:t>
            </a:r>
            <a:r>
              <a:rPr lang="ru-RU" sz="2800" b="1" dirty="0" smtClean="0"/>
              <a:t> (</a:t>
            </a:r>
            <a:r>
              <a:rPr lang="en-US" sz="2800" b="1" dirty="0" smtClean="0"/>
              <a:t>like, between, </a:t>
            </a:r>
            <a:r>
              <a:rPr lang="en-US" sz="2800" b="1" dirty="0" err="1" smtClean="0"/>
              <a:t>isNotNull</a:t>
            </a:r>
            <a:r>
              <a:rPr lang="ru-RU" sz="2800" b="1" dirty="0" smtClean="0"/>
              <a:t>)</a:t>
            </a:r>
            <a:endParaRPr lang="ru-RU" sz="2800" b="1" dirty="0"/>
          </a:p>
        </p:txBody>
      </p:sp>
      <p:pic>
        <p:nvPicPr>
          <p:cNvPr id="5" name="Picture 2" descr="http://www.ashtanga.su/wp-content/uploads/2012/01/yog99_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32040" y="3463034"/>
            <a:ext cx="3144423" cy="2971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36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63053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Pagination using </a:t>
            </a:r>
            <a:r>
              <a:rPr lang="en-US" sz="2800" dirty="0" smtClean="0"/>
              <a:t>Criteria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204482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     </a:t>
            </a:r>
            <a:r>
              <a:rPr lang="ru-RU" sz="2400" dirty="0" smtClean="0"/>
              <a:t>Для </a:t>
            </a:r>
            <a:r>
              <a:rPr lang="ru-RU" sz="2400" dirty="0"/>
              <a:t>пагинации в </a:t>
            </a:r>
            <a:r>
              <a:rPr lang="en-US" sz="2400" dirty="0"/>
              <a:t>hibernate </a:t>
            </a:r>
            <a:r>
              <a:rPr lang="ru-RU" sz="2400" dirty="0"/>
              <a:t>существуют следующие методы</a:t>
            </a:r>
            <a:r>
              <a:rPr lang="en-US" sz="2400" dirty="0"/>
              <a:t>:</a:t>
            </a:r>
          </a:p>
          <a:p>
            <a:r>
              <a:rPr lang="en-US" sz="2400" b="1" dirty="0"/>
              <a:t>public Criteria </a:t>
            </a:r>
            <a:r>
              <a:rPr lang="en-US" sz="2400" b="1" dirty="0" err="1"/>
              <a:t>setFirstResult</a:t>
            </a:r>
            <a:r>
              <a:rPr lang="en-US" sz="2400" b="1" dirty="0"/>
              <a:t>(</a:t>
            </a:r>
            <a:r>
              <a:rPr lang="en-US" sz="2400" b="1" dirty="0" err="1"/>
              <a:t>int</a:t>
            </a:r>
            <a:r>
              <a:rPr lang="en-US" sz="2400" b="1" dirty="0"/>
              <a:t> </a:t>
            </a:r>
            <a:r>
              <a:rPr lang="en-US" sz="2400" b="1" dirty="0" err="1"/>
              <a:t>firstResult</a:t>
            </a:r>
            <a:r>
              <a:rPr lang="en-US" sz="2400" b="1" dirty="0" smtClean="0"/>
              <a:t>)</a:t>
            </a:r>
          </a:p>
          <a:p>
            <a:r>
              <a:rPr lang="en-US" sz="2400" b="1" dirty="0"/>
              <a:t>public Criteria </a:t>
            </a:r>
            <a:r>
              <a:rPr lang="en-US" sz="2400" b="1" dirty="0" err="1"/>
              <a:t>setMaxResults</a:t>
            </a:r>
            <a:r>
              <a:rPr lang="en-US" sz="2400" b="1" dirty="0"/>
              <a:t>(</a:t>
            </a:r>
            <a:r>
              <a:rPr lang="en-US" sz="2400" b="1" dirty="0" err="1"/>
              <a:t>int</a:t>
            </a:r>
            <a:r>
              <a:rPr lang="en-US" sz="2400" b="1" dirty="0"/>
              <a:t> </a:t>
            </a:r>
            <a:r>
              <a:rPr lang="en-US" sz="2400" b="1" dirty="0" err="1"/>
              <a:t>maxResults</a:t>
            </a:r>
            <a:r>
              <a:rPr lang="en-US" sz="2400" b="1" dirty="0"/>
              <a:t>)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683568" y="2924944"/>
            <a:ext cx="741682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Criteria </a:t>
            </a:r>
            <a:r>
              <a:rPr lang="en-US" sz="2400" dirty="0" err="1"/>
              <a:t>cr</a:t>
            </a:r>
            <a:r>
              <a:rPr lang="en-US" sz="2400" dirty="0"/>
              <a:t> = </a:t>
            </a:r>
            <a:r>
              <a:rPr lang="en-US" sz="2400" dirty="0" err="1"/>
              <a:t>session.createCriteria</a:t>
            </a:r>
            <a:r>
              <a:rPr lang="en-US" sz="2400" dirty="0"/>
              <a:t>(</a:t>
            </a:r>
            <a:r>
              <a:rPr lang="en-US" sz="2400" dirty="0" err="1"/>
              <a:t>Product.class</a:t>
            </a:r>
            <a:r>
              <a:rPr lang="en-US" sz="2400" dirty="0" smtClean="0"/>
              <a:t>);</a:t>
            </a:r>
          </a:p>
          <a:p>
            <a:r>
              <a:rPr lang="en-US" sz="2400" b="1" dirty="0" err="1"/>
              <a:t>cr.setFirstResult</a:t>
            </a:r>
            <a:r>
              <a:rPr lang="en-US" sz="2400" b="1" dirty="0"/>
              <a:t>(0);</a:t>
            </a:r>
          </a:p>
          <a:p>
            <a:r>
              <a:rPr lang="en-US" sz="2400" b="1" dirty="0" err="1" smtClean="0"/>
              <a:t>cr.setMaxResults</a:t>
            </a:r>
            <a:r>
              <a:rPr lang="en-US" sz="2400" b="1" dirty="0" smtClean="0"/>
              <a:t>(3);</a:t>
            </a:r>
          </a:p>
          <a:p>
            <a:r>
              <a:rPr lang="en-US" sz="2400" dirty="0"/>
              <a:t>List results = </a:t>
            </a:r>
            <a:r>
              <a:rPr lang="en-US" sz="2400" dirty="0" err="1"/>
              <a:t>cr.list</a:t>
            </a:r>
            <a:r>
              <a:rPr lang="en-US" sz="2400" dirty="0"/>
              <a:t>();</a:t>
            </a:r>
          </a:p>
        </p:txBody>
      </p:sp>
      <p:sp>
        <p:nvSpPr>
          <p:cNvPr id="5" name="Rectangle 4"/>
          <p:cNvSpPr/>
          <p:nvPr/>
        </p:nvSpPr>
        <p:spPr>
          <a:xfrm>
            <a:off x="251520" y="4653136"/>
            <a:ext cx="835292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Hibernate: select </a:t>
            </a:r>
            <a:r>
              <a:rPr lang="en-US" b="1" dirty="0" err="1" smtClean="0"/>
              <a:t>this_.ID</a:t>
            </a:r>
            <a:r>
              <a:rPr lang="en-US" b="1" dirty="0" smtClean="0"/>
              <a:t> as ID1_0_0_, </a:t>
            </a:r>
            <a:r>
              <a:rPr lang="en-US" b="1" dirty="0" err="1" smtClean="0"/>
              <a:t>this_.NAME</a:t>
            </a:r>
            <a:r>
              <a:rPr lang="en-US" b="1" dirty="0" smtClean="0"/>
              <a:t> as NAME2_0_0_, </a:t>
            </a:r>
            <a:r>
              <a:rPr lang="en-US" b="1" dirty="0" err="1" smtClean="0"/>
              <a:t>this_.AGE</a:t>
            </a:r>
            <a:r>
              <a:rPr lang="en-US" b="1" dirty="0" smtClean="0"/>
              <a:t> as AGE3_0_0_, </a:t>
            </a:r>
            <a:r>
              <a:rPr lang="en-US" b="1" dirty="0" err="1" smtClean="0"/>
              <a:t>this_.SALARY</a:t>
            </a:r>
            <a:r>
              <a:rPr lang="en-US" b="1" dirty="0" smtClean="0"/>
              <a:t> as SALARY4_0_0_ from EMPLOYEE this_ limit ?, ? </a:t>
            </a:r>
          </a:p>
          <a:p>
            <a:endParaRPr lang="en-US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by.academy.it.loader.CriteriaLoader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2014-12-15 11:54:19,963 INFO  - </a:t>
            </a:r>
          </a:p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[Employee{id=5, name='Sergei, age=22, salary=200}, Employee{id=7, name='Max, age=28, salary=700}, Employee{id=10, name='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Maximus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, age=30, salary=1200}]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37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956432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2636912"/>
            <a:ext cx="7772400" cy="1362075"/>
          </a:xfrm>
        </p:spPr>
        <p:txBody>
          <a:bodyPr>
            <a:normAutofit/>
          </a:bodyPr>
          <a:lstStyle/>
          <a:p>
            <a:r>
              <a:rPr lang="ru-RU" b="0" dirty="0" smtClean="0">
                <a:solidFill>
                  <a:schemeClr val="bg1">
                    <a:lumMod val="50000"/>
                  </a:schemeClr>
                </a:solidFill>
              </a:rPr>
              <a:t>Ваши вопросы?</a:t>
            </a:r>
            <a:endParaRPr lang="en-US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38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310979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Практика</a:t>
            </a:r>
            <a:endParaRPr lang="ru-RU" sz="28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539552" y="1571612"/>
            <a:ext cx="851480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 smtClean="0"/>
              <a:t>Реализуйте механизм пагинации для результата ваших запросов. На странице должно быть не больше 3 объектов. Запустите приложение и проверьте результат.</a:t>
            </a:r>
            <a:endParaRPr lang="ru-RU" sz="2800" b="1" dirty="0"/>
          </a:p>
        </p:txBody>
      </p:sp>
      <p:pic>
        <p:nvPicPr>
          <p:cNvPr id="5" name="Picture 2" descr="http://www.ashtanga.su/wp-content/uploads/2012/01/yog99_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32040" y="3463034"/>
            <a:ext cx="3144423" cy="2971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39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6003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AS </a:t>
            </a:r>
            <a:r>
              <a:rPr lang="en-US" sz="2800" dirty="0" smtClean="0"/>
              <a:t>Clause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412777"/>
            <a:ext cx="8229600" cy="1368152"/>
          </a:xfrm>
        </p:spPr>
        <p:txBody>
          <a:bodyPr>
            <a:normAutofit/>
          </a:bodyPr>
          <a:lstStyle/>
          <a:p>
            <a:r>
              <a:rPr lang="ru-RU" sz="2400" dirty="0" smtClean="0"/>
              <a:t>Условие </a:t>
            </a:r>
            <a:r>
              <a:rPr lang="en-US" sz="2400" dirty="0" smtClean="0"/>
              <a:t>AS </a:t>
            </a:r>
            <a:r>
              <a:rPr lang="ru-RU" sz="2400" dirty="0" smtClean="0"/>
              <a:t>используется для </a:t>
            </a:r>
            <a:r>
              <a:rPr lang="ru-RU" sz="2400" dirty="0" err="1" smtClean="0"/>
              <a:t>алиасов</a:t>
            </a:r>
            <a:r>
              <a:rPr lang="ru-RU" sz="2400" dirty="0"/>
              <a:t> </a:t>
            </a:r>
            <a:r>
              <a:rPr lang="ru-RU" sz="2400" dirty="0" smtClean="0"/>
              <a:t>классов в вашем </a:t>
            </a:r>
            <a:r>
              <a:rPr lang="en-US" sz="2400" dirty="0" smtClean="0"/>
              <a:t>HQL-</a:t>
            </a:r>
            <a:r>
              <a:rPr lang="ru-RU" sz="2400" dirty="0" smtClean="0"/>
              <a:t>запросе, особенно, если используются длинные запросы.</a:t>
            </a:r>
            <a:endParaRPr lang="ru-RU" sz="2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9553" y="2747962"/>
            <a:ext cx="6120680" cy="1980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755576" y="2747961"/>
            <a:ext cx="5184576" cy="2023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0487" y="5157192"/>
            <a:ext cx="5563682" cy="5761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2411760" y="5157192"/>
            <a:ext cx="2376264" cy="2880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91624364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Sorting the </a:t>
            </a:r>
            <a:r>
              <a:rPr lang="en-US" sz="2800" dirty="0" smtClean="0"/>
              <a:t>Results</a:t>
            </a: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467544" y="1124744"/>
            <a:ext cx="777686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Criteria </a:t>
            </a:r>
            <a:r>
              <a:rPr lang="en-US" sz="2400" dirty="0" err="1" smtClean="0"/>
              <a:t>criteria</a:t>
            </a:r>
            <a:r>
              <a:rPr lang="en-US" sz="2400" dirty="0" smtClean="0"/>
              <a:t> = </a:t>
            </a:r>
            <a:r>
              <a:rPr lang="en-US" sz="2400" dirty="0" err="1" smtClean="0"/>
              <a:t>session.createCriteria</a:t>
            </a:r>
            <a:r>
              <a:rPr lang="en-US" sz="2400" dirty="0" smtClean="0"/>
              <a:t>(</a:t>
            </a:r>
            <a:r>
              <a:rPr lang="en-US" sz="2400" dirty="0" err="1" smtClean="0"/>
              <a:t>Employee.class</a:t>
            </a:r>
            <a:r>
              <a:rPr lang="en-US" sz="2400" dirty="0" smtClean="0"/>
              <a:t>);</a:t>
            </a:r>
          </a:p>
          <a:p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// To get records having salary more than 200</a:t>
            </a:r>
          </a:p>
          <a:p>
            <a:r>
              <a:rPr lang="en-US" sz="2400" dirty="0" err="1" smtClean="0"/>
              <a:t>criteria.add</a:t>
            </a:r>
            <a:r>
              <a:rPr lang="en-US" sz="2400" dirty="0" smtClean="0"/>
              <a:t>(Restrictions.gt("age", 27));</a:t>
            </a:r>
          </a:p>
          <a:p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// To sort records in descending order</a:t>
            </a:r>
          </a:p>
          <a:p>
            <a:r>
              <a:rPr lang="en-US" sz="2400" b="1" dirty="0" err="1" smtClean="0"/>
              <a:t>criteria.addOrder</a:t>
            </a:r>
            <a:r>
              <a:rPr lang="en-US" sz="2400" b="1" dirty="0" smtClean="0"/>
              <a:t>(</a:t>
            </a:r>
            <a:r>
              <a:rPr lang="en-US" sz="2400" b="1" dirty="0" err="1" smtClean="0"/>
              <a:t>Order.desc</a:t>
            </a:r>
            <a:r>
              <a:rPr lang="en-US" sz="2400" b="1" dirty="0" smtClean="0"/>
              <a:t>("salary"));</a:t>
            </a:r>
          </a:p>
          <a:p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// To sort records in ascending order</a:t>
            </a:r>
          </a:p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//</a:t>
            </a:r>
            <a:r>
              <a:rPr lang="en-U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criteria.addOrder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(Order.asc("salary"));</a:t>
            </a:r>
          </a:p>
          <a:p>
            <a:r>
              <a:rPr lang="en-US" sz="2400" dirty="0" smtClean="0"/>
              <a:t>List results = </a:t>
            </a:r>
            <a:r>
              <a:rPr lang="en-US" sz="2400" dirty="0" err="1" smtClean="0"/>
              <a:t>criteria.list</a:t>
            </a:r>
            <a:r>
              <a:rPr lang="en-US" sz="2400" dirty="0" smtClean="0"/>
              <a:t>();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40</a:t>
            </a:fld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467544" y="4437112"/>
            <a:ext cx="806489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Hibernate: select </a:t>
            </a:r>
            <a:r>
              <a:rPr lang="en-US" b="1" dirty="0" err="1" smtClean="0"/>
              <a:t>this_.ID</a:t>
            </a:r>
            <a:r>
              <a:rPr lang="en-US" b="1" dirty="0" smtClean="0"/>
              <a:t> as ID1_0_0_, </a:t>
            </a:r>
            <a:r>
              <a:rPr lang="en-US" b="1" dirty="0" err="1" smtClean="0"/>
              <a:t>this_.NAME</a:t>
            </a:r>
            <a:r>
              <a:rPr lang="en-US" b="1" dirty="0" smtClean="0"/>
              <a:t> as NAME2_0_0_, </a:t>
            </a:r>
            <a:r>
              <a:rPr lang="en-US" b="1" dirty="0" err="1" smtClean="0"/>
              <a:t>this_.AGE</a:t>
            </a:r>
            <a:r>
              <a:rPr lang="en-US" b="1" dirty="0" smtClean="0"/>
              <a:t> as AGE3_0_0_, </a:t>
            </a:r>
            <a:r>
              <a:rPr lang="en-US" b="1" dirty="0" err="1" smtClean="0"/>
              <a:t>this_.SALARY</a:t>
            </a:r>
            <a:r>
              <a:rPr lang="en-US" b="1" dirty="0" smtClean="0"/>
              <a:t> as SALARY4_0_0_ from EMPLOYEE this_ where </a:t>
            </a:r>
            <a:r>
              <a:rPr lang="en-US" b="1" dirty="0" err="1" smtClean="0"/>
              <a:t>this_.AGE</a:t>
            </a:r>
            <a:r>
              <a:rPr lang="en-US" b="1" dirty="0" smtClean="0"/>
              <a:t>&gt;? order by </a:t>
            </a:r>
            <a:r>
              <a:rPr lang="en-US" b="1" dirty="0" err="1" smtClean="0"/>
              <a:t>this_.SALARY</a:t>
            </a:r>
            <a:r>
              <a:rPr lang="en-US" b="1" dirty="0" smtClean="0"/>
              <a:t> </a:t>
            </a:r>
            <a:r>
              <a:rPr lang="en-US" b="1" dirty="0" err="1" smtClean="0"/>
              <a:t>desc</a:t>
            </a:r>
            <a:endParaRPr lang="en-US" b="1" dirty="0" smtClean="0"/>
          </a:p>
          <a:p>
            <a:endParaRPr lang="en-US" dirty="0" smtClean="0"/>
          </a:p>
          <a:p>
            <a:r>
              <a:rPr lang="en-US" dirty="0" smtClean="0">
                <a:solidFill>
                  <a:srgbClr val="C00000"/>
                </a:solidFill>
              </a:rPr>
              <a:t>2014-12-15 12:03:04,723 INFO  - [Employee{id=10, name='</a:t>
            </a:r>
            <a:r>
              <a:rPr lang="en-US" dirty="0" err="1" smtClean="0">
                <a:solidFill>
                  <a:srgbClr val="C00000"/>
                </a:solidFill>
              </a:rPr>
              <a:t>Maximus</a:t>
            </a:r>
            <a:r>
              <a:rPr lang="en-US" dirty="0" smtClean="0">
                <a:solidFill>
                  <a:srgbClr val="C00000"/>
                </a:solidFill>
              </a:rPr>
              <a:t>, age=30, salary=1200}, Employee{id=1, name='Yuli, age=34, salary=850}, Employee{id=7, name='Max, age=28, salary=700}]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62980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Практика</a:t>
            </a:r>
            <a:endParaRPr lang="ru-RU" sz="28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539552" y="1571612"/>
            <a:ext cx="851480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 smtClean="0"/>
              <a:t>Отсортируйте результат Criteria запроса по возрастанию и убыванию. Добавьте параметры сортировки в методы </a:t>
            </a:r>
            <a:r>
              <a:rPr lang="en-US" sz="2800" b="1" dirty="0" smtClean="0"/>
              <a:t>DAO.</a:t>
            </a:r>
            <a:r>
              <a:rPr lang="ru-RU" sz="2800" b="1" dirty="0" smtClean="0"/>
              <a:t> Запустите приложение и проверьте его работу.</a:t>
            </a:r>
            <a:endParaRPr lang="ru-RU" sz="2800" b="1" dirty="0"/>
          </a:p>
        </p:txBody>
      </p:sp>
      <p:pic>
        <p:nvPicPr>
          <p:cNvPr id="5" name="Picture 2" descr="http://www.ashtanga.su/wp-content/uploads/2012/01/yog99_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32040" y="3463034"/>
            <a:ext cx="3144423" cy="2971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41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336353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Projections &amp; </a:t>
            </a:r>
            <a:r>
              <a:rPr lang="en-US" sz="2800" dirty="0" smtClean="0"/>
              <a:t>Aggregations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539552" y="2034714"/>
            <a:ext cx="813690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Criteria </a:t>
            </a:r>
            <a:r>
              <a:rPr lang="en-US" dirty="0" err="1" smtClean="0"/>
              <a:t>criteria</a:t>
            </a:r>
            <a:r>
              <a:rPr lang="en-US" dirty="0" smtClean="0"/>
              <a:t> = </a:t>
            </a:r>
            <a:r>
              <a:rPr lang="en-US" dirty="0" err="1" smtClean="0"/>
              <a:t>session.createCriteria</a:t>
            </a:r>
            <a:r>
              <a:rPr lang="en-US" dirty="0" smtClean="0"/>
              <a:t>(</a:t>
            </a:r>
            <a:r>
              <a:rPr lang="en-US" dirty="0" err="1" smtClean="0"/>
              <a:t>Employee.class</a:t>
            </a:r>
            <a:r>
              <a:rPr lang="en-US" dirty="0" smtClean="0"/>
              <a:t>);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// To get total row count.</a:t>
            </a:r>
          </a:p>
          <a:p>
            <a:r>
              <a:rPr lang="en-US" b="1" dirty="0" err="1" smtClean="0"/>
              <a:t>criteria.setProjection</a:t>
            </a:r>
            <a:r>
              <a:rPr lang="en-US" b="1" dirty="0" smtClean="0"/>
              <a:t>(</a:t>
            </a:r>
            <a:r>
              <a:rPr lang="en-US" b="1" dirty="0" err="1" smtClean="0"/>
              <a:t>Projections.rowCount</a:t>
            </a:r>
            <a:r>
              <a:rPr lang="en-US" b="1" dirty="0" smtClean="0"/>
              <a:t>());</a:t>
            </a:r>
          </a:p>
          <a:p>
            <a:r>
              <a:rPr lang="en-US" dirty="0" smtClean="0"/>
              <a:t>List results = </a:t>
            </a:r>
            <a:r>
              <a:rPr lang="en-US" dirty="0" err="1" smtClean="0"/>
              <a:t>criteria.list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log.info(results);</a:t>
            </a:r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42</a:t>
            </a:fld>
            <a:endParaRPr lang="ru-RU" dirty="0"/>
          </a:p>
        </p:txBody>
      </p:sp>
      <p:sp>
        <p:nvSpPr>
          <p:cNvPr id="6" name="Rectangle 5"/>
          <p:cNvSpPr/>
          <p:nvPr/>
        </p:nvSpPr>
        <p:spPr>
          <a:xfrm>
            <a:off x="539552" y="3945830"/>
            <a:ext cx="72728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Hibernate: select count(*) as y0_ from EMPLOYEE this_</a:t>
            </a:r>
          </a:p>
          <a:p>
            <a:endParaRPr lang="en-US" b="1" dirty="0" smtClean="0"/>
          </a:p>
          <a:p>
            <a:r>
              <a:rPr lang="en-US" dirty="0" err="1" smtClean="0">
                <a:solidFill>
                  <a:srgbClr val="C00000"/>
                </a:solidFill>
              </a:rPr>
              <a:t>by.academy.it.loader.CriteriaLoader</a:t>
            </a:r>
            <a:r>
              <a:rPr lang="en-US" dirty="0" smtClean="0">
                <a:solidFill>
                  <a:srgbClr val="C00000"/>
                </a:solidFill>
              </a:rPr>
              <a:t> 2014-12-15 12:10:44,389 INFO  - [5]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9552" y="980728"/>
            <a:ext cx="842493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smtClean="0"/>
              <a:t>Проекция на количество записей в таблице  </a:t>
            </a:r>
            <a:r>
              <a:rPr lang="en-US" sz="2400" b="1" dirty="0" smtClean="0"/>
              <a:t>Employee  </a:t>
            </a:r>
            <a:r>
              <a:rPr lang="en-US" sz="2400" b="1" dirty="0" err="1" smtClean="0"/>
              <a:t>Projections.rowCount</a:t>
            </a:r>
            <a:r>
              <a:rPr lang="en-US" sz="2400" b="1" dirty="0" smtClean="0"/>
              <a:t>()</a:t>
            </a:r>
            <a:endParaRPr lang="ru-RU" sz="2400" b="1" dirty="0" smtClean="0"/>
          </a:p>
        </p:txBody>
      </p:sp>
    </p:spTree>
    <p:extLst>
      <p:ext uri="{BB962C8B-B14F-4D97-AF65-F5344CB8AC3E}">
        <p14:creationId xmlns:p14="http://schemas.microsoft.com/office/powerpoint/2010/main" xmlns="" val="2174411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Projections &amp; </a:t>
            </a:r>
            <a:r>
              <a:rPr lang="en-US" sz="2800" dirty="0" smtClean="0"/>
              <a:t>Aggregations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539552" y="2034714"/>
            <a:ext cx="813690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Criteria </a:t>
            </a:r>
            <a:r>
              <a:rPr lang="en-US" dirty="0" err="1" smtClean="0"/>
              <a:t>criteria</a:t>
            </a:r>
            <a:r>
              <a:rPr lang="en-US" dirty="0" smtClean="0"/>
              <a:t> = </a:t>
            </a:r>
            <a:r>
              <a:rPr lang="en-US" dirty="0" err="1" smtClean="0"/>
              <a:t>session.createCriteria</a:t>
            </a:r>
            <a:r>
              <a:rPr lang="en-US" dirty="0" smtClean="0"/>
              <a:t>(</a:t>
            </a:r>
            <a:r>
              <a:rPr lang="en-US" dirty="0" err="1" smtClean="0"/>
              <a:t>Employee.class</a:t>
            </a:r>
            <a:r>
              <a:rPr lang="en-US" dirty="0" smtClean="0"/>
              <a:t>);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// To get average of a property.</a:t>
            </a:r>
          </a:p>
          <a:p>
            <a:r>
              <a:rPr lang="en-US" b="1" dirty="0" err="1" smtClean="0"/>
              <a:t>criteria.setProjection</a:t>
            </a:r>
            <a:r>
              <a:rPr lang="en-US" b="1" dirty="0" smtClean="0"/>
              <a:t>(Projections.avg("salary"));</a:t>
            </a:r>
          </a:p>
          <a:p>
            <a:r>
              <a:rPr lang="en-US" dirty="0" smtClean="0"/>
              <a:t>List results = </a:t>
            </a:r>
            <a:r>
              <a:rPr lang="en-US" dirty="0" err="1" smtClean="0"/>
              <a:t>criteria.list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log.info(results);</a:t>
            </a:r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43</a:t>
            </a:fld>
            <a:endParaRPr lang="ru-RU" dirty="0"/>
          </a:p>
        </p:txBody>
      </p:sp>
      <p:sp>
        <p:nvSpPr>
          <p:cNvPr id="6" name="Rectangle 5"/>
          <p:cNvSpPr/>
          <p:nvPr/>
        </p:nvSpPr>
        <p:spPr>
          <a:xfrm>
            <a:off x="539552" y="3801814"/>
            <a:ext cx="72728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Hibernate: select </a:t>
            </a:r>
            <a:r>
              <a:rPr lang="en-US" b="1" dirty="0" err="1" smtClean="0"/>
              <a:t>avg</a:t>
            </a:r>
            <a:r>
              <a:rPr lang="en-US" b="1" dirty="0" smtClean="0"/>
              <a:t>(</a:t>
            </a:r>
            <a:r>
              <a:rPr lang="en-US" b="1" dirty="0" err="1" smtClean="0"/>
              <a:t>this_.SALARY</a:t>
            </a:r>
            <a:r>
              <a:rPr lang="en-US" b="1" dirty="0" smtClean="0"/>
              <a:t>) as y0_ from EMPLOYEE this_</a:t>
            </a:r>
          </a:p>
          <a:p>
            <a:endParaRPr lang="en-US" b="1" dirty="0" smtClean="0"/>
          </a:p>
          <a:p>
            <a:r>
              <a:rPr lang="en-US" dirty="0" err="1" smtClean="0">
                <a:solidFill>
                  <a:srgbClr val="C00000"/>
                </a:solidFill>
              </a:rPr>
              <a:t>by.academy.it.loader.CriteriaLoader</a:t>
            </a:r>
            <a:r>
              <a:rPr lang="en-US" dirty="0" smtClean="0">
                <a:solidFill>
                  <a:srgbClr val="C00000"/>
                </a:solidFill>
              </a:rPr>
              <a:t> 2014-12-15 12:10:44,393 INFO  - [690.0]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9552" y="980728"/>
            <a:ext cx="84249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smtClean="0"/>
              <a:t>Проекция на среднее значение поля </a:t>
            </a:r>
            <a:r>
              <a:rPr lang="en-US" sz="2400" b="1" dirty="0" smtClean="0"/>
              <a:t>salary Projections.avg()</a:t>
            </a:r>
            <a:endParaRPr lang="ru-RU" sz="2400" b="1" dirty="0" smtClean="0"/>
          </a:p>
        </p:txBody>
      </p:sp>
    </p:spTree>
    <p:extLst>
      <p:ext uri="{BB962C8B-B14F-4D97-AF65-F5344CB8AC3E}">
        <p14:creationId xmlns:p14="http://schemas.microsoft.com/office/powerpoint/2010/main" xmlns="" val="2174411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Projections &amp; </a:t>
            </a:r>
            <a:r>
              <a:rPr lang="en-US" sz="2800" dirty="0" smtClean="0"/>
              <a:t>Aggregations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539552" y="2034714"/>
            <a:ext cx="813690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Criteria </a:t>
            </a:r>
            <a:r>
              <a:rPr lang="en-US" dirty="0" err="1" smtClean="0"/>
              <a:t>criteria</a:t>
            </a:r>
            <a:r>
              <a:rPr lang="en-US" dirty="0" smtClean="0"/>
              <a:t> = </a:t>
            </a:r>
            <a:r>
              <a:rPr lang="en-US" dirty="0" err="1" smtClean="0"/>
              <a:t>session.createCriteria</a:t>
            </a:r>
            <a:r>
              <a:rPr lang="en-US" dirty="0" smtClean="0"/>
              <a:t>(</a:t>
            </a:r>
            <a:r>
              <a:rPr lang="en-US" dirty="0" err="1" smtClean="0"/>
              <a:t>Employee.class</a:t>
            </a:r>
            <a:r>
              <a:rPr lang="en-US" dirty="0" smtClean="0"/>
              <a:t>);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// To get distinct count of a property.</a:t>
            </a:r>
          </a:p>
          <a:p>
            <a:r>
              <a:rPr lang="en-US" b="1" dirty="0" err="1" smtClean="0"/>
              <a:t>criteria.setProjection</a:t>
            </a:r>
            <a:r>
              <a:rPr lang="en-US" b="1" dirty="0" smtClean="0"/>
              <a:t>(</a:t>
            </a:r>
            <a:r>
              <a:rPr lang="en-US" b="1" dirty="0" err="1" smtClean="0"/>
              <a:t>Projections.countDistinct</a:t>
            </a:r>
            <a:r>
              <a:rPr lang="en-US" b="1" dirty="0" smtClean="0"/>
              <a:t>("name"));</a:t>
            </a:r>
          </a:p>
          <a:p>
            <a:r>
              <a:rPr lang="en-US" dirty="0" smtClean="0"/>
              <a:t>List results = </a:t>
            </a:r>
            <a:r>
              <a:rPr lang="en-US" dirty="0" err="1" smtClean="0"/>
              <a:t>criteria.list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log.info(results);</a:t>
            </a:r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44</a:t>
            </a:fld>
            <a:endParaRPr lang="ru-RU" dirty="0"/>
          </a:p>
        </p:txBody>
      </p:sp>
      <p:sp>
        <p:nvSpPr>
          <p:cNvPr id="6" name="Rectangle 5"/>
          <p:cNvSpPr/>
          <p:nvPr/>
        </p:nvSpPr>
        <p:spPr>
          <a:xfrm>
            <a:off x="539552" y="3801814"/>
            <a:ext cx="72728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Hibernate: select count(distinct </a:t>
            </a:r>
            <a:r>
              <a:rPr lang="en-US" b="1" dirty="0" err="1" smtClean="0"/>
              <a:t>this_.NAME</a:t>
            </a:r>
            <a:r>
              <a:rPr lang="en-US" b="1" dirty="0" smtClean="0"/>
              <a:t>) as y0_ from EMPLOYEE this_</a:t>
            </a:r>
          </a:p>
          <a:p>
            <a:endParaRPr lang="en-US" b="1" dirty="0" smtClean="0"/>
          </a:p>
          <a:p>
            <a:r>
              <a:rPr lang="en-US" dirty="0" err="1" smtClean="0">
                <a:solidFill>
                  <a:srgbClr val="C00000"/>
                </a:solidFill>
              </a:rPr>
              <a:t>by.academy.it.loader.CriteriaLoader</a:t>
            </a:r>
            <a:r>
              <a:rPr lang="en-US" dirty="0" smtClean="0">
                <a:solidFill>
                  <a:srgbClr val="C00000"/>
                </a:solidFill>
              </a:rPr>
              <a:t> 2014-12-15 12:10:44,406 INFO  - [5]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9552" y="980728"/>
            <a:ext cx="842493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smtClean="0"/>
              <a:t>Проекция на количество уникальных значений поля «</a:t>
            </a:r>
            <a:r>
              <a:rPr lang="en-US" sz="2400" b="1" dirty="0" smtClean="0"/>
              <a:t>name</a:t>
            </a:r>
            <a:r>
              <a:rPr lang="ru-RU" sz="2400" b="1" dirty="0" smtClean="0"/>
              <a:t>»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Projections.countDistinct</a:t>
            </a:r>
            <a:r>
              <a:rPr lang="en-US" sz="2400" b="1" dirty="0" smtClean="0"/>
              <a:t>()</a:t>
            </a:r>
            <a:endParaRPr lang="ru-RU" sz="2400" b="1" dirty="0" smtClean="0"/>
          </a:p>
        </p:txBody>
      </p:sp>
    </p:spTree>
    <p:extLst>
      <p:ext uri="{BB962C8B-B14F-4D97-AF65-F5344CB8AC3E}">
        <p14:creationId xmlns:p14="http://schemas.microsoft.com/office/powerpoint/2010/main" xmlns="" val="2174411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Projections &amp; </a:t>
            </a:r>
            <a:r>
              <a:rPr lang="en-US" sz="2800" dirty="0" smtClean="0"/>
              <a:t>Aggregations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539552" y="2034714"/>
            <a:ext cx="813690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Criteria </a:t>
            </a:r>
            <a:r>
              <a:rPr lang="en-US" dirty="0" err="1" smtClean="0"/>
              <a:t>criteria</a:t>
            </a:r>
            <a:r>
              <a:rPr lang="en-US" dirty="0" smtClean="0"/>
              <a:t> = </a:t>
            </a:r>
            <a:r>
              <a:rPr lang="en-US" dirty="0" err="1" smtClean="0"/>
              <a:t>session.createCriteria</a:t>
            </a:r>
            <a:r>
              <a:rPr lang="en-US" dirty="0" smtClean="0"/>
              <a:t>(</a:t>
            </a:r>
            <a:r>
              <a:rPr lang="en-US" dirty="0" err="1" smtClean="0"/>
              <a:t>Employee.class</a:t>
            </a:r>
            <a:r>
              <a:rPr lang="en-US" dirty="0" smtClean="0"/>
              <a:t>);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// To get maximum of a property.</a:t>
            </a:r>
          </a:p>
          <a:p>
            <a:r>
              <a:rPr lang="en-US" b="1" dirty="0" err="1" smtClean="0"/>
              <a:t>criteria.setProjection</a:t>
            </a:r>
            <a:r>
              <a:rPr lang="en-US" b="1" dirty="0" smtClean="0"/>
              <a:t>(Projections.max("age"));</a:t>
            </a:r>
          </a:p>
          <a:p>
            <a:r>
              <a:rPr lang="en-US" dirty="0" smtClean="0"/>
              <a:t>List results = </a:t>
            </a:r>
            <a:r>
              <a:rPr lang="en-US" dirty="0" err="1" smtClean="0"/>
              <a:t>criteria.list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log.info(results);</a:t>
            </a:r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45</a:t>
            </a:fld>
            <a:endParaRPr lang="ru-RU" dirty="0"/>
          </a:p>
        </p:txBody>
      </p:sp>
      <p:sp>
        <p:nvSpPr>
          <p:cNvPr id="6" name="Rectangle 5"/>
          <p:cNvSpPr/>
          <p:nvPr/>
        </p:nvSpPr>
        <p:spPr>
          <a:xfrm>
            <a:off x="539552" y="3801814"/>
            <a:ext cx="72728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Hibernate: select max(</a:t>
            </a:r>
            <a:r>
              <a:rPr lang="en-US" b="1" dirty="0" err="1" smtClean="0"/>
              <a:t>this_.AGE</a:t>
            </a:r>
            <a:r>
              <a:rPr lang="en-US" b="1" dirty="0" smtClean="0"/>
              <a:t>) as y0_ from EMPLOYEE this_</a:t>
            </a:r>
          </a:p>
          <a:p>
            <a:endParaRPr lang="en-US" b="1" dirty="0" smtClean="0"/>
          </a:p>
          <a:p>
            <a:r>
              <a:rPr lang="en-US" dirty="0" err="1" smtClean="0">
                <a:solidFill>
                  <a:srgbClr val="C00000"/>
                </a:solidFill>
              </a:rPr>
              <a:t>by.academy.it.loader.CriteriaLoader</a:t>
            </a:r>
            <a:r>
              <a:rPr lang="en-US" dirty="0" smtClean="0">
                <a:solidFill>
                  <a:srgbClr val="C00000"/>
                </a:solidFill>
              </a:rPr>
              <a:t> 2014-12-15 12:10:44,409 INFO  - [34]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9552" y="980728"/>
            <a:ext cx="842493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smtClean="0"/>
              <a:t>Проекция на максимальное значений поля «</a:t>
            </a:r>
            <a:r>
              <a:rPr lang="en-US" sz="2400" b="1" dirty="0" smtClean="0"/>
              <a:t>age</a:t>
            </a:r>
            <a:r>
              <a:rPr lang="ru-RU" sz="2400" b="1" dirty="0" smtClean="0"/>
              <a:t>»</a:t>
            </a:r>
            <a:r>
              <a:rPr lang="en-US" sz="2400" b="1" dirty="0" smtClean="0"/>
              <a:t> Projections.max()</a:t>
            </a:r>
            <a:endParaRPr lang="ru-RU" sz="2400" b="1" dirty="0" smtClean="0"/>
          </a:p>
        </p:txBody>
      </p:sp>
    </p:spTree>
    <p:extLst>
      <p:ext uri="{BB962C8B-B14F-4D97-AF65-F5344CB8AC3E}">
        <p14:creationId xmlns:p14="http://schemas.microsoft.com/office/powerpoint/2010/main" xmlns="" val="2174411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Projections &amp; </a:t>
            </a:r>
            <a:r>
              <a:rPr lang="en-US" sz="2800" dirty="0" smtClean="0"/>
              <a:t>Aggregations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539552" y="2034714"/>
            <a:ext cx="813690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Criteria </a:t>
            </a:r>
            <a:r>
              <a:rPr lang="en-US" dirty="0" err="1" smtClean="0"/>
              <a:t>criteria</a:t>
            </a:r>
            <a:r>
              <a:rPr lang="en-US" dirty="0" smtClean="0"/>
              <a:t> = </a:t>
            </a:r>
            <a:r>
              <a:rPr lang="en-US" dirty="0" err="1" smtClean="0"/>
              <a:t>session.createCriteria</a:t>
            </a:r>
            <a:r>
              <a:rPr lang="en-US" dirty="0" smtClean="0"/>
              <a:t>(</a:t>
            </a:r>
            <a:r>
              <a:rPr lang="en-US" dirty="0" err="1" smtClean="0"/>
              <a:t>Employee.class</a:t>
            </a:r>
            <a:r>
              <a:rPr lang="en-US" dirty="0" smtClean="0"/>
              <a:t>);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// To get minimum of a property.</a:t>
            </a:r>
          </a:p>
          <a:p>
            <a:r>
              <a:rPr lang="en-US" b="1" dirty="0" err="1" smtClean="0"/>
              <a:t>criteria.setProjection</a:t>
            </a:r>
            <a:r>
              <a:rPr lang="en-US" b="1" dirty="0" smtClean="0"/>
              <a:t>(Projections.min("salary"));</a:t>
            </a:r>
          </a:p>
          <a:p>
            <a:r>
              <a:rPr lang="en-US" dirty="0" smtClean="0"/>
              <a:t>List results = </a:t>
            </a:r>
            <a:r>
              <a:rPr lang="en-US" dirty="0" err="1" smtClean="0"/>
              <a:t>criteria.list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log.info(results);</a:t>
            </a:r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46</a:t>
            </a:fld>
            <a:endParaRPr lang="ru-RU" dirty="0"/>
          </a:p>
        </p:txBody>
      </p:sp>
      <p:sp>
        <p:nvSpPr>
          <p:cNvPr id="6" name="Rectangle 5"/>
          <p:cNvSpPr/>
          <p:nvPr/>
        </p:nvSpPr>
        <p:spPr>
          <a:xfrm>
            <a:off x="539552" y="3801814"/>
            <a:ext cx="72728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Hibernate: select min(</a:t>
            </a:r>
            <a:r>
              <a:rPr lang="en-US" b="1" dirty="0" err="1" smtClean="0"/>
              <a:t>this_.SALARY</a:t>
            </a:r>
            <a:r>
              <a:rPr lang="en-US" b="1" dirty="0" smtClean="0"/>
              <a:t>) as y0_ from EMPLOYEE this_</a:t>
            </a:r>
          </a:p>
          <a:p>
            <a:endParaRPr lang="en-US" b="1" dirty="0" smtClean="0"/>
          </a:p>
          <a:p>
            <a:r>
              <a:rPr lang="en-US" dirty="0" err="1" smtClean="0">
                <a:solidFill>
                  <a:srgbClr val="C00000"/>
                </a:solidFill>
              </a:rPr>
              <a:t>by.academy.it.loader.CriteriaLoader</a:t>
            </a:r>
            <a:r>
              <a:rPr lang="en-US" dirty="0" smtClean="0">
                <a:solidFill>
                  <a:srgbClr val="C00000"/>
                </a:solidFill>
              </a:rPr>
              <a:t> 2014-12-15 12:10:44,411 INFO  - [200]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9552" y="980728"/>
            <a:ext cx="842493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smtClean="0"/>
              <a:t>Проекция на минимальное значений поля «</a:t>
            </a:r>
            <a:r>
              <a:rPr lang="en-US" sz="2400" b="1" dirty="0" smtClean="0"/>
              <a:t>salary</a:t>
            </a:r>
            <a:r>
              <a:rPr lang="ru-RU" sz="2400" b="1" dirty="0" smtClean="0"/>
              <a:t>»</a:t>
            </a:r>
            <a:r>
              <a:rPr lang="en-US" sz="2400" b="1" dirty="0" smtClean="0"/>
              <a:t> Projections.min()</a:t>
            </a:r>
            <a:endParaRPr lang="ru-RU" sz="2400" b="1" dirty="0" smtClean="0"/>
          </a:p>
        </p:txBody>
      </p:sp>
    </p:spTree>
    <p:extLst>
      <p:ext uri="{BB962C8B-B14F-4D97-AF65-F5344CB8AC3E}">
        <p14:creationId xmlns:p14="http://schemas.microsoft.com/office/powerpoint/2010/main" xmlns="" val="2174411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Projections &amp; </a:t>
            </a:r>
            <a:r>
              <a:rPr lang="en-US" sz="2800" dirty="0" smtClean="0"/>
              <a:t>Aggregations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539552" y="2034714"/>
            <a:ext cx="813690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Criteria </a:t>
            </a:r>
            <a:r>
              <a:rPr lang="en-US" dirty="0" err="1" smtClean="0"/>
              <a:t>criteria</a:t>
            </a:r>
            <a:r>
              <a:rPr lang="en-US" dirty="0" smtClean="0"/>
              <a:t> = </a:t>
            </a:r>
            <a:r>
              <a:rPr lang="en-US" dirty="0" err="1" smtClean="0"/>
              <a:t>session.createCriteria</a:t>
            </a:r>
            <a:r>
              <a:rPr lang="en-US" dirty="0" smtClean="0"/>
              <a:t>(</a:t>
            </a:r>
            <a:r>
              <a:rPr lang="en-US" dirty="0" err="1" smtClean="0"/>
              <a:t>Employee.class</a:t>
            </a:r>
            <a:r>
              <a:rPr lang="en-US" dirty="0" smtClean="0"/>
              <a:t>);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// To get minimum of a property.</a:t>
            </a:r>
          </a:p>
          <a:p>
            <a:r>
              <a:rPr lang="en-US" b="1" dirty="0" err="1" smtClean="0"/>
              <a:t>criteria.setProjection</a:t>
            </a:r>
            <a:r>
              <a:rPr lang="en-US" b="1" dirty="0" smtClean="0"/>
              <a:t>(Projections.sum("salary"));</a:t>
            </a:r>
          </a:p>
          <a:p>
            <a:r>
              <a:rPr lang="en-US" dirty="0" smtClean="0"/>
              <a:t>List results = </a:t>
            </a:r>
            <a:r>
              <a:rPr lang="en-US" dirty="0" err="1" smtClean="0"/>
              <a:t>criteria.list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log.info(results);</a:t>
            </a:r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47</a:t>
            </a:fld>
            <a:endParaRPr lang="ru-RU" dirty="0"/>
          </a:p>
        </p:txBody>
      </p:sp>
      <p:sp>
        <p:nvSpPr>
          <p:cNvPr id="6" name="Rectangle 5"/>
          <p:cNvSpPr/>
          <p:nvPr/>
        </p:nvSpPr>
        <p:spPr>
          <a:xfrm>
            <a:off x="539552" y="3801814"/>
            <a:ext cx="72728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Hibernate: select sum(</a:t>
            </a:r>
            <a:r>
              <a:rPr lang="en-US" b="1" dirty="0" err="1" smtClean="0"/>
              <a:t>this_.SALARY</a:t>
            </a:r>
            <a:r>
              <a:rPr lang="en-US" b="1" dirty="0" smtClean="0"/>
              <a:t>) as y0_ from EMPLOYEE this_</a:t>
            </a:r>
          </a:p>
          <a:p>
            <a:endParaRPr lang="en-US" b="1" dirty="0" smtClean="0"/>
          </a:p>
          <a:p>
            <a:r>
              <a:rPr lang="en-US" dirty="0" err="1" smtClean="0">
                <a:solidFill>
                  <a:srgbClr val="C00000"/>
                </a:solidFill>
              </a:rPr>
              <a:t>by.academy.it.loader.CriteriaLoader</a:t>
            </a:r>
            <a:r>
              <a:rPr lang="en-US" dirty="0" smtClean="0">
                <a:solidFill>
                  <a:srgbClr val="C00000"/>
                </a:solidFill>
              </a:rPr>
              <a:t> 2014-12-15 12:10:44,414 INFO  - [3450]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9552" y="980728"/>
            <a:ext cx="842493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smtClean="0"/>
              <a:t>Проекция на сумму значений поля «</a:t>
            </a:r>
            <a:r>
              <a:rPr lang="en-US" sz="2400" b="1" dirty="0" smtClean="0"/>
              <a:t>salary</a:t>
            </a:r>
            <a:r>
              <a:rPr lang="ru-RU" sz="2400" b="1" dirty="0" smtClean="0"/>
              <a:t>»</a:t>
            </a:r>
            <a:r>
              <a:rPr lang="en-US" sz="2400" b="1" dirty="0" smtClean="0"/>
              <a:t> </a:t>
            </a:r>
            <a:endParaRPr lang="ru-RU" sz="2400" b="1" dirty="0" smtClean="0"/>
          </a:p>
          <a:p>
            <a:r>
              <a:rPr lang="en-US" sz="2400" b="1" dirty="0" smtClean="0"/>
              <a:t>Projections.sum()</a:t>
            </a:r>
            <a:endParaRPr lang="ru-RU" sz="2400" b="1" dirty="0" smtClean="0"/>
          </a:p>
        </p:txBody>
      </p:sp>
    </p:spTree>
    <p:extLst>
      <p:ext uri="{BB962C8B-B14F-4D97-AF65-F5344CB8AC3E}">
        <p14:creationId xmlns:p14="http://schemas.microsoft.com/office/powerpoint/2010/main" xmlns="" val="2174411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2636912"/>
            <a:ext cx="7772400" cy="1362075"/>
          </a:xfrm>
        </p:spPr>
        <p:txBody>
          <a:bodyPr>
            <a:normAutofit/>
          </a:bodyPr>
          <a:lstStyle/>
          <a:p>
            <a:r>
              <a:rPr lang="ru-RU" b="0" dirty="0" smtClean="0">
                <a:solidFill>
                  <a:schemeClr val="bg1">
                    <a:lumMod val="50000"/>
                  </a:schemeClr>
                </a:solidFill>
              </a:rPr>
              <a:t>Ваши вопросы?</a:t>
            </a:r>
            <a:endParaRPr lang="en-US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48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95097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Практика</a:t>
            </a:r>
            <a:endParaRPr lang="ru-RU" sz="28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539552" y="1571612"/>
            <a:ext cx="851480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 smtClean="0"/>
              <a:t>Добавьте функционал агрегационных функций в ваш </a:t>
            </a:r>
            <a:r>
              <a:rPr lang="en-US" sz="2800" b="1" dirty="0" smtClean="0"/>
              <a:t>DAO</a:t>
            </a:r>
            <a:r>
              <a:rPr lang="ru-RU" sz="2800" b="1" dirty="0" smtClean="0"/>
              <a:t> используя </a:t>
            </a:r>
            <a:r>
              <a:rPr lang="en-US" sz="2800" b="1" dirty="0" smtClean="0"/>
              <a:t>Projections: </a:t>
            </a:r>
            <a:r>
              <a:rPr lang="ru-RU" sz="2800" b="1" dirty="0" smtClean="0"/>
              <a:t>максимальные и средние значения параметров, суммы и общее количество элементов. Запустите приложение и проверьте результат. </a:t>
            </a:r>
            <a:endParaRPr lang="ru-RU" sz="2800" b="1" dirty="0"/>
          </a:p>
        </p:txBody>
      </p:sp>
      <p:pic>
        <p:nvPicPr>
          <p:cNvPr id="5" name="Picture 2" descr="http://www.ashtanga.su/wp-content/uploads/2012/01/yog99_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32040" y="3463034"/>
            <a:ext cx="3144423" cy="2971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49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295227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SELECT </a:t>
            </a:r>
            <a:r>
              <a:rPr lang="en-US" sz="2800" dirty="0" smtClean="0"/>
              <a:t>Clause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96752"/>
          </a:xfrm>
        </p:spPr>
        <p:txBody>
          <a:bodyPr>
            <a:normAutofit/>
          </a:bodyPr>
          <a:lstStyle/>
          <a:p>
            <a:r>
              <a:rPr lang="ru-RU" sz="2400" dirty="0" smtClean="0"/>
              <a:t>Условие </a:t>
            </a:r>
            <a:r>
              <a:rPr lang="en-US" sz="2400" dirty="0" smtClean="0"/>
              <a:t>Select </a:t>
            </a:r>
            <a:r>
              <a:rPr lang="ru-RU" sz="2400" dirty="0" smtClean="0"/>
              <a:t>предоставляет больше контроля над результатом вывода чем условие </a:t>
            </a:r>
            <a:r>
              <a:rPr lang="en-US" sz="2400" dirty="0" smtClean="0"/>
              <a:t>from. </a:t>
            </a:r>
            <a:r>
              <a:rPr lang="ru-RU" sz="2400" dirty="0" smtClean="0"/>
              <a:t>Если вы хотите вывести не все поля объекта, тогда используйте </a:t>
            </a:r>
            <a:r>
              <a:rPr lang="en-US" sz="2400" dirty="0" smtClean="0"/>
              <a:t>select.</a:t>
            </a:r>
            <a:endParaRPr lang="ru-RU" sz="24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5576" y="2906376"/>
            <a:ext cx="6120680" cy="13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971600" y="2906376"/>
            <a:ext cx="5184576" cy="2345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899592" y="3356164"/>
            <a:ext cx="1368152" cy="2345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251520" y="4725144"/>
            <a:ext cx="88924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Hibernate: select employee0_.firstname as col_0_0_ from </a:t>
            </a:r>
            <a:r>
              <a:rPr lang="en-US" b="1" dirty="0" smtClean="0"/>
              <a:t>T_EMPLOYEE </a:t>
            </a:r>
            <a:r>
              <a:rPr lang="en-US" b="1" dirty="0"/>
              <a:t>employee0_</a:t>
            </a:r>
          </a:p>
          <a:p>
            <a:r>
              <a:rPr lang="en-US" b="1" dirty="0"/>
              <a:t>2012-12-20 03:33:58,046 </a:t>
            </a:r>
            <a:r>
              <a:rPr lang="en-US" b="1" dirty="0">
                <a:solidFill>
                  <a:srgbClr val="C00000"/>
                </a:solidFill>
              </a:rPr>
              <a:t>INFO  - </a:t>
            </a:r>
            <a:r>
              <a:rPr lang="en-US" b="1" dirty="0" smtClean="0">
                <a:solidFill>
                  <a:srgbClr val="C00000"/>
                </a:solidFill>
              </a:rPr>
              <a:t>Yuli</a:t>
            </a:r>
            <a:endParaRPr lang="ru-RU" b="1" dirty="0">
              <a:solidFill>
                <a:srgbClr val="C000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43072954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Named query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50</a:t>
            </a:fld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8" y="1014413"/>
            <a:ext cx="9001125" cy="482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174411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Использование преобразователя в </a:t>
            </a:r>
            <a:r>
              <a:rPr lang="ru-RU" sz="2800" dirty="0" err="1" smtClean="0"/>
              <a:t>бин</a:t>
            </a:r>
            <a:r>
              <a:rPr lang="ru-RU" sz="2800" dirty="0" smtClean="0"/>
              <a:t> 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51</a:t>
            </a:fld>
            <a:endParaRPr lang="ru-RU" dirty="0"/>
          </a:p>
        </p:txBody>
      </p:sp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428596" y="1071546"/>
            <a:ext cx="4357718" cy="160043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import</a:t>
            </a: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lombok.Data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Data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Employee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private</a:t>
            </a: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Long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id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private</a:t>
            </a: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String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firstName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private</a:t>
            </a: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String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password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3214686"/>
            <a:ext cx="9144000" cy="21698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5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5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ru-RU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setId</a:t>
            </a:r>
            <a:r>
              <a:rPr kumimoji="0" 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Long</a:t>
            </a:r>
            <a:r>
              <a:rPr kumimoji="0" 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id</a:t>
            </a:r>
            <a:r>
              <a:rPr kumimoji="0" 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{</a:t>
            </a:r>
            <a:br>
              <a:rPr kumimoji="0" 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getSession</a:t>
            </a:r>
            <a:r>
              <a:rPr kumimoji="0" 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().</a:t>
            </a:r>
            <a:r>
              <a:rPr kumimoji="0" 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createSQLQuery</a:t>
            </a:r>
            <a:r>
              <a:rPr kumimoji="0" 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ru-RU" sz="15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select</a:t>
            </a:r>
            <a:r>
              <a:rPr kumimoji="0" lang="ru-RU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5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e.id</a:t>
            </a:r>
            <a:r>
              <a:rPr kumimoji="0" lang="ru-RU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5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as</a:t>
            </a:r>
            <a:r>
              <a:rPr kumimoji="0" lang="ru-RU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5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id</a:t>
            </a:r>
            <a:r>
              <a:rPr kumimoji="0" lang="ru-RU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ru-RU" sz="15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e.first_name</a:t>
            </a:r>
            <a:r>
              <a:rPr kumimoji="0" lang="ru-RU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5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as</a:t>
            </a:r>
            <a:r>
              <a:rPr kumimoji="0" lang="ru-RU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			</a:t>
            </a:r>
            <a:r>
              <a:rPr kumimoji="0" lang="ru-RU" sz="15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firstName,e.password</a:t>
            </a:r>
            <a:r>
              <a:rPr kumimoji="0" lang="ru-RU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5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as</a:t>
            </a:r>
            <a:r>
              <a:rPr kumimoji="0" lang="ru-RU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5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password</a:t>
            </a:r>
            <a:r>
              <a:rPr kumimoji="0" lang="ru-RU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5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from</a:t>
            </a:r>
            <a:r>
              <a:rPr kumimoji="0" lang="ru-RU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5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Employee_History</a:t>
            </a:r>
            <a:r>
              <a:rPr kumimoji="0" lang="ru-RU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.</a:t>
            </a:r>
            <a:r>
              <a:rPr kumimoji="0" 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addScalar</a:t>
            </a:r>
            <a:r>
              <a:rPr kumimoji="0" 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ru-RU" sz="15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id</a:t>
            </a:r>
            <a:r>
              <a:rPr kumimoji="0" lang="ru-RU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StandardBasicTypes.</a:t>
            </a:r>
            <a:r>
              <a:rPr kumimoji="0" lang="ru-RU" sz="15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INTEGER</a:t>
            </a:r>
            <a:r>
              <a:rPr kumimoji="0" lang="ru-RU" sz="15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.</a:t>
            </a:r>
            <a:r>
              <a:rPr kumimoji="0" 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addScalar</a:t>
            </a:r>
            <a:r>
              <a:rPr kumimoji="0" 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ru-RU" sz="15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firstName</a:t>
            </a:r>
            <a:r>
              <a:rPr kumimoji="0" lang="ru-RU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StandardBasicTypes.</a:t>
            </a:r>
            <a:r>
              <a:rPr kumimoji="0" lang="ru-RU" sz="15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STRING</a:t>
            </a:r>
            <a:r>
              <a:rPr kumimoji="0" lang="ru-RU" sz="15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.</a:t>
            </a:r>
            <a:r>
              <a:rPr kumimoji="0" 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addScalar</a:t>
            </a:r>
            <a:r>
              <a:rPr kumimoji="0" 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ru-RU" sz="15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password</a:t>
            </a:r>
            <a:r>
              <a:rPr kumimoji="0" lang="ru-RU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StandardBasicTypes.</a:t>
            </a:r>
            <a:r>
              <a:rPr kumimoji="0" lang="ru-RU" sz="15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STRING</a:t>
            </a:r>
            <a:r>
              <a:rPr kumimoji="0" lang="ru-RU" sz="15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endParaRPr kumimoji="0" lang="en-US" sz="15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5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</a:t>
            </a:r>
            <a:r>
              <a:rPr kumimoji="0" 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setResultTransformer</a:t>
            </a:r>
            <a:r>
              <a:rPr kumimoji="0" 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Transformers.</a:t>
            </a:r>
            <a:r>
              <a:rPr kumimoji="0" lang="ru-RU" sz="15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aliasToBean</a:t>
            </a:r>
            <a:r>
              <a:rPr kumimoji="0" 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Employee.</a:t>
            </a:r>
            <a:r>
              <a:rPr kumimoji="0" lang="ru-RU" sz="15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))</a:t>
            </a:r>
            <a:br>
              <a:rPr kumimoji="0" 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.</a:t>
            </a:r>
            <a:r>
              <a:rPr kumimoji="0" 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list</a:t>
            </a:r>
            <a:r>
              <a:rPr kumimoji="0" 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();</a:t>
            </a:r>
            <a:br>
              <a:rPr kumimoji="0" 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ru-RU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74411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Использование преобразователя в </a:t>
            </a:r>
            <a:r>
              <a:rPr lang="ru-RU" sz="2800" dirty="0" err="1" smtClean="0"/>
              <a:t>бин</a:t>
            </a:r>
            <a:r>
              <a:rPr lang="ru-RU" sz="2800" dirty="0" smtClean="0"/>
              <a:t> 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52</a:t>
            </a:fld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251520" y="980728"/>
            <a:ext cx="8496944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List&lt;</a:t>
            </a:r>
            <a:r>
              <a:rPr lang="en-US" sz="1600" dirty="0" err="1" smtClean="0"/>
              <a:t>EmployeeDTO</a:t>
            </a:r>
            <a:r>
              <a:rPr lang="en-US" sz="1600" dirty="0" smtClean="0"/>
              <a:t>&gt; list =  </a:t>
            </a:r>
            <a:r>
              <a:rPr lang="en-US" sz="1600" dirty="0" err="1" smtClean="0"/>
              <a:t>session.createSQLQuery</a:t>
            </a:r>
            <a:r>
              <a:rPr lang="en-US" sz="1600" dirty="0" smtClean="0"/>
              <a:t>(</a:t>
            </a:r>
            <a:r>
              <a:rPr lang="en-US" sz="1600" b="1" dirty="0" smtClean="0"/>
              <a:t>"Select e.ID as id, </a:t>
            </a:r>
            <a:r>
              <a:rPr lang="en-US" sz="1600" b="1" dirty="0" err="1" smtClean="0"/>
              <a:t>e.FIRST_NAME</a:t>
            </a:r>
            <a:r>
              <a:rPr lang="en-US" sz="1600" b="1" dirty="0" smtClean="0"/>
              <a:t> as name</a:t>
            </a:r>
            <a:r>
              <a:rPr lang="en-US" sz="1600" b="1" dirty="0"/>
              <a:t>, </a:t>
            </a:r>
            <a:r>
              <a:rPr lang="en-US" sz="1600" b="1" dirty="0" smtClean="0"/>
              <a:t>"</a:t>
            </a:r>
            <a:r>
              <a:rPr lang="ru-RU" sz="1600" b="1" dirty="0" smtClean="0"/>
              <a:t> +</a:t>
            </a:r>
            <a:r>
              <a:rPr lang="en-US" sz="1600" b="1" dirty="0" smtClean="0"/>
              <a:t> </a:t>
            </a:r>
            <a:r>
              <a:rPr lang="en-US" sz="1600" b="1" dirty="0"/>
              <a:t>	 </a:t>
            </a:r>
            <a:r>
              <a:rPr lang="ru-RU" sz="1600" b="1" dirty="0" smtClean="0"/>
              <a:t>	</a:t>
            </a:r>
            <a:r>
              <a:rPr lang="en-US" sz="1600" b="1" dirty="0" smtClean="0"/>
              <a:t>" </a:t>
            </a:r>
            <a:r>
              <a:rPr lang="en-US" sz="1600" b="1" dirty="0" err="1"/>
              <a:t>p.PHONE</a:t>
            </a:r>
            <a:r>
              <a:rPr lang="en-US" sz="1600" b="1" dirty="0"/>
              <a:t> </a:t>
            </a:r>
            <a:r>
              <a:rPr lang="en-US" sz="1600" b="1" dirty="0" smtClean="0"/>
              <a:t>as phone from EMPLOYEE e" </a:t>
            </a:r>
            <a:r>
              <a:rPr lang="en-US" sz="1600" dirty="0" smtClean="0"/>
              <a:t>+</a:t>
            </a:r>
            <a:br>
              <a:rPr lang="en-US" sz="1600" dirty="0" smtClean="0"/>
            </a:br>
            <a:r>
              <a:rPr lang="ru-RU" sz="1600" dirty="0" smtClean="0"/>
              <a:t>	</a:t>
            </a:r>
            <a:r>
              <a:rPr lang="en-US" sz="1600" b="1" dirty="0" smtClean="0"/>
              <a:t>" LEFT JOIN PHONE p ON e.ID = p.ID WHERE </a:t>
            </a:r>
            <a:r>
              <a:rPr lang="en-US" sz="1600" b="1" dirty="0" err="1" smtClean="0"/>
              <a:t>p.STATUS</a:t>
            </a:r>
            <a:r>
              <a:rPr lang="en-US" sz="1600" b="1" dirty="0" smtClean="0"/>
              <a:t> = 'CONFIRMED'"</a:t>
            </a:r>
            <a:r>
              <a:rPr lang="en-US" sz="1600" dirty="0" smtClean="0"/>
              <a:t>)</a:t>
            </a:r>
            <a:br>
              <a:rPr lang="en-US" sz="1600" dirty="0" smtClean="0"/>
            </a:br>
            <a:r>
              <a:rPr lang="en-US" sz="1600" dirty="0" smtClean="0"/>
              <a:t>    .</a:t>
            </a:r>
            <a:r>
              <a:rPr lang="en-US" sz="1600" dirty="0" err="1" smtClean="0"/>
              <a:t>addScalar</a:t>
            </a:r>
            <a:r>
              <a:rPr lang="en-US" sz="1600" dirty="0" smtClean="0"/>
              <a:t>(</a:t>
            </a:r>
            <a:r>
              <a:rPr lang="en-US" sz="1600" b="1" dirty="0" smtClean="0"/>
              <a:t>"id"</a:t>
            </a:r>
            <a:r>
              <a:rPr lang="en-US" sz="1600" dirty="0" smtClean="0"/>
              <a:t>, </a:t>
            </a:r>
            <a:r>
              <a:rPr lang="en-US" sz="1600" dirty="0" err="1" smtClean="0"/>
              <a:t>StandardBasicTypes.</a:t>
            </a:r>
            <a:r>
              <a:rPr lang="en-US" sz="1600" b="1" i="1" dirty="0" err="1" smtClean="0"/>
              <a:t>LONG</a:t>
            </a:r>
            <a:r>
              <a:rPr lang="en-US" sz="1600" dirty="0" smtClean="0"/>
              <a:t>)</a:t>
            </a:r>
            <a:br>
              <a:rPr lang="en-US" sz="1600" dirty="0" smtClean="0"/>
            </a:br>
            <a:r>
              <a:rPr lang="en-US" sz="1600" dirty="0" smtClean="0"/>
              <a:t>    .</a:t>
            </a:r>
            <a:r>
              <a:rPr lang="en-US" sz="1600" dirty="0" err="1" smtClean="0"/>
              <a:t>addScalar</a:t>
            </a:r>
            <a:r>
              <a:rPr lang="en-US" sz="1600" dirty="0" smtClean="0"/>
              <a:t>(</a:t>
            </a:r>
            <a:r>
              <a:rPr lang="en-US" sz="1600" b="1" dirty="0" smtClean="0"/>
              <a:t>"</a:t>
            </a:r>
            <a:r>
              <a:rPr lang="en-US" sz="1600" b="1" dirty="0" err="1" smtClean="0"/>
              <a:t>firstName</a:t>
            </a:r>
            <a:r>
              <a:rPr lang="en-US" sz="1600" b="1" dirty="0" smtClean="0"/>
              <a:t>"</a:t>
            </a:r>
            <a:r>
              <a:rPr lang="en-US" sz="1600" dirty="0" smtClean="0"/>
              <a:t>, </a:t>
            </a:r>
            <a:r>
              <a:rPr lang="en-US" sz="1600" dirty="0" err="1" smtClean="0"/>
              <a:t>StandardBasicTypes.</a:t>
            </a:r>
            <a:r>
              <a:rPr lang="en-US" sz="1600" b="1" i="1" dirty="0" err="1" smtClean="0"/>
              <a:t>STRING</a:t>
            </a:r>
            <a:r>
              <a:rPr lang="en-US" sz="1600" dirty="0" smtClean="0"/>
              <a:t>)</a:t>
            </a:r>
            <a:br>
              <a:rPr lang="en-US" sz="1600" dirty="0" smtClean="0"/>
            </a:br>
            <a:r>
              <a:rPr lang="en-US" sz="1600" dirty="0" smtClean="0"/>
              <a:t>    .</a:t>
            </a:r>
            <a:r>
              <a:rPr lang="en-US" sz="1600" dirty="0" err="1" smtClean="0"/>
              <a:t>addScalar</a:t>
            </a:r>
            <a:r>
              <a:rPr lang="en-US" sz="1600" dirty="0" smtClean="0"/>
              <a:t>(</a:t>
            </a:r>
            <a:r>
              <a:rPr lang="en-US" sz="1600" b="1" dirty="0"/>
              <a:t>"phone</a:t>
            </a:r>
            <a:r>
              <a:rPr lang="en-US" sz="1600" b="1" dirty="0" smtClean="0"/>
              <a:t>"</a:t>
            </a:r>
            <a:r>
              <a:rPr lang="en-US" sz="1600" dirty="0" smtClean="0"/>
              <a:t>, </a:t>
            </a:r>
            <a:r>
              <a:rPr lang="en-US" sz="1600" dirty="0" err="1" smtClean="0"/>
              <a:t>StandardBasicTypes.</a:t>
            </a:r>
            <a:r>
              <a:rPr lang="en-US" sz="1600" b="1" i="1" dirty="0" err="1" smtClean="0"/>
              <a:t>STRING</a:t>
            </a:r>
            <a:r>
              <a:rPr lang="en-US" sz="1600" dirty="0" smtClean="0"/>
              <a:t>)</a:t>
            </a:r>
            <a:br>
              <a:rPr lang="en-US" sz="1600" dirty="0" smtClean="0"/>
            </a:br>
            <a:r>
              <a:rPr lang="en-US" sz="1600" dirty="0" smtClean="0"/>
              <a:t>    .</a:t>
            </a:r>
            <a:r>
              <a:rPr lang="en-US" sz="1600" dirty="0" err="1" smtClean="0"/>
              <a:t>setResultTransformer</a:t>
            </a:r>
            <a:r>
              <a:rPr lang="en-US" sz="1600" dirty="0" smtClean="0"/>
              <a:t>(</a:t>
            </a:r>
            <a:r>
              <a:rPr lang="en-US" sz="1600" b="1" dirty="0" smtClean="0"/>
              <a:t>new </a:t>
            </a:r>
            <a:r>
              <a:rPr lang="en-US" sz="1600" dirty="0" err="1" smtClean="0"/>
              <a:t>ResultTransformer</a:t>
            </a:r>
            <a:r>
              <a:rPr lang="en-US" sz="1600" dirty="0" smtClean="0"/>
              <a:t>() {</a:t>
            </a:r>
            <a:br>
              <a:rPr lang="en-US" sz="1600" dirty="0" smtClean="0"/>
            </a:br>
            <a:r>
              <a:rPr lang="en-US" sz="1600" dirty="0" smtClean="0"/>
              <a:t>        </a:t>
            </a:r>
            <a:r>
              <a:rPr lang="en-US" sz="1600" b="1" dirty="0" smtClean="0"/>
              <a:t>private static final long </a:t>
            </a:r>
            <a:r>
              <a:rPr lang="en-US" sz="1600" b="1" i="1" dirty="0" err="1" smtClean="0"/>
              <a:t>serialVersionUID</a:t>
            </a:r>
            <a:r>
              <a:rPr lang="en-US" sz="1600" b="1" i="1" dirty="0" smtClean="0"/>
              <a:t> </a:t>
            </a:r>
            <a:r>
              <a:rPr lang="en-US" sz="1600" dirty="0" smtClean="0"/>
              <a:t>= -5815434828170704822L;</a:t>
            </a:r>
            <a:br>
              <a:rPr lang="en-US" sz="1600" dirty="0" smtClean="0"/>
            </a:br>
            <a:r>
              <a:rPr lang="en-US" sz="1600" dirty="0" smtClean="0"/>
              <a:t>        </a:t>
            </a:r>
            <a:r>
              <a:rPr lang="en-US" sz="1600" b="1" dirty="0" smtClean="0"/>
              <a:t>public </a:t>
            </a:r>
            <a:r>
              <a:rPr lang="en-US" sz="1600" dirty="0" smtClean="0"/>
              <a:t>Object </a:t>
            </a:r>
            <a:r>
              <a:rPr lang="en-US" sz="1600" dirty="0" err="1" smtClean="0"/>
              <a:t>transformTuple</a:t>
            </a:r>
            <a:r>
              <a:rPr lang="en-US" sz="1600" dirty="0" smtClean="0"/>
              <a:t>(Object[] arg0, String[] arg1) {</a:t>
            </a:r>
            <a:br>
              <a:rPr lang="en-US" sz="1600" dirty="0" smtClean="0"/>
            </a:br>
            <a:r>
              <a:rPr lang="en-US" sz="1600" dirty="0" smtClean="0"/>
              <a:t>            </a:t>
            </a:r>
            <a:r>
              <a:rPr lang="en-US" sz="1600" dirty="0" err="1" smtClean="0"/>
              <a:t>EmployeeDTO</a:t>
            </a:r>
            <a:r>
              <a:rPr lang="en-US" sz="1600" dirty="0" smtClean="0"/>
              <a:t> e = </a:t>
            </a:r>
            <a:r>
              <a:rPr lang="en-US" sz="1600" b="1" dirty="0" smtClean="0"/>
              <a:t>new </a:t>
            </a:r>
            <a:r>
              <a:rPr lang="en-US" sz="1600" dirty="0" err="1" smtClean="0"/>
              <a:t>EmployeeDTO</a:t>
            </a:r>
            <a:r>
              <a:rPr lang="en-US" sz="1600" dirty="0" smtClean="0"/>
              <a:t>();</a:t>
            </a:r>
            <a:br>
              <a:rPr lang="en-US" sz="1600" dirty="0" smtClean="0"/>
            </a:br>
            <a:r>
              <a:rPr lang="en-US" sz="1600" dirty="0" smtClean="0"/>
              <a:t>            </a:t>
            </a:r>
            <a:r>
              <a:rPr lang="en-US" sz="1600" dirty="0" err="1" smtClean="0"/>
              <a:t>e.setId</a:t>
            </a:r>
            <a:r>
              <a:rPr lang="en-US" sz="1600" dirty="0" smtClean="0"/>
              <a:t>((Long) arg0[0]);</a:t>
            </a:r>
            <a:br>
              <a:rPr lang="en-US" sz="1600" dirty="0" smtClean="0"/>
            </a:br>
            <a:r>
              <a:rPr lang="en-US" sz="1600" dirty="0" smtClean="0"/>
              <a:t>            </a:t>
            </a:r>
            <a:r>
              <a:rPr lang="en-US" sz="1600" dirty="0" err="1" smtClean="0"/>
              <a:t>e.setFirstName</a:t>
            </a:r>
            <a:r>
              <a:rPr lang="en-US" sz="1600" dirty="0" smtClean="0"/>
              <a:t>((String) arg0[1]);</a:t>
            </a:r>
            <a:br>
              <a:rPr lang="en-US" sz="1600" dirty="0" smtClean="0"/>
            </a:br>
            <a:r>
              <a:rPr lang="en-US" sz="1600" dirty="0" smtClean="0"/>
              <a:t>            </a:t>
            </a:r>
            <a:r>
              <a:rPr lang="en-US" sz="1600" dirty="0" err="1" smtClean="0"/>
              <a:t>e.setPhone</a:t>
            </a:r>
            <a:r>
              <a:rPr lang="en-US" sz="1600" dirty="0" smtClean="0"/>
              <a:t>((String) arg0[2]);</a:t>
            </a:r>
            <a:br>
              <a:rPr lang="en-US" sz="1600" dirty="0" smtClean="0"/>
            </a:br>
            <a:r>
              <a:rPr lang="en-US" sz="1600" dirty="0" smtClean="0"/>
              <a:t>            </a:t>
            </a:r>
            <a:r>
              <a:rPr lang="en-US" sz="1600" b="1" dirty="0" smtClean="0"/>
              <a:t>return </a:t>
            </a:r>
            <a:r>
              <a:rPr lang="en-US" sz="1600" dirty="0" smtClean="0"/>
              <a:t>e;</a:t>
            </a:r>
            <a:br>
              <a:rPr lang="en-US" sz="1600" dirty="0" smtClean="0"/>
            </a:br>
            <a:r>
              <a:rPr lang="en-US" sz="1600" dirty="0" smtClean="0"/>
              <a:t>        }</a:t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        @</a:t>
            </a:r>
            <a:r>
              <a:rPr lang="en-US" sz="1600" dirty="0" err="1" smtClean="0"/>
              <a:t>SuppressWarnings</a:t>
            </a:r>
            <a:r>
              <a:rPr lang="en-US" sz="1600" dirty="0" smtClean="0"/>
              <a:t>(</a:t>
            </a:r>
            <a:r>
              <a:rPr lang="en-US" sz="1600" b="1" dirty="0" smtClean="0"/>
              <a:t>"unchecked"</a:t>
            </a:r>
            <a:r>
              <a:rPr lang="en-US" sz="1600" dirty="0" smtClean="0"/>
              <a:t>)</a:t>
            </a:r>
            <a:br>
              <a:rPr lang="en-US" sz="1600" dirty="0" smtClean="0"/>
            </a:br>
            <a:r>
              <a:rPr lang="en-US" sz="1600" dirty="0" smtClean="0"/>
              <a:t>        </a:t>
            </a:r>
            <a:r>
              <a:rPr lang="en-US" sz="1600" b="1" dirty="0" smtClean="0"/>
              <a:t>public </a:t>
            </a:r>
            <a:r>
              <a:rPr lang="en-US" sz="1600" dirty="0" smtClean="0"/>
              <a:t>List </a:t>
            </a:r>
            <a:r>
              <a:rPr lang="en-US" sz="1600" dirty="0" err="1" smtClean="0"/>
              <a:t>transformList</a:t>
            </a:r>
            <a:r>
              <a:rPr lang="en-US" sz="1600" dirty="0" smtClean="0"/>
              <a:t>(List arg0) {</a:t>
            </a:r>
            <a:br>
              <a:rPr lang="en-US" sz="1600" dirty="0" smtClean="0"/>
            </a:br>
            <a:r>
              <a:rPr lang="en-US" sz="1600" dirty="0" smtClean="0"/>
              <a:t>            </a:t>
            </a:r>
            <a:r>
              <a:rPr lang="en-US" sz="1600" b="1" dirty="0" smtClean="0"/>
              <a:t>return </a:t>
            </a:r>
            <a:r>
              <a:rPr lang="en-US" sz="1600" dirty="0" smtClean="0"/>
              <a:t>arg0;</a:t>
            </a:r>
            <a:br>
              <a:rPr lang="en-US" sz="1600" dirty="0" smtClean="0"/>
            </a:br>
            <a:r>
              <a:rPr lang="en-US" sz="1600" dirty="0" smtClean="0"/>
              <a:t>        }</a:t>
            </a:r>
            <a:br>
              <a:rPr lang="en-US" sz="1600" dirty="0" smtClean="0"/>
            </a:br>
            <a:r>
              <a:rPr lang="en-US" sz="1600" dirty="0" smtClean="0"/>
              <a:t>    })</a:t>
            </a:r>
            <a:br>
              <a:rPr lang="en-US" sz="1600" dirty="0" smtClean="0"/>
            </a:br>
            <a:r>
              <a:rPr lang="en-US" sz="1600" dirty="0" smtClean="0"/>
              <a:t>    .list(); </a:t>
            </a:r>
            <a:br>
              <a:rPr lang="en-US" sz="1600" dirty="0" smtClean="0"/>
            </a:b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xmlns="" val="2174411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2636912"/>
            <a:ext cx="7772400" cy="1362075"/>
          </a:xfrm>
        </p:spPr>
        <p:txBody>
          <a:bodyPr>
            <a:normAutofit/>
          </a:bodyPr>
          <a:lstStyle/>
          <a:p>
            <a:r>
              <a:rPr lang="ru-RU" b="0" dirty="0" smtClean="0">
                <a:solidFill>
                  <a:schemeClr val="bg1">
                    <a:lumMod val="50000"/>
                  </a:schemeClr>
                </a:solidFill>
              </a:rPr>
              <a:t>Ваши вопросы?</a:t>
            </a:r>
            <a:endParaRPr lang="en-US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53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95097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SELECT </a:t>
            </a:r>
            <a:r>
              <a:rPr lang="en-US" sz="2800" dirty="0" smtClean="0"/>
              <a:t>Clause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92695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Вы можете доставать объекты внутри других объектов при помощи </a:t>
            </a:r>
            <a:r>
              <a:rPr lang="en-US" sz="2400" dirty="0" smtClean="0"/>
              <a:t>select.</a:t>
            </a:r>
            <a:endParaRPr lang="ru-RU" sz="24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9511" y="2636912"/>
            <a:ext cx="8091815" cy="129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2627784" y="2636912"/>
            <a:ext cx="1597634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251520" y="4072001"/>
            <a:ext cx="874846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select </a:t>
            </a:r>
            <a:r>
              <a:rPr lang="en-US" b="1" dirty="0"/>
              <a:t>employeede1_.F_employeeId as F1_0_, employeede1_.city as city0_, employeede1_.country as country0_, employeede1_.state as state0_, employeede1_.street as street0_ from </a:t>
            </a:r>
            <a:r>
              <a:rPr lang="en-US" b="1" dirty="0" err="1"/>
              <a:t>ivan.T_EMPLOYEE</a:t>
            </a:r>
            <a:r>
              <a:rPr lang="en-US" b="1" dirty="0"/>
              <a:t> employee0_, </a:t>
            </a:r>
            <a:r>
              <a:rPr lang="en-US" b="1" dirty="0" err="1"/>
              <a:t>ivan.T_EMPLOYEEDETAIL</a:t>
            </a:r>
            <a:r>
              <a:rPr lang="en-US" b="1" dirty="0"/>
              <a:t> employeede1_ where employee0_.F_EMPLOYEE_ID=employeede1_.F_employeeId and employee0_.F_EMPLOYEE_ID=250</a:t>
            </a:r>
          </a:p>
          <a:p>
            <a:r>
              <a:rPr lang="en-US" dirty="0" smtClean="0"/>
              <a:t>2012-12-20 XX:XX:51,171 </a:t>
            </a:r>
            <a:r>
              <a:rPr lang="en-US" dirty="0"/>
              <a:t>INFO  - </a:t>
            </a:r>
            <a:r>
              <a:rPr lang="en-US" dirty="0" err="1"/>
              <a:t>EmployeeDetail</a:t>
            </a:r>
            <a:r>
              <a:rPr lang="en-US" dirty="0"/>
              <a:t>{country='Belarus', </a:t>
            </a:r>
            <a:r>
              <a:rPr lang="en-US" dirty="0" err="1"/>
              <a:t>employeeId</a:t>
            </a:r>
            <a:r>
              <a:rPr lang="en-US" dirty="0"/>
              <a:t>=250, street='</a:t>
            </a:r>
            <a:r>
              <a:rPr lang="en-US" dirty="0" err="1"/>
              <a:t>Golodeda</a:t>
            </a:r>
            <a:r>
              <a:rPr lang="en-US" dirty="0"/>
              <a:t>', city='Minsk', state='XXX'}</a:t>
            </a:r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67440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WHERE </a:t>
            </a:r>
            <a:r>
              <a:rPr lang="en-US" sz="2800" dirty="0" smtClean="0"/>
              <a:t>Clause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Если вы хотите отфильтровать результат, то используйте условие </a:t>
            </a:r>
            <a:r>
              <a:rPr lang="en-US" sz="2400" dirty="0" smtClean="0"/>
              <a:t>where.</a:t>
            </a:r>
            <a:endParaRPr lang="ru-RU" sz="24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1560" y="2476830"/>
            <a:ext cx="6124512" cy="11681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2051720" y="2476830"/>
            <a:ext cx="4536504" cy="2320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323528" y="3789040"/>
            <a:ext cx="81369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2012-12-20 </a:t>
            </a:r>
            <a:r>
              <a:rPr lang="en-US" dirty="0" smtClean="0"/>
              <a:t>XX:XX:14,203 </a:t>
            </a:r>
            <a:r>
              <a:rPr lang="en-US" dirty="0"/>
              <a:t>INFO  - Employee{</a:t>
            </a:r>
            <a:r>
              <a:rPr lang="en-US" dirty="0" err="1"/>
              <a:t>employeeId</a:t>
            </a:r>
            <a:r>
              <a:rPr lang="en-US" dirty="0"/>
              <a:t>=250, </a:t>
            </a:r>
            <a:r>
              <a:rPr lang="en-US" dirty="0" err="1"/>
              <a:t>firstname</a:t>
            </a:r>
            <a:r>
              <a:rPr lang="en-US" dirty="0"/>
              <a:t>='Ivan', </a:t>
            </a:r>
            <a:r>
              <a:rPr lang="en-US" dirty="0" err="1"/>
              <a:t>lastname</a:t>
            </a:r>
            <a:r>
              <a:rPr lang="en-US" dirty="0"/>
              <a:t>='</a:t>
            </a:r>
            <a:r>
              <a:rPr lang="en-US" dirty="0" err="1"/>
              <a:t>Spresov</a:t>
            </a:r>
            <a:r>
              <a:rPr lang="en-US" dirty="0"/>
              <a:t>', </a:t>
            </a:r>
            <a:r>
              <a:rPr lang="en-US" dirty="0" err="1"/>
              <a:t>birthDate</a:t>
            </a:r>
            <a:r>
              <a:rPr lang="en-US" dirty="0"/>
              <a:t>=2012-12-20, cellphone='3456345345'}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400033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WHERE </a:t>
            </a:r>
            <a:r>
              <a:rPr lang="en-US" sz="2800" dirty="0" smtClean="0"/>
              <a:t>Clause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052736"/>
            <a:ext cx="8712968" cy="3744416"/>
          </a:xfrm>
        </p:spPr>
        <p:txBody>
          <a:bodyPr>
            <a:normAutofit fontScale="92500" lnSpcReduction="20000"/>
          </a:bodyPr>
          <a:lstStyle/>
          <a:p>
            <a:r>
              <a:rPr lang="ru-RU" sz="2400" dirty="0" smtClean="0"/>
              <a:t>Вы можете использовать ключевые слова после условия </a:t>
            </a:r>
            <a:r>
              <a:rPr lang="en-US" sz="2400" dirty="0" smtClean="0"/>
              <a:t>where: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=, </a:t>
            </a:r>
            <a:r>
              <a:rPr lang="en-US" sz="2400" dirty="0"/>
              <a:t>&gt;=, &lt;=, &lt;&gt;, !=, </a:t>
            </a:r>
            <a:r>
              <a:rPr lang="en-US" sz="2400" dirty="0" smtClean="0"/>
              <a:t>like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/>
              <a:t>in, not  in, between, is  null, is  not  null, is  empty, is  not  empty, member  of </a:t>
            </a:r>
            <a:r>
              <a:rPr lang="ru-RU" sz="2400" dirty="0" smtClean="0"/>
              <a:t>и </a:t>
            </a:r>
            <a:r>
              <a:rPr lang="en-US" sz="2400" dirty="0" smtClean="0"/>
              <a:t>not </a:t>
            </a:r>
            <a:r>
              <a:rPr lang="en-US" sz="2400" dirty="0"/>
              <a:t>member </a:t>
            </a:r>
            <a:r>
              <a:rPr lang="en-US" sz="2400" dirty="0" smtClean="0"/>
              <a:t>of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"Simple" case, case ... when ... then ... else ... </a:t>
            </a:r>
            <a:r>
              <a:rPr lang="en-US" sz="2400" dirty="0" smtClean="0"/>
              <a:t>end;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</a:t>
            </a:r>
            <a:r>
              <a:rPr lang="en-US" sz="2400" dirty="0" smtClean="0"/>
              <a:t>and "searched" case, </a:t>
            </a:r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case </a:t>
            </a:r>
            <a:r>
              <a:rPr lang="en-US" sz="2400" dirty="0" smtClean="0"/>
              <a:t>when ... then ... else ... end</a:t>
            </a:r>
            <a:endParaRPr lang="ru-RU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err="1"/>
              <a:t>current_date</a:t>
            </a:r>
            <a:r>
              <a:rPr lang="en-US" sz="2400" dirty="0"/>
              <a:t>(), </a:t>
            </a:r>
            <a:r>
              <a:rPr lang="en-US" sz="2400" dirty="0" err="1"/>
              <a:t>current_time</a:t>
            </a:r>
            <a:r>
              <a:rPr lang="en-US" sz="2400" dirty="0"/>
              <a:t>(), and </a:t>
            </a:r>
            <a:r>
              <a:rPr lang="en-US" sz="2400" dirty="0" err="1"/>
              <a:t>current_timestamp</a:t>
            </a:r>
            <a:r>
              <a:rPr lang="en-US" sz="2400" dirty="0" smtClean="0"/>
              <a:t>()</a:t>
            </a:r>
            <a:endParaRPr lang="ru-RU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/>
              <a:t>substring(), trim(), lower(), upper</a:t>
            </a:r>
            <a:r>
              <a:rPr lang="en-US" sz="2400" dirty="0" smtClean="0"/>
              <a:t>(), abs(), </a:t>
            </a:r>
            <a:r>
              <a:rPr lang="en-US" sz="2400" dirty="0" err="1" smtClean="0"/>
              <a:t>sqrt</a:t>
            </a:r>
            <a:r>
              <a:rPr lang="en-US" sz="2400" dirty="0" smtClean="0"/>
              <a:t>(), </a:t>
            </a:r>
            <a:r>
              <a:rPr lang="en-US" sz="2400" dirty="0" err="1" smtClean="0"/>
              <a:t>bit_length</a:t>
            </a:r>
            <a:r>
              <a:rPr lang="en-US" sz="2400" dirty="0" smtClean="0"/>
              <a:t>(), mod()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err="1" smtClean="0"/>
              <a:t>str</a:t>
            </a:r>
            <a:r>
              <a:rPr lang="en-US" sz="2400" dirty="0" smtClean="0"/>
              <a:t>() for converting numeric or temporal values to a readable string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endParaRPr lang="ru-RU" sz="2400" dirty="0" smtClean="0"/>
          </a:p>
          <a:p>
            <a:pPr marL="0" indent="0">
              <a:buNone/>
            </a:pPr>
            <a:endParaRPr lang="ru-RU" sz="24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9552" y="4941168"/>
            <a:ext cx="7062672" cy="1479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606711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ORDER BY </a:t>
            </a:r>
            <a:r>
              <a:rPr lang="en-US" sz="2800" dirty="0" smtClean="0"/>
              <a:t>Clause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800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Для сортировки ваших результатов применяется условие </a:t>
            </a:r>
            <a:r>
              <a:rPr lang="en-US" sz="2400" dirty="0" smtClean="0"/>
              <a:t>Order BY c </a:t>
            </a:r>
            <a:r>
              <a:rPr lang="ru-RU" sz="2400" dirty="0" smtClean="0"/>
              <a:t>двумя параметрами</a:t>
            </a:r>
            <a:r>
              <a:rPr lang="en-US" sz="2400" dirty="0" smtClean="0"/>
              <a:t>: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smtClean="0"/>
              <a:t>ASC – </a:t>
            </a:r>
            <a:r>
              <a:rPr lang="ru-RU" sz="2400" dirty="0" smtClean="0"/>
              <a:t>по возрастанию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smtClean="0"/>
              <a:t>DESC</a:t>
            </a:r>
            <a:r>
              <a:rPr lang="ru-RU" sz="2400" dirty="0" smtClean="0"/>
              <a:t> – по убыванию</a:t>
            </a:r>
            <a:endParaRPr lang="ru-RU" sz="24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7544" y="3432753"/>
            <a:ext cx="6775994" cy="12923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251520" y="4869160"/>
            <a:ext cx="82089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Employee{</a:t>
            </a:r>
            <a:r>
              <a:rPr lang="en-US" b="1" dirty="0" err="1" smtClean="0"/>
              <a:t>employeeId</a:t>
            </a:r>
            <a:r>
              <a:rPr lang="en-US" b="1" dirty="0" smtClean="0"/>
              <a:t>=</a:t>
            </a:r>
            <a:r>
              <a:rPr lang="en-US" b="1" dirty="0" smtClean="0">
                <a:solidFill>
                  <a:srgbClr val="C00000"/>
                </a:solidFill>
              </a:rPr>
              <a:t>250</a:t>
            </a:r>
            <a:r>
              <a:rPr lang="en-US" b="1" dirty="0"/>
              <a:t>, </a:t>
            </a:r>
            <a:r>
              <a:rPr lang="en-US" b="1" dirty="0" err="1"/>
              <a:t>firstname</a:t>
            </a:r>
            <a:r>
              <a:rPr lang="en-US" b="1" dirty="0"/>
              <a:t>='Ivan', </a:t>
            </a:r>
            <a:r>
              <a:rPr lang="en-US" b="1" dirty="0" err="1"/>
              <a:t>lastname</a:t>
            </a:r>
            <a:r>
              <a:rPr lang="en-US" b="1" dirty="0"/>
              <a:t>='</a:t>
            </a:r>
            <a:r>
              <a:rPr lang="en-US" b="1" dirty="0" err="1"/>
              <a:t>Spresov</a:t>
            </a:r>
            <a:r>
              <a:rPr lang="en-US" b="1" dirty="0"/>
              <a:t>', </a:t>
            </a:r>
            <a:r>
              <a:rPr lang="en-US" b="1" dirty="0" err="1"/>
              <a:t>birthDate</a:t>
            </a:r>
            <a:r>
              <a:rPr lang="en-US" b="1" dirty="0"/>
              <a:t>=2012-12-20, cellphone='3456345345'}</a:t>
            </a:r>
          </a:p>
          <a:p>
            <a:r>
              <a:rPr lang="en-US" b="1" dirty="0" smtClean="0"/>
              <a:t>Employee{</a:t>
            </a:r>
            <a:r>
              <a:rPr lang="en-US" b="1" dirty="0" err="1" smtClean="0"/>
              <a:t>employeeId</a:t>
            </a:r>
            <a:r>
              <a:rPr lang="en-US" b="1" dirty="0" smtClean="0"/>
              <a:t>=</a:t>
            </a:r>
            <a:r>
              <a:rPr lang="en-US" b="1" dirty="0" smtClean="0">
                <a:solidFill>
                  <a:srgbClr val="C00000"/>
                </a:solidFill>
              </a:rPr>
              <a:t>300</a:t>
            </a:r>
            <a:r>
              <a:rPr lang="en-US" b="1" dirty="0"/>
              <a:t>, </a:t>
            </a:r>
            <a:r>
              <a:rPr lang="en-US" b="1" dirty="0" err="1"/>
              <a:t>firstname</a:t>
            </a:r>
            <a:r>
              <a:rPr lang="en-US" b="1" dirty="0"/>
              <a:t>='Ivan', </a:t>
            </a:r>
            <a:r>
              <a:rPr lang="en-US" b="1" dirty="0" err="1"/>
              <a:t>lastname</a:t>
            </a:r>
            <a:r>
              <a:rPr lang="en-US" b="1" dirty="0"/>
              <a:t>='</a:t>
            </a:r>
            <a:r>
              <a:rPr lang="en-US" b="1" dirty="0" err="1"/>
              <a:t>Spresov</a:t>
            </a:r>
            <a:r>
              <a:rPr lang="en-US" b="1" dirty="0"/>
              <a:t>', </a:t>
            </a:r>
            <a:r>
              <a:rPr lang="en-US" b="1" dirty="0" err="1"/>
              <a:t>birthDate</a:t>
            </a:r>
            <a:r>
              <a:rPr lang="en-US" b="1" dirty="0"/>
              <a:t>=2012-12-20, cellphone='3456345345'}</a:t>
            </a:r>
            <a:endParaRPr lang="ru-RU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04656012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" val="ff2bc79a42d4e1134194e983bf134319e6f264"/>
</p:tagLst>
</file>

<file path=ppt/theme/theme1.xml><?xml version="1.0" encoding="utf-8"?>
<a:theme xmlns:a="http://schemas.openxmlformats.org/drawingml/2006/main" name="ECHTP">
  <a:themeElements>
    <a:clrScheme name="ОЦ ПВТ">
      <a:dk1>
        <a:sysClr val="windowText" lastClr="000000"/>
      </a:dk1>
      <a:lt1>
        <a:sysClr val="window" lastClr="FFFFFF"/>
      </a:lt1>
      <a:dk2>
        <a:srgbClr val="92D050"/>
      </a:dk2>
      <a:lt2>
        <a:srgbClr val="E9F5DB"/>
      </a:lt2>
      <a:accent1>
        <a:srgbClr val="92D050"/>
      </a:accent1>
      <a:accent2>
        <a:srgbClr val="FFC000"/>
      </a:accent2>
      <a:accent3>
        <a:srgbClr val="92D050"/>
      </a:accent3>
      <a:accent4>
        <a:srgbClr val="7F7F7F"/>
      </a:accent4>
      <a:accent5>
        <a:srgbClr val="49711E"/>
      </a:accent5>
      <a:accent6>
        <a:srgbClr val="FF0000"/>
      </a:accent6>
      <a:hlink>
        <a:srgbClr val="92D050"/>
      </a:hlink>
      <a:folHlink>
        <a:srgbClr val="7F7F7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ECHTP</Template>
  <TotalTime>21234</TotalTime>
  <Words>1990</Words>
  <Application>Microsoft Office PowerPoint</Application>
  <PresentationFormat>Экран (4:3)</PresentationFormat>
  <Paragraphs>283</Paragraphs>
  <Slides>53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53</vt:i4>
      </vt:variant>
    </vt:vector>
  </HeadingPairs>
  <TitlesOfParts>
    <vt:vector size="54" baseType="lpstr">
      <vt:lpstr>ECHTP</vt:lpstr>
      <vt:lpstr>Hibernate. Углубленный курс. Специализация </vt:lpstr>
      <vt:lpstr>Hibernate Query Language (HQL)</vt:lpstr>
      <vt:lpstr>FROM Clause</vt:lpstr>
      <vt:lpstr>AS Clause</vt:lpstr>
      <vt:lpstr>SELECT Clause</vt:lpstr>
      <vt:lpstr>SELECT Clause</vt:lpstr>
      <vt:lpstr>WHERE Clause</vt:lpstr>
      <vt:lpstr>WHERE Clause</vt:lpstr>
      <vt:lpstr>ORDER BY Clause</vt:lpstr>
      <vt:lpstr>GROUP BY Clause</vt:lpstr>
      <vt:lpstr>Using Named Parameters</vt:lpstr>
      <vt:lpstr>Ваши вопросы?</vt:lpstr>
      <vt:lpstr>Практика</vt:lpstr>
      <vt:lpstr>UPDATE Clause</vt:lpstr>
      <vt:lpstr>DELETE Clause</vt:lpstr>
      <vt:lpstr>INSERT Clause</vt:lpstr>
      <vt:lpstr>Ваши вопросы?</vt:lpstr>
      <vt:lpstr>Практика</vt:lpstr>
      <vt:lpstr>Aggregate Methods</vt:lpstr>
      <vt:lpstr>Aggregate Methods</vt:lpstr>
      <vt:lpstr>Ваши вопросы?</vt:lpstr>
      <vt:lpstr>Практика</vt:lpstr>
      <vt:lpstr>Pagination using Query</vt:lpstr>
      <vt:lpstr>Pagination using Query</vt:lpstr>
      <vt:lpstr>Ваши вопросы?</vt:lpstr>
      <vt:lpstr>Практика</vt:lpstr>
      <vt:lpstr>Hibernate Criteria Queries</vt:lpstr>
      <vt:lpstr>Restrictions with Criteria</vt:lpstr>
      <vt:lpstr>Restrictions with Criteria (&gt;)</vt:lpstr>
      <vt:lpstr>Restrictions with Criteria (&lt;)</vt:lpstr>
      <vt:lpstr>Restrictions with Criteria (like)</vt:lpstr>
      <vt:lpstr>Restrictions with Criteria (between)</vt:lpstr>
      <vt:lpstr>Restrictions with Criteria (isNotNull)</vt:lpstr>
      <vt:lpstr>LogicalExpression</vt:lpstr>
      <vt:lpstr>Ваши вопросы?</vt:lpstr>
      <vt:lpstr>Практика</vt:lpstr>
      <vt:lpstr>Pagination using Criteria</vt:lpstr>
      <vt:lpstr>Ваши вопросы?</vt:lpstr>
      <vt:lpstr>Практика</vt:lpstr>
      <vt:lpstr>Sorting the Results</vt:lpstr>
      <vt:lpstr>Практика</vt:lpstr>
      <vt:lpstr>Projections &amp; Aggregations</vt:lpstr>
      <vt:lpstr>Projections &amp; Aggregations</vt:lpstr>
      <vt:lpstr>Projections &amp; Aggregations</vt:lpstr>
      <vt:lpstr>Projections &amp; Aggregations</vt:lpstr>
      <vt:lpstr>Projections &amp; Aggregations</vt:lpstr>
      <vt:lpstr>Projections &amp; Aggregations</vt:lpstr>
      <vt:lpstr>Ваши вопросы?</vt:lpstr>
      <vt:lpstr>Практика</vt:lpstr>
      <vt:lpstr>Named query</vt:lpstr>
      <vt:lpstr>Использование преобразователя в бин </vt:lpstr>
      <vt:lpstr>Использование преобразователя в бин </vt:lpstr>
      <vt:lpstr>Ваши вопросы?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weare</dc:creator>
  <cp:lastModifiedBy>Slabko Yuli</cp:lastModifiedBy>
  <cp:revision>1064</cp:revision>
  <dcterms:created xsi:type="dcterms:W3CDTF">2011-03-03T20:51:22Z</dcterms:created>
  <dcterms:modified xsi:type="dcterms:W3CDTF">2016-08-29T13:48:31Z</dcterms:modified>
</cp:coreProperties>
</file>