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28"/>
  </p:notesMasterIdLst>
  <p:sldIdLst>
    <p:sldId id="256" r:id="rId2"/>
    <p:sldId id="553" r:id="rId3"/>
    <p:sldId id="554" r:id="rId4"/>
    <p:sldId id="574" r:id="rId5"/>
    <p:sldId id="555" r:id="rId6"/>
    <p:sldId id="576" r:id="rId7"/>
    <p:sldId id="577" r:id="rId8"/>
    <p:sldId id="556" r:id="rId9"/>
    <p:sldId id="578" r:id="rId10"/>
    <p:sldId id="559" r:id="rId11"/>
    <p:sldId id="557" r:id="rId12"/>
    <p:sldId id="558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75" r:id="rId23"/>
    <p:sldId id="570" r:id="rId24"/>
    <p:sldId id="571" r:id="rId25"/>
    <p:sldId id="572" r:id="rId26"/>
    <p:sldId id="573" r:id="rId27"/>
  </p:sldIdLst>
  <p:sldSz cx="9144000" cy="6858000" type="screen4x3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Детализации сессии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52736"/>
            <a:ext cx="5606933" cy="25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" y="3429000"/>
            <a:ext cx="502948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51056" y="3356992"/>
            <a:ext cx="349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disconnect()</a:t>
            </a:r>
            <a:r>
              <a:rPr lang="en-US" sz="2400" dirty="0"/>
              <a:t> </a:t>
            </a:r>
            <a:r>
              <a:rPr lang="ru-RU" sz="2400" dirty="0"/>
              <a:t>и </a:t>
            </a:r>
            <a:r>
              <a:rPr lang="en-US" sz="2400" i="1" dirty="0"/>
              <a:t>reconnect()</a:t>
            </a:r>
            <a:r>
              <a:rPr lang="en-US" sz="2400" dirty="0"/>
              <a:t> </a:t>
            </a: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3" y="5733256"/>
            <a:ext cx="789687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0077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74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версию в вашу сущность с помощью аннотаций и с помощью конфигурации. </a:t>
            </a:r>
            <a:r>
              <a:rPr lang="ru-RU" sz="2800" b="1" dirty="0"/>
              <a:t>З</a:t>
            </a:r>
            <a:r>
              <a:rPr lang="ru-RU" sz="2800" b="1" dirty="0" smtClean="0"/>
              <a:t>апустите приложение и проверьте результат. 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33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Стратеги кэширования и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5688632"/>
          </a:xfrm>
        </p:spPr>
        <p:txBody>
          <a:bodyPr>
            <a:noAutofit/>
          </a:bodyPr>
          <a:lstStyle/>
          <a:p>
            <a:r>
              <a:rPr lang="ru-RU" sz="2400" i="1" dirty="0"/>
              <a:t>Транзакционный</a:t>
            </a:r>
            <a:r>
              <a:rPr lang="ru-RU" sz="2400" dirty="0"/>
              <a:t> – связанный с текущей единицей работы, которая может быть фактическая транзакция БД или транзакция приложения. Она корректна и используется во время работы единицы работы. Каждая единица работы имеет свой </a:t>
            </a:r>
            <a:r>
              <a:rPr lang="ru-RU" sz="2400" dirty="0" smtClean="0"/>
              <a:t>кэш.</a:t>
            </a:r>
          </a:p>
          <a:p>
            <a:r>
              <a:rPr lang="ru-RU" sz="2400" i="1" dirty="0" smtClean="0"/>
              <a:t>Процессный</a:t>
            </a:r>
            <a:r>
              <a:rPr lang="ru-RU" sz="2400" dirty="0"/>
              <a:t> – распределяется между многими (возможно одновременными) единицами работы или транзакции. Это означает, что данные в процессном КЭШе доступны одновременно выполняемым операциям, очевидно с последствиями для изоляции транзакций. Процессный кэш может хранить хранимые объекты целиком в КЭШе, или может хранить их состояние в разобранном </a:t>
            </a:r>
            <a:r>
              <a:rPr lang="ru-RU" sz="2400" dirty="0" smtClean="0"/>
              <a:t>формате.</a:t>
            </a:r>
          </a:p>
          <a:p>
            <a:r>
              <a:rPr lang="ru-RU" sz="2400" i="1" dirty="0" smtClean="0"/>
              <a:t>Кластерный</a:t>
            </a:r>
            <a:r>
              <a:rPr lang="ru-RU" sz="2400" i="1" dirty="0"/>
              <a:t> </a:t>
            </a:r>
            <a:r>
              <a:rPr lang="ru-RU" sz="2400" dirty="0"/>
              <a:t>– распределяется между несколькими процессами на одной машине или между несколькими машинами в кластере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724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Стратеги кэширования и области</a:t>
            </a:r>
          </a:p>
        </p:txBody>
      </p:sp>
      <p:pic>
        <p:nvPicPr>
          <p:cNvPr id="6146" name="Picture 2" descr="https://encrypted-tbn1.gstatic.com/images?q=tbn:ANd9GcQMdmm2A6huCTJmjOJLvYOQLXOo3uxx6XF6oOil4G24O4S_Mu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12" y="1412776"/>
            <a:ext cx="6768752" cy="4960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2583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КЭШа в </a:t>
            </a:r>
            <a:r>
              <a:rPr lang="en-US" sz="2800" dirty="0"/>
              <a:t>Hibernate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0" y="1268760"/>
            <a:ext cx="6516724" cy="513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478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Кэш второго уровня </a:t>
            </a:r>
            <a:r>
              <a:rPr lang="en-US" sz="2800" dirty="0"/>
              <a:t>Hibernate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Политика КЭШа включает в себя настройку следующих параметров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 Включен ли кэш второго </a:t>
            </a:r>
            <a:r>
              <a:rPr lang="ru-RU" sz="2400" dirty="0" smtClean="0"/>
              <a:t>уровня</a:t>
            </a:r>
          </a:p>
          <a:p>
            <a:r>
              <a:rPr lang="ru-RU" sz="2400" dirty="0"/>
              <a:t>Стратегию параллелизма </a:t>
            </a:r>
            <a:r>
              <a:rPr lang="en-US" sz="2400" dirty="0" smtClean="0"/>
              <a:t>Hibernate</a:t>
            </a:r>
            <a:endParaRPr lang="ru-RU" sz="2400" dirty="0" smtClean="0"/>
          </a:p>
          <a:p>
            <a:r>
              <a:rPr lang="ru-RU" sz="2400" dirty="0"/>
              <a:t> Политика истекания срока кэширования (такую, как тайм-аут, LRU, зависимую от ОП</a:t>
            </a:r>
            <a:r>
              <a:rPr lang="ru-RU" sz="2400" dirty="0" smtClean="0"/>
              <a:t>)</a:t>
            </a:r>
          </a:p>
          <a:p>
            <a:r>
              <a:rPr lang="ru-RU" sz="2400" dirty="0"/>
              <a:t> Физическое устройство КЭШа (в памяти, индексируемые файлы, кластерная репликация)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118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 Встроенные стратегии параллелизма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Есть четыре встроенных стратегии параллелизма, представляющие снижение уровня строгости, в терминах изолированности транзакции</a:t>
            </a:r>
            <a:r>
              <a:rPr lang="ru-RU" sz="2400" dirty="0" smtClean="0"/>
              <a:t>:</a:t>
            </a:r>
          </a:p>
          <a:p>
            <a:r>
              <a:rPr lang="ru-RU" sz="2400" i="1" dirty="0"/>
              <a:t>Транзакционная </a:t>
            </a:r>
            <a:r>
              <a:rPr lang="ru-RU" sz="2400" dirty="0"/>
              <a:t>– доступна только в управляемой среде. Она гарантирует полную изоляцию транзакций до повторяемого чтения, если это требуется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 </a:t>
            </a:r>
            <a:r>
              <a:rPr lang="ru-RU" sz="2400" i="1" dirty="0"/>
              <a:t>Чтение-запись</a:t>
            </a:r>
            <a:r>
              <a:rPr lang="ru-RU" sz="2400" dirty="0"/>
              <a:t> – поддерживает изоляцию чтения подтвержденного, используя механизм временных меток. Она доступна только в </a:t>
            </a:r>
            <a:r>
              <a:rPr lang="ru-RU" sz="2400" dirty="0" err="1"/>
              <a:t>некластерных</a:t>
            </a:r>
            <a:r>
              <a:rPr lang="ru-RU" sz="2400" dirty="0"/>
              <a:t> средах</a:t>
            </a:r>
            <a:r>
              <a:rPr lang="ru-RU" sz="2400" dirty="0" smtClean="0"/>
              <a:t>.</a:t>
            </a:r>
          </a:p>
          <a:p>
            <a:r>
              <a:rPr lang="ru-RU" sz="2400" i="1" dirty="0"/>
              <a:t>Нестрогое-чтение-запись</a:t>
            </a:r>
            <a:r>
              <a:rPr lang="ru-RU" sz="2400" dirty="0"/>
              <a:t> -  не дает никакой гарантии согласованности между КЭШем и БД. Если есть возможность одновременного доступа к одной сущности, то вам необходимо настроить достаточно короткий срок истечения тайм-аута. </a:t>
            </a:r>
            <a:endParaRPr lang="ru-RU" sz="2400" dirty="0" smtClean="0"/>
          </a:p>
          <a:p>
            <a:r>
              <a:rPr lang="ru-RU" sz="2400" i="1" dirty="0"/>
              <a:t>Только-для-чтения </a:t>
            </a:r>
            <a:r>
              <a:rPr lang="ru-RU" sz="2400" dirty="0"/>
              <a:t>– данная стратегия подходит для данных, которые никогда не меняются. Используйте её только для справочных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191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Выбор поставщика КЭШа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Следующие поставщики встроены в </a:t>
            </a:r>
            <a:r>
              <a:rPr lang="ru-RU" sz="2400" dirty="0" err="1" smtClean="0"/>
              <a:t>Hibernate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i="1" dirty="0" smtClean="0"/>
              <a:t>E</a:t>
            </a:r>
            <a:r>
              <a:rPr lang="ru-RU" sz="2400" i="1" dirty="0" err="1" smtClean="0"/>
              <a:t>HCache</a:t>
            </a:r>
            <a:r>
              <a:rPr lang="ru-RU" sz="2400" dirty="0" smtClean="0"/>
              <a:t> </a:t>
            </a:r>
            <a:r>
              <a:rPr lang="ru-RU" sz="2400" dirty="0"/>
              <a:t>предназначен для </a:t>
            </a:r>
            <a:r>
              <a:rPr lang="ru-RU" sz="2400" dirty="0" smtClean="0"/>
              <a:t>процессного и кластерного кэширования </a:t>
            </a:r>
            <a:r>
              <a:rPr lang="ru-RU" sz="2400" dirty="0"/>
              <a:t>в одной JVM. Он может кэшировать в памяти или на диске и поддерживает опциональный Hibernate кэш результатов запроса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i="1" dirty="0" err="1" smtClean="0"/>
              <a:t>Infinispan</a:t>
            </a:r>
            <a:r>
              <a:rPr lang="ru-RU" sz="2400" i="1" dirty="0" smtClean="0"/>
              <a:t> </a:t>
            </a:r>
            <a:r>
              <a:rPr lang="ru-RU" sz="2400" dirty="0" smtClean="0"/>
              <a:t>– это полностью транзакционно-репликационный </a:t>
            </a:r>
            <a:r>
              <a:rPr lang="ru-RU" sz="2400" dirty="0" err="1" smtClean="0"/>
              <a:t>кластеризованный</a:t>
            </a:r>
            <a:r>
              <a:rPr lang="ru-RU" sz="2400" dirty="0" smtClean="0"/>
              <a:t> кэш с поддержкой </a:t>
            </a:r>
            <a:r>
              <a:rPr lang="ru-RU" sz="2400" dirty="0" err="1" smtClean="0"/>
              <a:t>КЭШа</a:t>
            </a:r>
            <a:r>
              <a:rPr lang="ru-RU" sz="2400" dirty="0" smtClean="0"/>
              <a:t> запросов, предполагая, что часы в кластере синхронизированы.</a:t>
            </a:r>
            <a:endParaRPr lang="en-US" sz="2400" dirty="0" smtClean="0"/>
          </a:p>
          <a:p>
            <a:r>
              <a:rPr lang="ru-RU" sz="2400" i="1" dirty="0" err="1" smtClean="0"/>
              <a:t>SwarmCache</a:t>
            </a:r>
            <a:r>
              <a:rPr lang="ru-RU" sz="2400" dirty="0"/>
              <a:t> – это кластерный кэш, основанный на </a:t>
            </a:r>
            <a:r>
              <a:rPr lang="ru-RU" sz="2400" dirty="0" err="1"/>
              <a:t>JGroups</a:t>
            </a:r>
            <a:r>
              <a:rPr lang="ru-RU" sz="2400" dirty="0"/>
              <a:t>. Он использует кластерное аннулирование, но не поддерживает кэш </a:t>
            </a:r>
            <a:r>
              <a:rPr lang="ru-RU" sz="2400" dirty="0" err="1"/>
              <a:t>Hibernate</a:t>
            </a:r>
            <a:r>
              <a:rPr lang="ru-RU" sz="2400" dirty="0"/>
              <a:t> запросов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i="1" dirty="0" err="1"/>
              <a:t>JBossCache</a:t>
            </a:r>
            <a:r>
              <a:rPr lang="ru-RU" sz="2400" dirty="0"/>
              <a:t> – это полностью транзакционно-репликационный </a:t>
            </a:r>
            <a:r>
              <a:rPr lang="ru-RU" sz="2400" dirty="0" err="1"/>
              <a:t>кластеризованный</a:t>
            </a:r>
            <a:r>
              <a:rPr lang="ru-RU" sz="2400" dirty="0"/>
              <a:t> кэш, также основанных на </a:t>
            </a:r>
            <a:r>
              <a:rPr lang="ru-RU" sz="2400" i="1" dirty="0" err="1"/>
              <a:t>JGroups</a:t>
            </a:r>
            <a:r>
              <a:rPr lang="ru-RU" sz="2400" dirty="0"/>
              <a:t>. Кэш запросов </a:t>
            </a:r>
            <a:r>
              <a:rPr lang="ru-RU" sz="2400" dirty="0" err="1"/>
              <a:t>Hibernate</a:t>
            </a:r>
            <a:r>
              <a:rPr lang="ru-RU" sz="2400" dirty="0"/>
              <a:t> поддерживается, предполагая, что часы в кластере синхронизированы.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4972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90" y="1196752"/>
            <a:ext cx="574136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938338"/>
            <a:ext cx="3024336" cy="522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3933056"/>
            <a:ext cx="54006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782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Понимание транзакций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692896"/>
          </a:xfrm>
        </p:spPr>
        <p:txBody>
          <a:bodyPr>
            <a:normAutofit/>
          </a:bodyPr>
          <a:lstStyle/>
          <a:p>
            <a:r>
              <a:rPr lang="ru-RU" sz="2400" dirty="0"/>
              <a:t>БД реализует понятие единицы работы, как </a:t>
            </a:r>
            <a:r>
              <a:rPr lang="ru-RU" sz="2400" b="1" dirty="0"/>
              <a:t>транзакцию БД </a:t>
            </a:r>
            <a:r>
              <a:rPr lang="ru-RU" sz="2400" dirty="0"/>
              <a:t>(иногда называемую системная транзакция). Транзакции БД группируют операции доступа к данным. Транзакция гарантирует один из результатов работы: она или будет зафиксирована или откачена назад.  Следовательно,  транзакции БД действительно всегда </a:t>
            </a:r>
            <a:r>
              <a:rPr lang="ru-RU" sz="2400" dirty="0" err="1"/>
              <a:t>атомарны</a:t>
            </a:r>
            <a:r>
              <a:rPr lang="ru-RU" sz="2400" dirty="0"/>
              <a:t>.</a:t>
            </a:r>
          </a:p>
        </p:txBody>
      </p:sp>
      <p:pic>
        <p:nvPicPr>
          <p:cNvPr id="1026" name="Picture 2" descr="http://sibe.ru/Library/%D0%91%D0%B0%D0%B7%D1%8B%20%D0%B4%D0%B0%D0%BD%D0%BD%D1%8B%D1%85/%D0%9C%D0%B5%D0%BD%D0%B5%D0%B4%D0%B6%D0%BC%D0%B5%D0%BD%D1%82%20%D0%BE%D1%80%D0%B3%D0%B0%D0%BD%D0%B8%D0%B7%D0%B0%D1%86%D0%B8%D0%B8%20(%D1%81%D0%BF%D0%B5%D1%86%D0%B8%D0%B0%D0%BB%D0%B8%D1%81%D1%82%D1%8B)/%D0%A2%D0%B5%D0%BE%D1%80%D0%B8%D1%8F/%D0%A2%D0%B5%D0%BE%D1%80%D0%B8%D1%8F3.files/image0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80" y="4149080"/>
            <a:ext cx="7410199" cy="19834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4384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050668" cy="47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9359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4316088" cy="545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10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6840760" cy="493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7"/>
          <p:cNvSpPr/>
          <p:nvPr/>
        </p:nvSpPr>
        <p:spPr>
          <a:xfrm>
            <a:off x="1115616" y="4869160"/>
            <a:ext cx="244827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210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24033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2812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</a:t>
            </a:r>
            <a:r>
              <a:rPr lang="ru-RU" sz="2800" dirty="0"/>
              <a:t>кэширование на практике</a:t>
            </a:r>
          </a:p>
        </p:txBody>
      </p:sp>
      <p:pic>
        <p:nvPicPr>
          <p:cNvPr id="12292" name="Picture 4" descr="http://wiki.gigaspaces.com/wiki/download/attachments/17301573/HB%20for%20commun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32500"/>
            <a:ext cx="5231829" cy="3240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17705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415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852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second </a:t>
            </a:r>
            <a:r>
              <a:rPr lang="en-US" sz="2800" b="1" dirty="0" smtClean="0"/>
              <a:t>level </a:t>
            </a:r>
            <a:r>
              <a:rPr lang="ru-RU" sz="2800" b="1" dirty="0" smtClean="0"/>
              <a:t>cache для сущности, используя EHCache. Вы можете использовать для выбора конфигурации стратегии параллелизма либо аннотации, либо xml-конфигурации. 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39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Понимание транзакций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984776" cy="485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31640" y="2348880"/>
            <a:ext cx="31683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78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уровня изоляции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2496" y="4005064"/>
            <a:ext cx="7776864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Значения </a:t>
            </a:r>
            <a:r>
              <a:rPr lang="ru-RU" dirty="0"/>
              <a:t>для этой опции выглядят следующим образом (вы также можете найти их, как константы в java.sql.Connection):</a:t>
            </a:r>
            <a:br>
              <a:rPr lang="ru-RU" dirty="0"/>
            </a:br>
            <a:r>
              <a:rPr lang="ru-RU" b="1" dirty="0"/>
              <a:t>•    1 – изоляция уровня чтения неподтвержденного;</a:t>
            </a:r>
            <a:br>
              <a:rPr lang="ru-RU" b="1" dirty="0"/>
            </a:br>
            <a:r>
              <a:rPr lang="ru-RU" b="1" dirty="0"/>
              <a:t>•    2 – изоляция уровня чтения подтвержденного;</a:t>
            </a:r>
            <a:br>
              <a:rPr lang="ru-RU" b="1" dirty="0"/>
            </a:br>
            <a:r>
              <a:rPr lang="ru-RU" b="1" dirty="0"/>
              <a:t>•    4 – изоляция уровня повторяемого чтения;</a:t>
            </a:r>
            <a:br>
              <a:rPr lang="ru-RU" b="1" dirty="0"/>
            </a:br>
            <a:r>
              <a:rPr lang="ru-RU" b="1" dirty="0"/>
              <a:t>•    8 – упорядоченная изоляция.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136" y="1052736"/>
            <a:ext cx="77322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303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Проблемы изоляции транзакций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1519851"/>
            <a:ext cx="7416824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•   </a:t>
            </a:r>
            <a:r>
              <a:rPr lang="en-US" sz="3200" dirty="0" smtClean="0"/>
              <a:t> </a:t>
            </a:r>
            <a:r>
              <a:rPr lang="ru-RU" sz="3200" b="1" i="1" dirty="0" smtClean="0"/>
              <a:t>Потерянное обновление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•    </a:t>
            </a:r>
            <a:r>
              <a:rPr lang="ru-RU" sz="3200" b="1" i="1" dirty="0" smtClean="0"/>
              <a:t>Грязное чтение</a:t>
            </a:r>
            <a:r>
              <a:rPr lang="ru-RU" sz="3200" b="1" dirty="0" smtClean="0"/>
              <a:t> 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•    </a:t>
            </a:r>
            <a:r>
              <a:rPr lang="ru-RU" sz="3200" b="1" i="1" dirty="0" smtClean="0"/>
              <a:t>Неповторяемое чтение </a:t>
            </a:r>
            <a:endParaRPr lang="en-US" sz="3200" b="1" i="1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•    </a:t>
            </a:r>
            <a:r>
              <a:rPr lang="ru-RU" sz="3200" b="1" i="1" dirty="0" smtClean="0"/>
              <a:t>Вторая проблема обновлений</a:t>
            </a:r>
            <a:r>
              <a:rPr lang="ru-RU" sz="3200" b="1" dirty="0" smtClean="0"/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•    </a:t>
            </a:r>
            <a:r>
              <a:rPr lang="ru-RU" sz="3200" b="1" i="1" dirty="0" smtClean="0"/>
              <a:t>Фантомное чтение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83035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Пессимистичная блокировка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9512" y="980728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•    </a:t>
            </a:r>
            <a:r>
              <a:rPr lang="ru-RU" i="1" dirty="0" err="1" smtClean="0"/>
              <a:t>LockMode.NONE</a:t>
            </a:r>
            <a:r>
              <a:rPr lang="ru-RU" dirty="0" smtClean="0"/>
              <a:t> – не обращается к БД, за исключением случае, если объект не в </a:t>
            </a:r>
            <a:r>
              <a:rPr lang="ru-RU" dirty="0" err="1" smtClean="0"/>
              <a:t>КЭШе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•   </a:t>
            </a:r>
            <a:r>
              <a:rPr lang="ru-RU" i="1" dirty="0" smtClean="0"/>
              <a:t> </a:t>
            </a:r>
            <a:r>
              <a:rPr lang="ru-RU" i="1" dirty="0" err="1" smtClean="0"/>
              <a:t>LockMode.READ</a:t>
            </a:r>
            <a:r>
              <a:rPr lang="ru-RU" i="1" dirty="0" smtClean="0"/>
              <a:t> </a:t>
            </a:r>
            <a:r>
              <a:rPr lang="ru-RU" dirty="0" smtClean="0"/>
              <a:t>– обходит оба уровня </a:t>
            </a:r>
            <a:r>
              <a:rPr lang="ru-RU" dirty="0" err="1" smtClean="0"/>
              <a:t>КЭШа</a:t>
            </a:r>
            <a:r>
              <a:rPr lang="ru-RU" dirty="0" smtClean="0"/>
              <a:t>, а также выполняет проверки версии, чтобы убедиться, что версия объекта в памяти совпадает с той, что существует в БД.</a:t>
            </a:r>
          </a:p>
          <a:p>
            <a:r>
              <a:rPr lang="ru-RU" dirty="0" smtClean="0"/>
              <a:t>•    </a:t>
            </a:r>
            <a:r>
              <a:rPr lang="ru-RU" i="1" dirty="0" err="1" smtClean="0"/>
              <a:t>LockMode.UPGRADE</a:t>
            </a:r>
            <a:r>
              <a:rPr lang="ru-RU" dirty="0" smtClean="0"/>
              <a:t> – обходит оба уровня </a:t>
            </a:r>
            <a:r>
              <a:rPr lang="ru-RU" dirty="0" err="1" smtClean="0"/>
              <a:t>КЭШа</a:t>
            </a:r>
            <a:r>
              <a:rPr lang="ru-RU" dirty="0" smtClean="0"/>
              <a:t>, выполняет проверку версии (если применимо), и получает пессимистическую блокировку обновления уровня БД, если она поддерживается.</a:t>
            </a:r>
          </a:p>
          <a:p>
            <a:r>
              <a:rPr lang="ru-RU" dirty="0" smtClean="0"/>
              <a:t>•    </a:t>
            </a:r>
            <a:r>
              <a:rPr lang="ru-RU" i="1" dirty="0" err="1" smtClean="0"/>
              <a:t>LockMode.UPGRADE_NOWAIT</a:t>
            </a:r>
            <a:r>
              <a:rPr lang="ru-RU" dirty="0" smtClean="0"/>
              <a:t> – тоже самое, что UPGRADE, но использует SELECT … FOR UPDATE NOWAIT в </a:t>
            </a:r>
            <a:r>
              <a:rPr lang="ru-RU" dirty="0" err="1" smtClean="0"/>
              <a:t>Oracle</a:t>
            </a:r>
            <a:r>
              <a:rPr lang="ru-RU" dirty="0" smtClean="0"/>
              <a:t>. Это отключает ожидание освобождения параллельных блокировок, тем самым выбрасывая исключение о блокировке немедленно, если блокировка не может быть получена.</a:t>
            </a:r>
          </a:p>
          <a:p>
            <a:r>
              <a:rPr lang="ru-RU" dirty="0" smtClean="0"/>
              <a:t>•    </a:t>
            </a:r>
            <a:r>
              <a:rPr lang="ru-RU" i="1" dirty="0" err="1" smtClean="0"/>
              <a:t>LockMode.WRITE</a:t>
            </a:r>
            <a:r>
              <a:rPr lang="ru-RU" dirty="0" smtClean="0"/>
              <a:t> – устанавливается автоматически, когда </a:t>
            </a:r>
            <a:r>
              <a:rPr lang="ru-RU" dirty="0" err="1" smtClean="0"/>
              <a:t>Hibernate</a:t>
            </a:r>
            <a:r>
              <a:rPr lang="ru-RU" dirty="0" smtClean="0"/>
              <a:t> записывает строку в текущей транзакции (это внутренний режим; вы не можете указать это явно).</a:t>
            </a:r>
          </a:p>
          <a:p>
            <a:r>
              <a:rPr lang="ru-RU" dirty="0" smtClean="0"/>
              <a:t>  </a:t>
            </a:r>
          </a:p>
          <a:p>
            <a:r>
              <a:rPr lang="ru-RU" dirty="0" smtClean="0"/>
              <a:t>  </a:t>
            </a:r>
            <a:r>
              <a:rPr lang="en-US" dirty="0" smtClean="0"/>
              <a:t>Transaction </a:t>
            </a:r>
            <a:r>
              <a:rPr lang="en-US" dirty="0" err="1" smtClean="0"/>
              <a:t>tx</a:t>
            </a:r>
            <a:r>
              <a:rPr lang="en-US" dirty="0" smtClean="0"/>
              <a:t> = </a:t>
            </a:r>
            <a:r>
              <a:rPr lang="en-US" dirty="0" err="1" smtClean="0"/>
              <a:t>session.</a:t>
            </a:r>
            <a:r>
              <a:rPr lang="en-US" i="1" dirty="0" err="1" smtClean="0"/>
              <a:t>beginTransaction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 Employee e = (Employee) </a:t>
            </a:r>
            <a:r>
              <a:rPr lang="en-US" dirty="0" err="1" smtClean="0"/>
              <a:t>session.</a:t>
            </a:r>
            <a:r>
              <a:rPr lang="en-US" i="1" dirty="0" err="1" smtClean="0"/>
              <a:t>get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, </a:t>
            </a:r>
            <a:r>
              <a:rPr lang="en-US" dirty="0" err="1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LockMode.UPGRADE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e.</a:t>
            </a:r>
            <a:r>
              <a:rPr lang="en-US" i="1" dirty="0" err="1" smtClean="0"/>
              <a:t>setName</a:t>
            </a:r>
            <a:r>
              <a:rPr lang="en-US" dirty="0" smtClean="0"/>
              <a:t>("New Name");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tx.</a:t>
            </a:r>
            <a:r>
              <a:rPr lang="en-US" i="1" dirty="0" err="1" smtClean="0"/>
              <a:t>commit</a:t>
            </a:r>
            <a:r>
              <a:rPr lang="en-US" dirty="0" smtClean="0"/>
              <a:t>();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303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Пессимистическая</a:t>
            </a:r>
            <a:r>
              <a:rPr lang="ru-RU" sz="2800" dirty="0" smtClean="0"/>
              <a:t> </a:t>
            </a:r>
            <a:r>
              <a:rPr lang="ru-RU" sz="2800" dirty="0" smtClean="0"/>
              <a:t>блокировка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14282" y="300037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/>
              <a:t>Department d = ... ;</a:t>
            </a:r>
            <a:br>
              <a:rPr lang="en-US" dirty="0" smtClean="0"/>
            </a:br>
            <a:r>
              <a:rPr lang="en-US" dirty="0" smtClean="0"/>
              <a:t>  Employee e = new Employee();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d.</a:t>
            </a:r>
            <a:r>
              <a:rPr lang="en-US" i="1" dirty="0" err="1" smtClean="0"/>
              <a:t>addEmployee</a:t>
            </a:r>
            <a:r>
              <a:rPr lang="en-US" dirty="0" smtClean="0"/>
              <a:t>(e);</a:t>
            </a:r>
            <a:br>
              <a:rPr lang="en-US" dirty="0" smtClean="0"/>
            </a:br>
            <a:r>
              <a:rPr lang="en-US" dirty="0" smtClean="0"/>
              <a:t>  ...</a:t>
            </a:r>
            <a:br>
              <a:rPr lang="en-US" dirty="0" smtClean="0"/>
            </a:br>
            <a:r>
              <a:rPr lang="en-US" dirty="0" smtClean="0"/>
              <a:t>  Transaction </a:t>
            </a:r>
            <a:r>
              <a:rPr lang="en-US" dirty="0" err="1" smtClean="0"/>
              <a:t>tx</a:t>
            </a:r>
            <a:r>
              <a:rPr lang="en-US" dirty="0" smtClean="0"/>
              <a:t> = </a:t>
            </a:r>
            <a:r>
              <a:rPr lang="en-US" dirty="0" err="1" smtClean="0"/>
              <a:t>session.</a:t>
            </a:r>
            <a:r>
              <a:rPr lang="en-US" i="1" dirty="0" err="1" smtClean="0"/>
              <a:t>beginTransaction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session.</a:t>
            </a:r>
            <a:r>
              <a:rPr lang="en-US" i="1" dirty="0" err="1" smtClean="0"/>
              <a:t>lock</a:t>
            </a:r>
            <a:r>
              <a:rPr lang="en-US" dirty="0" smtClean="0"/>
              <a:t>(d, </a:t>
            </a:r>
            <a:r>
              <a:rPr lang="en-US" dirty="0" err="1" smtClean="0"/>
              <a:t>LockMode.READ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tx.</a:t>
            </a:r>
            <a:r>
              <a:rPr lang="en-US" i="1" dirty="0" err="1" smtClean="0"/>
              <a:t>commit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1500174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/>
              <a:t>LockMode.READ</a:t>
            </a:r>
            <a:r>
              <a:rPr lang="ru-RU" i="1" dirty="0" smtClean="0"/>
              <a:t> </a:t>
            </a:r>
            <a:r>
              <a:rPr lang="ru-RU" dirty="0" smtClean="0"/>
              <a:t>– обходит оба уровня </a:t>
            </a:r>
            <a:r>
              <a:rPr lang="ru-RU" dirty="0" err="1" smtClean="0"/>
              <a:t>КЭШа</a:t>
            </a:r>
            <a:r>
              <a:rPr lang="ru-RU" dirty="0" smtClean="0"/>
              <a:t>, а также выполняет проверки версии, чтобы убедиться, что версия объекта в памяти совпадает с той, что существует в БД.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303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Использование управляемого </a:t>
            </a:r>
            <a:r>
              <a:rPr lang="ru-RU" sz="2800" dirty="0" err="1"/>
              <a:t>версионирования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624736" cy="425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551897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2012-12-25 18:58:54,640 INFO  - Employee{</a:t>
            </a:r>
            <a:r>
              <a:rPr lang="en-US" b="1" dirty="0" err="1"/>
              <a:t>employeeId</a:t>
            </a:r>
            <a:r>
              <a:rPr lang="en-US" b="1" dirty="0"/>
              <a:t>=null, </a:t>
            </a:r>
            <a:r>
              <a:rPr lang="en-US" b="1" dirty="0" err="1"/>
              <a:t>firstname</a:t>
            </a:r>
            <a:r>
              <a:rPr lang="en-US" b="1" dirty="0" smtClean="0"/>
              <a:t>='Pavel', </a:t>
            </a:r>
            <a:r>
              <a:rPr lang="en-US" b="1" dirty="0" err="1"/>
              <a:t>lastname</a:t>
            </a:r>
            <a:r>
              <a:rPr lang="en-US" b="1" dirty="0" smtClean="0"/>
              <a:t>=‘Graf', </a:t>
            </a:r>
            <a:r>
              <a:rPr lang="en-US" b="1" dirty="0" err="1" smtClean="0"/>
              <a:t>birthDate</a:t>
            </a:r>
            <a:r>
              <a:rPr lang="en-US" b="1" dirty="0" smtClean="0"/>
              <a:t>=1890-02-29, </a:t>
            </a:r>
            <a:r>
              <a:rPr lang="en-US" b="1" dirty="0"/>
              <a:t>cellphone=</a:t>
            </a:r>
            <a:r>
              <a:rPr lang="en-US" b="1" dirty="0" smtClean="0"/>
              <a:t>'55432', </a:t>
            </a:r>
            <a:r>
              <a:rPr lang="en-US" b="1" dirty="0"/>
              <a:t>version=0}</a:t>
            </a:r>
            <a:endParaRPr lang="ru-RU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302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Использование управляемого </a:t>
            </a:r>
            <a:r>
              <a:rPr lang="ru-RU" sz="2800" dirty="0" err="1"/>
              <a:t>версионирования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1285860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&lt;class </a:t>
            </a:r>
            <a:r>
              <a:rPr lang="en-US" dirty="0" smtClean="0"/>
              <a:t>name=</a:t>
            </a:r>
            <a:r>
              <a:rPr lang="en-US" dirty="0" smtClean="0"/>
              <a:t> </a:t>
            </a:r>
            <a:r>
              <a:rPr lang="en-US" dirty="0" smtClean="0"/>
              <a:t>"Organization" </a:t>
            </a:r>
            <a:r>
              <a:rPr lang="en-US" dirty="0" smtClean="0"/>
              <a:t>table</a:t>
            </a:r>
            <a:r>
              <a:rPr lang="en-US" dirty="0" smtClean="0"/>
              <a:t>="T_ORGANIZATION" </a:t>
            </a:r>
            <a:r>
              <a:rPr lang="en-US" dirty="0" smtClean="0"/>
              <a:t>optimistic-lock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smtClean="0"/>
              <a:t>"all"</a:t>
            </a:r>
          </a:p>
          <a:p>
            <a:r>
              <a:rPr lang="en-US" dirty="0" smtClean="0"/>
              <a:t>dynamic-update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en-US" dirty="0" smtClean="0"/>
              <a:t>"true"</a:t>
            </a:r>
            <a:r>
              <a:rPr lang="en-US" i="1" dirty="0" smtClean="0"/>
              <a:t> </a:t>
            </a:r>
            <a:r>
              <a:rPr lang="en-US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&lt;id ...../&gt;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&lt;/class&gt;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786190"/>
            <a:ext cx="67151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T_ORGANIZATION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set GLN='</a:t>
            </a:r>
            <a:r>
              <a:rPr lang="ru-RU" dirty="0" smtClean="0"/>
              <a:t>3210308490</a:t>
            </a:r>
            <a:r>
              <a:rPr lang="en-US" dirty="0" smtClean="0"/>
              <a:t>983'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/>
              <a:t>ORGANIZATION_ID=134123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and GLN='0239400339123'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and NAME=‘El Camino’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and COUNTRY_ID=1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and STATUS=‘ENABLED’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786050" y="2357430"/>
            <a:ext cx="5072066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OrganizationVO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setGln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"3210308490"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saveOrUpdate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3027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19551</TotalTime>
  <Words>381</Words>
  <Application>Microsoft Office PowerPoint</Application>
  <PresentationFormat>Экран (4:3)</PresentationFormat>
  <Paragraphs>96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ECHTP</vt:lpstr>
      <vt:lpstr>Hibernate. Углубленный курс. Специализация </vt:lpstr>
      <vt:lpstr>Понимание транзакций БД</vt:lpstr>
      <vt:lpstr>Понимание транзакций БД</vt:lpstr>
      <vt:lpstr>Установка уровня изоляции</vt:lpstr>
      <vt:lpstr>Проблемы изоляции транзакций</vt:lpstr>
      <vt:lpstr>Пессимистичная блокировка</vt:lpstr>
      <vt:lpstr>Пессимистическая блокировка</vt:lpstr>
      <vt:lpstr>Использование управляемого версионирования</vt:lpstr>
      <vt:lpstr>Использование управляемого версионирования</vt:lpstr>
      <vt:lpstr>Детализации сессии</vt:lpstr>
      <vt:lpstr>Ваши вопросы?</vt:lpstr>
      <vt:lpstr>Практика</vt:lpstr>
      <vt:lpstr>Стратеги кэширования и области</vt:lpstr>
      <vt:lpstr>Стратеги кэширования и области</vt:lpstr>
      <vt:lpstr>Архитектура КЭШа в Hibernate</vt:lpstr>
      <vt:lpstr>Кэш второго уровня Hibernate</vt:lpstr>
      <vt:lpstr> Встроенные стратегии параллелизма</vt:lpstr>
      <vt:lpstr>Выбор поставщика КЭШа</vt:lpstr>
      <vt:lpstr>Hibernate кэширование на практике</vt:lpstr>
      <vt:lpstr>Hibernate кэширование на практике</vt:lpstr>
      <vt:lpstr>Hibernate кэширование на практике</vt:lpstr>
      <vt:lpstr>Hibernate кэширование на практике</vt:lpstr>
      <vt:lpstr>Hibernate кэширование на практике</vt:lpstr>
      <vt:lpstr>Hibernate кэширование на практике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1016</cp:revision>
  <dcterms:created xsi:type="dcterms:W3CDTF">2011-03-03T20:51:22Z</dcterms:created>
  <dcterms:modified xsi:type="dcterms:W3CDTF">2016-08-30T13:27:39Z</dcterms:modified>
</cp:coreProperties>
</file>