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30"/>
  </p:notesMasterIdLst>
  <p:sldIdLst>
    <p:sldId id="256" r:id="rId2"/>
    <p:sldId id="358" r:id="rId3"/>
    <p:sldId id="359" r:id="rId4"/>
    <p:sldId id="361" r:id="rId5"/>
    <p:sldId id="389" r:id="rId6"/>
    <p:sldId id="360" r:id="rId7"/>
    <p:sldId id="362" r:id="rId8"/>
    <p:sldId id="363" r:id="rId9"/>
    <p:sldId id="364" r:id="rId10"/>
    <p:sldId id="365" r:id="rId11"/>
    <p:sldId id="366" r:id="rId12"/>
    <p:sldId id="367" r:id="rId13"/>
    <p:sldId id="372" r:id="rId14"/>
    <p:sldId id="368" r:id="rId15"/>
    <p:sldId id="371" r:id="rId16"/>
    <p:sldId id="374" r:id="rId17"/>
    <p:sldId id="356" r:id="rId18"/>
    <p:sldId id="376" r:id="rId19"/>
    <p:sldId id="377" r:id="rId20"/>
    <p:sldId id="378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75" r:id="rId29"/>
  </p:sldIdLst>
  <p:sldSz cx="9144000" cy="6858000" type="screen4x3"/>
  <p:notesSz cx="6858000" cy="9144000"/>
  <p:custDataLst>
    <p:tags r:id="rId3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3A1E69-B5EE-455E-B3DA-156AC29C85E9}">
          <p14:sldIdLst>
            <p14:sldId id="256"/>
            <p14:sldId id="358"/>
            <p14:sldId id="359"/>
            <p14:sldId id="361"/>
            <p14:sldId id="389"/>
            <p14:sldId id="360"/>
            <p14:sldId id="362"/>
            <p14:sldId id="363"/>
            <p14:sldId id="364"/>
            <p14:sldId id="365"/>
            <p14:sldId id="366"/>
            <p14:sldId id="367"/>
            <p14:sldId id="372"/>
            <p14:sldId id="368"/>
            <p14:sldId id="371"/>
            <p14:sldId id="374"/>
            <p14:sldId id="356"/>
            <p14:sldId id="376"/>
            <p14:sldId id="377"/>
            <p14:sldId id="378"/>
            <p14:sldId id="382"/>
            <p14:sldId id="383"/>
            <p14:sldId id="384"/>
            <p14:sldId id="385"/>
            <p14:sldId id="386"/>
            <p14:sldId id="387"/>
            <p14:sldId id="388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0" autoAdjust="0"/>
    <p:restoredTop sz="99322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0005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spring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Spring Framework.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2376264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</a:t>
            </a:r>
            <a:r>
              <a:rPr lang="ru-RU" b="1" dirty="0" err="1" smtClean="0">
                <a:solidFill>
                  <a:srgbClr val="C00000"/>
                </a:solidFill>
              </a:rPr>
              <a:t>Спресов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Юлий </a:t>
            </a:r>
            <a:r>
              <a:rPr lang="ru-RU" b="1" dirty="0" err="1" smtClean="0">
                <a:solidFill>
                  <a:srgbClr val="C00000"/>
                </a:solidFill>
              </a:rPr>
              <a:t>Слабко</a:t>
            </a:r>
            <a:endParaRPr lang="ru-RU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dependencies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345757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4117"/>
          <a:stretch>
            <a:fillRect/>
          </a:stretch>
        </p:blipFill>
        <p:spPr bwMode="auto">
          <a:xfrm>
            <a:off x="4211960" y="1340768"/>
            <a:ext cx="3168352" cy="491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Applying aspects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68165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Applying aspects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2313" y="1556792"/>
            <a:ext cx="6636031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Applying aspects</a:t>
            </a:r>
            <a:endParaRPr lang="ru-RU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1412776"/>
            <a:ext cx="6986915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Applying aspects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771097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Applying aspects</a:t>
            </a:r>
            <a:endParaRPr lang="ru-RU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44034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Applying aspects</a:t>
            </a:r>
            <a:endParaRPr lang="ru-RU" sz="2800" dirty="0"/>
          </a:p>
        </p:txBody>
      </p:sp>
      <p:sp>
        <p:nvSpPr>
          <p:cNvPr id="4" name="Rectangle 3"/>
          <p:cNvSpPr/>
          <p:nvPr/>
        </p:nvSpPr>
        <p:spPr>
          <a:xfrm>
            <a:off x="179512" y="1412776"/>
            <a:ext cx="8964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май 08, 2014 2:48:00 </a:t>
            </a:r>
            <a:r>
              <a:rPr lang="en-US" dirty="0" smtClean="0"/>
              <a:t>PM org.springframework.context.support.ClassPathXmlApplicationContext </a:t>
            </a:r>
            <a:r>
              <a:rPr lang="en-US" dirty="0" err="1" smtClean="0"/>
              <a:t>prepareRefresh</a:t>
            </a:r>
            <a:endParaRPr lang="en-US" dirty="0" smtClean="0"/>
          </a:p>
          <a:p>
            <a:r>
              <a:rPr lang="en-US" dirty="0" smtClean="0"/>
              <a:t>INFO: Refreshing org.springframework.context.support.ClassPathXmlApplicationContext@544764a1: startup date [Thu May 08 14:48:00 EEST 2014]; root of context hierarchy</a:t>
            </a:r>
          </a:p>
          <a:p>
            <a:r>
              <a:rPr lang="ru-RU" dirty="0" smtClean="0"/>
              <a:t>май 08, 2014 2:48:00 </a:t>
            </a:r>
            <a:r>
              <a:rPr lang="en-US" dirty="0" smtClean="0"/>
              <a:t>PM </a:t>
            </a:r>
            <a:r>
              <a:rPr lang="en-US" dirty="0" err="1" smtClean="0"/>
              <a:t>org.springframework.beans.factory.xml.XmlBeanDefinitionReader</a:t>
            </a:r>
            <a:r>
              <a:rPr lang="en-US" dirty="0" smtClean="0"/>
              <a:t> </a:t>
            </a:r>
            <a:r>
              <a:rPr lang="en-US" dirty="0" err="1" smtClean="0"/>
              <a:t>loadBeanDefinitions</a:t>
            </a:r>
            <a:endParaRPr lang="en-US" dirty="0" smtClean="0"/>
          </a:p>
          <a:p>
            <a:r>
              <a:rPr lang="en-US" dirty="0" smtClean="0"/>
              <a:t>INFO: Loading XML bean definitions from class path resource [spring-config.xml]</a:t>
            </a:r>
          </a:p>
          <a:p>
            <a:r>
              <a:rPr lang="en-US" dirty="0" smtClean="0"/>
              <a:t>Notification before executing </a:t>
            </a:r>
            <a:r>
              <a:rPr lang="en-US" dirty="0" err="1" smtClean="0"/>
              <a:t>getStreet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Notification before executing </a:t>
            </a:r>
            <a:r>
              <a:rPr lang="en-US" dirty="0" err="1" smtClean="0"/>
              <a:t>getStreet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Notification after executing </a:t>
            </a:r>
            <a:r>
              <a:rPr lang="en-US" dirty="0" err="1" smtClean="0"/>
              <a:t>getStreet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Notification after executing </a:t>
            </a:r>
            <a:r>
              <a:rPr lang="en-US" dirty="0" err="1" smtClean="0"/>
              <a:t>getStreet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Mira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Containing your beans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428736"/>
            <a:ext cx="6584529" cy="458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Conteiner</a:t>
            </a:r>
            <a:r>
              <a:rPr lang="en-US" sz="2800" dirty="0" smtClean="0"/>
              <a:t> interfaces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BeanFactory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ApplicationContext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ClassPathXmlApplicationContext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FileSystemXmlApplicationContext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GenericApplicationContext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XmlWebApplicationContext</a:t>
            </a:r>
            <a:endParaRPr lang="ru-R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Simplifying Java development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Возможность управления общими зависимостями в единственном </a:t>
            </a:r>
            <a:r>
              <a:rPr lang="ru-RU" sz="2400" dirty="0" err="1" smtClean="0"/>
              <a:t>репозитории</a:t>
            </a:r>
            <a:endParaRPr lang="en-US" sz="2400" dirty="0" smtClean="0"/>
          </a:p>
          <a:p>
            <a:r>
              <a:rPr lang="ru-RU" sz="2400" dirty="0" smtClean="0"/>
              <a:t>Простая разработка с </a:t>
            </a:r>
            <a:r>
              <a:rPr lang="en-US" sz="2400" dirty="0" smtClean="0"/>
              <a:t>POJOs (Plain Old Java Objects)</a:t>
            </a:r>
          </a:p>
          <a:p>
            <a:r>
              <a:rPr lang="ru-RU" sz="2400" dirty="0" smtClean="0"/>
              <a:t>Слабая связь через </a:t>
            </a:r>
            <a:r>
              <a:rPr lang="en-US" sz="2400" dirty="0" smtClean="0"/>
              <a:t>dependency injection</a:t>
            </a:r>
            <a:r>
              <a:rPr lang="ru-RU" sz="2400" dirty="0" smtClean="0"/>
              <a:t> и ориентация на интерфейсное взаимодействие</a:t>
            </a:r>
            <a:endParaRPr lang="en-US" sz="2400" dirty="0" smtClean="0"/>
          </a:p>
          <a:p>
            <a:r>
              <a:rPr lang="ru-RU" sz="2400" dirty="0" smtClean="0"/>
              <a:t>Декларативная разработка через применение аспектов и общих соглашений</a:t>
            </a:r>
          </a:p>
          <a:p>
            <a:r>
              <a:rPr lang="ru-RU" sz="2400" dirty="0" smtClean="0"/>
              <a:t>Сокращение объема программного кода через аспекты и шаблоны</a:t>
            </a:r>
            <a:endParaRPr lang="en-US" sz="2400" dirty="0" smtClean="0"/>
          </a:p>
          <a:p>
            <a:r>
              <a:rPr lang="ru-RU" sz="2400" dirty="0" smtClean="0"/>
              <a:t>Упрощенная конфигурация приложения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bean’s life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05" y="1204919"/>
            <a:ext cx="9028889" cy="50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modules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72728"/>
            <a:ext cx="7993415" cy="527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modules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8194" name="Picture 2" descr="spring overvi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6858000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namespaces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040560"/>
          </a:xfrm>
        </p:spPr>
        <p:txBody>
          <a:bodyPr>
            <a:noAutofit/>
          </a:bodyPr>
          <a:lstStyle/>
          <a:p>
            <a:r>
              <a:rPr lang="en-US" sz="2600" b="1" dirty="0" err="1" smtClean="0"/>
              <a:t>aop</a:t>
            </a:r>
            <a:r>
              <a:rPr lang="en-US" sz="2600" dirty="0" smtClean="0"/>
              <a:t> – </a:t>
            </a:r>
            <a:r>
              <a:rPr lang="ru-RU" sz="2600" dirty="0" smtClean="0"/>
              <a:t>предоставляют элементы для декларирования аспектов, и для автоматического </a:t>
            </a:r>
            <a:r>
              <a:rPr lang="ru-RU" sz="2600" dirty="0" err="1" smtClean="0"/>
              <a:t>проксирования</a:t>
            </a:r>
            <a:r>
              <a:rPr lang="ru-RU" sz="2600" dirty="0" smtClean="0"/>
              <a:t> </a:t>
            </a:r>
            <a:r>
              <a:rPr lang="en-US" sz="2600" dirty="0" smtClean="0"/>
              <a:t>@</a:t>
            </a:r>
            <a:r>
              <a:rPr lang="en-US" sz="2600" dirty="0" err="1" smtClean="0"/>
              <a:t>AspectJ</a:t>
            </a:r>
            <a:r>
              <a:rPr lang="ru-RU" sz="2600" dirty="0" smtClean="0"/>
              <a:t> – аннотированные классы как </a:t>
            </a:r>
            <a:r>
              <a:rPr lang="en-US" sz="2600" dirty="0" smtClean="0"/>
              <a:t>Spring </a:t>
            </a:r>
            <a:r>
              <a:rPr lang="ru-RU" sz="2600" dirty="0" smtClean="0"/>
              <a:t>аспекты.</a:t>
            </a:r>
          </a:p>
          <a:p>
            <a:r>
              <a:rPr lang="en-US" sz="2600" b="1" dirty="0" smtClean="0"/>
              <a:t>beans</a:t>
            </a:r>
            <a:r>
              <a:rPr lang="en-US" sz="2600" dirty="0" smtClean="0"/>
              <a:t> – </a:t>
            </a:r>
            <a:r>
              <a:rPr lang="ru-RU" sz="2600" dirty="0" smtClean="0"/>
              <a:t>базовые примитивы </a:t>
            </a:r>
            <a:r>
              <a:rPr lang="en-US" sz="2600" dirty="0" smtClean="0"/>
              <a:t>Spring namespace, </a:t>
            </a:r>
            <a:r>
              <a:rPr lang="ru-RU" sz="2600" dirty="0" smtClean="0"/>
              <a:t>включая декларирование </a:t>
            </a:r>
            <a:r>
              <a:rPr lang="ru-RU" sz="2600" dirty="0" err="1" smtClean="0"/>
              <a:t>бинов</a:t>
            </a:r>
            <a:r>
              <a:rPr lang="ru-RU" sz="2600" dirty="0" smtClean="0"/>
              <a:t> и как они должны быть связаны.</a:t>
            </a:r>
          </a:p>
          <a:p>
            <a:r>
              <a:rPr lang="en-US" sz="2600" b="1" dirty="0" smtClean="0"/>
              <a:t>context</a:t>
            </a:r>
            <a:r>
              <a:rPr lang="en-US" sz="2600" dirty="0" smtClean="0"/>
              <a:t> – </a:t>
            </a:r>
            <a:r>
              <a:rPr lang="ru-RU" sz="2600" dirty="0" smtClean="0"/>
              <a:t>приходят с элементами для конфигурирования </a:t>
            </a:r>
            <a:r>
              <a:rPr lang="en-US" sz="2600" dirty="0" smtClean="0"/>
              <a:t>Spring </a:t>
            </a:r>
            <a:r>
              <a:rPr lang="ru-RU" sz="2600" dirty="0" smtClean="0"/>
              <a:t>контекст приложения, включая возможность для </a:t>
            </a:r>
            <a:r>
              <a:rPr lang="ru-RU" sz="2600" dirty="0" err="1" smtClean="0"/>
              <a:t>автоопределения</a:t>
            </a:r>
            <a:r>
              <a:rPr lang="ru-RU" sz="2600" dirty="0" smtClean="0"/>
              <a:t> и </a:t>
            </a:r>
            <a:r>
              <a:rPr lang="ru-RU" sz="2600" dirty="0" err="1" smtClean="0"/>
              <a:t>автосвязи</a:t>
            </a:r>
            <a:r>
              <a:rPr lang="ru-RU" sz="2600" dirty="0" smtClean="0"/>
              <a:t> </a:t>
            </a:r>
            <a:r>
              <a:rPr lang="ru-RU" sz="2600" dirty="0" err="1" smtClean="0"/>
              <a:t>бинов</a:t>
            </a:r>
            <a:r>
              <a:rPr lang="ru-RU" sz="2600" dirty="0" smtClean="0"/>
              <a:t> </a:t>
            </a:r>
            <a:r>
              <a:rPr lang="ru-RU" sz="2600" dirty="0" err="1" smtClean="0"/>
              <a:t>и</a:t>
            </a:r>
            <a:r>
              <a:rPr lang="ru-RU" sz="2600" dirty="0" smtClean="0"/>
              <a:t> введения объектов не прямо </a:t>
            </a:r>
            <a:r>
              <a:rPr lang="ru-RU" sz="2600" dirty="0" err="1" smtClean="0"/>
              <a:t>управлемые</a:t>
            </a:r>
            <a:r>
              <a:rPr lang="ru-RU" sz="2600" dirty="0" smtClean="0"/>
              <a:t> </a:t>
            </a:r>
            <a:r>
              <a:rPr lang="en-US" sz="2600" dirty="0" smtClean="0"/>
              <a:t>Spring</a:t>
            </a:r>
            <a:r>
              <a:rPr lang="ru-RU" sz="2600" dirty="0" err="1" smtClean="0"/>
              <a:t>ом</a:t>
            </a:r>
            <a:r>
              <a:rPr lang="ru-RU" sz="2600" dirty="0" smtClean="0"/>
              <a:t>.</a:t>
            </a:r>
            <a:endParaRPr lang="ru-RU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namespaces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jee</a:t>
            </a:r>
            <a:r>
              <a:rPr lang="en-US" sz="2800" dirty="0" smtClean="0"/>
              <a:t> – </a:t>
            </a:r>
            <a:r>
              <a:rPr lang="ru-RU" sz="2800" dirty="0" smtClean="0"/>
              <a:t>предлагает интеграцию с </a:t>
            </a:r>
            <a:r>
              <a:rPr lang="en-US" sz="2800" dirty="0" smtClean="0"/>
              <a:t>JAVA EE API </a:t>
            </a:r>
            <a:r>
              <a:rPr lang="ru-RU" sz="2800" dirty="0" smtClean="0"/>
              <a:t>таких как </a:t>
            </a:r>
            <a:r>
              <a:rPr lang="en-US" sz="2800" dirty="0" smtClean="0"/>
              <a:t>JNDI </a:t>
            </a:r>
            <a:r>
              <a:rPr lang="ru-RU" sz="2800" dirty="0" smtClean="0"/>
              <a:t>и </a:t>
            </a:r>
            <a:r>
              <a:rPr lang="en-US" sz="2800" dirty="0" smtClean="0"/>
              <a:t>EJB</a:t>
            </a:r>
          </a:p>
          <a:p>
            <a:r>
              <a:rPr lang="en-US" sz="2800" b="1" dirty="0" err="1" smtClean="0"/>
              <a:t>jms</a:t>
            </a:r>
            <a:r>
              <a:rPr lang="en-US" sz="2800" dirty="0" smtClean="0"/>
              <a:t>  - </a:t>
            </a:r>
            <a:r>
              <a:rPr lang="ru-RU" sz="2800" dirty="0" smtClean="0"/>
              <a:t>предоставляет конфигурационные элементы для декларирования </a:t>
            </a:r>
            <a:r>
              <a:rPr lang="en-US" sz="2800" dirty="0" smtClean="0"/>
              <a:t>message-driven POJOs</a:t>
            </a:r>
          </a:p>
          <a:p>
            <a:r>
              <a:rPr lang="en-US" sz="2800" b="1" dirty="0" err="1" smtClean="0"/>
              <a:t>lang</a:t>
            </a:r>
            <a:r>
              <a:rPr lang="en-US" sz="2800" dirty="0" smtClean="0"/>
              <a:t> – </a:t>
            </a:r>
            <a:r>
              <a:rPr lang="ru-RU" sz="2800" dirty="0" smtClean="0"/>
              <a:t>включает декларирование </a:t>
            </a:r>
            <a:r>
              <a:rPr lang="ru-RU" sz="2800" dirty="0" err="1" smtClean="0"/>
              <a:t>бинов</a:t>
            </a:r>
            <a:r>
              <a:rPr lang="ru-RU" sz="2800" dirty="0" smtClean="0"/>
              <a:t>, которые реализованы на </a:t>
            </a:r>
            <a:r>
              <a:rPr lang="en-US" sz="2800" dirty="0" smtClean="0"/>
              <a:t>Groovy, </a:t>
            </a:r>
            <a:r>
              <a:rPr lang="en-US" sz="2800" dirty="0" err="1" smtClean="0"/>
              <a:t>JRuby</a:t>
            </a:r>
            <a:r>
              <a:rPr lang="ru-RU" sz="2800" dirty="0" smtClean="0"/>
              <a:t> или </a:t>
            </a:r>
            <a:r>
              <a:rPr lang="en-US" sz="2800" dirty="0" err="1" smtClean="0"/>
              <a:t>BeanShell</a:t>
            </a:r>
            <a:r>
              <a:rPr lang="en-US" sz="2800" dirty="0" smtClean="0"/>
              <a:t> </a:t>
            </a:r>
            <a:r>
              <a:rPr lang="ru-RU" sz="2800" dirty="0" err="1" smtClean="0"/>
              <a:t>скриптов</a:t>
            </a:r>
            <a:r>
              <a:rPr lang="ru-RU" sz="2800" dirty="0" smtClean="0"/>
              <a:t>. </a:t>
            </a:r>
            <a:r>
              <a:rPr lang="en-US" sz="2800" dirty="0" smtClean="0"/>
              <a:t>  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namespaces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mvc</a:t>
            </a:r>
            <a:r>
              <a:rPr lang="en-US" dirty="0" smtClean="0"/>
              <a:t>  - </a:t>
            </a:r>
            <a:r>
              <a:rPr lang="ru-RU" dirty="0" smtClean="0"/>
              <a:t>включает </a:t>
            </a:r>
            <a:r>
              <a:rPr lang="en-US" dirty="0" smtClean="0"/>
              <a:t>Spring MVC </a:t>
            </a:r>
            <a:r>
              <a:rPr lang="ru-RU" dirty="0" smtClean="0"/>
              <a:t>возможности, такие как</a:t>
            </a:r>
            <a:r>
              <a:rPr lang="en-US" dirty="0" smtClean="0"/>
              <a:t> </a:t>
            </a:r>
            <a:r>
              <a:rPr lang="ru-RU" dirty="0" err="1" smtClean="0"/>
              <a:t>аннотационно-ориентированных</a:t>
            </a:r>
            <a:r>
              <a:rPr lang="ru-RU" dirty="0" smtClean="0"/>
              <a:t> контроллеров, </a:t>
            </a:r>
            <a:r>
              <a:rPr lang="en-US" dirty="0" smtClean="0"/>
              <a:t>view-</a:t>
            </a:r>
            <a:r>
              <a:rPr lang="ru-RU" dirty="0" smtClean="0"/>
              <a:t>контроллеров</a:t>
            </a:r>
            <a:r>
              <a:rPr lang="en-US" dirty="0" smtClean="0"/>
              <a:t>, </a:t>
            </a:r>
            <a:r>
              <a:rPr lang="ru-RU" dirty="0" smtClean="0"/>
              <a:t>и </a:t>
            </a:r>
            <a:r>
              <a:rPr lang="ru-RU" dirty="0" err="1" smtClean="0"/>
              <a:t>интерсептеров</a:t>
            </a:r>
            <a:r>
              <a:rPr lang="ru-RU" dirty="0" smtClean="0"/>
              <a:t>.</a:t>
            </a:r>
          </a:p>
          <a:p>
            <a:r>
              <a:rPr lang="en-US" b="1" dirty="0" err="1" smtClean="0"/>
              <a:t>oxm</a:t>
            </a:r>
            <a:r>
              <a:rPr lang="en-US" dirty="0" smtClean="0"/>
              <a:t> – </a:t>
            </a:r>
            <a:r>
              <a:rPr lang="ru-RU" dirty="0" smtClean="0"/>
              <a:t>поддержка конфигурации </a:t>
            </a:r>
            <a:r>
              <a:rPr lang="en-US" dirty="0" smtClean="0"/>
              <a:t>Spring object-to-XML </a:t>
            </a:r>
            <a:r>
              <a:rPr lang="ru-RU" dirty="0" err="1" smtClean="0"/>
              <a:t>маппинг</a:t>
            </a:r>
            <a:r>
              <a:rPr lang="ru-RU" dirty="0" smtClean="0"/>
              <a:t> возможности.</a:t>
            </a:r>
          </a:p>
          <a:p>
            <a:r>
              <a:rPr lang="en-US" b="1" dirty="0" err="1" smtClean="0"/>
              <a:t>tx</a:t>
            </a:r>
            <a:r>
              <a:rPr lang="en-US" dirty="0" smtClean="0"/>
              <a:t> – </a:t>
            </a:r>
            <a:r>
              <a:rPr lang="ru-RU" dirty="0" smtClean="0"/>
              <a:t>предоставляет декларативные транзакционные конфигурации.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Создайте проект </a:t>
            </a:r>
            <a:r>
              <a:rPr lang="en-US" sz="3600" b="1" dirty="0" smtClean="0"/>
              <a:t>Spring. </a:t>
            </a:r>
            <a:r>
              <a:rPr lang="ru-RU" sz="3600" b="1" dirty="0" smtClean="0"/>
              <a:t>Создайте конфигурационный файл и положите его в </a:t>
            </a:r>
            <a:r>
              <a:rPr lang="en-US" sz="3600" b="1" dirty="0" err="1" smtClean="0"/>
              <a:t>classpath</a:t>
            </a:r>
            <a:r>
              <a:rPr lang="en-US" sz="3600" b="1" dirty="0" smtClean="0"/>
              <a:t>. </a:t>
            </a:r>
            <a:r>
              <a:rPr lang="ru-RU" sz="3600" b="1" dirty="0" smtClean="0"/>
              <a:t>Загрузите контекст </a:t>
            </a:r>
            <a:r>
              <a:rPr lang="en-US" sz="3600" b="1" dirty="0" smtClean="0"/>
              <a:t>Spring. </a:t>
            </a:r>
            <a:r>
              <a:rPr lang="ru-RU" sz="3600" b="1" dirty="0" smtClean="0"/>
              <a:t>Получите из контекста бин и вызовите его методы.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49860"/>
            <a:ext cx="1968337" cy="18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http://www.tutorialspoint.com/spring/index.htm</a:t>
            </a:r>
            <a:endParaRPr lang="ru-RU" dirty="0" smtClean="0"/>
          </a:p>
          <a:p>
            <a:r>
              <a:rPr lang="en-US" dirty="0" smtClean="0"/>
              <a:t>http://docs.spring.io/spring-framework/docs/4.2.3.RELEASE/spring-framework-reference/htmlsingle/</a:t>
            </a:r>
            <a:r>
              <a:rPr lang="ru-RU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Injecting dependencies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746512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Injecting dependencies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5760640" cy="508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5656" y="4293096"/>
            <a:ext cx="26642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412776"/>
            <a:ext cx="869725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Injecting dependencies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916832"/>
            <a:ext cx="314777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 rot="13014736">
            <a:off x="3821751" y="1930263"/>
            <a:ext cx="1307504" cy="259218"/>
          </a:xfrm>
          <a:prstGeom prst="rightArrow">
            <a:avLst>
              <a:gd name="adj1" fmla="val 5332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873"/>
          <a:stretch>
            <a:fillRect/>
          </a:stretch>
        </p:blipFill>
        <p:spPr bwMode="auto">
          <a:xfrm>
            <a:off x="323528" y="2132856"/>
            <a:ext cx="817997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Injecting dependencies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4581128"/>
            <a:ext cx="252028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Injecting dependencies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Момент заключается в том, что </a:t>
            </a:r>
            <a:r>
              <a:rPr lang="en-US" sz="2400" dirty="0" smtClean="0"/>
              <a:t>Person </a:t>
            </a:r>
            <a:r>
              <a:rPr lang="ru-RU" sz="2400" dirty="0" smtClean="0"/>
              <a:t>не связан с конкретной реализацией </a:t>
            </a:r>
            <a:r>
              <a:rPr lang="en-US" sz="2400" dirty="0" smtClean="0"/>
              <a:t>Address. </a:t>
            </a:r>
            <a:r>
              <a:rPr lang="ru-RU" sz="2400" dirty="0" smtClean="0"/>
              <a:t>Ему не важно какой вид адреса передается в конструктор, т.к. передаются классы-потомки </a:t>
            </a:r>
            <a:r>
              <a:rPr lang="en-US" sz="2400" dirty="0" smtClean="0"/>
              <a:t>Address. </a:t>
            </a:r>
            <a:r>
              <a:rPr lang="ru-RU" sz="2400" dirty="0" smtClean="0"/>
              <a:t>Таким образом, главный </a:t>
            </a:r>
            <a:r>
              <a:rPr lang="ru-RU" sz="2400" i="1" dirty="0" err="1" smtClean="0"/>
              <a:t>бенефит</a:t>
            </a:r>
            <a:r>
              <a:rPr lang="ru-RU" sz="2400" i="1" dirty="0" smtClean="0"/>
              <a:t> </a:t>
            </a:r>
            <a:r>
              <a:rPr lang="en-US" sz="2400" i="1" dirty="0" smtClean="0"/>
              <a:t>DI </a:t>
            </a:r>
            <a:r>
              <a:rPr lang="en-US" sz="2400" dirty="0" smtClean="0"/>
              <a:t>– </a:t>
            </a:r>
            <a:r>
              <a:rPr lang="ru-RU" sz="2400" dirty="0" smtClean="0"/>
              <a:t>слабая связь. Если объект знает о связи по интерфейсу, таким образом зависимость может быть вынесена с различными реализациями, без информации о конкретной реализации.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Injecting dependencies</a:t>
            </a:r>
            <a:endParaRPr lang="ru-RU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928802"/>
            <a:ext cx="8286808" cy="309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Injecting dependencies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 smtClean="0"/>
              <a:t>public class </a:t>
            </a:r>
            <a:r>
              <a:rPr lang="en-US" sz="2800" dirty="0" err="1" smtClean="0"/>
              <a:t>MainLoader</a:t>
            </a:r>
            <a:r>
              <a:rPr lang="en-US" sz="2800" dirty="0" smtClean="0"/>
              <a:t> {</a:t>
            </a:r>
          </a:p>
          <a:p>
            <a:pPr>
              <a:buNone/>
            </a:pPr>
            <a:r>
              <a:rPr lang="en-US" sz="2800" dirty="0" smtClean="0"/>
              <a:t>    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 {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ApplicationContext</a:t>
            </a:r>
            <a:r>
              <a:rPr lang="en-US" sz="2800" dirty="0" smtClean="0"/>
              <a:t> context = new</a:t>
            </a:r>
          </a:p>
          <a:p>
            <a:pPr>
              <a:buNone/>
            </a:pPr>
            <a:r>
              <a:rPr lang="en-US" sz="2800" dirty="0" smtClean="0"/>
              <a:t> 		</a:t>
            </a:r>
            <a:r>
              <a:rPr lang="en-US" sz="2800" dirty="0" err="1" smtClean="0"/>
              <a:t>ClassPathXmlApplicationContext</a:t>
            </a:r>
            <a:r>
              <a:rPr lang="en-US" sz="2800" dirty="0" smtClean="0"/>
              <a:t>("spring-</a:t>
            </a:r>
          </a:p>
          <a:p>
            <a:pPr>
              <a:buNone/>
            </a:pPr>
            <a:r>
              <a:rPr lang="en-US" sz="2800" dirty="0" smtClean="0"/>
              <a:t>		config.xml");</a:t>
            </a:r>
          </a:p>
          <a:p>
            <a:pPr>
              <a:buNone/>
            </a:pPr>
            <a:r>
              <a:rPr lang="en-US" sz="2800" dirty="0" smtClean="0"/>
              <a:t>        Person </a:t>
            </a:r>
            <a:r>
              <a:rPr lang="en-US" sz="2800" dirty="0" err="1" smtClean="0"/>
              <a:t>person</a:t>
            </a:r>
            <a:r>
              <a:rPr lang="en-US" sz="2800" dirty="0" smtClean="0"/>
              <a:t> = (Person)</a:t>
            </a:r>
            <a:r>
              <a:rPr lang="ru-RU" sz="2800" dirty="0" smtClean="0"/>
              <a:t>   </a:t>
            </a:r>
            <a:r>
              <a:rPr lang="en-US" sz="2800" dirty="0" err="1" smtClean="0"/>
              <a:t>context.getBean</a:t>
            </a:r>
            <a:r>
              <a:rPr lang="en-US" sz="2800" dirty="0" smtClean="0"/>
              <a:t>("person");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person.getCompanyName</a:t>
            </a:r>
            <a:r>
              <a:rPr lang="en-US" sz="2800" dirty="0" smtClean="0"/>
              <a:t>());</a:t>
            </a:r>
          </a:p>
          <a:p>
            <a:pPr>
              <a:buNone/>
            </a:pPr>
            <a:r>
              <a:rPr lang="en-US" sz="2800" dirty="0" smtClean="0"/>
              <a:t>    }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23769</TotalTime>
  <Words>466</Words>
  <Application>Microsoft Office PowerPoint</Application>
  <PresentationFormat>Экран (4:3)</PresentationFormat>
  <Paragraphs>102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</vt:lpstr>
      <vt:lpstr>Century Gothic</vt:lpstr>
      <vt:lpstr>Impact</vt:lpstr>
      <vt:lpstr>Wingdings</vt:lpstr>
      <vt:lpstr>ECHTP</vt:lpstr>
      <vt:lpstr>Spring Framework. Углубленный курс. Специализация </vt:lpstr>
      <vt:lpstr>Simplifying Java development</vt:lpstr>
      <vt:lpstr>Injecting dependencies</vt:lpstr>
      <vt:lpstr>Injecting dependencies</vt:lpstr>
      <vt:lpstr>Injecting dependencies</vt:lpstr>
      <vt:lpstr>Injecting dependencies</vt:lpstr>
      <vt:lpstr>Injecting dependencies</vt:lpstr>
      <vt:lpstr>Injecting dependencies</vt:lpstr>
      <vt:lpstr>Injecting dependencies</vt:lpstr>
      <vt:lpstr>Spring dependencies</vt:lpstr>
      <vt:lpstr>Applying aspects</vt:lpstr>
      <vt:lpstr>Applying aspects</vt:lpstr>
      <vt:lpstr>Applying aspects</vt:lpstr>
      <vt:lpstr>Applying aspects</vt:lpstr>
      <vt:lpstr>Applying aspects</vt:lpstr>
      <vt:lpstr>Applying aspects</vt:lpstr>
      <vt:lpstr>Ваши вопросы?</vt:lpstr>
      <vt:lpstr>Containing your beans</vt:lpstr>
      <vt:lpstr>Conteiner interfaces</vt:lpstr>
      <vt:lpstr>A bean’s life</vt:lpstr>
      <vt:lpstr>Spring modules</vt:lpstr>
      <vt:lpstr>Spring modules</vt:lpstr>
      <vt:lpstr>Spring namespaces</vt:lpstr>
      <vt:lpstr>Spring namespaces</vt:lpstr>
      <vt:lpstr>Spring namespaces</vt:lpstr>
      <vt:lpstr>Ваши вопросы?</vt:lpstr>
      <vt:lpstr>Практика</vt:lpstr>
      <vt:lpstr>Литература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user</cp:lastModifiedBy>
  <cp:revision>1568</cp:revision>
  <dcterms:created xsi:type="dcterms:W3CDTF">2011-03-03T20:51:22Z</dcterms:created>
  <dcterms:modified xsi:type="dcterms:W3CDTF">2016-09-01T17:32:48Z</dcterms:modified>
</cp:coreProperties>
</file>