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71"/>
  </p:notesMasterIdLst>
  <p:sldIdLst>
    <p:sldId id="256" r:id="rId2"/>
    <p:sldId id="461" r:id="rId3"/>
    <p:sldId id="509" r:id="rId4"/>
    <p:sldId id="462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10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519" r:id="rId59"/>
    <p:sldId id="520" r:id="rId60"/>
    <p:sldId id="521" r:id="rId61"/>
    <p:sldId id="522" r:id="rId62"/>
    <p:sldId id="523" r:id="rId63"/>
    <p:sldId id="524" r:id="rId64"/>
    <p:sldId id="525" r:id="rId65"/>
    <p:sldId id="526" r:id="rId66"/>
    <p:sldId id="527" r:id="rId67"/>
    <p:sldId id="528" r:id="rId68"/>
    <p:sldId id="529" r:id="rId69"/>
    <p:sldId id="530" r:id="rId70"/>
  </p:sldIdLst>
  <p:sldSz cx="9144000" cy="6858000" type="screen4x3"/>
  <p:notesSz cx="6858000" cy="9144000"/>
  <p:custDataLst>
    <p:tags r:id="rId7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2B3A1E69-B5EE-455E-B3DA-156AC29C85E9}">
          <p14:sldIdLst>
            <p14:sldId id="256"/>
            <p14:sldId id="339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56"/>
            <p14:sldId id="357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5"/>
            <p14:sldId id="406"/>
            <p14:sldId id="408"/>
            <p14:sldId id="409"/>
            <p14:sldId id="410"/>
            <p14:sldId id="411"/>
            <p14:sldId id="412"/>
            <p14:sldId id="413"/>
            <p14:sldId id="414"/>
            <p14:sldId id="416"/>
            <p14:sldId id="415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8"/>
            <p14:sldId id="459"/>
            <p14:sldId id="454"/>
            <p14:sldId id="455"/>
            <p14:sldId id="456"/>
            <p14:sldId id="460"/>
            <p14:sldId id="461"/>
            <p14:sldId id="457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2"/>
            <p14:sldId id="473"/>
            <p14:sldId id="471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8"/>
            <p14:sldId id="493"/>
            <p14:sldId id="494"/>
            <p14:sldId id="495"/>
            <p14:sldId id="496"/>
            <p14:sldId id="497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8"/>
            <p14:sldId id="536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4"/>
            <p14:sldId id="572"/>
            <p14:sldId id="573"/>
            <p14:sldId id="575"/>
            <p14:sldId id="576"/>
            <p14:sldId id="577"/>
            <p14:sldId id="578"/>
            <p14:sldId id="581"/>
            <p14:sldId id="582"/>
            <p14:sldId id="579"/>
            <p14:sldId id="580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2"/>
            <p14:sldId id="593"/>
            <p14:sldId id="594"/>
            <p14:sldId id="591"/>
            <p14:sldId id="595"/>
            <p14:sldId id="596"/>
            <p14:sldId id="600"/>
            <p14:sldId id="597"/>
            <p14:sldId id="617"/>
            <p14:sldId id="601"/>
            <p14:sldId id="598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41"/>
            <p14:sldId id="639"/>
            <p14:sldId id="640"/>
            <p14:sldId id="6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0" autoAdjust="0"/>
    <p:restoredTop sz="99322" autoAdjust="0"/>
  </p:normalViewPr>
  <p:slideViewPr>
    <p:cSldViewPr>
      <p:cViewPr varScale="1">
        <p:scale>
          <a:sx n="132" d="100"/>
          <a:sy n="132" d="100"/>
        </p:scale>
        <p:origin x="-9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0005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 Framework.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</a:t>
            </a:r>
            <a:r>
              <a:rPr lang="ru-RU" b="1" dirty="0" err="1" smtClean="0">
                <a:solidFill>
                  <a:srgbClr val="C00000"/>
                </a:solidFill>
              </a:rPr>
              <a:t>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</a:t>
            </a:r>
            <a:r>
              <a:rPr lang="ru-RU" b="1" dirty="0" err="1" smtClean="0">
                <a:solidFill>
                  <a:srgbClr val="C00000"/>
                </a:solidFill>
              </a:rPr>
              <a:t>Слабко</a:t>
            </a:r>
            <a:endParaRPr lang="ru-RU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beans.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использованием </a:t>
            </a:r>
            <a:r>
              <a:rPr lang="en-US" sz="3600" b="1" dirty="0" err="1" smtClean="0"/>
              <a:t>autowiring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byType</a:t>
            </a:r>
            <a:r>
              <a:rPr lang="en-US" sz="3600" b="1" dirty="0" smtClean="0"/>
              <a:t> (primary </a:t>
            </a:r>
            <a:r>
              <a:rPr lang="ru-RU" sz="3600" b="1" dirty="0" smtClean="0"/>
              <a:t>и </a:t>
            </a:r>
            <a:r>
              <a:rPr lang="en-US" sz="3600" b="1" dirty="0" err="1" smtClean="0"/>
              <a:t>autowire</a:t>
            </a:r>
            <a:r>
              <a:rPr lang="en-US" sz="3600" b="1" dirty="0" smtClean="0"/>
              <a:t>-candidate)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AUTOWIRING CONSTRUCTORS</a:t>
            </a:r>
            <a:endParaRPr lang="ru-RU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4"/>
            <a:ext cx="872510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AUTOWIRING CONSTRUCTORS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66391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25144"/>
            <a:ext cx="8106585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beans.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использованием </a:t>
            </a:r>
            <a:r>
              <a:rPr lang="en-US" sz="3600" b="1" dirty="0" err="1" smtClean="0"/>
              <a:t>autowiring</a:t>
            </a:r>
            <a:r>
              <a:rPr lang="en-US" sz="3600" b="1" dirty="0" smtClean="0"/>
              <a:t> by constructor (primary </a:t>
            </a:r>
            <a:r>
              <a:rPr lang="ru-RU" sz="3600" b="1" dirty="0" smtClean="0"/>
              <a:t>или </a:t>
            </a:r>
            <a:r>
              <a:rPr lang="en-US" sz="3600" b="1" dirty="0" err="1" smtClean="0"/>
              <a:t>autowire</a:t>
            </a:r>
            <a:r>
              <a:rPr lang="en-US" sz="3600" b="1" dirty="0" smtClean="0"/>
              <a:t>-candidate)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7902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Default </a:t>
            </a:r>
            <a:r>
              <a:rPr lang="en-US" sz="2800" dirty="0" err="1"/>
              <a:t>autowiring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04" y="1288554"/>
            <a:ext cx="89630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956376" y="2276872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04" y="5445224"/>
            <a:ext cx="8496944" cy="88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www.hotrodhotline.com/sites/default/files/53-56%20Ford%20Tru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59" y="2700662"/>
            <a:ext cx="3518669" cy="27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7556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Wiring with annotations</a:t>
            </a:r>
            <a:endParaRPr lang="ru-RU" sz="2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70195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2661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Wiring with </a:t>
            </a:r>
            <a:r>
              <a:rPr lang="en-US" sz="2800" dirty="0" smtClean="0"/>
              <a:t>annotations</a:t>
            </a:r>
            <a:r>
              <a:rPr lang="ru-RU" sz="2800" dirty="0" smtClean="0"/>
              <a:t> (</a:t>
            </a:r>
            <a:r>
              <a:rPr lang="en-US" sz="2800" dirty="0" err="1" smtClean="0"/>
              <a:t>Autowaring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Spring </a:t>
            </a:r>
            <a:r>
              <a:rPr lang="ru-RU" sz="2400" dirty="0" smtClean="0"/>
              <a:t>аннотация </a:t>
            </a:r>
            <a:r>
              <a:rPr lang="en-US" sz="2400" dirty="0"/>
              <a:t>@</a:t>
            </a:r>
            <a:r>
              <a:rPr lang="en-US" sz="2400" dirty="0" err="1"/>
              <a:t>Autowired</a:t>
            </a:r>
            <a:r>
              <a:rPr lang="en-US" sz="2400" dirty="0"/>
              <a:t> </a:t>
            </a:r>
            <a:endParaRPr lang="ru-RU" sz="2400" dirty="0" smtClean="0"/>
          </a:p>
          <a:p>
            <a:r>
              <a:rPr lang="en-US" sz="2400" dirty="0"/>
              <a:t>@</a:t>
            </a:r>
            <a:r>
              <a:rPr lang="en-US" sz="2400" dirty="0" smtClean="0"/>
              <a:t>Inject</a:t>
            </a:r>
            <a:r>
              <a:rPr lang="ru-RU" sz="2400" dirty="0" smtClean="0"/>
              <a:t> аннотация</a:t>
            </a:r>
            <a:endParaRPr lang="en-US" sz="2400" dirty="0" smtClean="0"/>
          </a:p>
          <a:p>
            <a:r>
              <a:rPr lang="en-US" sz="2400" dirty="0"/>
              <a:t>@</a:t>
            </a:r>
            <a:r>
              <a:rPr lang="en-US" sz="2400" dirty="0" smtClean="0"/>
              <a:t>Resource </a:t>
            </a:r>
            <a:r>
              <a:rPr lang="ru-RU" sz="2400" dirty="0" smtClean="0"/>
              <a:t>аннотация</a:t>
            </a:r>
          </a:p>
          <a:p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6288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Wiring with </a:t>
            </a:r>
            <a:r>
              <a:rPr lang="en-US" sz="2800" dirty="0" smtClean="0"/>
              <a:t>annotations</a:t>
            </a:r>
            <a:r>
              <a:rPr lang="ru-RU" sz="2800" dirty="0" smtClean="0"/>
              <a:t>(</a:t>
            </a:r>
            <a:r>
              <a:rPr lang="en-US" sz="2800" dirty="0"/>
              <a:t>@</a:t>
            </a:r>
            <a:r>
              <a:rPr lang="en-US" sz="2800" dirty="0" err="1" smtClean="0"/>
              <a:t>Autowired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40576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9" y="1340769"/>
            <a:ext cx="5220072" cy="317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4628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Automatically wiring bean properties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/>
              <a:t>byName</a:t>
            </a:r>
            <a:r>
              <a:rPr lang="en-US" sz="2400" dirty="0" smtClean="0"/>
              <a:t> – </a:t>
            </a:r>
            <a:r>
              <a:rPr lang="ru-RU" sz="2400" dirty="0" smtClean="0"/>
              <a:t>Пробует  сравнивать все свойства </a:t>
            </a:r>
            <a:r>
              <a:rPr lang="en-US" sz="2400" dirty="0" err="1" smtClean="0"/>
              <a:t>autowired</a:t>
            </a:r>
            <a:r>
              <a:rPr lang="en-US" sz="2400" dirty="0" smtClean="0"/>
              <a:t> (</a:t>
            </a:r>
            <a:r>
              <a:rPr lang="ru-RU" sz="2400" dirty="0" err="1" smtClean="0"/>
              <a:t>автосвязанного</a:t>
            </a:r>
            <a:r>
              <a:rPr lang="ru-RU" sz="2400" dirty="0" smtClean="0"/>
              <a:t> )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 с </a:t>
            </a:r>
            <a:r>
              <a:rPr lang="ru-RU" sz="2400" dirty="0" err="1" smtClean="0"/>
              <a:t>бинами</a:t>
            </a:r>
            <a:r>
              <a:rPr lang="ru-RU" sz="2400" dirty="0" smtClean="0"/>
              <a:t>, у которых такое же имя или </a:t>
            </a:r>
            <a:r>
              <a:rPr lang="en-US" sz="2400" dirty="0" smtClean="0"/>
              <a:t>id </a:t>
            </a:r>
            <a:r>
              <a:rPr lang="ru-RU" sz="2400" dirty="0" smtClean="0"/>
              <a:t>как</a:t>
            </a:r>
            <a:r>
              <a:rPr lang="en-US" sz="2400" dirty="0" smtClean="0"/>
              <a:t> </a:t>
            </a:r>
            <a:r>
              <a:rPr lang="ru-RU" sz="2400" dirty="0" smtClean="0"/>
              <a:t>у свойств. Свойства, для которых не найдены связи, будут не связанными. </a:t>
            </a:r>
          </a:p>
          <a:p>
            <a:r>
              <a:rPr lang="en-US" sz="2400" b="1" dirty="0" err="1" smtClean="0"/>
              <a:t>byType</a:t>
            </a:r>
            <a:r>
              <a:rPr lang="en-US" sz="2400" dirty="0" smtClean="0"/>
              <a:t> -  </a:t>
            </a:r>
            <a:r>
              <a:rPr lang="ru-RU" sz="2400" dirty="0" smtClean="0"/>
              <a:t>Пробует сравнивать все свойства </a:t>
            </a:r>
            <a:r>
              <a:rPr lang="ru-RU" sz="2400" dirty="0" err="1" smtClean="0"/>
              <a:t>автосвязанного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 с </a:t>
            </a:r>
            <a:r>
              <a:rPr lang="ru-RU" sz="2400" dirty="0" err="1" smtClean="0"/>
              <a:t>бинами</a:t>
            </a:r>
            <a:r>
              <a:rPr lang="ru-RU" sz="2400" dirty="0" smtClean="0"/>
              <a:t> , типы которого соответствуют типам свойств.  Свойства для которых нет соответствия типов, будут не связанными.</a:t>
            </a:r>
          </a:p>
          <a:p>
            <a:r>
              <a:rPr lang="en-US" sz="2400" b="1" dirty="0" smtClean="0"/>
              <a:t>constructor</a:t>
            </a:r>
            <a:r>
              <a:rPr lang="en-US" sz="2400" dirty="0" smtClean="0"/>
              <a:t> – </a:t>
            </a:r>
            <a:r>
              <a:rPr lang="ru-RU" sz="2400" dirty="0" smtClean="0"/>
              <a:t>Пытается сравнивать конструкторы </a:t>
            </a:r>
            <a:r>
              <a:rPr lang="ru-RU" sz="2400" dirty="0" err="1" smtClean="0"/>
              <a:t>автосвязанного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 с </a:t>
            </a:r>
            <a:r>
              <a:rPr lang="ru-RU" sz="2400" dirty="0" err="1" smtClean="0"/>
              <a:t>бинами</a:t>
            </a:r>
            <a:r>
              <a:rPr lang="ru-RU" sz="2400" dirty="0" smtClean="0"/>
              <a:t>, типы конструктора которых </a:t>
            </a:r>
            <a:r>
              <a:rPr lang="ru-RU" sz="2400" dirty="0" err="1" smtClean="0"/>
              <a:t>соответсвуют</a:t>
            </a:r>
            <a:r>
              <a:rPr lang="ru-RU" sz="2400" dirty="0" smtClean="0"/>
              <a:t> типам конструктора </a:t>
            </a:r>
            <a:r>
              <a:rPr lang="ru-RU" sz="2400" dirty="0" err="1" smtClean="0"/>
              <a:t>автосвязанного</a:t>
            </a:r>
            <a:r>
              <a:rPr lang="ru-RU" sz="2400" dirty="0" smtClean="0"/>
              <a:t> </a:t>
            </a:r>
            <a:r>
              <a:rPr lang="ru-RU" sz="2400" err="1" smtClean="0"/>
              <a:t>бина</a:t>
            </a:r>
            <a:r>
              <a:rPr lang="ru-RU" sz="2400" smtClean="0"/>
              <a:t>.</a:t>
            </a:r>
            <a:endParaRPr lang="ru-R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Wiring with </a:t>
            </a:r>
            <a:r>
              <a:rPr lang="en-US" sz="2800" dirty="0" smtClean="0"/>
              <a:t>annotations</a:t>
            </a:r>
            <a:r>
              <a:rPr lang="ru-RU" sz="2800" dirty="0" smtClean="0"/>
              <a:t>(</a:t>
            </a:r>
            <a:r>
              <a:rPr lang="en-US" sz="2800" dirty="0" smtClean="0"/>
              <a:t>@</a:t>
            </a:r>
            <a:r>
              <a:rPr lang="en-US" sz="2800" dirty="0" err="1" smtClean="0"/>
              <a:t>Autowired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12776"/>
            <a:ext cx="545782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07904" y="4653136"/>
            <a:ext cx="3816424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85763" y="3812847"/>
            <a:ext cx="21044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@</a:t>
            </a:r>
            <a:r>
              <a:rPr lang="en-US" sz="2400" b="1" dirty="0" err="1" smtClean="0"/>
              <a:t>Autowired</a:t>
            </a:r>
            <a:r>
              <a:rPr lang="en-US" sz="2400" b="1" dirty="0" smtClean="0"/>
              <a:t> –</a:t>
            </a:r>
            <a:r>
              <a:rPr lang="ru-RU" sz="2400" b="1" dirty="0" smtClean="0"/>
              <a:t> </a:t>
            </a:r>
            <a:endParaRPr lang="en-US" sz="2400" b="1" dirty="0" smtClean="0"/>
          </a:p>
          <a:p>
            <a:r>
              <a:rPr lang="ru-RU" sz="2400" b="1" dirty="0" smtClean="0"/>
              <a:t>это связка</a:t>
            </a:r>
          </a:p>
          <a:p>
            <a:r>
              <a:rPr lang="ru-RU" sz="2400" b="1" dirty="0" smtClean="0"/>
              <a:t>по </a:t>
            </a:r>
            <a:r>
              <a:rPr lang="en-US" sz="2400" b="1" dirty="0" err="1" smtClean="0"/>
              <a:t>byType</a:t>
            </a:r>
            <a:endParaRPr lang="ru-RU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281953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254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Wiring with </a:t>
            </a:r>
            <a:r>
              <a:rPr lang="en-US" sz="2800" dirty="0" smtClean="0"/>
              <a:t>annotations</a:t>
            </a:r>
            <a:r>
              <a:rPr lang="ru-RU" sz="2800" dirty="0" smtClean="0"/>
              <a:t>(</a:t>
            </a:r>
            <a:r>
              <a:rPr lang="en-US" sz="2800" dirty="0" smtClean="0"/>
              <a:t>@</a:t>
            </a:r>
            <a:r>
              <a:rPr lang="en-US" sz="2800" dirty="0" err="1" smtClean="0"/>
              <a:t>Autowired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036496" cy="131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27584" y="4031158"/>
            <a:ext cx="618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r>
              <a:rPr lang="ru-RU" dirty="0" err="1" smtClean="0"/>
              <a:t>уществует</a:t>
            </a:r>
            <a:r>
              <a:rPr lang="ru-RU" dirty="0" smtClean="0"/>
              <a:t> ряд ограничений на использование </a:t>
            </a:r>
            <a:r>
              <a:rPr lang="en-US" dirty="0" smtClean="0"/>
              <a:t>@</a:t>
            </a:r>
            <a:r>
              <a:rPr lang="en-US" dirty="0" err="1" smtClean="0"/>
              <a:t>Autowired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b="1" dirty="0" smtClean="0"/>
              <a:t>Должен быть один бин, соответствующий условиям связи </a:t>
            </a:r>
            <a:endParaRPr lang="ru-RU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852936"/>
            <a:ext cx="879902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5681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540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beans.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использованием </a:t>
            </a:r>
            <a:r>
              <a:rPr lang="en-US" sz="3600" b="1" dirty="0" smtClean="0"/>
              <a:t>@</a:t>
            </a:r>
            <a:r>
              <a:rPr lang="en-US" sz="3600" b="1" dirty="0" err="1" smtClean="0"/>
              <a:t>Autowired</a:t>
            </a:r>
            <a:r>
              <a:rPr lang="en-US" sz="3600" b="1" dirty="0" smtClean="0"/>
              <a:t>(</a:t>
            </a:r>
            <a:r>
              <a:rPr lang="ru-RU" sz="3600" b="1" dirty="0" smtClean="0"/>
              <a:t>учитывая ограничения</a:t>
            </a:r>
            <a:r>
              <a:rPr lang="en-US" sz="3600" b="1" dirty="0" smtClean="0"/>
              <a:t>)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141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OPTIONAL AUTOWIRING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59055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3568" y="4869160"/>
            <a:ext cx="280831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51597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OPTIONAL AUTOWIRING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0206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43590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OPTIONAL AUTOWIRING</a:t>
            </a:r>
            <a:endParaRPr lang="ru-R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036496" cy="131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://i01.i.aliimg.com/img/pb/619/449/379/379449619_5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20888"/>
            <a:ext cx="2600571" cy="272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3568" y="5373216"/>
            <a:ext cx="63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Person{id=1, name='Yuli', surname='Slabko', address=null}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57278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273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beans.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использованием </a:t>
            </a:r>
            <a:r>
              <a:rPr lang="en-US" sz="3600" b="1" dirty="0" smtClean="0"/>
              <a:t>Optional </a:t>
            </a:r>
            <a:r>
              <a:rPr lang="en-US" sz="3600" b="1" dirty="0" err="1" smtClean="0"/>
              <a:t>Autowired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782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QUALIFYING AMBIGUOUS DEPENDENCIES</a:t>
            </a:r>
            <a:endParaRPr lang="ru-RU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26357"/>
            <a:ext cx="411025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910" y="3789040"/>
            <a:ext cx="52006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4179" y="1484784"/>
            <a:ext cx="44386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7620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AUTOWIRING BY NAME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670551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971600" y="4077072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941168"/>
            <a:ext cx="79133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852936"/>
            <a:ext cx="722871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QUALIFYING AMBIGUOUS DEPENDENCIES</a:t>
            </a:r>
            <a:endParaRPr lang="ru-RU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128792" cy="493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73346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QUALIFYING AMBIGUOUS DEPENDENCIES</a:t>
            </a:r>
            <a:endParaRPr lang="ru-RU" sz="2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40" y="2522637"/>
            <a:ext cx="8855918" cy="127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62" y="1340768"/>
            <a:ext cx="89058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02613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QUALIFYING AMBIGUOUS DEPENDENCIES</a:t>
            </a:r>
            <a:endParaRPr lang="ru-RU" sz="2800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31337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1484784"/>
            <a:ext cx="28098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484783"/>
            <a:ext cx="5976664" cy="6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79512" y="2967335"/>
            <a:ext cx="8964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Person{id=1, name='Yuli', surname='Slabko', address=Address{id=1, street='</a:t>
            </a:r>
            <a:r>
              <a:rPr lang="en-US" sz="1400" dirty="0" err="1" smtClean="0"/>
              <a:t>Sadovaya</a:t>
            </a:r>
            <a:r>
              <a:rPr lang="en-US" sz="1400" dirty="0" smtClean="0"/>
              <a:t>', city='Minsk', country='Belarus'}}</a:t>
            </a:r>
            <a:endParaRPr lang="en-US" sz="14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573016"/>
            <a:ext cx="610997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79512" y="5229200"/>
            <a:ext cx="8964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Person{id=1, name='Yuli', surname='Slabko', address=</a:t>
            </a:r>
            <a:r>
              <a:rPr lang="en-US" sz="1200" dirty="0" err="1" smtClean="0"/>
              <a:t>CompanyAddress</a:t>
            </a:r>
            <a:r>
              <a:rPr lang="en-US" sz="1200" dirty="0" smtClean="0"/>
              <a:t>{id=1, street='</a:t>
            </a:r>
            <a:r>
              <a:rPr lang="en-US" sz="1200" dirty="0" err="1" smtClean="0"/>
              <a:t>Kuprevicha</a:t>
            </a:r>
            <a:r>
              <a:rPr lang="en-US" sz="1200" dirty="0" smtClean="0"/>
              <a:t>', home=4, email='yuli@exadel.com'}}</a:t>
            </a: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6797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501008"/>
            <a:ext cx="4608512" cy="122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412776"/>
            <a:ext cx="586905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QUALIFYING AMBIGUOUS DEPENDENCIES</a:t>
            </a:r>
            <a:endParaRPr lang="ru-RU" sz="2800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1484784"/>
            <a:ext cx="28098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635896" y="2204864"/>
            <a:ext cx="28083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50" y="3573016"/>
            <a:ext cx="31337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3635896" y="4221088"/>
            <a:ext cx="32403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7504" y="3049215"/>
            <a:ext cx="8964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Person{id=1, name='Yuli', surname='Slabko', address=Address{id=1, street='</a:t>
            </a:r>
            <a:r>
              <a:rPr lang="en-US" sz="1400" dirty="0" err="1" smtClean="0"/>
              <a:t>Sadovaya</a:t>
            </a:r>
            <a:r>
              <a:rPr lang="en-US" sz="1400" dirty="0" smtClean="0"/>
              <a:t>', city='Minsk', country='Belarus'}}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79512" y="5229200"/>
            <a:ext cx="8964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Person{id=1, name='Yuli', surname='Slabko', address=</a:t>
            </a:r>
            <a:r>
              <a:rPr lang="en-US" sz="1200" dirty="0" err="1" smtClean="0"/>
              <a:t>CompanyAddress</a:t>
            </a:r>
            <a:r>
              <a:rPr lang="en-US" sz="1200" dirty="0" smtClean="0"/>
              <a:t>{id=1, street='</a:t>
            </a:r>
            <a:r>
              <a:rPr lang="en-US" sz="1200" dirty="0" err="1" smtClean="0"/>
              <a:t>Kuprevicha</a:t>
            </a:r>
            <a:r>
              <a:rPr lang="en-US" sz="1200" dirty="0" smtClean="0"/>
              <a:t>', home=4, email='yuli@exadel.com'}}</a:t>
            </a:r>
            <a:endParaRPr lang="en-US" sz="1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12374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513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beans.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использованием </a:t>
            </a:r>
            <a:r>
              <a:rPr lang="en-US" sz="3600" b="1" dirty="0"/>
              <a:t>Qualifying Ambiguous Dependencies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193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CUSTOM QUALIFIERS</a:t>
            </a: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882" y="1556792"/>
            <a:ext cx="849823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2882" y="4725144"/>
            <a:ext cx="136879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48246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CUSTOM QUALIFIERS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24000"/>
            <a:ext cx="498328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7244" y="1324000"/>
            <a:ext cx="3524469" cy="199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143" y="3789040"/>
            <a:ext cx="89058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5373216"/>
            <a:ext cx="8964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Person{id=1, name='Yuli', surname='Slabko', address=Address{id=1, street='</a:t>
            </a:r>
            <a:r>
              <a:rPr lang="en-US" sz="1400" dirty="0" err="1" smtClean="0"/>
              <a:t>Sadovaya</a:t>
            </a:r>
            <a:r>
              <a:rPr lang="en-US" sz="1400" dirty="0" smtClean="0"/>
              <a:t>', city='Minsk', country='Belarus'}}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64833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CUSTOM QUALIFIERS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65858" cy="391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5175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CUSTOM QUALIFIERS</a:t>
            </a:r>
            <a:endParaRPr lang="ru-R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763863" cy="192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9512" y="5229200"/>
            <a:ext cx="8964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Person{id=1, name='Yuli', surname='Slabko', address=</a:t>
            </a:r>
            <a:r>
              <a:rPr lang="en-US" sz="1200" dirty="0" err="1" smtClean="0"/>
              <a:t>CompanyAddress</a:t>
            </a:r>
            <a:r>
              <a:rPr lang="en-US" sz="1200" dirty="0" smtClean="0"/>
              <a:t>{id=1, street='</a:t>
            </a:r>
            <a:r>
              <a:rPr lang="en-US" sz="1200" dirty="0" err="1" smtClean="0"/>
              <a:t>Kuprevicha</a:t>
            </a:r>
            <a:r>
              <a:rPr lang="en-US" sz="1200" dirty="0" smtClean="0"/>
              <a:t>', home=4, email='yuli@exadel.com'}}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39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428736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643314"/>
            <a:ext cx="48482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079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2564904"/>
            <a:ext cx="5976664" cy="152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AUTOWIRING BY NAME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72431"/>
            <a:ext cx="5976664" cy="14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827584" y="3600000"/>
            <a:ext cx="1571636" cy="2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949280"/>
            <a:ext cx="79133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157192"/>
            <a:ext cx="36290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83568" y="4365104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“address”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32040" y="4365104"/>
            <a:ext cx="25922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“person”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setAddress</a:t>
            </a:r>
            <a:r>
              <a:rPr lang="en-US" dirty="0" smtClean="0">
                <a:solidFill>
                  <a:schemeClr val="tx1"/>
                </a:solidFill>
              </a:rPr>
              <a:t>(Address)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9" idx="0"/>
            <a:endCxn id="11" idx="0"/>
          </p:cNvCxnSpPr>
          <p:nvPr/>
        </p:nvCxnSpPr>
        <p:spPr>
          <a:xfrm rot="5400000" flipH="1" flipV="1">
            <a:off x="4103948" y="2240868"/>
            <a:ext cx="12700" cy="4248472"/>
          </a:xfrm>
          <a:prstGeom prst="bentConnector3">
            <a:avLst>
              <a:gd name="adj1" fmla="val 180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3768" y="380007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“address”                    </a:t>
            </a:r>
            <a:r>
              <a:rPr lang="en-US" sz="1400" dirty="0" err="1" smtClean="0">
                <a:solidFill>
                  <a:schemeClr val="accent6"/>
                </a:solidFill>
              </a:rPr>
              <a:t>setAddress</a:t>
            </a:r>
            <a:r>
              <a:rPr lang="en-US" sz="1400" dirty="0" smtClean="0">
                <a:solidFill>
                  <a:schemeClr val="accent6"/>
                </a:solidFill>
              </a:rPr>
              <a:t>(Address)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19872" y="3933056"/>
            <a:ext cx="36004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079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beans.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использованием</a:t>
            </a:r>
            <a:r>
              <a:rPr lang="en-US" sz="3600" b="1" dirty="0" smtClean="0"/>
              <a:t> Custom Qualifiers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236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643182"/>
            <a:ext cx="32004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Applying standards-based </a:t>
            </a:r>
            <a:r>
              <a:rPr lang="en-US" sz="2800" dirty="0" err="1"/>
              <a:t>autowiring</a:t>
            </a:r>
            <a:r>
              <a:rPr lang="en-US" sz="2800" dirty="0"/>
              <a:t> with @Inject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Spring </a:t>
            </a:r>
            <a:r>
              <a:rPr lang="ru-RU" sz="2400" dirty="0" smtClean="0"/>
              <a:t>реализует </a:t>
            </a:r>
            <a:r>
              <a:rPr lang="en-US" sz="2400" dirty="0" smtClean="0"/>
              <a:t>inject </a:t>
            </a:r>
            <a:r>
              <a:rPr lang="ru-RU" sz="2400" dirty="0" smtClean="0"/>
              <a:t>модель, известную как </a:t>
            </a:r>
            <a:r>
              <a:rPr lang="en-US" sz="2400" dirty="0"/>
              <a:t> JSR-330</a:t>
            </a:r>
            <a:endParaRPr lang="ru-R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76871"/>
            <a:ext cx="4763863" cy="192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868144" y="3622749"/>
            <a:ext cx="792088" cy="238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79512" y="5888305"/>
            <a:ext cx="8964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Person{id=1, name='Yuli', surname='Slabko', address=</a:t>
            </a:r>
            <a:r>
              <a:rPr lang="en-US" sz="1200" dirty="0" err="1" smtClean="0"/>
              <a:t>CompanyAddress</a:t>
            </a:r>
            <a:r>
              <a:rPr lang="en-US" sz="1200" dirty="0" smtClean="0"/>
              <a:t>{id=1, street='</a:t>
            </a:r>
            <a:r>
              <a:rPr lang="en-US" sz="1200" dirty="0" err="1" smtClean="0"/>
              <a:t>Kuprevicha</a:t>
            </a:r>
            <a:r>
              <a:rPr lang="en-US" sz="1200" dirty="0" smtClean="0"/>
              <a:t>', home=4, email='yuli@exadel.com'}}</a:t>
            </a: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42</a:t>
            </a:fld>
            <a:endParaRPr lang="ru-RU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286256"/>
            <a:ext cx="48482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82549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Applying standards-based </a:t>
            </a:r>
            <a:r>
              <a:rPr lang="en-US" sz="2800" dirty="0" err="1"/>
              <a:t>autowiring</a:t>
            </a:r>
            <a:r>
              <a:rPr lang="en-US" sz="2800" dirty="0"/>
              <a:t> with @Inject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43</a:t>
            </a:fld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1357298"/>
            <a:ext cx="5000660" cy="202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71942"/>
            <a:ext cx="529776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20664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12758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Applying standards-based </a:t>
            </a:r>
            <a:r>
              <a:rPr lang="en-US" sz="2800" dirty="0" err="1"/>
              <a:t>autowiring</a:t>
            </a:r>
            <a:r>
              <a:rPr lang="en-US" sz="2800" dirty="0"/>
              <a:t> with @Inject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36096" y="1556792"/>
            <a:ext cx="201622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300192" y="2996952"/>
            <a:ext cx="20882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5803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Applying standards-based </a:t>
            </a:r>
            <a:r>
              <a:rPr lang="en-US" sz="2800" dirty="0" err="1"/>
              <a:t>autowiring</a:t>
            </a:r>
            <a:r>
              <a:rPr lang="en-US" sz="2800" dirty="0"/>
              <a:t> with @Inject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441603" cy="492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35492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Applying standards-based </a:t>
            </a:r>
            <a:r>
              <a:rPr lang="en-US" sz="2800" dirty="0" err="1"/>
              <a:t>autowiring</a:t>
            </a:r>
            <a:r>
              <a:rPr lang="en-US" sz="2800" dirty="0"/>
              <a:t> with @Inject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472" y="1340768"/>
            <a:ext cx="88677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9446" y="3068960"/>
            <a:ext cx="77643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Person{id=1, name='Yuli', surname='Slabko', </a:t>
            </a:r>
          </a:p>
          <a:p>
            <a:r>
              <a:rPr lang="en-US" dirty="0" smtClean="0"/>
              <a:t>addresses=[Address{id=1, street='</a:t>
            </a:r>
            <a:r>
              <a:rPr lang="en-US" dirty="0" err="1" smtClean="0"/>
              <a:t>Sadovaya</a:t>
            </a:r>
            <a:r>
              <a:rPr lang="en-US" dirty="0" smtClean="0"/>
              <a:t>', city='Minsk', country='Belarus'}, </a:t>
            </a:r>
          </a:p>
          <a:p>
            <a:r>
              <a:rPr lang="en-US" dirty="0" err="1" smtClean="0"/>
              <a:t>CompanyAddress</a:t>
            </a:r>
            <a:r>
              <a:rPr lang="en-US" dirty="0" smtClean="0"/>
              <a:t>{id=1, street='</a:t>
            </a:r>
            <a:r>
              <a:rPr lang="en-US" dirty="0" err="1" smtClean="0"/>
              <a:t>Kuprevicha</a:t>
            </a:r>
            <a:r>
              <a:rPr lang="en-US" dirty="0" smtClean="0"/>
              <a:t>', home=4, email='yuli@exadel.com'}]}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44597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694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beans.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использованием</a:t>
            </a:r>
            <a:r>
              <a:rPr lang="en-US" sz="3600" b="1" dirty="0"/>
              <a:t> </a:t>
            </a:r>
            <a:r>
              <a:rPr lang="en-US" sz="3600" b="1" dirty="0" smtClean="0"/>
              <a:t>Inject </a:t>
            </a:r>
            <a:r>
              <a:rPr lang="ru-RU" sz="3600" b="1" dirty="0" smtClean="0"/>
              <a:t>и </a:t>
            </a:r>
            <a:r>
              <a:rPr lang="en-US" sz="3600" b="1" dirty="0" smtClean="0"/>
              <a:t>Inject Provider(</a:t>
            </a:r>
            <a:r>
              <a:rPr lang="ru-RU" sz="3600" b="1" dirty="0" smtClean="0"/>
              <a:t>для коллекций</a:t>
            </a:r>
            <a:r>
              <a:rPr lang="en-US" sz="3600" b="1" dirty="0" smtClean="0"/>
              <a:t>)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032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QUALIFYING @INJECTED PROPERTIES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064896" cy="360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115616" y="4509120"/>
            <a:ext cx="22322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4631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6744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QUALIFYING @INJECTED PROPERTIES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1484784"/>
            <a:ext cx="1440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2780928"/>
            <a:ext cx="187220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365104"/>
            <a:ext cx="8533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Основное отличие </a:t>
            </a:r>
            <a:r>
              <a:rPr lang="en-US" b="1" dirty="0" smtClean="0"/>
              <a:t>@Named </a:t>
            </a:r>
            <a:r>
              <a:rPr lang="ru-RU" b="1" dirty="0" smtClean="0"/>
              <a:t>от </a:t>
            </a:r>
            <a:r>
              <a:rPr lang="en-US" b="1" dirty="0"/>
              <a:t> @Qualifier</a:t>
            </a:r>
            <a:r>
              <a:rPr lang="en-US" b="1" dirty="0" smtClean="0"/>
              <a:t>,</a:t>
            </a:r>
            <a:r>
              <a:rPr lang="ru-RU" b="1" dirty="0"/>
              <a:t> </a:t>
            </a:r>
            <a:r>
              <a:rPr lang="ru-RU" b="1" dirty="0" smtClean="0"/>
              <a:t>тем что </a:t>
            </a:r>
            <a:r>
              <a:rPr lang="en-US" b="1" dirty="0"/>
              <a:t>@</a:t>
            </a:r>
            <a:r>
              <a:rPr lang="en-US" b="1" dirty="0" smtClean="0"/>
              <a:t>Qualifier </a:t>
            </a:r>
            <a:r>
              <a:rPr lang="ru-RU" b="1" dirty="0" smtClean="0"/>
              <a:t>пытается ограничить </a:t>
            </a:r>
          </a:p>
          <a:p>
            <a:r>
              <a:rPr lang="ru-RU" b="1" dirty="0" smtClean="0"/>
              <a:t>зону поиска </a:t>
            </a:r>
            <a:r>
              <a:rPr lang="ru-RU" b="1" dirty="0" err="1" smtClean="0"/>
              <a:t>бина</a:t>
            </a:r>
            <a:r>
              <a:rPr lang="ru-RU" b="1" dirty="0" smtClean="0"/>
              <a:t>, а </a:t>
            </a:r>
            <a:r>
              <a:rPr lang="en-US" b="1" dirty="0"/>
              <a:t>@Named </a:t>
            </a:r>
            <a:r>
              <a:rPr lang="ru-RU" b="1" dirty="0" smtClean="0"/>
              <a:t>конкретно ищет по </a:t>
            </a:r>
            <a:r>
              <a:rPr lang="en-US" b="1" dirty="0" smtClean="0"/>
              <a:t>id </a:t>
            </a:r>
            <a:r>
              <a:rPr lang="ru-RU" b="1" dirty="0" err="1" smtClean="0"/>
              <a:t>бина</a:t>
            </a:r>
            <a:r>
              <a:rPr lang="ru-RU" b="1" dirty="0" smtClean="0"/>
              <a:t>. 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5157192"/>
            <a:ext cx="8668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Person{id=1, name='Yuli', surname='Slabko', addresses=Address{id=1, street='</a:t>
            </a:r>
            <a:r>
              <a:rPr lang="en-US" dirty="0" err="1" smtClean="0">
                <a:solidFill>
                  <a:srgbClr val="FF0000"/>
                </a:solidFill>
              </a:rPr>
              <a:t>Sadovaya</a:t>
            </a:r>
            <a:r>
              <a:rPr lang="en-US" dirty="0" smtClean="0">
                <a:solidFill>
                  <a:srgbClr val="FF0000"/>
                </a:solidFill>
              </a:rPr>
              <a:t>', city='Minsk', country='Belarus'}}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322932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35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beans.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использованием </a:t>
            </a:r>
            <a:r>
              <a:rPr lang="en-US" sz="3600" b="1" dirty="0" smtClean="0"/>
              <a:t>@Inject @Named </a:t>
            </a:r>
            <a:r>
              <a:rPr lang="ru-RU" sz="3600" b="1" dirty="0" smtClean="0"/>
              <a:t>аннотаций.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14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CUSTOM JSR-330 QUALIFIERS</a:t>
            </a:r>
            <a:endParaRPr lang="ru-RU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73342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1772816"/>
            <a:ext cx="331236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6948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CUSTOM JSR-330 QUALIFIERS</a:t>
            </a:r>
            <a:endParaRPr lang="ru-RU" sz="28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3528392" cy="225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7032"/>
            <a:ext cx="8282483" cy="131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980728" y="5229200"/>
            <a:ext cx="6318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Person{id=1, name='Yuli', surname='Slabko', addresses=</a:t>
            </a:r>
            <a:r>
              <a:rPr lang="en-US" b="1" dirty="0" err="1" smtClean="0">
                <a:solidFill>
                  <a:srgbClr val="C00000"/>
                </a:solidFill>
              </a:rPr>
              <a:t>CompanyAddress</a:t>
            </a:r>
            <a:r>
              <a:rPr lang="en-US" b="1" dirty="0" smtClean="0">
                <a:solidFill>
                  <a:srgbClr val="C00000"/>
                </a:solidFill>
              </a:rPr>
              <a:t>{id=1, street='</a:t>
            </a:r>
            <a:r>
              <a:rPr lang="en-US" b="1" dirty="0" err="1" smtClean="0">
                <a:solidFill>
                  <a:srgbClr val="C00000"/>
                </a:solidFill>
              </a:rPr>
              <a:t>Kuprevicha</a:t>
            </a:r>
            <a:r>
              <a:rPr lang="en-US" b="1" dirty="0" smtClean="0">
                <a:solidFill>
                  <a:srgbClr val="C00000"/>
                </a:solidFill>
              </a:rPr>
              <a:t>', home=4, email='yuli@exadel.com'}}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02511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35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beans.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использованием </a:t>
            </a:r>
            <a:r>
              <a:rPr lang="en-US" sz="3600" b="1" dirty="0" smtClean="0"/>
              <a:t>Custom JSR-330 Qualifiers </a:t>
            </a:r>
            <a:r>
              <a:rPr lang="ru-RU" sz="3600" b="1" dirty="0" smtClean="0"/>
              <a:t>аннотаций.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14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expressions with annotation injection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784643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714480" y="3929066"/>
            <a:ext cx="528641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57</a:t>
            </a:fld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expressions with annotation injection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857628"/>
            <a:ext cx="867393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866744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6"/>
          <p:cNvSpPr/>
          <p:nvPr/>
        </p:nvSpPr>
        <p:spPr>
          <a:xfrm>
            <a:off x="323528" y="5157192"/>
            <a:ext cx="8668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Person{id=1, name='Yuli', surname='Slabko', addresses=Address{id=1, street='</a:t>
            </a:r>
            <a:r>
              <a:rPr lang="en-US" dirty="0" err="1" smtClean="0">
                <a:solidFill>
                  <a:srgbClr val="FF0000"/>
                </a:solidFill>
              </a:rPr>
              <a:t>Sadovaya</a:t>
            </a:r>
            <a:r>
              <a:rPr lang="en-US" dirty="0" smtClean="0">
                <a:solidFill>
                  <a:srgbClr val="FF0000"/>
                </a:solidFill>
              </a:rPr>
              <a:t>', city='Minsk', country='Belarus'}}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58</a:t>
            </a:fld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35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beans.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использованием </a:t>
            </a:r>
            <a:r>
              <a:rPr lang="en-US" sz="3600" b="1" dirty="0" err="1" smtClean="0"/>
              <a:t>autowiring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byName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beans.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использованием</a:t>
            </a:r>
            <a:r>
              <a:rPr lang="en-US" sz="3600" b="1" dirty="0" smtClean="0"/>
              <a:t> @Value </a:t>
            </a:r>
            <a:r>
              <a:rPr lang="ru-RU" sz="3600" b="1" dirty="0" smtClean="0"/>
              <a:t>и </a:t>
            </a:r>
            <a:r>
              <a:rPr lang="en-US" sz="3600" b="1" dirty="0" smtClean="0"/>
              <a:t>Spring Expressions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14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Automatically discovering beans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context:component</a:t>
            </a:r>
            <a:r>
              <a:rPr lang="en-US" sz="2400" dirty="0" smtClean="0"/>
              <a:t>-scan&gt; </a:t>
            </a:r>
            <a:r>
              <a:rPr lang="ru-RU" sz="2400" dirty="0" smtClean="0"/>
              <a:t>ищет следующие аннотации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@Component – </a:t>
            </a:r>
            <a:r>
              <a:rPr lang="ru-RU" sz="2400" dirty="0" smtClean="0"/>
              <a:t>показывает, что класс является </a:t>
            </a:r>
            <a:r>
              <a:rPr lang="en-US" sz="2400" dirty="0" smtClean="0"/>
              <a:t>Spring </a:t>
            </a:r>
            <a:r>
              <a:rPr lang="ru-RU" sz="2400" dirty="0" smtClean="0"/>
              <a:t>компонентом</a:t>
            </a:r>
          </a:p>
          <a:p>
            <a:r>
              <a:rPr lang="en-US" sz="2400" dirty="0" smtClean="0"/>
              <a:t>@Controller</a:t>
            </a:r>
            <a:r>
              <a:rPr lang="ru-RU" sz="2400" dirty="0" smtClean="0"/>
              <a:t>  - показывает, что класс определяет </a:t>
            </a:r>
            <a:r>
              <a:rPr lang="en-US" sz="2400" dirty="0" smtClean="0"/>
              <a:t>Spring MVC </a:t>
            </a:r>
            <a:r>
              <a:rPr lang="ru-RU" sz="2400" dirty="0" smtClean="0"/>
              <a:t>контроллер</a:t>
            </a:r>
          </a:p>
          <a:p>
            <a:r>
              <a:rPr lang="en-US" sz="2400" dirty="0" smtClean="0"/>
              <a:t>@Repository</a:t>
            </a:r>
            <a:r>
              <a:rPr lang="ru-RU" sz="2400" dirty="0" smtClean="0"/>
              <a:t> – показывает, что класс определяет хранилище данных</a:t>
            </a:r>
          </a:p>
          <a:p>
            <a:r>
              <a:rPr lang="en-US" sz="2400" dirty="0" smtClean="0"/>
              <a:t>@Service</a:t>
            </a:r>
            <a:r>
              <a:rPr lang="ru-RU" sz="2400" dirty="0" smtClean="0"/>
              <a:t> – показывает, что класс предоставляет сервис 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61</a:t>
            </a:fld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Automatically discovering beans</a:t>
            </a:r>
            <a:endParaRPr lang="ru-RU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786190"/>
            <a:ext cx="74199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268760"/>
            <a:ext cx="2736304" cy="238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340768"/>
            <a:ext cx="2736304" cy="232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62</a:t>
            </a:fld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635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beans.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использованием </a:t>
            </a:r>
            <a:r>
              <a:rPr lang="en-US" sz="3600" b="1" dirty="0" smtClean="0"/>
              <a:t>component-scan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14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Filtering component-scans</a:t>
            </a:r>
            <a:endParaRPr lang="ru-RU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85860"/>
            <a:ext cx="797943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1142976" y="3500438"/>
            <a:ext cx="7143800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23528" y="508518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Person{id=1, name='Yuli', surname='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', address=Address{id=1, street='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Sadovaya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', city='Minsk', country='Belarus'}}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65</a:t>
            </a:fld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Filtering component-scans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context:include</a:t>
            </a:r>
            <a:r>
              <a:rPr lang="en-US" sz="2400" dirty="0" smtClean="0"/>
              <a:t>-filter&gt; </a:t>
            </a:r>
            <a:r>
              <a:rPr lang="ru-RU" sz="2400" dirty="0" smtClean="0"/>
              <a:t>обладает следующими атрибутами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Annotation – </a:t>
            </a:r>
            <a:r>
              <a:rPr lang="ru-RU" sz="2400" dirty="0" smtClean="0"/>
              <a:t>фильтрует по заданной аннотации</a:t>
            </a:r>
          </a:p>
          <a:p>
            <a:r>
              <a:rPr lang="en-US" sz="2400" dirty="0" smtClean="0"/>
              <a:t>Assignable – </a:t>
            </a:r>
            <a:r>
              <a:rPr lang="ru-RU" sz="2400" dirty="0" smtClean="0"/>
              <a:t>фильтрует по заданному типу</a:t>
            </a:r>
          </a:p>
          <a:p>
            <a:r>
              <a:rPr lang="en-US" sz="2400" dirty="0" err="1" smtClean="0"/>
              <a:t>Aspectj</a:t>
            </a:r>
            <a:r>
              <a:rPr lang="en-US" sz="2400" dirty="0" smtClean="0"/>
              <a:t> – </a:t>
            </a:r>
            <a:r>
              <a:rPr lang="ru-RU" sz="2400" dirty="0" smtClean="0"/>
              <a:t>фильтрует по заданному </a:t>
            </a:r>
            <a:r>
              <a:rPr lang="en-US" sz="2400" dirty="0" err="1" smtClean="0"/>
              <a:t>aspectj</a:t>
            </a:r>
            <a:r>
              <a:rPr lang="en-US" sz="2400" dirty="0" smtClean="0"/>
              <a:t> </a:t>
            </a:r>
            <a:r>
              <a:rPr lang="ru-RU" sz="2400" dirty="0" smtClean="0"/>
              <a:t>выражению</a:t>
            </a:r>
          </a:p>
          <a:p>
            <a:r>
              <a:rPr lang="ru-RU" sz="2400" dirty="0" smtClean="0"/>
              <a:t>С</a:t>
            </a:r>
            <a:r>
              <a:rPr lang="en-US" sz="2400" dirty="0" err="1" smtClean="0"/>
              <a:t>ustom</a:t>
            </a:r>
            <a:r>
              <a:rPr lang="ru-RU" sz="2400" dirty="0" smtClean="0"/>
              <a:t> -  использует </a:t>
            </a:r>
            <a:r>
              <a:rPr lang="en-US" sz="2400" dirty="0" smtClean="0"/>
              <a:t>custom </a:t>
            </a:r>
            <a:r>
              <a:rPr lang="ru-RU" sz="2400" dirty="0" smtClean="0"/>
              <a:t>реализацию </a:t>
            </a:r>
            <a:r>
              <a:rPr lang="en-US" sz="2400" dirty="0" err="1" smtClean="0"/>
              <a:t>org.springframework.core.type</a:t>
            </a:r>
            <a:r>
              <a:rPr lang="en-US" sz="2400" dirty="0" smtClean="0"/>
              <a:t> .</a:t>
            </a:r>
            <a:r>
              <a:rPr lang="en-US" sz="2400" dirty="0" err="1" smtClean="0"/>
              <a:t>TypeFilter</a:t>
            </a:r>
            <a:endParaRPr lang="ru-RU" sz="2400" dirty="0" smtClean="0"/>
          </a:p>
          <a:p>
            <a:r>
              <a:rPr lang="en-US" sz="2400" dirty="0" err="1" smtClean="0"/>
              <a:t>Regex</a:t>
            </a:r>
            <a:r>
              <a:rPr lang="en-US" sz="2400" dirty="0" smtClean="0"/>
              <a:t> – </a:t>
            </a:r>
            <a:r>
              <a:rPr lang="ru-RU" sz="2400" dirty="0" smtClean="0"/>
              <a:t>фильтрует по </a:t>
            </a:r>
            <a:r>
              <a:rPr lang="en-US" sz="2400" dirty="0" err="1" smtClean="0"/>
              <a:t>regexp</a:t>
            </a:r>
            <a:r>
              <a:rPr lang="en-US" sz="2400" dirty="0" smtClean="0"/>
              <a:t>-</a:t>
            </a:r>
            <a:r>
              <a:rPr lang="ru-RU" sz="2400" dirty="0" smtClean="0"/>
              <a:t>выражению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66</a:t>
            </a:fld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635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beans.</a:t>
            </a:r>
            <a:r>
              <a:rPr lang="ru-RU" sz="3600" b="1" dirty="0" smtClean="0"/>
              <a:t> Нужно реализовать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приложение с использованием </a:t>
            </a:r>
            <a:r>
              <a:rPr lang="en-US" sz="3600" b="1" dirty="0" smtClean="0"/>
              <a:t>include-filter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14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Вопросы на самоподготовку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AOP</a:t>
            </a:r>
          </a:p>
          <a:p>
            <a:pPr>
              <a:buNone/>
            </a:pP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00056" cy="365125"/>
          </a:xfrm>
        </p:spPr>
        <p:txBody>
          <a:bodyPr/>
          <a:lstStyle/>
          <a:p>
            <a:fld id="{4F981186-ABA5-4853-8D44-16FA1FE23B4C}" type="slidenum">
              <a:rPr lang="ru-RU" smtClean="0"/>
              <a:pPr/>
              <a:t>69</a:t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504729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AUTOWIRING BY TYPE</a:t>
            </a:r>
            <a:endParaRPr lang="ru-RU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786190"/>
            <a:ext cx="648476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9529" y="2564904"/>
            <a:ext cx="514447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AUTOWIRING BY TYPE</a:t>
            </a:r>
            <a:endParaRPr lang="ru-RU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859670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6357950" y="2928934"/>
            <a:ext cx="135732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143768" y="4357694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715016"/>
            <a:ext cx="7655772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55338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AUTOWIRING BY TYPE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012160" y="1700808"/>
            <a:ext cx="27363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71600" y="2924944"/>
            <a:ext cx="26642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868144" y="4221088"/>
            <a:ext cx="172819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085184"/>
            <a:ext cx="8676456" cy="32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22166</TotalTime>
  <Words>1146</Words>
  <Application>Microsoft Office PowerPoint</Application>
  <PresentationFormat>Экран (4:3)</PresentationFormat>
  <Paragraphs>200</Paragraphs>
  <Slides>69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0" baseType="lpstr">
      <vt:lpstr>ECHTP</vt:lpstr>
      <vt:lpstr>Spring Framework. Углубленный курс. Специализация </vt:lpstr>
      <vt:lpstr>Automatically wiring bean properties</vt:lpstr>
      <vt:lpstr>AUTOWIRING BY NAME</vt:lpstr>
      <vt:lpstr>AUTOWIRING BY NAME</vt:lpstr>
      <vt:lpstr>Ваши вопросы?</vt:lpstr>
      <vt:lpstr>Практика</vt:lpstr>
      <vt:lpstr>AUTOWIRING BY TYPE</vt:lpstr>
      <vt:lpstr>AUTOWIRING BY TYPE</vt:lpstr>
      <vt:lpstr>AUTOWIRING BY TYPE</vt:lpstr>
      <vt:lpstr>Ваши вопросы?</vt:lpstr>
      <vt:lpstr>Практика</vt:lpstr>
      <vt:lpstr>AUTOWIRING CONSTRUCTORS</vt:lpstr>
      <vt:lpstr>AUTOWIRING CONSTRUCTORS</vt:lpstr>
      <vt:lpstr>Ваши вопросы?</vt:lpstr>
      <vt:lpstr>Практика</vt:lpstr>
      <vt:lpstr>Default autowiring</vt:lpstr>
      <vt:lpstr>Wiring with annotations</vt:lpstr>
      <vt:lpstr>Wiring with annotations (Autowaring)</vt:lpstr>
      <vt:lpstr>Wiring with annotations(@Autowired)</vt:lpstr>
      <vt:lpstr>Wiring with annotations(@Autowired)</vt:lpstr>
      <vt:lpstr>Wiring with annotations(@Autowired)</vt:lpstr>
      <vt:lpstr>Ваши вопросы?</vt:lpstr>
      <vt:lpstr>Практика</vt:lpstr>
      <vt:lpstr>OPTIONAL AUTOWIRING</vt:lpstr>
      <vt:lpstr>OPTIONAL AUTOWIRING</vt:lpstr>
      <vt:lpstr>OPTIONAL AUTOWIRING</vt:lpstr>
      <vt:lpstr>Ваши вопросы?</vt:lpstr>
      <vt:lpstr>Практика</vt:lpstr>
      <vt:lpstr>QUALIFYING AMBIGUOUS DEPENDENCIES</vt:lpstr>
      <vt:lpstr>QUALIFYING AMBIGUOUS DEPENDENCIES</vt:lpstr>
      <vt:lpstr>QUALIFYING AMBIGUOUS DEPENDENCIES</vt:lpstr>
      <vt:lpstr>QUALIFYING AMBIGUOUS DEPENDENCIES</vt:lpstr>
      <vt:lpstr>QUALIFYING AMBIGUOUS DEPENDENCIES</vt:lpstr>
      <vt:lpstr>Ваши вопросы?</vt:lpstr>
      <vt:lpstr>Практика</vt:lpstr>
      <vt:lpstr>CREATING CUSTOM QUALIFIERS</vt:lpstr>
      <vt:lpstr>CREATING CUSTOM QUALIFIERS</vt:lpstr>
      <vt:lpstr>CREATING CUSTOM QUALIFIERS</vt:lpstr>
      <vt:lpstr>CREATING CUSTOM QUALIFIERS</vt:lpstr>
      <vt:lpstr>Ваши вопросы?</vt:lpstr>
      <vt:lpstr>Практика</vt:lpstr>
      <vt:lpstr>Applying standards-based autowiring with @Inject</vt:lpstr>
      <vt:lpstr>Applying standards-based autowiring with @Inject</vt:lpstr>
      <vt:lpstr>Applying standards-based autowiring with @Inject</vt:lpstr>
      <vt:lpstr>Applying standards-based autowiring with @Inject</vt:lpstr>
      <vt:lpstr>Applying standards-based autowiring with @Inject</vt:lpstr>
      <vt:lpstr>Ваши вопросы?</vt:lpstr>
      <vt:lpstr>Практика</vt:lpstr>
      <vt:lpstr>QUALIFYING @INJECTED PROPERTIES</vt:lpstr>
      <vt:lpstr>QUALIFYING @INJECTED PROPERTIES</vt:lpstr>
      <vt:lpstr>Ваши вопросы?</vt:lpstr>
      <vt:lpstr>Практика</vt:lpstr>
      <vt:lpstr>CREATING CUSTOM JSR-330 QUALIFIERS</vt:lpstr>
      <vt:lpstr>CREATING CUSTOM JSR-330 QUALIFIERS</vt:lpstr>
      <vt:lpstr>Ваши вопросы?</vt:lpstr>
      <vt:lpstr>Практика</vt:lpstr>
      <vt:lpstr>Using expressions with annotation injection</vt:lpstr>
      <vt:lpstr>Using expressions with annotation injection</vt:lpstr>
      <vt:lpstr>Ваши вопросы?</vt:lpstr>
      <vt:lpstr>Практика</vt:lpstr>
      <vt:lpstr>Automatically discovering beans</vt:lpstr>
      <vt:lpstr>Automatically discovering beans</vt:lpstr>
      <vt:lpstr>Ваши вопросы?</vt:lpstr>
      <vt:lpstr>Практика</vt:lpstr>
      <vt:lpstr>Filtering component-scans</vt:lpstr>
      <vt:lpstr>Filtering component-scans</vt:lpstr>
      <vt:lpstr>Ваши вопросы?</vt:lpstr>
      <vt:lpstr>Практика</vt:lpstr>
      <vt:lpstr>Вопросы на самоподготовку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1542</cp:revision>
  <dcterms:created xsi:type="dcterms:W3CDTF">2011-03-03T20:51:22Z</dcterms:created>
  <dcterms:modified xsi:type="dcterms:W3CDTF">2016-05-13T14:39:07Z</dcterms:modified>
</cp:coreProperties>
</file>