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40"/>
  </p:notes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08" r:id="rId39"/>
  </p:sldIdLst>
  <p:sldSz cx="9144000" cy="6858000" type="screen4x3"/>
  <p:notesSz cx="6858000" cy="9144000"/>
  <p:custDataLst>
    <p:tags r:id="rId4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39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6"/>
            <p14:sldId id="35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5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8"/>
            <p14:sldId id="459"/>
            <p14:sldId id="454"/>
            <p14:sldId id="455"/>
            <p14:sldId id="456"/>
            <p14:sldId id="460"/>
            <p14:sldId id="461"/>
            <p14:sldId id="457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3"/>
            <p14:sldId id="471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8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6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2"/>
            <p14:sldId id="573"/>
            <p14:sldId id="575"/>
            <p14:sldId id="576"/>
            <p14:sldId id="577"/>
            <p14:sldId id="578"/>
            <p14:sldId id="581"/>
            <p14:sldId id="582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3"/>
            <p14:sldId id="594"/>
            <p14:sldId id="591"/>
            <p14:sldId id="595"/>
            <p14:sldId id="596"/>
            <p14:sldId id="600"/>
            <p14:sldId id="597"/>
            <p14:sldId id="617"/>
            <p14:sldId id="601"/>
            <p14:sldId id="598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1"/>
            <p14:sldId id="639"/>
            <p14:sldId id="640"/>
            <p14:sldId id="6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9322" autoAdjust="0"/>
  </p:normalViewPr>
  <p:slideViewPr>
    <p:cSldViewPr>
      <p:cViewPr varScale="1">
        <p:scale>
          <a:sx n="106" d="100"/>
          <a:sy n="106" d="100"/>
        </p:scale>
        <p:origin x="-3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 Framework.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</a:t>
            </a:r>
            <a:r>
              <a:rPr lang="ru-RU" b="1" dirty="0" err="1" smtClean="0">
                <a:solidFill>
                  <a:srgbClr val="C00000"/>
                </a:solidFill>
              </a:rPr>
              <a:t>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</a:t>
            </a:r>
            <a:r>
              <a:rPr lang="ru-RU" b="1" dirty="0" err="1" smtClean="0">
                <a:solidFill>
                  <a:srgbClr val="C00000"/>
                </a:solidFill>
              </a:rPr>
              <a:t>Слабко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Spring’s bean() designator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execution(* </a:t>
            </a:r>
            <a:r>
              <a:rPr lang="en-US" sz="2400" dirty="0" err="1" smtClean="0"/>
              <a:t>by.academy.it.util.Speaker.hello</a:t>
            </a:r>
            <a:r>
              <a:rPr lang="en-US" sz="2400" dirty="0" smtClean="0"/>
              <a:t>())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</a:t>
            </a:r>
            <a:r>
              <a:rPr lang="en-US" sz="2400" b="1" dirty="0" smtClean="0"/>
              <a:t>bean(person)</a:t>
            </a:r>
            <a:endParaRPr lang="ru-RU" sz="2400" b="1" dirty="0" smtClean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en-US" sz="2400" dirty="0"/>
              <a:t>execution(* </a:t>
            </a:r>
            <a:r>
              <a:rPr lang="en-US" sz="2400" dirty="0" err="1"/>
              <a:t>by.academy.it.util.Speaker.hello</a:t>
            </a:r>
            <a:r>
              <a:rPr lang="en-US" sz="2400" dirty="0"/>
              <a:t>())</a:t>
            </a:r>
          </a:p>
          <a:p>
            <a:pPr marL="0" indent="0">
              <a:buNone/>
            </a:pPr>
            <a:r>
              <a:rPr lang="en-US" sz="2400" dirty="0"/>
              <a:t>and </a:t>
            </a:r>
            <a:r>
              <a:rPr lang="en-US" sz="2400" dirty="0" smtClean="0"/>
              <a:t>!</a:t>
            </a:r>
            <a:r>
              <a:rPr lang="en-US" sz="2400" b="1" dirty="0" smtClean="0"/>
              <a:t>bean(person</a:t>
            </a:r>
            <a:r>
              <a:rPr lang="en-US" sz="2400" b="1" dirty="0"/>
              <a:t>)</a:t>
            </a: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7485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587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aspects in XML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780" y="1468264"/>
            <a:ext cx="81333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91780" y="3717032"/>
            <a:ext cx="70325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931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aspects in XML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9415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1924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aspects in XML</a:t>
            </a:r>
            <a:endParaRPr lang="ru-RU" sz="28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56688"/>
            <a:ext cx="282892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08820"/>
            <a:ext cx="4536504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1268760"/>
            <a:ext cx="44252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230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aspects in XML</a:t>
            </a:r>
            <a:endParaRPr lang="ru-RU" sz="28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431460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57" y="1556792"/>
            <a:ext cx="466778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38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aspects in XML</a:t>
            </a:r>
            <a:endParaRPr lang="ru-RU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384861" cy="412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3898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aspects in XML</a:t>
            </a:r>
            <a:endParaRPr lang="ru-RU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056784" cy="23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6784894" cy="147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2242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Defining a named </a:t>
            </a:r>
            <a:r>
              <a:rPr lang="en-US" sz="2800" dirty="0" err="1"/>
              <a:t>pointcut</a:t>
            </a:r>
            <a:endParaRPr lang="ru-RU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56792"/>
            <a:ext cx="78867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1431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747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What’s aspect-oriented </a:t>
            </a:r>
            <a:r>
              <a:rPr lang="en-US" sz="2800" dirty="0" smtClean="0"/>
              <a:t>programming?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056784" cy="454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144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Создайте аспект</a:t>
            </a:r>
            <a:r>
              <a:rPr lang="en-US" sz="3600" b="1" dirty="0" smtClean="0"/>
              <a:t>.</a:t>
            </a:r>
            <a:r>
              <a:rPr lang="ru-RU" sz="3600" b="1" dirty="0" smtClean="0"/>
              <a:t> Нужно реализовать с конфигурированием аспекта </a:t>
            </a:r>
            <a:r>
              <a:rPr lang="ru-RU" sz="3600" b="1" dirty="0"/>
              <a:t>для конкретных </a:t>
            </a:r>
            <a:r>
              <a:rPr lang="ru-RU" sz="3600" b="1" dirty="0" smtClean="0"/>
              <a:t>точек соединения.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139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around advice</a:t>
            </a:r>
            <a:endParaRPr lang="ru-RU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7813"/>
            <a:ext cx="45910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9552" y="4437112"/>
            <a:ext cx="24482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4578" y="1340768"/>
            <a:ext cx="4049910" cy="472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148064" y="4437112"/>
            <a:ext cx="388843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53227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around advice</a:t>
            </a:r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1" y="1916832"/>
            <a:ext cx="8424936" cy="268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14148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around advice</a:t>
            </a:r>
            <a:endParaRPr lang="ru-RU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741738" cy="255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6160438" cy="122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7628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601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Создайте аспект</a:t>
            </a:r>
            <a:r>
              <a:rPr lang="en-US" sz="3600" b="1" dirty="0" smtClean="0"/>
              <a:t>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помощью </a:t>
            </a:r>
            <a:r>
              <a:rPr lang="en-US" sz="3600" b="1" dirty="0" smtClean="0"/>
              <a:t>&lt;</a:t>
            </a:r>
            <a:r>
              <a:rPr lang="en-US" sz="3600" b="1" dirty="0" err="1" smtClean="0"/>
              <a:t>aop:around</a:t>
            </a:r>
            <a:r>
              <a:rPr lang="en-US" sz="3600" b="1" dirty="0" smtClean="0"/>
              <a:t>&gt;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endParaRPr lang="ru-RU" sz="3600" b="1" dirty="0" smtClean="0"/>
          </a:p>
          <a:p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122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Passing parameters to advice</a:t>
            </a:r>
            <a:endParaRPr lang="ru-RU" sz="28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4325997" cy="340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4581128"/>
            <a:ext cx="28083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8479" y="1393726"/>
            <a:ext cx="4179498" cy="483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860032" y="5517232"/>
            <a:ext cx="30243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6318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Passing parameters to advice</a:t>
            </a:r>
            <a:endParaRPr lang="ru-RU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8579"/>
            <a:ext cx="838116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2708920"/>
            <a:ext cx="809313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3356992"/>
            <a:ext cx="288032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08208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Passing parameters to advice</a:t>
            </a:r>
            <a:endParaRPr lang="ru-RU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62769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70098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30004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95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What’s aspect-oriented programming?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b="1" dirty="0"/>
              <a:t>Аспект (англ. </a:t>
            </a:r>
            <a:r>
              <a:rPr lang="ru-RU" sz="2400" b="1" dirty="0" err="1"/>
              <a:t>aspect</a:t>
            </a:r>
            <a:r>
              <a:rPr lang="ru-RU" sz="2400" b="1" dirty="0"/>
              <a:t>) </a:t>
            </a:r>
            <a:r>
              <a:rPr lang="ru-RU" sz="2400" dirty="0"/>
              <a:t>— модуль или класс, реализующий сквозную функциональность. Аспект изменяет поведение остального кода, применяя совет в точках соединения, определённых некоторым срезом</a:t>
            </a:r>
            <a:r>
              <a:rPr lang="ru-RU" sz="2400" dirty="0" smtClean="0"/>
              <a:t>.</a:t>
            </a:r>
          </a:p>
          <a:p>
            <a:r>
              <a:rPr lang="ru-RU" sz="2400" b="1" dirty="0"/>
              <a:t>Совет (англ. </a:t>
            </a:r>
            <a:r>
              <a:rPr lang="ru-RU" sz="2400" b="1" dirty="0" err="1"/>
              <a:t>advice</a:t>
            </a:r>
            <a:r>
              <a:rPr lang="ru-RU" sz="2400" b="1" dirty="0"/>
              <a:t>) </a:t>
            </a:r>
            <a:r>
              <a:rPr lang="ru-RU" sz="2400" dirty="0"/>
              <a:t>— средство оформления кода, который должен быть вызван из точки соединения. Совет может быть выполнен до, после или вместо </a:t>
            </a:r>
            <a:r>
              <a:rPr lang="ru-RU" sz="2400" dirty="0" smtClean="0"/>
              <a:t>точки </a:t>
            </a:r>
            <a:r>
              <a:rPr lang="ru-RU" sz="2400" dirty="0"/>
              <a:t>соединения</a:t>
            </a:r>
            <a:r>
              <a:rPr lang="ru-RU" sz="2400" dirty="0" smtClean="0"/>
              <a:t>.</a:t>
            </a:r>
          </a:p>
          <a:p>
            <a:r>
              <a:rPr lang="ru-RU" sz="2400" b="1" dirty="0"/>
              <a:t>Точка соединения (англ. </a:t>
            </a:r>
            <a:r>
              <a:rPr lang="ru-RU" sz="2400" b="1" dirty="0" err="1"/>
              <a:t>join</a:t>
            </a:r>
            <a:r>
              <a:rPr lang="ru-RU" sz="2400" b="1" dirty="0"/>
              <a:t> </a:t>
            </a:r>
            <a:r>
              <a:rPr lang="ru-RU" sz="2400" b="1" dirty="0" err="1"/>
              <a:t>point</a:t>
            </a:r>
            <a:r>
              <a:rPr lang="ru-RU" sz="2400" b="1" dirty="0"/>
              <a:t>) </a:t>
            </a:r>
            <a:r>
              <a:rPr lang="ru-RU" sz="2400" dirty="0"/>
              <a:t>— точка в выполняемой программе, где следует применить совет. Многие реализации АОП позволяют использовать вызовы методов и обращения к полям объекта в качестве точек соединения.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90645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Создайте аспект</a:t>
            </a:r>
            <a:r>
              <a:rPr lang="en-US" sz="3600" b="1" dirty="0" smtClean="0"/>
              <a:t>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помощью </a:t>
            </a:r>
            <a:r>
              <a:rPr lang="en-US" sz="3600" b="1" dirty="0" err="1" smtClean="0"/>
              <a:t>args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param</a:t>
            </a:r>
            <a:r>
              <a:rPr lang="en-US" sz="3600" b="1" dirty="0" smtClean="0"/>
              <a:t>)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endParaRPr lang="ru-RU" sz="3600" b="1" dirty="0" smtClean="0"/>
          </a:p>
          <a:p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868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Annotating aspects</a:t>
            </a:r>
            <a:endParaRPr lang="ru-RU" sz="2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1113"/>
            <a:ext cx="7056784" cy="447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86360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Annotating aspects</a:t>
            </a:r>
            <a:endParaRPr lang="ru-RU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7381"/>
            <a:ext cx="5976664" cy="505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7240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Annotating aspects</a:t>
            </a:r>
            <a:endParaRPr lang="ru-RU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5684"/>
            <a:ext cx="5184576" cy="493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71778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Annotating aspects</a:t>
            </a:r>
            <a:endParaRPr lang="ru-RU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1" y="1618396"/>
            <a:ext cx="7200800" cy="362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331640" y="4725144"/>
            <a:ext cx="244827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1658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Annotating aspects</a:t>
            </a:r>
            <a:endParaRPr lang="ru-RU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426971" cy="251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653136"/>
            <a:ext cx="5753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88485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544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Создайте аспект</a:t>
            </a:r>
            <a:r>
              <a:rPr lang="en-US" sz="3600" b="1" dirty="0" smtClean="0"/>
              <a:t>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помощью </a:t>
            </a:r>
            <a:r>
              <a:rPr lang="en-US" sz="3600" b="1" dirty="0" smtClean="0"/>
              <a:t>Aspect Annotation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endParaRPr lang="ru-RU" sz="3600" b="1" dirty="0" smtClean="0"/>
          </a:p>
          <a:p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596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Вопросы на самоподготовку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Hibernate to Spring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What’s aspect-oriented programming?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752528"/>
          </a:xfrm>
        </p:spPr>
        <p:txBody>
          <a:bodyPr>
            <a:normAutofit/>
          </a:bodyPr>
          <a:lstStyle/>
          <a:p>
            <a:r>
              <a:rPr lang="ru-RU" sz="2400" b="1" dirty="0"/>
              <a:t>Срез (англ. </a:t>
            </a:r>
            <a:r>
              <a:rPr lang="ru-RU" sz="2400" b="1" dirty="0" err="1"/>
              <a:t>pointcut</a:t>
            </a:r>
            <a:r>
              <a:rPr lang="ru-RU" sz="2400" b="1" dirty="0"/>
              <a:t>) </a:t>
            </a:r>
            <a:r>
              <a:rPr lang="ru-RU" sz="2400" dirty="0"/>
              <a:t>— набор точек соединения. Срез определяет, подходит ли данная точка соединения к данному совету. </a:t>
            </a:r>
            <a:endParaRPr lang="ru-RU" sz="2400" dirty="0" smtClean="0"/>
          </a:p>
          <a:p>
            <a:r>
              <a:rPr lang="ru-RU" sz="2400" b="1" dirty="0"/>
              <a:t>Внедрение (англ. </a:t>
            </a:r>
            <a:r>
              <a:rPr lang="ru-RU" sz="2400" b="1" dirty="0" err="1"/>
              <a:t>introduction</a:t>
            </a:r>
            <a:r>
              <a:rPr lang="ru-RU" sz="2400" b="1" dirty="0"/>
              <a:t>, введение) </a:t>
            </a:r>
            <a:r>
              <a:rPr lang="ru-RU" sz="2400" dirty="0"/>
              <a:t>— изменение структуры класса и/или изменение иерархии наследования для добавления функциональности аспекта в инородный код. Обычно реализуется с помощью некоторого </a:t>
            </a:r>
            <a:r>
              <a:rPr lang="ru-RU" sz="2400" dirty="0" err="1"/>
              <a:t>метаобъектного</a:t>
            </a:r>
            <a:r>
              <a:rPr lang="ru-RU" sz="2400" dirty="0"/>
              <a:t> протокола (англ. metaobject protocol, MOP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r>
              <a:rPr lang="ru-RU" sz="2400" b="1" dirty="0" smtClean="0"/>
              <a:t>Вплетение</a:t>
            </a:r>
            <a:r>
              <a:rPr lang="en-US" sz="2400" b="1" dirty="0" smtClean="0"/>
              <a:t> -</a:t>
            </a:r>
            <a:r>
              <a:rPr lang="ru-RU" sz="2400" dirty="0" smtClean="0"/>
              <a:t> это процесс применения аспектов к целевому объекту</a:t>
            </a:r>
            <a:r>
              <a:rPr lang="en-US" sz="2400" dirty="0" smtClean="0"/>
              <a:t> </a:t>
            </a:r>
            <a:r>
              <a:rPr lang="ru-RU" sz="2400" dirty="0" smtClean="0"/>
              <a:t>для создания нового, проксированного объекта.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3914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What’s aspect-oriented programming?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992888" cy="4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575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AOP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Autofit/>
          </a:bodyPr>
          <a:lstStyle/>
          <a:p>
            <a:r>
              <a:rPr lang="ru-RU" dirty="0" smtClean="0"/>
              <a:t>Классический </a:t>
            </a:r>
            <a:r>
              <a:rPr lang="en-US" dirty="0"/>
              <a:t>Spring proxy-based </a:t>
            </a:r>
            <a:r>
              <a:rPr lang="en-US" dirty="0" smtClean="0"/>
              <a:t>AOP</a:t>
            </a:r>
          </a:p>
          <a:p>
            <a:r>
              <a:rPr lang="en-US" dirty="0"/>
              <a:t> @</a:t>
            </a:r>
            <a:r>
              <a:rPr lang="en-US" dirty="0" err="1"/>
              <a:t>AspectJ</a:t>
            </a:r>
            <a:r>
              <a:rPr lang="en-US" dirty="0"/>
              <a:t> annotation-driven  </a:t>
            </a:r>
            <a:r>
              <a:rPr lang="ru-RU" dirty="0" smtClean="0"/>
              <a:t>аспекты</a:t>
            </a:r>
          </a:p>
          <a:p>
            <a:r>
              <a:rPr lang="en-US" dirty="0"/>
              <a:t>Pure-POJO </a:t>
            </a:r>
            <a:r>
              <a:rPr lang="ru-RU" dirty="0" smtClean="0"/>
              <a:t>аспекты</a:t>
            </a:r>
          </a:p>
          <a:p>
            <a:r>
              <a:rPr lang="en-US" dirty="0"/>
              <a:t>Injected </a:t>
            </a:r>
            <a:r>
              <a:rPr lang="en-US" dirty="0" err="1"/>
              <a:t>AspectJ</a:t>
            </a:r>
            <a:r>
              <a:rPr lang="en-US" dirty="0"/>
              <a:t> </a:t>
            </a:r>
            <a:r>
              <a:rPr lang="ru-RU" dirty="0" smtClean="0"/>
              <a:t>аспекты (доступны во всех версиях </a:t>
            </a:r>
            <a:r>
              <a:rPr lang="en-US" dirty="0" smtClean="0"/>
              <a:t>Spring)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3413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SPRING ONLY SUPPORTS METHOD JOIN POINTS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9151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6256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Spring AOP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6840760" cy="520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3221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Writing </a:t>
            </a:r>
            <a:r>
              <a:rPr lang="en-US" sz="2800" dirty="0" err="1"/>
              <a:t>pointcuts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4963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284" y="3663826"/>
            <a:ext cx="82200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11932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22146</TotalTime>
  <Words>462</Words>
  <Application>Microsoft Office PowerPoint</Application>
  <PresentationFormat>Экран (4:3)</PresentationFormat>
  <Paragraphs>101</Paragraphs>
  <Slides>38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ECHTP</vt:lpstr>
      <vt:lpstr>Spring Framework. Углубленный курс. Специализация </vt:lpstr>
      <vt:lpstr>What’s aspect-oriented programming?</vt:lpstr>
      <vt:lpstr>What’s aspect-oriented programming?</vt:lpstr>
      <vt:lpstr>What’s aspect-oriented programming?</vt:lpstr>
      <vt:lpstr>What’s aspect-oriented programming?</vt:lpstr>
      <vt:lpstr>Spring AOP</vt:lpstr>
      <vt:lpstr>SPRING ONLY SUPPORTS METHOD JOIN POINTS</vt:lpstr>
      <vt:lpstr>Spring AOP</vt:lpstr>
      <vt:lpstr>Writing pointcuts</vt:lpstr>
      <vt:lpstr>Using Spring’s bean() designator</vt:lpstr>
      <vt:lpstr>Ваши вопросы?</vt:lpstr>
      <vt:lpstr>Declaring aspects in XML</vt:lpstr>
      <vt:lpstr>Declaring aspects in XML</vt:lpstr>
      <vt:lpstr>Declaring aspects in XML</vt:lpstr>
      <vt:lpstr>Declaring aspects in XML</vt:lpstr>
      <vt:lpstr>Declaring aspects in XML</vt:lpstr>
      <vt:lpstr>Declaring aspects in XML</vt:lpstr>
      <vt:lpstr>Defining a named pointcut</vt:lpstr>
      <vt:lpstr>Ваши вопросы?</vt:lpstr>
      <vt:lpstr>Практика</vt:lpstr>
      <vt:lpstr>Declaring around advice</vt:lpstr>
      <vt:lpstr>Declaring around advice</vt:lpstr>
      <vt:lpstr>Declaring around advice</vt:lpstr>
      <vt:lpstr>Ваши вопросы?</vt:lpstr>
      <vt:lpstr>Практика</vt:lpstr>
      <vt:lpstr>Passing parameters to advice</vt:lpstr>
      <vt:lpstr>Passing parameters to advice</vt:lpstr>
      <vt:lpstr>Passing parameters to advice</vt:lpstr>
      <vt:lpstr>Ваши вопросы?</vt:lpstr>
      <vt:lpstr>Практика</vt:lpstr>
      <vt:lpstr>Annotating aspects</vt:lpstr>
      <vt:lpstr>Annotating aspects</vt:lpstr>
      <vt:lpstr>Annotating aspects</vt:lpstr>
      <vt:lpstr>Annotating aspects</vt:lpstr>
      <vt:lpstr>Annotating aspects</vt:lpstr>
      <vt:lpstr>Ваши вопросы?</vt:lpstr>
      <vt:lpstr>Практика</vt:lpstr>
      <vt:lpstr>Вопросы на самоподготовку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Yuli Slabko</cp:lastModifiedBy>
  <cp:revision>1540</cp:revision>
  <dcterms:created xsi:type="dcterms:W3CDTF">2011-03-03T20:51:22Z</dcterms:created>
  <dcterms:modified xsi:type="dcterms:W3CDTF">2015-03-26T14:37:52Z</dcterms:modified>
</cp:coreProperties>
</file>