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84" r:id="rId1"/>
  </p:sldMasterIdLst>
  <p:notesMasterIdLst>
    <p:notesMasterId r:id="rId41"/>
  </p:notesMasterIdLst>
  <p:sldIdLst>
    <p:sldId id="256" r:id="rId2"/>
    <p:sldId id="567" r:id="rId3"/>
    <p:sldId id="568" r:id="rId4"/>
    <p:sldId id="569" r:id="rId5"/>
    <p:sldId id="570" r:id="rId6"/>
    <p:sldId id="571" r:id="rId7"/>
    <p:sldId id="572" r:id="rId8"/>
    <p:sldId id="573" r:id="rId9"/>
    <p:sldId id="574" r:id="rId10"/>
    <p:sldId id="575" r:id="rId11"/>
    <p:sldId id="576" r:id="rId12"/>
    <p:sldId id="577" r:id="rId13"/>
    <p:sldId id="578" r:id="rId14"/>
    <p:sldId id="579" r:id="rId15"/>
    <p:sldId id="580" r:id="rId16"/>
    <p:sldId id="606" r:id="rId17"/>
    <p:sldId id="581" r:id="rId18"/>
    <p:sldId id="582" r:id="rId19"/>
    <p:sldId id="583" r:id="rId20"/>
    <p:sldId id="584" r:id="rId21"/>
    <p:sldId id="585" r:id="rId22"/>
    <p:sldId id="586" r:id="rId23"/>
    <p:sldId id="587" r:id="rId24"/>
    <p:sldId id="588" r:id="rId25"/>
    <p:sldId id="589" r:id="rId26"/>
    <p:sldId id="590" r:id="rId27"/>
    <p:sldId id="591" r:id="rId28"/>
    <p:sldId id="592" r:id="rId29"/>
    <p:sldId id="593" r:id="rId30"/>
    <p:sldId id="594" r:id="rId31"/>
    <p:sldId id="595" r:id="rId32"/>
    <p:sldId id="596" r:id="rId33"/>
    <p:sldId id="597" r:id="rId34"/>
    <p:sldId id="598" r:id="rId35"/>
    <p:sldId id="599" r:id="rId36"/>
    <p:sldId id="600" r:id="rId37"/>
    <p:sldId id="601" r:id="rId38"/>
    <p:sldId id="604" r:id="rId39"/>
    <p:sldId id="605" r:id="rId40"/>
  </p:sldIdLst>
  <p:sldSz cx="9144000" cy="6858000" type="screen4x3"/>
  <p:notesSz cx="6858000" cy="9144000"/>
  <p:custDataLst>
    <p:tags r:id="rId4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Раздел по умолчанию" id="{2B3A1E69-B5EE-455E-B3DA-156AC29C85E9}">
          <p14:sldIdLst>
            <p14:sldId id="256"/>
            <p14:sldId id="339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56"/>
            <p14:sldId id="357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7"/>
            <p14:sldId id="405"/>
            <p14:sldId id="406"/>
            <p14:sldId id="408"/>
            <p14:sldId id="409"/>
            <p14:sldId id="410"/>
            <p14:sldId id="411"/>
            <p14:sldId id="412"/>
            <p14:sldId id="413"/>
            <p14:sldId id="414"/>
            <p14:sldId id="416"/>
            <p14:sldId id="415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8"/>
            <p14:sldId id="459"/>
            <p14:sldId id="454"/>
            <p14:sldId id="455"/>
            <p14:sldId id="456"/>
            <p14:sldId id="460"/>
            <p14:sldId id="461"/>
            <p14:sldId id="457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2"/>
            <p14:sldId id="473"/>
            <p14:sldId id="471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8"/>
            <p14:sldId id="493"/>
            <p14:sldId id="494"/>
            <p14:sldId id="495"/>
            <p14:sldId id="496"/>
            <p14:sldId id="497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8"/>
            <p14:sldId id="536"/>
            <p14:sldId id="537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4"/>
            <p14:sldId id="572"/>
            <p14:sldId id="573"/>
            <p14:sldId id="575"/>
            <p14:sldId id="576"/>
            <p14:sldId id="577"/>
            <p14:sldId id="578"/>
            <p14:sldId id="581"/>
            <p14:sldId id="582"/>
            <p14:sldId id="579"/>
            <p14:sldId id="580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2"/>
            <p14:sldId id="593"/>
            <p14:sldId id="594"/>
            <p14:sldId id="591"/>
            <p14:sldId id="595"/>
            <p14:sldId id="596"/>
            <p14:sldId id="600"/>
            <p14:sldId id="597"/>
            <p14:sldId id="617"/>
            <p14:sldId id="601"/>
            <p14:sldId id="598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41"/>
            <p14:sldId id="639"/>
            <p14:sldId id="640"/>
            <p14:sldId id="64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0" autoAdjust="0"/>
    <p:restoredTop sz="99322" autoAdjust="0"/>
  </p:normalViewPr>
  <p:slideViewPr>
    <p:cSldViewPr>
      <p:cViewPr varScale="1">
        <p:scale>
          <a:sx n="113" d="100"/>
          <a:sy n="113" d="100"/>
        </p:scale>
        <p:origin x="-120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609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entury Gothic" pitchFamily="34" charset="0"/>
              </a:rPr>
              <a:t>2014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600" dirty="0" smtClean="0">
                <a:latin typeface="Cambria" pitchFamily="18" charset="0"/>
              </a:rPr>
              <a:t>Образовательный центр Парка высоких технологий, 2014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59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0466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6413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60005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27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all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36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756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560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7199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9118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9982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5865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980728"/>
            <a:ext cx="9144000" cy="18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4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400" dirty="0" smtClean="0">
                <a:latin typeface="Cambria" pitchFamily="18" charset="0"/>
              </a:rPr>
              <a:t>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99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463031"/>
            <a:ext cx="7848872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Spring Framework.</a:t>
            </a:r>
            <a:br>
              <a:rPr lang="en-US" sz="3600" dirty="0" smtClean="0"/>
            </a:br>
            <a:r>
              <a:rPr lang="ru-RU" sz="3600" dirty="0" smtClean="0"/>
              <a:t>Углубленный</a:t>
            </a:r>
            <a:r>
              <a:rPr lang="en-US" sz="3600" dirty="0" smtClean="0"/>
              <a:t> </a:t>
            </a:r>
            <a:r>
              <a:rPr lang="en-US" sz="3600" dirty="0"/>
              <a:t>курс</a:t>
            </a:r>
            <a:r>
              <a:rPr lang="ru-RU" sz="3600" dirty="0"/>
              <a:t>. </a:t>
            </a:r>
            <a:r>
              <a:rPr lang="ru-RU" sz="3600" dirty="0" smtClean="0"/>
              <a:t>Специализация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2376264" cy="838944"/>
          </a:xfrm>
        </p:spPr>
        <p:txBody>
          <a:bodyPr>
            <a:normAutofit lnSpcReduction="1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Иван </a:t>
            </a:r>
            <a:r>
              <a:rPr lang="ru-RU" b="1" dirty="0" err="1" smtClean="0">
                <a:solidFill>
                  <a:srgbClr val="C00000"/>
                </a:solidFill>
              </a:rPr>
              <a:t>Спресов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ru-RU" b="1" dirty="0" smtClean="0">
                <a:solidFill>
                  <a:srgbClr val="C00000"/>
                </a:solidFill>
              </a:rPr>
              <a:t>Юлий </a:t>
            </a:r>
            <a:r>
              <a:rPr lang="ru-RU" b="1" dirty="0" err="1" smtClean="0">
                <a:solidFill>
                  <a:srgbClr val="C00000"/>
                </a:solidFill>
              </a:rPr>
              <a:t>Слабко</a:t>
            </a:r>
            <a:endParaRPr lang="ru-RU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5" descr="agile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645024"/>
            <a:ext cx="3290888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Integrating Hibernate with Spring</a:t>
            </a:r>
            <a:endParaRPr lang="ru-RU" sz="28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437197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56" y="1412776"/>
            <a:ext cx="417195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5243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Integrating Hibernate with Spring</a:t>
            </a:r>
            <a:endParaRPr lang="ru-RU" sz="2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169" y="1305776"/>
            <a:ext cx="280035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4413879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88217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Integrating Hibernate with Spring</a:t>
            </a:r>
            <a:endParaRPr lang="ru-RU" sz="28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484783"/>
            <a:ext cx="42291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337146"/>
            <a:ext cx="280035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74150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Integrating Hibernate with Spring</a:t>
            </a:r>
            <a:endParaRPr lang="ru-RU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24546"/>
            <a:ext cx="6768752" cy="426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39552" y="1844824"/>
            <a:ext cx="72728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5583639"/>
            <a:ext cx="8496944" cy="86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27905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Integrating Hibernate with Spring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781069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1431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Integrating Hibernate with Spring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699268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82042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Integrating Hibernate with Spring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209946"/>
            <a:ext cx="6433623" cy="531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82042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4349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</a:t>
            </a:r>
            <a:r>
              <a:rPr lang="en-US" sz="3600" b="1" dirty="0" smtClean="0"/>
              <a:t> </a:t>
            </a:r>
            <a:r>
              <a:rPr lang="ru-RU" sz="3600" b="1" dirty="0" smtClean="0"/>
              <a:t>Настройте интеграцию </a:t>
            </a:r>
            <a:r>
              <a:rPr lang="en-US" sz="3600" b="1" dirty="0" smtClean="0"/>
              <a:t>Spring-Hibernate. </a:t>
            </a:r>
            <a:endParaRPr lang="ru-RU" sz="3600" b="1" dirty="0" smtClean="0"/>
          </a:p>
          <a:p>
            <a:r>
              <a:rPr lang="ru-RU" sz="3600" b="1" dirty="0" smtClean="0"/>
              <a:t>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4" y="4790238"/>
            <a:ext cx="1638514" cy="1548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336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Understanding transactions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02871"/>
            <a:ext cx="7758016" cy="3487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2382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Integrating Hibernate with Spring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59"/>
            <a:ext cx="3240360" cy="525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268759"/>
            <a:ext cx="3888432" cy="516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76052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268760"/>
            <a:ext cx="5869817" cy="514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Choosing a transaction manager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19672" y="3356992"/>
            <a:ext cx="59766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870287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Choosing a transaction manager</a:t>
            </a:r>
            <a:endParaRPr lang="ru-RU" sz="2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428338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61016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transactions in Spring</a:t>
            </a:r>
            <a:endParaRPr lang="ru-RU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53" y="2060848"/>
            <a:ext cx="437197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391245"/>
            <a:ext cx="37433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99759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transactions in Spring</a:t>
            </a:r>
            <a:endParaRPr lang="ru-RU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8" y="1268760"/>
            <a:ext cx="4597152" cy="5112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1298104"/>
            <a:ext cx="265747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19061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transactions in Spring</a:t>
            </a:r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6" y="1340768"/>
            <a:ext cx="6160590" cy="49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29493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transactions in Spring</a:t>
            </a:r>
            <a:endParaRPr lang="ru-RU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99" y="1433786"/>
            <a:ext cx="7925624" cy="465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734825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052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352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</a:t>
            </a:r>
            <a:r>
              <a:rPr lang="en-US" sz="3600" b="1" dirty="0" smtClean="0"/>
              <a:t> </a:t>
            </a:r>
            <a:r>
              <a:rPr lang="ru-RU" sz="3600" b="1" dirty="0" smtClean="0"/>
              <a:t>Настройте интеграцию </a:t>
            </a:r>
            <a:r>
              <a:rPr lang="en-US" sz="3600" b="1" dirty="0" smtClean="0"/>
              <a:t>Spring-Hibernate. </a:t>
            </a:r>
            <a:r>
              <a:rPr lang="ru-RU" sz="3600" b="1" dirty="0" smtClean="0"/>
              <a:t>Реализуйте программную транзакционность для методов сервиса.</a:t>
            </a:r>
          </a:p>
          <a:p>
            <a:r>
              <a:rPr lang="ru-RU" sz="3600" b="1" dirty="0" smtClean="0"/>
              <a:t>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4" y="4790238"/>
            <a:ext cx="1638514" cy="1548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85663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transactions</a:t>
            </a:r>
            <a:endParaRPr lang="ru-RU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50851"/>
            <a:ext cx="5365666" cy="5184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67222"/>
            <a:ext cx="265747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94145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transactions</a:t>
            </a:r>
            <a:endParaRPr lang="ru-RU" sz="2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67222"/>
            <a:ext cx="265747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5" y="1267222"/>
            <a:ext cx="569670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4864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Integrating Hibernate with Spring</a:t>
            </a:r>
            <a:endParaRPr lang="ru-RU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268760"/>
            <a:ext cx="280035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340768"/>
            <a:ext cx="337185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86680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transactions in XML</a:t>
            </a:r>
            <a:endParaRPr lang="ru-RU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67" y="1844824"/>
            <a:ext cx="7805142" cy="309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877217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transactions in XML</a:t>
            </a:r>
            <a:endParaRPr lang="ru-RU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4" y="1490489"/>
            <a:ext cx="8041140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6868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transactions in XML</a:t>
            </a:r>
            <a:endParaRPr lang="ru-RU" sz="28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50" y="1408187"/>
            <a:ext cx="46863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594" y="1340768"/>
            <a:ext cx="265747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121111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transactions in XML</a:t>
            </a:r>
            <a:endParaRPr lang="ru-RU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99" y="1433786"/>
            <a:ext cx="7925624" cy="465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92855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7400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</a:t>
            </a:r>
            <a:r>
              <a:rPr lang="en-US" sz="3600" b="1" dirty="0" smtClean="0"/>
              <a:t> </a:t>
            </a:r>
            <a:r>
              <a:rPr lang="ru-RU" sz="3600" b="1" dirty="0" smtClean="0"/>
              <a:t>Настройте интеграцию </a:t>
            </a:r>
            <a:r>
              <a:rPr lang="en-US" sz="3600" b="1" dirty="0" smtClean="0"/>
              <a:t>Spring-Hibernate. </a:t>
            </a:r>
            <a:r>
              <a:rPr lang="ru-RU" sz="3600" b="1" dirty="0" smtClean="0"/>
              <a:t>Реализуйте декларативную транзакционность для методов сервиса.</a:t>
            </a:r>
          </a:p>
          <a:p>
            <a:r>
              <a:rPr lang="ru-RU" sz="3600" b="1" dirty="0" smtClean="0"/>
              <a:t>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4" y="4790238"/>
            <a:ext cx="1638514" cy="1548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6131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Defining annotation-driven transactions</a:t>
            </a:r>
            <a:endParaRPr lang="ru-RU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37109"/>
            <a:ext cx="5472608" cy="522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47385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Defining annotation-driven transactions</a:t>
            </a:r>
            <a:endParaRPr lang="ru-RU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687705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706441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1552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</a:t>
            </a:r>
            <a:r>
              <a:rPr lang="en-US" sz="3600" b="1" dirty="0" smtClean="0"/>
              <a:t> </a:t>
            </a:r>
            <a:r>
              <a:rPr lang="ru-RU" sz="3600" b="1" dirty="0" smtClean="0"/>
              <a:t>Настройте интеграцию </a:t>
            </a:r>
            <a:r>
              <a:rPr lang="en-US" sz="3600" b="1" dirty="0" smtClean="0"/>
              <a:t>Spring-Hibernate. </a:t>
            </a:r>
            <a:r>
              <a:rPr lang="ru-RU" sz="3600" b="1" dirty="0" smtClean="0"/>
              <a:t>Реализуйте декларативную транзакционность </a:t>
            </a:r>
            <a:r>
              <a:rPr lang="en-US" sz="3600" b="1" dirty="0" smtClean="0"/>
              <a:t>(</a:t>
            </a:r>
            <a:r>
              <a:rPr lang="ru-RU" sz="3600" b="1" dirty="0" smtClean="0"/>
              <a:t>аннотации) для методов сервиса.</a:t>
            </a:r>
          </a:p>
          <a:p>
            <a:r>
              <a:rPr lang="ru-RU" sz="3600" b="1" dirty="0" smtClean="0"/>
              <a:t>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4" y="4790238"/>
            <a:ext cx="1638514" cy="1548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39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4112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Integrating Hibernate with Spring</a:t>
            </a:r>
            <a:endParaRPr lang="ru-RU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6331435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9528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Integrating Hibernate with Spring</a:t>
            </a:r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6"/>
            <a:ext cx="7022454" cy="4508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6831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Integrating Hibernate with Spring</a:t>
            </a:r>
            <a:endParaRPr lang="ru-RU" sz="28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4536504" cy="4882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76764"/>
            <a:ext cx="280035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8546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Integrating Hibernate with Spring</a:t>
            </a:r>
            <a:endParaRPr lang="ru-RU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3" y="1268760"/>
            <a:ext cx="5400600" cy="495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623" y="1340768"/>
            <a:ext cx="280035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6508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Integrating Hibernate with Spring</a:t>
            </a:r>
            <a:endParaRPr lang="ru-RU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4896544" cy="494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169" y="1305776"/>
            <a:ext cx="280035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5320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Integrating Hibernate with Spring</a:t>
            </a:r>
            <a:endParaRPr lang="ru-RU" sz="2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169" y="1305776"/>
            <a:ext cx="280035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54" y="1556792"/>
            <a:ext cx="4566806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9886602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</p:tagLst>
</file>

<file path=ppt/theme/theme1.xml><?xml version="1.0" encoding="utf-8"?>
<a:theme xmlns:a="http://schemas.openxmlformats.org/drawingml/2006/main" name="ECHTP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ECHTP</Template>
  <TotalTime>23229</TotalTime>
  <Words>254</Words>
  <Application>Microsoft Office PowerPoint</Application>
  <PresentationFormat>Экран (4:3)</PresentationFormat>
  <Paragraphs>88</Paragraphs>
  <Slides>39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ECHTP</vt:lpstr>
      <vt:lpstr>Spring Framework. Углубленный курс. Специализация </vt:lpstr>
      <vt:lpstr>Integrating Hibernate with Spring</vt:lpstr>
      <vt:lpstr>Integrating Hibernate with Spring</vt:lpstr>
      <vt:lpstr>Integrating Hibernate with Spring</vt:lpstr>
      <vt:lpstr>Integrating Hibernate with Spring</vt:lpstr>
      <vt:lpstr>Integrating Hibernate with Spring</vt:lpstr>
      <vt:lpstr>Integrating Hibernate with Spring</vt:lpstr>
      <vt:lpstr>Integrating Hibernate with Spring</vt:lpstr>
      <vt:lpstr>Integrating Hibernate with Spring</vt:lpstr>
      <vt:lpstr>Integrating Hibernate with Spring</vt:lpstr>
      <vt:lpstr>Integrating Hibernate with Spring</vt:lpstr>
      <vt:lpstr>Integrating Hibernate with Spring</vt:lpstr>
      <vt:lpstr>Integrating Hibernate with Spring</vt:lpstr>
      <vt:lpstr>Integrating Hibernate with Spring</vt:lpstr>
      <vt:lpstr>Integrating Hibernate with Spring</vt:lpstr>
      <vt:lpstr>Integrating Hibernate with Spring</vt:lpstr>
      <vt:lpstr>Ваши вопросы?</vt:lpstr>
      <vt:lpstr>Практика</vt:lpstr>
      <vt:lpstr>Understanding transactions</vt:lpstr>
      <vt:lpstr>Choosing a transaction manager</vt:lpstr>
      <vt:lpstr>Choosing a transaction manager</vt:lpstr>
      <vt:lpstr>Programming transactions in Spring</vt:lpstr>
      <vt:lpstr>Programming transactions in Spring</vt:lpstr>
      <vt:lpstr>Programming transactions in Spring</vt:lpstr>
      <vt:lpstr>Programming transactions in Spring</vt:lpstr>
      <vt:lpstr>Ваши вопросы?</vt:lpstr>
      <vt:lpstr>Практика</vt:lpstr>
      <vt:lpstr>Declaring transactions</vt:lpstr>
      <vt:lpstr>Declaring transactions</vt:lpstr>
      <vt:lpstr>Declaring transactions in XML</vt:lpstr>
      <vt:lpstr>Declaring transactions in XML</vt:lpstr>
      <vt:lpstr>Declaring transactions in XML</vt:lpstr>
      <vt:lpstr>Declaring transactions in XML</vt:lpstr>
      <vt:lpstr>Ваши вопросы?</vt:lpstr>
      <vt:lpstr>Практика</vt:lpstr>
      <vt:lpstr>Defining annotation-driven transactions</vt:lpstr>
      <vt:lpstr>Defining annotation-driven transactions</vt:lpstr>
      <vt:lpstr>Ваши вопросы?</vt:lpstr>
      <vt:lpstr>Практика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Yuli Slabko</cp:lastModifiedBy>
  <cp:revision>1546</cp:revision>
  <dcterms:created xsi:type="dcterms:W3CDTF">2011-03-03T20:51:22Z</dcterms:created>
  <dcterms:modified xsi:type="dcterms:W3CDTF">2016-02-19T05:04:58Z</dcterms:modified>
</cp:coreProperties>
</file>