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Calibri" panose="020F0502020204030204" pitchFamily="34" charset="0"/>
      <p:regular r:id="rId31"/>
      <p:bold r:id="rId32"/>
      <p:italic r:id="rId33"/>
      <p:boldItalic r:id="rId34"/>
    </p:embeddedFont>
    <p:embeddedFont>
      <p:font typeface="DM Sans" pitchFamily="2" charset="0"/>
      <p:regular r:id="rId35"/>
    </p:embeddedFont>
    <p:embeddedFont>
      <p:font typeface="DM Sans Bold" charset="0"/>
      <p:regular r:id="rId36"/>
    </p:embeddedFont>
    <p:embeddedFont>
      <p:font typeface="DM Sans Italics"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www.dicoding.com/blog/white-box-testing/" TargetMode="Externa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www.dicoding.com/blog/white-box-testing/" TargetMode="Externa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www.dicoding.com/blog/white-box-testing/" TargetMode="Externa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docs.python.org/3/library/unittest.html" TargetMode="External"/><Relationship Id="rId5" Type="http://schemas.openxmlformats.org/officeDocument/2006/relationships/image" Target="../media/image15.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docs.python.org/3/library/unittest.html" TargetMode="External"/><Relationship Id="rId5" Type="http://schemas.openxmlformats.org/officeDocument/2006/relationships/image" Target="../media/image16.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about.gitlab.com/topics/ci-cd/" TargetMode="Externa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hyperlink" Target="https://about.gitlab.com/topics/ci-cd/" TargetMode="Externa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hyperlink" Target="https://about.gitlab.com/topics/ci-cd/" TargetMode="Externa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hyperlink" Target="https://about.gitlab.com/topics/ci-cd/" TargetMode="Externa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21.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22.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23.png"/><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watch?v=WTofttoD2xg&amp;t=1883s&amp;ab_channel=IndianPythonista" TargetMode="External"/><Relationship Id="rId3" Type="http://schemas.openxmlformats.org/officeDocument/2006/relationships/image" Target="../media/image18.svg"/><Relationship Id="rId7"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WTofttoD2xg&amp;t=1883s&amp;ab_channel=IndianPythonista" TargetMode="External"/><Relationship Id="rId3" Type="http://schemas.openxmlformats.org/officeDocument/2006/relationships/image" Target="../media/image18.svg"/><Relationship Id="rId7"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hyperlink" Target="https://www.youtube.com/watch?v=WTofttoD2xg&amp;t=1883s&amp;ab_channel=IndianPythonista"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32.png"/><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33.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34.png"/><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WTofttoD2xg&amp;t=1883s&amp;ab_channel=IndianPythonista" TargetMode="External"/><Relationship Id="rId5" Type="http://schemas.openxmlformats.org/officeDocument/2006/relationships/image" Target="../media/image35.pn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hyperlink" Target="https://www.guru99.com/unit-testing-guide.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guru99.com/unit-testing-guide.html" TargetMode="Externa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guru99.com/unit-testing-guide.html" TargetMode="Externa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guru99.com/unit-testing-guide.html" TargetMode="Externa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hyperlink" Target="https://socs.binus.ac.id/2020/07/02/teknik-dalam-white-box-dan-black-box-testing/"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05961" y="5766338"/>
            <a:ext cx="7586018" cy="1390379"/>
            <a:chOff x="0" y="-28575"/>
            <a:chExt cx="1585812" cy="290651"/>
          </a:xfrm>
        </p:grpSpPr>
        <p:sp>
          <p:nvSpPr>
            <p:cNvPr id="3" name="Freeform 3"/>
            <p:cNvSpPr/>
            <p:nvPr/>
          </p:nvSpPr>
          <p:spPr>
            <a:xfrm>
              <a:off x="0" y="0"/>
              <a:ext cx="1585812" cy="233501"/>
            </a:xfrm>
            <a:custGeom>
              <a:avLst/>
              <a:gdLst/>
              <a:ahLst/>
              <a:cxnLst/>
              <a:rect l="l" t="t" r="r" b="b"/>
              <a:pathLst>
                <a:path w="1585812" h="233501">
                  <a:moveTo>
                    <a:pt x="95932" y="0"/>
                  </a:moveTo>
                  <a:lnTo>
                    <a:pt x="1489880" y="0"/>
                  </a:lnTo>
                  <a:cubicBezTo>
                    <a:pt x="1515323" y="0"/>
                    <a:pt x="1539724" y="10107"/>
                    <a:pt x="1557715" y="28098"/>
                  </a:cubicBezTo>
                  <a:cubicBezTo>
                    <a:pt x="1575705" y="46088"/>
                    <a:pt x="1585812" y="70489"/>
                    <a:pt x="1585812" y="95932"/>
                  </a:cubicBezTo>
                  <a:lnTo>
                    <a:pt x="1585812" y="137569"/>
                  </a:lnTo>
                  <a:cubicBezTo>
                    <a:pt x="1585812" y="163012"/>
                    <a:pt x="1575705" y="187412"/>
                    <a:pt x="1557715" y="205403"/>
                  </a:cubicBezTo>
                  <a:cubicBezTo>
                    <a:pt x="1539724" y="223394"/>
                    <a:pt x="1515323" y="233501"/>
                    <a:pt x="1489880" y="233501"/>
                  </a:cubicBezTo>
                  <a:lnTo>
                    <a:pt x="95932" y="233501"/>
                  </a:lnTo>
                  <a:cubicBezTo>
                    <a:pt x="70489" y="233501"/>
                    <a:pt x="46088" y="223394"/>
                    <a:pt x="28098" y="205403"/>
                  </a:cubicBezTo>
                  <a:cubicBezTo>
                    <a:pt x="10107" y="187412"/>
                    <a:pt x="0" y="163012"/>
                    <a:pt x="0" y="137569"/>
                  </a:cubicBezTo>
                  <a:lnTo>
                    <a:pt x="0" y="95932"/>
                  </a:lnTo>
                  <a:cubicBezTo>
                    <a:pt x="0" y="70489"/>
                    <a:pt x="10107" y="46088"/>
                    <a:pt x="28098" y="28098"/>
                  </a:cubicBezTo>
                  <a:cubicBezTo>
                    <a:pt x="46088" y="10107"/>
                    <a:pt x="70489" y="0"/>
                    <a:pt x="95932" y="0"/>
                  </a:cubicBezTo>
                  <a:close/>
                </a:path>
              </a:pathLst>
            </a:custGeom>
            <a:solidFill>
              <a:srgbClr val="35A1F4"/>
            </a:solidFill>
          </p:spPr>
          <p:txBody>
            <a:bodyPr/>
            <a:lstStyle/>
            <a:p>
              <a:endParaRPr lang="en-ID"/>
            </a:p>
          </p:txBody>
        </p:sp>
        <p:sp>
          <p:nvSpPr>
            <p:cNvPr id="4" name="TextBox 4"/>
            <p:cNvSpPr txBox="1"/>
            <p:nvPr/>
          </p:nvSpPr>
          <p:spPr>
            <a:xfrm>
              <a:off x="0" y="-28575"/>
              <a:ext cx="1585812" cy="290651"/>
            </a:xfrm>
            <a:prstGeom prst="rect">
              <a:avLst/>
            </a:prstGeom>
          </p:spPr>
          <p:txBody>
            <a:bodyPr lIns="50800" tIns="50800" rIns="50800" bIns="50800" rtlCol="0" anchor="ctr"/>
            <a:lstStyle/>
            <a:p>
              <a:pPr algn="ctr">
                <a:lnSpc>
                  <a:spcPts val="3919"/>
                </a:lnSpc>
              </a:pPr>
              <a:r>
                <a:rPr lang="en-US" sz="2799" dirty="0">
                  <a:solidFill>
                    <a:srgbClr val="FFFFFF"/>
                  </a:solidFill>
                  <a:latin typeface="DM Sans Bold"/>
                </a:rPr>
                <a:t>Testing dan QA </a:t>
              </a:r>
              <a:r>
                <a:rPr lang="en-US" sz="2799" dirty="0" err="1">
                  <a:solidFill>
                    <a:srgbClr val="FFFFFF"/>
                  </a:solidFill>
                  <a:latin typeface="DM Sans Bold"/>
                </a:rPr>
                <a:t>Perangkat</a:t>
              </a:r>
              <a:r>
                <a:rPr lang="en-US" sz="2799" dirty="0">
                  <a:solidFill>
                    <a:srgbClr val="FFFFFF"/>
                  </a:solidFill>
                  <a:latin typeface="DM Sans Bold"/>
                </a:rPr>
                <a:t> </a:t>
              </a:r>
              <a:r>
                <a:rPr lang="en-US" sz="2799" dirty="0" err="1">
                  <a:solidFill>
                    <a:srgbClr val="FFFFFF"/>
                  </a:solidFill>
                  <a:latin typeface="DM Sans Bold"/>
                </a:rPr>
                <a:t>Lunak</a:t>
              </a:r>
              <a:endParaRPr lang="en-US" sz="2799" dirty="0">
                <a:solidFill>
                  <a:srgbClr val="FFFFFF"/>
                </a:solidFill>
                <a:latin typeface="DM Sans Bold"/>
              </a:endParaRPr>
            </a:p>
          </p:txBody>
        </p:sp>
      </p:grpSp>
      <p:sp>
        <p:nvSpPr>
          <p:cNvPr id="5" name="TextBox 5"/>
          <p:cNvSpPr txBox="1"/>
          <p:nvPr/>
        </p:nvSpPr>
        <p:spPr>
          <a:xfrm>
            <a:off x="7333101" y="3582794"/>
            <a:ext cx="3621798" cy="2149123"/>
          </a:xfrm>
          <a:prstGeom prst="rect">
            <a:avLst/>
          </a:prstGeom>
        </p:spPr>
        <p:txBody>
          <a:bodyPr wrap="square" lIns="0" tIns="0" rIns="0" bIns="0" rtlCol="0" anchor="t">
            <a:spAutoFit/>
          </a:bodyPr>
          <a:lstStyle/>
          <a:p>
            <a:pPr algn="ctr">
              <a:lnSpc>
                <a:spcPts val="17555"/>
              </a:lnSpc>
            </a:pPr>
            <a:r>
              <a:rPr lang="en-US" sz="12539" dirty="0">
                <a:solidFill>
                  <a:srgbClr val="000000"/>
                </a:solidFill>
                <a:latin typeface="DM Sans Bold"/>
              </a:rPr>
              <a:t>UTS</a:t>
            </a:r>
          </a:p>
        </p:txBody>
      </p:sp>
      <p:sp>
        <p:nvSpPr>
          <p:cNvPr id="6" name="Freeform 6"/>
          <p:cNvSpPr/>
          <p:nvPr/>
        </p:nvSpPr>
        <p:spPr>
          <a:xfrm>
            <a:off x="13217064" y="3105761"/>
            <a:ext cx="5229066" cy="11412644"/>
          </a:xfrm>
          <a:custGeom>
            <a:avLst/>
            <a:gdLst/>
            <a:ahLst/>
            <a:cxnLst/>
            <a:rect l="l" t="t" r="r" b="b"/>
            <a:pathLst>
              <a:path w="5229066" h="11412644">
                <a:moveTo>
                  <a:pt x="0" y="0"/>
                </a:moveTo>
                <a:lnTo>
                  <a:pt x="5229066" y="0"/>
                </a:lnTo>
                <a:lnTo>
                  <a:pt x="5229066" y="11412644"/>
                </a:lnTo>
                <a:lnTo>
                  <a:pt x="0" y="11412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351213" y="3302457"/>
            <a:ext cx="4716622" cy="13168235"/>
          </a:xfrm>
          <a:custGeom>
            <a:avLst/>
            <a:gdLst/>
            <a:ahLst/>
            <a:cxnLst/>
            <a:rect l="l" t="t" r="r" b="b"/>
            <a:pathLst>
              <a:path w="4716622" h="13168235">
                <a:moveTo>
                  <a:pt x="0" y="0"/>
                </a:moveTo>
                <a:lnTo>
                  <a:pt x="4716623" y="0"/>
                </a:lnTo>
                <a:lnTo>
                  <a:pt x="4716623" y="13168235"/>
                </a:lnTo>
                <a:lnTo>
                  <a:pt x="0" y="131682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TextBox 8"/>
          <p:cNvSpPr txBox="1"/>
          <p:nvPr/>
        </p:nvSpPr>
        <p:spPr>
          <a:xfrm>
            <a:off x="1028700" y="971550"/>
            <a:ext cx="5795710" cy="481330"/>
          </a:xfrm>
          <a:prstGeom prst="rect">
            <a:avLst/>
          </a:prstGeom>
        </p:spPr>
        <p:txBody>
          <a:bodyPr lIns="0" tIns="0" rIns="0" bIns="0" rtlCol="0" anchor="t">
            <a:spAutoFit/>
          </a:bodyPr>
          <a:lstStyle/>
          <a:p>
            <a:pPr>
              <a:lnSpc>
                <a:spcPts val="3919"/>
              </a:lnSpc>
            </a:pPr>
            <a:r>
              <a:rPr lang="en-US" sz="2799">
                <a:solidFill>
                  <a:srgbClr val="000000"/>
                </a:solidFill>
                <a:latin typeface="DM Sans Bold"/>
              </a:rPr>
              <a:t>DEWA IRTZADHANY HAFIDSYAH</a:t>
            </a:r>
          </a:p>
        </p:txBody>
      </p:sp>
      <p:sp>
        <p:nvSpPr>
          <p:cNvPr id="9" name="TextBox 9"/>
          <p:cNvSpPr txBox="1"/>
          <p:nvPr/>
        </p:nvSpPr>
        <p:spPr>
          <a:xfrm>
            <a:off x="11960853" y="981075"/>
            <a:ext cx="5298447" cy="365760"/>
          </a:xfrm>
          <a:prstGeom prst="rect">
            <a:avLst/>
          </a:prstGeom>
        </p:spPr>
        <p:txBody>
          <a:bodyPr lIns="0" tIns="0" rIns="0" bIns="0" rtlCol="0" anchor="t">
            <a:spAutoFit/>
          </a:bodyPr>
          <a:lstStyle/>
          <a:p>
            <a:pPr marL="0" lvl="0" indent="0" algn="r">
              <a:lnSpc>
                <a:spcPts val="2940"/>
              </a:lnSpc>
              <a:spcBef>
                <a:spcPct val="0"/>
              </a:spcBef>
            </a:pPr>
            <a:r>
              <a:rPr lang="en-US" sz="2100">
                <a:solidFill>
                  <a:srgbClr val="000000"/>
                </a:solidFill>
                <a:latin typeface="DM Sans"/>
              </a:rPr>
              <a:t>201011400483   /   07TPLE010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07724" y="1028700"/>
            <a:ext cx="10472552" cy="1326542"/>
            <a:chOff x="0" y="0"/>
            <a:chExt cx="2189225" cy="277306"/>
          </a:xfrm>
        </p:grpSpPr>
        <p:sp>
          <p:nvSpPr>
            <p:cNvPr id="3" name="Freeform 3"/>
            <p:cNvSpPr/>
            <p:nvPr/>
          </p:nvSpPr>
          <p:spPr>
            <a:xfrm>
              <a:off x="0" y="0"/>
              <a:ext cx="2189225" cy="277306"/>
            </a:xfrm>
            <a:custGeom>
              <a:avLst/>
              <a:gdLst/>
              <a:ahLst/>
              <a:cxnLst/>
              <a:rect l="l" t="t" r="r" b="b"/>
              <a:pathLst>
                <a:path w="2189225" h="277306">
                  <a:moveTo>
                    <a:pt x="69490" y="0"/>
                  </a:moveTo>
                  <a:lnTo>
                    <a:pt x="2119735" y="0"/>
                  </a:lnTo>
                  <a:cubicBezTo>
                    <a:pt x="2138165" y="0"/>
                    <a:pt x="2155840" y="7321"/>
                    <a:pt x="2168872" y="20353"/>
                  </a:cubicBezTo>
                  <a:cubicBezTo>
                    <a:pt x="2181904" y="33385"/>
                    <a:pt x="2189225" y="51060"/>
                    <a:pt x="2189225" y="69490"/>
                  </a:cubicBezTo>
                  <a:lnTo>
                    <a:pt x="2189225" y="207816"/>
                  </a:lnTo>
                  <a:cubicBezTo>
                    <a:pt x="2189225" y="226246"/>
                    <a:pt x="2181904" y="243921"/>
                    <a:pt x="2168872" y="256953"/>
                  </a:cubicBezTo>
                  <a:cubicBezTo>
                    <a:pt x="2155840" y="269985"/>
                    <a:pt x="2138165" y="277306"/>
                    <a:pt x="2119735" y="277306"/>
                  </a:cubicBezTo>
                  <a:lnTo>
                    <a:pt x="69490" y="277306"/>
                  </a:lnTo>
                  <a:cubicBezTo>
                    <a:pt x="51060" y="277306"/>
                    <a:pt x="33385" y="269985"/>
                    <a:pt x="20353" y="256953"/>
                  </a:cubicBezTo>
                  <a:cubicBezTo>
                    <a:pt x="7321" y="243921"/>
                    <a:pt x="0" y="226246"/>
                    <a:pt x="0" y="207816"/>
                  </a:cubicBezTo>
                  <a:lnTo>
                    <a:pt x="0" y="69490"/>
                  </a:lnTo>
                  <a:cubicBezTo>
                    <a:pt x="0" y="51060"/>
                    <a:pt x="7321" y="33385"/>
                    <a:pt x="20353" y="20353"/>
                  </a:cubicBezTo>
                  <a:cubicBezTo>
                    <a:pt x="33385" y="7321"/>
                    <a:pt x="51060" y="0"/>
                    <a:pt x="69490" y="0"/>
                  </a:cubicBezTo>
                  <a:close/>
                </a:path>
              </a:pathLst>
            </a:custGeom>
            <a:solidFill>
              <a:srgbClr val="8E77F8"/>
            </a:solidFill>
          </p:spPr>
          <p:txBody>
            <a:bodyPr/>
            <a:lstStyle/>
            <a:p>
              <a:endParaRPr lang="en-ID"/>
            </a:p>
          </p:txBody>
        </p:sp>
        <p:sp>
          <p:nvSpPr>
            <p:cNvPr id="4" name="TextBox 4"/>
            <p:cNvSpPr txBox="1"/>
            <p:nvPr/>
          </p:nvSpPr>
          <p:spPr>
            <a:xfrm>
              <a:off x="0" y="-123825"/>
              <a:ext cx="2189225"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Teknik Whitebox Testing</a:t>
              </a:r>
            </a:p>
          </p:txBody>
        </p:sp>
      </p:grpSp>
      <p:sp>
        <p:nvSpPr>
          <p:cNvPr id="5" name="TextBox 5"/>
          <p:cNvSpPr txBox="1"/>
          <p:nvPr/>
        </p:nvSpPr>
        <p:spPr>
          <a:xfrm>
            <a:off x="1028700" y="2611920"/>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Loop Testing</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9" name="TextBox 9"/>
          <p:cNvSpPr txBox="1"/>
          <p:nvPr/>
        </p:nvSpPr>
        <p:spPr>
          <a:xfrm>
            <a:off x="2085383" y="3168180"/>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Pengujian ini yang wajib dilakukan untuk menguji berbagai perulangan/looping yang ada dalam program</a:t>
            </a:r>
          </a:p>
        </p:txBody>
      </p:sp>
      <p:sp>
        <p:nvSpPr>
          <p:cNvPr id="10" name="TextBox 10"/>
          <p:cNvSpPr txBox="1"/>
          <p:nvPr/>
        </p:nvSpPr>
        <p:spPr>
          <a:xfrm>
            <a:off x="941242" y="4341537"/>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Multiple Condition Coverage</a:t>
            </a:r>
          </a:p>
        </p:txBody>
      </p:sp>
      <p:sp>
        <p:nvSpPr>
          <p:cNvPr id="11" name="TextBox 11"/>
          <p:cNvSpPr txBox="1"/>
          <p:nvPr/>
        </p:nvSpPr>
        <p:spPr>
          <a:xfrm>
            <a:off x="1997925" y="4897797"/>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Teknik ini dilakukan untuk menguji seluruh kombinasi dari kode yang mungkin digunakan dalam berbagai kondisi.</a:t>
            </a:r>
          </a:p>
        </p:txBody>
      </p:sp>
      <p:sp>
        <p:nvSpPr>
          <p:cNvPr id="12" name="TextBox 12"/>
          <p:cNvSpPr txBox="1"/>
          <p:nvPr/>
        </p:nvSpPr>
        <p:spPr>
          <a:xfrm>
            <a:off x="941242" y="6071912"/>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Statement Coverage</a:t>
            </a:r>
          </a:p>
        </p:txBody>
      </p:sp>
      <p:sp>
        <p:nvSpPr>
          <p:cNvPr id="13" name="TextBox 13"/>
          <p:cNvSpPr txBox="1"/>
          <p:nvPr/>
        </p:nvSpPr>
        <p:spPr>
          <a:xfrm>
            <a:off x="1997925" y="6628172"/>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Dengan pengujian ini, dapat mengetahui kode-kode yang error sehingga dapat segera memperbaikinya.</a:t>
            </a:r>
          </a:p>
        </p:txBody>
      </p:sp>
      <p:sp>
        <p:nvSpPr>
          <p:cNvPr id="14" name="TextBox 14"/>
          <p:cNvSpPr txBox="1"/>
          <p:nvPr/>
        </p:nvSpPr>
        <p:spPr>
          <a:xfrm>
            <a:off x="14275652" y="9220200"/>
            <a:ext cx="2983648"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5" tooltip="https://www.dicoding.com/blog/white-box-testing/"/>
              </a:rPr>
              <a:t>Website Dicoding</a:t>
            </a:r>
          </a:p>
        </p:txBody>
      </p:sp>
      <p:sp>
        <p:nvSpPr>
          <p:cNvPr id="15" name="TextBox 15"/>
          <p:cNvSpPr txBox="1"/>
          <p:nvPr/>
        </p:nvSpPr>
        <p:spPr>
          <a:xfrm>
            <a:off x="16386645" y="106845"/>
            <a:ext cx="1570394" cy="613410"/>
          </a:xfrm>
          <a:prstGeom prst="rect">
            <a:avLst/>
          </a:prstGeom>
        </p:spPr>
        <p:txBody>
          <a:bodyPr lIns="0" tIns="0" rIns="0" bIns="0" rtlCol="0" anchor="t">
            <a:spAutoFit/>
          </a:bodyPr>
          <a:lstStyle/>
          <a:p>
            <a:pPr>
              <a:lnSpc>
                <a:spcPts val="5040"/>
              </a:lnSpc>
            </a:pPr>
            <a:r>
              <a:rPr lang="en-US" sz="3600">
                <a:solidFill>
                  <a:srgbClr val="000000"/>
                </a:solidFill>
                <a:latin typeface="DM Sans"/>
              </a:rPr>
              <a:t>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77369" y="1028700"/>
            <a:ext cx="11933261" cy="1326542"/>
            <a:chOff x="0" y="0"/>
            <a:chExt cx="2494578" cy="277306"/>
          </a:xfrm>
        </p:grpSpPr>
        <p:sp>
          <p:nvSpPr>
            <p:cNvPr id="3" name="Freeform 3"/>
            <p:cNvSpPr/>
            <p:nvPr/>
          </p:nvSpPr>
          <p:spPr>
            <a:xfrm>
              <a:off x="0" y="0"/>
              <a:ext cx="2494578" cy="277306"/>
            </a:xfrm>
            <a:custGeom>
              <a:avLst/>
              <a:gdLst/>
              <a:ahLst/>
              <a:cxnLst/>
              <a:rect l="l" t="t" r="r" b="b"/>
              <a:pathLst>
                <a:path w="2494578" h="277306">
                  <a:moveTo>
                    <a:pt x="60984" y="0"/>
                  </a:moveTo>
                  <a:lnTo>
                    <a:pt x="2433594" y="0"/>
                  </a:lnTo>
                  <a:cubicBezTo>
                    <a:pt x="2449768" y="0"/>
                    <a:pt x="2465279" y="6425"/>
                    <a:pt x="2476716" y="17862"/>
                  </a:cubicBezTo>
                  <a:cubicBezTo>
                    <a:pt x="2488153" y="29299"/>
                    <a:pt x="2494578" y="44810"/>
                    <a:pt x="2494578" y="60984"/>
                  </a:cubicBezTo>
                  <a:lnTo>
                    <a:pt x="2494578" y="216322"/>
                  </a:lnTo>
                  <a:cubicBezTo>
                    <a:pt x="2494578" y="232496"/>
                    <a:pt x="2488153" y="248007"/>
                    <a:pt x="2476716" y="259444"/>
                  </a:cubicBezTo>
                  <a:cubicBezTo>
                    <a:pt x="2465279" y="270881"/>
                    <a:pt x="2449768" y="277306"/>
                    <a:pt x="2433594" y="277306"/>
                  </a:cubicBezTo>
                  <a:lnTo>
                    <a:pt x="60984" y="277306"/>
                  </a:lnTo>
                  <a:cubicBezTo>
                    <a:pt x="44810" y="277306"/>
                    <a:pt x="29299" y="270881"/>
                    <a:pt x="17862" y="259444"/>
                  </a:cubicBezTo>
                  <a:cubicBezTo>
                    <a:pt x="6425" y="248007"/>
                    <a:pt x="0" y="232496"/>
                    <a:pt x="0" y="216322"/>
                  </a:cubicBezTo>
                  <a:lnTo>
                    <a:pt x="0" y="60984"/>
                  </a:lnTo>
                  <a:cubicBezTo>
                    <a:pt x="0" y="44810"/>
                    <a:pt x="6425" y="29299"/>
                    <a:pt x="17862" y="17862"/>
                  </a:cubicBezTo>
                  <a:cubicBezTo>
                    <a:pt x="29299" y="6425"/>
                    <a:pt x="44810" y="0"/>
                    <a:pt x="60984" y="0"/>
                  </a:cubicBezTo>
                  <a:close/>
                </a:path>
              </a:pathLst>
            </a:custGeom>
            <a:solidFill>
              <a:srgbClr val="8E77F8"/>
            </a:solidFill>
          </p:spPr>
          <p:txBody>
            <a:bodyPr/>
            <a:lstStyle/>
            <a:p>
              <a:endParaRPr lang="en-ID"/>
            </a:p>
          </p:txBody>
        </p:sp>
        <p:sp>
          <p:nvSpPr>
            <p:cNvPr id="4" name="TextBox 4"/>
            <p:cNvSpPr txBox="1"/>
            <p:nvPr/>
          </p:nvSpPr>
          <p:spPr>
            <a:xfrm>
              <a:off x="0" y="-123825"/>
              <a:ext cx="2494578"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Kelebihan Whitebox Testing</a:t>
              </a:r>
            </a:p>
          </p:txBody>
        </p:sp>
      </p:grpSp>
      <p:sp>
        <p:nvSpPr>
          <p:cNvPr id="5" name="TextBox 5"/>
          <p:cNvSpPr txBox="1"/>
          <p:nvPr/>
        </p:nvSpPr>
        <p:spPr>
          <a:xfrm>
            <a:off x="1028700" y="2611920"/>
            <a:ext cx="16230600" cy="4442460"/>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DM Sans"/>
              </a:rPr>
              <a:t>Meningkatkan ketelitian dalam mengimplementasikan perangkat lunak.</a:t>
            </a:r>
          </a:p>
          <a:p>
            <a:pPr marL="777240" lvl="1" indent="-388620" algn="just">
              <a:lnSpc>
                <a:spcPts val="5040"/>
              </a:lnSpc>
              <a:buFont typeface="Arial"/>
              <a:buChar char="•"/>
            </a:pPr>
            <a:r>
              <a:rPr lang="en-US" sz="3600">
                <a:solidFill>
                  <a:srgbClr val="000000"/>
                </a:solidFill>
                <a:latin typeface="DM Sans"/>
              </a:rPr>
              <a:t>Memudahkan dalam menemukan kesalahan atau bug dalam perangkat lunak yang sebelumnya tidak terlihat.</a:t>
            </a:r>
          </a:p>
          <a:p>
            <a:pPr marL="777240" lvl="1" indent="-388620" algn="just">
              <a:lnSpc>
                <a:spcPts val="5040"/>
              </a:lnSpc>
              <a:buFont typeface="Arial"/>
              <a:buChar char="•"/>
            </a:pPr>
            <a:r>
              <a:rPr lang="en-US" sz="3600">
                <a:solidFill>
                  <a:srgbClr val="000000"/>
                </a:solidFill>
                <a:latin typeface="DM Sans"/>
              </a:rPr>
              <a:t>Memudahkan pengujian karena dilakukan secara menyeluruh sehingga memperkecil kemungkinan terjadinya error pada kode.</a:t>
            </a:r>
          </a:p>
          <a:p>
            <a:pPr marL="777240" lvl="1" indent="-388620" algn="just">
              <a:lnSpc>
                <a:spcPts val="5040"/>
              </a:lnSpc>
              <a:buFont typeface="Arial"/>
              <a:buChar char="•"/>
            </a:pPr>
            <a:r>
              <a:rPr lang="en-US" sz="3600">
                <a:solidFill>
                  <a:srgbClr val="000000"/>
                </a:solidFill>
                <a:latin typeface="DM Sans"/>
              </a:rPr>
              <a:t>Meminimalisir error atau bug karena pengujian dapat dilakukan sebelum perangkat lunak diluncurkan.</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9" name="TextBox 9"/>
          <p:cNvSpPr txBox="1"/>
          <p:nvPr/>
        </p:nvSpPr>
        <p:spPr>
          <a:xfrm>
            <a:off x="14306731" y="9220200"/>
            <a:ext cx="2952569"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5" tooltip="https://www.dicoding.com/blog/white-box-testing/"/>
              </a:rPr>
              <a:t>Website Dicoding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42264" y="1028700"/>
            <a:ext cx="12803471" cy="1326542"/>
            <a:chOff x="0" y="0"/>
            <a:chExt cx="2676490" cy="277306"/>
          </a:xfrm>
        </p:grpSpPr>
        <p:sp>
          <p:nvSpPr>
            <p:cNvPr id="3" name="Freeform 3"/>
            <p:cNvSpPr/>
            <p:nvPr/>
          </p:nvSpPr>
          <p:spPr>
            <a:xfrm>
              <a:off x="0" y="0"/>
              <a:ext cx="2676490" cy="277306"/>
            </a:xfrm>
            <a:custGeom>
              <a:avLst/>
              <a:gdLst/>
              <a:ahLst/>
              <a:cxnLst/>
              <a:rect l="l" t="t" r="r" b="b"/>
              <a:pathLst>
                <a:path w="2676490" h="277306">
                  <a:moveTo>
                    <a:pt x="56839" y="0"/>
                  </a:moveTo>
                  <a:lnTo>
                    <a:pt x="2619651" y="0"/>
                  </a:lnTo>
                  <a:cubicBezTo>
                    <a:pt x="2634726" y="0"/>
                    <a:pt x="2649183" y="5988"/>
                    <a:pt x="2659842" y="16648"/>
                  </a:cubicBezTo>
                  <a:cubicBezTo>
                    <a:pt x="2670502" y="27307"/>
                    <a:pt x="2676490" y="41765"/>
                    <a:pt x="2676490" y="56839"/>
                  </a:cubicBezTo>
                  <a:lnTo>
                    <a:pt x="2676490" y="220467"/>
                  </a:lnTo>
                  <a:cubicBezTo>
                    <a:pt x="2676490" y="235541"/>
                    <a:pt x="2670502" y="249999"/>
                    <a:pt x="2659842" y="260658"/>
                  </a:cubicBezTo>
                  <a:cubicBezTo>
                    <a:pt x="2649183" y="271317"/>
                    <a:pt x="2634726" y="277306"/>
                    <a:pt x="2619651" y="277306"/>
                  </a:cubicBezTo>
                  <a:lnTo>
                    <a:pt x="56839" y="277306"/>
                  </a:lnTo>
                  <a:cubicBezTo>
                    <a:pt x="41765" y="277306"/>
                    <a:pt x="27307" y="271317"/>
                    <a:pt x="16648" y="260658"/>
                  </a:cubicBezTo>
                  <a:cubicBezTo>
                    <a:pt x="5988" y="249999"/>
                    <a:pt x="0" y="235541"/>
                    <a:pt x="0" y="220467"/>
                  </a:cubicBezTo>
                  <a:lnTo>
                    <a:pt x="0" y="56839"/>
                  </a:lnTo>
                  <a:cubicBezTo>
                    <a:pt x="0" y="41765"/>
                    <a:pt x="5988" y="27307"/>
                    <a:pt x="16648" y="16648"/>
                  </a:cubicBezTo>
                  <a:cubicBezTo>
                    <a:pt x="27307" y="5988"/>
                    <a:pt x="41765" y="0"/>
                    <a:pt x="56839" y="0"/>
                  </a:cubicBezTo>
                  <a:close/>
                </a:path>
              </a:pathLst>
            </a:custGeom>
            <a:solidFill>
              <a:srgbClr val="8E77F8"/>
            </a:solidFill>
          </p:spPr>
          <p:txBody>
            <a:bodyPr/>
            <a:lstStyle/>
            <a:p>
              <a:endParaRPr lang="en-ID"/>
            </a:p>
          </p:txBody>
        </p:sp>
        <p:sp>
          <p:nvSpPr>
            <p:cNvPr id="4" name="TextBox 4"/>
            <p:cNvSpPr txBox="1"/>
            <p:nvPr/>
          </p:nvSpPr>
          <p:spPr>
            <a:xfrm>
              <a:off x="0" y="-123825"/>
              <a:ext cx="2676490"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Kekurangan Whitebox Testing</a:t>
              </a:r>
            </a:p>
          </p:txBody>
        </p:sp>
      </p:grpSp>
      <p:sp>
        <p:nvSpPr>
          <p:cNvPr id="5" name="TextBox 5"/>
          <p:cNvSpPr txBox="1"/>
          <p:nvPr/>
        </p:nvSpPr>
        <p:spPr>
          <a:xfrm>
            <a:off x="1028700" y="2611920"/>
            <a:ext cx="16230600" cy="3166110"/>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DM Sans"/>
              </a:rPr>
              <a:t>Menyusahkan karena pengujian ini cukup kompleks.</a:t>
            </a:r>
          </a:p>
          <a:p>
            <a:pPr marL="777240" lvl="1" indent="-388620" algn="just">
              <a:lnSpc>
                <a:spcPts val="5040"/>
              </a:lnSpc>
              <a:buFont typeface="Arial"/>
              <a:buChar char="•"/>
            </a:pPr>
            <a:r>
              <a:rPr lang="en-US" sz="3600">
                <a:solidFill>
                  <a:srgbClr val="000000"/>
                </a:solidFill>
                <a:latin typeface="DM Sans"/>
              </a:rPr>
              <a:t>Memerlukan waktu kembali ketika menambahkan atau mengganti kode, karena kamu perlu menguji keseluruhan kode kembali.</a:t>
            </a:r>
          </a:p>
          <a:p>
            <a:pPr marL="777240" lvl="1" indent="-388620" algn="just">
              <a:lnSpc>
                <a:spcPts val="5040"/>
              </a:lnSpc>
              <a:buFont typeface="Arial"/>
              <a:buChar char="•"/>
            </a:pPr>
            <a:r>
              <a:rPr lang="en-US" sz="3600">
                <a:solidFill>
                  <a:srgbClr val="000000"/>
                </a:solidFill>
                <a:latin typeface="DM Sans"/>
              </a:rPr>
              <a:t>Memakan sumber daya yang banyak karena White-box testing termasuk ke dalam pengujian yang cukup mahal.</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9" name="TextBox 9"/>
          <p:cNvSpPr txBox="1"/>
          <p:nvPr/>
        </p:nvSpPr>
        <p:spPr>
          <a:xfrm>
            <a:off x="14275652" y="9220200"/>
            <a:ext cx="2983648"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5" tooltip="https://www.dicoding.com/blog/white-box-testing/"/>
              </a:rPr>
              <a:t>Website Dicoding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66009" y="365429"/>
            <a:ext cx="13955983" cy="1326542"/>
            <a:chOff x="0" y="0"/>
            <a:chExt cx="2917416" cy="277306"/>
          </a:xfrm>
        </p:grpSpPr>
        <p:sp>
          <p:nvSpPr>
            <p:cNvPr id="3" name="Freeform 3"/>
            <p:cNvSpPr/>
            <p:nvPr/>
          </p:nvSpPr>
          <p:spPr>
            <a:xfrm>
              <a:off x="0" y="0"/>
              <a:ext cx="2917416" cy="277306"/>
            </a:xfrm>
            <a:custGeom>
              <a:avLst/>
              <a:gdLst/>
              <a:ahLst/>
              <a:cxnLst/>
              <a:rect l="l" t="t" r="r" b="b"/>
              <a:pathLst>
                <a:path w="2917416" h="277306">
                  <a:moveTo>
                    <a:pt x="52145" y="0"/>
                  </a:moveTo>
                  <a:lnTo>
                    <a:pt x="2865270" y="0"/>
                  </a:lnTo>
                  <a:cubicBezTo>
                    <a:pt x="2879100" y="0"/>
                    <a:pt x="2892364" y="5494"/>
                    <a:pt x="2902143" y="15273"/>
                  </a:cubicBezTo>
                  <a:cubicBezTo>
                    <a:pt x="2911922" y="25052"/>
                    <a:pt x="2917416" y="38316"/>
                    <a:pt x="2917416" y="52145"/>
                  </a:cubicBezTo>
                  <a:lnTo>
                    <a:pt x="2917416" y="225160"/>
                  </a:lnTo>
                  <a:cubicBezTo>
                    <a:pt x="2917416" y="253960"/>
                    <a:pt x="2894070" y="277306"/>
                    <a:pt x="2865270" y="277306"/>
                  </a:cubicBezTo>
                  <a:lnTo>
                    <a:pt x="52145" y="277306"/>
                  </a:lnTo>
                  <a:cubicBezTo>
                    <a:pt x="23346" y="277306"/>
                    <a:pt x="0" y="253960"/>
                    <a:pt x="0" y="225160"/>
                  </a:cubicBezTo>
                  <a:lnTo>
                    <a:pt x="0" y="52145"/>
                  </a:lnTo>
                  <a:cubicBezTo>
                    <a:pt x="0" y="23346"/>
                    <a:pt x="23346" y="0"/>
                    <a:pt x="52145" y="0"/>
                  </a:cubicBezTo>
                  <a:close/>
                </a:path>
              </a:pathLst>
            </a:custGeom>
            <a:gradFill rotWithShape="1">
              <a:gsLst>
                <a:gs pos="0">
                  <a:srgbClr val="3AB85C">
                    <a:alpha val="100000"/>
                  </a:srgbClr>
                </a:gs>
                <a:gs pos="100000">
                  <a:srgbClr val="8E77F8">
                    <a:alpha val="100000"/>
                  </a:srgbClr>
                </a:gs>
              </a:gsLst>
              <a:path path="circle">
                <a:fillToRect r="100000" b="100000"/>
              </a:path>
              <a:tileRect l="-100000" t="-100000"/>
            </a:gradFill>
          </p:spPr>
          <p:txBody>
            <a:bodyPr/>
            <a:lstStyle/>
            <a:p>
              <a:endParaRPr lang="en-ID"/>
            </a:p>
          </p:txBody>
        </p:sp>
        <p:sp>
          <p:nvSpPr>
            <p:cNvPr id="4" name="TextBox 4"/>
            <p:cNvSpPr txBox="1"/>
            <p:nvPr/>
          </p:nvSpPr>
          <p:spPr>
            <a:xfrm>
              <a:off x="0" y="-123825"/>
              <a:ext cx="2917416"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a:rPr>
                <a:t>Contoh Implementasi Dalam Python</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8" name="Freeform 8"/>
          <p:cNvSpPr/>
          <p:nvPr/>
        </p:nvSpPr>
        <p:spPr>
          <a:xfrm>
            <a:off x="2745459" y="1973907"/>
            <a:ext cx="12797081" cy="7002456"/>
          </a:xfrm>
          <a:custGeom>
            <a:avLst/>
            <a:gdLst/>
            <a:ahLst/>
            <a:cxnLst/>
            <a:rect l="l" t="t" r="r" b="b"/>
            <a:pathLst>
              <a:path w="12797081" h="7002456">
                <a:moveTo>
                  <a:pt x="0" y="0"/>
                </a:moveTo>
                <a:lnTo>
                  <a:pt x="12797082" y="0"/>
                </a:lnTo>
                <a:lnTo>
                  <a:pt x="12797082" y="7002457"/>
                </a:lnTo>
                <a:lnTo>
                  <a:pt x="0" y="7002457"/>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3758323" y="9220200"/>
            <a:ext cx="3568435"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6" tooltip="https://docs.python.org/3/library/unittest.html"/>
              </a:rPr>
              <a:t>Website Docs Python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66009" y="365429"/>
            <a:ext cx="13955983" cy="1326542"/>
            <a:chOff x="0" y="0"/>
            <a:chExt cx="2917416" cy="277306"/>
          </a:xfrm>
        </p:grpSpPr>
        <p:sp>
          <p:nvSpPr>
            <p:cNvPr id="3" name="Freeform 3"/>
            <p:cNvSpPr/>
            <p:nvPr/>
          </p:nvSpPr>
          <p:spPr>
            <a:xfrm>
              <a:off x="0" y="0"/>
              <a:ext cx="2917416" cy="277306"/>
            </a:xfrm>
            <a:custGeom>
              <a:avLst/>
              <a:gdLst/>
              <a:ahLst/>
              <a:cxnLst/>
              <a:rect l="l" t="t" r="r" b="b"/>
              <a:pathLst>
                <a:path w="2917416" h="277306">
                  <a:moveTo>
                    <a:pt x="52145" y="0"/>
                  </a:moveTo>
                  <a:lnTo>
                    <a:pt x="2865270" y="0"/>
                  </a:lnTo>
                  <a:cubicBezTo>
                    <a:pt x="2879100" y="0"/>
                    <a:pt x="2892364" y="5494"/>
                    <a:pt x="2902143" y="15273"/>
                  </a:cubicBezTo>
                  <a:cubicBezTo>
                    <a:pt x="2911922" y="25052"/>
                    <a:pt x="2917416" y="38316"/>
                    <a:pt x="2917416" y="52145"/>
                  </a:cubicBezTo>
                  <a:lnTo>
                    <a:pt x="2917416" y="225160"/>
                  </a:lnTo>
                  <a:cubicBezTo>
                    <a:pt x="2917416" y="253960"/>
                    <a:pt x="2894070" y="277306"/>
                    <a:pt x="2865270" y="277306"/>
                  </a:cubicBezTo>
                  <a:lnTo>
                    <a:pt x="52145" y="277306"/>
                  </a:lnTo>
                  <a:cubicBezTo>
                    <a:pt x="23346" y="277306"/>
                    <a:pt x="0" y="253960"/>
                    <a:pt x="0" y="225160"/>
                  </a:cubicBezTo>
                  <a:lnTo>
                    <a:pt x="0" y="52145"/>
                  </a:lnTo>
                  <a:cubicBezTo>
                    <a:pt x="0" y="23346"/>
                    <a:pt x="23346" y="0"/>
                    <a:pt x="52145" y="0"/>
                  </a:cubicBezTo>
                  <a:close/>
                </a:path>
              </a:pathLst>
            </a:custGeom>
            <a:gradFill rotWithShape="1">
              <a:gsLst>
                <a:gs pos="0">
                  <a:srgbClr val="3AB85C">
                    <a:alpha val="100000"/>
                  </a:srgbClr>
                </a:gs>
                <a:gs pos="100000">
                  <a:srgbClr val="8E77F8">
                    <a:alpha val="100000"/>
                  </a:srgbClr>
                </a:gs>
              </a:gsLst>
              <a:path path="circle">
                <a:fillToRect r="100000" b="100000"/>
              </a:path>
              <a:tileRect l="-100000" t="-100000"/>
            </a:gradFill>
          </p:spPr>
          <p:txBody>
            <a:bodyPr/>
            <a:lstStyle/>
            <a:p>
              <a:endParaRPr lang="en-ID"/>
            </a:p>
          </p:txBody>
        </p:sp>
        <p:sp>
          <p:nvSpPr>
            <p:cNvPr id="4" name="TextBox 4"/>
            <p:cNvSpPr txBox="1"/>
            <p:nvPr/>
          </p:nvSpPr>
          <p:spPr>
            <a:xfrm>
              <a:off x="0" y="-123825"/>
              <a:ext cx="2917416"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a:rPr>
                <a:t>Contoh Implementasi Dalam Python</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8" name="Freeform 8"/>
          <p:cNvSpPr/>
          <p:nvPr/>
        </p:nvSpPr>
        <p:spPr>
          <a:xfrm>
            <a:off x="2524325" y="2119301"/>
            <a:ext cx="13597666" cy="6711669"/>
          </a:xfrm>
          <a:custGeom>
            <a:avLst/>
            <a:gdLst/>
            <a:ahLst/>
            <a:cxnLst/>
            <a:rect l="l" t="t" r="r" b="b"/>
            <a:pathLst>
              <a:path w="13597666" h="6711669">
                <a:moveTo>
                  <a:pt x="0" y="0"/>
                </a:moveTo>
                <a:lnTo>
                  <a:pt x="13597666" y="0"/>
                </a:lnTo>
                <a:lnTo>
                  <a:pt x="13597666" y="6711669"/>
                </a:lnTo>
                <a:lnTo>
                  <a:pt x="0" y="6711669"/>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3690865" y="9220200"/>
            <a:ext cx="3568435"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6" tooltip="https://docs.python.org/3/library/unittest.html"/>
              </a:rPr>
              <a:t>Website Docs Python</a:t>
            </a:r>
          </a:p>
        </p:txBody>
      </p:sp>
      <p:sp>
        <p:nvSpPr>
          <p:cNvPr id="10" name="TextBox 10"/>
          <p:cNvSpPr txBox="1"/>
          <p:nvPr/>
        </p:nvSpPr>
        <p:spPr>
          <a:xfrm>
            <a:off x="16386645" y="106845"/>
            <a:ext cx="1570394" cy="613410"/>
          </a:xfrm>
          <a:prstGeom prst="rect">
            <a:avLst/>
          </a:prstGeom>
        </p:spPr>
        <p:txBody>
          <a:bodyPr lIns="0" tIns="0" rIns="0" bIns="0" rtlCol="0" anchor="t">
            <a:spAutoFit/>
          </a:bodyPr>
          <a:lstStyle/>
          <a:p>
            <a:pPr>
              <a:lnSpc>
                <a:spcPts val="5040"/>
              </a:lnSpc>
            </a:pPr>
            <a:r>
              <a:rPr lang="en-US" sz="3600">
                <a:solidFill>
                  <a:srgbClr val="000000"/>
                </a:solidFill>
                <a:latin typeface="DM Sans"/>
              </a:rPr>
              <a:t>Cont’d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71894" y="1028700"/>
            <a:ext cx="6361759" cy="1326542"/>
            <a:chOff x="0" y="0"/>
            <a:chExt cx="1329888" cy="277306"/>
          </a:xfrm>
        </p:grpSpPr>
        <p:sp>
          <p:nvSpPr>
            <p:cNvPr id="3" name="Freeform 3"/>
            <p:cNvSpPr/>
            <p:nvPr/>
          </p:nvSpPr>
          <p:spPr>
            <a:xfrm>
              <a:off x="0" y="0"/>
              <a:ext cx="1329888" cy="277306"/>
            </a:xfrm>
            <a:custGeom>
              <a:avLst/>
              <a:gdLst/>
              <a:ahLst/>
              <a:cxnLst/>
              <a:rect l="l" t="t" r="r" b="b"/>
              <a:pathLst>
                <a:path w="1329888" h="277306">
                  <a:moveTo>
                    <a:pt x="114393" y="0"/>
                  </a:moveTo>
                  <a:lnTo>
                    <a:pt x="1215495" y="0"/>
                  </a:lnTo>
                  <a:cubicBezTo>
                    <a:pt x="1245834" y="0"/>
                    <a:pt x="1274931" y="12052"/>
                    <a:pt x="1296383" y="33505"/>
                  </a:cubicBezTo>
                  <a:cubicBezTo>
                    <a:pt x="1317836" y="54958"/>
                    <a:pt x="1329888" y="84054"/>
                    <a:pt x="1329888" y="114393"/>
                  </a:cubicBezTo>
                  <a:lnTo>
                    <a:pt x="1329888" y="162913"/>
                  </a:lnTo>
                  <a:cubicBezTo>
                    <a:pt x="1329888" y="193252"/>
                    <a:pt x="1317836" y="222348"/>
                    <a:pt x="1296383" y="243801"/>
                  </a:cubicBezTo>
                  <a:cubicBezTo>
                    <a:pt x="1274931" y="265254"/>
                    <a:pt x="1245834" y="277306"/>
                    <a:pt x="1215495" y="277306"/>
                  </a:cubicBezTo>
                  <a:lnTo>
                    <a:pt x="114393" y="277306"/>
                  </a:lnTo>
                  <a:cubicBezTo>
                    <a:pt x="84054" y="277306"/>
                    <a:pt x="54958" y="265254"/>
                    <a:pt x="33505" y="243801"/>
                  </a:cubicBezTo>
                  <a:cubicBezTo>
                    <a:pt x="12052" y="222348"/>
                    <a:pt x="0" y="193252"/>
                    <a:pt x="0" y="162913"/>
                  </a:cubicBezTo>
                  <a:lnTo>
                    <a:pt x="0" y="114393"/>
                  </a:lnTo>
                  <a:cubicBezTo>
                    <a:pt x="0" y="84054"/>
                    <a:pt x="12052" y="54958"/>
                    <a:pt x="33505" y="33505"/>
                  </a:cubicBezTo>
                  <a:cubicBezTo>
                    <a:pt x="54958" y="12052"/>
                    <a:pt x="84054" y="0"/>
                    <a:pt x="114393" y="0"/>
                  </a:cubicBezTo>
                  <a:close/>
                </a:path>
              </a:pathLst>
            </a:custGeom>
            <a:solidFill>
              <a:srgbClr val="35A1F4"/>
            </a:solidFill>
          </p:spPr>
          <p:txBody>
            <a:bodyPr/>
            <a:lstStyle/>
            <a:p>
              <a:endParaRPr lang="en-ID"/>
            </a:p>
          </p:txBody>
        </p:sp>
        <p:sp>
          <p:nvSpPr>
            <p:cNvPr id="4" name="TextBox 4"/>
            <p:cNvSpPr txBox="1"/>
            <p:nvPr/>
          </p:nvSpPr>
          <p:spPr>
            <a:xfrm>
              <a:off x="0" y="-123825"/>
              <a:ext cx="1329888"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CI/CD</a:t>
              </a:r>
            </a:p>
          </p:txBody>
        </p:sp>
      </p:grpSp>
      <p:sp>
        <p:nvSpPr>
          <p:cNvPr id="5" name="TextBox 5"/>
          <p:cNvSpPr txBox="1"/>
          <p:nvPr/>
        </p:nvSpPr>
        <p:spPr>
          <a:xfrm>
            <a:off x="1028700" y="2752115"/>
            <a:ext cx="9248148" cy="3804285"/>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DM Sans"/>
              </a:rPr>
              <a:t>CI/CD termasuk dalam ranah DevOps dan menggabungkan praktik-praktik continuous integration dan continuous delivery. CI/CD mengotomatisasi sebagian besar atau seluruh intervensi manusia yang biasanya dilakukan secara manual.</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9" name="TextBox 9"/>
          <p:cNvSpPr txBox="1"/>
          <p:nvPr/>
        </p:nvSpPr>
        <p:spPr>
          <a:xfrm>
            <a:off x="7761736" y="9220200"/>
            <a:ext cx="2764527"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5" tooltip="https://about.gitlab.com/topics/ci-cd/"/>
              </a:rPr>
              <a:t>Website Gitlab </a:t>
            </a:r>
          </a:p>
        </p:txBody>
      </p:sp>
      <p:sp>
        <p:nvSpPr>
          <p:cNvPr id="10" name="Freeform 10"/>
          <p:cNvSpPr/>
          <p:nvPr/>
        </p:nvSpPr>
        <p:spPr>
          <a:xfrm>
            <a:off x="13223288" y="883366"/>
            <a:ext cx="3051805" cy="8520268"/>
          </a:xfrm>
          <a:custGeom>
            <a:avLst/>
            <a:gdLst/>
            <a:ahLst/>
            <a:cxnLst/>
            <a:rect l="l" t="t" r="r" b="b"/>
            <a:pathLst>
              <a:path w="3051805" h="8520268">
                <a:moveTo>
                  <a:pt x="0" y="0"/>
                </a:moveTo>
                <a:lnTo>
                  <a:pt x="3051805" y="0"/>
                </a:lnTo>
                <a:lnTo>
                  <a:pt x="3051805" y="8520268"/>
                </a:lnTo>
                <a:lnTo>
                  <a:pt x="0" y="85202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40222" y="1028700"/>
            <a:ext cx="10607557" cy="1326542"/>
            <a:chOff x="0" y="0"/>
            <a:chExt cx="2217447" cy="277306"/>
          </a:xfrm>
        </p:grpSpPr>
        <p:sp>
          <p:nvSpPr>
            <p:cNvPr id="3" name="Freeform 3"/>
            <p:cNvSpPr/>
            <p:nvPr/>
          </p:nvSpPr>
          <p:spPr>
            <a:xfrm>
              <a:off x="0" y="0"/>
              <a:ext cx="2217447" cy="277306"/>
            </a:xfrm>
            <a:custGeom>
              <a:avLst/>
              <a:gdLst/>
              <a:ahLst/>
              <a:cxnLst/>
              <a:rect l="l" t="t" r="r" b="b"/>
              <a:pathLst>
                <a:path w="2217447" h="277306">
                  <a:moveTo>
                    <a:pt x="68606" y="0"/>
                  </a:moveTo>
                  <a:lnTo>
                    <a:pt x="2148841" y="0"/>
                  </a:lnTo>
                  <a:cubicBezTo>
                    <a:pt x="2186731" y="0"/>
                    <a:pt x="2217447" y="30716"/>
                    <a:pt x="2217447" y="68606"/>
                  </a:cubicBezTo>
                  <a:lnTo>
                    <a:pt x="2217447" y="208700"/>
                  </a:lnTo>
                  <a:cubicBezTo>
                    <a:pt x="2217447" y="226895"/>
                    <a:pt x="2210219" y="244346"/>
                    <a:pt x="2197353" y="257212"/>
                  </a:cubicBezTo>
                  <a:cubicBezTo>
                    <a:pt x="2184487" y="270078"/>
                    <a:pt x="2167037" y="277306"/>
                    <a:pt x="2148841" y="277306"/>
                  </a:cubicBezTo>
                  <a:lnTo>
                    <a:pt x="68606" y="277306"/>
                  </a:lnTo>
                  <a:cubicBezTo>
                    <a:pt x="50410" y="277306"/>
                    <a:pt x="32960" y="270078"/>
                    <a:pt x="20094" y="257212"/>
                  </a:cubicBezTo>
                  <a:cubicBezTo>
                    <a:pt x="7228" y="244346"/>
                    <a:pt x="0" y="226895"/>
                    <a:pt x="0" y="208700"/>
                  </a:cubicBezTo>
                  <a:lnTo>
                    <a:pt x="0" y="68606"/>
                  </a:lnTo>
                  <a:cubicBezTo>
                    <a:pt x="0" y="50410"/>
                    <a:pt x="7228" y="32960"/>
                    <a:pt x="20094" y="20094"/>
                  </a:cubicBezTo>
                  <a:cubicBezTo>
                    <a:pt x="32960" y="7228"/>
                    <a:pt x="50410" y="0"/>
                    <a:pt x="68606" y="0"/>
                  </a:cubicBezTo>
                  <a:close/>
                </a:path>
              </a:pathLst>
            </a:custGeom>
            <a:solidFill>
              <a:srgbClr val="35A1F4"/>
            </a:solidFill>
          </p:spPr>
          <p:txBody>
            <a:bodyPr/>
            <a:lstStyle/>
            <a:p>
              <a:endParaRPr lang="en-ID"/>
            </a:p>
          </p:txBody>
        </p:sp>
        <p:sp>
          <p:nvSpPr>
            <p:cNvPr id="4" name="TextBox 4"/>
            <p:cNvSpPr txBox="1"/>
            <p:nvPr/>
          </p:nvSpPr>
          <p:spPr>
            <a:xfrm>
              <a:off x="0" y="-123825"/>
              <a:ext cx="221744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Continuous Integration</a:t>
              </a:r>
            </a:p>
          </p:txBody>
        </p:sp>
      </p:grpSp>
      <p:sp>
        <p:nvSpPr>
          <p:cNvPr id="5" name="TextBox 5"/>
          <p:cNvSpPr txBox="1"/>
          <p:nvPr/>
        </p:nvSpPr>
        <p:spPr>
          <a:xfrm>
            <a:off x="1028700" y="2611920"/>
            <a:ext cx="16230600" cy="5080635"/>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Continuous integration adalah praktik menggabungkan perubahan kode secara teratur ke dalam repositori main branch source code dan dilakukan pengujian otomatis. Dengan ini, kesalahan dapat ditemukan dan diperbaiki lebih cepat. Dengan seringnya penggabungan dan pengujian otomatis, konflik kode berkurang, dan dapat memperbaiki masalah dengan cepat. Proses dimulai dengan analisis kode statis untuk memeriksa kualitasnya, lalu kode dikompilasi dan diuji otomatis, dengan penggunaan sistem kontrol versi.</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9" name="TextBox 9"/>
          <p:cNvSpPr txBox="1"/>
          <p:nvPr/>
        </p:nvSpPr>
        <p:spPr>
          <a:xfrm>
            <a:off x="14493204" y="9220200"/>
            <a:ext cx="2766096"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5" tooltip="https://about.gitlab.com/topics/ci-cd/"/>
              </a:rPr>
              <a:t>Website Gitlab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40222" y="1028700"/>
            <a:ext cx="10607557" cy="1326542"/>
            <a:chOff x="0" y="0"/>
            <a:chExt cx="2217447" cy="277306"/>
          </a:xfrm>
        </p:grpSpPr>
        <p:sp>
          <p:nvSpPr>
            <p:cNvPr id="3" name="Freeform 3"/>
            <p:cNvSpPr/>
            <p:nvPr/>
          </p:nvSpPr>
          <p:spPr>
            <a:xfrm>
              <a:off x="0" y="0"/>
              <a:ext cx="2217447" cy="277306"/>
            </a:xfrm>
            <a:custGeom>
              <a:avLst/>
              <a:gdLst/>
              <a:ahLst/>
              <a:cxnLst/>
              <a:rect l="l" t="t" r="r" b="b"/>
              <a:pathLst>
                <a:path w="2217447" h="277306">
                  <a:moveTo>
                    <a:pt x="68606" y="0"/>
                  </a:moveTo>
                  <a:lnTo>
                    <a:pt x="2148841" y="0"/>
                  </a:lnTo>
                  <a:cubicBezTo>
                    <a:pt x="2186731" y="0"/>
                    <a:pt x="2217447" y="30716"/>
                    <a:pt x="2217447" y="68606"/>
                  </a:cubicBezTo>
                  <a:lnTo>
                    <a:pt x="2217447" y="208700"/>
                  </a:lnTo>
                  <a:cubicBezTo>
                    <a:pt x="2217447" y="226895"/>
                    <a:pt x="2210219" y="244346"/>
                    <a:pt x="2197353" y="257212"/>
                  </a:cubicBezTo>
                  <a:cubicBezTo>
                    <a:pt x="2184487" y="270078"/>
                    <a:pt x="2167037" y="277306"/>
                    <a:pt x="2148841" y="277306"/>
                  </a:cubicBezTo>
                  <a:lnTo>
                    <a:pt x="68606" y="277306"/>
                  </a:lnTo>
                  <a:cubicBezTo>
                    <a:pt x="50410" y="277306"/>
                    <a:pt x="32960" y="270078"/>
                    <a:pt x="20094" y="257212"/>
                  </a:cubicBezTo>
                  <a:cubicBezTo>
                    <a:pt x="7228" y="244346"/>
                    <a:pt x="0" y="226895"/>
                    <a:pt x="0" y="208700"/>
                  </a:cubicBezTo>
                  <a:lnTo>
                    <a:pt x="0" y="68606"/>
                  </a:lnTo>
                  <a:cubicBezTo>
                    <a:pt x="0" y="50410"/>
                    <a:pt x="7228" y="32960"/>
                    <a:pt x="20094" y="20094"/>
                  </a:cubicBezTo>
                  <a:cubicBezTo>
                    <a:pt x="32960" y="7228"/>
                    <a:pt x="50410" y="0"/>
                    <a:pt x="68606" y="0"/>
                  </a:cubicBezTo>
                  <a:close/>
                </a:path>
              </a:pathLst>
            </a:custGeom>
            <a:solidFill>
              <a:srgbClr val="35A1F4"/>
            </a:solidFill>
          </p:spPr>
          <p:txBody>
            <a:bodyPr/>
            <a:lstStyle/>
            <a:p>
              <a:endParaRPr lang="en-ID"/>
            </a:p>
          </p:txBody>
        </p:sp>
        <p:sp>
          <p:nvSpPr>
            <p:cNvPr id="4" name="TextBox 4"/>
            <p:cNvSpPr txBox="1"/>
            <p:nvPr/>
          </p:nvSpPr>
          <p:spPr>
            <a:xfrm>
              <a:off x="0" y="-123825"/>
              <a:ext cx="221744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Continuous Delivery</a:t>
              </a:r>
            </a:p>
          </p:txBody>
        </p:sp>
      </p:grpSp>
      <p:sp>
        <p:nvSpPr>
          <p:cNvPr id="5" name="TextBox 5"/>
          <p:cNvSpPr txBox="1"/>
          <p:nvPr/>
        </p:nvSpPr>
        <p:spPr>
          <a:xfrm>
            <a:off x="1028700" y="2611920"/>
            <a:ext cx="16230600" cy="444246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Continuous delivery adalah praktik pengembangan perangkat lunak yang bekerja dengan CI untuk otomatisasi penyediaan infrastruktur dan rilis aplikasi. Setelah kode diuji dan dibangun di CI, CD memastikan bahwa kode dikemas dengan semua yang diperlukan untuk diterapkan di lingkungan apa pun kapan saja, mulai dari penyediaan infrastruktur hingga penerapan aplikasi. CD memungkinkan penerapan perangkat lunak ke </a:t>
            </a:r>
            <a:r>
              <a:rPr lang="en-US" sz="3600">
                <a:solidFill>
                  <a:srgbClr val="000000"/>
                </a:solidFill>
                <a:latin typeface="DM Sans Italics"/>
              </a:rPr>
              <a:t>production</a:t>
            </a:r>
            <a:r>
              <a:rPr lang="en-US" sz="3600">
                <a:solidFill>
                  <a:srgbClr val="000000"/>
                </a:solidFill>
                <a:latin typeface="DM Sans"/>
              </a:rPr>
              <a:t> kapan saja, baik secara manual atau otomatis.</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9" name="TextBox 9"/>
          <p:cNvSpPr txBox="1"/>
          <p:nvPr/>
        </p:nvSpPr>
        <p:spPr>
          <a:xfrm>
            <a:off x="14493204" y="9220200"/>
            <a:ext cx="2766096"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5" tooltip="https://about.gitlab.com/topics/ci-cd/"/>
              </a:rPr>
              <a:t>Website Gitlab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09661" y="1028700"/>
            <a:ext cx="8468679" cy="1326542"/>
            <a:chOff x="0" y="0"/>
            <a:chExt cx="1770327" cy="277306"/>
          </a:xfrm>
        </p:grpSpPr>
        <p:sp>
          <p:nvSpPr>
            <p:cNvPr id="3" name="Freeform 3"/>
            <p:cNvSpPr/>
            <p:nvPr/>
          </p:nvSpPr>
          <p:spPr>
            <a:xfrm>
              <a:off x="0" y="0"/>
              <a:ext cx="1770327" cy="277306"/>
            </a:xfrm>
            <a:custGeom>
              <a:avLst/>
              <a:gdLst/>
              <a:ahLst/>
              <a:cxnLst/>
              <a:rect l="l" t="t" r="r" b="b"/>
              <a:pathLst>
                <a:path w="1770327" h="277306">
                  <a:moveTo>
                    <a:pt x="85933" y="0"/>
                  </a:moveTo>
                  <a:lnTo>
                    <a:pt x="1684394" y="0"/>
                  </a:lnTo>
                  <a:cubicBezTo>
                    <a:pt x="1731854" y="0"/>
                    <a:pt x="1770327" y="38474"/>
                    <a:pt x="1770327" y="85933"/>
                  </a:cubicBezTo>
                  <a:lnTo>
                    <a:pt x="1770327" y="191373"/>
                  </a:lnTo>
                  <a:cubicBezTo>
                    <a:pt x="1770327" y="214164"/>
                    <a:pt x="1761274" y="236021"/>
                    <a:pt x="1745158" y="252137"/>
                  </a:cubicBezTo>
                  <a:cubicBezTo>
                    <a:pt x="1729043" y="268252"/>
                    <a:pt x="1707185" y="277306"/>
                    <a:pt x="1684394" y="277306"/>
                  </a:cubicBezTo>
                  <a:lnTo>
                    <a:pt x="85933" y="277306"/>
                  </a:lnTo>
                  <a:cubicBezTo>
                    <a:pt x="38474" y="277306"/>
                    <a:pt x="0" y="238832"/>
                    <a:pt x="0" y="191373"/>
                  </a:cubicBezTo>
                  <a:lnTo>
                    <a:pt x="0" y="85933"/>
                  </a:lnTo>
                  <a:cubicBezTo>
                    <a:pt x="0" y="38474"/>
                    <a:pt x="38474" y="0"/>
                    <a:pt x="85933" y="0"/>
                  </a:cubicBezTo>
                  <a:close/>
                </a:path>
              </a:pathLst>
            </a:custGeom>
            <a:solidFill>
              <a:srgbClr val="35A1F4"/>
            </a:solidFill>
          </p:spPr>
          <p:txBody>
            <a:bodyPr/>
            <a:lstStyle/>
            <a:p>
              <a:endParaRPr lang="en-ID"/>
            </a:p>
          </p:txBody>
        </p:sp>
        <p:sp>
          <p:nvSpPr>
            <p:cNvPr id="4" name="TextBox 4"/>
            <p:cNvSpPr txBox="1"/>
            <p:nvPr/>
          </p:nvSpPr>
          <p:spPr>
            <a:xfrm>
              <a:off x="0" y="-123825"/>
              <a:ext cx="177032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Kelebihan CI/CD</a:t>
              </a:r>
            </a:p>
          </p:txBody>
        </p:sp>
      </p:grpSp>
      <p:sp>
        <p:nvSpPr>
          <p:cNvPr id="5" name="TextBox 5"/>
          <p:cNvSpPr txBox="1"/>
          <p:nvPr/>
        </p:nvSpPr>
        <p:spPr>
          <a:xfrm>
            <a:off x="1028700" y="2611920"/>
            <a:ext cx="16230600" cy="3166110"/>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DM Sans"/>
              </a:rPr>
              <a:t>Lebih sedikit bug dan kesalahan yang masuk ke </a:t>
            </a:r>
            <a:r>
              <a:rPr lang="en-US" sz="3600">
                <a:solidFill>
                  <a:srgbClr val="000000"/>
                </a:solidFill>
                <a:latin typeface="DM Sans Italics"/>
              </a:rPr>
              <a:t>production</a:t>
            </a:r>
          </a:p>
          <a:p>
            <a:pPr marL="777240" lvl="1" indent="-388620" algn="just">
              <a:lnSpc>
                <a:spcPts val="5040"/>
              </a:lnSpc>
              <a:buFont typeface="Arial"/>
              <a:buChar char="•"/>
            </a:pPr>
            <a:r>
              <a:rPr lang="en-US" sz="3600">
                <a:solidFill>
                  <a:srgbClr val="000000"/>
                </a:solidFill>
                <a:latin typeface="DM Sans"/>
              </a:rPr>
              <a:t>Meningkatnya Efektivitas dan Efisiensi</a:t>
            </a:r>
          </a:p>
          <a:p>
            <a:pPr marL="777240" lvl="1" indent="-388620" algn="just">
              <a:lnSpc>
                <a:spcPts val="5040"/>
              </a:lnSpc>
              <a:buFont typeface="Arial"/>
              <a:buChar char="•"/>
            </a:pPr>
            <a:r>
              <a:rPr lang="en-US" sz="3600">
                <a:solidFill>
                  <a:srgbClr val="000000"/>
                </a:solidFill>
                <a:latin typeface="DM Sans"/>
              </a:rPr>
              <a:t>Lebih mudah menemukan dan memperbaiki bug</a:t>
            </a:r>
          </a:p>
          <a:p>
            <a:pPr marL="777240" lvl="1" indent="-388620" algn="just">
              <a:lnSpc>
                <a:spcPts val="5040"/>
              </a:lnSpc>
              <a:buFont typeface="Arial"/>
              <a:buChar char="•"/>
            </a:pPr>
            <a:r>
              <a:rPr lang="en-US" sz="3600">
                <a:solidFill>
                  <a:srgbClr val="000000"/>
                </a:solidFill>
                <a:latin typeface="DM Sans"/>
              </a:rPr>
              <a:t>CI/CD memudahkan perbaikan masalah dan pemulihan dari insiden, mengurangi </a:t>
            </a:r>
            <a:r>
              <a:rPr lang="en-US" sz="3600">
                <a:solidFill>
                  <a:srgbClr val="000000"/>
                </a:solidFill>
                <a:latin typeface="DM Sans Italics"/>
              </a:rPr>
              <a:t>mean time to resolution</a:t>
            </a:r>
            <a:r>
              <a:rPr lang="en-US" sz="3600">
                <a:solidFill>
                  <a:srgbClr val="000000"/>
                </a:solidFill>
                <a:latin typeface="DM Sans"/>
              </a:rPr>
              <a:t> (MTTR).</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9" name="TextBox 9"/>
          <p:cNvSpPr txBox="1"/>
          <p:nvPr/>
        </p:nvSpPr>
        <p:spPr>
          <a:xfrm>
            <a:off x="14524283" y="9220200"/>
            <a:ext cx="2735017"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5" tooltip="https://about.gitlab.com/topics/ci-cd/"/>
              </a:rPr>
              <a:t>Website Gitlab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3028860" y="2862011"/>
            <a:ext cx="12230280" cy="5226249"/>
          </a:xfrm>
          <a:custGeom>
            <a:avLst/>
            <a:gdLst/>
            <a:ahLst/>
            <a:cxnLst/>
            <a:rect l="l" t="t" r="r" b="b"/>
            <a:pathLst>
              <a:path w="12230280" h="5226249">
                <a:moveTo>
                  <a:pt x="0" y="0"/>
                </a:moveTo>
                <a:lnTo>
                  <a:pt x="12230280" y="0"/>
                </a:lnTo>
                <a:lnTo>
                  <a:pt x="12230280" y="5226249"/>
                </a:lnTo>
                <a:lnTo>
                  <a:pt x="0" y="5226249"/>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1. Membuat Repository pada Github dan Gitclone pada local env</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409977" y="2236448"/>
            <a:ext cx="6883282" cy="888902"/>
            <a:chOff x="0" y="0"/>
            <a:chExt cx="16865896" cy="2178050"/>
          </a:xfrm>
        </p:grpSpPr>
        <p:sp>
          <p:nvSpPr>
            <p:cNvPr id="3" name="Freeform 3"/>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4" name="Group 4"/>
          <p:cNvGrpSpPr/>
          <p:nvPr/>
        </p:nvGrpSpPr>
        <p:grpSpPr>
          <a:xfrm>
            <a:off x="1028700" y="2236448"/>
            <a:ext cx="894658" cy="888902"/>
            <a:chOff x="0" y="0"/>
            <a:chExt cx="735568" cy="730836"/>
          </a:xfrm>
        </p:grpSpPr>
        <p:sp>
          <p:nvSpPr>
            <p:cNvPr id="5" name="Freeform 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6" name="TextBox 6"/>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grpSp>
        <p:nvGrpSpPr>
          <p:cNvPr id="7" name="Group 7"/>
          <p:cNvGrpSpPr/>
          <p:nvPr/>
        </p:nvGrpSpPr>
        <p:grpSpPr>
          <a:xfrm rot="-10800000">
            <a:off x="1409977" y="3645026"/>
            <a:ext cx="6883282" cy="888902"/>
            <a:chOff x="0" y="0"/>
            <a:chExt cx="16865896" cy="2178050"/>
          </a:xfrm>
        </p:grpSpPr>
        <p:sp>
          <p:nvSpPr>
            <p:cNvPr id="8" name="Freeform 8"/>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9" name="Group 9"/>
          <p:cNvGrpSpPr/>
          <p:nvPr/>
        </p:nvGrpSpPr>
        <p:grpSpPr>
          <a:xfrm>
            <a:off x="1028700" y="3645026"/>
            <a:ext cx="894658" cy="888902"/>
            <a:chOff x="0" y="0"/>
            <a:chExt cx="735568" cy="730836"/>
          </a:xfrm>
        </p:grpSpPr>
        <p:sp>
          <p:nvSpPr>
            <p:cNvPr id="10" name="Freeform 1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11" name="TextBox 11"/>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2</a:t>
              </a:r>
            </a:p>
          </p:txBody>
        </p:sp>
      </p:grpSp>
      <p:grpSp>
        <p:nvGrpSpPr>
          <p:cNvPr id="12" name="Group 12"/>
          <p:cNvGrpSpPr/>
          <p:nvPr/>
        </p:nvGrpSpPr>
        <p:grpSpPr>
          <a:xfrm>
            <a:off x="456745" y="621931"/>
            <a:ext cx="6335205" cy="1326542"/>
            <a:chOff x="0" y="0"/>
            <a:chExt cx="1324337" cy="277306"/>
          </a:xfrm>
        </p:grpSpPr>
        <p:sp>
          <p:nvSpPr>
            <p:cNvPr id="13" name="Freeform 13"/>
            <p:cNvSpPr/>
            <p:nvPr/>
          </p:nvSpPr>
          <p:spPr>
            <a:xfrm>
              <a:off x="0" y="0"/>
              <a:ext cx="1324337" cy="277306"/>
            </a:xfrm>
            <a:custGeom>
              <a:avLst/>
              <a:gdLst/>
              <a:ahLst/>
              <a:cxnLst/>
              <a:rect l="l" t="t" r="r" b="b"/>
              <a:pathLst>
                <a:path w="1324337" h="277306">
                  <a:moveTo>
                    <a:pt x="114872" y="0"/>
                  </a:moveTo>
                  <a:lnTo>
                    <a:pt x="1209465" y="0"/>
                  </a:lnTo>
                  <a:cubicBezTo>
                    <a:pt x="1239931" y="0"/>
                    <a:pt x="1269149" y="12103"/>
                    <a:pt x="1290692" y="33645"/>
                  </a:cubicBezTo>
                  <a:cubicBezTo>
                    <a:pt x="1312235" y="55188"/>
                    <a:pt x="1324337" y="84406"/>
                    <a:pt x="1324337" y="114872"/>
                  </a:cubicBezTo>
                  <a:lnTo>
                    <a:pt x="1324337" y="162433"/>
                  </a:lnTo>
                  <a:cubicBezTo>
                    <a:pt x="1324337" y="192899"/>
                    <a:pt x="1312235" y="222118"/>
                    <a:pt x="1290692" y="243660"/>
                  </a:cubicBezTo>
                  <a:cubicBezTo>
                    <a:pt x="1269149" y="265203"/>
                    <a:pt x="1239931" y="277306"/>
                    <a:pt x="1209465" y="277306"/>
                  </a:cubicBezTo>
                  <a:lnTo>
                    <a:pt x="114872" y="277306"/>
                  </a:lnTo>
                  <a:cubicBezTo>
                    <a:pt x="51430" y="277306"/>
                    <a:pt x="0" y="225876"/>
                    <a:pt x="0" y="162433"/>
                  </a:cubicBezTo>
                  <a:lnTo>
                    <a:pt x="0" y="114872"/>
                  </a:lnTo>
                  <a:cubicBezTo>
                    <a:pt x="0" y="84406"/>
                    <a:pt x="12103" y="55188"/>
                    <a:pt x="33645" y="33645"/>
                  </a:cubicBezTo>
                  <a:cubicBezTo>
                    <a:pt x="55188" y="12103"/>
                    <a:pt x="84406" y="0"/>
                    <a:pt x="114872" y="0"/>
                  </a:cubicBezTo>
                  <a:close/>
                </a:path>
              </a:pathLst>
            </a:custGeom>
            <a:solidFill>
              <a:srgbClr val="FFB001"/>
            </a:solidFill>
          </p:spPr>
          <p:txBody>
            <a:bodyPr/>
            <a:lstStyle/>
            <a:p>
              <a:endParaRPr lang="en-ID"/>
            </a:p>
          </p:txBody>
        </p:sp>
        <p:sp>
          <p:nvSpPr>
            <p:cNvPr id="14" name="TextBox 14"/>
            <p:cNvSpPr txBox="1"/>
            <p:nvPr/>
          </p:nvSpPr>
          <p:spPr>
            <a:xfrm>
              <a:off x="0" y="-123825"/>
              <a:ext cx="132433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DAFTAR ISI</a:t>
              </a:r>
            </a:p>
          </p:txBody>
        </p:sp>
      </p:grpSp>
      <p:sp>
        <p:nvSpPr>
          <p:cNvPr id="15" name="TextBox 15"/>
          <p:cNvSpPr txBox="1"/>
          <p:nvPr/>
        </p:nvSpPr>
        <p:spPr>
          <a:xfrm>
            <a:off x="2418165" y="2340893"/>
            <a:ext cx="5542700"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Pengertian Unit Test</a:t>
            </a:r>
          </a:p>
        </p:txBody>
      </p:sp>
      <p:sp>
        <p:nvSpPr>
          <p:cNvPr id="16" name="TextBox 16"/>
          <p:cNvSpPr txBox="1"/>
          <p:nvPr/>
        </p:nvSpPr>
        <p:spPr>
          <a:xfrm>
            <a:off x="2418165" y="3749472"/>
            <a:ext cx="4515042"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Teknik Unit Testing</a:t>
            </a:r>
          </a:p>
        </p:txBody>
      </p:sp>
      <p:grpSp>
        <p:nvGrpSpPr>
          <p:cNvPr id="17" name="Group 17"/>
          <p:cNvGrpSpPr/>
          <p:nvPr/>
        </p:nvGrpSpPr>
        <p:grpSpPr>
          <a:xfrm rot="-10800000">
            <a:off x="1409977" y="5057803"/>
            <a:ext cx="6883282" cy="888902"/>
            <a:chOff x="0" y="0"/>
            <a:chExt cx="16865896" cy="2178050"/>
          </a:xfrm>
        </p:grpSpPr>
        <p:sp>
          <p:nvSpPr>
            <p:cNvPr id="18" name="Freeform 18"/>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19" name="Group 19"/>
          <p:cNvGrpSpPr/>
          <p:nvPr/>
        </p:nvGrpSpPr>
        <p:grpSpPr>
          <a:xfrm>
            <a:off x="1028700" y="5057803"/>
            <a:ext cx="894658" cy="888902"/>
            <a:chOff x="0" y="0"/>
            <a:chExt cx="735568" cy="730836"/>
          </a:xfrm>
        </p:grpSpPr>
        <p:sp>
          <p:nvSpPr>
            <p:cNvPr id="20" name="Freeform 2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21" name="TextBox 21"/>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grpSp>
        <p:nvGrpSpPr>
          <p:cNvPr id="22" name="Group 22"/>
          <p:cNvGrpSpPr/>
          <p:nvPr/>
        </p:nvGrpSpPr>
        <p:grpSpPr>
          <a:xfrm rot="-10800000">
            <a:off x="1409977" y="6466382"/>
            <a:ext cx="6883282" cy="888902"/>
            <a:chOff x="0" y="0"/>
            <a:chExt cx="16865896" cy="2178050"/>
          </a:xfrm>
        </p:grpSpPr>
        <p:sp>
          <p:nvSpPr>
            <p:cNvPr id="23" name="Freeform 23"/>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24" name="Group 24"/>
          <p:cNvGrpSpPr/>
          <p:nvPr/>
        </p:nvGrpSpPr>
        <p:grpSpPr>
          <a:xfrm>
            <a:off x="1028700" y="6466382"/>
            <a:ext cx="894658" cy="888902"/>
            <a:chOff x="0" y="0"/>
            <a:chExt cx="735568" cy="730836"/>
          </a:xfrm>
        </p:grpSpPr>
        <p:sp>
          <p:nvSpPr>
            <p:cNvPr id="25" name="Freeform 2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26" name="TextBox 26"/>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4</a:t>
              </a:r>
            </a:p>
          </p:txBody>
        </p:sp>
      </p:grpSp>
      <p:sp>
        <p:nvSpPr>
          <p:cNvPr id="27" name="TextBox 27"/>
          <p:cNvSpPr txBox="1"/>
          <p:nvPr/>
        </p:nvSpPr>
        <p:spPr>
          <a:xfrm>
            <a:off x="2418165" y="5162249"/>
            <a:ext cx="5542700"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Kelebihan Unit Testing</a:t>
            </a:r>
          </a:p>
        </p:txBody>
      </p:sp>
      <p:sp>
        <p:nvSpPr>
          <p:cNvPr id="28" name="TextBox 28"/>
          <p:cNvSpPr txBox="1"/>
          <p:nvPr/>
        </p:nvSpPr>
        <p:spPr>
          <a:xfrm>
            <a:off x="2418165" y="6570828"/>
            <a:ext cx="4955708"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Kekurangan Unit Testing</a:t>
            </a:r>
          </a:p>
        </p:txBody>
      </p:sp>
      <p:grpSp>
        <p:nvGrpSpPr>
          <p:cNvPr id="29" name="Group 29"/>
          <p:cNvGrpSpPr/>
          <p:nvPr/>
        </p:nvGrpSpPr>
        <p:grpSpPr>
          <a:xfrm rot="-10800000">
            <a:off x="1409977" y="7879159"/>
            <a:ext cx="6883282" cy="888902"/>
            <a:chOff x="0" y="0"/>
            <a:chExt cx="16865896" cy="2178050"/>
          </a:xfrm>
        </p:grpSpPr>
        <p:sp>
          <p:nvSpPr>
            <p:cNvPr id="30" name="Freeform 30"/>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31" name="Group 31"/>
          <p:cNvGrpSpPr/>
          <p:nvPr/>
        </p:nvGrpSpPr>
        <p:grpSpPr>
          <a:xfrm>
            <a:off x="1028700" y="7879159"/>
            <a:ext cx="894658" cy="888902"/>
            <a:chOff x="0" y="0"/>
            <a:chExt cx="735568" cy="730836"/>
          </a:xfrm>
        </p:grpSpPr>
        <p:sp>
          <p:nvSpPr>
            <p:cNvPr id="32" name="Freeform 32"/>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33" name="TextBox 33"/>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5</a:t>
              </a:r>
            </a:p>
          </p:txBody>
        </p:sp>
      </p:grpSp>
      <p:sp>
        <p:nvSpPr>
          <p:cNvPr id="34" name="TextBox 34"/>
          <p:cNvSpPr txBox="1"/>
          <p:nvPr/>
        </p:nvSpPr>
        <p:spPr>
          <a:xfrm>
            <a:off x="2418165" y="7983605"/>
            <a:ext cx="4955708"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Pengertian Whitebox Test</a:t>
            </a:r>
          </a:p>
        </p:txBody>
      </p:sp>
      <p:grpSp>
        <p:nvGrpSpPr>
          <p:cNvPr id="35" name="Group 35"/>
          <p:cNvGrpSpPr/>
          <p:nvPr/>
        </p:nvGrpSpPr>
        <p:grpSpPr>
          <a:xfrm rot="-10800000">
            <a:off x="10376018" y="2236448"/>
            <a:ext cx="6883282" cy="888902"/>
            <a:chOff x="0" y="0"/>
            <a:chExt cx="16865896" cy="2178050"/>
          </a:xfrm>
        </p:grpSpPr>
        <p:sp>
          <p:nvSpPr>
            <p:cNvPr id="36" name="Freeform 36"/>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37" name="Group 37"/>
          <p:cNvGrpSpPr/>
          <p:nvPr/>
        </p:nvGrpSpPr>
        <p:grpSpPr>
          <a:xfrm>
            <a:off x="9994741" y="2236448"/>
            <a:ext cx="894658" cy="888902"/>
            <a:chOff x="0" y="0"/>
            <a:chExt cx="735568" cy="730836"/>
          </a:xfrm>
        </p:grpSpPr>
        <p:sp>
          <p:nvSpPr>
            <p:cNvPr id="38" name="Freeform 38"/>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39" name="TextBox 39"/>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6</a:t>
              </a:r>
            </a:p>
          </p:txBody>
        </p:sp>
      </p:grpSp>
      <p:grpSp>
        <p:nvGrpSpPr>
          <p:cNvPr id="40" name="Group 40"/>
          <p:cNvGrpSpPr/>
          <p:nvPr/>
        </p:nvGrpSpPr>
        <p:grpSpPr>
          <a:xfrm rot="-10800000">
            <a:off x="10376018" y="3645026"/>
            <a:ext cx="6883282" cy="888902"/>
            <a:chOff x="0" y="0"/>
            <a:chExt cx="16865896" cy="2178050"/>
          </a:xfrm>
        </p:grpSpPr>
        <p:sp>
          <p:nvSpPr>
            <p:cNvPr id="41" name="Freeform 41"/>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42" name="Group 42"/>
          <p:cNvGrpSpPr/>
          <p:nvPr/>
        </p:nvGrpSpPr>
        <p:grpSpPr>
          <a:xfrm>
            <a:off x="9994741" y="3645026"/>
            <a:ext cx="894658" cy="888902"/>
            <a:chOff x="0" y="0"/>
            <a:chExt cx="735568" cy="730836"/>
          </a:xfrm>
        </p:grpSpPr>
        <p:sp>
          <p:nvSpPr>
            <p:cNvPr id="43" name="Freeform 43"/>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44" name="TextBox 44"/>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7</a:t>
              </a:r>
            </a:p>
          </p:txBody>
        </p:sp>
      </p:grpSp>
      <p:sp>
        <p:nvSpPr>
          <p:cNvPr id="45" name="TextBox 45"/>
          <p:cNvSpPr txBox="1"/>
          <p:nvPr/>
        </p:nvSpPr>
        <p:spPr>
          <a:xfrm>
            <a:off x="11384206" y="2340893"/>
            <a:ext cx="5542700"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Teknik Whitebox Testing</a:t>
            </a:r>
          </a:p>
        </p:txBody>
      </p:sp>
      <p:sp>
        <p:nvSpPr>
          <p:cNvPr id="46" name="TextBox 46"/>
          <p:cNvSpPr txBox="1"/>
          <p:nvPr/>
        </p:nvSpPr>
        <p:spPr>
          <a:xfrm>
            <a:off x="11384206" y="3749472"/>
            <a:ext cx="5542700"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Kelebihan Whitebox Testing</a:t>
            </a:r>
          </a:p>
        </p:txBody>
      </p:sp>
      <p:grpSp>
        <p:nvGrpSpPr>
          <p:cNvPr id="47" name="Group 47"/>
          <p:cNvGrpSpPr/>
          <p:nvPr/>
        </p:nvGrpSpPr>
        <p:grpSpPr>
          <a:xfrm rot="-10800000">
            <a:off x="10376018" y="5057803"/>
            <a:ext cx="6883282" cy="888902"/>
            <a:chOff x="0" y="0"/>
            <a:chExt cx="16865896" cy="2178050"/>
          </a:xfrm>
        </p:grpSpPr>
        <p:sp>
          <p:nvSpPr>
            <p:cNvPr id="48" name="Freeform 48"/>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49" name="Group 49"/>
          <p:cNvGrpSpPr/>
          <p:nvPr/>
        </p:nvGrpSpPr>
        <p:grpSpPr>
          <a:xfrm>
            <a:off x="9994741" y="5057803"/>
            <a:ext cx="894658" cy="888902"/>
            <a:chOff x="0" y="0"/>
            <a:chExt cx="735568" cy="730836"/>
          </a:xfrm>
        </p:grpSpPr>
        <p:sp>
          <p:nvSpPr>
            <p:cNvPr id="50" name="Freeform 5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51" name="TextBox 51"/>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8</a:t>
              </a:r>
            </a:p>
          </p:txBody>
        </p:sp>
      </p:grpSp>
      <p:grpSp>
        <p:nvGrpSpPr>
          <p:cNvPr id="52" name="Group 52"/>
          <p:cNvGrpSpPr/>
          <p:nvPr/>
        </p:nvGrpSpPr>
        <p:grpSpPr>
          <a:xfrm rot="-10800000">
            <a:off x="10376018" y="6466382"/>
            <a:ext cx="6883282" cy="888902"/>
            <a:chOff x="0" y="0"/>
            <a:chExt cx="16865896" cy="2178050"/>
          </a:xfrm>
        </p:grpSpPr>
        <p:sp>
          <p:nvSpPr>
            <p:cNvPr id="53" name="Freeform 53"/>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54" name="Group 54"/>
          <p:cNvGrpSpPr/>
          <p:nvPr/>
        </p:nvGrpSpPr>
        <p:grpSpPr>
          <a:xfrm>
            <a:off x="9994741" y="6466382"/>
            <a:ext cx="894658" cy="888902"/>
            <a:chOff x="0" y="0"/>
            <a:chExt cx="735568" cy="730836"/>
          </a:xfrm>
        </p:grpSpPr>
        <p:sp>
          <p:nvSpPr>
            <p:cNvPr id="55" name="Freeform 5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56" name="TextBox 56"/>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9</a:t>
              </a:r>
            </a:p>
          </p:txBody>
        </p:sp>
      </p:grpSp>
      <p:sp>
        <p:nvSpPr>
          <p:cNvPr id="57" name="TextBox 57"/>
          <p:cNvSpPr txBox="1"/>
          <p:nvPr/>
        </p:nvSpPr>
        <p:spPr>
          <a:xfrm>
            <a:off x="11384206" y="5162249"/>
            <a:ext cx="5875094"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Kekurangan Whitebox Testing</a:t>
            </a:r>
          </a:p>
        </p:txBody>
      </p:sp>
      <p:sp>
        <p:nvSpPr>
          <p:cNvPr id="58" name="TextBox 58"/>
          <p:cNvSpPr txBox="1"/>
          <p:nvPr/>
        </p:nvSpPr>
        <p:spPr>
          <a:xfrm>
            <a:off x="11384206" y="6570828"/>
            <a:ext cx="5875094"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Implementasi dalam Python</a:t>
            </a:r>
          </a:p>
        </p:txBody>
      </p:sp>
      <p:grpSp>
        <p:nvGrpSpPr>
          <p:cNvPr id="59" name="Group 59"/>
          <p:cNvGrpSpPr/>
          <p:nvPr/>
        </p:nvGrpSpPr>
        <p:grpSpPr>
          <a:xfrm rot="-10800000">
            <a:off x="10376018" y="7879159"/>
            <a:ext cx="6883282" cy="888902"/>
            <a:chOff x="0" y="0"/>
            <a:chExt cx="16865896" cy="2178050"/>
          </a:xfrm>
        </p:grpSpPr>
        <p:sp>
          <p:nvSpPr>
            <p:cNvPr id="60" name="Freeform 60"/>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61" name="Group 61"/>
          <p:cNvGrpSpPr/>
          <p:nvPr/>
        </p:nvGrpSpPr>
        <p:grpSpPr>
          <a:xfrm>
            <a:off x="9994741" y="7879159"/>
            <a:ext cx="894658" cy="888902"/>
            <a:chOff x="0" y="0"/>
            <a:chExt cx="735568" cy="730836"/>
          </a:xfrm>
        </p:grpSpPr>
        <p:sp>
          <p:nvSpPr>
            <p:cNvPr id="62" name="Freeform 62"/>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63" name="TextBox 63"/>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10</a:t>
              </a:r>
            </a:p>
          </p:txBody>
        </p:sp>
      </p:grpSp>
      <p:sp>
        <p:nvSpPr>
          <p:cNvPr id="64" name="TextBox 64"/>
          <p:cNvSpPr txBox="1"/>
          <p:nvPr/>
        </p:nvSpPr>
        <p:spPr>
          <a:xfrm>
            <a:off x="11384206" y="7983605"/>
            <a:ext cx="4955708"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Pengertian Whitebox Test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4561110" y="2870602"/>
            <a:ext cx="9165781" cy="5209067"/>
          </a:xfrm>
          <a:custGeom>
            <a:avLst/>
            <a:gdLst/>
            <a:ahLst/>
            <a:cxnLst/>
            <a:rect l="l" t="t" r="r" b="b"/>
            <a:pathLst>
              <a:path w="9165781" h="5209067">
                <a:moveTo>
                  <a:pt x="0" y="0"/>
                </a:moveTo>
                <a:lnTo>
                  <a:pt x="9165780" y="0"/>
                </a:lnTo>
                <a:lnTo>
                  <a:pt x="9165780" y="5209067"/>
                </a:lnTo>
                <a:lnTo>
                  <a:pt x="0" y="5209067"/>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2. Buat dan Aktifkan Virtual Env dengan Python</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2649454" y="2836191"/>
            <a:ext cx="12989093" cy="5277890"/>
          </a:xfrm>
          <a:custGeom>
            <a:avLst/>
            <a:gdLst/>
            <a:ahLst/>
            <a:cxnLst/>
            <a:rect l="l" t="t" r="r" b="b"/>
            <a:pathLst>
              <a:path w="12989093" h="5277890">
                <a:moveTo>
                  <a:pt x="0" y="0"/>
                </a:moveTo>
                <a:lnTo>
                  <a:pt x="12989092" y="0"/>
                </a:lnTo>
                <a:lnTo>
                  <a:pt x="12989092" y="5277889"/>
                </a:lnTo>
                <a:lnTo>
                  <a:pt x="0" y="5277889"/>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3. Install Flask dan Pytest menggunakan pip</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1028700" y="2971720"/>
            <a:ext cx="7171246" cy="2171780"/>
          </a:xfrm>
          <a:custGeom>
            <a:avLst/>
            <a:gdLst/>
            <a:ahLst/>
            <a:cxnLst/>
            <a:rect l="l" t="t" r="r" b="b"/>
            <a:pathLst>
              <a:path w="7171246" h="2171780">
                <a:moveTo>
                  <a:pt x="0" y="0"/>
                </a:moveTo>
                <a:lnTo>
                  <a:pt x="7171246" y="0"/>
                </a:lnTo>
                <a:lnTo>
                  <a:pt x="7171246" y="2171780"/>
                </a:lnTo>
                <a:lnTo>
                  <a:pt x="0" y="2171780"/>
                </a:lnTo>
                <a:lnTo>
                  <a:pt x="0" y="0"/>
                </a:lnTo>
                <a:close/>
              </a:path>
            </a:pathLst>
          </a:custGeom>
          <a:blipFill>
            <a:blip r:embed="rId5"/>
            <a:stretch>
              <a:fillRect/>
            </a:stretch>
          </a:blipFill>
        </p:spPr>
        <p:txBody>
          <a:bodyPr/>
          <a:lstStyle/>
          <a:p>
            <a:endParaRPr lang="en-ID"/>
          </a:p>
        </p:txBody>
      </p:sp>
      <p:sp>
        <p:nvSpPr>
          <p:cNvPr id="9" name="Freeform 9"/>
          <p:cNvSpPr/>
          <p:nvPr/>
        </p:nvSpPr>
        <p:spPr>
          <a:xfrm>
            <a:off x="10156556" y="2971720"/>
            <a:ext cx="7102744" cy="4944313"/>
          </a:xfrm>
          <a:custGeom>
            <a:avLst/>
            <a:gdLst/>
            <a:ahLst/>
            <a:cxnLst/>
            <a:rect l="l" t="t" r="r" b="b"/>
            <a:pathLst>
              <a:path w="7102744" h="4944313">
                <a:moveTo>
                  <a:pt x="0" y="0"/>
                </a:moveTo>
                <a:lnTo>
                  <a:pt x="7102744" y="0"/>
                </a:lnTo>
                <a:lnTo>
                  <a:pt x="7102744" y="4944313"/>
                </a:lnTo>
                <a:lnTo>
                  <a:pt x="0" y="4944313"/>
                </a:lnTo>
                <a:lnTo>
                  <a:pt x="0" y="0"/>
                </a:lnTo>
                <a:close/>
              </a:path>
            </a:pathLst>
          </a:custGeom>
          <a:blipFill>
            <a:blip r:embed="rId6"/>
            <a:stretch>
              <a:fillRect/>
            </a:stretch>
          </a:blipFill>
        </p:spPr>
        <p:txBody>
          <a:bodyPr/>
          <a:lstStyle/>
          <a:p>
            <a:endParaRPr lang="en-ID"/>
          </a:p>
        </p:txBody>
      </p:sp>
      <p:sp>
        <p:nvSpPr>
          <p:cNvPr id="10" name="Freeform 10"/>
          <p:cNvSpPr/>
          <p:nvPr/>
        </p:nvSpPr>
        <p:spPr>
          <a:xfrm>
            <a:off x="1028700" y="5935856"/>
            <a:ext cx="7171246" cy="1980177"/>
          </a:xfrm>
          <a:custGeom>
            <a:avLst/>
            <a:gdLst/>
            <a:ahLst/>
            <a:cxnLst/>
            <a:rect l="l" t="t" r="r" b="b"/>
            <a:pathLst>
              <a:path w="7171246" h="1980177">
                <a:moveTo>
                  <a:pt x="0" y="0"/>
                </a:moveTo>
                <a:lnTo>
                  <a:pt x="7171246" y="0"/>
                </a:lnTo>
                <a:lnTo>
                  <a:pt x="7171246" y="1980177"/>
                </a:lnTo>
                <a:lnTo>
                  <a:pt x="0" y="1980177"/>
                </a:lnTo>
                <a:lnTo>
                  <a:pt x="0" y="0"/>
                </a:lnTo>
                <a:close/>
              </a:path>
            </a:pathLst>
          </a:custGeom>
          <a:blipFill>
            <a:blip r:embed="rId7"/>
            <a:stretch>
              <a:fillRect r="-55579"/>
            </a:stretch>
          </a:blipFill>
        </p:spPr>
        <p:txBody>
          <a:bodyPr/>
          <a:lstStyle/>
          <a:p>
            <a:endParaRPr lang="en-ID"/>
          </a:p>
        </p:txBody>
      </p:sp>
      <p:sp>
        <p:nvSpPr>
          <p:cNvPr id="11" name="TextBox 11"/>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4. Buat folder src dan file app.py di dalam folder src</a:t>
            </a:r>
          </a:p>
        </p:txBody>
      </p:sp>
      <p:sp>
        <p:nvSpPr>
          <p:cNvPr id="12" name="TextBox 12"/>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8" tooltip="https://www.youtube.com/watch?v=WTofttoD2xg&amp;t=1883s&amp;ab_channel=IndianPythonista"/>
              </a:rPr>
              <a:t>Youtube Indian Pythonista</a:t>
            </a:r>
          </a:p>
        </p:txBody>
      </p:sp>
      <p:sp>
        <p:nvSpPr>
          <p:cNvPr id="13" name="AutoShape 13"/>
          <p:cNvSpPr/>
          <p:nvPr/>
        </p:nvSpPr>
        <p:spPr>
          <a:xfrm flipV="1">
            <a:off x="8199946" y="4057610"/>
            <a:ext cx="1956610" cy="0"/>
          </a:xfrm>
          <a:prstGeom prst="line">
            <a:avLst/>
          </a:prstGeom>
          <a:ln w="123825" cap="flat">
            <a:solidFill>
              <a:srgbClr val="35A1F4"/>
            </a:solidFill>
            <a:prstDash val="solid"/>
            <a:headEnd type="none" w="sm" len="sm"/>
            <a:tailEnd type="triangle" w="lg" len="med"/>
          </a:ln>
        </p:spPr>
        <p:txBody>
          <a:bodyPr/>
          <a:lstStyle/>
          <a:p>
            <a:endParaRPr lang="en-ID"/>
          </a:p>
        </p:txBody>
      </p:sp>
      <p:sp>
        <p:nvSpPr>
          <p:cNvPr id="14" name="AutoShape 14"/>
          <p:cNvSpPr/>
          <p:nvPr/>
        </p:nvSpPr>
        <p:spPr>
          <a:xfrm flipH="1">
            <a:off x="8199946" y="5935856"/>
            <a:ext cx="1992403" cy="990089"/>
          </a:xfrm>
          <a:prstGeom prst="line">
            <a:avLst/>
          </a:prstGeom>
          <a:ln w="123825" cap="flat">
            <a:solidFill>
              <a:srgbClr val="35A1F4"/>
            </a:solidFill>
            <a:prstDash val="solid"/>
            <a:headEnd type="none" w="sm" len="sm"/>
            <a:tailEnd type="triangle" w="lg" len="med"/>
          </a:ln>
        </p:spPr>
        <p:txBody>
          <a:bodyPr/>
          <a:lstStyle/>
          <a:p>
            <a:endParaRPr lang="en-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AutoShape 8"/>
          <p:cNvSpPr/>
          <p:nvPr/>
        </p:nvSpPr>
        <p:spPr>
          <a:xfrm flipH="1">
            <a:off x="3948236" y="5347511"/>
            <a:ext cx="16259" cy="923348"/>
          </a:xfrm>
          <a:prstGeom prst="line">
            <a:avLst/>
          </a:prstGeom>
          <a:ln w="123825" cap="flat">
            <a:solidFill>
              <a:srgbClr val="35A1F4"/>
            </a:solidFill>
            <a:prstDash val="solid"/>
            <a:headEnd type="none" w="sm" len="sm"/>
            <a:tailEnd type="triangle" w="lg" len="med"/>
          </a:ln>
        </p:spPr>
        <p:txBody>
          <a:bodyPr/>
          <a:lstStyle/>
          <a:p>
            <a:endParaRPr lang="en-ID"/>
          </a:p>
        </p:txBody>
      </p:sp>
      <p:sp>
        <p:nvSpPr>
          <p:cNvPr id="9" name="Freeform 9"/>
          <p:cNvSpPr/>
          <p:nvPr/>
        </p:nvSpPr>
        <p:spPr>
          <a:xfrm>
            <a:off x="948543" y="3693602"/>
            <a:ext cx="6031904" cy="1653909"/>
          </a:xfrm>
          <a:custGeom>
            <a:avLst/>
            <a:gdLst/>
            <a:ahLst/>
            <a:cxnLst/>
            <a:rect l="l" t="t" r="r" b="b"/>
            <a:pathLst>
              <a:path w="6031904" h="1653909">
                <a:moveTo>
                  <a:pt x="0" y="0"/>
                </a:moveTo>
                <a:lnTo>
                  <a:pt x="6031904" y="0"/>
                </a:lnTo>
                <a:lnTo>
                  <a:pt x="6031904" y="1653909"/>
                </a:lnTo>
                <a:lnTo>
                  <a:pt x="0" y="1653909"/>
                </a:lnTo>
                <a:lnTo>
                  <a:pt x="0" y="0"/>
                </a:lnTo>
                <a:close/>
              </a:path>
            </a:pathLst>
          </a:custGeom>
          <a:blipFill>
            <a:blip r:embed="rId5"/>
            <a:stretch>
              <a:fillRect/>
            </a:stretch>
          </a:blipFill>
        </p:spPr>
        <p:txBody>
          <a:bodyPr/>
          <a:lstStyle/>
          <a:p>
            <a:endParaRPr lang="en-ID"/>
          </a:p>
        </p:txBody>
      </p:sp>
      <p:sp>
        <p:nvSpPr>
          <p:cNvPr id="10" name="Freeform 10"/>
          <p:cNvSpPr/>
          <p:nvPr/>
        </p:nvSpPr>
        <p:spPr>
          <a:xfrm>
            <a:off x="948543" y="6270858"/>
            <a:ext cx="5999385" cy="1596475"/>
          </a:xfrm>
          <a:custGeom>
            <a:avLst/>
            <a:gdLst/>
            <a:ahLst/>
            <a:cxnLst/>
            <a:rect l="l" t="t" r="r" b="b"/>
            <a:pathLst>
              <a:path w="5999385" h="1596475">
                <a:moveTo>
                  <a:pt x="0" y="0"/>
                </a:moveTo>
                <a:lnTo>
                  <a:pt x="5999386" y="0"/>
                </a:lnTo>
                <a:lnTo>
                  <a:pt x="5999386" y="1596476"/>
                </a:lnTo>
                <a:lnTo>
                  <a:pt x="0" y="1596476"/>
                </a:lnTo>
                <a:lnTo>
                  <a:pt x="0" y="0"/>
                </a:lnTo>
                <a:close/>
              </a:path>
            </a:pathLst>
          </a:custGeom>
          <a:blipFill>
            <a:blip r:embed="rId6"/>
            <a:stretch>
              <a:fillRect/>
            </a:stretch>
          </a:blipFill>
        </p:spPr>
        <p:txBody>
          <a:bodyPr/>
          <a:lstStyle/>
          <a:p>
            <a:endParaRPr lang="en-ID"/>
          </a:p>
        </p:txBody>
      </p:sp>
      <p:sp>
        <p:nvSpPr>
          <p:cNvPr id="11" name="AutoShape 11"/>
          <p:cNvSpPr/>
          <p:nvPr/>
        </p:nvSpPr>
        <p:spPr>
          <a:xfrm flipV="1">
            <a:off x="6947929" y="5809185"/>
            <a:ext cx="977495" cy="1259911"/>
          </a:xfrm>
          <a:prstGeom prst="line">
            <a:avLst/>
          </a:prstGeom>
          <a:ln w="123825" cap="flat">
            <a:solidFill>
              <a:srgbClr val="35A1F4"/>
            </a:solidFill>
            <a:prstDash val="solid"/>
            <a:headEnd type="none" w="sm" len="sm"/>
            <a:tailEnd type="triangle" w="lg" len="med"/>
          </a:ln>
        </p:spPr>
        <p:txBody>
          <a:bodyPr/>
          <a:lstStyle/>
          <a:p>
            <a:endParaRPr lang="en-ID"/>
          </a:p>
        </p:txBody>
      </p:sp>
      <p:sp>
        <p:nvSpPr>
          <p:cNvPr id="12" name="Freeform 12"/>
          <p:cNvSpPr/>
          <p:nvPr/>
        </p:nvSpPr>
        <p:spPr>
          <a:xfrm>
            <a:off x="7925424" y="4093491"/>
            <a:ext cx="9414033" cy="3431387"/>
          </a:xfrm>
          <a:custGeom>
            <a:avLst/>
            <a:gdLst/>
            <a:ahLst/>
            <a:cxnLst/>
            <a:rect l="l" t="t" r="r" b="b"/>
            <a:pathLst>
              <a:path w="9414033" h="3431387">
                <a:moveTo>
                  <a:pt x="0" y="0"/>
                </a:moveTo>
                <a:lnTo>
                  <a:pt x="9414033" y="0"/>
                </a:lnTo>
                <a:lnTo>
                  <a:pt x="9414033" y="3431387"/>
                </a:lnTo>
                <a:lnTo>
                  <a:pt x="0" y="3431387"/>
                </a:lnTo>
                <a:lnTo>
                  <a:pt x="0" y="0"/>
                </a:lnTo>
                <a:close/>
              </a:path>
            </a:pathLst>
          </a:custGeom>
          <a:blipFill>
            <a:blip r:embed="rId7"/>
            <a:stretch>
              <a:fillRect/>
            </a:stretch>
          </a:blipFill>
        </p:spPr>
        <p:txBody>
          <a:bodyPr/>
          <a:lstStyle/>
          <a:p>
            <a:endParaRPr lang="en-ID"/>
          </a:p>
        </p:txBody>
      </p:sp>
      <p:sp>
        <p:nvSpPr>
          <p:cNvPr id="13" name="TextBox 13"/>
          <p:cNvSpPr txBox="1"/>
          <p:nvPr/>
        </p:nvSpPr>
        <p:spPr>
          <a:xfrm>
            <a:off x="1028700" y="1866026"/>
            <a:ext cx="16230600" cy="1251585"/>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5. Buat folder tests dan file test_app.py di dalam folder tests. Jalankan pytest untuk software testing</a:t>
            </a:r>
          </a:p>
        </p:txBody>
      </p:sp>
      <p:sp>
        <p:nvSpPr>
          <p:cNvPr id="14" name="TextBox 14"/>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8" tooltip="https://www.youtube.com/watch?v=WTofttoD2xg&amp;t=1883s&amp;ab_channel=IndianPythonista"/>
              </a:rPr>
              <a:t>Youtube Indian Pythonista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6500357" y="4386317"/>
            <a:ext cx="10758943" cy="4656056"/>
          </a:xfrm>
          <a:custGeom>
            <a:avLst/>
            <a:gdLst/>
            <a:ahLst/>
            <a:cxnLst/>
            <a:rect l="l" t="t" r="r" b="b"/>
            <a:pathLst>
              <a:path w="10758943" h="4656056">
                <a:moveTo>
                  <a:pt x="0" y="0"/>
                </a:moveTo>
                <a:lnTo>
                  <a:pt x="10758943" y="0"/>
                </a:lnTo>
                <a:lnTo>
                  <a:pt x="10758943" y="4656056"/>
                </a:lnTo>
                <a:lnTo>
                  <a:pt x="0" y="4656056"/>
                </a:lnTo>
                <a:lnTo>
                  <a:pt x="0" y="0"/>
                </a:lnTo>
                <a:close/>
              </a:path>
            </a:pathLst>
          </a:custGeom>
          <a:blipFill>
            <a:blip r:embed="rId5"/>
            <a:stretch>
              <a:fillRect/>
            </a:stretch>
          </a:blipFill>
        </p:spPr>
        <p:txBody>
          <a:bodyPr/>
          <a:lstStyle/>
          <a:p>
            <a:endParaRPr lang="en-ID"/>
          </a:p>
        </p:txBody>
      </p:sp>
      <p:sp>
        <p:nvSpPr>
          <p:cNvPr id="9" name="Freeform 9"/>
          <p:cNvSpPr/>
          <p:nvPr/>
        </p:nvSpPr>
        <p:spPr>
          <a:xfrm>
            <a:off x="1028700" y="3355736"/>
            <a:ext cx="7323998" cy="2997156"/>
          </a:xfrm>
          <a:custGeom>
            <a:avLst/>
            <a:gdLst/>
            <a:ahLst/>
            <a:cxnLst/>
            <a:rect l="l" t="t" r="r" b="b"/>
            <a:pathLst>
              <a:path w="7323998" h="2997156">
                <a:moveTo>
                  <a:pt x="0" y="0"/>
                </a:moveTo>
                <a:lnTo>
                  <a:pt x="7323998" y="0"/>
                </a:lnTo>
                <a:lnTo>
                  <a:pt x="7323998" y="2997156"/>
                </a:lnTo>
                <a:lnTo>
                  <a:pt x="0" y="2997156"/>
                </a:lnTo>
                <a:lnTo>
                  <a:pt x="0" y="0"/>
                </a:lnTo>
                <a:close/>
              </a:path>
            </a:pathLst>
          </a:custGeom>
          <a:blipFill>
            <a:blip r:embed="rId6"/>
            <a:stretch>
              <a:fillRect/>
            </a:stretch>
          </a:blipFill>
          <a:ln w="38100" cap="sq">
            <a:solidFill>
              <a:srgbClr val="35A1F4"/>
            </a:solidFill>
            <a:prstDash val="solid"/>
            <a:miter/>
          </a:ln>
        </p:spPr>
        <p:txBody>
          <a:bodyPr/>
          <a:lstStyle/>
          <a:p>
            <a:endParaRPr lang="en-ID"/>
          </a:p>
        </p:txBody>
      </p:sp>
      <p:sp>
        <p:nvSpPr>
          <p:cNvPr id="10" name="TextBox 10"/>
          <p:cNvSpPr txBox="1"/>
          <p:nvPr/>
        </p:nvSpPr>
        <p:spPr>
          <a:xfrm>
            <a:off x="1028700" y="1866026"/>
            <a:ext cx="16230600" cy="1251585"/>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6. Push file ke dalam github dan buka fitur Actions, pilih Python application. Kemudian commit file</a:t>
            </a:r>
          </a:p>
        </p:txBody>
      </p:sp>
      <p:sp>
        <p:nvSpPr>
          <p:cNvPr id="11" name="TextBox 11"/>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7" tooltip="https://www.youtube.com/watch?v=WTofttoD2xg&amp;t=1883s&amp;ab_channel=IndianPythonista"/>
              </a:rPr>
              <a:t>Youtube Indian Pythonista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2841953" y="3330527"/>
            <a:ext cx="12604094" cy="5714858"/>
          </a:xfrm>
          <a:custGeom>
            <a:avLst/>
            <a:gdLst/>
            <a:ahLst/>
            <a:cxnLst/>
            <a:rect l="l" t="t" r="r" b="b"/>
            <a:pathLst>
              <a:path w="12604094" h="5714858">
                <a:moveTo>
                  <a:pt x="0" y="0"/>
                </a:moveTo>
                <a:lnTo>
                  <a:pt x="12604094" y="0"/>
                </a:lnTo>
                <a:lnTo>
                  <a:pt x="12604094" y="5714857"/>
                </a:lnTo>
                <a:lnTo>
                  <a:pt x="0" y="5714857"/>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1251585"/>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7. Continuous Integration akan otomatis berjalan setiap melakukan perubahan</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3099919" y="3995101"/>
            <a:ext cx="12088161" cy="2960068"/>
          </a:xfrm>
          <a:custGeom>
            <a:avLst/>
            <a:gdLst/>
            <a:ahLst/>
            <a:cxnLst/>
            <a:rect l="l" t="t" r="r" b="b"/>
            <a:pathLst>
              <a:path w="12088161" h="2960068">
                <a:moveTo>
                  <a:pt x="0" y="0"/>
                </a:moveTo>
                <a:lnTo>
                  <a:pt x="12088162" y="0"/>
                </a:lnTo>
                <a:lnTo>
                  <a:pt x="12088162" y="2960069"/>
                </a:lnTo>
                <a:lnTo>
                  <a:pt x="0" y="2960069"/>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8. Login ke aplikasi heroku untuk deployment</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3328432" y="3398830"/>
            <a:ext cx="11631136" cy="3489341"/>
          </a:xfrm>
          <a:custGeom>
            <a:avLst/>
            <a:gdLst/>
            <a:ahLst/>
            <a:cxnLst/>
            <a:rect l="l" t="t" r="r" b="b"/>
            <a:pathLst>
              <a:path w="11631136" h="3489341">
                <a:moveTo>
                  <a:pt x="0" y="0"/>
                </a:moveTo>
                <a:lnTo>
                  <a:pt x="11631136" y="0"/>
                </a:lnTo>
                <a:lnTo>
                  <a:pt x="11631136" y="3489340"/>
                </a:lnTo>
                <a:lnTo>
                  <a:pt x="0" y="3489340"/>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613410"/>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8. Deploy aplikasi ke heroku dengan menambahkan code ke pythonapp,yml</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65429"/>
            <a:ext cx="16230600" cy="1326542"/>
            <a:chOff x="0" y="0"/>
            <a:chExt cx="3392911" cy="277306"/>
          </a:xfrm>
        </p:grpSpPr>
        <p:sp>
          <p:nvSpPr>
            <p:cNvPr id="3" name="Freeform 3"/>
            <p:cNvSpPr/>
            <p:nvPr/>
          </p:nvSpPr>
          <p:spPr>
            <a:xfrm>
              <a:off x="0" y="0"/>
              <a:ext cx="3392912" cy="277306"/>
            </a:xfrm>
            <a:custGeom>
              <a:avLst/>
              <a:gdLst/>
              <a:ahLst/>
              <a:cxnLst/>
              <a:rect l="l" t="t" r="r" b="b"/>
              <a:pathLst>
                <a:path w="3392912" h="277306">
                  <a:moveTo>
                    <a:pt x="44838" y="0"/>
                  </a:moveTo>
                  <a:lnTo>
                    <a:pt x="3348074" y="0"/>
                  </a:lnTo>
                  <a:cubicBezTo>
                    <a:pt x="3359965" y="0"/>
                    <a:pt x="3371370" y="4724"/>
                    <a:pt x="3379779" y="13133"/>
                  </a:cubicBezTo>
                  <a:cubicBezTo>
                    <a:pt x="3388188" y="21541"/>
                    <a:pt x="3392912" y="32946"/>
                    <a:pt x="3392912" y="44838"/>
                  </a:cubicBezTo>
                  <a:lnTo>
                    <a:pt x="3392912" y="232468"/>
                  </a:lnTo>
                  <a:cubicBezTo>
                    <a:pt x="3392912" y="244360"/>
                    <a:pt x="3388188" y="255765"/>
                    <a:pt x="3379779" y="264173"/>
                  </a:cubicBezTo>
                  <a:cubicBezTo>
                    <a:pt x="3371370" y="272582"/>
                    <a:pt x="3359965" y="277306"/>
                    <a:pt x="3348074" y="277306"/>
                  </a:cubicBezTo>
                  <a:lnTo>
                    <a:pt x="44838" y="277306"/>
                  </a:lnTo>
                  <a:cubicBezTo>
                    <a:pt x="32946" y="277306"/>
                    <a:pt x="21541" y="272582"/>
                    <a:pt x="13133" y="264173"/>
                  </a:cubicBezTo>
                  <a:cubicBezTo>
                    <a:pt x="4724" y="255765"/>
                    <a:pt x="0" y="244360"/>
                    <a:pt x="0" y="232468"/>
                  </a:cubicBezTo>
                  <a:lnTo>
                    <a:pt x="0" y="44838"/>
                  </a:lnTo>
                  <a:cubicBezTo>
                    <a:pt x="0" y="32946"/>
                    <a:pt x="4724" y="21541"/>
                    <a:pt x="13133" y="13133"/>
                  </a:cubicBezTo>
                  <a:cubicBezTo>
                    <a:pt x="21541" y="4724"/>
                    <a:pt x="32946" y="0"/>
                    <a:pt x="44838" y="0"/>
                  </a:cubicBezTo>
                  <a:close/>
                </a:path>
              </a:pathLst>
            </a:custGeom>
            <a:solidFill>
              <a:srgbClr val="35A1F4"/>
            </a:solidFill>
          </p:spPr>
          <p:txBody>
            <a:bodyPr/>
            <a:lstStyle/>
            <a:p>
              <a:endParaRPr lang="en-ID"/>
            </a:p>
          </p:txBody>
        </p:sp>
        <p:sp>
          <p:nvSpPr>
            <p:cNvPr id="4" name="TextBox 4"/>
            <p:cNvSpPr txBox="1"/>
            <p:nvPr/>
          </p:nvSpPr>
          <p:spPr>
            <a:xfrm>
              <a:off x="0" y="-123825"/>
              <a:ext cx="3392911"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Tutorial CI/CD dengan Github Actions</a:t>
              </a:r>
            </a:p>
          </p:txBody>
        </p:sp>
      </p:grpSp>
      <p:grpSp>
        <p:nvGrpSpPr>
          <p:cNvPr id="5" name="Group 5"/>
          <p:cNvGrpSpPr/>
          <p:nvPr/>
        </p:nvGrpSpPr>
        <p:grpSpPr>
          <a:xfrm>
            <a:off x="1028700" y="9258300"/>
            <a:ext cx="3445587" cy="268605"/>
            <a:chOff x="0" y="0"/>
            <a:chExt cx="4594116" cy="358140"/>
          </a:xfrm>
        </p:grpSpPr>
        <p:sp>
          <p:nvSpPr>
            <p:cNvPr id="6" name="Freeform 6"/>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TextBox 7"/>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5A1F4"/>
                  </a:solidFill>
                  <a:latin typeface="DM Sans Bold"/>
                  <a:hlinkClick r:id="rId4" action="ppaction://hlinksldjump"/>
                </a:rPr>
                <a:t>KEMBALI KE DAFTAR ISI</a:t>
              </a:r>
            </a:p>
          </p:txBody>
        </p:sp>
      </p:grpSp>
      <p:sp>
        <p:nvSpPr>
          <p:cNvPr id="8" name="Freeform 8"/>
          <p:cNvSpPr/>
          <p:nvPr/>
        </p:nvSpPr>
        <p:spPr>
          <a:xfrm>
            <a:off x="4340071" y="4113131"/>
            <a:ext cx="9607859" cy="2060738"/>
          </a:xfrm>
          <a:custGeom>
            <a:avLst/>
            <a:gdLst/>
            <a:ahLst/>
            <a:cxnLst/>
            <a:rect l="l" t="t" r="r" b="b"/>
            <a:pathLst>
              <a:path w="9607859" h="2060738">
                <a:moveTo>
                  <a:pt x="0" y="0"/>
                </a:moveTo>
                <a:lnTo>
                  <a:pt x="9607858" y="0"/>
                </a:lnTo>
                <a:lnTo>
                  <a:pt x="9607858" y="2060738"/>
                </a:lnTo>
                <a:lnTo>
                  <a:pt x="0" y="2060738"/>
                </a:lnTo>
                <a:lnTo>
                  <a:pt x="0" y="0"/>
                </a:lnTo>
                <a:close/>
              </a:path>
            </a:pathLst>
          </a:custGeom>
          <a:blipFill>
            <a:blip r:embed="rId5"/>
            <a:stretch>
              <a:fillRect/>
            </a:stretch>
          </a:blipFill>
        </p:spPr>
        <p:txBody>
          <a:bodyPr/>
          <a:lstStyle/>
          <a:p>
            <a:endParaRPr lang="en-ID"/>
          </a:p>
        </p:txBody>
      </p:sp>
      <p:sp>
        <p:nvSpPr>
          <p:cNvPr id="9" name="TextBox 9"/>
          <p:cNvSpPr txBox="1"/>
          <p:nvPr/>
        </p:nvSpPr>
        <p:spPr>
          <a:xfrm>
            <a:off x="1028700" y="1866026"/>
            <a:ext cx="16230600" cy="1251585"/>
          </a:xfrm>
          <a:prstGeom prst="rect">
            <a:avLst/>
          </a:prstGeom>
        </p:spPr>
        <p:txBody>
          <a:bodyPr lIns="0" tIns="0" rIns="0" bIns="0" rtlCol="0" anchor="t">
            <a:spAutoFit/>
          </a:bodyPr>
          <a:lstStyle/>
          <a:p>
            <a:pPr algn="just">
              <a:lnSpc>
                <a:spcPts val="5040"/>
              </a:lnSpc>
            </a:pPr>
            <a:r>
              <a:rPr lang="en-US" sz="3600">
                <a:solidFill>
                  <a:srgbClr val="000000"/>
                </a:solidFill>
                <a:latin typeface="DM Sans"/>
              </a:rPr>
              <a:t>9. Continous Deployment akan otomatis berjalan setiap kali melakukan perubahan</a:t>
            </a:r>
          </a:p>
        </p:txBody>
      </p:sp>
      <p:sp>
        <p:nvSpPr>
          <p:cNvPr id="10" name="TextBox 10"/>
          <p:cNvSpPr txBox="1"/>
          <p:nvPr/>
        </p:nvSpPr>
        <p:spPr>
          <a:xfrm>
            <a:off x="13312206" y="9220200"/>
            <a:ext cx="3947094" cy="306705"/>
          </a:xfrm>
          <a:prstGeom prst="rect">
            <a:avLst/>
          </a:prstGeom>
        </p:spPr>
        <p:txBody>
          <a:bodyPr lIns="0" tIns="0" rIns="0" bIns="0" rtlCol="0" anchor="t">
            <a:spAutoFit/>
          </a:bodyPr>
          <a:lstStyle/>
          <a:p>
            <a:pPr>
              <a:lnSpc>
                <a:spcPts val="2520"/>
              </a:lnSpc>
            </a:pPr>
            <a:r>
              <a:rPr lang="en-US" sz="1800">
                <a:solidFill>
                  <a:srgbClr val="35A1F4"/>
                </a:solidFill>
                <a:latin typeface="DM Sans Bold"/>
              </a:rPr>
              <a:t>Sumber: </a:t>
            </a:r>
            <a:r>
              <a:rPr lang="en-US" sz="1800" u="sng">
                <a:solidFill>
                  <a:srgbClr val="35A1F4"/>
                </a:solidFill>
                <a:latin typeface="DM Sans Bold"/>
                <a:hlinkClick r:id="rId6" tooltip="https://www.youtube.com/watch?v=WTofttoD2xg&amp;t=1883s&amp;ab_channel=IndianPythonista"/>
              </a:rPr>
              <a:t>Youtube Indian Pythonista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8470741" cy="1326542"/>
            <a:chOff x="0" y="0"/>
            <a:chExt cx="1770759" cy="277306"/>
          </a:xfrm>
        </p:grpSpPr>
        <p:sp>
          <p:nvSpPr>
            <p:cNvPr id="3" name="Freeform 3"/>
            <p:cNvSpPr/>
            <p:nvPr/>
          </p:nvSpPr>
          <p:spPr>
            <a:xfrm>
              <a:off x="0" y="0"/>
              <a:ext cx="1770759" cy="277306"/>
            </a:xfrm>
            <a:custGeom>
              <a:avLst/>
              <a:gdLst/>
              <a:ahLst/>
              <a:cxnLst/>
              <a:rect l="l" t="t" r="r" b="b"/>
              <a:pathLst>
                <a:path w="1770759" h="277306">
                  <a:moveTo>
                    <a:pt x="85912" y="0"/>
                  </a:moveTo>
                  <a:lnTo>
                    <a:pt x="1684846" y="0"/>
                  </a:lnTo>
                  <a:cubicBezTo>
                    <a:pt x="1707632" y="0"/>
                    <a:pt x="1729484" y="9051"/>
                    <a:pt x="1745595" y="25163"/>
                  </a:cubicBezTo>
                  <a:cubicBezTo>
                    <a:pt x="1761707" y="41275"/>
                    <a:pt x="1770759" y="63127"/>
                    <a:pt x="1770759" y="85912"/>
                  </a:cubicBezTo>
                  <a:lnTo>
                    <a:pt x="1770759" y="191394"/>
                  </a:lnTo>
                  <a:cubicBezTo>
                    <a:pt x="1770759" y="214179"/>
                    <a:pt x="1761707" y="236031"/>
                    <a:pt x="1745595" y="252143"/>
                  </a:cubicBezTo>
                  <a:cubicBezTo>
                    <a:pt x="1729484" y="268254"/>
                    <a:pt x="1707632" y="277306"/>
                    <a:pt x="1684846" y="277306"/>
                  </a:cubicBezTo>
                  <a:lnTo>
                    <a:pt x="85912" y="277306"/>
                  </a:lnTo>
                  <a:cubicBezTo>
                    <a:pt x="63127" y="277306"/>
                    <a:pt x="41275" y="268254"/>
                    <a:pt x="25163" y="252143"/>
                  </a:cubicBezTo>
                  <a:cubicBezTo>
                    <a:pt x="9051" y="236031"/>
                    <a:pt x="0" y="214179"/>
                    <a:pt x="0" y="191394"/>
                  </a:cubicBezTo>
                  <a:lnTo>
                    <a:pt x="0" y="85912"/>
                  </a:lnTo>
                  <a:cubicBezTo>
                    <a:pt x="0" y="63127"/>
                    <a:pt x="9051" y="41275"/>
                    <a:pt x="25163" y="25163"/>
                  </a:cubicBezTo>
                  <a:cubicBezTo>
                    <a:pt x="41275" y="9051"/>
                    <a:pt x="63127" y="0"/>
                    <a:pt x="85912" y="0"/>
                  </a:cubicBezTo>
                  <a:close/>
                </a:path>
              </a:pathLst>
            </a:custGeom>
            <a:solidFill>
              <a:srgbClr val="FFB001"/>
            </a:solidFill>
          </p:spPr>
          <p:txBody>
            <a:bodyPr/>
            <a:lstStyle/>
            <a:p>
              <a:endParaRPr lang="en-ID"/>
            </a:p>
          </p:txBody>
        </p:sp>
        <p:sp>
          <p:nvSpPr>
            <p:cNvPr id="4" name="TextBox 4"/>
            <p:cNvSpPr txBox="1"/>
            <p:nvPr/>
          </p:nvSpPr>
          <p:spPr>
            <a:xfrm>
              <a:off x="0" y="-123825"/>
              <a:ext cx="1770759"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DAFTAR PUSTAKA</a:t>
              </a:r>
            </a:p>
          </p:txBody>
        </p:sp>
      </p:grpSp>
      <p:sp>
        <p:nvSpPr>
          <p:cNvPr id="5" name="TextBox 5"/>
          <p:cNvSpPr txBox="1"/>
          <p:nvPr/>
        </p:nvSpPr>
        <p:spPr>
          <a:xfrm>
            <a:off x="1924210" y="2807918"/>
            <a:ext cx="15335090" cy="4375149"/>
          </a:xfrm>
          <a:prstGeom prst="rect">
            <a:avLst/>
          </a:prstGeom>
        </p:spPr>
        <p:txBody>
          <a:bodyPr lIns="0" tIns="0" rIns="0" bIns="0" rtlCol="0" anchor="t">
            <a:spAutoFit/>
          </a:bodyPr>
          <a:lstStyle/>
          <a:p>
            <a:pPr marL="539756" lvl="1" indent="-269878">
              <a:lnSpc>
                <a:spcPts val="3500"/>
              </a:lnSpc>
              <a:buFont typeface="Arial"/>
              <a:buChar char="•"/>
            </a:pPr>
            <a:r>
              <a:rPr lang="en-US" sz="2500">
                <a:solidFill>
                  <a:srgbClr val="000000"/>
                </a:solidFill>
                <a:latin typeface="DM Sans"/>
              </a:rPr>
              <a:t>https://socs.binus.ac.id/2020/07/02/teknik-dalam-white-box-dan-black-box-testing/</a:t>
            </a:r>
          </a:p>
          <a:p>
            <a:pPr marL="539756" lvl="1" indent="-269878">
              <a:lnSpc>
                <a:spcPts val="3500"/>
              </a:lnSpc>
              <a:buFont typeface="Arial"/>
              <a:buChar char="•"/>
            </a:pPr>
            <a:r>
              <a:rPr lang="en-US" sz="2500">
                <a:solidFill>
                  <a:srgbClr val="000000"/>
                </a:solidFill>
                <a:latin typeface="DM Sans"/>
              </a:rPr>
              <a:t>https://www.dicoding.com/blog/white-box-testing/</a:t>
            </a:r>
          </a:p>
          <a:p>
            <a:pPr marL="539756" lvl="1" indent="-269878">
              <a:lnSpc>
                <a:spcPts val="3500"/>
              </a:lnSpc>
              <a:buFont typeface="Arial"/>
              <a:buChar char="•"/>
            </a:pPr>
            <a:r>
              <a:rPr lang="en-US" sz="2500">
                <a:solidFill>
                  <a:srgbClr val="000000"/>
                </a:solidFill>
                <a:latin typeface="DM Sans"/>
              </a:rPr>
              <a:t>https://www.guru99.com/unit-testing-guide.html </a:t>
            </a:r>
          </a:p>
          <a:p>
            <a:pPr marL="539756" lvl="1" indent="-269878">
              <a:lnSpc>
                <a:spcPts val="3500"/>
              </a:lnSpc>
              <a:buFont typeface="Arial"/>
              <a:buChar char="•"/>
            </a:pPr>
            <a:r>
              <a:rPr lang="en-US" sz="2500">
                <a:solidFill>
                  <a:srgbClr val="000000"/>
                </a:solidFill>
                <a:latin typeface="DM Sans"/>
              </a:rPr>
              <a:t>https://docs.python.org/3/library/unittest.html</a:t>
            </a:r>
          </a:p>
          <a:p>
            <a:pPr marL="539756" lvl="1" indent="-269878">
              <a:lnSpc>
                <a:spcPts val="3500"/>
              </a:lnSpc>
              <a:buFont typeface="Arial"/>
              <a:buChar char="•"/>
            </a:pPr>
            <a:r>
              <a:rPr lang="en-US" sz="2500">
                <a:solidFill>
                  <a:srgbClr val="000000"/>
                </a:solidFill>
                <a:latin typeface="DM Sans"/>
              </a:rPr>
              <a:t>https://about.gitlab.com/topics/ci-cd/</a:t>
            </a:r>
          </a:p>
          <a:p>
            <a:pPr marL="539756" lvl="1" indent="-269878">
              <a:lnSpc>
                <a:spcPts val="3500"/>
              </a:lnSpc>
              <a:buFont typeface="Arial"/>
              <a:buChar char="•"/>
            </a:pPr>
            <a:r>
              <a:rPr lang="en-US" sz="2500">
                <a:solidFill>
                  <a:srgbClr val="000000"/>
                </a:solidFill>
                <a:latin typeface="DM Sans"/>
              </a:rPr>
              <a:t>https://www.youtube.com/watch?v=WTofttoD2xg&amp;t=1883s&amp;ab_channel=IndianPythonista</a:t>
            </a:r>
          </a:p>
          <a:p>
            <a:pPr>
              <a:lnSpc>
                <a:spcPts val="3500"/>
              </a:lnSpc>
            </a:pPr>
            <a:endParaRPr lang="en-US" sz="2500">
              <a:solidFill>
                <a:srgbClr val="000000"/>
              </a:solidFill>
              <a:latin typeface="DM Sans"/>
            </a:endParaRPr>
          </a:p>
          <a:p>
            <a:pPr>
              <a:lnSpc>
                <a:spcPts val="3500"/>
              </a:lnSpc>
            </a:pPr>
            <a:endParaRPr lang="en-US" sz="2500">
              <a:solidFill>
                <a:srgbClr val="000000"/>
              </a:solidFill>
              <a:latin typeface="DM Sans"/>
            </a:endParaRPr>
          </a:p>
          <a:p>
            <a:pPr>
              <a:lnSpc>
                <a:spcPts val="3500"/>
              </a:lnSpc>
            </a:pPr>
            <a:endParaRPr lang="en-US" sz="2500">
              <a:solidFill>
                <a:srgbClr val="000000"/>
              </a:solidFill>
              <a:latin typeface="DM Sans"/>
            </a:endParaRPr>
          </a:p>
          <a:p>
            <a:pPr>
              <a:lnSpc>
                <a:spcPts val="3500"/>
              </a:lnSpc>
            </a:pPr>
            <a:r>
              <a:rPr lang="en-US" sz="2500">
                <a:solidFill>
                  <a:srgbClr val="000000"/>
                </a:solidFill>
                <a:latin typeface="DM Sans"/>
              </a:rPr>
              <a:t>Link Github : https://github.com/Kuliah-Dewa/TestingQA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409977" y="2236448"/>
            <a:ext cx="6883282" cy="888902"/>
            <a:chOff x="0" y="0"/>
            <a:chExt cx="16865896" cy="2178050"/>
          </a:xfrm>
        </p:grpSpPr>
        <p:sp>
          <p:nvSpPr>
            <p:cNvPr id="3" name="Freeform 3"/>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4" name="Group 4"/>
          <p:cNvGrpSpPr/>
          <p:nvPr/>
        </p:nvGrpSpPr>
        <p:grpSpPr>
          <a:xfrm>
            <a:off x="1028700" y="2236448"/>
            <a:ext cx="894658" cy="888902"/>
            <a:chOff x="0" y="0"/>
            <a:chExt cx="735568" cy="730836"/>
          </a:xfrm>
        </p:grpSpPr>
        <p:sp>
          <p:nvSpPr>
            <p:cNvPr id="5" name="Freeform 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6" name="TextBox 6"/>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grpSp>
        <p:nvGrpSpPr>
          <p:cNvPr id="7" name="Group 7"/>
          <p:cNvGrpSpPr/>
          <p:nvPr/>
        </p:nvGrpSpPr>
        <p:grpSpPr>
          <a:xfrm rot="-10800000">
            <a:off x="1409977" y="3645026"/>
            <a:ext cx="6883282" cy="888902"/>
            <a:chOff x="0" y="0"/>
            <a:chExt cx="16865896" cy="2178050"/>
          </a:xfrm>
        </p:grpSpPr>
        <p:sp>
          <p:nvSpPr>
            <p:cNvPr id="8" name="Freeform 8"/>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9" name="Group 9"/>
          <p:cNvGrpSpPr/>
          <p:nvPr/>
        </p:nvGrpSpPr>
        <p:grpSpPr>
          <a:xfrm>
            <a:off x="1028700" y="3645026"/>
            <a:ext cx="894658" cy="888902"/>
            <a:chOff x="0" y="0"/>
            <a:chExt cx="735568" cy="730836"/>
          </a:xfrm>
        </p:grpSpPr>
        <p:sp>
          <p:nvSpPr>
            <p:cNvPr id="10" name="Freeform 1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11" name="TextBox 11"/>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2</a:t>
              </a:r>
            </a:p>
          </p:txBody>
        </p:sp>
      </p:grpSp>
      <p:grpSp>
        <p:nvGrpSpPr>
          <p:cNvPr id="12" name="Group 12"/>
          <p:cNvGrpSpPr/>
          <p:nvPr/>
        </p:nvGrpSpPr>
        <p:grpSpPr>
          <a:xfrm>
            <a:off x="456745" y="621931"/>
            <a:ext cx="6335205" cy="1326542"/>
            <a:chOff x="0" y="0"/>
            <a:chExt cx="1324337" cy="277306"/>
          </a:xfrm>
        </p:grpSpPr>
        <p:sp>
          <p:nvSpPr>
            <p:cNvPr id="13" name="Freeform 13"/>
            <p:cNvSpPr/>
            <p:nvPr/>
          </p:nvSpPr>
          <p:spPr>
            <a:xfrm>
              <a:off x="0" y="0"/>
              <a:ext cx="1324337" cy="277306"/>
            </a:xfrm>
            <a:custGeom>
              <a:avLst/>
              <a:gdLst/>
              <a:ahLst/>
              <a:cxnLst/>
              <a:rect l="l" t="t" r="r" b="b"/>
              <a:pathLst>
                <a:path w="1324337" h="277306">
                  <a:moveTo>
                    <a:pt x="114872" y="0"/>
                  </a:moveTo>
                  <a:lnTo>
                    <a:pt x="1209465" y="0"/>
                  </a:lnTo>
                  <a:cubicBezTo>
                    <a:pt x="1239931" y="0"/>
                    <a:pt x="1269149" y="12103"/>
                    <a:pt x="1290692" y="33645"/>
                  </a:cubicBezTo>
                  <a:cubicBezTo>
                    <a:pt x="1312235" y="55188"/>
                    <a:pt x="1324337" y="84406"/>
                    <a:pt x="1324337" y="114872"/>
                  </a:cubicBezTo>
                  <a:lnTo>
                    <a:pt x="1324337" y="162433"/>
                  </a:lnTo>
                  <a:cubicBezTo>
                    <a:pt x="1324337" y="192899"/>
                    <a:pt x="1312235" y="222118"/>
                    <a:pt x="1290692" y="243660"/>
                  </a:cubicBezTo>
                  <a:cubicBezTo>
                    <a:pt x="1269149" y="265203"/>
                    <a:pt x="1239931" y="277306"/>
                    <a:pt x="1209465" y="277306"/>
                  </a:cubicBezTo>
                  <a:lnTo>
                    <a:pt x="114872" y="277306"/>
                  </a:lnTo>
                  <a:cubicBezTo>
                    <a:pt x="51430" y="277306"/>
                    <a:pt x="0" y="225876"/>
                    <a:pt x="0" y="162433"/>
                  </a:cubicBezTo>
                  <a:lnTo>
                    <a:pt x="0" y="114872"/>
                  </a:lnTo>
                  <a:cubicBezTo>
                    <a:pt x="0" y="84406"/>
                    <a:pt x="12103" y="55188"/>
                    <a:pt x="33645" y="33645"/>
                  </a:cubicBezTo>
                  <a:cubicBezTo>
                    <a:pt x="55188" y="12103"/>
                    <a:pt x="84406" y="0"/>
                    <a:pt x="114872" y="0"/>
                  </a:cubicBezTo>
                  <a:close/>
                </a:path>
              </a:pathLst>
            </a:custGeom>
            <a:solidFill>
              <a:srgbClr val="FFB001"/>
            </a:solidFill>
          </p:spPr>
          <p:txBody>
            <a:bodyPr/>
            <a:lstStyle/>
            <a:p>
              <a:endParaRPr lang="en-ID"/>
            </a:p>
          </p:txBody>
        </p:sp>
        <p:sp>
          <p:nvSpPr>
            <p:cNvPr id="14" name="TextBox 14"/>
            <p:cNvSpPr txBox="1"/>
            <p:nvPr/>
          </p:nvSpPr>
          <p:spPr>
            <a:xfrm>
              <a:off x="0" y="-123825"/>
              <a:ext cx="132433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DAFTAR ISI</a:t>
              </a:r>
            </a:p>
          </p:txBody>
        </p:sp>
      </p:grpSp>
      <p:sp>
        <p:nvSpPr>
          <p:cNvPr id="15" name="TextBox 15"/>
          <p:cNvSpPr txBox="1"/>
          <p:nvPr/>
        </p:nvSpPr>
        <p:spPr>
          <a:xfrm>
            <a:off x="2418165" y="2340893"/>
            <a:ext cx="5542700"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Pengertian CI/CD</a:t>
            </a:r>
          </a:p>
        </p:txBody>
      </p:sp>
      <p:sp>
        <p:nvSpPr>
          <p:cNvPr id="16" name="TextBox 16"/>
          <p:cNvSpPr txBox="1"/>
          <p:nvPr/>
        </p:nvSpPr>
        <p:spPr>
          <a:xfrm>
            <a:off x="2418165" y="3749472"/>
            <a:ext cx="4515042"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Keuntungan CI/CD</a:t>
            </a:r>
          </a:p>
        </p:txBody>
      </p:sp>
      <p:grpSp>
        <p:nvGrpSpPr>
          <p:cNvPr id="17" name="Group 17"/>
          <p:cNvGrpSpPr/>
          <p:nvPr/>
        </p:nvGrpSpPr>
        <p:grpSpPr>
          <a:xfrm rot="-10800000">
            <a:off x="1409977" y="5057803"/>
            <a:ext cx="6883282" cy="888902"/>
            <a:chOff x="0" y="0"/>
            <a:chExt cx="16865896" cy="2178050"/>
          </a:xfrm>
        </p:grpSpPr>
        <p:sp>
          <p:nvSpPr>
            <p:cNvPr id="18" name="Freeform 18"/>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19" name="Group 19"/>
          <p:cNvGrpSpPr/>
          <p:nvPr/>
        </p:nvGrpSpPr>
        <p:grpSpPr>
          <a:xfrm>
            <a:off x="1028700" y="5057803"/>
            <a:ext cx="894658" cy="888902"/>
            <a:chOff x="0" y="0"/>
            <a:chExt cx="735568" cy="730836"/>
          </a:xfrm>
        </p:grpSpPr>
        <p:sp>
          <p:nvSpPr>
            <p:cNvPr id="20" name="Freeform 20"/>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21" name="TextBox 21"/>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grpSp>
        <p:nvGrpSpPr>
          <p:cNvPr id="22" name="Group 22"/>
          <p:cNvGrpSpPr/>
          <p:nvPr/>
        </p:nvGrpSpPr>
        <p:grpSpPr>
          <a:xfrm rot="-10800000">
            <a:off x="1409977" y="6466382"/>
            <a:ext cx="6883282" cy="888902"/>
            <a:chOff x="0" y="0"/>
            <a:chExt cx="16865896" cy="2178050"/>
          </a:xfrm>
        </p:grpSpPr>
        <p:sp>
          <p:nvSpPr>
            <p:cNvPr id="23" name="Freeform 23"/>
            <p:cNvSpPr/>
            <p:nvPr/>
          </p:nvSpPr>
          <p:spPr>
            <a:xfrm>
              <a:off x="0" y="0"/>
              <a:ext cx="16865896" cy="2178050"/>
            </a:xfrm>
            <a:custGeom>
              <a:avLst/>
              <a:gdLst/>
              <a:ahLst/>
              <a:cxnLst/>
              <a:rect l="l" t="t" r="r" b="b"/>
              <a:pathLst>
                <a:path w="16865896" h="2178050">
                  <a:moveTo>
                    <a:pt x="16865896" y="0"/>
                  </a:moveTo>
                  <a:lnTo>
                    <a:pt x="16865896" y="2178050"/>
                  </a:lnTo>
                  <a:lnTo>
                    <a:pt x="1088390" y="2178050"/>
                  </a:lnTo>
                  <a:cubicBezTo>
                    <a:pt x="487680" y="2178050"/>
                    <a:pt x="0" y="1690370"/>
                    <a:pt x="0" y="1088390"/>
                  </a:cubicBezTo>
                  <a:cubicBezTo>
                    <a:pt x="0" y="487680"/>
                    <a:pt x="487680" y="0"/>
                    <a:pt x="1088390" y="0"/>
                  </a:cubicBezTo>
                  <a:lnTo>
                    <a:pt x="16865896" y="0"/>
                  </a:lnTo>
                  <a:close/>
                </a:path>
              </a:pathLst>
            </a:custGeom>
            <a:solidFill>
              <a:srgbClr val="F1F1F1"/>
            </a:solidFill>
          </p:spPr>
          <p:txBody>
            <a:bodyPr/>
            <a:lstStyle/>
            <a:p>
              <a:endParaRPr lang="en-ID"/>
            </a:p>
          </p:txBody>
        </p:sp>
      </p:grpSp>
      <p:grpSp>
        <p:nvGrpSpPr>
          <p:cNvPr id="24" name="Group 24"/>
          <p:cNvGrpSpPr/>
          <p:nvPr/>
        </p:nvGrpSpPr>
        <p:grpSpPr>
          <a:xfrm>
            <a:off x="1028700" y="6466382"/>
            <a:ext cx="894658" cy="888902"/>
            <a:chOff x="0" y="0"/>
            <a:chExt cx="735568" cy="730836"/>
          </a:xfrm>
        </p:grpSpPr>
        <p:sp>
          <p:nvSpPr>
            <p:cNvPr id="25" name="Freeform 2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txBody>
            <a:bodyPr/>
            <a:lstStyle/>
            <a:p>
              <a:endParaRPr lang="en-ID"/>
            </a:p>
          </p:txBody>
        </p:sp>
        <p:sp>
          <p:nvSpPr>
            <p:cNvPr id="26" name="TextBox 26"/>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4</a:t>
              </a:r>
            </a:p>
          </p:txBody>
        </p:sp>
      </p:grpSp>
      <p:sp>
        <p:nvSpPr>
          <p:cNvPr id="27" name="TextBox 27"/>
          <p:cNvSpPr txBox="1"/>
          <p:nvPr/>
        </p:nvSpPr>
        <p:spPr>
          <a:xfrm>
            <a:off x="2418165" y="5162249"/>
            <a:ext cx="5542700" cy="547370"/>
          </a:xfrm>
          <a:prstGeom prst="rect">
            <a:avLst/>
          </a:prstGeom>
        </p:spPr>
        <p:txBody>
          <a:bodyPr lIns="0" tIns="0" rIns="0" bIns="0" rtlCol="0" anchor="t">
            <a:spAutoFit/>
          </a:bodyPr>
          <a:lstStyle/>
          <a:p>
            <a:pPr>
              <a:lnSpc>
                <a:spcPts val="4480"/>
              </a:lnSpc>
            </a:pPr>
            <a:r>
              <a:rPr lang="en-US" sz="3200">
                <a:solidFill>
                  <a:srgbClr val="000000"/>
                </a:solidFill>
                <a:latin typeface="DM Sans"/>
              </a:rPr>
              <a:t>Tutorial CI/CD untuk Python</a:t>
            </a:r>
          </a:p>
        </p:txBody>
      </p:sp>
      <p:sp>
        <p:nvSpPr>
          <p:cNvPr id="28" name="TextBox 28"/>
          <p:cNvSpPr txBox="1"/>
          <p:nvPr/>
        </p:nvSpPr>
        <p:spPr>
          <a:xfrm>
            <a:off x="2418165" y="6570828"/>
            <a:ext cx="4955708" cy="547370"/>
          </a:xfrm>
          <a:prstGeom prst="rect">
            <a:avLst/>
          </a:prstGeom>
        </p:spPr>
        <p:txBody>
          <a:bodyPr lIns="0" tIns="0" rIns="0" bIns="0" rtlCol="0" anchor="t">
            <a:spAutoFit/>
          </a:bodyPr>
          <a:lstStyle/>
          <a:p>
            <a:pPr marL="0" lvl="1" indent="0" algn="l">
              <a:lnSpc>
                <a:spcPts val="4480"/>
              </a:lnSpc>
              <a:spcBef>
                <a:spcPct val="0"/>
              </a:spcBef>
            </a:pPr>
            <a:r>
              <a:rPr lang="en-US" sz="3200">
                <a:solidFill>
                  <a:srgbClr val="000000"/>
                </a:solidFill>
                <a:latin typeface="DM Sans"/>
              </a:rPr>
              <a:t>Daftar Pustaka</a:t>
            </a:r>
          </a:p>
        </p:txBody>
      </p:sp>
      <p:sp>
        <p:nvSpPr>
          <p:cNvPr id="29" name="Freeform 29"/>
          <p:cNvSpPr/>
          <p:nvPr/>
        </p:nvSpPr>
        <p:spPr>
          <a:xfrm>
            <a:off x="11558556" y="1490201"/>
            <a:ext cx="2936597" cy="7477446"/>
          </a:xfrm>
          <a:custGeom>
            <a:avLst/>
            <a:gdLst/>
            <a:ahLst/>
            <a:cxnLst/>
            <a:rect l="l" t="t" r="r" b="b"/>
            <a:pathLst>
              <a:path w="2936597" h="7477446">
                <a:moveTo>
                  <a:pt x="0" y="0"/>
                </a:moveTo>
                <a:lnTo>
                  <a:pt x="2936597" y="0"/>
                </a:lnTo>
                <a:lnTo>
                  <a:pt x="2936597" y="7477446"/>
                </a:lnTo>
                <a:lnTo>
                  <a:pt x="0" y="74774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4159" y="2164571"/>
            <a:ext cx="5211839" cy="1326542"/>
            <a:chOff x="0" y="0"/>
            <a:chExt cx="1089504" cy="277306"/>
          </a:xfrm>
        </p:grpSpPr>
        <p:sp>
          <p:nvSpPr>
            <p:cNvPr id="3" name="Freeform 3"/>
            <p:cNvSpPr/>
            <p:nvPr/>
          </p:nvSpPr>
          <p:spPr>
            <a:xfrm>
              <a:off x="0" y="0"/>
              <a:ext cx="1089504" cy="277306"/>
            </a:xfrm>
            <a:custGeom>
              <a:avLst/>
              <a:gdLst/>
              <a:ahLst/>
              <a:cxnLst/>
              <a:rect l="l" t="t" r="r" b="b"/>
              <a:pathLst>
                <a:path w="1089504" h="277306">
                  <a:moveTo>
                    <a:pt x="138653" y="0"/>
                  </a:moveTo>
                  <a:lnTo>
                    <a:pt x="950851" y="0"/>
                  </a:lnTo>
                  <a:cubicBezTo>
                    <a:pt x="1027427" y="0"/>
                    <a:pt x="1089504" y="62077"/>
                    <a:pt x="1089504" y="138653"/>
                  </a:cubicBezTo>
                  <a:lnTo>
                    <a:pt x="1089504" y="138653"/>
                  </a:lnTo>
                  <a:cubicBezTo>
                    <a:pt x="1089504" y="175426"/>
                    <a:pt x="1074896" y="210693"/>
                    <a:pt x="1048894" y="236695"/>
                  </a:cubicBezTo>
                  <a:cubicBezTo>
                    <a:pt x="1022891" y="262698"/>
                    <a:pt x="987625" y="277306"/>
                    <a:pt x="950851"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3AB85C"/>
            </a:solidFill>
          </p:spPr>
          <p:txBody>
            <a:bodyPr/>
            <a:lstStyle/>
            <a:p>
              <a:endParaRPr lang="en-ID"/>
            </a:p>
          </p:txBody>
        </p:sp>
        <p:sp>
          <p:nvSpPr>
            <p:cNvPr id="4" name="TextBox 4"/>
            <p:cNvSpPr txBox="1"/>
            <p:nvPr/>
          </p:nvSpPr>
          <p:spPr>
            <a:xfrm>
              <a:off x="0" y="-123825"/>
              <a:ext cx="1089504"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Unit Test</a:t>
              </a:r>
            </a:p>
          </p:txBody>
        </p:sp>
      </p:grpSp>
      <p:sp>
        <p:nvSpPr>
          <p:cNvPr id="5" name="TextBox 5"/>
          <p:cNvSpPr txBox="1"/>
          <p:nvPr/>
        </p:nvSpPr>
        <p:spPr>
          <a:xfrm>
            <a:off x="1116158" y="3917234"/>
            <a:ext cx="8027842" cy="3166110"/>
          </a:xfrm>
          <a:prstGeom prst="rect">
            <a:avLst/>
          </a:prstGeom>
        </p:spPr>
        <p:txBody>
          <a:bodyPr lIns="0" tIns="0" rIns="0" bIns="0" rtlCol="0" anchor="t">
            <a:spAutoFit/>
          </a:bodyPr>
          <a:lstStyle/>
          <a:p>
            <a:pPr algn="ctr">
              <a:lnSpc>
                <a:spcPts val="5040"/>
              </a:lnSpc>
            </a:pPr>
            <a:r>
              <a:rPr lang="en-US" sz="3600">
                <a:solidFill>
                  <a:srgbClr val="000000"/>
                </a:solidFill>
                <a:latin typeface="DM Sans"/>
              </a:rPr>
              <a:t>Pengujian Unit adalah jenis pengujian perangkat lunak di mana pengujian dilakukan pada unit atau komponen individu dari suatu perangkat lunak.</a:t>
            </a:r>
          </a:p>
          <a:p>
            <a:pPr marL="0" lvl="0" indent="0" algn="ctr">
              <a:lnSpc>
                <a:spcPts val="5040"/>
              </a:lnSpc>
              <a:spcBef>
                <a:spcPct val="0"/>
              </a:spcBef>
            </a:pPr>
            <a:endParaRPr lang="en-US" sz="3600">
              <a:solidFill>
                <a:srgbClr val="000000"/>
              </a:solidFill>
              <a:latin typeface="DM Sans"/>
            </a:endParaRP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AB85C"/>
                  </a:solidFill>
                  <a:latin typeface="DM Sans Bold"/>
                  <a:hlinkClick r:id="rId4" action="ppaction://hlinksldjump"/>
                </a:rPr>
                <a:t>KEMBALI KE DAFTAR ISI</a:t>
              </a:r>
            </a:p>
          </p:txBody>
        </p:sp>
      </p:grpSp>
      <p:sp>
        <p:nvSpPr>
          <p:cNvPr id="9" name="Freeform 9"/>
          <p:cNvSpPr/>
          <p:nvPr/>
        </p:nvSpPr>
        <p:spPr>
          <a:xfrm>
            <a:off x="11174616" y="1971555"/>
            <a:ext cx="5835931" cy="8315445"/>
          </a:xfrm>
          <a:custGeom>
            <a:avLst/>
            <a:gdLst/>
            <a:ahLst/>
            <a:cxnLst/>
            <a:rect l="l" t="t" r="r" b="b"/>
            <a:pathLst>
              <a:path w="5835931" h="8315445">
                <a:moveTo>
                  <a:pt x="0" y="0"/>
                </a:moveTo>
                <a:lnTo>
                  <a:pt x="5835930" y="0"/>
                </a:lnTo>
                <a:lnTo>
                  <a:pt x="5835930" y="8315445"/>
                </a:lnTo>
                <a:lnTo>
                  <a:pt x="0" y="83154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10" name="TextBox 10"/>
          <p:cNvSpPr txBox="1"/>
          <p:nvPr/>
        </p:nvSpPr>
        <p:spPr>
          <a:xfrm>
            <a:off x="8159889" y="9220200"/>
            <a:ext cx="3014727" cy="306705"/>
          </a:xfrm>
          <a:prstGeom prst="rect">
            <a:avLst/>
          </a:prstGeom>
        </p:spPr>
        <p:txBody>
          <a:bodyPr lIns="0" tIns="0" rIns="0" bIns="0" rtlCol="0" anchor="t">
            <a:spAutoFit/>
          </a:bodyPr>
          <a:lstStyle/>
          <a:p>
            <a:pPr>
              <a:lnSpc>
                <a:spcPts val="2520"/>
              </a:lnSpc>
            </a:pPr>
            <a:r>
              <a:rPr lang="en-US" sz="1800">
                <a:solidFill>
                  <a:srgbClr val="3AB85C"/>
                </a:solidFill>
                <a:latin typeface="DM Sans Bold"/>
              </a:rPr>
              <a:t>Sumber: </a:t>
            </a:r>
            <a:r>
              <a:rPr lang="en-US" sz="1800" u="sng">
                <a:solidFill>
                  <a:srgbClr val="3AB85C"/>
                </a:solidFill>
                <a:latin typeface="DM Sans Bold"/>
                <a:hlinkClick r:id="rId7" tooltip="https://www.guru99.com/unit-testing-guide.html"/>
              </a:rPr>
              <a:t>Website Guru99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55631" y="1028700"/>
            <a:ext cx="8576738" cy="1326542"/>
            <a:chOff x="0" y="0"/>
            <a:chExt cx="1792917" cy="277306"/>
          </a:xfrm>
        </p:grpSpPr>
        <p:sp>
          <p:nvSpPr>
            <p:cNvPr id="3" name="Freeform 3"/>
            <p:cNvSpPr/>
            <p:nvPr/>
          </p:nvSpPr>
          <p:spPr>
            <a:xfrm>
              <a:off x="0" y="0"/>
              <a:ext cx="1792917" cy="277306"/>
            </a:xfrm>
            <a:custGeom>
              <a:avLst/>
              <a:gdLst/>
              <a:ahLst/>
              <a:cxnLst/>
              <a:rect l="l" t="t" r="r" b="b"/>
              <a:pathLst>
                <a:path w="1792917" h="277306">
                  <a:moveTo>
                    <a:pt x="84850" y="0"/>
                  </a:moveTo>
                  <a:lnTo>
                    <a:pt x="1708066" y="0"/>
                  </a:lnTo>
                  <a:cubicBezTo>
                    <a:pt x="1730570" y="0"/>
                    <a:pt x="1752152" y="8940"/>
                    <a:pt x="1768065" y="24852"/>
                  </a:cubicBezTo>
                  <a:cubicBezTo>
                    <a:pt x="1783977" y="40765"/>
                    <a:pt x="1792917" y="62347"/>
                    <a:pt x="1792917" y="84850"/>
                  </a:cubicBezTo>
                  <a:lnTo>
                    <a:pt x="1792917" y="192455"/>
                  </a:lnTo>
                  <a:cubicBezTo>
                    <a:pt x="1792917" y="214959"/>
                    <a:pt x="1783977" y="236541"/>
                    <a:pt x="1768065" y="252454"/>
                  </a:cubicBezTo>
                  <a:cubicBezTo>
                    <a:pt x="1752152" y="268366"/>
                    <a:pt x="1730570" y="277306"/>
                    <a:pt x="1708066" y="277306"/>
                  </a:cubicBezTo>
                  <a:lnTo>
                    <a:pt x="84850" y="277306"/>
                  </a:lnTo>
                  <a:cubicBezTo>
                    <a:pt x="37989" y="277306"/>
                    <a:pt x="0" y="239317"/>
                    <a:pt x="0" y="192455"/>
                  </a:cubicBezTo>
                  <a:lnTo>
                    <a:pt x="0" y="84850"/>
                  </a:lnTo>
                  <a:cubicBezTo>
                    <a:pt x="0" y="62347"/>
                    <a:pt x="8940" y="40765"/>
                    <a:pt x="24852" y="24852"/>
                  </a:cubicBezTo>
                  <a:cubicBezTo>
                    <a:pt x="40765" y="8940"/>
                    <a:pt x="62347" y="0"/>
                    <a:pt x="84850" y="0"/>
                  </a:cubicBezTo>
                  <a:close/>
                </a:path>
              </a:pathLst>
            </a:custGeom>
            <a:solidFill>
              <a:srgbClr val="3AB85C"/>
            </a:solidFill>
          </p:spPr>
          <p:txBody>
            <a:bodyPr/>
            <a:lstStyle/>
            <a:p>
              <a:endParaRPr lang="en-ID"/>
            </a:p>
          </p:txBody>
        </p:sp>
        <p:sp>
          <p:nvSpPr>
            <p:cNvPr id="4" name="TextBox 4"/>
            <p:cNvSpPr txBox="1"/>
            <p:nvPr/>
          </p:nvSpPr>
          <p:spPr>
            <a:xfrm>
              <a:off x="0" y="-123825"/>
              <a:ext cx="1792917"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Teknik Unit Testing</a:t>
              </a:r>
            </a:p>
          </p:txBody>
        </p:sp>
      </p:grpSp>
      <p:sp>
        <p:nvSpPr>
          <p:cNvPr id="5" name="TextBox 5"/>
          <p:cNvSpPr txBox="1"/>
          <p:nvPr/>
        </p:nvSpPr>
        <p:spPr>
          <a:xfrm>
            <a:off x="1028700" y="2611920"/>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Black-box Testing</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AB85C"/>
                  </a:solidFill>
                  <a:latin typeface="DM Sans Bold"/>
                  <a:hlinkClick r:id="rId4" action="ppaction://hlinksldjump"/>
                </a:rPr>
                <a:t>KEMBALI KE DAFTAR ISI</a:t>
              </a:r>
            </a:p>
          </p:txBody>
        </p:sp>
      </p:grpSp>
      <p:sp>
        <p:nvSpPr>
          <p:cNvPr id="9" name="TextBox 9"/>
          <p:cNvSpPr txBox="1"/>
          <p:nvPr/>
        </p:nvSpPr>
        <p:spPr>
          <a:xfrm>
            <a:off x="2085383" y="3168180"/>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Melibatkan pengujian antarmuka pengguna dan proses input - output</a:t>
            </a:r>
          </a:p>
          <a:p>
            <a:pPr algn="just">
              <a:lnSpc>
                <a:spcPts val="4060"/>
              </a:lnSpc>
            </a:pPr>
            <a:endParaRPr lang="en-US" sz="2900">
              <a:solidFill>
                <a:srgbClr val="000000"/>
              </a:solidFill>
              <a:latin typeface="DM Sans"/>
            </a:endParaRPr>
          </a:p>
        </p:txBody>
      </p:sp>
      <p:sp>
        <p:nvSpPr>
          <p:cNvPr id="10" name="TextBox 10"/>
          <p:cNvSpPr txBox="1"/>
          <p:nvPr/>
        </p:nvSpPr>
        <p:spPr>
          <a:xfrm>
            <a:off x="1028700" y="3864396"/>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White-box Testing</a:t>
            </a:r>
          </a:p>
        </p:txBody>
      </p:sp>
      <p:sp>
        <p:nvSpPr>
          <p:cNvPr id="11" name="TextBox 11"/>
          <p:cNvSpPr txBox="1"/>
          <p:nvPr/>
        </p:nvSpPr>
        <p:spPr>
          <a:xfrm>
            <a:off x="2085383" y="4420656"/>
            <a:ext cx="15173917" cy="49784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Melibatkan pengujian </a:t>
            </a:r>
            <a:r>
              <a:rPr lang="en-US" sz="2900">
                <a:solidFill>
                  <a:srgbClr val="000000"/>
                </a:solidFill>
                <a:latin typeface="DM Sans Italics"/>
              </a:rPr>
              <a:t>functional behaviour </a:t>
            </a:r>
            <a:r>
              <a:rPr lang="en-US" sz="2900">
                <a:solidFill>
                  <a:srgbClr val="000000"/>
                </a:solidFill>
                <a:latin typeface="DM Sans"/>
              </a:rPr>
              <a:t>aplikasi perangkat lunak</a:t>
            </a:r>
          </a:p>
        </p:txBody>
      </p:sp>
      <p:sp>
        <p:nvSpPr>
          <p:cNvPr id="12" name="TextBox 12"/>
          <p:cNvSpPr txBox="1"/>
          <p:nvPr/>
        </p:nvSpPr>
        <p:spPr>
          <a:xfrm>
            <a:off x="941242" y="5147096"/>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Grey-box Testing</a:t>
            </a:r>
          </a:p>
        </p:txBody>
      </p:sp>
      <p:sp>
        <p:nvSpPr>
          <p:cNvPr id="13" name="TextBox 13"/>
          <p:cNvSpPr txBox="1"/>
          <p:nvPr/>
        </p:nvSpPr>
        <p:spPr>
          <a:xfrm>
            <a:off x="1997925" y="5703356"/>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Digunakan untuk menjalankan rangkaian pengujian, metode pengujian, kasus pengujian, dan melakukan analisis risiko.</a:t>
            </a:r>
          </a:p>
        </p:txBody>
      </p:sp>
      <p:sp>
        <p:nvSpPr>
          <p:cNvPr id="14" name="TextBox 14"/>
          <p:cNvSpPr txBox="1"/>
          <p:nvPr/>
        </p:nvSpPr>
        <p:spPr>
          <a:xfrm>
            <a:off x="14244573" y="9220200"/>
            <a:ext cx="3014727" cy="306705"/>
          </a:xfrm>
          <a:prstGeom prst="rect">
            <a:avLst/>
          </a:prstGeom>
        </p:spPr>
        <p:txBody>
          <a:bodyPr lIns="0" tIns="0" rIns="0" bIns="0" rtlCol="0" anchor="t">
            <a:spAutoFit/>
          </a:bodyPr>
          <a:lstStyle/>
          <a:p>
            <a:pPr>
              <a:lnSpc>
                <a:spcPts val="2520"/>
              </a:lnSpc>
            </a:pPr>
            <a:r>
              <a:rPr lang="en-US" sz="1800">
                <a:solidFill>
                  <a:srgbClr val="3AB85C"/>
                </a:solidFill>
                <a:latin typeface="DM Sans Bold"/>
              </a:rPr>
              <a:t>Sumber: </a:t>
            </a:r>
            <a:r>
              <a:rPr lang="en-US" sz="1800" u="sng">
                <a:solidFill>
                  <a:srgbClr val="3AB85C"/>
                </a:solidFill>
                <a:latin typeface="DM Sans Bold"/>
                <a:hlinkClick r:id="rId5" tooltip="https://www.guru99.com/unit-testing-guide.html"/>
              </a:rPr>
              <a:t>Website Guru99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71895" y="1028700"/>
            <a:ext cx="9944211" cy="1326542"/>
            <a:chOff x="0" y="0"/>
            <a:chExt cx="2078779" cy="277306"/>
          </a:xfrm>
        </p:grpSpPr>
        <p:sp>
          <p:nvSpPr>
            <p:cNvPr id="3" name="Freeform 3"/>
            <p:cNvSpPr/>
            <p:nvPr/>
          </p:nvSpPr>
          <p:spPr>
            <a:xfrm>
              <a:off x="0" y="0"/>
              <a:ext cx="2078779" cy="277306"/>
            </a:xfrm>
            <a:custGeom>
              <a:avLst/>
              <a:gdLst/>
              <a:ahLst/>
              <a:cxnLst/>
              <a:rect l="l" t="t" r="r" b="b"/>
              <a:pathLst>
                <a:path w="2078779" h="277306">
                  <a:moveTo>
                    <a:pt x="73182" y="0"/>
                  </a:moveTo>
                  <a:lnTo>
                    <a:pt x="2005596" y="0"/>
                  </a:lnTo>
                  <a:cubicBezTo>
                    <a:pt x="2025006" y="0"/>
                    <a:pt x="2043620" y="7710"/>
                    <a:pt x="2057344" y="21435"/>
                  </a:cubicBezTo>
                  <a:cubicBezTo>
                    <a:pt x="2071069" y="35159"/>
                    <a:pt x="2078779" y="53773"/>
                    <a:pt x="2078779" y="73182"/>
                  </a:cubicBezTo>
                  <a:lnTo>
                    <a:pt x="2078779" y="204123"/>
                  </a:lnTo>
                  <a:cubicBezTo>
                    <a:pt x="2078779" y="244541"/>
                    <a:pt x="2046014" y="277306"/>
                    <a:pt x="2005596" y="277306"/>
                  </a:cubicBezTo>
                  <a:lnTo>
                    <a:pt x="73182" y="277306"/>
                  </a:lnTo>
                  <a:cubicBezTo>
                    <a:pt x="32765" y="277306"/>
                    <a:pt x="0" y="244541"/>
                    <a:pt x="0" y="204123"/>
                  </a:cubicBezTo>
                  <a:lnTo>
                    <a:pt x="0" y="73182"/>
                  </a:lnTo>
                  <a:cubicBezTo>
                    <a:pt x="0" y="32765"/>
                    <a:pt x="32765" y="0"/>
                    <a:pt x="73182" y="0"/>
                  </a:cubicBezTo>
                  <a:close/>
                </a:path>
              </a:pathLst>
            </a:custGeom>
            <a:solidFill>
              <a:srgbClr val="3AB85C"/>
            </a:solidFill>
          </p:spPr>
          <p:txBody>
            <a:bodyPr/>
            <a:lstStyle/>
            <a:p>
              <a:endParaRPr lang="en-ID"/>
            </a:p>
          </p:txBody>
        </p:sp>
        <p:sp>
          <p:nvSpPr>
            <p:cNvPr id="4" name="TextBox 4"/>
            <p:cNvSpPr txBox="1"/>
            <p:nvPr/>
          </p:nvSpPr>
          <p:spPr>
            <a:xfrm>
              <a:off x="0" y="-123825"/>
              <a:ext cx="2078779"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Kelebihan Unit Testing</a:t>
              </a:r>
            </a:p>
          </p:txBody>
        </p:sp>
      </p:grpSp>
      <p:sp>
        <p:nvSpPr>
          <p:cNvPr id="5" name="TextBox 5"/>
          <p:cNvSpPr txBox="1"/>
          <p:nvPr/>
        </p:nvSpPr>
        <p:spPr>
          <a:xfrm>
            <a:off x="1028700" y="2611920"/>
            <a:ext cx="16230600" cy="4442460"/>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DM Sans Italics"/>
              </a:rPr>
              <a:t>Developer</a:t>
            </a:r>
            <a:r>
              <a:rPr lang="en-US" sz="3600">
                <a:solidFill>
                  <a:srgbClr val="000000"/>
                </a:solidFill>
                <a:latin typeface="DM Sans"/>
              </a:rPr>
              <a:t> dapat memahami cara menggunakan dan memahami fungsionalitas suatu unit dengan melihat pengujian unit.</a:t>
            </a:r>
          </a:p>
          <a:p>
            <a:pPr marL="777240" lvl="1" indent="-388620" algn="just">
              <a:lnSpc>
                <a:spcPts val="5040"/>
              </a:lnSpc>
              <a:buFont typeface="Arial"/>
              <a:buChar char="•"/>
            </a:pPr>
            <a:r>
              <a:rPr lang="en-US" sz="3600">
                <a:solidFill>
                  <a:srgbClr val="000000"/>
                </a:solidFill>
                <a:latin typeface="DM Sans"/>
              </a:rPr>
              <a:t>Pengujian unit membantu </a:t>
            </a:r>
            <a:r>
              <a:rPr lang="en-US" sz="3600">
                <a:solidFill>
                  <a:srgbClr val="000000"/>
                </a:solidFill>
                <a:latin typeface="DM Sans Italics"/>
              </a:rPr>
              <a:t>developer</a:t>
            </a:r>
            <a:r>
              <a:rPr lang="en-US" sz="3600">
                <a:solidFill>
                  <a:srgbClr val="000000"/>
                </a:solidFill>
                <a:latin typeface="DM Sans"/>
              </a:rPr>
              <a:t> memeriksa dan memastikan bahwa kode berfungsi dengan baik, bahkan setelah perubahan.</a:t>
            </a:r>
          </a:p>
          <a:p>
            <a:pPr marL="777240" lvl="1" indent="-388620" algn="just">
              <a:lnSpc>
                <a:spcPts val="5040"/>
              </a:lnSpc>
              <a:buFont typeface="Arial"/>
              <a:buChar char="•"/>
            </a:pPr>
            <a:r>
              <a:rPr lang="en-US" sz="3600">
                <a:solidFill>
                  <a:srgbClr val="000000"/>
                </a:solidFill>
                <a:latin typeface="DM Sans"/>
              </a:rPr>
              <a:t>Karena sifat modular dari pengujian unit, dapat dilakukan pengujian pada bagian </a:t>
            </a:r>
            <a:r>
              <a:rPr lang="en-US" sz="3600">
                <a:solidFill>
                  <a:srgbClr val="000000"/>
                </a:solidFill>
                <a:latin typeface="DM Sans Italics"/>
              </a:rPr>
              <a:t>project</a:t>
            </a:r>
            <a:r>
              <a:rPr lang="en-US" sz="3600">
                <a:solidFill>
                  <a:srgbClr val="000000"/>
                </a:solidFill>
                <a:latin typeface="DM Sans"/>
              </a:rPr>
              <a:t> tanpa menunggu bagian lain selesai.</a:t>
            </a:r>
          </a:p>
          <a:p>
            <a:pPr algn="just">
              <a:lnSpc>
                <a:spcPts val="5040"/>
              </a:lnSpc>
            </a:pPr>
            <a:endParaRPr lang="en-US" sz="3600">
              <a:solidFill>
                <a:srgbClr val="000000"/>
              </a:solidFill>
              <a:latin typeface="DM Sans"/>
            </a:endParaRP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AB85C"/>
                  </a:solidFill>
                  <a:latin typeface="DM Sans Bold"/>
                  <a:hlinkClick r:id="rId4" action="ppaction://hlinksldjump"/>
                </a:rPr>
                <a:t>KEMBALI KE DAFTAR ISI</a:t>
              </a:r>
            </a:p>
          </p:txBody>
        </p:sp>
      </p:grpSp>
      <p:sp>
        <p:nvSpPr>
          <p:cNvPr id="9" name="TextBox 9"/>
          <p:cNvSpPr txBox="1"/>
          <p:nvPr/>
        </p:nvSpPr>
        <p:spPr>
          <a:xfrm>
            <a:off x="14254098" y="9220200"/>
            <a:ext cx="3014727" cy="306705"/>
          </a:xfrm>
          <a:prstGeom prst="rect">
            <a:avLst/>
          </a:prstGeom>
        </p:spPr>
        <p:txBody>
          <a:bodyPr lIns="0" tIns="0" rIns="0" bIns="0" rtlCol="0" anchor="t">
            <a:spAutoFit/>
          </a:bodyPr>
          <a:lstStyle/>
          <a:p>
            <a:pPr>
              <a:lnSpc>
                <a:spcPts val="2520"/>
              </a:lnSpc>
            </a:pPr>
            <a:r>
              <a:rPr lang="en-US" sz="1800">
                <a:solidFill>
                  <a:srgbClr val="3AB85C"/>
                </a:solidFill>
                <a:latin typeface="DM Sans Bold"/>
              </a:rPr>
              <a:t>Sumber: </a:t>
            </a:r>
            <a:r>
              <a:rPr lang="en-US" sz="1800" u="sng">
                <a:solidFill>
                  <a:srgbClr val="3AB85C"/>
                </a:solidFill>
                <a:latin typeface="DM Sans Bold"/>
                <a:hlinkClick r:id="rId5" tooltip="https://www.guru99.com/unit-testing-guide.html"/>
              </a:rPr>
              <a:t>Website Guru99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54342" y="1028700"/>
            <a:ext cx="10379316" cy="1326542"/>
            <a:chOff x="0" y="0"/>
            <a:chExt cx="2169735" cy="277306"/>
          </a:xfrm>
        </p:grpSpPr>
        <p:sp>
          <p:nvSpPr>
            <p:cNvPr id="3" name="Freeform 3"/>
            <p:cNvSpPr/>
            <p:nvPr/>
          </p:nvSpPr>
          <p:spPr>
            <a:xfrm>
              <a:off x="0" y="0"/>
              <a:ext cx="2169735" cy="277306"/>
            </a:xfrm>
            <a:custGeom>
              <a:avLst/>
              <a:gdLst/>
              <a:ahLst/>
              <a:cxnLst/>
              <a:rect l="l" t="t" r="r" b="b"/>
              <a:pathLst>
                <a:path w="2169735" h="277306">
                  <a:moveTo>
                    <a:pt x="70114" y="0"/>
                  </a:moveTo>
                  <a:lnTo>
                    <a:pt x="2099620" y="0"/>
                  </a:lnTo>
                  <a:cubicBezTo>
                    <a:pt x="2138344" y="0"/>
                    <a:pt x="2169735" y="31391"/>
                    <a:pt x="2169735" y="70114"/>
                  </a:cubicBezTo>
                  <a:lnTo>
                    <a:pt x="2169735" y="207191"/>
                  </a:lnTo>
                  <a:cubicBezTo>
                    <a:pt x="2169735" y="225787"/>
                    <a:pt x="2162348" y="243621"/>
                    <a:pt x="2149199" y="256770"/>
                  </a:cubicBezTo>
                  <a:cubicBezTo>
                    <a:pt x="2136050" y="269919"/>
                    <a:pt x="2118216" y="277306"/>
                    <a:pt x="2099620" y="277306"/>
                  </a:cubicBezTo>
                  <a:lnTo>
                    <a:pt x="70114" y="277306"/>
                  </a:lnTo>
                  <a:cubicBezTo>
                    <a:pt x="31391" y="277306"/>
                    <a:pt x="0" y="245914"/>
                    <a:pt x="0" y="207191"/>
                  </a:cubicBezTo>
                  <a:lnTo>
                    <a:pt x="0" y="70114"/>
                  </a:lnTo>
                  <a:cubicBezTo>
                    <a:pt x="0" y="31391"/>
                    <a:pt x="31391" y="0"/>
                    <a:pt x="70114" y="0"/>
                  </a:cubicBezTo>
                  <a:close/>
                </a:path>
              </a:pathLst>
            </a:custGeom>
            <a:solidFill>
              <a:srgbClr val="3AB85C"/>
            </a:solidFill>
          </p:spPr>
          <p:txBody>
            <a:bodyPr/>
            <a:lstStyle/>
            <a:p>
              <a:endParaRPr lang="en-ID"/>
            </a:p>
          </p:txBody>
        </p:sp>
        <p:sp>
          <p:nvSpPr>
            <p:cNvPr id="4" name="TextBox 4"/>
            <p:cNvSpPr txBox="1"/>
            <p:nvPr/>
          </p:nvSpPr>
          <p:spPr>
            <a:xfrm>
              <a:off x="0" y="-123825"/>
              <a:ext cx="2169735"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Kekurangan Unit Testing</a:t>
              </a:r>
            </a:p>
          </p:txBody>
        </p:sp>
      </p:grpSp>
      <p:sp>
        <p:nvSpPr>
          <p:cNvPr id="5" name="TextBox 5"/>
          <p:cNvSpPr txBox="1"/>
          <p:nvPr/>
        </p:nvSpPr>
        <p:spPr>
          <a:xfrm>
            <a:off x="1028700" y="2611920"/>
            <a:ext cx="16230600" cy="4442460"/>
          </a:xfrm>
          <a:prstGeom prst="rect">
            <a:avLst/>
          </a:prstGeom>
        </p:spPr>
        <p:txBody>
          <a:bodyPr lIns="0" tIns="0" rIns="0" bIns="0" rtlCol="0" anchor="t">
            <a:spAutoFit/>
          </a:bodyPr>
          <a:lstStyle/>
          <a:p>
            <a:pPr marL="777240" lvl="1" indent="-388620" algn="just">
              <a:lnSpc>
                <a:spcPts val="5040"/>
              </a:lnSpc>
              <a:buFont typeface="Arial"/>
              <a:buChar char="•"/>
            </a:pPr>
            <a:r>
              <a:rPr lang="en-US" sz="3600">
                <a:solidFill>
                  <a:srgbClr val="000000"/>
                </a:solidFill>
                <a:latin typeface="DM Sans Italics"/>
              </a:rPr>
              <a:t>Developer</a:t>
            </a:r>
            <a:r>
              <a:rPr lang="en-US" sz="3600">
                <a:solidFill>
                  <a:srgbClr val="000000"/>
                </a:solidFill>
                <a:latin typeface="DM Sans"/>
              </a:rPr>
              <a:t> dapat memahami cara menggunakan dan memahami fungsionalitas suatu unit dengan melihat pengujian unit.</a:t>
            </a:r>
          </a:p>
          <a:p>
            <a:pPr marL="777240" lvl="1" indent="-388620" algn="just">
              <a:lnSpc>
                <a:spcPts val="5040"/>
              </a:lnSpc>
              <a:buFont typeface="Arial"/>
              <a:buChar char="•"/>
            </a:pPr>
            <a:r>
              <a:rPr lang="en-US" sz="3600">
                <a:solidFill>
                  <a:srgbClr val="000000"/>
                </a:solidFill>
                <a:latin typeface="DM Sans"/>
              </a:rPr>
              <a:t>Pengujian unit membantu </a:t>
            </a:r>
            <a:r>
              <a:rPr lang="en-US" sz="3600">
                <a:solidFill>
                  <a:srgbClr val="000000"/>
                </a:solidFill>
                <a:latin typeface="DM Sans Italics"/>
              </a:rPr>
              <a:t>developer</a:t>
            </a:r>
            <a:r>
              <a:rPr lang="en-US" sz="3600">
                <a:solidFill>
                  <a:srgbClr val="000000"/>
                </a:solidFill>
                <a:latin typeface="DM Sans"/>
              </a:rPr>
              <a:t> memeriksa dan memastikan bahwa kode berfungsi dengan baik, bahkan setelah perubahan.</a:t>
            </a:r>
          </a:p>
          <a:p>
            <a:pPr marL="777240" lvl="1" indent="-388620" algn="just">
              <a:lnSpc>
                <a:spcPts val="5040"/>
              </a:lnSpc>
              <a:buFont typeface="Arial"/>
              <a:buChar char="•"/>
            </a:pPr>
            <a:r>
              <a:rPr lang="en-US" sz="3600">
                <a:solidFill>
                  <a:srgbClr val="000000"/>
                </a:solidFill>
                <a:latin typeface="DM Sans"/>
              </a:rPr>
              <a:t>Karena sifat modular dari pengujian unit, dapat dilakukan pengujian pada bagian </a:t>
            </a:r>
            <a:r>
              <a:rPr lang="en-US" sz="3600">
                <a:solidFill>
                  <a:srgbClr val="000000"/>
                </a:solidFill>
                <a:latin typeface="DM Sans Italics"/>
              </a:rPr>
              <a:t>project</a:t>
            </a:r>
            <a:r>
              <a:rPr lang="en-US" sz="3600">
                <a:solidFill>
                  <a:srgbClr val="000000"/>
                </a:solidFill>
                <a:latin typeface="DM Sans"/>
              </a:rPr>
              <a:t> tanpa menunggu bagian lain selesai.</a:t>
            </a:r>
          </a:p>
          <a:p>
            <a:pPr algn="just">
              <a:lnSpc>
                <a:spcPts val="5040"/>
              </a:lnSpc>
            </a:pPr>
            <a:endParaRPr lang="en-US" sz="3600">
              <a:solidFill>
                <a:srgbClr val="000000"/>
              </a:solidFill>
              <a:latin typeface="DM Sans"/>
            </a:endParaRP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3AB85C"/>
                  </a:solidFill>
                  <a:latin typeface="DM Sans Bold"/>
                  <a:hlinkClick r:id="rId4" action="ppaction://hlinksldjump"/>
                </a:rPr>
                <a:t>KEMBALI KE DAFTAR ISI</a:t>
              </a:r>
            </a:p>
          </p:txBody>
        </p:sp>
      </p:grpSp>
      <p:sp>
        <p:nvSpPr>
          <p:cNvPr id="9" name="TextBox 9"/>
          <p:cNvSpPr txBox="1"/>
          <p:nvPr/>
        </p:nvSpPr>
        <p:spPr>
          <a:xfrm>
            <a:off x="14244573" y="9220200"/>
            <a:ext cx="3014727" cy="306705"/>
          </a:xfrm>
          <a:prstGeom prst="rect">
            <a:avLst/>
          </a:prstGeom>
        </p:spPr>
        <p:txBody>
          <a:bodyPr lIns="0" tIns="0" rIns="0" bIns="0" rtlCol="0" anchor="t">
            <a:spAutoFit/>
          </a:bodyPr>
          <a:lstStyle/>
          <a:p>
            <a:pPr>
              <a:lnSpc>
                <a:spcPts val="2520"/>
              </a:lnSpc>
            </a:pPr>
            <a:r>
              <a:rPr lang="en-US" sz="1800">
                <a:solidFill>
                  <a:srgbClr val="3AB85C"/>
                </a:solidFill>
                <a:latin typeface="DM Sans Bold"/>
              </a:rPr>
              <a:t>Sumber: </a:t>
            </a:r>
            <a:r>
              <a:rPr lang="en-US" sz="1800" u="sng">
                <a:solidFill>
                  <a:srgbClr val="3AB85C"/>
                </a:solidFill>
                <a:latin typeface="DM Sans Bold"/>
                <a:hlinkClick r:id="rId5" tooltip="https://www.guru99.com/unit-testing-guide.html"/>
              </a:rPr>
              <a:t>Website Guru99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42794" y="2133492"/>
            <a:ext cx="6361759" cy="1326542"/>
            <a:chOff x="0" y="0"/>
            <a:chExt cx="1329888" cy="277306"/>
          </a:xfrm>
        </p:grpSpPr>
        <p:sp>
          <p:nvSpPr>
            <p:cNvPr id="3" name="Freeform 3"/>
            <p:cNvSpPr/>
            <p:nvPr/>
          </p:nvSpPr>
          <p:spPr>
            <a:xfrm>
              <a:off x="0" y="0"/>
              <a:ext cx="1329888" cy="277306"/>
            </a:xfrm>
            <a:custGeom>
              <a:avLst/>
              <a:gdLst/>
              <a:ahLst/>
              <a:cxnLst/>
              <a:rect l="l" t="t" r="r" b="b"/>
              <a:pathLst>
                <a:path w="1329888" h="277306">
                  <a:moveTo>
                    <a:pt x="114393" y="0"/>
                  </a:moveTo>
                  <a:lnTo>
                    <a:pt x="1215495" y="0"/>
                  </a:lnTo>
                  <a:cubicBezTo>
                    <a:pt x="1245834" y="0"/>
                    <a:pt x="1274931" y="12052"/>
                    <a:pt x="1296383" y="33505"/>
                  </a:cubicBezTo>
                  <a:cubicBezTo>
                    <a:pt x="1317836" y="54958"/>
                    <a:pt x="1329888" y="84054"/>
                    <a:pt x="1329888" y="114393"/>
                  </a:cubicBezTo>
                  <a:lnTo>
                    <a:pt x="1329888" y="162913"/>
                  </a:lnTo>
                  <a:cubicBezTo>
                    <a:pt x="1329888" y="193252"/>
                    <a:pt x="1317836" y="222348"/>
                    <a:pt x="1296383" y="243801"/>
                  </a:cubicBezTo>
                  <a:cubicBezTo>
                    <a:pt x="1274931" y="265254"/>
                    <a:pt x="1245834" y="277306"/>
                    <a:pt x="1215495" y="277306"/>
                  </a:cubicBezTo>
                  <a:lnTo>
                    <a:pt x="114393" y="277306"/>
                  </a:lnTo>
                  <a:cubicBezTo>
                    <a:pt x="84054" y="277306"/>
                    <a:pt x="54958" y="265254"/>
                    <a:pt x="33505" y="243801"/>
                  </a:cubicBezTo>
                  <a:cubicBezTo>
                    <a:pt x="12052" y="222348"/>
                    <a:pt x="0" y="193252"/>
                    <a:pt x="0" y="162913"/>
                  </a:cubicBezTo>
                  <a:lnTo>
                    <a:pt x="0" y="114393"/>
                  </a:lnTo>
                  <a:cubicBezTo>
                    <a:pt x="0" y="84054"/>
                    <a:pt x="12052" y="54958"/>
                    <a:pt x="33505" y="33505"/>
                  </a:cubicBezTo>
                  <a:cubicBezTo>
                    <a:pt x="54958" y="12052"/>
                    <a:pt x="84054" y="0"/>
                    <a:pt x="114393" y="0"/>
                  </a:cubicBezTo>
                  <a:close/>
                </a:path>
              </a:pathLst>
            </a:custGeom>
            <a:solidFill>
              <a:srgbClr val="8E77F8"/>
            </a:solidFill>
          </p:spPr>
          <p:txBody>
            <a:bodyPr/>
            <a:lstStyle/>
            <a:p>
              <a:endParaRPr lang="en-ID"/>
            </a:p>
          </p:txBody>
        </p:sp>
        <p:sp>
          <p:nvSpPr>
            <p:cNvPr id="4" name="TextBox 4"/>
            <p:cNvSpPr txBox="1"/>
            <p:nvPr/>
          </p:nvSpPr>
          <p:spPr>
            <a:xfrm>
              <a:off x="0" y="-123825"/>
              <a:ext cx="1329888"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Whitebox Test</a:t>
              </a:r>
            </a:p>
          </p:txBody>
        </p:sp>
      </p:grpSp>
      <p:sp>
        <p:nvSpPr>
          <p:cNvPr id="5" name="TextBox 5"/>
          <p:cNvSpPr txBox="1"/>
          <p:nvPr/>
        </p:nvSpPr>
        <p:spPr>
          <a:xfrm>
            <a:off x="8909753" y="3917234"/>
            <a:ext cx="8027842" cy="3166110"/>
          </a:xfrm>
          <a:prstGeom prst="rect">
            <a:avLst/>
          </a:prstGeom>
        </p:spPr>
        <p:txBody>
          <a:bodyPr lIns="0" tIns="0" rIns="0" bIns="0" rtlCol="0" anchor="t">
            <a:spAutoFit/>
          </a:bodyPr>
          <a:lstStyle/>
          <a:p>
            <a:pPr marL="0" lvl="0" indent="0" algn="ctr">
              <a:lnSpc>
                <a:spcPts val="5040"/>
              </a:lnSpc>
              <a:spcBef>
                <a:spcPct val="0"/>
              </a:spcBef>
            </a:pPr>
            <a:r>
              <a:rPr lang="en-US" sz="3600">
                <a:solidFill>
                  <a:srgbClr val="000000"/>
                </a:solidFill>
                <a:latin typeface="DM Sans"/>
              </a:rPr>
              <a:t>White Box Testing adalah salah satu cara untuk menguji suatu aplikasi atau software dengan melihat modul untuk memeriksa dan menganalisis kode program</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9" name="Freeform 9"/>
          <p:cNvSpPr/>
          <p:nvPr/>
        </p:nvSpPr>
        <p:spPr>
          <a:xfrm flipH="1">
            <a:off x="-765412" y="1727479"/>
            <a:ext cx="8577427" cy="6425273"/>
          </a:xfrm>
          <a:custGeom>
            <a:avLst/>
            <a:gdLst/>
            <a:ahLst/>
            <a:cxnLst/>
            <a:rect l="l" t="t" r="r" b="b"/>
            <a:pathLst>
              <a:path w="8577427" h="6425273">
                <a:moveTo>
                  <a:pt x="8577428" y="0"/>
                </a:moveTo>
                <a:lnTo>
                  <a:pt x="0" y="0"/>
                </a:lnTo>
                <a:lnTo>
                  <a:pt x="0" y="6425273"/>
                </a:lnTo>
                <a:lnTo>
                  <a:pt x="8577428" y="6425273"/>
                </a:lnTo>
                <a:lnTo>
                  <a:pt x="8577428"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10" name="TextBox 10"/>
          <p:cNvSpPr txBox="1"/>
          <p:nvPr/>
        </p:nvSpPr>
        <p:spPr>
          <a:xfrm>
            <a:off x="13995942" y="9220200"/>
            <a:ext cx="3263358" cy="306705"/>
          </a:xfrm>
          <a:prstGeom prst="rect">
            <a:avLst/>
          </a:prstGeom>
        </p:spPr>
        <p:txBody>
          <a:bodyPr lIns="0" tIns="0" rIns="0" bIns="0" rtlCol="0" anchor="t">
            <a:spAutoFit/>
          </a:bodyPr>
          <a:lstStyle/>
          <a:p>
            <a:pPr>
              <a:lnSpc>
                <a:spcPts val="2520"/>
              </a:lnSpc>
            </a:pPr>
            <a:r>
              <a:rPr lang="en-US" sz="1800">
                <a:solidFill>
                  <a:srgbClr val="8E77F8"/>
                </a:solidFill>
                <a:latin typeface="DM Sans Bold"/>
              </a:rPr>
              <a:t>Sumber: </a:t>
            </a:r>
            <a:r>
              <a:rPr lang="en-US" sz="1800" u="sng">
                <a:solidFill>
                  <a:srgbClr val="8E77F8"/>
                </a:solidFill>
                <a:latin typeface="DM Sans Bold"/>
                <a:hlinkClick r:id="rId7" tooltip="https://socs.binus.ac.id/2020/07/02/teknik-dalam-white-box-dan-black-box-testing/"/>
              </a:rPr>
              <a:t>Website SoCS Binus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07724" y="1028700"/>
            <a:ext cx="10472552" cy="1326542"/>
            <a:chOff x="0" y="0"/>
            <a:chExt cx="2189225" cy="277306"/>
          </a:xfrm>
        </p:grpSpPr>
        <p:sp>
          <p:nvSpPr>
            <p:cNvPr id="3" name="Freeform 3"/>
            <p:cNvSpPr/>
            <p:nvPr/>
          </p:nvSpPr>
          <p:spPr>
            <a:xfrm>
              <a:off x="0" y="0"/>
              <a:ext cx="2189225" cy="277306"/>
            </a:xfrm>
            <a:custGeom>
              <a:avLst/>
              <a:gdLst/>
              <a:ahLst/>
              <a:cxnLst/>
              <a:rect l="l" t="t" r="r" b="b"/>
              <a:pathLst>
                <a:path w="2189225" h="277306">
                  <a:moveTo>
                    <a:pt x="69490" y="0"/>
                  </a:moveTo>
                  <a:lnTo>
                    <a:pt x="2119735" y="0"/>
                  </a:lnTo>
                  <a:cubicBezTo>
                    <a:pt x="2138165" y="0"/>
                    <a:pt x="2155840" y="7321"/>
                    <a:pt x="2168872" y="20353"/>
                  </a:cubicBezTo>
                  <a:cubicBezTo>
                    <a:pt x="2181904" y="33385"/>
                    <a:pt x="2189225" y="51060"/>
                    <a:pt x="2189225" y="69490"/>
                  </a:cubicBezTo>
                  <a:lnTo>
                    <a:pt x="2189225" y="207816"/>
                  </a:lnTo>
                  <a:cubicBezTo>
                    <a:pt x="2189225" y="226246"/>
                    <a:pt x="2181904" y="243921"/>
                    <a:pt x="2168872" y="256953"/>
                  </a:cubicBezTo>
                  <a:cubicBezTo>
                    <a:pt x="2155840" y="269985"/>
                    <a:pt x="2138165" y="277306"/>
                    <a:pt x="2119735" y="277306"/>
                  </a:cubicBezTo>
                  <a:lnTo>
                    <a:pt x="69490" y="277306"/>
                  </a:lnTo>
                  <a:cubicBezTo>
                    <a:pt x="51060" y="277306"/>
                    <a:pt x="33385" y="269985"/>
                    <a:pt x="20353" y="256953"/>
                  </a:cubicBezTo>
                  <a:cubicBezTo>
                    <a:pt x="7321" y="243921"/>
                    <a:pt x="0" y="226246"/>
                    <a:pt x="0" y="207816"/>
                  </a:cubicBezTo>
                  <a:lnTo>
                    <a:pt x="0" y="69490"/>
                  </a:lnTo>
                  <a:cubicBezTo>
                    <a:pt x="0" y="51060"/>
                    <a:pt x="7321" y="33385"/>
                    <a:pt x="20353" y="20353"/>
                  </a:cubicBezTo>
                  <a:cubicBezTo>
                    <a:pt x="33385" y="7321"/>
                    <a:pt x="51060" y="0"/>
                    <a:pt x="69490" y="0"/>
                  </a:cubicBezTo>
                  <a:close/>
                </a:path>
              </a:pathLst>
            </a:custGeom>
            <a:solidFill>
              <a:srgbClr val="8E77F8"/>
            </a:solidFill>
          </p:spPr>
          <p:txBody>
            <a:bodyPr/>
            <a:lstStyle/>
            <a:p>
              <a:endParaRPr lang="en-ID"/>
            </a:p>
          </p:txBody>
        </p:sp>
        <p:sp>
          <p:nvSpPr>
            <p:cNvPr id="4" name="TextBox 4"/>
            <p:cNvSpPr txBox="1"/>
            <p:nvPr/>
          </p:nvSpPr>
          <p:spPr>
            <a:xfrm>
              <a:off x="0" y="-123825"/>
              <a:ext cx="2189225" cy="401131"/>
            </a:xfrm>
            <a:prstGeom prst="rect">
              <a:avLst/>
            </a:prstGeom>
          </p:spPr>
          <p:txBody>
            <a:bodyPr lIns="50800" tIns="50800" rIns="50800" bIns="50800" rtlCol="0" anchor="ctr"/>
            <a:lstStyle/>
            <a:p>
              <a:pPr algn="ctr">
                <a:lnSpc>
                  <a:spcPts val="8959"/>
                </a:lnSpc>
              </a:pPr>
              <a:r>
                <a:rPr lang="en-US" sz="6399">
                  <a:solidFill>
                    <a:srgbClr val="FFFFFF"/>
                  </a:solidFill>
                  <a:latin typeface="DM Sans Bold"/>
                </a:rPr>
                <a:t>Teknik Whitebox Testing</a:t>
              </a:r>
            </a:p>
          </p:txBody>
        </p:sp>
      </p:grpSp>
      <p:sp>
        <p:nvSpPr>
          <p:cNvPr id="5" name="TextBox 5"/>
          <p:cNvSpPr txBox="1"/>
          <p:nvPr/>
        </p:nvSpPr>
        <p:spPr>
          <a:xfrm>
            <a:off x="1028700" y="2611920"/>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Basis Path Testing</a:t>
            </a:r>
          </a:p>
        </p:txBody>
      </p:sp>
      <p:grpSp>
        <p:nvGrpSpPr>
          <p:cNvPr id="6" name="Group 6"/>
          <p:cNvGrpSpPr/>
          <p:nvPr/>
        </p:nvGrpSpPr>
        <p:grpSpPr>
          <a:xfrm>
            <a:off x="1028700" y="9258300"/>
            <a:ext cx="3445587" cy="268605"/>
            <a:chOff x="0" y="0"/>
            <a:chExt cx="4594116" cy="358140"/>
          </a:xfrm>
        </p:grpSpPr>
        <p:sp>
          <p:nvSpPr>
            <p:cNvPr id="7" name="Freeform 7"/>
            <p:cNvSpPr/>
            <p:nvPr/>
          </p:nvSpPr>
          <p:spPr>
            <a:xfrm>
              <a:off x="0" y="65535"/>
              <a:ext cx="480026" cy="226922"/>
            </a:xfrm>
            <a:custGeom>
              <a:avLst/>
              <a:gdLst/>
              <a:ahLst/>
              <a:cxnLst/>
              <a:rect l="l" t="t" r="r" b="b"/>
              <a:pathLst>
                <a:path w="480026" h="226922">
                  <a:moveTo>
                    <a:pt x="0" y="0"/>
                  </a:moveTo>
                  <a:lnTo>
                    <a:pt x="480026" y="0"/>
                  </a:lnTo>
                  <a:lnTo>
                    <a:pt x="480026" y="226921"/>
                  </a:lnTo>
                  <a:lnTo>
                    <a:pt x="0" y="226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8" name="TextBox 8"/>
            <p:cNvSpPr txBox="1"/>
            <p:nvPr/>
          </p:nvSpPr>
          <p:spPr>
            <a:xfrm>
              <a:off x="723900" y="-38100"/>
              <a:ext cx="3870216" cy="396240"/>
            </a:xfrm>
            <a:prstGeom prst="rect">
              <a:avLst/>
            </a:prstGeom>
          </p:spPr>
          <p:txBody>
            <a:bodyPr lIns="0" tIns="0" rIns="0" bIns="0" rtlCol="0" anchor="t">
              <a:spAutoFit/>
            </a:bodyPr>
            <a:lstStyle/>
            <a:p>
              <a:pPr>
                <a:lnSpc>
                  <a:spcPts val="2520"/>
                </a:lnSpc>
              </a:pPr>
              <a:r>
                <a:rPr lang="en-US" sz="1800" u="sng">
                  <a:solidFill>
                    <a:srgbClr val="8E77F8"/>
                  </a:solidFill>
                  <a:latin typeface="DM Sans Bold"/>
                  <a:hlinkClick r:id="rId4" action="ppaction://hlinksldjump"/>
                </a:rPr>
                <a:t>KEMBALI KE DAFTAR ISI</a:t>
              </a:r>
            </a:p>
          </p:txBody>
        </p:sp>
      </p:grpSp>
      <p:sp>
        <p:nvSpPr>
          <p:cNvPr id="9" name="TextBox 9"/>
          <p:cNvSpPr txBox="1"/>
          <p:nvPr/>
        </p:nvSpPr>
        <p:spPr>
          <a:xfrm>
            <a:off x="2085383" y="3168180"/>
            <a:ext cx="15173917" cy="101219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Teknik bertujuan untuk mengukur kompleksitas kode program dan mendefinisikan alur yang dieksekusi.</a:t>
            </a:r>
          </a:p>
        </p:txBody>
      </p:sp>
      <p:sp>
        <p:nvSpPr>
          <p:cNvPr id="10" name="TextBox 10"/>
          <p:cNvSpPr txBox="1"/>
          <p:nvPr/>
        </p:nvSpPr>
        <p:spPr>
          <a:xfrm>
            <a:off x="941242" y="4341537"/>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Branch Coverage</a:t>
            </a:r>
          </a:p>
        </p:txBody>
      </p:sp>
      <p:sp>
        <p:nvSpPr>
          <p:cNvPr id="11" name="TextBox 11"/>
          <p:cNvSpPr txBox="1"/>
          <p:nvPr/>
        </p:nvSpPr>
        <p:spPr>
          <a:xfrm>
            <a:off x="1997925" y="4897797"/>
            <a:ext cx="15173917" cy="49784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Pengujian ini dirancang agar setiap branch code diuji setidaknya satu kali.</a:t>
            </a:r>
          </a:p>
        </p:txBody>
      </p:sp>
      <p:sp>
        <p:nvSpPr>
          <p:cNvPr id="12" name="TextBox 12"/>
          <p:cNvSpPr txBox="1"/>
          <p:nvPr/>
        </p:nvSpPr>
        <p:spPr>
          <a:xfrm>
            <a:off x="941242" y="5557562"/>
            <a:ext cx="8027842" cy="613410"/>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000000"/>
                </a:solidFill>
                <a:latin typeface="DM Sans"/>
              </a:rPr>
              <a:t>Condition Coverage</a:t>
            </a:r>
          </a:p>
        </p:txBody>
      </p:sp>
      <p:sp>
        <p:nvSpPr>
          <p:cNvPr id="13" name="TextBox 13"/>
          <p:cNvSpPr txBox="1"/>
          <p:nvPr/>
        </p:nvSpPr>
        <p:spPr>
          <a:xfrm>
            <a:off x="1997925" y="6113822"/>
            <a:ext cx="15173917" cy="1526540"/>
          </a:xfrm>
          <a:prstGeom prst="rect">
            <a:avLst/>
          </a:prstGeom>
        </p:spPr>
        <p:txBody>
          <a:bodyPr lIns="0" tIns="0" rIns="0" bIns="0" rtlCol="0" anchor="t">
            <a:spAutoFit/>
          </a:bodyPr>
          <a:lstStyle/>
          <a:p>
            <a:pPr algn="just">
              <a:lnSpc>
                <a:spcPts val="4060"/>
              </a:lnSpc>
            </a:pPr>
            <a:r>
              <a:rPr lang="en-US" sz="2900">
                <a:solidFill>
                  <a:srgbClr val="000000"/>
                </a:solidFill>
                <a:latin typeface="DM Sans"/>
              </a:rPr>
              <a:t>Tujuannya untuk menguji seluruh kode agar menghasilkan nilai TRUE atau FALSE. Dengan begitu, tester dapat memastikan perangkat lunak dapat bekerja dan mengeluarkan output sesuai dengan input dari pengguna.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1226</Words>
  <Application>Microsoft Office PowerPoint</Application>
  <PresentationFormat>Custom</PresentationFormat>
  <Paragraphs>171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DM Sans Italics</vt:lpstr>
      <vt:lpstr>Calibri</vt:lpstr>
      <vt:lpstr>Arial</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QA</dc:title>
  <cp:lastModifiedBy>Dewa Irtzadhany</cp:lastModifiedBy>
  <cp:revision>3</cp:revision>
  <dcterms:created xsi:type="dcterms:W3CDTF">2006-08-16T00:00:00Z</dcterms:created>
  <dcterms:modified xsi:type="dcterms:W3CDTF">2023-10-31T08:58:17Z</dcterms:modified>
  <dc:identifier>DAFyPsqrBOE</dc:identifier>
</cp:coreProperties>
</file>