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65" r:id="rId2"/>
    <p:sldId id="366" r:id="rId3"/>
    <p:sldId id="362" r:id="rId4"/>
    <p:sldId id="364" r:id="rId5"/>
    <p:sldId id="367" r:id="rId6"/>
    <p:sldId id="260" r:id="rId7"/>
    <p:sldId id="368" r:id="rId8"/>
    <p:sldId id="369" r:id="rId9"/>
    <p:sldId id="371" r:id="rId10"/>
    <p:sldId id="370" r:id="rId11"/>
    <p:sldId id="372" r:id="rId12"/>
    <p:sldId id="373" r:id="rId13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365"/>
            <p14:sldId id="366"/>
            <p14:sldId id="362"/>
            <p14:sldId id="364"/>
            <p14:sldId id="367"/>
            <p14:sldId id="260"/>
            <p14:sldId id="368"/>
            <p14:sldId id="369"/>
            <p14:sldId id="371"/>
            <p14:sldId id="370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571"/>
    <a:srgbClr val="8226E3"/>
    <a:srgbClr val="2D1451"/>
    <a:srgbClr val="222A35"/>
    <a:srgbClr val="55D4EE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1" autoAdjust="0"/>
    <p:restoredTop sz="95851"/>
  </p:normalViewPr>
  <p:slideViewPr>
    <p:cSldViewPr snapToGrid="0" showGuides="1">
      <p:cViewPr varScale="1">
        <p:scale>
          <a:sx n="109" d="100"/>
          <a:sy n="109" d="100"/>
        </p:scale>
        <p:origin x="476" y="88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6654-BEE5-24C9-BC9D-BB6D2E0BEF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01.10.2025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01.10.2025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01.10.2025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01.10.2025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01.10.2025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01.10.2025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LAST SIBERIA</a:t>
            </a:r>
            <a:endParaRPr lang="ru-RU" sz="4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49851"/>
            <a:ext cx="8930641" cy="757174"/>
          </a:xfrm>
        </p:spPr>
        <p:txBody>
          <a:bodyPr anchor="ctr"/>
          <a:lstStyle/>
          <a:p>
            <a:r>
              <a:rPr lang="en-US" dirty="0"/>
              <a:t>8. </a:t>
            </a:r>
            <a:r>
              <a:rPr lang="ru-RU" dirty="0"/>
              <a:t>Сервис с </a:t>
            </a:r>
            <a:r>
              <a:rPr lang="ru-RU" dirty="0" err="1"/>
              <a:t>backend</a:t>
            </a:r>
            <a:r>
              <a:rPr lang="ru-RU" dirty="0"/>
              <a:t> </a:t>
            </a:r>
            <a:r>
              <a:rPr lang="ru-RU" dirty="0" err="1"/>
              <a:t>driven</a:t>
            </a:r>
            <a:r>
              <a:rPr lang="ru-RU" dirty="0"/>
              <a:t> подходом к построению интерфейсов пользователя</a:t>
            </a:r>
          </a:p>
          <a:p>
            <a:endParaRPr lang="ru-RU" dirty="0"/>
          </a:p>
        </p:txBody>
      </p:sp>
      <p:pic>
        <p:nvPicPr>
          <p:cNvPr id="8" name="Рисунок 7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3E5FB83-8EC8-DBAC-B16E-311146B5C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4" y="1463915"/>
            <a:ext cx="10438665" cy="26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31937-E3EE-BE5F-977C-202FE4277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A4B0F437-D328-DC7B-C35E-83DD21B6F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0ABF76-9366-338A-3615-337AE4E9A2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561108" y="1397978"/>
            <a:ext cx="3866856" cy="403913"/>
          </a:xfrm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Клиентское приложение (в будущем)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FEA76D6-CCD8-A3D3-8238-BD96DD4280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61108" y="1945717"/>
            <a:ext cx="3866856" cy="1397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Приложение кэширует последнюю успешную конфигурацию для работы оффлайн.</a:t>
            </a:r>
          </a:p>
          <a:p>
            <a:r>
              <a:rPr lang="ru-RU" dirty="0"/>
              <a:t>Используется </a:t>
            </a:r>
            <a:r>
              <a:rPr lang="ru-RU" dirty="0" err="1"/>
              <a:t>WebSocket</a:t>
            </a:r>
            <a:r>
              <a:rPr lang="ru-RU" dirty="0"/>
              <a:t> или Server-</a:t>
            </a:r>
            <a:r>
              <a:rPr lang="ru-RU" dirty="0" err="1"/>
              <a:t>Sent</a:t>
            </a:r>
            <a:r>
              <a:rPr lang="ru-RU" dirty="0"/>
              <a:t> </a:t>
            </a:r>
            <a:r>
              <a:rPr lang="ru-RU" dirty="0" err="1"/>
              <a:t>Events</a:t>
            </a:r>
            <a:r>
              <a:rPr lang="ru-RU" dirty="0"/>
              <a:t> (SSE) для получения команд от админки на мгновенное обновление интерфейса в режиме предпросмотра.</a:t>
            </a:r>
          </a:p>
          <a:p>
            <a:r>
              <a:rPr lang="ru-RU" dirty="0"/>
              <a:t>Каждый клик и появление элемента на экране отправляется на бэкенд-сборщик аналитики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C344D0D1-AE19-6B53-F2A0-52822E12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67D28DD-93D6-DBFD-8EF5-9459A93FC0C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6060" y="1363253"/>
            <a:ext cx="771003" cy="403913"/>
          </a:xfrm>
        </p:spPr>
        <p:txBody>
          <a:bodyPr/>
          <a:lstStyle/>
          <a:p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6F192C9-2B18-18B0-81A8-A1B3974C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70" y="1363253"/>
            <a:ext cx="4178177" cy="41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CA8A-037E-C116-6A68-FD1543AA0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C1EFF9AC-ABD9-340D-79BB-38F665A2C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CEFB14A7-1893-D660-ABBA-CF8821BA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 – схемы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630317-959C-FA78-493E-B2704CDA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9" y="92023"/>
            <a:ext cx="5302195" cy="66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691A-A99D-C42F-1999-248897B8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C689294-F31C-BAE2-2290-B717B7EB5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F6AC726-5485-8C9F-C28D-8B2DE582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Спасибо за ваше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27713-487C-201C-4A15-23A2C955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90" y="1670537"/>
            <a:ext cx="5814647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6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одним усеченным углом 2">
            <a:extLst>
              <a:ext uri="{FF2B5EF4-FFF2-40B4-BE49-F238E27FC236}">
                <a16:creationId xmlns:a16="http://schemas.microsoft.com/office/drawing/2014/main" id="{84F5218D-7EA5-E87A-5428-A9065418900C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/>
              <a:t>Сервис с </a:t>
            </a:r>
            <a:r>
              <a:rPr lang="ru-RU" sz="1400" dirty="0" err="1"/>
              <a:t>backend</a:t>
            </a:r>
            <a:r>
              <a:rPr lang="ru-RU" sz="1400" dirty="0"/>
              <a:t> </a:t>
            </a:r>
            <a:r>
              <a:rPr lang="ru-RU" sz="1400" dirty="0" err="1"/>
              <a:t>driven</a:t>
            </a:r>
            <a:r>
              <a:rPr lang="ru-RU" sz="1400" dirty="0"/>
              <a:t> подходом к построению интерфейсов пользователя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580642" y="4950119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/>
              <a:t>Создать фреймворк BDUI следующего поколения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1558339" y="454481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474783" y="4375230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самом деле, довести реализацию до работающего прототипа, что будет полезно для организаций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Капитан команды: Куликова Алёна Владимировна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7CB04CCE-DD7B-2901-A280-8E4E079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en-US" dirty="0">
                <a:latin typeface="+mn-lt"/>
              </a:rPr>
              <a:t>THE LAST SIBERIA</a:t>
            </a:r>
            <a:endParaRPr lang="ru-RU" dirty="0">
              <a:latin typeface="+mn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CFA7764-538C-6BD7-9894-65A6D8A5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03" y="1179389"/>
            <a:ext cx="2126157" cy="21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371214" y="3461798"/>
            <a:ext cx="234503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Куликова Алёна Владимировна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2937594" y="3461798"/>
            <a:ext cx="8721006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Куликова Анастасия Владимировна</a:t>
            </a: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736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2937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24D4AC7-2C1D-032D-0478-C234ED95FD8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2941" b="2941"/>
          <a:stretch/>
        </p:blipFill>
        <p:spPr>
          <a:xfrm>
            <a:off x="936625" y="1522413"/>
            <a:ext cx="1536700" cy="143986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79A7F92-569E-AE28-877D-DB06DB6B0D7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/>
          <a:srcRect t="3102" b="3102"/>
          <a:stretch/>
        </p:blipFill>
        <p:spPr>
          <a:xfrm>
            <a:off x="3133725" y="1522413"/>
            <a:ext cx="1535113" cy="1439862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en-US" dirty="0">
                <a:latin typeface="+mn-lt"/>
              </a:rPr>
              <a:t>THE LAST SIBERIA</a:t>
            </a:r>
            <a:endParaRPr lang="ru-RU" dirty="0">
              <a:latin typeface="+mn-lt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74431" y="4426361"/>
            <a:ext cx="2075473" cy="122598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dirty="0"/>
              <a:t>Капитан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@kulikova_alyona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89131778701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14568" y="4264316"/>
            <a:ext cx="2993509" cy="1576498"/>
          </a:xfrm>
        </p:spPr>
        <p:txBody>
          <a:bodyPr/>
          <a:lstStyle/>
          <a:p>
            <a:r>
              <a:rPr lang="ru-RU" dirty="0"/>
              <a:t>Моральная поддержка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en-US" dirty="0">
                <a:latin typeface="+mn-lt"/>
              </a:rPr>
              <a:t>THE LAST SIBERIA</a:t>
            </a:r>
            <a:endParaRPr lang="ru-RU" dirty="0">
              <a:latin typeface="+mn-lt"/>
            </a:endParaRP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93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Думали и читали ТЗ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2469576" y="4905560"/>
            <a:ext cx="7318749" cy="10553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К сожалению, не хватило человеческих часов, чтобы довести до минимального минимума, но радует, что </a:t>
            </a:r>
            <a:r>
              <a:rPr lang="ru-RU" dirty="0" err="1"/>
              <a:t>бекенд</a:t>
            </a:r>
            <a:r>
              <a:rPr lang="ru-RU" dirty="0"/>
              <a:t> сторона сделана на минимум. Но это не идеал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Задача у </a:t>
            </a:r>
            <a:r>
              <a:rPr lang="ru-RU" dirty="0" err="1"/>
              <a:t>авито</a:t>
            </a:r>
            <a:r>
              <a:rPr lang="ru-RU" dirty="0"/>
              <a:t> интересная и показала в каком направлении необходимо подтянуть свои навыки 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45061-07DF-A19E-429E-A460D7A3D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E03EBD2-0C45-54F1-1257-17B94A8DB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D553200-984E-5641-1054-7049170A98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946E2-CE71-9B95-0510-38C70229AC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Создать фреймворк BDUI следующего поколения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610589-E655-4905-E25F-DA9AC60685D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Проблема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CFE52C-2E50-A5CA-39D0-13BAA034A4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854184" y="3374436"/>
            <a:ext cx="4323877" cy="6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Ускорить доставку изменений в UI, минуя долгий процесс мобильных релизов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455F1B4-46BB-6051-62F4-BF2DCEBC22C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Обязательный минимум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BE7C27C-6152-4AC0-C8B8-4793408CB9D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854185" y="4958548"/>
            <a:ext cx="4411800" cy="147822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Бэкенд-сервис для хранения UI-конфигов (JSON).</a:t>
            </a:r>
          </a:p>
          <a:p>
            <a:r>
              <a:rPr lang="ru-RU" dirty="0"/>
              <a:t>Админка для визуального конструктора UI.</a:t>
            </a:r>
          </a:p>
          <a:p>
            <a:r>
              <a:rPr lang="ru-RU" dirty="0"/>
              <a:t>Клиентское приложение (1 платформа), отображающее конфиги.</a:t>
            </a:r>
          </a:p>
          <a:p>
            <a:r>
              <a:rPr lang="ru-RU" dirty="0"/>
              <a:t>Hot </a:t>
            </a:r>
            <a:r>
              <a:rPr lang="ru-RU" dirty="0" err="1"/>
              <a:t>Reload</a:t>
            </a:r>
            <a:r>
              <a:rPr lang="ru-RU" dirty="0"/>
              <a:t> UI без обновления приложения.</a:t>
            </a:r>
          </a:p>
          <a:p>
            <a:r>
              <a:rPr lang="ru-RU" dirty="0"/>
              <a:t>Встроенная аналитика по использованию элементов.</a:t>
            </a:r>
          </a:p>
          <a:p>
            <a:r>
              <a:rPr lang="ru-RU" dirty="0"/>
              <a:t>Реализация конкретного макета из </a:t>
            </a:r>
            <a:r>
              <a:rPr lang="ru-RU" dirty="0" err="1"/>
              <a:t>Figma</a:t>
            </a:r>
            <a:r>
              <a:rPr lang="ru-RU" dirty="0"/>
              <a:t>.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82DEF5AD-6648-A6FD-A4BA-EBD51A87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Анализ задачи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C8E2A4D-8500-F68C-3CC6-D1DE3E227E9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7A03486-FAE5-1322-F9BA-A46C259BEAA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64CD5CE8-587F-E587-B2A9-EA794A59226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" name="Рисунок 25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FF554C1-A59F-74E8-023B-AB7668D2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47" y="2791972"/>
            <a:ext cx="5211932" cy="13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7E23EC9-2FC6-4D30-AF38-406CDD6EAFE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rgbClr val="F92571"/>
                </a:solidFill>
              </a:rPr>
              <a:t>Backend Service</a:t>
            </a:r>
            <a:endParaRPr lang="ru-RU" dirty="0">
              <a:solidFill>
                <a:srgbClr val="F9257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F3D1-6A7C-417C-88B0-D92130FE95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Отвечает за CRUD операций с UI-конфигурациями (экранами, компонентами, шаблонами). Хранит данные в </a:t>
            </a:r>
            <a:r>
              <a:rPr lang="ru-RU" dirty="0" err="1">
                <a:solidFill>
                  <a:schemeClr val="bg1"/>
                </a:solidFill>
              </a:rPr>
              <a:t>PostgreSQL</a:t>
            </a:r>
            <a:r>
              <a:rPr lang="ru-RU" dirty="0">
                <a:solidFill>
                  <a:schemeClr val="bg1"/>
                </a:solidFill>
              </a:rPr>
              <a:t> в виде JSONB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FDA1A-32AF-41E1-A34D-F85A5B0EDD0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Административная Панель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CF47ED-F081-41D2-846B-E1D156AA031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Кнопка "AI </a:t>
            </a:r>
            <a:r>
              <a:rPr lang="ru-RU" dirty="0" err="1"/>
              <a:t>Suggest</a:t>
            </a:r>
            <a:r>
              <a:rPr lang="ru-RU" dirty="0"/>
              <a:t>". Анализирует текущую компоновку и данные аналитики и предлагает альтернативные варианты расположения или стилей элементов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9BEAF1A-2D42-4D98-AD35-7280D52BED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Клиентское приложение (в будущем)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0E54373-F1CE-490F-A9AC-455CC1CA707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854185" y="4958548"/>
            <a:ext cx="3866856" cy="1397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Приложение кэширует последнюю успешную конфигурацию для работы оффлайн.</a:t>
            </a:r>
          </a:p>
          <a:p>
            <a:r>
              <a:rPr lang="ru-RU" dirty="0"/>
              <a:t>Используется </a:t>
            </a:r>
            <a:r>
              <a:rPr lang="ru-RU" dirty="0" err="1"/>
              <a:t>WebSocket</a:t>
            </a:r>
            <a:r>
              <a:rPr lang="ru-RU" dirty="0"/>
              <a:t> или Server-</a:t>
            </a:r>
            <a:r>
              <a:rPr lang="ru-RU" dirty="0" err="1"/>
              <a:t>Sent</a:t>
            </a:r>
            <a:r>
              <a:rPr lang="ru-RU" dirty="0"/>
              <a:t> </a:t>
            </a:r>
            <a:r>
              <a:rPr lang="ru-RU" dirty="0" err="1"/>
              <a:t>Events</a:t>
            </a:r>
            <a:r>
              <a:rPr lang="ru-RU" dirty="0"/>
              <a:t> (SSE) для получения команд от админки на мгновенное обновление интерфейса в режиме предпросмотра.</a:t>
            </a:r>
          </a:p>
          <a:p>
            <a:r>
              <a:rPr lang="ru-RU" dirty="0"/>
              <a:t>Каждый клик и появление элемента на экране отправляется на бэкенд-сборщик аналитики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3D68FBC-5A9C-4BE2-A173-8FBC9296615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F7796DA3-237A-4B69-B5A0-A321BB471A9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01D31CD5-C50F-4F9F-AFD3-E6609DC7BFA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" name="Рисунок 21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141A05F-91AB-AE2D-6BB2-BC228DE0B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77" y="2597652"/>
            <a:ext cx="5976702" cy="15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9B9AD-E7FA-431C-8CD0-DFD3E08C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6C67A65-82D7-7BCC-1A72-26EE4A27D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DCB1463-2567-4AA1-6C6A-6C7D1AA3EE8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rgbClr val="F92571"/>
                </a:solidFill>
              </a:rPr>
              <a:t>Backend Service</a:t>
            </a:r>
            <a:endParaRPr lang="ru-RU" dirty="0">
              <a:solidFill>
                <a:srgbClr val="F9257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84DBC-3340-AA9D-0432-8270F908D0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Отвечает за CRUD операций с UI-конфигурациями (экранами, компонентами, шаблонами). Хранит данные в </a:t>
            </a:r>
            <a:r>
              <a:rPr lang="ru-RU" dirty="0" err="1">
                <a:solidFill>
                  <a:schemeClr val="bg1"/>
                </a:solidFill>
              </a:rPr>
              <a:t>PostgreSQL</a:t>
            </a:r>
            <a:r>
              <a:rPr lang="ru-RU" dirty="0">
                <a:solidFill>
                  <a:schemeClr val="bg1"/>
                </a:solidFill>
              </a:rPr>
              <a:t> в виде JSONB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D7065083-3A01-09D3-BE7C-362E3BAC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21F5D52-05A5-2401-21E2-C8F13EFAC40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CE6981-6278-E019-F9D2-CD4149325217}"/>
              </a:ext>
            </a:extLst>
          </p:cNvPr>
          <p:cNvSpPr txBox="1"/>
          <p:nvPr/>
        </p:nvSpPr>
        <p:spPr>
          <a:xfrm>
            <a:off x="539261" y="3086027"/>
            <a:ext cx="53750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Создана база данных </a:t>
            </a:r>
            <a:r>
              <a:rPr lang="en-US" dirty="0" err="1">
                <a:solidFill>
                  <a:schemeClr val="bg1"/>
                </a:solidFill>
              </a:rPr>
              <a:t>posgresql</a:t>
            </a:r>
            <a:endParaRPr lang="en-US" dirty="0">
              <a:solidFill>
                <a:schemeClr val="bg1"/>
              </a:solidFill>
            </a:endParaRPr>
          </a:p>
          <a:p>
            <a:pPr marL="800010" lvl="1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Для простоты был реализован скрипт </a:t>
            </a:r>
            <a:r>
              <a:rPr lang="en-US" dirty="0">
                <a:solidFill>
                  <a:schemeClr val="bg1"/>
                </a:solidFill>
              </a:rPr>
              <a:t>setup-aether-db.sh</a:t>
            </a:r>
            <a:endParaRPr lang="ru-RU" dirty="0">
              <a:solidFill>
                <a:schemeClr val="bg1"/>
              </a:solidFill>
            </a:endParaRPr>
          </a:p>
          <a:p>
            <a:pPr marL="800010" lvl="1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А также скрипт </a:t>
            </a:r>
            <a:r>
              <a:rPr lang="en-US" dirty="0">
                <a:solidFill>
                  <a:schemeClr val="bg1"/>
                </a:solidFill>
              </a:rPr>
              <a:t>aether-db-manager.sh</a:t>
            </a:r>
            <a:r>
              <a:rPr lang="ru-RU" dirty="0">
                <a:solidFill>
                  <a:schemeClr val="bg1"/>
                </a:solidFill>
              </a:rPr>
              <a:t>, который упрощает работу с базой данных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A783AD6-473C-1985-E792-91403738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53" y="797364"/>
            <a:ext cx="4133751" cy="337633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2F7DB4A-49ED-8C6B-2C3C-8829392BE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970" y="3673378"/>
            <a:ext cx="4857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6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70861-16C3-628E-829E-8DB68AA04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D3B4266-5133-9F67-C10F-D519C3972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4581C9-1C4B-A3F8-2C33-2A610743D9E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452698" y="1484404"/>
            <a:ext cx="3866856" cy="403756"/>
          </a:xfrm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Административная Панель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D3F4E7-92D0-3DE7-CE1C-C4F6B0EB086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452698" y="2032143"/>
            <a:ext cx="3866856" cy="672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Кнопка "AI </a:t>
            </a:r>
            <a:r>
              <a:rPr lang="ru-RU" dirty="0" err="1"/>
              <a:t>Suggest</a:t>
            </a:r>
            <a:r>
              <a:rPr lang="ru-RU" dirty="0"/>
              <a:t>". Анализирует текущую компоновку и данные аналитики и предлагает альтернативные варианты расположения или стилей элементов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73B51343-3053-539D-1607-4236073A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90B15AED-5E7B-6FF2-0614-3132CBC0A79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7650" y="1449679"/>
            <a:ext cx="771003" cy="40375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EC70A-FFB3-060A-E59E-6FF1EC7373F9}"/>
              </a:ext>
            </a:extLst>
          </p:cNvPr>
          <p:cNvSpPr txBox="1"/>
          <p:nvPr/>
        </p:nvSpPr>
        <p:spPr>
          <a:xfrm>
            <a:off x="338126" y="3297088"/>
            <a:ext cx="48962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Была реализована административная панель, в котором можно создать новую страницу, а также загрузить все уже созданные страницы</a:t>
            </a:r>
          </a:p>
          <a:p>
            <a:pPr marL="800010" lvl="1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Для простоты можно запустить скрипт </a:t>
            </a:r>
            <a:r>
              <a:rPr lang="en-US" dirty="0">
                <a:solidFill>
                  <a:schemeClr val="bg1"/>
                </a:solidFill>
              </a:rPr>
              <a:t>start-full-system.sh 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Все данные хранятся в виде 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ru-RU" dirty="0">
                <a:solidFill>
                  <a:schemeClr val="bg1"/>
                </a:solidFill>
              </a:rPr>
              <a:t> в базе данных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8F0DAF4-E356-BD41-1F20-D7A56EB6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74" y="863421"/>
            <a:ext cx="5128142" cy="311252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5C82F5B-883C-8532-27B0-DCD56E3D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20" y="3314220"/>
            <a:ext cx="4978747" cy="30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2D7A-36C0-1D68-9874-8EAA158D9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E42E4FA-43A8-64F1-5525-76D9CC723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385BB-14EC-021E-BC0F-F18FEDAE88A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452698" y="1484404"/>
            <a:ext cx="3866856" cy="403756"/>
          </a:xfrm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Административная Панель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974B49-5697-C51B-03E2-36AE5CD0D56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452698" y="2032143"/>
            <a:ext cx="3866856" cy="6720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Кнопка "AI </a:t>
            </a:r>
            <a:r>
              <a:rPr lang="ru-RU" dirty="0" err="1"/>
              <a:t>Suggest</a:t>
            </a:r>
            <a:r>
              <a:rPr lang="ru-RU" dirty="0"/>
              <a:t>". Анализирует текущую компоновку и данные аналитики и предлагает альтернативные варианты расположения или стилей элементов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58C92C5-441F-65FD-2C9B-484C9481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F0EBFF4-B2B9-4D65-A85D-63802D775D5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7650" y="1449679"/>
            <a:ext cx="771003" cy="40375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C5AEA-C7E5-DDB9-AB59-FCD0614374F3}"/>
              </a:ext>
            </a:extLst>
          </p:cNvPr>
          <p:cNvSpPr txBox="1"/>
          <p:nvPr/>
        </p:nvSpPr>
        <p:spPr>
          <a:xfrm>
            <a:off x="338126" y="3297088"/>
            <a:ext cx="4896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После перезагрузки видим последний сохраненный экран </a:t>
            </a:r>
            <a:r>
              <a:rPr lang="en-US" dirty="0">
                <a:solidFill>
                  <a:schemeClr val="bg1"/>
                </a:solidFill>
              </a:rPr>
              <a:t>screen-1759324216608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Данные тоже были сохранены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77405A-1B9F-AD84-3935-EA2AB5E2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66" y="1331302"/>
            <a:ext cx="5524500" cy="1885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80096A-B04D-064C-B812-C3EA54A3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69" y="3476274"/>
            <a:ext cx="5294068" cy="31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5423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10400</TotalTime>
  <Words>532</Words>
  <Application>Microsoft Office PowerPoint</Application>
  <PresentationFormat>Широкоэкранный</PresentationFormat>
  <Paragraphs>85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Wingdings</vt:lpstr>
      <vt:lpstr>Для Академия инноваторов 16_9</vt:lpstr>
      <vt:lpstr>THE LAST SIBERIA</vt:lpstr>
      <vt:lpstr>THE LAST SIBERIA</vt:lpstr>
      <vt:lpstr>THE LAST SIBERIA</vt:lpstr>
      <vt:lpstr>THE LAST SIBERIA</vt:lpstr>
      <vt:lpstr>Анализ задачи</vt:lpstr>
      <vt:lpstr>Архитектура решения</vt:lpstr>
      <vt:lpstr>Архитектура решения</vt:lpstr>
      <vt:lpstr>Архитектура решения</vt:lpstr>
      <vt:lpstr>Архитектура решения</vt:lpstr>
      <vt:lpstr>Архитектура решения</vt:lpstr>
      <vt:lpstr>Архитектура решения – схемы</vt:lpstr>
      <vt:lpstr>Спасибо за ваше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Алена Куликова</cp:lastModifiedBy>
  <cp:revision>106</cp:revision>
  <dcterms:created xsi:type="dcterms:W3CDTF">2023-05-15T07:36:23Z</dcterms:created>
  <dcterms:modified xsi:type="dcterms:W3CDTF">2025-10-01T13:24:25Z</dcterms:modified>
</cp:coreProperties>
</file>