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9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E019C-7762-4B6D-866C-96F6EFDA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3DF29B-1A06-442C-9D40-CB0853BA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FCF3B-EDF3-4E1D-AAA9-0108A09B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71166C-4D74-44AF-883D-F02F161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4AC9C8-5C5A-4BDC-BC3C-C5389B6F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8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01A68-20BF-415C-8840-1E3A3A37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89A79C-173B-4875-9E79-2E975064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1294FB-8B63-4397-8066-01A3C67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B709F6-03F6-4007-A6B5-0E924C7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AE5C00-D517-48C4-9D1A-229B3171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29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5EFE69-8097-4077-92AF-4E48F13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9FB8860-496E-4C9B-A26B-3F991F1E6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3CA2A-F0CB-4047-9213-C08EB91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955700-6609-434E-B31F-8D7781C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81F94F-6700-4E3D-B807-46997C2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2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E8A5-589F-4319-8885-99EDB14C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4BCDA7-1A97-46A3-B808-3481DAC9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02D1E-2ACB-49ED-AAAD-28160E6C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4B6160-2BEB-45BF-B84C-D857E7EB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500D51-EF40-435A-84AE-438E941A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9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E6E85-22E1-497F-AD8F-BF0EBB30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F72761-058B-479E-ACD5-5C9E0C9F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627ED1-4BF6-405B-A743-A3E9291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D350C3-1A60-46B5-AAD3-C0B9D9C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1AE0DB-7C17-4225-92A0-176E21C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87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8D3E2-1C37-4DF5-AA47-8897B73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9DF58-D269-4919-BD37-3646C0D6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0F6642-4F47-4564-9419-E06EECE1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02FC01-B470-41BC-8046-AD7AB0A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8BDD2C-2D3E-426B-891F-1B4AF4B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81F544-BDD9-4A6E-BC6E-81537E2B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09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B0558-2674-4AEE-A246-0E6B50DB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82378D-33D1-420C-BCDC-2445FA65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4ED3A1-D295-4981-BE91-D48639EC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ABAC5BC-2FCA-48DB-B270-4399F3B04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0EEE60-5975-46FF-9A1F-A0F61538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972B822-814D-4C71-BDEE-4A2EA24D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42A331-CEB6-4459-A24F-23A138E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16E19C-97B2-4B4F-9C37-2CC0077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90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C2125-AA9E-4A1C-89F2-DCF1E74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F8BF5D7-E6A2-4848-899E-B4CEF4E5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872A7B-3129-4706-8A02-E58831D5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50794A-676B-4696-B1C9-34D9335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9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E4A5B8-81F9-4357-84AB-F852D2C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54665C7-8F85-4449-89C5-4F33F32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759984-1CD0-4BE4-8664-CFFF917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96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F5398-24A7-4B5E-8966-EA9EFFC0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923F7-6B0F-46C4-AFF8-5F48BD64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5E2C9-39C3-4EC9-A6FE-15168377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698EF5-5C99-4034-BD9A-52432D15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E406B4-30E0-480B-AF24-DD91126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BC21C2-61CD-455B-8274-7E6211B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5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D0AB2-D629-412A-8E26-14CC921B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0F1986-F799-4815-8443-89F3AF8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CF1A0F-3D40-49CE-8413-1757266D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82E0CC-5DCE-4833-A2C3-1F87AE03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8A9AB1-6C01-4678-B22C-37EE2A0A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7D80D2-6E4E-4C16-8BF7-43EC5CD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0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D8F624-816E-4252-8842-EAC8844C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A24090-A574-4F79-8E0F-34BBFDFD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03A4C-1155-4F34-A013-7841DFB6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AA440A-024B-455D-ACDA-7FCB485B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A1ADB4-5B44-4D9D-B78E-4A457F10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16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F8DB8-B3EE-44D4-A973-A96482E0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2231944"/>
            <a:ext cx="11639550" cy="23257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hu-HU" sz="4000" dirty="0"/>
              <a:t>ÓSZC Bródy Imre Technical School</a:t>
            </a:r>
            <a:br>
              <a:rPr lang="hu-HU" sz="4000" dirty="0"/>
            </a:br>
            <a:r>
              <a:rPr lang="hu-HU" sz="4000" dirty="0"/>
              <a:t>Information Technology and Telecommunication sector</a:t>
            </a:r>
            <a:br>
              <a:rPr lang="hu-HU" sz="4000" dirty="0"/>
            </a:br>
            <a:r>
              <a:rPr lang="hu-HU" dirty="0"/>
              <a:t>FINAL EXAM</a:t>
            </a:r>
            <a:br>
              <a:rPr lang="hu-HU" dirty="0"/>
            </a:br>
            <a:r>
              <a:rPr lang="hu-HU" sz="3100" dirty="0"/>
              <a:t>Group 4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2F878D7D-7E89-46F3-4AF6-4CB9F6497020}"/>
              </a:ext>
            </a:extLst>
          </p:cNvPr>
          <p:cNvSpPr txBox="1">
            <a:spLocks/>
          </p:cNvSpPr>
          <p:nvPr/>
        </p:nvSpPr>
        <p:spPr>
          <a:xfrm>
            <a:off x="8267700" y="4557712"/>
            <a:ext cx="35433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000" dirty="0"/>
          </a:p>
        </p:txBody>
      </p:sp>
      <p:pic>
        <p:nvPicPr>
          <p:cNvPr id="8" name="Kép 7" descr="A képen szöveg, Betűtípus, emblém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E2CA55-6BCB-6B0B-4C66-B253C9583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8" y="1208006"/>
            <a:ext cx="3059324" cy="102393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777496A-592F-F046-30B8-9A32990635EC}"/>
              </a:ext>
            </a:extLst>
          </p:cNvPr>
          <p:cNvSpPr txBox="1"/>
          <p:nvPr/>
        </p:nvSpPr>
        <p:spPr>
          <a:xfrm>
            <a:off x="9553575" y="5032295"/>
            <a:ext cx="22574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b="1" dirty="0"/>
              <a:t>Created by:</a:t>
            </a:r>
          </a:p>
          <a:p>
            <a:r>
              <a:rPr lang="hu-HU" dirty="0"/>
              <a:t>Kulin István Dominik</a:t>
            </a:r>
          </a:p>
          <a:p>
            <a:r>
              <a:rPr lang="hu-HU" dirty="0"/>
              <a:t>Csatári Dominik</a:t>
            </a:r>
          </a:p>
          <a:p>
            <a:r>
              <a:rPr lang="hu-HU" dirty="0"/>
              <a:t>Kiss Károly Alex</a:t>
            </a:r>
          </a:p>
        </p:txBody>
      </p:sp>
    </p:spTree>
    <p:extLst>
      <p:ext uri="{BB962C8B-B14F-4D97-AF65-F5344CB8AC3E}">
        <p14:creationId xmlns:p14="http://schemas.microsoft.com/office/powerpoint/2010/main" val="102185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329031"/>
            <a:ext cx="5550568" cy="1066633"/>
          </a:xfrm>
        </p:spPr>
        <p:txBody>
          <a:bodyPr/>
          <a:lstStyle/>
          <a:p>
            <a:pPr algn="ctr"/>
            <a:r>
              <a:rPr lang="hu-HU" dirty="0"/>
              <a:t>Security Solutions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ACLs (Access Lists): Limiting unauthorized</a:t>
            </a:r>
            <a:r>
              <a:rPr lang="hu-HU" sz="2400" dirty="0"/>
              <a:t> </a:t>
            </a:r>
            <a:r>
              <a:rPr lang="en-US" sz="2400" dirty="0"/>
              <a:t>access, protecting sensitive data</a:t>
            </a:r>
            <a:endParaRPr lang="hu-HU" sz="2400" dirty="0"/>
          </a:p>
          <a:p>
            <a:r>
              <a:rPr lang="en-US" sz="2400" dirty="0"/>
              <a:t>Firewall Solutions: Filtering inbound and outbound traffic</a:t>
            </a:r>
            <a:endParaRPr lang="hu-HU" sz="2400" dirty="0"/>
          </a:p>
          <a:p>
            <a:r>
              <a:rPr lang="en-US" sz="2400" dirty="0"/>
              <a:t>VPN Configuration: Ensuring secure communication between sites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7255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498476"/>
            <a:ext cx="6477000" cy="996950"/>
          </a:xfrm>
        </p:spPr>
        <p:txBody>
          <a:bodyPr/>
          <a:lstStyle/>
          <a:p>
            <a:pPr algn="ctr"/>
            <a:r>
              <a:rPr lang="hu-HU" dirty="0"/>
              <a:t>Testing and Documentation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Ping and Traceroute Tests: Checking availability and network routes</a:t>
            </a:r>
            <a:endParaRPr lang="hu-HU" sz="2000" dirty="0"/>
          </a:p>
          <a:p>
            <a:r>
              <a:rPr lang="en-US" sz="2000" dirty="0"/>
              <a:t>Testing ACLs and VLANs: Verifying the functionality of security and segmentation settings</a:t>
            </a:r>
            <a:endParaRPr lang="hu-HU" sz="2000" dirty="0"/>
          </a:p>
          <a:p>
            <a:r>
              <a:rPr lang="en-US" sz="2000" dirty="0"/>
              <a:t>Redundancy Testing: Simulating the proper operation of HSRP/VRRP and other redundant solutions by modeling failure scenarios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1690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C58FE-9A88-41FF-BEC6-BE9BF49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0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8274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F085F-9BC4-4707-8FCA-1D4055FB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87" y="681037"/>
            <a:ext cx="2867025" cy="809625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Introduction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074445-75A7-4601-8DC0-B8173B91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Objective: Design and implementation</a:t>
            </a:r>
            <a:r>
              <a:rPr lang="hu-HU" sz="2400" dirty="0"/>
              <a:t> </a:t>
            </a:r>
            <a:r>
              <a:rPr lang="en-US" sz="2400" dirty="0"/>
              <a:t>of the network infrastructure</a:t>
            </a:r>
            <a:r>
              <a:rPr lang="hu-HU" sz="2400" dirty="0"/>
              <a:t> </a:t>
            </a:r>
            <a:r>
              <a:rPr lang="en-US" sz="2400" dirty="0"/>
              <a:t>for three sites</a:t>
            </a:r>
            <a:endParaRPr lang="hu-H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 Considerations: </a:t>
            </a:r>
            <a:r>
              <a:rPr lang="hu-HU" sz="2400" dirty="0"/>
              <a:t>s</a:t>
            </a:r>
            <a:r>
              <a:rPr lang="en-US" sz="2400" dirty="0"/>
              <a:t>tability, security, scalability</a:t>
            </a:r>
            <a:endParaRPr lang="hu-H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Implementation: </a:t>
            </a:r>
            <a:r>
              <a:rPr lang="hu-HU" sz="2400" dirty="0"/>
              <a:t>a</a:t>
            </a:r>
            <a:r>
              <a:rPr lang="en-US" sz="2400" dirty="0"/>
              <a:t>ddressing plan, configuring devices, security solutions</a:t>
            </a:r>
            <a:endParaRPr lang="hu-H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Testing: verifying functionality,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85939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ACAE7-3770-4EBD-9EC5-82417F3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planning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67109-67B7-477F-9264-9C5E97FA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5" y="1690688"/>
            <a:ext cx="4505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Task distribution: </a:t>
            </a:r>
          </a:p>
          <a:p>
            <a:r>
              <a:rPr lang="hu-HU" sz="2400" dirty="0"/>
              <a:t>Network</a:t>
            </a:r>
          </a:p>
          <a:p>
            <a:r>
              <a:rPr lang="hu-HU" sz="2400" dirty="0"/>
              <a:t>Documentation</a:t>
            </a:r>
          </a:p>
          <a:p>
            <a:r>
              <a:rPr lang="hu-HU" sz="2400" dirty="0"/>
              <a:t>Prezentation</a:t>
            </a:r>
          </a:p>
          <a:p>
            <a:r>
              <a:rPr lang="hu-HU" sz="2400" dirty="0"/>
              <a:t>Video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4F0B7B4-7002-2B0A-C768-B8AFF2AC6D91}"/>
              </a:ext>
            </a:extLst>
          </p:cNvPr>
          <p:cNvSpPr txBox="1">
            <a:spLocks/>
          </p:cNvSpPr>
          <p:nvPr/>
        </p:nvSpPr>
        <p:spPr>
          <a:xfrm>
            <a:off x="6848475" y="1690688"/>
            <a:ext cx="4505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Programs/Softwares:</a:t>
            </a:r>
          </a:p>
          <a:p>
            <a:r>
              <a:rPr lang="hu-HU" sz="2400" dirty="0"/>
              <a:t>Cisco Packet Tracer</a:t>
            </a:r>
          </a:p>
          <a:p>
            <a:r>
              <a:rPr lang="hu-HU" sz="2400" dirty="0"/>
              <a:t>Github</a:t>
            </a:r>
          </a:p>
          <a:p>
            <a:r>
              <a:rPr lang="hu-HU" sz="2400" dirty="0"/>
              <a:t>Powerpoint</a:t>
            </a:r>
          </a:p>
          <a:p>
            <a:r>
              <a:rPr lang="hu-HU" sz="2400" dirty="0"/>
              <a:t>Word</a:t>
            </a:r>
          </a:p>
          <a:p>
            <a:r>
              <a:rPr lang="hu-HU" sz="2400" dirty="0"/>
              <a:t>Virtualbox</a:t>
            </a:r>
          </a:p>
          <a:p>
            <a:r>
              <a:rPr lang="hu-HU" sz="2400" dirty="0"/>
              <a:t>AWS Academy </a:t>
            </a:r>
          </a:p>
        </p:txBody>
      </p:sp>
    </p:spTree>
    <p:extLst>
      <p:ext uri="{BB962C8B-B14F-4D97-AF65-F5344CB8AC3E}">
        <p14:creationId xmlns:p14="http://schemas.microsoft.com/office/powerpoint/2010/main" val="30926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53AE3-B279-CAB8-46A6-A4B53F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/>
          <a:lstStyle/>
          <a:p>
            <a:r>
              <a:rPr lang="hu-HU" dirty="0"/>
              <a:t>Network topology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EAC93-61E9-7C50-BED8-517E37E0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18037" cy="1844119"/>
          </a:xfrm>
        </p:spPr>
        <p:txBody>
          <a:bodyPr>
            <a:normAutofit/>
          </a:bodyPr>
          <a:lstStyle/>
          <a:p>
            <a:r>
              <a:rPr lang="hu-HU" sz="1800" dirty="0"/>
              <a:t>The company’s three locations: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Main Office – Data Center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Controller – Manufacturing and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Observer – Costumer Service and Sales</a:t>
            </a:r>
          </a:p>
        </p:txBody>
      </p:sp>
      <p:sp>
        <p:nvSpPr>
          <p:cNvPr id="8" name="Szöveg helye 3">
            <a:extLst>
              <a:ext uri="{FF2B5EF4-FFF2-40B4-BE49-F238E27FC236}">
                <a16:creationId xmlns:a16="http://schemas.microsoft.com/office/drawing/2014/main" id="{94F3732E-5D57-8936-5A99-C2E71F2EDE8C}"/>
              </a:ext>
            </a:extLst>
          </p:cNvPr>
          <p:cNvSpPr txBox="1">
            <a:spLocks/>
          </p:cNvSpPr>
          <p:nvPr/>
        </p:nvSpPr>
        <p:spPr>
          <a:xfrm>
            <a:off x="839788" y="3901519"/>
            <a:ext cx="4551362" cy="1816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network connection between the locations is provided by an MPLS-based link (low latency, reliable data transmission)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Ipsec VPN Backup connection (communication)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Redundant connections (to enhance network</a:t>
            </a:r>
            <a:r>
              <a:rPr lang="hu-HU" dirty="0"/>
              <a:t> </a:t>
            </a:r>
            <a:r>
              <a:rPr lang="en-US" dirty="0"/>
              <a:t>stability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DDB6EB-2F41-47AC-B331-A772B754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5" y="2057400"/>
            <a:ext cx="6021671" cy="33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5" y="590550"/>
            <a:ext cx="2647950" cy="977900"/>
          </a:xfrm>
        </p:spPr>
        <p:txBody>
          <a:bodyPr/>
          <a:lstStyle/>
          <a:p>
            <a:pPr algn="ctr"/>
            <a:r>
              <a:rPr lang="hu-HU" dirty="0"/>
              <a:t>Devices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6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Routers (Cisco 1841) – at the three main nodes, with redundant connections</a:t>
            </a:r>
            <a:endParaRPr lang="hu-HU" sz="2400" dirty="0"/>
          </a:p>
          <a:p>
            <a:r>
              <a:rPr lang="en-US" sz="2400" dirty="0"/>
              <a:t>Switches (Cisco 2960-24TT) – for managing the local networks at the office and controller sites</a:t>
            </a:r>
            <a:endParaRPr lang="hu-HU" sz="2400" dirty="0"/>
          </a:p>
          <a:p>
            <a:r>
              <a:rPr lang="en-US" sz="2400" dirty="0"/>
              <a:t>ASA Firewall – at the observer site to protect servers and external connections</a:t>
            </a:r>
            <a:endParaRPr lang="hu-HU" sz="2400" dirty="0"/>
          </a:p>
          <a:p>
            <a:r>
              <a:rPr lang="en-US" sz="2400" dirty="0"/>
              <a:t>Wireless Routers (WRT300N) – to support wireless devices</a:t>
            </a:r>
            <a:endParaRPr lang="hu-HU" sz="2400" dirty="0"/>
          </a:p>
        </p:txBody>
      </p:sp>
      <p:pic>
        <p:nvPicPr>
          <p:cNvPr id="5" name="Kép 4" descr="A képen elektronika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2963E4D-9A0D-8C14-1AB7-66D8E2D9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8" y="4844014"/>
            <a:ext cx="2939425" cy="1535850"/>
          </a:xfrm>
          <a:prstGeom prst="rect">
            <a:avLst/>
          </a:prstGeom>
        </p:spPr>
      </p:pic>
      <p:pic>
        <p:nvPicPr>
          <p:cNvPr id="7" name="Kép 6" descr="A képen elektronika, villamosenergia-ellátás, g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A3606B-6B82-085A-9F88-FE3F840E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8" y="4676774"/>
            <a:ext cx="2791539" cy="1870331"/>
          </a:xfrm>
          <a:prstGeom prst="rect">
            <a:avLst/>
          </a:prstGeom>
        </p:spPr>
      </p:pic>
      <p:pic>
        <p:nvPicPr>
          <p:cNvPr id="11" name="Kép 10" descr="A képen útválaszt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92D847-4206-2568-9BDD-FE23FCD4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67" y="4162425"/>
            <a:ext cx="2706533" cy="2050199"/>
          </a:xfrm>
          <a:prstGeom prst="rect">
            <a:avLst/>
          </a:prstGeom>
        </p:spPr>
      </p:pic>
      <p:pic>
        <p:nvPicPr>
          <p:cNvPr id="13" name="Kép 12" descr="A képen elektronika, Elektrontechnika, Elektromos vezetékek, káb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C75082-4E05-F8A8-B3D1-B92320A10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53" y="5299533"/>
            <a:ext cx="3345675" cy="9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372708"/>
            <a:ext cx="4314825" cy="989497"/>
          </a:xfrm>
        </p:spPr>
        <p:txBody>
          <a:bodyPr/>
          <a:lstStyle/>
          <a:p>
            <a:pPr algn="ctr"/>
            <a:r>
              <a:rPr lang="hu-HU" dirty="0"/>
              <a:t>Locations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830618"/>
            <a:ext cx="35208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/>
              <a:t>Main Office</a:t>
            </a:r>
            <a:endParaRPr lang="hu-HU" sz="1800" dirty="0"/>
          </a:p>
          <a:p>
            <a:pPr>
              <a:spcBef>
                <a:spcPts val="1200"/>
              </a:spcBef>
            </a:pPr>
            <a:r>
              <a:rPr lang="hu-HU" sz="1800" dirty="0"/>
              <a:t>VLAN-configuration:</a:t>
            </a:r>
          </a:p>
          <a:p>
            <a:pPr marL="0" indent="0">
              <a:buNone/>
            </a:pPr>
            <a:r>
              <a:rPr lang="hu-HU" sz="1800" dirty="0"/>
              <a:t>   - VLAN 11: Administration</a:t>
            </a:r>
          </a:p>
          <a:p>
            <a:pPr marL="0" indent="0">
              <a:buNone/>
            </a:pPr>
            <a:r>
              <a:rPr lang="hu-HU" sz="1800" dirty="0"/>
              <a:t>   - VLAN 21: IT</a:t>
            </a:r>
          </a:p>
          <a:p>
            <a:pPr marL="0" indent="0">
              <a:buNone/>
            </a:pPr>
            <a:r>
              <a:rPr lang="hu-HU" sz="1800" dirty="0"/>
              <a:t>   - VLAN 31: Guest Network</a:t>
            </a:r>
          </a:p>
          <a:p>
            <a:r>
              <a:rPr lang="hu-HU" sz="1800" dirty="0"/>
              <a:t>WLAN access provided with 802.1X authentication</a:t>
            </a:r>
          </a:p>
          <a:p>
            <a:r>
              <a:rPr lang="en-US" sz="1800" dirty="0"/>
              <a:t>IPv4/IPv6 support, with static and dynamic addressing</a:t>
            </a:r>
            <a:endParaRPr lang="hu-HU" sz="1800" dirty="0"/>
          </a:p>
          <a:p>
            <a:r>
              <a:rPr lang="en-US" sz="1800" dirty="0"/>
              <a:t>Redundant network connections between segments to ensure</a:t>
            </a:r>
            <a:r>
              <a:rPr lang="hu-HU" sz="1800" dirty="0"/>
              <a:t> high availability 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34C80B5-4C05-4A36-8B99-0B123341FBCC}"/>
              </a:ext>
            </a:extLst>
          </p:cNvPr>
          <p:cNvSpPr txBox="1">
            <a:spLocks/>
          </p:cNvSpPr>
          <p:nvPr/>
        </p:nvSpPr>
        <p:spPr>
          <a:xfrm>
            <a:off x="4368501" y="1698271"/>
            <a:ext cx="3916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C79DE58-89C5-4804-B68F-574615FC1816}"/>
              </a:ext>
            </a:extLst>
          </p:cNvPr>
          <p:cNvSpPr/>
          <p:nvPr/>
        </p:nvSpPr>
        <p:spPr>
          <a:xfrm>
            <a:off x="4078705" y="1830618"/>
            <a:ext cx="3707802" cy="4169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Controller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Manufacturing VLAN to isolate control systems and industrial devices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VPN connection with the office headquarters, enabling secure data transmission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Local DHCP and DNS services with redundancy, ensuring the independence operation of the local network even in the event of network issues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Redundant connection to the central office, minimizing the impact of network outages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066FFFF-FFE8-43F8-8DD7-C12DEE4287BF}"/>
              </a:ext>
            </a:extLst>
          </p:cNvPr>
          <p:cNvSpPr txBox="1"/>
          <p:nvPr/>
        </p:nvSpPr>
        <p:spPr>
          <a:xfrm>
            <a:off x="8076303" y="1830618"/>
            <a:ext cx="3606054" cy="328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Observer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Sales VLAN to isolate customer data and business applications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WLAN access for both guests and employees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NAT/PAT solutions for efficient </a:t>
            </a:r>
            <a:r>
              <a:rPr lang="en-US" dirty="0"/>
              <a:t>management of the internet connection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Redundant connection to the controller site, ensuring business permanence</a:t>
            </a:r>
            <a:r>
              <a:rPr lang="hu-HU" dirty="0"/>
              <a:t> in case of failure</a:t>
            </a:r>
          </a:p>
        </p:txBody>
      </p:sp>
    </p:spTree>
    <p:extLst>
      <p:ext uri="{BB962C8B-B14F-4D97-AF65-F5344CB8AC3E}">
        <p14:creationId xmlns:p14="http://schemas.microsoft.com/office/powerpoint/2010/main" val="15881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958349"/>
          </a:xfrm>
        </p:spPr>
        <p:txBody>
          <a:bodyPr/>
          <a:lstStyle/>
          <a:p>
            <a:pPr algn="ctr"/>
            <a:r>
              <a:rPr lang="hu-HU" dirty="0"/>
              <a:t>Network addressing plan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8C9B8B-13B9-480C-AE00-91D76538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1691" cy="202910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3ABD78-982D-40CF-B3F8-10887F26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8" y="1599945"/>
            <a:ext cx="4677428" cy="18290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B278061-311D-419E-A275-4ED402F4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1073"/>
            <a:ext cx="4277322" cy="15718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2385D0-95C7-4688-99E4-4FD486C6C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7" y="3968178"/>
            <a:ext cx="518232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389188"/>
            <a:ext cx="7391400" cy="106663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Configuration of network devices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VLAN configuration</a:t>
            </a:r>
          </a:p>
          <a:p>
            <a:r>
              <a:rPr lang="hu-HU" sz="2400" dirty="0"/>
              <a:t>HSRP/VRRP redundancy</a:t>
            </a:r>
          </a:p>
          <a:p>
            <a:r>
              <a:rPr lang="hu-HU" sz="2400" dirty="0"/>
              <a:t>WLAN security: WPA2</a:t>
            </a:r>
          </a:p>
          <a:p>
            <a:r>
              <a:rPr lang="hu-HU" sz="2400" dirty="0"/>
              <a:t>Routing protokoll: OSPFv2</a:t>
            </a:r>
          </a:p>
          <a:p>
            <a:r>
              <a:rPr lang="hu-HU" sz="2400" dirty="0"/>
              <a:t>NAT/PAT solutions</a:t>
            </a:r>
          </a:p>
        </p:txBody>
      </p:sp>
    </p:spTree>
    <p:extLst>
      <p:ext uri="{BB962C8B-B14F-4D97-AF65-F5344CB8AC3E}">
        <p14:creationId xmlns:p14="http://schemas.microsoft.com/office/powerpoint/2010/main" val="31813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121" y="353094"/>
            <a:ext cx="6765758" cy="994443"/>
          </a:xfrm>
        </p:spPr>
        <p:txBody>
          <a:bodyPr/>
          <a:lstStyle/>
          <a:p>
            <a:pPr algn="ctr"/>
            <a:r>
              <a:rPr lang="hu-HU" dirty="0"/>
              <a:t>Services Configuration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0" y="1652755"/>
            <a:ext cx="4672263" cy="177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Linux server configuration: </a:t>
            </a:r>
          </a:p>
          <a:p>
            <a:pPr>
              <a:spcBef>
                <a:spcPts val="1200"/>
              </a:spcBef>
            </a:pPr>
            <a:r>
              <a:rPr lang="hu-HU" sz="1600" dirty="0"/>
              <a:t>DNS server: Ensuring name resolution</a:t>
            </a:r>
          </a:p>
          <a:p>
            <a:r>
              <a:rPr lang="hu-HU" sz="1600" dirty="0"/>
              <a:t>DHCP server: Automatic IP address assignment</a:t>
            </a:r>
          </a:p>
          <a:p>
            <a:r>
              <a:rPr lang="hu-HU" sz="1600" dirty="0"/>
              <a:t>HTTP/HTTP server: Running web services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4061941-5B75-406E-9783-219C54031D00}"/>
              </a:ext>
            </a:extLst>
          </p:cNvPr>
          <p:cNvSpPr txBox="1">
            <a:spLocks/>
          </p:cNvSpPr>
          <p:nvPr/>
        </p:nvSpPr>
        <p:spPr>
          <a:xfrm>
            <a:off x="6096000" y="1652755"/>
            <a:ext cx="4772025" cy="22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/>
              <a:t>Windows server configuration:</a:t>
            </a:r>
          </a:p>
          <a:p>
            <a:pPr>
              <a:spcBef>
                <a:spcPts val="1200"/>
              </a:spcBef>
            </a:pPr>
            <a:r>
              <a:rPr lang="hu-HU" sz="1600" dirty="0"/>
              <a:t>Active Directory: </a:t>
            </a:r>
            <a:r>
              <a:rPr lang="en-US" sz="1600" dirty="0"/>
              <a:t>Central management of users and devices</a:t>
            </a:r>
            <a:endParaRPr lang="hu-HU" sz="1600" dirty="0"/>
          </a:p>
          <a:p>
            <a:r>
              <a:rPr lang="en-US" sz="1600" dirty="0"/>
              <a:t>File Server and Printer Sharin</a:t>
            </a:r>
            <a:r>
              <a:rPr lang="hu-HU" sz="1600" dirty="0"/>
              <a:t>g: </a:t>
            </a:r>
            <a:r>
              <a:rPr lang="en-US" sz="1600" dirty="0"/>
              <a:t>Central management and sharing of documents and printers</a:t>
            </a:r>
            <a:endParaRPr lang="hu-HU" sz="1600" dirty="0"/>
          </a:p>
          <a:p>
            <a:r>
              <a:rPr lang="hu-HU" sz="1600" dirty="0"/>
              <a:t>Group Policies (GPOs): </a:t>
            </a:r>
            <a:r>
              <a:rPr lang="en-US" sz="1600" dirty="0"/>
              <a:t>Enforcing corporate security and operational rules</a:t>
            </a:r>
            <a:endParaRPr lang="hu-HU" sz="1600" dirty="0"/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91314B-EA13-D63C-0EF3-17D3EF58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925" y="3875129"/>
            <a:ext cx="3432329" cy="2429871"/>
          </a:xfrm>
          <a:prstGeom prst="rect">
            <a:avLst/>
          </a:prstGeom>
        </p:spPr>
      </p:pic>
      <p:pic>
        <p:nvPicPr>
          <p:cNvPr id="7" name="Kép 6" descr="A képen szöveg, képernyőkép, fekete-fehér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15257C3-1D58-3936-1C25-478CA39D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2" y="3319956"/>
            <a:ext cx="3973437" cy="298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525</Words>
  <Application>Microsoft Office PowerPoint</Application>
  <PresentationFormat>Szélesvásznú</PresentationFormat>
  <Paragraphs>81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ÓSZC Bródy Imre Technical School Information Technology and Telecommunication sector FINAL EXAM Group 4</vt:lpstr>
      <vt:lpstr>Introduction</vt:lpstr>
      <vt:lpstr>Project planning</vt:lpstr>
      <vt:lpstr>Network topology</vt:lpstr>
      <vt:lpstr>Devices</vt:lpstr>
      <vt:lpstr>Locations </vt:lpstr>
      <vt:lpstr>Network addressing plan</vt:lpstr>
      <vt:lpstr>Configuration of network devices</vt:lpstr>
      <vt:lpstr>Services Configuration</vt:lpstr>
      <vt:lpstr>Security Solutions</vt:lpstr>
      <vt:lpstr>Testing and Documentation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ZÁRÓVIZSGA</dc:title>
  <dc:creator>Kiss Károly Alex</dc:creator>
  <cp:lastModifiedBy>Károly Alex Kiss</cp:lastModifiedBy>
  <cp:revision>226</cp:revision>
  <dcterms:created xsi:type="dcterms:W3CDTF">2025-04-01T09:49:35Z</dcterms:created>
  <dcterms:modified xsi:type="dcterms:W3CDTF">2025-04-13T18:02:46Z</dcterms:modified>
</cp:coreProperties>
</file>