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4.jpg" ContentType="image/jpeg"/>
  <Override PartName="/ppt/media/image5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94660"/>
  </p:normalViewPr>
  <p:slideViewPr>
    <p:cSldViewPr snapToGrid="0">
      <p:cViewPr>
        <p:scale>
          <a:sx n="80" d="100"/>
          <a:sy n="80" d="100"/>
        </p:scale>
        <p:origin x="730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AE019C-7762-4B6D-866C-96F6EFDA17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63DF29B-1A06-442C-9D40-CB0853BA2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B7FCF3B-EDF3-4E1D-AAA9-0108A09BB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9C39-0F9B-4500-8635-E0114015DBD8}" type="datetimeFigureOut">
              <a:rPr lang="hu-HU" smtClean="0"/>
              <a:t>2025. 04. 10.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271166C-4D74-44AF-883D-F02F1613B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64AC9C8-5C5A-4BDC-BC3C-C5389B6F7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90A0-F964-4891-B138-0B007BBB0761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95871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001A68-20BF-415C-8840-1E3A3A37D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389A79C-173B-4875-9E79-2E9750646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C1294FB-8B63-4397-8066-01A3C67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9C39-0F9B-4500-8635-E0114015DBD8}" type="datetimeFigureOut">
              <a:rPr lang="hu-HU" smtClean="0"/>
              <a:t>2025. 04. 10.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CB709F6-03F6-4007-A6B5-0E924C7F5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EAE5C00-D517-48C4-9D1A-229B31716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90A0-F964-4891-B138-0B007BBB0761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82907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9D5EFE69-8097-4077-92AF-4E48F13A0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9FB8860-496E-4C9B-A26B-3F991F1E6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C53CA2A-F0CB-4047-9213-C08EB91AC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9C39-0F9B-4500-8635-E0114015DBD8}" type="datetimeFigureOut">
              <a:rPr lang="hu-HU" smtClean="0"/>
              <a:t>2025. 04. 10.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8955700-6609-434E-B31F-8D7781C32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F81F94F-6700-4E3D-B807-46997C2A0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90A0-F964-4891-B138-0B007BBB0761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53290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91E8A5-589F-4319-8885-99EDB14C7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44BCDA7-1A97-46A3-B808-3481DAC9D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A302D1E-2ACB-49ED-AAAD-28160E6C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9C39-0F9B-4500-8635-E0114015DBD8}" type="datetimeFigureOut">
              <a:rPr lang="hu-HU" smtClean="0"/>
              <a:t>2025. 04. 10.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34B6160-2BEB-45BF-B84C-D857E7EBA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6500D51-EF40-435A-84AE-438E941A0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90A0-F964-4891-B138-0B007BBB0761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15956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BE6E85-22E1-497F-AD8F-BF0EBB302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EF72761-058B-479E-ACD5-5C9E0C9FB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B627ED1-4BF6-405B-A743-A3E929133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9C39-0F9B-4500-8635-E0114015DBD8}" type="datetimeFigureOut">
              <a:rPr lang="hu-HU" smtClean="0"/>
              <a:t>2025. 04. 10.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4D350C3-1A60-46B5-AAD3-C0B9D9CFA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11AE0DB-7C17-4225-92A0-176E21CD0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90A0-F964-4891-B138-0B007BBB0761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98723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848D3E2-1C37-4DF5-AA47-8897B73C6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879DF58-D269-4919-BD37-3646C0D633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80F6642-4F47-4564-9419-E06EECE16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D02FC01-B470-41BC-8046-AD7AB0A0B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9C39-0F9B-4500-8635-E0114015DBD8}" type="datetimeFigureOut">
              <a:rPr lang="hu-HU" smtClean="0"/>
              <a:t>2025. 04. 10.</a:t>
            </a:fld>
            <a:endParaRPr lang="hu-HU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08BDD2C-2D3E-426B-891F-1B4AF4BEE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A81F544-BDD9-4A6E-BC6E-81537E2B5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90A0-F964-4891-B138-0B007BBB0761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50972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0B0558-2674-4AEE-A246-0E6B50DB4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F82378D-33D1-420C-BCDC-2445FA655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34ED3A1-D295-4981-BE91-D48639ECB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DABAC5BC-2FCA-48DB-B270-4399F3B04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F0EEE60-5975-46FF-9A1F-A0F61538E5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2972B822-814D-4C71-BDEE-4A2EA24DC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9C39-0F9B-4500-8635-E0114015DBD8}" type="datetimeFigureOut">
              <a:rPr lang="hu-HU" smtClean="0"/>
              <a:t>2025. 04. 10.</a:t>
            </a:fld>
            <a:endParaRPr lang="hu-HU" dirty="0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A042A331-CEB6-4459-A24F-23A138EDA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1216E19C-97B2-4B4F-9C37-2CC007735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90A0-F964-4891-B138-0B007BBB0761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59038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6C2125-AA9E-4A1C-89F2-DCF1E7418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6F8BF5D7-E6A2-4848-899E-B4CEF4E5B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9C39-0F9B-4500-8635-E0114015DBD8}" type="datetimeFigureOut">
              <a:rPr lang="hu-HU" smtClean="0"/>
              <a:t>2025. 04. 10.</a:t>
            </a:fld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D872A7B-3129-4706-8A02-E58831D56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250794A-676B-4696-B1C9-34D9335F9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90A0-F964-4891-B138-0B007BBB0761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3890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0DE4A5B8-81F9-4357-84AB-F852D2C80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9C39-0F9B-4500-8635-E0114015DBD8}" type="datetimeFigureOut">
              <a:rPr lang="hu-HU" smtClean="0"/>
              <a:t>2025. 04. 10.</a:t>
            </a:fld>
            <a:endParaRPr lang="hu-HU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854665C7-8F85-4449-89C5-4F33F32A8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1759984-1CD0-4BE4-8664-CFFF9171F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90A0-F964-4891-B138-0B007BBB0761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99637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3F5398-24A7-4B5E-8966-EA9EFFC08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92923F7-6B0F-46C4-AFF8-5F48BD641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1D5E2C9-39C3-4EC9-A6FE-151683778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0698EF5-5C99-4034-BD9A-52432D15F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9C39-0F9B-4500-8635-E0114015DBD8}" type="datetimeFigureOut">
              <a:rPr lang="hu-HU" smtClean="0"/>
              <a:t>2025. 04. 10.</a:t>
            </a:fld>
            <a:endParaRPr lang="hu-HU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4E406B4-30E0-480B-AF24-DD9112664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1BC21C2-61CD-455B-8274-7E6211B8D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90A0-F964-4891-B138-0B007BBB0761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7856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2D0AB2-D629-412A-8E26-14CC921B5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930F1986-F799-4815-8443-89F3AF8E42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1CF1A0F-3D40-49CE-8413-1757266D3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E82E0CC-5DCE-4833-A2C3-1F87AE036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89C39-0F9B-4500-8635-E0114015DBD8}" type="datetimeFigureOut">
              <a:rPr lang="hu-HU" smtClean="0"/>
              <a:t>2025. 04. 10.</a:t>
            </a:fld>
            <a:endParaRPr lang="hu-HU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28A9AB1-6C01-4678-B22C-37EE2A0A4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67D80D2-6E4E-4C16-8BF7-43EC5CDB5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690A0-F964-4891-B138-0B007BBB0761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7038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83D8F624-816E-4252-8842-EAC8844C5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3A24090-A574-4F79-8E0F-34BBFDFDA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9303A4C-1155-4F34-A013-7841DFB619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89C39-0F9B-4500-8635-E0114015DBD8}" type="datetimeFigureOut">
              <a:rPr lang="hu-HU" smtClean="0"/>
              <a:t>2025. 04. 10.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7AA440A-024B-455D-ACDA-7FCB485BF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FA1ADB4-5B44-4D9D-B78E-4A457F10B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690A0-F964-4891-B138-0B007BBB0761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91667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3F8DB8-B3EE-44D4-A973-A96482E0B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00125"/>
            <a:ext cx="9144000" cy="2503488"/>
          </a:xfrm>
        </p:spPr>
        <p:txBody>
          <a:bodyPr>
            <a:normAutofit/>
          </a:bodyPr>
          <a:lstStyle/>
          <a:p>
            <a:r>
              <a:rPr lang="hu-HU" dirty="0"/>
              <a:t>ZÁRÓVIZSGA</a:t>
            </a:r>
            <a:br>
              <a:rPr lang="hu-HU" dirty="0"/>
            </a:br>
            <a:r>
              <a:rPr lang="hu-HU" sz="4000" dirty="0"/>
              <a:t>Ózdi SZC Bródy Imre Technikum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30CB4C0-2768-4338-B66E-3CD7406FB7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87" y="3560763"/>
            <a:ext cx="3095625" cy="560387"/>
          </a:xfrm>
        </p:spPr>
        <p:txBody>
          <a:bodyPr>
            <a:normAutofit/>
          </a:bodyPr>
          <a:lstStyle/>
          <a:p>
            <a:r>
              <a:rPr lang="hu-HU" sz="2800" dirty="0">
                <a:latin typeface="+mj-lt"/>
              </a:rPr>
              <a:t>4-es csoport</a:t>
            </a:r>
          </a:p>
        </p:txBody>
      </p:sp>
      <p:sp>
        <p:nvSpPr>
          <p:cNvPr id="4" name="Alcím 2">
            <a:extLst>
              <a:ext uri="{FF2B5EF4-FFF2-40B4-BE49-F238E27FC236}">
                <a16:creationId xmlns:a16="http://schemas.microsoft.com/office/drawing/2014/main" id="{2F878D7D-7E89-46F3-4AF6-4CB9F6497020}"/>
              </a:ext>
            </a:extLst>
          </p:cNvPr>
          <p:cNvSpPr txBox="1">
            <a:spLocks/>
          </p:cNvSpPr>
          <p:nvPr/>
        </p:nvSpPr>
        <p:spPr>
          <a:xfrm>
            <a:off x="8648700" y="5648325"/>
            <a:ext cx="3543300" cy="12096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000" dirty="0"/>
              <a:t>Készítette: Kulin István Dominik</a:t>
            </a:r>
          </a:p>
          <a:p>
            <a:pPr>
              <a:spcBef>
                <a:spcPts val="600"/>
              </a:spcBef>
            </a:pPr>
            <a:r>
              <a:rPr lang="hu-HU" sz="2000" dirty="0"/>
              <a:t>            Csatári Dominik</a:t>
            </a:r>
          </a:p>
          <a:p>
            <a:pPr>
              <a:spcBef>
                <a:spcPts val="600"/>
              </a:spcBef>
            </a:pPr>
            <a:r>
              <a:rPr lang="hu-HU" sz="2000" dirty="0"/>
              <a:t>            Kiss Károly Alex</a:t>
            </a:r>
          </a:p>
        </p:txBody>
      </p:sp>
    </p:spTree>
    <p:extLst>
      <p:ext uri="{BB962C8B-B14F-4D97-AF65-F5344CB8AC3E}">
        <p14:creationId xmlns:p14="http://schemas.microsoft.com/office/powerpoint/2010/main" val="1021852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AFE962-EBAC-4A7C-B5AB-AD57F219E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0716" y="329031"/>
            <a:ext cx="5550568" cy="1066633"/>
          </a:xfrm>
        </p:spPr>
        <p:txBody>
          <a:bodyPr/>
          <a:lstStyle/>
          <a:p>
            <a:pPr algn="ctr"/>
            <a:r>
              <a:rPr lang="hu-HU" dirty="0"/>
              <a:t>Biztonsági Megoldások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C9C1ED5-C445-4A35-BC8A-D9E5CD8DF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ACL-ek (Hozzáférési listák): illetéktelen hozzáférések korlátozása, érzékeny adatok védelme)</a:t>
            </a:r>
          </a:p>
          <a:p>
            <a:r>
              <a:rPr lang="hu-HU" sz="2400" dirty="0"/>
              <a:t>Tűzfalmegoldások: bejövő és kimenő forgalom szűrése</a:t>
            </a:r>
          </a:p>
          <a:p>
            <a:r>
              <a:rPr lang="hu-HU" sz="2400" dirty="0"/>
              <a:t>VPN konfiguráció: biztonságos kommunikáció biztosítása telephelyek között</a:t>
            </a:r>
          </a:p>
        </p:txBody>
      </p:sp>
    </p:spTree>
    <p:extLst>
      <p:ext uri="{BB962C8B-B14F-4D97-AF65-F5344CB8AC3E}">
        <p14:creationId xmlns:p14="http://schemas.microsoft.com/office/powerpoint/2010/main" val="2672556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AFE962-EBAC-4A7C-B5AB-AD57F219E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Tesztelés és Dokumentáció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C9C1ED5-C445-4A35-BC8A-D9E5CD8DF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dirty="0"/>
              <a:t>Ping és traceroute tesztek: Az elérhetőség és a hálózati útvonalak ellenőrzése</a:t>
            </a:r>
          </a:p>
          <a:p>
            <a:r>
              <a:rPr lang="hu-HU" sz="2000" dirty="0"/>
              <a:t>ACL-ek és VLAN-ok tesztelése: Az egyes biztonsági és szegmentációs beállítások működésének ellenőrzése</a:t>
            </a:r>
          </a:p>
          <a:p>
            <a:r>
              <a:rPr lang="hu-HU" sz="2000" dirty="0"/>
              <a:t>VPN kapcsolatok ellenőrzése: A titkosított adatforgalom és a távoli elérések tesztelése</a:t>
            </a:r>
          </a:p>
          <a:p>
            <a:r>
              <a:rPr lang="hu-HU" sz="2000" dirty="0"/>
              <a:t>Hálózati teljesítmény mérése: A sávszélesség, késleltetés és csomagvesztés vizsgálata</a:t>
            </a:r>
          </a:p>
          <a:p>
            <a:r>
              <a:rPr lang="hu-HU" sz="2000" dirty="0"/>
              <a:t>Redundancia tesztelése: A HSRP/VRRP és egyéb redundáns megoldások megfelelő működésének szimulációja, meghibásodási szcenáriók modellezésével</a:t>
            </a:r>
          </a:p>
        </p:txBody>
      </p:sp>
    </p:spTree>
    <p:extLst>
      <p:ext uri="{BB962C8B-B14F-4D97-AF65-F5344CB8AC3E}">
        <p14:creationId xmlns:p14="http://schemas.microsoft.com/office/powerpoint/2010/main" val="4116906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1C58FE-9A88-41FF-BEC6-BE9BF4985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6000" dirty="0"/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1827435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1F085F-9BC4-4707-8FCA-1D4055FB9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2487" y="681037"/>
            <a:ext cx="2867025" cy="809625"/>
          </a:xfrm>
        </p:spPr>
        <p:txBody>
          <a:bodyPr>
            <a:normAutofit/>
          </a:bodyPr>
          <a:lstStyle/>
          <a:p>
            <a:pPr algn="ctr"/>
            <a:r>
              <a:rPr lang="hu-HU" dirty="0"/>
              <a:t>Bevezetés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9074445-75A7-4601-8DC0-B8173B91C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hu-HU" sz="2400" dirty="0"/>
              <a:t>Cél: 3 telephely hálózati infrastruktúrájának tervezése és kivitelezése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sz="2400" dirty="0"/>
              <a:t>Fontos szempontok: stabilitás, biztonság, skálázhatóság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sz="2400" dirty="0"/>
              <a:t>Megvalósítás: címzési terv, eszközök konfigurálása, biztonsági megoldások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sz="2400" dirty="0"/>
              <a:t>Tesztelés: működés ellenőrzése, hibajavítás</a:t>
            </a:r>
          </a:p>
        </p:txBody>
      </p:sp>
    </p:spTree>
    <p:extLst>
      <p:ext uri="{BB962C8B-B14F-4D97-AF65-F5344CB8AC3E}">
        <p14:creationId xmlns:p14="http://schemas.microsoft.com/office/powerpoint/2010/main" val="1859399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34ACAE7-3770-4EBD-9EC5-82417F3A6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Tervezés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9B67109-67B7-477F-9264-9C5E97FA4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675" y="1690688"/>
            <a:ext cx="45053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Munkamegosztás: </a:t>
            </a:r>
          </a:p>
          <a:p>
            <a:r>
              <a:rPr lang="hu-HU" sz="2400" dirty="0"/>
              <a:t>Hálózat</a:t>
            </a:r>
          </a:p>
          <a:p>
            <a:r>
              <a:rPr lang="hu-HU" sz="2400" dirty="0"/>
              <a:t>Dokumentáció</a:t>
            </a:r>
          </a:p>
          <a:p>
            <a:r>
              <a:rPr lang="hu-HU" sz="2400" dirty="0"/>
              <a:t>Prezentáció</a:t>
            </a:r>
          </a:p>
          <a:p>
            <a:r>
              <a:rPr lang="hu-HU" sz="2400" dirty="0"/>
              <a:t>Videó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94F0B7B4-7002-2B0A-C768-B8AFF2AC6D91}"/>
              </a:ext>
            </a:extLst>
          </p:cNvPr>
          <p:cNvSpPr txBox="1">
            <a:spLocks/>
          </p:cNvSpPr>
          <p:nvPr/>
        </p:nvSpPr>
        <p:spPr>
          <a:xfrm>
            <a:off x="6848475" y="1690688"/>
            <a:ext cx="45053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dirty="0"/>
              <a:t>Használt programok:</a:t>
            </a:r>
          </a:p>
          <a:p>
            <a:r>
              <a:rPr lang="hu-HU" sz="2400" dirty="0"/>
              <a:t>Cisco Packet Tracer</a:t>
            </a:r>
          </a:p>
          <a:p>
            <a:r>
              <a:rPr lang="hu-HU" sz="2400" dirty="0"/>
              <a:t>Github</a:t>
            </a:r>
          </a:p>
          <a:p>
            <a:r>
              <a:rPr lang="hu-HU" sz="2400" dirty="0"/>
              <a:t>Powerpoint</a:t>
            </a:r>
          </a:p>
          <a:p>
            <a:r>
              <a:rPr lang="hu-HU" sz="2400" dirty="0"/>
              <a:t>Word</a:t>
            </a:r>
          </a:p>
          <a:p>
            <a:r>
              <a:rPr lang="hu-HU" sz="2400" dirty="0"/>
              <a:t>Virtualbox</a:t>
            </a:r>
          </a:p>
          <a:p>
            <a:r>
              <a:rPr lang="hu-HU" sz="2400" dirty="0"/>
              <a:t>AWS Academy </a:t>
            </a:r>
          </a:p>
        </p:txBody>
      </p:sp>
    </p:spTree>
    <p:extLst>
      <p:ext uri="{BB962C8B-B14F-4D97-AF65-F5344CB8AC3E}">
        <p14:creationId xmlns:p14="http://schemas.microsoft.com/office/powerpoint/2010/main" val="3092689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053AE3-B279-CAB8-46A6-A4B53FB4A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571500"/>
          </a:xfrm>
        </p:spPr>
        <p:txBody>
          <a:bodyPr/>
          <a:lstStyle/>
          <a:p>
            <a:r>
              <a:rPr lang="hu-HU" dirty="0"/>
              <a:t>Hálózati topológia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F1EAC93-61E9-7C50-BED8-517E37E09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618037" cy="1844119"/>
          </a:xfrm>
        </p:spPr>
        <p:txBody>
          <a:bodyPr>
            <a:normAutofit/>
          </a:bodyPr>
          <a:lstStyle/>
          <a:p>
            <a:r>
              <a:rPr lang="hu-HU" sz="1800" dirty="0"/>
              <a:t>A vállalat 3 telephelye: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Iroda – Adatközpont és menedzsment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Vezérlő – Gyártás és Logisztika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Figyelő – Ügyfélszolgálat és Értékesítés</a:t>
            </a:r>
          </a:p>
        </p:txBody>
      </p:sp>
      <p:sp>
        <p:nvSpPr>
          <p:cNvPr id="8" name="Szöveg helye 3">
            <a:extLst>
              <a:ext uri="{FF2B5EF4-FFF2-40B4-BE49-F238E27FC236}">
                <a16:creationId xmlns:a16="http://schemas.microsoft.com/office/drawing/2014/main" id="{94F3732E-5D57-8936-5A99-C2E71F2EDE8C}"/>
              </a:ext>
            </a:extLst>
          </p:cNvPr>
          <p:cNvSpPr txBox="1">
            <a:spLocks/>
          </p:cNvSpPr>
          <p:nvPr/>
        </p:nvSpPr>
        <p:spPr>
          <a:xfrm>
            <a:off x="839788" y="3901519"/>
            <a:ext cx="4551362" cy="1816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u-HU" dirty="0"/>
              <a:t>MPLS-alapú összeköttetés (alacsony késleltetés, megbízható adatátvitel)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u-HU" dirty="0"/>
              <a:t>Ipsec VPN tartalékkapcsolat (kommunikáció)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u-HU" dirty="0"/>
              <a:t>Redundáns összeköttetés (hálózati stabilitás)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0DDB6EB-2F41-47AC-B331-A772B7545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150" y="1558925"/>
            <a:ext cx="6590081" cy="368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546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947F58-F21D-4595-A90B-01E9D1DD9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025" y="590550"/>
            <a:ext cx="2647950" cy="977900"/>
          </a:xfrm>
        </p:spPr>
        <p:txBody>
          <a:bodyPr/>
          <a:lstStyle/>
          <a:p>
            <a:pPr algn="ctr"/>
            <a:r>
              <a:rPr lang="hu-HU" dirty="0"/>
              <a:t>Eszközök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A575D1E-D672-42C9-B55F-25D54183E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79625"/>
          </a:xfrm>
        </p:spPr>
        <p:txBody>
          <a:bodyPr/>
          <a:lstStyle/>
          <a:p>
            <a:r>
              <a:rPr lang="hu-HU" sz="2400" dirty="0"/>
              <a:t>Routerek (Cisco 1841) - a három fő csomóponton, redundáns kapcsolatokkal</a:t>
            </a:r>
          </a:p>
          <a:p>
            <a:r>
              <a:rPr lang="hu-HU" sz="2400" dirty="0"/>
              <a:t>Switch-ek (Cisco 2960-24TT) - az iroda és vezérlő helyi hálózatainak kezelésére</a:t>
            </a:r>
          </a:p>
          <a:p>
            <a:r>
              <a:rPr lang="hu-HU" sz="2400" dirty="0"/>
              <a:t>ASA tűzfal - a figyelő telephelyen a szerverek és külső kapcsolatok védelmére</a:t>
            </a:r>
          </a:p>
          <a:p>
            <a:r>
              <a:rPr lang="hu-HU" sz="2400" dirty="0"/>
              <a:t>Vezeték nélküli routerek (WRT300N) - a vezeték nélküli eszközök támogatásához</a:t>
            </a:r>
          </a:p>
        </p:txBody>
      </p:sp>
      <p:pic>
        <p:nvPicPr>
          <p:cNvPr id="5" name="Kép 4" descr="A képen elektronika, fedett pályás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52963E4D-9A0D-8C14-1AB7-66D8E2D93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28" y="4844014"/>
            <a:ext cx="2939425" cy="1535850"/>
          </a:xfrm>
          <a:prstGeom prst="rect">
            <a:avLst/>
          </a:prstGeom>
        </p:spPr>
      </p:pic>
      <p:pic>
        <p:nvPicPr>
          <p:cNvPr id="7" name="Kép 6" descr="A képen elektronika, villamosenergia-ellátás, gép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91A3606B-6B82-085A-9F88-FE3F840E82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928" y="4676774"/>
            <a:ext cx="2791539" cy="1870331"/>
          </a:xfrm>
          <a:prstGeom prst="rect">
            <a:avLst/>
          </a:prstGeom>
        </p:spPr>
      </p:pic>
      <p:pic>
        <p:nvPicPr>
          <p:cNvPr id="11" name="Kép 10" descr="A képen útválasztó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AE92D847-4206-2568-9BDD-FE23FCD450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5467" y="4162425"/>
            <a:ext cx="2706533" cy="2050199"/>
          </a:xfrm>
          <a:prstGeom prst="rect">
            <a:avLst/>
          </a:prstGeom>
        </p:spPr>
      </p:pic>
      <p:pic>
        <p:nvPicPr>
          <p:cNvPr id="13" name="Kép 12" descr="A képen elektronika, Elektrontechnika, Elektromos vezetékek, kábel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98C75082-4E05-F8A8-B3D1-B92320A106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253" y="5299533"/>
            <a:ext cx="3345675" cy="91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98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947F58-F21D-4595-A90B-01E9D1DD9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8587" y="372708"/>
            <a:ext cx="4314825" cy="989497"/>
          </a:xfrm>
        </p:spPr>
        <p:txBody>
          <a:bodyPr/>
          <a:lstStyle/>
          <a:p>
            <a:pPr algn="ctr"/>
            <a:r>
              <a:rPr lang="hu-HU" dirty="0"/>
              <a:t>Telephelyek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A575D1E-D672-42C9-B55F-25D54183E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045" y="1830618"/>
            <a:ext cx="3520864" cy="435133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hu-HU" dirty="0"/>
              <a:t>Iroda</a:t>
            </a:r>
            <a:endParaRPr lang="hu-HU" sz="1800" dirty="0"/>
          </a:p>
          <a:p>
            <a:pPr>
              <a:spcBef>
                <a:spcPts val="1200"/>
              </a:spcBef>
            </a:pPr>
            <a:r>
              <a:rPr lang="hu-HU" sz="1800" dirty="0"/>
              <a:t>VLAN-kialakítás:</a:t>
            </a:r>
          </a:p>
          <a:p>
            <a:pPr marL="0" indent="0">
              <a:buNone/>
            </a:pPr>
            <a:r>
              <a:rPr lang="hu-HU" sz="1800" dirty="0"/>
              <a:t>   - VLAN 11: Adminisztráció</a:t>
            </a:r>
          </a:p>
          <a:p>
            <a:pPr marL="0" indent="0">
              <a:buNone/>
            </a:pPr>
            <a:r>
              <a:rPr lang="hu-HU" sz="1800" dirty="0"/>
              <a:t>   - VLAN 21: IT</a:t>
            </a:r>
          </a:p>
          <a:p>
            <a:pPr marL="0" indent="0">
              <a:buNone/>
            </a:pPr>
            <a:r>
              <a:rPr lang="hu-HU" sz="1800" dirty="0"/>
              <a:t>   - VLAN 31: Vendéghálózat</a:t>
            </a:r>
          </a:p>
          <a:p>
            <a:r>
              <a:rPr lang="hu-HU" sz="1800" dirty="0"/>
              <a:t>WLAN hozzáférés, 802.1X   hitelesítéssel</a:t>
            </a:r>
          </a:p>
          <a:p>
            <a:r>
              <a:rPr lang="hu-HU" sz="1800" dirty="0"/>
              <a:t>IPv4/IPv6 támogatás, statikus és dinamikus címzéssel</a:t>
            </a:r>
          </a:p>
          <a:p>
            <a:r>
              <a:rPr lang="hu-HU" sz="1800" dirty="0"/>
              <a:t>Redundáns hálózati kapcsolat az egyes szegmensek között, amely biztosítja a magas rendelkezésre állást</a:t>
            </a:r>
          </a:p>
          <a:p>
            <a:pPr marL="0" indent="0">
              <a:buNone/>
            </a:pPr>
            <a:endParaRPr lang="hu-HU" sz="2000" dirty="0"/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634C80B5-4C05-4A36-8B99-0B123341FBCC}"/>
              </a:ext>
            </a:extLst>
          </p:cNvPr>
          <p:cNvSpPr txBox="1">
            <a:spLocks/>
          </p:cNvSpPr>
          <p:nvPr/>
        </p:nvSpPr>
        <p:spPr>
          <a:xfrm>
            <a:off x="4368501" y="1698271"/>
            <a:ext cx="39166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hu-HU" sz="2000" dirty="0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CC79DE58-89C5-4804-B68F-574615FC1816}"/>
              </a:ext>
            </a:extLst>
          </p:cNvPr>
          <p:cNvSpPr/>
          <p:nvPr/>
        </p:nvSpPr>
        <p:spPr>
          <a:xfrm>
            <a:off x="4078705" y="1830618"/>
            <a:ext cx="3707802" cy="2840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2800" dirty="0"/>
              <a:t>Vezérlő</a:t>
            </a:r>
          </a:p>
          <a:p>
            <a:pPr marL="285750" indent="-28575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dirty="0"/>
              <a:t>Gyártási VLAN a vezérlőrendszerek és ipari eszközök elkülönítésére</a:t>
            </a:r>
          </a:p>
          <a:p>
            <a:pPr marL="285750" indent="-285750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u-HU" dirty="0"/>
              <a:t>VPN kapcsolat az irodai központtal  (biztonságos adatátvitel)</a:t>
            </a:r>
          </a:p>
          <a:p>
            <a:pPr marL="285750" indent="-285750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u-HU" dirty="0"/>
              <a:t>Helyi DHCP és DNS szolgáltatás (redundanciával)</a:t>
            </a:r>
          </a:p>
          <a:p>
            <a:pPr marL="285750" indent="-285750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u-HU" dirty="0"/>
              <a:t>Redundáns kapcsolat a központi irodával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4066FFFF-FFE8-43F8-8DD7-C12DEE4287BF}"/>
              </a:ext>
            </a:extLst>
          </p:cNvPr>
          <p:cNvSpPr txBox="1"/>
          <p:nvPr/>
        </p:nvSpPr>
        <p:spPr>
          <a:xfrm>
            <a:off x="8076303" y="1830618"/>
            <a:ext cx="3606054" cy="2840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/>
              <a:t>Figyelő</a:t>
            </a:r>
            <a:endParaRPr lang="hu-HU" dirty="0"/>
          </a:p>
          <a:p>
            <a:pPr marL="285750" indent="-28575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u-HU" dirty="0"/>
              <a:t>Értékesítési VLAN az ügyféladatok és a vállalati alkalmazások elkülönítésére</a:t>
            </a:r>
          </a:p>
          <a:p>
            <a:pPr marL="285750" indent="-285750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u-HU" dirty="0"/>
              <a:t>WLAN hozzáférés, vendégek és munkatársak számára</a:t>
            </a:r>
          </a:p>
          <a:p>
            <a:pPr marL="285750" indent="-285750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u-HU" dirty="0"/>
              <a:t>NAT/PAT megoldások</a:t>
            </a:r>
          </a:p>
          <a:p>
            <a:pPr marL="285750" indent="-285750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u-HU" dirty="0"/>
              <a:t>Redundáns kapcsolat a vezérlő telephellyel</a:t>
            </a:r>
          </a:p>
        </p:txBody>
      </p:sp>
    </p:spTree>
    <p:extLst>
      <p:ext uri="{BB962C8B-B14F-4D97-AF65-F5344CB8AC3E}">
        <p14:creationId xmlns:p14="http://schemas.microsoft.com/office/powerpoint/2010/main" val="1588158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947F58-F21D-4595-A90B-01E9D1DD9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1062"/>
            <a:ext cx="10515600" cy="958349"/>
          </a:xfrm>
        </p:spPr>
        <p:txBody>
          <a:bodyPr/>
          <a:lstStyle/>
          <a:p>
            <a:pPr algn="ctr"/>
            <a:r>
              <a:rPr lang="hu-HU" dirty="0"/>
              <a:t>Hálózati Címzési Terv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378C9B8B-13B9-480C-AE00-91D765389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591691" cy="2029108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003ABD78-982D-40CF-B3F8-10887F26E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68" y="1599945"/>
            <a:ext cx="4677428" cy="1829055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5B278061-311D-419E-A275-4ED402F4D3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11073"/>
            <a:ext cx="4277322" cy="1571844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872385D0-95C7-4688-99E4-4FD486C6C4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1477" y="3968178"/>
            <a:ext cx="5182323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662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AFE962-EBAC-4A7C-B5AB-AD57F219E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300" y="389188"/>
            <a:ext cx="7391400" cy="1066633"/>
          </a:xfrm>
        </p:spPr>
        <p:txBody>
          <a:bodyPr/>
          <a:lstStyle/>
          <a:p>
            <a:pPr algn="ctr"/>
            <a:r>
              <a:rPr lang="hu-HU" dirty="0"/>
              <a:t>Hálózati Eszközök Konfigurálása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C9C1ED5-C445-4A35-BC8A-D9E5CD8DF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VLAN konfigurálás</a:t>
            </a:r>
          </a:p>
          <a:p>
            <a:r>
              <a:rPr lang="hu-HU" sz="2400" dirty="0"/>
              <a:t>HSRP/VRRP redundancia</a:t>
            </a:r>
          </a:p>
          <a:p>
            <a:r>
              <a:rPr lang="hu-HU" sz="2400" dirty="0"/>
              <a:t>WLAN biztonság: WPA2</a:t>
            </a:r>
          </a:p>
          <a:p>
            <a:r>
              <a:rPr lang="hu-HU" sz="2400" dirty="0"/>
              <a:t>Routing protokollok: OSPFv2</a:t>
            </a:r>
          </a:p>
          <a:p>
            <a:r>
              <a:rPr lang="hu-HU" sz="2400" dirty="0"/>
              <a:t>NAT/PAT megoldások</a:t>
            </a:r>
          </a:p>
        </p:txBody>
      </p:sp>
    </p:spTree>
    <p:extLst>
      <p:ext uri="{BB962C8B-B14F-4D97-AF65-F5344CB8AC3E}">
        <p14:creationId xmlns:p14="http://schemas.microsoft.com/office/powerpoint/2010/main" val="3181385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AFE962-EBAC-4A7C-B5AB-AD57F219E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3121" y="353094"/>
            <a:ext cx="6765758" cy="994443"/>
          </a:xfrm>
        </p:spPr>
        <p:txBody>
          <a:bodyPr/>
          <a:lstStyle/>
          <a:p>
            <a:pPr algn="ctr"/>
            <a:r>
              <a:rPr lang="hu-HU" dirty="0"/>
              <a:t>Szolgáltatások Konfigurálása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C9C1ED5-C445-4A35-BC8A-D9E5CD8DF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420" y="1652754"/>
            <a:ext cx="4672263" cy="3552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Linux szerver konfiguráció: </a:t>
            </a:r>
          </a:p>
          <a:p>
            <a:pPr>
              <a:spcBef>
                <a:spcPts val="1200"/>
              </a:spcBef>
            </a:pPr>
            <a:r>
              <a:rPr lang="hu-HU" sz="2000" dirty="0"/>
              <a:t>DNS szerver (névfeloldás biztosítása)</a:t>
            </a:r>
          </a:p>
          <a:p>
            <a:r>
              <a:rPr lang="hu-HU" sz="2000" dirty="0"/>
              <a:t>DHCP szerver(Automatikus IP-cím kiosztás )</a:t>
            </a:r>
          </a:p>
          <a:p>
            <a:r>
              <a:rPr lang="hu-HU" sz="2000" dirty="0"/>
              <a:t>HTTP/HTTP szerver (webszolgáltatások futtatása)</a:t>
            </a:r>
          </a:p>
          <a:p>
            <a:pPr marL="0" indent="0">
              <a:buNone/>
            </a:pPr>
            <a:endParaRPr lang="hu-HU" sz="2000" dirty="0"/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F4061941-5B75-406E-9783-219C54031D00}"/>
              </a:ext>
            </a:extLst>
          </p:cNvPr>
          <p:cNvSpPr txBox="1">
            <a:spLocks/>
          </p:cNvSpPr>
          <p:nvPr/>
        </p:nvSpPr>
        <p:spPr>
          <a:xfrm>
            <a:off x="6096000" y="1652754"/>
            <a:ext cx="4772025" cy="3987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dirty="0"/>
              <a:t>Windows szerver konfiguráció:</a:t>
            </a:r>
          </a:p>
          <a:p>
            <a:pPr>
              <a:spcBef>
                <a:spcPts val="1200"/>
              </a:spcBef>
            </a:pPr>
            <a:r>
              <a:rPr lang="hu-HU" sz="2000" dirty="0"/>
              <a:t>Active Directory (felhasználók és eszközök központi menedzsmentje)</a:t>
            </a:r>
          </a:p>
          <a:p>
            <a:r>
              <a:rPr lang="hu-HU" sz="2000" dirty="0"/>
              <a:t>Fájlszerver és nyomtatómegosztás (Dokumentumok és nyomtatók központi kezelése és megosztása)</a:t>
            </a:r>
          </a:p>
          <a:p>
            <a:r>
              <a:rPr lang="hu-HU" sz="2000" dirty="0"/>
              <a:t>Csoportházirendek (GPO-k) (A vállalati biztonsági és működési szabályok érvényesítése)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24950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467</Words>
  <Application>Microsoft Office PowerPoint</Application>
  <PresentationFormat>Szélesvásznú</PresentationFormat>
  <Paragraphs>83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Office-téma</vt:lpstr>
      <vt:lpstr>ZÁRÓVIZSGA Ózdi SZC Bródy Imre Technikum</vt:lpstr>
      <vt:lpstr>Bevezetés</vt:lpstr>
      <vt:lpstr>Tervezés</vt:lpstr>
      <vt:lpstr>Hálózati topológia</vt:lpstr>
      <vt:lpstr>Eszközök</vt:lpstr>
      <vt:lpstr>Telephelyek </vt:lpstr>
      <vt:lpstr>Hálózati Címzési Terv</vt:lpstr>
      <vt:lpstr>Hálózati Eszközök Konfigurálása</vt:lpstr>
      <vt:lpstr>Szolgáltatások Konfigurálása</vt:lpstr>
      <vt:lpstr>Biztonsági Megoldások</vt:lpstr>
      <vt:lpstr>Tesztelés és Dokumentáció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ZÁRÓVIZSGA</dc:title>
  <dc:creator>Kiss Károly Alex</dc:creator>
  <cp:lastModifiedBy>Károly Alex Kiss</cp:lastModifiedBy>
  <cp:revision>63</cp:revision>
  <dcterms:created xsi:type="dcterms:W3CDTF">2025-04-01T09:49:35Z</dcterms:created>
  <dcterms:modified xsi:type="dcterms:W3CDTF">2025-04-10T01:15:09Z</dcterms:modified>
</cp:coreProperties>
</file>