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4"/>
  </p:sldMasterIdLst>
  <p:notesMasterIdLst>
    <p:notesMasterId r:id="rId16"/>
  </p:notesMasterIdLst>
  <p:sldIdLst>
    <p:sldId id="298" r:id="rId5"/>
    <p:sldId id="310" r:id="rId6"/>
    <p:sldId id="299" r:id="rId7"/>
    <p:sldId id="300" r:id="rId8"/>
    <p:sldId id="301" r:id="rId9"/>
    <p:sldId id="302" r:id="rId10"/>
    <p:sldId id="303" r:id="rId11"/>
    <p:sldId id="304" r:id="rId12"/>
    <p:sldId id="305" r:id="rId13"/>
    <p:sldId id="306" r:id="rId14"/>
    <p:sldId id="309" r:id="rId1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19" autoAdjust="0"/>
  </p:normalViewPr>
  <p:slideViewPr>
    <p:cSldViewPr snapToGrid="0">
      <p:cViewPr>
        <p:scale>
          <a:sx n="77" d="100"/>
          <a:sy n="77" d="100"/>
        </p:scale>
        <p:origin x="912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theme" Target="theme/theme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A9F9E8-9115-4A8B-A550-D34065CBE230}" type="datetimeFigureOut">
              <a:rPr lang="en-IN" smtClean="0"/>
              <a:t>06-08-2025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50EC43A-12A1-4DFC-B0B7-D7EA34880C2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6496068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8/6/2025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34375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8/6/2025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0465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8/6/2025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2783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8/6/2025</a:t>
            </a:fld>
            <a:endParaRPr lang="en-US" dirty="0"/>
          </a:p>
        </p:txBody>
      </p:sp>
      <p:sp>
        <p:nvSpPr>
          <p:cNvPr id="9" name="Footer Placehold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8359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8/6/2025</a:t>
            </a:fld>
            <a:endParaRPr lang="en-US" dirty="0"/>
          </a:p>
        </p:txBody>
      </p:sp>
      <p:sp>
        <p:nvSpPr>
          <p:cNvPr id="11" name="Footer Placehold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" name="Slide Number Placehold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9257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8/6/2025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4339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8/6/2025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33937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anchor="b">
            <a:normAutofit/>
          </a:bodyPr>
          <a:lstStyle>
            <a:lvl1pPr>
              <a:lnSpc>
                <a:spcPct val="90000"/>
              </a:lnSpc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/>
          <a:lstStyle>
            <a:lvl1pPr algn="l">
              <a:defRPr/>
            </a:lvl1pPr>
          </a:lstStyle>
          <a:p>
            <a:fld id="{92BEA474-078D-4E9B-9B14-09A87B19DC46}" type="datetime1">
              <a:rPr lang="en-US" smtClean="0"/>
              <a:t>8/6/2025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11844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fld id="{4907D986-8816-4272-A432-0437A28A9828}" type="datetime1">
              <a:rPr lang="en-US" smtClean="0"/>
              <a:t>8/6/2025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016137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fld id="{62D6E202-B606-4609-B914-27C9371A1F6D}" type="datetime1">
              <a:rPr lang="en-US" smtClean="0"/>
              <a:t>8/6/2025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6030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jpg"/><Relationship Id="rId4" Type="http://schemas.openxmlformats.org/officeDocument/2006/relationships/image" Target="../media/image4.jp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Rectangle 32">
            <a:extLst>
              <a:ext uri="{FF2B5EF4-FFF2-40B4-BE49-F238E27FC236}">
                <a16:creationId xmlns:a16="http://schemas.microsoft.com/office/drawing/2014/main" id="{2FDF0794-1B86-42B2-B8C7-F60123E638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12188726" cy="6858975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pic>
        <p:nvPicPr>
          <p:cNvPr id="4" name="Picture 3" descr="A close up of a piece of paper with a pencil laying on top">
            <a:extLst>
              <a:ext uri="{FF2B5EF4-FFF2-40B4-BE49-F238E27FC236}">
                <a16:creationId xmlns:a16="http://schemas.microsoft.com/office/drawing/2014/main" id="{65810330-F0B5-43C9-BC34-094FFB5C052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0" y="975"/>
            <a:ext cx="12191980" cy="6858000"/>
          </a:xfrm>
          <a:prstGeom prst="rect">
            <a:avLst/>
          </a:prstGeom>
        </p:spPr>
      </p:pic>
      <p:sp>
        <p:nvSpPr>
          <p:cNvPr id="35" name="Rectangle 34">
            <a:extLst>
              <a:ext uri="{FF2B5EF4-FFF2-40B4-BE49-F238E27FC236}">
                <a16:creationId xmlns:a16="http://schemas.microsoft.com/office/drawing/2014/main" id="{C5373426-E26E-431D-959C-5DB96C0B62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12607" y="1238442"/>
            <a:ext cx="3635926" cy="4355751"/>
          </a:xfrm>
          <a:prstGeom prst="rect">
            <a:avLst/>
          </a:prstGeom>
          <a:solidFill>
            <a:schemeClr val="bg1">
              <a:alpha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Franklin Gothic Book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123416" y="1475234"/>
            <a:ext cx="3214307" cy="2901694"/>
          </a:xfrm>
        </p:spPr>
        <p:txBody>
          <a:bodyPr anchor="b">
            <a:normAutofit/>
          </a:bodyPr>
          <a:lstStyle/>
          <a:p>
            <a:r>
              <a:rPr lang="en-US" sz="2000" dirty="0"/>
              <a:t>"</a:t>
            </a:r>
            <a:r>
              <a:rPr lang="en-US" sz="2400" dirty="0"/>
              <a:t>Automated Certificate Authentication and Performance Evaluation System for Academic Institutions"</a:t>
            </a:r>
            <a:endParaRPr lang="en-US" sz="2400" dirty="0">
              <a:solidFill>
                <a:schemeClr val="tx1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5E1F2F-E259-4EA8-9FFD-3A10AF54185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127750" y="4608576"/>
            <a:ext cx="3205640" cy="774186"/>
          </a:xfrm>
        </p:spPr>
        <p:txBody>
          <a:bodyPr anchor="t">
            <a:normAutofit/>
          </a:bodyPr>
          <a:lstStyle/>
          <a:p>
            <a:pPr>
              <a:lnSpc>
                <a:spcPct val="100000"/>
              </a:lnSpc>
            </a:pPr>
            <a:r>
              <a:rPr lang="en-IN" sz="1600" dirty="0"/>
              <a:t>Evaluating performance based on claiming</a:t>
            </a:r>
            <a:endParaRPr lang="en-US" sz="1600" dirty="0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96D07482-83A3-4451-943C-B469610829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176090" y="4508519"/>
            <a:ext cx="3108960" cy="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>
            <a:extLst>
              <a:ext uri="{FF2B5EF4-FFF2-40B4-BE49-F238E27FC236}">
                <a16:creationId xmlns:a16="http://schemas.microsoft.com/office/drawing/2014/main" id="{EDC90921-9082-491B-940E-827D679F34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6400800"/>
            <a:ext cx="12192000" cy="457200"/>
          </a:xfrm>
          <a:prstGeom prst="rect">
            <a:avLst/>
          </a:prstGeom>
          <a:solidFill>
            <a:srgbClr val="262626">
              <a:alpha val="95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1931439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161730-3650-A862-AF57-BCE7637904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Literature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C7CBF0-3BFC-E891-07DD-CF1F8E3FD9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IN" sz="2400" b="1" dirty="0"/>
              <a:t>Certificate Authentication Systems</a:t>
            </a: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 University management systems lack intelligent verification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 OCR + rule-based systems are gaining traction</a:t>
            </a:r>
          </a:p>
          <a:p>
            <a:r>
              <a:rPr lang="en-IN" sz="2400" b="1" dirty="0"/>
              <a:t>Academic Scoring Models</a:t>
            </a: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 Based on workshop type, duration, issuer reputation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 Normalization of scores becoming common in placement assessments</a:t>
            </a:r>
          </a:p>
          <a:p>
            <a:r>
              <a:rPr lang="en-IN" sz="2400" b="1" dirty="0"/>
              <a:t>Tech Studies</a:t>
            </a:r>
            <a:endParaRPr lang="en-IN" sz="2400" dirty="0"/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 Certificate verification via QR, Blockchain, AI models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IN" sz="2400" dirty="0"/>
              <a:t> Source: IEEE, Springer (2022–2024)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616006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CF216-D483-A324-9C2A-3398CE9DD2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Team Details and Role Distribution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621B599-FD23-B1A7-3C2A-E8F24897010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38052369"/>
              </p:ext>
            </p:extLst>
          </p:nvPr>
        </p:nvGraphicFramePr>
        <p:xfrm>
          <a:off x="1097280" y="2408273"/>
          <a:ext cx="10058400" cy="2712370"/>
        </p:xfrm>
        <a:graphic>
          <a:graphicData uri="http://schemas.openxmlformats.org/drawingml/2006/table">
            <a:tbl>
              <a:tblPr/>
              <a:tblGrid>
                <a:gridCol w="5029200">
                  <a:extLst>
                    <a:ext uri="{9D8B030D-6E8A-4147-A177-3AD203B41FA5}">
                      <a16:colId xmlns:a16="http://schemas.microsoft.com/office/drawing/2014/main" val="1388200734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252563168"/>
                    </a:ext>
                  </a:extLst>
                </a:gridCol>
              </a:tblGrid>
              <a:tr h="5424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Name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Role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55291977"/>
                  </a:ext>
                </a:extLst>
              </a:tr>
              <a:tr h="5424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Akanksha Kulkarni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Certificate Parsing &amp; Scoring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09421478"/>
                  </a:ext>
                </a:extLst>
              </a:tr>
              <a:tr h="5424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Samruddhi </a:t>
                      </a:r>
                      <a:r>
                        <a:rPr lang="en-IN" dirty="0" err="1"/>
                        <a:t>Chakote</a:t>
                      </a: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Frontend UI + Authentication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59176765"/>
                  </a:ext>
                </a:extLst>
              </a:tr>
              <a:tr h="5424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Prachi Kunnure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Backend APIs + Verification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80077426"/>
                  </a:ext>
                </a:extLst>
              </a:tr>
              <a:tr h="542474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/>
                        <a:t>Achal Kurundwade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IN" dirty="0"/>
                        <a:t>Database &amp; Admin Dashboard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729712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5522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A6D4A0FE-A37B-7FFD-6A00-BF939B0C5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7820"/>
            <a:ext cx="2792361" cy="6242756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6ADB09F-D56F-3E16-055A-EA70B73D79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9510" y="558402"/>
            <a:ext cx="2694038" cy="5812174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F7479A1-D00A-A596-266B-103354E798F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820697" y="430777"/>
            <a:ext cx="2792361" cy="59398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7A00869-F672-25D7-6CCA-06C8C012C08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13058" y="357188"/>
            <a:ext cx="3342968" cy="6070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070271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62EA32-4805-AE66-6BDD-706E14FC71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1C2BCC-94CB-9B91-2678-A00231D66D3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In educational institutions, verifying student or faculty certificates manually is time-consuming, error-prone, and lacks standardization. Institutions need a reliable system to:</a:t>
            </a:r>
          </a:p>
          <a:p>
            <a:r>
              <a:rPr lang="en-US" b="1" dirty="0"/>
              <a:t>Verify certificate authenticity automatically</a:t>
            </a:r>
            <a:endParaRPr lang="en-US" dirty="0"/>
          </a:p>
          <a:p>
            <a:r>
              <a:rPr lang="en-US" b="1" dirty="0"/>
              <a:t>Assign marks or credits</a:t>
            </a:r>
            <a:r>
              <a:rPr lang="en-US" dirty="0"/>
              <a:t> based on certificate type, issuer, and duration</a:t>
            </a:r>
          </a:p>
          <a:p>
            <a:r>
              <a:rPr lang="en-US" dirty="0"/>
              <a:t>Maintain a </a:t>
            </a:r>
            <a:r>
              <a:rPr lang="en-US" b="1" dirty="0"/>
              <a:t>centralized and secure database</a:t>
            </a:r>
            <a:r>
              <a:rPr lang="en-US" dirty="0"/>
              <a:t> for all submissions</a:t>
            </a:r>
          </a:p>
        </p:txBody>
      </p:sp>
    </p:spTree>
    <p:extLst>
      <p:ext uri="{BB962C8B-B14F-4D97-AF65-F5344CB8AC3E}">
        <p14:creationId xmlns:p14="http://schemas.microsoft.com/office/powerpoint/2010/main" val="90451954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5EF921-3B1F-38A4-567B-5C26BB2810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Motivation /Need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39506C-D7FA-5BCB-42D0-9C6D19A6BB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Manual verification leads to inconsistency</a:t>
            </a:r>
          </a:p>
          <a:p>
            <a:r>
              <a:rPr lang="en-US" dirty="0"/>
              <a:t>Institutions lack a standardized scoring system for extra-curriculars, internships, or paper presentations</a:t>
            </a:r>
          </a:p>
          <a:p>
            <a:r>
              <a:rPr lang="en-US" dirty="0"/>
              <a:t>Automation can </a:t>
            </a:r>
            <a:r>
              <a:rPr lang="en-US" b="1" dirty="0"/>
              <a:t>save time</a:t>
            </a:r>
            <a:r>
              <a:rPr lang="en-US" dirty="0"/>
              <a:t>, </a:t>
            </a:r>
            <a:r>
              <a:rPr lang="en-US" b="1" dirty="0"/>
              <a:t>improve accuracy</a:t>
            </a:r>
            <a:r>
              <a:rPr lang="en-US" dirty="0"/>
              <a:t>, and </a:t>
            </a:r>
            <a:r>
              <a:rPr lang="en-US" b="1" dirty="0"/>
              <a:t>encourage merit-based recognition</a:t>
            </a:r>
            <a:endParaRPr lang="en-US" dirty="0"/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5462820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383693-D100-4E20-0081-FAD9AD6EF5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Objective</a:t>
            </a:r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964A9844-7423-74B3-8BCB-1D62DB24FF3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186733" y="2032484"/>
            <a:ext cx="8510728" cy="230832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build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web-based system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that collects certificate data from students/faculty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automatically authenticate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the certificate using metadata/text analysis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assign scores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based on predefined rules (issuer, type, duration)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To provide a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dashboard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for faculty/admin to view evaluated submissions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900503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7746CC-D0F4-18A2-D9AA-9B02100A33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Future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07C38-F6B0-8FF7-306D-B76E5C6E2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.</a:t>
            </a:r>
          </a:p>
          <a:p>
            <a:endParaRPr lang="en-IN" dirty="0"/>
          </a:p>
          <a:p>
            <a:endParaRPr lang="en-IN" dirty="0"/>
          </a:p>
        </p:txBody>
      </p:sp>
      <p:sp>
        <p:nvSpPr>
          <p:cNvPr id="6" name="Rectangle 3">
            <a:extLst>
              <a:ext uri="{FF2B5EF4-FFF2-40B4-BE49-F238E27FC236}">
                <a16:creationId xmlns:a16="http://schemas.microsoft.com/office/drawing/2014/main" id="{C32A4D5E-B49E-E1C5-258C-42DCA5D7F2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1052" y="1957322"/>
            <a:ext cx="6484467" cy="258532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LLM-based scoring (natural language analysis of certificates)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Certificate authenticity check with QR code/Blockchain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Integration with university portals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Support for auto email/WhatsApp updates to students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Extension to resume evaluation</a:t>
            </a:r>
          </a:p>
        </p:txBody>
      </p:sp>
    </p:spTree>
    <p:extLst>
      <p:ext uri="{BB962C8B-B14F-4D97-AF65-F5344CB8AC3E}">
        <p14:creationId xmlns:p14="http://schemas.microsoft.com/office/powerpoint/2010/main" val="1231218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48A4EB-072C-2F0D-599D-4661B892FD8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Proposed Methodology</a:t>
            </a: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5217BD02-572F-B90C-F7F4-670E7D5BA7C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97280" y="1864991"/>
            <a:ext cx="6253635" cy="42473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submits certificate details (or uploads scanned PDF)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System extracts metadata (title, issuer, date, type)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Verifies: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Format validity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Organization authenticity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Expiry or duplication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Marks assigned based on rules</a:t>
            </a: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R="0" lvl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Data stored and result shown</a:t>
            </a:r>
          </a:p>
        </p:txBody>
      </p:sp>
    </p:spTree>
    <p:extLst>
      <p:ext uri="{BB962C8B-B14F-4D97-AF65-F5344CB8AC3E}">
        <p14:creationId xmlns:p14="http://schemas.microsoft.com/office/powerpoint/2010/main" val="20545289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B82756-84C2-AB64-834F-CFD6C24077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IN" sz="4000" dirty="0"/>
            </a:br>
            <a:br>
              <a:rPr lang="en-IN" sz="4000" dirty="0"/>
            </a:br>
            <a:br>
              <a:rPr lang="en-IN" sz="4000" dirty="0"/>
            </a:br>
            <a:r>
              <a:rPr lang="en-IN" sz="4000" dirty="0"/>
              <a:t>Expected Outcome</a:t>
            </a: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20F4EC3-8BA1-278E-2221-FB8B1549E523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527802" y="2515673"/>
            <a:ext cx="9461024" cy="182665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A working system to verify and score certificates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Reduced admin workload for certificate validation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Transparent and standardized certificate-based scoring</a:t>
            </a:r>
          </a:p>
          <a:p>
            <a:pPr>
              <a:buFont typeface="Wingdings" panose="05000000000000000000" pitchFamily="2" charset="2"/>
              <a:buChar char="Ø"/>
            </a:pPr>
            <a:r>
              <a:rPr lang="en-US" sz="1800" dirty="0"/>
              <a:t>Web interface for submission, review, and tracking</a:t>
            </a:r>
          </a:p>
        </p:txBody>
      </p:sp>
    </p:spTree>
    <p:extLst>
      <p:ext uri="{BB962C8B-B14F-4D97-AF65-F5344CB8AC3E}">
        <p14:creationId xmlns:p14="http://schemas.microsoft.com/office/powerpoint/2010/main" val="14772122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67BD4D-1B06-96E2-0791-3FD0F459D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/>
              <a:t>Technology Stack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A8D6EB0B-7C10-8472-D638-58C3D6E1B4E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5963410"/>
              </p:ext>
            </p:extLst>
          </p:nvPr>
        </p:nvGraphicFramePr>
        <p:xfrm>
          <a:off x="959311" y="2269916"/>
          <a:ext cx="10058400" cy="6492240"/>
        </p:xfrm>
        <a:graphic>
          <a:graphicData uri="http://schemas.openxmlformats.org/drawingml/2006/table">
            <a:tbl>
              <a:tblPr/>
              <a:tblGrid>
                <a:gridCol w="5029200">
                  <a:extLst>
                    <a:ext uri="{9D8B030D-6E8A-4147-A177-3AD203B41FA5}">
                      <a16:colId xmlns:a16="http://schemas.microsoft.com/office/drawing/2014/main" val="1745839609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338690120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b="1" dirty="0"/>
                        <a:t>Frontend</a:t>
                      </a:r>
                      <a:r>
                        <a:rPr lang="en-IN" dirty="0"/>
                        <a:t>: HTML, CSS, JavaScript, Bootstrap (React.js optional)</a:t>
                      </a:r>
                    </a:p>
                    <a:p>
                      <a:endParaRPr lang="en-IN" dirty="0"/>
                    </a:p>
                    <a:p>
                      <a:r>
                        <a:rPr lang="en-IN" b="1" dirty="0"/>
                        <a:t>Backend</a:t>
                      </a:r>
                      <a:r>
                        <a:rPr lang="en-IN" dirty="0"/>
                        <a:t>: Node.js + Express.js</a:t>
                      </a:r>
                    </a:p>
                    <a:p>
                      <a:endParaRPr lang="en-IN" dirty="0"/>
                    </a:p>
                    <a:p>
                      <a:r>
                        <a:rPr lang="en-IN" b="1" dirty="0"/>
                        <a:t>Database</a:t>
                      </a:r>
                      <a:r>
                        <a:rPr lang="en-IN" dirty="0"/>
                        <a:t>: MongoDB</a:t>
                      </a:r>
                    </a:p>
                    <a:p>
                      <a:endParaRPr lang="en-IN" dirty="0"/>
                    </a:p>
                    <a:p>
                      <a:r>
                        <a:rPr lang="en-IN" b="1" dirty="0"/>
                        <a:t>Authentication</a:t>
                      </a:r>
                      <a:r>
                        <a:rPr lang="en-IN" dirty="0"/>
                        <a:t>: JWT, bcrypt.js</a:t>
                      </a:r>
                    </a:p>
                    <a:p>
                      <a:endParaRPr lang="en-IN" dirty="0"/>
                    </a:p>
                    <a:p>
                      <a:r>
                        <a:rPr lang="en-IN" b="1" dirty="0"/>
                        <a:t>OCR Tools</a:t>
                      </a:r>
                      <a:r>
                        <a:rPr lang="en-IN" dirty="0"/>
                        <a:t> </a:t>
                      </a:r>
                      <a:r>
                        <a:rPr lang="en-IN" i="1" dirty="0"/>
                        <a:t>(optional)</a:t>
                      </a:r>
                      <a:r>
                        <a:rPr lang="en-IN" dirty="0"/>
                        <a:t>: Tesseract.js, pdf-miner</a:t>
                      </a:r>
                    </a:p>
                    <a:p>
                      <a:r>
                        <a:rPr lang="en-IN" dirty="0"/>
                        <a:t> (Python)</a:t>
                      </a:r>
                    </a:p>
                    <a:p>
                      <a:endParaRPr lang="en-IN" dirty="0"/>
                    </a:p>
                    <a:p>
                      <a:r>
                        <a:rPr lang="en-IN" b="1" dirty="0"/>
                        <a:t>Analysis &amp; Scoring</a:t>
                      </a:r>
                      <a:r>
                        <a:rPr lang="en-IN" dirty="0"/>
                        <a:t>: Custom logic or ML (optional)</a:t>
                      </a:r>
                    </a:p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285750" indent="-285750">
                        <a:buFont typeface="Wingdings" panose="05000000000000000000" pitchFamily="2" charset="2"/>
                        <a:buChar char="q"/>
                      </a:pP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247740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17059889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96344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858137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5724378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6377631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7692667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IN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endParaRPr lang="en-US" dirty="0"/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626662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84077509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34">
      <a:dk1>
        <a:sysClr val="windowText" lastClr="000000"/>
      </a:dk1>
      <a:lt1>
        <a:sysClr val="window" lastClr="FFFFFF"/>
      </a:lt1>
      <a:dk2>
        <a:srgbClr val="39302A"/>
      </a:dk2>
      <a:lt2>
        <a:srgbClr val="E5DEDB"/>
      </a:lt2>
      <a:accent1>
        <a:srgbClr val="EC7016"/>
      </a:accent1>
      <a:accent2>
        <a:srgbClr val="F8931D"/>
      </a:accent2>
      <a:accent3>
        <a:srgbClr val="CE8D3E"/>
      </a:accent3>
      <a:accent4>
        <a:srgbClr val="E64823"/>
      </a:accent4>
      <a:accent5>
        <a:srgbClr val="FFCA08"/>
      </a:accent5>
      <a:accent6>
        <a:srgbClr val="9C6A6A"/>
      </a:accent6>
      <a:hlink>
        <a:srgbClr val="2998E3"/>
      </a:hlink>
      <a:folHlink>
        <a:srgbClr val="7F723D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RetrospectVTI" id="{F5B7AB07-F859-4656-A1C1-DAFCFA0ACA4B}" vid="{A6E2497D-935A-4CFD-B9FD-6DCB15FA68BF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Parcel">
    <a:dk1>
      <a:srgbClr val="000000"/>
    </a:dk1>
    <a:lt1>
      <a:srgbClr val="FFFFFF"/>
    </a:lt1>
    <a:dk2>
      <a:srgbClr val="4A5356"/>
    </a:dk2>
    <a:lt2>
      <a:srgbClr val="E8E3CE"/>
    </a:lt2>
    <a:accent1>
      <a:srgbClr val="F6A21D"/>
    </a:accent1>
    <a:accent2>
      <a:srgbClr val="9BAFB5"/>
    </a:accent2>
    <a:accent3>
      <a:srgbClr val="C96731"/>
    </a:accent3>
    <a:accent4>
      <a:srgbClr val="9CA383"/>
    </a:accent4>
    <a:accent5>
      <a:srgbClr val="87795D"/>
    </a:accent5>
    <a:accent6>
      <a:srgbClr val="A0988C"/>
    </a:accent6>
    <a:hlink>
      <a:srgbClr val="00B0F0"/>
    </a:hlink>
    <a:folHlink>
      <a:srgbClr val="738F97"/>
    </a:folHlink>
  </a:clrScheme>
</a:themeOverrid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7" ma:contentTypeDescription="Create a new document." ma:contentTypeScope="" ma:versionID="c6f9a84f66a9c8b9a21755b9ffafb945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27df39e3e7036dff54f89ddd5805ce72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  <_ip_UnifiedCompliancePolicyUIAction xmlns="http://schemas.microsoft.com/sharepoint/v3" xsi:nil="true"/>
    <Image xmlns="71af3243-3dd4-4a8d-8c0d-dd76da1f02a5">
      <Url xsi:nil="true"/>
      <Description xsi:nil="true"/>
    </Image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</documentManagement>
</p:properties>
</file>

<file path=customXml/itemProps1.xml><?xml version="1.0" encoding="utf-8"?>
<ds:datastoreItem xmlns:ds="http://schemas.openxmlformats.org/officeDocument/2006/customXml" ds:itemID="{D2957789-34B8-480C-AF9B-3EB54B9E5C9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AA3F7EDC-E5B4-4BBC-9D2A-CBE6D46C37A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03EEFF0-FB57-4CB4-8BFC-DF397689E2ED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{11A88744-E5A0-4D52-BD77-B099CE436312}tf22712842_win32</Template>
  <TotalTime>85</TotalTime>
  <Words>423</Words>
  <Application>Microsoft Office PowerPoint</Application>
  <PresentationFormat>Widescreen</PresentationFormat>
  <Paragraphs>85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Bookman Old Style</vt:lpstr>
      <vt:lpstr>Calibri</vt:lpstr>
      <vt:lpstr>Franklin Gothic Book</vt:lpstr>
      <vt:lpstr>Wingdings</vt:lpstr>
      <vt:lpstr>Custom</vt:lpstr>
      <vt:lpstr>"Automated Certificate Authentication and Performance Evaluation System for Academic Institutions"</vt:lpstr>
      <vt:lpstr>PowerPoint Presentation</vt:lpstr>
      <vt:lpstr>Problem Statement</vt:lpstr>
      <vt:lpstr>Motivation /Need </vt:lpstr>
      <vt:lpstr>Objective</vt:lpstr>
      <vt:lpstr>Future Scope</vt:lpstr>
      <vt:lpstr>Proposed Methodology</vt:lpstr>
      <vt:lpstr>   Expected Outcome</vt:lpstr>
      <vt:lpstr>Technology Stack</vt:lpstr>
      <vt:lpstr>Literature Review</vt:lpstr>
      <vt:lpstr>Team Details and Role Distribution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AI-Powered Secure Communication Assistant using LLM</dc:title>
  <dc:creator>Prachi Kunnure</dc:creator>
  <cp:lastModifiedBy>hp world</cp:lastModifiedBy>
  <cp:revision>4</cp:revision>
  <dcterms:created xsi:type="dcterms:W3CDTF">2025-08-05T14:54:02Z</dcterms:created>
  <dcterms:modified xsi:type="dcterms:W3CDTF">2025-08-06T07:45:47Z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