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57" r:id="rId3"/>
    <p:sldId id="267" r:id="rId4"/>
    <p:sldId id="268" r:id="rId5"/>
    <p:sldId id="269" r:id="rId6"/>
    <p:sldId id="270" r:id="rId7"/>
    <p:sldId id="274" r:id="rId8"/>
    <p:sldId id="275" r:id="rId9"/>
    <p:sldId id="271" r:id="rId10"/>
    <p:sldId id="272" r:id="rId11"/>
    <p:sldId id="27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p:cViewPr varScale="1">
        <p:scale>
          <a:sx n="81" d="100"/>
          <a:sy n="81" d="100"/>
        </p:scale>
        <p:origin x="754" y="53"/>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01-Mar-25</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01-Mar-25</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01-Mar-25</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01-Mar-25</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01-Mar-25</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01-Mar-25</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01-Mar-25</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01-Mar-25</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01-Mar-25</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01-Mar-25</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Healthcare Analysis Report</a:t>
            </a:r>
            <a:endParaRPr lang="en-US" dirty="0"/>
          </a:p>
        </p:txBody>
      </p:sp>
      <p:sp>
        <p:nvSpPr>
          <p:cNvPr id="3" name="Subtitle 2"/>
          <p:cNvSpPr>
            <a:spLocks noGrp="1"/>
          </p:cNvSpPr>
          <p:nvPr>
            <p:ph type="subTitle" idx="1"/>
          </p:nvPr>
        </p:nvSpPr>
        <p:spPr>
          <a:xfrm>
            <a:off x="626225" y="5181600"/>
            <a:ext cx="4098175" cy="1371600"/>
          </a:xfrm>
        </p:spPr>
        <p:txBody>
          <a:bodyPr>
            <a:normAutofit lnSpcReduction="10000"/>
          </a:bodyPr>
          <a:lstStyle/>
          <a:p>
            <a:r>
              <a:rPr lang="en-US" dirty="0"/>
              <a:t>An overview of healthcare metrics and insights</a:t>
            </a:r>
          </a:p>
          <a:p>
            <a:pPr algn="r"/>
            <a:r>
              <a:rPr lang="en-US" dirty="0"/>
              <a:t>			               By: Abhishek Kulkarni</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308AA4-9AB9-303D-AE59-772FF9C8D0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A110FE-9148-7FA8-8E7B-E6F51A86CAE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PowerBI Dashboard</a:t>
            </a:r>
          </a:p>
        </p:txBody>
      </p:sp>
      <p:pic>
        <p:nvPicPr>
          <p:cNvPr id="4" name="Picture 3">
            <a:extLst>
              <a:ext uri="{FF2B5EF4-FFF2-40B4-BE49-F238E27FC236}">
                <a16:creationId xmlns:a16="http://schemas.microsoft.com/office/drawing/2014/main" id="{FC526EFA-5689-9618-D555-7119C36D52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4000"/>
            <a:ext cx="12192000" cy="5334000"/>
          </a:xfrm>
          <a:prstGeom prst="rect">
            <a:avLst/>
          </a:prstGeom>
        </p:spPr>
      </p:pic>
    </p:spTree>
    <p:extLst>
      <p:ext uri="{BB962C8B-B14F-4D97-AF65-F5344CB8AC3E}">
        <p14:creationId xmlns:p14="http://schemas.microsoft.com/office/powerpoint/2010/main" val="3106353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D1599D-730C-A8EE-283D-9D2E6C20E8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5AFD56-4A77-6470-D00A-1586F40F862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86263325-38C5-F44C-E8F9-BAE6B26C7446}"/>
              </a:ext>
            </a:extLst>
          </p:cNvPr>
          <p:cNvSpPr>
            <a:spLocks noGrp="1"/>
          </p:cNvSpPr>
          <p:nvPr>
            <p:ph idx="1"/>
          </p:nvPr>
        </p:nvSpPr>
        <p:spPr>
          <a:xfrm>
            <a:off x="838200" y="1828800"/>
            <a:ext cx="9829800" cy="4572000"/>
          </a:xfrm>
        </p:spPr>
        <p:txBody>
          <a:bodyPr>
            <a:normAutofit fontScale="92500" lnSpcReduction="10000"/>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healthcare analysis reveals valuable insights into patient volume, service distribution, financial performance, and diagnosis trends. The total number of patients recorded is </a:t>
            </a:r>
            <a:r>
              <a:rPr lang="en-US" sz="2000" b="1" dirty="0">
                <a:latin typeface="Times New Roman" panose="02020603050405020304" pitchFamily="18" charset="0"/>
                <a:cs typeface="Times New Roman" panose="02020603050405020304" pitchFamily="18" charset="0"/>
              </a:rPr>
              <a:t>5K</a:t>
            </a:r>
            <a:r>
              <a:rPr lang="en-US" sz="2000" dirty="0">
                <a:latin typeface="Times New Roman" panose="02020603050405020304" pitchFamily="18" charset="0"/>
                <a:cs typeface="Times New Roman" panose="02020603050405020304" pitchFamily="18" charset="0"/>
              </a:rPr>
              <a:t>, with an average patient satisfaction score of </a:t>
            </a:r>
            <a:r>
              <a:rPr lang="en-US" sz="2000" b="1" dirty="0">
                <a:latin typeface="Times New Roman" panose="02020603050405020304" pitchFamily="18" charset="0"/>
                <a:cs typeface="Times New Roman" panose="02020603050405020304" pitchFamily="18" charset="0"/>
              </a:rPr>
              <a:t>3.83</a:t>
            </a:r>
            <a:r>
              <a:rPr lang="en-US" sz="2000" dirty="0">
                <a:latin typeface="Times New Roman" panose="02020603050405020304" pitchFamily="18" charset="0"/>
                <a:cs typeface="Times New Roman" panose="02020603050405020304" pitchFamily="18" charset="0"/>
              </a:rPr>
              <a:t>. Among departments, </a:t>
            </a:r>
            <a:r>
              <a:rPr lang="en-US" sz="2000" b="1" dirty="0">
                <a:latin typeface="Times New Roman" panose="02020603050405020304" pitchFamily="18" charset="0"/>
                <a:cs typeface="Times New Roman" panose="02020603050405020304" pitchFamily="18" charset="0"/>
              </a:rPr>
              <a:t>Cardiology and Orthopedics</a:t>
            </a:r>
            <a:r>
              <a:rPr lang="en-US" sz="2000" dirty="0">
                <a:latin typeface="Times New Roman" panose="02020603050405020304" pitchFamily="18" charset="0"/>
                <a:cs typeface="Times New Roman" panose="02020603050405020304" pitchFamily="18" charset="0"/>
              </a:rPr>
              <a:t> have the highest patient volume, while </a:t>
            </a:r>
            <a:r>
              <a:rPr lang="en-US" sz="2000" b="1" dirty="0">
                <a:latin typeface="Times New Roman" panose="02020603050405020304" pitchFamily="18" charset="0"/>
                <a:cs typeface="Times New Roman" panose="02020603050405020304" pitchFamily="18" charset="0"/>
              </a:rPr>
              <a:t>Orthopedics and Pediatrics</a:t>
            </a:r>
            <a:r>
              <a:rPr lang="en-US" sz="2000" dirty="0">
                <a:latin typeface="Times New Roman" panose="02020603050405020304" pitchFamily="18" charset="0"/>
                <a:cs typeface="Times New Roman" panose="02020603050405020304" pitchFamily="18" charset="0"/>
              </a:rPr>
              <a:t> lead in patient satisfaction.</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Service and treatment distribution show a balanced mix of </a:t>
            </a:r>
            <a:r>
              <a:rPr lang="en-US" sz="2000" b="1" dirty="0">
                <a:latin typeface="Times New Roman" panose="02020603050405020304" pitchFamily="18" charset="0"/>
                <a:cs typeface="Times New Roman" panose="02020603050405020304" pitchFamily="18" charset="0"/>
              </a:rPr>
              <a:t>inpatient, outpatient, and emergency services</a:t>
            </a:r>
            <a:r>
              <a:rPr lang="en-US" sz="2000" dirty="0">
                <a:latin typeface="Times New Roman" panose="02020603050405020304" pitchFamily="18" charset="0"/>
                <a:cs typeface="Times New Roman" panose="02020603050405020304" pitchFamily="18" charset="0"/>
              </a:rPr>
              <a:t>. Among medical procedures, </a:t>
            </a:r>
            <a:r>
              <a:rPr lang="en-US" sz="2000" b="1" dirty="0">
                <a:latin typeface="Times New Roman" panose="02020603050405020304" pitchFamily="18" charset="0"/>
                <a:cs typeface="Times New Roman" panose="02020603050405020304" pitchFamily="18" charset="0"/>
              </a:rPr>
              <a:t>X-Rays and MRI scans</a:t>
            </a:r>
            <a:r>
              <a:rPr lang="en-US" sz="2000" dirty="0">
                <a:latin typeface="Times New Roman" panose="02020603050405020304" pitchFamily="18" charset="0"/>
                <a:cs typeface="Times New Roman" panose="02020603050405020304" pitchFamily="18" charset="0"/>
              </a:rPr>
              <a:t> are the most frequently conducted, significantly contributing to overall revenue. </a:t>
            </a:r>
            <a:r>
              <a:rPr lang="en-US" sz="2000" b="1" dirty="0">
                <a:latin typeface="Times New Roman" panose="02020603050405020304" pitchFamily="18" charset="0"/>
                <a:cs typeface="Times New Roman" panose="02020603050405020304" pitchFamily="18" charset="0"/>
              </a:rPr>
              <a:t>CT Scans and Ultrasounds</a:t>
            </a:r>
            <a:r>
              <a:rPr lang="en-US" sz="2000" dirty="0">
                <a:latin typeface="Times New Roman" panose="02020603050405020304" pitchFamily="18" charset="0"/>
                <a:cs typeface="Times New Roman" panose="02020603050405020304" pitchFamily="18" charset="0"/>
              </a:rPr>
              <a:t> also play a vital role in service utilization.</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Financially, </a:t>
            </a:r>
            <a:r>
              <a:rPr lang="en-US" sz="2000" b="1" dirty="0">
                <a:latin typeface="Times New Roman" panose="02020603050405020304" pitchFamily="18" charset="0"/>
                <a:cs typeface="Times New Roman" panose="02020603050405020304" pitchFamily="18" charset="0"/>
              </a:rPr>
              <a:t>X-Rays and CT Scans</a:t>
            </a:r>
            <a:r>
              <a:rPr lang="en-US" sz="2000" dirty="0">
                <a:latin typeface="Times New Roman" panose="02020603050405020304" pitchFamily="18" charset="0"/>
                <a:cs typeface="Times New Roman" panose="02020603050405020304" pitchFamily="18" charset="0"/>
              </a:rPr>
              <a:t> generate the highest revenue, followed by MRI scans and ultrasounds. Insurance providers such as </a:t>
            </a:r>
            <a:r>
              <a:rPr lang="en-US" sz="2000" b="1" dirty="0">
                <a:latin typeface="Times New Roman" panose="02020603050405020304" pitchFamily="18" charset="0"/>
                <a:cs typeface="Times New Roman" panose="02020603050405020304" pitchFamily="18" charset="0"/>
              </a:rPr>
              <a:t>Aviva, AXA, and Allianz</a:t>
            </a:r>
            <a:r>
              <a:rPr lang="en-US" sz="2000" dirty="0">
                <a:latin typeface="Times New Roman" panose="02020603050405020304" pitchFamily="18" charset="0"/>
                <a:cs typeface="Times New Roman" panose="02020603050405020304" pitchFamily="18" charset="0"/>
              </a:rPr>
              <a:t> cover major treatment costs, with Allianz having the highest contribution.</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Regarding diagnosed conditions, </a:t>
            </a:r>
            <a:r>
              <a:rPr lang="en-US" sz="2000" b="1" dirty="0">
                <a:latin typeface="Times New Roman" panose="02020603050405020304" pitchFamily="18" charset="0"/>
                <a:cs typeface="Times New Roman" panose="02020603050405020304" pitchFamily="18" charset="0"/>
              </a:rPr>
              <a:t>Hypertension (39%)</a:t>
            </a:r>
            <a:r>
              <a:rPr lang="en-US" sz="2000" dirty="0">
                <a:latin typeface="Times New Roman" panose="02020603050405020304" pitchFamily="18" charset="0"/>
                <a:cs typeface="Times New Roman" panose="02020603050405020304" pitchFamily="18" charset="0"/>
              </a:rPr>
              <a:t> is the most common, followed by </a:t>
            </a:r>
            <a:r>
              <a:rPr lang="en-US" sz="2000" b="1" dirty="0">
                <a:latin typeface="Times New Roman" panose="02020603050405020304" pitchFamily="18" charset="0"/>
                <a:cs typeface="Times New Roman" panose="02020603050405020304" pitchFamily="18" charset="0"/>
              </a:rPr>
              <a:t>Appendicitis (19%)</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Asthma (19%)</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Fractures (13%)</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Migraines (10%)</a:t>
            </a:r>
            <a:r>
              <a:rPr lang="en-US" sz="2000" dirty="0">
                <a:latin typeface="Times New Roman" panose="02020603050405020304" pitchFamily="18" charset="0"/>
                <a:cs typeface="Times New Roman" panose="02020603050405020304" pitchFamily="18" charset="0"/>
              </a:rPr>
              <a:t>. These trends provide critical insights for resource allocation, patient care improvement, and financial planning in the healthcare sector.</a:t>
            </a:r>
          </a:p>
        </p:txBody>
      </p:sp>
    </p:spTree>
    <p:extLst>
      <p:ext uri="{BB962C8B-B14F-4D97-AF65-F5344CB8AC3E}">
        <p14:creationId xmlns:p14="http://schemas.microsoft.com/office/powerpoint/2010/main" val="3827177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Contents</a:t>
            </a:r>
          </a:p>
        </p:txBody>
      </p:sp>
      <p:sp>
        <p:nvSpPr>
          <p:cNvPr id="3" name="Content Placeholder 2"/>
          <p:cNvSpPr>
            <a:spLocks noGrp="1"/>
          </p:cNvSpPr>
          <p:nvPr>
            <p:ph idx="1"/>
          </p:nvPr>
        </p:nvSpPr>
        <p:spPr>
          <a:xfrm>
            <a:off x="838200" y="1828800"/>
            <a:ext cx="9829800" cy="4572000"/>
          </a:xfrm>
        </p:spPr>
        <p:txBody>
          <a:bodyPr>
            <a:normAutofit/>
          </a:bodyPr>
          <a:lstStyle/>
          <a:p>
            <a:r>
              <a:rPr lang="en-US" dirty="0">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Objectives</a:t>
            </a:r>
          </a:p>
          <a:p>
            <a:r>
              <a:rPr lang="en-US" dirty="0">
                <a:latin typeface="Times New Roman" panose="02020603050405020304" pitchFamily="18" charset="0"/>
                <a:cs typeface="Times New Roman" panose="02020603050405020304" pitchFamily="18" charset="0"/>
              </a:rPr>
              <a:t>Overview</a:t>
            </a:r>
          </a:p>
          <a:p>
            <a:r>
              <a:rPr lang="en-US" dirty="0">
                <a:latin typeface="Times New Roman" panose="02020603050405020304" pitchFamily="18" charset="0"/>
                <a:cs typeface="Times New Roman" panose="02020603050405020304" pitchFamily="18" charset="0"/>
              </a:rPr>
              <a:t>Scope</a:t>
            </a:r>
          </a:p>
          <a:p>
            <a:r>
              <a:rPr lang="en-US" dirty="0">
                <a:latin typeface="Times New Roman" panose="02020603050405020304" pitchFamily="18" charset="0"/>
                <a:cs typeface="Times New Roman" panose="02020603050405020304" pitchFamily="18" charset="0"/>
              </a:rPr>
              <a:t>Data Exploration And Cleaning</a:t>
            </a:r>
          </a:p>
          <a:p>
            <a:r>
              <a:rPr lang="en-US" dirty="0">
                <a:latin typeface="Times New Roman" panose="02020603050405020304" pitchFamily="18" charset="0"/>
                <a:cs typeface="Times New Roman" panose="02020603050405020304" pitchFamily="18" charset="0"/>
              </a:rPr>
              <a:t>Data Modelling</a:t>
            </a:r>
          </a:p>
          <a:p>
            <a:r>
              <a:rPr lang="en-US" dirty="0">
                <a:latin typeface="Times New Roman" panose="02020603050405020304" pitchFamily="18" charset="0"/>
                <a:cs typeface="Times New Roman" panose="02020603050405020304" pitchFamily="18" charset="0"/>
              </a:rPr>
              <a:t>Dashboards</a:t>
            </a:r>
          </a:p>
          <a:p>
            <a:r>
              <a:rPr lang="en-US"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061BAB-A262-44C1-ED8E-577C7F3955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607C7D-3A82-A0F6-9D4D-CAC73197B29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9C4D24A8-AE63-8C0C-D351-FF7DAF819D19}"/>
              </a:ext>
            </a:extLst>
          </p:cNvPr>
          <p:cNvSpPr>
            <a:spLocks noGrp="1"/>
          </p:cNvSpPr>
          <p:nvPr>
            <p:ph idx="1"/>
          </p:nvPr>
        </p:nvSpPr>
        <p:spPr>
          <a:xfrm>
            <a:off x="838200" y="1828800"/>
            <a:ext cx="9829800" cy="4572000"/>
          </a:xfrm>
        </p:spPr>
        <p:txBody>
          <a:bodyPr>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today's rapidly evolving healthcare landscape, data-driven decision-making is crucial for improving patient care, optimizing resources, and ensuring financial sustainability. The </a:t>
            </a:r>
            <a:r>
              <a:rPr lang="en-US" sz="2000" b="1" dirty="0">
                <a:latin typeface="Times New Roman" panose="02020603050405020304" pitchFamily="18" charset="0"/>
                <a:cs typeface="Times New Roman" panose="02020603050405020304" pitchFamily="18" charset="0"/>
              </a:rPr>
              <a:t>Healthcare Analysis Dashboard</a:t>
            </a:r>
            <a:r>
              <a:rPr lang="en-US" sz="2000" dirty="0">
                <a:latin typeface="Times New Roman" panose="02020603050405020304" pitchFamily="18" charset="0"/>
                <a:cs typeface="Times New Roman" panose="02020603050405020304" pitchFamily="18" charset="0"/>
              </a:rPr>
              <a:t> serves as a powerful tool that consolidates critical healthcare data into an interactive and visually appealing format.</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dashboard provides a </a:t>
            </a:r>
            <a:r>
              <a:rPr lang="en-US" sz="2000" b="1" dirty="0">
                <a:latin typeface="Times New Roman" panose="02020603050405020304" pitchFamily="18" charset="0"/>
                <a:cs typeface="Times New Roman" panose="02020603050405020304" pitchFamily="18" charset="0"/>
              </a:rPr>
              <a:t>holistic view</a:t>
            </a:r>
            <a:r>
              <a:rPr lang="en-US" sz="2000" dirty="0">
                <a:latin typeface="Times New Roman" panose="02020603050405020304" pitchFamily="18" charset="0"/>
                <a:cs typeface="Times New Roman" panose="02020603050405020304" pitchFamily="18" charset="0"/>
              </a:rPr>
              <a:t> of healthcare performance by integrating multiple data points, such as patient volume, treatment distribution, financial metrics, and patient satisfaction scores. By analyzing trends and key performance indicators (KPIs), healthcare providers and administrators can make informed decisions that enhance operational efficiency, improve patient outcomes, and optimize resource allocation.</a:t>
            </a:r>
          </a:p>
          <a:p>
            <a:pPr marL="0" indent="0">
              <a:buNone/>
            </a:pPr>
            <a:endParaRPr lang="en-US" dirty="0"/>
          </a:p>
        </p:txBody>
      </p:sp>
    </p:spTree>
    <p:extLst>
      <p:ext uri="{BB962C8B-B14F-4D97-AF65-F5344CB8AC3E}">
        <p14:creationId xmlns:p14="http://schemas.microsoft.com/office/powerpoint/2010/main" val="1306209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554CF8-6384-94A4-F782-19031B1B91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7F4183-29EB-924A-46FC-59EA6F4E5B5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A7878ACC-04AF-6C9F-8F4C-1A5D21DEEA3E}"/>
              </a:ext>
            </a:extLst>
          </p:cNvPr>
          <p:cNvSpPr>
            <a:spLocks noGrp="1"/>
          </p:cNvSpPr>
          <p:nvPr>
            <p:ph idx="1"/>
          </p:nvPr>
        </p:nvSpPr>
        <p:spPr>
          <a:xfrm>
            <a:off x="838200" y="1828800"/>
            <a:ext cx="9829800" cy="4572000"/>
          </a:xfrm>
        </p:spPr>
        <p:txBody>
          <a:bodyPr>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 provide a </a:t>
            </a:r>
            <a:r>
              <a:rPr lang="en-US" sz="2000" b="1" dirty="0">
                <a:latin typeface="Times New Roman" panose="02020603050405020304" pitchFamily="18" charset="0"/>
                <a:cs typeface="Times New Roman" panose="02020603050405020304" pitchFamily="18" charset="0"/>
              </a:rPr>
              <a:t>comprehensive and data-driven approach</a:t>
            </a:r>
            <a:r>
              <a:rPr lang="en-US" sz="2000" dirty="0">
                <a:latin typeface="Times New Roman" panose="02020603050405020304" pitchFamily="18" charset="0"/>
                <a:cs typeface="Times New Roman" panose="02020603050405020304" pitchFamily="18" charset="0"/>
              </a:rPr>
              <a:t> to monitoring healthcare performance by analyzing patient volume, treatment distribution, service utilization, financial metrics, and patient satisfaction.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aims to </a:t>
            </a:r>
            <a:r>
              <a:rPr lang="en-US" sz="2000" b="1" dirty="0">
                <a:latin typeface="Times New Roman" panose="02020603050405020304" pitchFamily="18" charset="0"/>
                <a:cs typeface="Times New Roman" panose="02020603050405020304" pitchFamily="18" charset="0"/>
              </a:rPr>
              <a:t>track patient visits</a:t>
            </a:r>
            <a:r>
              <a:rPr lang="en-US" sz="2000" dirty="0">
                <a:latin typeface="Times New Roman" panose="02020603050405020304" pitchFamily="18" charset="0"/>
                <a:cs typeface="Times New Roman" panose="02020603050405020304" pitchFamily="18" charset="0"/>
              </a:rPr>
              <a:t>, evaluate the efficiency of different </a:t>
            </a:r>
            <a:r>
              <a:rPr lang="en-US" sz="2000" b="1" dirty="0">
                <a:latin typeface="Times New Roman" panose="02020603050405020304" pitchFamily="18" charset="0"/>
                <a:cs typeface="Times New Roman" panose="02020603050405020304" pitchFamily="18" charset="0"/>
              </a:rPr>
              <a:t>departments and procedures</a:t>
            </a:r>
            <a:r>
              <a:rPr lang="en-US" sz="2000" dirty="0">
                <a:latin typeface="Times New Roman" panose="02020603050405020304" pitchFamily="18" charset="0"/>
                <a:cs typeface="Times New Roman" panose="02020603050405020304" pitchFamily="18" charset="0"/>
              </a:rPr>
              <a:t>, assess </a:t>
            </a:r>
            <a:r>
              <a:rPr lang="en-US" sz="2000" b="1" dirty="0">
                <a:latin typeface="Times New Roman" panose="02020603050405020304" pitchFamily="18" charset="0"/>
                <a:cs typeface="Times New Roman" panose="02020603050405020304" pitchFamily="18" charset="0"/>
              </a:rPr>
              <a:t>revenue generation</a:t>
            </a:r>
            <a:r>
              <a:rPr lang="en-US" sz="2000" dirty="0">
                <a:latin typeface="Times New Roman" panose="02020603050405020304" pitchFamily="18" charset="0"/>
                <a:cs typeface="Times New Roman" panose="02020603050405020304" pitchFamily="18" charset="0"/>
              </a:rPr>
              <a:t> from treatments, and analyze </a:t>
            </a:r>
            <a:r>
              <a:rPr lang="en-US" sz="2000" b="1" dirty="0">
                <a:latin typeface="Times New Roman" panose="02020603050405020304" pitchFamily="18" charset="0"/>
                <a:cs typeface="Times New Roman" panose="02020603050405020304" pitchFamily="18" charset="0"/>
              </a:rPr>
              <a:t>insurance coverage trends</a:t>
            </a:r>
            <a:r>
              <a:rPr lang="en-US" sz="20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Additionally, the dashboard helps in identifying </a:t>
            </a:r>
            <a:r>
              <a:rPr lang="en-US" sz="2000" b="1" dirty="0">
                <a:latin typeface="Times New Roman" panose="02020603050405020304" pitchFamily="18" charset="0"/>
                <a:cs typeface="Times New Roman" panose="02020603050405020304" pitchFamily="18" charset="0"/>
              </a:rPr>
              <a:t>diagnosis patterns</a:t>
            </a:r>
            <a:r>
              <a:rPr lang="en-US" sz="2000" dirty="0">
                <a:latin typeface="Times New Roman" panose="02020603050405020304" pitchFamily="18" charset="0"/>
                <a:cs typeface="Times New Roman" panose="02020603050405020304" pitchFamily="18" charset="0"/>
              </a:rPr>
              <a:t>, optimizing </a:t>
            </a:r>
            <a:r>
              <a:rPr lang="en-US" sz="2000" b="1" dirty="0">
                <a:latin typeface="Times New Roman" panose="02020603050405020304" pitchFamily="18" charset="0"/>
                <a:cs typeface="Times New Roman" panose="02020603050405020304" pitchFamily="18" charset="0"/>
              </a:rPr>
              <a:t>resource allocation</a:t>
            </a:r>
            <a:r>
              <a:rPr lang="en-US" sz="2000" dirty="0">
                <a:latin typeface="Times New Roman" panose="02020603050405020304" pitchFamily="18" charset="0"/>
                <a:cs typeface="Times New Roman" panose="02020603050405020304" pitchFamily="18" charset="0"/>
              </a:rPr>
              <a:t>, and improving </a:t>
            </a:r>
            <a:r>
              <a:rPr lang="en-US" sz="2000" b="1" dirty="0">
                <a:latin typeface="Times New Roman" panose="02020603050405020304" pitchFamily="18" charset="0"/>
                <a:cs typeface="Times New Roman" panose="02020603050405020304" pitchFamily="18" charset="0"/>
              </a:rPr>
              <a:t>patient experience</a:t>
            </a:r>
            <a:r>
              <a:rPr lang="en-US" sz="2000" dirty="0">
                <a:latin typeface="Times New Roman" panose="02020603050405020304" pitchFamily="18" charset="0"/>
                <a:cs typeface="Times New Roman" panose="02020603050405020304" pitchFamily="18" charset="0"/>
              </a:rPr>
              <a:t> through enhanced satisfaction tracking.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By leveraging these insights, healthcare administrators, practitioners, and policymakers can make informed decisions to enhance </a:t>
            </a:r>
            <a:r>
              <a:rPr lang="en-US" sz="2000" b="1" dirty="0">
                <a:latin typeface="Times New Roman" panose="02020603050405020304" pitchFamily="18" charset="0"/>
                <a:cs typeface="Times New Roman" panose="02020603050405020304" pitchFamily="18" charset="0"/>
              </a:rPr>
              <a:t>operational efficiency, patient care, and financial sustainability</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5171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FFDA8A-FC0E-149D-8256-27B91ECEBB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D7D7F8-BB30-5C8B-AE6C-55B9A419584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Overview</a:t>
            </a:r>
          </a:p>
        </p:txBody>
      </p:sp>
      <p:sp>
        <p:nvSpPr>
          <p:cNvPr id="3" name="Content Placeholder 2">
            <a:extLst>
              <a:ext uri="{FF2B5EF4-FFF2-40B4-BE49-F238E27FC236}">
                <a16:creationId xmlns:a16="http://schemas.microsoft.com/office/drawing/2014/main" id="{6D05E227-528F-5A33-4385-673DD3E50576}"/>
              </a:ext>
            </a:extLst>
          </p:cNvPr>
          <p:cNvSpPr>
            <a:spLocks noGrp="1"/>
          </p:cNvSpPr>
          <p:nvPr>
            <p:ph idx="1"/>
          </p:nvPr>
        </p:nvSpPr>
        <p:spPr>
          <a:xfrm>
            <a:off x="838200" y="1828800"/>
            <a:ext cx="9829800" cy="4572000"/>
          </a:xfrm>
        </p:spPr>
        <p:txBody>
          <a:bodyPr>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Data analysis plays a </a:t>
            </a:r>
            <a:r>
              <a:rPr lang="en-US" sz="2000" b="1" dirty="0">
                <a:latin typeface="Times New Roman" panose="02020603050405020304" pitchFamily="18" charset="0"/>
                <a:cs typeface="Times New Roman" panose="02020603050405020304" pitchFamily="18" charset="0"/>
              </a:rPr>
              <a:t>critical role in healthcare analysis</a:t>
            </a:r>
            <a:r>
              <a:rPr lang="en-US" sz="2000" dirty="0">
                <a:latin typeface="Times New Roman" panose="02020603050405020304" pitchFamily="18" charset="0"/>
                <a:cs typeface="Times New Roman" panose="02020603050405020304" pitchFamily="18" charset="0"/>
              </a:rPr>
              <a:t> by transforming </a:t>
            </a:r>
            <a:r>
              <a:rPr lang="en-US" sz="2000" b="1" dirty="0">
                <a:latin typeface="Times New Roman" panose="02020603050405020304" pitchFamily="18" charset="0"/>
                <a:cs typeface="Times New Roman" panose="02020603050405020304" pitchFamily="18" charset="0"/>
              </a:rPr>
              <a:t>raw medical data into actionable insights</a:t>
            </a:r>
            <a:r>
              <a:rPr lang="en-US" sz="2000" dirty="0">
                <a:latin typeface="Times New Roman" panose="02020603050405020304" pitchFamily="18" charset="0"/>
                <a:cs typeface="Times New Roman" panose="02020603050405020304" pitchFamily="18" charset="0"/>
              </a:rPr>
              <a:t> that enhance </a:t>
            </a:r>
            <a:r>
              <a:rPr lang="en-US" sz="2000" b="1" dirty="0">
                <a:latin typeface="Times New Roman" panose="02020603050405020304" pitchFamily="18" charset="0"/>
                <a:cs typeface="Times New Roman" panose="02020603050405020304" pitchFamily="18" charset="0"/>
              </a:rPr>
              <a:t>patient care, operational efficiency, and financial performance</a:t>
            </a:r>
            <a:r>
              <a:rPr lang="en-US" sz="20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helps healthcare providers track </a:t>
            </a:r>
            <a:r>
              <a:rPr lang="en-US" sz="2000" b="1" dirty="0">
                <a:latin typeface="Times New Roman" panose="02020603050405020304" pitchFamily="18" charset="0"/>
                <a:cs typeface="Times New Roman" panose="02020603050405020304" pitchFamily="18" charset="0"/>
              </a:rPr>
              <a:t>patient volumes, treatment effectiveness, insurance claims, and cost distribution</a:t>
            </a:r>
            <a:r>
              <a:rPr lang="en-US" sz="2000" dirty="0">
                <a:latin typeface="Times New Roman" panose="02020603050405020304" pitchFamily="18" charset="0"/>
                <a:cs typeface="Times New Roman" panose="02020603050405020304" pitchFamily="18" charset="0"/>
              </a:rPr>
              <a:t>, enabling </a:t>
            </a:r>
            <a:r>
              <a:rPr lang="en-US" sz="2000" b="1" dirty="0">
                <a:latin typeface="Times New Roman" panose="02020603050405020304" pitchFamily="18" charset="0"/>
                <a:cs typeface="Times New Roman" panose="02020603050405020304" pitchFamily="18" charset="0"/>
              </a:rPr>
              <a:t>better resource allocation and strategic planning</a:t>
            </a:r>
            <a:r>
              <a:rPr lang="en-US" sz="20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Predictive analytics assist in </a:t>
            </a:r>
            <a:r>
              <a:rPr lang="en-US" sz="2000" b="1" dirty="0">
                <a:latin typeface="Times New Roman" panose="02020603050405020304" pitchFamily="18" charset="0"/>
                <a:cs typeface="Times New Roman" panose="02020603050405020304" pitchFamily="18" charset="0"/>
              </a:rPr>
              <a:t>early disease detection, risk assessment, and outbreak prevention</a:t>
            </a:r>
            <a:r>
              <a:rPr lang="en-US" sz="2000" dirty="0">
                <a:latin typeface="Times New Roman" panose="02020603050405020304" pitchFamily="18" charset="0"/>
                <a:cs typeface="Times New Roman" panose="02020603050405020304" pitchFamily="18" charset="0"/>
              </a:rPr>
              <a:t>, improving clinical outcomes.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Additionally, patient satisfaction analysis helps refine </a:t>
            </a:r>
            <a:r>
              <a:rPr lang="en-US" sz="2000" b="1" dirty="0">
                <a:latin typeface="Times New Roman" panose="02020603050405020304" pitchFamily="18" charset="0"/>
                <a:cs typeface="Times New Roman" panose="02020603050405020304" pitchFamily="18" charset="0"/>
              </a:rPr>
              <a:t>service quality and engagement strategies</a:t>
            </a:r>
            <a:r>
              <a:rPr lang="en-US" sz="20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By leveraging </a:t>
            </a:r>
            <a:r>
              <a:rPr lang="en-US" sz="2000" b="1" dirty="0">
                <a:latin typeface="Times New Roman" panose="02020603050405020304" pitchFamily="18" charset="0"/>
                <a:cs typeface="Times New Roman" panose="02020603050405020304" pitchFamily="18" charset="0"/>
              </a:rPr>
              <a:t>real-time data, AI, and machine learning</a:t>
            </a:r>
            <a:r>
              <a:rPr lang="en-US" sz="2000" dirty="0">
                <a:latin typeface="Times New Roman" panose="02020603050405020304" pitchFamily="18" charset="0"/>
                <a:cs typeface="Times New Roman" panose="02020603050405020304" pitchFamily="18" charset="0"/>
              </a:rPr>
              <a:t>, healthcare analysis becomes more </a:t>
            </a:r>
            <a:r>
              <a:rPr lang="en-US" sz="2000" b="1" dirty="0">
                <a:latin typeface="Times New Roman" panose="02020603050405020304" pitchFamily="18" charset="0"/>
                <a:cs typeface="Times New Roman" panose="02020603050405020304" pitchFamily="18" charset="0"/>
              </a:rPr>
              <a:t>efficient, proactive, and patient-centric</a:t>
            </a:r>
            <a:r>
              <a:rPr lang="en-US" sz="2000"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468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3BE638-1B63-2B59-3A9C-7FF7AD3505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3432DC-D483-274B-9D5F-AD9AAD965C7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Project Scope</a:t>
            </a:r>
          </a:p>
        </p:txBody>
      </p:sp>
      <p:sp>
        <p:nvSpPr>
          <p:cNvPr id="3" name="Content Placeholder 2">
            <a:extLst>
              <a:ext uri="{FF2B5EF4-FFF2-40B4-BE49-F238E27FC236}">
                <a16:creationId xmlns:a16="http://schemas.microsoft.com/office/drawing/2014/main" id="{0BC04630-F772-0AAD-3CFE-C70D8B72F540}"/>
              </a:ext>
            </a:extLst>
          </p:cNvPr>
          <p:cNvSpPr>
            <a:spLocks noGrp="1"/>
          </p:cNvSpPr>
          <p:nvPr>
            <p:ph idx="1"/>
          </p:nvPr>
        </p:nvSpPr>
        <p:spPr>
          <a:xfrm>
            <a:off x="838200" y="1828800"/>
            <a:ext cx="9829800" cy="4572000"/>
          </a:xfrm>
        </p:spPr>
        <p:txBody>
          <a:bodyPr>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scope of data analysis in healthcare analysis</a:t>
            </a:r>
            <a:r>
              <a:rPr lang="en-US" sz="2000" dirty="0">
                <a:latin typeface="Times New Roman" panose="02020603050405020304" pitchFamily="18" charset="0"/>
                <a:cs typeface="Times New Roman" panose="02020603050405020304" pitchFamily="18" charset="0"/>
              </a:rPr>
              <a:t> is vast, enabling </a:t>
            </a:r>
            <a:r>
              <a:rPr lang="en-US" sz="2000" b="1" dirty="0">
                <a:latin typeface="Times New Roman" panose="02020603050405020304" pitchFamily="18" charset="0"/>
                <a:cs typeface="Times New Roman" panose="02020603050405020304" pitchFamily="18" charset="0"/>
              </a:rPr>
              <a:t>better decision-making, operational efficiency, and improved patient outcomes</a:t>
            </a:r>
            <a:r>
              <a:rPr lang="en-US" sz="20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aids in </a:t>
            </a:r>
            <a:r>
              <a:rPr lang="en-US" sz="2000" b="1" dirty="0">
                <a:latin typeface="Times New Roman" panose="02020603050405020304" pitchFamily="18" charset="0"/>
                <a:cs typeface="Times New Roman" panose="02020603050405020304" pitchFamily="18" charset="0"/>
              </a:rPr>
              <a:t>real-time patient monitoring, disease prediction, resource optimization, and cost reduction</a:t>
            </a:r>
            <a:r>
              <a:rPr lang="en-US" sz="20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Financial analytics help manage </a:t>
            </a:r>
            <a:r>
              <a:rPr lang="en-US" sz="2000" b="1" dirty="0">
                <a:latin typeface="Times New Roman" panose="02020603050405020304" pitchFamily="18" charset="0"/>
                <a:cs typeface="Times New Roman" panose="02020603050405020304" pitchFamily="18" charset="0"/>
              </a:rPr>
              <a:t>revenue, insurance claims, and fraud detection</a:t>
            </a:r>
            <a:r>
              <a:rPr lang="en-US" sz="2000" dirty="0">
                <a:latin typeface="Times New Roman" panose="02020603050405020304" pitchFamily="18" charset="0"/>
                <a:cs typeface="Times New Roman" panose="02020603050405020304" pitchFamily="18" charset="0"/>
              </a:rPr>
              <a:t>, while predictive models assist in </a:t>
            </a:r>
            <a:r>
              <a:rPr lang="en-US" sz="2000" b="1" dirty="0">
                <a:latin typeface="Times New Roman" panose="02020603050405020304" pitchFamily="18" charset="0"/>
                <a:cs typeface="Times New Roman" panose="02020603050405020304" pitchFamily="18" charset="0"/>
              </a:rPr>
              <a:t>early diagnosis and outbreak prevention</a:t>
            </a:r>
            <a:r>
              <a:rPr lang="en-US" sz="20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Additionally, patient satisfaction analysis enhances </a:t>
            </a:r>
            <a:r>
              <a:rPr lang="en-US" sz="2000" b="1" dirty="0">
                <a:latin typeface="Times New Roman" panose="02020603050405020304" pitchFamily="18" charset="0"/>
                <a:cs typeface="Times New Roman" panose="02020603050405020304" pitchFamily="18" charset="0"/>
              </a:rPr>
              <a:t>service quality and engagement</a:t>
            </a:r>
            <a:r>
              <a:rPr lang="en-US" sz="2000" dirty="0">
                <a:latin typeface="Times New Roman" panose="02020603050405020304" pitchFamily="18" charset="0"/>
                <a:cs typeface="Times New Roman" panose="02020603050405020304" pitchFamily="18" charset="0"/>
              </a:rPr>
              <a:t>. With advancements in </a:t>
            </a:r>
            <a:r>
              <a:rPr lang="en-US" sz="2000" b="1" dirty="0">
                <a:latin typeface="Times New Roman" panose="02020603050405020304" pitchFamily="18" charset="0"/>
                <a:cs typeface="Times New Roman" panose="02020603050405020304" pitchFamily="18" charset="0"/>
              </a:rPr>
              <a:t>AI, machine learning, and big data</a:t>
            </a:r>
            <a:r>
              <a:rPr lang="en-US" sz="2000" dirty="0">
                <a:latin typeface="Times New Roman" panose="02020603050405020304" pitchFamily="18" charset="0"/>
                <a:cs typeface="Times New Roman" panose="02020603050405020304" pitchFamily="18" charset="0"/>
              </a:rPr>
              <a:t>, healthcare is becoming more </a:t>
            </a:r>
            <a:r>
              <a:rPr lang="en-US" sz="2000" b="1" dirty="0">
                <a:latin typeface="Times New Roman" panose="02020603050405020304" pitchFamily="18" charset="0"/>
                <a:cs typeface="Times New Roman" panose="02020603050405020304" pitchFamily="18" charset="0"/>
              </a:rPr>
              <a:t>data-driven, proactive, and patient-centric</a:t>
            </a:r>
            <a:r>
              <a:rPr lang="en-US" sz="2000" dirty="0">
                <a:latin typeface="Times New Roman" panose="02020603050405020304" pitchFamily="18" charset="0"/>
                <a:cs typeface="Times New Roman" panose="02020603050405020304" pitchFamily="18" charset="0"/>
              </a:rPr>
              <a:t>.</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3835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71E613-3321-D736-54E3-EFBEDFB462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36EA80-B971-98A3-5423-3D4E57A8A4C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 Exploration &amp; Cleaning</a:t>
            </a:r>
          </a:p>
        </p:txBody>
      </p:sp>
      <p:sp>
        <p:nvSpPr>
          <p:cNvPr id="3" name="Content Placeholder 2">
            <a:extLst>
              <a:ext uri="{FF2B5EF4-FFF2-40B4-BE49-F238E27FC236}">
                <a16:creationId xmlns:a16="http://schemas.microsoft.com/office/drawing/2014/main" id="{3C763713-60D6-EAF1-7EB6-593275D51D8C}"/>
              </a:ext>
            </a:extLst>
          </p:cNvPr>
          <p:cNvSpPr>
            <a:spLocks noGrp="1"/>
          </p:cNvSpPr>
          <p:nvPr>
            <p:ph idx="1"/>
          </p:nvPr>
        </p:nvSpPr>
        <p:spPr>
          <a:xfrm>
            <a:off x="838200" y="1828800"/>
            <a:ext cx="9829800" cy="4572000"/>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Data Exploration &amp; Cleaning: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analysis is based on 8 CSV files, which are cleaned and manipulated to extract valuable insights.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Identify missing and duplicate values in each data set and treat them accordingly.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Also treat all data quality issues associated with the dataset.</a:t>
            </a:r>
          </a:p>
          <a:p>
            <a:pPr marL="0" indent="0">
              <a:buNone/>
            </a:pP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6143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1F214C-8A26-40A1-5FEC-82DBD7EF56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C61454-8671-3A79-D822-EA4E434230B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 Modelling</a:t>
            </a:r>
          </a:p>
        </p:txBody>
      </p:sp>
      <p:pic>
        <p:nvPicPr>
          <p:cNvPr id="4" name="Picture 3">
            <a:extLst>
              <a:ext uri="{FF2B5EF4-FFF2-40B4-BE49-F238E27FC236}">
                <a16:creationId xmlns:a16="http://schemas.microsoft.com/office/drawing/2014/main" id="{E1033CC0-524A-B796-96A3-57C8603CDA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4000"/>
            <a:ext cx="12192000" cy="5334000"/>
          </a:xfrm>
          <a:prstGeom prst="rect">
            <a:avLst/>
          </a:prstGeom>
        </p:spPr>
      </p:pic>
    </p:spTree>
    <p:extLst>
      <p:ext uri="{BB962C8B-B14F-4D97-AF65-F5344CB8AC3E}">
        <p14:creationId xmlns:p14="http://schemas.microsoft.com/office/powerpoint/2010/main" val="2301970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0502D0-5D83-40F8-22BE-96F9D718EB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D8967A-FCA7-D108-9239-5175FF45611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Excel Dashboard</a:t>
            </a:r>
          </a:p>
        </p:txBody>
      </p:sp>
      <p:pic>
        <p:nvPicPr>
          <p:cNvPr id="5" name="Picture 4">
            <a:extLst>
              <a:ext uri="{FF2B5EF4-FFF2-40B4-BE49-F238E27FC236}">
                <a16:creationId xmlns:a16="http://schemas.microsoft.com/office/drawing/2014/main" id="{4F8739FA-B0BE-9A3E-55F1-71DD5619EF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4000"/>
            <a:ext cx="12192000" cy="5334000"/>
          </a:xfrm>
          <a:prstGeom prst="rect">
            <a:avLst/>
          </a:prstGeom>
        </p:spPr>
      </p:pic>
    </p:spTree>
    <p:extLst>
      <p:ext uri="{BB962C8B-B14F-4D97-AF65-F5344CB8AC3E}">
        <p14:creationId xmlns:p14="http://schemas.microsoft.com/office/powerpoint/2010/main" val="420838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155</TotalTime>
  <Words>723</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Franklin Gothic Medium</vt:lpstr>
      <vt:lpstr>Times New Roman</vt:lpstr>
      <vt:lpstr>Wingdings</vt:lpstr>
      <vt:lpstr>Medical Design 16x9</vt:lpstr>
      <vt:lpstr>Healthcare Analysis Report</vt:lpstr>
      <vt:lpstr>Contents</vt:lpstr>
      <vt:lpstr>Introduction</vt:lpstr>
      <vt:lpstr>Objectives</vt:lpstr>
      <vt:lpstr>Overview</vt:lpstr>
      <vt:lpstr>Project Scope</vt:lpstr>
      <vt:lpstr>Data Exploration &amp; Cleaning</vt:lpstr>
      <vt:lpstr>Data Modelling</vt:lpstr>
      <vt:lpstr>Excel Dashboard</vt:lpstr>
      <vt:lpstr>PowerBI Dashboard</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ABHISHEK</dc:creator>
  <cp:lastModifiedBy>ABHISHEK</cp:lastModifiedBy>
  <cp:revision>9</cp:revision>
  <dcterms:created xsi:type="dcterms:W3CDTF">2025-02-25T16:05:22Z</dcterms:created>
  <dcterms:modified xsi:type="dcterms:W3CDTF">2025-03-01T04:43:36Z</dcterms:modified>
</cp:coreProperties>
</file>