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4" r:id="rId1"/>
  </p:sldMasterIdLst>
  <p:sldIdLst>
    <p:sldId id="258" r:id="rId2"/>
    <p:sldId id="268" r:id="rId3"/>
    <p:sldId id="260" r:id="rId4"/>
    <p:sldId id="261" r:id="rId5"/>
    <p:sldId id="270" r:id="rId6"/>
    <p:sldId id="279" r:id="rId7"/>
    <p:sldId id="274" r:id="rId8"/>
    <p:sldId id="275" r:id="rId9"/>
    <p:sldId id="272" r:id="rId10"/>
    <p:sldId id="277" r:id="rId11"/>
    <p:sldId id="262" r:id="rId12"/>
    <p:sldId id="263" r:id="rId13"/>
    <p:sldId id="264" r:id="rId14"/>
    <p:sldId id="266" r:id="rId15"/>
    <p:sldId id="267" r:id="rId16"/>
    <p:sldId id="280"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625C313-0999-402D-955F-9AC5C1ECF18D}"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9706473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5C313-0999-402D-955F-9AC5C1ECF18D}"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3777443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5C313-0999-402D-955F-9AC5C1ECF18D}"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5CB5CF3-E2D9-4181-ABA5-ECB96C517DD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8611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25C313-0999-402D-955F-9AC5C1ECF18D}"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337474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25C313-0999-402D-955F-9AC5C1ECF18D}"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5CB5CF3-E2D9-4181-ABA5-ECB96C517DD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54123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0625C313-0999-402D-955F-9AC5C1ECF18D}"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40776178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5C313-0999-402D-955F-9AC5C1ECF18D}"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11654842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5C313-0999-402D-955F-9AC5C1ECF18D}"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71554970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25C313-0999-402D-955F-9AC5C1ECF18D}"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383591738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25C313-0999-402D-955F-9AC5C1ECF18D}"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169286099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25C313-0999-402D-955F-9AC5C1ECF18D}"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31558218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25C313-0999-402D-955F-9AC5C1ECF18D}"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33574980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25C313-0999-402D-955F-9AC5C1ECF18D}"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362363436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25C313-0999-402D-955F-9AC5C1ECF18D}"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345966640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5C313-0999-402D-955F-9AC5C1ECF18D}"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317496389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25C313-0999-402D-955F-9AC5C1ECF18D}"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5CB5CF3-E2D9-4181-ABA5-ECB96C517DD3}" type="slidenum">
              <a:rPr lang="en-IN" smtClean="0"/>
              <a:t>‹#›</a:t>
            </a:fld>
            <a:endParaRPr lang="en-IN"/>
          </a:p>
        </p:txBody>
      </p:sp>
    </p:spTree>
    <p:extLst>
      <p:ext uri="{BB962C8B-B14F-4D97-AF65-F5344CB8AC3E}">
        <p14:creationId xmlns:p14="http://schemas.microsoft.com/office/powerpoint/2010/main" val="421393917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625C313-0999-402D-955F-9AC5C1ECF18D}" type="datetimeFigureOut">
              <a:rPr lang="en-IN" smtClean="0"/>
              <a:t>09-04-2025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5CB5CF3-E2D9-4181-ABA5-ECB96C517DD3}" type="slidenum">
              <a:rPr lang="en-IN" smtClean="0"/>
              <a:t>‹#›</a:t>
            </a:fld>
            <a:endParaRPr lang="en-IN"/>
          </a:p>
        </p:txBody>
      </p:sp>
    </p:spTree>
    <p:extLst>
      <p:ext uri="{BB962C8B-B14F-4D97-AF65-F5344CB8AC3E}">
        <p14:creationId xmlns:p14="http://schemas.microsoft.com/office/powerpoint/2010/main" val="1580807669"/>
      </p:ext>
    </p:extLst>
  </p:cSld>
  <p:clrMap bg1="lt1" tx1="dk1" bg2="lt2" tx2="dk2" accent1="accent1" accent2="accent2" accent3="accent3" accent4="accent4" accent5="accent5" accent6="accent6" hlink="hlink" folHlink="folHlink"/>
  <p:sldLayoutIdLst>
    <p:sldLayoutId id="2147484115" r:id="rId1"/>
    <p:sldLayoutId id="2147484116" r:id="rId2"/>
    <p:sldLayoutId id="2147484117" r:id="rId3"/>
    <p:sldLayoutId id="2147484118" r:id="rId4"/>
    <p:sldLayoutId id="2147484119" r:id="rId5"/>
    <p:sldLayoutId id="2147484120" r:id="rId6"/>
    <p:sldLayoutId id="2147484121" r:id="rId7"/>
    <p:sldLayoutId id="2147484122" r:id="rId8"/>
    <p:sldLayoutId id="2147484123" r:id="rId9"/>
    <p:sldLayoutId id="2147484124" r:id="rId10"/>
    <p:sldLayoutId id="2147484125" r:id="rId11"/>
    <p:sldLayoutId id="2147484126" r:id="rId12"/>
    <p:sldLayoutId id="2147484127" r:id="rId13"/>
    <p:sldLayoutId id="2147484128" r:id="rId14"/>
    <p:sldLayoutId id="2147484129" r:id="rId15"/>
    <p:sldLayoutId id="2147484130" r:id="rId16"/>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search/assurance" TargetMode="External"/><Relationship Id="rId2" Type="http://schemas.openxmlformats.org/officeDocument/2006/relationships/image" Target="../media/image1.1"/><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94B60FD-BBF1-A014-A252-5058FF6AC04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007510" y="294968"/>
            <a:ext cx="5761703" cy="6361471"/>
          </a:xfrm>
          <a:prstGeom prst="rect">
            <a:avLst/>
          </a:prstGeom>
        </p:spPr>
      </p:pic>
      <p:sp>
        <p:nvSpPr>
          <p:cNvPr id="9" name="TextBox 8">
            <a:extLst>
              <a:ext uri="{FF2B5EF4-FFF2-40B4-BE49-F238E27FC236}">
                <a16:creationId xmlns:a16="http://schemas.microsoft.com/office/drawing/2014/main" id="{96507460-6BF5-84D1-15B8-857E44500938}"/>
              </a:ext>
            </a:extLst>
          </p:cNvPr>
          <p:cNvSpPr txBox="1"/>
          <p:nvPr/>
        </p:nvSpPr>
        <p:spPr>
          <a:xfrm>
            <a:off x="55030" y="2077064"/>
            <a:ext cx="5407742" cy="1569660"/>
          </a:xfrm>
          <a:prstGeom prst="rect">
            <a:avLst/>
          </a:prstGeom>
          <a:noFill/>
        </p:spPr>
        <p:txBody>
          <a:bodyPr wrap="square" rtlCol="0">
            <a:spAutoFit/>
          </a:bodyPr>
          <a:lstStyle/>
          <a:p>
            <a:pPr algn="ctr"/>
            <a:r>
              <a:rPr lang="en-IN" sz="4800" b="1" dirty="0">
                <a:solidFill>
                  <a:schemeClr val="accent4">
                    <a:lumMod val="50000"/>
                  </a:schemeClr>
                </a:solidFill>
                <a:latin typeface="Algerian" panose="04020705040A02060702" pitchFamily="82" charset="0"/>
              </a:rPr>
              <a:t>INSURANCE ANALYTICS</a:t>
            </a:r>
          </a:p>
        </p:txBody>
      </p:sp>
    </p:spTree>
    <p:extLst>
      <p:ext uri="{BB962C8B-B14F-4D97-AF65-F5344CB8AC3E}">
        <p14:creationId xmlns:p14="http://schemas.microsoft.com/office/powerpoint/2010/main" val="22805075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764C8-6126-ACA8-1507-7F996B295AB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1FE3814-6548-5A6F-82BC-E2364E5B369D}"/>
              </a:ext>
            </a:extLst>
          </p:cNvPr>
          <p:cNvSpPr txBox="1"/>
          <p:nvPr/>
        </p:nvSpPr>
        <p:spPr>
          <a:xfrm>
            <a:off x="4660490" y="186814"/>
            <a:ext cx="2871019" cy="646331"/>
          </a:xfrm>
          <a:prstGeom prst="rect">
            <a:avLst/>
          </a:prstGeom>
          <a:noFill/>
        </p:spPr>
        <p:txBody>
          <a:bodyPr wrap="square" rtlCol="0">
            <a:spAutoFit/>
          </a:bodyPr>
          <a:lstStyle/>
          <a:p>
            <a:pPr algn="ctr"/>
            <a:r>
              <a:rPr lang="en-IN" sz="3600" b="1" dirty="0">
                <a:latin typeface="Arial Black" panose="020B0A04020102020204" pitchFamily="34" charset="0"/>
              </a:rPr>
              <a:t>KPI 6</a:t>
            </a:r>
          </a:p>
        </p:txBody>
      </p:sp>
      <p:sp>
        <p:nvSpPr>
          <p:cNvPr id="5" name="TextBox 4">
            <a:extLst>
              <a:ext uri="{FF2B5EF4-FFF2-40B4-BE49-F238E27FC236}">
                <a16:creationId xmlns:a16="http://schemas.microsoft.com/office/drawing/2014/main" id="{AA1484B5-7722-ACA1-0FA2-A505AB81C943}"/>
              </a:ext>
            </a:extLst>
          </p:cNvPr>
          <p:cNvSpPr txBox="1"/>
          <p:nvPr/>
        </p:nvSpPr>
        <p:spPr>
          <a:xfrm>
            <a:off x="1091381" y="1465314"/>
            <a:ext cx="6292645" cy="4278094"/>
          </a:xfrm>
          <a:prstGeom prst="rect">
            <a:avLst/>
          </a:prstGeom>
          <a:noFill/>
        </p:spPr>
        <p:txBody>
          <a:bodyPr wrap="square" rtlCol="0">
            <a:spAutoFit/>
          </a:bodyPr>
          <a:lstStyle/>
          <a:p>
            <a:r>
              <a:rPr lang="en-US" sz="1600" dirty="0"/>
              <a:t> This is a horizontal bar chart displaying the number of meetings conducted by each account executive.</a:t>
            </a:r>
          </a:p>
          <a:p>
            <a:endParaRPr lang="en-US" sz="1600" dirty="0"/>
          </a:p>
          <a:p>
            <a:r>
              <a:rPr lang="en-US" sz="1600" dirty="0"/>
              <a:t>It helps assess the engagement level of different executives based on their meeting counts .</a:t>
            </a:r>
          </a:p>
          <a:p>
            <a:endParaRPr lang="en-US" sz="1600" dirty="0"/>
          </a:p>
          <a:p>
            <a:r>
              <a:rPr lang="en-US" sz="1600" dirty="0"/>
              <a:t>Top Performers Abhinav Shivam leads with 7 meetings, indicating the highest level of client engagement . </a:t>
            </a:r>
          </a:p>
          <a:p>
            <a:endParaRPr lang="en-US" sz="1600" dirty="0"/>
          </a:p>
          <a:p>
            <a:r>
              <a:rPr lang="en-US" sz="1600" dirty="0"/>
              <a:t>Vinay follows with 5 meetings   Moderate Performers </a:t>
            </a:r>
          </a:p>
          <a:p>
            <a:r>
              <a:rPr lang="en-US" sz="1600" dirty="0"/>
              <a:t>Shivani Sharma, Ketan Jain, and  </a:t>
            </a:r>
            <a:r>
              <a:rPr lang="en-US" sz="1600" dirty="0" err="1"/>
              <a:t>Animesh</a:t>
            </a:r>
            <a:r>
              <a:rPr lang="en-US" sz="1600" dirty="0"/>
              <a:t>  Rawat each conducted 4 meetings . </a:t>
            </a:r>
          </a:p>
          <a:p>
            <a:endParaRPr lang="en-US" sz="1600" dirty="0"/>
          </a:p>
          <a:p>
            <a:r>
              <a:rPr lang="en-US" sz="1600" dirty="0"/>
              <a:t>Manish Sharma and Gilbert both had 3 meetings  </a:t>
            </a:r>
          </a:p>
          <a:p>
            <a:r>
              <a:rPr lang="en-US" sz="1600" dirty="0"/>
              <a:t>Lowest Meeting Counts Raju Kumar and Mark had the least meeting The company may need to analyze why some executives have lower meetings and take steps to improve their engagement.</a:t>
            </a:r>
            <a:endParaRPr lang="en-IN" sz="1600" dirty="0"/>
          </a:p>
        </p:txBody>
      </p:sp>
      <p:pic>
        <p:nvPicPr>
          <p:cNvPr id="4" name="Picture 3">
            <a:extLst>
              <a:ext uri="{FF2B5EF4-FFF2-40B4-BE49-F238E27FC236}">
                <a16:creationId xmlns:a16="http://schemas.microsoft.com/office/drawing/2014/main" id="{E9EC09B2-0AEA-FAE3-9808-B1ACF3E93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100" y="1583300"/>
            <a:ext cx="4914900" cy="3219450"/>
          </a:xfrm>
          <a:prstGeom prst="rect">
            <a:avLst/>
          </a:prstGeom>
        </p:spPr>
      </p:pic>
    </p:spTree>
    <p:extLst>
      <p:ext uri="{BB962C8B-B14F-4D97-AF65-F5344CB8AC3E}">
        <p14:creationId xmlns:p14="http://schemas.microsoft.com/office/powerpoint/2010/main" val="12718810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71BB64-003A-3964-ED4C-A27BD0BB13D3}"/>
              </a:ext>
            </a:extLst>
          </p:cNvPr>
          <p:cNvSpPr txBox="1"/>
          <p:nvPr/>
        </p:nvSpPr>
        <p:spPr>
          <a:xfrm>
            <a:off x="2368820" y="0"/>
            <a:ext cx="7454359" cy="523220"/>
          </a:xfrm>
          <a:prstGeom prst="rect">
            <a:avLst/>
          </a:prstGeom>
          <a:noFill/>
        </p:spPr>
        <p:txBody>
          <a:bodyPr wrap="square" rtlCol="0">
            <a:spAutoFit/>
          </a:bodyPr>
          <a:lstStyle/>
          <a:p>
            <a:pPr algn="ctr"/>
            <a:r>
              <a:rPr lang="en-IN" sz="2800" b="1" dirty="0">
                <a:latin typeface="Algerian" panose="04020705040A02060702" pitchFamily="82" charset="0"/>
              </a:rPr>
              <a:t>EXCEL DASHBOARD</a:t>
            </a:r>
          </a:p>
        </p:txBody>
      </p:sp>
      <p:pic>
        <p:nvPicPr>
          <p:cNvPr id="5" name="Picture 4">
            <a:extLst>
              <a:ext uri="{FF2B5EF4-FFF2-40B4-BE49-F238E27FC236}">
                <a16:creationId xmlns:a16="http://schemas.microsoft.com/office/drawing/2014/main" id="{6598A59F-D040-CFC3-A767-A20A37301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6899"/>
            <a:ext cx="12192000" cy="6261101"/>
          </a:xfrm>
          <a:prstGeom prst="rect">
            <a:avLst/>
          </a:prstGeom>
        </p:spPr>
      </p:pic>
    </p:spTree>
    <p:extLst>
      <p:ext uri="{BB962C8B-B14F-4D97-AF65-F5344CB8AC3E}">
        <p14:creationId xmlns:p14="http://schemas.microsoft.com/office/powerpoint/2010/main" val="2261075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ECA4B7-0392-86EC-D84F-81A8E0E7A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2300"/>
            <a:ext cx="12192000" cy="6235700"/>
          </a:xfrm>
          <a:prstGeom prst="rect">
            <a:avLst/>
          </a:prstGeom>
        </p:spPr>
      </p:pic>
      <p:sp>
        <p:nvSpPr>
          <p:cNvPr id="4" name="TextBox 3">
            <a:extLst>
              <a:ext uri="{FF2B5EF4-FFF2-40B4-BE49-F238E27FC236}">
                <a16:creationId xmlns:a16="http://schemas.microsoft.com/office/drawing/2014/main" id="{B26D5719-875E-5073-A082-EA6DCB825AB8}"/>
              </a:ext>
            </a:extLst>
          </p:cNvPr>
          <p:cNvSpPr txBox="1"/>
          <p:nvPr/>
        </p:nvSpPr>
        <p:spPr>
          <a:xfrm>
            <a:off x="3308555" y="0"/>
            <a:ext cx="5574890" cy="523220"/>
          </a:xfrm>
          <a:prstGeom prst="rect">
            <a:avLst/>
          </a:prstGeom>
          <a:noFill/>
        </p:spPr>
        <p:txBody>
          <a:bodyPr wrap="square" rtlCol="0">
            <a:spAutoFit/>
          </a:bodyPr>
          <a:lstStyle/>
          <a:p>
            <a:pPr algn="ctr"/>
            <a:r>
              <a:rPr lang="en-IN" sz="2800" b="1" dirty="0">
                <a:latin typeface="Algerian" panose="04020705040A02060702" pitchFamily="82" charset="0"/>
              </a:rPr>
              <a:t>POWER  BI DASHBOARD</a:t>
            </a:r>
          </a:p>
        </p:txBody>
      </p:sp>
    </p:spTree>
    <p:extLst>
      <p:ext uri="{BB962C8B-B14F-4D97-AF65-F5344CB8AC3E}">
        <p14:creationId xmlns:p14="http://schemas.microsoft.com/office/powerpoint/2010/main" val="39734555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096E1A6-BB6B-6DBB-49DC-7E8AF73FDC55}"/>
              </a:ext>
            </a:extLst>
          </p:cNvPr>
          <p:cNvSpPr txBox="1"/>
          <p:nvPr/>
        </p:nvSpPr>
        <p:spPr>
          <a:xfrm>
            <a:off x="3283974" y="0"/>
            <a:ext cx="5112774" cy="523220"/>
          </a:xfrm>
          <a:prstGeom prst="rect">
            <a:avLst/>
          </a:prstGeom>
          <a:noFill/>
        </p:spPr>
        <p:txBody>
          <a:bodyPr wrap="square" rtlCol="0">
            <a:spAutoFit/>
          </a:bodyPr>
          <a:lstStyle/>
          <a:p>
            <a:pPr lvl="2" algn="ctr"/>
            <a:r>
              <a:rPr lang="en-IN" sz="2800" b="1" dirty="0">
                <a:latin typeface="Algerian" panose="04020705040A02060702" pitchFamily="82" charset="0"/>
              </a:rPr>
              <a:t>TABLEAU DASHBOARD</a:t>
            </a:r>
          </a:p>
        </p:txBody>
      </p:sp>
      <p:pic>
        <p:nvPicPr>
          <p:cNvPr id="9" name="Picture 8">
            <a:extLst>
              <a:ext uri="{FF2B5EF4-FFF2-40B4-BE49-F238E27FC236}">
                <a16:creationId xmlns:a16="http://schemas.microsoft.com/office/drawing/2014/main" id="{E3329C8F-BEE8-179D-8F12-489B19531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353"/>
            <a:ext cx="12191999" cy="6282646"/>
          </a:xfrm>
          <a:prstGeom prst="rect">
            <a:avLst/>
          </a:prstGeom>
        </p:spPr>
      </p:pic>
    </p:spTree>
    <p:extLst>
      <p:ext uri="{BB962C8B-B14F-4D97-AF65-F5344CB8AC3E}">
        <p14:creationId xmlns:p14="http://schemas.microsoft.com/office/powerpoint/2010/main" val="8419509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69AA8B-6666-F901-5EEB-5792A5FFB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7043894" cy="3155183"/>
          </a:xfrm>
          <a:prstGeom prst="rect">
            <a:avLst/>
          </a:prstGeom>
        </p:spPr>
      </p:pic>
      <p:pic>
        <p:nvPicPr>
          <p:cNvPr id="5" name="Picture 4">
            <a:extLst>
              <a:ext uri="{FF2B5EF4-FFF2-40B4-BE49-F238E27FC236}">
                <a16:creationId xmlns:a16="http://schemas.microsoft.com/office/drawing/2014/main" id="{81185D93-6B39-69C1-C31F-286AD2AB6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7139" y="-1"/>
            <a:ext cx="5434860" cy="3429001"/>
          </a:xfrm>
          <a:prstGeom prst="rect">
            <a:avLst/>
          </a:prstGeom>
        </p:spPr>
      </p:pic>
      <p:pic>
        <p:nvPicPr>
          <p:cNvPr id="9" name="Picture 8">
            <a:extLst>
              <a:ext uri="{FF2B5EF4-FFF2-40B4-BE49-F238E27FC236}">
                <a16:creationId xmlns:a16="http://schemas.microsoft.com/office/drawing/2014/main" id="{D3209925-EE49-7EB2-D9A0-3F92841106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044006"/>
            <a:ext cx="5633884" cy="3813994"/>
          </a:xfrm>
          <a:prstGeom prst="rect">
            <a:avLst/>
          </a:prstGeom>
        </p:spPr>
      </p:pic>
      <p:pic>
        <p:nvPicPr>
          <p:cNvPr id="17" name="Picture 16">
            <a:extLst>
              <a:ext uri="{FF2B5EF4-FFF2-40B4-BE49-F238E27FC236}">
                <a16:creationId xmlns:a16="http://schemas.microsoft.com/office/drawing/2014/main" id="{7ED654C1-F2E7-3666-7C8C-C5D1C74B57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342969"/>
            <a:ext cx="6096000" cy="3515032"/>
          </a:xfrm>
          <a:prstGeom prst="rect">
            <a:avLst/>
          </a:prstGeom>
        </p:spPr>
      </p:pic>
    </p:spTree>
    <p:extLst>
      <p:ext uri="{BB962C8B-B14F-4D97-AF65-F5344CB8AC3E}">
        <p14:creationId xmlns:p14="http://schemas.microsoft.com/office/powerpoint/2010/main" val="89014686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9448B7-22F5-477E-9615-A13D537FF3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2191998" cy="6858000"/>
          </a:xfrm>
          <a:prstGeom prst="rect">
            <a:avLst/>
          </a:prstGeom>
        </p:spPr>
      </p:pic>
      <p:pic>
        <p:nvPicPr>
          <p:cNvPr id="7" name="Picture 6">
            <a:extLst>
              <a:ext uri="{FF2B5EF4-FFF2-40B4-BE49-F238E27FC236}">
                <a16:creationId xmlns:a16="http://schemas.microsoft.com/office/drawing/2014/main" id="{3B04E1C7-2036-7294-D140-349CE6FAFF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406" y="-1"/>
            <a:ext cx="6764594" cy="3696929"/>
          </a:xfrm>
          <a:prstGeom prst="rect">
            <a:avLst/>
          </a:prstGeom>
        </p:spPr>
      </p:pic>
    </p:spTree>
    <p:extLst>
      <p:ext uri="{BB962C8B-B14F-4D97-AF65-F5344CB8AC3E}">
        <p14:creationId xmlns:p14="http://schemas.microsoft.com/office/powerpoint/2010/main" val="41083422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C5BD8-9F52-DC38-88DD-41414DB3EB42}"/>
              </a:ext>
            </a:extLst>
          </p:cNvPr>
          <p:cNvSpPr>
            <a:spLocks noGrp="1"/>
          </p:cNvSpPr>
          <p:nvPr>
            <p:ph type="title"/>
          </p:nvPr>
        </p:nvSpPr>
        <p:spPr>
          <a:xfrm>
            <a:off x="1640156" y="284025"/>
            <a:ext cx="8911687" cy="640445"/>
          </a:xfrm>
        </p:spPr>
        <p:txBody>
          <a:bodyPr/>
          <a:lstStyle/>
          <a:p>
            <a:pPr algn="ctr"/>
            <a:r>
              <a:rPr lang="en-US" b="1" dirty="0"/>
              <a:t>Focus Analysis</a:t>
            </a:r>
            <a:endParaRPr lang="en-IN" b="1" dirty="0"/>
          </a:p>
        </p:txBody>
      </p:sp>
      <p:sp>
        <p:nvSpPr>
          <p:cNvPr id="3" name="Content Placeholder 2">
            <a:extLst>
              <a:ext uri="{FF2B5EF4-FFF2-40B4-BE49-F238E27FC236}">
                <a16:creationId xmlns:a16="http://schemas.microsoft.com/office/drawing/2014/main" id="{2CF11E8A-D484-FAB1-9760-ABB9C87A8AF7}"/>
              </a:ext>
            </a:extLst>
          </p:cNvPr>
          <p:cNvSpPr>
            <a:spLocks noGrp="1"/>
          </p:cNvSpPr>
          <p:nvPr>
            <p:ph idx="1"/>
          </p:nvPr>
        </p:nvSpPr>
        <p:spPr>
          <a:xfrm>
            <a:off x="687388" y="1264555"/>
            <a:ext cx="11062160" cy="5309420"/>
          </a:xfrm>
        </p:spPr>
        <p:txBody>
          <a:bodyPr>
            <a:normAutofit fontScale="25000" lnSpcReduction="20000"/>
          </a:bodyPr>
          <a:lstStyle/>
          <a:p>
            <a:pPr marL="285750" indent="-285750">
              <a:buFont typeface="Arial" panose="020B0604020202020204" pitchFamily="34" charset="0"/>
              <a:buChar char="•"/>
            </a:pPr>
            <a:r>
              <a:rPr lang="en-IN" sz="8000" b="1" dirty="0">
                <a:latin typeface="Aptos Display" panose="020B0004020202020204" pitchFamily="34" charset="0"/>
                <a:cs typeface="Times New Roman" panose="02020603050405020304" pitchFamily="18" charset="0"/>
              </a:rPr>
              <a:t>Claims Performance Monitoring</a:t>
            </a:r>
          </a:p>
          <a:p>
            <a:pPr marL="285750" indent="-285750">
              <a:buFont typeface="Arial" panose="020B0604020202020204" pitchFamily="34" charset="0"/>
              <a:buChar char="•"/>
            </a:pPr>
            <a:endParaRPr lang="en-IN" sz="8000" b="1" dirty="0">
              <a:latin typeface="Aptos Display"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IN" sz="8000" b="1" dirty="0">
                <a:latin typeface="Aptos Display" panose="020B0004020202020204" pitchFamily="34" charset="0"/>
                <a:cs typeface="Times New Roman" panose="02020603050405020304" pitchFamily="18" charset="0"/>
              </a:rPr>
              <a:t>Policy &amp; Customer Insights</a:t>
            </a:r>
          </a:p>
          <a:p>
            <a:pPr marL="285750" indent="-285750">
              <a:buFont typeface="Arial" panose="020B0604020202020204" pitchFamily="34" charset="0"/>
              <a:buChar char="•"/>
            </a:pPr>
            <a:endParaRPr lang="en-IN" sz="8000" b="1" dirty="0">
              <a:latin typeface="Aptos Display"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IN" sz="8000" b="1" dirty="0">
                <a:latin typeface="Aptos Display" panose="020B0004020202020204" pitchFamily="34" charset="0"/>
                <a:cs typeface="Times New Roman" panose="02020603050405020304" pitchFamily="18" charset="0"/>
              </a:rPr>
              <a:t>Operational Efficiency</a:t>
            </a:r>
          </a:p>
          <a:p>
            <a:pPr marL="285750" indent="-285750">
              <a:buFont typeface="Arial" panose="020B0604020202020204" pitchFamily="34" charset="0"/>
              <a:buChar char="•"/>
            </a:pPr>
            <a:endParaRPr lang="en-IN" sz="8000" b="1" dirty="0">
              <a:latin typeface="Aptos Display"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IN" sz="8000" b="1" dirty="0">
                <a:latin typeface="Aptos Display" panose="020B0004020202020204" pitchFamily="34" charset="0"/>
                <a:cs typeface="Times New Roman" panose="02020603050405020304" pitchFamily="18" charset="0"/>
              </a:rPr>
              <a:t>Comprehensive Claims Analysis</a:t>
            </a:r>
          </a:p>
          <a:p>
            <a:pPr marL="285750" indent="-285750">
              <a:buFont typeface="Arial" panose="020B0604020202020204" pitchFamily="34" charset="0"/>
              <a:buChar char="•"/>
            </a:pPr>
            <a:endParaRPr lang="en-IN" sz="8000" b="1" dirty="0">
              <a:latin typeface="Aptos Display"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IN" sz="8000" b="1" dirty="0">
                <a:latin typeface="Aptos Display" panose="020B0004020202020204" pitchFamily="34" charset="0"/>
                <a:cs typeface="Times New Roman" panose="02020603050405020304" pitchFamily="18" charset="0"/>
              </a:rPr>
              <a:t>Fraud Detection &amp; Prevention</a:t>
            </a:r>
          </a:p>
          <a:p>
            <a:pPr marL="285750" indent="-285750">
              <a:buFont typeface="Arial" panose="020B0604020202020204" pitchFamily="34" charset="0"/>
              <a:buChar char="•"/>
            </a:pPr>
            <a:endParaRPr lang="en-IN" sz="8000" b="1" dirty="0">
              <a:latin typeface="Aptos Display"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IN" sz="8000" b="1" dirty="0">
                <a:latin typeface="Aptos Display" panose="020B0004020202020204" pitchFamily="34" charset="0"/>
                <a:cs typeface="Times New Roman" panose="02020603050405020304" pitchFamily="18" charset="0"/>
              </a:rPr>
              <a:t>User-Friendly Data Visualization</a:t>
            </a:r>
          </a:p>
          <a:p>
            <a:pPr marL="285750" indent="-285750">
              <a:buFont typeface="Arial" panose="020B0604020202020204" pitchFamily="34" charset="0"/>
              <a:buChar char="•"/>
            </a:pPr>
            <a:endParaRPr lang="en-US" sz="8000" b="1" dirty="0">
              <a:latin typeface="Aptos Display"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US" sz="8000" b="1" dirty="0">
                <a:latin typeface="Aptos Display" panose="020B0004020202020204" pitchFamily="34" charset="0"/>
                <a:cs typeface="Times New Roman" panose="02020603050405020304" pitchFamily="18" charset="0"/>
              </a:rPr>
              <a:t>Predictive Analytics for Business Growth</a:t>
            </a:r>
          </a:p>
          <a:p>
            <a:pPr marL="285750" indent="-285750">
              <a:buFont typeface="Arial" panose="020B0604020202020204" pitchFamily="34" charset="0"/>
              <a:buChar char="•"/>
            </a:pPr>
            <a:endParaRPr lang="en-US" sz="8000" b="1" dirty="0">
              <a:latin typeface="Aptos Display" panose="020B0004020202020204" pitchFamily="34" charset="0"/>
              <a:cs typeface="Times New Roman" panose="02020603050405020304" pitchFamily="18" charset="0"/>
            </a:endParaRPr>
          </a:p>
          <a:p>
            <a:pPr marL="285750" indent="-285750">
              <a:buFont typeface="Arial" panose="020B0604020202020204" pitchFamily="34" charset="0"/>
              <a:buChar char="•"/>
            </a:pPr>
            <a:r>
              <a:rPr lang="en-IN" sz="8000" b="1" dirty="0">
                <a:latin typeface="Aptos Display" panose="020B0004020202020204" pitchFamily="34" charset="0"/>
                <a:cs typeface="Times New Roman" panose="02020603050405020304" pitchFamily="18" charset="0"/>
              </a:rPr>
              <a:t>Benchmarking &amp; Competitive Analysis</a:t>
            </a:r>
            <a:endParaRPr lang="en-US" sz="8000" b="1" dirty="0">
              <a:latin typeface="Aptos Display" panose="020B000402020202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296780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58D49E-058F-E6D1-A731-8CB362026405}"/>
              </a:ext>
            </a:extLst>
          </p:cNvPr>
          <p:cNvSpPr txBox="1"/>
          <p:nvPr/>
        </p:nvSpPr>
        <p:spPr>
          <a:xfrm>
            <a:off x="1946788" y="206476"/>
            <a:ext cx="8062452" cy="584775"/>
          </a:xfrm>
          <a:prstGeom prst="rect">
            <a:avLst/>
          </a:prstGeom>
          <a:noFill/>
        </p:spPr>
        <p:txBody>
          <a:bodyPr wrap="square" rtlCol="0">
            <a:spAutoFit/>
          </a:bodyPr>
          <a:lstStyle/>
          <a:p>
            <a:pPr algn="ctr"/>
            <a:r>
              <a:rPr lang="en-IN" sz="3200" b="1" dirty="0"/>
              <a:t>CHALLEGES </a:t>
            </a:r>
          </a:p>
        </p:txBody>
      </p:sp>
      <p:sp>
        <p:nvSpPr>
          <p:cNvPr id="3" name="TextBox 2">
            <a:extLst>
              <a:ext uri="{FF2B5EF4-FFF2-40B4-BE49-F238E27FC236}">
                <a16:creationId xmlns:a16="http://schemas.microsoft.com/office/drawing/2014/main" id="{C587866D-11AE-63AC-3B51-2CDD4B820D12}"/>
              </a:ext>
            </a:extLst>
          </p:cNvPr>
          <p:cNvSpPr txBox="1"/>
          <p:nvPr/>
        </p:nvSpPr>
        <p:spPr>
          <a:xfrm>
            <a:off x="491613" y="1504335"/>
            <a:ext cx="8062452" cy="4708981"/>
          </a:xfrm>
          <a:prstGeom prst="rect">
            <a:avLst/>
          </a:prstGeom>
          <a:noFill/>
        </p:spPr>
        <p:txBody>
          <a:bodyPr wrap="square" rtlCol="0">
            <a:spAutoFit/>
          </a:bodyPr>
          <a:lstStyle/>
          <a:p>
            <a:pPr marL="285750" indent="-285750">
              <a:buFont typeface="Arial" panose="020B0604020202020204" pitchFamily="34" charset="0"/>
              <a:buChar char="•"/>
            </a:pPr>
            <a:r>
              <a:rPr lang="en-US" sz="2400" b="1" dirty="0"/>
              <a:t>Formula Errors:</a:t>
            </a:r>
            <a:r>
              <a:rPr lang="en-US" sz="2400" dirty="0"/>
              <a:t> Complex formulas (VLOOKUP, INDEX-MATCH, Power Query) lead to errors.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DAX Complexity:</a:t>
            </a:r>
            <a:r>
              <a:rPr lang="en-US" sz="2400" dirty="0"/>
              <a:t> Writing complex DAX formulas for advanced analytics.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Performance Optimization:</a:t>
            </a:r>
            <a:r>
              <a:rPr lang="en-US" sz="2400" dirty="0"/>
              <a:t> Extract vs Live Connection issues with large datasets.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IN" sz="2400" b="1" dirty="0"/>
              <a:t>Performance Optimization:</a:t>
            </a:r>
            <a:r>
              <a:rPr lang="en-IN" sz="2400" dirty="0"/>
              <a:t> Writing efficient queries for large datasets.</a:t>
            </a:r>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647792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654807-CB6D-6F99-EFB4-0C6D9CBB4105}"/>
              </a:ext>
            </a:extLst>
          </p:cNvPr>
          <p:cNvSpPr txBox="1"/>
          <p:nvPr/>
        </p:nvSpPr>
        <p:spPr>
          <a:xfrm>
            <a:off x="4252451" y="226141"/>
            <a:ext cx="3687097" cy="646331"/>
          </a:xfrm>
          <a:prstGeom prst="rect">
            <a:avLst/>
          </a:prstGeom>
          <a:noFill/>
        </p:spPr>
        <p:txBody>
          <a:bodyPr wrap="square" rtlCol="0">
            <a:spAutoFit/>
          </a:bodyPr>
          <a:lstStyle/>
          <a:p>
            <a:pPr algn="ctr"/>
            <a:r>
              <a:rPr lang="en-IN" sz="3600" b="1" dirty="0"/>
              <a:t>Contents </a:t>
            </a:r>
          </a:p>
        </p:txBody>
      </p:sp>
      <p:sp>
        <p:nvSpPr>
          <p:cNvPr id="5" name="TextBox 4">
            <a:extLst>
              <a:ext uri="{FF2B5EF4-FFF2-40B4-BE49-F238E27FC236}">
                <a16:creationId xmlns:a16="http://schemas.microsoft.com/office/drawing/2014/main" id="{571C22DA-4A34-B76D-9DE9-CE7EDCA581AC}"/>
              </a:ext>
            </a:extLst>
          </p:cNvPr>
          <p:cNvSpPr txBox="1"/>
          <p:nvPr/>
        </p:nvSpPr>
        <p:spPr>
          <a:xfrm>
            <a:off x="1720647" y="1017359"/>
            <a:ext cx="6499122" cy="6463308"/>
          </a:xfrm>
          <a:prstGeom prst="rect">
            <a:avLst/>
          </a:prstGeom>
          <a:noFill/>
        </p:spPr>
        <p:txBody>
          <a:bodyPr wrap="square" rtlCol="0">
            <a:spAutoFit/>
          </a:bodyPr>
          <a:lstStyle/>
          <a:p>
            <a:pPr marL="285750" indent="-285750">
              <a:buFont typeface="Arial" panose="020B0604020202020204" pitchFamily="34" charset="0"/>
              <a:buChar char="•"/>
            </a:pPr>
            <a:r>
              <a:rPr lang="en-IN" sz="2400" b="1" dirty="0">
                <a:latin typeface="Aptos Narrow" panose="020B0004020202020204" pitchFamily="34" charset="0"/>
              </a:rPr>
              <a:t>INSURANCE ANALYSIS</a:t>
            </a:r>
          </a:p>
          <a:p>
            <a:pPr marL="285750" indent="-285750">
              <a:buFont typeface="Arial" panose="020B0604020202020204" pitchFamily="34" charset="0"/>
              <a:buChar char="•"/>
            </a:pPr>
            <a:endParaRPr lang="en-IN" sz="2400" b="1" dirty="0">
              <a:latin typeface="Aptos Narrow" panose="020B0004020202020204" pitchFamily="34" charset="0"/>
            </a:endParaRPr>
          </a:p>
          <a:p>
            <a:pPr marL="285750" indent="-285750">
              <a:buFont typeface="Arial" panose="020B0604020202020204" pitchFamily="34" charset="0"/>
              <a:buChar char="•"/>
            </a:pPr>
            <a:r>
              <a:rPr lang="en-IN" sz="2400" b="1" dirty="0">
                <a:latin typeface="Aptos Narrow" panose="020B0004020202020204" pitchFamily="34" charset="0"/>
              </a:rPr>
              <a:t>KPI LIST</a:t>
            </a:r>
          </a:p>
          <a:p>
            <a:pPr marL="285750" indent="-285750">
              <a:buFont typeface="Arial" panose="020B0604020202020204" pitchFamily="34" charset="0"/>
              <a:buChar char="•"/>
            </a:pPr>
            <a:endParaRPr lang="en-IN" sz="2400" b="1" dirty="0">
              <a:latin typeface="Aptos Narrow" panose="020B0004020202020204" pitchFamily="34" charset="0"/>
            </a:endParaRPr>
          </a:p>
          <a:p>
            <a:pPr marL="285750" indent="-285750">
              <a:buFont typeface="Arial" panose="020B0604020202020204" pitchFamily="34" charset="0"/>
              <a:buChar char="•"/>
            </a:pPr>
            <a:r>
              <a:rPr lang="en-IN" sz="2400" b="1" dirty="0">
                <a:latin typeface="Aptos Narrow" panose="020B0004020202020204" pitchFamily="34" charset="0"/>
              </a:rPr>
              <a:t>EXCEL</a:t>
            </a:r>
          </a:p>
          <a:p>
            <a:pPr marL="285750" indent="-285750">
              <a:buFont typeface="Arial" panose="020B0604020202020204" pitchFamily="34" charset="0"/>
              <a:buChar char="•"/>
            </a:pPr>
            <a:endParaRPr lang="en-IN" sz="2400" b="1" dirty="0">
              <a:latin typeface="Aptos Narrow" panose="020B0004020202020204" pitchFamily="34" charset="0"/>
            </a:endParaRPr>
          </a:p>
          <a:p>
            <a:pPr marL="285750" indent="-285750">
              <a:buFont typeface="Arial" panose="020B0604020202020204" pitchFamily="34" charset="0"/>
              <a:buChar char="•"/>
            </a:pPr>
            <a:r>
              <a:rPr lang="en-IN" sz="2400" b="1" dirty="0">
                <a:latin typeface="Aptos Narrow" panose="020B0004020202020204" pitchFamily="34" charset="0"/>
              </a:rPr>
              <a:t>POWER BI</a:t>
            </a:r>
          </a:p>
          <a:p>
            <a:pPr marL="285750" indent="-285750">
              <a:buFont typeface="Arial" panose="020B0604020202020204" pitchFamily="34" charset="0"/>
              <a:buChar char="•"/>
            </a:pPr>
            <a:endParaRPr lang="en-IN" sz="2400" b="1" dirty="0">
              <a:latin typeface="Aptos Narrow" panose="020B0004020202020204" pitchFamily="34" charset="0"/>
            </a:endParaRPr>
          </a:p>
          <a:p>
            <a:pPr marL="285750" indent="-285750">
              <a:buFont typeface="Arial" panose="020B0604020202020204" pitchFamily="34" charset="0"/>
              <a:buChar char="•"/>
            </a:pPr>
            <a:r>
              <a:rPr lang="en-IN" sz="2400" b="1" dirty="0">
                <a:latin typeface="Aptos Narrow" panose="020B0004020202020204" pitchFamily="34" charset="0"/>
              </a:rPr>
              <a:t>TABLEAU</a:t>
            </a:r>
          </a:p>
          <a:p>
            <a:pPr marL="285750" indent="-285750">
              <a:buFont typeface="Arial" panose="020B0604020202020204" pitchFamily="34" charset="0"/>
              <a:buChar char="•"/>
            </a:pPr>
            <a:endParaRPr lang="en-IN" sz="2400" b="1" dirty="0">
              <a:latin typeface="Aptos Narrow" panose="020B0004020202020204" pitchFamily="34" charset="0"/>
            </a:endParaRPr>
          </a:p>
          <a:p>
            <a:pPr marL="285750" indent="-285750">
              <a:buFont typeface="Arial" panose="020B0604020202020204" pitchFamily="34" charset="0"/>
              <a:buChar char="•"/>
            </a:pPr>
            <a:r>
              <a:rPr lang="en-IN" sz="2400" b="1" dirty="0">
                <a:latin typeface="Aptos Narrow" panose="020B0004020202020204" pitchFamily="34" charset="0"/>
              </a:rPr>
              <a:t>MY SQL</a:t>
            </a:r>
          </a:p>
          <a:p>
            <a:pPr marL="285750" indent="-285750">
              <a:buFont typeface="Arial" panose="020B0604020202020204" pitchFamily="34" charset="0"/>
              <a:buChar char="•"/>
            </a:pPr>
            <a:endParaRPr lang="en-IN" sz="2400" b="1" dirty="0">
              <a:latin typeface="Aptos Narrow" panose="020B0004020202020204" pitchFamily="34" charset="0"/>
            </a:endParaRPr>
          </a:p>
          <a:p>
            <a:pPr marL="285750" indent="-285750">
              <a:buFont typeface="Arial" panose="020B0604020202020204" pitchFamily="34" charset="0"/>
              <a:buChar char="•"/>
            </a:pPr>
            <a:r>
              <a:rPr lang="en-IN" sz="2400" b="1" dirty="0">
                <a:latin typeface="Aptos Narrow" panose="020B0004020202020204" pitchFamily="34" charset="0"/>
              </a:rPr>
              <a:t>FOCUS ANALYSIS</a:t>
            </a:r>
          </a:p>
          <a:p>
            <a:pPr marL="285750" indent="-285750">
              <a:buFont typeface="Arial" panose="020B0604020202020204" pitchFamily="34" charset="0"/>
              <a:buChar char="•"/>
            </a:pPr>
            <a:endParaRPr lang="en-IN" sz="2400" b="1" dirty="0">
              <a:latin typeface="Aptos Narrow" panose="020B0004020202020204" pitchFamily="34" charset="0"/>
            </a:endParaRPr>
          </a:p>
          <a:p>
            <a:pPr marL="285750" indent="-285750">
              <a:buFont typeface="Arial" panose="020B0604020202020204" pitchFamily="34" charset="0"/>
              <a:buChar char="•"/>
            </a:pPr>
            <a:r>
              <a:rPr lang="en-IN" sz="2400" b="1" dirty="0">
                <a:latin typeface="Aptos Narrow" panose="020B0004020202020204" pitchFamily="34" charset="0"/>
              </a:rPr>
              <a:t>CHALLEGES </a:t>
            </a:r>
          </a:p>
          <a:p>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078020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67B824-7D6E-EDF8-FE03-73D9B0911AE7}"/>
              </a:ext>
            </a:extLst>
          </p:cNvPr>
          <p:cNvSpPr txBox="1"/>
          <p:nvPr/>
        </p:nvSpPr>
        <p:spPr>
          <a:xfrm>
            <a:off x="2010698" y="917193"/>
            <a:ext cx="8563896" cy="1631216"/>
          </a:xfrm>
          <a:prstGeom prst="rect">
            <a:avLst/>
          </a:prstGeom>
          <a:noFill/>
        </p:spPr>
        <p:txBody>
          <a:bodyPr wrap="square" rtlCol="0">
            <a:spAutoFit/>
          </a:bodyPr>
          <a:lstStyle/>
          <a:p>
            <a:r>
              <a:rPr lang="en-US" sz="2000" b="1" dirty="0">
                <a:latin typeface="Aptos Narrow" panose="020B0004020202020204" pitchFamily="34" charset="0"/>
              </a:rPr>
              <a:t>An Insurance Analytics Dashboard project focuses on visualizing key insurance metrics to help insurers make data-driven decisions. The dashboard integrates data from various sources, providing insights into claims, policies, customer demographics, risk assessment, and fraud detection , Target, Revenue Tracking .</a:t>
            </a:r>
          </a:p>
          <a:p>
            <a:endParaRPr lang="en-US" sz="2000" b="1" dirty="0">
              <a:latin typeface="Aptos Narrow" panose="020B0004020202020204" pitchFamily="34" charset="0"/>
            </a:endParaRPr>
          </a:p>
        </p:txBody>
      </p:sp>
      <p:sp>
        <p:nvSpPr>
          <p:cNvPr id="8" name="TextBox 7">
            <a:extLst>
              <a:ext uri="{FF2B5EF4-FFF2-40B4-BE49-F238E27FC236}">
                <a16:creationId xmlns:a16="http://schemas.microsoft.com/office/drawing/2014/main" id="{D5541D2D-A79C-FB7B-4D12-87BDEA4A4508}"/>
              </a:ext>
            </a:extLst>
          </p:cNvPr>
          <p:cNvSpPr txBox="1"/>
          <p:nvPr/>
        </p:nvSpPr>
        <p:spPr>
          <a:xfrm>
            <a:off x="1573162" y="3578942"/>
            <a:ext cx="4719484" cy="369332"/>
          </a:xfrm>
          <a:prstGeom prst="rect">
            <a:avLst/>
          </a:prstGeom>
          <a:noFill/>
        </p:spPr>
        <p:txBody>
          <a:bodyPr wrap="square" rtlCol="0">
            <a:spAutoFit/>
          </a:bodyPr>
          <a:lstStyle/>
          <a:p>
            <a:endParaRPr lang="en-IN" dirty="0"/>
          </a:p>
        </p:txBody>
      </p:sp>
      <p:sp>
        <p:nvSpPr>
          <p:cNvPr id="9" name="Rectangle 4">
            <a:extLst>
              <a:ext uri="{FF2B5EF4-FFF2-40B4-BE49-F238E27FC236}">
                <a16:creationId xmlns:a16="http://schemas.microsoft.com/office/drawing/2014/main" id="{BD0DCE8B-8382-17E8-2711-27FD1A572B58}"/>
              </a:ext>
            </a:extLst>
          </p:cNvPr>
          <p:cNvSpPr>
            <a:spLocks noChangeArrowheads="1"/>
          </p:cNvSpPr>
          <p:nvPr/>
        </p:nvSpPr>
        <p:spPr bwMode="auto">
          <a:xfrm>
            <a:off x="2010698" y="2001865"/>
            <a:ext cx="9547123"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ptos Narrow" panose="020B0004020202020204" pitchFamily="34" charset="0"/>
              </a:rPr>
              <a:t>Develop a user-friendly dashboard for monitoring insurance KPIs.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ptos Narrow" panose="020B0004020202020204" pitchFamily="34" charset="0"/>
              </a:rPr>
              <a:t>Enhance data-driven decision-making in underwriting, claims processing, and </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latin typeface="Aptos Narrow" panose="020B0004020202020204" pitchFamily="34" charset="0"/>
              </a:rPr>
              <a:t>  customer management. </a:t>
            </a:r>
          </a:p>
          <a:p>
            <a:pPr marL="0" marR="0" lvl="0" indent="0" algn="l" defTabSz="914400" rtl="0" eaLnBrk="0" fontAlgn="base" latinLnBrk="0" hangingPunct="0">
              <a:lnSpc>
                <a:spcPct val="100000"/>
              </a:lnSpc>
              <a:spcBef>
                <a:spcPct val="0"/>
              </a:spcBef>
              <a:spcAft>
                <a:spcPct val="0"/>
              </a:spcAft>
              <a:buClrTx/>
              <a:buSzTx/>
              <a:tabLst/>
            </a:pPr>
            <a:endParaRPr lang="en-US" altLang="en-US" sz="2000" b="1" dirty="0">
              <a:latin typeface="Aptos Narrow" panose="020B0004020202020204" pitchFamily="34" charset="0"/>
            </a:endParaRPr>
          </a:p>
          <a:p>
            <a:pPr defTabSz="914400" eaLnBrk="0" fontAlgn="base" hangingPunct="0">
              <a:spcBef>
                <a:spcPct val="0"/>
              </a:spcBef>
              <a:spcAft>
                <a:spcPct val="0"/>
              </a:spcAft>
              <a:buFontTx/>
              <a:buChar char="•"/>
            </a:pPr>
            <a:r>
              <a:rPr lang="en-US" sz="2000" b="1" dirty="0">
                <a:latin typeface="Aptos Narrow" panose="020B0004020202020204" pitchFamily="34" charset="0"/>
              </a:rPr>
              <a:t>Claims Analysis: Track claim frequency, severity, and processing time.</a:t>
            </a:r>
          </a:p>
          <a:p>
            <a:pPr defTabSz="914400" eaLnBrk="0" fontAlgn="base" hangingPunct="0">
              <a:spcBef>
                <a:spcPct val="0"/>
              </a:spcBef>
              <a:spcAft>
                <a:spcPct val="0"/>
              </a:spcAft>
              <a:buFontTx/>
              <a:buChar char="•"/>
            </a:pPr>
            <a:endParaRPr lang="en-US" altLang="en-US" sz="2000" b="1" dirty="0">
              <a:latin typeface="Aptos Narrow" panose="020B0004020202020204" pitchFamily="34" charset="0"/>
            </a:endParaRPr>
          </a:p>
          <a:p>
            <a:pPr defTabSz="914400" eaLnBrk="0" fontAlgn="base" hangingPunct="0">
              <a:spcBef>
                <a:spcPct val="0"/>
              </a:spcBef>
              <a:spcAft>
                <a:spcPct val="0"/>
              </a:spcAft>
              <a:buFontTx/>
              <a:buChar char="•"/>
            </a:pPr>
            <a:r>
              <a:rPr lang="en-US" sz="2000" b="1" dirty="0">
                <a:latin typeface="Aptos Narrow" panose="020B0004020202020204" pitchFamily="34" charset="0"/>
              </a:rPr>
              <a:t>Fraud Detection: Identify suspicious claims using predictive analytics.</a:t>
            </a:r>
          </a:p>
          <a:p>
            <a:pPr defTabSz="914400" eaLnBrk="0" fontAlgn="base" hangingPunct="0">
              <a:spcBef>
                <a:spcPct val="0"/>
              </a:spcBef>
              <a:spcAft>
                <a:spcPct val="0"/>
              </a:spcAft>
              <a:buFontTx/>
              <a:buChar char="•"/>
            </a:pPr>
            <a:endParaRPr lang="en-US" sz="2000" b="1" dirty="0">
              <a:latin typeface="Aptos Narrow" panose="020B0004020202020204" pitchFamily="34" charset="0"/>
            </a:endParaRPr>
          </a:p>
          <a:p>
            <a:pPr defTabSz="914400" eaLnBrk="0" fontAlgn="base" hangingPunct="0">
              <a:spcBef>
                <a:spcPct val="0"/>
              </a:spcBef>
              <a:spcAft>
                <a:spcPct val="0"/>
              </a:spcAft>
              <a:buFontTx/>
              <a:buChar char="•"/>
            </a:pPr>
            <a:r>
              <a:rPr lang="en-US" sz="2000" b="1" dirty="0">
                <a:latin typeface="Aptos Narrow" panose="020B0004020202020204" pitchFamily="34" charset="0"/>
              </a:rPr>
              <a:t>Risk Assessment: Evaluate underwriting risk and claim probability.</a:t>
            </a:r>
          </a:p>
          <a:p>
            <a:pPr defTabSz="914400" eaLnBrk="0" fontAlgn="base" hangingPunct="0">
              <a:spcBef>
                <a:spcPct val="0"/>
              </a:spcBef>
              <a:spcAft>
                <a:spcPct val="0"/>
              </a:spcAft>
              <a:buFontTx/>
              <a:buChar char="•"/>
            </a:pPr>
            <a:endParaRPr lang="en-US" sz="2000" b="1" dirty="0">
              <a:latin typeface="Aptos Narrow" panose="020B0004020202020204" pitchFamily="34" charset="0"/>
            </a:endParaRPr>
          </a:p>
          <a:p>
            <a:pPr defTabSz="914400" eaLnBrk="0" fontAlgn="base" hangingPunct="0">
              <a:spcBef>
                <a:spcPct val="0"/>
              </a:spcBef>
              <a:spcAft>
                <a:spcPct val="0"/>
              </a:spcAft>
              <a:buFontTx/>
              <a:buChar char="•"/>
            </a:pPr>
            <a:r>
              <a:rPr lang="en-US" sz="2000" b="1" dirty="0">
                <a:latin typeface="Aptos Narrow" panose="020B0004020202020204" pitchFamily="34" charset="0"/>
              </a:rPr>
              <a:t>Insurance analysts, underwriters, claims managers, and executives.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ptos Narrow" panose="020B0004020202020204" pitchFamily="34" charset="0"/>
            </a:endParaRPr>
          </a:p>
        </p:txBody>
      </p:sp>
      <p:sp>
        <p:nvSpPr>
          <p:cNvPr id="12" name="TextBox 11">
            <a:extLst>
              <a:ext uri="{FF2B5EF4-FFF2-40B4-BE49-F238E27FC236}">
                <a16:creationId xmlns:a16="http://schemas.microsoft.com/office/drawing/2014/main" id="{5F931C5A-6C1A-F525-4DFD-B09014EA20CC}"/>
              </a:ext>
            </a:extLst>
          </p:cNvPr>
          <p:cNvSpPr txBox="1"/>
          <p:nvPr/>
        </p:nvSpPr>
        <p:spPr>
          <a:xfrm>
            <a:off x="4188543" y="141597"/>
            <a:ext cx="4208206" cy="461665"/>
          </a:xfrm>
          <a:prstGeom prst="rect">
            <a:avLst/>
          </a:prstGeom>
          <a:noFill/>
        </p:spPr>
        <p:txBody>
          <a:bodyPr wrap="square" rtlCol="0">
            <a:spAutoFit/>
          </a:bodyPr>
          <a:lstStyle/>
          <a:p>
            <a:r>
              <a:rPr lang="en-IN" sz="2400" b="1" dirty="0"/>
              <a:t>INSURANCE ANALYSIS </a:t>
            </a:r>
          </a:p>
        </p:txBody>
      </p:sp>
    </p:spTree>
    <p:extLst>
      <p:ext uri="{BB962C8B-B14F-4D97-AF65-F5344CB8AC3E}">
        <p14:creationId xmlns:p14="http://schemas.microsoft.com/office/powerpoint/2010/main" val="149705375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7E2B8B-10AD-0761-AEBC-2D83DC7E171F}"/>
              </a:ext>
            </a:extLst>
          </p:cNvPr>
          <p:cNvSpPr txBox="1"/>
          <p:nvPr/>
        </p:nvSpPr>
        <p:spPr>
          <a:xfrm>
            <a:off x="1435508" y="1283134"/>
            <a:ext cx="8150942" cy="4893647"/>
          </a:xfrm>
          <a:prstGeom prst="rect">
            <a:avLst/>
          </a:prstGeom>
          <a:noFill/>
        </p:spPr>
        <p:txBody>
          <a:bodyPr wrap="square" rtlCol="0">
            <a:spAutoFit/>
          </a:bodyPr>
          <a:lstStyle/>
          <a:p>
            <a:r>
              <a:rPr lang="en-US" sz="2400" b="1" dirty="0">
                <a:latin typeface="Aptos Display" panose="020B0004020202020204" pitchFamily="34" charset="0"/>
              </a:rPr>
              <a:t> 1-No of Invoice by Account Exec</a:t>
            </a:r>
          </a:p>
          <a:p>
            <a:endParaRPr lang="en-US" sz="2400" b="1" dirty="0">
              <a:latin typeface="Aptos Display" panose="020B0004020202020204" pitchFamily="34" charset="0"/>
            </a:endParaRPr>
          </a:p>
          <a:p>
            <a:r>
              <a:rPr lang="en-US" sz="2400" b="1" dirty="0">
                <a:latin typeface="Aptos Display" panose="020B0004020202020204" pitchFamily="34" charset="0"/>
              </a:rPr>
              <a:t>2-Yearly Meeting Count</a:t>
            </a:r>
          </a:p>
          <a:p>
            <a:r>
              <a:rPr lang="en-US" sz="2400" b="1" dirty="0">
                <a:latin typeface="Aptos Display" panose="020B0004020202020204" pitchFamily="34" charset="0"/>
              </a:rPr>
              <a:t> </a:t>
            </a:r>
          </a:p>
          <a:p>
            <a:r>
              <a:rPr lang="en-US" sz="2400" b="1" dirty="0">
                <a:latin typeface="Aptos Display" panose="020B0004020202020204" pitchFamily="34" charset="0"/>
              </a:rPr>
              <a:t>3.1Cross Sell--Target, Achieve, new</a:t>
            </a:r>
          </a:p>
          <a:p>
            <a:r>
              <a:rPr lang="en-US" sz="2400" b="1" dirty="0">
                <a:latin typeface="Aptos Display" panose="020B0004020202020204" pitchFamily="34" charset="0"/>
              </a:rPr>
              <a:t>3.1New-Target,Achive,new</a:t>
            </a:r>
          </a:p>
          <a:p>
            <a:r>
              <a:rPr lang="en-US" sz="2400" b="1" dirty="0">
                <a:latin typeface="Aptos Display" panose="020B0004020202020204" pitchFamily="34" charset="0"/>
              </a:rPr>
              <a:t>3.1Renewal-Target, Achieve , new</a:t>
            </a:r>
          </a:p>
          <a:p>
            <a:r>
              <a:rPr lang="en-US" sz="2400" b="1" dirty="0">
                <a:latin typeface="Aptos Display" panose="020B0004020202020204" pitchFamily="34" charset="0"/>
              </a:rPr>
              <a:t> </a:t>
            </a:r>
          </a:p>
          <a:p>
            <a:r>
              <a:rPr lang="en-US" sz="2400" b="1" dirty="0">
                <a:latin typeface="Aptos Display" panose="020B0004020202020204" pitchFamily="34" charset="0"/>
              </a:rPr>
              <a:t>4. Stage Funnel by Revenue</a:t>
            </a:r>
          </a:p>
          <a:p>
            <a:endParaRPr lang="en-US" sz="2400" b="1" dirty="0">
              <a:latin typeface="Aptos Display" panose="020B0004020202020204" pitchFamily="34" charset="0"/>
            </a:endParaRPr>
          </a:p>
          <a:p>
            <a:r>
              <a:rPr lang="en-US" sz="2400" b="1" dirty="0">
                <a:latin typeface="Aptos Display" panose="020B0004020202020204" pitchFamily="34" charset="0"/>
              </a:rPr>
              <a:t>5. No of meeting By Account Exe</a:t>
            </a:r>
          </a:p>
          <a:p>
            <a:endParaRPr lang="en-US" sz="2400" b="1" dirty="0">
              <a:latin typeface="Aptos Display" panose="020B0004020202020204" pitchFamily="34" charset="0"/>
            </a:endParaRPr>
          </a:p>
          <a:p>
            <a:r>
              <a:rPr lang="en-US" sz="2400" b="1" dirty="0">
                <a:latin typeface="Aptos Display" panose="020B0004020202020204" pitchFamily="34" charset="0"/>
              </a:rPr>
              <a:t>6- Top Open Opportunity</a:t>
            </a:r>
            <a:endParaRPr lang="en-IN" sz="2400" b="1" dirty="0">
              <a:latin typeface="Aptos Display" panose="020B0004020202020204" pitchFamily="34" charset="0"/>
            </a:endParaRPr>
          </a:p>
        </p:txBody>
      </p:sp>
      <p:sp>
        <p:nvSpPr>
          <p:cNvPr id="3" name="TextBox 2">
            <a:extLst>
              <a:ext uri="{FF2B5EF4-FFF2-40B4-BE49-F238E27FC236}">
                <a16:creationId xmlns:a16="http://schemas.microsoft.com/office/drawing/2014/main" id="{07DDBFA3-14A0-0729-54DD-4FB8CC8D3D77}"/>
              </a:ext>
            </a:extLst>
          </p:cNvPr>
          <p:cNvSpPr txBox="1"/>
          <p:nvPr/>
        </p:nvSpPr>
        <p:spPr>
          <a:xfrm>
            <a:off x="4660490" y="186814"/>
            <a:ext cx="2871019" cy="646331"/>
          </a:xfrm>
          <a:prstGeom prst="rect">
            <a:avLst/>
          </a:prstGeom>
          <a:noFill/>
        </p:spPr>
        <p:txBody>
          <a:bodyPr wrap="square" rtlCol="0">
            <a:spAutoFit/>
          </a:bodyPr>
          <a:lstStyle/>
          <a:p>
            <a:pPr algn="ctr"/>
            <a:r>
              <a:rPr lang="en-IN" sz="3600" b="1" dirty="0">
                <a:latin typeface="Arial Black" panose="020B0A04020102020204" pitchFamily="34" charset="0"/>
              </a:rPr>
              <a:t>KPI List</a:t>
            </a:r>
          </a:p>
        </p:txBody>
      </p:sp>
    </p:spTree>
    <p:extLst>
      <p:ext uri="{BB962C8B-B14F-4D97-AF65-F5344CB8AC3E}">
        <p14:creationId xmlns:p14="http://schemas.microsoft.com/office/powerpoint/2010/main" val="41315325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88DB41-B2B2-9CE2-DC2A-FD13185DCC91}"/>
              </a:ext>
            </a:extLst>
          </p:cNvPr>
          <p:cNvSpPr txBox="1"/>
          <p:nvPr/>
        </p:nvSpPr>
        <p:spPr>
          <a:xfrm>
            <a:off x="4660490" y="186814"/>
            <a:ext cx="2871019" cy="646331"/>
          </a:xfrm>
          <a:prstGeom prst="rect">
            <a:avLst/>
          </a:prstGeom>
          <a:noFill/>
        </p:spPr>
        <p:txBody>
          <a:bodyPr wrap="square" rtlCol="0">
            <a:spAutoFit/>
          </a:bodyPr>
          <a:lstStyle/>
          <a:p>
            <a:pPr algn="ctr"/>
            <a:r>
              <a:rPr lang="en-IN" sz="3600" b="1" dirty="0">
                <a:latin typeface="Arial Black" panose="020B0A04020102020204" pitchFamily="34" charset="0"/>
              </a:rPr>
              <a:t>KPI 1</a:t>
            </a:r>
          </a:p>
        </p:txBody>
      </p:sp>
      <p:sp>
        <p:nvSpPr>
          <p:cNvPr id="5" name="TextBox 4">
            <a:extLst>
              <a:ext uri="{FF2B5EF4-FFF2-40B4-BE49-F238E27FC236}">
                <a16:creationId xmlns:a16="http://schemas.microsoft.com/office/drawing/2014/main" id="{EBC8063B-4091-0079-1D38-A4004AB4CCC8}"/>
              </a:ext>
            </a:extLst>
          </p:cNvPr>
          <p:cNvSpPr txBox="1"/>
          <p:nvPr/>
        </p:nvSpPr>
        <p:spPr>
          <a:xfrm>
            <a:off x="738034" y="1425984"/>
            <a:ext cx="6292645" cy="4524315"/>
          </a:xfrm>
          <a:prstGeom prst="rect">
            <a:avLst/>
          </a:prstGeom>
          <a:noFill/>
        </p:spPr>
        <p:txBody>
          <a:bodyPr wrap="square" rtlCol="0">
            <a:spAutoFit/>
          </a:bodyPr>
          <a:lstStyle/>
          <a:p>
            <a:r>
              <a:rPr lang="en-US" sz="1600" dirty="0"/>
              <a:t>Title &amp; Purpose: The chart is titled "Invoice by Account Executive," indicating that it represents the number of invoices processed by each account executive.</a:t>
            </a:r>
          </a:p>
          <a:p>
            <a:endParaRPr lang="en-US" sz="1600" dirty="0"/>
          </a:p>
          <a:p>
            <a:r>
              <a:rPr lang="en-US" sz="1600" dirty="0"/>
              <a:t>Horizontal Bar Chart: The chart uses horizontal bars to compare invoice counts across different executives.</a:t>
            </a:r>
          </a:p>
          <a:p>
            <a:endParaRPr lang="en-US" sz="1600" dirty="0"/>
          </a:p>
          <a:p>
            <a:r>
              <a:rPr lang="en-US" sz="1600" dirty="0"/>
              <a:t>Leading Performer: Gilbert has the highest number of invoices at 63, significantly higher than others.</a:t>
            </a:r>
          </a:p>
          <a:p>
            <a:endParaRPr lang="en-US" sz="1600" dirty="0"/>
          </a:p>
          <a:p>
            <a:r>
              <a:rPr lang="en-US" sz="1600" dirty="0"/>
              <a:t>Second &amp; Third Place: Ketan Jain follows with 36 invoices, and  </a:t>
            </a:r>
            <a:r>
              <a:rPr lang="en-US" sz="1600" dirty="0" err="1"/>
              <a:t>Vidit</a:t>
            </a:r>
            <a:r>
              <a:rPr lang="en-US" sz="1600" dirty="0"/>
              <a:t>  Shah is third with 27 invoices Mid-Level Performers: Vinay (23), Juli (22), and  </a:t>
            </a:r>
            <a:r>
              <a:rPr lang="en-US" sz="1600" dirty="0" err="1"/>
              <a:t>Animesh</a:t>
            </a:r>
            <a:r>
              <a:rPr lang="en-US" sz="1600" dirty="0"/>
              <a:t> Rawat (20) have moderate invoice counts Lower Contributors: Abhinav Shivam (10) and Mark (3) have the least invoices.</a:t>
            </a:r>
          </a:p>
          <a:p>
            <a:endParaRPr lang="en-US" sz="1600" dirty="0"/>
          </a:p>
          <a:p>
            <a:r>
              <a:rPr lang="en-US" sz="1600" dirty="0"/>
              <a:t>Insights: Gilbert is the top performer with almost double the invoices of the second-highest, while Mark has the lowest count.</a:t>
            </a:r>
            <a:endParaRPr lang="en-IN" sz="1600" dirty="0"/>
          </a:p>
        </p:txBody>
      </p:sp>
      <p:pic>
        <p:nvPicPr>
          <p:cNvPr id="7" name="Picture 6">
            <a:extLst>
              <a:ext uri="{FF2B5EF4-FFF2-40B4-BE49-F238E27FC236}">
                <a16:creationId xmlns:a16="http://schemas.microsoft.com/office/drawing/2014/main" id="{D5E99687-168E-7051-BF9F-5D99E4BDA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0176" y="1750418"/>
            <a:ext cx="4895850" cy="3305175"/>
          </a:xfrm>
          <a:prstGeom prst="rect">
            <a:avLst/>
          </a:prstGeom>
        </p:spPr>
      </p:pic>
    </p:spTree>
    <p:extLst>
      <p:ext uri="{BB962C8B-B14F-4D97-AF65-F5344CB8AC3E}">
        <p14:creationId xmlns:p14="http://schemas.microsoft.com/office/powerpoint/2010/main" val="56314406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D4F66-1276-AA74-F5C3-CC8E1CE6859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9CA4E91-94FF-1CBB-F672-90C7984103B7}"/>
              </a:ext>
            </a:extLst>
          </p:cNvPr>
          <p:cNvSpPr txBox="1"/>
          <p:nvPr/>
        </p:nvSpPr>
        <p:spPr>
          <a:xfrm>
            <a:off x="1101213" y="1494810"/>
            <a:ext cx="6292645" cy="4278094"/>
          </a:xfrm>
          <a:prstGeom prst="rect">
            <a:avLst/>
          </a:prstGeom>
          <a:noFill/>
        </p:spPr>
        <p:txBody>
          <a:bodyPr wrap="square" rtlCol="0">
            <a:spAutoFit/>
          </a:bodyPr>
          <a:lstStyle/>
          <a:p>
            <a:r>
              <a:rPr lang="en-US" sz="1600" dirty="0"/>
              <a:t>This is a pie chart that represents the top 4 open opportunities in terms of revenue potential . It helps visualize the relative contribution of each opportunity to the overall pipeline . Opportunities &amp; Their Values Fire ₹5,00,000 (largest open opportunity).</a:t>
            </a:r>
          </a:p>
          <a:p>
            <a:endParaRPr lang="en-US" sz="1600" dirty="0"/>
          </a:p>
          <a:p>
            <a:r>
              <a:rPr lang="en-US" sz="1600" dirty="0"/>
              <a:t>EL-Group Mediclaim: ₹4,00,000.DB - Mega Policy ₹4,00,000.</a:t>
            </a:r>
          </a:p>
          <a:p>
            <a:endParaRPr lang="en-US" sz="1600" dirty="0"/>
          </a:p>
          <a:p>
            <a:r>
              <a:rPr lang="en-US" sz="1600" dirty="0"/>
              <a:t>CVP GMC: ₹3,50,000 (smallest among the top 4).</a:t>
            </a:r>
          </a:p>
          <a:p>
            <a:endParaRPr lang="en-US" sz="1600" dirty="0"/>
          </a:p>
          <a:p>
            <a:r>
              <a:rPr lang="en-US" sz="1600" dirty="0"/>
              <a:t>Insights from Data The Fire opportunity is the largest, contributing the highest revenue potential.</a:t>
            </a:r>
          </a:p>
          <a:p>
            <a:endParaRPr lang="en-US" sz="1600" dirty="0"/>
          </a:p>
          <a:p>
            <a:r>
              <a:rPr lang="en-US" sz="1600" dirty="0"/>
              <a:t>The EL-Group Mediclaim and DB - Mega Policy opportunities are equal, making up a significant portion of the pipeline . The CVP GMC opportunity is slightly lower, but still among the top four . Business Implications</a:t>
            </a:r>
            <a:endParaRPr lang="en-IN" sz="1600" dirty="0"/>
          </a:p>
        </p:txBody>
      </p:sp>
      <p:pic>
        <p:nvPicPr>
          <p:cNvPr id="4" name="Picture 3">
            <a:extLst>
              <a:ext uri="{FF2B5EF4-FFF2-40B4-BE49-F238E27FC236}">
                <a16:creationId xmlns:a16="http://schemas.microsoft.com/office/drawing/2014/main" id="{ED1D7055-FC89-E86A-A89C-08C95A33FE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1006" y="1809135"/>
            <a:ext cx="4552336" cy="3038168"/>
          </a:xfrm>
          <a:prstGeom prst="rect">
            <a:avLst/>
          </a:prstGeom>
        </p:spPr>
      </p:pic>
      <p:sp>
        <p:nvSpPr>
          <p:cNvPr id="6" name="TextBox 5">
            <a:extLst>
              <a:ext uri="{FF2B5EF4-FFF2-40B4-BE49-F238E27FC236}">
                <a16:creationId xmlns:a16="http://schemas.microsoft.com/office/drawing/2014/main" id="{682C72B9-D37F-C7F4-6F6C-32CC3E782C66}"/>
              </a:ext>
            </a:extLst>
          </p:cNvPr>
          <p:cNvSpPr txBox="1"/>
          <p:nvPr/>
        </p:nvSpPr>
        <p:spPr>
          <a:xfrm>
            <a:off x="4551988" y="275303"/>
            <a:ext cx="2841870" cy="646331"/>
          </a:xfrm>
          <a:prstGeom prst="rect">
            <a:avLst/>
          </a:prstGeom>
          <a:noFill/>
        </p:spPr>
        <p:txBody>
          <a:bodyPr wrap="square" rtlCol="0">
            <a:spAutoFit/>
          </a:bodyPr>
          <a:lstStyle/>
          <a:p>
            <a:pPr algn="ctr"/>
            <a:r>
              <a:rPr lang="en-IN" sz="3600" b="1" dirty="0">
                <a:latin typeface="Arial Black" panose="020B0A04020102020204" pitchFamily="34" charset="0"/>
              </a:rPr>
              <a:t>KPI 2</a:t>
            </a:r>
          </a:p>
        </p:txBody>
      </p:sp>
    </p:spTree>
    <p:extLst>
      <p:ext uri="{BB962C8B-B14F-4D97-AF65-F5344CB8AC3E}">
        <p14:creationId xmlns:p14="http://schemas.microsoft.com/office/powerpoint/2010/main" val="23946264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36910-6BC3-0987-B216-A83F4C78E0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5D88A2-029A-8407-D0F8-101BB2A78629}"/>
              </a:ext>
            </a:extLst>
          </p:cNvPr>
          <p:cNvSpPr txBox="1"/>
          <p:nvPr/>
        </p:nvSpPr>
        <p:spPr>
          <a:xfrm>
            <a:off x="4660490" y="147485"/>
            <a:ext cx="2871019" cy="646331"/>
          </a:xfrm>
          <a:prstGeom prst="rect">
            <a:avLst/>
          </a:prstGeom>
          <a:noFill/>
        </p:spPr>
        <p:txBody>
          <a:bodyPr wrap="square" rtlCol="0">
            <a:spAutoFit/>
          </a:bodyPr>
          <a:lstStyle/>
          <a:p>
            <a:pPr algn="ctr"/>
            <a:r>
              <a:rPr lang="en-IN" sz="3600" b="1" dirty="0">
                <a:latin typeface="Arial Black" panose="020B0A04020102020204" pitchFamily="34" charset="0"/>
              </a:rPr>
              <a:t>KPI 3</a:t>
            </a:r>
          </a:p>
        </p:txBody>
      </p:sp>
      <p:sp>
        <p:nvSpPr>
          <p:cNvPr id="5" name="TextBox 4">
            <a:extLst>
              <a:ext uri="{FF2B5EF4-FFF2-40B4-BE49-F238E27FC236}">
                <a16:creationId xmlns:a16="http://schemas.microsoft.com/office/drawing/2014/main" id="{B6517B65-8B4C-DC62-3128-AC69F6298DF6}"/>
              </a:ext>
            </a:extLst>
          </p:cNvPr>
          <p:cNvSpPr txBox="1"/>
          <p:nvPr/>
        </p:nvSpPr>
        <p:spPr>
          <a:xfrm>
            <a:off x="1352856" y="1025080"/>
            <a:ext cx="6292645" cy="5509200"/>
          </a:xfrm>
          <a:prstGeom prst="rect">
            <a:avLst/>
          </a:prstGeom>
          <a:noFill/>
        </p:spPr>
        <p:txBody>
          <a:bodyPr wrap="square" rtlCol="0">
            <a:spAutoFit/>
          </a:bodyPr>
          <a:lstStyle/>
          <a:p>
            <a:pPr marL="342900" indent="-342900">
              <a:buAutoNum type="arabicPeriod"/>
            </a:pPr>
            <a:r>
              <a:rPr lang="en-US" sz="1600" dirty="0"/>
              <a:t>Cross Sell /Target /Achievement/</a:t>
            </a:r>
          </a:p>
          <a:p>
            <a:r>
              <a:rPr lang="en-US" sz="1600" dirty="0"/>
              <a:t>Achievement: 13.04M (moderate progress).</a:t>
            </a:r>
          </a:p>
          <a:p>
            <a:r>
              <a:rPr lang="en-US" sz="1600" dirty="0"/>
              <a:t>Invoice: 2.85M (much lower than achievement)</a:t>
            </a:r>
          </a:p>
          <a:p>
            <a:r>
              <a:rPr lang="en-US" sz="1600" dirty="0"/>
              <a:t>.Insight Although 13.04M has been achieved, the actual invoiced amount is significantly lower at 2.85M, indicating a gap between achievement and invoicing.</a:t>
            </a:r>
          </a:p>
          <a:p>
            <a:endParaRPr lang="en-US" sz="1600" dirty="0"/>
          </a:p>
          <a:p>
            <a:r>
              <a:rPr lang="en-US" sz="1600" dirty="0"/>
              <a:t>2. New Business Growth Representation New Target: 19.67M (goal to be reached).Achievement: 3.53M (very low compared to the target).Invoice: 0.57M (even lower than achievement).</a:t>
            </a:r>
          </a:p>
          <a:p>
            <a:r>
              <a:rPr lang="en-US" sz="1600" dirty="0"/>
              <a:t>Insight The company has only achieved 3.53M against the 19.67M target, which is far below expectations</a:t>
            </a:r>
          </a:p>
          <a:p>
            <a:r>
              <a:rPr lang="en-US" sz="1600" dirty="0"/>
              <a:t>The invoice amount is extremely low at 0.57M, which could indicate slow revenue recognition.</a:t>
            </a:r>
          </a:p>
          <a:p>
            <a:endParaRPr lang="en-US" sz="1600" dirty="0"/>
          </a:p>
          <a:p>
            <a:r>
              <a:rPr lang="en-US" sz="1600" dirty="0"/>
              <a:t>3. Renewal Business Representation Renewal Target: 12.32M.Achievement: 18.51M (significantly exceeding the target).Invoice: 8.24M (decent invoicing compared to achievement).Insight The renewal target is well surpassed, showing strong performance The invoice amount (8.24M) is lower than the achievement (18.51M), indicating that some revenue may still be in the pipeline.</a:t>
            </a:r>
            <a:endParaRPr lang="en-IN" sz="1600" dirty="0"/>
          </a:p>
        </p:txBody>
      </p:sp>
      <p:pic>
        <p:nvPicPr>
          <p:cNvPr id="4" name="Picture 3">
            <a:extLst>
              <a:ext uri="{FF2B5EF4-FFF2-40B4-BE49-F238E27FC236}">
                <a16:creationId xmlns:a16="http://schemas.microsoft.com/office/drawing/2014/main" id="{740A5CD9-87DE-5233-1AF8-C2628DA40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4999" y="904497"/>
            <a:ext cx="4448175" cy="4778477"/>
          </a:xfrm>
          <a:prstGeom prst="rect">
            <a:avLst/>
          </a:prstGeom>
        </p:spPr>
      </p:pic>
    </p:spTree>
    <p:extLst>
      <p:ext uri="{BB962C8B-B14F-4D97-AF65-F5344CB8AC3E}">
        <p14:creationId xmlns:p14="http://schemas.microsoft.com/office/powerpoint/2010/main" val="388023988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B1367-7223-D0DE-AE13-672FD14FA6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89C559A-3406-4C4E-96BD-DE3314F4926A}"/>
              </a:ext>
            </a:extLst>
          </p:cNvPr>
          <p:cNvSpPr txBox="1"/>
          <p:nvPr/>
        </p:nvSpPr>
        <p:spPr>
          <a:xfrm>
            <a:off x="4660490" y="146323"/>
            <a:ext cx="2871019" cy="646331"/>
          </a:xfrm>
          <a:prstGeom prst="rect">
            <a:avLst/>
          </a:prstGeom>
          <a:noFill/>
        </p:spPr>
        <p:txBody>
          <a:bodyPr wrap="square" rtlCol="0">
            <a:spAutoFit/>
          </a:bodyPr>
          <a:lstStyle/>
          <a:p>
            <a:pPr algn="ctr"/>
            <a:r>
              <a:rPr lang="en-IN" sz="3600" b="1" dirty="0">
                <a:latin typeface="Arial Black" panose="020B0A04020102020204" pitchFamily="34" charset="0"/>
              </a:rPr>
              <a:t>KPI 4</a:t>
            </a:r>
          </a:p>
        </p:txBody>
      </p:sp>
      <p:sp>
        <p:nvSpPr>
          <p:cNvPr id="5" name="TextBox 4">
            <a:extLst>
              <a:ext uri="{FF2B5EF4-FFF2-40B4-BE49-F238E27FC236}">
                <a16:creationId xmlns:a16="http://schemas.microsoft.com/office/drawing/2014/main" id="{D3EA6DFF-AB2E-6F6B-91F2-493B3A819288}"/>
              </a:ext>
            </a:extLst>
          </p:cNvPr>
          <p:cNvSpPr txBox="1"/>
          <p:nvPr/>
        </p:nvSpPr>
        <p:spPr>
          <a:xfrm>
            <a:off x="1543665" y="956255"/>
            <a:ext cx="5852651" cy="5755422"/>
          </a:xfrm>
          <a:prstGeom prst="rect">
            <a:avLst/>
          </a:prstGeom>
          <a:noFill/>
        </p:spPr>
        <p:txBody>
          <a:bodyPr wrap="square" rtlCol="0">
            <a:spAutoFit/>
          </a:bodyPr>
          <a:lstStyle/>
          <a:p>
            <a:r>
              <a:rPr lang="en-US" sz="1600" dirty="0"/>
              <a:t>The chart is a funnel chart that represents revenue at different sales stages It visually depicts how revenue potential decreases as deals progress through the sales funnel  Stages funnel by  Revenue Values . </a:t>
            </a:r>
          </a:p>
          <a:p>
            <a:endParaRPr lang="en-US" sz="1600" dirty="0"/>
          </a:p>
          <a:p>
            <a:r>
              <a:rPr lang="en-US" sz="1600" dirty="0"/>
              <a:t>Qualify Opportunity: 5,920K (Highest revenue potential at the initial stage).</a:t>
            </a:r>
          </a:p>
          <a:p>
            <a:endParaRPr lang="en-US" sz="1600" dirty="0"/>
          </a:p>
          <a:p>
            <a:r>
              <a:rPr lang="en-US" sz="1600" dirty="0"/>
              <a:t>Negotiate: 899K (Significant drop in revenue potential).</a:t>
            </a:r>
          </a:p>
          <a:p>
            <a:endParaRPr lang="en-US" sz="1600" dirty="0"/>
          </a:p>
          <a:p>
            <a:r>
              <a:rPr lang="en-US" sz="1600" dirty="0"/>
              <a:t>Propose Solution: 60K (Very small revenue amount left at the final stage).</a:t>
            </a:r>
          </a:p>
          <a:p>
            <a:endParaRPr lang="en-US" sz="1600" dirty="0"/>
          </a:p>
          <a:p>
            <a:r>
              <a:rPr lang="en-US" sz="1600" dirty="0"/>
              <a:t>Another sharp decline from 899K to 60K at the Propose Solution stage, indicating that very few deals successfully convert into final proposals .</a:t>
            </a:r>
          </a:p>
          <a:p>
            <a:endParaRPr lang="en-US" sz="1600" dirty="0"/>
          </a:p>
          <a:p>
            <a:r>
              <a:rPr lang="en-US" sz="1600" dirty="0"/>
              <a:t>Possible Interpretations The sales team may struggle in closing deals after the qualification stage .</a:t>
            </a:r>
          </a:p>
          <a:p>
            <a:r>
              <a:rPr lang="en-US" sz="1600" dirty="0"/>
              <a:t>There may be issues in negotiations or customer objections leading to high drop-off rates. There is an opportunity to improve conversion rates between stages to retain more revenue potential.</a:t>
            </a:r>
            <a:endParaRPr lang="en-IN" sz="1600" dirty="0"/>
          </a:p>
        </p:txBody>
      </p:sp>
      <p:pic>
        <p:nvPicPr>
          <p:cNvPr id="4" name="Picture 3">
            <a:extLst>
              <a:ext uri="{FF2B5EF4-FFF2-40B4-BE49-F238E27FC236}">
                <a16:creationId xmlns:a16="http://schemas.microsoft.com/office/drawing/2014/main" id="{44ADF1B8-F7DB-87FB-81ED-A4AB206EFF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6316" y="1671484"/>
            <a:ext cx="4707193" cy="2904511"/>
          </a:xfrm>
          <a:prstGeom prst="rect">
            <a:avLst/>
          </a:prstGeom>
        </p:spPr>
      </p:pic>
    </p:spTree>
    <p:extLst>
      <p:ext uri="{BB962C8B-B14F-4D97-AF65-F5344CB8AC3E}">
        <p14:creationId xmlns:p14="http://schemas.microsoft.com/office/powerpoint/2010/main" val="179354817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993C2-1346-60BA-9375-137CD4A9C7DA}"/>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F25FDB9-AEE2-7199-E186-A4550E52DDD8}"/>
              </a:ext>
            </a:extLst>
          </p:cNvPr>
          <p:cNvSpPr txBox="1"/>
          <p:nvPr/>
        </p:nvSpPr>
        <p:spPr>
          <a:xfrm>
            <a:off x="1878576" y="1611861"/>
            <a:ext cx="6292645" cy="4031873"/>
          </a:xfrm>
          <a:prstGeom prst="rect">
            <a:avLst/>
          </a:prstGeom>
          <a:noFill/>
        </p:spPr>
        <p:txBody>
          <a:bodyPr wrap="square" rtlCol="0">
            <a:spAutoFit/>
          </a:bodyPr>
          <a:lstStyle/>
          <a:p>
            <a:r>
              <a:rPr lang="en-US" sz="1600" dirty="0"/>
              <a:t>Title &amp; Purpose: The chart is titled "Yearly Meeting Count," indicating that it represents the number of meetings held in different years.</a:t>
            </a:r>
          </a:p>
          <a:p>
            <a:endParaRPr lang="en-US" sz="1600" dirty="0"/>
          </a:p>
          <a:p>
            <a:r>
              <a:rPr lang="en-US" sz="1600" dirty="0"/>
              <a:t>Pie Chart Representation: A pie chart is used to show the proportion of meetings held in 2019 and 2020.</a:t>
            </a:r>
          </a:p>
          <a:p>
            <a:endParaRPr lang="en-US" sz="1600" dirty="0"/>
          </a:p>
          <a:p>
            <a:r>
              <a:rPr lang="en-US" sz="1600" dirty="0"/>
              <a:t>Majority of Meetings in 2020:31 meetings (91.18%) were conducted in 2020 (represented in yellow).</a:t>
            </a:r>
          </a:p>
          <a:p>
            <a:endParaRPr lang="en-US" sz="1600" dirty="0"/>
          </a:p>
          <a:p>
            <a:r>
              <a:rPr lang="en-US" sz="1600" dirty="0"/>
              <a:t>Fewer Meetings in 2019:Only 3 meetings (8.82%) took place in 2019 (represented in dark purple).</a:t>
            </a:r>
          </a:p>
          <a:p>
            <a:endParaRPr lang="en-US" sz="1600" dirty="0"/>
          </a:p>
          <a:p>
            <a:r>
              <a:rPr lang="en-US" sz="1600" dirty="0" err="1"/>
              <a:t>INsight</a:t>
            </a:r>
            <a:r>
              <a:rPr lang="en-US" sz="1600" dirty="0"/>
              <a:t> There was a significant increase in meetings in 2020 compared to 2019, indicating possible changes in operations, business needs, or external factors that led to more meetings.</a:t>
            </a:r>
            <a:endParaRPr lang="en-IN" sz="1600" dirty="0"/>
          </a:p>
        </p:txBody>
      </p:sp>
      <p:pic>
        <p:nvPicPr>
          <p:cNvPr id="4" name="Picture 3">
            <a:extLst>
              <a:ext uri="{FF2B5EF4-FFF2-40B4-BE49-F238E27FC236}">
                <a16:creationId xmlns:a16="http://schemas.microsoft.com/office/drawing/2014/main" id="{79B10916-7CA1-623E-E814-9154D2E8C2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878" y="1834347"/>
            <a:ext cx="3831200" cy="3411792"/>
          </a:xfrm>
          <a:prstGeom prst="rect">
            <a:avLst/>
          </a:prstGeom>
        </p:spPr>
      </p:pic>
      <p:sp>
        <p:nvSpPr>
          <p:cNvPr id="6" name="TextBox 5">
            <a:extLst>
              <a:ext uri="{FF2B5EF4-FFF2-40B4-BE49-F238E27FC236}">
                <a16:creationId xmlns:a16="http://schemas.microsoft.com/office/drawing/2014/main" id="{7E13B75E-6630-18D2-2C1D-46252645D677}"/>
              </a:ext>
            </a:extLst>
          </p:cNvPr>
          <p:cNvSpPr txBox="1"/>
          <p:nvPr/>
        </p:nvSpPr>
        <p:spPr>
          <a:xfrm>
            <a:off x="5323994" y="399791"/>
            <a:ext cx="1544012" cy="646331"/>
          </a:xfrm>
          <a:prstGeom prst="rect">
            <a:avLst/>
          </a:prstGeom>
          <a:noFill/>
        </p:spPr>
        <p:txBody>
          <a:bodyPr wrap="none" rtlCol="0">
            <a:spAutoFit/>
          </a:bodyPr>
          <a:lstStyle/>
          <a:p>
            <a:r>
              <a:rPr lang="en-IN" sz="3600" b="1" dirty="0">
                <a:latin typeface="Arial Black" panose="020B0A04020102020204" pitchFamily="34" charset="0"/>
              </a:rPr>
              <a:t>KPI 5</a:t>
            </a:r>
          </a:p>
        </p:txBody>
      </p:sp>
    </p:spTree>
    <p:extLst>
      <p:ext uri="{BB962C8B-B14F-4D97-AF65-F5344CB8AC3E}">
        <p14:creationId xmlns:p14="http://schemas.microsoft.com/office/powerpoint/2010/main" val="289513905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2946</TotalTime>
  <Words>1103</Words>
  <Application>Microsoft Office PowerPoint</Application>
  <PresentationFormat>Widescreen</PresentationFormat>
  <Paragraphs>140</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Aptos Display</vt:lpstr>
      <vt:lpstr>Aptos Narrow</vt:lpstr>
      <vt:lpstr>Arial</vt:lpstr>
      <vt:lpstr>Arial Black</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Focus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Geeta Shinde</dc:creator>
  <cp:lastModifiedBy>ABHISHEK</cp:lastModifiedBy>
  <cp:revision>14</cp:revision>
  <dcterms:created xsi:type="dcterms:W3CDTF">2025-02-25T07:42:30Z</dcterms:created>
  <dcterms:modified xsi:type="dcterms:W3CDTF">2025-04-09T11:17:14Z</dcterms:modified>
</cp:coreProperties>
</file>