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10278C-3378-4B4C-86F7-09D6BDA157F6}">
  <a:tblStyle styleId="{C810278C-3378-4B4C-86F7-09D6BDA157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aleway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9075ed825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9075ed825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7354f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7354f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9075ed82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9075ed82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6aad770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b6aad77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075ed82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9075ed82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6aad77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6aad77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b6aad77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b6aad77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6aad770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b6aad77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6aad770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b6aad770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6aad770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6aad770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075ed82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075ed82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Does Animation Attract Online Users’ Attention? The Effects of Flash on Information Search Performance and Perceptions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Weiyin Hong, James Y. L. Thong, Kar Yan Tam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6aad770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6aad77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6aad77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b6aad77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b6aad77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b6aad77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6aad77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b6aad77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6aad770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6aad770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b6aad770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b6aad770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b6aad770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b6aad770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6aad770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b6aad770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6aad770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b6aad770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9075ed82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9075ed82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7354fc3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7354fc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9075ed82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9075ed82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b7354fc3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b7354fc3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b6aad770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b6aad770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9075ed825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9075ed825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6aad770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6aad770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Distractions: Does Animation Attract Online Users’ Attention? The Effects of Flash on Information Search Performance and Perceptions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Moticons: detection, distraction and task. International Journal of Human-Computer Studies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study of using motion for comparative visualization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Visualizing Data with motion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Study of using Motion for Comparative Visualization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Chien-Hsin Hsueh∗ Jia-Kai Chou† Kwan-Liu Ma‡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7354fc3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7354fc3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9075ed825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9075ed82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6aad770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6aad770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9075ed825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9075ed82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Relationship Id="rId4" Type="http://schemas.openxmlformats.org/officeDocument/2006/relationships/image" Target="../media/image3.gif"/><Relationship Id="rId5" Type="http://schemas.openxmlformats.org/officeDocument/2006/relationships/image" Target="../media/image2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gif"/><Relationship Id="rId4" Type="http://schemas.openxmlformats.org/officeDocument/2006/relationships/image" Target="../media/image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gif"/><Relationship Id="rId4" Type="http://schemas.openxmlformats.org/officeDocument/2006/relationships/image" Target="../media/image14.gif"/><Relationship Id="rId5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gif"/><Relationship Id="rId4" Type="http://schemas.openxmlformats.org/officeDocument/2006/relationships/image" Target="../media/image21.gif"/><Relationship Id="rId5" Type="http://schemas.openxmlformats.org/officeDocument/2006/relationships/image" Target="../media/image20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hyperlink" Target="https://www.reddit.com/r/atheism/comments/34b35a/most_crime_in_the_conservative_states_otherwise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60450" y="1796925"/>
            <a:ext cx="78231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Thinking Slow Thinking Fast</a:t>
            </a:r>
            <a:endParaRPr sz="4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645100" y="3392501"/>
            <a:ext cx="38538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Final Project Presentation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CIS6930: Information Visualization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By - 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Ashish Aggarwal, Abhishek Kulkarni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Nishtha Shrivastav, Swarada Sathe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685350" y="62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Design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685350" y="1280675"/>
            <a:ext cx="76887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Dynamic visualizations with varying speeds: </a:t>
            </a:r>
            <a:r>
              <a:rPr b="1" lang="en" sz="1800">
                <a:solidFill>
                  <a:srgbClr val="000000"/>
                </a:solidFill>
              </a:rPr>
              <a:t>Position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Slow 					Medium					Fast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67000"/>
            <a:ext cx="2481149" cy="18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313" y="2367013"/>
            <a:ext cx="2481149" cy="18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175" y="2367000"/>
            <a:ext cx="2659131" cy="18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>
            <a:off x="963875" y="188825"/>
            <a:ext cx="421800" cy="3876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155075" y="-55675"/>
            <a:ext cx="9867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Don’t mind me, I’m just a blue circle using motion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5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Survey Design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9450" y="1309700"/>
            <a:ext cx="76887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Variations in direction of motion for: </a:t>
            </a:r>
            <a:r>
              <a:rPr b="1"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Length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650" y="2298025"/>
            <a:ext cx="2891625" cy="25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650" y="2405175"/>
            <a:ext cx="2891625" cy="251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554900" y="59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Task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1345400"/>
            <a:ext cx="7688700" cy="3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Sample questions from the survey: </a:t>
            </a:r>
            <a:r>
              <a:rPr b="1"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Area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Question:</a:t>
            </a:r>
            <a:endParaRPr i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If the initial size of the circle is 100,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what would you say is the size of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smallest circle in the transition?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150" y="2033324"/>
            <a:ext cx="4501976" cy="21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Encoding: Area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1352100"/>
            <a:ext cx="76887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Dynamic visualizations with varying speeds: </a:t>
            </a:r>
            <a:r>
              <a:rPr b="1"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Area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Slow							  Medium					Fast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96975"/>
            <a:ext cx="2392024" cy="22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925" y="2696982"/>
            <a:ext cx="2392024" cy="2256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550" y="2656437"/>
            <a:ext cx="2477965" cy="23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38" y="59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Area</a:t>
            </a:r>
            <a:endParaRPr/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640225" y="172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{C810278C-3378-4B4C-86F7-09D6BDA157F6}</a:tableStyleId>
              </a:tblPr>
              <a:tblGrid>
                <a:gridCol w="1524600"/>
                <a:gridCol w="1524600"/>
                <a:gridCol w="1524600"/>
                <a:gridCol w="1524600"/>
                <a:gridCol w="1524600"/>
              </a:tblGrid>
              <a:tr h="52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Static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Slow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Medium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Fast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Actual Values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 Error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-15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-10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-4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-10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281075" y="574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Area 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550" y="1073000"/>
            <a:ext cx="5418299" cy="407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for Area with Increasing Speed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450" y="1781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independent samples t-test was conducted for Static and Slow speed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t(21) =  -1.65121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p-value is &lt; .106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results are not statistically significant.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4697500" y="325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{C810278C-3378-4B4C-86F7-09D6BDA157F6}</a:tableStyleId>
              </a:tblPr>
              <a:tblGrid>
                <a:gridCol w="1271575"/>
                <a:gridCol w="1271575"/>
                <a:gridCol w="1271575"/>
              </a:tblGrid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Static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Slow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Actual Values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 Error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-15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-10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775" y="549875"/>
            <a:ext cx="1140025" cy="11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88975" y="56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for Area with Increasing Speed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independent samples t-test was conducted for Static and Medium speed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t(21) =  -3.02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p-value is &lt; .0042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results are statistically significant.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06" name="Google Shape;206;p29"/>
          <p:cNvGraphicFramePr/>
          <p:nvPr/>
        </p:nvGraphicFramePr>
        <p:xfrm>
          <a:off x="4421050" y="31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{C810278C-3378-4B4C-86F7-09D6BDA157F6}</a:tableStyleId>
              </a:tblPr>
              <a:tblGrid>
                <a:gridCol w="1475775"/>
                <a:gridCol w="1475775"/>
                <a:gridCol w="1475775"/>
              </a:tblGrid>
              <a:tr h="42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Static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Medium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Actual Values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 Error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-15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-4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21942" l="13621" r="0" t="13274"/>
          <a:stretch/>
        </p:blipFill>
        <p:spPr>
          <a:xfrm>
            <a:off x="7870025" y="566300"/>
            <a:ext cx="1322850" cy="10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9450" y="61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for Area with Increasing Speed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9450" y="149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independent samples t-test was conducted for Static and Fast speed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t(21) =  -1.1342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p-value is &lt; .2631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results are not statistically significant.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4" name="Google Shape;214;p30"/>
          <p:cNvGraphicFramePr/>
          <p:nvPr/>
        </p:nvGraphicFramePr>
        <p:xfrm>
          <a:off x="4443275" y="314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{C810278C-3378-4B4C-86F7-09D6BDA157F6}</a:tableStyleId>
              </a:tblPr>
              <a:tblGrid>
                <a:gridCol w="1398400"/>
                <a:gridCol w="1398400"/>
                <a:gridCol w="1398400"/>
              </a:tblGrid>
              <a:tr h="42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Static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Fast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Actual Values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 Error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-15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-10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775" y="549875"/>
            <a:ext cx="1140025" cy="11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7650" y="59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Takeaways?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44900" y="1352575"/>
            <a:ext cx="765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is a significant difference in comparing Static with Medium pace motion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is an optimum speed at which the perception  significantly differs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2" name="Google Shape;222;p31"/>
          <p:cNvGraphicFramePr/>
          <p:nvPr/>
        </p:nvGraphicFramePr>
        <p:xfrm>
          <a:off x="918213" y="296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{C810278C-3378-4B4C-86F7-09D6BDA157F6}</a:tableStyleId>
              </a:tblPr>
              <a:tblGrid>
                <a:gridCol w="1475775"/>
                <a:gridCol w="1475775"/>
                <a:gridCol w="1475775"/>
                <a:gridCol w="1475775"/>
                <a:gridCol w="1475775"/>
              </a:tblGrid>
              <a:tr h="42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Static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Slow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Medium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Fast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Actual Values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 Error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-15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-10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-4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-10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cxnSp>
        <p:nvCxnSpPr>
          <p:cNvPr id="223" name="Google Shape;223;p31"/>
          <p:cNvCxnSpPr/>
          <p:nvPr/>
        </p:nvCxnSpPr>
        <p:spPr>
          <a:xfrm>
            <a:off x="2275400" y="4894125"/>
            <a:ext cx="4255500" cy="255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31"/>
          <p:cNvCxnSpPr/>
          <p:nvPr/>
        </p:nvCxnSpPr>
        <p:spPr>
          <a:xfrm>
            <a:off x="6821325" y="4919625"/>
            <a:ext cx="1015200" cy="17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2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36600" y="1875100"/>
            <a:ext cx="44049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Preliminary research showed a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nimated visualizations cause distraction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Depicting change in temporal data over time- Is motion the answer?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550" y="1208125"/>
            <a:ext cx="3796050" cy="309844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292225" y="1485400"/>
            <a:ext cx="3602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Motion: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727650" y="53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Encoding: Angle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729500" y="1369225"/>
            <a:ext cx="81939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Variations in direction of motion for: </a:t>
            </a:r>
            <a:r>
              <a:rPr b="1"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Angle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              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Slow	                                        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Medium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	 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/>
              <a:t>				</a:t>
            </a:r>
            <a:endParaRPr b="1"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00" y="2595025"/>
            <a:ext cx="2352925" cy="17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250" y="2663520"/>
            <a:ext cx="2623150" cy="1715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4875" y="2595025"/>
            <a:ext cx="2623161" cy="17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727650" y="58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Angle</a:t>
            </a:r>
            <a:endParaRPr/>
          </a:p>
        </p:txBody>
      </p:sp>
      <p:graphicFrame>
        <p:nvGraphicFramePr>
          <p:cNvPr id="239" name="Google Shape;239;p33"/>
          <p:cNvGraphicFramePr/>
          <p:nvPr/>
        </p:nvGraphicFramePr>
        <p:xfrm>
          <a:off x="574475" y="170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{C810278C-3378-4B4C-86F7-09D6BDA157F6}</a:tableStyleId>
              </a:tblPr>
              <a:tblGrid>
                <a:gridCol w="1537750"/>
                <a:gridCol w="1537750"/>
                <a:gridCol w="1537750"/>
                <a:gridCol w="1537750"/>
                <a:gridCol w="1537750"/>
              </a:tblGrid>
              <a:tr h="53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Static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Slow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Medium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Fast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3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Actual Values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 Error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281075" y="650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Angle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600" y="1121075"/>
            <a:ext cx="4808800" cy="37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729450" y="56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Angle values with Motion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independent samples t-test was conducted for Static and Slow speed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t(22) = 2.07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p-value is .044284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result is statistically significant.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52" name="Google Shape;252;p35"/>
          <p:cNvGraphicFramePr/>
          <p:nvPr/>
        </p:nvGraphicFramePr>
        <p:xfrm>
          <a:off x="3990825" y="30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{C810278C-3378-4B4C-86F7-09D6BDA157F6}</a:tableStyleId>
              </a:tblPr>
              <a:tblGrid>
                <a:gridCol w="1475775"/>
                <a:gridCol w="1475775"/>
                <a:gridCol w="1475775"/>
              </a:tblGrid>
              <a:tr h="42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Static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Slow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Actual Values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 Error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3" name="Google Shape;253;p35"/>
          <p:cNvPicPr preferRelativeResize="0"/>
          <p:nvPr/>
        </p:nvPicPr>
        <p:blipFill rotWithShape="1">
          <a:blip r:embed="rId3">
            <a:alphaModFix/>
          </a:blip>
          <a:srcRect b="22660" l="13404" r="0" t="0"/>
          <a:stretch/>
        </p:blipFill>
        <p:spPr>
          <a:xfrm>
            <a:off x="7817725" y="268650"/>
            <a:ext cx="1326275" cy="127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72765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Angle values with Motion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727650" y="1366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independent samples t-test was conducted for Static and Medium speed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t(22) = 3.0845. 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p-value is .003517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result is statistically significant.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60" name="Google Shape;260;p36"/>
          <p:cNvGraphicFramePr/>
          <p:nvPr/>
        </p:nvGraphicFramePr>
        <p:xfrm>
          <a:off x="4572000" y="320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{C810278C-3378-4B4C-86F7-09D6BDA157F6}</a:tableStyleId>
              </a:tblPr>
              <a:tblGrid>
                <a:gridCol w="1282050"/>
                <a:gridCol w="1282050"/>
                <a:gridCol w="1282050"/>
              </a:tblGrid>
              <a:tr h="42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Static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Medium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Actual Values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Median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Median Error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22159" l="13404" r="0" t="11514"/>
          <a:stretch/>
        </p:blipFill>
        <p:spPr>
          <a:xfrm>
            <a:off x="7877250" y="530600"/>
            <a:ext cx="1326275" cy="109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727650" y="56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Angle values with Motion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80087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independent samples t-test was conducted for Static and Fast speed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t(22) = 3.377 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p-value is .0055555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result is statistically significant.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68" name="Google Shape;268;p37"/>
          <p:cNvGraphicFramePr/>
          <p:nvPr/>
        </p:nvGraphicFramePr>
        <p:xfrm>
          <a:off x="4261400" y="295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{C810278C-3378-4B4C-86F7-09D6BDA157F6}</a:tableStyleId>
              </a:tblPr>
              <a:tblGrid>
                <a:gridCol w="1475775"/>
                <a:gridCol w="1475775"/>
                <a:gridCol w="1475775"/>
              </a:tblGrid>
              <a:tr h="42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Static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Fast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Actual Values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Median Error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 b="21943" l="15733" r="11188" t="14709"/>
          <a:stretch/>
        </p:blipFill>
        <p:spPr>
          <a:xfrm>
            <a:off x="8075700" y="476250"/>
            <a:ext cx="1068300" cy="100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76330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Takeaways?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763300" y="1538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Motion has a significant impact on user’s perception of values in Angles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impact is positive 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350" y="2845675"/>
            <a:ext cx="2733225" cy="19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/>
        </p:nvSpPr>
        <p:spPr>
          <a:xfrm>
            <a:off x="5927075" y="4811975"/>
            <a:ext cx="2719500" cy="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72765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Takeaways?</a:t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Motion has a significant impact on user’s perception of values in Angles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impact is positive 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After a certain speed, no significant change is observed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84" name="Google Shape;284;p39"/>
          <p:cNvGraphicFramePr/>
          <p:nvPr/>
        </p:nvGraphicFramePr>
        <p:xfrm>
          <a:off x="1140500" y="2920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{C810278C-3378-4B4C-86F7-09D6BDA157F6}</a:tableStyleId>
              </a:tblPr>
              <a:tblGrid>
                <a:gridCol w="1364150"/>
                <a:gridCol w="1364150"/>
                <a:gridCol w="1364150"/>
                <a:gridCol w="1364150"/>
                <a:gridCol w="1364150"/>
              </a:tblGrid>
              <a:tr h="4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Static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Slow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Medium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Fast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4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Actual Values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4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Median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47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4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Median Error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285" name="Google Shape;285;p39"/>
          <p:cNvCxnSpPr/>
          <p:nvPr/>
        </p:nvCxnSpPr>
        <p:spPr>
          <a:xfrm>
            <a:off x="2360000" y="4923550"/>
            <a:ext cx="4602000" cy="255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727650" y="5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graphicFrame>
        <p:nvGraphicFramePr>
          <p:cNvPr id="291" name="Google Shape;291;p40"/>
          <p:cNvGraphicFramePr/>
          <p:nvPr/>
        </p:nvGraphicFramePr>
        <p:xfrm>
          <a:off x="1694700" y="140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{C810278C-3378-4B4C-86F7-09D6BDA157F6}</a:tableStyleId>
              </a:tblPr>
              <a:tblGrid>
                <a:gridCol w="1121950"/>
                <a:gridCol w="2313850"/>
                <a:gridCol w="2158250"/>
              </a:tblGrid>
              <a:tr h="47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Significant Difference?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Accuracy?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4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Position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4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Length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4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Angle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Area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        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Mixed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Color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Mixed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8550" l="0" r="0" t="0"/>
          <a:stretch/>
        </p:blipFill>
        <p:spPr>
          <a:xfrm>
            <a:off x="3729125" y="1959675"/>
            <a:ext cx="406975" cy="39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 rotWithShape="1">
          <a:blip r:embed="rId3">
            <a:alphaModFix/>
          </a:blip>
          <a:srcRect b="8550" l="0" r="0" t="0"/>
          <a:stretch/>
        </p:blipFill>
        <p:spPr>
          <a:xfrm>
            <a:off x="3729125" y="2508700"/>
            <a:ext cx="406975" cy="39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 rotWithShape="1">
          <a:blip r:embed="rId3">
            <a:alphaModFix/>
          </a:blip>
          <a:srcRect b="8550" l="0" r="0" t="0"/>
          <a:stretch/>
        </p:blipFill>
        <p:spPr>
          <a:xfrm>
            <a:off x="3729125" y="3057725"/>
            <a:ext cx="406975" cy="39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 rotWithShape="1">
          <a:blip r:embed="rId4">
            <a:alphaModFix/>
          </a:blip>
          <a:srcRect b="9410" l="27595" r="25922" t="7012"/>
          <a:stretch/>
        </p:blipFill>
        <p:spPr>
          <a:xfrm>
            <a:off x="6117188" y="3057725"/>
            <a:ext cx="221139" cy="3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0"/>
          <p:cNvPicPr preferRelativeResize="0"/>
          <p:nvPr/>
        </p:nvPicPr>
        <p:blipFill rotWithShape="1">
          <a:blip r:embed="rId4">
            <a:alphaModFix/>
          </a:blip>
          <a:srcRect b="9410" l="27595" r="25922" t="7012"/>
          <a:stretch/>
        </p:blipFill>
        <p:spPr>
          <a:xfrm>
            <a:off x="6117188" y="1959675"/>
            <a:ext cx="221139" cy="3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/>
          <p:cNvPicPr preferRelativeResize="0"/>
          <p:nvPr/>
        </p:nvPicPr>
        <p:blipFill rotWithShape="1">
          <a:blip r:embed="rId4">
            <a:alphaModFix/>
          </a:blip>
          <a:srcRect b="9410" l="27595" r="25922" t="7012"/>
          <a:stretch/>
        </p:blipFill>
        <p:spPr>
          <a:xfrm rot="10800000">
            <a:off x="6117188" y="2508700"/>
            <a:ext cx="221139" cy="3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 rotWithShape="1">
          <a:blip r:embed="rId5">
            <a:alphaModFix/>
          </a:blip>
          <a:srcRect b="16332" l="17141" r="16698" t="16426"/>
          <a:stretch/>
        </p:blipFill>
        <p:spPr>
          <a:xfrm>
            <a:off x="3737024" y="3606750"/>
            <a:ext cx="391194" cy="39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0"/>
          <p:cNvPicPr preferRelativeResize="0"/>
          <p:nvPr/>
        </p:nvPicPr>
        <p:blipFill rotWithShape="1">
          <a:blip r:embed="rId3">
            <a:alphaModFix/>
          </a:blip>
          <a:srcRect b="8550" l="0" r="0" t="0"/>
          <a:stretch/>
        </p:blipFill>
        <p:spPr>
          <a:xfrm>
            <a:off x="3729138" y="4122800"/>
            <a:ext cx="406975" cy="39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727650" y="58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727650" y="1413300"/>
            <a:ext cx="76887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Effectiveness of motion to indicate change varies with different visual encodings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few use  cases we discovered that there is an optimum speed for depicting change in encoding values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Further exploration possibilities for encodings - angle and position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50" y="1298700"/>
            <a:ext cx="5024425" cy="362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4294967295" type="title"/>
          </p:nvPr>
        </p:nvSpPr>
        <p:spPr>
          <a:xfrm>
            <a:off x="727650" y="575950"/>
            <a:ext cx="830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Change in crime rates over a decade in United States</a:t>
            </a:r>
            <a:endParaRPr sz="2400"/>
          </a:p>
        </p:txBody>
      </p:sp>
      <p:sp>
        <p:nvSpPr>
          <p:cNvPr id="102" name="Google Shape;102;p15"/>
          <p:cNvSpPr txBox="1"/>
          <p:nvPr/>
        </p:nvSpPr>
        <p:spPr>
          <a:xfrm>
            <a:off x="7238850" y="4423900"/>
            <a:ext cx="1797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https://www.reddit.com/r/atheism/comments/34b35a/most_crime_in_the_conservative_states_otherwise/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727650" y="58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727650" y="1578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 a controlled survey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 done on limited amount of data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Effectiveness of adding motion when  multiple encodings are used in a visualization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727650" y="59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727650" y="1460950"/>
            <a:ext cx="7688700" cy="27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 W. S. Cleveland and R. McGill. Graphical perception: Theory, experimentation, and application to the development of graphica</a:t>
            </a:r>
            <a:r>
              <a:rPr lang="en"/>
              <a:t>l </a:t>
            </a:r>
            <a:r>
              <a:rPr lang="en"/>
              <a:t>methods.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[2] L. Bartram, C. Ware, and T. Calvert. Moticons: detection, distraction and task. International Journal of Human-Computer Studies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[3] Daniel E. Huber Christopher G., IEEE (2005) – Healey Visualizing Data with Motion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[4] Bartram, L., &amp; Nakatani, A. (2010, November). What makes motion meaningful? Affective properties of abstract motion.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253350" y="1479400"/>
            <a:ext cx="86373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We see in order to move; we move in order to see”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                                                                                                                       -William Gibson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                                                                                                                                -Michael Scott</a:t>
            </a:r>
            <a:endParaRPr sz="1400"/>
          </a:p>
        </p:txBody>
      </p:sp>
      <p:sp>
        <p:nvSpPr>
          <p:cNvPr id="323" name="Google Shape;323;p44"/>
          <p:cNvSpPr txBox="1"/>
          <p:nvPr>
            <p:ph type="title"/>
          </p:nvPr>
        </p:nvSpPr>
        <p:spPr>
          <a:xfrm>
            <a:off x="3585150" y="2750675"/>
            <a:ext cx="197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75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1606100"/>
            <a:ext cx="7688700" cy="29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does motion affect a user’s perception of a visualization, when it is paired with the traditional encodings? 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Does the speed of the motion influence the perceptual ability of the user?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797850" y="10477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8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4425" y="1601875"/>
            <a:ext cx="79620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Motion in visualizations causes distractions -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L. Bartram, C. Ware, and T. Calve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Role of types motion- flicker, direction and velocity, in visualizations 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/>
              <a:t>Daniel E. Huber Christopher G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study comparing static with moving visualizations - </a:t>
            </a: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Chien-Hsin Hsueh, Jia-Kai Chou, Kwan-Liu Ma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5329" l="0" r="0" t="0"/>
          <a:stretch/>
        </p:blipFill>
        <p:spPr>
          <a:xfrm>
            <a:off x="1867825" y="1291475"/>
            <a:ext cx="5004675" cy="35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393300" y="4795574"/>
            <a:ext cx="2357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Sean Bean aka Boromir aka Ned Stark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56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56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Design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1316025"/>
            <a:ext cx="44676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 data encodings combined with motion for analysis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Position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Length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Angle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Area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 participants 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35794" r="0" t="0"/>
          <a:stretch/>
        </p:blipFill>
        <p:spPr>
          <a:xfrm>
            <a:off x="5741050" y="1211675"/>
            <a:ext cx="2326501" cy="363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5931925" y="4661300"/>
            <a:ext cx="3280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Cleveland and McGill Rankings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687150" y="591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Design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7650" y="1365900"/>
            <a:ext cx="7688700" cy="24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Survey of 21 questions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Four categories in encodings: 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Static </a:t>
            </a:r>
            <a:r>
              <a:rPr b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 control)</a:t>
            </a:r>
            <a:endParaRPr b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Slow motion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Medium motion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 motion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954675" y="381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{C810278C-3378-4B4C-86F7-09D6BDA157F6}</a:tableStyleId>
              </a:tblPr>
              <a:tblGrid>
                <a:gridCol w="1475775"/>
                <a:gridCol w="1475775"/>
                <a:gridCol w="1475775"/>
                <a:gridCol w="1475775"/>
                <a:gridCol w="1475775"/>
              </a:tblGrid>
              <a:tr h="42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Static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Slow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Medium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Fast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Actual</a:t>
                      </a: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 Values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z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58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Design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7650" y="1292575"/>
            <a:ext cx="76887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Sample questions from the survey: </a:t>
            </a:r>
            <a:r>
              <a:rPr b="1"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Position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Question:</a:t>
            </a:r>
            <a:endParaRPr i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If circle 1 is at distance of 1 unit from the line, 	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what is the distance of circle 2 from the line ?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Circle 1 is the figure closest to the line and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circle 2 is the one farthest.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13209" t="0"/>
          <a:stretch/>
        </p:blipFill>
        <p:spPr>
          <a:xfrm>
            <a:off x="5046425" y="1806700"/>
            <a:ext cx="3686701" cy="22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