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media/image10.png" ContentType="image/png"/>
  <Override PartName="/ppt/media/image9.png" ContentType="image/png"/>
  <Override PartName="/ppt/media/image8.png" ContentType="image/png"/>
  <Override PartName="/ppt/media/image2.png" ContentType="image/png"/>
  <Override PartName="/ppt/media/image3.png" ContentType="image/png"/>
  <Override PartName="/ppt/media/image4.png" ContentType="image/png"/>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108.xml.rels" ContentType="application/vnd.openxmlformats-package.relationships+xml"/>
  <Override PartName="/ppt/slideLayouts/_rels/slideLayout107.xml.rels" ContentType="application/vnd.openxmlformats-package.relationships+xml"/>
  <Override PartName="/ppt/slideLayouts/_rels/slideLayout106.xml.rels" ContentType="application/vnd.openxmlformats-package.relationships+xml"/>
  <Override PartName="/ppt/slideLayouts/_rels/slideLayout105.xml.rels" ContentType="application/vnd.openxmlformats-package.relationships+xml"/>
  <Override PartName="/ppt/slideLayouts/_rels/slideLayout99.xml.rels" ContentType="application/vnd.openxmlformats-package.relationships+xml"/>
  <Override PartName="/ppt/slideLayouts/_rels/slideLayout104.xml.rels" ContentType="application/vnd.openxmlformats-package.relationships+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85.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96.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98.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97.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86.xml.rels" ContentType="application/vnd.openxmlformats-package.relationships+xml"/>
  <Override PartName="/ppt/slideLayouts/_rels/slideLayout37.xml.rels" ContentType="application/vnd.openxmlformats-package.relationships+xml"/>
  <Override PartName="/ppt/slideLayouts/_rels/slideLayout8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100.xml.rels" ContentType="application/vnd.openxmlformats-package.relationships+xml"/>
  <Override PartName="/ppt/slideLayouts/_rels/slideLayout9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101.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102.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103.xml.rels" ContentType="application/vnd.openxmlformats-package.relationships+xml"/>
  <Override PartName="/ppt/slideLayouts/_rels/slideLayout94.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01.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0.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107.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106.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02.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03.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04.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105.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media/image6.png" ContentType="image/png"/>
  <Override PartName="/ppt/media/image5.png" ContentType="image/png"/>
  <Override PartName="/ppt/media/image1.png" ContentType="image/png"/>
  <Override PartName="/ppt/media/image7.png" ContentType="image/pn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Lst>
  <p:sldSz cx="12192000" cy="6858000"/>
  <p:notesSz cx="7559675" cy="10691812"/>
</p:presentation>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customXml" Target="../customXml/item1.xml"/><Relationship Id="rId21" Type="http://schemas.openxmlformats.org/officeDocument/2006/relationships/slide" Target="slides/slide11.xml"/><Relationship Id="rId34" Type="http://schemas.openxmlformats.org/officeDocument/2006/relationships/slide" Target="slides/slide24.xml"/><Relationship Id="rId7" Type="http://schemas.openxmlformats.org/officeDocument/2006/relationships/slideMaster" Target="slideMasters/slideMaster6.xml"/><Relationship Id="rId2" Type="http://schemas.openxmlformats.org/officeDocument/2006/relationships/slideMaster" Target="slideMasters/slideMaster1.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customXml" Target="../customXml/item3.xml"/><Relationship Id="rId1" Type="http://schemas.openxmlformats.org/officeDocument/2006/relationships/theme" Target="theme/theme1.xml"/><Relationship Id="rId6" Type="http://schemas.openxmlformats.org/officeDocument/2006/relationships/slideMaster" Target="slideMasters/slideMaster5.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customXml" Target="../customXml/item2.xml"/><Relationship Id="rId5" Type="http://schemas.openxmlformats.org/officeDocument/2006/relationships/slideMaster" Target="slideMasters/slideMaster4.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9.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3.xml"/><Relationship Id="rId9" Type="http://schemas.openxmlformats.org/officeDocument/2006/relationships/slideMaster" Target="slideMasters/slideMaster8.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8" Type="http://schemas.openxmlformats.org/officeDocument/2006/relationships/slideMaster" Target="slideMasters/slideMaster7.xml"/><Relationship Id="rId3" Type="http://schemas.openxmlformats.org/officeDocument/2006/relationships/slideMaster" Target="slideMasters/slideMaster2.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2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2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4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4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3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3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3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4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4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4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44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4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44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4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44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5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5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5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5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5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5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5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5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5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5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8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8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0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0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0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0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0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0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0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2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3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3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4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4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4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5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5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5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5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5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5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5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5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7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7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7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8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8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8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8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9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9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9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9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9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9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9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20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20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20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20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20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20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2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2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2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3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4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25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5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25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25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25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25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25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8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8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9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9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9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29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0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0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0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0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0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0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2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2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2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3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3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3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3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3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3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4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4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4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4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4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4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5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5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5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5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5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7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7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7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37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8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38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8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3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8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9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9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9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9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9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0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0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0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0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2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2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89600" cy="6866640"/>
            <a:chOff x="0" y="-8640"/>
            <a:chExt cx="1218960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4920" cy="68641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5880" cy="68641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7280" cy="38073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1920" cy="68641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7720" cy="68641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7400" cy="68641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4760" cy="32655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6040" cy="284220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2520" y="-8640"/>
            <a:ext cx="12187080" cy="6866640"/>
            <a:chOff x="2520" y="-8640"/>
            <a:chExt cx="12187080" cy="6866640"/>
          </a:xfrm>
        </p:grpSpPr>
        <p:sp>
          <p:nvSpPr>
            <p:cNvPr id="1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4920" cy="68641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5880" cy="68641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7280" cy="38073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1920" cy="68641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7720" cy="68641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7400" cy="68641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4760" cy="32655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2520" y="2520"/>
              <a:ext cx="840240" cy="566352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3" name="PlaceHolder 2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0" name="Group 1"/>
          <p:cNvGrpSpPr/>
          <p:nvPr/>
        </p:nvGrpSpPr>
        <p:grpSpPr>
          <a:xfrm>
            <a:off x="0" y="-8640"/>
            <a:ext cx="12189600" cy="6866640"/>
            <a:chOff x="0" y="-8640"/>
            <a:chExt cx="12189600" cy="6866640"/>
          </a:xfrm>
        </p:grpSpPr>
        <p:sp>
          <p:nvSpPr>
            <p:cNvPr id="6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3" name="CustomShape 4"/>
            <p:cNvSpPr/>
            <p:nvPr/>
          </p:nvSpPr>
          <p:spPr>
            <a:xfrm>
              <a:off x="9181440" y="-8640"/>
              <a:ext cx="3004920" cy="68641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5"/>
            <p:cNvSpPr/>
            <p:nvPr/>
          </p:nvSpPr>
          <p:spPr>
            <a:xfrm>
              <a:off x="9603360" y="-8640"/>
              <a:ext cx="2585880" cy="68641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6"/>
            <p:cNvSpPr/>
            <p:nvPr/>
          </p:nvSpPr>
          <p:spPr>
            <a:xfrm>
              <a:off x="8932320" y="3048120"/>
              <a:ext cx="3257280" cy="38073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7"/>
            <p:cNvSpPr/>
            <p:nvPr/>
          </p:nvSpPr>
          <p:spPr>
            <a:xfrm>
              <a:off x="9334440" y="-8640"/>
              <a:ext cx="2851920" cy="68641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8"/>
            <p:cNvSpPr/>
            <p:nvPr/>
          </p:nvSpPr>
          <p:spPr>
            <a:xfrm>
              <a:off x="10898640" y="-8640"/>
              <a:ext cx="1287720" cy="68641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9"/>
            <p:cNvSpPr/>
            <p:nvPr/>
          </p:nvSpPr>
          <p:spPr>
            <a:xfrm>
              <a:off x="10938960" y="-8640"/>
              <a:ext cx="1247400" cy="68641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10"/>
            <p:cNvSpPr/>
            <p:nvPr/>
          </p:nvSpPr>
          <p:spPr>
            <a:xfrm>
              <a:off x="10371600" y="3589920"/>
              <a:ext cx="1814760" cy="32655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11"/>
            <p:cNvSpPr/>
            <p:nvPr/>
          </p:nvSpPr>
          <p:spPr>
            <a:xfrm>
              <a:off x="0" y="4013280"/>
              <a:ext cx="446040" cy="284220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1" name="PlaceHolder 12"/>
          <p:cNvSpPr>
            <a:spLocks noGrp="1"/>
          </p:cNvSpPr>
          <p:nvPr>
            <p:ph type="title"/>
          </p:nvPr>
        </p:nvSpPr>
        <p:spPr>
          <a:xfrm>
            <a:off x="609480" y="273600"/>
            <a:ext cx="109720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72" name="PlaceHolder 13"/>
          <p:cNvSpPr>
            <a:spLocks noGrp="1"/>
          </p:cNvSpPr>
          <p:nvPr>
            <p:ph type="body"/>
          </p:nvPr>
        </p:nvSpPr>
        <p:spPr>
          <a:xfrm>
            <a:off x="60948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73" name="PlaceHolder 14"/>
          <p:cNvSpPr>
            <a:spLocks noGrp="1"/>
          </p:cNvSpPr>
          <p:nvPr>
            <p:ph type="body"/>
          </p:nvPr>
        </p:nvSpPr>
        <p:spPr>
          <a:xfrm>
            <a:off x="623196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0" name="Group 1"/>
          <p:cNvGrpSpPr/>
          <p:nvPr/>
        </p:nvGrpSpPr>
        <p:grpSpPr>
          <a:xfrm>
            <a:off x="0" y="-8640"/>
            <a:ext cx="12189600" cy="6866640"/>
            <a:chOff x="0" y="-8640"/>
            <a:chExt cx="12189600" cy="6866640"/>
          </a:xfrm>
        </p:grpSpPr>
        <p:sp>
          <p:nvSpPr>
            <p:cNvPr id="11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13" name="CustomShape 4"/>
            <p:cNvSpPr/>
            <p:nvPr/>
          </p:nvSpPr>
          <p:spPr>
            <a:xfrm>
              <a:off x="9181440" y="-8640"/>
              <a:ext cx="3004920" cy="68641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4" name="CustomShape 5"/>
            <p:cNvSpPr/>
            <p:nvPr/>
          </p:nvSpPr>
          <p:spPr>
            <a:xfrm>
              <a:off x="9603360" y="-8640"/>
              <a:ext cx="2585880" cy="68641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5" name="CustomShape 6"/>
            <p:cNvSpPr/>
            <p:nvPr/>
          </p:nvSpPr>
          <p:spPr>
            <a:xfrm>
              <a:off x="8932320" y="3048120"/>
              <a:ext cx="3257280" cy="38073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6" name="CustomShape 7"/>
            <p:cNvSpPr/>
            <p:nvPr/>
          </p:nvSpPr>
          <p:spPr>
            <a:xfrm>
              <a:off x="9334440" y="-8640"/>
              <a:ext cx="2851920" cy="68641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 name="CustomShape 8"/>
            <p:cNvSpPr/>
            <p:nvPr/>
          </p:nvSpPr>
          <p:spPr>
            <a:xfrm>
              <a:off x="10898640" y="-8640"/>
              <a:ext cx="1287720" cy="68641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 name="CustomShape 9"/>
            <p:cNvSpPr/>
            <p:nvPr/>
          </p:nvSpPr>
          <p:spPr>
            <a:xfrm>
              <a:off x="10938960" y="-8640"/>
              <a:ext cx="1247400" cy="68641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 name="CustomShape 10"/>
            <p:cNvSpPr/>
            <p:nvPr/>
          </p:nvSpPr>
          <p:spPr>
            <a:xfrm>
              <a:off x="10371600" y="3589920"/>
              <a:ext cx="1814760" cy="32655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 name="CustomShape 11"/>
            <p:cNvSpPr/>
            <p:nvPr/>
          </p:nvSpPr>
          <p:spPr>
            <a:xfrm>
              <a:off x="0" y="4013280"/>
              <a:ext cx="446040" cy="284220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1" name="PlaceHolder 12"/>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22"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59" name="Group 1"/>
          <p:cNvGrpSpPr/>
          <p:nvPr/>
        </p:nvGrpSpPr>
        <p:grpSpPr>
          <a:xfrm>
            <a:off x="0" y="-8640"/>
            <a:ext cx="12189600" cy="6866640"/>
            <a:chOff x="0" y="-8640"/>
            <a:chExt cx="12189600" cy="6866640"/>
          </a:xfrm>
        </p:grpSpPr>
        <p:sp>
          <p:nvSpPr>
            <p:cNvPr id="160"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61"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62" name="CustomShape 4"/>
            <p:cNvSpPr/>
            <p:nvPr/>
          </p:nvSpPr>
          <p:spPr>
            <a:xfrm>
              <a:off x="9181440" y="-8640"/>
              <a:ext cx="3004920" cy="68641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3" name="CustomShape 5"/>
            <p:cNvSpPr/>
            <p:nvPr/>
          </p:nvSpPr>
          <p:spPr>
            <a:xfrm>
              <a:off x="9603360" y="-8640"/>
              <a:ext cx="2585880" cy="68641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4" name="CustomShape 6"/>
            <p:cNvSpPr/>
            <p:nvPr/>
          </p:nvSpPr>
          <p:spPr>
            <a:xfrm>
              <a:off x="8932320" y="3048120"/>
              <a:ext cx="3257280" cy="38073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5" name="CustomShape 7"/>
            <p:cNvSpPr/>
            <p:nvPr/>
          </p:nvSpPr>
          <p:spPr>
            <a:xfrm>
              <a:off x="9334440" y="-8640"/>
              <a:ext cx="2851920" cy="68641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6" name="CustomShape 8"/>
            <p:cNvSpPr/>
            <p:nvPr/>
          </p:nvSpPr>
          <p:spPr>
            <a:xfrm>
              <a:off x="10898640" y="-8640"/>
              <a:ext cx="1287720" cy="68641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7" name="CustomShape 9"/>
            <p:cNvSpPr/>
            <p:nvPr/>
          </p:nvSpPr>
          <p:spPr>
            <a:xfrm>
              <a:off x="10938960" y="-8640"/>
              <a:ext cx="1247400" cy="68641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8" name="CustomShape 10"/>
            <p:cNvSpPr/>
            <p:nvPr/>
          </p:nvSpPr>
          <p:spPr>
            <a:xfrm>
              <a:off x="10371600" y="3589920"/>
              <a:ext cx="1814760" cy="32655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9" name="CustomShape 11"/>
            <p:cNvSpPr/>
            <p:nvPr/>
          </p:nvSpPr>
          <p:spPr>
            <a:xfrm>
              <a:off x="0" y="4013280"/>
              <a:ext cx="446040" cy="284220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70" name="PlaceHolder 12"/>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71"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08" name="Group 1"/>
          <p:cNvGrpSpPr/>
          <p:nvPr/>
        </p:nvGrpSpPr>
        <p:grpSpPr>
          <a:xfrm>
            <a:off x="0" y="-8640"/>
            <a:ext cx="12189600" cy="6866640"/>
            <a:chOff x="0" y="-8640"/>
            <a:chExt cx="12189600" cy="6866640"/>
          </a:xfrm>
        </p:grpSpPr>
        <p:sp>
          <p:nvSpPr>
            <p:cNvPr id="209"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10"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211" name="CustomShape 4"/>
            <p:cNvSpPr/>
            <p:nvPr/>
          </p:nvSpPr>
          <p:spPr>
            <a:xfrm>
              <a:off x="9181440" y="-8640"/>
              <a:ext cx="3004920" cy="68641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2" name="CustomShape 5"/>
            <p:cNvSpPr/>
            <p:nvPr/>
          </p:nvSpPr>
          <p:spPr>
            <a:xfrm>
              <a:off x="9603360" y="-8640"/>
              <a:ext cx="2585880" cy="68641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3" name="CustomShape 6"/>
            <p:cNvSpPr/>
            <p:nvPr/>
          </p:nvSpPr>
          <p:spPr>
            <a:xfrm>
              <a:off x="8932320" y="3048120"/>
              <a:ext cx="3257280" cy="38073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4" name="CustomShape 7"/>
            <p:cNvSpPr/>
            <p:nvPr/>
          </p:nvSpPr>
          <p:spPr>
            <a:xfrm>
              <a:off x="9334440" y="-8640"/>
              <a:ext cx="2851920" cy="68641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5" name="CustomShape 8"/>
            <p:cNvSpPr/>
            <p:nvPr/>
          </p:nvSpPr>
          <p:spPr>
            <a:xfrm>
              <a:off x="10898640" y="-8640"/>
              <a:ext cx="1287720" cy="68641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6" name="CustomShape 9"/>
            <p:cNvSpPr/>
            <p:nvPr/>
          </p:nvSpPr>
          <p:spPr>
            <a:xfrm>
              <a:off x="10938960" y="-8640"/>
              <a:ext cx="1247400" cy="68641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7" name="CustomShape 10"/>
            <p:cNvSpPr/>
            <p:nvPr/>
          </p:nvSpPr>
          <p:spPr>
            <a:xfrm>
              <a:off x="10371600" y="3589920"/>
              <a:ext cx="1814760" cy="32655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8" name="CustomShape 11"/>
            <p:cNvSpPr/>
            <p:nvPr/>
          </p:nvSpPr>
          <p:spPr>
            <a:xfrm>
              <a:off x="0" y="4013280"/>
              <a:ext cx="446040" cy="284220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19" name="PlaceHolder 12"/>
          <p:cNvSpPr>
            <a:spLocks noGrp="1"/>
          </p:cNvSpPr>
          <p:nvPr>
            <p:ph type="title"/>
          </p:nvPr>
        </p:nvSpPr>
        <p:spPr>
          <a:xfrm>
            <a:off x="609480" y="273600"/>
            <a:ext cx="109720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220" name="PlaceHolder 13"/>
          <p:cNvSpPr>
            <a:spLocks noGrp="1"/>
          </p:cNvSpPr>
          <p:nvPr>
            <p:ph type="body"/>
          </p:nvPr>
        </p:nvSpPr>
        <p:spPr>
          <a:xfrm>
            <a:off x="60948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221" name="PlaceHolder 14"/>
          <p:cNvSpPr>
            <a:spLocks noGrp="1"/>
          </p:cNvSpPr>
          <p:nvPr>
            <p:ph type="body"/>
          </p:nvPr>
        </p:nvSpPr>
        <p:spPr>
          <a:xfrm>
            <a:off x="623196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58" name="Group 1"/>
          <p:cNvGrpSpPr/>
          <p:nvPr/>
        </p:nvGrpSpPr>
        <p:grpSpPr>
          <a:xfrm>
            <a:off x="0" y="-8640"/>
            <a:ext cx="12189600" cy="6866640"/>
            <a:chOff x="0" y="-8640"/>
            <a:chExt cx="12189600" cy="6866640"/>
          </a:xfrm>
        </p:grpSpPr>
        <p:sp>
          <p:nvSpPr>
            <p:cNvPr id="259"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60"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261" name="CustomShape 4"/>
            <p:cNvSpPr/>
            <p:nvPr/>
          </p:nvSpPr>
          <p:spPr>
            <a:xfrm>
              <a:off x="9181440" y="-8640"/>
              <a:ext cx="3004920" cy="68641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2" name="CustomShape 5"/>
            <p:cNvSpPr/>
            <p:nvPr/>
          </p:nvSpPr>
          <p:spPr>
            <a:xfrm>
              <a:off x="9603360" y="-8640"/>
              <a:ext cx="2585880" cy="68641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3" name="CustomShape 6"/>
            <p:cNvSpPr/>
            <p:nvPr/>
          </p:nvSpPr>
          <p:spPr>
            <a:xfrm>
              <a:off x="8932320" y="3048120"/>
              <a:ext cx="3257280" cy="38073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4" name="CustomShape 7"/>
            <p:cNvSpPr/>
            <p:nvPr/>
          </p:nvSpPr>
          <p:spPr>
            <a:xfrm>
              <a:off x="9334440" y="-8640"/>
              <a:ext cx="2851920" cy="68641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5" name="CustomShape 8"/>
            <p:cNvSpPr/>
            <p:nvPr/>
          </p:nvSpPr>
          <p:spPr>
            <a:xfrm>
              <a:off x="10898640" y="-8640"/>
              <a:ext cx="1287720" cy="68641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6" name="CustomShape 9"/>
            <p:cNvSpPr/>
            <p:nvPr/>
          </p:nvSpPr>
          <p:spPr>
            <a:xfrm>
              <a:off x="10938960" y="-8640"/>
              <a:ext cx="1247400" cy="68641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7" name="CustomShape 10"/>
            <p:cNvSpPr/>
            <p:nvPr/>
          </p:nvSpPr>
          <p:spPr>
            <a:xfrm>
              <a:off x="10371600" y="3589920"/>
              <a:ext cx="1814760" cy="32655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8" name="CustomShape 11"/>
            <p:cNvSpPr/>
            <p:nvPr/>
          </p:nvSpPr>
          <p:spPr>
            <a:xfrm>
              <a:off x="0" y="4013280"/>
              <a:ext cx="446040" cy="284220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69" name="PlaceHolder 12"/>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70"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07" name="Group 1"/>
          <p:cNvGrpSpPr/>
          <p:nvPr/>
        </p:nvGrpSpPr>
        <p:grpSpPr>
          <a:xfrm>
            <a:off x="0" y="-8640"/>
            <a:ext cx="12189600" cy="6866640"/>
            <a:chOff x="0" y="-8640"/>
            <a:chExt cx="12189600" cy="6866640"/>
          </a:xfrm>
        </p:grpSpPr>
        <p:sp>
          <p:nvSpPr>
            <p:cNvPr id="308"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309"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10" name="CustomShape 4"/>
            <p:cNvSpPr/>
            <p:nvPr/>
          </p:nvSpPr>
          <p:spPr>
            <a:xfrm>
              <a:off x="9181440" y="-8640"/>
              <a:ext cx="3004920" cy="68641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1" name="CustomShape 5"/>
            <p:cNvSpPr/>
            <p:nvPr/>
          </p:nvSpPr>
          <p:spPr>
            <a:xfrm>
              <a:off x="9603360" y="-8640"/>
              <a:ext cx="2585880" cy="68641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2" name="CustomShape 6"/>
            <p:cNvSpPr/>
            <p:nvPr/>
          </p:nvSpPr>
          <p:spPr>
            <a:xfrm>
              <a:off x="8932320" y="3048120"/>
              <a:ext cx="3257280" cy="38073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3" name="CustomShape 7"/>
            <p:cNvSpPr/>
            <p:nvPr/>
          </p:nvSpPr>
          <p:spPr>
            <a:xfrm>
              <a:off x="9334440" y="-8640"/>
              <a:ext cx="2851920" cy="68641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4" name="CustomShape 8"/>
            <p:cNvSpPr/>
            <p:nvPr/>
          </p:nvSpPr>
          <p:spPr>
            <a:xfrm>
              <a:off x="10898640" y="-8640"/>
              <a:ext cx="1287720" cy="68641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5" name="CustomShape 9"/>
            <p:cNvSpPr/>
            <p:nvPr/>
          </p:nvSpPr>
          <p:spPr>
            <a:xfrm>
              <a:off x="10938960" y="-8640"/>
              <a:ext cx="1247400" cy="68641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6" name="CustomShape 10"/>
            <p:cNvSpPr/>
            <p:nvPr/>
          </p:nvSpPr>
          <p:spPr>
            <a:xfrm>
              <a:off x="10371600" y="3589920"/>
              <a:ext cx="1814760" cy="32655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7" name="CustomShape 11"/>
            <p:cNvSpPr/>
            <p:nvPr/>
          </p:nvSpPr>
          <p:spPr>
            <a:xfrm>
              <a:off x="0" y="4013280"/>
              <a:ext cx="446040" cy="284220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318" name="PlaceHolder 12"/>
          <p:cNvSpPr>
            <a:spLocks noGrp="1"/>
          </p:cNvSpPr>
          <p:nvPr>
            <p:ph type="title"/>
          </p:nvPr>
        </p:nvSpPr>
        <p:spPr>
          <a:xfrm>
            <a:off x="609480" y="273600"/>
            <a:ext cx="109720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319" name="PlaceHolder 13"/>
          <p:cNvSpPr>
            <a:spLocks noGrp="1"/>
          </p:cNvSpPr>
          <p:nvPr>
            <p:ph type="body"/>
          </p:nvPr>
        </p:nvSpPr>
        <p:spPr>
          <a:xfrm>
            <a:off x="60948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320" name="PlaceHolder 14"/>
          <p:cNvSpPr>
            <a:spLocks noGrp="1"/>
          </p:cNvSpPr>
          <p:nvPr>
            <p:ph type="body"/>
          </p:nvPr>
        </p:nvSpPr>
        <p:spPr>
          <a:xfrm>
            <a:off x="623196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57" name="Group 1"/>
          <p:cNvGrpSpPr/>
          <p:nvPr/>
        </p:nvGrpSpPr>
        <p:grpSpPr>
          <a:xfrm>
            <a:off x="0" y="-8640"/>
            <a:ext cx="12189600" cy="6866640"/>
            <a:chOff x="0" y="-8640"/>
            <a:chExt cx="12189600" cy="6866640"/>
          </a:xfrm>
        </p:grpSpPr>
        <p:sp>
          <p:nvSpPr>
            <p:cNvPr id="358"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359"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60" name="CustomShape 4"/>
            <p:cNvSpPr/>
            <p:nvPr/>
          </p:nvSpPr>
          <p:spPr>
            <a:xfrm>
              <a:off x="9181440" y="-8640"/>
              <a:ext cx="3004920" cy="68641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1" name="CustomShape 5"/>
            <p:cNvSpPr/>
            <p:nvPr/>
          </p:nvSpPr>
          <p:spPr>
            <a:xfrm>
              <a:off x="9603360" y="-8640"/>
              <a:ext cx="2585880" cy="68641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2" name="CustomShape 6"/>
            <p:cNvSpPr/>
            <p:nvPr/>
          </p:nvSpPr>
          <p:spPr>
            <a:xfrm>
              <a:off x="8932320" y="3048120"/>
              <a:ext cx="3257280" cy="38073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3" name="CustomShape 7"/>
            <p:cNvSpPr/>
            <p:nvPr/>
          </p:nvSpPr>
          <p:spPr>
            <a:xfrm>
              <a:off x="9334440" y="-8640"/>
              <a:ext cx="2851920" cy="68641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4" name="CustomShape 8"/>
            <p:cNvSpPr/>
            <p:nvPr/>
          </p:nvSpPr>
          <p:spPr>
            <a:xfrm>
              <a:off x="10898640" y="-8640"/>
              <a:ext cx="1287720" cy="68641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5" name="CustomShape 9"/>
            <p:cNvSpPr/>
            <p:nvPr/>
          </p:nvSpPr>
          <p:spPr>
            <a:xfrm>
              <a:off x="10938960" y="-8640"/>
              <a:ext cx="1247400" cy="68641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6" name="CustomShape 10"/>
            <p:cNvSpPr/>
            <p:nvPr/>
          </p:nvSpPr>
          <p:spPr>
            <a:xfrm>
              <a:off x="10371600" y="3589920"/>
              <a:ext cx="1814760" cy="32655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7" name="CustomShape 11"/>
            <p:cNvSpPr/>
            <p:nvPr/>
          </p:nvSpPr>
          <p:spPr>
            <a:xfrm>
              <a:off x="0" y="4013280"/>
              <a:ext cx="446040" cy="284220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368" name="PlaceHolder 12"/>
          <p:cNvSpPr>
            <a:spLocks noGrp="1"/>
          </p:cNvSpPr>
          <p:nvPr>
            <p:ph type="title"/>
          </p:nvPr>
        </p:nvSpPr>
        <p:spPr>
          <a:xfrm>
            <a:off x="609480" y="273600"/>
            <a:ext cx="109720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369"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06" name="Group 1"/>
          <p:cNvGrpSpPr/>
          <p:nvPr/>
        </p:nvGrpSpPr>
        <p:grpSpPr>
          <a:xfrm>
            <a:off x="0" y="-8640"/>
            <a:ext cx="12189600" cy="6866640"/>
            <a:chOff x="0" y="-8640"/>
            <a:chExt cx="12189600" cy="6866640"/>
          </a:xfrm>
        </p:grpSpPr>
        <p:sp>
          <p:nvSpPr>
            <p:cNvPr id="407"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408"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409" name="CustomShape 4"/>
            <p:cNvSpPr/>
            <p:nvPr/>
          </p:nvSpPr>
          <p:spPr>
            <a:xfrm>
              <a:off x="9181440" y="-8640"/>
              <a:ext cx="3004920" cy="68641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0" name="CustomShape 5"/>
            <p:cNvSpPr/>
            <p:nvPr/>
          </p:nvSpPr>
          <p:spPr>
            <a:xfrm>
              <a:off x="9603360" y="-8640"/>
              <a:ext cx="2585880" cy="68641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1" name="CustomShape 6"/>
            <p:cNvSpPr/>
            <p:nvPr/>
          </p:nvSpPr>
          <p:spPr>
            <a:xfrm>
              <a:off x="8932320" y="3048120"/>
              <a:ext cx="3257280" cy="38073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2" name="CustomShape 7"/>
            <p:cNvSpPr/>
            <p:nvPr/>
          </p:nvSpPr>
          <p:spPr>
            <a:xfrm>
              <a:off x="9334440" y="-8640"/>
              <a:ext cx="2851920" cy="68641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3" name="CustomShape 8"/>
            <p:cNvSpPr/>
            <p:nvPr/>
          </p:nvSpPr>
          <p:spPr>
            <a:xfrm>
              <a:off x="10898640" y="-8640"/>
              <a:ext cx="1287720" cy="68641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4" name="CustomShape 9"/>
            <p:cNvSpPr/>
            <p:nvPr/>
          </p:nvSpPr>
          <p:spPr>
            <a:xfrm>
              <a:off x="10938960" y="-8640"/>
              <a:ext cx="1247400" cy="68641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5" name="CustomShape 10"/>
            <p:cNvSpPr/>
            <p:nvPr/>
          </p:nvSpPr>
          <p:spPr>
            <a:xfrm>
              <a:off x="10371600" y="3589920"/>
              <a:ext cx="1814760" cy="32655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6" name="CustomShape 11"/>
            <p:cNvSpPr/>
            <p:nvPr/>
          </p:nvSpPr>
          <p:spPr>
            <a:xfrm>
              <a:off x="0" y="4013280"/>
              <a:ext cx="446040" cy="284220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417" name="PlaceHolder 12"/>
          <p:cNvSpPr>
            <a:spLocks noGrp="1"/>
          </p:cNvSpPr>
          <p:nvPr>
            <p:ph type="title"/>
          </p:nvPr>
        </p:nvSpPr>
        <p:spPr>
          <a:xfrm>
            <a:off x="609480" y="273600"/>
            <a:ext cx="109720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418" name="PlaceHolder 13"/>
          <p:cNvSpPr>
            <a:spLocks noGrp="1"/>
          </p:cNvSpPr>
          <p:nvPr>
            <p:ph type="body"/>
          </p:nvPr>
        </p:nvSpPr>
        <p:spPr>
          <a:xfrm>
            <a:off x="60948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419" name="PlaceHolder 14"/>
          <p:cNvSpPr>
            <a:spLocks noGrp="1"/>
          </p:cNvSpPr>
          <p:nvPr>
            <p:ph type="body"/>
          </p:nvPr>
        </p:nvSpPr>
        <p:spPr>
          <a:xfrm>
            <a:off x="623196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6.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76.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89.xml"/>
</Relationships>
</file>

<file path=ppt/slides/_rels/slide2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00.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en.wikipedia.org/wiki/Power_transform" TargetMode="External"/><Relationship Id="rId3"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00.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00.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CustomShape 1"/>
          <p:cNvSpPr/>
          <p:nvPr/>
        </p:nvSpPr>
        <p:spPr>
          <a:xfrm>
            <a:off x="1506960" y="2404440"/>
            <a:ext cx="7764480" cy="1643760"/>
          </a:xfrm>
          <a:prstGeom prst="rect">
            <a:avLst/>
          </a:prstGeom>
          <a:noFill/>
          <a:ln>
            <a:noFill/>
          </a:ln>
        </p:spPr>
        <p:style>
          <a:lnRef idx="0"/>
          <a:fillRef idx="0"/>
          <a:effectRef idx="0"/>
          <a:fontRef idx="minor"/>
        </p:style>
        <p:txBody>
          <a:bodyPr lIns="90000" rIns="90000" tIns="45000" bIns="45000" anchor="b"/>
          <a:p>
            <a:pPr algn="r">
              <a:lnSpc>
                <a:spcPct val="100000"/>
              </a:lnSpc>
            </a:pPr>
            <a:r>
              <a:rPr b="0" lang="en-IN" sz="5400" spc="-1" strike="noStrike">
                <a:solidFill>
                  <a:srgbClr val="90c226"/>
                </a:solidFill>
                <a:latin typeface="Trebuchet MS"/>
                <a:ea typeface="DejaVu Sans"/>
              </a:rPr>
              <a:t>Classification Algorithms</a:t>
            </a:r>
            <a:endParaRPr b="0" lang="en-IN" sz="5400" spc="-1" strike="noStrike">
              <a:latin typeface="Arial"/>
            </a:endParaRPr>
          </a:p>
        </p:txBody>
      </p:sp>
      <p:sp>
        <p:nvSpPr>
          <p:cNvPr id="457" name="CustomShape 2"/>
          <p:cNvSpPr/>
          <p:nvPr/>
        </p:nvSpPr>
        <p:spPr>
          <a:xfrm>
            <a:off x="1506960" y="4050720"/>
            <a:ext cx="7764480" cy="1094400"/>
          </a:xfrm>
          <a:prstGeom prst="rect">
            <a:avLst/>
          </a:prstGeom>
          <a:noFill/>
          <a:ln>
            <a:noFill/>
          </a:ln>
        </p:spPr>
        <p:style>
          <a:lnRef idx="0"/>
          <a:fillRef idx="0"/>
          <a:effectRef idx="0"/>
          <a:fontRef idx="minor"/>
        </p:style>
        <p:txBody>
          <a:bodyPr lIns="90000" rIns="90000" tIns="45000" bIns="45000"/>
          <a:p>
            <a:pPr algn="r">
              <a:lnSpc>
                <a:spcPct val="100000"/>
              </a:lnSpc>
              <a:spcBef>
                <a:spcPts val="1001"/>
              </a:spcBef>
            </a:pPr>
            <a:r>
              <a:rPr b="0" lang="en-IN" sz="1800" spc="-1" strike="noStrike">
                <a:solidFill>
                  <a:srgbClr val="0c11ff"/>
                </a:solidFill>
                <a:latin typeface="Trebuchet MS"/>
                <a:ea typeface="Trebuchet MS"/>
              </a:rPr>
              <a:t>Naïve Bayes</a:t>
            </a:r>
            <a:endParaRPr b="0" lang="en-IN" sz="1800" spc="-1" strike="noStrike">
              <a:latin typeface="Arial"/>
            </a:endParaRPr>
          </a:p>
          <a:p>
            <a:pPr algn="r">
              <a:lnSpc>
                <a:spcPct val="100000"/>
              </a:lnSpc>
              <a:spcBef>
                <a:spcPts val="1001"/>
              </a:spcBef>
            </a:pPr>
            <a:r>
              <a:rPr b="0" lang="en-IN" sz="1800" spc="-1" strike="noStrike">
                <a:solidFill>
                  <a:srgbClr val="0c11ff"/>
                </a:solidFill>
                <a:latin typeface="Trebuchet MS"/>
                <a:ea typeface="Trebuchet MS"/>
              </a:rPr>
              <a:t>Prof. H.P.Channe</a:t>
            </a: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1" lang="en-IN" sz="3600" spc="-1" strike="noStrike">
                <a:solidFill>
                  <a:srgbClr val="90c226"/>
                </a:solidFill>
                <a:latin typeface="Trebuchet MS"/>
                <a:ea typeface="Trebuchet MS"/>
              </a:rPr>
              <a:t>The Naive Bayes</a:t>
            </a:r>
            <a:endParaRPr b="0" lang="en-IN" sz="3600" spc="-1" strike="noStrike">
              <a:latin typeface="Arial"/>
            </a:endParaRPr>
          </a:p>
        </p:txBody>
      </p:sp>
      <p:sp>
        <p:nvSpPr>
          <p:cNvPr id="485" name="CustomShape 2"/>
          <p:cNvSpPr/>
          <p:nvPr/>
        </p:nvSpPr>
        <p:spPr>
          <a:xfrm>
            <a:off x="677160" y="2160720"/>
            <a:ext cx="8594280" cy="3878280"/>
          </a:xfrm>
          <a:prstGeom prst="rect">
            <a:avLst/>
          </a:prstGeom>
          <a:noFill/>
          <a:ln>
            <a:noFill/>
          </a:ln>
        </p:spPr>
        <p:style>
          <a:lnRef idx="0"/>
          <a:fillRef idx="0"/>
          <a:effectRef idx="0"/>
          <a:fontRef idx="minor"/>
        </p:style>
        <p:txBody>
          <a:bodyPr lIns="90000" rIns="90000" tIns="45000" bIns="45000">
            <a:normAutofit/>
          </a:bodyPr>
          <a:p>
            <a:pPr marL="343080" indent="-340560">
              <a:lnSpc>
                <a:spcPct val="100000"/>
              </a:lnSpc>
              <a:spcBef>
                <a:spcPts val="1001"/>
              </a:spcBef>
              <a:buClr>
                <a:srgbClr val="90c226"/>
              </a:buClr>
              <a:buSzPct val="80000"/>
              <a:buFont typeface="Wingdings 3" charset="2"/>
              <a:buChar char=""/>
            </a:pPr>
            <a:r>
              <a:rPr b="0" lang="en-IN" sz="1800" spc="-1" strike="noStrike">
                <a:solidFill>
                  <a:srgbClr val="000000"/>
                </a:solidFill>
                <a:latin typeface="Trebuchet MS"/>
                <a:ea typeface="Trebuchet MS"/>
              </a:rPr>
              <a:t>The Bayes Rule provides the formula for the probability of Y given X. But, in real-world problems, you typically have multiple X variables.</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IN" sz="1800" spc="-1" strike="noStrike">
                <a:solidFill>
                  <a:srgbClr val="000000"/>
                </a:solidFill>
                <a:latin typeface="Trebuchet MS"/>
                <a:ea typeface="Trebuchet MS"/>
              </a:rPr>
              <a:t>When the features are independent, we can extend the Bayes Rule to what is called Naive Bayes.</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IN" sz="1800" spc="-1" strike="noStrike">
                <a:solidFill>
                  <a:srgbClr val="000000"/>
                </a:solidFill>
                <a:latin typeface="Trebuchet MS"/>
                <a:ea typeface="Trebuchet MS"/>
              </a:rPr>
              <a:t>It is called ‘Naive’ because of the naive assumption that the X’s are independent of each other. Regardless of its name, it’s a powerful formula.</a:t>
            </a:r>
            <a:endParaRPr b="0" lang="en-IN" sz="1800" spc="-1" strike="noStrike">
              <a:latin typeface="Arial"/>
            </a:endParaRPr>
          </a:p>
          <a:p>
            <a:pPr>
              <a:lnSpc>
                <a:spcPct val="100000"/>
              </a:lnSpc>
              <a:spcBef>
                <a:spcPts val="1001"/>
              </a:spcBef>
            </a:pPr>
            <a:endParaRPr b="0" lang="en-IN"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6" name="CustomShape 1"/>
          <p:cNvSpPr/>
          <p:nvPr/>
        </p:nvSpPr>
        <p:spPr>
          <a:xfrm>
            <a:off x="741600" y="126720"/>
            <a:ext cx="8594280" cy="1318320"/>
          </a:xfrm>
          <a:prstGeom prst="rect">
            <a:avLst/>
          </a:prstGeom>
          <a:noFill/>
          <a:ln>
            <a:noFill/>
          </a:ln>
        </p:spPr>
        <p:style>
          <a:lnRef idx="0"/>
          <a:fillRef idx="0"/>
          <a:effectRef idx="0"/>
          <a:fontRef idx="minor"/>
        </p:style>
        <p:txBody>
          <a:bodyPr lIns="90000" rIns="90000" tIns="45000" bIns="45000">
            <a:normAutofit/>
          </a:bodyPr>
          <a:p>
            <a:pPr>
              <a:lnSpc>
                <a:spcPct val="100000"/>
              </a:lnSpc>
            </a:pPr>
            <a:br/>
            <a:br/>
            <a:r>
              <a:rPr b="0" lang="en-IN" sz="1800" spc="-1" strike="noStrike">
                <a:solidFill>
                  <a:srgbClr val="000000"/>
                </a:solidFill>
                <a:latin typeface="Trebuchet MS"/>
                <a:ea typeface="DejaVu Sans"/>
              </a:rPr>
              <a:t>Naive Bayes</a:t>
            </a:r>
            <a:endParaRPr b="0" lang="en-IN" sz="1800" spc="-1" strike="noStrike">
              <a:latin typeface="Arial"/>
            </a:endParaRPr>
          </a:p>
        </p:txBody>
      </p:sp>
      <p:pic>
        <p:nvPicPr>
          <p:cNvPr id="487" name="Picture 4" descr=""/>
          <p:cNvPicPr/>
          <p:nvPr/>
        </p:nvPicPr>
        <p:blipFill>
          <a:blip r:embed="rId1"/>
          <a:stretch/>
        </p:blipFill>
        <p:spPr>
          <a:xfrm>
            <a:off x="264240" y="1800000"/>
            <a:ext cx="4778640" cy="3386520"/>
          </a:xfrm>
          <a:prstGeom prst="rect">
            <a:avLst/>
          </a:prstGeom>
          <a:ln>
            <a:noFill/>
          </a:ln>
        </p:spPr>
      </p:pic>
      <p:sp>
        <p:nvSpPr>
          <p:cNvPr id="488" name="CustomShape 2"/>
          <p:cNvSpPr/>
          <p:nvPr/>
        </p:nvSpPr>
        <p:spPr>
          <a:xfrm>
            <a:off x="5184000" y="576000"/>
            <a:ext cx="4822920" cy="5350320"/>
          </a:xfrm>
          <a:prstGeom prst="rect">
            <a:avLst/>
          </a:prstGeom>
          <a:noFill/>
          <a:ln>
            <a:noFill/>
          </a:ln>
        </p:spPr>
        <p:style>
          <a:lnRef idx="0"/>
          <a:fillRef idx="0"/>
          <a:effectRef idx="0"/>
          <a:fontRef idx="minor"/>
        </p:style>
        <p:txBody>
          <a:bodyPr lIns="90000" rIns="90000" tIns="45000" bIns="45000">
            <a:normAutofit/>
          </a:bodyPr>
          <a:p>
            <a:pPr marL="343080" indent="-340560">
              <a:lnSpc>
                <a:spcPct val="90000"/>
              </a:lnSpc>
              <a:spcBef>
                <a:spcPts val="1001"/>
              </a:spcBef>
              <a:buClr>
                <a:srgbClr val="90c226"/>
              </a:buClr>
              <a:buSzPct val="80000"/>
              <a:buFont typeface="Wingdings 3" charset="2"/>
              <a:buChar char=""/>
            </a:pPr>
            <a:r>
              <a:rPr b="0" lang="en-IN" sz="1500" spc="-1" strike="noStrike">
                <a:solidFill>
                  <a:srgbClr val="404040"/>
                </a:solidFill>
                <a:latin typeface="Trebuchet MS"/>
                <a:ea typeface="Trebuchet MS"/>
              </a:rPr>
              <a:t>The left-hand-side (LHS) of the equation is understood as the posterior probability or simply the </a:t>
            </a:r>
            <a:r>
              <a:rPr b="1" lang="en-IN" sz="1500" spc="-1" strike="noStrike">
                <a:solidFill>
                  <a:srgbClr val="404040"/>
                </a:solidFill>
                <a:latin typeface="Trebuchet MS"/>
                <a:ea typeface="Trebuchet MS"/>
              </a:rPr>
              <a:t>posterior.</a:t>
            </a:r>
            <a:endParaRPr b="0" lang="en-IN" sz="1500" spc="-1" strike="noStrike">
              <a:latin typeface="Arial"/>
            </a:endParaRPr>
          </a:p>
          <a:p>
            <a:pPr marL="343080" indent="-340560">
              <a:lnSpc>
                <a:spcPct val="90000"/>
              </a:lnSpc>
              <a:spcBef>
                <a:spcPts val="1001"/>
              </a:spcBef>
              <a:buClr>
                <a:srgbClr val="90c226"/>
              </a:buClr>
              <a:buSzPct val="80000"/>
              <a:buFont typeface="Wingdings 3" charset="2"/>
              <a:buChar char=""/>
            </a:pPr>
            <a:r>
              <a:rPr b="1" lang="en-IN" sz="1500" spc="-1" strike="noStrike">
                <a:solidFill>
                  <a:srgbClr val="404040"/>
                </a:solidFill>
                <a:latin typeface="Trebuchet MS"/>
                <a:ea typeface="Trebuchet MS"/>
              </a:rPr>
              <a:t>The RHS has 2 terms in the numerator.</a:t>
            </a:r>
            <a:endParaRPr b="0" lang="en-IN" sz="1500" spc="-1" strike="noStrike">
              <a:latin typeface="Arial"/>
            </a:endParaRPr>
          </a:p>
          <a:p>
            <a:pPr marL="343080" indent="-340560">
              <a:lnSpc>
                <a:spcPct val="90000"/>
              </a:lnSpc>
              <a:spcBef>
                <a:spcPts val="1001"/>
              </a:spcBef>
              <a:buClr>
                <a:srgbClr val="90c226"/>
              </a:buClr>
              <a:buSzPct val="80000"/>
              <a:buFont typeface="Wingdings 3" charset="2"/>
              <a:buChar char=""/>
            </a:pPr>
            <a:r>
              <a:rPr b="0" lang="en-IN" sz="1500" spc="-1" strike="noStrike">
                <a:solidFill>
                  <a:srgbClr val="404040"/>
                </a:solidFill>
                <a:latin typeface="Trebuchet MS"/>
                <a:ea typeface="Trebuchet MS"/>
              </a:rPr>
              <a:t>The first term is called the </a:t>
            </a:r>
            <a:r>
              <a:rPr b="1" lang="en-IN" sz="1500" spc="-1" strike="noStrike">
                <a:solidFill>
                  <a:srgbClr val="404040"/>
                </a:solidFill>
                <a:latin typeface="Trebuchet MS"/>
                <a:ea typeface="Trebuchet MS"/>
              </a:rPr>
              <a:t>‘Likelihood of Evidence’</a:t>
            </a:r>
            <a:r>
              <a:rPr b="0" lang="en-IN" sz="1500" spc="-1" strike="noStrike">
                <a:solidFill>
                  <a:srgbClr val="404040"/>
                </a:solidFill>
                <a:latin typeface="Trebuchet MS"/>
                <a:ea typeface="Trebuchet MS"/>
              </a:rPr>
              <a:t>. It is nothing but the conditional probability of each X’s given </a:t>
            </a:r>
            <a:r>
              <a:rPr b="1" lang="en-IN" sz="1500" spc="-1" strike="noStrike">
                <a:solidFill>
                  <a:srgbClr val="130eff"/>
                </a:solidFill>
                <a:latin typeface="Trebuchet MS"/>
                <a:ea typeface="Trebuchet MS"/>
              </a:rPr>
              <a:t>Y is of particular class ‘c’.</a:t>
            </a:r>
            <a:endParaRPr b="0" lang="en-IN" sz="1500" spc="-1" strike="noStrike">
              <a:latin typeface="Arial"/>
            </a:endParaRPr>
          </a:p>
          <a:p>
            <a:pPr marL="343080" indent="-340560">
              <a:lnSpc>
                <a:spcPct val="90000"/>
              </a:lnSpc>
              <a:spcBef>
                <a:spcPts val="1001"/>
              </a:spcBef>
              <a:buClr>
                <a:srgbClr val="90c226"/>
              </a:buClr>
              <a:buSzPct val="80000"/>
              <a:buFont typeface="Wingdings 3" charset="2"/>
              <a:buChar char=""/>
            </a:pPr>
            <a:r>
              <a:rPr b="0" lang="en-IN" sz="1500" spc="-1" strike="noStrike">
                <a:solidFill>
                  <a:srgbClr val="404040"/>
                </a:solidFill>
                <a:latin typeface="Trebuchet MS"/>
                <a:ea typeface="Trebuchet MS"/>
              </a:rPr>
              <a:t>Since all the X’s are assumed to be independent of each other, you can just multiply the ‘likelihoods’ of all the X’s and called it the ‘</a:t>
            </a:r>
            <a:r>
              <a:rPr b="1" lang="en-IN" sz="1500" spc="-1" strike="noStrike">
                <a:solidFill>
                  <a:srgbClr val="130eff"/>
                </a:solidFill>
                <a:latin typeface="Trebuchet MS"/>
                <a:ea typeface="Trebuchet MS"/>
              </a:rPr>
              <a:t>Probability of likelihood of evidence’. </a:t>
            </a:r>
            <a:endParaRPr b="0" lang="en-IN" sz="1500" spc="-1" strike="noStrike">
              <a:latin typeface="Arial"/>
            </a:endParaRPr>
          </a:p>
          <a:p>
            <a:pPr marL="343080" indent="-340560">
              <a:lnSpc>
                <a:spcPct val="90000"/>
              </a:lnSpc>
              <a:spcBef>
                <a:spcPts val="1001"/>
              </a:spcBef>
              <a:buClr>
                <a:srgbClr val="90c226"/>
              </a:buClr>
              <a:buSzPct val="80000"/>
              <a:buFont typeface="Wingdings 3" charset="2"/>
              <a:buChar char=""/>
            </a:pPr>
            <a:r>
              <a:rPr b="1" lang="en-IN" sz="1500" spc="-1" strike="noStrike">
                <a:solidFill>
                  <a:srgbClr val="404040"/>
                </a:solidFill>
                <a:latin typeface="Trebuchet MS"/>
                <a:ea typeface="Trebuchet MS"/>
              </a:rPr>
              <a:t>This is known from the training dataset by filtering records where Y=c.</a:t>
            </a:r>
            <a:endParaRPr b="0" lang="en-IN" sz="1500" spc="-1" strike="noStrike">
              <a:latin typeface="Arial"/>
            </a:endParaRPr>
          </a:p>
          <a:p>
            <a:pPr marL="343080" indent="-340560">
              <a:lnSpc>
                <a:spcPct val="90000"/>
              </a:lnSpc>
              <a:spcBef>
                <a:spcPts val="1001"/>
              </a:spcBef>
              <a:buClr>
                <a:srgbClr val="90c226"/>
              </a:buClr>
              <a:buSzPct val="80000"/>
              <a:buFont typeface="Wingdings 3" charset="2"/>
              <a:buChar char=""/>
            </a:pPr>
            <a:r>
              <a:rPr b="1" lang="en-IN" sz="1500" spc="-1" strike="noStrike">
                <a:solidFill>
                  <a:srgbClr val="95231f"/>
                </a:solidFill>
                <a:latin typeface="Trebuchet MS"/>
                <a:ea typeface="Trebuchet MS"/>
              </a:rPr>
              <a:t>The second term is called the </a:t>
            </a:r>
            <a:r>
              <a:rPr b="1" lang="en-IN" sz="1500" spc="-1" strike="noStrike">
                <a:solidFill>
                  <a:srgbClr val="000000"/>
                </a:solidFill>
                <a:latin typeface="Trebuchet MS"/>
                <a:ea typeface="Trebuchet MS"/>
              </a:rPr>
              <a:t>prior</a:t>
            </a:r>
            <a:r>
              <a:rPr b="1" lang="en-IN" sz="1500" spc="-1" strike="noStrike">
                <a:solidFill>
                  <a:srgbClr val="95231f"/>
                </a:solidFill>
                <a:latin typeface="Trebuchet MS"/>
                <a:ea typeface="Trebuchet MS"/>
              </a:rPr>
              <a:t> which is the overall probability of Y=c, where c is a class of Y.</a:t>
            </a:r>
            <a:endParaRPr b="0" lang="en-IN" sz="1500" spc="-1" strike="noStrike">
              <a:latin typeface="Arial"/>
            </a:endParaRPr>
          </a:p>
          <a:p>
            <a:pPr marL="343080" indent="-340560">
              <a:lnSpc>
                <a:spcPct val="90000"/>
              </a:lnSpc>
              <a:spcBef>
                <a:spcPts val="1001"/>
              </a:spcBef>
              <a:buClr>
                <a:srgbClr val="90c226"/>
              </a:buClr>
              <a:buSzPct val="80000"/>
              <a:buFont typeface="Wingdings 3" charset="2"/>
              <a:buChar char=""/>
            </a:pPr>
            <a:r>
              <a:rPr b="0" lang="en-IN" sz="1500" spc="-1" strike="noStrike">
                <a:solidFill>
                  <a:srgbClr val="404040"/>
                </a:solidFill>
                <a:latin typeface="Trebuchet MS"/>
                <a:ea typeface="Trebuchet MS"/>
              </a:rPr>
              <a:t>In simpler  terms:</a:t>
            </a:r>
            <a:endParaRPr b="0" lang="en-IN" sz="1500" spc="-1" strike="noStrike">
              <a:latin typeface="Arial"/>
            </a:endParaRPr>
          </a:p>
          <a:p>
            <a:pPr marL="343080" indent="-340560">
              <a:lnSpc>
                <a:spcPct val="90000"/>
              </a:lnSpc>
              <a:spcBef>
                <a:spcPts val="1001"/>
              </a:spcBef>
              <a:buClr>
                <a:srgbClr val="90c226"/>
              </a:buClr>
              <a:buSzPct val="80000"/>
              <a:buFont typeface="Wingdings 3" charset="2"/>
              <a:buChar char=""/>
            </a:pPr>
            <a:r>
              <a:rPr b="1" lang="en-IN" sz="1500" spc="-1" strike="noStrike">
                <a:solidFill>
                  <a:srgbClr val="404040"/>
                </a:solidFill>
                <a:latin typeface="Trebuchet MS"/>
                <a:ea typeface="Trebuchet MS"/>
              </a:rPr>
              <a:t>Prior = count (Y=c) / n_Records.</a:t>
            </a:r>
            <a:endParaRPr b="0" lang="en-IN" sz="1500" spc="-1" strike="noStrike">
              <a:latin typeface="Arial"/>
            </a:endParaRPr>
          </a:p>
          <a:p>
            <a:pPr>
              <a:lnSpc>
                <a:spcPct val="90000"/>
              </a:lnSpc>
              <a:spcBef>
                <a:spcPts val="1001"/>
              </a:spcBef>
            </a:pPr>
            <a:endParaRPr b="0" lang="en-IN" sz="1500" spc="-1" strike="noStrike">
              <a:latin typeface="Arial"/>
            </a:endParaRPr>
          </a:p>
        </p:txBody>
      </p:sp>
      <p:sp>
        <p:nvSpPr>
          <p:cNvPr id="489" name="CustomShape 3"/>
          <p:cNvSpPr/>
          <p:nvPr/>
        </p:nvSpPr>
        <p:spPr>
          <a:xfrm>
            <a:off x="348840" y="5704560"/>
            <a:ext cx="3846240" cy="6382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rebuchet MS"/>
                <a:ea typeface="DejaVu Sans"/>
              </a:rPr>
              <a:t>Figure source www.machinelearningplus.com</a:t>
            </a:r>
            <a:endParaRPr b="0" lang="en-IN" sz="1800" spc="-1" strike="noStrike">
              <a:latin typeface="Arial"/>
            </a:endParaRPr>
          </a:p>
        </p:txBody>
      </p:sp>
      <p:sp>
        <p:nvSpPr>
          <p:cNvPr id="490" name="Line 4"/>
          <p:cNvSpPr/>
          <p:nvPr/>
        </p:nvSpPr>
        <p:spPr>
          <a:xfrm>
            <a:off x="1584000" y="1296000"/>
            <a:ext cx="504000" cy="504000"/>
          </a:xfrm>
          <a:prstGeom prst="line">
            <a:avLst/>
          </a:prstGeom>
          <a:ln>
            <a:solidFill>
              <a:srgbClr val="000000"/>
            </a:solidFill>
            <a:tailEnd len="med" type="triangle" w="med"/>
          </a:ln>
        </p:spPr>
        <p:style>
          <a:lnRef idx="0"/>
          <a:fillRef idx="0"/>
          <a:effectRef idx="0"/>
          <a:fontRef idx="minor"/>
        </p:style>
      </p:sp>
      <p:sp>
        <p:nvSpPr>
          <p:cNvPr id="491" name="CustomShape 5"/>
          <p:cNvSpPr/>
          <p:nvPr/>
        </p:nvSpPr>
        <p:spPr>
          <a:xfrm>
            <a:off x="473400" y="963000"/>
            <a:ext cx="2458440" cy="3441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Likelihood of Evidence</a:t>
            </a:r>
            <a:endParaRPr b="0" lang="en-IN"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1" lang="en-IN" sz="3600" spc="-1" strike="noStrike">
                <a:solidFill>
                  <a:srgbClr val="90c226"/>
                </a:solidFill>
                <a:latin typeface="Trebuchet MS"/>
                <a:ea typeface="DejaVu Sans"/>
              </a:rPr>
              <a:t>Naive Bayes Example by Hand</a:t>
            </a:r>
            <a:br/>
            <a:endParaRPr b="0" lang="en-IN" sz="3600" spc="-1" strike="noStrike">
              <a:latin typeface="Arial"/>
            </a:endParaRPr>
          </a:p>
        </p:txBody>
      </p:sp>
      <p:sp>
        <p:nvSpPr>
          <p:cNvPr id="493" name="CustomShape 2"/>
          <p:cNvSpPr/>
          <p:nvPr/>
        </p:nvSpPr>
        <p:spPr>
          <a:xfrm>
            <a:off x="677160" y="1296000"/>
            <a:ext cx="3425760" cy="4743000"/>
          </a:xfrm>
          <a:prstGeom prst="rect">
            <a:avLst/>
          </a:prstGeom>
          <a:noFill/>
          <a:ln>
            <a:noFill/>
          </a:ln>
        </p:spPr>
        <p:style>
          <a:lnRef idx="0"/>
          <a:fillRef idx="0"/>
          <a:effectRef idx="0"/>
          <a:fontRef idx="minor"/>
        </p:style>
        <p:txBody>
          <a:bodyPr lIns="90000" rIns="90000" tIns="45000" bIns="45000">
            <a:normAutofit/>
          </a:bodyPr>
          <a:p>
            <a:pPr marL="343080" indent="-340560">
              <a:lnSpc>
                <a:spcPct val="100000"/>
              </a:lnSpc>
              <a:spcBef>
                <a:spcPts val="1001"/>
              </a:spcBef>
              <a:buClr>
                <a:srgbClr val="90c226"/>
              </a:buClr>
              <a:buSzPct val="80000"/>
              <a:buFont typeface="Wingdings 3" charset="2"/>
              <a:buChar char=""/>
            </a:pPr>
            <a:r>
              <a:rPr b="1" lang="en-IN" sz="1500" spc="-1" strike="noStrike">
                <a:solidFill>
                  <a:srgbClr val="404040"/>
                </a:solidFill>
                <a:latin typeface="Trebuchet MS"/>
                <a:ea typeface="Trebuchet MS"/>
              </a:rPr>
              <a:t>Say you have 1000 fruits which could be either ‘banana’, ‘orange’ or ‘other’. These are the 3 possible classes of the Y variable.</a:t>
            </a:r>
            <a:endParaRPr b="0" lang="en-IN" sz="15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500" spc="-1" strike="noStrike">
                <a:solidFill>
                  <a:srgbClr val="404040"/>
                </a:solidFill>
                <a:latin typeface="Trebuchet MS"/>
                <a:ea typeface="Trebuchet MS"/>
              </a:rPr>
              <a:t>We have data for the following X variables, all of which are binary (1 or 0).</a:t>
            </a:r>
            <a:endParaRPr b="0" lang="en-IN" sz="15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a:solidFill>
                  <a:srgbClr val="404040"/>
                </a:solidFill>
                <a:latin typeface="Trebuchet MS"/>
                <a:ea typeface="Trebuchet MS"/>
              </a:rPr>
              <a:t>Long</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a:solidFill>
                  <a:srgbClr val="404040"/>
                </a:solidFill>
                <a:latin typeface="Trebuchet MS"/>
                <a:ea typeface="Trebuchet MS"/>
              </a:rPr>
              <a:t>Sweet</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a:solidFill>
                  <a:srgbClr val="404040"/>
                </a:solidFill>
                <a:latin typeface="Trebuchet MS"/>
                <a:ea typeface="Trebuchet MS"/>
              </a:rPr>
              <a:t>Yellow</a:t>
            </a:r>
            <a:endParaRPr b="0" lang="en-IN" sz="1800" spc="-1" strike="noStrike">
              <a:latin typeface="Arial"/>
            </a:endParaRPr>
          </a:p>
          <a:p>
            <a:pPr>
              <a:lnSpc>
                <a:spcPct val="100000"/>
              </a:lnSpc>
              <a:spcBef>
                <a:spcPts val="1001"/>
              </a:spcBef>
            </a:pPr>
            <a:endParaRPr b="0" lang="en-IN" sz="1800" spc="-1" strike="noStrike">
              <a:latin typeface="Arial"/>
            </a:endParaRPr>
          </a:p>
        </p:txBody>
      </p:sp>
      <p:graphicFrame>
        <p:nvGraphicFramePr>
          <p:cNvPr id="494" name="Table 3"/>
          <p:cNvGraphicFramePr/>
          <p:nvPr/>
        </p:nvGraphicFramePr>
        <p:xfrm>
          <a:off x="4100760" y="1426680"/>
          <a:ext cx="6867000" cy="1783080"/>
        </p:xfrm>
        <a:graphic>
          <a:graphicData uri="http://schemas.openxmlformats.org/drawingml/2006/table">
            <a:tbl>
              <a:tblPr/>
              <a:tblGrid>
                <a:gridCol w="1716840"/>
                <a:gridCol w="1716840"/>
                <a:gridCol w="1716840"/>
                <a:gridCol w="1716840"/>
              </a:tblGrid>
              <a:tr h="357120">
                <a:tc>
                  <a:txBody>
                    <a:bodyPr/>
                    <a:p>
                      <a:pPr>
                        <a:lnSpc>
                          <a:spcPct val="100000"/>
                        </a:lnSpc>
                      </a:pPr>
                      <a:r>
                        <a:rPr b="1" lang="en-IN" sz="1800" spc="-1" strike="noStrike">
                          <a:solidFill>
                            <a:srgbClr val="ffffff"/>
                          </a:solidFill>
                          <a:latin typeface="Trebuchet MS"/>
                        </a:rPr>
                        <a:t>Fruit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a:txBody>
                    <a:bodyPr/>
                    <a:p>
                      <a:pPr algn="ctr">
                        <a:lnSpc>
                          <a:spcPct val="100000"/>
                        </a:lnSpc>
                      </a:pPr>
                      <a:r>
                        <a:rPr b="0" lang="en-IN" sz="1800" spc="-1" strike="noStrike">
                          <a:latin typeface="Arial"/>
                        </a:rPr>
                        <a:t>Long (x1)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a:txBody>
                    <a:bodyPr/>
                    <a:p>
                      <a:pPr algn="ctr">
                        <a:lnSpc>
                          <a:spcPct val="100000"/>
                        </a:lnSpc>
                      </a:pPr>
                      <a:r>
                        <a:rPr b="0" lang="en-IN" sz="1800" spc="-1" strike="noStrike">
                          <a:latin typeface="Arial"/>
                        </a:rPr>
                        <a:t>Sweet (x2)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a:txBody>
                    <a:bodyPr/>
                    <a:p>
                      <a:pPr algn="ctr">
                        <a:lnSpc>
                          <a:spcPct val="100000"/>
                        </a:lnSpc>
                      </a:pPr>
                      <a:r>
                        <a:rPr b="0" lang="en-IN" sz="1800" spc="-1" strike="noStrike">
                          <a:latin typeface="Arial"/>
                        </a:rPr>
                        <a:t>Yellow (x3)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r>
              <a:tr h="357120">
                <a:tc>
                  <a:txBody>
                    <a:bodyPr/>
                    <a:p>
                      <a:pPr algn="ctr">
                        <a:lnSpc>
                          <a:spcPct val="100000"/>
                        </a:lnSpc>
                      </a:pPr>
                      <a:r>
                        <a:rPr b="0" lang="en-IN" sz="1800" spc="-1" strike="noStrike">
                          <a:latin typeface="Arial"/>
                        </a:rPr>
                        <a:t>Orange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p>
                      <a:pPr algn="ctr">
                        <a:lnSpc>
                          <a:spcPct val="100000"/>
                        </a:lnSpc>
                      </a:pPr>
                      <a:r>
                        <a:rPr b="0" lang="en-IN" sz="1800" spc="-1" strike="noStrike">
                          <a:latin typeface="Arial"/>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p>
                      <a:pPr algn="ctr">
                        <a:lnSpc>
                          <a:spcPct val="100000"/>
                        </a:lnSpc>
                      </a:pPr>
                      <a:r>
                        <a:rPr b="0" lang="en-IN" sz="1800" spc="-1" strike="noStrike">
                          <a:latin typeface="Arial"/>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p>
                      <a:pPr algn="ctr">
                        <a:lnSpc>
                          <a:spcPct val="100000"/>
                        </a:lnSpc>
                      </a:pPr>
                      <a:r>
                        <a:rPr b="0" lang="en-IN" sz="1800" spc="-1" strike="noStrike">
                          <a:latin typeface="Arial"/>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357120">
                <a:tc>
                  <a:txBody>
                    <a:bodyPr/>
                    <a:p>
                      <a:pPr algn="ctr">
                        <a:lnSpc>
                          <a:spcPct val="100000"/>
                        </a:lnSpc>
                      </a:pPr>
                      <a:r>
                        <a:rPr b="0" lang="en-IN" sz="1800" spc="-1" strike="noStrike">
                          <a:latin typeface="Arial"/>
                        </a:rPr>
                        <a:t>Banana</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p>
                      <a:pPr algn="ctr">
                        <a:lnSpc>
                          <a:spcPct val="100000"/>
                        </a:lnSpc>
                      </a:pPr>
                      <a:r>
                        <a:rPr b="0" lang="en-IN" sz="1800" spc="-1" strike="noStrike">
                          <a:latin typeface="Arial"/>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p>
                      <a:pPr algn="ctr">
                        <a:lnSpc>
                          <a:spcPct val="100000"/>
                        </a:lnSpc>
                      </a:pPr>
                      <a:r>
                        <a:rPr b="0" lang="en-IN" sz="1800" spc="-1" strike="noStrike">
                          <a:latin typeface="Arial"/>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p>
                      <a:pPr algn="ctr">
                        <a:lnSpc>
                          <a:spcPct val="100000"/>
                        </a:lnSpc>
                      </a:pPr>
                      <a:r>
                        <a:rPr b="0" lang="en-IN" sz="1800" spc="-1" strike="noStrike">
                          <a:latin typeface="Arial"/>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r h="357120">
                <a:tc>
                  <a:txBody>
                    <a:bodyPr/>
                    <a:p>
                      <a:pPr algn="ctr">
                        <a:lnSpc>
                          <a:spcPct val="100000"/>
                        </a:lnSpc>
                      </a:pPr>
                      <a:r>
                        <a:rPr b="0" lang="en-IN" sz="1800" spc="-1" strike="noStrike">
                          <a:latin typeface="Arial"/>
                        </a:rPr>
                        <a:t>Banana</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p>
                      <a:pPr algn="ctr">
                        <a:lnSpc>
                          <a:spcPct val="100000"/>
                        </a:lnSpc>
                      </a:pPr>
                      <a:r>
                        <a:rPr b="0" lang="en-IN" sz="1800" spc="-1" strike="noStrike">
                          <a:latin typeface="Arial"/>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p>
                      <a:pPr algn="ctr">
                        <a:lnSpc>
                          <a:spcPct val="100000"/>
                        </a:lnSpc>
                      </a:pPr>
                      <a:r>
                        <a:rPr b="0" lang="en-IN" sz="1800" spc="-1" strike="noStrike">
                          <a:latin typeface="Arial"/>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p>
                      <a:pPr algn="ctr">
                        <a:lnSpc>
                          <a:spcPct val="100000"/>
                        </a:lnSpc>
                      </a:pPr>
                      <a:r>
                        <a:rPr b="0" lang="en-IN" sz="1800" spc="-1" strike="noStrike">
                          <a:latin typeface="Arial"/>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354600">
                <a:tc>
                  <a:txBody>
                    <a:bodyPr/>
                    <a:p>
                      <a:pPr algn="ctr">
                        <a:lnSpc>
                          <a:spcPct val="100000"/>
                        </a:lnSpc>
                      </a:pPr>
                      <a:r>
                        <a:rPr b="0" lang="en-IN" sz="1800" spc="-1" strike="noStrike">
                          <a:latin typeface="Arial"/>
                        </a:rPr>
                        <a:t>Other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p>
                      <a:pPr algn="ctr">
                        <a:lnSpc>
                          <a:spcPct val="100000"/>
                        </a:lnSpc>
                      </a:pPr>
                      <a:r>
                        <a:rPr b="0" lang="en-IN" sz="1800" spc="-1" strike="noStrike">
                          <a:latin typeface="Arial"/>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p>
                      <a:pPr algn="ctr">
                        <a:lnSpc>
                          <a:spcPct val="100000"/>
                        </a:lnSpc>
                      </a:pPr>
                      <a:r>
                        <a:rPr b="0" lang="en-IN" sz="1800" spc="-1" strike="noStrike">
                          <a:latin typeface="Arial"/>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p>
                      <a:pPr algn="ctr">
                        <a:lnSpc>
                          <a:spcPct val="100000"/>
                        </a:lnSpc>
                      </a:pPr>
                      <a:r>
                        <a:rPr b="0" lang="en-IN" sz="1800" spc="-1" strike="noStrike">
                          <a:latin typeface="Arial"/>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bl>
          </a:graphicData>
        </a:graphic>
      </p:graphicFrame>
      <p:pic>
        <p:nvPicPr>
          <p:cNvPr id="495" name="Picture 11" descr=""/>
          <p:cNvPicPr/>
          <p:nvPr/>
        </p:nvPicPr>
        <p:blipFill>
          <a:blip r:embed="rId1"/>
          <a:stretch/>
        </p:blipFill>
        <p:spPr>
          <a:xfrm>
            <a:off x="4176000" y="3344760"/>
            <a:ext cx="6838920" cy="313416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90c226"/>
                </a:solidFill>
                <a:latin typeface="Trebuchet MS"/>
                <a:ea typeface="DejaVu Sans"/>
              </a:rPr>
              <a:t>Naive Bayes Classifier</a:t>
            </a:r>
            <a:endParaRPr b="0" lang="en-IN" sz="3600" spc="-1" strike="noStrike">
              <a:latin typeface="Arial"/>
            </a:endParaRPr>
          </a:p>
        </p:txBody>
      </p:sp>
      <p:sp>
        <p:nvSpPr>
          <p:cNvPr id="497" name="CustomShape 2"/>
          <p:cNvSpPr/>
          <p:nvPr/>
        </p:nvSpPr>
        <p:spPr>
          <a:xfrm>
            <a:off x="677160" y="1440000"/>
            <a:ext cx="8594280" cy="4599000"/>
          </a:xfrm>
          <a:prstGeom prst="rect">
            <a:avLst/>
          </a:prstGeom>
          <a:noFill/>
          <a:ln>
            <a:noFill/>
          </a:ln>
        </p:spPr>
        <p:style>
          <a:lnRef idx="0"/>
          <a:fillRef idx="0"/>
          <a:effectRef idx="0"/>
          <a:fontRef idx="minor"/>
        </p:style>
        <p:txBody>
          <a:bodyPr lIns="90000" rIns="90000" tIns="45000" bIns="45000">
            <a:normAutofit/>
          </a:bodyPr>
          <a:p>
            <a:pPr marL="343080" indent="-340560">
              <a:lnSpc>
                <a:spcPct val="100000"/>
              </a:lnSpc>
              <a:spcBef>
                <a:spcPts val="1001"/>
              </a:spcBef>
              <a:buClr>
                <a:srgbClr val="90c226"/>
              </a:buClr>
              <a:buSzPct val="80000"/>
              <a:buFont typeface="Wingdings 3" charset="2"/>
              <a:buChar char=""/>
            </a:pPr>
            <a:r>
              <a:rPr b="0" lang="en-IN" sz="1800" spc="-1" strike="noStrike">
                <a:solidFill>
                  <a:srgbClr val="000000"/>
                </a:solidFill>
                <a:latin typeface="Trebuchet MS"/>
                <a:ea typeface="Trebuchet MS"/>
              </a:rPr>
              <a:t>The objective of the classifier is to predict if a given fruit is a ‘Banana’ or ‘Orange’ or ‘Other’ when only the 3 features (long, sweet and yellow) are known.</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IN" sz="1800" spc="-1" strike="noStrike">
                <a:solidFill>
                  <a:srgbClr val="000000"/>
                </a:solidFill>
                <a:latin typeface="Trebuchet MS"/>
                <a:ea typeface="Trebuchet MS"/>
              </a:rPr>
              <a:t>Let’s say you are given a fruit that is: Long, Sweet and Yellow, can you predict what fruit it is?</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IN" sz="1800" spc="-1" strike="noStrike">
                <a:solidFill>
                  <a:srgbClr val="000000"/>
                </a:solidFill>
                <a:latin typeface="Trebuchet MS"/>
                <a:ea typeface="Trebuchet MS"/>
              </a:rPr>
              <a:t>This is the same of predicting the Y when only the X variables in testing data are known. Let’s solve it by hand using Naive Bayes.</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IN" sz="1800" spc="-1" strike="noStrike">
                <a:solidFill>
                  <a:srgbClr val="000000"/>
                </a:solidFill>
                <a:latin typeface="Trebuchet MS"/>
                <a:ea typeface="Trebuchet MS"/>
              </a:rPr>
              <a:t>The idea is to compute the 3 probabilities, that is the probability of the fruit being a banana, orange or other. Whichever fruit type gets the highest probability wins.</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IN" sz="1800" spc="-1" strike="noStrike">
                <a:solidFill>
                  <a:srgbClr val="000000"/>
                </a:solidFill>
                <a:latin typeface="Trebuchet MS"/>
                <a:ea typeface="Trebuchet MS"/>
              </a:rPr>
              <a:t>All the information to calculate these probabilities is present in the above tabulation.</a:t>
            </a:r>
            <a:endParaRPr b="0" lang="en-IN" sz="1800" spc="-1" strike="noStrike">
              <a:latin typeface="Arial"/>
            </a:endParaRPr>
          </a:p>
          <a:p>
            <a:pPr>
              <a:lnSpc>
                <a:spcPct val="100000"/>
              </a:lnSpc>
              <a:spcBef>
                <a:spcPts val="1001"/>
              </a:spcBef>
            </a:pPr>
            <a:endParaRPr b="0" lang="en-IN"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90c226"/>
                </a:solidFill>
                <a:latin typeface="Trebuchet MS"/>
                <a:ea typeface="DejaVu Sans"/>
              </a:rPr>
              <a:t>Naive Bayes Classification</a:t>
            </a:r>
            <a:endParaRPr b="0" lang="en-IN" sz="3600" spc="-1" strike="noStrike">
              <a:latin typeface="Arial"/>
            </a:endParaRPr>
          </a:p>
        </p:txBody>
      </p:sp>
      <p:sp>
        <p:nvSpPr>
          <p:cNvPr id="499" name="CustomShape 2"/>
          <p:cNvSpPr/>
          <p:nvPr/>
        </p:nvSpPr>
        <p:spPr>
          <a:xfrm>
            <a:off x="677160" y="1440000"/>
            <a:ext cx="8594280" cy="4599000"/>
          </a:xfrm>
          <a:prstGeom prst="rect">
            <a:avLst/>
          </a:prstGeom>
          <a:noFill/>
          <a:ln>
            <a:noFill/>
          </a:ln>
        </p:spPr>
        <p:style>
          <a:lnRef idx="0"/>
          <a:fillRef idx="0"/>
          <a:effectRef idx="0"/>
          <a:fontRef idx="minor"/>
        </p:style>
        <p:txBody>
          <a:bodyPr lIns="90000" rIns="90000" tIns="45000" bIns="45000">
            <a:normAutofit/>
          </a:bodyPr>
          <a:p>
            <a:pPr marL="343080" indent="-340560">
              <a:lnSpc>
                <a:spcPct val="100000"/>
              </a:lnSpc>
              <a:spcBef>
                <a:spcPts val="1001"/>
              </a:spcBef>
              <a:buClr>
                <a:srgbClr val="90c226"/>
              </a:buClr>
              <a:buSzPct val="80000"/>
              <a:buFont typeface="Wingdings 3" charset="2"/>
              <a:buChar char=""/>
            </a:pPr>
            <a:r>
              <a:rPr b="1" lang="en-IN" sz="1800" spc="-1" strike="noStrike">
                <a:solidFill>
                  <a:srgbClr val="0c11ff"/>
                </a:solidFill>
                <a:latin typeface="Trebuchet MS"/>
                <a:ea typeface="Trebuchet MS"/>
              </a:rPr>
              <a:t>Step 1: Compute the ‘Prior’ probabilities for each of the class of fruits.</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IN" sz="1800" spc="-1" strike="noStrike">
                <a:solidFill>
                  <a:srgbClr val="000000"/>
                </a:solidFill>
                <a:latin typeface="Trebuchet MS"/>
                <a:ea typeface="Trebuchet MS"/>
              </a:rPr>
              <a:t>That is, the proportion of each fruit class out of all the fruits from the population. You can provide the ‘Priors’ from prior information about the population. Otherwise, it can be computed from the training data.</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IN" sz="1800" spc="-1" strike="noStrike">
                <a:solidFill>
                  <a:srgbClr val="000000"/>
                </a:solidFill>
                <a:latin typeface="Trebuchet MS"/>
                <a:ea typeface="Trebuchet MS"/>
              </a:rPr>
              <a:t>For this case, let’s compute from the training data. Out of 1000 records in training data, you have 500 Bananas, 300 Oranges and 200 Others. </a:t>
            </a:r>
            <a:r>
              <a:rPr b="1" lang="en-IN" sz="1800" spc="-1" strike="noStrike">
                <a:solidFill>
                  <a:srgbClr val="000000"/>
                </a:solidFill>
                <a:latin typeface="Trebuchet MS"/>
                <a:ea typeface="Trebuchet MS"/>
              </a:rPr>
              <a:t>So the respective </a:t>
            </a:r>
            <a:r>
              <a:rPr b="1" lang="en-IN" sz="2200" spc="-1" strike="noStrike">
                <a:solidFill>
                  <a:srgbClr val="130eff"/>
                </a:solidFill>
                <a:latin typeface="Trebuchet MS"/>
                <a:ea typeface="Trebuchet MS"/>
              </a:rPr>
              <a:t>priors</a:t>
            </a:r>
            <a:r>
              <a:rPr b="1" lang="en-IN" sz="1800" spc="-1" strike="noStrike">
                <a:solidFill>
                  <a:srgbClr val="000000"/>
                </a:solidFill>
                <a:latin typeface="Trebuchet MS"/>
                <a:ea typeface="Trebuchet MS"/>
              </a:rPr>
              <a:t> are 0.5, 0.3 and 0.2.</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a:solidFill>
                  <a:srgbClr val="000000"/>
                </a:solidFill>
                <a:latin typeface="Trebuchet MS"/>
                <a:ea typeface="Trebuchet MS"/>
              </a:rPr>
              <a:t>P(Y=Banana) = 500 / 1000 = 0.50</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a:solidFill>
                  <a:srgbClr val="000000"/>
                </a:solidFill>
                <a:latin typeface="Trebuchet MS"/>
                <a:ea typeface="Trebuchet MS"/>
              </a:rPr>
              <a:t>P(Y=Orange) = 300 / 1000 = 0.30</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a:solidFill>
                  <a:srgbClr val="000000"/>
                </a:solidFill>
                <a:latin typeface="Trebuchet MS"/>
                <a:ea typeface="Trebuchet MS"/>
              </a:rPr>
              <a:t>P(Y=Other) = 200 / 1000 = 0.20</a:t>
            </a:r>
            <a:endParaRPr b="0" lang="en-IN" sz="1800" spc="-1" strike="noStrike">
              <a:latin typeface="Arial"/>
            </a:endParaRPr>
          </a:p>
          <a:p>
            <a:pPr>
              <a:lnSpc>
                <a:spcPct val="100000"/>
              </a:lnSpc>
              <a:spcBef>
                <a:spcPts val="1001"/>
              </a:spcBef>
            </a:pPr>
            <a:endParaRPr b="0" lang="en-IN"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90c226"/>
                </a:solidFill>
                <a:latin typeface="Trebuchet MS"/>
                <a:ea typeface="DejaVu Sans"/>
              </a:rPr>
              <a:t>Naive Bayes Classification</a:t>
            </a:r>
            <a:endParaRPr b="0" lang="en-IN" sz="3600" spc="-1" strike="noStrike">
              <a:latin typeface="Arial"/>
            </a:endParaRPr>
          </a:p>
        </p:txBody>
      </p:sp>
      <p:sp>
        <p:nvSpPr>
          <p:cNvPr id="501" name="CustomShape 2"/>
          <p:cNvSpPr/>
          <p:nvPr/>
        </p:nvSpPr>
        <p:spPr>
          <a:xfrm>
            <a:off x="677160" y="1512000"/>
            <a:ext cx="8594280" cy="4527000"/>
          </a:xfrm>
          <a:prstGeom prst="rect">
            <a:avLst/>
          </a:prstGeom>
          <a:noFill/>
          <a:ln>
            <a:noFill/>
          </a:ln>
        </p:spPr>
        <p:style>
          <a:lnRef idx="0"/>
          <a:fillRef idx="0"/>
          <a:effectRef idx="0"/>
          <a:fontRef idx="minor"/>
        </p:style>
        <p:txBody>
          <a:bodyPr lIns="90000" rIns="90000" tIns="45000" bIns="45000">
            <a:normAutofit/>
          </a:bodyPr>
          <a:p>
            <a:pPr marL="343080" indent="-340560">
              <a:lnSpc>
                <a:spcPct val="100000"/>
              </a:lnSpc>
              <a:spcBef>
                <a:spcPts val="1001"/>
              </a:spcBef>
              <a:buClr>
                <a:srgbClr val="90c226"/>
              </a:buClr>
              <a:buSzPct val="80000"/>
              <a:buFont typeface="Wingdings 3" charset="2"/>
              <a:buChar char=""/>
            </a:pPr>
            <a:r>
              <a:rPr b="1" lang="en-IN" sz="1800" spc="-1" strike="noStrike">
                <a:solidFill>
                  <a:srgbClr val="0c11ff"/>
                </a:solidFill>
                <a:latin typeface="Trebuchet MS"/>
                <a:ea typeface="Trebuchet MS"/>
              </a:rPr>
              <a:t>Step 2: Compute the probability of evidence that goes in the denominator.</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IN" sz="1800" spc="-1" strike="noStrike">
                <a:solidFill>
                  <a:srgbClr val="000000"/>
                </a:solidFill>
                <a:latin typeface="Trebuchet MS"/>
                <a:ea typeface="Trebuchet MS"/>
              </a:rPr>
              <a:t>This is nothing but the product of P of Xs for all X. This is an optional step because the denominator is the same for all the classes and so will not affect the probabilities.</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a:solidFill>
                  <a:srgbClr val="000000"/>
                </a:solidFill>
                <a:latin typeface="Trebuchet MS"/>
                <a:ea typeface="Trebuchet MS"/>
              </a:rPr>
              <a:t>P(x1=Long) = 500 / 1000 = 0.50</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a:solidFill>
                  <a:srgbClr val="000000"/>
                </a:solidFill>
                <a:latin typeface="Trebuchet MS"/>
                <a:ea typeface="Trebuchet MS"/>
              </a:rPr>
              <a:t>P(x2=Sweet) = 650 / 1000 = 0.65</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a:solidFill>
                  <a:srgbClr val="000000"/>
                </a:solidFill>
                <a:latin typeface="Trebuchet MS"/>
                <a:ea typeface="Trebuchet MS"/>
              </a:rPr>
              <a:t>P(x3=Yellow) = 800 / 1000 = 0.80</a:t>
            </a:r>
            <a:endParaRPr b="0" lang="en-IN" sz="1800" spc="-1" strike="noStrike">
              <a:latin typeface="Arial"/>
            </a:endParaRPr>
          </a:p>
          <a:p>
            <a:pPr>
              <a:lnSpc>
                <a:spcPct val="100000"/>
              </a:lnSpc>
              <a:spcBef>
                <a:spcPts val="1001"/>
              </a:spcBef>
            </a:pPr>
            <a:endParaRPr b="0" lang="en-IN"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90c226"/>
                </a:solidFill>
                <a:latin typeface="Trebuchet MS"/>
                <a:ea typeface="DejaVu Sans"/>
              </a:rPr>
              <a:t>Naive Bayes Classification</a:t>
            </a:r>
            <a:endParaRPr b="0" lang="en-IN" sz="3600" spc="-1" strike="noStrike">
              <a:latin typeface="Arial"/>
            </a:endParaRPr>
          </a:p>
        </p:txBody>
      </p:sp>
      <p:sp>
        <p:nvSpPr>
          <p:cNvPr id="503" name="CustomShape 2"/>
          <p:cNvSpPr/>
          <p:nvPr/>
        </p:nvSpPr>
        <p:spPr>
          <a:xfrm>
            <a:off x="677160" y="1296000"/>
            <a:ext cx="8594280" cy="4743000"/>
          </a:xfrm>
          <a:prstGeom prst="rect">
            <a:avLst/>
          </a:prstGeom>
          <a:noFill/>
          <a:ln>
            <a:noFill/>
          </a:ln>
        </p:spPr>
        <p:style>
          <a:lnRef idx="0"/>
          <a:fillRef idx="0"/>
          <a:effectRef idx="0"/>
          <a:fontRef idx="minor"/>
        </p:style>
      </p:sp>
      <p:sp>
        <p:nvSpPr>
          <p:cNvPr id="504" name="CustomShape 3"/>
          <p:cNvSpPr/>
          <p:nvPr/>
        </p:nvSpPr>
        <p:spPr>
          <a:xfrm>
            <a:off x="216000" y="1604520"/>
            <a:ext cx="5110920" cy="45864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001"/>
              </a:spcBef>
              <a:buClr>
                <a:srgbClr val="000000"/>
              </a:buClr>
              <a:buSzPct val="45000"/>
              <a:buFont typeface="Wingdings" charset="2"/>
              <a:buChar char=""/>
            </a:pPr>
            <a:r>
              <a:rPr b="1" lang="en-IN" sz="2000" spc="-1" strike="noStrike">
                <a:solidFill>
                  <a:srgbClr val="0c11ff"/>
                </a:solidFill>
                <a:latin typeface="Trebuchet MS"/>
                <a:ea typeface="Trebuchet MS"/>
              </a:rPr>
              <a:t>Step 3: Compute the probability of likelihood of evidences that goes in the numerator.</a:t>
            </a:r>
            <a:endParaRPr b="0" lang="en-IN" sz="2000" spc="-1" strike="noStrike">
              <a:latin typeface="Arial"/>
            </a:endParaRPr>
          </a:p>
          <a:p>
            <a:pPr marL="432000" indent="-322920">
              <a:lnSpc>
                <a:spcPct val="100000"/>
              </a:lnSpc>
              <a:spcBef>
                <a:spcPts val="1001"/>
              </a:spcBef>
              <a:buClr>
                <a:srgbClr val="000000"/>
              </a:buClr>
              <a:buSzPct val="45000"/>
              <a:buFont typeface="Wingdings" charset="2"/>
              <a:buChar char=""/>
            </a:pPr>
            <a:r>
              <a:rPr b="0" lang="en-IN" sz="1800" spc="-1" strike="noStrike">
                <a:solidFill>
                  <a:srgbClr val="000000"/>
                </a:solidFill>
                <a:latin typeface="Trebuchet MS"/>
                <a:ea typeface="Trebuchet MS"/>
              </a:rPr>
              <a:t>It is the product of conditional probabilities of the 3 features.The  formula, it says P(X1 | Y=k). </a:t>
            </a:r>
            <a:endParaRPr b="0" lang="en-IN" sz="1800" spc="-1" strike="noStrike">
              <a:latin typeface="Arial"/>
            </a:endParaRPr>
          </a:p>
          <a:p>
            <a:pPr marL="432000" indent="-322920">
              <a:lnSpc>
                <a:spcPct val="100000"/>
              </a:lnSpc>
              <a:spcBef>
                <a:spcPts val="1001"/>
              </a:spcBef>
              <a:buClr>
                <a:srgbClr val="000000"/>
              </a:buClr>
              <a:buSzPct val="45000"/>
              <a:buFont typeface="Wingdings" charset="2"/>
              <a:buChar char=""/>
            </a:pPr>
            <a:r>
              <a:rPr b="0" lang="en-IN" sz="1800" spc="-1" strike="noStrike">
                <a:solidFill>
                  <a:srgbClr val="000000"/>
                </a:solidFill>
                <a:latin typeface="Trebuchet MS"/>
                <a:ea typeface="Trebuchet MS"/>
              </a:rPr>
              <a:t>Here X1 is ‘Long’ and k is ‘Banana’. </a:t>
            </a:r>
            <a:endParaRPr b="0" lang="en-IN" sz="1800" spc="-1" strike="noStrike">
              <a:latin typeface="Arial"/>
            </a:endParaRPr>
          </a:p>
          <a:p>
            <a:pPr marL="432000" indent="-322920">
              <a:lnSpc>
                <a:spcPct val="100000"/>
              </a:lnSpc>
              <a:spcBef>
                <a:spcPts val="1001"/>
              </a:spcBef>
              <a:buClr>
                <a:srgbClr val="000000"/>
              </a:buClr>
              <a:buSzPct val="45000"/>
              <a:buFont typeface="Wingdings" charset="2"/>
              <a:buChar char=""/>
            </a:pPr>
            <a:r>
              <a:rPr b="0" lang="en-IN" sz="1800" spc="-1" strike="noStrike">
                <a:solidFill>
                  <a:srgbClr val="000000"/>
                </a:solidFill>
                <a:latin typeface="Trebuchet MS"/>
                <a:ea typeface="Trebuchet MS"/>
              </a:rPr>
              <a:t>That means the probability the fruit is ‘Long’ given that it is a Banana. </a:t>
            </a:r>
            <a:endParaRPr b="0" lang="en-IN" sz="1800" spc="-1" strike="noStrike">
              <a:latin typeface="Arial"/>
            </a:endParaRPr>
          </a:p>
        </p:txBody>
      </p:sp>
      <p:sp>
        <p:nvSpPr>
          <p:cNvPr id="505" name="CustomShape 4"/>
          <p:cNvSpPr/>
          <p:nvPr/>
        </p:nvSpPr>
        <p:spPr>
          <a:xfrm>
            <a:off x="5472000" y="1604520"/>
            <a:ext cx="4822920" cy="46584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001"/>
              </a:spcBef>
              <a:buClr>
                <a:srgbClr val="000000"/>
              </a:buClr>
              <a:buSzPct val="45000"/>
              <a:buFont typeface="Wingdings" charset="2"/>
              <a:buChar char=""/>
            </a:pPr>
            <a:r>
              <a:rPr b="0" lang="en-IN" sz="1800" spc="-1" strike="noStrike">
                <a:solidFill>
                  <a:srgbClr val="000000"/>
                </a:solidFill>
                <a:latin typeface="Trebuchet MS"/>
                <a:ea typeface="Trebuchet MS"/>
              </a:rPr>
              <a:t>In the above table, you have 500 Bananas. </a:t>
            </a:r>
            <a:endParaRPr b="0" lang="en-IN" sz="1800" spc="-1" strike="noStrike">
              <a:latin typeface="Arial"/>
            </a:endParaRPr>
          </a:p>
          <a:p>
            <a:pPr marL="432000" indent="-322920">
              <a:lnSpc>
                <a:spcPct val="100000"/>
              </a:lnSpc>
              <a:spcBef>
                <a:spcPts val="1001"/>
              </a:spcBef>
              <a:buClr>
                <a:srgbClr val="000000"/>
              </a:buClr>
              <a:buSzPct val="45000"/>
              <a:buFont typeface="Wingdings" charset="2"/>
              <a:buChar char=""/>
            </a:pPr>
            <a:r>
              <a:rPr b="0" lang="en-IN" sz="1800" spc="-1" strike="noStrike">
                <a:solidFill>
                  <a:srgbClr val="000000"/>
                </a:solidFill>
                <a:latin typeface="Trebuchet MS"/>
                <a:ea typeface="Trebuchet MS"/>
              </a:rPr>
              <a:t>Out of that 400 is long. So, P(Long | Banana) = 400/500 = 0.8.</a:t>
            </a:r>
            <a:endParaRPr b="0" lang="en-IN" sz="1800" spc="-1" strike="noStrike">
              <a:latin typeface="Arial"/>
            </a:endParaRPr>
          </a:p>
          <a:p>
            <a:pPr marL="432000" indent="-322920">
              <a:lnSpc>
                <a:spcPct val="100000"/>
              </a:lnSpc>
              <a:spcBef>
                <a:spcPts val="1001"/>
              </a:spcBef>
              <a:buClr>
                <a:srgbClr val="000000"/>
              </a:buClr>
              <a:buSzPct val="45000"/>
              <a:buFont typeface="Wingdings" charset="2"/>
              <a:buChar char=""/>
            </a:pPr>
            <a:r>
              <a:rPr b="1" lang="en-IN" sz="1800" spc="-1" strike="noStrike">
                <a:solidFill>
                  <a:srgbClr val="000000"/>
                </a:solidFill>
                <a:latin typeface="Trebuchet MS"/>
                <a:ea typeface="Trebuchet MS"/>
              </a:rPr>
              <a:t>Probability of Likelihood for Banana</a:t>
            </a:r>
            <a:endParaRPr b="0" lang="en-IN" sz="1800" spc="-1" strike="noStrike">
              <a:latin typeface="Arial"/>
            </a:endParaRPr>
          </a:p>
          <a:p>
            <a:pPr marL="432000" indent="-322920">
              <a:lnSpc>
                <a:spcPct val="100000"/>
              </a:lnSpc>
              <a:spcBef>
                <a:spcPts val="1001"/>
              </a:spcBef>
              <a:buClr>
                <a:srgbClr val="000000"/>
              </a:buClr>
              <a:buSzPct val="45000"/>
              <a:buFont typeface="Wingdings" charset="2"/>
              <a:buChar char=""/>
            </a:pPr>
            <a:r>
              <a:rPr b="0" lang="en-IN" sz="1800" spc="-1" strike="noStrike">
                <a:solidFill>
                  <a:srgbClr val="000000"/>
                </a:solidFill>
                <a:latin typeface="Trebuchet MS"/>
                <a:ea typeface="Trebuchet MS"/>
              </a:rPr>
              <a:t>P(x1=Long | Y=Banana) = 400 / 500 = 0.80</a:t>
            </a:r>
            <a:endParaRPr b="0" lang="en-IN" sz="1800" spc="-1" strike="noStrike">
              <a:latin typeface="Arial"/>
            </a:endParaRPr>
          </a:p>
          <a:p>
            <a:pPr marL="432000" indent="-322920">
              <a:lnSpc>
                <a:spcPct val="100000"/>
              </a:lnSpc>
              <a:spcBef>
                <a:spcPts val="1001"/>
              </a:spcBef>
              <a:buClr>
                <a:srgbClr val="000000"/>
              </a:buClr>
              <a:buSzPct val="45000"/>
              <a:buFont typeface="Wingdings" charset="2"/>
              <a:buChar char=""/>
            </a:pPr>
            <a:r>
              <a:rPr b="0" lang="en-IN" sz="1800" spc="-1" strike="noStrike">
                <a:solidFill>
                  <a:srgbClr val="000000"/>
                </a:solidFill>
                <a:latin typeface="Trebuchet MS"/>
                <a:ea typeface="Trebuchet MS"/>
              </a:rPr>
              <a:t>P(x2=Sweet | Y=Banana) = 350 / 500 = 0.70</a:t>
            </a:r>
            <a:endParaRPr b="0" lang="en-IN" sz="1800" spc="-1" strike="noStrike">
              <a:latin typeface="Arial"/>
            </a:endParaRPr>
          </a:p>
          <a:p>
            <a:pPr marL="432000" indent="-322920">
              <a:lnSpc>
                <a:spcPct val="100000"/>
              </a:lnSpc>
              <a:spcBef>
                <a:spcPts val="1001"/>
              </a:spcBef>
              <a:buClr>
                <a:srgbClr val="000000"/>
              </a:buClr>
              <a:buSzPct val="45000"/>
              <a:buFont typeface="Wingdings" charset="2"/>
              <a:buChar char=""/>
            </a:pPr>
            <a:r>
              <a:rPr b="0" lang="en-IN" sz="1800" spc="-1" strike="noStrike">
                <a:solidFill>
                  <a:srgbClr val="000000"/>
                </a:solidFill>
                <a:latin typeface="Trebuchet MS"/>
                <a:ea typeface="Trebuchet MS"/>
              </a:rPr>
              <a:t>P(x3=Yellow | Y=Banana) = 450 / 500 = 0.90</a:t>
            </a:r>
            <a:endParaRPr b="0" lang="en-IN"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1800" spc="-1" strike="noStrike">
                <a:solidFill>
                  <a:srgbClr val="000000"/>
                </a:solidFill>
                <a:latin typeface="Trebuchet MS"/>
                <a:ea typeface="Trebuchet MS"/>
              </a:rPr>
              <a:t>So, the overall probability of Likelihood of evidence for Banana = 0.8 * 0.7 * 0.9 = 0.504</a:t>
            </a:r>
            <a:endParaRPr b="0" lang="en-IN"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90c226"/>
                </a:solidFill>
                <a:latin typeface="Trebuchet MS"/>
                <a:ea typeface="DejaVu Sans"/>
              </a:rPr>
              <a:t>Naive Bayes Classification</a:t>
            </a:r>
            <a:endParaRPr b="0" lang="en-IN" sz="3600" spc="-1" strike="noStrike">
              <a:latin typeface="Arial"/>
            </a:endParaRPr>
          </a:p>
        </p:txBody>
      </p:sp>
      <p:sp>
        <p:nvSpPr>
          <p:cNvPr id="507" name="CustomShape 2"/>
          <p:cNvSpPr/>
          <p:nvPr/>
        </p:nvSpPr>
        <p:spPr>
          <a:xfrm>
            <a:off x="677160" y="1296000"/>
            <a:ext cx="8594280" cy="4743000"/>
          </a:xfrm>
          <a:prstGeom prst="rect">
            <a:avLst/>
          </a:prstGeom>
          <a:noFill/>
          <a:ln>
            <a:noFill/>
          </a:ln>
        </p:spPr>
        <p:style>
          <a:lnRef idx="0"/>
          <a:fillRef idx="0"/>
          <a:effectRef idx="0"/>
          <a:fontRef idx="minor"/>
        </p:style>
      </p:sp>
      <p:sp>
        <p:nvSpPr>
          <p:cNvPr id="508" name="CustomShape 3"/>
          <p:cNvSpPr/>
          <p:nvPr/>
        </p:nvSpPr>
        <p:spPr>
          <a:xfrm>
            <a:off x="216000" y="1604520"/>
            <a:ext cx="5110920" cy="45864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001"/>
              </a:spcBef>
              <a:buClr>
                <a:srgbClr val="000000"/>
              </a:buClr>
              <a:buSzPct val="45000"/>
              <a:buFont typeface="Wingdings" charset="2"/>
              <a:buChar char=""/>
            </a:pPr>
            <a:r>
              <a:rPr b="1" lang="en-IN" sz="2000" spc="-1" strike="noStrike">
                <a:solidFill>
                  <a:srgbClr val="0c11ff"/>
                </a:solidFill>
                <a:latin typeface="Trebuchet MS"/>
                <a:ea typeface="Trebuchet MS"/>
              </a:rPr>
              <a:t>Step 3: Compute the probability of likelihood of evidences that goes in the numerator.</a:t>
            </a:r>
            <a:endParaRPr b="0" lang="en-IN" sz="2000" spc="-1" strike="noStrike">
              <a:latin typeface="Arial"/>
            </a:endParaRPr>
          </a:p>
          <a:p>
            <a:pPr marL="432000" indent="-322920">
              <a:lnSpc>
                <a:spcPct val="100000"/>
              </a:lnSpc>
              <a:spcBef>
                <a:spcPts val="1001"/>
              </a:spcBef>
              <a:buClr>
                <a:srgbClr val="000000"/>
              </a:buClr>
              <a:buSzPct val="45000"/>
              <a:buFont typeface="Wingdings" charset="2"/>
              <a:buChar char=""/>
            </a:pPr>
            <a:r>
              <a:rPr b="0" lang="en-IN" sz="1800" spc="-1" strike="noStrike">
                <a:solidFill>
                  <a:srgbClr val="000000"/>
                </a:solidFill>
                <a:latin typeface="Trebuchet MS"/>
                <a:ea typeface="Trebuchet MS"/>
              </a:rPr>
              <a:t>It is the product of conditional probabilities of the 3 features.The  formula, it says P(X1 | Y=k). </a:t>
            </a:r>
            <a:endParaRPr b="0" lang="en-IN" sz="1800" spc="-1" strike="noStrike">
              <a:latin typeface="Arial"/>
            </a:endParaRPr>
          </a:p>
          <a:p>
            <a:pPr marL="432000" indent="-322920">
              <a:lnSpc>
                <a:spcPct val="100000"/>
              </a:lnSpc>
              <a:spcBef>
                <a:spcPts val="1001"/>
              </a:spcBef>
              <a:buClr>
                <a:srgbClr val="000000"/>
              </a:buClr>
              <a:buSzPct val="45000"/>
              <a:buFont typeface="Wingdings" charset="2"/>
              <a:buChar char=""/>
            </a:pPr>
            <a:r>
              <a:rPr b="0" lang="en-IN" sz="1800" spc="-1" strike="noStrike">
                <a:solidFill>
                  <a:srgbClr val="000000"/>
                </a:solidFill>
                <a:latin typeface="Trebuchet MS"/>
                <a:ea typeface="Trebuchet MS"/>
              </a:rPr>
              <a:t>Probability of likelihood for Orange</a:t>
            </a:r>
            <a:endParaRPr b="0" lang="en-IN" sz="1800" spc="-1" strike="noStrike">
              <a:latin typeface="Arial"/>
            </a:endParaRPr>
          </a:p>
        </p:txBody>
      </p:sp>
      <p:sp>
        <p:nvSpPr>
          <p:cNvPr id="509" name="CustomShape 4"/>
          <p:cNvSpPr/>
          <p:nvPr/>
        </p:nvSpPr>
        <p:spPr>
          <a:xfrm>
            <a:off x="5472000" y="1604520"/>
            <a:ext cx="4822920" cy="46584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001"/>
              </a:spcBef>
              <a:buClr>
                <a:srgbClr val="000000"/>
              </a:buClr>
              <a:buSzPct val="45000"/>
              <a:buFont typeface="Wingdings" charset="2"/>
              <a:buChar char=""/>
            </a:pPr>
            <a:r>
              <a:rPr b="0" lang="en-IN" sz="1800" spc="-1" strike="noStrike">
                <a:solidFill>
                  <a:srgbClr val="000000"/>
                </a:solidFill>
                <a:latin typeface="Trebuchet MS"/>
                <a:ea typeface="Trebuchet MS"/>
              </a:rPr>
              <a:t>In the above table, you have 300 Oranges. </a:t>
            </a:r>
            <a:endParaRPr b="0" lang="en-IN" sz="1800" spc="-1" strike="noStrike">
              <a:latin typeface="Arial"/>
            </a:endParaRPr>
          </a:p>
          <a:p>
            <a:pPr marL="432000" indent="-322920">
              <a:lnSpc>
                <a:spcPct val="100000"/>
              </a:lnSpc>
              <a:spcBef>
                <a:spcPts val="1001"/>
              </a:spcBef>
              <a:buClr>
                <a:srgbClr val="000000"/>
              </a:buClr>
              <a:buSzPct val="45000"/>
              <a:buFont typeface="Wingdings" charset="2"/>
              <a:buChar char=""/>
            </a:pPr>
            <a:r>
              <a:rPr b="1" lang="en-IN" sz="1800" spc="-1" strike="noStrike">
                <a:solidFill>
                  <a:srgbClr val="000000"/>
                </a:solidFill>
                <a:latin typeface="Trebuchet MS"/>
                <a:ea typeface="Trebuchet MS"/>
              </a:rPr>
              <a:t>Probability of Likelihood for Orange</a:t>
            </a:r>
            <a:endParaRPr b="0" lang="en-IN" sz="1800" spc="-1" strike="noStrike">
              <a:latin typeface="Arial"/>
            </a:endParaRPr>
          </a:p>
          <a:p>
            <a:pPr marL="432000" indent="-322920">
              <a:lnSpc>
                <a:spcPct val="100000"/>
              </a:lnSpc>
              <a:spcBef>
                <a:spcPts val="1001"/>
              </a:spcBef>
              <a:buClr>
                <a:srgbClr val="000000"/>
              </a:buClr>
              <a:buSzPct val="45000"/>
              <a:buFont typeface="Wingdings" charset="2"/>
              <a:buChar char=""/>
            </a:pPr>
            <a:r>
              <a:rPr b="0" lang="en-IN" sz="1800" spc="-1" strike="noStrike">
                <a:solidFill>
                  <a:srgbClr val="000000"/>
                </a:solidFill>
                <a:latin typeface="Trebuchet MS"/>
                <a:ea typeface="Trebuchet MS"/>
              </a:rPr>
              <a:t>P(x1=Long | Y=Orange) = 0 / 300 = 0</a:t>
            </a:r>
            <a:endParaRPr b="0" lang="en-IN" sz="1800" spc="-1" strike="noStrike">
              <a:latin typeface="Arial"/>
            </a:endParaRPr>
          </a:p>
          <a:p>
            <a:pPr marL="432000" indent="-322920">
              <a:lnSpc>
                <a:spcPct val="100000"/>
              </a:lnSpc>
              <a:spcBef>
                <a:spcPts val="1001"/>
              </a:spcBef>
              <a:buClr>
                <a:srgbClr val="000000"/>
              </a:buClr>
              <a:buSzPct val="45000"/>
              <a:buFont typeface="Wingdings" charset="2"/>
              <a:buChar char=""/>
            </a:pPr>
            <a:r>
              <a:rPr b="0" lang="en-IN" sz="1800" spc="-1" strike="noStrike">
                <a:solidFill>
                  <a:srgbClr val="000000"/>
                </a:solidFill>
                <a:latin typeface="Trebuchet MS"/>
                <a:ea typeface="Trebuchet MS"/>
              </a:rPr>
              <a:t>P(x2=Sweet | Y=Orange) = 150 / 300 = 0.50</a:t>
            </a:r>
            <a:endParaRPr b="0" lang="en-IN" sz="1800" spc="-1" strike="noStrike">
              <a:latin typeface="Arial"/>
            </a:endParaRPr>
          </a:p>
          <a:p>
            <a:pPr marL="432000" indent="-322920">
              <a:lnSpc>
                <a:spcPct val="100000"/>
              </a:lnSpc>
              <a:spcBef>
                <a:spcPts val="1001"/>
              </a:spcBef>
              <a:buClr>
                <a:srgbClr val="000000"/>
              </a:buClr>
              <a:buSzPct val="45000"/>
              <a:buFont typeface="Wingdings" charset="2"/>
              <a:buChar char=""/>
            </a:pPr>
            <a:r>
              <a:rPr b="0" lang="en-IN" sz="1800" spc="-1" strike="noStrike">
                <a:solidFill>
                  <a:srgbClr val="000000"/>
                </a:solidFill>
                <a:latin typeface="Trebuchet MS"/>
                <a:ea typeface="Trebuchet MS"/>
              </a:rPr>
              <a:t>P(x3=Yellow | Y=Orange) = 300 / 300 = 1</a:t>
            </a:r>
            <a:endParaRPr b="0" lang="en-IN"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1800" spc="-1" strike="noStrike">
                <a:solidFill>
                  <a:srgbClr val="000000"/>
                </a:solidFill>
                <a:latin typeface="Trebuchet MS"/>
                <a:ea typeface="Trebuchet MS"/>
              </a:rPr>
              <a:t>So, the overall probability of Likelihood of evidence for Banana = 0 * 0.5 * 1 = 0</a:t>
            </a:r>
            <a:endParaRPr b="0" lang="en-IN"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0" name="CustomShape 1"/>
          <p:cNvSpPr/>
          <p:nvPr/>
        </p:nvSpPr>
        <p:spPr>
          <a:xfrm>
            <a:off x="676800" y="216000"/>
            <a:ext cx="7817040" cy="1149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3600" spc="-1" strike="noStrike">
                <a:solidFill>
                  <a:srgbClr val="90c226"/>
                </a:solidFill>
                <a:latin typeface="Trebuchet MS"/>
                <a:ea typeface="DejaVu Sans"/>
              </a:rPr>
              <a:t>Naive Bayes Classification</a:t>
            </a:r>
            <a:endParaRPr b="0" lang="en-IN" sz="3600" spc="-1" strike="noStrike">
              <a:latin typeface="Arial"/>
            </a:endParaRPr>
          </a:p>
        </p:txBody>
      </p:sp>
      <p:sp>
        <p:nvSpPr>
          <p:cNvPr id="511" name="CustomShape 2"/>
          <p:cNvSpPr/>
          <p:nvPr/>
        </p:nvSpPr>
        <p:spPr>
          <a:xfrm>
            <a:off x="685080" y="1800000"/>
            <a:ext cx="4280760" cy="3918960"/>
          </a:xfrm>
          <a:prstGeom prst="rect">
            <a:avLst/>
          </a:prstGeom>
          <a:noFill/>
          <a:ln>
            <a:noFill/>
          </a:ln>
        </p:spPr>
        <p:style>
          <a:lnRef idx="0"/>
          <a:fillRef idx="0"/>
          <a:effectRef idx="0"/>
          <a:fontRef idx="minor"/>
        </p:style>
        <p:txBody>
          <a:bodyPr lIns="90000" rIns="90000" tIns="45000" bIns="45000">
            <a:normAutofit/>
          </a:bodyPr>
          <a:p>
            <a:pPr marL="343080" indent="-340560">
              <a:lnSpc>
                <a:spcPct val="100000"/>
              </a:lnSpc>
              <a:spcBef>
                <a:spcPts val="1001"/>
              </a:spcBef>
              <a:buClr>
                <a:srgbClr val="90c226"/>
              </a:buClr>
              <a:buSzPct val="80000"/>
              <a:buFont typeface="Wingdings 3" charset="2"/>
              <a:buChar char=""/>
            </a:pPr>
            <a:r>
              <a:rPr b="1" lang="en-IN" sz="1800" spc="-1" strike="noStrike">
                <a:solidFill>
                  <a:srgbClr val="0c11ff"/>
                </a:solidFill>
                <a:latin typeface="Trebuchet MS"/>
                <a:ea typeface="Trebuchet MS"/>
              </a:rPr>
              <a:t>Step 4: Substitute all the 3 equations into the Naive Bayes formula, to get the probability that it is a banana.</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IN" sz="1800" spc="-1" strike="noStrike">
                <a:solidFill>
                  <a:srgbClr val="000000"/>
                </a:solidFill>
                <a:latin typeface="Trebuchet MS"/>
                <a:ea typeface="Trebuchet MS"/>
              </a:rPr>
              <a:t>Similarly, you can compute the probabilities for ‘Orange’ and ‘Other fruit’. The denominator is the same for all 3 cases, so it’s optional to compute.</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IN" sz="1800" spc="-1" strike="noStrike">
                <a:solidFill>
                  <a:srgbClr val="000000"/>
                </a:solidFill>
                <a:latin typeface="Trebuchet MS"/>
                <a:ea typeface="Trebuchet MS"/>
              </a:rPr>
              <a:t>Clearly, Banana gets the highest probability, so that will be our predicted class.</a:t>
            </a:r>
            <a:endParaRPr b="0" lang="en-IN" sz="1800" spc="-1" strike="noStrike">
              <a:latin typeface="Arial"/>
            </a:endParaRPr>
          </a:p>
          <a:p>
            <a:pPr>
              <a:lnSpc>
                <a:spcPct val="100000"/>
              </a:lnSpc>
              <a:spcBef>
                <a:spcPts val="1001"/>
              </a:spcBef>
            </a:pPr>
            <a:endParaRPr b="0" lang="en-IN" sz="1800" spc="-1" strike="noStrike">
              <a:latin typeface="Arial"/>
            </a:endParaRPr>
          </a:p>
        </p:txBody>
      </p:sp>
      <p:pic>
        <p:nvPicPr>
          <p:cNvPr id="512" name="Picture 4" descr=""/>
          <p:cNvPicPr/>
          <p:nvPr/>
        </p:nvPicPr>
        <p:blipFill>
          <a:blip r:embed="rId1"/>
          <a:stretch/>
        </p:blipFill>
        <p:spPr>
          <a:xfrm>
            <a:off x="5256000" y="1728000"/>
            <a:ext cx="5969160" cy="417492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CustomShape 1"/>
          <p:cNvSpPr/>
          <p:nvPr/>
        </p:nvSpPr>
        <p:spPr>
          <a:xfrm>
            <a:off x="677160" y="609480"/>
            <a:ext cx="8594280" cy="1318320"/>
          </a:xfrm>
          <a:prstGeom prst="rect">
            <a:avLst/>
          </a:prstGeom>
          <a:noFill/>
          <a:ln>
            <a:noFill/>
          </a:ln>
        </p:spPr>
        <p:style>
          <a:lnRef idx="0"/>
          <a:fillRef idx="0"/>
          <a:effectRef idx="0"/>
          <a:fontRef idx="minor"/>
        </p:style>
        <p:txBody>
          <a:bodyPr lIns="0" rIns="0" tIns="0" bIns="0" anchor="ctr"/>
          <a:p>
            <a:pPr>
              <a:lnSpc>
                <a:spcPct val="100000"/>
              </a:lnSpc>
            </a:pPr>
            <a:r>
              <a:rPr b="1" lang="en-IN" sz="2800" spc="-1" strike="noStrike">
                <a:solidFill>
                  <a:srgbClr val="009353"/>
                </a:solidFill>
                <a:latin typeface="Trebuchet MS"/>
                <a:ea typeface="DejaVu Sans"/>
              </a:rPr>
              <a:t>Types of Naive Bayes</a:t>
            </a:r>
            <a:endParaRPr b="0" lang="en-IN" sz="2800" spc="-1" strike="noStrike">
              <a:latin typeface="Arial"/>
            </a:endParaRPr>
          </a:p>
        </p:txBody>
      </p:sp>
      <p:sp>
        <p:nvSpPr>
          <p:cNvPr id="514" name="CustomShape 2"/>
          <p:cNvSpPr/>
          <p:nvPr/>
        </p:nvSpPr>
        <p:spPr>
          <a:xfrm>
            <a:off x="677160" y="2160720"/>
            <a:ext cx="4192560" cy="387828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1" lang="en-IN" sz="2200" spc="-1" strike="noStrike">
                <a:solidFill>
                  <a:srgbClr val="404040"/>
                </a:solidFill>
                <a:latin typeface="Trebuchet MS"/>
                <a:ea typeface="DejaVu Sans"/>
              </a:rPr>
              <a:t>1. Gaussian Naive Bayes</a:t>
            </a:r>
            <a:endParaRPr b="0" lang="en-IN" sz="22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2200" spc="-1" strike="noStrike">
                <a:solidFill>
                  <a:srgbClr val="404040"/>
                </a:solidFill>
                <a:latin typeface="Trebuchet MS"/>
                <a:ea typeface="DejaVu Sans"/>
              </a:rPr>
              <a:t>2. Multinomial Naive Bayes</a:t>
            </a:r>
            <a:endParaRPr b="0" lang="en-IN" sz="22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2200" spc="-1" strike="noStrike">
                <a:solidFill>
                  <a:srgbClr val="404040"/>
                </a:solidFill>
                <a:latin typeface="Trebuchet MS"/>
                <a:ea typeface="Noto Sans CJK SC"/>
              </a:rPr>
              <a:t>3. Bernouli Naive Bayes</a:t>
            </a:r>
            <a:endParaRPr b="0" lang="en-IN" sz="2200" spc="-1" strike="noStrike">
              <a:latin typeface="Arial"/>
            </a:endParaRPr>
          </a:p>
        </p:txBody>
      </p:sp>
      <p:sp>
        <p:nvSpPr>
          <p:cNvPr id="515" name="CustomShape 3"/>
          <p:cNvSpPr/>
          <p:nvPr/>
        </p:nvSpPr>
        <p:spPr>
          <a:xfrm>
            <a:off x="5082120" y="2160720"/>
            <a:ext cx="4192560" cy="387828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1" lang="en-IN" sz="1800" spc="-1" strike="noStrike">
                <a:solidFill>
                  <a:srgbClr val="0c11ff"/>
                </a:solidFill>
                <a:latin typeface="Trebuchet MS"/>
                <a:ea typeface="Noto Sans CJK SC"/>
              </a:rPr>
              <a:t>1. Gaussian Naive Bayes</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1800" spc="-1" strike="noStrike">
                <a:solidFill>
                  <a:srgbClr val="000000"/>
                </a:solidFill>
                <a:latin typeface="Trebuchet MS"/>
                <a:ea typeface="Noto Sans CJK SC"/>
              </a:rPr>
              <a:t>When to use:</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1800" spc="-1" strike="noStrike">
                <a:solidFill>
                  <a:srgbClr val="000000"/>
                </a:solidFill>
                <a:latin typeface="Trebuchet MS"/>
                <a:ea typeface="Noto Sans CJK SC"/>
              </a:rPr>
              <a:t>When variables are continuous.</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1800" spc="-1" strike="noStrike">
                <a:solidFill>
                  <a:srgbClr val="000000"/>
                </a:solidFill>
                <a:latin typeface="Trebuchet MS"/>
                <a:ea typeface="Noto Sans CJK SC"/>
              </a:rPr>
              <a:t>Assumes normal distribution of variables</a:t>
            </a:r>
            <a:endParaRPr b="0" lang="en-IN"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CustomShape 1"/>
          <p:cNvSpPr/>
          <p:nvPr/>
        </p:nvSpPr>
        <p:spPr>
          <a:xfrm>
            <a:off x="677160" y="609480"/>
            <a:ext cx="8594280" cy="1318320"/>
          </a:xfrm>
          <a:prstGeom prst="rect">
            <a:avLst/>
          </a:prstGeom>
          <a:noFill/>
          <a:ln>
            <a:noFill/>
          </a:ln>
        </p:spPr>
        <p:style>
          <a:lnRef idx="0"/>
          <a:fillRef idx="0"/>
          <a:effectRef idx="0"/>
          <a:fontRef idx="minor"/>
        </p:style>
        <p:txBody>
          <a:bodyPr lIns="0" rIns="0" tIns="0" bIns="0" anchor="ctr"/>
          <a:p>
            <a:pPr>
              <a:lnSpc>
                <a:spcPct val="100000"/>
              </a:lnSpc>
            </a:pPr>
            <a:r>
              <a:rPr b="1" lang="en-IN" sz="2400" spc="-1" strike="noStrike">
                <a:solidFill>
                  <a:srgbClr val="009353"/>
                </a:solidFill>
                <a:latin typeface="Trebuchet MS"/>
                <a:ea typeface="DejaVu Sans"/>
              </a:rPr>
              <a:t>Probability Terminologies</a:t>
            </a:r>
            <a:endParaRPr b="0" lang="en-IN" sz="2400" spc="-1" strike="noStrike">
              <a:latin typeface="Arial"/>
            </a:endParaRPr>
          </a:p>
        </p:txBody>
      </p:sp>
      <p:sp>
        <p:nvSpPr>
          <p:cNvPr id="459" name="CustomShape 2"/>
          <p:cNvSpPr/>
          <p:nvPr/>
        </p:nvSpPr>
        <p:spPr>
          <a:xfrm>
            <a:off x="677160" y="2160720"/>
            <a:ext cx="4192560" cy="387828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0" lang="en-IN" sz="1400" spc="-1" strike="noStrike">
                <a:solidFill>
                  <a:srgbClr val="404040"/>
                </a:solidFill>
                <a:latin typeface="Trebuchet MS"/>
                <a:ea typeface="DejaVu Sans"/>
              </a:rPr>
              <a:t>An experiment is a situation involving chance or probability that leads to results called outcomes.</a:t>
            </a:r>
            <a:endParaRPr b="0" lang="en-IN" sz="14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1400" spc="-1" strike="noStrike">
                <a:solidFill>
                  <a:srgbClr val="404040"/>
                </a:solidFill>
                <a:latin typeface="Trebuchet MS"/>
                <a:ea typeface="DejaVu Sans"/>
              </a:rPr>
              <a:t>Experiment:</a:t>
            </a:r>
            <a:r>
              <a:rPr b="0" lang="en-IN" sz="1400" spc="-1" strike="noStrike">
                <a:solidFill>
                  <a:srgbClr val="404040"/>
                </a:solidFill>
                <a:latin typeface="Trebuchet MS"/>
                <a:ea typeface="DejaVu Sans"/>
              </a:rPr>
              <a:t> A coin is tossed, will get Head or Tail.</a:t>
            </a:r>
            <a:endParaRPr b="0" lang="en-IN" sz="14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1400" spc="-1" strike="noStrike">
                <a:solidFill>
                  <a:srgbClr val="404040"/>
                </a:solidFill>
                <a:latin typeface="Trebuchet MS"/>
                <a:ea typeface="DejaVu Sans"/>
              </a:rPr>
              <a:t>An event is one or more outcomes of an experiment.</a:t>
            </a:r>
            <a:endParaRPr b="0" lang="en-IN" sz="14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1400" spc="-1" strike="noStrike">
                <a:solidFill>
                  <a:srgbClr val="404040"/>
                </a:solidFill>
                <a:latin typeface="Trebuchet MS"/>
                <a:ea typeface="DejaVu Sans"/>
              </a:rPr>
              <a:t>Outcome</a:t>
            </a:r>
            <a:r>
              <a:rPr b="0" lang="en-IN" sz="1400" spc="-1" strike="noStrike">
                <a:solidFill>
                  <a:srgbClr val="404040"/>
                </a:solidFill>
                <a:latin typeface="Trebuchet MS"/>
                <a:ea typeface="DejaVu Sans"/>
              </a:rPr>
              <a:t> – Result of a single trial.</a:t>
            </a:r>
            <a:endParaRPr b="0" lang="en-IN" sz="14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1400" spc="-1" strike="noStrike">
                <a:solidFill>
                  <a:srgbClr val="404040"/>
                </a:solidFill>
                <a:latin typeface="Trebuchet MS"/>
                <a:ea typeface="DejaVu Sans"/>
              </a:rPr>
              <a:t>Probability- Likelihood of an event.</a:t>
            </a:r>
            <a:endParaRPr b="0" lang="en-IN" sz="14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1400" spc="-1" strike="noStrike">
                <a:solidFill>
                  <a:srgbClr val="404040"/>
                </a:solidFill>
                <a:latin typeface="Trebuchet MS"/>
                <a:ea typeface="DejaVu Sans"/>
              </a:rPr>
              <a:t>Example- 60% chance of it will rain today.</a:t>
            </a:r>
            <a:endParaRPr b="0" lang="en-IN" sz="14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1400" spc="-1" strike="noStrike">
                <a:solidFill>
                  <a:srgbClr val="404040"/>
                </a:solidFill>
                <a:latin typeface="Trebuchet MS"/>
                <a:ea typeface="DejaVu Sans"/>
              </a:rPr>
              <a:t>Probability of raining = 0.6</a:t>
            </a:r>
            <a:endParaRPr b="0" lang="en-IN" sz="1400" spc="-1" strike="noStrike">
              <a:latin typeface="Arial"/>
            </a:endParaRPr>
          </a:p>
        </p:txBody>
      </p:sp>
      <p:sp>
        <p:nvSpPr>
          <p:cNvPr id="460" name="CustomShape 3"/>
          <p:cNvSpPr/>
          <p:nvPr/>
        </p:nvSpPr>
        <p:spPr>
          <a:xfrm>
            <a:off x="5082120" y="2160720"/>
            <a:ext cx="4192560" cy="387828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1" lang="en-IN" sz="1800" spc="-1" strike="noStrike">
                <a:solidFill>
                  <a:srgbClr val="404040"/>
                </a:solidFill>
                <a:latin typeface="Trebuchet MS"/>
                <a:ea typeface="DejaVu Sans"/>
              </a:rPr>
              <a:t>Sample Space:</a:t>
            </a:r>
            <a:r>
              <a:rPr b="0" lang="en-IN" sz="1800" spc="-1" strike="noStrike">
                <a:solidFill>
                  <a:srgbClr val="404040"/>
                </a:solidFill>
                <a:latin typeface="Trebuchet MS"/>
                <a:ea typeface="DejaVu Sans"/>
              </a:rPr>
              <a:t> The set of all possible outcomes of an event is called the sample space.</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1800" spc="-1" strike="noStrike">
                <a:solidFill>
                  <a:srgbClr val="404040"/>
                </a:solidFill>
                <a:latin typeface="Trebuchet MS"/>
                <a:ea typeface="DejaVu Sans"/>
              </a:rPr>
              <a:t>Example:</a:t>
            </a:r>
            <a:r>
              <a:rPr b="0" lang="en-IN" sz="1800" spc="-1" strike="noStrike">
                <a:solidFill>
                  <a:srgbClr val="404040"/>
                </a:solidFill>
                <a:latin typeface="Trebuchet MS"/>
                <a:ea typeface="DejaVu Sans"/>
              </a:rPr>
              <a:t> For dice s1 = {1,2,3,4,5,6}, For tossing a coin s2 = {H,T}</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1800" spc="-1" strike="noStrike">
                <a:solidFill>
                  <a:srgbClr val="404040"/>
                </a:solidFill>
                <a:latin typeface="Trebuchet MS"/>
                <a:ea typeface="DejaVu Sans"/>
              </a:rPr>
              <a:t>Random variable: Takes random values with each value having some probability.</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1800" spc="-1" strike="noStrike">
                <a:solidFill>
                  <a:srgbClr val="404040"/>
                </a:solidFill>
                <a:latin typeface="Trebuchet MS"/>
                <a:ea typeface="DejaVu Sans"/>
              </a:rPr>
              <a:t>Exhaustive Events: A set of events are said to be exhaustive if at least one of the events must occur at any time.</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1800" spc="-1" strike="noStrike">
                <a:solidFill>
                  <a:srgbClr val="404040"/>
                </a:solidFill>
                <a:latin typeface="Trebuchet MS"/>
                <a:ea typeface="DejaVu Sans"/>
              </a:rPr>
              <a:t>A U B = S</a:t>
            </a:r>
            <a:endParaRPr b="0" lang="en-I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CustomShape 1"/>
          <p:cNvSpPr/>
          <p:nvPr/>
        </p:nvSpPr>
        <p:spPr>
          <a:xfrm>
            <a:off x="677160" y="609480"/>
            <a:ext cx="8594280" cy="1318320"/>
          </a:xfrm>
          <a:prstGeom prst="rect">
            <a:avLst/>
          </a:prstGeom>
          <a:noFill/>
          <a:ln>
            <a:noFill/>
          </a:ln>
        </p:spPr>
        <p:style>
          <a:lnRef idx="0"/>
          <a:fillRef idx="0"/>
          <a:effectRef idx="0"/>
          <a:fontRef idx="minor"/>
        </p:style>
        <p:txBody>
          <a:bodyPr lIns="0" rIns="0" tIns="0" bIns="0" anchor="ctr"/>
          <a:p>
            <a:pPr>
              <a:lnSpc>
                <a:spcPct val="100000"/>
              </a:lnSpc>
            </a:pPr>
            <a:r>
              <a:rPr b="1" lang="en-IN" sz="2800" spc="-1" strike="noStrike">
                <a:solidFill>
                  <a:srgbClr val="009353"/>
                </a:solidFill>
                <a:latin typeface="Trebuchet MS"/>
                <a:ea typeface="DejaVu Sans"/>
              </a:rPr>
              <a:t>Types of Naive Bayes</a:t>
            </a:r>
            <a:endParaRPr b="0" lang="en-IN" sz="2800" spc="-1" strike="noStrike">
              <a:latin typeface="Arial"/>
            </a:endParaRPr>
          </a:p>
        </p:txBody>
      </p:sp>
      <p:sp>
        <p:nvSpPr>
          <p:cNvPr id="517" name="CustomShape 2"/>
          <p:cNvSpPr/>
          <p:nvPr/>
        </p:nvSpPr>
        <p:spPr>
          <a:xfrm>
            <a:off x="677160" y="2160720"/>
            <a:ext cx="4192560" cy="387828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0" lang="en-IN" sz="2200" spc="-1" strike="noStrike">
                <a:solidFill>
                  <a:srgbClr val="000000"/>
                </a:solidFill>
                <a:latin typeface="Trebuchet MS"/>
                <a:ea typeface="DejaVu Sans"/>
              </a:rPr>
              <a:t>1. Gaussian Naive Bayes</a:t>
            </a:r>
            <a:endParaRPr b="0" lang="en-IN" sz="22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2200" spc="-1" strike="noStrike">
                <a:solidFill>
                  <a:srgbClr val="000000"/>
                </a:solidFill>
                <a:latin typeface="Trebuchet MS"/>
                <a:ea typeface="DejaVu Sans"/>
              </a:rPr>
              <a:t>2. Multinomial Naive Bayes</a:t>
            </a:r>
            <a:endParaRPr b="0" lang="en-IN" sz="22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2200" spc="-1" strike="noStrike">
                <a:solidFill>
                  <a:srgbClr val="000000"/>
                </a:solidFill>
                <a:latin typeface="Trebuchet MS"/>
                <a:ea typeface="Noto Sans CJK SC"/>
              </a:rPr>
              <a:t>3. Bernouli Naive Bayes</a:t>
            </a:r>
            <a:endParaRPr b="0" lang="en-IN" sz="2200" spc="-1" strike="noStrike">
              <a:latin typeface="Arial"/>
            </a:endParaRPr>
          </a:p>
        </p:txBody>
      </p:sp>
      <p:sp>
        <p:nvSpPr>
          <p:cNvPr id="518" name="CustomShape 3"/>
          <p:cNvSpPr/>
          <p:nvPr/>
        </p:nvSpPr>
        <p:spPr>
          <a:xfrm>
            <a:off x="5082120" y="2160720"/>
            <a:ext cx="4192560" cy="387828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1" lang="en-IN" sz="1800" spc="-1" strike="noStrike">
                <a:solidFill>
                  <a:srgbClr val="0c11ff"/>
                </a:solidFill>
                <a:latin typeface="Trebuchet MS"/>
                <a:ea typeface="Noto Sans CJK SC"/>
              </a:rPr>
              <a:t>2. Multinomial Naive Bayes </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2200" spc="-1" strike="noStrike">
                <a:solidFill>
                  <a:srgbClr val="000000"/>
                </a:solidFill>
                <a:latin typeface="Trebuchet MS"/>
                <a:ea typeface="Noto Sans CJK SC"/>
              </a:rPr>
              <a:t>When to use:</a:t>
            </a:r>
            <a:endParaRPr b="0" lang="en-IN" sz="22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2200" spc="-1" strike="noStrike">
                <a:solidFill>
                  <a:srgbClr val="000000"/>
                </a:solidFill>
                <a:latin typeface="Trebuchet MS"/>
                <a:ea typeface="Noto Sans CJK SC"/>
              </a:rPr>
              <a:t>When the features represents frequency.</a:t>
            </a:r>
            <a:endParaRPr b="0" lang="en-IN" sz="22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2200" spc="-1" strike="noStrike">
                <a:solidFill>
                  <a:srgbClr val="000000"/>
                </a:solidFill>
                <a:latin typeface="Trebuchet MS"/>
                <a:ea typeface="Noto Sans CJK SC"/>
              </a:rPr>
              <a:t>Ignores non-occurrence of features.</a:t>
            </a:r>
            <a:endParaRPr b="0" lang="en-IN" sz="2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CustomShape 1"/>
          <p:cNvSpPr/>
          <p:nvPr/>
        </p:nvSpPr>
        <p:spPr>
          <a:xfrm>
            <a:off x="677160" y="609480"/>
            <a:ext cx="8594280" cy="1318320"/>
          </a:xfrm>
          <a:prstGeom prst="rect">
            <a:avLst/>
          </a:prstGeom>
          <a:noFill/>
          <a:ln>
            <a:noFill/>
          </a:ln>
        </p:spPr>
        <p:style>
          <a:lnRef idx="0"/>
          <a:fillRef idx="0"/>
          <a:effectRef idx="0"/>
          <a:fontRef idx="minor"/>
        </p:style>
        <p:txBody>
          <a:bodyPr lIns="0" rIns="0" tIns="0" bIns="0" anchor="ctr"/>
          <a:p>
            <a:pPr>
              <a:lnSpc>
                <a:spcPct val="100000"/>
              </a:lnSpc>
            </a:pPr>
            <a:r>
              <a:rPr b="1" lang="en-IN" sz="2800" spc="-1" strike="noStrike">
                <a:solidFill>
                  <a:srgbClr val="009353"/>
                </a:solidFill>
                <a:latin typeface="Trebuchet MS"/>
                <a:ea typeface="DejaVu Sans"/>
              </a:rPr>
              <a:t>Types of Naive Bayes</a:t>
            </a:r>
            <a:endParaRPr b="0" lang="en-IN" sz="2800" spc="-1" strike="noStrike">
              <a:latin typeface="Arial"/>
            </a:endParaRPr>
          </a:p>
        </p:txBody>
      </p:sp>
      <p:sp>
        <p:nvSpPr>
          <p:cNvPr id="520" name="CustomShape 2"/>
          <p:cNvSpPr/>
          <p:nvPr/>
        </p:nvSpPr>
        <p:spPr>
          <a:xfrm>
            <a:off x="677160" y="2160720"/>
            <a:ext cx="4192560" cy="387828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0" lang="en-IN" sz="1800" spc="-1" strike="noStrike">
                <a:solidFill>
                  <a:srgbClr val="404040"/>
                </a:solidFill>
                <a:latin typeface="Trebuchet MS"/>
                <a:ea typeface="DejaVu Sans"/>
              </a:rPr>
              <a:t>1. Gaussian Naive Bayes</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1800" spc="-1" strike="noStrike">
                <a:solidFill>
                  <a:srgbClr val="404040"/>
                </a:solidFill>
                <a:latin typeface="Trebuchet MS"/>
                <a:ea typeface="DejaVu Sans"/>
              </a:rPr>
              <a:t>2. Multinomial Naive Bayes</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1800" spc="-1" strike="noStrike">
                <a:solidFill>
                  <a:srgbClr val="404040"/>
                </a:solidFill>
                <a:latin typeface="Trebuchet MS"/>
                <a:ea typeface="Noto Sans CJK SC"/>
              </a:rPr>
              <a:t>3. Bernouli Naive Bayes</a:t>
            </a:r>
            <a:endParaRPr b="0" lang="en-IN" sz="1800" spc="-1" strike="noStrike">
              <a:latin typeface="Arial"/>
            </a:endParaRPr>
          </a:p>
        </p:txBody>
      </p:sp>
      <p:sp>
        <p:nvSpPr>
          <p:cNvPr id="521" name="CustomShape 3"/>
          <p:cNvSpPr/>
          <p:nvPr/>
        </p:nvSpPr>
        <p:spPr>
          <a:xfrm>
            <a:off x="5082120" y="2160720"/>
            <a:ext cx="4192560" cy="387828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1" lang="en-IN" sz="1800" spc="-1" strike="noStrike">
                <a:solidFill>
                  <a:srgbClr val="0c11ff"/>
                </a:solidFill>
                <a:latin typeface="Trebuchet MS"/>
                <a:ea typeface="Noto Sans CJK SC"/>
              </a:rPr>
              <a:t>3. Bernouli Naive Bayes</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1800" spc="-1" strike="noStrike">
                <a:solidFill>
                  <a:srgbClr val="404040"/>
                </a:solidFill>
                <a:latin typeface="Trebuchet MS"/>
                <a:ea typeface="Noto Sans CJK SC"/>
              </a:rPr>
              <a:t>When to use:</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1800" spc="-1" strike="noStrike">
                <a:solidFill>
                  <a:srgbClr val="404040"/>
                </a:solidFill>
                <a:latin typeface="Trebuchet MS"/>
                <a:ea typeface="Noto Sans CJK SC"/>
              </a:rPr>
              <a:t>When features are binary</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1800" spc="-1" strike="noStrike">
                <a:solidFill>
                  <a:srgbClr val="404040"/>
                </a:solidFill>
                <a:latin typeface="Trebuchet MS"/>
                <a:ea typeface="Noto Sans CJK SC"/>
              </a:rPr>
              <a:t>Penalize non-occurrence of a feature.</a:t>
            </a:r>
            <a:endParaRPr b="0" lang="en-IN"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CustomShape 1"/>
          <p:cNvSpPr/>
          <p:nvPr/>
        </p:nvSpPr>
        <p:spPr>
          <a:xfrm>
            <a:off x="677160" y="609480"/>
            <a:ext cx="8594280" cy="1318320"/>
          </a:xfrm>
          <a:prstGeom prst="rect">
            <a:avLst/>
          </a:prstGeom>
          <a:noFill/>
          <a:ln>
            <a:noFill/>
          </a:ln>
        </p:spPr>
        <p:style>
          <a:lnRef idx="0"/>
          <a:fillRef idx="0"/>
          <a:effectRef idx="0"/>
          <a:fontRef idx="minor"/>
        </p:style>
        <p:txBody>
          <a:bodyPr lIns="0" rIns="0" tIns="0" bIns="0" anchor="ctr"/>
          <a:p>
            <a:pPr>
              <a:lnSpc>
                <a:spcPct val="100000"/>
              </a:lnSpc>
            </a:pPr>
            <a:r>
              <a:rPr b="1" lang="en-IN" sz="2800" spc="-1" strike="noStrike">
                <a:solidFill>
                  <a:srgbClr val="009353"/>
                </a:solidFill>
                <a:latin typeface="Trebuchet MS"/>
                <a:ea typeface="DejaVu Sans"/>
              </a:rPr>
              <a:t>Applications of Naive Bayes</a:t>
            </a:r>
            <a:endParaRPr b="0" lang="en-IN" sz="2800" spc="-1" strike="noStrike">
              <a:latin typeface="Arial"/>
            </a:endParaRPr>
          </a:p>
        </p:txBody>
      </p:sp>
      <p:sp>
        <p:nvSpPr>
          <p:cNvPr id="523" name="CustomShape 2"/>
          <p:cNvSpPr/>
          <p:nvPr/>
        </p:nvSpPr>
        <p:spPr>
          <a:xfrm>
            <a:off x="677160" y="2160720"/>
            <a:ext cx="8681040" cy="387828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0" lang="en-IN" sz="1800" spc="-1" strike="noStrike">
                <a:solidFill>
                  <a:srgbClr val="404040"/>
                </a:solidFill>
                <a:latin typeface="Trebuchet MS"/>
                <a:ea typeface="DejaVu Sans"/>
              </a:rPr>
              <a:t>There are 4 main applications:</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1800" spc="-1" strike="noStrike">
                <a:solidFill>
                  <a:srgbClr val="404040"/>
                </a:solidFill>
                <a:latin typeface="Trebuchet MS"/>
                <a:ea typeface="DejaVu Sans"/>
              </a:rPr>
              <a:t>1. Real-time prediction:</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1800" spc="-1" strike="noStrike">
                <a:solidFill>
                  <a:srgbClr val="404040"/>
                </a:solidFill>
                <a:latin typeface="Trebuchet MS"/>
                <a:ea typeface="DejaVu Sans"/>
              </a:rPr>
              <a:t>Easy and fast. So used for making predictions in real time.</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1800" spc="-1" strike="noStrike">
                <a:solidFill>
                  <a:srgbClr val="404040"/>
                </a:solidFill>
                <a:latin typeface="Trebuchet MS"/>
                <a:ea typeface="DejaVu Sans"/>
              </a:rPr>
              <a:t>2. Multi-class Prediction:</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1800" spc="-1" strike="noStrike">
                <a:solidFill>
                  <a:srgbClr val="404040"/>
                </a:solidFill>
                <a:latin typeface="Trebuchet MS"/>
                <a:ea typeface="DejaVu Sans"/>
              </a:rPr>
              <a:t>3. Text Classification/Spam filtering/Sentiment Analysis:</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1800" spc="-1" strike="noStrike">
                <a:solidFill>
                  <a:srgbClr val="404040"/>
                </a:solidFill>
                <a:latin typeface="Trebuchet MS"/>
                <a:ea typeface="DejaVu Sans"/>
              </a:rPr>
              <a:t>4.Recommendation System:</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1800" spc="-1" strike="noStrike">
                <a:solidFill>
                  <a:srgbClr val="000000"/>
                </a:solidFill>
                <a:latin typeface="Trebuchet MS"/>
                <a:ea typeface="DejaVu Sans"/>
              </a:rPr>
              <a:t>NB and collaborative filtering together builds a recommendation system that uses ML and data mining techniques to filter unseen information and predict whether a user would like a given resource or not.</a:t>
            </a:r>
            <a:endParaRPr b="0" lang="en-IN" sz="1800" spc="-1" strike="noStrike">
              <a:latin typeface="Arial"/>
            </a:endParaRPr>
          </a:p>
        </p:txBody>
      </p:sp>
      <p:sp>
        <p:nvSpPr>
          <p:cNvPr id="524" name="CustomShape 3"/>
          <p:cNvSpPr/>
          <p:nvPr/>
        </p:nvSpPr>
        <p:spPr>
          <a:xfrm>
            <a:off x="5082120" y="2160720"/>
            <a:ext cx="4192560" cy="3878280"/>
          </a:xfrm>
          <a:prstGeom prst="rect">
            <a:avLst/>
          </a:prstGeom>
          <a:noFill/>
          <a:ln>
            <a:noFill/>
          </a:ln>
        </p:spPr>
        <p:style>
          <a:lnRef idx="0"/>
          <a:fillRef idx="0"/>
          <a:effectRef idx="0"/>
          <a:fontRef idx="minor"/>
        </p:style>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CustomShape 1"/>
          <p:cNvSpPr/>
          <p:nvPr/>
        </p:nvSpPr>
        <p:spPr>
          <a:xfrm>
            <a:off x="720000" y="144000"/>
            <a:ext cx="8594280" cy="646920"/>
          </a:xfrm>
          <a:prstGeom prst="rect">
            <a:avLst/>
          </a:prstGeom>
          <a:noFill/>
          <a:ln>
            <a:noFill/>
          </a:ln>
        </p:spPr>
        <p:style>
          <a:lnRef idx="0"/>
          <a:fillRef idx="0"/>
          <a:effectRef idx="0"/>
          <a:fontRef idx="minor"/>
        </p:style>
        <p:txBody>
          <a:bodyPr lIns="90000" rIns="90000" tIns="45000" bIns="45000"/>
          <a:p>
            <a:pPr>
              <a:lnSpc>
                <a:spcPct val="100000"/>
              </a:lnSpc>
            </a:pPr>
            <a:r>
              <a:rPr b="1" lang="en-IN" sz="3600" spc="-1" strike="noStrike">
                <a:solidFill>
                  <a:srgbClr val="90c226"/>
                </a:solidFill>
                <a:latin typeface="Trebuchet MS"/>
                <a:ea typeface="DejaVu Sans"/>
              </a:rPr>
              <a:t>Smoothing</a:t>
            </a:r>
            <a:endParaRPr b="0" lang="en-IN" sz="3600" spc="-1" strike="noStrike">
              <a:latin typeface="Arial"/>
            </a:endParaRPr>
          </a:p>
        </p:txBody>
      </p:sp>
      <p:sp>
        <p:nvSpPr>
          <p:cNvPr id="526" name="CustomShape 2"/>
          <p:cNvSpPr/>
          <p:nvPr/>
        </p:nvSpPr>
        <p:spPr>
          <a:xfrm>
            <a:off x="677160" y="864000"/>
            <a:ext cx="5729040" cy="5542200"/>
          </a:xfrm>
          <a:prstGeom prst="rect">
            <a:avLst/>
          </a:prstGeom>
          <a:noFill/>
          <a:ln>
            <a:noFill/>
          </a:ln>
        </p:spPr>
        <p:style>
          <a:lnRef idx="0"/>
          <a:fillRef idx="0"/>
          <a:effectRef idx="0"/>
          <a:fontRef idx="minor"/>
        </p:style>
        <p:txBody>
          <a:bodyPr lIns="90000" rIns="90000" tIns="45000" bIns="45000">
            <a:normAutofit/>
          </a:bodyPr>
          <a:p>
            <a:pPr marL="343080" indent="-340560">
              <a:lnSpc>
                <a:spcPct val="100000"/>
              </a:lnSpc>
              <a:spcBef>
                <a:spcPts val="1001"/>
              </a:spcBef>
              <a:buClr>
                <a:srgbClr val="90c226"/>
              </a:buClr>
              <a:buSzPct val="80000"/>
              <a:buFont typeface="Wingdings 3" charset="2"/>
              <a:buChar char=""/>
            </a:pPr>
            <a:r>
              <a:rPr b="1" lang="en-IN" sz="1800" spc="-1" strike="noStrike">
                <a:solidFill>
                  <a:srgbClr val="404040"/>
                </a:solidFill>
                <a:latin typeface="Trebuchet MS"/>
                <a:ea typeface="DejaVu Sans"/>
              </a:rPr>
              <a:t>Laplace Correction:</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a:solidFill>
                  <a:srgbClr val="000000"/>
                </a:solidFill>
                <a:latin typeface="Trebuchet MS"/>
                <a:ea typeface="Trebuchet MS"/>
              </a:rPr>
              <a:t>The value of P(Orange | Long, Sweet and Yellow) was zero in the above example, because, P(Long | Orange) was zero. That is, there were no ‘Long’ oranges in the training data.</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a:solidFill>
                  <a:srgbClr val="000000"/>
                </a:solidFill>
                <a:latin typeface="Trebuchet MS"/>
                <a:ea typeface="Trebuchet MS"/>
              </a:rPr>
              <a:t>It makes sense, but when you have a model with many features, the entire probability will become zero</a:t>
            </a:r>
            <a:r>
              <a:rPr b="0" lang="en-IN" sz="1800" spc="-1" strike="noStrike">
                <a:solidFill>
                  <a:srgbClr val="000000"/>
                </a:solidFill>
                <a:latin typeface="Trebuchet MS"/>
                <a:ea typeface="Trebuchet MS"/>
              </a:rPr>
              <a:t> because one of the feature’s value was zero. </a:t>
            </a:r>
            <a:r>
              <a:rPr b="1" lang="en-IN" sz="1800" spc="-1" strike="noStrike">
                <a:solidFill>
                  <a:srgbClr val="130eff"/>
                </a:solidFill>
                <a:latin typeface="Trebuchet MS"/>
                <a:ea typeface="Trebuchet MS"/>
              </a:rPr>
              <a:t>To avoid this, we increase the count of the variable with zero to a small value (usually 1) in the numerator, so that the overall probability doesn’t become zero.</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a:solidFill>
                  <a:srgbClr val="000000"/>
                </a:solidFill>
                <a:latin typeface="Trebuchet MS"/>
                <a:ea typeface="Trebuchet MS"/>
              </a:rPr>
              <a:t>This correction is called ‘Laplace Correction’.</a:t>
            </a:r>
            <a:r>
              <a:rPr b="0" lang="en-IN" sz="1800" spc="-1" strike="noStrike">
                <a:solidFill>
                  <a:srgbClr val="000000"/>
                </a:solidFill>
                <a:latin typeface="Trebuchet MS"/>
                <a:ea typeface="Trebuchet MS"/>
              </a:rPr>
              <a:t> Most Naive Bayes model implementations accept this or an equivalent form of correction as a parameter.</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a:solidFill>
                  <a:srgbClr val="000000"/>
                </a:solidFill>
                <a:latin typeface="Trebuchet MS"/>
                <a:ea typeface="Trebuchet MS"/>
              </a:rPr>
              <a:t>One problem of the Laplace smoothing is that it may assign too much probability to unseen events. To address this problem, Laplace smoothing can be generalized to use ε instead of 1, where typically ε ∈[ 0 , 1. ]</a:t>
            </a:r>
            <a:endParaRPr b="0" lang="en-IN" sz="1800" spc="-1" strike="noStrike">
              <a:latin typeface="Arial"/>
            </a:endParaRPr>
          </a:p>
          <a:p>
            <a:pPr>
              <a:lnSpc>
                <a:spcPct val="100000"/>
              </a:lnSpc>
              <a:spcBef>
                <a:spcPts val="1001"/>
              </a:spcBef>
            </a:pPr>
            <a:endParaRPr b="0" lang="en-IN" sz="1800" spc="-1" strike="noStrike">
              <a:latin typeface="Arial"/>
            </a:endParaRPr>
          </a:p>
        </p:txBody>
      </p:sp>
      <p:pic>
        <p:nvPicPr>
          <p:cNvPr id="527" name="" descr=""/>
          <p:cNvPicPr/>
          <p:nvPr/>
        </p:nvPicPr>
        <p:blipFill>
          <a:blip r:embed="rId1"/>
          <a:stretch/>
        </p:blipFill>
        <p:spPr>
          <a:xfrm>
            <a:off x="6552000" y="1800000"/>
            <a:ext cx="3166200" cy="1582200"/>
          </a:xfrm>
          <a:prstGeom prst="rect">
            <a:avLst/>
          </a:prstGeom>
          <a:ln>
            <a:noFill/>
          </a:ln>
        </p:spPr>
      </p:pic>
      <p:pic>
        <p:nvPicPr>
          <p:cNvPr id="528" name="" descr=""/>
          <p:cNvPicPr/>
          <p:nvPr/>
        </p:nvPicPr>
        <p:blipFill>
          <a:blip r:embed="rId2"/>
          <a:stretch/>
        </p:blipFill>
        <p:spPr>
          <a:xfrm>
            <a:off x="6717240" y="3747600"/>
            <a:ext cx="2702520" cy="78804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9" name="CustomShape 1"/>
          <p:cNvSpPr/>
          <p:nvPr/>
        </p:nvSpPr>
        <p:spPr>
          <a:xfrm>
            <a:off x="720000" y="479520"/>
            <a:ext cx="8594280" cy="13183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1" lang="en-IN" sz="1800" spc="-1" strike="noStrike">
                <a:solidFill>
                  <a:srgbClr val="006c3b"/>
                </a:solidFill>
                <a:latin typeface="Trebuchet MS"/>
                <a:ea typeface="DejaVu Sans"/>
              </a:rPr>
              <a:t>Gaussian Naive Bayes</a:t>
            </a:r>
            <a:endParaRPr b="0" lang="en-IN" sz="1800" spc="-1" strike="noStrike">
              <a:latin typeface="Arial"/>
            </a:endParaRPr>
          </a:p>
        </p:txBody>
      </p:sp>
      <p:sp>
        <p:nvSpPr>
          <p:cNvPr id="530" name="CustomShape 2"/>
          <p:cNvSpPr/>
          <p:nvPr/>
        </p:nvSpPr>
        <p:spPr>
          <a:xfrm>
            <a:off x="144000" y="1080000"/>
            <a:ext cx="4488120" cy="4827600"/>
          </a:xfrm>
          <a:prstGeom prst="rect">
            <a:avLst/>
          </a:prstGeom>
          <a:noFill/>
          <a:ln>
            <a:noFill/>
          </a:ln>
        </p:spPr>
        <p:style>
          <a:lnRef idx="0"/>
          <a:fillRef idx="0"/>
          <a:effectRef idx="0"/>
          <a:fontRef idx="minor"/>
        </p:style>
        <p:txBody>
          <a:bodyPr lIns="90000" rIns="90000" tIns="45000" bIns="45000">
            <a:normAutofit/>
          </a:bodyPr>
          <a:p>
            <a:pPr marL="343080" indent="-340560">
              <a:lnSpc>
                <a:spcPct val="90000"/>
              </a:lnSpc>
              <a:spcBef>
                <a:spcPts val="1001"/>
              </a:spcBef>
              <a:buClr>
                <a:srgbClr val="90c226"/>
              </a:buClr>
              <a:buSzPct val="80000"/>
              <a:buFont typeface="Wingdings 3" charset="2"/>
              <a:buChar char=""/>
            </a:pPr>
            <a:r>
              <a:rPr b="1" lang="en-IN" sz="1600" spc="-1" strike="noStrike">
                <a:solidFill>
                  <a:srgbClr val="404040"/>
                </a:solidFill>
                <a:latin typeface="Trebuchet MS"/>
                <a:ea typeface="Trebuchet MS"/>
              </a:rPr>
              <a:t>But how to compute the probabilities when X is a continuous variable?</a:t>
            </a:r>
            <a:endParaRPr b="0" lang="en-IN" sz="1600" spc="-1" strike="noStrike">
              <a:latin typeface="Arial"/>
            </a:endParaRPr>
          </a:p>
          <a:p>
            <a:pPr marL="343080" indent="-340560">
              <a:lnSpc>
                <a:spcPct val="90000"/>
              </a:lnSpc>
              <a:spcBef>
                <a:spcPts val="1001"/>
              </a:spcBef>
              <a:buClr>
                <a:srgbClr val="90c226"/>
              </a:buClr>
              <a:buSzPct val="80000"/>
              <a:buFont typeface="Wingdings 3" charset="2"/>
              <a:buChar char=""/>
            </a:pPr>
            <a:r>
              <a:rPr b="0" lang="en-IN" sz="1600" spc="-1" strike="noStrike">
                <a:solidFill>
                  <a:srgbClr val="404040"/>
                </a:solidFill>
                <a:latin typeface="Trebuchet MS"/>
                <a:ea typeface="Trebuchet MS"/>
              </a:rPr>
              <a:t>If we assume that the X follows a particular distribution, then you can plug in the probability density function of that distribution to compute the probability of likelihoods.</a:t>
            </a:r>
            <a:endParaRPr b="0" lang="en-IN" sz="1600" spc="-1" strike="noStrike">
              <a:latin typeface="Arial"/>
            </a:endParaRPr>
          </a:p>
          <a:p>
            <a:pPr marL="343080" indent="-340560">
              <a:lnSpc>
                <a:spcPct val="90000"/>
              </a:lnSpc>
              <a:spcBef>
                <a:spcPts val="1001"/>
              </a:spcBef>
              <a:buClr>
                <a:srgbClr val="90c226"/>
              </a:buClr>
              <a:buSzPct val="80000"/>
              <a:buFont typeface="Wingdings 3" charset="2"/>
              <a:buChar char=""/>
            </a:pPr>
            <a:r>
              <a:rPr b="0" lang="en-IN" sz="1600" spc="-1" strike="noStrike">
                <a:solidFill>
                  <a:srgbClr val="404040"/>
                </a:solidFill>
                <a:latin typeface="Trebuchet MS"/>
                <a:ea typeface="Trebuchet MS"/>
              </a:rPr>
              <a:t>If you assume the X’s follow a Normal (Gaussian) Distribution, which is fairly common, we substitute the corresponding probability density of a Normal distribution and call it the Gaussian Naive Bayes. </a:t>
            </a:r>
            <a:endParaRPr b="0" lang="en-IN" sz="1600" spc="-1" strike="noStrike">
              <a:latin typeface="Arial"/>
            </a:endParaRPr>
          </a:p>
          <a:p>
            <a:pPr marL="343080" indent="-340560">
              <a:lnSpc>
                <a:spcPct val="90000"/>
              </a:lnSpc>
              <a:spcBef>
                <a:spcPts val="1001"/>
              </a:spcBef>
              <a:buClr>
                <a:srgbClr val="90c226"/>
              </a:buClr>
              <a:buSzPct val="80000"/>
              <a:buFont typeface="Wingdings 3" charset="2"/>
              <a:buChar char=""/>
            </a:pPr>
            <a:r>
              <a:rPr b="0" lang="en-IN" sz="1600" spc="-1" strike="noStrike">
                <a:solidFill>
                  <a:srgbClr val="404040"/>
                </a:solidFill>
                <a:latin typeface="Trebuchet MS"/>
                <a:ea typeface="Trebuchet MS"/>
              </a:rPr>
              <a:t>You need just the mean and variance of the X to compute this formula.</a:t>
            </a:r>
            <a:endParaRPr b="0" lang="en-IN" sz="1600" spc="-1" strike="noStrike">
              <a:latin typeface="Arial"/>
            </a:endParaRPr>
          </a:p>
          <a:p>
            <a:pPr>
              <a:lnSpc>
                <a:spcPct val="90000"/>
              </a:lnSpc>
              <a:spcBef>
                <a:spcPts val="1001"/>
              </a:spcBef>
            </a:pPr>
            <a:endParaRPr b="0" lang="en-IN" sz="1600" spc="-1" strike="noStrike">
              <a:latin typeface="Arial"/>
            </a:endParaRPr>
          </a:p>
        </p:txBody>
      </p:sp>
      <p:pic>
        <p:nvPicPr>
          <p:cNvPr id="531" name="Picture 4" descr=""/>
          <p:cNvPicPr/>
          <p:nvPr/>
        </p:nvPicPr>
        <p:blipFill>
          <a:blip r:embed="rId1"/>
          <a:stretch/>
        </p:blipFill>
        <p:spPr>
          <a:xfrm>
            <a:off x="4896000" y="720000"/>
            <a:ext cx="5902920" cy="1438560"/>
          </a:xfrm>
          <a:prstGeom prst="rect">
            <a:avLst/>
          </a:prstGeom>
          <a:ln>
            <a:noFill/>
          </a:ln>
        </p:spPr>
      </p:pic>
      <p:sp>
        <p:nvSpPr>
          <p:cNvPr id="532" name="CustomShape 3"/>
          <p:cNvSpPr/>
          <p:nvPr/>
        </p:nvSpPr>
        <p:spPr>
          <a:xfrm>
            <a:off x="4752000" y="2273400"/>
            <a:ext cx="9871200" cy="3628440"/>
          </a:xfrm>
          <a:prstGeom prst="rect">
            <a:avLst/>
          </a:prstGeom>
          <a:noFill/>
          <a:ln>
            <a:noFill/>
          </a:ln>
        </p:spPr>
        <p:style>
          <a:lnRef idx="0"/>
          <a:fillRef idx="0"/>
          <a:effectRef idx="0"/>
          <a:fontRef idx="minor"/>
        </p:style>
        <p:txBody>
          <a:bodyPr lIns="90000" rIns="90000" tIns="45000" bIns="45000"/>
          <a:p>
            <a:pPr>
              <a:lnSpc>
                <a:spcPct val="100000"/>
              </a:lnSpc>
              <a:spcBef>
                <a:spcPts val="1001"/>
              </a:spcBef>
            </a:pPr>
            <a:r>
              <a:rPr b="0" lang="en-IN" sz="1800" spc="-1" strike="noStrike">
                <a:solidFill>
                  <a:srgbClr val="404040"/>
                </a:solidFill>
                <a:latin typeface="Trebuchet MS"/>
                <a:ea typeface="Trebuchet MS"/>
              </a:rPr>
              <a:t>Where mu and sigma are the mean and variance </a:t>
            </a:r>
            <a:endParaRPr b="0" lang="en-IN" sz="1800" spc="-1" strike="noStrike">
              <a:latin typeface="Arial"/>
            </a:endParaRPr>
          </a:p>
          <a:p>
            <a:pPr>
              <a:lnSpc>
                <a:spcPct val="100000"/>
              </a:lnSpc>
              <a:spcBef>
                <a:spcPts val="1001"/>
              </a:spcBef>
            </a:pPr>
            <a:r>
              <a:rPr b="0" lang="en-IN" sz="1800" spc="-1" strike="noStrike">
                <a:solidFill>
                  <a:srgbClr val="404040"/>
                </a:solidFill>
                <a:latin typeface="Trebuchet MS"/>
                <a:ea typeface="Trebuchet MS"/>
              </a:rPr>
              <a:t>of the continuous X computed for a given class </a:t>
            </a:r>
            <a:endParaRPr b="0" lang="en-IN" sz="1800" spc="-1" strike="noStrike">
              <a:latin typeface="Arial"/>
            </a:endParaRPr>
          </a:p>
          <a:p>
            <a:pPr>
              <a:lnSpc>
                <a:spcPct val="100000"/>
              </a:lnSpc>
              <a:spcBef>
                <a:spcPts val="1001"/>
              </a:spcBef>
            </a:pPr>
            <a:r>
              <a:rPr b="0" lang="en-IN" sz="1800" spc="-1" strike="noStrike">
                <a:solidFill>
                  <a:srgbClr val="404040"/>
                </a:solidFill>
                <a:latin typeface="Trebuchet MS"/>
                <a:ea typeface="Trebuchet MS"/>
              </a:rPr>
              <a:t>‘</a:t>
            </a:r>
            <a:r>
              <a:rPr b="0" lang="en-IN" sz="1800" spc="-1" strike="noStrike">
                <a:solidFill>
                  <a:srgbClr val="404040"/>
                </a:solidFill>
                <a:latin typeface="Trebuchet MS"/>
                <a:ea typeface="Trebuchet MS"/>
              </a:rPr>
              <a:t>c’ (of Y).</a:t>
            </a:r>
            <a:endParaRPr b="0" lang="en-IN" sz="1800" spc="-1" strike="noStrike">
              <a:latin typeface="Arial"/>
            </a:endParaRPr>
          </a:p>
          <a:p>
            <a:pPr>
              <a:lnSpc>
                <a:spcPct val="100000"/>
              </a:lnSpc>
              <a:spcBef>
                <a:spcPts val="1001"/>
              </a:spcBef>
            </a:pPr>
            <a:r>
              <a:rPr b="0" lang="en-IN" sz="1800" spc="-1" strike="noStrike">
                <a:solidFill>
                  <a:srgbClr val="404040"/>
                </a:solidFill>
                <a:latin typeface="Trebuchet MS"/>
                <a:ea typeface="Trebuchet MS"/>
              </a:rPr>
              <a:t>To make the features more Gaussian like, you might </a:t>
            </a:r>
            <a:endParaRPr b="0" lang="en-IN" sz="1800" spc="-1" strike="noStrike">
              <a:latin typeface="Arial"/>
            </a:endParaRPr>
          </a:p>
          <a:p>
            <a:pPr>
              <a:lnSpc>
                <a:spcPct val="100000"/>
              </a:lnSpc>
              <a:spcBef>
                <a:spcPts val="1001"/>
              </a:spcBef>
            </a:pPr>
            <a:r>
              <a:rPr b="0" lang="en-IN" sz="1800" spc="-1" strike="noStrike">
                <a:solidFill>
                  <a:srgbClr val="404040"/>
                </a:solidFill>
                <a:latin typeface="Trebuchet MS"/>
                <a:ea typeface="Trebuchet MS"/>
              </a:rPr>
              <a:t>consider transforming the variable using something</a:t>
            </a:r>
            <a:endParaRPr b="0" lang="en-IN" sz="1800" spc="-1" strike="noStrike">
              <a:latin typeface="Arial"/>
            </a:endParaRPr>
          </a:p>
          <a:p>
            <a:pPr>
              <a:lnSpc>
                <a:spcPct val="100000"/>
              </a:lnSpc>
              <a:spcBef>
                <a:spcPts val="1001"/>
              </a:spcBef>
            </a:pPr>
            <a:r>
              <a:rPr b="0" lang="en-IN" sz="1800" spc="-1" strike="noStrike">
                <a:solidFill>
                  <a:srgbClr val="404040"/>
                </a:solidFill>
                <a:latin typeface="Trebuchet MS"/>
                <a:ea typeface="Trebuchet MS"/>
              </a:rPr>
              <a:t>like the</a:t>
            </a:r>
            <a:r>
              <a:rPr b="0" lang="en-IN" sz="1800" spc="-1" strike="noStrike">
                <a:solidFill>
                  <a:srgbClr val="21409a"/>
                </a:solidFill>
                <a:latin typeface="Trebuchet MS"/>
                <a:ea typeface="Trebuchet MS"/>
              </a:rPr>
              <a:t> </a:t>
            </a:r>
            <a:r>
              <a:rPr b="0" lang="en-IN" sz="1800" spc="-1" strike="noStrike" u="sng">
                <a:solidFill>
                  <a:srgbClr val="99ca3c"/>
                </a:solidFill>
                <a:uFillTx/>
                <a:latin typeface="Trebuchet MS"/>
                <a:ea typeface="Trebuchet MS"/>
                <a:hlinkClick r:id="rId2"/>
              </a:rPr>
              <a:t>Box-Cox</a:t>
            </a:r>
            <a:r>
              <a:rPr b="0" lang="en-IN" sz="1800" spc="-1" strike="noStrike">
                <a:solidFill>
                  <a:srgbClr val="404040"/>
                </a:solidFill>
                <a:latin typeface="Trebuchet MS"/>
                <a:ea typeface="Trebuchet MS"/>
              </a:rPr>
              <a:t> to achieve this.</a:t>
            </a:r>
            <a:endParaRPr b="0" lang="en-IN" sz="1800" spc="-1" strike="noStrike">
              <a:latin typeface="Arial"/>
            </a:endParaRPr>
          </a:p>
          <a:p>
            <a:pPr>
              <a:lnSpc>
                <a:spcPct val="100000"/>
              </a:lnSpc>
            </a:pPr>
            <a:endParaRPr b="0" lang="en-IN"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CustomShape 1"/>
          <p:cNvSpPr/>
          <p:nvPr/>
        </p:nvSpPr>
        <p:spPr>
          <a:xfrm>
            <a:off x="609480" y="273600"/>
            <a:ext cx="10970640" cy="1143000"/>
          </a:xfrm>
          <a:prstGeom prst="rect">
            <a:avLst/>
          </a:prstGeom>
          <a:noFill/>
          <a:ln>
            <a:noFill/>
          </a:ln>
        </p:spPr>
        <p:style>
          <a:lnRef idx="0"/>
          <a:fillRef idx="0"/>
          <a:effectRef idx="0"/>
          <a:fontRef idx="minor"/>
        </p:style>
        <p:txBody>
          <a:bodyPr lIns="0" rIns="0" tIns="0" bIns="0" anchor="ctr"/>
          <a:p>
            <a:pPr>
              <a:lnSpc>
                <a:spcPct val="100000"/>
              </a:lnSpc>
            </a:pPr>
            <a:r>
              <a:rPr b="1" lang="en-IN" sz="4400" spc="-1" strike="noStrike">
                <a:solidFill>
                  <a:srgbClr val="009353"/>
                </a:solidFill>
                <a:latin typeface="Arial"/>
                <a:ea typeface="DejaVu Sans"/>
              </a:rPr>
              <a:t>Advantages </a:t>
            </a:r>
            <a:endParaRPr b="0" lang="en-IN" sz="4400" spc="-1" strike="noStrike">
              <a:latin typeface="Arial"/>
            </a:endParaRPr>
          </a:p>
        </p:txBody>
      </p:sp>
      <p:sp>
        <p:nvSpPr>
          <p:cNvPr id="534" name="CustomShape 2"/>
          <p:cNvSpPr/>
          <p:nvPr/>
        </p:nvSpPr>
        <p:spPr>
          <a:xfrm>
            <a:off x="609480" y="1604520"/>
            <a:ext cx="5352480" cy="397548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Times New Roman"/>
                <a:ea typeface="DejaVu Sans"/>
              </a:rPr>
              <a:t>Easier to build and understand.</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Times New Roman"/>
                <a:ea typeface="DejaVu Sans"/>
              </a:rPr>
              <a:t>Faster than other algorithms.</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Times New Roman"/>
                <a:ea typeface="DejaVu Sans"/>
              </a:rPr>
              <a:t>Easily scalable.</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Times New Roman"/>
                <a:ea typeface="DejaVu Sans"/>
              </a:rPr>
              <a:t>Popular choice for text classification problems.</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Times New Roman"/>
                <a:ea typeface="DejaVu Sans"/>
              </a:rPr>
              <a:t>Naïve Bayes classifiers can handle missing values. </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Times New Roman"/>
                <a:ea typeface="DejaVu Sans"/>
              </a:rPr>
              <a:t>Naïve Bayes is also robust to irrelevant variables-variables that are distributed among all the classes whose effects are not pronounced.</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Times New Roman"/>
                <a:ea typeface="DejaVu Sans"/>
              </a:rPr>
              <a:t>The model is simple to implement even without using libraries. </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Times New Roman"/>
                <a:ea typeface="DejaVu Sans"/>
              </a:rPr>
              <a:t>The prediction is based on counting the occurrences of events, making the classifier efficient to run. </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Times New Roman"/>
                <a:ea typeface="DejaVu Sans"/>
              </a:rPr>
              <a:t>Naïve Bayes is computationally efficient and is able to handle high-dimensional data efficiently. </a:t>
            </a:r>
            <a:endParaRPr b="0" lang="en-IN" sz="2000" spc="-1" strike="noStrike">
              <a:latin typeface="Arial"/>
            </a:endParaRPr>
          </a:p>
        </p:txBody>
      </p:sp>
      <p:sp>
        <p:nvSpPr>
          <p:cNvPr id="535" name="CustomShape 3"/>
          <p:cNvSpPr/>
          <p:nvPr/>
        </p:nvSpPr>
        <p:spPr>
          <a:xfrm>
            <a:off x="5963760" y="1278720"/>
            <a:ext cx="4186440" cy="397548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The Naive Bayes classifier in many cases is competitive with other learning algorithms, including decision trees and neural networks.</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Naive Bayes performs better than decision trees on categorical data with many levels.</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More resistant to overfitting than decision trees with the presence of a smoothing techniques.</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Decision trees can handle categorical values but too many levels may result in a deep tree.</a:t>
            </a:r>
            <a:endParaRPr b="0" lang="en-IN" sz="20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CustomShape 1"/>
          <p:cNvSpPr/>
          <p:nvPr/>
        </p:nvSpPr>
        <p:spPr>
          <a:xfrm>
            <a:off x="609480" y="273600"/>
            <a:ext cx="10970640" cy="114300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9353"/>
                </a:solidFill>
                <a:latin typeface="Arial"/>
                <a:ea typeface="DejaVu Sans"/>
              </a:rPr>
              <a:t>Disadvantages</a:t>
            </a:r>
            <a:endParaRPr b="0" lang="en-IN" sz="4400" spc="-1" strike="noStrike">
              <a:latin typeface="Arial"/>
            </a:endParaRPr>
          </a:p>
        </p:txBody>
      </p:sp>
      <p:sp>
        <p:nvSpPr>
          <p:cNvPr id="537" name="CustomShape 2"/>
          <p:cNvSpPr/>
          <p:nvPr/>
        </p:nvSpPr>
        <p:spPr>
          <a:xfrm>
            <a:off x="609480" y="1604520"/>
            <a:ext cx="5352480" cy="397548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Trebuchet MS"/>
                <a:ea typeface="DejaVu Sans"/>
              </a:rPr>
              <a:t>If a categorical variable has a category (in the test data set), which was not observed in the training dataset, then model will assign 0 probability and will be unable to make a prediction.</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Trebuchet MS"/>
                <a:ea typeface="DejaVu Sans"/>
              </a:rPr>
              <a:t>This is known as ‘zero frequency’.</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Trebuchet MS"/>
                <a:ea typeface="DejaVu Sans"/>
              </a:rPr>
              <a:t>To solve this we can use the smoothing technique. e.g. Laplace estimation.</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Trebuchet MS"/>
                <a:ea typeface="DejaVu Sans"/>
              </a:rPr>
              <a:t>Naive Bayes is also known as bad estimator, so the probability outputs from predict_proba are not to be taken too seriously.</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Trebuchet MS"/>
                <a:ea typeface="DejaVu Sans"/>
              </a:rPr>
              <a:t>Another limitation of Naive Bayes is the assumption of independent predictors. In real life, it is almost impossible that we get a set of predictors which are completely independent.</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Trebuchet MS"/>
                <a:ea typeface="DejaVu Sans"/>
              </a:rPr>
              <a:t>It is sensitive to correlated variables because the algorithm may double count the effects. </a:t>
            </a:r>
            <a:endParaRPr b="0" lang="en-IN" sz="2000" spc="-1" strike="noStrike">
              <a:latin typeface="Arial"/>
            </a:endParaRPr>
          </a:p>
        </p:txBody>
      </p:sp>
      <p:sp>
        <p:nvSpPr>
          <p:cNvPr id="538" name="CustomShape 3"/>
          <p:cNvSpPr/>
          <p:nvPr/>
        </p:nvSpPr>
        <p:spPr>
          <a:xfrm>
            <a:off x="6231960" y="1604520"/>
            <a:ext cx="5352480" cy="397548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As an example, assume that people with low income and low credit tend to default. If the task is to score “default” based on both income and credit as two separate attributes, naïve Bayes would experience the double-counting effect on the default outcome, thus reducing the accuracy of the prediction.</a:t>
            </a:r>
            <a:endParaRPr b="0" lang="en-IN"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Probabilities are provided as part of the output for the prediction, naïve Bayes classifiers in general are not very reliable for probability estimation and should be used only for assigning class labels.</a:t>
            </a:r>
            <a:endParaRPr b="0" lang="en-IN"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Naïve Bayes in its simple form is used only with categorical variables. </a:t>
            </a:r>
            <a:endParaRPr b="0" lang="en-IN"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Any continuous variables should be converted into a categorical variable with the process known as discretization. </a:t>
            </a:r>
            <a:endParaRPr b="0" lang="en-IN"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Low Income: income &lt; $10,000</a:t>
            </a:r>
            <a:endParaRPr b="0" lang="en-IN"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Working Class: $10,000 ≤ income &lt; $50,000</a:t>
            </a:r>
            <a:endParaRPr b="0" lang="en-IN"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Middle Class: $50,000 ≤ income &lt; $1,000,000</a:t>
            </a:r>
            <a:endParaRPr b="0" lang="en-IN"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Upper Class: income ≥ $1,000,000</a:t>
            </a:r>
            <a:endParaRPr b="0" lang="en-IN" sz="32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90c226"/>
                </a:solidFill>
                <a:latin typeface="Trebuchet MS"/>
                <a:ea typeface="DejaVu Sans"/>
              </a:rPr>
              <a:t>Tips to improve the Model</a:t>
            </a:r>
            <a:endParaRPr b="0" lang="en-IN" sz="3600" spc="-1" strike="noStrike">
              <a:latin typeface="Arial"/>
            </a:endParaRPr>
          </a:p>
        </p:txBody>
      </p:sp>
      <p:sp>
        <p:nvSpPr>
          <p:cNvPr id="540" name="CustomShape 2"/>
          <p:cNvSpPr/>
          <p:nvPr/>
        </p:nvSpPr>
        <p:spPr>
          <a:xfrm>
            <a:off x="677160" y="2160720"/>
            <a:ext cx="8594280" cy="3878280"/>
          </a:xfrm>
          <a:prstGeom prst="rect">
            <a:avLst/>
          </a:prstGeom>
          <a:noFill/>
          <a:ln>
            <a:noFill/>
          </a:ln>
        </p:spPr>
        <p:style>
          <a:lnRef idx="0"/>
          <a:fillRef idx="0"/>
          <a:effectRef idx="0"/>
          <a:fontRef idx="minor"/>
        </p:style>
        <p:txBody>
          <a:bodyPr lIns="90000" rIns="90000" tIns="45000" bIns="45000">
            <a:normAutofit/>
          </a:bodyPr>
          <a:p>
            <a:pPr marL="343080" indent="-340560">
              <a:lnSpc>
                <a:spcPct val="100000"/>
              </a:lnSpc>
              <a:spcBef>
                <a:spcPts val="1001"/>
              </a:spcBef>
              <a:buClr>
                <a:srgbClr val="90c226"/>
              </a:buClr>
              <a:buSzPct val="80000"/>
              <a:buFont typeface="Wingdings 3" charset="2"/>
              <a:buChar char=""/>
            </a:pPr>
            <a:r>
              <a:rPr b="0" lang="en-IN" sz="1800" spc="-1" strike="noStrike">
                <a:solidFill>
                  <a:srgbClr val="404040"/>
                </a:solidFill>
                <a:latin typeface="Trebuchet MS"/>
                <a:ea typeface="Trebuchet MS"/>
              </a:rPr>
              <a:t>Try transforming the variables using transformations like BoxCox or YeoJohnson to make the features near Normal.</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IN" sz="1800" spc="-1" strike="noStrike">
                <a:solidFill>
                  <a:srgbClr val="404040"/>
                </a:solidFill>
                <a:latin typeface="Trebuchet MS"/>
                <a:ea typeface="Trebuchet MS"/>
              </a:rPr>
              <a:t>Try applying Laplace correction to handle records with zeros values in X variables.</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IN" sz="1800" spc="-1" strike="noStrike">
                <a:solidFill>
                  <a:srgbClr val="404040"/>
                </a:solidFill>
                <a:latin typeface="Trebuchet MS"/>
                <a:ea typeface="Trebuchet MS"/>
              </a:rPr>
              <a:t>Check for correlated features and try removing the highly correlated ones. Naive Bayes is based on the assumption that the features are independent.</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a:solidFill>
                  <a:srgbClr val="404040"/>
                </a:solidFill>
                <a:latin typeface="Trebuchet MS"/>
                <a:ea typeface="Trebuchet MS"/>
              </a:rPr>
              <a:t>Feature engineering.</a:t>
            </a:r>
            <a:r>
              <a:rPr b="0" lang="en-IN" sz="1800" spc="-1" strike="noStrike">
                <a:solidFill>
                  <a:srgbClr val="404040"/>
                </a:solidFill>
                <a:latin typeface="Trebuchet MS"/>
                <a:ea typeface="Trebuchet MS"/>
              </a:rPr>
              <a:t> Combining features (a product) to form new ones that makes intuitive sense might help.</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IN" sz="1800" spc="-1" strike="noStrike">
                <a:solidFill>
                  <a:srgbClr val="404040"/>
                </a:solidFill>
                <a:latin typeface="Trebuchet MS"/>
                <a:ea typeface="Trebuchet MS"/>
              </a:rPr>
              <a:t>Try providing more realistic prior probabilities to the algorithm based on knowledge from business, instead of letting the algo calculate the priors based on the training sample.</a:t>
            </a:r>
            <a:endParaRPr b="0" lang="en-IN" sz="1800" spc="-1" strike="noStrike">
              <a:latin typeface="Arial"/>
            </a:endParaRPr>
          </a:p>
          <a:p>
            <a:pPr>
              <a:lnSpc>
                <a:spcPct val="100000"/>
              </a:lnSpc>
              <a:spcBef>
                <a:spcPts val="1001"/>
              </a:spcBef>
            </a:pPr>
            <a:endParaRPr b="0" lang="en-IN"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90c226"/>
                </a:solidFill>
                <a:latin typeface="Trebuchet MS"/>
                <a:ea typeface="DejaVu Sans"/>
              </a:rPr>
              <a:t>References</a:t>
            </a:r>
            <a:endParaRPr b="0" lang="en-IN" sz="3600" spc="-1" strike="noStrike">
              <a:latin typeface="Arial"/>
            </a:endParaRPr>
          </a:p>
        </p:txBody>
      </p:sp>
      <p:sp>
        <p:nvSpPr>
          <p:cNvPr id="542" name="CustomShape 2"/>
          <p:cNvSpPr/>
          <p:nvPr/>
        </p:nvSpPr>
        <p:spPr>
          <a:xfrm>
            <a:off x="677160" y="2160720"/>
            <a:ext cx="8594280" cy="3878280"/>
          </a:xfrm>
          <a:prstGeom prst="rect">
            <a:avLst/>
          </a:prstGeom>
          <a:noFill/>
          <a:ln>
            <a:noFill/>
          </a:ln>
        </p:spPr>
        <p:style>
          <a:lnRef idx="0"/>
          <a:fillRef idx="0"/>
          <a:effectRef idx="0"/>
          <a:fontRef idx="minor"/>
        </p:style>
        <p:txBody>
          <a:bodyPr lIns="90000" rIns="90000" tIns="45000" bIns="45000">
            <a:normAutofit/>
          </a:bodyPr>
          <a:p>
            <a:pPr marL="343080" indent="-340560">
              <a:lnSpc>
                <a:spcPct val="100000"/>
              </a:lnSpc>
              <a:spcBef>
                <a:spcPts val="1001"/>
              </a:spcBef>
              <a:buClr>
                <a:srgbClr val="90c226"/>
              </a:buClr>
              <a:buSzPct val="80000"/>
              <a:buFont typeface="Wingdings 3" charset="2"/>
              <a:buChar char=""/>
            </a:pPr>
            <a:r>
              <a:rPr b="0" lang="en-IN" sz="1800" spc="-1" strike="noStrike">
                <a:solidFill>
                  <a:srgbClr val="404040"/>
                </a:solidFill>
                <a:latin typeface="Trebuchet MS"/>
                <a:ea typeface="Trebuchet MS"/>
              </a:rPr>
              <a:t>www.machinelearningplus.com</a:t>
            </a:r>
            <a:endParaRPr b="0" lang="en-IN" sz="1800" spc="-1" strike="noStrike">
              <a:latin typeface="Arial"/>
            </a:endParaRPr>
          </a:p>
          <a:p>
            <a:pPr>
              <a:lnSpc>
                <a:spcPct val="100000"/>
              </a:lnSpc>
              <a:spcBef>
                <a:spcPts val="1001"/>
              </a:spcBef>
            </a:pPr>
            <a:endParaRPr b="0" lang="en-IN" sz="1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CustomShape 1"/>
          <p:cNvSpPr/>
          <p:nvPr/>
        </p:nvSpPr>
        <p:spPr>
          <a:xfrm>
            <a:off x="677160" y="609480"/>
            <a:ext cx="8594280" cy="1318320"/>
          </a:xfrm>
          <a:prstGeom prst="rect">
            <a:avLst/>
          </a:prstGeom>
          <a:noFill/>
          <a:ln>
            <a:noFill/>
          </a:ln>
        </p:spPr>
        <p:style>
          <a:lnRef idx="0"/>
          <a:fillRef idx="0"/>
          <a:effectRef idx="0"/>
          <a:fontRef idx="minor"/>
        </p:style>
        <p:txBody>
          <a:bodyPr lIns="0" rIns="0" tIns="0" bIns="0" anchor="ctr"/>
          <a:p>
            <a:pPr>
              <a:lnSpc>
                <a:spcPct val="100000"/>
              </a:lnSpc>
            </a:pPr>
            <a:r>
              <a:rPr b="1" lang="en-IN" sz="2400" spc="-1" strike="noStrike">
                <a:solidFill>
                  <a:srgbClr val="009353"/>
                </a:solidFill>
                <a:latin typeface="Trebuchet MS"/>
                <a:ea typeface="DejaVu Sans"/>
              </a:rPr>
              <a:t>Terminologies</a:t>
            </a:r>
            <a:endParaRPr b="0" lang="en-IN" sz="2400" spc="-1" strike="noStrike">
              <a:latin typeface="Arial"/>
            </a:endParaRPr>
          </a:p>
        </p:txBody>
      </p:sp>
      <p:sp>
        <p:nvSpPr>
          <p:cNvPr id="462" name="CustomShape 2"/>
          <p:cNvSpPr/>
          <p:nvPr/>
        </p:nvSpPr>
        <p:spPr>
          <a:xfrm>
            <a:off x="677160" y="2160720"/>
            <a:ext cx="8594280" cy="387828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1" lang="en-IN" sz="1800" spc="-1" strike="noStrike">
                <a:solidFill>
                  <a:srgbClr val="404040"/>
                </a:solidFill>
                <a:latin typeface="Trebuchet MS"/>
                <a:ea typeface="DejaVu Sans"/>
              </a:rPr>
              <a:t>Independent Event:</a:t>
            </a:r>
            <a:r>
              <a:rPr b="0" lang="en-IN" sz="1800" spc="-1" strike="noStrike">
                <a:solidFill>
                  <a:srgbClr val="404040"/>
                </a:solidFill>
                <a:latin typeface="Trebuchet MS"/>
                <a:ea typeface="DejaVu Sans"/>
              </a:rPr>
              <a:t> Occurrence of one event does not have any effect on occurrence of another, then the two events are said to be </a:t>
            </a:r>
            <a:r>
              <a:rPr b="1" lang="en-IN" sz="1800" spc="-1" strike="noStrike">
                <a:solidFill>
                  <a:srgbClr val="404040"/>
                </a:solidFill>
                <a:latin typeface="Trebuchet MS"/>
                <a:ea typeface="DejaVu Sans"/>
              </a:rPr>
              <a:t>independent.</a:t>
            </a:r>
            <a:endParaRPr b="0" lang="en-IN" sz="18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2400" spc="-1" strike="noStrike">
                <a:solidFill>
                  <a:srgbClr val="130eff"/>
                </a:solidFill>
                <a:latin typeface="Trebuchet MS"/>
                <a:ea typeface="DejaVu Sans"/>
              </a:rPr>
              <a:t>P (A ∩ B) = P(AB) = P(A) * P(B)</a:t>
            </a:r>
            <a:endParaRPr b="0" lang="en-IN" sz="2400" spc="-1" strike="noStrike">
              <a:latin typeface="Arial"/>
            </a:endParaRPr>
          </a:p>
          <a:p>
            <a:pPr marL="432000" indent="-321840">
              <a:lnSpc>
                <a:spcPct val="100000"/>
              </a:lnSpc>
              <a:spcBef>
                <a:spcPts val="1417"/>
              </a:spcBef>
              <a:buClr>
                <a:srgbClr val="000000"/>
              </a:buClr>
              <a:buSzPct val="45000"/>
              <a:buFont typeface="Wingdings" charset="2"/>
              <a:buChar char=""/>
            </a:pPr>
            <a:r>
              <a:rPr b="1" lang="en-IN" sz="2400" spc="-1" strike="noStrike">
                <a:solidFill>
                  <a:srgbClr val="009353"/>
                </a:solidFill>
                <a:latin typeface="Trebuchet MS"/>
                <a:ea typeface="DejaVu Sans"/>
              </a:rPr>
              <a:t>Example:</a:t>
            </a:r>
            <a:r>
              <a:rPr b="1" lang="en-IN" sz="2400" spc="-1" strike="noStrike">
                <a:solidFill>
                  <a:srgbClr val="6a1816"/>
                </a:solidFill>
                <a:latin typeface="Trebuchet MS"/>
                <a:ea typeface="DejaVu Sans"/>
              </a:rPr>
              <a:t> Choosing a 3 from a deck of cards, replacing it, AND then choosing an ace as the second card.</a:t>
            </a:r>
            <a:endParaRPr b="0" lang="en-IN"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1" lang="en-IN" sz="3600" spc="-1" strike="noStrike">
                <a:solidFill>
                  <a:srgbClr val="90c226"/>
                </a:solidFill>
                <a:latin typeface="Trebuchet MS"/>
                <a:ea typeface="Trebuchet MS"/>
              </a:rPr>
              <a:t>Conditional Probability</a:t>
            </a:r>
            <a:br/>
            <a:endParaRPr b="0" lang="en-IN" sz="3600" spc="-1" strike="noStrike">
              <a:latin typeface="Arial"/>
            </a:endParaRPr>
          </a:p>
        </p:txBody>
      </p:sp>
      <p:sp>
        <p:nvSpPr>
          <p:cNvPr id="464" name="CustomShape 2"/>
          <p:cNvSpPr/>
          <p:nvPr/>
        </p:nvSpPr>
        <p:spPr>
          <a:xfrm>
            <a:off x="677160" y="1543680"/>
            <a:ext cx="8594280" cy="4494960"/>
          </a:xfrm>
          <a:prstGeom prst="rect">
            <a:avLst/>
          </a:prstGeom>
          <a:noFill/>
          <a:ln>
            <a:noFill/>
          </a:ln>
        </p:spPr>
        <p:style>
          <a:lnRef idx="0"/>
          <a:fillRef idx="0"/>
          <a:effectRef idx="0"/>
          <a:fontRef idx="minor"/>
        </p:style>
        <p:txBody>
          <a:bodyPr lIns="90000" rIns="90000" tIns="45000" bIns="45000">
            <a:normAutofit/>
          </a:bodyPr>
          <a:p>
            <a:pPr marL="343080" indent="-340560">
              <a:lnSpc>
                <a:spcPct val="100000"/>
              </a:lnSpc>
              <a:spcBef>
                <a:spcPts val="1001"/>
              </a:spcBef>
              <a:buClr>
                <a:srgbClr val="90c226"/>
              </a:buClr>
              <a:buSzPct val="80000"/>
              <a:buFont typeface="Wingdings 3" charset="2"/>
              <a:buChar char=""/>
            </a:pPr>
            <a:r>
              <a:rPr b="1" lang="en-IN" sz="1800" spc="-1" strike="noStrike" u="sng">
                <a:solidFill>
                  <a:srgbClr val="404040"/>
                </a:solidFill>
                <a:uFillTx/>
                <a:latin typeface="Trebuchet MS"/>
                <a:ea typeface="Trebuchet MS"/>
              </a:rPr>
              <a:t>Coin Toss and Fair Dice Example</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a:solidFill>
                  <a:srgbClr val="404040"/>
                </a:solidFill>
                <a:latin typeface="Trebuchet MS"/>
                <a:ea typeface="Trebuchet MS"/>
              </a:rPr>
              <a:t>Example 1:</a:t>
            </a:r>
            <a:r>
              <a:rPr b="0" lang="en-IN" sz="1800" spc="-1" strike="noStrike">
                <a:solidFill>
                  <a:srgbClr val="404040"/>
                </a:solidFill>
                <a:latin typeface="Trebuchet MS"/>
                <a:ea typeface="Trebuchet MS"/>
              </a:rPr>
              <a:t> When you flip a fair coin, there is an equal chance of getting either heads or tails. </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IN" sz="1800" spc="-1" strike="noStrike">
                <a:solidFill>
                  <a:srgbClr val="404040"/>
                </a:solidFill>
                <a:latin typeface="Trebuchet MS"/>
                <a:ea typeface="Trebuchet MS"/>
              </a:rPr>
              <a:t>P(H) = 50%.</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a:solidFill>
                  <a:srgbClr val="404040"/>
                </a:solidFill>
                <a:latin typeface="Trebuchet MS"/>
                <a:ea typeface="Trebuchet MS"/>
              </a:rPr>
              <a:t>Example 2: </a:t>
            </a:r>
            <a:r>
              <a:rPr b="0" lang="en-IN" sz="1800" spc="-1" strike="noStrike">
                <a:solidFill>
                  <a:srgbClr val="404040"/>
                </a:solidFill>
                <a:latin typeface="Trebuchet MS"/>
                <a:ea typeface="Trebuchet MS"/>
              </a:rPr>
              <a:t>The probability of getting a 1 when you roll a dice with 6 faces? </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IN" sz="1800" spc="-1" strike="noStrike">
                <a:solidFill>
                  <a:srgbClr val="404040"/>
                </a:solidFill>
                <a:latin typeface="Trebuchet MS"/>
                <a:ea typeface="Trebuchet MS"/>
              </a:rPr>
              <a:t>Assuming the dice is fair, the probability of 1/6 = 0.166.</a:t>
            </a:r>
            <a:endParaRPr b="0" lang="en-IN" sz="1800" spc="-1" strike="noStrike">
              <a:latin typeface="Arial"/>
            </a:endParaRPr>
          </a:p>
          <a:p>
            <a:pPr marL="343080" indent="-340560">
              <a:lnSpc>
                <a:spcPct val="100000"/>
              </a:lnSpc>
              <a:spcBef>
                <a:spcPts val="1417"/>
              </a:spcBef>
              <a:buClr>
                <a:srgbClr val="90c226"/>
              </a:buClr>
              <a:buSzPct val="80000"/>
              <a:buFont typeface="Wingdings 3" charset="2"/>
              <a:buChar char=""/>
            </a:pPr>
            <a:r>
              <a:rPr b="1" lang="en-IN" sz="1800" spc="-1" strike="noStrike">
                <a:solidFill>
                  <a:srgbClr val="404040"/>
                </a:solidFill>
                <a:latin typeface="Trebuchet MS"/>
                <a:ea typeface="Trebuchet MS"/>
              </a:rPr>
              <a:t>Example 3:</a:t>
            </a:r>
            <a:r>
              <a:rPr b="0" lang="en-IN" sz="1800" spc="-1" strike="noStrike">
                <a:solidFill>
                  <a:srgbClr val="404040"/>
                </a:solidFill>
                <a:latin typeface="Trebuchet MS"/>
                <a:ea typeface="Trebuchet MS"/>
              </a:rPr>
              <a:t> X ={1,2,3,4,5,6}, Occurrence of even number = 3/6 = 0.5</a:t>
            </a:r>
            <a:endParaRPr b="0" lang="en-IN" sz="1800" spc="-1" strike="noStrike">
              <a:latin typeface="Arial"/>
            </a:endParaRPr>
          </a:p>
          <a:p>
            <a:pPr marL="343080" indent="-340560">
              <a:lnSpc>
                <a:spcPct val="100000"/>
              </a:lnSpc>
              <a:spcBef>
                <a:spcPts val="1417"/>
              </a:spcBef>
              <a:buClr>
                <a:srgbClr val="90c226"/>
              </a:buClr>
              <a:buSzPct val="80000"/>
              <a:buFont typeface="Wingdings 3" charset="2"/>
              <a:buChar char=""/>
            </a:pPr>
            <a:r>
              <a:rPr b="1" lang="en-IN" sz="1800" spc="-1" strike="noStrike">
                <a:solidFill>
                  <a:srgbClr val="404040"/>
                </a:solidFill>
                <a:latin typeface="Trebuchet MS"/>
                <a:ea typeface="Trebuchet MS"/>
              </a:rPr>
              <a:t>Example  4: </a:t>
            </a:r>
            <a:r>
              <a:rPr b="0" lang="en-IN" sz="1800" spc="-1" strike="noStrike">
                <a:solidFill>
                  <a:srgbClr val="404040"/>
                </a:solidFill>
                <a:latin typeface="Trebuchet MS"/>
                <a:ea typeface="Trebuchet MS"/>
              </a:rPr>
              <a:t>Sums of pair of dice, X = {2,3,4,5,6,7,8,9,10,11,12}</a:t>
            </a:r>
            <a:endParaRPr b="0" lang="en-IN" sz="1800" spc="-1" strike="noStrike">
              <a:latin typeface="Arial"/>
            </a:endParaRPr>
          </a:p>
          <a:p>
            <a:pPr marL="343080" indent="-340560">
              <a:lnSpc>
                <a:spcPct val="100000"/>
              </a:lnSpc>
              <a:spcBef>
                <a:spcPts val="1417"/>
              </a:spcBef>
              <a:buClr>
                <a:srgbClr val="90c226"/>
              </a:buClr>
              <a:buSzPct val="80000"/>
              <a:buFont typeface="Wingdings 3" charset="2"/>
              <a:buChar char=""/>
            </a:pPr>
            <a:r>
              <a:rPr b="0" lang="en-IN" sz="1800" spc="-1" strike="noStrike">
                <a:solidFill>
                  <a:srgbClr val="404040"/>
                </a:solidFill>
                <a:latin typeface="Trebuchet MS"/>
                <a:ea typeface="Trebuchet MS"/>
              </a:rPr>
              <a:t>Probability of getting sum =6, will get sum of 6, 5 times, total sample space = 36</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IN" sz="1800" spc="-1" strike="noStrike">
                <a:solidFill>
                  <a:srgbClr val="404040"/>
                </a:solidFill>
                <a:latin typeface="Trebuchet MS"/>
                <a:ea typeface="Trebuchet MS"/>
              </a:rPr>
              <a:t>Probability of getting sum(6) = 5/36 </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u="sng">
                <a:solidFill>
                  <a:srgbClr val="404040"/>
                </a:solidFill>
                <a:uFillTx/>
                <a:latin typeface="Trebuchet MS"/>
                <a:ea typeface="Trebuchet MS"/>
              </a:rPr>
              <a:t>Playing Cards Example</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IN" sz="1800" spc="-1" strike="noStrike">
                <a:solidFill>
                  <a:srgbClr val="404040"/>
                </a:solidFill>
                <a:latin typeface="Trebuchet MS"/>
                <a:ea typeface="Trebuchet MS"/>
              </a:rPr>
              <a:t>If you pick a card from the deck, can you guess the probability of getting a queen given the card is a spade?</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a:solidFill>
                  <a:srgbClr val="6a1816"/>
                </a:solidFill>
                <a:latin typeface="Trebuchet MS"/>
                <a:ea typeface="Trebuchet MS"/>
              </a:rPr>
              <a:t>Condition is the card is a spade. </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a:solidFill>
                  <a:srgbClr val="404040"/>
                </a:solidFill>
                <a:latin typeface="Trebuchet MS"/>
                <a:ea typeface="Trebuchet MS"/>
              </a:rPr>
              <a:t>So, the denominator (eligible population) is 13 and not 52. </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a:solidFill>
                  <a:srgbClr val="404040"/>
                </a:solidFill>
                <a:latin typeface="Trebuchet MS"/>
                <a:ea typeface="Trebuchet MS"/>
              </a:rPr>
              <a:t>And since there is only one queen in spades, the probability it is a queen given the card is a spade is</a:t>
            </a:r>
            <a:r>
              <a:rPr b="1" lang="en-IN" sz="1800" spc="-1" strike="noStrike">
                <a:solidFill>
                  <a:srgbClr val="130eff"/>
                </a:solidFill>
                <a:latin typeface="Trebuchet MS"/>
                <a:ea typeface="Trebuchet MS"/>
              </a:rPr>
              <a:t> 1/13 = 0.077</a:t>
            </a: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CustomShape 1"/>
          <p:cNvSpPr/>
          <p:nvPr/>
        </p:nvSpPr>
        <p:spPr>
          <a:xfrm>
            <a:off x="764280" y="144000"/>
            <a:ext cx="8594280" cy="61308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90c226"/>
                </a:solidFill>
                <a:latin typeface="Trebuchet MS"/>
                <a:ea typeface="DejaVu Sans"/>
              </a:rPr>
              <a:t>Conditional Probability</a:t>
            </a:r>
            <a:endParaRPr b="0" lang="en-IN" sz="3600" spc="-1" strike="noStrike">
              <a:latin typeface="Arial"/>
            </a:endParaRPr>
          </a:p>
        </p:txBody>
      </p:sp>
      <p:sp>
        <p:nvSpPr>
          <p:cNvPr id="466" name="CustomShape 2"/>
          <p:cNvSpPr/>
          <p:nvPr/>
        </p:nvSpPr>
        <p:spPr>
          <a:xfrm>
            <a:off x="677160" y="1080000"/>
            <a:ext cx="8594280" cy="49590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p:txBody>
      </p:sp>
      <p:sp>
        <p:nvSpPr>
          <p:cNvPr id="467" name="CustomShape 3"/>
          <p:cNvSpPr/>
          <p:nvPr/>
        </p:nvSpPr>
        <p:spPr>
          <a:xfrm>
            <a:off x="609480" y="1080000"/>
            <a:ext cx="5353200" cy="45007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001"/>
              </a:spcBef>
              <a:buClr>
                <a:srgbClr val="000000"/>
              </a:buClr>
              <a:buSzPct val="45000"/>
              <a:buFont typeface="Wingdings" charset="2"/>
              <a:buChar char=""/>
            </a:pPr>
            <a:r>
              <a:rPr b="1" lang="en-IN" sz="1800" spc="-1" strike="noStrike">
                <a:solidFill>
                  <a:srgbClr val="404040"/>
                </a:solidFill>
                <a:latin typeface="Trebuchet MS"/>
                <a:ea typeface="Trebuchet MS"/>
              </a:rPr>
              <a:t>So, when we say the conditional probability of A given B, it denotes the probability of A occurring given that B has already occurred.</a:t>
            </a:r>
            <a:endParaRPr b="0" lang="en-IN" sz="1800" spc="-1" strike="noStrike">
              <a:latin typeface="Arial"/>
            </a:endParaRPr>
          </a:p>
          <a:p>
            <a:pPr marL="432000" indent="-322920">
              <a:lnSpc>
                <a:spcPct val="100000"/>
              </a:lnSpc>
              <a:spcBef>
                <a:spcPts val="1001"/>
              </a:spcBef>
              <a:buClr>
                <a:srgbClr val="000000"/>
              </a:buClr>
              <a:buSzPct val="45000"/>
              <a:buFont typeface="Wingdings" charset="2"/>
              <a:buChar char=""/>
            </a:pPr>
            <a:r>
              <a:rPr b="1" lang="en-IN" sz="1800" spc="-1" strike="noStrike">
                <a:solidFill>
                  <a:srgbClr val="95231f"/>
                </a:solidFill>
                <a:latin typeface="Trebuchet MS"/>
                <a:ea typeface="Trebuchet MS"/>
              </a:rPr>
              <a:t>Mathematically, Conditional probability of A given B can be computed as: </a:t>
            </a:r>
            <a:endParaRPr b="0" lang="en-IN" sz="1800" spc="-1" strike="noStrike">
              <a:latin typeface="Arial"/>
            </a:endParaRPr>
          </a:p>
          <a:p>
            <a:pPr marL="432000" indent="-322920">
              <a:lnSpc>
                <a:spcPct val="100000"/>
              </a:lnSpc>
              <a:spcBef>
                <a:spcPts val="1001"/>
              </a:spcBef>
              <a:buClr>
                <a:srgbClr val="000000"/>
              </a:buClr>
              <a:buSzPct val="45000"/>
              <a:buFont typeface="Wingdings" charset="2"/>
              <a:buChar char=""/>
            </a:pPr>
            <a:r>
              <a:rPr b="1" lang="en-IN" sz="2200" spc="-1" strike="noStrike">
                <a:solidFill>
                  <a:srgbClr val="130eff"/>
                </a:solidFill>
                <a:latin typeface="Trebuchet MS"/>
                <a:ea typeface="Trebuchet MS"/>
              </a:rPr>
              <a:t>P(A|B) = P(A AND B) / P(B)</a:t>
            </a:r>
            <a:endParaRPr b="0" lang="en-IN" sz="2200" spc="-1" strike="noStrike">
              <a:latin typeface="Arial"/>
            </a:endParaRPr>
          </a:p>
          <a:p>
            <a:pPr marL="432000" indent="-322920">
              <a:lnSpc>
                <a:spcPct val="100000"/>
              </a:lnSpc>
              <a:spcBef>
                <a:spcPts val="1001"/>
              </a:spcBef>
              <a:buClr>
                <a:srgbClr val="000000"/>
              </a:buClr>
              <a:buSzPct val="45000"/>
              <a:buFont typeface="Wingdings" charset="2"/>
              <a:buChar char=""/>
            </a:pPr>
            <a:r>
              <a:rPr b="1" lang="en-IN" sz="1800" spc="-1" strike="noStrike">
                <a:solidFill>
                  <a:srgbClr val="000000"/>
                </a:solidFill>
                <a:latin typeface="Trebuchet MS"/>
                <a:ea typeface="Trebuchet MS"/>
              </a:rPr>
              <a:t>Example:</a:t>
            </a:r>
            <a:r>
              <a:rPr b="0" lang="en-IN" sz="1800" spc="-1" strike="noStrike">
                <a:solidFill>
                  <a:srgbClr val="000000"/>
                </a:solidFill>
                <a:latin typeface="Trebuchet MS"/>
                <a:ea typeface="Trebuchet MS"/>
              </a:rPr>
              <a:t> Two standard dice with 6 sides are thrown and the faces are recorded. Given that the sum of the two faces equals to 10, what is the probability that the first throw equals to 5?</a:t>
            </a:r>
            <a:endParaRPr b="0" lang="en-IN" sz="1800" spc="-1" strike="noStrike">
              <a:latin typeface="Arial"/>
            </a:endParaRPr>
          </a:p>
        </p:txBody>
      </p:sp>
      <p:sp>
        <p:nvSpPr>
          <p:cNvPr id="468" name="CustomShape 4"/>
          <p:cNvSpPr/>
          <p:nvPr/>
        </p:nvSpPr>
        <p:spPr>
          <a:xfrm>
            <a:off x="5832000" y="864000"/>
            <a:ext cx="4462920" cy="47167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001"/>
              </a:spcBef>
              <a:buClr>
                <a:srgbClr val="000000"/>
              </a:buClr>
              <a:buSzPct val="45000"/>
              <a:buFont typeface="Wingdings" charset="2"/>
              <a:buChar char=""/>
            </a:pPr>
            <a:r>
              <a:rPr b="1" lang="en-IN" sz="1800" spc="-1" strike="noStrike">
                <a:solidFill>
                  <a:srgbClr val="000000"/>
                </a:solidFill>
                <a:latin typeface="Trebuchet MS"/>
                <a:ea typeface="Trebuchet MS"/>
              </a:rPr>
              <a:t>Solution:</a:t>
            </a:r>
            <a:r>
              <a:rPr b="0" lang="en-IN" sz="1800" spc="-1" strike="noStrike">
                <a:solidFill>
                  <a:srgbClr val="000000"/>
                </a:solidFill>
                <a:latin typeface="Trebuchet MS"/>
                <a:ea typeface="Trebuchet MS"/>
              </a:rPr>
              <a:t> This is conditional probability.</a:t>
            </a:r>
            <a:endParaRPr b="0" lang="en-IN" sz="1800" spc="-1" strike="noStrike">
              <a:latin typeface="Arial"/>
            </a:endParaRPr>
          </a:p>
          <a:p>
            <a:pPr marL="432000" indent="-322920">
              <a:lnSpc>
                <a:spcPct val="100000"/>
              </a:lnSpc>
              <a:spcBef>
                <a:spcPts val="1001"/>
              </a:spcBef>
              <a:buClr>
                <a:srgbClr val="000000"/>
              </a:buClr>
              <a:buSzPct val="45000"/>
              <a:buFont typeface="Wingdings" charset="2"/>
              <a:buChar char=""/>
            </a:pPr>
            <a:r>
              <a:rPr b="0" lang="en-IN" sz="1800" spc="-1" strike="noStrike">
                <a:solidFill>
                  <a:srgbClr val="000000"/>
                </a:solidFill>
                <a:latin typeface="Trebuchet MS"/>
                <a:ea typeface="Trebuchet MS"/>
              </a:rPr>
              <a:t>Let A denote the event for which the two faces sums to 10, and B the event for which the first throw equals 5.</a:t>
            </a:r>
            <a:endParaRPr b="0" lang="en-IN" sz="1800" spc="-1" strike="noStrike">
              <a:latin typeface="Arial"/>
            </a:endParaRPr>
          </a:p>
          <a:p>
            <a:pPr marL="432000" indent="-322920">
              <a:lnSpc>
                <a:spcPct val="100000"/>
              </a:lnSpc>
              <a:spcBef>
                <a:spcPts val="1001"/>
              </a:spcBef>
              <a:buClr>
                <a:srgbClr val="000000"/>
              </a:buClr>
              <a:buSzPct val="45000"/>
              <a:buFont typeface="Wingdings" charset="2"/>
              <a:buChar char=""/>
            </a:pPr>
            <a:r>
              <a:rPr b="0" lang="en-IN" sz="1800" spc="-1" strike="noStrike">
                <a:solidFill>
                  <a:srgbClr val="000000"/>
                </a:solidFill>
                <a:latin typeface="Trebuchet MS"/>
                <a:ea typeface="Trebuchet MS"/>
              </a:rPr>
              <a:t>Then the sample space for A= { (5,5),(4,6),(6,4) }.</a:t>
            </a:r>
            <a:endParaRPr b="0" lang="en-IN"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1800" spc="-1" strike="noStrike">
                <a:solidFill>
                  <a:srgbClr val="000000"/>
                </a:solidFill>
                <a:latin typeface="Trebuchet MS"/>
                <a:ea typeface="Trebuchet MS"/>
              </a:rPr>
              <a:t>The sample space for B = { (5,1),(5,2),(5,3),(5,4),(5,5),(5,6) }.</a:t>
            </a:r>
            <a:endParaRPr b="0" lang="en-IN"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1800" spc="-1" strike="noStrike">
                <a:solidFill>
                  <a:srgbClr val="000000"/>
                </a:solidFill>
                <a:latin typeface="Trebuchet MS"/>
                <a:ea typeface="Trebuchet MS"/>
              </a:rPr>
              <a:t>Therefore, A∩B={5,5}</a:t>
            </a:r>
            <a:endParaRPr b="0" lang="en-IN"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1800" spc="-1" strike="noStrike">
                <a:solidFill>
                  <a:srgbClr val="000000"/>
                </a:solidFill>
                <a:latin typeface="Trebuchet MS"/>
                <a:ea typeface="Trebuchet MS"/>
              </a:rPr>
              <a:t>P(B|A) = P(A∩B)/P(A)</a:t>
            </a:r>
            <a:endParaRPr b="0" lang="en-IN"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1800" spc="-1" strike="noStrike">
                <a:solidFill>
                  <a:srgbClr val="000000"/>
                </a:solidFill>
                <a:latin typeface="Trebuchet MS"/>
                <a:ea typeface="Trebuchet MS"/>
              </a:rPr>
              <a:t>P(A∩B) = 1/36 , P(A) = 3/36</a:t>
            </a:r>
            <a:endParaRPr b="0" lang="en-IN"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1800" spc="-1" strike="noStrike">
                <a:solidFill>
                  <a:srgbClr val="000000"/>
                </a:solidFill>
                <a:latin typeface="Trebuchet MS"/>
                <a:ea typeface="Trebuchet MS"/>
              </a:rPr>
              <a:t>P(B|A) = 1/36 over 3/36 = 1/3</a:t>
            </a:r>
            <a:endParaRPr b="0" lang="en-I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9"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IN" sz="3600" spc="-1" strike="noStrike">
                <a:solidFill>
                  <a:srgbClr val="90c226"/>
                </a:solidFill>
                <a:latin typeface="Trebuchet MS"/>
                <a:ea typeface="DejaVu Sans"/>
              </a:rPr>
              <a:t>Conditional Probability Example</a:t>
            </a:r>
            <a:endParaRPr b="0" lang="en-IN" sz="3600" spc="-1" strike="noStrike">
              <a:latin typeface="Arial"/>
            </a:endParaRPr>
          </a:p>
        </p:txBody>
      </p:sp>
      <p:pic>
        <p:nvPicPr>
          <p:cNvPr id="470" name="Picture 4" descr=""/>
          <p:cNvPicPr/>
          <p:nvPr/>
        </p:nvPicPr>
        <p:blipFill>
          <a:blip r:embed="rId1"/>
          <a:stretch/>
        </p:blipFill>
        <p:spPr>
          <a:xfrm>
            <a:off x="529560" y="1380600"/>
            <a:ext cx="4797360" cy="3154320"/>
          </a:xfrm>
          <a:prstGeom prst="rect">
            <a:avLst/>
          </a:prstGeom>
          <a:ln>
            <a:noFill/>
          </a:ln>
        </p:spPr>
      </p:pic>
      <p:sp>
        <p:nvSpPr>
          <p:cNvPr id="471" name="CustomShape 2"/>
          <p:cNvSpPr/>
          <p:nvPr/>
        </p:nvSpPr>
        <p:spPr>
          <a:xfrm>
            <a:off x="5472000" y="1224000"/>
            <a:ext cx="4708800" cy="4815000"/>
          </a:xfrm>
          <a:prstGeom prst="rect">
            <a:avLst/>
          </a:prstGeom>
          <a:noFill/>
          <a:ln>
            <a:noFill/>
          </a:ln>
        </p:spPr>
        <p:style>
          <a:lnRef idx="0"/>
          <a:fillRef idx="0"/>
          <a:effectRef idx="0"/>
          <a:fontRef idx="minor"/>
        </p:style>
        <p:txBody>
          <a:bodyPr lIns="90000" rIns="90000" tIns="45000" bIns="45000">
            <a:normAutofit/>
          </a:bodyPr>
          <a:p>
            <a:pPr marL="343080" indent="-340560">
              <a:lnSpc>
                <a:spcPct val="90000"/>
              </a:lnSpc>
              <a:spcBef>
                <a:spcPts val="1001"/>
              </a:spcBef>
              <a:buClr>
                <a:srgbClr val="90c226"/>
              </a:buClr>
              <a:buSzPct val="80000"/>
              <a:buFont typeface="Wingdings 3" charset="2"/>
              <a:buChar char=""/>
            </a:pPr>
            <a:r>
              <a:rPr b="1" lang="en-IN" sz="1800" spc="-1" strike="noStrike" u="sng">
                <a:solidFill>
                  <a:srgbClr val="404040"/>
                </a:solidFill>
                <a:uFillTx/>
                <a:latin typeface="Trebuchet MS"/>
                <a:ea typeface="Trebuchet MS"/>
              </a:rPr>
              <a:t>School Example</a:t>
            </a:r>
            <a:endParaRPr b="0" lang="en-IN" sz="1800" spc="-1" strike="noStrike">
              <a:latin typeface="Arial"/>
            </a:endParaRPr>
          </a:p>
          <a:p>
            <a:pPr marL="343080" indent="-340560">
              <a:lnSpc>
                <a:spcPct val="90000"/>
              </a:lnSpc>
              <a:spcBef>
                <a:spcPts val="1001"/>
              </a:spcBef>
              <a:buClr>
                <a:srgbClr val="90c226"/>
              </a:buClr>
              <a:buSzPct val="80000"/>
              <a:buFont typeface="Wingdings 3" charset="2"/>
              <a:buChar char=""/>
            </a:pPr>
            <a:r>
              <a:rPr b="0" lang="en-IN" sz="1800" spc="-1" strike="noStrike">
                <a:solidFill>
                  <a:srgbClr val="404040"/>
                </a:solidFill>
                <a:latin typeface="Trebuchet MS"/>
                <a:ea typeface="Trebuchet MS"/>
              </a:rPr>
              <a:t>Consider a school with a total population of 100 persons. These 100 persons can be seen either as ‘Students’ and ‘Teachers’ or as a population of ‘Males’ and ‘Females’.</a:t>
            </a:r>
            <a:endParaRPr b="0" lang="en-IN" sz="1800" spc="-1" strike="noStrike">
              <a:latin typeface="Arial"/>
            </a:endParaRPr>
          </a:p>
          <a:p>
            <a:pPr marL="343080" indent="-340560">
              <a:lnSpc>
                <a:spcPct val="90000"/>
              </a:lnSpc>
              <a:spcBef>
                <a:spcPts val="1001"/>
              </a:spcBef>
              <a:buClr>
                <a:srgbClr val="90c226"/>
              </a:buClr>
              <a:buSzPct val="80000"/>
              <a:buFont typeface="Wingdings 3" charset="2"/>
              <a:buChar char=""/>
            </a:pPr>
            <a:r>
              <a:rPr b="1" lang="en-IN" sz="1800" spc="-1" strike="noStrike">
                <a:solidFill>
                  <a:srgbClr val="404040"/>
                </a:solidFill>
                <a:latin typeface="Trebuchet MS"/>
                <a:ea typeface="Trebuchet MS"/>
              </a:rPr>
              <a:t>With the tabulation of the 100 people, what is the conditional probability that a certain member of the school is a ‘Teacher’ given that he is a ‘Man’?</a:t>
            </a: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2" name="CustomShape 1"/>
          <p:cNvSpPr/>
          <p:nvPr/>
        </p:nvSpPr>
        <p:spPr>
          <a:xfrm>
            <a:off x="677160" y="609480"/>
            <a:ext cx="8594280" cy="541440"/>
          </a:xfrm>
          <a:prstGeom prst="rect">
            <a:avLst/>
          </a:prstGeom>
          <a:noFill/>
          <a:ln>
            <a:noFill/>
          </a:ln>
        </p:spPr>
        <p:style>
          <a:lnRef idx="0"/>
          <a:fillRef idx="0"/>
          <a:effectRef idx="0"/>
          <a:fontRef idx="minor"/>
        </p:style>
        <p:txBody>
          <a:bodyPr lIns="90000" rIns="90000" tIns="45000" bIns="45000">
            <a:normAutofit/>
          </a:bodyPr>
          <a:p>
            <a:pPr>
              <a:lnSpc>
                <a:spcPct val="100000"/>
              </a:lnSpc>
            </a:pPr>
            <a:r>
              <a:rPr b="1" lang="en-IN" sz="4400" spc="-1" strike="noStrike">
                <a:solidFill>
                  <a:srgbClr val="90c226"/>
                </a:solidFill>
                <a:latin typeface="Trebuchet MS"/>
                <a:ea typeface="DejaVu Sans"/>
              </a:rPr>
              <a:t>Example</a:t>
            </a:r>
            <a:endParaRPr b="0" lang="en-IN" sz="4400" spc="-1" strike="noStrike">
              <a:latin typeface="Arial"/>
            </a:endParaRPr>
          </a:p>
        </p:txBody>
      </p:sp>
      <p:pic>
        <p:nvPicPr>
          <p:cNvPr id="473" name="Picture 4" descr=""/>
          <p:cNvPicPr/>
          <p:nvPr/>
        </p:nvPicPr>
        <p:blipFill>
          <a:blip r:embed="rId1"/>
          <a:stretch/>
        </p:blipFill>
        <p:spPr>
          <a:xfrm>
            <a:off x="432000" y="3201480"/>
            <a:ext cx="5280840" cy="829440"/>
          </a:xfrm>
          <a:prstGeom prst="rect">
            <a:avLst/>
          </a:prstGeom>
          <a:ln>
            <a:noFill/>
          </a:ln>
        </p:spPr>
      </p:pic>
      <p:sp>
        <p:nvSpPr>
          <p:cNvPr id="474" name="CustomShape 2"/>
          <p:cNvSpPr/>
          <p:nvPr/>
        </p:nvSpPr>
        <p:spPr>
          <a:xfrm>
            <a:off x="6068880" y="1152000"/>
            <a:ext cx="3722040" cy="4887000"/>
          </a:xfrm>
          <a:prstGeom prst="rect">
            <a:avLst/>
          </a:prstGeom>
          <a:noFill/>
          <a:ln>
            <a:noFill/>
          </a:ln>
        </p:spPr>
        <p:style>
          <a:lnRef idx="0"/>
          <a:fillRef idx="0"/>
          <a:effectRef idx="0"/>
          <a:fontRef idx="minor"/>
        </p:style>
        <p:txBody>
          <a:bodyPr lIns="90000" rIns="90000" tIns="45000" bIns="45000">
            <a:normAutofit/>
          </a:bodyPr>
          <a:p>
            <a:pPr marL="343080" indent="-340560">
              <a:lnSpc>
                <a:spcPct val="100000"/>
              </a:lnSpc>
              <a:spcBef>
                <a:spcPts val="1001"/>
              </a:spcBef>
              <a:buClr>
                <a:srgbClr val="90c226"/>
              </a:buClr>
              <a:buSzPct val="80000"/>
              <a:buFont typeface="Wingdings 3" charset="2"/>
              <a:buChar char=""/>
            </a:pPr>
            <a:r>
              <a:rPr b="0" lang="en-IN" sz="1500" spc="-1" strike="noStrike">
                <a:solidFill>
                  <a:srgbClr val="404040"/>
                </a:solidFill>
                <a:latin typeface="Trebuchet MS"/>
                <a:ea typeface="Trebuchet MS"/>
              </a:rPr>
              <a:t>T</a:t>
            </a:r>
            <a:r>
              <a:rPr b="1" lang="en-IN" sz="1800" spc="-1" strike="noStrike">
                <a:solidFill>
                  <a:srgbClr val="404040"/>
                </a:solidFill>
                <a:latin typeface="Trebuchet MS"/>
                <a:ea typeface="Trebuchet MS"/>
              </a:rPr>
              <a:t>o calculate this, you may intuitively filter the sub-population of 60 males and focus on the 12 (male) teachers.</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a:solidFill>
                  <a:srgbClr val="404040"/>
                </a:solidFill>
                <a:latin typeface="Trebuchet MS"/>
                <a:ea typeface="Trebuchet MS"/>
              </a:rPr>
              <a:t>So the required conditional probability P(Teacher | Male) = 12 / 60 = 0.2.</a:t>
            </a:r>
            <a:endParaRPr b="0" lang="en-IN" sz="1800" spc="-1" strike="noStrike">
              <a:latin typeface="Arial"/>
            </a:endParaRPr>
          </a:p>
          <a:p>
            <a:pPr>
              <a:lnSpc>
                <a:spcPct val="100000"/>
              </a:lnSpc>
              <a:spcBef>
                <a:spcPts val="1001"/>
              </a:spcBef>
            </a:pPr>
            <a:endParaRPr b="0" lang="en-IN" sz="1800" spc="-1" strike="noStrike">
              <a:latin typeface="Arial"/>
            </a:endParaRPr>
          </a:p>
        </p:txBody>
      </p:sp>
      <p:sp>
        <p:nvSpPr>
          <p:cNvPr id="475" name="CustomShape 3"/>
          <p:cNvSpPr/>
          <p:nvPr/>
        </p:nvSpPr>
        <p:spPr>
          <a:xfrm>
            <a:off x="648000" y="1584000"/>
            <a:ext cx="5419800" cy="19540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Trebuchet MS"/>
                <a:ea typeface="Trebuchet MS"/>
              </a:rPr>
              <a:t>Mathematically, Conditional probability of A given B can be computed as: </a:t>
            </a:r>
            <a:endParaRPr b="0" lang="en-IN" sz="1800" spc="-1" strike="noStrike">
              <a:latin typeface="Arial"/>
            </a:endParaRPr>
          </a:p>
          <a:p>
            <a:pPr>
              <a:lnSpc>
                <a:spcPct val="100000"/>
              </a:lnSpc>
            </a:pPr>
            <a:r>
              <a:rPr b="1" lang="en-IN" sz="1800" spc="-1" strike="noStrike">
                <a:solidFill>
                  <a:srgbClr val="000000"/>
                </a:solidFill>
                <a:latin typeface="Trebuchet MS"/>
                <a:ea typeface="Trebuchet MS"/>
              </a:rPr>
              <a:t>P(A|B) = P(A AND B) / P(B)</a:t>
            </a:r>
            <a:endParaRPr b="0" lang="en-IN" sz="1800" spc="-1" strike="noStrike">
              <a:latin typeface="Arial"/>
            </a:endParaRPr>
          </a:p>
          <a:p>
            <a:pPr>
              <a:lnSpc>
                <a:spcPct val="100000"/>
              </a:lnSpc>
            </a:pPr>
            <a:r>
              <a:rPr b="1" lang="en-IN" sz="1800" spc="-1" strike="noStrike">
                <a:solidFill>
                  <a:srgbClr val="000000"/>
                </a:solidFill>
                <a:latin typeface="Trebuchet MS"/>
                <a:ea typeface="Trebuchet MS"/>
              </a:rPr>
              <a:t>A : Teacher</a:t>
            </a:r>
            <a:endParaRPr b="0" lang="en-IN" sz="1800" spc="-1" strike="noStrike">
              <a:latin typeface="Arial"/>
            </a:endParaRPr>
          </a:p>
          <a:p>
            <a:pPr>
              <a:lnSpc>
                <a:spcPct val="100000"/>
              </a:lnSpc>
            </a:pPr>
            <a:r>
              <a:rPr b="1" lang="en-IN" sz="1800" spc="-1" strike="noStrike">
                <a:solidFill>
                  <a:srgbClr val="000000"/>
                </a:solidFill>
                <a:latin typeface="Trebuchet MS"/>
                <a:ea typeface="Trebuchet MS"/>
              </a:rPr>
              <a:t>B: Male (Condition)</a:t>
            </a:r>
            <a:endParaRPr b="0" lang="en-IN"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6" name="CustomShape 1"/>
          <p:cNvSpPr/>
          <p:nvPr/>
        </p:nvSpPr>
        <p:spPr>
          <a:xfrm>
            <a:off x="677160" y="216000"/>
            <a:ext cx="8594280" cy="10069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1" lang="en-IN" sz="4400" spc="-1" strike="noStrike">
                <a:solidFill>
                  <a:srgbClr val="90c226"/>
                </a:solidFill>
                <a:latin typeface="Trebuchet MS"/>
                <a:ea typeface="DejaVu Sans"/>
              </a:rPr>
              <a:t>Bayes Rule</a:t>
            </a:r>
            <a:endParaRPr b="0" lang="en-IN" sz="4400" spc="-1" strike="noStrike">
              <a:latin typeface="Arial"/>
            </a:endParaRPr>
          </a:p>
        </p:txBody>
      </p:sp>
      <p:sp>
        <p:nvSpPr>
          <p:cNvPr id="477" name="CustomShape 2"/>
          <p:cNvSpPr/>
          <p:nvPr/>
        </p:nvSpPr>
        <p:spPr>
          <a:xfrm>
            <a:off x="677160" y="1512000"/>
            <a:ext cx="3954960" cy="4395600"/>
          </a:xfrm>
          <a:prstGeom prst="rect">
            <a:avLst/>
          </a:prstGeom>
          <a:noFill/>
          <a:ln>
            <a:noFill/>
          </a:ln>
        </p:spPr>
        <p:style>
          <a:lnRef idx="0"/>
          <a:fillRef idx="0"/>
          <a:effectRef idx="0"/>
          <a:fontRef idx="minor"/>
        </p:style>
        <p:txBody>
          <a:bodyPr lIns="90000" rIns="90000" tIns="45000" bIns="45000">
            <a:normAutofit/>
          </a:bodyPr>
          <a:p>
            <a:pPr marL="343080" indent="-340560">
              <a:lnSpc>
                <a:spcPct val="100000"/>
              </a:lnSpc>
              <a:spcBef>
                <a:spcPts val="1001"/>
              </a:spcBef>
              <a:buClr>
                <a:srgbClr val="90c226"/>
              </a:buClr>
              <a:buSzPct val="80000"/>
              <a:buFont typeface="Wingdings 3" charset="2"/>
              <a:buChar char=""/>
            </a:pPr>
            <a:r>
              <a:rPr b="1" lang="en-IN" sz="1800" spc="-1" strike="noStrike">
                <a:solidFill>
                  <a:srgbClr val="404040"/>
                </a:solidFill>
                <a:latin typeface="Trebuchet MS"/>
                <a:ea typeface="Trebuchet MS"/>
              </a:rPr>
              <a:t>Likewise, the conditional probability of B given A can be computed. </a:t>
            </a:r>
            <a:endParaRPr b="0" lang="en-IN"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IN" sz="1800" spc="-1" strike="noStrike">
                <a:solidFill>
                  <a:srgbClr val="404040"/>
                </a:solidFill>
                <a:latin typeface="Trebuchet MS"/>
                <a:ea typeface="Trebuchet MS"/>
              </a:rPr>
              <a:t>The Bayes Rule that we use for Naive Bayes, can be derived from these two notations.</a:t>
            </a:r>
            <a:endParaRPr b="0" lang="en-IN" sz="1800" spc="-1" strike="noStrike">
              <a:latin typeface="Arial"/>
            </a:endParaRPr>
          </a:p>
        </p:txBody>
      </p:sp>
      <p:pic>
        <p:nvPicPr>
          <p:cNvPr id="478" name="Picture 4" descr=""/>
          <p:cNvPicPr/>
          <p:nvPr/>
        </p:nvPicPr>
        <p:blipFill>
          <a:blip r:embed="rId1"/>
          <a:stretch/>
        </p:blipFill>
        <p:spPr>
          <a:xfrm>
            <a:off x="4968000" y="1440000"/>
            <a:ext cx="4678920" cy="16549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1" lang="en-IN" sz="4000" spc="-1" strike="noStrike">
                <a:solidFill>
                  <a:srgbClr val="90c226"/>
                </a:solidFill>
                <a:latin typeface="Trebuchet MS"/>
                <a:ea typeface="Trebuchet MS"/>
              </a:rPr>
              <a:t> </a:t>
            </a:r>
            <a:r>
              <a:rPr b="1" lang="en-IN" sz="4000" spc="-1" strike="noStrike">
                <a:solidFill>
                  <a:srgbClr val="90c226"/>
                </a:solidFill>
                <a:latin typeface="Trebuchet MS"/>
                <a:ea typeface="Trebuchet MS"/>
              </a:rPr>
              <a:t>The Bayes Rule</a:t>
            </a:r>
            <a:endParaRPr b="0" lang="en-IN" sz="4000" spc="-1" strike="noStrike">
              <a:latin typeface="Arial"/>
            </a:endParaRPr>
          </a:p>
        </p:txBody>
      </p:sp>
      <p:sp>
        <p:nvSpPr>
          <p:cNvPr id="480" name="CustomShape 2"/>
          <p:cNvSpPr/>
          <p:nvPr/>
        </p:nvSpPr>
        <p:spPr>
          <a:xfrm>
            <a:off x="677160" y="1512000"/>
            <a:ext cx="9041760" cy="3454920"/>
          </a:xfrm>
          <a:prstGeom prst="rect">
            <a:avLst/>
          </a:prstGeom>
          <a:noFill/>
          <a:ln>
            <a:noFill/>
          </a:ln>
        </p:spPr>
        <p:style>
          <a:lnRef idx="0"/>
          <a:fillRef idx="0"/>
          <a:effectRef idx="0"/>
          <a:fontRef idx="minor"/>
        </p:style>
        <p:txBody>
          <a:bodyPr lIns="90000" rIns="90000" tIns="45000" bIns="45000">
            <a:normAutofit/>
          </a:bodyPr>
          <a:p>
            <a:pPr marL="343080" indent="-340560">
              <a:lnSpc>
                <a:spcPct val="100000"/>
              </a:lnSpc>
              <a:spcBef>
                <a:spcPts val="1001"/>
              </a:spcBef>
              <a:buClr>
                <a:srgbClr val="90c226"/>
              </a:buClr>
              <a:buSzPct val="80000"/>
              <a:buFont typeface="Wingdings 3" charset="2"/>
              <a:buChar char=""/>
            </a:pPr>
            <a:r>
              <a:rPr b="1" lang="en-IN" sz="1800" spc="-1" strike="noStrike">
                <a:solidFill>
                  <a:srgbClr val="404040"/>
                </a:solidFill>
                <a:latin typeface="Trebuchet MS"/>
                <a:ea typeface="Trebuchet MS"/>
              </a:rPr>
              <a:t> </a:t>
            </a:r>
            <a:endParaRPr b="0" lang="en-IN" sz="1800" spc="-1" strike="noStrike">
              <a:latin typeface="Arial"/>
            </a:endParaRPr>
          </a:p>
          <a:p>
            <a:pPr>
              <a:lnSpc>
                <a:spcPct val="100000"/>
              </a:lnSpc>
              <a:spcBef>
                <a:spcPts val="1001"/>
              </a:spcBef>
            </a:pPr>
            <a:endParaRPr b="0" lang="en-IN" sz="1800" spc="-1" strike="noStrike">
              <a:latin typeface="Arial"/>
            </a:endParaRPr>
          </a:p>
        </p:txBody>
      </p:sp>
      <p:sp>
        <p:nvSpPr>
          <p:cNvPr id="481" name="CustomShape 3"/>
          <p:cNvSpPr/>
          <p:nvPr/>
        </p:nvSpPr>
        <p:spPr>
          <a:xfrm>
            <a:off x="609480" y="1604520"/>
            <a:ext cx="5353200" cy="39762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001"/>
              </a:spcBef>
              <a:buClr>
                <a:srgbClr val="000000"/>
              </a:buClr>
              <a:buSzPct val="45000"/>
              <a:buFont typeface="Wingdings" charset="2"/>
              <a:buChar char=""/>
            </a:pPr>
            <a:r>
              <a:rPr b="1" lang="en-IN" sz="1800" spc="-1" strike="noStrike">
                <a:solidFill>
                  <a:srgbClr val="404040"/>
                </a:solidFill>
                <a:latin typeface="Trebuchet MS"/>
                <a:ea typeface="DejaVu Sans"/>
              </a:rPr>
              <a:t>The</a:t>
            </a:r>
            <a:r>
              <a:rPr b="1" lang="en-IN" sz="1800" spc="-1" strike="noStrike">
                <a:solidFill>
                  <a:srgbClr val="404040"/>
                </a:solidFill>
                <a:latin typeface="Trebuchet MS"/>
                <a:ea typeface="Trebuchet MS"/>
              </a:rPr>
              <a:t> Bayes Rule is a way of going from P(X|Y), known from the training dataset, to find P(Y|X).</a:t>
            </a:r>
            <a:endParaRPr b="0" lang="en-IN" sz="1800" spc="-1" strike="noStrike">
              <a:latin typeface="Arial"/>
            </a:endParaRPr>
          </a:p>
          <a:p>
            <a:pPr marL="432000" indent="-322920">
              <a:lnSpc>
                <a:spcPct val="100000"/>
              </a:lnSpc>
              <a:spcBef>
                <a:spcPts val="1001"/>
              </a:spcBef>
              <a:buClr>
                <a:srgbClr val="000000"/>
              </a:buClr>
              <a:buSzPct val="45000"/>
              <a:buFont typeface="Wingdings" charset="2"/>
              <a:buChar char=""/>
            </a:pPr>
            <a:r>
              <a:rPr b="1" lang="en-IN" sz="1800" spc="-1" strike="noStrike">
                <a:solidFill>
                  <a:srgbClr val="404040"/>
                </a:solidFill>
                <a:latin typeface="Trebuchet MS"/>
                <a:ea typeface="Trebuchet MS"/>
              </a:rPr>
              <a:t>To do this, we replace A and B in the above formula, with the feature X and response Y.</a:t>
            </a:r>
            <a:endParaRPr b="0" lang="en-IN" sz="1800" spc="-1" strike="noStrike">
              <a:latin typeface="Arial"/>
            </a:endParaRPr>
          </a:p>
          <a:p>
            <a:pPr marL="432000" indent="-322920">
              <a:lnSpc>
                <a:spcPct val="100000"/>
              </a:lnSpc>
              <a:spcBef>
                <a:spcPts val="1001"/>
              </a:spcBef>
              <a:buClr>
                <a:srgbClr val="000000"/>
              </a:buClr>
              <a:buSzPct val="45000"/>
              <a:buFont typeface="Wingdings" charset="2"/>
              <a:buChar char=""/>
            </a:pPr>
            <a:r>
              <a:rPr b="1" lang="en-IN" sz="1800" spc="-1" strike="noStrike">
                <a:solidFill>
                  <a:srgbClr val="404040"/>
                </a:solidFill>
                <a:latin typeface="Trebuchet MS"/>
                <a:ea typeface="Trebuchet MS"/>
              </a:rPr>
              <a:t>For observations in test or scoring data, the X would be known while Y is unknown. </a:t>
            </a:r>
            <a:endParaRPr b="0" lang="en-IN" sz="1800" spc="-1" strike="noStrike">
              <a:latin typeface="Arial"/>
            </a:endParaRPr>
          </a:p>
          <a:p>
            <a:pPr marL="432000" indent="-322920">
              <a:lnSpc>
                <a:spcPct val="100000"/>
              </a:lnSpc>
              <a:spcBef>
                <a:spcPts val="1417"/>
              </a:spcBef>
              <a:buClr>
                <a:srgbClr val="000000"/>
              </a:buClr>
              <a:buSzPct val="45000"/>
              <a:buFont typeface="Wingdings" charset="2"/>
              <a:buChar char=""/>
            </a:pPr>
            <a:r>
              <a:rPr b="1" lang="en-IN" sz="1800" spc="-1" strike="noStrike">
                <a:solidFill>
                  <a:srgbClr val="404040"/>
                </a:solidFill>
                <a:latin typeface="Trebuchet MS"/>
                <a:ea typeface="Trebuchet MS"/>
              </a:rPr>
              <a:t>And for each row of the test dataset, you want to compute the probability of Y given the X has already happened.</a:t>
            </a:r>
            <a:endParaRPr b="0" lang="en-IN" sz="1800" spc="-1" strike="noStrike">
              <a:latin typeface="Arial"/>
            </a:endParaRPr>
          </a:p>
        </p:txBody>
      </p:sp>
      <p:sp>
        <p:nvSpPr>
          <p:cNvPr id="482" name="CustomShape 4"/>
          <p:cNvSpPr/>
          <p:nvPr/>
        </p:nvSpPr>
        <p:spPr>
          <a:xfrm>
            <a:off x="6231960" y="3168000"/>
            <a:ext cx="5353200" cy="24127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Noto Sans CJK SC"/>
              </a:rPr>
              <a:t>P(X|Y) = P(X </a:t>
            </a:r>
            <a:r>
              <a:rPr b="0" lang="en-IN" sz="4000" spc="-1" strike="noStrike">
                <a:solidFill>
                  <a:srgbClr val="000000"/>
                </a:solidFill>
                <a:latin typeface="Trebuchet MS"/>
                <a:ea typeface="Trebuchet MS"/>
              </a:rPr>
              <a:t>∩</a:t>
            </a:r>
            <a:r>
              <a:rPr b="0" lang="en-IN" sz="2800" spc="-1" strike="noStrike">
                <a:solidFill>
                  <a:srgbClr val="000000"/>
                </a:solidFill>
                <a:latin typeface="Trebuchet MS"/>
                <a:ea typeface="Trebuchet MS"/>
              </a:rPr>
              <a:t> Y) / P(Y) </a:t>
            </a:r>
            <a:endParaRPr b="0" lang="en-IN"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Noto Sans CJK SC"/>
              </a:rPr>
              <a:t>P(Y|X) = P(Y </a:t>
            </a:r>
            <a:r>
              <a:rPr b="0" lang="en-IN" sz="4000" spc="-1" strike="noStrike">
                <a:solidFill>
                  <a:srgbClr val="000000"/>
                </a:solidFill>
                <a:latin typeface="Trebuchet MS"/>
                <a:ea typeface="Trebuchet MS"/>
              </a:rPr>
              <a:t>∩</a:t>
            </a:r>
            <a:r>
              <a:rPr b="0" lang="en-IN" sz="2800" spc="-1" strike="noStrike">
                <a:solidFill>
                  <a:srgbClr val="000000"/>
                </a:solidFill>
                <a:latin typeface="Trebuchet MS"/>
                <a:ea typeface="Trebuchet MS"/>
              </a:rPr>
              <a:t> X) / P(X) </a:t>
            </a:r>
            <a:endParaRPr b="0" lang="en-IN" sz="2800" spc="-1" strike="noStrike">
              <a:latin typeface="Arial"/>
            </a:endParaRPr>
          </a:p>
        </p:txBody>
      </p:sp>
      <p:pic>
        <p:nvPicPr>
          <p:cNvPr id="483" name="Picture 4" descr=""/>
          <p:cNvPicPr/>
          <p:nvPr/>
        </p:nvPicPr>
        <p:blipFill>
          <a:blip r:embed="rId1"/>
          <a:stretch/>
        </p:blipFill>
        <p:spPr>
          <a:xfrm>
            <a:off x="6508080" y="1185840"/>
            <a:ext cx="4678920" cy="16549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16C7D13B964B4C9D9F058486EC1342" ma:contentTypeVersion="2" ma:contentTypeDescription="Create a new document." ma:contentTypeScope="" ma:versionID="41cffce2fb32191d47de36a07dd32a7d">
  <xsd:schema xmlns:xsd="http://www.w3.org/2001/XMLSchema" xmlns:xs="http://www.w3.org/2001/XMLSchema" xmlns:p="http://schemas.microsoft.com/office/2006/metadata/properties" xmlns:ns2="dee2b17c-cd39-4c79-97fd-c9c3b288c768" targetNamespace="http://schemas.microsoft.com/office/2006/metadata/properties" ma:root="true" ma:fieldsID="66159817ac15d48119b2ebd1f0226eb8" ns2:_="">
    <xsd:import namespace="dee2b17c-cd39-4c79-97fd-c9c3b288c76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2b17c-cd39-4c79-97fd-c9c3b288c7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30300C-A14B-4D2B-BF07-6E601E5239D7}"/>
</file>

<file path=customXml/itemProps2.xml><?xml version="1.0" encoding="utf-8"?>
<ds:datastoreItem xmlns:ds="http://schemas.openxmlformats.org/officeDocument/2006/customXml" ds:itemID="{86B85277-9D1C-40D0-AF75-D32DFB493669}"/>
</file>

<file path=customXml/itemProps3.xml><?xml version="1.0" encoding="utf-8"?>
<ds:datastoreItem xmlns:ds="http://schemas.openxmlformats.org/officeDocument/2006/customXml" ds:itemID="{9471A0BF-CB17-40C0-85F7-115C9EFA1074}"/>
</file>

<file path=docProps/app.xml><?xml version="1.0" encoding="utf-8"?>
<Properties xmlns="http://schemas.openxmlformats.org/officeDocument/2006/extended-properties" xmlns:vt="http://schemas.openxmlformats.org/officeDocument/2006/docPropsVTypes">
  <Template>Facet</Template>
  <TotalTime>235</TotalTime>
  <Application>LibreOffice/6.0.7.3$Linux_X86_64 LibreOffice_project/00m0$Build-3</Applicat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
  <cp:revision>271</cp:revision>
  <dcterms:created xsi:type="dcterms:W3CDTF">2020-08-13T16:15:55Z</dcterms:created>
  <dcterms:modified xsi:type="dcterms:W3CDTF">2020-09-11T11:56:57Z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20</vt:i4>
  </property>
  <property fmtid="{D5CDD505-2E9C-101B-9397-08002B2CF9AE}" pid="12" name="ContentTypeId">
    <vt:lpwstr>0x0101004016C7D13B964B4C9D9F058486EC1342</vt:lpwstr>
  </property>
</Properties>
</file>