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png" ContentType="image/png"/>
  <Override PartName="/ppt/media/image7.png" ContentType="image/pn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7559675" cy="10691812"/>
</p:presentation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5.xml"/><Relationship Id="rId34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ustomXml" Target="../customXml/item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8" Type="http://schemas.openxmlformats.org/officeDocument/2006/relationships/slide" Target="slides/slide2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89240" cy="6866640"/>
            <a:chOff x="0" y="-8640"/>
            <a:chExt cx="1218924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5680" cy="28418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2880" y="-8640"/>
            <a:ext cx="12186360" cy="6866640"/>
            <a:chOff x="2880" y="-8640"/>
            <a:chExt cx="1218636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2880" y="2880"/>
              <a:ext cx="839880" cy="5663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89240" cy="6866640"/>
            <a:chOff x="0" y="-8640"/>
            <a:chExt cx="1218924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5680" cy="28418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2880" y="-8640"/>
            <a:ext cx="12186360" cy="6866640"/>
            <a:chOff x="2880" y="-8640"/>
            <a:chExt cx="1218636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2880" y="2880"/>
              <a:ext cx="839880" cy="5663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89240" cy="6866640"/>
            <a:chOff x="0" y="-8640"/>
            <a:chExt cx="1218924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5680" cy="28418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3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"/>
          <p:cNvGrpSpPr/>
          <p:nvPr/>
        </p:nvGrpSpPr>
        <p:grpSpPr>
          <a:xfrm>
            <a:off x="0" y="-8640"/>
            <a:ext cx="12189240" cy="6866640"/>
            <a:chOff x="0" y="-8640"/>
            <a:chExt cx="12189240" cy="6866640"/>
          </a:xfrm>
        </p:grpSpPr>
        <p:sp>
          <p:nvSpPr>
            <p:cNvPr id="17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2" name="CustomShape 4"/>
            <p:cNvSpPr/>
            <p:nvPr/>
          </p:nvSpPr>
          <p:spPr>
            <a:xfrm>
              <a:off x="9181440" y="-8640"/>
              <a:ext cx="3004560" cy="68637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3" name="CustomShape 5"/>
            <p:cNvSpPr/>
            <p:nvPr/>
          </p:nvSpPr>
          <p:spPr>
            <a:xfrm>
              <a:off x="9603360" y="-8640"/>
              <a:ext cx="2585520" cy="68637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4" name="CustomShape 6"/>
            <p:cNvSpPr/>
            <p:nvPr/>
          </p:nvSpPr>
          <p:spPr>
            <a:xfrm>
              <a:off x="8932320" y="3048120"/>
              <a:ext cx="3256920" cy="3807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5" name="CustomShape 7"/>
            <p:cNvSpPr/>
            <p:nvPr/>
          </p:nvSpPr>
          <p:spPr>
            <a:xfrm>
              <a:off x="9334440" y="-8640"/>
              <a:ext cx="2851560" cy="68637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6" name="CustomShape 8"/>
            <p:cNvSpPr/>
            <p:nvPr/>
          </p:nvSpPr>
          <p:spPr>
            <a:xfrm>
              <a:off x="10898640" y="-8640"/>
              <a:ext cx="1287360" cy="68637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7" name="CustomShape 9"/>
            <p:cNvSpPr/>
            <p:nvPr/>
          </p:nvSpPr>
          <p:spPr>
            <a:xfrm>
              <a:off x="10938960" y="-8640"/>
              <a:ext cx="1247040" cy="68637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8" name="CustomShape 10"/>
            <p:cNvSpPr/>
            <p:nvPr/>
          </p:nvSpPr>
          <p:spPr>
            <a:xfrm>
              <a:off x="10371600" y="3589920"/>
              <a:ext cx="1814400" cy="326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9" name="CustomShape 11"/>
            <p:cNvSpPr/>
            <p:nvPr/>
          </p:nvSpPr>
          <p:spPr>
            <a:xfrm>
              <a:off x="0" y="4013280"/>
              <a:ext cx="445680" cy="28418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8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1"/>
          <p:cNvGrpSpPr/>
          <p:nvPr/>
        </p:nvGrpSpPr>
        <p:grpSpPr>
          <a:xfrm>
            <a:off x="0" y="-8640"/>
            <a:ext cx="12188520" cy="6866640"/>
            <a:chOff x="0" y="-8640"/>
            <a:chExt cx="12188520" cy="6866640"/>
          </a:xfrm>
        </p:grpSpPr>
        <p:sp>
          <p:nvSpPr>
            <p:cNvPr id="21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4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5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6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7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8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9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10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11"/>
            <p:cNvSpPr/>
            <p:nvPr/>
          </p:nvSpPr>
          <p:spPr>
            <a:xfrm>
              <a:off x="0" y="4013280"/>
              <a:ext cx="444960" cy="284112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9" name="Group 12"/>
          <p:cNvGrpSpPr/>
          <p:nvPr/>
        </p:nvGrpSpPr>
        <p:grpSpPr>
          <a:xfrm>
            <a:off x="3600" y="-8640"/>
            <a:ext cx="12184920" cy="6866640"/>
            <a:chOff x="3600" y="-8640"/>
            <a:chExt cx="12184920" cy="6866640"/>
          </a:xfrm>
        </p:grpSpPr>
        <p:sp>
          <p:nvSpPr>
            <p:cNvPr id="230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15"/>
            <p:cNvSpPr/>
            <p:nvPr/>
          </p:nvSpPr>
          <p:spPr>
            <a:xfrm>
              <a:off x="9181440" y="-8640"/>
              <a:ext cx="3003840" cy="68630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16"/>
            <p:cNvSpPr/>
            <p:nvPr/>
          </p:nvSpPr>
          <p:spPr>
            <a:xfrm>
              <a:off x="9603360" y="-8640"/>
              <a:ext cx="2584800" cy="68630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17"/>
            <p:cNvSpPr/>
            <p:nvPr/>
          </p:nvSpPr>
          <p:spPr>
            <a:xfrm>
              <a:off x="8932320" y="3048120"/>
              <a:ext cx="3256200" cy="380628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18"/>
            <p:cNvSpPr/>
            <p:nvPr/>
          </p:nvSpPr>
          <p:spPr>
            <a:xfrm>
              <a:off x="9334440" y="-8640"/>
              <a:ext cx="2850840" cy="68630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19"/>
            <p:cNvSpPr/>
            <p:nvPr/>
          </p:nvSpPr>
          <p:spPr>
            <a:xfrm>
              <a:off x="10898640" y="-8640"/>
              <a:ext cx="1286640" cy="68630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20"/>
            <p:cNvSpPr/>
            <p:nvPr/>
          </p:nvSpPr>
          <p:spPr>
            <a:xfrm>
              <a:off x="10938960" y="-8640"/>
              <a:ext cx="1246320" cy="68630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21"/>
            <p:cNvSpPr/>
            <p:nvPr/>
          </p:nvSpPr>
          <p:spPr>
            <a:xfrm>
              <a:off x="10371600" y="3589920"/>
              <a:ext cx="1813680" cy="32644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22"/>
            <p:cNvSpPr/>
            <p:nvPr/>
          </p:nvSpPr>
          <p:spPr>
            <a:xfrm rot="10800000">
              <a:off x="3600" y="3600"/>
              <a:ext cx="839160" cy="566244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9360">
              <a:noFill/>
            </a:ln>
            <a:effectLst>
              <a:outerShdw dir="5400000" dist="255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0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2" name="PlaceHolder 25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368000" y="1380240"/>
            <a:ext cx="8428680" cy="16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5400" spc="-1" strike="noStrike">
                <a:solidFill>
                  <a:srgbClr val="90c226"/>
                </a:solidFill>
                <a:latin typeface="Trebuchet MS"/>
                <a:ea typeface="DejaVu Sans"/>
              </a:rPr>
              <a:t>Regression Algorithms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728000" y="3312000"/>
            <a:ext cx="776412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1" lang="en-IN" sz="3200" spc="-1" strike="noStrike">
                <a:solidFill>
                  <a:srgbClr val="0c11ff"/>
                </a:solidFill>
                <a:latin typeface="Trebuchet MS"/>
                <a:ea typeface="Trebuchet MS"/>
              </a:rPr>
              <a:t>Simple Linear Regression, Multivariate Linear Regression</a:t>
            </a:r>
            <a:endParaRPr b="0" lang="en-IN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IN" sz="1800" spc="-1" strike="noStrike">
                <a:solidFill>
                  <a:srgbClr val="0c11ff"/>
                </a:solidFill>
                <a:latin typeface="Trebuchet MS"/>
                <a:ea typeface="Trebuchet MS"/>
              </a:rPr>
              <a:t>Prof. H.P.Channe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609480" y="221040"/>
            <a:ext cx="1097100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Differences Between the Regression Models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609480" y="1604520"/>
            <a:ext cx="558468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variability of the data around the two regression lines. </a:t>
            </a:r>
            <a:endParaRPr b="0" lang="en-I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R2 and S (standard error of the regression) numerically describe this variability.</a:t>
            </a:r>
            <a:endParaRPr b="0" lang="en-I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low R-squared graph shows that even noisy, high-variability data can have a significant trend. </a:t>
            </a:r>
            <a:endParaRPr b="0" lang="en-I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trend indicates that the predictor variable still provides information about the response even though data points fall further from the regression line.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6195240" y="1224000"/>
            <a:ext cx="4243680" cy="2361600"/>
          </a:xfrm>
          <a:prstGeom prst="rect">
            <a:avLst/>
          </a:prstGeom>
          <a:ln>
            <a:noFill/>
          </a:ln>
        </p:spPr>
      </p:pic>
      <p:pic>
        <p:nvPicPr>
          <p:cNvPr id="313" name="" descr=""/>
          <p:cNvPicPr/>
          <p:nvPr/>
        </p:nvPicPr>
        <p:blipFill>
          <a:blip r:embed="rId2"/>
          <a:stretch/>
        </p:blipFill>
        <p:spPr>
          <a:xfrm>
            <a:off x="6195240" y="3672720"/>
            <a:ext cx="4243680" cy="244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360000" y="163440"/>
            <a:ext cx="979488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Dataset Description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288000" y="1567080"/>
            <a:ext cx="97948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 marL="206280" indent="-204840">
              <a:lnSpc>
                <a:spcPct val="93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We are going to use a dataset of advertising containing two columns: TV advertising and Sales. </a:t>
            </a:r>
            <a:endParaRPr b="0" lang="en-IN" sz="2400" spc="-1" strike="noStrike">
              <a:latin typeface="Arial"/>
            </a:endParaRPr>
          </a:p>
          <a:p>
            <a:pPr marL="206280" indent="-204840">
              <a:lnSpc>
                <a:spcPct val="93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Establish relationship between TV advertisement and Sales.</a:t>
            </a:r>
            <a:endParaRPr b="0" lang="en-IN" sz="2400" spc="-1" strike="noStrike">
              <a:latin typeface="Arial"/>
            </a:endParaRPr>
          </a:p>
          <a:p>
            <a:pPr marL="206280" indent="-204840">
              <a:lnSpc>
                <a:spcPct val="93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Here X = TV advertising</a:t>
            </a:r>
            <a:endParaRPr b="0" lang="en-IN" sz="2400" spc="-1" strike="noStrike">
              <a:latin typeface="Arial"/>
            </a:endParaRPr>
          </a:p>
          <a:p>
            <a:pPr marL="206280" indent="-204840">
              <a:lnSpc>
                <a:spcPct val="93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         </a:t>
            </a: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Y = Sales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32000" y="167040"/>
            <a:ext cx="9791280" cy="11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Simple Linear Regression Steps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431280" y="1427760"/>
            <a:ext cx="9791280" cy="39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>
              <a:lnSpc>
                <a:spcPct val="115000"/>
              </a:lnSpc>
              <a:spcAft>
                <a:spcPts val="1236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Step 1: Load the data using pandas library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236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Step 2: Calculate β</a:t>
            </a:r>
            <a:r>
              <a:rPr b="0" lang="en-IN" sz="1800" spc="-1" strike="noStrike" baseline="-33000">
                <a:solidFill>
                  <a:srgbClr val="000000"/>
                </a:solidFill>
                <a:latin typeface="Times New Roman"/>
                <a:ea typeface="Lohit Devanagari"/>
              </a:rPr>
              <a:t>0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 and β</a:t>
            </a:r>
            <a:r>
              <a:rPr b="0" lang="en-IN" sz="1800" spc="-1" strike="noStrike" baseline="-33000">
                <a:solidFill>
                  <a:srgbClr val="000000"/>
                </a:solidFill>
                <a:latin typeface="Times New Roman"/>
                <a:ea typeface="Lohit Devanagari"/>
              </a:rPr>
              <a:t>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236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Step 3: Calculate Ypredicted = β</a:t>
            </a:r>
            <a:r>
              <a:rPr b="0" lang="en-IN" sz="1800" spc="-1" strike="noStrike" baseline="-33000">
                <a:solidFill>
                  <a:srgbClr val="000000"/>
                </a:solidFill>
                <a:latin typeface="Times New Roman"/>
                <a:ea typeface="Lohit Devanagari"/>
              </a:rPr>
              <a:t>0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 + β</a:t>
            </a:r>
            <a:r>
              <a:rPr b="0" lang="en-IN" sz="1800" spc="-1" strike="noStrike" baseline="-33000">
                <a:solidFill>
                  <a:srgbClr val="000000"/>
                </a:solidFill>
                <a:latin typeface="Times New Roman"/>
                <a:ea typeface="Lohit Devanagari"/>
              </a:rPr>
              <a:t>1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*x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236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Step 4: Calculate the accuracy of the model using RMSE and coefficient of Determination (R² Score)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236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Step 5: Plot original values of y vs x and estimated values of Ypredicted vs 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236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Now we will implement this model in Python.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57480" y="309240"/>
            <a:ext cx="9793080" cy="11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Cost Function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792000" y="1569240"/>
            <a:ext cx="9793080" cy="39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 marL="545760" indent="-5443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It is a function that measures the performance of a model for given data. </a:t>
            </a:r>
            <a:endParaRPr b="0" lang="en-IN" sz="2200" spc="-1" strike="noStrike">
              <a:latin typeface="Arial"/>
            </a:endParaRPr>
          </a:p>
          <a:p>
            <a:pPr marL="545760" indent="-5443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Cost Function quantifies the error between predicted values and expected values and presents it in the form of a single real number.</a:t>
            </a:r>
            <a:endParaRPr b="0" lang="en-IN" sz="2200" spc="-1" strike="noStrike">
              <a:latin typeface="Arial"/>
            </a:endParaRPr>
          </a:p>
          <a:p>
            <a:pPr marL="545760" indent="-544320">
              <a:lnSpc>
                <a:spcPct val="93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h</a:t>
            </a:r>
            <a:r>
              <a:rPr b="0" lang="en-IN" sz="2400" spc="-1" strike="noStrike" baseline="-33000">
                <a:solidFill>
                  <a:srgbClr val="050505"/>
                </a:solidFill>
                <a:latin typeface="Arial"/>
                <a:ea typeface="DejaVu Sans"/>
              </a:rPr>
              <a:t>θ</a:t>
            </a: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(x</a:t>
            </a:r>
            <a:r>
              <a:rPr b="0" lang="en-IN" sz="2400" spc="-1" strike="noStrike" baseline="-33000">
                <a:solidFill>
                  <a:srgbClr val="050505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) =</a:t>
            </a:r>
            <a:r>
              <a:rPr b="0" lang="en-IN" sz="2800" spc="-1" strike="noStrike">
                <a:solidFill>
                  <a:srgbClr val="050505"/>
                </a:solidFill>
                <a:latin typeface="Arial"/>
                <a:ea typeface="DejaVu Sans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θ</a:t>
            </a:r>
            <a:r>
              <a:rPr b="0" lang="en-IN" sz="36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+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θ</a:t>
            </a:r>
            <a:r>
              <a:rPr b="0" lang="en-IN" sz="32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*x</a:t>
            </a:r>
            <a:r>
              <a:rPr b="0" lang="en-IN" sz="32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  <a:p>
            <a:pPr marL="558720" indent="-543240">
              <a:lnSpc>
                <a:spcPct val="93000"/>
              </a:lnSpc>
              <a:spcAft>
                <a:spcPts val="1060"/>
              </a:spcAft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1310760" y="3816000"/>
            <a:ext cx="5887800" cy="154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3480" y="216000"/>
            <a:ext cx="9793080" cy="11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Gradient Descent (GD)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504000" y="1497240"/>
            <a:ext cx="9793080" cy="39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 marL="199800" indent="-198360">
              <a:lnSpc>
                <a:spcPct val="93000"/>
              </a:lnSpc>
              <a:spcBef>
                <a:spcPts val="2112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One of the methods we can use to minimize </a:t>
            </a:r>
            <a:r>
              <a:rPr b="0" lang="en-IN" sz="3200" spc="-1" strike="noStrike">
                <a:solidFill>
                  <a:srgbClr val="000000"/>
                </a:solidFill>
                <a:latin typeface="Liberation Mono;Courier New"/>
                <a:ea typeface="Liberation Mono;Courier New"/>
              </a:rPr>
              <a:t>cost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 is Gradient Descent, which is based on using gradients (derivatives) to update the model parameters (theta in our case) until a minimum is found and the gradient becomes zero.</a:t>
            </a:r>
            <a:endParaRPr b="0" lang="en-IN" sz="3200" spc="-1" strike="noStrike">
              <a:latin typeface="Arial"/>
            </a:endParaRPr>
          </a:p>
          <a:p>
            <a:pPr marL="199800" indent="-198360">
              <a:lnSpc>
                <a:spcPct val="93000"/>
              </a:lnSpc>
              <a:spcBef>
                <a:spcPts val="2112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Learning rate gives the rate of speed where the gradient moves during gradient descent. </a:t>
            </a:r>
            <a:endParaRPr b="0" lang="en-IN" sz="3200" spc="-1" strike="noStrike">
              <a:latin typeface="Arial"/>
            </a:endParaRPr>
          </a:p>
          <a:p>
            <a:pPr marL="199800" indent="-198360">
              <a:lnSpc>
                <a:spcPct val="93000"/>
              </a:lnSpc>
              <a:spcBef>
                <a:spcPts val="2112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Setting it too high would make your path instable, too low would make convergence slow. </a:t>
            </a:r>
            <a:endParaRPr b="0" lang="en-IN" sz="3200" spc="-1" strike="noStrike">
              <a:latin typeface="Arial"/>
            </a:endParaRPr>
          </a:p>
          <a:p>
            <a:pPr marL="199800" indent="-198360">
              <a:lnSpc>
                <a:spcPct val="93000"/>
              </a:lnSpc>
              <a:spcBef>
                <a:spcPts val="2112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Put it to zero means your model isn't learning anything from the gradients. 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298440" y="936000"/>
            <a:ext cx="3085560" cy="2592000"/>
          </a:xfrm>
          <a:prstGeom prst="rect">
            <a:avLst/>
          </a:prstGeom>
          <a:ln>
            <a:noFill/>
          </a:ln>
        </p:spPr>
      </p:pic>
      <p:sp>
        <p:nvSpPr>
          <p:cNvPr id="324" name="TextShape 1"/>
          <p:cNvSpPr txBox="1"/>
          <p:nvPr/>
        </p:nvSpPr>
        <p:spPr>
          <a:xfrm>
            <a:off x="936000" y="5184000"/>
            <a:ext cx="7870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Figure source: Hands on Machine Learning with Scikit-learn and Tensorflow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2"/>
          <a:stretch/>
        </p:blipFill>
        <p:spPr>
          <a:xfrm>
            <a:off x="3686040" y="936000"/>
            <a:ext cx="3585960" cy="2304000"/>
          </a:xfrm>
          <a:prstGeom prst="rect">
            <a:avLst/>
          </a:prstGeom>
          <a:ln>
            <a:noFill/>
          </a:ln>
        </p:spPr>
      </p:pic>
      <p:pic>
        <p:nvPicPr>
          <p:cNvPr id="326" name="" descr=""/>
          <p:cNvPicPr/>
          <p:nvPr/>
        </p:nvPicPr>
        <p:blipFill>
          <a:blip r:embed="rId3"/>
          <a:stretch/>
        </p:blipFill>
        <p:spPr>
          <a:xfrm>
            <a:off x="7574040" y="1162080"/>
            <a:ext cx="2865960" cy="2005920"/>
          </a:xfrm>
          <a:prstGeom prst="rect">
            <a:avLst/>
          </a:prstGeom>
          <a:ln>
            <a:noFill/>
          </a:ln>
        </p:spPr>
      </p:pic>
      <p:sp>
        <p:nvSpPr>
          <p:cNvPr id="327" name="TextShape 2"/>
          <p:cNvSpPr txBox="1"/>
          <p:nvPr/>
        </p:nvSpPr>
        <p:spPr>
          <a:xfrm>
            <a:off x="4032000" y="3528000"/>
            <a:ext cx="2626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Learning rate is too high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7776000" y="3528000"/>
            <a:ext cx="2538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Learning rate is too low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1440000" y="1368000"/>
            <a:ext cx="8858520" cy="3976200"/>
          </a:xfrm>
          <a:prstGeom prst="rect">
            <a:avLst/>
          </a:prstGeom>
          <a:ln>
            <a:noFill/>
          </a:ln>
        </p:spPr>
      </p:pic>
      <p:sp>
        <p:nvSpPr>
          <p:cNvPr id="330" name="CustomShape 1"/>
          <p:cNvSpPr/>
          <p:nvPr/>
        </p:nvSpPr>
        <p:spPr>
          <a:xfrm>
            <a:off x="441000" y="320400"/>
            <a:ext cx="9781560" cy="11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Computing  the Coefficients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571680" y="288000"/>
            <a:ext cx="979488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Dataset Description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504000" y="1654560"/>
            <a:ext cx="97948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>
              <a:lnSpc>
                <a:spcPct val="93000"/>
              </a:lnSpc>
              <a:spcAft>
                <a:spcPts val="1060"/>
              </a:spcAft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We are going to use a dataset with two columns consisting of head size and brain weight to predict brain weight.</a:t>
            </a:r>
            <a:endParaRPr b="0" lang="en-IN" sz="2400" spc="-1" strike="noStrike">
              <a:latin typeface="Arial"/>
            </a:endParaRPr>
          </a:p>
          <a:p>
            <a:pPr marL="342720" indent="-324000">
              <a:lnSpc>
                <a:spcPct val="93000"/>
              </a:lnSpc>
              <a:spcAft>
                <a:spcPts val="1060"/>
              </a:spcAft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1. Head Size in cm^3</a:t>
            </a:r>
            <a:endParaRPr b="0" lang="en-IN" sz="2400" spc="-1" strike="noStrike">
              <a:latin typeface="Arial"/>
            </a:endParaRPr>
          </a:p>
          <a:p>
            <a:pPr marL="342720" indent="-324000">
              <a:lnSpc>
                <a:spcPct val="93000"/>
              </a:lnSpc>
              <a:spcAft>
                <a:spcPts val="1060"/>
              </a:spcAft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2. Brain Weight in gm</a:t>
            </a:r>
            <a:endParaRPr b="0" lang="en-IN" sz="2400" spc="-1" strike="noStrike">
              <a:latin typeface="Arial"/>
            </a:endParaRPr>
          </a:p>
          <a:p>
            <a:pPr marL="342720" indent="-324000">
              <a:lnSpc>
                <a:spcPct val="93000"/>
              </a:lnSpc>
              <a:spcAft>
                <a:spcPts val="1060"/>
              </a:spcAft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71680" y="307440"/>
            <a:ext cx="979488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ctr"/>
          <a:p>
            <a:pPr algn="ctr">
              <a:lnSpc>
                <a:spcPct val="93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Simple Linear Regression using GD Steps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76000" y="1728000"/>
            <a:ext cx="97948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 marL="414000" indent="-307800">
              <a:lnSpc>
                <a:spcPct val="93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Step 1: Load dataset into dataframe using Pandas</a:t>
            </a:r>
            <a:endParaRPr b="0" lang="en-IN" sz="3200" spc="-1" strike="noStrike">
              <a:latin typeface="Arial"/>
            </a:endParaRPr>
          </a:p>
          <a:p>
            <a:pPr marL="414000" indent="-307800">
              <a:lnSpc>
                <a:spcPct val="93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Step 2: Load dataset into numpy arrays x and y</a:t>
            </a:r>
            <a:endParaRPr b="0" lang="en-IN" sz="3200" spc="-1" strike="noStrike">
              <a:latin typeface="Arial"/>
            </a:endParaRPr>
          </a:p>
          <a:p>
            <a:pPr marL="414000" indent="-307800">
              <a:lnSpc>
                <a:spcPct val="93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Step 3: Using gradient descent calculate the parameters θ</a:t>
            </a:r>
            <a:r>
              <a:rPr b="0" lang="en-IN" sz="32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to θ</a:t>
            </a:r>
            <a:r>
              <a:rPr b="0" lang="en-IN" sz="32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3200" spc="-1" strike="noStrike">
              <a:latin typeface="Arial"/>
            </a:endParaRPr>
          </a:p>
          <a:p>
            <a:pPr marL="414000" indent="-307800">
              <a:lnSpc>
                <a:spcPct val="93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Step 4: Plot Cost (Error) vs Iteration </a:t>
            </a:r>
            <a:endParaRPr b="0" lang="en-IN" sz="3200" spc="-1" strike="noStrike">
              <a:latin typeface="Arial"/>
            </a:endParaRPr>
          </a:p>
          <a:p>
            <a:pPr marL="414000" indent="-307800">
              <a:lnSpc>
                <a:spcPct val="93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Step 5: Plot the original datapoints (x vs y) and (ypredicted vs x).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32000" y="288000"/>
            <a:ext cx="979488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ctr"/>
          <a:p>
            <a:pPr algn="ctr">
              <a:lnSpc>
                <a:spcPct val="93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Multivariable Linear Regression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427680" y="1567080"/>
            <a:ext cx="97948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 marL="415800" indent="-309600">
              <a:lnSpc>
                <a:spcPct val="93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Multivariable linear regression (MLR) is used to determine a mathematical relationship among a number of random variables. </a:t>
            </a:r>
            <a:endParaRPr b="0" lang="en-IN" sz="2400" spc="-1" strike="noStrike">
              <a:latin typeface="Arial"/>
            </a:endParaRPr>
          </a:p>
          <a:p>
            <a:pPr marL="415800" indent="-309600">
              <a:lnSpc>
                <a:spcPct val="93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In other terms, MLR examines how multiple independent variables (X</a:t>
            </a:r>
            <a:r>
              <a:rPr b="0" lang="en-IN" sz="2400" spc="-1" strike="noStrike" baseline="-33000">
                <a:solidFill>
                  <a:srgbClr val="050505"/>
                </a:solidFill>
                <a:latin typeface="Arial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) are related to one dependent variable (Y).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09480" y="273600"/>
            <a:ext cx="109702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62a73b"/>
                </a:solidFill>
                <a:latin typeface="Arial"/>
                <a:ea typeface="DejaVu Sans"/>
              </a:rPr>
              <a:t>Simple Linear Regression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609480" y="1604520"/>
            <a:ext cx="109702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6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this problem we have an input variable 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one output variable 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en-IN" sz="3200" spc="-1" strike="noStrike">
              <a:latin typeface="Arial"/>
            </a:endParaRPr>
          </a:p>
          <a:p>
            <a:pPr marL="432000" indent="-322560">
              <a:lnSpc>
                <a:spcPct val="106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 we want to build linear relationship between these variables. </a:t>
            </a:r>
            <a:endParaRPr b="0" lang="en-IN" sz="3200" spc="-1" strike="noStrike">
              <a:latin typeface="Arial"/>
            </a:endParaRPr>
          </a:p>
          <a:p>
            <a:pPr marL="432000" indent="-322560">
              <a:lnSpc>
                <a:spcPct val="106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input variable is called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Independent Variable</a:t>
            </a:r>
            <a:endParaRPr b="0" lang="en-IN" sz="3200" spc="-1" strike="noStrike">
              <a:latin typeface="Arial"/>
            </a:endParaRPr>
          </a:p>
          <a:p>
            <a:pPr marL="432000" indent="-322560">
              <a:lnSpc>
                <a:spcPct val="106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output variable is called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Dependent Variable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en-IN" sz="3200" spc="-1" strike="noStrike">
              <a:latin typeface="Arial"/>
            </a:endParaRPr>
          </a:p>
          <a:p>
            <a:pPr marL="432000" indent="-322560">
              <a:lnSpc>
                <a:spcPct val="106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can define this linear relationship as follows:</a:t>
            </a:r>
            <a:endParaRPr b="0" lang="en-IN" sz="3200" spc="-1" strike="noStrike">
              <a:latin typeface="Arial"/>
            </a:endParaRPr>
          </a:p>
          <a:p>
            <a:pPr marL="432000" indent="-322560">
              <a:lnSpc>
                <a:spcPct val="106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Y=β</a:t>
            </a:r>
            <a:r>
              <a:rPr b="0" lang="en-IN" sz="32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+ β</a:t>
            </a:r>
            <a:r>
              <a:rPr b="0" lang="en-IN" sz="32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X</a:t>
            </a:r>
            <a:endParaRPr b="0" lang="en-IN" sz="3200" spc="-1" strike="noStrike">
              <a:latin typeface="Arial"/>
            </a:endParaRPr>
          </a:p>
          <a:p>
            <a:pPr marL="432000" indent="-322560">
              <a:lnSpc>
                <a:spcPct val="106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β</a:t>
            </a:r>
            <a:r>
              <a:rPr b="0" lang="en-IN" sz="24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called a scale factor or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coefficient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β</a:t>
            </a:r>
            <a:r>
              <a:rPr b="0" lang="en-IN" sz="24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called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bias coefficient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en-IN" sz="2400" spc="-1" strike="noStrike">
              <a:latin typeface="Arial"/>
            </a:endParaRPr>
          </a:p>
          <a:p>
            <a:pPr marL="432000" indent="-322560">
              <a:lnSpc>
                <a:spcPct val="106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equation is similar to the line equation y = mx+b with m=β1 (Slope) and b = β0 (Intercept). </a:t>
            </a:r>
            <a:endParaRPr b="0" lang="en-IN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 in this Simple Linear Regression model we want to draw a line between X and Y which estimates the relationship between X and Y.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609480" y="273600"/>
            <a:ext cx="1096956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579835"/>
                </a:solidFill>
                <a:latin typeface="Arial"/>
                <a:ea typeface="DejaVu Sans"/>
              </a:rPr>
              <a:t>Multiple Linear Regression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609480" y="1604520"/>
            <a:ext cx="5351760" cy="39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95231f"/>
                </a:solidFill>
                <a:latin typeface="Arial"/>
                <a:ea typeface="DejaVu Sans"/>
              </a:rPr>
              <a:t>The equation of multiple linear regression is listed below: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c11ff"/>
                </a:solidFill>
                <a:latin typeface="Liberation Serif;Times New Roman"/>
                <a:ea typeface="Liberation Serif;Times New Roman"/>
              </a:rPr>
              <a:t>Here 'y' is the dependent variable to be estimated, and X are the independent variables and ε is the error term. βi’s are the regression coefficients.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6231960" y="1604520"/>
            <a:ext cx="5351760" cy="39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40" name="Formula 4"/>
              <p:cNvSpPr txBox="1"/>
              <p:nvPr/>
            </p:nvSpPr>
            <p:spPr>
              <a:xfrm>
                <a:off x="1987920" y="2208240"/>
                <a:ext cx="3973320" cy="311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sSub>
                          <m:e>
                            <m:r>
                              <m:rPr>
                                <m:lit/>
                                <m:nor/>
                              </m:rPr>
                              <m:t xml:space="preserve">,x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sSub>
                          <m:e>
                            <m:r>
                              <m:rPr>
                                <m:lit/>
                                <m:nor/>
                              </m:rPr>
                              <m:t xml:space="preserve">,x</m:t>
                            </m:r>
                          </m:e>
                          <m:sub>
                            <m:r>
                              <m:t xml:space="preserve">3</m:t>
                            </m:r>
                          </m:sub>
                        </m:sSub>
                        <m:r>
                          <m:t xml:space="preserve">,</m:t>
                        </m:r>
                        <m:r>
                          <m:rPr>
                            <m:lit/>
                            <m:nor/>
                          </m:rPr>
                          <m:t xml:space="preserve">.</m:t>
                        </m:r>
                        <m:r>
                          <m:rPr>
                            <m:lit/>
                            <m:nor/>
                          </m:rPr>
                          <m:t xml:space="preserve">.</m:t>
                        </m:r>
                        <m:r>
                          <m:rPr>
                            <m:lit/>
                            <m:nor/>
                          </m:rPr>
                          <m:t xml:space="preserve">.</m:t>
                        </m:r>
                        <m:sSub>
                          <m:e>
                            <m:r>
                              <m:rPr>
                                <m:lit/>
                                <m:nor/>
                              </m:rPr>
                              <m:t xml:space="preserve">,x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rPr>
                            <m:lit/>
                            <m:nor/>
                          </m:rPr>
                          <m:t xml:space="preserve">=θ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sSub>
                      <m:e>
                        <m:r>
                          <m:rPr>
                            <m:lit/>
                            <m:nor/>
                          </m:rPr>
                          <m:t xml:space="preserve">+θ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sSub>
                      <m:e>
                        <m:r>
                          <m:rPr>
                            <m:lit/>
                            <m:nor/>
                          </m:rPr>
                          <m:t xml:space="preserve">+θ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sSub>
                      <m:e>
                        <m:r>
                          <m:rPr>
                            <m:lit/>
                            <m:nor/>
                          </m:rPr>
                          <m:t xml:space="preserve">+θ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  <m:r>
                      <m:t xml:space="preserve">+</m:t>
                    </m:r>
                    <m:r>
                      <m:rPr>
                        <m:lit/>
                        <m:nor/>
                      </m:rPr>
                      <m:t xml:space="preserve">.</m:t>
                    </m:r>
                    <m:r>
                      <m:rPr>
                        <m:lit/>
                        <m:nor/>
                      </m:rPr>
                      <m:t xml:space="preserve">.</m:t>
                    </m:r>
                    <m:r>
                      <m:rPr>
                        <m:lit/>
                        <m:nor/>
                      </m:rPr>
                      <m:t xml:space="preserve">.</m:t>
                    </m:r>
                    <m:sSub>
                      <m:e>
                        <m:r>
                          <m:rPr>
                            <m:lit/>
                            <m:nor/>
                          </m:rPr>
                          <m:t xml:space="preserve">+θ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341" name="TextShape 5"/>
          <p:cNvSpPr txBox="1"/>
          <p:nvPr/>
        </p:nvSpPr>
        <p:spPr>
          <a:xfrm>
            <a:off x="1368000" y="2234520"/>
            <a:ext cx="526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Y =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958400" y="260640"/>
            <a:ext cx="979488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ctr"/>
          <a:p>
            <a:pPr algn="ctr">
              <a:lnSpc>
                <a:spcPct val="93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Model Representation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504000" y="1393200"/>
            <a:ext cx="97948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rmAutofit/>
          </a:bodyPr>
          <a:p>
            <a:pPr marL="647640" indent="-198720">
              <a:lnSpc>
                <a:spcPct val="93000"/>
              </a:lnSpc>
              <a:spcBef>
                <a:spcPts val="1236"/>
              </a:spcBef>
              <a:spcAft>
                <a:spcPts val="1060"/>
              </a:spcAft>
            </a:pPr>
            <a:endParaRPr b="0" lang="en-IN" sz="1800" spc="-1" strike="noStrike">
              <a:latin typeface="Arial"/>
            </a:endParaRPr>
          </a:p>
          <a:p>
            <a:pPr marL="199800" indent="-198360">
              <a:lnSpc>
                <a:spcPct val="106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this problem we have ‘n’ input variables  X</a:t>
            </a:r>
            <a:r>
              <a:rPr b="1" lang="en-IN" sz="40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for i=1 to n and one output variable  Y. </a:t>
            </a:r>
            <a:endParaRPr b="0" lang="en-IN" sz="4000" spc="-1" strike="noStrike">
              <a:latin typeface="Arial"/>
            </a:endParaRPr>
          </a:p>
          <a:p>
            <a:pPr marL="199800" indent="-198360">
              <a:lnSpc>
                <a:spcPct val="106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 we want to build linear relationship between these variables. </a:t>
            </a:r>
            <a:endParaRPr b="0" lang="en-IN" sz="4000" spc="-1" strike="noStrike">
              <a:latin typeface="Arial"/>
            </a:endParaRPr>
          </a:p>
          <a:p>
            <a:pPr marL="199800" indent="-198360">
              <a:lnSpc>
                <a:spcPct val="106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can define this linear relationship as follows: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6000"/>
              </a:lnSpc>
              <a:spcAft>
                <a:spcPts val="1236"/>
              </a:spcAft>
            </a:pPr>
            <a:endParaRPr b="0" lang="en-IN" sz="4000" spc="-1" strike="noStrike">
              <a:latin typeface="Arial"/>
            </a:endParaRPr>
          </a:p>
          <a:p>
            <a:pPr marL="214200" indent="-198720">
              <a:lnSpc>
                <a:spcPct val="106000"/>
              </a:lnSpc>
              <a:spcAft>
                <a:spcPts val="1236"/>
              </a:spcAft>
            </a:pPr>
            <a:endParaRPr b="0" lang="en-IN" sz="4000" spc="-1" strike="noStrike">
              <a:latin typeface="Arial"/>
            </a:endParaRPr>
          </a:p>
          <a:p>
            <a:pPr marL="214200" indent="-198720">
              <a:lnSpc>
                <a:spcPct val="106000"/>
              </a:lnSpc>
              <a:spcAft>
                <a:spcPts val="1236"/>
              </a:spcAft>
            </a:pPr>
            <a:endParaRPr b="0" lang="en-IN" sz="4000" spc="-1" strike="noStrike">
              <a:latin typeface="Arial"/>
            </a:endParaRPr>
          </a:p>
          <a:p>
            <a:pPr marL="199800" indent="-198360">
              <a:lnSpc>
                <a:spcPct val="106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f(x</a:t>
            </a:r>
            <a:r>
              <a:rPr b="1" lang="en-IN" sz="28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,x</a:t>
            </a:r>
            <a:r>
              <a:rPr b="1" lang="en-IN" sz="28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,...,x</a:t>
            </a:r>
            <a:r>
              <a:rPr b="1" lang="en-IN" sz="28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 = Y</a:t>
            </a:r>
            <a:endParaRPr b="0" lang="en-IN" sz="2800" spc="-1" strike="noStrike">
              <a:latin typeface="Arial"/>
            </a:endParaRPr>
          </a:p>
          <a:p>
            <a:pPr marL="199800" indent="-198360">
              <a:lnSpc>
                <a:spcPct val="106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θ</a:t>
            </a:r>
            <a:r>
              <a:rPr b="1" lang="en-IN" sz="28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are called coefficients or weights and θ</a:t>
            </a:r>
            <a:r>
              <a:rPr b="1" lang="en-IN" sz="28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called bias coefficient. </a:t>
            </a:r>
            <a:endParaRPr b="0" lang="en-IN" sz="2800" spc="-1" strike="noStrike">
              <a:latin typeface="Arial"/>
            </a:endParaRPr>
          </a:p>
          <a:p>
            <a:pPr marL="199800" indent="-198360">
              <a:lnSpc>
                <a:spcPct val="106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n+1 weights are to be determined when the number of inputs is n.</a:t>
            </a:r>
            <a:endParaRPr b="0" lang="en-IN" sz="2800" spc="-1" strike="noStrike">
              <a:latin typeface="Arial"/>
            </a:endParaRPr>
          </a:p>
          <a:p>
            <a:pPr marL="201600" indent="-20016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Multivariable Linear Regression model we want to draw a line between Xi’s and Y which estimates the relationship between X1...Xn and Y. </a:t>
            </a:r>
            <a:endParaRPr b="0" lang="en-IN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44" name="Formula 3"/>
              <p:cNvSpPr txBox="1"/>
              <p:nvPr/>
            </p:nvSpPr>
            <p:spPr>
              <a:xfrm>
                <a:off x="3153600" y="3359880"/>
                <a:ext cx="3973320" cy="311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sSub>
                          <m:e>
                            <m:r>
                              <m:rPr>
                                <m:lit/>
                                <m:nor/>
                              </m:rPr>
                              <m:t xml:space="preserve">,x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sSub>
                          <m:e>
                            <m:r>
                              <m:rPr>
                                <m:lit/>
                                <m:nor/>
                              </m:rPr>
                              <m:t xml:space="preserve">,x</m:t>
                            </m:r>
                          </m:e>
                          <m:sub>
                            <m:r>
                              <m:t xml:space="preserve">3</m:t>
                            </m:r>
                          </m:sub>
                        </m:sSub>
                        <m:r>
                          <m:t xml:space="preserve">,</m:t>
                        </m:r>
                        <m:r>
                          <m:rPr>
                            <m:lit/>
                            <m:nor/>
                          </m:rPr>
                          <m:t xml:space="preserve">.</m:t>
                        </m:r>
                        <m:r>
                          <m:rPr>
                            <m:lit/>
                            <m:nor/>
                          </m:rPr>
                          <m:t xml:space="preserve">.</m:t>
                        </m:r>
                        <m:r>
                          <m:rPr>
                            <m:lit/>
                            <m:nor/>
                          </m:rPr>
                          <m:t xml:space="preserve">.</m:t>
                        </m:r>
                        <m:sSub>
                          <m:e>
                            <m:r>
                              <m:rPr>
                                <m:lit/>
                                <m:nor/>
                              </m:rPr>
                              <m:t xml:space="preserve">,x</m:t>
                            </m:r>
                          </m:e>
                          <m:sub>
                            <m:r>
                              <m:t xml:space="preserve">n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rPr>
                            <m:lit/>
                            <m:nor/>
                          </m:rPr>
                          <m:t xml:space="preserve">=θ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sSub>
                      <m:e>
                        <m:r>
                          <m:rPr>
                            <m:lit/>
                            <m:nor/>
                          </m:rPr>
                          <m:t xml:space="preserve">+θ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sSub>
                      <m:e>
                        <m:r>
                          <m:rPr>
                            <m:lit/>
                            <m:nor/>
                          </m:rPr>
                          <m:t xml:space="preserve">+θ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sSub>
                      <m:e>
                        <m:r>
                          <m:rPr>
                            <m:lit/>
                            <m:nor/>
                          </m:rPr>
                          <m:t xml:space="preserve">+θ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  <m:r>
                      <m:t xml:space="preserve">+</m:t>
                    </m:r>
                    <m:r>
                      <m:rPr>
                        <m:lit/>
                        <m:nor/>
                      </m:rPr>
                      <m:t xml:space="preserve">.</m:t>
                    </m:r>
                    <m:r>
                      <m:rPr>
                        <m:lit/>
                        <m:nor/>
                      </m:rPr>
                      <m:t xml:space="preserve">.</m:t>
                    </m:r>
                    <m:r>
                      <m:rPr>
                        <m:lit/>
                        <m:nor/>
                      </m:rPr>
                      <m:t xml:space="preserve">.</m:t>
                    </m:r>
                    <m:sSub>
                      <m:e>
                        <m:r>
                          <m:rPr>
                            <m:lit/>
                            <m:nor/>
                          </m:rPr>
                          <m:t xml:space="preserve">+θ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1958400" y="260640"/>
            <a:ext cx="9793080" cy="11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Cost Function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573480" y="1440000"/>
            <a:ext cx="97930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 marL="544320" indent="-54288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182f7c"/>
                </a:solidFill>
                <a:latin typeface="Arial"/>
                <a:ea typeface="DejaVu Sans"/>
              </a:rPr>
              <a:t>It is a function that measures the performance of a model for given data. </a:t>
            </a:r>
            <a:endParaRPr b="0" lang="en-IN" sz="2400" spc="-1" strike="noStrike">
              <a:latin typeface="Arial"/>
            </a:endParaRPr>
          </a:p>
          <a:p>
            <a:pPr marL="544320" indent="-54288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182f7c"/>
                </a:solidFill>
                <a:latin typeface="Arial"/>
                <a:ea typeface="DejaVu Sans"/>
              </a:rPr>
              <a:t>Cost Function quantifies the error between predicted values and expected values and presents it in the form of a single real number.</a:t>
            </a:r>
            <a:endParaRPr b="0" lang="en-IN" sz="2400" spc="-1" strike="noStrike">
              <a:latin typeface="Arial"/>
            </a:endParaRPr>
          </a:p>
          <a:p>
            <a:pPr marL="558720" indent="-541440">
              <a:lnSpc>
                <a:spcPct val="100000"/>
              </a:lnSpc>
              <a:spcAft>
                <a:spcPts val="1060"/>
              </a:spcAft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1086840" y="2690280"/>
            <a:ext cx="8272080" cy="2348640"/>
          </a:xfrm>
          <a:prstGeom prst="rect">
            <a:avLst/>
          </a:prstGeom>
          <a:ln>
            <a:noFill/>
          </a:ln>
        </p:spPr>
      </p:pic>
      <p:sp>
        <p:nvSpPr>
          <p:cNvPr id="348" name="CustomShape 3"/>
          <p:cNvSpPr/>
          <p:nvPr/>
        </p:nvSpPr>
        <p:spPr>
          <a:xfrm>
            <a:off x="864000" y="5184000"/>
            <a:ext cx="46375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Taking the derivative of cost function w.r.t. x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576000" y="165240"/>
            <a:ext cx="9793080" cy="11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Gradient Descent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360000" y="1584000"/>
            <a:ext cx="9793080" cy="39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 marL="201600" indent="-200160">
              <a:lnSpc>
                <a:spcPct val="93000"/>
              </a:lnSpc>
              <a:spcBef>
                <a:spcPts val="2112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One of the methods we can use to minimize </a:t>
            </a:r>
            <a:r>
              <a:rPr b="1" lang="en-IN" sz="2800" spc="-1" strike="noStrike">
                <a:solidFill>
                  <a:srgbClr val="000000"/>
                </a:solidFill>
                <a:latin typeface="Liberation Mono;Courier New"/>
                <a:ea typeface="Liberation Mono;Courier New"/>
              </a:rPr>
              <a:t>cost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 is Gradient Descent, which is based on using gradients (derivatives) to update the model parameters (theta in our case) until a minimum is found and the gradient becomes zero.</a:t>
            </a:r>
            <a:endParaRPr b="0" lang="en-IN" sz="2800" spc="-1" strike="noStrike">
              <a:latin typeface="Arial"/>
            </a:endParaRPr>
          </a:p>
          <a:p>
            <a:pPr marL="201600" indent="-200160">
              <a:lnSpc>
                <a:spcPct val="93000"/>
              </a:lnSpc>
              <a:spcBef>
                <a:spcPts val="2112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Learning rate gives the rate of speed where the gradient moves during gradient descent. </a:t>
            </a:r>
            <a:endParaRPr b="0" lang="en-IN" sz="2800" spc="-1" strike="noStrike">
              <a:latin typeface="Arial"/>
            </a:endParaRPr>
          </a:p>
          <a:p>
            <a:pPr marL="201600" indent="-200160">
              <a:lnSpc>
                <a:spcPct val="93000"/>
              </a:lnSpc>
              <a:spcBef>
                <a:spcPts val="2112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Setting it too high would make your path instable, too low would make convergence slow. </a:t>
            </a:r>
            <a:endParaRPr b="0" lang="en-IN" sz="2800" spc="-1" strike="noStrike">
              <a:latin typeface="Arial"/>
            </a:endParaRPr>
          </a:p>
          <a:p>
            <a:pPr marL="201600" indent="-200160">
              <a:lnSpc>
                <a:spcPct val="93000"/>
              </a:lnSpc>
              <a:spcBef>
                <a:spcPts val="2112"/>
              </a:spcBef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Put it to zero means your model isn't learning anything from the gradients. 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1958400" y="260640"/>
            <a:ext cx="979488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Dataset Description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04000" y="1423080"/>
            <a:ext cx="97948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>
              <a:lnSpc>
                <a:spcPct val="93000"/>
              </a:lnSpc>
              <a:spcAft>
                <a:spcPts val="1060"/>
              </a:spcAft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We are going to use a dataset of startup companies to predict profit with five columns in it.</a:t>
            </a:r>
            <a:endParaRPr b="0" lang="en-IN" sz="2400" spc="-1" strike="noStrike">
              <a:latin typeface="Arial"/>
            </a:endParaRPr>
          </a:p>
          <a:p>
            <a:pPr marL="342720" indent="-325440">
              <a:lnSpc>
                <a:spcPct val="93000"/>
              </a:lnSpc>
              <a:spcAft>
                <a:spcPts val="1060"/>
              </a:spcAft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1. R&amp;D Spend</a:t>
            </a:r>
            <a:endParaRPr b="0" lang="en-IN" sz="2400" spc="-1" strike="noStrike">
              <a:latin typeface="Arial"/>
            </a:endParaRPr>
          </a:p>
          <a:p>
            <a:pPr marL="342720" indent="-325440">
              <a:lnSpc>
                <a:spcPct val="93000"/>
              </a:lnSpc>
              <a:spcAft>
                <a:spcPts val="1060"/>
              </a:spcAft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2. Administration</a:t>
            </a:r>
            <a:endParaRPr b="0" lang="en-IN" sz="2400" spc="-1" strike="noStrike">
              <a:latin typeface="Arial"/>
            </a:endParaRPr>
          </a:p>
          <a:p>
            <a:pPr marL="342720" indent="-325440">
              <a:lnSpc>
                <a:spcPct val="93000"/>
              </a:lnSpc>
              <a:spcAft>
                <a:spcPts val="1060"/>
              </a:spcAft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3. Marketing Spend</a:t>
            </a:r>
            <a:endParaRPr b="0" lang="en-IN" sz="2400" spc="-1" strike="noStrike">
              <a:latin typeface="Arial"/>
            </a:endParaRPr>
          </a:p>
          <a:p>
            <a:pPr marL="342720" indent="-325440">
              <a:lnSpc>
                <a:spcPct val="93000"/>
              </a:lnSpc>
              <a:spcAft>
                <a:spcPts val="1060"/>
              </a:spcAft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4. State</a:t>
            </a:r>
            <a:endParaRPr b="0" lang="en-IN" sz="2400" spc="-1" strike="noStrike">
              <a:latin typeface="Arial"/>
            </a:endParaRPr>
          </a:p>
          <a:p>
            <a:pPr marL="342720" indent="-325440">
              <a:lnSpc>
                <a:spcPct val="93000"/>
              </a:lnSpc>
              <a:spcAft>
                <a:spcPts val="1060"/>
              </a:spcAft>
            </a:pPr>
            <a:r>
              <a:rPr b="0" lang="en-IN" sz="2400" spc="-1" strike="noStrike">
                <a:solidFill>
                  <a:srgbClr val="050505"/>
                </a:solidFill>
                <a:latin typeface="Arial"/>
                <a:ea typeface="DejaVu Sans"/>
              </a:rPr>
              <a:t>5. Profit</a:t>
            </a:r>
            <a:endParaRPr b="0" lang="en-IN" sz="2400" spc="-1" strike="noStrike">
              <a:latin typeface="Arial"/>
            </a:endParaRPr>
          </a:p>
          <a:p>
            <a:pPr marL="342720" indent="-325440">
              <a:lnSpc>
                <a:spcPct val="93000"/>
              </a:lnSpc>
              <a:spcAft>
                <a:spcPts val="1060"/>
              </a:spcAft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787680" y="235440"/>
            <a:ext cx="979488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ctr"/>
          <a:p>
            <a:pPr algn="ctr">
              <a:lnSpc>
                <a:spcPct val="93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Multivariable Linear Regression using Gradient Descent Steps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283680" y="1567080"/>
            <a:ext cx="97948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 marL="415800" indent="-309600">
              <a:lnSpc>
                <a:spcPct val="93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Step 1: Load dataset into dataframe using Pandas</a:t>
            </a:r>
            <a:endParaRPr b="0" lang="en-IN" sz="3200" spc="-1" strike="noStrike">
              <a:latin typeface="Arial"/>
            </a:endParaRPr>
          </a:p>
          <a:p>
            <a:pPr marL="415800" indent="-309600">
              <a:lnSpc>
                <a:spcPct val="93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Step 2: Load dataset into numpy arrays x and y</a:t>
            </a:r>
            <a:endParaRPr b="0" lang="en-IN" sz="3200" spc="-1" strike="noStrike">
              <a:latin typeface="Arial"/>
            </a:endParaRPr>
          </a:p>
          <a:p>
            <a:pPr marL="415800" indent="-309600">
              <a:lnSpc>
                <a:spcPct val="93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Step 3: Using gradient descent calculate the parameters θ</a:t>
            </a:r>
            <a:r>
              <a:rPr b="0" lang="en-IN" sz="32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to θ</a:t>
            </a:r>
            <a:r>
              <a:rPr b="0" lang="en-IN" sz="32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IN" sz="3200" spc="-1" strike="noStrike">
              <a:latin typeface="Arial"/>
            </a:endParaRPr>
          </a:p>
          <a:p>
            <a:pPr marL="415800" indent="-309600">
              <a:lnSpc>
                <a:spcPct val="93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Step 4: Plot the original datapoints (x,y) and (predicted values,x).</a:t>
            </a:r>
            <a:endParaRPr b="0" lang="en-IN" sz="3200" spc="-1" strike="noStrike">
              <a:latin typeface="Arial"/>
            </a:endParaRPr>
          </a:p>
          <a:p>
            <a:pPr marL="415800" indent="-309600">
              <a:lnSpc>
                <a:spcPct val="93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Step 5: Predict the value of Y for a test input X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677160" y="609480"/>
            <a:ext cx="8593920" cy="13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Coefficients of Linear Regression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Coefficints can be determined using the two approaches: </a:t>
            </a:r>
            <a:endParaRPr b="0" lang="en-IN" sz="2400" spc="-1" strike="noStrike">
              <a:latin typeface="Arial"/>
            </a:endParaRPr>
          </a:p>
          <a:p>
            <a:pPr marL="432000" indent="-32256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1.Ordinary Least Square Method (OLSM)</a:t>
            </a:r>
            <a:endParaRPr b="0" lang="en-IN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Lohit Devanagari"/>
              </a:rPr>
              <a:t>2. Gradient Descent Approach.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76000" y="307440"/>
            <a:ext cx="979488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ctr"/>
          <a:p>
            <a:pPr algn="ctr">
              <a:lnSpc>
                <a:spcPct val="93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Ordinary Least Square Method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2177280" y="1305720"/>
            <a:ext cx="9230760" cy="50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rmAutofit/>
          </a:bodyPr>
          <a:p>
            <a:pPr marL="647640" indent="-198720">
              <a:lnSpc>
                <a:spcPct val="93000"/>
              </a:lnSpc>
              <a:spcBef>
                <a:spcPts val="1236"/>
              </a:spcBef>
              <a:spcAft>
                <a:spcPts val="1060"/>
              </a:spcAft>
            </a:pPr>
            <a:endParaRPr b="0" lang="en-IN" sz="1800" spc="-1" strike="noStrike">
              <a:latin typeface="Arial"/>
            </a:endParaRPr>
          </a:p>
          <a:p>
            <a:pPr marL="210960" indent="-209520">
              <a:lnSpc>
                <a:spcPct val="106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Compute β</a:t>
            </a:r>
            <a:r>
              <a:rPr b="0" lang="en-IN" sz="24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and  β</a:t>
            </a:r>
            <a:r>
              <a:rPr b="0" lang="en-IN" sz="2400" spc="-1" strike="noStrike" baseline="-33000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6000"/>
              </a:lnSpc>
              <a:spcAft>
                <a:spcPts val="1236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endParaRPr b="0" lang="en-IN" sz="2400" spc="-1" strike="noStrike">
              <a:latin typeface="Arial"/>
            </a:endParaRPr>
          </a:p>
          <a:p>
            <a:pPr marL="210960" indent="-198720">
              <a:lnSpc>
                <a:spcPct val="106000"/>
              </a:lnSpc>
              <a:spcAft>
                <a:spcPts val="1236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and </a:t>
            </a:r>
            <a:endParaRPr b="0" lang="en-IN" sz="2400" spc="-1" strike="noStrike">
              <a:latin typeface="Arial"/>
            </a:endParaRPr>
          </a:p>
          <a:p>
            <a:pPr marL="210960" indent="-198720">
              <a:lnSpc>
                <a:spcPct val="106000"/>
              </a:lnSpc>
              <a:spcAft>
                <a:spcPts val="1236"/>
              </a:spcAft>
            </a:pPr>
            <a:endParaRPr b="0" lang="en-IN" sz="2400" spc="-1" strike="noStrike">
              <a:latin typeface="Arial"/>
            </a:endParaRPr>
          </a:p>
          <a:p>
            <a:pPr marL="210960" indent="-198720">
              <a:lnSpc>
                <a:spcPct val="106000"/>
              </a:lnSpc>
              <a:spcAft>
                <a:spcPts val="1236"/>
              </a:spcAft>
            </a:pPr>
            <a:endParaRPr b="0" lang="en-IN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88" name="Formula 3"/>
              <p:cNvSpPr txBox="1"/>
              <p:nvPr/>
            </p:nvSpPr>
            <p:spPr>
              <a:xfrm>
                <a:off x="3496320" y="2319480"/>
                <a:ext cx="2251080" cy="987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β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nary>
                          <m:naryPr>
                            <m:chr m:val="∑"/>
                            <m:supHide m:val="1"/>
                          </m:naryPr>
                          <m:sub>
                            <m:r>
                              <m:t xml:space="preserve">i</m:t>
                            </m:r>
                          </m:sub>
                          <m:sup/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sSub>
                                  <m:e>
                                    <m:r>
                                      <m:t xml:space="preserve">x</m:t>
                                    </m:r>
                                  </m:e>
                                  <m:sub>
                                    <m:r>
                                      <m:t xml:space="preserve">i</m:t>
                                    </m:r>
                                  </m:sub>
                                </m:sSub>
                                <m:r>
                                  <m:t xml:space="preserve">−</m:t>
                                </m:r>
                                <m:acc>
                                  <m:accPr>
                                    <m:chr m:val="¯"/>
                                  </m:accPr>
                                  <m:e>
                                    <m:r>
                                      <m:t xml:space="preserve">x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y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  <m:r>
                              <m:t xml:space="preserve">−</m:t>
                            </m:r>
                            <m:acc>
                              <m:accPr>
                                <m:chr m:val="¯"/>
                              </m:accPr>
                              <m:e>
                                <m:r>
                                  <m:t xml:space="preserve">y</m:t>
                                </m:r>
                              </m:e>
                            </m:acc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1"/>
                          </m:naryPr>
                          <m:sub>
                            <m:r>
                              <m:t xml:space="preserve">i</m:t>
                            </m:r>
                          </m:sub>
                          <m:sup/>
                          <m:e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x</m:t>
                                        </m:r>
                                      </m:e>
                                      <m:sub>
                                        <m:r>
                                          <m:t xml:space="preserve">i</m:t>
                                        </m:r>
                                      </m:sub>
                                    </m:sSub>
                                    <m:r>
                                      <m:t xml:space="preserve">−</m:t>
                                    </m:r>
                                    <m:acc>
                                      <m:accPr>
                                        <m:chr m:val="¯"/>
                                      </m:accPr>
                                      <m:e>
                                        <m:r>
                                          <m:t xml:space="preserve">x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89" name="Formula 4"/>
              <p:cNvSpPr txBox="1"/>
              <p:nvPr/>
            </p:nvSpPr>
            <p:spPr>
              <a:xfrm>
                <a:off x="3571200" y="3696120"/>
                <a:ext cx="1421640" cy="307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β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=</m:t>
                    </m:r>
                    <m:acc>
                      <m:accPr>
                        <m:chr m:val="¯"/>
                      </m:accPr>
                      <m:e>
                        <m:r>
                          <m:t xml:space="preserve">y</m:t>
                        </m:r>
                      </m:e>
                    </m:acc>
                    <m:r>
                      <m:t xml:space="preserve">−</m:t>
                    </m:r>
                    <m:sSub>
                      <m:e>
                        <m:r>
                          <m:t xml:space="preserve">β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∗</m:t>
                    </m:r>
                    <m:acc>
                      <m:accPr>
                        <m:chr m:val="¯"/>
                      </m:accPr>
                      <m:e>
                        <m:r>
                          <m:t xml:space="preserve">x</m:t>
                        </m:r>
                      </m:e>
                    </m:acc>
                  </m:oMath>
                </a14:m>
              </a:p>
            </p:txBody>
          </p:sp>
        </mc:Choice>
        <mc:Fallback/>
      </mc:AlternateContent>
      <p:sp>
        <p:nvSpPr>
          <p:cNvPr id="290" name="CustomShape 5"/>
          <p:cNvSpPr/>
          <p:nvPr/>
        </p:nvSpPr>
        <p:spPr>
          <a:xfrm>
            <a:off x="2094480" y="4498560"/>
            <a:ext cx="8963640" cy="134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0960" indent="-2095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these equations xˉ is the mean value of input variable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yˉ is the mean value of output variable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504000" y="307440"/>
            <a:ext cx="979488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ctr"/>
          <a:p>
            <a:pPr algn="ctr">
              <a:lnSpc>
                <a:spcPct val="93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Error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571680" y="1584000"/>
            <a:ext cx="41788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rmAutofit/>
          </a:bodyPr>
          <a:p>
            <a:pPr marL="415800" indent="-309600">
              <a:lnSpc>
                <a:spcPct val="106000"/>
              </a:lnSpc>
              <a:spcAft>
                <a:spcPts val="1236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plot scatter points in 2D space.</a:t>
            </a:r>
            <a:endParaRPr b="0" lang="en-IN" sz="2400" spc="-1" strike="noStrike">
              <a:latin typeface="Arial"/>
            </a:endParaRPr>
          </a:p>
          <a:p>
            <a:pPr marL="415800" indent="-309600">
              <a:lnSpc>
                <a:spcPct val="93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error of each point is the distance between the regression line and that point.</a:t>
            </a:r>
            <a:endParaRPr b="0" lang="en-IN" sz="2400" spc="-1" strike="noStrike">
              <a:latin typeface="Arial"/>
            </a:endParaRPr>
          </a:p>
          <a:p>
            <a:pPr marL="415800" indent="-309600">
              <a:lnSpc>
                <a:spcPct val="93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Figure- Green dots: Actual data points.</a:t>
            </a:r>
            <a:endParaRPr b="0" lang="en-IN" sz="2400" spc="-1" strike="noStrike">
              <a:latin typeface="Arial"/>
            </a:endParaRPr>
          </a:p>
          <a:p>
            <a:pPr marL="415800" indent="-309600">
              <a:lnSpc>
                <a:spcPct val="93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Brown line: Regression Line</a:t>
            </a:r>
            <a:endParaRPr b="0" lang="en-IN" sz="2400" spc="-1" strike="noStrike">
              <a:latin typeface="Arial"/>
            </a:endParaRPr>
          </a:p>
          <a:p>
            <a:pPr marL="430200" indent="-308160">
              <a:lnSpc>
                <a:spcPct val="93000"/>
              </a:lnSpc>
              <a:spcAft>
                <a:spcPts val="1060"/>
              </a:spcAft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5400000" y="1926360"/>
            <a:ext cx="4338360" cy="325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283680" y="260640"/>
            <a:ext cx="979488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ctr"/>
          <a:p>
            <a:pPr algn="ctr">
              <a:lnSpc>
                <a:spcPct val="93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Accuracy of the model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787680" y="1368000"/>
            <a:ext cx="979488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3000"/>
              </a:lnSpc>
              <a:spcAft>
                <a:spcPts val="1236"/>
              </a:spcAft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Root Mean Squared Error is the square root of the sum of all errors divided by the number of values, or Mathematically: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6000"/>
              </a:lnSpc>
              <a:spcAft>
                <a:spcPts val="1236"/>
              </a:spcAft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6000"/>
              </a:lnSpc>
              <a:spcAft>
                <a:spcPts val="1236"/>
              </a:spcAft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6000"/>
              </a:lnSpc>
              <a:spcAft>
                <a:spcPts val="1236"/>
              </a:spcAft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3984120" y="3665160"/>
            <a:ext cx="3765960" cy="1035360"/>
          </a:xfrm>
          <a:prstGeom prst="rect">
            <a:avLst/>
          </a:prstGeom>
          <a:ln>
            <a:noFill/>
          </a:ln>
        </p:spPr>
      </p:pic>
      <p:sp>
        <p:nvSpPr>
          <p:cNvPr id="297" name="CustomShape 3"/>
          <p:cNvSpPr/>
          <p:nvPr/>
        </p:nvSpPr>
        <p:spPr>
          <a:xfrm>
            <a:off x="2351880" y="5137920"/>
            <a:ext cx="4320720" cy="50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180" spc="-1" strike="noStrike">
                <a:solidFill>
                  <a:srgbClr val="000000"/>
                </a:solidFill>
                <a:latin typeface="Arial"/>
                <a:ea typeface="DejaVu Sans"/>
              </a:rPr>
              <a:t>Where: y</a:t>
            </a:r>
            <a:r>
              <a:rPr b="0" lang="en-IN" sz="2179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j</a:t>
            </a:r>
            <a:r>
              <a:rPr b="0" lang="en-IN" sz="2180" spc="-1" strike="noStrike">
                <a:solidFill>
                  <a:srgbClr val="000000"/>
                </a:solidFill>
                <a:latin typeface="Arial"/>
                <a:ea typeface="DejaVu Sans"/>
              </a:rPr>
              <a:t> is actual value of y and </a:t>
            </a:r>
            <a:endParaRPr b="0" lang="en-IN" sz="218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98" name="Formula 4"/>
              <p:cNvSpPr txBox="1"/>
              <p:nvPr/>
            </p:nvSpPr>
            <p:spPr>
              <a:xfrm>
                <a:off x="2914560" y="5921640"/>
                <a:ext cx="307800" cy="305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^"/>
                          </m:accPr>
                          <m:e>
                            <m:r>
                              <m:t xml:space="preserve">y</m:t>
                            </m:r>
                          </m:e>
                        </m:acc>
                      </m:e>
                      <m:sub>
                        <m:r>
                          <m:t xml:space="preserve">j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299" name="CustomShape 5"/>
          <p:cNvSpPr/>
          <p:nvPr/>
        </p:nvSpPr>
        <p:spPr>
          <a:xfrm>
            <a:off x="3135600" y="5834880"/>
            <a:ext cx="3041640" cy="41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18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180" spc="-1" strike="noStrike">
                <a:solidFill>
                  <a:srgbClr val="000000"/>
                </a:solidFill>
                <a:latin typeface="Arial"/>
                <a:ea typeface="DejaVu Sans"/>
              </a:rPr>
              <a:t>is predicted value of y.</a:t>
            </a:r>
            <a:endParaRPr b="0" lang="en-IN" sz="218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R² score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R-Squared: Also known as the Coefficient of Determination</a:t>
            </a:r>
            <a:endParaRPr b="0" lang="en-I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has a value between 0 and 1 that measures how well our regression line fits our data. </a:t>
            </a:r>
            <a:endParaRPr b="0" lang="en-I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R-Squared can be interpreted as the percent of variance in our dependent variable that can be explained by our model. </a:t>
            </a:r>
            <a:endParaRPr b="0" lang="en-IN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closer R-Squared is to 1 or 100% the better our model will be at predicting our dependent variable.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1800000" y="608400"/>
            <a:ext cx="7128000" cy="4028760"/>
          </a:xfrm>
          <a:prstGeom prst="rect">
            <a:avLst/>
          </a:prstGeom>
          <a:ln>
            <a:noFill/>
          </a:ln>
        </p:spPr>
      </p:pic>
      <p:sp>
        <p:nvSpPr>
          <p:cNvPr id="303" name="TextShape 1"/>
          <p:cNvSpPr txBox="1"/>
          <p:nvPr/>
        </p:nvSpPr>
        <p:spPr>
          <a:xfrm>
            <a:off x="1800000" y="5112000"/>
            <a:ext cx="2995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Figure source cs.brown.edu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360000" y="216000"/>
            <a:ext cx="979488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R² score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715680" y="1132560"/>
            <a:ext cx="6379560" cy="44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0960" indent="-209520">
              <a:lnSpc>
                <a:spcPct val="93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R² score is used to measure the accuracy of our linear model, mathematically :</a:t>
            </a:r>
            <a:endParaRPr b="0" lang="en-IN" sz="1800" spc="-1" strike="noStrike">
              <a:latin typeface="Arial"/>
            </a:endParaRPr>
          </a:p>
          <a:p>
            <a:pPr marL="210960" indent="-209520">
              <a:lnSpc>
                <a:spcPct val="93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SSTotal is the total sum of squares and SSResiduals is the total sum of squares of residuals.</a:t>
            </a:r>
            <a:endParaRPr b="0" lang="en-IN" sz="1600" spc="-1" strike="noStrike">
              <a:latin typeface="Arial"/>
            </a:endParaRPr>
          </a:p>
          <a:p>
            <a:pPr marL="210960" indent="-209520">
              <a:lnSpc>
                <a:spcPct val="93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R² Score usually ranges from 0 to 1. </a:t>
            </a:r>
            <a:endParaRPr b="0" lang="en-IN" sz="1600" spc="-1" strike="noStrike">
              <a:latin typeface="Arial"/>
            </a:endParaRPr>
          </a:p>
          <a:p>
            <a:pPr marL="210960" indent="-209520">
              <a:lnSpc>
                <a:spcPct val="93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will also become negative if the model is completely wrong.</a:t>
            </a:r>
            <a:endParaRPr b="0" lang="en-IN" sz="1600" spc="-1" strike="noStrike">
              <a:latin typeface="Arial"/>
            </a:endParaRPr>
          </a:p>
          <a:p>
            <a:pPr marL="210960" indent="-209520">
              <a:lnSpc>
                <a:spcPct val="93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R-Squared formula compares our fitted regression line to a baseline model. </a:t>
            </a:r>
            <a:endParaRPr b="0" lang="en-IN" sz="1800" spc="-1" strike="noStrike">
              <a:latin typeface="Arial"/>
            </a:endParaRPr>
          </a:p>
          <a:p>
            <a:pPr marL="210960" indent="-209520">
              <a:lnSpc>
                <a:spcPct val="93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baseline model is considered the “worst” model. </a:t>
            </a:r>
            <a:endParaRPr b="0" lang="en-IN" sz="1800" spc="-1" strike="noStrike">
              <a:latin typeface="Arial"/>
            </a:endParaRPr>
          </a:p>
          <a:p>
            <a:pPr marL="210960" indent="-209520">
              <a:lnSpc>
                <a:spcPct val="93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baseline model is a flat-line that predicts every value of y will be the mean value of y. </a:t>
            </a:r>
            <a:endParaRPr b="0" lang="en-IN" sz="1800" spc="-1" strike="noStrike">
              <a:latin typeface="Arial"/>
            </a:endParaRPr>
          </a:p>
          <a:p>
            <a:pPr marL="210960" indent="-209520">
              <a:lnSpc>
                <a:spcPct val="93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R-Squared checks to see if our fitted regression line will predict y better than the mean will.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3000"/>
              </a:lnSpc>
              <a:spcAft>
                <a:spcPts val="1236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585000" y="4752000"/>
            <a:ext cx="9493560" cy="165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07" name="Formula 4"/>
              <p:cNvSpPr txBox="1"/>
              <p:nvPr/>
            </p:nvSpPr>
            <p:spPr>
              <a:xfrm>
                <a:off x="8102520" y="1901160"/>
                <a:ext cx="1451160" cy="537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R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r>
                      <m:t xml:space="preserve">=</m:t>
                    </m:r>
                    <m:r>
                      <m:t xml:space="preserve">1</m:t>
                    </m:r>
                    <m:r>
                      <m:t xml:space="preserve">−</m:t>
                    </m:r>
                    <m:f>
                      <m:num>
                        <m:sSub>
                          <m:e>
                            <m:r>
                              <m:t xml:space="preserve">SS</m:t>
                            </m:r>
                          </m:e>
                          <m:sub>
                            <m:r>
                              <m:t xml:space="preserve">Residuals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SS</m:t>
                            </m:r>
                          </m:e>
                          <m:sub>
                            <m:r>
                              <m:t xml:space="preserve">Total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08" name="Formula 5"/>
              <p:cNvSpPr txBox="1"/>
              <p:nvPr/>
            </p:nvSpPr>
            <p:spPr>
              <a:xfrm>
                <a:off x="7429320" y="2708640"/>
                <a:ext cx="2587680" cy="1120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R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r>
                      <m:t xml:space="preserve">=</m:t>
                    </m:r>
                    <m:r>
                      <m:t xml:space="preserve">1</m:t>
                    </m:r>
                    <m:r>
                      <m:t xml:space="preserve">−</m:t>
                    </m:r>
                    <m:f>
                      <m:num>
                        <m:sSub>
                          <m:e>
                            <m:r>
                              <m:t xml:space="preserve">SS</m:t>
                            </m:r>
                          </m:e>
                          <m:sub>
                            <m:r>
                              <m:t xml:space="preserve">Residuals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SS</m:t>
                            </m:r>
                          </m:e>
                          <m:sub>
                            <m:r>
                              <m:t xml:space="preserve">Total</m:t>
                            </m:r>
                          </m:sub>
                        </m:sSub>
                      </m:den>
                    </m:f>
                    <m:r>
                      <m:t xml:space="preserve">=</m:t>
                    </m:r>
                    <m:f>
                      <m:num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i</m:t>
                            </m:r>
                            <m:r>
                              <m:t xml:space="preserve">=</m:t>
                            </m:r>
                            <m:r>
                              <m:t xml:space="preserve">0</m:t>
                            </m:r>
                          </m:sub>
                          <m:sup>
                            <m:r>
                              <m:t xml:space="preserve">N</m:t>
                            </m:r>
                          </m:sup>
                          <m:e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y</m:t>
                                        </m:r>
                                      </m:e>
                                      <m:sub>
                                        <m:r>
                                          <m:t xml:space="preserve">i</m:t>
                                        </m:r>
                                      </m:sub>
                                    </m:sSub>
                                    <m:r>
                                      <m:t xml:space="preserve">−</m:t>
                                    </m:r>
                                    <m:acc>
                                      <m:accPr>
                                        <m:chr m:val="^"/>
                                      </m:accPr>
                                      <m:e>
                                        <m:r>
                                          <m:t xml:space="preserve"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i</m:t>
                            </m:r>
                            <m:r>
                              <m:t xml:space="preserve">=</m:t>
                            </m:r>
                            <m:r>
                              <m:t xml:space="preserve">0</m:t>
                            </m:r>
                          </m:sub>
                          <m:sup>
                            <m:r>
                              <m:t xml:space="preserve">N</m:t>
                            </m:r>
                          </m:sup>
                          <m:e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sSub>
                                      <m:e>
                                        <m:r>
                                          <m:t xml:space="preserve">y</m:t>
                                        </m:r>
                                      </m:e>
                                      <m:sub>
                                        <m:r>
                                          <m:t xml:space="preserve">i</m:t>
                                        </m:r>
                                      </m:sub>
                                    </m:sSub>
                                    <m:r>
                                      <m:t xml:space="preserve">−</m:t>
                                    </m:r>
                                    <m:acc>
                                      <m:accPr>
                                        <m:chr m:val="¯"/>
                                      </m:accPr>
                                      <m:e>
                                        <m:r>
                                          <m:t xml:space="preserve"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09" name="Formula 6"/>
              <p:cNvSpPr txBox="1"/>
              <p:nvPr/>
            </p:nvSpPr>
            <p:spPr>
              <a:xfrm>
                <a:off x="7946280" y="1211760"/>
                <a:ext cx="1510920" cy="53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R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r>
                      <m:t xml:space="preserve">=</m:t>
                    </m:r>
                    <m:r>
                      <m:t xml:space="preserve">1</m:t>
                    </m:r>
                    <m:r>
                      <m:t xml:space="preserve">−</m:t>
                    </m:r>
                    <m:f>
                      <m:num>
                        <m:sSub>
                          <m:e>
                            <m:r>
                              <m:t xml:space="preserve">SS</m:t>
                            </m:r>
                          </m:e>
                          <m:sub>
                            <m:r>
                              <m:t xml:space="preserve">Regression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SS</m:t>
                            </m:r>
                          </m:e>
                          <m:sub>
                            <m:r>
                              <m:t xml:space="preserve">Total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16C7D13B964B4C9D9F058486EC1342" ma:contentTypeVersion="2" ma:contentTypeDescription="Create a new document." ma:contentTypeScope="" ma:versionID="41cffce2fb32191d47de36a07dd32a7d">
  <xsd:schema xmlns:xsd="http://www.w3.org/2001/XMLSchema" xmlns:xs="http://www.w3.org/2001/XMLSchema" xmlns:p="http://schemas.microsoft.com/office/2006/metadata/properties" xmlns:ns2="dee2b17c-cd39-4c79-97fd-c9c3b288c768" targetNamespace="http://schemas.microsoft.com/office/2006/metadata/properties" ma:root="true" ma:fieldsID="66159817ac15d48119b2ebd1f0226eb8" ns2:_="">
    <xsd:import namespace="dee2b17c-cd39-4c79-97fd-c9c3b288c7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2b17c-cd39-4c79-97fd-c9c3b288c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1F08D0-11A1-44E4-8AAE-5E4B4091E7A6}"/>
</file>

<file path=customXml/itemProps2.xml><?xml version="1.0" encoding="utf-8"?>
<ds:datastoreItem xmlns:ds="http://schemas.openxmlformats.org/officeDocument/2006/customXml" ds:itemID="{EDC106CA-E4B9-46F0-AC83-655E5CA61058}"/>
</file>

<file path=customXml/itemProps3.xml><?xml version="1.0" encoding="utf-8"?>
<ds:datastoreItem xmlns:ds="http://schemas.openxmlformats.org/officeDocument/2006/customXml" ds:itemID="{65222259-53D3-4783-B988-6CEF14EC897D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1506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271</cp:revision>
  <dcterms:created xsi:type="dcterms:W3CDTF">2020-08-13T16:15:55Z</dcterms:created>
  <dcterms:modified xsi:type="dcterms:W3CDTF">2020-12-16T13:28:59Z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  <property fmtid="{D5CDD505-2E9C-101B-9397-08002B2CF9AE}" pid="12" name="ContentTypeId">
    <vt:lpwstr>0x0101004016C7D13B964B4C9D9F058486EC1342</vt:lpwstr>
  </property>
</Properties>
</file>