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media/image10.png" ContentType="image/png"/>
  <Override PartName="/ppt/media/image9.jpeg" ContentType="image/jpeg"/>
  <Override PartName="/ppt/media/image8.png" ContentType="image/png"/>
  <Override PartName="/ppt/media/image7.png" ContentType="image/png"/>
  <Override PartName="/ppt/media/image2.png" ContentType="image/png"/>
  <Override PartName="/ppt/media/image6.jpeg" ContentType="image/jpeg"/>
  <Override PartName="/ppt/media/image1.png" ContentType="image/png"/>
  <Override PartName="/ppt/media/image11.png" ContentType="image/png"/>
  <Override PartName="/ppt/media/image3.jpeg" ContentType="image/jpeg"/>
  <Override PartName="/ppt/media/image4.jpeg" ContentType="image/jpeg"/>
  <Override PartName="/ppt/media/image5.jpeg" ContentType="image/jpe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ustomXml" Target="../customXml/item1.xml"/><Relationship Id="rId3" Type="http://schemas.openxmlformats.org/officeDocument/2006/relationships/slideMaster" Target="slideMasters/slideMaster2.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ustomXml" Target="../customXml/item2.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1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1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1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2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2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2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2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2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88880" cy="6866640"/>
            <a:chOff x="0" y="-8640"/>
            <a:chExt cx="12188880" cy="6866640"/>
          </a:xfrm>
        </p:grpSpPr>
        <p:sp>
          <p:nvSpPr>
            <p:cNvPr id="1"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2"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3" name="CustomShape 4"/>
            <p:cNvSpPr/>
            <p:nvPr/>
          </p:nvSpPr>
          <p:spPr>
            <a:xfrm>
              <a:off x="9181440" y="-8640"/>
              <a:ext cx="3004200" cy="68634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4" name="CustomShape 5"/>
            <p:cNvSpPr/>
            <p:nvPr/>
          </p:nvSpPr>
          <p:spPr>
            <a:xfrm>
              <a:off x="9603360" y="-8640"/>
              <a:ext cx="2585160" cy="68634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5" name="CustomShape 6"/>
            <p:cNvSpPr/>
            <p:nvPr/>
          </p:nvSpPr>
          <p:spPr>
            <a:xfrm>
              <a:off x="8932320" y="3048120"/>
              <a:ext cx="3256560" cy="380664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6" name="CustomShape 7"/>
            <p:cNvSpPr/>
            <p:nvPr/>
          </p:nvSpPr>
          <p:spPr>
            <a:xfrm>
              <a:off x="9334440" y="-8640"/>
              <a:ext cx="2851200" cy="68634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7" name="CustomShape 8"/>
            <p:cNvSpPr/>
            <p:nvPr/>
          </p:nvSpPr>
          <p:spPr>
            <a:xfrm>
              <a:off x="10898640" y="-8640"/>
              <a:ext cx="1287000" cy="68634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8" name="CustomShape 9"/>
            <p:cNvSpPr/>
            <p:nvPr/>
          </p:nvSpPr>
          <p:spPr>
            <a:xfrm>
              <a:off x="10938960" y="-8640"/>
              <a:ext cx="1246680" cy="68634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9" name="CustomShape 10"/>
            <p:cNvSpPr/>
            <p:nvPr/>
          </p:nvSpPr>
          <p:spPr>
            <a:xfrm>
              <a:off x="10371600" y="3589920"/>
              <a:ext cx="1814040" cy="326484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10" name="CustomShape 11"/>
            <p:cNvSpPr/>
            <p:nvPr/>
          </p:nvSpPr>
          <p:spPr>
            <a:xfrm>
              <a:off x="0" y="4013280"/>
              <a:ext cx="445320" cy="2841480"/>
            </a:xfrm>
            <a:prstGeom prst="triangle">
              <a:avLst>
                <a:gd name="adj" fmla="val 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grpSp>
      <p:grpSp>
        <p:nvGrpSpPr>
          <p:cNvPr id="11" name="Group 12"/>
          <p:cNvGrpSpPr/>
          <p:nvPr/>
        </p:nvGrpSpPr>
        <p:grpSpPr>
          <a:xfrm>
            <a:off x="3240" y="-8640"/>
            <a:ext cx="12185640" cy="6866640"/>
            <a:chOff x="3240" y="-8640"/>
            <a:chExt cx="12185640" cy="6866640"/>
          </a:xfrm>
        </p:grpSpPr>
        <p:sp>
          <p:nvSpPr>
            <p:cNvPr id="12" name="Line 13"/>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3" name="Line 14"/>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4" name="CustomShape 15"/>
            <p:cNvSpPr/>
            <p:nvPr/>
          </p:nvSpPr>
          <p:spPr>
            <a:xfrm>
              <a:off x="9181440" y="-8640"/>
              <a:ext cx="3004200" cy="68634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15" name="CustomShape 16"/>
            <p:cNvSpPr/>
            <p:nvPr/>
          </p:nvSpPr>
          <p:spPr>
            <a:xfrm>
              <a:off x="9603360" y="-8640"/>
              <a:ext cx="2585160" cy="68634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16" name="CustomShape 17"/>
            <p:cNvSpPr/>
            <p:nvPr/>
          </p:nvSpPr>
          <p:spPr>
            <a:xfrm>
              <a:off x="8932320" y="3048120"/>
              <a:ext cx="3256560" cy="380664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17" name="CustomShape 18"/>
            <p:cNvSpPr/>
            <p:nvPr/>
          </p:nvSpPr>
          <p:spPr>
            <a:xfrm>
              <a:off x="9334440" y="-8640"/>
              <a:ext cx="2851200" cy="68634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18" name="CustomShape 19"/>
            <p:cNvSpPr/>
            <p:nvPr/>
          </p:nvSpPr>
          <p:spPr>
            <a:xfrm>
              <a:off x="10898640" y="-8640"/>
              <a:ext cx="1287000" cy="68634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19" name="CustomShape 20"/>
            <p:cNvSpPr/>
            <p:nvPr/>
          </p:nvSpPr>
          <p:spPr>
            <a:xfrm>
              <a:off x="10938960" y="-8640"/>
              <a:ext cx="1246680" cy="68634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20" name="CustomShape 21"/>
            <p:cNvSpPr/>
            <p:nvPr/>
          </p:nvSpPr>
          <p:spPr>
            <a:xfrm>
              <a:off x="10371600" y="3589920"/>
              <a:ext cx="1814040" cy="326484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21" name="CustomShape 22"/>
            <p:cNvSpPr/>
            <p:nvPr/>
          </p:nvSpPr>
          <p:spPr>
            <a:xfrm rot="10800000">
              <a:off x="3240" y="3240"/>
              <a:ext cx="839520" cy="5662800"/>
            </a:xfrm>
            <a:prstGeom prst="triangle">
              <a:avLst>
                <a:gd name="adj" fmla="val 10000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grpSp>
      <p:sp>
        <p:nvSpPr>
          <p:cNvPr id="22" name="PlaceHolder 2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88880" cy="6866640"/>
            <a:chOff x="0" y="-8640"/>
            <a:chExt cx="12188880" cy="6866640"/>
          </a:xfrm>
        </p:grpSpPr>
        <p:sp>
          <p:nvSpPr>
            <p:cNvPr id="61"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62"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63" name="CustomShape 4"/>
            <p:cNvSpPr/>
            <p:nvPr/>
          </p:nvSpPr>
          <p:spPr>
            <a:xfrm>
              <a:off x="9181440" y="-8640"/>
              <a:ext cx="3004200" cy="68634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64" name="CustomShape 5"/>
            <p:cNvSpPr/>
            <p:nvPr/>
          </p:nvSpPr>
          <p:spPr>
            <a:xfrm>
              <a:off x="9603360" y="-8640"/>
              <a:ext cx="2585160" cy="68634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65" name="CustomShape 6"/>
            <p:cNvSpPr/>
            <p:nvPr/>
          </p:nvSpPr>
          <p:spPr>
            <a:xfrm>
              <a:off x="8932320" y="3048120"/>
              <a:ext cx="3256560" cy="380664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66" name="CustomShape 7"/>
            <p:cNvSpPr/>
            <p:nvPr/>
          </p:nvSpPr>
          <p:spPr>
            <a:xfrm>
              <a:off x="9334440" y="-8640"/>
              <a:ext cx="2851200" cy="68634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67" name="CustomShape 8"/>
            <p:cNvSpPr/>
            <p:nvPr/>
          </p:nvSpPr>
          <p:spPr>
            <a:xfrm>
              <a:off x="10898640" y="-8640"/>
              <a:ext cx="1287000" cy="68634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68" name="CustomShape 9"/>
            <p:cNvSpPr/>
            <p:nvPr/>
          </p:nvSpPr>
          <p:spPr>
            <a:xfrm>
              <a:off x="10938960" y="-8640"/>
              <a:ext cx="1246680" cy="68634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69" name="CustomShape 10"/>
            <p:cNvSpPr/>
            <p:nvPr/>
          </p:nvSpPr>
          <p:spPr>
            <a:xfrm>
              <a:off x="10371600" y="3589920"/>
              <a:ext cx="1814040" cy="326484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70" name="CustomShape 11"/>
            <p:cNvSpPr/>
            <p:nvPr/>
          </p:nvSpPr>
          <p:spPr>
            <a:xfrm>
              <a:off x="0" y="4013280"/>
              <a:ext cx="445320" cy="2841480"/>
            </a:xfrm>
            <a:prstGeom prst="triangle">
              <a:avLst>
                <a:gd name="adj" fmla="val 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grpSp>
      <p:grpSp>
        <p:nvGrpSpPr>
          <p:cNvPr id="71" name="Group 12"/>
          <p:cNvGrpSpPr/>
          <p:nvPr/>
        </p:nvGrpSpPr>
        <p:grpSpPr>
          <a:xfrm>
            <a:off x="3240" y="-8640"/>
            <a:ext cx="12185640" cy="6866640"/>
            <a:chOff x="3240" y="-8640"/>
            <a:chExt cx="12185640" cy="6866640"/>
          </a:xfrm>
        </p:grpSpPr>
        <p:sp>
          <p:nvSpPr>
            <p:cNvPr id="72" name="Line 13"/>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73" name="Line 14"/>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74" name="CustomShape 15"/>
            <p:cNvSpPr/>
            <p:nvPr/>
          </p:nvSpPr>
          <p:spPr>
            <a:xfrm>
              <a:off x="9181440" y="-8640"/>
              <a:ext cx="3004200" cy="68634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75" name="CustomShape 16"/>
            <p:cNvSpPr/>
            <p:nvPr/>
          </p:nvSpPr>
          <p:spPr>
            <a:xfrm>
              <a:off x="9603360" y="-8640"/>
              <a:ext cx="2585160" cy="68634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76" name="CustomShape 17"/>
            <p:cNvSpPr/>
            <p:nvPr/>
          </p:nvSpPr>
          <p:spPr>
            <a:xfrm>
              <a:off x="8932320" y="3048120"/>
              <a:ext cx="3256560" cy="380664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77" name="CustomShape 18"/>
            <p:cNvSpPr/>
            <p:nvPr/>
          </p:nvSpPr>
          <p:spPr>
            <a:xfrm>
              <a:off x="9334440" y="-8640"/>
              <a:ext cx="2851200" cy="68634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78" name="CustomShape 19"/>
            <p:cNvSpPr/>
            <p:nvPr/>
          </p:nvSpPr>
          <p:spPr>
            <a:xfrm>
              <a:off x="10898640" y="-8640"/>
              <a:ext cx="1287000" cy="68634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79" name="CustomShape 20"/>
            <p:cNvSpPr/>
            <p:nvPr/>
          </p:nvSpPr>
          <p:spPr>
            <a:xfrm>
              <a:off x="10938960" y="-8640"/>
              <a:ext cx="1246680" cy="68634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80" name="CustomShape 21"/>
            <p:cNvSpPr/>
            <p:nvPr/>
          </p:nvSpPr>
          <p:spPr>
            <a:xfrm>
              <a:off x="10371600" y="3589920"/>
              <a:ext cx="1814040" cy="326484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81" name="CustomShape 22"/>
            <p:cNvSpPr/>
            <p:nvPr/>
          </p:nvSpPr>
          <p:spPr>
            <a:xfrm rot="10800000">
              <a:off x="3240" y="3240"/>
              <a:ext cx="839520" cy="5662800"/>
            </a:xfrm>
            <a:prstGeom prst="triangle">
              <a:avLst>
                <a:gd name="adj" fmla="val 10000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grpSp>
      <p:sp>
        <p:nvSpPr>
          <p:cNvPr id="82" name="PlaceHolder 2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0" name="Group 1"/>
          <p:cNvGrpSpPr/>
          <p:nvPr/>
        </p:nvGrpSpPr>
        <p:grpSpPr>
          <a:xfrm>
            <a:off x="0" y="-8640"/>
            <a:ext cx="12188880" cy="6866640"/>
            <a:chOff x="0" y="-8640"/>
            <a:chExt cx="12188880" cy="6866640"/>
          </a:xfrm>
        </p:grpSpPr>
        <p:sp>
          <p:nvSpPr>
            <p:cNvPr id="121"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22"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23" name="CustomShape 4"/>
            <p:cNvSpPr/>
            <p:nvPr/>
          </p:nvSpPr>
          <p:spPr>
            <a:xfrm>
              <a:off x="9181440" y="-8640"/>
              <a:ext cx="3004200" cy="68634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124" name="CustomShape 5"/>
            <p:cNvSpPr/>
            <p:nvPr/>
          </p:nvSpPr>
          <p:spPr>
            <a:xfrm>
              <a:off x="9603360" y="-8640"/>
              <a:ext cx="2585160" cy="68634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125" name="CustomShape 6"/>
            <p:cNvSpPr/>
            <p:nvPr/>
          </p:nvSpPr>
          <p:spPr>
            <a:xfrm>
              <a:off x="8932320" y="3048120"/>
              <a:ext cx="3256560" cy="380664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126" name="CustomShape 7"/>
            <p:cNvSpPr/>
            <p:nvPr/>
          </p:nvSpPr>
          <p:spPr>
            <a:xfrm>
              <a:off x="9334440" y="-8640"/>
              <a:ext cx="2851200" cy="68634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127" name="CustomShape 8"/>
            <p:cNvSpPr/>
            <p:nvPr/>
          </p:nvSpPr>
          <p:spPr>
            <a:xfrm>
              <a:off x="10898640" y="-8640"/>
              <a:ext cx="1287000" cy="68634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128" name="CustomShape 9"/>
            <p:cNvSpPr/>
            <p:nvPr/>
          </p:nvSpPr>
          <p:spPr>
            <a:xfrm>
              <a:off x="10938960" y="-8640"/>
              <a:ext cx="1246680" cy="68634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129" name="CustomShape 10"/>
            <p:cNvSpPr/>
            <p:nvPr/>
          </p:nvSpPr>
          <p:spPr>
            <a:xfrm>
              <a:off x="10371600" y="3589920"/>
              <a:ext cx="1814040" cy="326484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130" name="CustomShape 11"/>
            <p:cNvSpPr/>
            <p:nvPr/>
          </p:nvSpPr>
          <p:spPr>
            <a:xfrm>
              <a:off x="0" y="4013280"/>
              <a:ext cx="445320" cy="2841480"/>
            </a:xfrm>
            <a:prstGeom prst="triangle">
              <a:avLst>
                <a:gd name="adj" fmla="val 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grpSp>
      <p:grpSp>
        <p:nvGrpSpPr>
          <p:cNvPr id="131" name="Group 12"/>
          <p:cNvGrpSpPr/>
          <p:nvPr/>
        </p:nvGrpSpPr>
        <p:grpSpPr>
          <a:xfrm>
            <a:off x="3240" y="-8640"/>
            <a:ext cx="12185640" cy="6866640"/>
            <a:chOff x="3240" y="-8640"/>
            <a:chExt cx="12185640" cy="6866640"/>
          </a:xfrm>
        </p:grpSpPr>
        <p:sp>
          <p:nvSpPr>
            <p:cNvPr id="132" name="Line 13"/>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33" name="Line 14"/>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34" name="CustomShape 15"/>
            <p:cNvSpPr/>
            <p:nvPr/>
          </p:nvSpPr>
          <p:spPr>
            <a:xfrm>
              <a:off x="9181440" y="-8640"/>
              <a:ext cx="3004200" cy="68634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135" name="CustomShape 16"/>
            <p:cNvSpPr/>
            <p:nvPr/>
          </p:nvSpPr>
          <p:spPr>
            <a:xfrm>
              <a:off x="9603360" y="-8640"/>
              <a:ext cx="2585160" cy="68634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136" name="CustomShape 17"/>
            <p:cNvSpPr/>
            <p:nvPr/>
          </p:nvSpPr>
          <p:spPr>
            <a:xfrm>
              <a:off x="8932320" y="3048120"/>
              <a:ext cx="3256560" cy="380664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137" name="CustomShape 18"/>
            <p:cNvSpPr/>
            <p:nvPr/>
          </p:nvSpPr>
          <p:spPr>
            <a:xfrm>
              <a:off x="9334440" y="-8640"/>
              <a:ext cx="2851200" cy="68634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138" name="CustomShape 19"/>
            <p:cNvSpPr/>
            <p:nvPr/>
          </p:nvSpPr>
          <p:spPr>
            <a:xfrm>
              <a:off x="10898640" y="-8640"/>
              <a:ext cx="1287000" cy="68634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139" name="CustomShape 20"/>
            <p:cNvSpPr/>
            <p:nvPr/>
          </p:nvSpPr>
          <p:spPr>
            <a:xfrm>
              <a:off x="10938960" y="-8640"/>
              <a:ext cx="1246680" cy="68634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140" name="CustomShape 21"/>
            <p:cNvSpPr/>
            <p:nvPr/>
          </p:nvSpPr>
          <p:spPr>
            <a:xfrm>
              <a:off x="10371600" y="3589920"/>
              <a:ext cx="1814040" cy="326484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141" name="CustomShape 22"/>
            <p:cNvSpPr/>
            <p:nvPr/>
          </p:nvSpPr>
          <p:spPr>
            <a:xfrm rot="10800000">
              <a:off x="3240" y="3240"/>
              <a:ext cx="839520" cy="5662800"/>
            </a:xfrm>
            <a:prstGeom prst="triangle">
              <a:avLst>
                <a:gd name="adj" fmla="val 10000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grpSp>
      <p:sp>
        <p:nvSpPr>
          <p:cNvPr id="142" name="PlaceHolder 23"/>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43" name="PlaceHolder 24"/>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44" name="PlaceHolder 25"/>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1" name="Group 1"/>
          <p:cNvGrpSpPr/>
          <p:nvPr/>
        </p:nvGrpSpPr>
        <p:grpSpPr>
          <a:xfrm>
            <a:off x="0" y="-8640"/>
            <a:ext cx="12188880" cy="6866640"/>
            <a:chOff x="0" y="-8640"/>
            <a:chExt cx="12188880" cy="6866640"/>
          </a:xfrm>
        </p:grpSpPr>
        <p:sp>
          <p:nvSpPr>
            <p:cNvPr id="182"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83"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84" name="CustomShape 4"/>
            <p:cNvSpPr/>
            <p:nvPr/>
          </p:nvSpPr>
          <p:spPr>
            <a:xfrm>
              <a:off x="9181440" y="-8640"/>
              <a:ext cx="3004200" cy="68634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185" name="CustomShape 5"/>
            <p:cNvSpPr/>
            <p:nvPr/>
          </p:nvSpPr>
          <p:spPr>
            <a:xfrm>
              <a:off x="9603360" y="-8640"/>
              <a:ext cx="2585160" cy="68634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186" name="CustomShape 6"/>
            <p:cNvSpPr/>
            <p:nvPr/>
          </p:nvSpPr>
          <p:spPr>
            <a:xfrm>
              <a:off x="8932320" y="3048120"/>
              <a:ext cx="3256560" cy="380664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187" name="CustomShape 7"/>
            <p:cNvSpPr/>
            <p:nvPr/>
          </p:nvSpPr>
          <p:spPr>
            <a:xfrm>
              <a:off x="9334440" y="-8640"/>
              <a:ext cx="2851200" cy="68634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188" name="CustomShape 8"/>
            <p:cNvSpPr/>
            <p:nvPr/>
          </p:nvSpPr>
          <p:spPr>
            <a:xfrm>
              <a:off x="10898640" y="-8640"/>
              <a:ext cx="1287000" cy="68634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189" name="CustomShape 9"/>
            <p:cNvSpPr/>
            <p:nvPr/>
          </p:nvSpPr>
          <p:spPr>
            <a:xfrm>
              <a:off x="10938960" y="-8640"/>
              <a:ext cx="1246680" cy="68634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190" name="CustomShape 10"/>
            <p:cNvSpPr/>
            <p:nvPr/>
          </p:nvSpPr>
          <p:spPr>
            <a:xfrm>
              <a:off x="10371600" y="3589920"/>
              <a:ext cx="1814040" cy="326484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191" name="CustomShape 11"/>
            <p:cNvSpPr/>
            <p:nvPr/>
          </p:nvSpPr>
          <p:spPr>
            <a:xfrm>
              <a:off x="0" y="4013280"/>
              <a:ext cx="445320" cy="2841480"/>
            </a:xfrm>
            <a:prstGeom prst="triangle">
              <a:avLst>
                <a:gd name="adj" fmla="val 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grpSp>
      <p:sp>
        <p:nvSpPr>
          <p:cNvPr id="192" name="PlaceHolder 1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93"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8.xml"/>
</Relationships>
</file>

<file path=ppt/slides/_rels/slide1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Www.listendata.com/" TargetMode="External"/><Relationship Id="rId2" Type="http://schemas.openxmlformats.org/officeDocument/2006/relationships/hyperlink" Target="http://www.machinelearningplus.com/" TargetMode="External"/><Relationship Id="rId3"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www.listendata.com/" TargetMode="External"/><Relationship Id="rId3"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hyperlink" Target="http://www.listendata.com/" TargetMode="External"/><Relationship Id="rId3"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1362960" y="1008000"/>
            <a:ext cx="8788680" cy="16430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5400" spc="-1" strike="noStrike">
                <a:solidFill>
                  <a:srgbClr val="90c226"/>
                </a:solidFill>
                <a:latin typeface="Trebuchet MS"/>
                <a:ea typeface="DejaVu Sans"/>
              </a:rPr>
              <a:t>Regression Algorithms</a:t>
            </a:r>
            <a:endParaRPr b="0" lang="en-IN" sz="5400" spc="-1" strike="noStrike">
              <a:latin typeface="Arial"/>
            </a:endParaRPr>
          </a:p>
        </p:txBody>
      </p:sp>
      <p:sp>
        <p:nvSpPr>
          <p:cNvPr id="231" name="CustomShape 2"/>
          <p:cNvSpPr/>
          <p:nvPr/>
        </p:nvSpPr>
        <p:spPr>
          <a:xfrm>
            <a:off x="1506960" y="4050720"/>
            <a:ext cx="7763760" cy="1093680"/>
          </a:xfrm>
          <a:prstGeom prst="rect">
            <a:avLst/>
          </a:prstGeom>
          <a:noFill/>
          <a:ln>
            <a:noFill/>
          </a:ln>
        </p:spPr>
        <p:style>
          <a:lnRef idx="0"/>
          <a:fillRef idx="0"/>
          <a:effectRef idx="0"/>
          <a:fontRef idx="minor"/>
        </p:style>
        <p:txBody>
          <a:bodyPr lIns="90000" rIns="90000" tIns="45000" bIns="45000"/>
          <a:p>
            <a:pPr algn="r">
              <a:lnSpc>
                <a:spcPct val="100000"/>
              </a:lnSpc>
              <a:spcBef>
                <a:spcPts val="1001"/>
              </a:spcBef>
            </a:pPr>
            <a:r>
              <a:rPr b="1" lang="en-IN" sz="1800" spc="-1" strike="noStrike">
                <a:solidFill>
                  <a:srgbClr val="0c11ff"/>
                </a:solidFill>
                <a:latin typeface="Trebuchet MS"/>
                <a:ea typeface="Trebuchet MS"/>
              </a:rPr>
              <a:t>Linear Regression – Performance Metrics</a:t>
            </a:r>
            <a:endParaRPr b="0" lang="en-IN" sz="1800" spc="-1" strike="noStrike">
              <a:latin typeface="Arial"/>
            </a:endParaRPr>
          </a:p>
          <a:p>
            <a:pPr algn="r">
              <a:lnSpc>
                <a:spcPct val="100000"/>
              </a:lnSpc>
              <a:spcBef>
                <a:spcPts val="1001"/>
              </a:spcBef>
            </a:pPr>
            <a:r>
              <a:rPr b="0" lang="en-IN" sz="1800" spc="-1" strike="noStrike">
                <a:solidFill>
                  <a:srgbClr val="0c11ff"/>
                </a:solidFill>
                <a:latin typeface="Trebuchet MS"/>
                <a:ea typeface="Trebuchet MS"/>
              </a:rPr>
              <a:t>Prof. H.P.Channe</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Multiple Linear Regre</a:t>
            </a:r>
            <a:endParaRPr b="0" lang="en-IN" sz="4400" spc="-1" strike="noStrike">
              <a:latin typeface="Arial"/>
            </a:endParaRPr>
          </a:p>
        </p:txBody>
      </p:sp>
      <p:sp>
        <p:nvSpPr>
          <p:cNvPr id="257" name="CustomShape 2"/>
          <p:cNvSpPr/>
          <p:nvPr/>
        </p:nvSpPr>
        <p:spPr>
          <a:xfrm>
            <a:off x="609480" y="1604520"/>
            <a:ext cx="5352120" cy="3974760"/>
          </a:xfrm>
          <a:prstGeom prst="rect">
            <a:avLst/>
          </a:prstGeom>
          <a:noFill/>
          <a:ln>
            <a:noFill/>
          </a:ln>
        </p:spPr>
        <p:style>
          <a:lnRef idx="0"/>
          <a:fillRef idx="0"/>
          <a:effectRef idx="0"/>
          <a:fontRef idx="minor"/>
        </p:style>
        <p:txBody>
          <a:bodyPr lIns="0" rIns="0" tIns="0" bIns="0">
            <a:normAutofit/>
          </a:bodyPr>
          <a:p>
            <a:pPr>
              <a:lnSpc>
                <a:spcPct val="100000"/>
              </a:lnSpc>
            </a:pPr>
            <a:r>
              <a:rPr b="0" lang="en-IN" sz="1150" spc="-1" strike="noStrike">
                <a:solidFill>
                  <a:srgbClr val="333333"/>
                </a:solidFill>
                <a:latin typeface="Arial"/>
                <a:ea typeface="DejaVu Sans"/>
              </a:rPr>
              <a:t>The equation of multiple linear regression is listed below:</a:t>
            </a:r>
            <a:endParaRPr b="0" lang="en-IN" sz="1150" spc="-1" strike="noStrike">
              <a:latin typeface="Arial"/>
            </a:endParaRPr>
          </a:p>
          <a:p>
            <a:pPr>
              <a:lnSpc>
                <a:spcPct val="100000"/>
              </a:lnSpc>
            </a:pPr>
            <a:endParaRPr b="0" lang="en-IN" sz="1150" spc="-1" strike="noStrike">
              <a:latin typeface="Arial"/>
            </a:endParaRPr>
          </a:p>
          <a:p>
            <a:pPr algn="ctr">
              <a:lnSpc>
                <a:spcPct val="100000"/>
              </a:lnSpc>
            </a:pPr>
            <a:endParaRPr b="0" lang="en-IN" sz="1150" spc="-1" strike="noStrike">
              <a:latin typeface="Arial"/>
            </a:endParaRPr>
          </a:p>
          <a:p>
            <a:pPr>
              <a:lnSpc>
                <a:spcPct val="100000"/>
              </a:lnSpc>
            </a:pPr>
            <a:br/>
            <a:endParaRPr b="0" lang="en-IN" sz="1150" spc="-1" strike="noStrike">
              <a:latin typeface="Arial"/>
            </a:endParaRPr>
          </a:p>
          <a:p>
            <a:pPr>
              <a:lnSpc>
                <a:spcPct val="100000"/>
              </a:lnSpc>
            </a:pPr>
            <a:r>
              <a:rPr b="0" lang="en-IN" sz="1200" spc="-1" strike="noStrike">
                <a:solidFill>
                  <a:srgbClr val="333333"/>
                </a:solidFill>
                <a:latin typeface="Liberation Serif;Times New Roman"/>
                <a:ea typeface="Liberation Serif;Times New Roman"/>
              </a:rPr>
              <a:t>Here 'y' is the dependent variable to be estimated, and X are the independent variables and ε is the error term. βi’s are the regression coefficients.</a:t>
            </a:r>
            <a:endParaRPr b="0" lang="en-IN" sz="1200" spc="-1" strike="noStrike">
              <a:latin typeface="Arial"/>
            </a:endParaRPr>
          </a:p>
        </p:txBody>
      </p:sp>
      <p:sp>
        <p:nvSpPr>
          <p:cNvPr id="258" name="CustomShape 3"/>
          <p:cNvSpPr/>
          <p:nvPr/>
        </p:nvSpPr>
        <p:spPr>
          <a:xfrm>
            <a:off x="6231960" y="1604520"/>
            <a:ext cx="5352120" cy="3974760"/>
          </a:xfrm>
          <a:prstGeom prst="rect">
            <a:avLst/>
          </a:prstGeom>
          <a:noFill/>
          <a:ln>
            <a:noFill/>
          </a:ln>
        </p:spPr>
        <p:style>
          <a:lnRef idx="0"/>
          <a:fillRef idx="0"/>
          <a:effectRef idx="0"/>
          <a:fontRef idx="minor"/>
        </p:style>
      </p:sp>
      <p:pic>
        <p:nvPicPr>
          <p:cNvPr id="259" name="" descr=""/>
          <p:cNvPicPr/>
          <p:nvPr/>
        </p:nvPicPr>
        <p:blipFill>
          <a:blip r:embed="rId1"/>
          <a:stretch/>
        </p:blipFill>
        <p:spPr>
          <a:xfrm>
            <a:off x="768240" y="2317320"/>
            <a:ext cx="3045600" cy="4165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Assumptions of Linear Regression</a:t>
            </a:r>
            <a:endParaRPr b="0" lang="en-IN" sz="4400" spc="-1" strike="noStrike">
              <a:latin typeface="Arial"/>
            </a:endParaRPr>
          </a:p>
        </p:txBody>
      </p:sp>
      <p:sp>
        <p:nvSpPr>
          <p:cNvPr id="261" name="CustomShape 2"/>
          <p:cNvSpPr/>
          <p:nvPr/>
        </p:nvSpPr>
        <p:spPr>
          <a:xfrm>
            <a:off x="609480" y="1604520"/>
            <a:ext cx="9470160" cy="3974760"/>
          </a:xfrm>
          <a:prstGeom prst="rect">
            <a:avLst/>
          </a:prstGeom>
          <a:noFill/>
          <a:ln>
            <a:noFill/>
          </a:ln>
        </p:spPr>
        <p:style>
          <a:lnRef idx="0"/>
          <a:fillRef idx="0"/>
          <a:effectRef idx="0"/>
          <a:fontRef idx="minor"/>
        </p:style>
        <p:txBody>
          <a:bodyPr lIns="0" rIns="0" tIns="0" bIns="0">
            <a:normAutofit/>
          </a:bodyPr>
          <a:p>
            <a:pPr marL="216000" indent="-215640">
              <a:lnSpc>
                <a:spcPct val="100000"/>
              </a:lnSpc>
              <a:buClr>
                <a:srgbClr val="333333"/>
              </a:buClr>
              <a:buFont typeface="Wingdings" charset="2"/>
              <a:buChar char=""/>
            </a:pPr>
            <a:r>
              <a:rPr b="1" lang="en-IN" sz="2000" spc="-1" strike="noStrike">
                <a:solidFill>
                  <a:srgbClr val="333333"/>
                </a:solidFill>
                <a:latin typeface="Liberation Serif;Times New Roman"/>
                <a:ea typeface="DejaVu Sans"/>
              </a:rPr>
              <a:t>There must be a linear relation between independent and dependent variables.</a:t>
            </a:r>
            <a:endParaRPr b="0" lang="en-IN" sz="2000" spc="-1" strike="noStrike">
              <a:latin typeface="Arial"/>
            </a:endParaRPr>
          </a:p>
          <a:p>
            <a:pPr marL="216000" indent="-215640">
              <a:lnSpc>
                <a:spcPct val="100000"/>
              </a:lnSpc>
              <a:buClr>
                <a:srgbClr val="95231f"/>
              </a:buClr>
              <a:buFont typeface="Wingdings" charset="2"/>
              <a:buChar char=""/>
            </a:pPr>
            <a:r>
              <a:rPr b="1" lang="en-IN" sz="2000" spc="-1" strike="noStrike">
                <a:solidFill>
                  <a:srgbClr val="95231f"/>
                </a:solidFill>
                <a:latin typeface="Liberation Serif;Times New Roman"/>
                <a:ea typeface="DejaVu Sans"/>
              </a:rPr>
              <a:t>There should not be any outliers present.</a:t>
            </a:r>
            <a:endParaRPr b="0" lang="en-IN" sz="2000" spc="-1" strike="noStrike">
              <a:latin typeface="Arial"/>
            </a:endParaRPr>
          </a:p>
          <a:p>
            <a:pPr marL="216000" indent="-215640">
              <a:lnSpc>
                <a:spcPct val="100000"/>
              </a:lnSpc>
              <a:buClr>
                <a:srgbClr val="95231f"/>
              </a:buClr>
              <a:buFont typeface="Wingdings" charset="2"/>
              <a:buChar char=""/>
            </a:pPr>
            <a:r>
              <a:rPr b="1" lang="en-IN" sz="2000" spc="-1" strike="noStrike">
                <a:solidFill>
                  <a:srgbClr val="95231f"/>
                </a:solidFill>
                <a:latin typeface="Liberation Serif;Times New Roman"/>
                <a:ea typeface="DejaVu Sans"/>
              </a:rPr>
              <a:t>No heteroscedasticity</a:t>
            </a:r>
            <a:endParaRPr b="0" lang="en-IN" sz="2000" spc="-1" strike="noStrike">
              <a:latin typeface="Arial"/>
            </a:endParaRPr>
          </a:p>
          <a:p>
            <a:pPr marL="216000" indent="-215640">
              <a:lnSpc>
                <a:spcPct val="100000"/>
              </a:lnSpc>
              <a:buClr>
                <a:srgbClr val="95231f"/>
              </a:buClr>
              <a:buFont typeface="Wingdings" charset="2"/>
              <a:buChar char=""/>
            </a:pPr>
            <a:r>
              <a:rPr b="1" lang="en-IN" sz="2000" spc="-1" strike="noStrike">
                <a:solidFill>
                  <a:srgbClr val="95231f"/>
                </a:solidFill>
                <a:latin typeface="Liberation Serif;Times New Roman"/>
                <a:ea typeface="DejaVu Sans"/>
              </a:rPr>
              <a:t>Sample observations should be independent.</a:t>
            </a:r>
            <a:endParaRPr b="0" lang="en-IN" sz="2000" spc="-1" strike="noStrike">
              <a:latin typeface="Arial"/>
            </a:endParaRPr>
          </a:p>
          <a:p>
            <a:pPr marL="216000" indent="-215640">
              <a:lnSpc>
                <a:spcPct val="100000"/>
              </a:lnSpc>
              <a:buClr>
                <a:srgbClr val="95231f"/>
              </a:buClr>
              <a:buFont typeface="Wingdings" charset="2"/>
              <a:buChar char=""/>
            </a:pPr>
            <a:r>
              <a:rPr b="1" lang="en-IN" sz="2000" spc="-1" strike="noStrike">
                <a:solidFill>
                  <a:srgbClr val="95231f"/>
                </a:solidFill>
                <a:latin typeface="Liberation Serif;Times New Roman"/>
                <a:ea typeface="DejaVu Sans"/>
              </a:rPr>
              <a:t>Error terms should be normally distributed with mean 0 and constant variance.</a:t>
            </a:r>
            <a:endParaRPr b="0" lang="en-IN" sz="2000" spc="-1" strike="noStrike">
              <a:latin typeface="Arial"/>
            </a:endParaRPr>
          </a:p>
          <a:p>
            <a:pPr marL="216000" indent="-215640">
              <a:lnSpc>
                <a:spcPct val="100000"/>
              </a:lnSpc>
              <a:buClr>
                <a:srgbClr val="95231f"/>
              </a:buClr>
              <a:buFont typeface="Wingdings" charset="2"/>
              <a:buChar char=""/>
            </a:pPr>
            <a:r>
              <a:rPr b="1" lang="en-IN" sz="2000" spc="-1" strike="noStrike">
                <a:solidFill>
                  <a:srgbClr val="95231f"/>
                </a:solidFill>
                <a:latin typeface="Liberation Serif;Times New Roman"/>
                <a:ea typeface="DejaVu Sans"/>
              </a:rPr>
              <a:t>Absence of multicollinearity and auto-correlation.</a:t>
            </a:r>
            <a:endParaRPr b="0" lang="en-IN"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nSpc>
                <a:spcPct val="100000"/>
              </a:lnSpc>
            </a:pPr>
            <a:r>
              <a:rPr b="1" lang="en-IN" sz="4400" spc="-1" strike="noStrike">
                <a:solidFill>
                  <a:srgbClr val="579835"/>
                </a:solidFill>
                <a:latin typeface="Arial"/>
                <a:ea typeface="DejaVu Sans"/>
              </a:rPr>
              <a:t>Estimating the Parameters</a:t>
            </a:r>
            <a:endParaRPr b="0" lang="en-IN" sz="4400" spc="-1" strike="noStrike">
              <a:latin typeface="Arial"/>
            </a:endParaRPr>
          </a:p>
        </p:txBody>
      </p:sp>
      <p:sp>
        <p:nvSpPr>
          <p:cNvPr id="263" name="CustomShape 2"/>
          <p:cNvSpPr/>
          <p:nvPr/>
        </p:nvSpPr>
        <p:spPr>
          <a:xfrm>
            <a:off x="609480" y="1604520"/>
            <a:ext cx="8748360" cy="3974760"/>
          </a:xfrm>
          <a:prstGeom prst="rect">
            <a:avLst/>
          </a:prstGeom>
          <a:noFill/>
          <a:ln>
            <a:noFill/>
          </a:ln>
        </p:spPr>
        <p:style>
          <a:lnRef idx="0"/>
          <a:fillRef idx="0"/>
          <a:effectRef idx="0"/>
          <a:fontRef idx="minor"/>
        </p:style>
        <p:txBody>
          <a:bodyPr lIns="0" rIns="0" tIns="0" bIns="0">
            <a:normAutofit/>
          </a:bodyPr>
          <a:p>
            <a:pPr marL="432000" indent="-321840">
              <a:lnSpc>
                <a:spcPct val="100000"/>
              </a:lnSpc>
              <a:spcAft>
                <a:spcPts val="1576"/>
              </a:spcAft>
              <a:buClr>
                <a:srgbClr val="000000"/>
              </a:buClr>
              <a:buSzPct val="45000"/>
              <a:buFont typeface="Wingdings" charset="2"/>
              <a:buChar char=""/>
            </a:pPr>
            <a:r>
              <a:rPr b="1" lang="en-IN" sz="1400" spc="-1" strike="noStrike">
                <a:solidFill>
                  <a:srgbClr val="333333"/>
                </a:solidFill>
                <a:latin typeface="Arial"/>
                <a:ea typeface="DejaVu Sans"/>
              </a:rPr>
              <a:t>To estimate the regression coefficients βi’s we use principle of least squares which is to minimize the sum of squares due to the error terms i.e.</a:t>
            </a:r>
            <a:endParaRPr b="0" lang="en-IN" sz="1400" spc="-1" strike="noStrike">
              <a:latin typeface="Arial"/>
            </a:endParaRPr>
          </a:p>
          <a:p>
            <a:pPr>
              <a:lnSpc>
                <a:spcPct val="100000"/>
              </a:lnSpc>
            </a:pPr>
            <a:endParaRPr b="0" lang="en-IN" sz="1400" spc="-1" strike="noStrike">
              <a:latin typeface="Arial"/>
            </a:endParaRPr>
          </a:p>
          <a:p>
            <a:pPr>
              <a:lnSpc>
                <a:spcPct val="100000"/>
              </a:lnSpc>
            </a:pPr>
            <a:br/>
            <a:endParaRPr b="0" lang="en-IN" sz="1400" spc="-1" strike="noStrike">
              <a:latin typeface="Arial"/>
            </a:endParaRPr>
          </a:p>
          <a:p>
            <a:pPr>
              <a:lnSpc>
                <a:spcPct val="100000"/>
              </a:lnSpc>
              <a:spcBef>
                <a:spcPts val="1417"/>
              </a:spcBef>
            </a:pPr>
            <a:endParaRPr b="0" lang="en-IN" sz="1400" spc="-1" strike="noStrike">
              <a:latin typeface="Arial"/>
            </a:endParaRPr>
          </a:p>
          <a:p>
            <a:pPr>
              <a:lnSpc>
                <a:spcPct val="100000"/>
              </a:lnSpc>
              <a:spcBef>
                <a:spcPts val="1417"/>
              </a:spcBef>
            </a:pPr>
            <a:endParaRPr b="0" lang="en-IN" sz="14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500" spc="-1" strike="noStrike">
                <a:solidFill>
                  <a:srgbClr val="333333"/>
                </a:solidFill>
                <a:latin typeface="Arial"/>
                <a:ea typeface="Liberation Serif;Times New Roman"/>
              </a:rPr>
              <a:t>On solving the above equation mathematically we obtain the regression coefficients as:</a:t>
            </a:r>
            <a:endParaRPr b="0" lang="en-IN" sz="1500" spc="-1" strike="noStrike">
              <a:latin typeface="Arial"/>
            </a:endParaRPr>
          </a:p>
          <a:p>
            <a:pPr>
              <a:lnSpc>
                <a:spcPct val="100000"/>
              </a:lnSpc>
            </a:pPr>
            <a:endParaRPr b="0" lang="en-IN" sz="1500" spc="-1" strike="noStrike">
              <a:latin typeface="Arial"/>
            </a:endParaRPr>
          </a:p>
        </p:txBody>
      </p:sp>
      <p:pic>
        <p:nvPicPr>
          <p:cNvPr id="264" name="" descr=""/>
          <p:cNvPicPr/>
          <p:nvPr/>
        </p:nvPicPr>
        <p:blipFill>
          <a:blip r:embed="rId1"/>
          <a:stretch/>
        </p:blipFill>
        <p:spPr>
          <a:xfrm>
            <a:off x="2746440" y="4320000"/>
            <a:ext cx="2147400" cy="717840"/>
          </a:xfrm>
          <a:prstGeom prst="rect">
            <a:avLst/>
          </a:prstGeom>
          <a:ln>
            <a:noFill/>
          </a:ln>
        </p:spPr>
      </p:pic>
      <p:pic>
        <p:nvPicPr>
          <p:cNvPr id="265" name="" descr=""/>
          <p:cNvPicPr/>
          <p:nvPr/>
        </p:nvPicPr>
        <p:blipFill>
          <a:blip r:embed="rId2"/>
          <a:stretch/>
        </p:blipFill>
        <p:spPr>
          <a:xfrm>
            <a:off x="2232000" y="2591640"/>
            <a:ext cx="4389840" cy="9352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nSpc>
                <a:spcPct val="100000"/>
              </a:lnSpc>
            </a:pPr>
            <a:r>
              <a:rPr b="1" lang="en-IN" sz="3200" spc="-1" strike="noStrike">
                <a:solidFill>
                  <a:srgbClr val="579835"/>
                </a:solidFill>
                <a:latin typeface="Arial"/>
                <a:ea typeface="DejaVu Sans"/>
              </a:rPr>
              <a:t>Interpretation of regression coefficients</a:t>
            </a:r>
            <a:endParaRPr b="0" lang="en-IN" sz="3200" spc="-1" strike="noStrike">
              <a:latin typeface="Arial"/>
            </a:endParaRPr>
          </a:p>
        </p:txBody>
      </p:sp>
      <p:sp>
        <p:nvSpPr>
          <p:cNvPr id="267" name="CustomShape 2"/>
          <p:cNvSpPr/>
          <p:nvPr/>
        </p:nvSpPr>
        <p:spPr>
          <a:xfrm>
            <a:off x="609480" y="1604520"/>
            <a:ext cx="4644360" cy="3974760"/>
          </a:xfrm>
          <a:prstGeom prst="rect">
            <a:avLst/>
          </a:prstGeom>
          <a:noFill/>
          <a:ln>
            <a:noFill/>
          </a:ln>
        </p:spPr>
        <p:style>
          <a:lnRef idx="0"/>
          <a:fillRef idx="0"/>
          <a:effectRef idx="0"/>
          <a:fontRef idx="minor"/>
        </p:style>
        <p:txBody>
          <a:bodyPr lIns="0" rIns="0" tIns="0" bIns="0">
            <a:normAutofit/>
          </a:bodyPr>
          <a:p>
            <a:pPr marL="216000" indent="-216000">
              <a:lnSpc>
                <a:spcPct val="100000"/>
              </a:lnSpc>
              <a:buClr>
                <a:srgbClr val="333333"/>
              </a:buClr>
              <a:buFont typeface="Wingdings" charset="2"/>
              <a:buChar char=""/>
            </a:pPr>
            <a:r>
              <a:rPr b="1" lang="en-IN" sz="2000" spc="-1" strike="noStrike">
                <a:solidFill>
                  <a:srgbClr val="333333"/>
                </a:solidFill>
                <a:latin typeface="Arial"/>
                <a:ea typeface="DejaVu Sans"/>
              </a:rPr>
              <a:t>Let us consider an example where the dependent variable is marks obtained by a student and explanatory variables are number of hours studied and no. of classes attended. </a:t>
            </a:r>
            <a:endParaRPr b="0" lang="en-IN" sz="2000" spc="-1" strike="noStrike">
              <a:latin typeface="Arial"/>
            </a:endParaRPr>
          </a:p>
          <a:p>
            <a:pPr marL="216000" indent="-216000">
              <a:lnSpc>
                <a:spcPct val="100000"/>
              </a:lnSpc>
              <a:spcAft>
                <a:spcPts val="1414"/>
              </a:spcAft>
              <a:buClr>
                <a:srgbClr val="333333"/>
              </a:buClr>
              <a:buFont typeface="Wingdings" charset="2"/>
              <a:buChar char=""/>
            </a:pPr>
            <a:r>
              <a:rPr b="1" lang="en-IN" sz="2000" spc="-1" strike="noStrike">
                <a:solidFill>
                  <a:srgbClr val="333333"/>
                </a:solidFill>
                <a:latin typeface="Arial"/>
                <a:ea typeface="DejaVu Sans"/>
              </a:rPr>
              <a:t>Suppose on fitting linear regression we got the linear regression as:</a:t>
            </a:r>
            <a:endParaRPr b="0" lang="en-IN" sz="2000" spc="-1" strike="noStrike">
              <a:latin typeface="Arial"/>
            </a:endParaRPr>
          </a:p>
        </p:txBody>
      </p:sp>
      <p:sp>
        <p:nvSpPr>
          <p:cNvPr id="268" name="CustomShape 3"/>
          <p:cNvSpPr/>
          <p:nvPr/>
        </p:nvSpPr>
        <p:spPr>
          <a:xfrm>
            <a:off x="5328000" y="1604520"/>
            <a:ext cx="6256080" cy="3974760"/>
          </a:xfrm>
          <a:prstGeom prst="rect">
            <a:avLst/>
          </a:prstGeom>
          <a:noFill/>
          <a:ln>
            <a:noFill/>
          </a:ln>
        </p:spPr>
        <p:style>
          <a:lnRef idx="0"/>
          <a:fillRef idx="0"/>
          <a:effectRef idx="0"/>
          <a:fontRef idx="minor"/>
        </p:style>
        <p:txBody>
          <a:bodyPr lIns="0" rIns="0" tIns="0" bIns="0">
            <a:normAutofit/>
          </a:bodyPr>
          <a:p>
            <a:pPr marL="432000" indent="-321840">
              <a:lnSpc>
                <a:spcPct val="100000"/>
              </a:lnSpc>
              <a:spcAft>
                <a:spcPts val="2494"/>
              </a:spcAft>
              <a:buClr>
                <a:srgbClr val="000000"/>
              </a:buClr>
              <a:buSzPct val="45000"/>
              <a:buFont typeface="Wingdings" charset="2"/>
              <a:buChar char=""/>
            </a:pPr>
            <a:r>
              <a:rPr b="0" i="1" lang="en-IN" sz="3200" spc="-1" strike="noStrike">
                <a:solidFill>
                  <a:srgbClr val="000000"/>
                </a:solidFill>
                <a:latin typeface="Arial"/>
                <a:ea typeface="Liberation Serif;Times New Roman"/>
              </a:rPr>
              <a:t>Marks obtained = 5 + 2 (no. of hours studied) + 0.5(no. of classes attended)</a:t>
            </a:r>
            <a:endParaRPr b="0" lang="en-IN" sz="3200" spc="-1" strike="noStrike">
              <a:latin typeface="Arial"/>
            </a:endParaRPr>
          </a:p>
          <a:p>
            <a:pPr marL="432000" indent="-321840">
              <a:lnSpc>
                <a:spcPct val="100000"/>
              </a:lnSpc>
              <a:spcAft>
                <a:spcPts val="1236"/>
              </a:spcAft>
              <a:buClr>
                <a:srgbClr val="000000"/>
              </a:buClr>
              <a:buSzPct val="45000"/>
              <a:buFont typeface="Wingdings" charset="2"/>
              <a:buChar char=""/>
            </a:pPr>
            <a:r>
              <a:rPr b="0" lang="en-IN" sz="3200" spc="-1" strike="noStrike">
                <a:solidFill>
                  <a:srgbClr val="000000"/>
                </a:solidFill>
                <a:latin typeface="Arial"/>
                <a:ea typeface="Liberation Serif;Times New Roman"/>
              </a:rPr>
              <a:t>Thus we can have the regression coefficients 2 and 0.5 which can interpreted as:</a:t>
            </a:r>
            <a:endParaRPr b="0" lang="en-IN" sz="3200" spc="-1" strike="noStrike">
              <a:latin typeface="Arial"/>
            </a:endParaRPr>
          </a:p>
          <a:p>
            <a:pPr marL="432000" indent="-321840">
              <a:lnSpc>
                <a:spcPct val="100000"/>
              </a:lnSpc>
              <a:spcAft>
                <a:spcPts val="1236"/>
              </a:spcAft>
              <a:buClr>
                <a:srgbClr val="000000"/>
              </a:buClr>
              <a:buSzPct val="45000"/>
              <a:buFont typeface="Wingdings" charset="2"/>
              <a:buChar char=""/>
            </a:pPr>
            <a:r>
              <a:rPr b="0" lang="en-IN" sz="3200" spc="-1" strike="noStrike">
                <a:solidFill>
                  <a:srgbClr val="000000"/>
                </a:solidFill>
                <a:latin typeface="Arial"/>
                <a:ea typeface="Liberation Serif;Times New Roman"/>
              </a:rPr>
              <a:t>If no. of hours studied and no. of classes are 0 then the student will obtain 5 marks.</a:t>
            </a:r>
            <a:endParaRPr b="0" lang="en-IN" sz="3200" spc="-1" strike="noStrike">
              <a:latin typeface="Arial"/>
            </a:endParaRPr>
          </a:p>
          <a:p>
            <a:pPr marL="432000" indent="-321840">
              <a:lnSpc>
                <a:spcPct val="100000"/>
              </a:lnSpc>
              <a:spcAft>
                <a:spcPts val="1236"/>
              </a:spcAft>
              <a:buClr>
                <a:srgbClr val="000000"/>
              </a:buClr>
              <a:buSzPct val="45000"/>
              <a:buFont typeface="Wingdings" charset="2"/>
              <a:buChar char=""/>
            </a:pPr>
            <a:r>
              <a:rPr b="0" lang="en-IN" sz="3200" spc="-1" strike="noStrike">
                <a:solidFill>
                  <a:srgbClr val="000000"/>
                </a:solidFill>
                <a:latin typeface="Arial"/>
                <a:ea typeface="Liberation Serif;Times New Roman"/>
              </a:rPr>
              <a:t>Keeping no. of classes attended constant, if student studies for one hour more then he will score 2 more marks in the examination.</a:t>
            </a:r>
            <a:endParaRPr b="0" lang="en-IN"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Liberation Serif;Times New Roman"/>
              </a:rPr>
              <a:t>Similarly keeping no. of hours studied constant, if student attends one more class then he will attain 0.5 marks more.</a:t>
            </a:r>
            <a:endParaRPr b="0" lang="en-IN"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Performance Metrics</a:t>
            </a:r>
            <a:endParaRPr b="0" lang="en-IN" sz="4400" spc="-1" strike="noStrike">
              <a:latin typeface="Arial"/>
            </a:endParaRPr>
          </a:p>
        </p:txBody>
      </p:sp>
      <p:sp>
        <p:nvSpPr>
          <p:cNvPr id="270" name="CustomShape 2"/>
          <p:cNvSpPr/>
          <p:nvPr/>
        </p:nvSpPr>
        <p:spPr>
          <a:xfrm>
            <a:off x="609480" y="1604520"/>
            <a:ext cx="5352120" cy="397476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236"/>
              </a:spcAft>
              <a:buClr>
                <a:srgbClr val="000000"/>
              </a:buClr>
              <a:buSzPct val="45000"/>
              <a:buFont typeface="Wingdings" charset="2"/>
              <a:buChar char=""/>
            </a:pPr>
            <a:r>
              <a:rPr b="1" lang="en-IN" sz="1400" spc="-1" strike="noStrike">
                <a:solidFill>
                  <a:srgbClr val="95231f"/>
                </a:solidFill>
                <a:latin typeface="Liberation Serif;Times New Roman"/>
                <a:ea typeface="DejaVu Sans"/>
              </a:rPr>
              <a:t>Regression task is the prediction of the state of an outcome variable at a particular timepoint with the help of other correlated independent variables. </a:t>
            </a:r>
            <a:endParaRPr b="0" lang="en-IN" sz="1400" spc="-1" strike="noStrike">
              <a:latin typeface="Arial"/>
            </a:endParaRPr>
          </a:p>
          <a:p>
            <a:pPr marL="216000" indent="-213840">
              <a:lnSpc>
                <a:spcPct val="100000"/>
              </a:lnSpc>
              <a:spcAft>
                <a:spcPts val="1236"/>
              </a:spcAft>
              <a:buClr>
                <a:srgbClr val="000000"/>
              </a:buClr>
              <a:buSzPct val="45000"/>
              <a:buFont typeface="Wingdings" charset="2"/>
              <a:buChar char=""/>
            </a:pPr>
            <a:r>
              <a:rPr b="1" lang="en-IN" sz="1400" spc="-1" strike="noStrike">
                <a:solidFill>
                  <a:srgbClr val="95231f"/>
                </a:solidFill>
                <a:latin typeface="Liberation Serif;Times New Roman"/>
                <a:ea typeface="DejaVu Sans"/>
              </a:rPr>
              <a:t>The regression task, unlike the classification task, outputs continuous value within a given range.</a:t>
            </a:r>
            <a:endParaRPr b="0" lang="en-IN" sz="1400" spc="-1" strike="noStrike">
              <a:latin typeface="Arial"/>
            </a:endParaRPr>
          </a:p>
        </p:txBody>
      </p:sp>
      <p:sp>
        <p:nvSpPr>
          <p:cNvPr id="271" name="CustomShape 3"/>
          <p:cNvSpPr/>
          <p:nvPr/>
        </p:nvSpPr>
        <p:spPr>
          <a:xfrm>
            <a:off x="6231960" y="1604520"/>
            <a:ext cx="5352120" cy="3974760"/>
          </a:xfrm>
          <a:prstGeom prst="rect">
            <a:avLst/>
          </a:prstGeom>
          <a:noFill/>
          <a:ln>
            <a:noFill/>
          </a:ln>
        </p:spPr>
        <p:style>
          <a:lnRef idx="0"/>
          <a:fillRef idx="0"/>
          <a:effectRef idx="0"/>
          <a:fontRef idx="minor"/>
        </p:style>
        <p:txBody>
          <a:bodyPr lIns="0" rIns="0" tIns="0" bIns="0">
            <a:normAutofit/>
          </a:bodyPr>
          <a:p>
            <a:pPr marL="432000" indent="-321840">
              <a:lnSpc>
                <a:spcPct val="115000"/>
              </a:lnSpc>
              <a:spcAft>
                <a:spcPts val="1236"/>
              </a:spcAft>
              <a:buClr>
                <a:srgbClr val="000000"/>
              </a:buClr>
              <a:buSzPct val="45000"/>
              <a:buFont typeface="Wingdings" charset="2"/>
              <a:buChar char=""/>
            </a:pPr>
            <a:r>
              <a:rPr b="1" lang="en-IN" sz="2000" spc="-1" strike="noStrike">
                <a:solidFill>
                  <a:srgbClr val="292929"/>
                </a:solidFill>
                <a:latin typeface="Arial"/>
                <a:ea typeface="Liberation Serif;Times New Roman"/>
              </a:rPr>
              <a:t>The various metrics used to evaluate the results of the prediction are :</a:t>
            </a:r>
            <a:endParaRPr b="0" lang="en-IN" sz="2000" spc="-1" strike="noStrike">
              <a:latin typeface="Arial"/>
            </a:endParaRPr>
          </a:p>
          <a:p>
            <a:pPr marL="285840" indent="-321840">
              <a:lnSpc>
                <a:spcPts val="2401"/>
              </a:lnSpc>
              <a:buClr>
                <a:srgbClr val="000000"/>
              </a:buClr>
              <a:buSzPct val="45000"/>
              <a:buFont typeface="Wingdings" charset="2"/>
              <a:buChar char=""/>
            </a:pPr>
            <a:r>
              <a:rPr b="0" lang="en-IN" sz="2000" spc="-1" strike="noStrike">
                <a:solidFill>
                  <a:srgbClr val="292929"/>
                </a:solidFill>
                <a:latin typeface="Arial"/>
                <a:ea typeface="Liberation Serif;Times New Roman"/>
              </a:rPr>
              <a:t>Mean Squared Error(MSE)</a:t>
            </a:r>
            <a:endParaRPr b="0" lang="en-IN" sz="2000" spc="-1" strike="noStrike">
              <a:latin typeface="Arial"/>
            </a:endParaRPr>
          </a:p>
          <a:p>
            <a:pPr marL="285840" indent="-321840">
              <a:lnSpc>
                <a:spcPts val="2401"/>
              </a:lnSpc>
              <a:buClr>
                <a:srgbClr val="000000"/>
              </a:buClr>
              <a:buSzPct val="45000"/>
              <a:buFont typeface="Wingdings" charset="2"/>
              <a:buChar char=""/>
            </a:pPr>
            <a:r>
              <a:rPr b="0" lang="en-IN" sz="2000" spc="-1" strike="noStrike">
                <a:solidFill>
                  <a:srgbClr val="292929"/>
                </a:solidFill>
                <a:latin typeface="Arial"/>
                <a:ea typeface="Liberation Serif;Times New Roman"/>
              </a:rPr>
              <a:t>Root-Mean-Squared-Error(RMSE).</a:t>
            </a:r>
            <a:endParaRPr b="0" lang="en-IN" sz="2000" spc="-1" strike="noStrike">
              <a:latin typeface="Arial"/>
            </a:endParaRPr>
          </a:p>
          <a:p>
            <a:pPr marL="285840" indent="-321840">
              <a:lnSpc>
                <a:spcPts val="2401"/>
              </a:lnSpc>
              <a:buClr>
                <a:srgbClr val="000000"/>
              </a:buClr>
              <a:buSzPct val="45000"/>
              <a:buFont typeface="Wingdings" charset="2"/>
              <a:buChar char=""/>
            </a:pPr>
            <a:r>
              <a:rPr b="0" lang="en-IN" sz="2000" spc="-1" strike="noStrike">
                <a:solidFill>
                  <a:srgbClr val="292929"/>
                </a:solidFill>
                <a:latin typeface="Arial"/>
                <a:ea typeface="Liberation Serif;Times New Roman"/>
              </a:rPr>
              <a:t>Mean-Absolute-Error(MAE).</a:t>
            </a:r>
            <a:endParaRPr b="0" lang="en-IN" sz="2000" spc="-1" strike="noStrike">
              <a:latin typeface="Arial"/>
            </a:endParaRPr>
          </a:p>
          <a:p>
            <a:pPr marL="285840" indent="-321840">
              <a:lnSpc>
                <a:spcPts val="2401"/>
              </a:lnSpc>
              <a:buClr>
                <a:srgbClr val="000000"/>
              </a:buClr>
              <a:buSzPct val="45000"/>
              <a:buFont typeface="Wingdings" charset="2"/>
              <a:buChar char=""/>
            </a:pPr>
            <a:r>
              <a:rPr b="0" lang="en-IN" sz="2000" spc="-1" strike="noStrike">
                <a:solidFill>
                  <a:srgbClr val="292929"/>
                </a:solidFill>
                <a:latin typeface="Arial"/>
                <a:ea typeface="Liberation Serif;Times New Roman"/>
              </a:rPr>
              <a:t>R² or Coefficient of Determination.</a:t>
            </a:r>
            <a:endParaRPr b="0" lang="en-IN" sz="2000" spc="-1" strike="noStrike">
              <a:latin typeface="Arial"/>
            </a:endParaRPr>
          </a:p>
          <a:p>
            <a:pPr marL="285840" indent="-321840">
              <a:lnSpc>
                <a:spcPts val="2401"/>
              </a:lnSpc>
              <a:buClr>
                <a:srgbClr val="000000"/>
              </a:buClr>
              <a:buSzPct val="45000"/>
              <a:buFont typeface="Wingdings" charset="2"/>
              <a:buChar char=""/>
            </a:pPr>
            <a:r>
              <a:rPr b="0" lang="en-IN" sz="2000" spc="-1" strike="noStrike">
                <a:solidFill>
                  <a:srgbClr val="292929"/>
                </a:solidFill>
                <a:latin typeface="Arial"/>
                <a:ea typeface="Liberation Serif;Times New Roman"/>
              </a:rPr>
              <a:t>Adjusted R²</a:t>
            </a:r>
            <a:endParaRPr b="0" lang="en-IN"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1. Mean Squared Error (MSE)</a:t>
            </a:r>
            <a:endParaRPr b="0" lang="en-IN" sz="4400" spc="-1" strike="noStrike">
              <a:latin typeface="Arial"/>
            </a:endParaRPr>
          </a:p>
        </p:txBody>
      </p:sp>
      <p:sp>
        <p:nvSpPr>
          <p:cNvPr id="273" name="CustomShape 2"/>
          <p:cNvSpPr/>
          <p:nvPr/>
        </p:nvSpPr>
        <p:spPr>
          <a:xfrm>
            <a:off x="609480" y="1604520"/>
            <a:ext cx="9036360" cy="397476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Liberation Serif;Times New Roman"/>
              </a:rPr>
              <a:t>MSE or Mean Squared Error is one of the most preferred metrics for regression tasks. </a:t>
            </a:r>
            <a:endParaRPr b="0" lang="en-IN" sz="2000" spc="-1" strike="noStrike">
              <a:latin typeface="Arial"/>
            </a:endParaRPr>
          </a:p>
          <a:p>
            <a:pPr marL="216000" indent="-213840">
              <a:lnSpc>
                <a:spcPct val="100000"/>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Liberation Serif;Times New Roman"/>
              </a:rPr>
              <a:t>It is simply the average of the squared difference between the target value and the value predicted by the regression model. </a:t>
            </a:r>
            <a:endParaRPr b="0" lang="en-IN" sz="2000" spc="-1" strike="noStrike">
              <a:latin typeface="Arial"/>
            </a:endParaRPr>
          </a:p>
          <a:p>
            <a:pPr marL="216000" indent="-213840">
              <a:lnSpc>
                <a:spcPct val="100000"/>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Liberation Serif;Times New Roman"/>
              </a:rPr>
              <a:t>As it squares the differences, it penalizes even a small error which leads to over-estimation of how bad the model is. </a:t>
            </a:r>
            <a:endParaRPr b="0" lang="en-IN" sz="2000" spc="-1" strike="noStrike">
              <a:latin typeface="Arial"/>
            </a:endParaRPr>
          </a:p>
          <a:p>
            <a:pPr marL="216000" indent="-213840">
              <a:lnSpc>
                <a:spcPct val="100000"/>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Liberation Serif;Times New Roman"/>
              </a:rPr>
              <a:t>It is preferred more than other metrics because it is differentiable and hence can be optimized better.</a:t>
            </a:r>
            <a:endParaRPr b="0" lang="en-IN" sz="2000" spc="-1" strike="noStrike">
              <a:latin typeface="Arial"/>
            </a:endParaRPr>
          </a:p>
        </p:txBody>
      </p:sp>
      <p:pic>
        <p:nvPicPr>
          <p:cNvPr id="274" name="" descr=""/>
          <p:cNvPicPr/>
          <p:nvPr/>
        </p:nvPicPr>
        <p:blipFill>
          <a:blip r:embed="rId1"/>
          <a:stretch/>
        </p:blipFill>
        <p:spPr>
          <a:xfrm>
            <a:off x="1828800" y="4968000"/>
            <a:ext cx="6665040" cy="14378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2. Root Mean Squared Error (RMSE)</a:t>
            </a:r>
            <a:endParaRPr b="0" lang="en-IN" sz="4400" spc="-1" strike="noStrike">
              <a:latin typeface="Arial"/>
            </a:endParaRPr>
          </a:p>
        </p:txBody>
      </p:sp>
      <p:sp>
        <p:nvSpPr>
          <p:cNvPr id="276" name="CustomShape 2"/>
          <p:cNvSpPr/>
          <p:nvPr/>
        </p:nvSpPr>
        <p:spPr>
          <a:xfrm>
            <a:off x="609480" y="1604520"/>
            <a:ext cx="9396360" cy="3974760"/>
          </a:xfrm>
          <a:prstGeom prst="rect">
            <a:avLst/>
          </a:prstGeom>
          <a:noFill/>
          <a:ln>
            <a:noFill/>
          </a:ln>
        </p:spPr>
        <p:style>
          <a:lnRef idx="0"/>
          <a:fillRef idx="0"/>
          <a:effectRef idx="0"/>
          <a:fontRef idx="minor"/>
        </p:style>
        <p:txBody>
          <a:bodyPr lIns="0" rIns="0" tIns="0" bIns="0">
            <a:normAutofit/>
          </a:bodyPr>
          <a:p>
            <a:pPr marL="216000" indent="-213840">
              <a:lnSpc>
                <a:spcPts val="2401"/>
              </a:lnSpc>
              <a:spcAft>
                <a:spcPts val="1236"/>
              </a:spcAft>
              <a:buClr>
                <a:srgbClr val="000000"/>
              </a:buClr>
              <a:buSzPct val="45000"/>
              <a:buFont typeface="Wingdings" charset="2"/>
              <a:buChar char=""/>
            </a:pPr>
            <a:r>
              <a:rPr b="1" lang="en-IN" sz="1500" spc="-1" strike="noStrike">
                <a:solidFill>
                  <a:srgbClr val="95231f"/>
                </a:solidFill>
                <a:latin typeface="Liberation Serif;Times New Roman"/>
                <a:ea typeface="DejaVu Sans"/>
              </a:rPr>
              <a:t>RMSE is the most widely used metric for regression tasks and is the square root of the averaged squared difference between the target value and the value predicted by the model. </a:t>
            </a:r>
            <a:endParaRPr b="0" lang="en-IN" sz="1500" spc="-1" strike="noStrike">
              <a:latin typeface="Arial"/>
            </a:endParaRPr>
          </a:p>
          <a:p>
            <a:pPr marL="216000" indent="-213840">
              <a:lnSpc>
                <a:spcPts val="2401"/>
              </a:lnSpc>
              <a:spcAft>
                <a:spcPts val="1236"/>
              </a:spcAft>
              <a:buClr>
                <a:srgbClr val="000000"/>
              </a:buClr>
              <a:buSzPct val="45000"/>
              <a:buFont typeface="Wingdings" charset="2"/>
              <a:buChar char=""/>
            </a:pPr>
            <a:r>
              <a:rPr b="1" lang="en-IN" sz="1500" spc="-1" strike="noStrike">
                <a:solidFill>
                  <a:srgbClr val="95231f"/>
                </a:solidFill>
                <a:latin typeface="Liberation Serif;Times New Roman"/>
                <a:ea typeface="DejaVu Sans"/>
              </a:rPr>
              <a:t>It is preferred more in some cases because the errors are first squared before averaging which poses a high penalty on large errors. </a:t>
            </a:r>
            <a:endParaRPr b="0" lang="en-IN" sz="1500" spc="-1" strike="noStrike">
              <a:latin typeface="Arial"/>
            </a:endParaRPr>
          </a:p>
          <a:p>
            <a:pPr marL="216000" indent="-213840">
              <a:lnSpc>
                <a:spcPts val="2401"/>
              </a:lnSpc>
              <a:spcAft>
                <a:spcPts val="1236"/>
              </a:spcAft>
              <a:buClr>
                <a:srgbClr val="000000"/>
              </a:buClr>
              <a:buSzPct val="45000"/>
              <a:buFont typeface="Wingdings" charset="2"/>
              <a:buChar char=""/>
            </a:pPr>
            <a:r>
              <a:rPr b="1" lang="en-IN" sz="1500" spc="-1" strike="noStrike">
                <a:solidFill>
                  <a:srgbClr val="95231f"/>
                </a:solidFill>
                <a:latin typeface="Liberation Serif;Times New Roman"/>
                <a:ea typeface="DejaVu Sans"/>
              </a:rPr>
              <a:t>This implies that RMSE is useful when large errors are undesired.</a:t>
            </a:r>
            <a:endParaRPr b="0" lang="en-IN" sz="1500" spc="-1" strike="noStrike">
              <a:latin typeface="Arial"/>
            </a:endParaRPr>
          </a:p>
        </p:txBody>
      </p:sp>
      <p:pic>
        <p:nvPicPr>
          <p:cNvPr id="277" name="" descr=""/>
          <p:cNvPicPr/>
          <p:nvPr/>
        </p:nvPicPr>
        <p:blipFill>
          <a:blip r:embed="rId1"/>
          <a:stretch/>
        </p:blipFill>
        <p:spPr>
          <a:xfrm>
            <a:off x="1512000" y="3888000"/>
            <a:ext cx="4950360" cy="16261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3. Mean Absolute Error (MAE)</a:t>
            </a:r>
            <a:endParaRPr b="0" lang="en-IN" sz="4400" spc="-1" strike="noStrike">
              <a:latin typeface="Arial"/>
            </a:endParaRPr>
          </a:p>
        </p:txBody>
      </p:sp>
      <p:sp>
        <p:nvSpPr>
          <p:cNvPr id="279" name="CustomShape 2"/>
          <p:cNvSpPr/>
          <p:nvPr/>
        </p:nvSpPr>
        <p:spPr>
          <a:xfrm>
            <a:off x="609480" y="1604520"/>
            <a:ext cx="9828360" cy="3974760"/>
          </a:xfrm>
          <a:prstGeom prst="rect">
            <a:avLst/>
          </a:prstGeom>
          <a:noFill/>
          <a:ln>
            <a:noFill/>
          </a:ln>
        </p:spPr>
        <p:style>
          <a:lnRef idx="0"/>
          <a:fillRef idx="0"/>
          <a:effectRef idx="0"/>
          <a:fontRef idx="minor"/>
        </p:style>
        <p:txBody>
          <a:bodyPr lIns="0" rIns="0" tIns="0" bIns="0">
            <a:normAutofit/>
          </a:bodyPr>
          <a:p>
            <a:pPr>
              <a:lnSpc>
                <a:spcPts val="2401"/>
              </a:lnSpc>
              <a:spcAft>
                <a:spcPts val="1236"/>
              </a:spcAft>
            </a:pPr>
            <a:r>
              <a:rPr b="1" lang="en-IN" sz="1400" spc="-1" strike="noStrike">
                <a:solidFill>
                  <a:srgbClr val="95231f"/>
                </a:solidFill>
                <a:latin typeface="Liberation Serif;Times New Roman"/>
                <a:ea typeface="DejaVu Sans"/>
              </a:rPr>
              <a:t>MAE is the absolute difference between the target value and the value predicted by the model. </a:t>
            </a:r>
            <a:endParaRPr b="0" lang="en-IN" sz="1400" spc="-1" strike="noStrike">
              <a:latin typeface="Arial"/>
            </a:endParaRPr>
          </a:p>
          <a:p>
            <a:pPr>
              <a:lnSpc>
                <a:spcPts val="2401"/>
              </a:lnSpc>
              <a:spcAft>
                <a:spcPts val="1236"/>
              </a:spcAft>
            </a:pPr>
            <a:r>
              <a:rPr b="1" lang="en-IN" sz="1400" spc="-1" strike="noStrike">
                <a:solidFill>
                  <a:srgbClr val="95231f"/>
                </a:solidFill>
                <a:latin typeface="Liberation Serif;Times New Roman"/>
                <a:ea typeface="DejaVu Sans"/>
              </a:rPr>
              <a:t>The MAE is more robust to outliers and does not penalize the errors as extremely as mse. </a:t>
            </a:r>
            <a:endParaRPr b="0" lang="en-IN" sz="1400" spc="-1" strike="noStrike">
              <a:latin typeface="Arial"/>
            </a:endParaRPr>
          </a:p>
          <a:p>
            <a:pPr>
              <a:lnSpc>
                <a:spcPts val="2401"/>
              </a:lnSpc>
              <a:spcAft>
                <a:spcPts val="1236"/>
              </a:spcAft>
            </a:pPr>
            <a:r>
              <a:rPr b="1" lang="en-IN" sz="1400" spc="-1" strike="noStrike">
                <a:solidFill>
                  <a:srgbClr val="95231f"/>
                </a:solidFill>
                <a:latin typeface="Liberation Serif;Times New Roman"/>
                <a:ea typeface="DejaVu Sans"/>
              </a:rPr>
              <a:t>MAE is a linear score which means all the individual differences are weighted equally. </a:t>
            </a:r>
            <a:endParaRPr b="0" lang="en-IN" sz="1400" spc="-1" strike="noStrike">
              <a:latin typeface="Arial"/>
            </a:endParaRPr>
          </a:p>
          <a:p>
            <a:pPr>
              <a:lnSpc>
                <a:spcPts val="2401"/>
              </a:lnSpc>
              <a:spcAft>
                <a:spcPts val="1236"/>
              </a:spcAft>
            </a:pPr>
            <a:r>
              <a:rPr b="1" lang="en-IN" sz="1400" spc="-1" strike="noStrike">
                <a:solidFill>
                  <a:srgbClr val="95231f"/>
                </a:solidFill>
                <a:latin typeface="Liberation Serif;Times New Roman"/>
                <a:ea typeface="DejaVu Sans"/>
              </a:rPr>
              <a:t>It is not suitable for applications where you want to pay more attention to the outliers.</a:t>
            </a:r>
            <a:endParaRPr b="0" lang="en-IN" sz="1400" spc="-1" strike="noStrike">
              <a:latin typeface="Arial"/>
            </a:endParaRPr>
          </a:p>
        </p:txBody>
      </p:sp>
      <p:pic>
        <p:nvPicPr>
          <p:cNvPr id="280" name="" descr=""/>
          <p:cNvPicPr/>
          <p:nvPr/>
        </p:nvPicPr>
        <p:blipFill>
          <a:blip r:embed="rId1"/>
          <a:stretch/>
        </p:blipFill>
        <p:spPr>
          <a:xfrm>
            <a:off x="504000" y="3384000"/>
            <a:ext cx="7180560" cy="22309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nSpc>
                <a:spcPct val="100000"/>
              </a:lnSpc>
            </a:pPr>
            <a:r>
              <a:rPr b="1" lang="en-IN" sz="5400" spc="-1" strike="noStrike">
                <a:solidFill>
                  <a:srgbClr val="579835"/>
                </a:solidFill>
                <a:latin typeface="Arial"/>
                <a:ea typeface="Liberation Serif;Times New Roman"/>
              </a:rPr>
              <a:t>R² Error</a:t>
            </a:r>
            <a:endParaRPr b="0" lang="en-IN" sz="5400" spc="-1" strike="noStrike">
              <a:latin typeface="Arial"/>
            </a:endParaRPr>
          </a:p>
        </p:txBody>
      </p:sp>
      <p:sp>
        <p:nvSpPr>
          <p:cNvPr id="282" name="CustomShape 2"/>
          <p:cNvSpPr/>
          <p:nvPr/>
        </p:nvSpPr>
        <p:spPr>
          <a:xfrm>
            <a:off x="609480" y="1604520"/>
            <a:ext cx="9036360" cy="3974760"/>
          </a:xfrm>
          <a:prstGeom prst="rect">
            <a:avLst/>
          </a:prstGeom>
          <a:noFill/>
          <a:ln>
            <a:noFill/>
          </a:ln>
        </p:spPr>
        <p:style>
          <a:lnRef idx="0"/>
          <a:fillRef idx="0"/>
          <a:effectRef idx="0"/>
          <a:fontRef idx="minor"/>
        </p:style>
        <p:txBody>
          <a:bodyPr lIns="0" rIns="0" tIns="0" bIns="0">
            <a:normAutofit/>
          </a:bodyPr>
          <a:p>
            <a:pPr marL="216000" indent="-213840">
              <a:lnSpc>
                <a:spcPts val="2401"/>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DejaVu Sans"/>
              </a:rPr>
              <a:t>Coefficient of Determination or R² is another metric used for evaluating the performance of a regression model. </a:t>
            </a:r>
            <a:endParaRPr b="0" lang="en-IN" sz="2000" spc="-1" strike="noStrike">
              <a:latin typeface="Arial"/>
            </a:endParaRPr>
          </a:p>
          <a:p>
            <a:pPr marL="216000" indent="-213840">
              <a:lnSpc>
                <a:spcPts val="2401"/>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DejaVu Sans"/>
              </a:rPr>
              <a:t>The metric helps us to compare our current model with a constant baseline and tells us how much our model is better. </a:t>
            </a:r>
            <a:endParaRPr b="0" lang="en-IN" sz="2000" spc="-1" strike="noStrike">
              <a:latin typeface="Arial"/>
            </a:endParaRPr>
          </a:p>
          <a:p>
            <a:pPr marL="216000" indent="-213840">
              <a:lnSpc>
                <a:spcPts val="2401"/>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DejaVu Sans"/>
              </a:rPr>
              <a:t>The constant baseline is chosen by taking the mean of the data and drawing a line at the mean. </a:t>
            </a:r>
            <a:endParaRPr b="0" lang="en-IN" sz="2000" spc="-1" strike="noStrike">
              <a:latin typeface="Arial"/>
            </a:endParaRPr>
          </a:p>
          <a:p>
            <a:pPr marL="216000" indent="-213840">
              <a:lnSpc>
                <a:spcPts val="2401"/>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DejaVu Sans"/>
              </a:rPr>
              <a:t>R² is a scale-free score that implies it doesn't matter whether the values are too large or too small, the R² will always be less than or equal to 1.</a:t>
            </a:r>
            <a:endParaRPr b="0" lang="en-IN" sz="2000" spc="-1" strike="noStrike">
              <a:latin typeface="Arial"/>
            </a:endParaRPr>
          </a:p>
          <a:p>
            <a:pPr>
              <a:lnSpc>
                <a:spcPts val="2401"/>
              </a:lnSpc>
              <a:spcAft>
                <a:spcPts val="1236"/>
              </a:spcAft>
            </a:pPr>
            <a:endParaRPr b="0" lang="en-IN" sz="2000" spc="-1" strike="noStrike">
              <a:latin typeface="Arial"/>
            </a:endParaRPr>
          </a:p>
          <a:p>
            <a:pPr>
              <a:lnSpc>
                <a:spcPts val="2401"/>
              </a:lnSpc>
              <a:spcAft>
                <a:spcPts val="1236"/>
              </a:spcAft>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200" spc="-1" strike="noStrike">
                <a:solidFill>
                  <a:srgbClr val="292929"/>
                </a:solidFill>
                <a:latin typeface="Liberation Serif;Times New Roman"/>
                <a:ea typeface="Liberation Serif;Times New Roman"/>
              </a:rPr>
              <a:t>                                               </a:t>
            </a:r>
            <a:r>
              <a:rPr b="1" lang="en-IN" sz="1200" spc="-1" strike="noStrike">
                <a:solidFill>
                  <a:srgbClr val="292929"/>
                </a:solidFill>
                <a:latin typeface="Liberation Serif;Times New Roman"/>
                <a:ea typeface="Liberation Serif;Times New Roman"/>
              </a:rPr>
              <a:t>Figure 4.source www.towardsdatascience.com- </a:t>
            </a:r>
            <a:r>
              <a:rPr b="0" lang="en-IN" sz="1200" spc="-1" strike="noStrike">
                <a:solidFill>
                  <a:srgbClr val="292929"/>
                </a:solidFill>
                <a:latin typeface="Liberation Serif;Times New Roman"/>
                <a:ea typeface="Liberation Serif;Times New Roman"/>
              </a:rPr>
              <a:t>The Formula for R²</a:t>
            </a:r>
            <a:endParaRPr b="0" lang="en-IN" sz="1200" spc="-1" strike="noStrike">
              <a:latin typeface="Arial"/>
            </a:endParaRPr>
          </a:p>
        </p:txBody>
      </p:sp>
      <p:pic>
        <p:nvPicPr>
          <p:cNvPr id="283" name="" descr=""/>
          <p:cNvPicPr/>
          <p:nvPr/>
        </p:nvPicPr>
        <p:blipFill>
          <a:blip r:embed="rId1"/>
          <a:stretch/>
        </p:blipFill>
        <p:spPr>
          <a:xfrm>
            <a:off x="805680" y="4176000"/>
            <a:ext cx="5960160" cy="8618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nSpc>
                <a:spcPct val="100000"/>
              </a:lnSpc>
            </a:pPr>
            <a:r>
              <a:rPr b="1" lang="en-IN" sz="4000" spc="-1" strike="noStrike">
                <a:solidFill>
                  <a:srgbClr val="579835"/>
                </a:solidFill>
                <a:latin typeface="Arial"/>
                <a:ea typeface="Liberation Serif;Times New Roman"/>
              </a:rPr>
              <a:t>Adjusted R²</a:t>
            </a:r>
            <a:endParaRPr b="0" lang="en-IN" sz="4000" spc="-1" strike="noStrike">
              <a:latin typeface="Arial"/>
            </a:endParaRPr>
          </a:p>
        </p:txBody>
      </p:sp>
      <p:sp>
        <p:nvSpPr>
          <p:cNvPr id="285" name="CustomShape 2"/>
          <p:cNvSpPr/>
          <p:nvPr/>
        </p:nvSpPr>
        <p:spPr>
          <a:xfrm>
            <a:off x="609480" y="1604520"/>
            <a:ext cx="9108360" cy="3974760"/>
          </a:xfrm>
          <a:prstGeom prst="rect">
            <a:avLst/>
          </a:prstGeom>
          <a:noFill/>
          <a:ln>
            <a:noFill/>
          </a:ln>
        </p:spPr>
        <p:style>
          <a:lnRef idx="0"/>
          <a:fillRef idx="0"/>
          <a:effectRef idx="0"/>
          <a:fontRef idx="minor"/>
        </p:style>
        <p:txBody>
          <a:bodyPr lIns="0" rIns="0" tIns="0" bIns="0">
            <a:normAutofit/>
          </a:bodyPr>
          <a:p>
            <a:pPr marL="216000" indent="-213840">
              <a:lnSpc>
                <a:spcPts val="2401"/>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DejaVu Sans"/>
              </a:rPr>
              <a:t>Adjusted R² depicts the same meaning as R² but is an improvement of it. </a:t>
            </a:r>
            <a:endParaRPr b="0" lang="en-IN" sz="2000" spc="-1" strike="noStrike">
              <a:latin typeface="Arial"/>
            </a:endParaRPr>
          </a:p>
          <a:p>
            <a:pPr marL="216000" indent="-213840">
              <a:lnSpc>
                <a:spcPts val="2401"/>
              </a:lnSpc>
              <a:spcAft>
                <a:spcPts val="1236"/>
              </a:spcAft>
              <a:buClr>
                <a:srgbClr val="000000"/>
              </a:buClr>
              <a:buSzPct val="45000"/>
              <a:buFont typeface="Wingdings" charset="2"/>
              <a:buChar char=""/>
            </a:pPr>
            <a:r>
              <a:rPr b="1" lang="en-IN" sz="2000" spc="-1" strike="noStrike">
                <a:solidFill>
                  <a:srgbClr val="292929"/>
                </a:solidFill>
                <a:latin typeface="Liberation Serif;Times New Roman"/>
                <a:ea typeface="DejaVu Sans"/>
              </a:rPr>
              <a:t>R² suffers from the problem that the scores improve on increasing terms even though the model is not improving which may misguide the researcher. Adjusted R² is always lower than R² as it adjusts for the increasing predictors and only shows improvement if there is a real improvement.</a:t>
            </a:r>
            <a:endParaRPr b="0" lang="en-IN" sz="2000" spc="-1" strike="noStrike">
              <a:latin typeface="Arial"/>
            </a:endParaRPr>
          </a:p>
        </p:txBody>
      </p:sp>
      <p:pic>
        <p:nvPicPr>
          <p:cNvPr id="286" name="" descr=""/>
          <p:cNvPicPr/>
          <p:nvPr/>
        </p:nvPicPr>
        <p:blipFill>
          <a:blip r:embed="rId1"/>
          <a:stretch/>
        </p:blipFill>
        <p:spPr>
          <a:xfrm>
            <a:off x="2492280" y="3456000"/>
            <a:ext cx="3769560" cy="21121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nSpc>
                <a:spcPct val="100000"/>
              </a:lnSpc>
            </a:pPr>
            <a:r>
              <a:rPr b="1" lang="en-IN" sz="4400" spc="-1" strike="noStrike">
                <a:solidFill>
                  <a:srgbClr val="62a73b"/>
                </a:solidFill>
                <a:latin typeface="Arial"/>
                <a:ea typeface="DejaVu Sans"/>
              </a:rPr>
              <a:t>Regression</a:t>
            </a:r>
            <a:endParaRPr b="0" lang="en-IN" sz="4400" spc="-1" strike="noStrike">
              <a:latin typeface="Arial"/>
            </a:endParaRPr>
          </a:p>
        </p:txBody>
      </p:sp>
      <p:sp>
        <p:nvSpPr>
          <p:cNvPr id="233" name="CustomShape 2"/>
          <p:cNvSpPr/>
          <p:nvPr/>
        </p:nvSpPr>
        <p:spPr>
          <a:xfrm>
            <a:off x="609480" y="1604520"/>
            <a:ext cx="9108360" cy="4657320"/>
          </a:xfrm>
          <a:prstGeom prst="rect">
            <a:avLst/>
          </a:prstGeom>
          <a:noFill/>
          <a:ln>
            <a:noFill/>
          </a:ln>
        </p:spPr>
        <p:style>
          <a:lnRef idx="0"/>
          <a:fillRef idx="0"/>
          <a:effectRef idx="0"/>
          <a:fontRef idx="minor"/>
        </p:style>
        <p:txBody>
          <a:bodyPr lIns="0" rIns="0" tIns="0" bIns="0">
            <a:normAutofit/>
          </a:bodyPr>
          <a:p>
            <a:pPr>
              <a:lnSpc>
                <a:spcPct val="100000"/>
              </a:lnSpc>
            </a:pPr>
            <a:r>
              <a:rPr b="1" lang="en-IN" sz="2200" spc="-1" strike="noStrike">
                <a:solidFill>
                  <a:srgbClr val="95231f"/>
                </a:solidFill>
                <a:latin typeface="Liberation Serif;Times New Roman"/>
                <a:ea typeface="DejaVu Sans"/>
              </a:rPr>
              <a:t>What is Regression Analysis?</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000" spc="-1" strike="noStrike">
                <a:solidFill>
                  <a:srgbClr val="0c11ff"/>
                </a:solidFill>
                <a:latin typeface="Arial"/>
                <a:ea typeface="Liberation Serif;Times New Roman"/>
              </a:rPr>
              <a:t>Regression is a technique used to model and analyze the relationships between variables. </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000" spc="-1" strike="noStrike">
                <a:solidFill>
                  <a:srgbClr val="94070a"/>
                </a:solidFill>
                <a:latin typeface="Arial"/>
                <a:ea typeface="Liberation Serif;Times New Roman"/>
              </a:rPr>
              <a:t>How they contribute and are related to producing a particular outcome together. </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000" spc="-1" strike="noStrike">
                <a:solidFill>
                  <a:srgbClr val="182f7c"/>
                </a:solidFill>
                <a:latin typeface="Arial"/>
                <a:ea typeface="Liberation Serif;Times New Roman"/>
              </a:rPr>
              <a:t>A linear regression refers to a regression model that is completely made up of linear variables.</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000" spc="-1" strike="noStrike">
                <a:solidFill>
                  <a:srgbClr val="00864b"/>
                </a:solidFill>
                <a:latin typeface="Arial"/>
                <a:ea typeface="Liberation Serif;Times New Roman"/>
              </a:rPr>
              <a:t>Regression analysis is a form of predictive modelling technique which investigates the relationship between a dependent (target) and independent variable (s)(predictor).</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000" spc="-1" strike="noStrike">
                <a:solidFill>
                  <a:srgbClr val="0c11ff"/>
                </a:solidFill>
                <a:latin typeface="Arial"/>
                <a:ea typeface="Liberation Serif;Times New Roman"/>
              </a:rPr>
              <a:t>This technique is used for forecasting, time series modelling and finding the casual effect relationship between the variables. </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000" spc="-1" strike="noStrike">
                <a:solidFill>
                  <a:srgbClr val="94070a"/>
                </a:solidFill>
                <a:latin typeface="Arial"/>
                <a:ea typeface="Liberation Serif;Times New Roman"/>
              </a:rPr>
              <a:t>For example, relationship between rash driving and number of road accidents by a driver is best studied through regression.</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677160" y="609480"/>
            <a:ext cx="8593560" cy="13176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References</a:t>
            </a:r>
            <a:endParaRPr b="0" lang="en-IN" sz="3600" spc="-1" strike="noStrike">
              <a:latin typeface="Arial"/>
            </a:endParaRPr>
          </a:p>
        </p:txBody>
      </p:sp>
      <p:sp>
        <p:nvSpPr>
          <p:cNvPr id="288" name="CustomShape 2"/>
          <p:cNvSpPr/>
          <p:nvPr/>
        </p:nvSpPr>
        <p:spPr>
          <a:xfrm>
            <a:off x="677160" y="2160720"/>
            <a:ext cx="8593560" cy="38775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marL="343080" indent="-339840">
              <a:lnSpc>
                <a:spcPct val="100000"/>
              </a:lnSpc>
              <a:spcBef>
                <a:spcPts val="1001"/>
              </a:spcBef>
              <a:buClr>
                <a:srgbClr val="000000"/>
              </a:buClr>
              <a:buFont typeface="StarSymbol"/>
              <a:buAutoNum type="arabicParenR"/>
            </a:pPr>
            <a:r>
              <a:rPr b="1" lang="en-IN" sz="1800" spc="-1" strike="noStrike" u="sng">
                <a:solidFill>
                  <a:srgbClr val="130eff"/>
                </a:solidFill>
                <a:uFillTx/>
                <a:latin typeface="Trebuchet MS"/>
                <a:ea typeface="Trebuchet MS"/>
              </a:rPr>
              <a:t>David Dietrich, Barry Hiller, “Data Science &amp; Big Data Analytics”, EMC education services, Wiley publications, 2012, ISBN0-07-120413-X </a:t>
            </a:r>
            <a:endParaRPr b="0" lang="en-IN" sz="1800" spc="-1" strike="noStrike">
              <a:latin typeface="Arial"/>
            </a:endParaRPr>
          </a:p>
          <a:p>
            <a:pPr marL="343080" indent="-339840">
              <a:lnSpc>
                <a:spcPct val="100000"/>
              </a:lnSpc>
              <a:buClr>
                <a:srgbClr val="000000"/>
              </a:buClr>
              <a:buFont typeface="StarSymbol"/>
              <a:buAutoNum type="arabicParenR"/>
            </a:pPr>
            <a:r>
              <a:rPr b="1" lang="en-IN" sz="1800" spc="-1" strike="noStrike">
                <a:solidFill>
                  <a:srgbClr val="130eff"/>
                </a:solidFill>
                <a:latin typeface="Trebuchet MS"/>
                <a:ea typeface="Trebuchet MS"/>
              </a:rPr>
              <a:t>www.analyticsvidhya.com</a:t>
            </a:r>
            <a:endParaRPr b="0" lang="en-IN" sz="1800" spc="-1" strike="noStrike">
              <a:latin typeface="Arial"/>
            </a:endParaRPr>
          </a:p>
          <a:p>
            <a:pPr marL="343080" indent="-339840">
              <a:lnSpc>
                <a:spcPct val="100000"/>
              </a:lnSpc>
              <a:buClr>
                <a:srgbClr val="000000"/>
              </a:buClr>
              <a:buFont typeface="StarSymbol"/>
              <a:buAutoNum type="arabicParenR"/>
            </a:pPr>
            <a:r>
              <a:rPr b="1" lang="en-IN" sz="1800" spc="-1" strike="noStrike">
                <a:solidFill>
                  <a:srgbClr val="130eff"/>
                </a:solidFill>
                <a:latin typeface="Trebuchet MS"/>
                <a:ea typeface="Trebuchet MS"/>
              </a:rPr>
              <a:t>www.tutorialpoints.com</a:t>
            </a:r>
            <a:endParaRPr b="0" lang="en-IN" sz="1800" spc="-1" strike="noStrike">
              <a:latin typeface="Arial"/>
            </a:endParaRPr>
          </a:p>
          <a:p>
            <a:pPr marL="343080" indent="-339840">
              <a:lnSpc>
                <a:spcPct val="100000"/>
              </a:lnSpc>
              <a:buClr>
                <a:srgbClr val="000000"/>
              </a:buClr>
              <a:buFont typeface="StarSymbol"/>
              <a:buAutoNum type="arabicParenR"/>
            </a:pPr>
            <a:r>
              <a:rPr b="1" lang="en-IN" sz="1800" spc="-1" strike="noStrike" u="sng">
                <a:solidFill>
                  <a:srgbClr val="0000ff"/>
                </a:solidFill>
                <a:uFillTx/>
                <a:latin typeface="Trebuchet MS"/>
                <a:ea typeface="Trebuchet MS"/>
                <a:hlinkClick r:id="rId1"/>
              </a:rPr>
              <a:t>Www.listendata.com</a:t>
            </a:r>
            <a:endParaRPr b="0" lang="en-IN" sz="1800" spc="-1" strike="noStrike">
              <a:latin typeface="Arial"/>
            </a:endParaRPr>
          </a:p>
          <a:p>
            <a:pPr marL="343080" indent="-339840">
              <a:lnSpc>
                <a:spcPct val="100000"/>
              </a:lnSpc>
              <a:buClr>
                <a:srgbClr val="000000"/>
              </a:buClr>
              <a:buFont typeface="StarSymbol"/>
              <a:buAutoNum type="arabicParenR"/>
            </a:pPr>
            <a:r>
              <a:rPr b="1" lang="en-IN" sz="1800" spc="-1" strike="noStrike" u="sng">
                <a:solidFill>
                  <a:srgbClr val="0000ff"/>
                </a:solidFill>
                <a:uFillTx/>
                <a:latin typeface="Trebuchet MS"/>
                <a:ea typeface="Trebuchet MS"/>
                <a:hlinkClick r:id="rId2"/>
              </a:rPr>
              <a:t>www.machinelearningplus.com</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nSpc>
                <a:spcPct val="100000"/>
              </a:lnSpc>
            </a:pPr>
            <a:r>
              <a:rPr b="1" lang="en-IN" sz="4400" spc="-1" strike="noStrike">
                <a:solidFill>
                  <a:srgbClr val="579835"/>
                </a:solidFill>
                <a:latin typeface="Arial"/>
                <a:ea typeface="DejaVu Sans"/>
              </a:rPr>
              <a:t>Uses of Regression Analysis</a:t>
            </a:r>
            <a:endParaRPr b="0" lang="en-IN" sz="4400" spc="-1" strike="noStrike">
              <a:latin typeface="Arial"/>
            </a:endParaRPr>
          </a:p>
        </p:txBody>
      </p:sp>
      <p:sp>
        <p:nvSpPr>
          <p:cNvPr id="235" name="CustomShape 2"/>
          <p:cNvSpPr/>
          <p:nvPr/>
        </p:nvSpPr>
        <p:spPr>
          <a:xfrm>
            <a:off x="609480" y="1604520"/>
            <a:ext cx="4788360" cy="3974760"/>
          </a:xfrm>
          <a:prstGeom prst="rect">
            <a:avLst/>
          </a:prstGeom>
          <a:noFill/>
          <a:ln>
            <a:noFill/>
          </a:ln>
        </p:spPr>
        <p:style>
          <a:lnRef idx="0"/>
          <a:fillRef idx="0"/>
          <a:effectRef idx="0"/>
          <a:fontRef idx="minor"/>
        </p:style>
        <p:txBody>
          <a:bodyPr lIns="0" rIns="0" tIns="0" bIns="0">
            <a:normAutofit/>
          </a:bodyPr>
          <a:p>
            <a:pPr>
              <a:lnSpc>
                <a:spcPct val="100000"/>
              </a:lnSpc>
            </a:pPr>
            <a:r>
              <a:rPr b="1" lang="en-IN" sz="1600" spc="-1" strike="noStrike">
                <a:solidFill>
                  <a:srgbClr val="95231f"/>
                </a:solidFill>
                <a:latin typeface="Liberation Serif;Times New Roman"/>
                <a:ea typeface="DejaVu Sans"/>
              </a:rPr>
              <a:t>Regression analysis estimates the relationship between two or more variables. </a:t>
            </a:r>
            <a:endParaRPr b="0" lang="en-IN" sz="1600" spc="-1" strike="noStrike">
              <a:latin typeface="Arial"/>
            </a:endParaRPr>
          </a:p>
          <a:p>
            <a:pPr>
              <a:lnSpc>
                <a:spcPct val="100000"/>
              </a:lnSpc>
            </a:pPr>
            <a:r>
              <a:rPr b="1" lang="en-IN" sz="1800" spc="-1" strike="noStrike">
                <a:solidFill>
                  <a:srgbClr val="222222"/>
                </a:solidFill>
                <a:latin typeface="Liberation Serif;Times New Roman"/>
                <a:ea typeface="DejaVu Sans"/>
              </a:rPr>
              <a:t>Example:</a:t>
            </a:r>
            <a:endParaRPr b="0" lang="en-IN" sz="1800" spc="-1" strike="noStrike">
              <a:latin typeface="Arial"/>
            </a:endParaRPr>
          </a:p>
          <a:p>
            <a:pPr>
              <a:lnSpc>
                <a:spcPct val="100000"/>
              </a:lnSpc>
            </a:pPr>
            <a:r>
              <a:rPr b="0" lang="en-IN" sz="1800" spc="-1" strike="noStrike">
                <a:solidFill>
                  <a:srgbClr val="000000"/>
                </a:solidFill>
                <a:latin typeface="Liberation Serif;Times New Roman"/>
                <a:ea typeface="DejaVu Sans"/>
              </a:rPr>
              <a:t>We want to estimate growth in sales of a company based on current economic conditions. </a:t>
            </a:r>
            <a:endParaRPr b="0" lang="en-IN" sz="1800" spc="-1" strike="noStrike">
              <a:latin typeface="Arial"/>
            </a:endParaRPr>
          </a:p>
          <a:p>
            <a:pPr>
              <a:lnSpc>
                <a:spcPct val="100000"/>
              </a:lnSpc>
            </a:pPr>
            <a:r>
              <a:rPr b="0" lang="en-IN" sz="1800" spc="-1" strike="noStrike">
                <a:solidFill>
                  <a:srgbClr val="000000"/>
                </a:solidFill>
                <a:latin typeface="Liberation Serif;Times New Roman"/>
                <a:ea typeface="DejaVu Sans"/>
              </a:rPr>
              <a:t>You have the recent company data which indicates that the growth in sales is around two and a half times the growth in the economy. </a:t>
            </a:r>
            <a:endParaRPr b="0" lang="en-IN" sz="1800" spc="-1" strike="noStrike">
              <a:latin typeface="Arial"/>
            </a:endParaRPr>
          </a:p>
          <a:p>
            <a:pPr>
              <a:lnSpc>
                <a:spcPct val="100000"/>
              </a:lnSpc>
            </a:pPr>
            <a:r>
              <a:rPr b="0" lang="en-IN" sz="1800" spc="-1" strike="noStrike">
                <a:solidFill>
                  <a:srgbClr val="000000"/>
                </a:solidFill>
                <a:latin typeface="Liberation Serif;Times New Roman"/>
                <a:ea typeface="DejaVu Sans"/>
              </a:rPr>
              <a:t>Using this insight, we can predict future sales of the company based on current &amp; past information.</a:t>
            </a:r>
            <a:endParaRPr b="0" lang="en-IN" sz="1800" spc="-1" strike="noStrike">
              <a:latin typeface="Arial"/>
            </a:endParaRPr>
          </a:p>
        </p:txBody>
      </p:sp>
      <p:sp>
        <p:nvSpPr>
          <p:cNvPr id="236" name="CustomShape 3"/>
          <p:cNvSpPr/>
          <p:nvPr/>
        </p:nvSpPr>
        <p:spPr>
          <a:xfrm>
            <a:off x="5688000" y="1224000"/>
            <a:ext cx="5037840" cy="5109840"/>
          </a:xfrm>
          <a:prstGeom prst="rect">
            <a:avLst/>
          </a:prstGeom>
          <a:noFill/>
          <a:ln>
            <a:noFill/>
          </a:ln>
        </p:spPr>
        <p:style>
          <a:lnRef idx="0"/>
          <a:fillRef idx="0"/>
          <a:effectRef idx="0"/>
          <a:fontRef idx="minor"/>
        </p:style>
        <p:txBody>
          <a:bodyPr lIns="0" rIns="0" tIns="0" bIns="0">
            <a:normAutofit/>
          </a:bodyPr>
          <a:p>
            <a:pPr marL="432000" indent="-321840">
              <a:lnSpc>
                <a:spcPct val="115000"/>
              </a:lnSpc>
              <a:spcAft>
                <a:spcPts val="1576"/>
              </a:spcAft>
              <a:buClr>
                <a:srgbClr val="000000"/>
              </a:buClr>
              <a:buSzPct val="45000"/>
              <a:buFont typeface="Wingdings" charset="2"/>
              <a:buChar char=""/>
            </a:pPr>
            <a:r>
              <a:rPr b="0" lang="en-IN" sz="1800" spc="-1" strike="noStrike">
                <a:solidFill>
                  <a:srgbClr val="000000"/>
                </a:solidFill>
                <a:latin typeface="Arial"/>
                <a:ea typeface="Liberation Serif;Times New Roman"/>
              </a:rPr>
              <a:t>There are multiple benefits of using regression analysis. They are as follows:</a:t>
            </a:r>
            <a:endParaRPr b="0" lang="en-IN" sz="1800" spc="-1" strike="noStrike">
              <a:latin typeface="Arial"/>
            </a:endParaRPr>
          </a:p>
          <a:p>
            <a:pPr marL="448920" indent="-321840">
              <a:lnSpc>
                <a:spcPct val="115000"/>
              </a:lnSpc>
              <a:spcAft>
                <a:spcPts val="1576"/>
              </a:spcAft>
              <a:buClr>
                <a:srgbClr val="000000"/>
              </a:buClr>
              <a:buSzPct val="45000"/>
              <a:buFont typeface="Wingdings" charset="2"/>
              <a:buChar char=""/>
            </a:pPr>
            <a:r>
              <a:rPr b="0" lang="en-IN" sz="1800" spc="-1" strike="noStrike">
                <a:solidFill>
                  <a:srgbClr val="000000"/>
                </a:solidFill>
                <a:latin typeface="Arial"/>
                <a:ea typeface="Liberation Serif;Times New Roman"/>
              </a:rPr>
              <a:t>It indicates the </a:t>
            </a:r>
            <a:r>
              <a:rPr b="1" lang="en-IN" sz="1800" spc="-1" strike="noStrike">
                <a:solidFill>
                  <a:srgbClr val="000000"/>
                </a:solidFill>
                <a:latin typeface="Arial"/>
                <a:ea typeface="Liberation Serif;Times New Roman"/>
              </a:rPr>
              <a:t>significant relationships </a:t>
            </a:r>
            <a:r>
              <a:rPr b="0" lang="en-IN" sz="1800" spc="-1" strike="noStrike">
                <a:solidFill>
                  <a:srgbClr val="000000"/>
                </a:solidFill>
                <a:latin typeface="Arial"/>
                <a:ea typeface="Liberation Serif;Times New Roman"/>
              </a:rPr>
              <a:t>between dependent variable and independent variable.</a:t>
            </a:r>
            <a:endParaRPr b="0" lang="en-IN" sz="1800" spc="-1" strike="noStrike">
              <a:latin typeface="Arial"/>
            </a:endParaRPr>
          </a:p>
          <a:p>
            <a:pPr marL="448920" indent="-321840">
              <a:lnSpc>
                <a:spcPct val="115000"/>
              </a:lnSpc>
              <a:spcAft>
                <a:spcPts val="1576"/>
              </a:spcAft>
              <a:buClr>
                <a:srgbClr val="000000"/>
              </a:buClr>
              <a:buSzPct val="45000"/>
              <a:buFont typeface="Wingdings" charset="2"/>
              <a:buChar char=""/>
            </a:pPr>
            <a:r>
              <a:rPr b="0" lang="en-IN" sz="1800" spc="-1" strike="noStrike">
                <a:solidFill>
                  <a:srgbClr val="000000"/>
                </a:solidFill>
                <a:latin typeface="Arial"/>
                <a:ea typeface="Liberation Serif;Times New Roman"/>
              </a:rPr>
              <a:t>It indicates the </a:t>
            </a:r>
            <a:r>
              <a:rPr b="1" lang="en-IN" sz="1800" spc="-1" strike="noStrike">
                <a:solidFill>
                  <a:srgbClr val="000000"/>
                </a:solidFill>
                <a:latin typeface="Arial"/>
                <a:ea typeface="Liberation Serif;Times New Roman"/>
              </a:rPr>
              <a:t>strength of impact </a:t>
            </a:r>
            <a:r>
              <a:rPr b="0" lang="en-IN" sz="1800" spc="-1" strike="noStrike">
                <a:solidFill>
                  <a:srgbClr val="000000"/>
                </a:solidFill>
                <a:latin typeface="Arial"/>
                <a:ea typeface="Liberation Serif;Times New Roman"/>
              </a:rPr>
              <a:t>of multiple independent variables on a dependent variable.</a:t>
            </a:r>
            <a:endParaRPr b="0" lang="en-IN" sz="1800" spc="-1" strike="noStrike">
              <a:latin typeface="Arial"/>
            </a:endParaRPr>
          </a:p>
          <a:p>
            <a:pPr marL="432000" indent="-321840">
              <a:lnSpc>
                <a:spcPct val="115000"/>
              </a:lnSpc>
              <a:spcAft>
                <a:spcPts val="1576"/>
              </a:spcAft>
              <a:buClr>
                <a:srgbClr val="000000"/>
              </a:buClr>
              <a:buSzPct val="45000"/>
              <a:buFont typeface="Wingdings" charset="2"/>
              <a:buChar char=""/>
            </a:pPr>
            <a:r>
              <a:rPr b="0" lang="en-IN" sz="1800" spc="-1" strike="noStrike">
                <a:solidFill>
                  <a:srgbClr val="000000"/>
                </a:solidFill>
                <a:latin typeface="Arial"/>
                <a:ea typeface="Liberation Serif;Times New Roman"/>
              </a:rPr>
              <a:t>Regression analysis also allows us to compare the effects of variables measured on different scales, such as the effect of price changes and the number of promotional activities. </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Liberation Serif;Times New Roman"/>
              </a:rPr>
              <a:t>These benefits help market researchers / data analysts / data scientists to eliminate and evaluate the best set of variables to be used for building predictive models.</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Types of Regression Techniques</a:t>
            </a:r>
            <a:endParaRPr b="0" lang="en-IN" sz="4400" spc="-1" strike="noStrike">
              <a:latin typeface="Arial"/>
            </a:endParaRPr>
          </a:p>
        </p:txBody>
      </p:sp>
      <p:sp>
        <p:nvSpPr>
          <p:cNvPr id="238" name="CustomShape 2"/>
          <p:cNvSpPr/>
          <p:nvPr/>
        </p:nvSpPr>
        <p:spPr>
          <a:xfrm>
            <a:off x="609480" y="1604520"/>
            <a:ext cx="5352120" cy="397476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576"/>
              </a:spcAft>
              <a:buClr>
                <a:srgbClr val="000000"/>
              </a:buClr>
              <a:buSzPct val="45000"/>
              <a:buFont typeface="Wingdings" charset="2"/>
              <a:buChar char=""/>
            </a:pPr>
            <a:r>
              <a:rPr b="1" lang="en-IN" sz="1800" spc="-1" strike="noStrike">
                <a:solidFill>
                  <a:srgbClr val="000000"/>
                </a:solidFill>
                <a:latin typeface="Liberation Serif;Times New Roman"/>
                <a:ea typeface="Liberation Serif;Times New Roman"/>
              </a:rPr>
              <a:t>There are various kinds of regression techniques available to make predictions.The truth is that there are innumerable forms of regressions, which can be performed. </a:t>
            </a:r>
            <a:endParaRPr b="0" lang="en-IN" sz="1800" spc="-1" strike="noStrike">
              <a:latin typeface="Arial"/>
            </a:endParaRPr>
          </a:p>
          <a:p>
            <a:pPr marL="216000" indent="-213840">
              <a:lnSpc>
                <a:spcPct val="100000"/>
              </a:lnSpc>
              <a:spcAft>
                <a:spcPts val="1576"/>
              </a:spcAft>
              <a:buClr>
                <a:srgbClr val="000000"/>
              </a:buClr>
              <a:buSzPct val="45000"/>
              <a:buFont typeface="Wingdings" charset="2"/>
              <a:buChar char=""/>
            </a:pPr>
            <a:r>
              <a:rPr b="1" lang="en-IN" sz="1800" spc="-1" strike="noStrike">
                <a:solidFill>
                  <a:srgbClr val="000000"/>
                </a:solidFill>
                <a:latin typeface="Liberation Serif;Times New Roman"/>
                <a:ea typeface="Liberation Serif;Times New Roman"/>
              </a:rPr>
              <a:t>Each form has its own importance and a specific condition where they are best suited to apply.  </a:t>
            </a:r>
            <a:endParaRPr b="0" lang="en-IN" sz="1800" spc="-1" strike="noStrike">
              <a:latin typeface="Arial"/>
            </a:endParaRPr>
          </a:p>
          <a:p>
            <a:pPr marL="216000" indent="-213840">
              <a:lnSpc>
                <a:spcPct val="100000"/>
              </a:lnSpc>
              <a:spcAft>
                <a:spcPts val="1576"/>
              </a:spcAft>
              <a:buClr>
                <a:srgbClr val="000000"/>
              </a:buClr>
              <a:buSzPct val="45000"/>
              <a:buFont typeface="Wingdings" charset="2"/>
              <a:buChar char=""/>
            </a:pPr>
            <a:r>
              <a:rPr b="1" lang="en-IN" sz="1800" spc="-1" strike="noStrike">
                <a:solidFill>
                  <a:srgbClr val="000000"/>
                </a:solidFill>
                <a:latin typeface="Liberation Serif;Times New Roman"/>
                <a:ea typeface="Liberation Serif;Times New Roman"/>
              </a:rPr>
              <a:t>These techniques are mostly driven by three metrics .</a:t>
            </a:r>
            <a:endParaRPr b="0" lang="en-IN" sz="1800" spc="-1" strike="noStrike">
              <a:latin typeface="Arial"/>
            </a:endParaRPr>
          </a:p>
        </p:txBody>
      </p:sp>
      <p:pic>
        <p:nvPicPr>
          <p:cNvPr id="239" name="" descr=""/>
          <p:cNvPicPr/>
          <p:nvPr/>
        </p:nvPicPr>
        <p:blipFill>
          <a:blip r:embed="rId1"/>
          <a:stretch/>
        </p:blipFill>
        <p:spPr>
          <a:xfrm>
            <a:off x="6048000" y="1625760"/>
            <a:ext cx="3678480" cy="2332080"/>
          </a:xfrm>
          <a:prstGeom prst="rect">
            <a:avLst/>
          </a:prstGeom>
          <a:ln>
            <a:noFill/>
          </a:ln>
        </p:spPr>
      </p:pic>
      <p:sp>
        <p:nvSpPr>
          <p:cNvPr id="240" name="CustomShape 3"/>
          <p:cNvSpPr/>
          <p:nvPr/>
        </p:nvSpPr>
        <p:spPr>
          <a:xfrm>
            <a:off x="5760000" y="4176000"/>
            <a:ext cx="4223160" cy="3441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Figure source www.analyticsvidhya.com</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09480" y="220680"/>
            <a:ext cx="10969920" cy="124812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Terminologies related to regression analysis</a:t>
            </a:r>
            <a:endParaRPr b="0" lang="en-IN" sz="4400" spc="-1" strike="noStrike">
              <a:latin typeface="Arial"/>
            </a:endParaRPr>
          </a:p>
        </p:txBody>
      </p:sp>
      <p:sp>
        <p:nvSpPr>
          <p:cNvPr id="242" name="CustomShape 2"/>
          <p:cNvSpPr/>
          <p:nvPr/>
        </p:nvSpPr>
        <p:spPr>
          <a:xfrm>
            <a:off x="609480" y="1604520"/>
            <a:ext cx="5352120" cy="3974760"/>
          </a:xfrm>
          <a:prstGeom prst="rect">
            <a:avLst/>
          </a:prstGeom>
          <a:noFill/>
          <a:ln>
            <a:noFill/>
          </a:ln>
        </p:spPr>
        <p:style>
          <a:lnRef idx="0"/>
          <a:fillRef idx="0"/>
          <a:effectRef idx="0"/>
          <a:fontRef idx="minor"/>
        </p:style>
        <p:txBody>
          <a:bodyPr lIns="0" rIns="0" tIns="0" bIns="0">
            <a:normAutofit/>
          </a:bodyPr>
          <a:p>
            <a:pPr>
              <a:lnSpc>
                <a:spcPct val="100000"/>
              </a:lnSpc>
              <a:spcBef>
                <a:spcPts val="1766"/>
              </a:spcBef>
              <a:spcAft>
                <a:spcPts val="1060"/>
              </a:spcAft>
            </a:pPr>
            <a:endParaRPr b="0" lang="en-IN" sz="1800" spc="-1" strike="noStrike">
              <a:latin typeface="Arial"/>
            </a:endParaRPr>
          </a:p>
          <a:p>
            <a:pPr>
              <a:lnSpc>
                <a:spcPct val="100000"/>
              </a:lnSpc>
            </a:pPr>
            <a:r>
              <a:rPr b="1" lang="en-IN" sz="1500" spc="-1" strike="noStrike">
                <a:solidFill>
                  <a:srgbClr val="0c11ff"/>
                </a:solidFill>
                <a:latin typeface="Liberation Serif;Times New Roman"/>
                <a:ea typeface="Liberation Serif;Times New Roman"/>
              </a:rPr>
              <a:t>1. Outliers</a:t>
            </a:r>
            <a:endParaRPr b="0" lang="en-IN" sz="1500" spc="-1" strike="noStrike">
              <a:latin typeface="Arial"/>
            </a:endParaRPr>
          </a:p>
          <a:p>
            <a:pPr>
              <a:lnSpc>
                <a:spcPct val="100000"/>
              </a:lnSpc>
            </a:pPr>
            <a:r>
              <a:rPr b="1" lang="en-IN" sz="1500" spc="-1" strike="noStrike">
                <a:solidFill>
                  <a:srgbClr val="0c11ff"/>
                </a:solidFill>
                <a:latin typeface="Liberation Serif;Times New Roman"/>
                <a:ea typeface="Liberation Serif;Times New Roman"/>
              </a:rPr>
              <a:t>Oservation in the dataset which is having a very high or very low value as compared to the other observations in the data. An outlier is a problem because many times it hampers the results we get.</a:t>
            </a:r>
            <a:endParaRPr b="0" lang="en-IN" sz="1500" spc="-1" strike="noStrike">
              <a:latin typeface="Arial"/>
            </a:endParaRPr>
          </a:p>
          <a:p>
            <a:pPr>
              <a:lnSpc>
                <a:spcPct val="100000"/>
              </a:lnSpc>
            </a:pPr>
            <a:r>
              <a:rPr b="1" lang="en-IN" sz="1500" spc="-1" strike="noStrike">
                <a:solidFill>
                  <a:srgbClr val="0c11ff"/>
                </a:solidFill>
                <a:latin typeface="Liberation Serif;Times New Roman"/>
                <a:ea typeface="Liberation Serif;Times New Roman"/>
              </a:rPr>
              <a:t>2. Multicollinearity</a:t>
            </a:r>
            <a:endParaRPr b="0" lang="en-IN" sz="1500" spc="-1" strike="noStrike">
              <a:latin typeface="Arial"/>
            </a:endParaRPr>
          </a:p>
          <a:p>
            <a:pPr>
              <a:lnSpc>
                <a:spcPct val="100000"/>
              </a:lnSpc>
            </a:pPr>
            <a:r>
              <a:rPr b="1" lang="en-IN" sz="1500" spc="-1" strike="noStrike">
                <a:solidFill>
                  <a:srgbClr val="0c11ff"/>
                </a:solidFill>
                <a:latin typeface="Liberation Serif;Times New Roman"/>
                <a:ea typeface="Liberation Serif;Times New Roman"/>
              </a:rPr>
              <a:t>When the independent variables are highly correlated to each other then the variables are said to be multicollinear. Many types of regression techniques assumes multicollinearity should not be present in the dataset. It is because it causes problems in ranking variables based on its importance. Or it makes job difficult in selecting the most important independent variable (factor).</a:t>
            </a:r>
            <a:endParaRPr b="0" lang="en-IN" sz="1500" spc="-1" strike="noStrike">
              <a:latin typeface="Arial"/>
            </a:endParaRPr>
          </a:p>
          <a:p>
            <a:pPr>
              <a:lnSpc>
                <a:spcPct val="100000"/>
              </a:lnSpc>
            </a:pPr>
            <a:endParaRPr b="0" lang="en-IN" sz="1500" spc="-1" strike="noStrike">
              <a:latin typeface="Arial"/>
            </a:endParaRPr>
          </a:p>
        </p:txBody>
      </p:sp>
      <p:sp>
        <p:nvSpPr>
          <p:cNvPr id="243" name="CustomShape 3"/>
          <p:cNvSpPr/>
          <p:nvPr/>
        </p:nvSpPr>
        <p:spPr>
          <a:xfrm>
            <a:off x="6231960" y="1604520"/>
            <a:ext cx="5352120" cy="3974760"/>
          </a:xfrm>
          <a:prstGeom prst="rect">
            <a:avLst/>
          </a:prstGeom>
          <a:noFill/>
          <a:ln>
            <a:noFill/>
          </a:ln>
        </p:spPr>
        <p:style>
          <a:lnRef idx="0"/>
          <a:fillRef idx="0"/>
          <a:effectRef idx="0"/>
          <a:fontRef idx="minor"/>
        </p:style>
        <p:txBody>
          <a:bodyPr lIns="0" rIns="0" tIns="0" bIns="0">
            <a:normAutofit/>
          </a:bodyPr>
          <a:p>
            <a:pPr marL="432000" indent="-321840">
              <a:lnSpc>
                <a:spcPct val="115000"/>
              </a:lnSpc>
              <a:buClr>
                <a:srgbClr val="000000"/>
              </a:buClr>
              <a:buSzPct val="45000"/>
              <a:buFont typeface="Wingdings" charset="2"/>
              <a:buChar char=""/>
            </a:pPr>
            <a:r>
              <a:rPr b="1" lang="en-IN" sz="3200" spc="-1" strike="noStrike">
                <a:solidFill>
                  <a:srgbClr val="0c11ff"/>
                </a:solidFill>
                <a:latin typeface="Arial"/>
                <a:ea typeface="Liberation Serif;Times New Roman"/>
              </a:rPr>
              <a:t>3. Heteroscedasticity</a:t>
            </a:r>
            <a:endParaRPr b="0" lang="en-IN" sz="3200" spc="-1" strike="noStrike">
              <a:latin typeface="Arial"/>
            </a:endParaRPr>
          </a:p>
          <a:p>
            <a:pPr marL="432000" indent="-321840">
              <a:lnSpc>
                <a:spcPct val="115000"/>
              </a:lnSpc>
              <a:buClr>
                <a:srgbClr val="000000"/>
              </a:buClr>
              <a:buSzPct val="45000"/>
              <a:buFont typeface="Wingdings" charset="2"/>
              <a:buChar char=""/>
            </a:pPr>
            <a:r>
              <a:rPr b="0" lang="en-IN" sz="3200" spc="-1" strike="noStrike">
                <a:solidFill>
                  <a:srgbClr val="0c11ff"/>
                </a:solidFill>
                <a:latin typeface="Arial"/>
                <a:ea typeface="Liberation Serif;Times New Roman"/>
              </a:rPr>
              <a:t>When dependent variable's variability is not equal across values of an independent variable, it is called heteroscedasticity. </a:t>
            </a:r>
            <a:r>
              <a:rPr b="1" lang="en-IN" sz="3200" spc="-1" strike="noStrike">
                <a:solidFill>
                  <a:srgbClr val="0c11ff"/>
                </a:solidFill>
                <a:latin typeface="Arial"/>
                <a:ea typeface="Liberation Serif;Times New Roman"/>
              </a:rPr>
              <a:t>Example -</a:t>
            </a:r>
            <a:r>
              <a:rPr b="0" lang="en-IN" sz="3200" spc="-1" strike="noStrike">
                <a:solidFill>
                  <a:srgbClr val="0c11ff"/>
                </a:solidFill>
                <a:latin typeface="Arial"/>
                <a:ea typeface="Liberation Serif;Times New Roman"/>
              </a:rPr>
              <a:t>As one's income increases, the variability of food consumption will increase. A poorer person will spend a rather constant amount by always eating inexpensive food; a wealthier person may occasionally buy inexpensive food and at other times eat expensive meals. Those with higher incomes display a greater variability of food consumption.</a:t>
            </a:r>
            <a:endParaRPr b="0" lang="en-IN" sz="3200" spc="-1" strike="noStrike">
              <a:latin typeface="Arial"/>
            </a:endParaRPr>
          </a:p>
          <a:p>
            <a:pPr marL="432000" indent="-321840">
              <a:lnSpc>
                <a:spcPct val="115000"/>
              </a:lnSpc>
              <a:buClr>
                <a:srgbClr val="000000"/>
              </a:buClr>
              <a:buSzPct val="45000"/>
              <a:buFont typeface="Wingdings" charset="2"/>
              <a:buChar char=""/>
            </a:pPr>
            <a:r>
              <a:rPr b="1" lang="en-IN" sz="3200" spc="-1" strike="noStrike">
                <a:solidFill>
                  <a:srgbClr val="0c11ff"/>
                </a:solidFill>
                <a:latin typeface="Arial"/>
                <a:ea typeface="Liberation Serif;Times New Roman"/>
              </a:rPr>
              <a:t>4. Underfitting and Overfitting</a:t>
            </a:r>
            <a:endParaRPr b="0" lang="en-IN"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c11ff"/>
                </a:solidFill>
                <a:latin typeface="Arial"/>
                <a:ea typeface="Liberation Serif;Times New Roman"/>
              </a:rPr>
              <a:t>When we use unnecessary explanatory variables it might lead to overfitting. Overfitting means that our algorithm works well on the training set but is unable to perform better on the test sets. It is also known as problem of </a:t>
            </a:r>
            <a:r>
              <a:rPr b="1" lang="en-IN" sz="3200" spc="-1" strike="noStrike">
                <a:solidFill>
                  <a:srgbClr val="0c11ff"/>
                </a:solidFill>
                <a:latin typeface="Arial"/>
                <a:ea typeface="Liberation Serif;Times New Roman"/>
              </a:rPr>
              <a:t>high variance.</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c11ff"/>
                </a:solidFill>
                <a:latin typeface="Arial"/>
                <a:ea typeface="Liberation Serif;Times New Roman"/>
              </a:rPr>
              <a:t>Underfitting and Overfitting</a:t>
            </a:r>
            <a:endParaRPr b="0" lang="en-IN" sz="4400" spc="-1" strike="noStrike">
              <a:latin typeface="Arial"/>
            </a:endParaRPr>
          </a:p>
        </p:txBody>
      </p:sp>
      <p:pic>
        <p:nvPicPr>
          <p:cNvPr id="245" name="" descr=""/>
          <p:cNvPicPr/>
          <p:nvPr/>
        </p:nvPicPr>
        <p:blipFill>
          <a:blip r:embed="rId1"/>
          <a:stretch/>
        </p:blipFill>
        <p:spPr>
          <a:xfrm>
            <a:off x="792000" y="1656000"/>
            <a:ext cx="8720280" cy="2627640"/>
          </a:xfrm>
          <a:prstGeom prst="rect">
            <a:avLst/>
          </a:prstGeom>
          <a:ln>
            <a:noFill/>
          </a:ln>
        </p:spPr>
      </p:pic>
      <p:sp>
        <p:nvSpPr>
          <p:cNvPr id="246" name="CustomShape 2"/>
          <p:cNvSpPr/>
          <p:nvPr/>
        </p:nvSpPr>
        <p:spPr>
          <a:xfrm>
            <a:off x="2520000" y="4680000"/>
            <a:ext cx="4298040" cy="2574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latin typeface="Liberation Serif;Times New Roman"/>
                <a:ea typeface="Liberation Serif;Times New Roman"/>
              </a:rPr>
              <a:t>Figure source- </a:t>
            </a:r>
            <a:r>
              <a:rPr b="0" lang="en-IN" sz="1200" spc="-1" strike="noStrike" u="sng">
                <a:solidFill>
                  <a:srgbClr val="0000ff"/>
                </a:solidFill>
                <a:uFillTx/>
                <a:latin typeface="Liberation Serif;Times New Roman"/>
                <a:ea typeface="Liberation Serif;Times New Roman"/>
                <a:hlinkClick r:id="rId2"/>
              </a:rPr>
              <a:t>www.listendata.com</a:t>
            </a:r>
            <a:r>
              <a:rPr b="1" lang="en-IN" sz="1200" spc="-1" strike="noStrike">
                <a:solidFill>
                  <a:srgbClr val="99ca3c"/>
                </a:solidFill>
                <a:latin typeface="Liberation Serif;Times New Roman"/>
                <a:ea typeface="Liberation Serif;Times New Roman"/>
              </a:rPr>
              <a:t> Underfitting and Overfitting</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Types of Regression</a:t>
            </a:r>
            <a:endParaRPr b="0" lang="en-IN" sz="4400" spc="-1" strike="noStrike">
              <a:latin typeface="Arial"/>
            </a:endParaRPr>
          </a:p>
        </p:txBody>
      </p:sp>
      <p:sp>
        <p:nvSpPr>
          <p:cNvPr id="248" name="CustomShape 2"/>
          <p:cNvSpPr/>
          <p:nvPr/>
        </p:nvSpPr>
        <p:spPr>
          <a:xfrm>
            <a:off x="609480" y="1604520"/>
            <a:ext cx="5352120" cy="397476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IN" sz="2200" spc="-1" strike="noStrike">
                <a:solidFill>
                  <a:srgbClr val="000000"/>
                </a:solidFill>
                <a:latin typeface="Arial"/>
                <a:ea typeface="DejaVu Sans"/>
              </a:rPr>
              <a:t>Linear regression</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200" spc="-1" strike="noStrike">
                <a:solidFill>
                  <a:srgbClr val="000000"/>
                </a:solidFill>
                <a:latin typeface="Arial"/>
                <a:ea typeface="DejaVu Sans"/>
              </a:rPr>
              <a:t>Logistic regression</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200" spc="-1" strike="noStrike">
                <a:solidFill>
                  <a:srgbClr val="000000"/>
                </a:solidFill>
                <a:latin typeface="Arial"/>
                <a:ea typeface="DejaVu Sans"/>
              </a:rPr>
              <a:t>Polynomial regression</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200" spc="-1" strike="noStrike">
                <a:solidFill>
                  <a:srgbClr val="000000"/>
                </a:solidFill>
                <a:latin typeface="Arial"/>
                <a:ea typeface="DejaVu Sans"/>
              </a:rPr>
              <a:t>Quantile regression</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200" spc="-1" strike="noStrike">
                <a:solidFill>
                  <a:srgbClr val="000000"/>
                </a:solidFill>
                <a:latin typeface="Arial"/>
                <a:ea typeface="DejaVu Sans"/>
              </a:rPr>
              <a:t>Ridge regression</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200" spc="-1" strike="noStrike">
                <a:solidFill>
                  <a:srgbClr val="000000"/>
                </a:solidFill>
                <a:latin typeface="Arial"/>
                <a:ea typeface="DejaVu Sans"/>
              </a:rPr>
              <a:t>Lasso regression</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200" spc="-1" strike="noStrike">
                <a:solidFill>
                  <a:srgbClr val="000000"/>
                </a:solidFill>
                <a:latin typeface="Arial"/>
                <a:ea typeface="DejaVu Sans"/>
              </a:rPr>
              <a:t>Elastic Net regression </a:t>
            </a:r>
            <a:endParaRPr b="0" lang="en-IN" sz="2200" spc="-1" strike="noStrike">
              <a:latin typeface="Arial"/>
            </a:endParaRPr>
          </a:p>
        </p:txBody>
      </p:sp>
      <p:sp>
        <p:nvSpPr>
          <p:cNvPr id="249" name="CustomShape 3"/>
          <p:cNvSpPr/>
          <p:nvPr/>
        </p:nvSpPr>
        <p:spPr>
          <a:xfrm>
            <a:off x="5013720" y="1423080"/>
            <a:ext cx="5352120" cy="397476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Principle Components Regression (PCR)</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Partial Least Squares (PLS) Regression</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Support Vector Regression</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Ordinal Regression</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Poisson Regression</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Negative Binomial Regression</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Quasi Poisson Regression </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Cox Regression</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000000"/>
                </a:solidFill>
                <a:latin typeface="Arial"/>
                <a:ea typeface="DejaVu Sans"/>
              </a:rPr>
              <a:t>Tobit Regression</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609480" y="27324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579835"/>
                </a:solidFill>
                <a:latin typeface="Arial"/>
                <a:ea typeface="DejaVu Sans"/>
              </a:rPr>
              <a:t>The most commonly used 7 types of regression</a:t>
            </a:r>
            <a:endParaRPr b="0" lang="en-IN" sz="3200" spc="-1" strike="noStrike">
              <a:latin typeface="Arial"/>
            </a:endParaRPr>
          </a:p>
        </p:txBody>
      </p:sp>
      <p:sp>
        <p:nvSpPr>
          <p:cNvPr id="251" name="CustomShape 2"/>
          <p:cNvSpPr/>
          <p:nvPr/>
        </p:nvSpPr>
        <p:spPr>
          <a:xfrm>
            <a:off x="609480" y="1604520"/>
            <a:ext cx="5352120" cy="3974760"/>
          </a:xfrm>
          <a:prstGeom prst="rect">
            <a:avLst/>
          </a:prstGeom>
          <a:noFill/>
          <a:ln>
            <a:noFill/>
          </a:ln>
        </p:spPr>
        <p:style>
          <a:lnRef idx="0"/>
          <a:fillRef idx="0"/>
          <a:effectRef idx="0"/>
          <a:fontRef idx="minor"/>
        </p:style>
        <p:txBody>
          <a:bodyPr lIns="0" rIns="0" tIns="0" bIns="0">
            <a:normAutofit/>
          </a:bodyPr>
          <a:p>
            <a:pPr>
              <a:lnSpc>
                <a:spcPct val="170000"/>
              </a:lnSpc>
            </a:pP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Liberation Serif;Times New Roman"/>
              </a:rPr>
              <a:t>Linear Regression</a:t>
            </a:r>
            <a:endParaRPr b="0" lang="en-IN"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Liberation Serif;Times New Roman"/>
              </a:rPr>
              <a:t>Logistic Regression</a:t>
            </a:r>
            <a:endParaRPr b="0" lang="en-IN"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Liberation Serif;Times New Roman"/>
              </a:rPr>
              <a:t>Polynomial Regression</a:t>
            </a:r>
            <a:endParaRPr b="0" lang="en-IN"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Liberation Serif;Times New Roman"/>
              </a:rPr>
              <a:t>Stepwise Regression</a:t>
            </a:r>
            <a:endParaRPr b="0" lang="en-IN"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Liberation Serif;Times New Roman"/>
              </a:rPr>
              <a:t>Ridge Regression</a:t>
            </a:r>
            <a:endParaRPr b="0" lang="en-IN"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Liberation Serif;Times New Roman"/>
              </a:rPr>
              <a:t>Lasso Regression</a:t>
            </a:r>
            <a:endParaRPr b="0" lang="en-IN"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Liberation Serif;Times New Roman"/>
              </a:rPr>
              <a:t>ElasticNet Regression</a:t>
            </a:r>
            <a:endParaRPr b="0" lang="en-IN"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09480" y="273600"/>
            <a:ext cx="10969920" cy="11422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579835"/>
                </a:solidFill>
                <a:latin typeface="Arial"/>
                <a:ea typeface="DejaVu Sans"/>
              </a:rPr>
              <a:t>Linear Regression</a:t>
            </a:r>
            <a:endParaRPr b="0" lang="en-IN" sz="4400" spc="-1" strike="noStrike">
              <a:latin typeface="Arial"/>
            </a:endParaRPr>
          </a:p>
        </p:txBody>
      </p:sp>
      <p:sp>
        <p:nvSpPr>
          <p:cNvPr id="253" name="CustomShape 2"/>
          <p:cNvSpPr/>
          <p:nvPr/>
        </p:nvSpPr>
        <p:spPr>
          <a:xfrm>
            <a:off x="609480" y="1604520"/>
            <a:ext cx="5352120" cy="3974760"/>
          </a:xfrm>
          <a:prstGeom prst="rect">
            <a:avLst/>
          </a:prstGeom>
          <a:noFill/>
          <a:ln>
            <a:noFill/>
          </a:ln>
        </p:spPr>
        <p:style>
          <a:lnRef idx="0"/>
          <a:fillRef idx="0"/>
          <a:effectRef idx="0"/>
          <a:fontRef idx="minor"/>
        </p:style>
        <p:txBody>
          <a:bodyPr lIns="0" rIns="0" tIns="0" bIns="0">
            <a:normAutofit/>
          </a:bodyPr>
          <a:p>
            <a:pPr marL="216000" indent="-213840">
              <a:lnSpc>
                <a:spcPct val="100000"/>
              </a:lnSpc>
              <a:spcAft>
                <a:spcPts val="1576"/>
              </a:spcAft>
              <a:buClr>
                <a:srgbClr val="000000"/>
              </a:buClr>
              <a:buSzPct val="45000"/>
              <a:buFont typeface="Wingdings" charset="2"/>
              <a:buChar char=""/>
            </a:pPr>
            <a:r>
              <a:rPr b="1" lang="en-IN" sz="1400" spc="-1" strike="noStrike">
                <a:solidFill>
                  <a:srgbClr val="000000"/>
                </a:solidFill>
                <a:latin typeface="Liberation Serif;Times New Roman"/>
                <a:ea typeface="Liberation Serif;Times New Roman"/>
              </a:rPr>
              <a:t>It is the simplest form of regression. It is a technique in which the dependent variable is continuous in nature. </a:t>
            </a:r>
            <a:endParaRPr b="0" lang="en-IN" sz="1400" spc="-1" strike="noStrike">
              <a:latin typeface="Arial"/>
            </a:endParaRPr>
          </a:p>
          <a:p>
            <a:pPr marL="216000" indent="-213840">
              <a:lnSpc>
                <a:spcPct val="100000"/>
              </a:lnSpc>
              <a:spcAft>
                <a:spcPts val="1576"/>
              </a:spcAft>
              <a:buClr>
                <a:srgbClr val="000000"/>
              </a:buClr>
              <a:buSzPct val="45000"/>
              <a:buFont typeface="Wingdings" charset="2"/>
              <a:buChar char=""/>
            </a:pPr>
            <a:r>
              <a:rPr b="1" lang="en-IN" sz="1400" spc="-1" strike="noStrike">
                <a:solidFill>
                  <a:srgbClr val="000000"/>
                </a:solidFill>
                <a:latin typeface="Liberation Serif;Times New Roman"/>
                <a:ea typeface="Liberation Serif;Times New Roman"/>
              </a:rPr>
              <a:t>The relationship between the dependent variable and independent variables is assumed to be linear in nature.We can observe that the given plot represents a somehow linear relationship between the mileage and displacement of cars. </a:t>
            </a:r>
            <a:endParaRPr b="0" lang="en-IN" sz="1400" spc="-1" strike="noStrike">
              <a:latin typeface="Arial"/>
            </a:endParaRPr>
          </a:p>
          <a:p>
            <a:pPr marL="216000" indent="-213840">
              <a:lnSpc>
                <a:spcPct val="100000"/>
              </a:lnSpc>
              <a:spcAft>
                <a:spcPts val="1576"/>
              </a:spcAft>
              <a:buClr>
                <a:srgbClr val="000000"/>
              </a:buClr>
              <a:buSzPct val="45000"/>
              <a:buFont typeface="Wingdings" charset="2"/>
              <a:buChar char=""/>
            </a:pPr>
            <a:r>
              <a:rPr b="1" lang="en-IN" sz="1400" spc="-1" strike="noStrike">
                <a:solidFill>
                  <a:srgbClr val="000000"/>
                </a:solidFill>
                <a:latin typeface="Liberation Serif;Times New Roman"/>
                <a:ea typeface="Liberation Serif;Times New Roman"/>
              </a:rPr>
              <a:t>The green points are the actual observations while the black line fitted is the line of regression.</a:t>
            </a:r>
            <a:endParaRPr b="0" lang="en-IN" sz="1400" spc="-1" strike="noStrike">
              <a:latin typeface="Arial"/>
            </a:endParaRPr>
          </a:p>
          <a:p>
            <a:pPr marL="216000" indent="-213840">
              <a:lnSpc>
                <a:spcPct val="100000"/>
              </a:lnSpc>
              <a:buClr>
                <a:srgbClr val="000000"/>
              </a:buClr>
              <a:buSzPct val="45000"/>
              <a:buFont typeface="Wingdings" charset="2"/>
              <a:buChar char=""/>
            </a:pPr>
            <a:r>
              <a:rPr b="1" i="1" lang="en-IN" sz="1400" spc="-1" strike="noStrike">
                <a:solidFill>
                  <a:srgbClr val="000000"/>
                </a:solidFill>
                <a:latin typeface="Liberation Serif;Times New Roman"/>
                <a:ea typeface="Liberation Serif;Times New Roman"/>
              </a:rPr>
              <a:t>Simple Linear Regression:</a:t>
            </a:r>
            <a:r>
              <a:rPr b="0" i="1" lang="en-IN" sz="1400" spc="-1" strike="noStrike">
                <a:solidFill>
                  <a:srgbClr val="000000"/>
                </a:solidFill>
                <a:latin typeface="Liberation Serif;Times New Roman"/>
                <a:ea typeface="Liberation Serif;Times New Roman"/>
              </a:rPr>
              <a:t> When you have </a:t>
            </a:r>
            <a:r>
              <a:rPr b="1" i="1" lang="en-IN" sz="1400" spc="-1" strike="noStrike">
                <a:solidFill>
                  <a:srgbClr val="ff5722"/>
                </a:solidFill>
                <a:latin typeface="Liberation Mono;Courier New"/>
                <a:ea typeface="Liberation Serif;Times New Roman"/>
              </a:rPr>
              <a:t>only 1 independent variable</a:t>
            </a:r>
            <a:r>
              <a:rPr b="0" lang="en-IN" sz="1400" spc="-1" strike="noStrike">
                <a:solidFill>
                  <a:srgbClr val="ff5722"/>
                </a:solidFill>
                <a:latin typeface="Liberation Mono;Courier New"/>
                <a:ea typeface="Liberation Serif;Times New Roman"/>
              </a:rPr>
              <a:t> </a:t>
            </a:r>
            <a:r>
              <a:rPr b="0" i="1" lang="en-IN" sz="1400" spc="-1" strike="noStrike">
                <a:solidFill>
                  <a:srgbClr val="ff5722"/>
                </a:solidFill>
                <a:latin typeface="Liberation Serif;Times New Roman"/>
                <a:ea typeface="Liberation Serif;Times New Roman"/>
              </a:rPr>
              <a:t>and 1 dependent variable, it is called simple linear regression.</a:t>
            </a:r>
            <a:br/>
            <a:r>
              <a:rPr b="1" lang="en-IN" sz="1400" spc="-1" strike="noStrike">
                <a:solidFill>
                  <a:srgbClr val="ff5722"/>
                </a:solidFill>
                <a:latin typeface="Liberation Serif;Times New Roman"/>
                <a:ea typeface="Liberation Serif;Times New Roman"/>
              </a:rPr>
              <a:t>Multiple Linear Regression:</a:t>
            </a:r>
            <a:r>
              <a:rPr b="0" lang="en-IN" sz="1400" spc="-1" strike="noStrike">
                <a:solidFill>
                  <a:srgbClr val="ff5722"/>
                </a:solidFill>
                <a:latin typeface="Liberation Serif;Times New Roman"/>
                <a:ea typeface="Liberation Serif;Times New Roman"/>
              </a:rPr>
              <a:t> </a:t>
            </a:r>
            <a:r>
              <a:rPr b="0" i="1" lang="en-IN" sz="1400" spc="-1" strike="noStrike">
                <a:solidFill>
                  <a:srgbClr val="ff5722"/>
                </a:solidFill>
                <a:latin typeface="Liberation Serif;Times New Roman"/>
                <a:ea typeface="Liberation Serif;Times New Roman"/>
              </a:rPr>
              <a:t>When you have </a:t>
            </a:r>
            <a:r>
              <a:rPr b="1" i="1" lang="en-IN" sz="1400" spc="-1" strike="noStrike">
                <a:solidFill>
                  <a:srgbClr val="ff5722"/>
                </a:solidFill>
                <a:latin typeface="Liberation Mono;Courier New"/>
                <a:ea typeface="Liberation Serif;Times New Roman"/>
              </a:rPr>
              <a:t>more than 1 independent variable</a:t>
            </a:r>
            <a:r>
              <a:rPr b="0" lang="en-IN" sz="1400" spc="-1" strike="noStrike">
                <a:solidFill>
                  <a:srgbClr val="ff5722"/>
                </a:solidFill>
                <a:latin typeface="Liberation Mono;Courier New"/>
                <a:ea typeface="Liberation Serif;Times New Roman"/>
              </a:rPr>
              <a:t> </a:t>
            </a:r>
            <a:r>
              <a:rPr b="0" i="1" lang="en-IN" sz="1400" spc="-1" strike="noStrike">
                <a:solidFill>
                  <a:srgbClr val="ff5722"/>
                </a:solidFill>
                <a:latin typeface="Liberation Serif;Times New Roman"/>
                <a:ea typeface="Liberation Serif;Times New Roman"/>
              </a:rPr>
              <a:t>and 1 dependent variable, it is called Multiple linear regression.</a:t>
            </a:r>
            <a:endParaRPr b="0" lang="en-IN" sz="1400" spc="-1" strike="noStrike">
              <a:latin typeface="Arial"/>
            </a:endParaRPr>
          </a:p>
        </p:txBody>
      </p:sp>
      <p:pic>
        <p:nvPicPr>
          <p:cNvPr id="254" name="" descr=""/>
          <p:cNvPicPr/>
          <p:nvPr/>
        </p:nvPicPr>
        <p:blipFill>
          <a:blip r:embed="rId1"/>
          <a:stretch/>
        </p:blipFill>
        <p:spPr>
          <a:xfrm>
            <a:off x="6768000" y="1616400"/>
            <a:ext cx="2949840" cy="1477440"/>
          </a:xfrm>
          <a:prstGeom prst="rect">
            <a:avLst/>
          </a:prstGeom>
          <a:ln>
            <a:noFill/>
          </a:ln>
        </p:spPr>
      </p:pic>
      <p:sp>
        <p:nvSpPr>
          <p:cNvPr id="255" name="CustomShape 3"/>
          <p:cNvSpPr/>
          <p:nvPr/>
        </p:nvSpPr>
        <p:spPr>
          <a:xfrm>
            <a:off x="6198840" y="3456000"/>
            <a:ext cx="5991120" cy="31392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333333"/>
                </a:solidFill>
                <a:latin typeface="Arial"/>
                <a:ea typeface="Liberation Serif;Times New Roman"/>
              </a:rPr>
              <a:t>Figure source </a:t>
            </a:r>
            <a:r>
              <a:rPr b="1" lang="en-IN" sz="1600" spc="-1" strike="noStrike" u="sng">
                <a:solidFill>
                  <a:srgbClr val="0000ff"/>
                </a:solidFill>
                <a:uFillTx/>
                <a:latin typeface="Arial"/>
                <a:ea typeface="Liberation Serif;Times New Roman"/>
                <a:hlinkClick r:id="rId2"/>
              </a:rPr>
              <a:t>www.listendata.com</a:t>
            </a:r>
            <a:r>
              <a:rPr b="1" lang="en-IN" sz="1600" spc="-1" strike="noStrike">
                <a:solidFill>
                  <a:srgbClr val="333333"/>
                </a:solidFill>
                <a:latin typeface="Arial"/>
                <a:ea typeface="Liberation Serif;Times New Roman"/>
              </a:rPr>
              <a:t> Simple Linear regression</a:t>
            </a:r>
            <a:endParaRPr b="0" lang="en-IN"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16C7D13B964B4C9D9F058486EC1342" ma:contentTypeVersion="2" ma:contentTypeDescription="Create a new document." ma:contentTypeScope="" ma:versionID="41cffce2fb32191d47de36a07dd32a7d">
  <xsd:schema xmlns:xsd="http://www.w3.org/2001/XMLSchema" xmlns:xs="http://www.w3.org/2001/XMLSchema" xmlns:p="http://schemas.microsoft.com/office/2006/metadata/properties" xmlns:ns2="dee2b17c-cd39-4c79-97fd-c9c3b288c768" targetNamespace="http://schemas.microsoft.com/office/2006/metadata/properties" ma:root="true" ma:fieldsID="66159817ac15d48119b2ebd1f0226eb8" ns2:_="">
    <xsd:import namespace="dee2b17c-cd39-4c79-97fd-c9c3b288c7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2b17c-cd39-4c79-97fd-c9c3b288c7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98FDC5-E321-429E-893A-707EE5A515A8}"/>
</file>

<file path=customXml/itemProps2.xml><?xml version="1.0" encoding="utf-8"?>
<ds:datastoreItem xmlns:ds="http://schemas.openxmlformats.org/officeDocument/2006/customXml" ds:itemID="{E771D0A2-2F51-4ABE-B27A-AAAA0BFFA1D0}"/>
</file>

<file path=customXml/itemProps3.xml><?xml version="1.0" encoding="utf-8"?>
<ds:datastoreItem xmlns:ds="http://schemas.openxmlformats.org/officeDocument/2006/customXml" ds:itemID="{B3668358-7905-414E-8879-BBE7FEDBCD39}"/>
</file>

<file path=docProps/app.xml><?xml version="1.0" encoding="utf-8"?>
<Properties xmlns="http://schemas.openxmlformats.org/officeDocument/2006/extended-properties" xmlns:vt="http://schemas.openxmlformats.org/officeDocument/2006/docPropsVTypes">
  <Template>Facet</Template>
  <TotalTime>352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282</cp:revision>
  <dcterms:created xsi:type="dcterms:W3CDTF">2020-08-13T16:15:55Z</dcterms:created>
  <dcterms:modified xsi:type="dcterms:W3CDTF">2020-12-16T10:05:14Z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0x0101004016C7D13B964B4C9D9F058486EC1342</vt:lpwstr>
  </property>
</Properties>
</file>