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90" r:id="rId3"/>
    <p:sldId id="259" r:id="rId4"/>
    <p:sldId id="262" r:id="rId5"/>
    <p:sldId id="272" r:id="rId6"/>
    <p:sldId id="273" r:id="rId7"/>
    <p:sldId id="277" r:id="rId8"/>
    <p:sldId id="279" r:id="rId9"/>
    <p:sldId id="274" r:id="rId10"/>
    <p:sldId id="276" r:id="rId11"/>
    <p:sldId id="283" r:id="rId12"/>
    <p:sldId id="278" r:id="rId13"/>
    <p:sldId id="282" r:id="rId14"/>
    <p:sldId id="275" r:id="rId15"/>
    <p:sldId id="289" r:id="rId16"/>
    <p:sldId id="281" r:id="rId17"/>
    <p:sldId id="291" r:id="rId18"/>
    <p:sldId id="287"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FBF74BB-2E56-4898-A932-FB7008B27993}" type="datetimeFigureOut">
              <a:rPr lang="en-IN" smtClean="0"/>
              <a:t>14-01-2024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978AB27-8112-409B-945E-AEAEEA0182E1}" type="slidenum">
              <a:rPr lang="en-IN" smtClean="0"/>
              <a:t>‹#›</a:t>
            </a:fld>
            <a:endParaRPr lang="en-IN"/>
          </a:p>
        </p:txBody>
      </p:sp>
    </p:spTree>
    <p:extLst>
      <p:ext uri="{BB962C8B-B14F-4D97-AF65-F5344CB8AC3E}">
        <p14:creationId xmlns:p14="http://schemas.microsoft.com/office/powerpoint/2010/main" val="4216295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78AB27-8112-409B-945E-AEAEEA0182E1}" type="slidenum">
              <a:rPr lang="en-IN" smtClean="0"/>
              <a:t>14</a:t>
            </a:fld>
            <a:endParaRPr lang="en-IN"/>
          </a:p>
        </p:txBody>
      </p:sp>
    </p:spTree>
    <p:extLst>
      <p:ext uri="{BB962C8B-B14F-4D97-AF65-F5344CB8AC3E}">
        <p14:creationId xmlns:p14="http://schemas.microsoft.com/office/powerpoint/2010/main" val="346152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6" name="Holder 6"/>
          <p:cNvSpPr>
            <a:spLocks noGrp="1"/>
          </p:cNvSpPr>
          <p:nvPr>
            <p:ph type="sldNum" sz="quarter" idx="7"/>
          </p:nvPr>
        </p:nvSpPr>
        <p:spPr/>
        <p:txBody>
          <a:bodyPr lIns="0" tIns="0" rIns="0" bIns="0"/>
          <a:lstStyle>
            <a:lvl1pPr>
              <a:defRPr sz="1200" b="0" i="0">
                <a:solidFill>
                  <a:srgbClr val="FF0000"/>
                </a:solidFill>
                <a:latin typeface="Microsoft Sans Serif"/>
                <a:cs typeface="Microsoft Sans Serif"/>
              </a:defRPr>
            </a:lvl1pPr>
          </a:lstStyle>
          <a:p>
            <a:pPr marL="38100">
              <a:lnSpc>
                <a:spcPct val="100000"/>
              </a:lnSpc>
              <a:spcBef>
                <a:spcPts val="195"/>
              </a:spcBef>
            </a:pPr>
            <a:fld id="{81D60167-4931-47E6-BA6A-407CBD079E47}" type="slidenum">
              <a:rPr spc="-100" dirty="0"/>
              <a:t>‹#›</a:t>
            </a:fld>
            <a:endParaRPr spc="-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849630"/>
          </a:xfrm>
          <a:custGeom>
            <a:avLst/>
            <a:gdLst/>
            <a:ahLst/>
            <a:cxnLst/>
            <a:rect l="l" t="t" r="r" b="b"/>
            <a:pathLst>
              <a:path w="12192000" h="849630">
                <a:moveTo>
                  <a:pt x="12192000" y="0"/>
                </a:moveTo>
                <a:lnTo>
                  <a:pt x="0" y="0"/>
                </a:lnTo>
                <a:lnTo>
                  <a:pt x="0" y="849148"/>
                </a:lnTo>
                <a:lnTo>
                  <a:pt x="12192000" y="849148"/>
                </a:lnTo>
                <a:lnTo>
                  <a:pt x="12192000" y="0"/>
                </a:lnTo>
                <a:close/>
              </a:path>
            </a:pathLst>
          </a:custGeom>
          <a:solidFill>
            <a:srgbClr val="F5333F"/>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572384" y="280085"/>
            <a:ext cx="1084839" cy="289624"/>
          </a:xfrm>
          <a:prstGeom prst="rect">
            <a:avLst/>
          </a:prstGeom>
        </p:spPr>
      </p:pic>
      <p:sp>
        <p:nvSpPr>
          <p:cNvPr id="2" name="Holder 2"/>
          <p:cNvSpPr>
            <a:spLocks noGrp="1"/>
          </p:cNvSpPr>
          <p:nvPr>
            <p:ph type="title"/>
          </p:nvPr>
        </p:nvSpPr>
        <p:spPr/>
        <p:txBody>
          <a:bodyPr lIns="0" tIns="0" rIns="0" bIns="0"/>
          <a:lstStyle>
            <a:lvl1pPr>
              <a:defRPr sz="31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6" name="Holder 6"/>
          <p:cNvSpPr>
            <a:spLocks noGrp="1"/>
          </p:cNvSpPr>
          <p:nvPr>
            <p:ph type="sldNum" sz="quarter" idx="7"/>
          </p:nvPr>
        </p:nvSpPr>
        <p:spPr/>
        <p:txBody>
          <a:bodyPr lIns="0" tIns="0" rIns="0" bIns="0"/>
          <a:lstStyle>
            <a:lvl1pPr>
              <a:defRPr sz="1200" b="0" i="0">
                <a:solidFill>
                  <a:srgbClr val="FF0000"/>
                </a:solidFill>
                <a:latin typeface="Microsoft Sans Serif"/>
                <a:cs typeface="Microsoft Sans Serif"/>
              </a:defRPr>
            </a:lvl1pPr>
          </a:lstStyle>
          <a:p>
            <a:pPr marL="38100">
              <a:lnSpc>
                <a:spcPct val="100000"/>
              </a:lnSpc>
              <a:spcBef>
                <a:spcPts val="195"/>
              </a:spcBef>
            </a:pPr>
            <a:fld id="{81D60167-4931-47E6-BA6A-407CBD079E47}" type="slidenum">
              <a:rPr spc="-100" dirty="0"/>
              <a:t>‹#›</a:t>
            </a:fld>
            <a:endParaRPr spc="-1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chemeClr val="bg1"/>
                </a:solidFill>
                <a:latin typeface="Microsoft Sans Serif"/>
                <a:cs typeface="Microsoft Sans Serif"/>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7" name="Holder 7"/>
          <p:cNvSpPr>
            <a:spLocks noGrp="1"/>
          </p:cNvSpPr>
          <p:nvPr>
            <p:ph type="sldNum" sz="quarter" idx="7"/>
          </p:nvPr>
        </p:nvSpPr>
        <p:spPr/>
        <p:txBody>
          <a:bodyPr lIns="0" tIns="0" rIns="0" bIns="0"/>
          <a:lstStyle>
            <a:lvl1pPr>
              <a:defRPr sz="1200" b="0" i="0">
                <a:solidFill>
                  <a:srgbClr val="FF0000"/>
                </a:solidFill>
                <a:latin typeface="Microsoft Sans Serif"/>
                <a:cs typeface="Microsoft Sans Serif"/>
              </a:defRPr>
            </a:lvl1pPr>
          </a:lstStyle>
          <a:p>
            <a:pPr marL="38100">
              <a:lnSpc>
                <a:spcPct val="100000"/>
              </a:lnSpc>
              <a:spcBef>
                <a:spcPts val="195"/>
              </a:spcBef>
            </a:pPr>
            <a:fld id="{81D60167-4931-47E6-BA6A-407CBD079E47}" type="slidenum">
              <a:rPr spc="-100" dirty="0"/>
              <a:t>‹#›</a:t>
            </a:fld>
            <a:endParaRPr spc="-1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849630"/>
          </a:xfrm>
          <a:custGeom>
            <a:avLst/>
            <a:gdLst/>
            <a:ahLst/>
            <a:cxnLst/>
            <a:rect l="l" t="t" r="r" b="b"/>
            <a:pathLst>
              <a:path w="12192000" h="849630">
                <a:moveTo>
                  <a:pt x="12192000" y="0"/>
                </a:moveTo>
                <a:lnTo>
                  <a:pt x="0" y="0"/>
                </a:lnTo>
                <a:lnTo>
                  <a:pt x="0" y="849148"/>
                </a:lnTo>
                <a:lnTo>
                  <a:pt x="12192000" y="849148"/>
                </a:lnTo>
                <a:lnTo>
                  <a:pt x="12192000" y="0"/>
                </a:lnTo>
                <a:close/>
              </a:path>
            </a:pathLst>
          </a:custGeom>
          <a:solidFill>
            <a:srgbClr val="F5333F"/>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572384" y="280085"/>
            <a:ext cx="1084839" cy="289624"/>
          </a:xfrm>
          <a:prstGeom prst="rect">
            <a:avLst/>
          </a:prstGeom>
        </p:spPr>
      </p:pic>
      <p:sp>
        <p:nvSpPr>
          <p:cNvPr id="2" name="Holder 2"/>
          <p:cNvSpPr>
            <a:spLocks noGrp="1"/>
          </p:cNvSpPr>
          <p:nvPr>
            <p:ph type="title"/>
          </p:nvPr>
        </p:nvSpPr>
        <p:spPr/>
        <p:txBody>
          <a:bodyPr lIns="0" tIns="0" rIns="0" bIns="0"/>
          <a:lstStyle>
            <a:lvl1pPr>
              <a:defRPr sz="310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5" name="Holder 5"/>
          <p:cNvSpPr>
            <a:spLocks noGrp="1"/>
          </p:cNvSpPr>
          <p:nvPr>
            <p:ph type="sldNum" sz="quarter" idx="7"/>
          </p:nvPr>
        </p:nvSpPr>
        <p:spPr/>
        <p:txBody>
          <a:bodyPr lIns="0" tIns="0" rIns="0" bIns="0"/>
          <a:lstStyle>
            <a:lvl1pPr>
              <a:defRPr sz="1200" b="0" i="0">
                <a:solidFill>
                  <a:srgbClr val="FF0000"/>
                </a:solidFill>
                <a:latin typeface="Microsoft Sans Serif"/>
                <a:cs typeface="Microsoft Sans Serif"/>
              </a:defRPr>
            </a:lvl1pPr>
          </a:lstStyle>
          <a:p>
            <a:pPr marL="38100">
              <a:lnSpc>
                <a:spcPct val="100000"/>
              </a:lnSpc>
              <a:spcBef>
                <a:spcPts val="195"/>
              </a:spcBef>
            </a:pPr>
            <a:fld id="{81D60167-4931-47E6-BA6A-407CBD079E47}" type="slidenum">
              <a:rPr spc="-100" dirty="0"/>
              <a:t>‹#›</a:t>
            </a:fld>
            <a:endParaRPr spc="-1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4" name="Holder 4"/>
          <p:cNvSpPr>
            <a:spLocks noGrp="1"/>
          </p:cNvSpPr>
          <p:nvPr>
            <p:ph type="sldNum" sz="quarter" idx="7"/>
          </p:nvPr>
        </p:nvSpPr>
        <p:spPr/>
        <p:txBody>
          <a:bodyPr lIns="0" tIns="0" rIns="0" bIns="0"/>
          <a:lstStyle>
            <a:lvl1pPr>
              <a:defRPr sz="1200" b="0" i="0">
                <a:solidFill>
                  <a:srgbClr val="FF0000"/>
                </a:solidFill>
                <a:latin typeface="Microsoft Sans Serif"/>
                <a:cs typeface="Microsoft Sans Serif"/>
              </a:defRPr>
            </a:lvl1pPr>
          </a:lstStyle>
          <a:p>
            <a:pPr marL="38100">
              <a:lnSpc>
                <a:spcPct val="100000"/>
              </a:lnSpc>
              <a:spcBef>
                <a:spcPts val="195"/>
              </a:spcBef>
            </a:pPr>
            <a:fld id="{81D60167-4931-47E6-BA6A-407CBD079E47}" type="slidenum">
              <a:rPr spc="-100" dirty="0"/>
              <a:t>‹#›</a:t>
            </a:fld>
            <a:endParaRPr spc="-1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0" y="0"/>
            <a:ext cx="12192000" cy="849630"/>
          </a:xfrm>
          <a:prstGeom prst="rect">
            <a:avLst/>
          </a:prstGeom>
        </p:spPr>
        <p:txBody>
          <a:bodyPr wrap="square" lIns="0" tIns="0" rIns="0" bIns="0">
            <a:spAutoFit/>
          </a:bodyPr>
          <a:lstStyle>
            <a:lvl1pPr>
              <a:defRPr sz="31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824098" y="1468628"/>
            <a:ext cx="10543803" cy="40487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6" name="Holder 6"/>
          <p:cNvSpPr>
            <a:spLocks noGrp="1"/>
          </p:cNvSpPr>
          <p:nvPr>
            <p:ph type="sldNum" sz="quarter" idx="7"/>
          </p:nvPr>
        </p:nvSpPr>
        <p:spPr>
          <a:xfrm>
            <a:off x="11148907" y="6421780"/>
            <a:ext cx="223520" cy="239395"/>
          </a:xfrm>
          <a:prstGeom prst="rect">
            <a:avLst/>
          </a:prstGeom>
        </p:spPr>
        <p:txBody>
          <a:bodyPr wrap="square" lIns="0" tIns="0" rIns="0" bIns="0">
            <a:spAutoFit/>
          </a:bodyPr>
          <a:lstStyle>
            <a:lvl1pPr>
              <a:defRPr sz="1200" b="0" i="0">
                <a:solidFill>
                  <a:srgbClr val="FF0000"/>
                </a:solidFill>
                <a:latin typeface="Microsoft Sans Serif"/>
                <a:cs typeface="Microsoft Sans Serif"/>
              </a:defRPr>
            </a:lvl1pPr>
          </a:lstStyle>
          <a:p>
            <a:pPr marL="38100">
              <a:lnSpc>
                <a:spcPct val="100000"/>
              </a:lnSpc>
              <a:spcBef>
                <a:spcPts val="195"/>
              </a:spcBef>
            </a:pPr>
            <a:fld id="{81D60167-4931-47E6-BA6A-407CBD079E47}" type="slidenum">
              <a:rPr spc="-100" dirty="0"/>
              <a:t>‹#›</a:t>
            </a:fld>
            <a:endParaRPr spc="-1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109826" y="0"/>
            <a:ext cx="1808722" cy="2103309"/>
          </a:xfrm>
          <a:prstGeom prst="rect">
            <a:avLst/>
          </a:prstGeom>
        </p:spPr>
      </p:pic>
      <p:sp>
        <p:nvSpPr>
          <p:cNvPr id="5" name="object 5"/>
          <p:cNvSpPr txBox="1"/>
          <p:nvPr/>
        </p:nvSpPr>
        <p:spPr>
          <a:xfrm>
            <a:off x="960099" y="6421780"/>
            <a:ext cx="650240" cy="209673"/>
          </a:xfrm>
          <a:prstGeom prst="rect">
            <a:avLst/>
          </a:prstGeom>
        </p:spPr>
        <p:txBody>
          <a:bodyPr vert="horz" wrap="square" lIns="0" tIns="24765" rIns="0" bIns="0" rtlCol="0">
            <a:spAutoFit/>
          </a:bodyPr>
          <a:lstStyle/>
          <a:p>
            <a:pPr marL="12700">
              <a:lnSpc>
                <a:spcPct val="100000"/>
              </a:lnSpc>
              <a:spcBef>
                <a:spcPts val="195"/>
              </a:spcBef>
            </a:pPr>
            <a:r>
              <a:rPr lang="en-US" sz="1200" spc="25" dirty="0">
                <a:solidFill>
                  <a:srgbClr val="E72D3F"/>
                </a:solidFill>
                <a:latin typeface="Microsoft Sans Serif"/>
                <a:cs typeface="Microsoft Sans Serif"/>
              </a:rPr>
              <a:t>14/01</a:t>
            </a:r>
            <a:r>
              <a:rPr sz="1200" spc="25" dirty="0">
                <a:solidFill>
                  <a:srgbClr val="E72D3F"/>
                </a:solidFill>
                <a:latin typeface="Microsoft Sans Serif"/>
                <a:cs typeface="Microsoft Sans Serif"/>
              </a:rPr>
              <a:t>/2</a:t>
            </a:r>
            <a:r>
              <a:rPr lang="en-US" sz="1200" spc="25" dirty="0">
                <a:solidFill>
                  <a:srgbClr val="E72D3F"/>
                </a:solidFill>
                <a:latin typeface="Microsoft Sans Serif"/>
                <a:cs typeface="Microsoft Sans Serif"/>
              </a:rPr>
              <a:t>4</a:t>
            </a:r>
            <a:endParaRPr sz="1200" dirty="0">
              <a:latin typeface="Microsoft Sans Serif"/>
              <a:cs typeface="Microsoft Sans Serif"/>
            </a:endParaRPr>
          </a:p>
        </p:txBody>
      </p:sp>
      <p:sp>
        <p:nvSpPr>
          <p:cNvPr id="6" name="object 6"/>
          <p:cNvSpPr txBox="1"/>
          <p:nvPr/>
        </p:nvSpPr>
        <p:spPr>
          <a:xfrm>
            <a:off x="11116924" y="6421780"/>
            <a:ext cx="196215" cy="239395"/>
          </a:xfrm>
          <a:prstGeom prst="rect">
            <a:avLst/>
          </a:prstGeom>
        </p:spPr>
        <p:txBody>
          <a:bodyPr vert="horz" wrap="square" lIns="0" tIns="24765" rIns="0" bIns="0" rtlCol="0">
            <a:spAutoFit/>
          </a:bodyPr>
          <a:lstStyle/>
          <a:p>
            <a:pPr marL="38100">
              <a:lnSpc>
                <a:spcPct val="100000"/>
              </a:lnSpc>
              <a:spcBef>
                <a:spcPts val="195"/>
              </a:spcBef>
            </a:pPr>
            <a:fld id="{81D60167-4931-47E6-BA6A-407CBD079E47}" type="slidenum">
              <a:rPr sz="1200" spc="35" dirty="0">
                <a:solidFill>
                  <a:srgbClr val="E72D3F"/>
                </a:solidFill>
                <a:latin typeface="Microsoft Sans Serif"/>
                <a:cs typeface="Microsoft Sans Serif"/>
              </a:rPr>
              <a:t>1</a:t>
            </a:fld>
            <a:endParaRPr sz="1200">
              <a:latin typeface="Microsoft Sans Serif"/>
              <a:cs typeface="Microsoft Sans Serif"/>
            </a:endParaRPr>
          </a:p>
        </p:txBody>
      </p:sp>
      <p:sp>
        <p:nvSpPr>
          <p:cNvPr id="7" name="TextBox 6">
            <a:extLst>
              <a:ext uri="{FF2B5EF4-FFF2-40B4-BE49-F238E27FC236}">
                <a16:creationId xmlns:a16="http://schemas.microsoft.com/office/drawing/2014/main" id="{831AB67C-4177-FBDB-818F-C2E448854380}"/>
              </a:ext>
            </a:extLst>
          </p:cNvPr>
          <p:cNvSpPr txBox="1"/>
          <p:nvPr/>
        </p:nvSpPr>
        <p:spPr>
          <a:xfrm>
            <a:off x="762000" y="2209800"/>
            <a:ext cx="7543800" cy="1085810"/>
          </a:xfrm>
          <a:prstGeom prst="rect">
            <a:avLst/>
          </a:prstGeom>
          <a:noFill/>
        </p:spPr>
        <p:txBody>
          <a:bodyPr wrap="square" rtlCol="0">
            <a:spAutoFit/>
          </a:bodyPr>
          <a:lstStyle/>
          <a:p>
            <a:pPr>
              <a:lnSpc>
                <a:spcPct val="150000"/>
              </a:lnSpc>
            </a:pPr>
            <a:r>
              <a:rPr lang="en-US" sz="4800" b="1" dirty="0"/>
              <a:t>Lead Score Case Study</a:t>
            </a:r>
          </a:p>
        </p:txBody>
      </p:sp>
      <p:sp>
        <p:nvSpPr>
          <p:cNvPr id="2" name="TextBox 1">
            <a:extLst>
              <a:ext uri="{FF2B5EF4-FFF2-40B4-BE49-F238E27FC236}">
                <a16:creationId xmlns:a16="http://schemas.microsoft.com/office/drawing/2014/main" id="{3215AC80-0778-6DE7-400C-28B9488D7856}"/>
              </a:ext>
            </a:extLst>
          </p:cNvPr>
          <p:cNvSpPr txBox="1"/>
          <p:nvPr/>
        </p:nvSpPr>
        <p:spPr>
          <a:xfrm>
            <a:off x="762000" y="4807546"/>
            <a:ext cx="3124200" cy="1107996"/>
          </a:xfrm>
          <a:prstGeom prst="rect">
            <a:avLst/>
          </a:prstGeom>
          <a:noFill/>
        </p:spPr>
        <p:txBody>
          <a:bodyPr wrap="square" rtlCol="0">
            <a:spAutoFit/>
          </a:bodyPr>
          <a:lstStyle/>
          <a:p>
            <a:r>
              <a:rPr lang="en-US" b="1" dirty="0"/>
              <a:t>Team Members:</a:t>
            </a:r>
          </a:p>
          <a:p>
            <a:r>
              <a:rPr lang="en-US" sz="1600" dirty="0"/>
              <a:t>Kulmeet Singh Dusaj</a:t>
            </a:r>
          </a:p>
          <a:p>
            <a:r>
              <a:rPr lang="en-US" sz="1600" dirty="0"/>
              <a:t>Teja </a:t>
            </a:r>
            <a:r>
              <a:rPr lang="en-US" sz="1600" dirty="0" err="1"/>
              <a:t>Nuthan</a:t>
            </a:r>
            <a:endParaRPr lang="en-US" sz="1600" dirty="0"/>
          </a:p>
          <a:p>
            <a:r>
              <a:rPr lang="en-US" sz="1600" dirty="0"/>
              <a:t>AP Sharma</a:t>
            </a:r>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5314"/>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a:t>
            </a:r>
            <a:r>
              <a:rPr spc="-75" dirty="0"/>
              <a:t>:</a:t>
            </a:r>
          </a:p>
        </p:txBody>
      </p:sp>
      <p:sp>
        <p:nvSpPr>
          <p:cNvPr id="3" name="object 3"/>
          <p:cNvSpPr/>
          <p:nvPr/>
        </p:nvSpPr>
        <p:spPr>
          <a:xfrm>
            <a:off x="0" y="846268"/>
            <a:ext cx="12192000" cy="462915"/>
          </a:xfrm>
          <a:custGeom>
            <a:avLst/>
            <a:gdLst/>
            <a:ahLst/>
            <a:cxnLst/>
            <a:rect l="l" t="t" r="r" b="b"/>
            <a:pathLst>
              <a:path w="12192000" h="462915">
                <a:moveTo>
                  <a:pt x="12192000" y="0"/>
                </a:moveTo>
                <a:lnTo>
                  <a:pt x="0" y="0"/>
                </a:lnTo>
                <a:lnTo>
                  <a:pt x="0" y="462578"/>
                </a:lnTo>
                <a:lnTo>
                  <a:pt x="12192000" y="462578"/>
                </a:lnTo>
                <a:lnTo>
                  <a:pt x="12192000" y="0"/>
                </a:lnTo>
                <a:close/>
              </a:path>
            </a:pathLst>
          </a:custGeom>
          <a:solidFill>
            <a:srgbClr val="E72D40"/>
          </a:solidFill>
        </p:spPr>
        <p:txBody>
          <a:bodyPr wrap="square" lIns="0" tIns="0" rIns="0" bIns="0" rtlCol="0"/>
          <a:lstStyle/>
          <a:p>
            <a:endParaRPr dirty="0"/>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pic>
        <p:nvPicPr>
          <p:cNvPr id="6" name="Picture 5">
            <a:extLst>
              <a:ext uri="{FF2B5EF4-FFF2-40B4-BE49-F238E27FC236}">
                <a16:creationId xmlns:a16="http://schemas.microsoft.com/office/drawing/2014/main" id="{E26E61AE-5868-3568-9C84-9D677A824CB0}"/>
              </a:ext>
            </a:extLst>
          </p:cNvPr>
          <p:cNvPicPr>
            <a:picLocks noChangeAspect="1"/>
          </p:cNvPicPr>
          <p:nvPr/>
        </p:nvPicPr>
        <p:blipFill>
          <a:blip r:embed="rId2"/>
          <a:stretch>
            <a:fillRect/>
          </a:stretch>
        </p:blipFill>
        <p:spPr>
          <a:xfrm>
            <a:off x="606416" y="1668332"/>
            <a:ext cx="4532244" cy="4343400"/>
          </a:xfrm>
          <a:prstGeom prst="rect">
            <a:avLst/>
          </a:prstGeom>
        </p:spPr>
      </p:pic>
      <p:pic>
        <p:nvPicPr>
          <p:cNvPr id="9" name="Picture 8">
            <a:extLst>
              <a:ext uri="{FF2B5EF4-FFF2-40B4-BE49-F238E27FC236}">
                <a16:creationId xmlns:a16="http://schemas.microsoft.com/office/drawing/2014/main" id="{27572299-A49C-68A6-C1A8-E3336048310F}"/>
              </a:ext>
            </a:extLst>
          </p:cNvPr>
          <p:cNvPicPr>
            <a:picLocks noChangeAspect="1"/>
          </p:cNvPicPr>
          <p:nvPr/>
        </p:nvPicPr>
        <p:blipFill>
          <a:blip r:embed="rId3"/>
          <a:stretch>
            <a:fillRect/>
          </a:stretch>
        </p:blipFill>
        <p:spPr>
          <a:xfrm>
            <a:off x="5638800" y="1679218"/>
            <a:ext cx="5738069" cy="4343400"/>
          </a:xfrm>
          <a:prstGeom prst="rect">
            <a:avLst/>
          </a:prstGeom>
        </p:spPr>
      </p:pic>
    </p:spTree>
    <p:extLst>
      <p:ext uri="{BB962C8B-B14F-4D97-AF65-F5344CB8AC3E}">
        <p14:creationId xmlns:p14="http://schemas.microsoft.com/office/powerpoint/2010/main" val="15013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5314"/>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a:t>
            </a:r>
            <a:r>
              <a:rPr spc="-75" dirty="0"/>
              <a:t>:</a:t>
            </a:r>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sp>
        <p:nvSpPr>
          <p:cNvPr id="4" name="TextBox 3">
            <a:extLst>
              <a:ext uri="{FF2B5EF4-FFF2-40B4-BE49-F238E27FC236}">
                <a16:creationId xmlns:a16="http://schemas.microsoft.com/office/drawing/2014/main" id="{CF8F50F9-71CC-F4AB-C811-AE70B59AAF62}"/>
              </a:ext>
            </a:extLst>
          </p:cNvPr>
          <p:cNvSpPr txBox="1"/>
          <p:nvPr/>
        </p:nvSpPr>
        <p:spPr>
          <a:xfrm>
            <a:off x="32657" y="814421"/>
            <a:ext cx="11811000" cy="506292"/>
          </a:xfrm>
          <a:prstGeom prst="rect">
            <a:avLst/>
          </a:prstGeom>
          <a:noFill/>
        </p:spPr>
        <p:txBody>
          <a:bodyPr wrap="square" rtlCol="0">
            <a:spAutoFit/>
          </a:bodyPr>
          <a:lstStyle/>
          <a:p>
            <a:pPr>
              <a:lnSpc>
                <a:spcPct val="150000"/>
              </a:lnSpc>
            </a:pPr>
            <a:r>
              <a:rPr lang="en-US" sz="2000" b="1" dirty="0">
                <a:latin typeface="+mj-lt"/>
              </a:rPr>
              <a:t>BIVARIATE ANALYSIS/MULTIVARIATE ANALYSIS</a:t>
            </a:r>
          </a:p>
        </p:txBody>
      </p:sp>
      <p:sp>
        <p:nvSpPr>
          <p:cNvPr id="5" name="TextBox 4">
            <a:extLst>
              <a:ext uri="{FF2B5EF4-FFF2-40B4-BE49-F238E27FC236}">
                <a16:creationId xmlns:a16="http://schemas.microsoft.com/office/drawing/2014/main" id="{E98B8871-9168-FBA6-7036-BF642056D1B9}"/>
              </a:ext>
            </a:extLst>
          </p:cNvPr>
          <p:cNvSpPr txBox="1"/>
          <p:nvPr/>
        </p:nvSpPr>
        <p:spPr>
          <a:xfrm>
            <a:off x="228600" y="1524000"/>
            <a:ext cx="11353800" cy="646331"/>
          </a:xfrm>
          <a:prstGeom prst="rect">
            <a:avLst/>
          </a:prstGeom>
          <a:noFill/>
        </p:spPr>
        <p:txBody>
          <a:bodyPr wrap="square" rtlCol="0">
            <a:spAutoFit/>
          </a:bodyPr>
          <a:lstStyle/>
          <a:p>
            <a:r>
              <a:rPr lang="en-US" dirty="0"/>
              <a:t>For bivariate and multivariate analysis I have used count plot to see relationship between different variables with target variable, to find correlation between different columns I have used correlation heatmaps.</a:t>
            </a:r>
          </a:p>
        </p:txBody>
      </p:sp>
      <p:pic>
        <p:nvPicPr>
          <p:cNvPr id="6" name="Picture 5">
            <a:extLst>
              <a:ext uri="{FF2B5EF4-FFF2-40B4-BE49-F238E27FC236}">
                <a16:creationId xmlns:a16="http://schemas.microsoft.com/office/drawing/2014/main" id="{B54E6920-7F0A-8279-19B7-3CAC4607AB9E}"/>
              </a:ext>
            </a:extLst>
          </p:cNvPr>
          <p:cNvPicPr>
            <a:picLocks noChangeAspect="1"/>
          </p:cNvPicPr>
          <p:nvPr/>
        </p:nvPicPr>
        <p:blipFill>
          <a:blip r:embed="rId2"/>
          <a:stretch>
            <a:fillRect/>
          </a:stretch>
        </p:blipFill>
        <p:spPr>
          <a:xfrm>
            <a:off x="761999" y="2667000"/>
            <a:ext cx="5073649" cy="3581400"/>
          </a:xfrm>
          <a:prstGeom prst="rect">
            <a:avLst/>
          </a:prstGeom>
        </p:spPr>
      </p:pic>
      <p:pic>
        <p:nvPicPr>
          <p:cNvPr id="9" name="Picture 8">
            <a:extLst>
              <a:ext uri="{FF2B5EF4-FFF2-40B4-BE49-F238E27FC236}">
                <a16:creationId xmlns:a16="http://schemas.microsoft.com/office/drawing/2014/main" id="{3DA0FBEB-4DF6-001F-8E2D-DABB6BEEB327}"/>
              </a:ext>
            </a:extLst>
          </p:cNvPr>
          <p:cNvPicPr>
            <a:picLocks noChangeAspect="1"/>
          </p:cNvPicPr>
          <p:nvPr/>
        </p:nvPicPr>
        <p:blipFill>
          <a:blip r:embed="rId3"/>
          <a:stretch>
            <a:fillRect/>
          </a:stretch>
        </p:blipFill>
        <p:spPr>
          <a:xfrm>
            <a:off x="6193069" y="2706470"/>
            <a:ext cx="5063666" cy="3417582"/>
          </a:xfrm>
          <a:prstGeom prst="rect">
            <a:avLst/>
          </a:prstGeom>
        </p:spPr>
      </p:pic>
    </p:spTree>
    <p:extLst>
      <p:ext uri="{BB962C8B-B14F-4D97-AF65-F5344CB8AC3E}">
        <p14:creationId xmlns:p14="http://schemas.microsoft.com/office/powerpoint/2010/main" val="76260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5314"/>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a:t>
            </a:r>
            <a:r>
              <a:rPr spc="-75" dirty="0"/>
              <a:t>:</a:t>
            </a:r>
          </a:p>
        </p:txBody>
      </p:sp>
      <p:sp>
        <p:nvSpPr>
          <p:cNvPr id="3" name="object 3"/>
          <p:cNvSpPr/>
          <p:nvPr/>
        </p:nvSpPr>
        <p:spPr>
          <a:xfrm>
            <a:off x="0" y="846268"/>
            <a:ext cx="12192000" cy="462915"/>
          </a:xfrm>
          <a:custGeom>
            <a:avLst/>
            <a:gdLst/>
            <a:ahLst/>
            <a:cxnLst/>
            <a:rect l="l" t="t" r="r" b="b"/>
            <a:pathLst>
              <a:path w="12192000" h="462915">
                <a:moveTo>
                  <a:pt x="12192000" y="0"/>
                </a:moveTo>
                <a:lnTo>
                  <a:pt x="0" y="0"/>
                </a:lnTo>
                <a:lnTo>
                  <a:pt x="0" y="462578"/>
                </a:lnTo>
                <a:lnTo>
                  <a:pt x="12192000" y="462578"/>
                </a:lnTo>
                <a:lnTo>
                  <a:pt x="12192000" y="0"/>
                </a:lnTo>
                <a:close/>
              </a:path>
            </a:pathLst>
          </a:custGeom>
          <a:solidFill>
            <a:srgbClr val="E72D40"/>
          </a:solidFill>
        </p:spPr>
        <p:txBody>
          <a:bodyPr wrap="square" lIns="0" tIns="0" rIns="0" bIns="0" rtlCol="0"/>
          <a:lstStyle/>
          <a:p>
            <a:endParaRPr dirty="0"/>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sp>
        <p:nvSpPr>
          <p:cNvPr id="4" name="TextBox 3">
            <a:extLst>
              <a:ext uri="{FF2B5EF4-FFF2-40B4-BE49-F238E27FC236}">
                <a16:creationId xmlns:a16="http://schemas.microsoft.com/office/drawing/2014/main" id="{CF8F50F9-71CC-F4AB-C811-AE70B59AAF62}"/>
              </a:ext>
            </a:extLst>
          </p:cNvPr>
          <p:cNvSpPr txBox="1"/>
          <p:nvPr/>
        </p:nvSpPr>
        <p:spPr>
          <a:xfrm>
            <a:off x="190500" y="1270845"/>
            <a:ext cx="11811000" cy="464871"/>
          </a:xfrm>
          <a:prstGeom prst="rect">
            <a:avLst/>
          </a:prstGeom>
          <a:noFill/>
        </p:spPr>
        <p:txBody>
          <a:bodyPr wrap="square" rtlCol="0">
            <a:spAutoFit/>
          </a:bodyPr>
          <a:lstStyle/>
          <a:p>
            <a:pPr>
              <a:lnSpc>
                <a:spcPct val="150000"/>
              </a:lnSpc>
            </a:pPr>
            <a:endParaRPr lang="en-US" dirty="0"/>
          </a:p>
        </p:txBody>
      </p:sp>
      <p:pic>
        <p:nvPicPr>
          <p:cNvPr id="10" name="Picture 9">
            <a:extLst>
              <a:ext uri="{FF2B5EF4-FFF2-40B4-BE49-F238E27FC236}">
                <a16:creationId xmlns:a16="http://schemas.microsoft.com/office/drawing/2014/main" id="{B4FCECE9-50FE-3325-B0EA-8FD8F0C1A84B}"/>
              </a:ext>
            </a:extLst>
          </p:cNvPr>
          <p:cNvPicPr>
            <a:picLocks noChangeAspect="1"/>
          </p:cNvPicPr>
          <p:nvPr/>
        </p:nvPicPr>
        <p:blipFill>
          <a:blip r:embed="rId2"/>
          <a:stretch>
            <a:fillRect/>
          </a:stretch>
        </p:blipFill>
        <p:spPr>
          <a:xfrm>
            <a:off x="457200" y="1447800"/>
            <a:ext cx="4662016" cy="2590800"/>
          </a:xfrm>
          <a:prstGeom prst="rect">
            <a:avLst/>
          </a:prstGeom>
        </p:spPr>
      </p:pic>
      <p:pic>
        <p:nvPicPr>
          <p:cNvPr id="12" name="Picture 11">
            <a:extLst>
              <a:ext uri="{FF2B5EF4-FFF2-40B4-BE49-F238E27FC236}">
                <a16:creationId xmlns:a16="http://schemas.microsoft.com/office/drawing/2014/main" id="{E209BD01-5DE0-0B83-3719-5B63070A87E2}"/>
              </a:ext>
            </a:extLst>
          </p:cNvPr>
          <p:cNvPicPr>
            <a:picLocks noChangeAspect="1"/>
          </p:cNvPicPr>
          <p:nvPr/>
        </p:nvPicPr>
        <p:blipFill>
          <a:blip r:embed="rId3"/>
          <a:stretch>
            <a:fillRect/>
          </a:stretch>
        </p:blipFill>
        <p:spPr>
          <a:xfrm>
            <a:off x="5478251" y="1733760"/>
            <a:ext cx="6245663" cy="4605581"/>
          </a:xfrm>
          <a:prstGeom prst="rect">
            <a:avLst/>
          </a:prstGeom>
        </p:spPr>
      </p:pic>
      <p:pic>
        <p:nvPicPr>
          <p:cNvPr id="14" name="Picture 13">
            <a:extLst>
              <a:ext uri="{FF2B5EF4-FFF2-40B4-BE49-F238E27FC236}">
                <a16:creationId xmlns:a16="http://schemas.microsoft.com/office/drawing/2014/main" id="{366AD128-5A3D-47B5-4DC0-622A89F3A287}"/>
              </a:ext>
            </a:extLst>
          </p:cNvPr>
          <p:cNvPicPr>
            <a:picLocks noChangeAspect="1"/>
          </p:cNvPicPr>
          <p:nvPr/>
        </p:nvPicPr>
        <p:blipFill>
          <a:blip r:embed="rId4"/>
          <a:stretch>
            <a:fillRect/>
          </a:stretch>
        </p:blipFill>
        <p:spPr>
          <a:xfrm>
            <a:off x="756751" y="4069964"/>
            <a:ext cx="4362465" cy="2680471"/>
          </a:xfrm>
          <a:prstGeom prst="rect">
            <a:avLst/>
          </a:prstGeom>
        </p:spPr>
      </p:pic>
    </p:spTree>
    <p:extLst>
      <p:ext uri="{BB962C8B-B14F-4D97-AF65-F5344CB8AC3E}">
        <p14:creationId xmlns:p14="http://schemas.microsoft.com/office/powerpoint/2010/main" val="229874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1E3190-899E-33DE-4AFE-EAD8404226D2}"/>
              </a:ext>
            </a:extLst>
          </p:cNvPr>
          <p:cNvSpPr>
            <a:spLocks noGrp="1"/>
          </p:cNvSpPr>
          <p:nvPr>
            <p:ph type="title"/>
          </p:nvPr>
        </p:nvSpPr>
        <p:spPr>
          <a:xfrm>
            <a:off x="269507" y="152400"/>
            <a:ext cx="12192000" cy="477054"/>
          </a:xfrm>
        </p:spPr>
        <p:txBody>
          <a:bodyPr/>
          <a:lstStyle/>
          <a:p>
            <a:r>
              <a:rPr lang="en-US" spc="-55" dirty="0"/>
              <a:t>Analysis Approach</a:t>
            </a:r>
            <a:r>
              <a:rPr lang="en-US" spc="-75" dirty="0"/>
              <a:t>:</a:t>
            </a:r>
            <a:endParaRPr lang="en-IN" dirty="0"/>
          </a:p>
        </p:txBody>
      </p:sp>
      <p:pic>
        <p:nvPicPr>
          <p:cNvPr id="3" name="Picture 2">
            <a:extLst>
              <a:ext uri="{FF2B5EF4-FFF2-40B4-BE49-F238E27FC236}">
                <a16:creationId xmlns:a16="http://schemas.microsoft.com/office/drawing/2014/main" id="{0252D577-81CF-9098-5D51-6AB6EFFE15F8}"/>
              </a:ext>
            </a:extLst>
          </p:cNvPr>
          <p:cNvPicPr>
            <a:picLocks noChangeAspect="1"/>
          </p:cNvPicPr>
          <p:nvPr/>
        </p:nvPicPr>
        <p:blipFill>
          <a:blip r:embed="rId2"/>
          <a:stretch>
            <a:fillRect/>
          </a:stretch>
        </p:blipFill>
        <p:spPr>
          <a:xfrm>
            <a:off x="236850" y="1600200"/>
            <a:ext cx="5781693" cy="4648200"/>
          </a:xfrm>
          <a:prstGeom prst="rect">
            <a:avLst/>
          </a:prstGeom>
        </p:spPr>
      </p:pic>
      <p:pic>
        <p:nvPicPr>
          <p:cNvPr id="5" name="Picture 4">
            <a:extLst>
              <a:ext uri="{FF2B5EF4-FFF2-40B4-BE49-F238E27FC236}">
                <a16:creationId xmlns:a16="http://schemas.microsoft.com/office/drawing/2014/main" id="{B0C77DD1-F2D0-641E-7BC6-06B5AE18AC68}"/>
              </a:ext>
            </a:extLst>
          </p:cNvPr>
          <p:cNvPicPr>
            <a:picLocks noChangeAspect="1"/>
          </p:cNvPicPr>
          <p:nvPr/>
        </p:nvPicPr>
        <p:blipFill>
          <a:blip r:embed="rId3"/>
          <a:stretch>
            <a:fillRect/>
          </a:stretch>
        </p:blipFill>
        <p:spPr>
          <a:xfrm>
            <a:off x="5944697" y="1611086"/>
            <a:ext cx="6214646" cy="4267200"/>
          </a:xfrm>
          <a:prstGeom prst="rect">
            <a:avLst/>
          </a:prstGeom>
        </p:spPr>
      </p:pic>
    </p:spTree>
    <p:extLst>
      <p:ext uri="{BB962C8B-B14F-4D97-AF65-F5344CB8AC3E}">
        <p14:creationId xmlns:p14="http://schemas.microsoft.com/office/powerpoint/2010/main" val="310767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DF6E-D7D4-5E4A-C85C-7F29EADF30CE}"/>
              </a:ext>
            </a:extLst>
          </p:cNvPr>
          <p:cNvSpPr>
            <a:spLocks noGrp="1"/>
          </p:cNvSpPr>
          <p:nvPr>
            <p:ph type="title"/>
          </p:nvPr>
        </p:nvSpPr>
        <p:spPr>
          <a:xfrm>
            <a:off x="381000" y="152400"/>
            <a:ext cx="12192000" cy="477054"/>
          </a:xfrm>
        </p:spPr>
        <p:txBody>
          <a:bodyPr/>
          <a:lstStyle/>
          <a:p>
            <a:r>
              <a:rPr lang="en-US" spc="-55" dirty="0"/>
              <a:t>Analysis Approach</a:t>
            </a:r>
            <a:r>
              <a:rPr lang="en-US" spc="-75" dirty="0"/>
              <a:t>:</a:t>
            </a:r>
            <a:endParaRPr lang="en-IN" dirty="0"/>
          </a:p>
        </p:txBody>
      </p:sp>
      <p:sp>
        <p:nvSpPr>
          <p:cNvPr id="3" name="TextBox 2">
            <a:extLst>
              <a:ext uri="{FF2B5EF4-FFF2-40B4-BE49-F238E27FC236}">
                <a16:creationId xmlns:a16="http://schemas.microsoft.com/office/drawing/2014/main" id="{BEEA717F-D68E-29D6-3C14-C104408FEB50}"/>
              </a:ext>
            </a:extLst>
          </p:cNvPr>
          <p:cNvSpPr txBox="1"/>
          <p:nvPr/>
        </p:nvSpPr>
        <p:spPr>
          <a:xfrm>
            <a:off x="168287" y="838200"/>
            <a:ext cx="11855426" cy="646331"/>
          </a:xfrm>
          <a:prstGeom prst="rect">
            <a:avLst/>
          </a:prstGeom>
          <a:noFill/>
        </p:spPr>
        <p:txBody>
          <a:bodyPr wrap="square" rtlCol="0">
            <a:spAutoFit/>
          </a:bodyPr>
          <a:lstStyle/>
          <a:p>
            <a:r>
              <a:rPr lang="en-US" dirty="0"/>
              <a:t>To find correlation among different columns I have used heatmaps. </a:t>
            </a:r>
          </a:p>
          <a:p>
            <a:endParaRPr lang="en-IN" dirty="0"/>
          </a:p>
        </p:txBody>
      </p:sp>
      <p:pic>
        <p:nvPicPr>
          <p:cNvPr id="5" name="Picture 4">
            <a:extLst>
              <a:ext uri="{FF2B5EF4-FFF2-40B4-BE49-F238E27FC236}">
                <a16:creationId xmlns:a16="http://schemas.microsoft.com/office/drawing/2014/main" id="{9F2DC491-098C-5EB2-299B-CB9B924E3244}"/>
              </a:ext>
            </a:extLst>
          </p:cNvPr>
          <p:cNvPicPr>
            <a:picLocks noChangeAspect="1"/>
          </p:cNvPicPr>
          <p:nvPr/>
        </p:nvPicPr>
        <p:blipFill>
          <a:blip r:embed="rId3"/>
          <a:stretch>
            <a:fillRect/>
          </a:stretch>
        </p:blipFill>
        <p:spPr>
          <a:xfrm>
            <a:off x="1752600" y="1905000"/>
            <a:ext cx="6916695" cy="4478923"/>
          </a:xfrm>
          <a:prstGeom prst="rect">
            <a:avLst/>
          </a:prstGeom>
        </p:spPr>
      </p:pic>
    </p:spTree>
    <p:extLst>
      <p:ext uri="{BB962C8B-B14F-4D97-AF65-F5344CB8AC3E}">
        <p14:creationId xmlns:p14="http://schemas.microsoft.com/office/powerpoint/2010/main" val="146801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E468-BF47-ABA9-51E8-2E852E67B7E5}"/>
              </a:ext>
            </a:extLst>
          </p:cNvPr>
          <p:cNvSpPr>
            <a:spLocks noGrp="1"/>
          </p:cNvSpPr>
          <p:nvPr>
            <p:ph type="title"/>
          </p:nvPr>
        </p:nvSpPr>
        <p:spPr>
          <a:xfrm>
            <a:off x="228600" y="152400"/>
            <a:ext cx="12192000" cy="477054"/>
          </a:xfrm>
        </p:spPr>
        <p:txBody>
          <a:bodyPr/>
          <a:lstStyle/>
          <a:p>
            <a:r>
              <a:rPr lang="en-US" spc="-55" dirty="0"/>
              <a:t>Analysis Approach</a:t>
            </a:r>
            <a:r>
              <a:rPr lang="en-US" spc="-75" dirty="0"/>
              <a:t>:</a:t>
            </a:r>
            <a:endParaRPr lang="en-IN" dirty="0"/>
          </a:p>
        </p:txBody>
      </p:sp>
      <p:sp>
        <p:nvSpPr>
          <p:cNvPr id="3" name="TextBox 2">
            <a:extLst>
              <a:ext uri="{FF2B5EF4-FFF2-40B4-BE49-F238E27FC236}">
                <a16:creationId xmlns:a16="http://schemas.microsoft.com/office/drawing/2014/main" id="{13AE1D25-004E-B79E-C2FB-10361076CAEA}"/>
              </a:ext>
            </a:extLst>
          </p:cNvPr>
          <p:cNvSpPr txBox="1"/>
          <p:nvPr/>
        </p:nvSpPr>
        <p:spPr>
          <a:xfrm>
            <a:off x="228600" y="1066800"/>
            <a:ext cx="11658600" cy="4938275"/>
          </a:xfrm>
          <a:prstGeom prst="rect">
            <a:avLst/>
          </a:prstGeom>
          <a:noFill/>
        </p:spPr>
        <p:txBody>
          <a:bodyPr wrap="square" rtlCol="0">
            <a:spAutoFit/>
          </a:bodyPr>
          <a:lstStyle/>
          <a:p>
            <a:r>
              <a:rPr lang="en-US" sz="2400" b="1" dirty="0">
                <a:latin typeface="+mj-lt"/>
              </a:rPr>
              <a:t>Model Building:</a:t>
            </a:r>
          </a:p>
          <a:p>
            <a:endParaRPr lang="en-US" sz="2400" b="1" dirty="0">
              <a:latin typeface="+mj-lt"/>
            </a:endParaRPr>
          </a:p>
          <a:p>
            <a:pPr marL="342900" indent="-342900">
              <a:lnSpc>
                <a:spcPct val="150000"/>
              </a:lnSpc>
              <a:buFont typeface="Arial" panose="020B0604020202020204" pitchFamily="34" charset="0"/>
              <a:buChar char="•"/>
            </a:pPr>
            <a:r>
              <a:rPr lang="en-US" sz="2000" dirty="0">
                <a:latin typeface="+mj-lt"/>
              </a:rPr>
              <a:t>We have split the data into training and test set. We have take 70% as train data and 30% as test data.</a:t>
            </a:r>
          </a:p>
          <a:p>
            <a:pPr marL="342900" indent="-342900">
              <a:lnSpc>
                <a:spcPct val="150000"/>
              </a:lnSpc>
              <a:buFont typeface="Arial" panose="020B0604020202020204" pitchFamily="34" charset="0"/>
              <a:buChar char="•"/>
            </a:pPr>
            <a:r>
              <a:rPr lang="en-US" sz="2000" dirty="0">
                <a:latin typeface="+mj-lt"/>
              </a:rPr>
              <a:t>Then we have used Recursive Feature Selection technique to bring out 15 most relevant features for model building.</a:t>
            </a:r>
          </a:p>
          <a:p>
            <a:pPr marL="342900" indent="-342900">
              <a:lnSpc>
                <a:spcPct val="150000"/>
              </a:lnSpc>
              <a:buFont typeface="Arial" panose="020B0604020202020204" pitchFamily="34" charset="0"/>
              <a:buChar char="•"/>
            </a:pPr>
            <a:r>
              <a:rPr lang="en-US" sz="2000" dirty="0">
                <a:latin typeface="+mj-lt"/>
              </a:rPr>
              <a:t>Then we started looking to the p values of the model built by these features.</a:t>
            </a:r>
          </a:p>
          <a:p>
            <a:pPr marL="342900" indent="-342900">
              <a:lnSpc>
                <a:spcPct val="150000"/>
              </a:lnSpc>
              <a:buFont typeface="Arial" panose="020B0604020202020204" pitchFamily="34" charset="0"/>
              <a:buChar char="•"/>
            </a:pPr>
            <a:r>
              <a:rPr lang="en-US" sz="2000" dirty="0">
                <a:latin typeface="+mj-lt"/>
              </a:rPr>
              <a:t>We dropped features one by one where p value was greater than 0.05 and variance inflation factor was going above 5.</a:t>
            </a:r>
          </a:p>
          <a:p>
            <a:pPr marL="342900" indent="-342900">
              <a:lnSpc>
                <a:spcPct val="150000"/>
              </a:lnSpc>
              <a:buFont typeface="Arial" panose="020B0604020202020204" pitchFamily="34" charset="0"/>
              <a:buChar char="•"/>
            </a:pPr>
            <a:r>
              <a:rPr lang="en-US" sz="2000" dirty="0">
                <a:latin typeface="+mj-lt"/>
              </a:rPr>
              <a:t>Then once the model was seem to be satisfactory we did predictions on test data with initial cutoff threshold of 0.5.</a:t>
            </a:r>
          </a:p>
          <a:p>
            <a:pPr marL="342900" indent="-342900">
              <a:lnSpc>
                <a:spcPct val="150000"/>
              </a:lnSpc>
              <a:buFont typeface="Arial" panose="020B0604020202020204" pitchFamily="34" charset="0"/>
              <a:buChar char="•"/>
            </a:pPr>
            <a:r>
              <a:rPr lang="en-US" sz="2000" dirty="0">
                <a:latin typeface="+mj-lt"/>
              </a:rPr>
              <a:t>With Initial cutoff of 0.5 we got an Accuracy of ~82%, sensitivity of ~66% and specificity of ~88%.</a:t>
            </a:r>
            <a:endParaRPr lang="en-IN" sz="2000" dirty="0">
              <a:latin typeface="+mj-lt"/>
            </a:endParaRPr>
          </a:p>
        </p:txBody>
      </p:sp>
    </p:spTree>
    <p:extLst>
      <p:ext uri="{BB962C8B-B14F-4D97-AF65-F5344CB8AC3E}">
        <p14:creationId xmlns:p14="http://schemas.microsoft.com/office/powerpoint/2010/main" val="62550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a:t>
            </a:r>
            <a:r>
              <a:rPr spc="-75" dirty="0"/>
              <a:t>:</a:t>
            </a:r>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sp>
        <p:nvSpPr>
          <p:cNvPr id="7" name="TextBox 6">
            <a:extLst>
              <a:ext uri="{FF2B5EF4-FFF2-40B4-BE49-F238E27FC236}">
                <a16:creationId xmlns:a16="http://schemas.microsoft.com/office/drawing/2014/main" id="{C65C2B40-5FFA-51C8-8499-BECC5CFC4D84}"/>
              </a:ext>
            </a:extLst>
          </p:cNvPr>
          <p:cNvSpPr txBox="1"/>
          <p:nvPr/>
        </p:nvSpPr>
        <p:spPr>
          <a:xfrm>
            <a:off x="3048802" y="3165283"/>
            <a:ext cx="6097604" cy="464871"/>
          </a:xfrm>
          <a:prstGeom prst="rect">
            <a:avLst/>
          </a:prstGeom>
          <a:noFill/>
        </p:spPr>
        <p:txBody>
          <a:bodyPr wrap="square">
            <a:spAutoFit/>
          </a:bodyPr>
          <a:lstStyle/>
          <a:p>
            <a:pPr>
              <a:lnSpc>
                <a:spcPct val="150000"/>
              </a:lnSpc>
            </a:pPr>
            <a:endParaRPr lang="en-IN" sz="1800" b="1" dirty="0"/>
          </a:p>
        </p:txBody>
      </p:sp>
      <p:sp>
        <p:nvSpPr>
          <p:cNvPr id="3" name="TextBox 2">
            <a:extLst>
              <a:ext uri="{FF2B5EF4-FFF2-40B4-BE49-F238E27FC236}">
                <a16:creationId xmlns:a16="http://schemas.microsoft.com/office/drawing/2014/main" id="{A5E8FEBE-A3DC-41A6-D391-17FCFC83E039}"/>
              </a:ext>
            </a:extLst>
          </p:cNvPr>
          <p:cNvSpPr txBox="1"/>
          <p:nvPr/>
        </p:nvSpPr>
        <p:spPr>
          <a:xfrm>
            <a:off x="228600" y="1097165"/>
            <a:ext cx="10363200" cy="2062103"/>
          </a:xfrm>
          <a:prstGeom prst="rect">
            <a:avLst/>
          </a:prstGeom>
          <a:noFill/>
        </p:spPr>
        <p:txBody>
          <a:bodyPr wrap="square" rtlCol="0">
            <a:spAutoFit/>
          </a:bodyPr>
          <a:lstStyle/>
          <a:p>
            <a:r>
              <a:rPr lang="en-US" sz="2400" b="1" dirty="0"/>
              <a:t>Receiver Operating Characteristics Curve:</a:t>
            </a:r>
          </a:p>
          <a:p>
            <a:endParaRPr lang="en-US" sz="2400" b="1" dirty="0"/>
          </a:p>
          <a:p>
            <a:pPr marL="342900" indent="-342900">
              <a:buFont typeface="Arial" panose="020B0604020202020204" pitchFamily="34" charset="0"/>
              <a:buChar char="•"/>
            </a:pPr>
            <a:r>
              <a:rPr lang="en-US" sz="2000" dirty="0"/>
              <a:t>We use this to find optimal Cutoff points</a:t>
            </a:r>
          </a:p>
          <a:p>
            <a:pPr marL="342900" indent="-342900">
              <a:buFont typeface="Arial" panose="020B0604020202020204" pitchFamily="34" charset="0"/>
              <a:buChar char="•"/>
            </a:pPr>
            <a:r>
              <a:rPr lang="en-US" sz="2000" dirty="0"/>
              <a:t>The optimal cutoff point lies where we get balanced sensitivity and specificity.</a:t>
            </a:r>
          </a:p>
          <a:p>
            <a:pPr marL="342900" indent="-342900">
              <a:buFont typeface="Arial" panose="020B0604020202020204" pitchFamily="34" charset="0"/>
              <a:buChar char="•"/>
            </a:pPr>
            <a:r>
              <a:rPr lang="en-US" sz="2000" dirty="0"/>
              <a:t>From the second graph it is visible that the optimal cutoff would be 0.35</a:t>
            </a:r>
          </a:p>
          <a:p>
            <a:pPr marL="342900" indent="-342900">
              <a:buFont typeface="Arial" panose="020B0604020202020204" pitchFamily="34" charset="0"/>
              <a:buChar char="•"/>
            </a:pPr>
            <a:r>
              <a:rPr lang="en-US" sz="2000" dirty="0"/>
              <a:t>With optimized cutoff of 0.35 we get accuracy of 79%, sensitivity of 80% and specificity of 78%</a:t>
            </a:r>
            <a:endParaRPr lang="en-IN" sz="2000" dirty="0"/>
          </a:p>
        </p:txBody>
      </p:sp>
      <p:pic>
        <p:nvPicPr>
          <p:cNvPr id="6" name="Picture 5">
            <a:extLst>
              <a:ext uri="{FF2B5EF4-FFF2-40B4-BE49-F238E27FC236}">
                <a16:creationId xmlns:a16="http://schemas.microsoft.com/office/drawing/2014/main" id="{862B45DE-F9C9-EC1A-5A4D-D89F731E6861}"/>
              </a:ext>
            </a:extLst>
          </p:cNvPr>
          <p:cNvPicPr>
            <a:picLocks noChangeAspect="1"/>
          </p:cNvPicPr>
          <p:nvPr/>
        </p:nvPicPr>
        <p:blipFill>
          <a:blip r:embed="rId2"/>
          <a:stretch>
            <a:fillRect/>
          </a:stretch>
        </p:blipFill>
        <p:spPr>
          <a:xfrm>
            <a:off x="1082728" y="3208825"/>
            <a:ext cx="3581400" cy="3433815"/>
          </a:xfrm>
          <a:prstGeom prst="rect">
            <a:avLst/>
          </a:prstGeom>
        </p:spPr>
      </p:pic>
      <p:pic>
        <p:nvPicPr>
          <p:cNvPr id="10" name="Picture 9">
            <a:extLst>
              <a:ext uri="{FF2B5EF4-FFF2-40B4-BE49-F238E27FC236}">
                <a16:creationId xmlns:a16="http://schemas.microsoft.com/office/drawing/2014/main" id="{E4FDAB26-0A2F-11C2-9447-3DDAC0836900}"/>
              </a:ext>
            </a:extLst>
          </p:cNvPr>
          <p:cNvPicPr>
            <a:picLocks noChangeAspect="1"/>
          </p:cNvPicPr>
          <p:nvPr/>
        </p:nvPicPr>
        <p:blipFill>
          <a:blip r:embed="rId3"/>
          <a:stretch>
            <a:fillRect/>
          </a:stretch>
        </p:blipFill>
        <p:spPr>
          <a:xfrm>
            <a:off x="6019800" y="3385465"/>
            <a:ext cx="4162492" cy="3257175"/>
          </a:xfrm>
          <a:prstGeom prst="rect">
            <a:avLst/>
          </a:prstGeom>
        </p:spPr>
      </p:pic>
    </p:spTree>
    <p:extLst>
      <p:ext uri="{BB962C8B-B14F-4D97-AF65-F5344CB8AC3E}">
        <p14:creationId xmlns:p14="http://schemas.microsoft.com/office/powerpoint/2010/main" val="102846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a:t>
            </a:r>
            <a:r>
              <a:rPr spc="-75" dirty="0"/>
              <a:t>:</a:t>
            </a:r>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sp>
        <p:nvSpPr>
          <p:cNvPr id="7" name="TextBox 6">
            <a:extLst>
              <a:ext uri="{FF2B5EF4-FFF2-40B4-BE49-F238E27FC236}">
                <a16:creationId xmlns:a16="http://schemas.microsoft.com/office/drawing/2014/main" id="{C65C2B40-5FFA-51C8-8499-BECC5CFC4D84}"/>
              </a:ext>
            </a:extLst>
          </p:cNvPr>
          <p:cNvSpPr txBox="1"/>
          <p:nvPr/>
        </p:nvSpPr>
        <p:spPr>
          <a:xfrm>
            <a:off x="3048802" y="3165283"/>
            <a:ext cx="6097604" cy="464871"/>
          </a:xfrm>
          <a:prstGeom prst="rect">
            <a:avLst/>
          </a:prstGeom>
          <a:noFill/>
        </p:spPr>
        <p:txBody>
          <a:bodyPr wrap="square">
            <a:spAutoFit/>
          </a:bodyPr>
          <a:lstStyle/>
          <a:p>
            <a:pPr>
              <a:lnSpc>
                <a:spcPct val="150000"/>
              </a:lnSpc>
            </a:pPr>
            <a:endParaRPr lang="en-IN" sz="1800" b="1" dirty="0"/>
          </a:p>
        </p:txBody>
      </p:sp>
      <p:sp>
        <p:nvSpPr>
          <p:cNvPr id="3" name="TextBox 2">
            <a:extLst>
              <a:ext uri="{FF2B5EF4-FFF2-40B4-BE49-F238E27FC236}">
                <a16:creationId xmlns:a16="http://schemas.microsoft.com/office/drawing/2014/main" id="{A5E8FEBE-A3DC-41A6-D391-17FCFC83E039}"/>
              </a:ext>
            </a:extLst>
          </p:cNvPr>
          <p:cNvSpPr txBox="1"/>
          <p:nvPr/>
        </p:nvSpPr>
        <p:spPr>
          <a:xfrm>
            <a:off x="228600" y="1097165"/>
            <a:ext cx="10363200" cy="1754326"/>
          </a:xfrm>
          <a:prstGeom prst="rect">
            <a:avLst/>
          </a:prstGeom>
          <a:noFill/>
        </p:spPr>
        <p:txBody>
          <a:bodyPr wrap="square" rtlCol="0">
            <a:spAutoFit/>
          </a:bodyPr>
          <a:lstStyle/>
          <a:p>
            <a:r>
              <a:rPr lang="en-US" sz="2400" b="1" dirty="0"/>
              <a:t>Precision Recall Tradeoff:</a:t>
            </a:r>
          </a:p>
          <a:p>
            <a:endParaRPr lang="en-US" sz="2400" b="1" dirty="0"/>
          </a:p>
          <a:p>
            <a:pPr marL="342900" indent="-342900">
              <a:buFont typeface="Arial" panose="020B0604020202020204" pitchFamily="34" charset="0"/>
              <a:buChar char="•"/>
            </a:pPr>
            <a:r>
              <a:rPr lang="en-US" sz="2000" dirty="0"/>
              <a:t>We used the precision and recall tradeoff to bring a balance between precision and recall</a:t>
            </a:r>
          </a:p>
          <a:p>
            <a:pPr marL="342900" indent="-342900">
              <a:buFont typeface="Arial" panose="020B0604020202020204" pitchFamily="34" charset="0"/>
              <a:buChar char="•"/>
            </a:pPr>
            <a:r>
              <a:rPr lang="en-US" sz="2000" dirty="0"/>
              <a:t>The optimal cutoff point from here we got as 0.43.</a:t>
            </a:r>
          </a:p>
          <a:p>
            <a:pPr marL="342900" indent="-342900">
              <a:buFont typeface="Arial" panose="020B0604020202020204" pitchFamily="34" charset="0"/>
              <a:buChar char="•"/>
            </a:pPr>
            <a:r>
              <a:rPr lang="en-US" sz="2000" dirty="0"/>
              <a:t>The Accuracy here was 80% with precision as 72% and Recall as 74% which are good numbers</a:t>
            </a:r>
          </a:p>
        </p:txBody>
      </p:sp>
      <p:pic>
        <p:nvPicPr>
          <p:cNvPr id="5" name="Picture 4">
            <a:extLst>
              <a:ext uri="{FF2B5EF4-FFF2-40B4-BE49-F238E27FC236}">
                <a16:creationId xmlns:a16="http://schemas.microsoft.com/office/drawing/2014/main" id="{58E0D32A-0905-86FA-7036-575CF1AA6838}"/>
              </a:ext>
            </a:extLst>
          </p:cNvPr>
          <p:cNvPicPr>
            <a:picLocks noChangeAspect="1"/>
          </p:cNvPicPr>
          <p:nvPr/>
        </p:nvPicPr>
        <p:blipFill>
          <a:blip r:embed="rId2"/>
          <a:stretch>
            <a:fillRect/>
          </a:stretch>
        </p:blipFill>
        <p:spPr>
          <a:xfrm>
            <a:off x="3276600" y="3048000"/>
            <a:ext cx="4724400" cy="3692371"/>
          </a:xfrm>
          <a:prstGeom prst="rect">
            <a:avLst/>
          </a:prstGeom>
        </p:spPr>
      </p:pic>
    </p:spTree>
    <p:extLst>
      <p:ext uri="{BB962C8B-B14F-4D97-AF65-F5344CB8AC3E}">
        <p14:creationId xmlns:p14="http://schemas.microsoft.com/office/powerpoint/2010/main" val="313727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F758-53E0-88B0-D2EE-AF5CE2AB46D4}"/>
              </a:ext>
            </a:extLst>
          </p:cNvPr>
          <p:cNvSpPr>
            <a:spLocks noGrp="1"/>
          </p:cNvSpPr>
          <p:nvPr>
            <p:ph type="title"/>
          </p:nvPr>
        </p:nvSpPr>
        <p:spPr>
          <a:xfrm>
            <a:off x="228600" y="-32657"/>
            <a:ext cx="12192000" cy="477054"/>
          </a:xfrm>
        </p:spPr>
        <p:txBody>
          <a:bodyPr/>
          <a:lstStyle/>
          <a:p>
            <a:r>
              <a:rPr lang="en-US" dirty="0"/>
              <a:t>  Conclusion</a:t>
            </a:r>
            <a:endParaRPr lang="en-IN" dirty="0"/>
          </a:p>
        </p:txBody>
      </p:sp>
      <p:sp>
        <p:nvSpPr>
          <p:cNvPr id="3" name="TextBox 2">
            <a:extLst>
              <a:ext uri="{FF2B5EF4-FFF2-40B4-BE49-F238E27FC236}">
                <a16:creationId xmlns:a16="http://schemas.microsoft.com/office/drawing/2014/main" id="{27255E44-CB46-F2C7-D22A-FEC081CCD55F}"/>
              </a:ext>
            </a:extLst>
          </p:cNvPr>
          <p:cNvSpPr txBox="1"/>
          <p:nvPr/>
        </p:nvSpPr>
        <p:spPr>
          <a:xfrm>
            <a:off x="457200" y="990600"/>
            <a:ext cx="11125200" cy="5386090"/>
          </a:xfrm>
          <a:prstGeom prst="rect">
            <a:avLst/>
          </a:prstGeom>
          <a:noFill/>
        </p:spPr>
        <p:txBody>
          <a:bodyPr wrap="square" rtlCol="0">
            <a:spAutoFit/>
          </a:bodyPr>
          <a:lstStyle/>
          <a:p>
            <a:r>
              <a:rPr lang="en-US" sz="2400" b="1" dirty="0"/>
              <a:t>Factors for Lead Conversion:</a:t>
            </a:r>
          </a:p>
          <a:p>
            <a:r>
              <a:rPr lang="en-US" sz="2000" dirty="0"/>
              <a:t>It was found that the variables that matters the most in building the regression model-</a:t>
            </a:r>
          </a:p>
          <a:p>
            <a:r>
              <a:rPr lang="en-US" sz="2000" dirty="0"/>
              <a:t>1. Total Time Spent on Website- This shows more the person is researching on the website and spending time on the website is a lead which has more chances to be converted.</a:t>
            </a:r>
          </a:p>
          <a:p>
            <a:r>
              <a:rPr lang="en-US" sz="2000" dirty="0"/>
              <a:t>2. </a:t>
            </a:r>
            <a:r>
              <a:rPr lang="en-US" sz="2000" dirty="0" err="1"/>
              <a:t>TotalVisits</a:t>
            </a:r>
            <a:r>
              <a:rPr lang="en-US" sz="2000" dirty="0"/>
              <a:t>- This shows more the number of times a customer visits the website more is the possibility of the conversion.</a:t>
            </a:r>
          </a:p>
          <a:p>
            <a:r>
              <a:rPr lang="en-US" sz="2000" dirty="0"/>
              <a:t>3. Page Viewed per visit </a:t>
            </a:r>
            <a:r>
              <a:rPr lang="en-US" sz="2000" dirty="0" err="1"/>
              <a:t>alse</a:t>
            </a:r>
            <a:r>
              <a:rPr lang="en-US" sz="2000" dirty="0"/>
              <a:t> shows how much a person is interested in joining the course. The more he researches the more </a:t>
            </a:r>
            <a:r>
              <a:rPr lang="en-US" sz="2000" dirty="0" err="1"/>
              <a:t>hwe</a:t>
            </a:r>
            <a:r>
              <a:rPr lang="en-US" sz="2000" dirty="0"/>
              <a:t> is interested and the more pages he will go through.</a:t>
            </a:r>
          </a:p>
          <a:p>
            <a:r>
              <a:rPr lang="en-US" sz="2000" dirty="0"/>
              <a:t>4. When lead source is from </a:t>
            </a:r>
            <a:r>
              <a:rPr lang="en-US" sz="2000" dirty="0" err="1"/>
              <a:t>welingak</a:t>
            </a:r>
            <a:r>
              <a:rPr lang="en-US" sz="2000" dirty="0"/>
              <a:t> website then there is a high chance of lead been converted to      customer(learner).</a:t>
            </a:r>
          </a:p>
          <a:p>
            <a:r>
              <a:rPr lang="en-US" sz="2000" dirty="0"/>
              <a:t>5.  When Last Notable Activity is email opened, </a:t>
            </a:r>
            <a:r>
              <a:rPr lang="en-US" sz="2000" dirty="0" err="1"/>
              <a:t>olark</a:t>
            </a:r>
            <a:r>
              <a:rPr lang="en-US" sz="2000" dirty="0"/>
              <a:t> chat conversation, page visited on website or </a:t>
            </a:r>
            <a:r>
              <a:rPr lang="en-US" sz="2000" dirty="0" err="1"/>
              <a:t>sms</a:t>
            </a:r>
            <a:r>
              <a:rPr lang="en-US" sz="2000" dirty="0"/>
              <a:t> sent then there is a high chance of lead been converted to customer(learner).</a:t>
            </a:r>
          </a:p>
          <a:p>
            <a:r>
              <a:rPr lang="en-US" sz="2000" dirty="0"/>
              <a:t>6. There is a high chances of conversion when Lead origin is lead add form</a:t>
            </a:r>
          </a:p>
          <a:p>
            <a:r>
              <a:rPr lang="en-US" sz="2000" dirty="0"/>
              <a:t>7. There is a high chances of conversion when the current occupation of the potential customer working professional. </a:t>
            </a:r>
          </a:p>
          <a:p>
            <a:r>
              <a:rPr lang="en-US" sz="2000" dirty="0"/>
              <a:t>Keeping these factors in mind X Education can make best of the profits by converting maximum potential leads to buy there courses.</a:t>
            </a:r>
            <a:endParaRPr lang="en-IN" sz="2000" dirty="0"/>
          </a:p>
        </p:txBody>
      </p:sp>
    </p:spTree>
    <p:extLst>
      <p:ext uri="{BB962C8B-B14F-4D97-AF65-F5344CB8AC3E}">
        <p14:creationId xmlns:p14="http://schemas.microsoft.com/office/powerpoint/2010/main" val="421141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234632" y="643382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0000"/>
                </a:solidFill>
                <a:latin typeface="Microsoft Sans Serif"/>
                <a:cs typeface="Microsoft Sans Serif"/>
              </a:rPr>
              <a:t>4</a:t>
            </a:r>
            <a:endParaRPr sz="1200">
              <a:latin typeface="Microsoft Sans Serif"/>
              <a:cs typeface="Microsoft Sans Serif"/>
            </a:endParaRPr>
          </a:p>
        </p:txBody>
      </p:sp>
      <p:sp>
        <p:nvSpPr>
          <p:cNvPr id="4" name="object 4"/>
          <p:cNvSpPr txBox="1">
            <a:spLocks noGrp="1"/>
          </p:cNvSpPr>
          <p:nvPr>
            <p:ph type="title"/>
          </p:nvPr>
        </p:nvSpPr>
        <p:spPr>
          <a:prstGeom prst="rect">
            <a:avLst/>
          </a:prstGeom>
        </p:spPr>
        <p:txBody>
          <a:bodyPr vert="horz" wrap="square" lIns="0" tIns="145415" rIns="0" bIns="0" rtlCol="0">
            <a:spAutoFit/>
          </a:bodyPr>
          <a:lstStyle/>
          <a:p>
            <a:pPr marL="636270">
              <a:lnSpc>
                <a:spcPct val="100000"/>
              </a:lnSpc>
              <a:spcBef>
                <a:spcPts val="1145"/>
              </a:spcBef>
            </a:pPr>
            <a:r>
              <a:rPr spc="-55" dirty="0"/>
              <a:t>Problem</a:t>
            </a:r>
            <a:r>
              <a:rPr spc="-50" dirty="0"/>
              <a:t> </a:t>
            </a:r>
            <a:r>
              <a:rPr spc="-75" dirty="0"/>
              <a:t>Statement:</a:t>
            </a:r>
          </a:p>
        </p:txBody>
      </p:sp>
      <p:sp>
        <p:nvSpPr>
          <p:cNvPr id="5" name="object 5"/>
          <p:cNvSpPr/>
          <p:nvPr/>
        </p:nvSpPr>
        <p:spPr>
          <a:xfrm>
            <a:off x="11839737" y="593553"/>
            <a:ext cx="35560" cy="39370"/>
          </a:xfrm>
          <a:custGeom>
            <a:avLst/>
            <a:gdLst/>
            <a:ahLst/>
            <a:cxnLst/>
            <a:rect l="l" t="t" r="r" b="b"/>
            <a:pathLst>
              <a:path w="35559" h="39370">
                <a:moveTo>
                  <a:pt x="4030" y="20717"/>
                </a:moveTo>
                <a:lnTo>
                  <a:pt x="0" y="28778"/>
                </a:lnTo>
                <a:lnTo>
                  <a:pt x="17" y="29174"/>
                </a:lnTo>
                <a:lnTo>
                  <a:pt x="1818" y="34577"/>
                </a:lnTo>
                <a:lnTo>
                  <a:pt x="11131" y="39232"/>
                </a:lnTo>
                <a:lnTo>
                  <a:pt x="16793" y="37345"/>
                </a:lnTo>
                <a:lnTo>
                  <a:pt x="19116" y="32699"/>
                </a:lnTo>
                <a:lnTo>
                  <a:pt x="13467" y="30307"/>
                </a:lnTo>
                <a:lnTo>
                  <a:pt x="9635" y="27895"/>
                </a:lnTo>
                <a:lnTo>
                  <a:pt x="7909" y="26372"/>
                </a:lnTo>
                <a:lnTo>
                  <a:pt x="32495" y="26372"/>
                </a:lnTo>
                <a:lnTo>
                  <a:pt x="33222" y="24654"/>
                </a:lnTo>
                <a:lnTo>
                  <a:pt x="5362" y="24654"/>
                </a:lnTo>
                <a:lnTo>
                  <a:pt x="4030" y="20717"/>
                </a:lnTo>
                <a:close/>
              </a:path>
              <a:path w="35559" h="39370">
                <a:moveTo>
                  <a:pt x="32287" y="26863"/>
                </a:moveTo>
                <a:lnTo>
                  <a:pt x="22133" y="26863"/>
                </a:lnTo>
                <a:lnTo>
                  <a:pt x="21738" y="27456"/>
                </a:lnTo>
                <a:lnTo>
                  <a:pt x="20940" y="29051"/>
                </a:lnTo>
                <a:lnTo>
                  <a:pt x="21539" y="29174"/>
                </a:lnTo>
                <a:lnTo>
                  <a:pt x="20749" y="29433"/>
                </a:lnTo>
                <a:lnTo>
                  <a:pt x="19116" y="32699"/>
                </a:lnTo>
                <a:lnTo>
                  <a:pt x="22706" y="34220"/>
                </a:lnTo>
                <a:lnTo>
                  <a:pt x="30509" y="31060"/>
                </a:lnTo>
                <a:lnTo>
                  <a:pt x="32287" y="26863"/>
                </a:lnTo>
                <a:close/>
              </a:path>
              <a:path w="35559" h="39370">
                <a:moveTo>
                  <a:pt x="7909" y="26372"/>
                </a:moveTo>
                <a:lnTo>
                  <a:pt x="9635" y="27895"/>
                </a:lnTo>
                <a:lnTo>
                  <a:pt x="13467" y="30307"/>
                </a:lnTo>
                <a:lnTo>
                  <a:pt x="19116" y="32699"/>
                </a:lnTo>
                <a:lnTo>
                  <a:pt x="20171" y="30589"/>
                </a:lnTo>
                <a:lnTo>
                  <a:pt x="17231" y="30589"/>
                </a:lnTo>
                <a:lnTo>
                  <a:pt x="19613" y="28778"/>
                </a:lnTo>
                <a:lnTo>
                  <a:pt x="7909" y="26372"/>
                </a:lnTo>
                <a:close/>
              </a:path>
              <a:path w="35559" h="39370">
                <a:moveTo>
                  <a:pt x="19613" y="28778"/>
                </a:moveTo>
                <a:lnTo>
                  <a:pt x="17231" y="30589"/>
                </a:lnTo>
                <a:lnTo>
                  <a:pt x="20749" y="29433"/>
                </a:lnTo>
                <a:lnTo>
                  <a:pt x="20940" y="29051"/>
                </a:lnTo>
                <a:lnTo>
                  <a:pt x="19613" y="28778"/>
                </a:lnTo>
                <a:close/>
              </a:path>
              <a:path w="35559" h="39370">
                <a:moveTo>
                  <a:pt x="20749" y="29433"/>
                </a:moveTo>
                <a:lnTo>
                  <a:pt x="17231" y="30589"/>
                </a:lnTo>
                <a:lnTo>
                  <a:pt x="20171" y="30589"/>
                </a:lnTo>
                <a:lnTo>
                  <a:pt x="20749" y="29433"/>
                </a:lnTo>
                <a:close/>
              </a:path>
              <a:path w="35559" h="39370">
                <a:moveTo>
                  <a:pt x="20940" y="29051"/>
                </a:moveTo>
                <a:lnTo>
                  <a:pt x="20749" y="29433"/>
                </a:lnTo>
                <a:lnTo>
                  <a:pt x="21539" y="29174"/>
                </a:lnTo>
                <a:lnTo>
                  <a:pt x="20940" y="29051"/>
                </a:lnTo>
                <a:close/>
              </a:path>
              <a:path w="35559" h="39370">
                <a:moveTo>
                  <a:pt x="21966" y="26990"/>
                </a:moveTo>
                <a:lnTo>
                  <a:pt x="19613" y="28778"/>
                </a:lnTo>
                <a:lnTo>
                  <a:pt x="20940" y="29051"/>
                </a:lnTo>
                <a:lnTo>
                  <a:pt x="21494" y="27942"/>
                </a:lnTo>
                <a:lnTo>
                  <a:pt x="21966" y="26990"/>
                </a:lnTo>
                <a:close/>
              </a:path>
              <a:path w="35559" h="39370">
                <a:moveTo>
                  <a:pt x="32495" y="26372"/>
                </a:moveTo>
                <a:lnTo>
                  <a:pt x="7909" y="26372"/>
                </a:lnTo>
                <a:lnTo>
                  <a:pt x="19613" y="28778"/>
                </a:lnTo>
                <a:lnTo>
                  <a:pt x="22133" y="26863"/>
                </a:lnTo>
                <a:lnTo>
                  <a:pt x="32287" y="26863"/>
                </a:lnTo>
                <a:lnTo>
                  <a:pt x="32495" y="26372"/>
                </a:lnTo>
                <a:close/>
              </a:path>
              <a:path w="35559" h="39370">
                <a:moveTo>
                  <a:pt x="21973" y="26984"/>
                </a:moveTo>
                <a:lnTo>
                  <a:pt x="21413" y="27942"/>
                </a:lnTo>
                <a:lnTo>
                  <a:pt x="21738" y="27456"/>
                </a:lnTo>
                <a:lnTo>
                  <a:pt x="21973" y="26984"/>
                </a:lnTo>
                <a:close/>
              </a:path>
              <a:path w="35559" h="39370">
                <a:moveTo>
                  <a:pt x="21738" y="27456"/>
                </a:moveTo>
                <a:lnTo>
                  <a:pt x="21413" y="27942"/>
                </a:lnTo>
                <a:lnTo>
                  <a:pt x="21738" y="27456"/>
                </a:lnTo>
                <a:close/>
              </a:path>
              <a:path w="35559" h="39370">
                <a:moveTo>
                  <a:pt x="22133" y="26863"/>
                </a:moveTo>
                <a:lnTo>
                  <a:pt x="21970" y="26990"/>
                </a:lnTo>
                <a:lnTo>
                  <a:pt x="21738" y="27456"/>
                </a:lnTo>
                <a:lnTo>
                  <a:pt x="22133" y="26863"/>
                </a:lnTo>
                <a:close/>
              </a:path>
              <a:path w="35559" h="39370">
                <a:moveTo>
                  <a:pt x="22046" y="26929"/>
                </a:moveTo>
                <a:close/>
              </a:path>
              <a:path w="35559" h="39370">
                <a:moveTo>
                  <a:pt x="6447" y="16405"/>
                </a:moveTo>
                <a:lnTo>
                  <a:pt x="5727" y="17485"/>
                </a:lnTo>
                <a:lnTo>
                  <a:pt x="5139" y="18498"/>
                </a:lnTo>
                <a:lnTo>
                  <a:pt x="4030" y="20717"/>
                </a:lnTo>
                <a:lnTo>
                  <a:pt x="5362" y="24654"/>
                </a:lnTo>
                <a:lnTo>
                  <a:pt x="6447" y="16405"/>
                </a:lnTo>
                <a:close/>
              </a:path>
              <a:path w="35559" h="39370">
                <a:moveTo>
                  <a:pt x="34760" y="16405"/>
                </a:moveTo>
                <a:lnTo>
                  <a:pt x="6447" y="16405"/>
                </a:lnTo>
                <a:lnTo>
                  <a:pt x="5362" y="24654"/>
                </a:lnTo>
                <a:lnTo>
                  <a:pt x="33222" y="24654"/>
                </a:lnTo>
                <a:lnTo>
                  <a:pt x="35106" y="20206"/>
                </a:lnTo>
                <a:lnTo>
                  <a:pt x="34760" y="16405"/>
                </a:lnTo>
                <a:close/>
              </a:path>
              <a:path w="35559" h="39370">
                <a:moveTo>
                  <a:pt x="19117" y="0"/>
                </a:moveTo>
                <a:lnTo>
                  <a:pt x="10364" y="1402"/>
                </a:lnTo>
                <a:lnTo>
                  <a:pt x="3172" y="11336"/>
                </a:lnTo>
                <a:lnTo>
                  <a:pt x="2540" y="15519"/>
                </a:lnTo>
                <a:lnTo>
                  <a:pt x="2572" y="16405"/>
                </a:lnTo>
                <a:lnTo>
                  <a:pt x="4030" y="20717"/>
                </a:lnTo>
                <a:lnTo>
                  <a:pt x="5139" y="18498"/>
                </a:lnTo>
                <a:lnTo>
                  <a:pt x="5727" y="17485"/>
                </a:lnTo>
                <a:lnTo>
                  <a:pt x="6447" y="16405"/>
                </a:lnTo>
                <a:lnTo>
                  <a:pt x="34760" y="16405"/>
                </a:lnTo>
                <a:lnTo>
                  <a:pt x="34680" y="15519"/>
                </a:lnTo>
                <a:lnTo>
                  <a:pt x="30758" y="9558"/>
                </a:lnTo>
                <a:lnTo>
                  <a:pt x="27245" y="5885"/>
                </a:lnTo>
                <a:lnTo>
                  <a:pt x="19117" y="0"/>
                </a:lnTo>
                <a:close/>
              </a:path>
            </a:pathLst>
          </a:custGeom>
          <a:solidFill>
            <a:srgbClr val="000000"/>
          </a:solidFill>
        </p:spPr>
        <p:txBody>
          <a:bodyPr wrap="square" lIns="0" tIns="0" rIns="0" bIns="0" rtlCol="0"/>
          <a:lstStyle/>
          <a:p>
            <a:endParaRPr/>
          </a:p>
        </p:txBody>
      </p:sp>
      <p:sp>
        <p:nvSpPr>
          <p:cNvPr id="24" name="TextBox 23">
            <a:extLst>
              <a:ext uri="{FF2B5EF4-FFF2-40B4-BE49-F238E27FC236}">
                <a16:creationId xmlns:a16="http://schemas.microsoft.com/office/drawing/2014/main" id="{0A49C53C-2C04-2294-0E84-D07D2252A7A6}"/>
              </a:ext>
            </a:extLst>
          </p:cNvPr>
          <p:cNvSpPr txBox="1"/>
          <p:nvPr/>
        </p:nvSpPr>
        <p:spPr>
          <a:xfrm>
            <a:off x="381000" y="1219200"/>
            <a:ext cx="11494297" cy="54476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rgbClr val="374151"/>
                </a:solidFill>
                <a:latin typeface="Söhne"/>
              </a:rPr>
              <a:t>This Case Study is basically from the edtech industry. X Education, an online course provider for industry professionals, aims to improve its lead conversion process.</a:t>
            </a:r>
          </a:p>
          <a:p>
            <a:pPr marL="285750" indent="-285750">
              <a:lnSpc>
                <a:spcPct val="150000"/>
              </a:lnSpc>
              <a:buFont typeface="Arial" panose="020B0604020202020204" pitchFamily="34" charset="0"/>
              <a:buChar char="•"/>
            </a:pPr>
            <a:r>
              <a:rPr lang="en-US" sz="2000" dirty="0">
                <a:solidFill>
                  <a:srgbClr val="374151"/>
                </a:solidFill>
                <a:latin typeface="Söhne"/>
              </a:rPr>
              <a:t>Despite generating numerous leads, their conversion rate is low (30%). The company wants to identify potential high-converting leads ("Hot Leads") to increase the overall conversion rate to around 80%. </a:t>
            </a:r>
          </a:p>
          <a:p>
            <a:pPr marL="285750" indent="-285750">
              <a:lnSpc>
                <a:spcPct val="150000"/>
              </a:lnSpc>
              <a:buFont typeface="Arial" panose="020B0604020202020204" pitchFamily="34" charset="0"/>
              <a:buChar char="•"/>
            </a:pPr>
            <a:r>
              <a:rPr lang="en-US" sz="2000" dirty="0">
                <a:solidFill>
                  <a:srgbClr val="374151"/>
                </a:solidFill>
                <a:latin typeface="Söhne"/>
              </a:rPr>
              <a:t>The goal is to build a lead scoring model that assigns scores to leads based on their likelihood to convert. This involves analyzing historical data, preprocessing, feature engineering, model building, evaluation, optimization, and implementation into the existing sales process.</a:t>
            </a:r>
          </a:p>
          <a:p>
            <a:pPr marL="285750" indent="-285750">
              <a:lnSpc>
                <a:spcPct val="150000"/>
              </a:lnSpc>
              <a:buFont typeface="Arial" panose="020B0604020202020204" pitchFamily="34" charset="0"/>
              <a:buChar char="•"/>
            </a:pPr>
            <a:r>
              <a:rPr lang="en-US" sz="2000" dirty="0">
                <a:solidFill>
                  <a:srgbClr val="374151"/>
                </a:solidFill>
                <a:latin typeface="Söhne"/>
              </a:rPr>
              <a:t>The lead scoring model should help the sales team focus on leads with higher conversion potential, improving overall efficiency. Regular monitoring and iteration are emphasized for continuous improvement.</a:t>
            </a:r>
          </a:p>
          <a:p>
            <a:pPr marL="285750" indent="-285750">
              <a:lnSpc>
                <a:spcPct val="150000"/>
              </a:lnSpc>
              <a:buFont typeface="Arial" panose="020B0604020202020204" pitchFamily="34" charset="0"/>
              <a:buChar char="•"/>
            </a:pPr>
            <a:endParaRPr lang="en-US" sz="2000" dirty="0">
              <a:solidFill>
                <a:srgbClr val="374151"/>
              </a:solidFill>
              <a:latin typeface="Söhne"/>
            </a:endParaRPr>
          </a:p>
          <a:p>
            <a:endParaRPr lang="en-IN" dirty="0"/>
          </a:p>
        </p:txBody>
      </p:sp>
    </p:spTree>
    <p:extLst>
      <p:ext uri="{BB962C8B-B14F-4D97-AF65-F5344CB8AC3E}">
        <p14:creationId xmlns:p14="http://schemas.microsoft.com/office/powerpoint/2010/main" val="154569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234632" y="643382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0000"/>
                </a:solidFill>
                <a:latin typeface="Microsoft Sans Serif"/>
                <a:cs typeface="Microsoft Sans Serif"/>
              </a:rPr>
              <a:t>4</a:t>
            </a:r>
            <a:endParaRPr sz="1200">
              <a:latin typeface="Microsoft Sans Serif"/>
              <a:cs typeface="Microsoft Sans Serif"/>
            </a:endParaRPr>
          </a:p>
        </p:txBody>
      </p:sp>
      <p:sp>
        <p:nvSpPr>
          <p:cNvPr id="4" name="object 4"/>
          <p:cNvSpPr txBox="1">
            <a:spLocks noGrp="1"/>
          </p:cNvSpPr>
          <p:nvPr>
            <p:ph type="title"/>
          </p:nvPr>
        </p:nvSpPr>
        <p:spPr>
          <a:xfrm>
            <a:off x="0" y="0"/>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Overall Solution Steps</a:t>
            </a:r>
            <a:r>
              <a:rPr spc="-75" dirty="0"/>
              <a:t>:</a:t>
            </a:r>
          </a:p>
        </p:txBody>
      </p:sp>
      <p:sp>
        <p:nvSpPr>
          <p:cNvPr id="5" name="object 5"/>
          <p:cNvSpPr/>
          <p:nvPr/>
        </p:nvSpPr>
        <p:spPr>
          <a:xfrm>
            <a:off x="11839737" y="593553"/>
            <a:ext cx="35560" cy="39370"/>
          </a:xfrm>
          <a:custGeom>
            <a:avLst/>
            <a:gdLst/>
            <a:ahLst/>
            <a:cxnLst/>
            <a:rect l="l" t="t" r="r" b="b"/>
            <a:pathLst>
              <a:path w="35559" h="39370">
                <a:moveTo>
                  <a:pt x="4030" y="20717"/>
                </a:moveTo>
                <a:lnTo>
                  <a:pt x="0" y="28778"/>
                </a:lnTo>
                <a:lnTo>
                  <a:pt x="17" y="29174"/>
                </a:lnTo>
                <a:lnTo>
                  <a:pt x="1818" y="34577"/>
                </a:lnTo>
                <a:lnTo>
                  <a:pt x="11131" y="39232"/>
                </a:lnTo>
                <a:lnTo>
                  <a:pt x="16793" y="37345"/>
                </a:lnTo>
                <a:lnTo>
                  <a:pt x="19116" y="32699"/>
                </a:lnTo>
                <a:lnTo>
                  <a:pt x="13467" y="30307"/>
                </a:lnTo>
                <a:lnTo>
                  <a:pt x="9635" y="27895"/>
                </a:lnTo>
                <a:lnTo>
                  <a:pt x="7909" y="26372"/>
                </a:lnTo>
                <a:lnTo>
                  <a:pt x="32495" y="26372"/>
                </a:lnTo>
                <a:lnTo>
                  <a:pt x="33222" y="24654"/>
                </a:lnTo>
                <a:lnTo>
                  <a:pt x="5362" y="24654"/>
                </a:lnTo>
                <a:lnTo>
                  <a:pt x="4030" y="20717"/>
                </a:lnTo>
                <a:close/>
              </a:path>
              <a:path w="35559" h="39370">
                <a:moveTo>
                  <a:pt x="32287" y="26863"/>
                </a:moveTo>
                <a:lnTo>
                  <a:pt x="22133" y="26863"/>
                </a:lnTo>
                <a:lnTo>
                  <a:pt x="21738" y="27456"/>
                </a:lnTo>
                <a:lnTo>
                  <a:pt x="20940" y="29051"/>
                </a:lnTo>
                <a:lnTo>
                  <a:pt x="21539" y="29174"/>
                </a:lnTo>
                <a:lnTo>
                  <a:pt x="20749" y="29433"/>
                </a:lnTo>
                <a:lnTo>
                  <a:pt x="19116" y="32699"/>
                </a:lnTo>
                <a:lnTo>
                  <a:pt x="22706" y="34220"/>
                </a:lnTo>
                <a:lnTo>
                  <a:pt x="30509" y="31060"/>
                </a:lnTo>
                <a:lnTo>
                  <a:pt x="32287" y="26863"/>
                </a:lnTo>
                <a:close/>
              </a:path>
              <a:path w="35559" h="39370">
                <a:moveTo>
                  <a:pt x="7909" y="26372"/>
                </a:moveTo>
                <a:lnTo>
                  <a:pt x="9635" y="27895"/>
                </a:lnTo>
                <a:lnTo>
                  <a:pt x="13467" y="30307"/>
                </a:lnTo>
                <a:lnTo>
                  <a:pt x="19116" y="32699"/>
                </a:lnTo>
                <a:lnTo>
                  <a:pt x="20171" y="30589"/>
                </a:lnTo>
                <a:lnTo>
                  <a:pt x="17231" y="30589"/>
                </a:lnTo>
                <a:lnTo>
                  <a:pt x="19613" y="28778"/>
                </a:lnTo>
                <a:lnTo>
                  <a:pt x="7909" y="26372"/>
                </a:lnTo>
                <a:close/>
              </a:path>
              <a:path w="35559" h="39370">
                <a:moveTo>
                  <a:pt x="19613" y="28778"/>
                </a:moveTo>
                <a:lnTo>
                  <a:pt x="17231" y="30589"/>
                </a:lnTo>
                <a:lnTo>
                  <a:pt x="20749" y="29433"/>
                </a:lnTo>
                <a:lnTo>
                  <a:pt x="20940" y="29051"/>
                </a:lnTo>
                <a:lnTo>
                  <a:pt x="19613" y="28778"/>
                </a:lnTo>
                <a:close/>
              </a:path>
              <a:path w="35559" h="39370">
                <a:moveTo>
                  <a:pt x="20749" y="29433"/>
                </a:moveTo>
                <a:lnTo>
                  <a:pt x="17231" y="30589"/>
                </a:lnTo>
                <a:lnTo>
                  <a:pt x="20171" y="30589"/>
                </a:lnTo>
                <a:lnTo>
                  <a:pt x="20749" y="29433"/>
                </a:lnTo>
                <a:close/>
              </a:path>
              <a:path w="35559" h="39370">
                <a:moveTo>
                  <a:pt x="20940" y="29051"/>
                </a:moveTo>
                <a:lnTo>
                  <a:pt x="20749" y="29433"/>
                </a:lnTo>
                <a:lnTo>
                  <a:pt x="21539" y="29174"/>
                </a:lnTo>
                <a:lnTo>
                  <a:pt x="20940" y="29051"/>
                </a:lnTo>
                <a:close/>
              </a:path>
              <a:path w="35559" h="39370">
                <a:moveTo>
                  <a:pt x="21966" y="26990"/>
                </a:moveTo>
                <a:lnTo>
                  <a:pt x="19613" y="28778"/>
                </a:lnTo>
                <a:lnTo>
                  <a:pt x="20940" y="29051"/>
                </a:lnTo>
                <a:lnTo>
                  <a:pt x="21494" y="27942"/>
                </a:lnTo>
                <a:lnTo>
                  <a:pt x="21966" y="26990"/>
                </a:lnTo>
                <a:close/>
              </a:path>
              <a:path w="35559" h="39370">
                <a:moveTo>
                  <a:pt x="32495" y="26372"/>
                </a:moveTo>
                <a:lnTo>
                  <a:pt x="7909" y="26372"/>
                </a:lnTo>
                <a:lnTo>
                  <a:pt x="19613" y="28778"/>
                </a:lnTo>
                <a:lnTo>
                  <a:pt x="22133" y="26863"/>
                </a:lnTo>
                <a:lnTo>
                  <a:pt x="32287" y="26863"/>
                </a:lnTo>
                <a:lnTo>
                  <a:pt x="32495" y="26372"/>
                </a:lnTo>
                <a:close/>
              </a:path>
              <a:path w="35559" h="39370">
                <a:moveTo>
                  <a:pt x="21973" y="26984"/>
                </a:moveTo>
                <a:lnTo>
                  <a:pt x="21413" y="27942"/>
                </a:lnTo>
                <a:lnTo>
                  <a:pt x="21738" y="27456"/>
                </a:lnTo>
                <a:lnTo>
                  <a:pt x="21973" y="26984"/>
                </a:lnTo>
                <a:close/>
              </a:path>
              <a:path w="35559" h="39370">
                <a:moveTo>
                  <a:pt x="21738" y="27456"/>
                </a:moveTo>
                <a:lnTo>
                  <a:pt x="21413" y="27942"/>
                </a:lnTo>
                <a:lnTo>
                  <a:pt x="21738" y="27456"/>
                </a:lnTo>
                <a:close/>
              </a:path>
              <a:path w="35559" h="39370">
                <a:moveTo>
                  <a:pt x="22133" y="26863"/>
                </a:moveTo>
                <a:lnTo>
                  <a:pt x="21970" y="26990"/>
                </a:lnTo>
                <a:lnTo>
                  <a:pt x="21738" y="27456"/>
                </a:lnTo>
                <a:lnTo>
                  <a:pt x="22133" y="26863"/>
                </a:lnTo>
                <a:close/>
              </a:path>
              <a:path w="35559" h="39370">
                <a:moveTo>
                  <a:pt x="22046" y="26929"/>
                </a:moveTo>
                <a:close/>
              </a:path>
              <a:path w="35559" h="39370">
                <a:moveTo>
                  <a:pt x="6447" y="16405"/>
                </a:moveTo>
                <a:lnTo>
                  <a:pt x="5727" y="17485"/>
                </a:lnTo>
                <a:lnTo>
                  <a:pt x="5139" y="18498"/>
                </a:lnTo>
                <a:lnTo>
                  <a:pt x="4030" y="20717"/>
                </a:lnTo>
                <a:lnTo>
                  <a:pt x="5362" y="24654"/>
                </a:lnTo>
                <a:lnTo>
                  <a:pt x="6447" y="16405"/>
                </a:lnTo>
                <a:close/>
              </a:path>
              <a:path w="35559" h="39370">
                <a:moveTo>
                  <a:pt x="34760" y="16405"/>
                </a:moveTo>
                <a:lnTo>
                  <a:pt x="6447" y="16405"/>
                </a:lnTo>
                <a:lnTo>
                  <a:pt x="5362" y="24654"/>
                </a:lnTo>
                <a:lnTo>
                  <a:pt x="33222" y="24654"/>
                </a:lnTo>
                <a:lnTo>
                  <a:pt x="35106" y="20206"/>
                </a:lnTo>
                <a:lnTo>
                  <a:pt x="34760" y="16405"/>
                </a:lnTo>
                <a:close/>
              </a:path>
              <a:path w="35559" h="39370">
                <a:moveTo>
                  <a:pt x="19117" y="0"/>
                </a:moveTo>
                <a:lnTo>
                  <a:pt x="10364" y="1402"/>
                </a:lnTo>
                <a:lnTo>
                  <a:pt x="3172" y="11336"/>
                </a:lnTo>
                <a:lnTo>
                  <a:pt x="2540" y="15519"/>
                </a:lnTo>
                <a:lnTo>
                  <a:pt x="2572" y="16405"/>
                </a:lnTo>
                <a:lnTo>
                  <a:pt x="4030" y="20717"/>
                </a:lnTo>
                <a:lnTo>
                  <a:pt x="5139" y="18498"/>
                </a:lnTo>
                <a:lnTo>
                  <a:pt x="5727" y="17485"/>
                </a:lnTo>
                <a:lnTo>
                  <a:pt x="6447" y="16405"/>
                </a:lnTo>
                <a:lnTo>
                  <a:pt x="34760" y="16405"/>
                </a:lnTo>
                <a:lnTo>
                  <a:pt x="34680" y="15519"/>
                </a:lnTo>
                <a:lnTo>
                  <a:pt x="30758" y="9558"/>
                </a:lnTo>
                <a:lnTo>
                  <a:pt x="27245" y="5885"/>
                </a:lnTo>
                <a:lnTo>
                  <a:pt x="19117" y="0"/>
                </a:lnTo>
                <a:close/>
              </a:path>
            </a:pathLst>
          </a:custGeom>
          <a:solidFill>
            <a:srgbClr val="000000"/>
          </a:solidFill>
        </p:spPr>
        <p:txBody>
          <a:bodyPr wrap="square" lIns="0" tIns="0" rIns="0" bIns="0" rtlCol="0"/>
          <a:lstStyle/>
          <a:p>
            <a:endParaRPr/>
          </a:p>
        </p:txBody>
      </p:sp>
      <p:sp>
        <p:nvSpPr>
          <p:cNvPr id="24" name="TextBox 23">
            <a:extLst>
              <a:ext uri="{FF2B5EF4-FFF2-40B4-BE49-F238E27FC236}">
                <a16:creationId xmlns:a16="http://schemas.microsoft.com/office/drawing/2014/main" id="{0A49C53C-2C04-2294-0E84-D07D2252A7A6}"/>
              </a:ext>
            </a:extLst>
          </p:cNvPr>
          <p:cNvSpPr txBox="1"/>
          <p:nvPr/>
        </p:nvSpPr>
        <p:spPr>
          <a:xfrm>
            <a:off x="381000" y="1219200"/>
            <a:ext cx="11494297"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solidFill>
                  <a:srgbClr val="374151"/>
                </a:solidFill>
                <a:latin typeface="Söhne"/>
              </a:rPr>
              <a:t>DataFrame</a:t>
            </a:r>
            <a:r>
              <a:rPr lang="en-US" sz="2000" dirty="0">
                <a:solidFill>
                  <a:srgbClr val="374151"/>
                </a:solidFill>
                <a:latin typeface="Söhne"/>
              </a:rPr>
              <a:t> Analysis</a:t>
            </a:r>
          </a:p>
          <a:p>
            <a:pPr marL="285750" indent="-285750">
              <a:buFont typeface="Arial" panose="020B0604020202020204" pitchFamily="34" charset="0"/>
              <a:buChar char="•"/>
            </a:pPr>
            <a:r>
              <a:rPr lang="en-US" sz="2000" dirty="0">
                <a:solidFill>
                  <a:srgbClr val="374151"/>
                </a:solidFill>
                <a:latin typeface="Söhne"/>
              </a:rPr>
              <a:t>Data Cleaning and Manipulation</a:t>
            </a:r>
          </a:p>
          <a:p>
            <a:pPr marL="742950" lvl="1" indent="-285750">
              <a:buFont typeface="Arial" panose="020B0604020202020204" pitchFamily="34" charset="0"/>
              <a:buChar char="•"/>
            </a:pPr>
            <a:r>
              <a:rPr lang="en-US" sz="2000" dirty="0">
                <a:solidFill>
                  <a:srgbClr val="374151"/>
                </a:solidFill>
                <a:latin typeface="Söhne"/>
              </a:rPr>
              <a:t>Checking for duplicates</a:t>
            </a:r>
          </a:p>
          <a:p>
            <a:pPr marL="742950" lvl="1" indent="-285750">
              <a:buFont typeface="Arial" panose="020B0604020202020204" pitchFamily="34" charset="0"/>
              <a:buChar char="•"/>
            </a:pPr>
            <a:r>
              <a:rPr lang="en-US" sz="2000" dirty="0">
                <a:solidFill>
                  <a:srgbClr val="374151"/>
                </a:solidFill>
                <a:latin typeface="Söhne"/>
              </a:rPr>
              <a:t>Checking for missing values and dropping columns with high missing values</a:t>
            </a:r>
          </a:p>
          <a:p>
            <a:pPr marL="742950" lvl="1" indent="-285750">
              <a:buFont typeface="Arial" panose="020B0604020202020204" pitchFamily="34" charset="0"/>
              <a:buChar char="•"/>
            </a:pPr>
            <a:r>
              <a:rPr lang="en-US" sz="2000" dirty="0">
                <a:solidFill>
                  <a:srgbClr val="374151"/>
                </a:solidFill>
                <a:latin typeface="Söhne"/>
              </a:rPr>
              <a:t>Imputation of missing values if necessary</a:t>
            </a:r>
          </a:p>
          <a:p>
            <a:pPr marL="742950" lvl="1" indent="-285750">
              <a:buFont typeface="Arial" panose="020B0604020202020204" pitchFamily="34" charset="0"/>
              <a:buChar char="•"/>
            </a:pPr>
            <a:r>
              <a:rPr lang="en-US" sz="2000" dirty="0">
                <a:solidFill>
                  <a:srgbClr val="374151"/>
                </a:solidFill>
                <a:latin typeface="Söhne"/>
              </a:rPr>
              <a:t>Outlier check and handling</a:t>
            </a:r>
          </a:p>
          <a:p>
            <a:pPr marL="285750" indent="-285750">
              <a:buFont typeface="Arial" panose="020B0604020202020204" pitchFamily="34" charset="0"/>
              <a:buChar char="•"/>
            </a:pPr>
            <a:r>
              <a:rPr lang="en-IN" sz="2000" dirty="0">
                <a:solidFill>
                  <a:srgbClr val="374151"/>
                </a:solidFill>
                <a:latin typeface="Söhne"/>
              </a:rPr>
              <a:t>Exploratory Data Analysis</a:t>
            </a:r>
          </a:p>
          <a:p>
            <a:pPr marL="742950" lvl="1" indent="-285750">
              <a:buFont typeface="Arial" panose="020B0604020202020204" pitchFamily="34" charset="0"/>
              <a:buChar char="•"/>
            </a:pPr>
            <a:r>
              <a:rPr lang="en-IN" sz="2000" dirty="0">
                <a:solidFill>
                  <a:srgbClr val="374151"/>
                </a:solidFill>
                <a:latin typeface="Söhne"/>
              </a:rPr>
              <a:t>Univariate Data Analysis: Distribution of a single variable using </a:t>
            </a:r>
            <a:r>
              <a:rPr lang="en-IN" sz="2000" dirty="0" err="1">
                <a:solidFill>
                  <a:srgbClr val="374151"/>
                </a:solidFill>
                <a:latin typeface="Söhne"/>
              </a:rPr>
              <a:t>countplot</a:t>
            </a:r>
            <a:r>
              <a:rPr lang="en-IN" sz="2000" dirty="0">
                <a:solidFill>
                  <a:srgbClr val="374151"/>
                </a:solidFill>
                <a:latin typeface="Söhne"/>
              </a:rPr>
              <a:t>(categorical variables) and histograms(numerical variables)</a:t>
            </a:r>
          </a:p>
          <a:p>
            <a:pPr marL="742950" lvl="1" indent="-285750">
              <a:buFont typeface="Arial" panose="020B0604020202020204" pitchFamily="34" charset="0"/>
              <a:buChar char="•"/>
            </a:pPr>
            <a:r>
              <a:rPr lang="en-IN" sz="2000" dirty="0">
                <a:solidFill>
                  <a:srgbClr val="374151"/>
                </a:solidFill>
                <a:latin typeface="Söhne"/>
              </a:rPr>
              <a:t>Bivariate Data Analysis: Correlation and pattern between 2 or more variables. Mostly used this to see trend of variables with the target variable.</a:t>
            </a:r>
          </a:p>
          <a:p>
            <a:pPr marL="342900" indent="-342900">
              <a:buFont typeface="Arial" panose="020B0604020202020204" pitchFamily="34" charset="0"/>
              <a:buChar char="•"/>
            </a:pPr>
            <a:r>
              <a:rPr lang="en-IN" sz="2000" dirty="0">
                <a:solidFill>
                  <a:srgbClr val="374151"/>
                </a:solidFill>
                <a:latin typeface="Söhne"/>
              </a:rPr>
              <a:t>Feature Scaling and Dummy Variables and encoding of the data.</a:t>
            </a:r>
          </a:p>
          <a:p>
            <a:pPr marL="342900" indent="-342900">
              <a:buFont typeface="Arial" panose="020B0604020202020204" pitchFamily="34" charset="0"/>
              <a:buChar char="•"/>
            </a:pPr>
            <a:r>
              <a:rPr lang="en-IN" sz="2000" dirty="0">
                <a:solidFill>
                  <a:srgbClr val="374151"/>
                </a:solidFill>
                <a:latin typeface="Söhne"/>
              </a:rPr>
              <a:t>Classification Technique :Logistic Regression Model for making predictions</a:t>
            </a:r>
          </a:p>
          <a:p>
            <a:pPr marL="342900" indent="-342900">
              <a:buFont typeface="Arial" panose="020B0604020202020204" pitchFamily="34" charset="0"/>
              <a:buChar char="•"/>
            </a:pPr>
            <a:r>
              <a:rPr lang="en-IN" sz="2000" dirty="0">
                <a:solidFill>
                  <a:srgbClr val="374151"/>
                </a:solidFill>
                <a:latin typeface="Söhne"/>
              </a:rPr>
              <a:t>Validation of model</a:t>
            </a:r>
          </a:p>
          <a:p>
            <a:pPr marL="342900" indent="-342900">
              <a:buFont typeface="Arial" panose="020B0604020202020204" pitchFamily="34" charset="0"/>
              <a:buChar char="•"/>
            </a:pPr>
            <a:r>
              <a:rPr lang="en-IN" sz="2000" dirty="0">
                <a:solidFill>
                  <a:srgbClr val="374151"/>
                </a:solidFill>
                <a:latin typeface="Söhne"/>
              </a:rPr>
              <a:t>Model Presentation </a:t>
            </a:r>
          </a:p>
          <a:p>
            <a:pPr marL="342900" indent="-342900">
              <a:buFont typeface="Arial" panose="020B0604020202020204" pitchFamily="34" charset="0"/>
              <a:buChar char="•"/>
            </a:pPr>
            <a:r>
              <a:rPr lang="en-IN" sz="2000" dirty="0">
                <a:solidFill>
                  <a:srgbClr val="374151"/>
                </a:solidFill>
                <a:latin typeface="Söhne"/>
              </a:rPr>
              <a:t>Conclusion and Recommendation</a:t>
            </a:r>
          </a:p>
          <a:p>
            <a:pPr lvl="1"/>
            <a:endParaRPr lang="en-IN" sz="2000" dirty="0">
              <a:solidFill>
                <a:srgbClr val="374151"/>
              </a:solidFill>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85099"/>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a:t>
            </a:r>
            <a:r>
              <a:rPr lang="en-IN" spc="-55" dirty="0"/>
              <a:t>Preliminary</a:t>
            </a:r>
            <a:r>
              <a:rPr lang="en-US" spc="-55" dirty="0"/>
              <a:t> Checks and Manipulation</a:t>
            </a:r>
            <a:r>
              <a:rPr lang="en-US" spc="-75" dirty="0"/>
              <a:t>)</a:t>
            </a:r>
            <a:endParaRPr spc="-75" dirty="0"/>
          </a:p>
        </p:txBody>
      </p:sp>
      <p:sp>
        <p:nvSpPr>
          <p:cNvPr id="3" name="object 3"/>
          <p:cNvSpPr/>
          <p:nvPr/>
        </p:nvSpPr>
        <p:spPr>
          <a:xfrm>
            <a:off x="0" y="846268"/>
            <a:ext cx="12192000" cy="462915"/>
          </a:xfrm>
          <a:custGeom>
            <a:avLst/>
            <a:gdLst/>
            <a:ahLst/>
            <a:cxnLst/>
            <a:rect l="l" t="t" r="r" b="b"/>
            <a:pathLst>
              <a:path w="12192000" h="462915">
                <a:moveTo>
                  <a:pt x="12192000" y="0"/>
                </a:moveTo>
                <a:lnTo>
                  <a:pt x="0" y="0"/>
                </a:lnTo>
                <a:lnTo>
                  <a:pt x="0" y="462578"/>
                </a:lnTo>
                <a:lnTo>
                  <a:pt x="12192000" y="462578"/>
                </a:lnTo>
                <a:lnTo>
                  <a:pt x="12192000" y="0"/>
                </a:lnTo>
                <a:close/>
              </a:path>
            </a:pathLst>
          </a:custGeom>
          <a:solidFill>
            <a:srgbClr val="E72D40"/>
          </a:solidFill>
        </p:spPr>
        <p:txBody>
          <a:bodyPr wrap="square" lIns="0" tIns="0" rIns="0" bIns="0" rtlCol="0"/>
          <a:lstStyle/>
          <a:p>
            <a:endParaRPr dirty="0"/>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BA0A9CB9-7E48-2545-E642-3E26648F9D3C}"/>
              </a:ext>
            </a:extLst>
          </p:cNvPr>
          <p:cNvSpPr txBox="1"/>
          <p:nvPr/>
        </p:nvSpPr>
        <p:spPr>
          <a:xfrm>
            <a:off x="152400" y="1350069"/>
            <a:ext cx="11887200" cy="4096634"/>
          </a:xfrm>
          <a:prstGeom prst="rect">
            <a:avLst/>
          </a:prstGeom>
          <a:noFill/>
        </p:spPr>
        <p:txBody>
          <a:bodyPr wrap="square" rtlCol="0">
            <a:spAutoFit/>
          </a:bodyPr>
          <a:lstStyle/>
          <a:p>
            <a:r>
              <a:rPr lang="en-US" sz="2000" b="1" dirty="0"/>
              <a:t>Data Manipulation</a:t>
            </a:r>
            <a:r>
              <a:rPr lang="en-US" sz="2000" dirty="0"/>
              <a:t>:</a:t>
            </a:r>
          </a:p>
          <a:p>
            <a:pPr marL="285750" indent="-285750">
              <a:lnSpc>
                <a:spcPct val="150000"/>
              </a:lnSpc>
              <a:buFont typeface="Arial" panose="020B0604020202020204" pitchFamily="34" charset="0"/>
              <a:buChar char="•"/>
            </a:pPr>
            <a:r>
              <a:rPr lang="en-US" dirty="0"/>
              <a:t>I have tried to start with 15 most important features which I selected using </a:t>
            </a:r>
            <a:r>
              <a:rPr lang="en-US" dirty="0" err="1"/>
              <a:t>Recurrsive</a:t>
            </a:r>
            <a:r>
              <a:rPr lang="en-US" dirty="0"/>
              <a:t> Feature Elimination. I have done a pre assignment research on different platforms like google and went through many edtech blogs to spot variables which mainly affects such lead conversion rates</a:t>
            </a:r>
            <a:r>
              <a:rPr lang="en-IN" dirty="0"/>
              <a:t>.</a:t>
            </a:r>
          </a:p>
          <a:p>
            <a:pPr marL="285750" indent="-285750">
              <a:lnSpc>
                <a:spcPct val="150000"/>
              </a:lnSpc>
              <a:buFont typeface="Arial" panose="020B0604020202020204" pitchFamily="34" charset="0"/>
              <a:buChar char="•"/>
            </a:pPr>
            <a:r>
              <a:rPr lang="en-IN" dirty="0"/>
              <a:t>I have tried keeping as many columns as I could for EDA, except the columns having to many null values(35% and above)</a:t>
            </a:r>
          </a:p>
          <a:p>
            <a:pPr marL="285750" indent="-285750">
              <a:lnSpc>
                <a:spcPct val="150000"/>
              </a:lnSpc>
              <a:buFont typeface="Arial" panose="020B0604020202020204" pitchFamily="34" charset="0"/>
              <a:buChar char="•"/>
            </a:pPr>
            <a:r>
              <a:rPr lang="en-IN" dirty="0"/>
              <a:t>I have also dropped columns which had only 1 category within it as it won’t affect our analysis much. Example of such columns are Magazine, Receive More Updates About Our Courses. </a:t>
            </a:r>
          </a:p>
          <a:p>
            <a:pPr marL="285750" indent="-285750">
              <a:lnSpc>
                <a:spcPct val="150000"/>
              </a:lnSpc>
              <a:buFont typeface="Arial" panose="020B0604020202020204" pitchFamily="34" charset="0"/>
              <a:buChar char="•"/>
            </a:pPr>
            <a:r>
              <a:rPr lang="en-IN" dirty="0"/>
              <a:t>I have removed columns like Prospect ID and Lead Number as it won’t affect our Analysis</a:t>
            </a:r>
          </a:p>
          <a:p>
            <a:pPr marL="285750" indent="-285750">
              <a:lnSpc>
                <a:spcPct val="150000"/>
              </a:lnSpc>
              <a:buFont typeface="Arial" panose="020B0604020202020204" pitchFamily="34" charset="0"/>
              <a:buChar char="•"/>
            </a:pPr>
            <a:r>
              <a:rPr lang="en-IN" dirty="0"/>
              <a:t>I have done data cleaning such as missing value treatment, outlier treatment etc.</a:t>
            </a:r>
          </a:p>
          <a:p>
            <a:pPr>
              <a:lnSpc>
                <a:spcPct val="150000"/>
              </a:lnSpc>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a:t>
            </a:r>
            <a:r>
              <a:rPr spc="-75" dirty="0"/>
              <a:t>:</a:t>
            </a:r>
          </a:p>
        </p:txBody>
      </p:sp>
      <p:sp>
        <p:nvSpPr>
          <p:cNvPr id="3" name="object 3"/>
          <p:cNvSpPr/>
          <p:nvPr/>
        </p:nvSpPr>
        <p:spPr>
          <a:xfrm>
            <a:off x="0" y="846268"/>
            <a:ext cx="12192000" cy="462915"/>
          </a:xfrm>
          <a:custGeom>
            <a:avLst/>
            <a:gdLst/>
            <a:ahLst/>
            <a:cxnLst/>
            <a:rect l="l" t="t" r="r" b="b"/>
            <a:pathLst>
              <a:path w="12192000" h="462915">
                <a:moveTo>
                  <a:pt x="12192000" y="0"/>
                </a:moveTo>
                <a:lnTo>
                  <a:pt x="0" y="0"/>
                </a:lnTo>
                <a:lnTo>
                  <a:pt x="0" y="462578"/>
                </a:lnTo>
                <a:lnTo>
                  <a:pt x="12192000" y="462578"/>
                </a:lnTo>
                <a:lnTo>
                  <a:pt x="12192000" y="0"/>
                </a:lnTo>
                <a:close/>
              </a:path>
            </a:pathLst>
          </a:custGeom>
          <a:solidFill>
            <a:srgbClr val="E72D40"/>
          </a:solidFill>
        </p:spPr>
        <p:txBody>
          <a:bodyPr wrap="square" lIns="0" tIns="0" rIns="0" bIns="0" rtlCol="0"/>
          <a:lstStyle/>
          <a:p>
            <a:endParaRPr dirty="0"/>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BA0A9CB9-7E48-2545-E642-3E26648F9D3C}"/>
              </a:ext>
            </a:extLst>
          </p:cNvPr>
          <p:cNvSpPr txBox="1"/>
          <p:nvPr/>
        </p:nvSpPr>
        <p:spPr>
          <a:xfrm>
            <a:off x="272143" y="1346896"/>
            <a:ext cx="11887200" cy="4199611"/>
          </a:xfrm>
          <a:prstGeom prst="rect">
            <a:avLst/>
          </a:prstGeom>
          <a:noFill/>
        </p:spPr>
        <p:txBody>
          <a:bodyPr wrap="square" rtlCol="0">
            <a:spAutoFit/>
          </a:bodyPr>
          <a:lstStyle/>
          <a:p>
            <a:pPr>
              <a:lnSpc>
                <a:spcPct val="150000"/>
              </a:lnSpc>
            </a:pPr>
            <a:r>
              <a:rPr lang="en-US" sz="2000" b="1" dirty="0"/>
              <a:t>STEPS IN ANALYSIS:</a:t>
            </a:r>
          </a:p>
          <a:p>
            <a:pPr>
              <a:lnSpc>
                <a:spcPct val="150000"/>
              </a:lnSpc>
            </a:pPr>
            <a:r>
              <a:rPr lang="en-US" sz="2000" b="1" dirty="0"/>
              <a:t>Understanding the Domain/variables:</a:t>
            </a:r>
          </a:p>
          <a:p>
            <a:pPr marL="342900" indent="-342900">
              <a:lnSpc>
                <a:spcPct val="150000"/>
              </a:lnSpc>
              <a:buFont typeface="Arial" panose="020B0604020202020204" pitchFamily="34" charset="0"/>
              <a:buChar char="•"/>
            </a:pPr>
            <a:r>
              <a:rPr lang="en-US" sz="2000" dirty="0"/>
              <a:t>Before starting the Analysis it is very important to go through the data dictionary provided to understand the attributes and also I did some research on the variables that edtech and online education companies evaluates before considering a hot lead.</a:t>
            </a:r>
          </a:p>
          <a:p>
            <a:pPr marL="342900" indent="-342900">
              <a:lnSpc>
                <a:spcPct val="150000"/>
              </a:lnSpc>
              <a:buFont typeface="Arial" panose="020B0604020202020204" pitchFamily="34" charset="0"/>
              <a:buChar char="•"/>
            </a:pPr>
            <a:r>
              <a:rPr lang="en-US" sz="2000" dirty="0"/>
              <a:t>I have spent a good amount of time just to gain some domain knowledge so that I can bring out the best insights from the data.</a:t>
            </a:r>
          </a:p>
          <a:p>
            <a:pPr>
              <a:lnSpc>
                <a:spcPct val="150000"/>
              </a:lnSpc>
            </a:pPr>
            <a:r>
              <a:rPr lang="en-US" sz="2000" b="1" dirty="0"/>
              <a:t>Import/Load the Data:</a:t>
            </a:r>
          </a:p>
          <a:p>
            <a:pPr marL="342900" indent="-342900">
              <a:lnSpc>
                <a:spcPct val="150000"/>
              </a:lnSpc>
              <a:buFont typeface="Arial" panose="020B0604020202020204" pitchFamily="34" charset="0"/>
              <a:buChar char="•"/>
            </a:pPr>
            <a:r>
              <a:rPr lang="en-US" sz="2000" dirty="0"/>
              <a:t>I have then loaded the file into the pandas </a:t>
            </a:r>
            <a:r>
              <a:rPr lang="en-US" sz="2000" dirty="0" err="1"/>
              <a:t>DataFrame</a:t>
            </a:r>
            <a:r>
              <a:rPr lang="en-US" sz="2000" dirty="0"/>
              <a:t> for Analysis.</a:t>
            </a:r>
          </a:p>
        </p:txBody>
      </p:sp>
    </p:spTree>
    <p:extLst>
      <p:ext uri="{BB962C8B-B14F-4D97-AF65-F5344CB8AC3E}">
        <p14:creationId xmlns:p14="http://schemas.microsoft.com/office/powerpoint/2010/main" val="22612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a:t>
            </a:r>
            <a:r>
              <a:rPr spc="-75" dirty="0"/>
              <a:t>:</a:t>
            </a:r>
          </a:p>
        </p:txBody>
      </p:sp>
      <p:sp>
        <p:nvSpPr>
          <p:cNvPr id="3" name="object 3"/>
          <p:cNvSpPr/>
          <p:nvPr/>
        </p:nvSpPr>
        <p:spPr>
          <a:xfrm>
            <a:off x="0" y="846268"/>
            <a:ext cx="12192000" cy="462915"/>
          </a:xfrm>
          <a:custGeom>
            <a:avLst/>
            <a:gdLst/>
            <a:ahLst/>
            <a:cxnLst/>
            <a:rect l="l" t="t" r="r" b="b"/>
            <a:pathLst>
              <a:path w="12192000" h="462915">
                <a:moveTo>
                  <a:pt x="12192000" y="0"/>
                </a:moveTo>
                <a:lnTo>
                  <a:pt x="0" y="0"/>
                </a:lnTo>
                <a:lnTo>
                  <a:pt x="0" y="462578"/>
                </a:lnTo>
                <a:lnTo>
                  <a:pt x="12192000" y="462578"/>
                </a:lnTo>
                <a:lnTo>
                  <a:pt x="12192000" y="0"/>
                </a:lnTo>
                <a:close/>
              </a:path>
            </a:pathLst>
          </a:custGeom>
          <a:solidFill>
            <a:srgbClr val="E72D40"/>
          </a:solidFill>
        </p:spPr>
        <p:txBody>
          <a:bodyPr wrap="square" lIns="0" tIns="0" rIns="0" bIns="0" rtlCol="0"/>
          <a:lstStyle/>
          <a:p>
            <a:endParaRPr dirty="0"/>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BA0A9CB9-7E48-2545-E642-3E26648F9D3C}"/>
              </a:ext>
            </a:extLst>
          </p:cNvPr>
          <p:cNvSpPr txBox="1"/>
          <p:nvPr/>
        </p:nvSpPr>
        <p:spPr>
          <a:xfrm>
            <a:off x="293914" y="1309183"/>
            <a:ext cx="11887200" cy="5122941"/>
          </a:xfrm>
          <a:prstGeom prst="rect">
            <a:avLst/>
          </a:prstGeom>
          <a:noFill/>
        </p:spPr>
        <p:txBody>
          <a:bodyPr wrap="square" rtlCol="0">
            <a:spAutoFit/>
          </a:bodyPr>
          <a:lstStyle/>
          <a:p>
            <a:pPr>
              <a:lnSpc>
                <a:spcPct val="150000"/>
              </a:lnSpc>
            </a:pPr>
            <a:r>
              <a:rPr lang="en-US" sz="2000" b="1" dirty="0"/>
              <a:t>Check the Structure/Metadata of the data:</a:t>
            </a:r>
          </a:p>
          <a:p>
            <a:pPr marL="342900" indent="-342900">
              <a:lnSpc>
                <a:spcPct val="150000"/>
              </a:lnSpc>
              <a:buFont typeface="Arial" panose="020B0604020202020204" pitchFamily="34" charset="0"/>
              <a:buChar char="•"/>
            </a:pPr>
            <a:r>
              <a:rPr lang="en-US" sz="2000" dirty="0"/>
              <a:t>It is very important to check on few things before starting with the analysis. We should be aware of the shape and size of the </a:t>
            </a:r>
            <a:r>
              <a:rPr lang="en-US" sz="2000" dirty="0" err="1"/>
              <a:t>dataframe</a:t>
            </a:r>
            <a:r>
              <a:rPr lang="en-US" sz="2000" dirty="0"/>
              <a:t>, we should also know the datatypes of the variables we have and if some datatype is needs a change we should go ahead and change the data types. In this assignment all the columns were already in correct format. </a:t>
            </a:r>
          </a:p>
          <a:p>
            <a:pPr marL="342900" indent="-342900">
              <a:lnSpc>
                <a:spcPct val="150000"/>
              </a:lnSpc>
              <a:buFont typeface="Arial" panose="020B0604020202020204" pitchFamily="34" charset="0"/>
              <a:buChar char="•"/>
            </a:pPr>
            <a:r>
              <a:rPr lang="en-US" sz="2000" dirty="0"/>
              <a:t>I have used functions like shape , info() and describe() for metadata Analysis.</a:t>
            </a:r>
            <a:endParaRPr lang="en-US" sz="2000" b="1" dirty="0"/>
          </a:p>
          <a:p>
            <a:pPr>
              <a:lnSpc>
                <a:spcPct val="150000"/>
              </a:lnSpc>
            </a:pPr>
            <a:r>
              <a:rPr lang="en-US" sz="2000" b="1" dirty="0"/>
              <a:t>Missing Value Check and Imputation:</a:t>
            </a:r>
          </a:p>
          <a:p>
            <a:pPr marL="342900" indent="-342900">
              <a:lnSpc>
                <a:spcPct val="150000"/>
              </a:lnSpc>
              <a:buFont typeface="Arial" panose="020B0604020202020204" pitchFamily="34" charset="0"/>
              <a:buChar char="•"/>
            </a:pPr>
            <a:r>
              <a:rPr lang="en-US" sz="2000" dirty="0"/>
              <a:t>There were lot of column values in the file that were missing. I have taken 35% as a threshold and after proper research the what impact a particular column could make to my analysis I have dropped columns.</a:t>
            </a:r>
          </a:p>
          <a:p>
            <a:pPr marL="342900" indent="-342900">
              <a:lnSpc>
                <a:spcPct val="150000"/>
              </a:lnSpc>
              <a:buFont typeface="Arial" panose="020B0604020202020204" pitchFamily="34" charset="0"/>
              <a:buChar char="•"/>
            </a:pPr>
            <a:r>
              <a:rPr lang="en-US" sz="2000" dirty="0"/>
              <a:t>After dropping the columns I have checked the </a:t>
            </a:r>
            <a:r>
              <a:rPr lang="en-US" sz="2000" dirty="0" err="1"/>
              <a:t>dataframe</a:t>
            </a:r>
            <a:r>
              <a:rPr lang="en-US" sz="2000" dirty="0"/>
              <a:t> for the presence of null values using </a:t>
            </a:r>
            <a:r>
              <a:rPr lang="en-US" sz="2000" dirty="0" err="1"/>
              <a:t>df.isnull</a:t>
            </a:r>
            <a:r>
              <a:rPr lang="en-US" sz="2000" dirty="0"/>
              <a:t>().sum().</a:t>
            </a:r>
          </a:p>
        </p:txBody>
      </p:sp>
    </p:spTree>
    <p:extLst>
      <p:ext uri="{BB962C8B-B14F-4D97-AF65-F5344CB8AC3E}">
        <p14:creationId xmlns:p14="http://schemas.microsoft.com/office/powerpoint/2010/main" val="214360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5314"/>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 (Exploratory Data Analysis) </a:t>
            </a:r>
            <a:r>
              <a:rPr spc="-75" dirty="0"/>
              <a:t>:</a:t>
            </a:r>
          </a:p>
        </p:txBody>
      </p:sp>
      <p:sp>
        <p:nvSpPr>
          <p:cNvPr id="3" name="object 3"/>
          <p:cNvSpPr/>
          <p:nvPr/>
        </p:nvSpPr>
        <p:spPr>
          <a:xfrm>
            <a:off x="0" y="846268"/>
            <a:ext cx="12192000" cy="462915"/>
          </a:xfrm>
          <a:custGeom>
            <a:avLst/>
            <a:gdLst/>
            <a:ahLst/>
            <a:cxnLst/>
            <a:rect l="l" t="t" r="r" b="b"/>
            <a:pathLst>
              <a:path w="12192000" h="462915">
                <a:moveTo>
                  <a:pt x="12192000" y="0"/>
                </a:moveTo>
                <a:lnTo>
                  <a:pt x="0" y="0"/>
                </a:lnTo>
                <a:lnTo>
                  <a:pt x="0" y="462578"/>
                </a:lnTo>
                <a:lnTo>
                  <a:pt x="12192000" y="462578"/>
                </a:lnTo>
                <a:lnTo>
                  <a:pt x="12192000" y="0"/>
                </a:lnTo>
                <a:close/>
              </a:path>
            </a:pathLst>
          </a:custGeom>
          <a:solidFill>
            <a:srgbClr val="E72D40"/>
          </a:solidFill>
        </p:spPr>
        <p:txBody>
          <a:bodyPr wrap="square" lIns="0" tIns="0" rIns="0" bIns="0" rtlCol="0"/>
          <a:lstStyle/>
          <a:p>
            <a:endParaRPr dirty="0"/>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sp>
        <p:nvSpPr>
          <p:cNvPr id="4" name="TextBox 3">
            <a:extLst>
              <a:ext uri="{FF2B5EF4-FFF2-40B4-BE49-F238E27FC236}">
                <a16:creationId xmlns:a16="http://schemas.microsoft.com/office/drawing/2014/main" id="{CF8F50F9-71CC-F4AB-C811-AE70B59AAF62}"/>
              </a:ext>
            </a:extLst>
          </p:cNvPr>
          <p:cNvSpPr txBox="1"/>
          <p:nvPr/>
        </p:nvSpPr>
        <p:spPr>
          <a:xfrm>
            <a:off x="190500" y="1320069"/>
            <a:ext cx="11811000" cy="2814617"/>
          </a:xfrm>
          <a:prstGeom prst="rect">
            <a:avLst/>
          </a:prstGeom>
          <a:noFill/>
        </p:spPr>
        <p:txBody>
          <a:bodyPr wrap="square" rtlCol="0">
            <a:spAutoFit/>
          </a:bodyPr>
          <a:lstStyle/>
          <a:p>
            <a:pPr>
              <a:lnSpc>
                <a:spcPct val="150000"/>
              </a:lnSpc>
            </a:pPr>
            <a:r>
              <a:rPr lang="en-US" sz="2000" b="1" dirty="0"/>
              <a:t>OUTLIER TREATMENT</a:t>
            </a:r>
          </a:p>
          <a:p>
            <a:pPr marL="285750" indent="-285750">
              <a:lnSpc>
                <a:spcPct val="150000"/>
              </a:lnSpc>
              <a:buFont typeface="Arial" panose="020B0604020202020204" pitchFamily="34" charset="0"/>
              <a:buChar char="•"/>
            </a:pPr>
            <a:r>
              <a:rPr lang="en-IN" sz="2000" dirty="0"/>
              <a:t>I have analysed almost all the numerical columns for outliers</a:t>
            </a:r>
          </a:p>
          <a:p>
            <a:pPr marL="285750" indent="-285750">
              <a:lnSpc>
                <a:spcPct val="150000"/>
              </a:lnSpc>
              <a:buFont typeface="Arial" panose="020B0604020202020204" pitchFamily="34" charset="0"/>
              <a:buChar char="•"/>
            </a:pPr>
            <a:r>
              <a:rPr lang="en-IN" sz="2000" dirty="0"/>
              <a:t>I have used box plot in order to visualize the outliers.</a:t>
            </a:r>
          </a:p>
          <a:p>
            <a:pPr marL="285750" indent="-285750">
              <a:lnSpc>
                <a:spcPct val="150000"/>
              </a:lnSpc>
              <a:buFont typeface="Arial" panose="020B0604020202020204" pitchFamily="34" charset="0"/>
              <a:buChar char="•"/>
            </a:pPr>
            <a:r>
              <a:rPr lang="en-IN" sz="2000" dirty="0"/>
              <a:t>I found some outliers in columns like ‘</a:t>
            </a:r>
            <a:r>
              <a:rPr lang="en-IN" sz="2000" dirty="0" err="1"/>
              <a:t>TotalVisits</a:t>
            </a:r>
            <a:r>
              <a:rPr lang="en-IN" sz="2000" dirty="0"/>
              <a:t>’ and 'Page Views Per Visit’ which I dropped at appropriate values.</a:t>
            </a:r>
          </a:p>
          <a:p>
            <a:pPr marL="285750" indent="-285750">
              <a:lnSpc>
                <a:spcPct val="150000"/>
              </a:lnSpc>
              <a:buFont typeface="Arial" panose="020B0604020202020204" pitchFamily="34" charset="0"/>
              <a:buChar char="•"/>
            </a:pPr>
            <a:endParaRPr lang="en-IN" sz="2000" dirty="0"/>
          </a:p>
        </p:txBody>
      </p:sp>
      <p:pic>
        <p:nvPicPr>
          <p:cNvPr id="5" name="Picture 4">
            <a:extLst>
              <a:ext uri="{FF2B5EF4-FFF2-40B4-BE49-F238E27FC236}">
                <a16:creationId xmlns:a16="http://schemas.microsoft.com/office/drawing/2014/main" id="{026691A9-D2E2-6F83-EA8E-1D5F23B5D344}"/>
              </a:ext>
            </a:extLst>
          </p:cNvPr>
          <p:cNvPicPr>
            <a:picLocks noChangeAspect="1"/>
          </p:cNvPicPr>
          <p:nvPr/>
        </p:nvPicPr>
        <p:blipFill>
          <a:blip r:embed="rId2"/>
          <a:stretch>
            <a:fillRect/>
          </a:stretch>
        </p:blipFill>
        <p:spPr>
          <a:xfrm>
            <a:off x="609600" y="3886201"/>
            <a:ext cx="3440318" cy="1873886"/>
          </a:xfrm>
          <a:prstGeom prst="rect">
            <a:avLst/>
          </a:prstGeom>
        </p:spPr>
      </p:pic>
      <p:pic>
        <p:nvPicPr>
          <p:cNvPr id="6" name="Picture 5">
            <a:extLst>
              <a:ext uri="{FF2B5EF4-FFF2-40B4-BE49-F238E27FC236}">
                <a16:creationId xmlns:a16="http://schemas.microsoft.com/office/drawing/2014/main" id="{4E9029F9-4A2F-FB65-914B-389C5148BD04}"/>
              </a:ext>
            </a:extLst>
          </p:cNvPr>
          <p:cNvPicPr>
            <a:picLocks noChangeAspect="1"/>
          </p:cNvPicPr>
          <p:nvPr/>
        </p:nvPicPr>
        <p:blipFill>
          <a:blip r:embed="rId3"/>
          <a:stretch>
            <a:fillRect/>
          </a:stretch>
        </p:blipFill>
        <p:spPr>
          <a:xfrm>
            <a:off x="8238320" y="3938118"/>
            <a:ext cx="3385025" cy="1770052"/>
          </a:xfrm>
          <a:prstGeom prst="rect">
            <a:avLst/>
          </a:prstGeom>
        </p:spPr>
      </p:pic>
      <p:pic>
        <p:nvPicPr>
          <p:cNvPr id="7" name="Picture 6">
            <a:extLst>
              <a:ext uri="{FF2B5EF4-FFF2-40B4-BE49-F238E27FC236}">
                <a16:creationId xmlns:a16="http://schemas.microsoft.com/office/drawing/2014/main" id="{04D22962-CD3E-2EA9-0D68-E0D341E9E1D9}"/>
              </a:ext>
            </a:extLst>
          </p:cNvPr>
          <p:cNvPicPr>
            <a:picLocks noChangeAspect="1"/>
          </p:cNvPicPr>
          <p:nvPr/>
        </p:nvPicPr>
        <p:blipFill>
          <a:blip r:embed="rId4"/>
          <a:stretch>
            <a:fillRect/>
          </a:stretch>
        </p:blipFill>
        <p:spPr>
          <a:xfrm>
            <a:off x="4331834" y="3886201"/>
            <a:ext cx="3528332" cy="1873886"/>
          </a:xfrm>
          <a:prstGeom prst="rect">
            <a:avLst/>
          </a:prstGeom>
        </p:spPr>
      </p:pic>
    </p:spTree>
    <p:extLst>
      <p:ext uri="{BB962C8B-B14F-4D97-AF65-F5344CB8AC3E}">
        <p14:creationId xmlns:p14="http://schemas.microsoft.com/office/powerpoint/2010/main" val="243727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5314"/>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a:t>
            </a:r>
            <a:r>
              <a:rPr spc="-75" dirty="0"/>
              <a:t>:</a:t>
            </a:r>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sp>
        <p:nvSpPr>
          <p:cNvPr id="4" name="TextBox 3">
            <a:extLst>
              <a:ext uri="{FF2B5EF4-FFF2-40B4-BE49-F238E27FC236}">
                <a16:creationId xmlns:a16="http://schemas.microsoft.com/office/drawing/2014/main" id="{CF8F50F9-71CC-F4AB-C811-AE70B59AAF62}"/>
              </a:ext>
            </a:extLst>
          </p:cNvPr>
          <p:cNvSpPr txBox="1"/>
          <p:nvPr/>
        </p:nvSpPr>
        <p:spPr>
          <a:xfrm>
            <a:off x="0" y="695557"/>
            <a:ext cx="11811000" cy="1342034"/>
          </a:xfrm>
          <a:prstGeom prst="rect">
            <a:avLst/>
          </a:prstGeom>
          <a:noFill/>
        </p:spPr>
        <p:txBody>
          <a:bodyPr wrap="square" rtlCol="0">
            <a:spAutoFit/>
          </a:bodyPr>
          <a:lstStyle/>
          <a:p>
            <a:pPr>
              <a:lnSpc>
                <a:spcPct val="150000"/>
              </a:lnSpc>
            </a:pPr>
            <a:r>
              <a:rPr lang="en-US" sz="2000" b="1" dirty="0">
                <a:latin typeface="+mj-lt"/>
              </a:rPr>
              <a:t>UNIVARIATE ANALYSIS:</a:t>
            </a:r>
          </a:p>
          <a:p>
            <a:pPr marL="342900" indent="-342900">
              <a:lnSpc>
                <a:spcPct val="150000"/>
              </a:lnSpc>
              <a:buFont typeface="Arial" panose="020B0604020202020204" pitchFamily="34" charset="0"/>
              <a:buChar char="•"/>
            </a:pPr>
            <a:r>
              <a:rPr lang="en-US" dirty="0"/>
              <a:t>For Univariate Analysis I have tried to plot count plots for categorical variables and Histogram plot for each major numerical variable. Some examples are listed below. Some of the important visuals are show below.</a:t>
            </a:r>
          </a:p>
        </p:txBody>
      </p:sp>
      <p:pic>
        <p:nvPicPr>
          <p:cNvPr id="6" name="Picture 5">
            <a:extLst>
              <a:ext uri="{FF2B5EF4-FFF2-40B4-BE49-F238E27FC236}">
                <a16:creationId xmlns:a16="http://schemas.microsoft.com/office/drawing/2014/main" id="{CE9E3B87-4197-64B9-4301-BD0E29AA253F}"/>
              </a:ext>
            </a:extLst>
          </p:cNvPr>
          <p:cNvPicPr>
            <a:picLocks noChangeAspect="1"/>
          </p:cNvPicPr>
          <p:nvPr/>
        </p:nvPicPr>
        <p:blipFill>
          <a:blip r:embed="rId2"/>
          <a:stretch>
            <a:fillRect/>
          </a:stretch>
        </p:blipFill>
        <p:spPr>
          <a:xfrm>
            <a:off x="457200" y="2111194"/>
            <a:ext cx="4419600" cy="4206322"/>
          </a:xfrm>
          <a:prstGeom prst="rect">
            <a:avLst/>
          </a:prstGeom>
        </p:spPr>
      </p:pic>
      <p:pic>
        <p:nvPicPr>
          <p:cNvPr id="11" name="Picture 10">
            <a:extLst>
              <a:ext uri="{FF2B5EF4-FFF2-40B4-BE49-F238E27FC236}">
                <a16:creationId xmlns:a16="http://schemas.microsoft.com/office/drawing/2014/main" id="{41A79D64-8C46-E23A-AD52-6F37D3BA5F8A}"/>
              </a:ext>
            </a:extLst>
          </p:cNvPr>
          <p:cNvPicPr>
            <a:picLocks noChangeAspect="1"/>
          </p:cNvPicPr>
          <p:nvPr/>
        </p:nvPicPr>
        <p:blipFill>
          <a:blip r:embed="rId3"/>
          <a:stretch>
            <a:fillRect/>
          </a:stretch>
        </p:blipFill>
        <p:spPr>
          <a:xfrm>
            <a:off x="5715000" y="2174573"/>
            <a:ext cx="4800600" cy="4479099"/>
          </a:xfrm>
          <a:prstGeom prst="rect">
            <a:avLst/>
          </a:prstGeom>
        </p:spPr>
      </p:pic>
    </p:spTree>
    <p:extLst>
      <p:ext uri="{BB962C8B-B14F-4D97-AF65-F5344CB8AC3E}">
        <p14:creationId xmlns:p14="http://schemas.microsoft.com/office/powerpoint/2010/main" val="109051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5314"/>
            <a:ext cx="12192000" cy="623889"/>
          </a:xfrm>
          <a:prstGeom prst="rect">
            <a:avLst/>
          </a:prstGeom>
        </p:spPr>
        <p:txBody>
          <a:bodyPr vert="horz" wrap="square" lIns="0" tIns="145415" rIns="0" bIns="0" rtlCol="0">
            <a:spAutoFit/>
          </a:bodyPr>
          <a:lstStyle/>
          <a:p>
            <a:pPr marL="636270">
              <a:lnSpc>
                <a:spcPct val="100000"/>
              </a:lnSpc>
              <a:spcBef>
                <a:spcPts val="1145"/>
              </a:spcBef>
            </a:pPr>
            <a:r>
              <a:rPr lang="en-US" spc="-55" dirty="0"/>
              <a:t>Analysis Approach</a:t>
            </a:r>
            <a:r>
              <a:rPr spc="-75" dirty="0"/>
              <a:t>:</a:t>
            </a:r>
          </a:p>
        </p:txBody>
      </p:sp>
      <p:sp>
        <p:nvSpPr>
          <p:cNvPr id="3" name="object 3"/>
          <p:cNvSpPr/>
          <p:nvPr/>
        </p:nvSpPr>
        <p:spPr>
          <a:xfrm>
            <a:off x="0" y="846268"/>
            <a:ext cx="12192000" cy="462915"/>
          </a:xfrm>
          <a:custGeom>
            <a:avLst/>
            <a:gdLst/>
            <a:ahLst/>
            <a:cxnLst/>
            <a:rect l="l" t="t" r="r" b="b"/>
            <a:pathLst>
              <a:path w="12192000" h="462915">
                <a:moveTo>
                  <a:pt x="12192000" y="0"/>
                </a:moveTo>
                <a:lnTo>
                  <a:pt x="0" y="0"/>
                </a:lnTo>
                <a:lnTo>
                  <a:pt x="0" y="462578"/>
                </a:lnTo>
                <a:lnTo>
                  <a:pt x="12192000" y="462578"/>
                </a:lnTo>
                <a:lnTo>
                  <a:pt x="12192000" y="0"/>
                </a:lnTo>
                <a:close/>
              </a:path>
            </a:pathLst>
          </a:custGeom>
          <a:solidFill>
            <a:srgbClr val="E72D40"/>
          </a:solidFill>
        </p:spPr>
        <p:txBody>
          <a:bodyPr wrap="square" lIns="0" tIns="0" rIns="0" bIns="0" rtlCol="0"/>
          <a:lstStyle/>
          <a:p>
            <a:endParaRPr dirty="0"/>
          </a:p>
        </p:txBody>
      </p:sp>
      <p:sp>
        <p:nvSpPr>
          <p:cNvPr id="8" name="object 8"/>
          <p:cNvSpPr/>
          <p:nvPr/>
        </p:nvSpPr>
        <p:spPr>
          <a:xfrm>
            <a:off x="4025619" y="1624628"/>
            <a:ext cx="26670" cy="31115"/>
          </a:xfrm>
          <a:custGeom>
            <a:avLst/>
            <a:gdLst/>
            <a:ahLst/>
            <a:cxnLst/>
            <a:rect l="l" t="t" r="r" b="b"/>
            <a:pathLst>
              <a:path w="26670" h="31114">
                <a:moveTo>
                  <a:pt x="12454" y="0"/>
                </a:moveTo>
                <a:lnTo>
                  <a:pt x="6214" y="2834"/>
                </a:lnTo>
                <a:lnTo>
                  <a:pt x="3031" y="11318"/>
                </a:lnTo>
                <a:lnTo>
                  <a:pt x="2797" y="12007"/>
                </a:lnTo>
                <a:lnTo>
                  <a:pt x="0" y="21334"/>
                </a:lnTo>
                <a:lnTo>
                  <a:pt x="3249" y="27371"/>
                </a:lnTo>
                <a:lnTo>
                  <a:pt x="14704" y="30806"/>
                </a:lnTo>
                <a:lnTo>
                  <a:pt x="20739" y="27557"/>
                </a:lnTo>
                <a:lnTo>
                  <a:pt x="23330" y="18920"/>
                </a:lnTo>
                <a:lnTo>
                  <a:pt x="23538" y="18229"/>
                </a:lnTo>
                <a:lnTo>
                  <a:pt x="26485" y="10443"/>
                </a:lnTo>
                <a:lnTo>
                  <a:pt x="23651" y="4201"/>
                </a:lnTo>
                <a:lnTo>
                  <a:pt x="12454" y="0"/>
                </a:lnTo>
                <a:close/>
              </a:path>
              <a:path w="26670" h="31114">
                <a:moveTo>
                  <a:pt x="23435" y="18570"/>
                </a:moveTo>
                <a:lnTo>
                  <a:pt x="23304" y="18920"/>
                </a:lnTo>
                <a:lnTo>
                  <a:pt x="23435" y="18570"/>
                </a:lnTo>
                <a:close/>
              </a:path>
              <a:path w="26670" h="31114">
                <a:moveTo>
                  <a:pt x="23563" y="18229"/>
                </a:moveTo>
                <a:lnTo>
                  <a:pt x="23435" y="18570"/>
                </a:lnTo>
                <a:lnTo>
                  <a:pt x="23563" y="18229"/>
                </a:lnTo>
                <a:close/>
              </a:path>
            </a:pathLst>
          </a:custGeom>
          <a:solidFill>
            <a:srgbClr val="000000"/>
          </a:solidFill>
        </p:spPr>
        <p:txBody>
          <a:bodyPr wrap="square" lIns="0" tIns="0" rIns="0" bIns="0" rtlCol="0"/>
          <a:lstStyle/>
          <a:p>
            <a:endParaRPr/>
          </a:p>
        </p:txBody>
      </p:sp>
      <p:pic>
        <p:nvPicPr>
          <p:cNvPr id="6" name="Picture 5">
            <a:extLst>
              <a:ext uri="{FF2B5EF4-FFF2-40B4-BE49-F238E27FC236}">
                <a16:creationId xmlns:a16="http://schemas.microsoft.com/office/drawing/2014/main" id="{1A4AEAA2-B625-2D7B-49F5-A8C49CB057AF}"/>
              </a:ext>
            </a:extLst>
          </p:cNvPr>
          <p:cNvPicPr>
            <a:picLocks noChangeAspect="1"/>
          </p:cNvPicPr>
          <p:nvPr/>
        </p:nvPicPr>
        <p:blipFill>
          <a:blip r:embed="rId2"/>
          <a:stretch>
            <a:fillRect/>
          </a:stretch>
        </p:blipFill>
        <p:spPr>
          <a:xfrm>
            <a:off x="255270" y="1686858"/>
            <a:ext cx="4926330" cy="4485342"/>
          </a:xfrm>
          <a:prstGeom prst="rect">
            <a:avLst/>
          </a:prstGeom>
        </p:spPr>
      </p:pic>
      <p:pic>
        <p:nvPicPr>
          <p:cNvPr id="9" name="Picture 8">
            <a:extLst>
              <a:ext uri="{FF2B5EF4-FFF2-40B4-BE49-F238E27FC236}">
                <a16:creationId xmlns:a16="http://schemas.microsoft.com/office/drawing/2014/main" id="{B11E26F5-69BF-897C-0C61-C547515CF9B6}"/>
              </a:ext>
            </a:extLst>
          </p:cNvPr>
          <p:cNvPicPr>
            <a:picLocks noChangeAspect="1"/>
          </p:cNvPicPr>
          <p:nvPr/>
        </p:nvPicPr>
        <p:blipFill>
          <a:blip r:embed="rId3"/>
          <a:stretch>
            <a:fillRect/>
          </a:stretch>
        </p:blipFill>
        <p:spPr>
          <a:xfrm>
            <a:off x="6096000" y="1686858"/>
            <a:ext cx="4926330" cy="4680525"/>
          </a:xfrm>
          <a:prstGeom prst="rect">
            <a:avLst/>
          </a:prstGeom>
        </p:spPr>
      </p:pic>
    </p:spTree>
    <p:extLst>
      <p:ext uri="{BB962C8B-B14F-4D97-AF65-F5344CB8AC3E}">
        <p14:creationId xmlns:p14="http://schemas.microsoft.com/office/powerpoint/2010/main" val="665311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3859</TotalTime>
  <Words>1344</Words>
  <Application>Microsoft Office PowerPoint</Application>
  <PresentationFormat>Widescreen</PresentationFormat>
  <Paragraphs>101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Microsoft Sans Serif</vt:lpstr>
      <vt:lpstr>Söhne</vt:lpstr>
      <vt:lpstr>Office Theme</vt:lpstr>
      <vt:lpstr>PowerPoint Presentation</vt:lpstr>
      <vt:lpstr>Problem Statement:</vt:lpstr>
      <vt:lpstr>Overall Solution Steps:</vt:lpstr>
      <vt:lpstr>Analysis Approach(Preliminary Checks and Manipulation)</vt:lpstr>
      <vt:lpstr>Analysis Approach:</vt:lpstr>
      <vt:lpstr>Analysis Approach:</vt:lpstr>
      <vt:lpstr>Analysis Approach (Exploratory Data Analysis) :</vt:lpstr>
      <vt:lpstr>Analysis Approach:</vt:lpstr>
      <vt:lpstr>Analysis Approach:</vt:lpstr>
      <vt:lpstr>Analysis Approach:</vt:lpstr>
      <vt:lpstr>Analysis Approach:</vt:lpstr>
      <vt:lpstr>Analysis Approach:</vt:lpstr>
      <vt:lpstr>Analysis Approach:</vt:lpstr>
      <vt:lpstr>Analysis Approach:</vt:lpstr>
      <vt:lpstr>Analysis Approach:</vt:lpstr>
      <vt:lpstr>Analysis Approach:</vt:lpstr>
      <vt:lpstr>Analysis Approach:</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Kulmeet Singh Dusaj</cp:lastModifiedBy>
  <cp:revision>9</cp:revision>
  <dcterms:created xsi:type="dcterms:W3CDTF">2023-09-24T11:47:23Z</dcterms:created>
  <dcterms:modified xsi:type="dcterms:W3CDTF">2024-01-14T14:44:51Z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2023-03-06T00:00:00Z</vt:filetime>
  </property>
  <property fmtid="{D5CDD505-2E9C-101B-9397-08002B2CF9AE}" pid="3" name="LastSaved">
    <vt:filetime>2023-09-24T00:00:00Z</vt:filetime>
  </property>
</Properties>
</file>