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8C93-5674-4AF2-9D2A-45C3FFEF1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AB55E-47BF-45F3-91B5-0769C6E07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C0070-B820-4178-89BC-838D2D38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939A-C978-461E-86F5-7329A1BE66F6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DF46E-A31F-47E0-B070-BDBAE7CE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AF53E-A9D9-4BF5-BA99-52526A6C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C461-0AB6-4EC0-A5F9-F3F4B6E19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46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8F3E-C5EB-4184-ACC3-AB9ADB81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57BE-15F7-443F-BE43-474051122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50CB9-D3ED-43AA-8197-34837B62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939A-C978-461E-86F5-7329A1BE66F6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D0834-376F-4F0A-9340-64F4F83E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E7FA2-2745-4EDC-B5C8-11D2AF9C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C461-0AB6-4EC0-A5F9-F3F4B6E19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38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5D6A1-F73F-4BC6-8063-8E27DAA7A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7EB8A-E0D7-4E73-A3BD-E7DA34114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133C6-79F5-4C8B-B339-3B286C48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939A-C978-461E-86F5-7329A1BE66F6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EF04F-8B47-4597-A865-C60C45FA5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DF7C4-D370-4A21-9CA3-7AF204F2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C461-0AB6-4EC0-A5F9-F3F4B6E19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3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42D5-0FA0-479E-B3A4-8FA160090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DAA55-5480-471A-BE56-3DFA518A1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1620C-43BE-4E55-8524-733AE5571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939A-C978-461E-86F5-7329A1BE66F6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D2BF7-3142-495D-8A89-5D5243DA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A6298-4944-481E-A97D-F11E1E40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C461-0AB6-4EC0-A5F9-F3F4B6E19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79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F508-1734-4BB9-83A4-BCB92959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96D24-12F2-4D1D-83A5-2AE93D6E5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86D32-2198-40ED-99C5-AA4212AA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939A-C978-461E-86F5-7329A1BE66F6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5532C-54E8-4F41-95EC-CF0F7778B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A83CE-2008-4C08-A8DF-823F39FE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C461-0AB6-4EC0-A5F9-F3F4B6E19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02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FD75-64B7-4B62-90F5-8A39FCF2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8A3CB-4BF6-497E-9CB9-58DD07FA6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3A2ED-5634-4725-B6F5-754884EBC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1F271-FC75-4561-95DD-72D8B0C8F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939A-C978-461E-86F5-7329A1BE66F6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59770-A2A2-43DB-95D9-38BCA7F5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6B5FC-8EFF-4CA1-85F2-8ED59602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C461-0AB6-4EC0-A5F9-F3F4B6E19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53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55D5-8C17-4CB5-95B0-DEEFD6D8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FCEB0-6D8B-4BD5-809D-B0D4FF7FE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E67B7-E6E0-443C-B2EC-6BA6D0177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D6546-B94A-423B-8B1F-03BB4077E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BDE9-FF5F-4AA1-B58D-0B39EB125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FABB2E-84B7-4C8E-9C04-B9CE1C09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939A-C978-461E-86F5-7329A1BE66F6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7BAB81-FC5E-42FF-BB98-3862424B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EE1D6-9F83-46D6-A4BF-E4F583E9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C461-0AB6-4EC0-A5F9-F3F4B6E19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11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42E5-3887-4C4D-9FF9-DFA26F62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1EE08-4BDE-4AB0-8142-C65188B3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939A-C978-461E-86F5-7329A1BE66F6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045DF-16D3-425E-A031-64775E30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3DECF-DC5F-43D6-9791-0F164AA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C461-0AB6-4EC0-A5F9-F3F4B6E19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87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1D445-EDCC-472C-925E-241BB4373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939A-C978-461E-86F5-7329A1BE66F6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C3689-6C8E-44B5-AE75-FBD30FEBB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0BA59-83D4-4306-B706-B04E13BC4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C461-0AB6-4EC0-A5F9-F3F4B6E19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46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3725-1720-40A6-864E-25F73CA03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C8831-A1E5-4E90-8C10-9853285F9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F87B4-5A76-4AD0-B226-4C73AE0BC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41F85-A977-416D-B883-8AC1B36E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939A-C978-461E-86F5-7329A1BE66F6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FE94C-C95F-4C73-B2B0-D36247B6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C029A-49B6-46E0-9E84-A9AAC0E0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C461-0AB6-4EC0-A5F9-F3F4B6E19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1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9868-7DB5-4611-A538-8CE556720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FF3F2C-7C49-492B-883F-D4A941F91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85DB6-A170-4BF0-8B1A-62B7DF941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015E5-8CD5-440D-8F4F-286E5798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939A-C978-461E-86F5-7329A1BE66F6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431F4-96A2-4EE1-8B76-52F1FA9D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02585-C3C3-4F3A-916F-D78290E8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C461-0AB6-4EC0-A5F9-F3F4B6E19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5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2C76B-5E28-4F7D-9D67-3EA66D94F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FD634-1E89-41F7-8E89-45505A289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97902-6900-4537-B7F9-F047565BE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E939A-C978-461E-86F5-7329A1BE66F6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01858-AF92-404E-8FEC-2CF0656B3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E29D6-BB62-496A-BDEA-4C3B9F6BD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5C461-0AB6-4EC0-A5F9-F3F4B6E19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32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DDFB-03FC-45B1-82F0-B22C9CBBC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Computer Organization</a:t>
            </a:r>
            <a:br>
              <a:rPr lang="en-IN" dirty="0"/>
            </a:br>
            <a:r>
              <a:rPr lang="en-IN" dirty="0"/>
              <a:t>TCS-404</a:t>
            </a:r>
            <a:br>
              <a:rPr lang="en-IN" dirty="0"/>
            </a:br>
            <a:r>
              <a:rPr lang="en-IN" dirty="0">
                <a:solidFill>
                  <a:srgbClr val="FF0000"/>
                </a:solidFill>
              </a:rPr>
              <a:t>Unit – I 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C6D1E-D965-4003-8215-DF020781C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sz="5400" dirty="0"/>
              <a:t>Introduction</a:t>
            </a:r>
          </a:p>
          <a:p>
            <a:r>
              <a:rPr lang="en-IN" sz="5400" dirty="0"/>
              <a:t>By:</a:t>
            </a:r>
          </a:p>
          <a:p>
            <a:r>
              <a:rPr lang="en-IN" sz="5400" dirty="0" err="1"/>
              <a:t>Dr.</a:t>
            </a:r>
            <a:r>
              <a:rPr lang="en-IN" sz="5400" dirty="0"/>
              <a:t> Gourav Verma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CC6E4-1CE5-4E29-9F6E-F5E0C4AF7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67B5-8AD0-4F1E-870B-17669E489577}" type="datetime1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41B03-DB93-4CCD-AAF3-0EA50689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                                            TCS 404                                    Unit-I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B8783-CC85-4DEB-9F5D-4137B936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4150-7C6E-4884-9232-ED97070B04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488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ADAB9E-C112-4C1B-9261-7A2961E30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13358"/>
            <a:ext cx="6156101" cy="3968885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D34FAF9-FBF1-4603-9F51-C35E09243C40}"/>
              </a:ext>
            </a:extLst>
          </p:cNvPr>
          <p:cNvSpPr txBox="1">
            <a:spLocks/>
          </p:cNvSpPr>
          <p:nvPr/>
        </p:nvSpPr>
        <p:spPr>
          <a:xfrm>
            <a:off x="0" y="294898"/>
            <a:ext cx="12192000" cy="577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Hardware for Addition and Subtraction of 2’s Complement  Integers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E9924C-B1CA-4C4D-9591-4F0E3C02D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549" y="1208166"/>
            <a:ext cx="6461379" cy="497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0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EB39-6BE3-4D72-A8D7-CEE3670A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Multiplication Algorithm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66405D-E327-4B50-9B2B-5671AFAA8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100EC6-EBE2-405D-90A2-2ADC9868F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32" y="1575649"/>
            <a:ext cx="9824861" cy="491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39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2E3AC7-FF9B-4E8C-9C86-FB8618935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244" y="1825625"/>
            <a:ext cx="6971511" cy="435133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47F6F41-8015-4395-AF8E-B2BF5125647F}"/>
              </a:ext>
            </a:extLst>
          </p:cNvPr>
          <p:cNvSpPr txBox="1">
            <a:spLocks/>
          </p:cNvSpPr>
          <p:nvPr/>
        </p:nvSpPr>
        <p:spPr>
          <a:xfrm>
            <a:off x="838200" y="1443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Multiplication Algorithm…</a:t>
            </a:r>
          </a:p>
        </p:txBody>
      </p:sp>
    </p:spTree>
    <p:extLst>
      <p:ext uri="{BB962C8B-B14F-4D97-AF65-F5344CB8AC3E}">
        <p14:creationId xmlns:p14="http://schemas.microsoft.com/office/powerpoint/2010/main" val="851251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217B2E-3935-45BE-8EAD-6341928EB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6820676" y="-23882"/>
            <a:ext cx="5371323" cy="688188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525F97B-3E5D-4B68-899B-5DECBD177069}"/>
              </a:ext>
            </a:extLst>
          </p:cNvPr>
          <p:cNvSpPr txBox="1">
            <a:spLocks/>
          </p:cNvSpPr>
          <p:nvPr/>
        </p:nvSpPr>
        <p:spPr>
          <a:xfrm>
            <a:off x="838200" y="1443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Multiplication Algorithm…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6596E1-6DBA-499C-950B-05007825706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466618" y="1638044"/>
            <a:ext cx="6338338" cy="40349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BD1D901-B417-41BB-8607-55E1AACF85A3}"/>
              </a:ext>
            </a:extLst>
          </p:cNvPr>
          <p:cNvSpPr/>
          <p:nvPr/>
        </p:nvSpPr>
        <p:spPr>
          <a:xfrm>
            <a:off x="9311148" y="2399071"/>
            <a:ext cx="324465" cy="16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435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A481C4-FB18-411E-A794-B0625CABD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lum bright="-20000" contrast="40000"/>
          </a:blip>
          <a:srcRect r="9548"/>
          <a:stretch/>
        </p:blipFill>
        <p:spPr>
          <a:xfrm>
            <a:off x="178745" y="1110635"/>
            <a:ext cx="6585949" cy="246299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A8067B4-63DC-4508-AFD9-C6F3B7CB4A98}"/>
              </a:ext>
            </a:extLst>
          </p:cNvPr>
          <p:cNvSpPr txBox="1">
            <a:spLocks/>
          </p:cNvSpPr>
          <p:nvPr/>
        </p:nvSpPr>
        <p:spPr>
          <a:xfrm>
            <a:off x="838200" y="1443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Booth’s Multiplication Algorithm…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3B85E1-242F-40EB-B2E3-A35D230424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-20000" contrast="40000"/>
          </a:blip>
          <a:srcRect r="21475"/>
          <a:stretch/>
        </p:blipFill>
        <p:spPr>
          <a:xfrm>
            <a:off x="7075133" y="0"/>
            <a:ext cx="4662777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06954E-FA8B-4493-AC34-6AFA117CD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19" y="3429000"/>
            <a:ext cx="6134199" cy="334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61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9F6F-A7AA-48AF-A2D3-FB52796C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Division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561125-DBE9-4A8D-8B4C-00292ADD8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975" y="1825625"/>
            <a:ext cx="9016050" cy="4351338"/>
          </a:xfrm>
        </p:spPr>
      </p:pic>
    </p:spTree>
    <p:extLst>
      <p:ext uri="{BB962C8B-B14F-4D97-AF65-F5344CB8AC3E}">
        <p14:creationId xmlns:p14="http://schemas.microsoft.com/office/powerpoint/2010/main" val="2869794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3E97-0AEB-4AE2-96FC-15315E98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88" y="500062"/>
            <a:ext cx="10515600" cy="1325563"/>
          </a:xfrm>
        </p:spPr>
        <p:txBody>
          <a:bodyPr/>
          <a:lstStyle/>
          <a:p>
            <a:r>
              <a:rPr lang="en-IN" dirty="0"/>
              <a:t>Division Algorithm…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CD671B-18B8-49FD-A576-9F8A6AB4A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0" y="12991"/>
            <a:ext cx="6270171" cy="68320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5E619A-2169-4339-B2E9-7954AE7B0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796" y="-12992"/>
            <a:ext cx="5417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18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4EEB-3D7E-46B7-B682-52649040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Floating Point Arithmetic Operation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CDF2E9-D66C-4A48-98F9-0A5863C00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5690" y="1690688"/>
            <a:ext cx="1030310" cy="4863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DC936F-107F-4DDF-9E89-D309A8B04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318" y="2395088"/>
            <a:ext cx="1828800" cy="3696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8F3AC6-367F-479C-9A06-A40FC27E47B0}"/>
              </a:ext>
            </a:extLst>
          </p:cNvPr>
          <p:cNvSpPr txBox="1"/>
          <p:nvPr/>
        </p:nvSpPr>
        <p:spPr>
          <a:xfrm>
            <a:off x="2264348" y="23950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F29E8A-CC3D-4645-9EC2-22D19E173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088" y="2395088"/>
            <a:ext cx="2833352" cy="4280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09B108-C64E-4B13-8543-1856DC149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718" y="3281430"/>
            <a:ext cx="2550017" cy="11348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19AE0F-583F-4F92-AC07-94F4119432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598" y="4416324"/>
            <a:ext cx="2395470" cy="13229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B178AD2-67FA-4493-9307-BB273CD43E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1088" y="4413847"/>
            <a:ext cx="2292439" cy="13229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48D5AC-EE3D-4735-AE24-710CB4D904D4}"/>
              </a:ext>
            </a:extLst>
          </p:cNvPr>
          <p:cNvSpPr txBox="1"/>
          <p:nvPr/>
        </p:nvSpPr>
        <p:spPr>
          <a:xfrm>
            <a:off x="5486400" y="5924939"/>
            <a:ext cx="164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Underflow case</a:t>
            </a:r>
          </a:p>
        </p:txBody>
      </p:sp>
    </p:spTree>
    <p:extLst>
      <p:ext uri="{BB962C8B-B14F-4D97-AF65-F5344CB8AC3E}">
        <p14:creationId xmlns:p14="http://schemas.microsoft.com/office/powerpoint/2010/main" val="2209306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368DB9-2345-400B-A054-45CC88602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15269"/>
            <a:ext cx="6144381" cy="435133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83EC658-A490-4831-A677-9F711DDFD6F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Floating Point Arithmetic Operation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3644C9-C6E9-43BA-A623-32F2BA486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43088"/>
            <a:ext cx="3889420" cy="4669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46AB94-6EA6-4F59-A89C-276C91894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408" y="2356821"/>
            <a:ext cx="5125792" cy="214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76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5E8F71-88AE-476E-B0D0-DA319F6B9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24" b="9931"/>
          <a:stretch/>
        </p:blipFill>
        <p:spPr>
          <a:xfrm>
            <a:off x="2772697" y="0"/>
            <a:ext cx="6774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6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C4875-1C28-4721-9B32-68E11049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B4314-1FEB-43A9-A6B6-E43F4D5B4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CIDFont+F1"/>
              </a:rPr>
              <a:t>Data Representation in Computer Systems: </a:t>
            </a:r>
          </a:p>
          <a:p>
            <a:pPr algn="l">
              <a:buFont typeface="Symbol" panose="05050102010706020507" pitchFamily="18" charset="2"/>
              <a:buChar char="Þ"/>
            </a:pPr>
            <a:r>
              <a:rPr lang="en-US" sz="1800" b="0" i="0" u="none" strike="noStrike" baseline="0" dirty="0">
                <a:latin typeface="CIDFont+F1"/>
              </a:rPr>
              <a:t>Signed Integer Representation,</a:t>
            </a:r>
          </a:p>
          <a:p>
            <a:pPr algn="l">
              <a:buFont typeface="Symbol" panose="05050102010706020507" pitchFamily="18" charset="2"/>
              <a:buChar char="Þ"/>
            </a:pPr>
            <a:r>
              <a:rPr lang="en-US" sz="1800" b="0" i="0" u="none" strike="noStrike" baseline="0" dirty="0">
                <a:latin typeface="CIDFont+F1"/>
              </a:rPr>
              <a:t> Complement Systems: One’s complement and Two’s complement, </a:t>
            </a:r>
          </a:p>
          <a:p>
            <a:pPr algn="l">
              <a:buFont typeface="Symbol" panose="05050102010706020507" pitchFamily="18" charset="2"/>
              <a:buChar char="Þ"/>
            </a:pPr>
            <a:r>
              <a:rPr lang="en-US" sz="1800" b="0" i="0" u="none" strike="noStrike" baseline="0" dirty="0">
                <a:latin typeface="CIDFont+F1"/>
              </a:rPr>
              <a:t>Addition and Subtraction using signed numbers, </a:t>
            </a:r>
          </a:p>
          <a:p>
            <a:pPr algn="l">
              <a:buFont typeface="Symbol" panose="05050102010706020507" pitchFamily="18" charset="2"/>
              <a:buChar char="Þ"/>
            </a:pPr>
            <a:r>
              <a:rPr lang="en-US" sz="1800" b="0" i="0" u="none" strike="noStrike" baseline="0" dirty="0">
                <a:latin typeface="CIDFont+F1"/>
              </a:rPr>
              <a:t>Multiplication of Positive Numbers,</a:t>
            </a:r>
          </a:p>
          <a:p>
            <a:pPr algn="l">
              <a:buFont typeface="Symbol" panose="05050102010706020507" pitchFamily="18" charset="2"/>
              <a:buChar char="Þ"/>
            </a:pPr>
            <a:r>
              <a:rPr lang="en-US" sz="1800" b="0" i="0" u="none" strike="noStrike" baseline="0" dirty="0">
                <a:latin typeface="CIDFont+F1"/>
              </a:rPr>
              <a:t> Signed Operand Multiplication, </a:t>
            </a:r>
          </a:p>
          <a:p>
            <a:pPr algn="l">
              <a:buFont typeface="Symbol" panose="05050102010706020507" pitchFamily="18" charset="2"/>
              <a:buChar char="Þ"/>
            </a:pPr>
            <a:r>
              <a:rPr lang="en-US" sz="1800" b="0" i="0" u="none" strike="noStrike" baseline="0" dirty="0">
                <a:latin typeface="CIDFont+F1"/>
              </a:rPr>
              <a:t>Integer Division;</a:t>
            </a:r>
          </a:p>
          <a:p>
            <a:pPr algn="l">
              <a:buFont typeface="Symbol" panose="05050102010706020507" pitchFamily="18" charset="2"/>
              <a:buChar char="Þ"/>
            </a:pPr>
            <a:r>
              <a:rPr lang="en-US" sz="1800" b="0" i="0" u="none" strike="noStrike" baseline="0" dirty="0">
                <a:latin typeface="CIDFont+F1"/>
              </a:rPr>
              <a:t>Floating Point Representation, , </a:t>
            </a:r>
          </a:p>
          <a:p>
            <a:pPr algn="l">
              <a:buFont typeface="Symbol" panose="05050102010706020507" pitchFamily="18" charset="2"/>
              <a:buChar char="Þ"/>
            </a:pPr>
            <a:r>
              <a:rPr lang="en-US" sz="1800" b="0" i="0" u="none" strike="noStrike" baseline="0" dirty="0">
                <a:latin typeface="CIDFont+F1"/>
              </a:rPr>
              <a:t>The IEEE-754 Floating Point </a:t>
            </a:r>
            <a:r>
              <a:rPr lang="en-US" sz="1800" b="0" i="0" u="none" strike="noStrike" baseline="0" dirty="0" err="1">
                <a:latin typeface="CIDFont+F1"/>
              </a:rPr>
              <a:t>Standard,Floating</a:t>
            </a:r>
            <a:r>
              <a:rPr lang="en-US" sz="1800" b="0" i="0" u="none" strike="noStrike" baseline="0" dirty="0">
                <a:latin typeface="CIDFont+F1"/>
              </a:rPr>
              <a:t> Point Arithmetic, Floating Point Errors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8706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1EEAD17-0E6A-46A1-B079-EE2691F17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431" y="0"/>
            <a:ext cx="3421301" cy="6858000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1AB49E8-5C2D-4F92-B82B-533245A80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6948" y="2252721"/>
            <a:ext cx="4018208" cy="212063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A7FE953-E8D5-4EBB-85AC-93B073434A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Floating Point</a:t>
            </a:r>
            <a:br>
              <a:rPr lang="en-IN" b="1" dirty="0"/>
            </a:br>
            <a:r>
              <a:rPr lang="en-IN" b="1" dirty="0"/>
              <a:t> Multiplication Operation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A24BA1-4AD3-4680-B98F-FBF32C1BE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96" y="1345227"/>
            <a:ext cx="9040969" cy="4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27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7106-B06B-40FA-B035-ADD6DA31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Floating Point</a:t>
            </a:r>
            <a:br>
              <a:rPr lang="en-IN" b="1" dirty="0"/>
            </a:br>
            <a:r>
              <a:rPr lang="en-IN" b="1" dirty="0"/>
              <a:t>Division Operation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0FE8BB-9A64-4950-958D-E385DBF65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53" y="1845724"/>
            <a:ext cx="7675808" cy="4669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55A9B8-685B-46BC-8688-816DF58E8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53" y="2435031"/>
            <a:ext cx="6027313" cy="797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C3BC20-4483-4025-87B0-AC830AB61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53" y="3355078"/>
            <a:ext cx="3940935" cy="126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67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28C1-05B7-40E6-86F4-C4424D52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17066E-E581-45A0-8782-64273EA33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523" t="7177" b="8966"/>
          <a:stretch/>
        </p:blipFill>
        <p:spPr>
          <a:xfrm>
            <a:off x="2438400" y="365125"/>
            <a:ext cx="6105832" cy="6469626"/>
          </a:xfrm>
        </p:spPr>
      </p:pic>
    </p:spTree>
    <p:extLst>
      <p:ext uri="{BB962C8B-B14F-4D97-AF65-F5344CB8AC3E}">
        <p14:creationId xmlns:p14="http://schemas.microsoft.com/office/powerpoint/2010/main" val="4025790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951-57B2-43A8-B1E0-35E15896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IEEE-754 Floating Point Standard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641428-10B9-4E7B-AAC6-04DE67787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6637176" y="2255280"/>
            <a:ext cx="5306096" cy="29636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FCC5D7-8494-41E7-9FAA-EA4C0CE8F29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20203" y="1418702"/>
            <a:ext cx="5975797" cy="380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04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6C59-0568-49CE-871D-1E115DA1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D8180-7A6E-4BC3-BFB3-611263547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binary floating-point representations follow the IEEE-754 standard. The data type float uses IEEE 32-bit single precision format and the data type double uses IEEE 64-bit double precision format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20DC44-DAAD-4441-ABC4-F8A66AF8B44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810139" y="3218764"/>
            <a:ext cx="8024326" cy="344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43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6EFB-F4AB-4300-A0E2-1C2531C7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7C04BB-E7A4-4FFD-92CB-0FF209AD9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684639" y="1920236"/>
            <a:ext cx="5280338" cy="38262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008C81-355A-44BD-83C9-3BC8078B0EC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6227025" y="1868355"/>
            <a:ext cx="5383369" cy="387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60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805E-57E9-4796-AE80-1E0E0ED31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863"/>
          </a:xfrm>
        </p:spPr>
        <p:txBody>
          <a:bodyPr>
            <a:normAutofit/>
          </a:bodyPr>
          <a:lstStyle/>
          <a:p>
            <a:pPr algn="ctr"/>
            <a:r>
              <a:rPr lang="en-IN" sz="3200" b="0" i="0" u="none" strike="noStrike" baseline="0" dirty="0">
                <a:solidFill>
                  <a:srgbClr val="00008C"/>
                </a:solidFill>
                <a:latin typeface="CMBX12"/>
              </a:rPr>
              <a:t>Single Precession Normalized Number</a:t>
            </a:r>
            <a:endParaRPr lang="en-IN" sz="6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0245B3-CEC8-477E-879B-9047AEBD4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838200" y="1690688"/>
            <a:ext cx="10515600" cy="5167312"/>
          </a:xfrm>
        </p:spPr>
      </p:pic>
    </p:spTree>
    <p:extLst>
      <p:ext uri="{BB962C8B-B14F-4D97-AF65-F5344CB8AC3E}">
        <p14:creationId xmlns:p14="http://schemas.microsoft.com/office/powerpoint/2010/main" val="1788148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1F86-A1D4-466A-BD67-FC056FCA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6F724F-3FEF-4C5E-B005-119F32633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838200" y="1690688"/>
            <a:ext cx="10515600" cy="5083737"/>
          </a:xfrm>
        </p:spPr>
      </p:pic>
    </p:spTree>
    <p:extLst>
      <p:ext uri="{BB962C8B-B14F-4D97-AF65-F5344CB8AC3E}">
        <p14:creationId xmlns:p14="http://schemas.microsoft.com/office/powerpoint/2010/main" val="3102212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D06917-4919-4F59-9D37-70C63F4B9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623146" y="91212"/>
            <a:ext cx="8945708" cy="6766788"/>
          </a:xfrm>
        </p:spPr>
      </p:pic>
    </p:spTree>
    <p:extLst>
      <p:ext uri="{BB962C8B-B14F-4D97-AF65-F5344CB8AC3E}">
        <p14:creationId xmlns:p14="http://schemas.microsoft.com/office/powerpoint/2010/main" val="3784830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107E18-CAFE-4FC9-A77E-3267FD1E24D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934065" y="41545"/>
            <a:ext cx="10156722" cy="645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A2FD1-586D-4C66-81AF-E6DE4620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b="1" dirty="0"/>
              <a:t>Signed Integer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2FEB-A80F-4D3D-BB94-DBD8DD192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1353800" cy="492973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Consider an n-bit vector</a:t>
            </a:r>
          </a:p>
          <a:p>
            <a:pPr lvl="1"/>
            <a:r>
              <a:rPr lang="en-IN" dirty="0"/>
              <a:t>B = b</a:t>
            </a:r>
            <a:r>
              <a:rPr lang="en-IN" baseline="-25000" dirty="0"/>
              <a:t>n−1</a:t>
            </a:r>
            <a:r>
              <a:rPr lang="en-IN" dirty="0"/>
              <a:t> . . . B</a:t>
            </a:r>
            <a:r>
              <a:rPr lang="en-IN" baseline="-25000" dirty="0"/>
              <a:t>1</a:t>
            </a:r>
            <a:r>
              <a:rPr lang="en-IN" dirty="0"/>
              <a:t>b</a:t>
            </a:r>
            <a:r>
              <a:rPr lang="en-IN" baseline="-25000" dirty="0"/>
              <a:t>0  </a:t>
            </a:r>
            <a:r>
              <a:rPr lang="en-IN" dirty="0"/>
              <a:t>ex.:010010…</a:t>
            </a:r>
            <a:endParaRPr lang="en-IN" baseline="-25000" dirty="0"/>
          </a:p>
          <a:p>
            <a:r>
              <a:rPr lang="en-IN" dirty="0"/>
              <a:t>where b</a:t>
            </a:r>
            <a:r>
              <a:rPr lang="en-IN" baseline="-25000" dirty="0"/>
              <a:t>i </a:t>
            </a:r>
            <a:r>
              <a:rPr lang="en-IN" dirty="0"/>
              <a:t>= 0 or 1 for 0 ≤ </a:t>
            </a:r>
            <a:r>
              <a:rPr lang="en-IN" dirty="0" err="1"/>
              <a:t>i</a:t>
            </a:r>
            <a:r>
              <a:rPr lang="en-IN" dirty="0"/>
              <a:t> ≤ n − 1. This vector can represent an unsigned integer value</a:t>
            </a:r>
          </a:p>
          <a:p>
            <a:r>
              <a:rPr lang="en-IN" dirty="0"/>
              <a:t>V(B) in the range 0 to 2</a:t>
            </a:r>
            <a:r>
              <a:rPr lang="en-IN" baseline="-25000" dirty="0"/>
              <a:t>n − 1</a:t>
            </a:r>
            <a:r>
              <a:rPr lang="en-IN" dirty="0"/>
              <a:t>, where</a:t>
            </a:r>
          </a:p>
          <a:p>
            <a:pPr lvl="1"/>
            <a:r>
              <a:rPr lang="en-IN" dirty="0"/>
              <a:t>V(B) = b</a:t>
            </a:r>
            <a:r>
              <a:rPr lang="en-IN" baseline="-25000" dirty="0"/>
              <a:t>n−1</a:t>
            </a:r>
            <a:r>
              <a:rPr lang="en-IN" dirty="0"/>
              <a:t> × 2</a:t>
            </a:r>
            <a:r>
              <a:rPr lang="en-IN" baseline="-25000" dirty="0"/>
              <a:t>n−1</a:t>
            </a:r>
            <a:r>
              <a:rPr lang="en-IN" dirty="0"/>
              <a:t> +· · ·+b</a:t>
            </a:r>
            <a:r>
              <a:rPr lang="en-IN" baseline="-25000" dirty="0"/>
              <a:t>1</a:t>
            </a:r>
            <a:r>
              <a:rPr lang="en-IN" dirty="0"/>
              <a:t> × 2</a:t>
            </a:r>
            <a:r>
              <a:rPr lang="en-IN" baseline="30000" dirty="0"/>
              <a:t>1</a:t>
            </a:r>
            <a:r>
              <a:rPr lang="en-IN" dirty="0"/>
              <a:t> + b</a:t>
            </a:r>
            <a:r>
              <a:rPr lang="en-IN" baseline="-25000" dirty="0"/>
              <a:t>0</a:t>
            </a:r>
            <a:r>
              <a:rPr lang="en-IN" dirty="0"/>
              <a:t> × 2</a:t>
            </a:r>
            <a:r>
              <a:rPr lang="en-IN" baseline="30000" dirty="0"/>
              <a:t>0</a:t>
            </a:r>
            <a:r>
              <a:rPr lang="en-IN" baseline="-25000" dirty="0"/>
              <a:t> </a:t>
            </a:r>
            <a:endParaRPr lang="en-IN" baseline="30000" dirty="0"/>
          </a:p>
          <a:p>
            <a:pPr lvl="1"/>
            <a:r>
              <a:rPr lang="en-IN" dirty="0"/>
              <a:t>Ex.: if there are 4 bit number: 1010 than it can be represented as 1x2</a:t>
            </a:r>
            <a:r>
              <a:rPr lang="en-IN" baseline="30000" dirty="0"/>
              <a:t>3</a:t>
            </a:r>
            <a:r>
              <a:rPr lang="en-IN" dirty="0"/>
              <a:t>+ 0x2</a:t>
            </a:r>
            <a:r>
              <a:rPr lang="en-IN" baseline="30000" dirty="0"/>
              <a:t>2 </a:t>
            </a:r>
            <a:r>
              <a:rPr lang="en-IN" dirty="0"/>
              <a:t>+ 1x2</a:t>
            </a:r>
            <a:r>
              <a:rPr lang="en-IN" baseline="30000" dirty="0"/>
              <a:t>1 </a:t>
            </a:r>
            <a:r>
              <a:rPr lang="en-IN" dirty="0"/>
              <a:t>+ 0x2</a:t>
            </a:r>
            <a:r>
              <a:rPr lang="en-IN" baseline="30000" dirty="0"/>
              <a:t>0</a:t>
            </a:r>
            <a:r>
              <a:rPr lang="en-IN" dirty="0"/>
              <a:t>=</a:t>
            </a:r>
          </a:p>
          <a:p>
            <a:pPr lvl="1"/>
            <a:r>
              <a:rPr lang="en-IN" dirty="0"/>
              <a:t>=8+2=(10)</a:t>
            </a:r>
            <a:r>
              <a:rPr lang="en-IN" baseline="-25000" dirty="0"/>
              <a:t>10</a:t>
            </a:r>
          </a:p>
          <a:p>
            <a:pPr algn="l"/>
            <a:r>
              <a:rPr lang="en-US" dirty="0"/>
              <a:t>We need to represent both positive and negative numbers. Three systems are used for </a:t>
            </a:r>
            <a:r>
              <a:rPr lang="en-IN" dirty="0"/>
              <a:t>representing such numbers: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MTSYN"/>
              </a:rPr>
              <a:t>	</a:t>
            </a:r>
            <a:r>
              <a:rPr lang="en-IN" dirty="0"/>
              <a:t>• Sign-and-magnitude</a:t>
            </a:r>
          </a:p>
          <a:p>
            <a:pPr marL="0" indent="0" algn="l">
              <a:buNone/>
            </a:pPr>
            <a:r>
              <a:rPr lang="en-IN" dirty="0"/>
              <a:t>	• 1’s-complement</a:t>
            </a:r>
          </a:p>
          <a:p>
            <a:pPr marL="0" indent="0" algn="l">
              <a:buNone/>
            </a:pPr>
            <a:r>
              <a:rPr lang="en-IN" dirty="0"/>
              <a:t>	• 2’s-complement</a:t>
            </a:r>
          </a:p>
        </p:txBody>
      </p:sp>
    </p:spTree>
    <p:extLst>
      <p:ext uri="{BB962C8B-B14F-4D97-AF65-F5344CB8AC3E}">
        <p14:creationId xmlns:p14="http://schemas.microsoft.com/office/powerpoint/2010/main" val="706172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4E4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8BAC2C-174D-4439-BE89-A0569F24571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641180" y="2454225"/>
            <a:ext cx="5129784" cy="196361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4E4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3FB290-7E53-4EA8-B583-0F9C884B6E3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6421034" y="2472085"/>
            <a:ext cx="5129784" cy="191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7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032DF0-A84B-43DD-8049-D19917D6A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950347" y="334736"/>
            <a:ext cx="7271076" cy="6188527"/>
          </a:xfrm>
        </p:spPr>
      </p:pic>
    </p:spTree>
    <p:extLst>
      <p:ext uri="{BB962C8B-B14F-4D97-AF65-F5344CB8AC3E}">
        <p14:creationId xmlns:p14="http://schemas.microsoft.com/office/powerpoint/2010/main" val="347476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969A-6B89-4BEF-9BBC-F1A89D90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798A1-96E4-4B26-852F-36EF40FA4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Note that there are distinct representations for +0 and −0 in both the sign-and magnitude and 1’s-complement systems, but the 2’s-complement system has only one representation for 0. For 4-bit numbers, as shown in last slide Figure , the value −8 is representable in the 2’s-complement system but not in the other systems. The sign-and-magnitude system seems the most natural, because we deal with sign-and-magnitude decimal values in manual computations. The 1’s-complement system is easily related to this system, but the 2’s-complement system may appear somewhat unnatural. However, we will show that the 2’s-complement system leads to the most efficient way to carry out addition </a:t>
            </a:r>
            <a:r>
              <a:rPr lang="en-US"/>
              <a:t>and subtraction operations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05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F818-46E6-4F06-B4A0-7E433309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 of Unsigned Integers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F6B08B-C35F-4429-A389-1EAFBA933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165041" y="2214501"/>
            <a:ext cx="7428787" cy="2577813"/>
          </a:xfrm>
        </p:spPr>
      </p:pic>
    </p:spTree>
    <p:extLst>
      <p:ext uri="{BB962C8B-B14F-4D97-AF65-F5344CB8AC3E}">
        <p14:creationId xmlns:p14="http://schemas.microsoft.com/office/powerpoint/2010/main" val="365225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7B2D-6D0A-44A4-9182-0F0ED345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84815F-3D7A-4D47-B52F-BBB82C335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264" y="1273177"/>
            <a:ext cx="10959536" cy="4824024"/>
          </a:xfrm>
        </p:spPr>
      </p:pic>
    </p:spTree>
    <p:extLst>
      <p:ext uri="{BB962C8B-B14F-4D97-AF65-F5344CB8AC3E}">
        <p14:creationId xmlns:p14="http://schemas.microsoft.com/office/powerpoint/2010/main" val="130131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37DB-7F06-42E5-9B76-6E5F124AC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55" y="113101"/>
            <a:ext cx="12036490" cy="567936"/>
          </a:xfrm>
        </p:spPr>
        <p:txBody>
          <a:bodyPr>
            <a:normAutofit fontScale="90000"/>
          </a:bodyPr>
          <a:lstStyle/>
          <a:p>
            <a:r>
              <a:rPr lang="en-US" dirty="0"/>
              <a:t>Hardware for Addition and Subtraction of Signed Integers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1FD8D-F28C-478B-96F4-A7A56D46DA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9227" t="32842" r="24695" b="11818"/>
          <a:stretch/>
        </p:blipFill>
        <p:spPr>
          <a:xfrm>
            <a:off x="1380930" y="1063691"/>
            <a:ext cx="9244855" cy="513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45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220312-A672-46F4-A8C4-2C4AD71E22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82" t="5324" r="3496" b="33605"/>
          <a:stretch/>
        </p:blipFill>
        <p:spPr>
          <a:xfrm>
            <a:off x="6410129" y="0"/>
            <a:ext cx="5542383" cy="647864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1E4BB7B-FBE6-4B09-AF6D-48D89F4CEA04}"/>
              </a:ext>
            </a:extLst>
          </p:cNvPr>
          <p:cNvSpPr txBox="1">
            <a:spLocks/>
          </p:cNvSpPr>
          <p:nvPr/>
        </p:nvSpPr>
        <p:spPr>
          <a:xfrm>
            <a:off x="0" y="1326080"/>
            <a:ext cx="12036490" cy="171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Hardware for Addition </a:t>
            </a:r>
          </a:p>
          <a:p>
            <a:r>
              <a:rPr lang="en-US" dirty="0"/>
              <a:t>and Subtraction of Signed</a:t>
            </a:r>
          </a:p>
          <a:p>
            <a:r>
              <a:rPr lang="en-US" dirty="0"/>
              <a:t> Integers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8164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447</Words>
  <Application>Microsoft Office PowerPoint</Application>
  <PresentationFormat>Widescreen</PresentationFormat>
  <Paragraphs>50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CIDFont+F1</vt:lpstr>
      <vt:lpstr>CMBX12</vt:lpstr>
      <vt:lpstr>MTSYN</vt:lpstr>
      <vt:lpstr>Symbol</vt:lpstr>
      <vt:lpstr>Office Theme</vt:lpstr>
      <vt:lpstr>Computer Organization TCS-404 Unit – I Part II</vt:lpstr>
      <vt:lpstr>PowerPoint Presentation</vt:lpstr>
      <vt:lpstr>Signed Integer Representation</vt:lpstr>
      <vt:lpstr>PowerPoint Presentation</vt:lpstr>
      <vt:lpstr>PowerPoint Presentation</vt:lpstr>
      <vt:lpstr>Addition of Unsigned Integers</vt:lpstr>
      <vt:lpstr>PowerPoint Presentation</vt:lpstr>
      <vt:lpstr>Hardware for Addition and Subtraction of Signed Integers</vt:lpstr>
      <vt:lpstr>PowerPoint Presentation</vt:lpstr>
      <vt:lpstr>PowerPoint Presentation</vt:lpstr>
      <vt:lpstr>Multiplication Algorithm</vt:lpstr>
      <vt:lpstr>PowerPoint Presentation</vt:lpstr>
      <vt:lpstr>PowerPoint Presentation</vt:lpstr>
      <vt:lpstr>PowerPoint Presentation</vt:lpstr>
      <vt:lpstr>Division Algorithm</vt:lpstr>
      <vt:lpstr>Division Algorithm…</vt:lpstr>
      <vt:lpstr>Floating Point Arithmetic Operation</vt:lpstr>
      <vt:lpstr>PowerPoint Presentation</vt:lpstr>
      <vt:lpstr>PowerPoint Presentation</vt:lpstr>
      <vt:lpstr>Floating Point  Multiplication Operation</vt:lpstr>
      <vt:lpstr>Floating Point Division Operation</vt:lpstr>
      <vt:lpstr>PowerPoint Presentation</vt:lpstr>
      <vt:lpstr>IEEE-754 Floating Point Standard</vt:lpstr>
      <vt:lpstr>PowerPoint Presentation</vt:lpstr>
      <vt:lpstr>PowerPoint Presentation</vt:lpstr>
      <vt:lpstr>Single Precession Normalized Number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TCS-404 Unit – I Part II</dc:title>
  <dc:creator>Gaurav Verma</dc:creator>
  <cp:lastModifiedBy>Gaurav Verma</cp:lastModifiedBy>
  <cp:revision>18</cp:revision>
  <dcterms:created xsi:type="dcterms:W3CDTF">2021-01-13T07:22:20Z</dcterms:created>
  <dcterms:modified xsi:type="dcterms:W3CDTF">2022-03-09T03:25:43Z</dcterms:modified>
</cp:coreProperties>
</file>